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4"/>
    <p:sldMasterId id="2147483767" r:id="rId5"/>
  </p:sldMasterIdLst>
  <p:notesMasterIdLst>
    <p:notesMasterId r:id="rId13"/>
  </p:notesMasterIdLst>
  <p:handoutMasterIdLst>
    <p:handoutMasterId r:id="rId14"/>
  </p:handoutMasterIdLst>
  <p:sldIdLst>
    <p:sldId id="480" r:id="rId6"/>
    <p:sldId id="489" r:id="rId7"/>
    <p:sldId id="490" r:id="rId8"/>
    <p:sldId id="482" r:id="rId9"/>
    <p:sldId id="491" r:id="rId10"/>
    <p:sldId id="492" r:id="rId11"/>
    <p:sldId id="487" r:id="rId12"/>
  </p:sldIdLst>
  <p:sldSz cx="10693400" cy="7561263"/>
  <p:notesSz cx="6858000" cy="9144000"/>
  <p:defaultTextStyle>
    <a:defPPr>
      <a:defRPr lang="fr-FR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6B7ED26-1CD6-4D87-976D-5A98C4C3463D}">
          <p14:sldIdLst>
            <p14:sldId id="480"/>
            <p14:sldId id="489"/>
            <p14:sldId id="490"/>
            <p14:sldId id="482"/>
            <p14:sldId id="491"/>
            <p14:sldId id="492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Emma Hendel-Blackford" initials="SEH" lastIdx="2" clrIdx="0">
    <p:extLst>
      <p:ext uri="{19B8F6BF-5375-455C-9EA6-DF929625EA0E}">
        <p15:presenceInfo xmlns:p15="http://schemas.microsoft.com/office/powerpoint/2012/main" userId="Sarah Emma Hendel-Blackford" providerId="None"/>
      </p:ext>
    </p:extLst>
  </p:cmAuthor>
  <p:cmAuthor id="2" name="Rosalind Joanna Cook" initials="R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A34"/>
    <a:srgbClr val="FF9933"/>
    <a:srgbClr val="002060"/>
    <a:srgbClr val="1D3074"/>
    <a:srgbClr val="004084"/>
    <a:srgbClr val="02ACAB"/>
    <a:srgbClr val="0C4F85"/>
    <a:srgbClr val="E6E6E6"/>
    <a:srgbClr val="C2202F"/>
    <a:srgbClr val="A93C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0ABC1-7EF4-0EB1-1DC8-E4CC106E589C}" v="1" dt="2024-02-24T16:11:56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72" y="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jas Aldana, Alejandro" userId="S::a.rojas-aldana@unesco.org::2e43aa9f-0a19-41f5-aea5-c857c5de8e4a" providerId="AD" clId="Web-{2720ABC1-7EF4-0EB1-1DC8-E4CC106E589C}"/>
    <pc:docChg chg="sldOrd">
      <pc:chgData name="Rojas Aldana, Alejandro" userId="S::a.rojas-aldana@unesco.org::2e43aa9f-0a19-41f5-aea5-c857c5de8e4a" providerId="AD" clId="Web-{2720ABC1-7EF4-0EB1-1DC8-E4CC106E589C}" dt="2024-02-24T16:11:56.821" v="0"/>
      <pc:docMkLst>
        <pc:docMk/>
      </pc:docMkLst>
      <pc:sldChg chg="ord">
        <pc:chgData name="Rojas Aldana, Alejandro" userId="S::a.rojas-aldana@unesco.org::2e43aa9f-0a19-41f5-aea5-c857c5de8e4a" providerId="AD" clId="Web-{2720ABC1-7EF4-0EB1-1DC8-E4CC106E589C}" dt="2024-02-24T16:11:56.821" v="0"/>
        <pc:sldMkLst>
          <pc:docMk/>
          <pc:sldMk cId="1740204009" sldId="4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C87B776-1B04-DD4B-B155-4594D56FE8FF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BF10CA1-993F-B04E-8E4F-6A06944BE9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BACBF6-1B36-EF4B-B99C-C313695F4BB0}" type="datetimeFigureOut">
              <a:rPr lang="fr-FR"/>
              <a:pPr>
                <a:defRPr/>
              </a:pPr>
              <a:t>24/02/2024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8CB188-3BCF-E145-90C3-B097D63711F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1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15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9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 userDrawn="1">
          <p15:clr>
            <a:srgbClr val="FBAE40"/>
          </p15:clr>
        </p15:guide>
        <p15:guide id="5" orient="horz" pos="4468" userDrawn="1">
          <p15:clr>
            <a:srgbClr val="FBAE40"/>
          </p15:clr>
        </p15:guide>
        <p15:guide id="6" pos="3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478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64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5196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92CED-45C5-47F1-8030-AC279E8CE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5647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3320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2875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851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844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1" y="1548384"/>
            <a:ext cx="10848011" cy="601288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793"/>
            <a:ext cx="10848013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98D6954-A659-46FC-BD3B-3B4758E64D85}"/>
              </a:ext>
            </a:extLst>
          </p:cNvPr>
          <p:cNvSpPr/>
          <p:nvPr userDrawn="1"/>
        </p:nvSpPr>
        <p:spPr>
          <a:xfrm>
            <a:off x="-92761" y="3849861"/>
            <a:ext cx="10848012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6645"/>
            <a:ext cx="11052000" cy="44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742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>
          <p15:clr>
            <a:srgbClr val="FBAE40"/>
          </p15:clr>
        </p15:guide>
        <p15:guide id="5" orient="horz" pos="4468">
          <p15:clr>
            <a:srgbClr val="FBAE40"/>
          </p15:clr>
        </p15:guide>
        <p15:guide id="6" pos="3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808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B58092A5-A6F7-4B98-B0F6-F8C233EFB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9" y="1361409"/>
            <a:ext cx="10702739" cy="619985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793"/>
            <a:ext cx="1070028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3D2F4856-0719-4F5D-9647-EBB2F6A71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41" y="1361409"/>
            <a:ext cx="10898193" cy="619985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702503F4-8106-4EC7-8210-B3758E2BDF8A}"/>
              </a:ext>
            </a:extLst>
          </p:cNvPr>
          <p:cNvSpPr/>
          <p:nvPr userDrawn="1"/>
        </p:nvSpPr>
        <p:spPr>
          <a:xfrm rot="10800000">
            <a:off x="-80445" y="-45732"/>
            <a:ext cx="10898191" cy="5400600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BB1A694-5DD8-4777-9B5E-DB51256D0F73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5" name="Picture 2" descr="Barre.jpg">
            <a:extLst>
              <a:ext uri="{FF2B5EF4-FFF2-40B4-BE49-F238E27FC236}">
                <a16:creationId xmlns:a16="http://schemas.microsoft.com/office/drawing/2014/main" id="{36B5C702-5A86-46D5-9957-8253B7F00FB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7DB35C-4AAD-46A5-AF6E-35E247A28ABD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B2A115F-BB0F-6E4E-9155-60AD89B59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602C7E-53CE-9241-B7CD-5594F4D5F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726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318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670725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8029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275896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1424453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83051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9763157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50025" y="2124447"/>
            <a:ext cx="4608388" cy="468121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0EC4B88-2B9B-4B17-8EB4-8D6A873AC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76375"/>
            <a:ext cx="4595689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69BACE-1B3A-4C7D-81B9-7CF8A9937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2724" y="1489710"/>
            <a:ext cx="4608388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1086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5099744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57C79FE-5112-4BC6-8CBC-E4199CDA9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711" y="1476375"/>
            <a:ext cx="4595689" cy="6084888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Roboto Slab" pitchFamily="2" charset="0"/>
                <a:ea typeface="Roboto Slab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>
                <a:latin typeface="Roboto Slab" pitchFamily="2" charset="0"/>
                <a:ea typeface="Roboto Slab" pitchFamily="2" charset="0"/>
              </a:rPr>
              <a:t>Insert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4691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164" y="2191071"/>
            <a:ext cx="3060000" cy="4614590"/>
          </a:xfrm>
        </p:spPr>
        <p:txBody>
          <a:bodyPr/>
          <a:lstStyle>
            <a:lvl1pPr>
              <a:defRPr sz="15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06700" y="2196455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3925FA-44EE-4ADB-B5D7-7A494E5001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291236" y="2191071"/>
            <a:ext cx="3060000" cy="4614590"/>
          </a:xfrm>
        </p:spPr>
        <p:txBody>
          <a:bodyPr/>
          <a:lstStyle>
            <a:lvl1pPr>
              <a:defRPr sz="1500"/>
            </a:lvl1pPr>
            <a:lvl2pPr marL="457200" indent="0">
              <a:buNone/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783F8-FF0B-4DA0-BF47-29142C7C6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B23BBB6-5F90-4910-BE9A-C5B89E8D5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6000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765F02-3919-47A4-9F73-67C27030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1936" y="1476375"/>
            <a:ext cx="3060700" cy="576263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6826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B95CB-A06B-4A4C-9C1A-60F6F15B7EEB}"/>
              </a:ext>
            </a:extLst>
          </p:cNvPr>
          <p:cNvSpPr/>
          <p:nvPr userDrawn="1"/>
        </p:nvSpPr>
        <p:spPr>
          <a:xfrm>
            <a:off x="-80441" y="-35793"/>
            <a:ext cx="10898193" cy="615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6877" y="3849861"/>
            <a:ext cx="10700277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409"/>
            <a:ext cx="9001000" cy="565938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pic>
        <p:nvPicPr>
          <p:cNvPr id="10" name="Picture 2" descr="Barre.jpg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3181002"/>
            <a:ext cx="6026323" cy="45561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479"/>
            <a:ext cx="7632700" cy="4556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00A10-74F5-4DAD-8993-91DD1932EFF9}"/>
              </a:ext>
            </a:extLst>
          </p:cNvPr>
          <p:cNvSpPr/>
          <p:nvPr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09D3-735C-4987-9DB6-A9557D366E03}"/>
              </a:ext>
            </a:extLst>
          </p:cNvPr>
          <p:cNvSpPr/>
          <p:nvPr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248333E-F58B-430B-B3ED-0D190676FF1E}"/>
              </a:ext>
            </a:extLst>
          </p:cNvPr>
          <p:cNvSpPr/>
          <p:nvPr userDrawn="1"/>
        </p:nvSpPr>
        <p:spPr>
          <a:xfrm>
            <a:off x="-80441" y="3849861"/>
            <a:ext cx="10898193" cy="3711402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pic>
        <p:nvPicPr>
          <p:cNvPr id="14" name="Picture 2" descr="Barre.jpg">
            <a:extLst>
              <a:ext uri="{FF2B5EF4-FFF2-40B4-BE49-F238E27FC236}">
                <a16:creationId xmlns:a16="http://schemas.microsoft.com/office/drawing/2014/main" id="{F89D6C16-9223-47AA-AE6C-C0E4481E886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514">
            <a:off x="-181298" y="4876005"/>
            <a:ext cx="11099907" cy="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6EBEF-24C4-4B3D-8F79-5020FF8937D4}"/>
              </a:ext>
            </a:extLst>
          </p:cNvPr>
          <p:cNvCxnSpPr>
            <a:cxnSpLocks/>
          </p:cNvCxnSpPr>
          <p:nvPr userDrawn="1"/>
        </p:nvCxnSpPr>
        <p:spPr>
          <a:xfrm>
            <a:off x="544837" y="2169023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E1EC887-81B1-4886-842B-BA3CA50FEFA4}"/>
              </a:ext>
            </a:extLst>
          </p:cNvPr>
          <p:cNvSpPr/>
          <p:nvPr userDrawn="1"/>
        </p:nvSpPr>
        <p:spPr>
          <a:xfrm>
            <a:off x="234132" y="900311"/>
            <a:ext cx="1728192" cy="21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2366D8-6B51-44EE-A61D-9BE6765ADAEE}"/>
              </a:ext>
            </a:extLst>
          </p:cNvPr>
          <p:cNvSpPr/>
          <p:nvPr userDrawn="1"/>
        </p:nvSpPr>
        <p:spPr>
          <a:xfrm>
            <a:off x="0" y="-35793"/>
            <a:ext cx="10693400" cy="32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D8295-2FCE-4D5E-BA7F-A048F0DD0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254A17-4723-AA44-8BDB-3EC9BF21DD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EA595F-DE1D-4E40-ACAC-9D47F876D5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616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105">
          <p15:clr>
            <a:srgbClr val="FBAE40"/>
          </p15:clr>
        </p15:guide>
        <p15:guide id="2" orient="horz" pos="4468">
          <p15:clr>
            <a:srgbClr val="FBAE40"/>
          </p15:clr>
        </p15:guide>
        <p15:guide id="3" pos="32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92CED-45C5-47F1-8030-AC279E8C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4EECD-8067-49C8-9133-E1043E92CDAC}"/>
              </a:ext>
            </a:extLst>
          </p:cNvPr>
          <p:cNvSpPr/>
          <p:nvPr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AE78F-BCA2-41E8-83EC-5342FE7AB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5793"/>
            <a:ext cx="11035333" cy="7704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704855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22368" y="3780635"/>
            <a:ext cx="77048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228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4F184ADF-7177-4972-A661-CCE15039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439"/>
            <a:ext cx="11053440" cy="7599702"/>
          </a:xfrm>
          <a:prstGeom prst="rect">
            <a:avLst/>
          </a:prstGeom>
        </p:spPr>
      </p:pic>
      <p:pic>
        <p:nvPicPr>
          <p:cNvPr id="6" name="Picture 2" descr="Barre.jpg">
            <a:extLst>
              <a:ext uri="{FF2B5EF4-FFF2-40B4-BE49-F238E27FC236}">
                <a16:creationId xmlns:a16="http://schemas.microsoft.com/office/drawing/2014/main" id="{FF105D64-14DC-4DAB-8124-E32C97FFD34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76266" y="3726735"/>
            <a:ext cx="7597057" cy="7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6210796" y="-35794"/>
            <a:ext cx="4842644" cy="7597057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0378" y="3672624"/>
            <a:ext cx="7488833" cy="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2844" y="1980431"/>
            <a:ext cx="3888432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6714852" y="3420591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37969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684CB2-C51A-43A8-BC20-3B90858B1C04}"/>
              </a:ext>
            </a:extLst>
          </p:cNvPr>
          <p:cNvSpPr/>
          <p:nvPr userDrawn="1"/>
        </p:nvSpPr>
        <p:spPr>
          <a:xfrm>
            <a:off x="4339279" y="0"/>
            <a:ext cx="6354121" cy="7561263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Barre.jpg">
            <a:extLst>
              <a:ext uri="{FF2B5EF4-FFF2-40B4-BE49-F238E27FC236}">
                <a16:creationId xmlns:a16="http://schemas.microsoft.com/office/drawing/2014/main" id="{B71E18D3-126E-4B5A-A4DE-813CCAF119F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298" y="3744284"/>
            <a:ext cx="7561263" cy="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D16F1-0170-482E-A0D9-57C15FED4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651" y="1980431"/>
            <a:ext cx="5111877" cy="88513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Section header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353C-DC2B-4B74-A0D2-81C0EA995452}"/>
              </a:ext>
            </a:extLst>
          </p:cNvPr>
          <p:cNvCxnSpPr>
            <a:cxnSpLocks/>
          </p:cNvCxnSpPr>
          <p:nvPr userDrawn="1"/>
        </p:nvCxnSpPr>
        <p:spPr>
          <a:xfrm>
            <a:off x="4986660" y="3420591"/>
            <a:ext cx="1233744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5BE87-7E74-4FDB-9A75-B1C6D54C5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137" y="4788743"/>
            <a:ext cx="3600404" cy="2303934"/>
          </a:xfrm>
        </p:spPr>
        <p:txBody>
          <a:bodyPr/>
          <a:lstStyle>
            <a:lvl1pPr marL="0" indent="0" algn="r">
              <a:buNone/>
              <a:defRPr sz="280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/>
              <a:t>Enter a quote here or an illustration for the section.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6590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635" y="2196455"/>
            <a:ext cx="9623425" cy="88513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for your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981" y="3492599"/>
            <a:ext cx="9623425" cy="1512168"/>
          </a:xfrm>
        </p:spPr>
        <p:txBody>
          <a:bodyPr/>
          <a:lstStyle>
            <a:lvl1pPr marL="0" indent="0" algn="ctr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For more information, please contact…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B37D95-8AB9-421E-9DCF-6094AE93EE3F}"/>
              </a:ext>
            </a:extLst>
          </p:cNvPr>
          <p:cNvSpPr/>
          <p:nvPr userDrawn="1"/>
        </p:nvSpPr>
        <p:spPr>
          <a:xfrm>
            <a:off x="162124" y="756295"/>
            <a:ext cx="22322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82E2-64D0-449B-A705-6629922E0A1F}"/>
              </a:ext>
            </a:extLst>
          </p:cNvPr>
          <p:cNvSpPr/>
          <p:nvPr userDrawn="1"/>
        </p:nvSpPr>
        <p:spPr>
          <a:xfrm>
            <a:off x="522288" y="6825169"/>
            <a:ext cx="4248348" cy="50405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EF0ED-072D-BB4A-8905-A384974E2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4692"/>
            <a:ext cx="2971800" cy="109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30C0F-4EC4-F149-9CB4-E4B58055C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499943"/>
            <a:ext cx="2520280" cy="5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2832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22735"/>
            <a:ext cx="10718800" cy="7068134"/>
          </a:xfrm>
          <a:prstGeom prst="rect">
            <a:avLst/>
          </a:prstGeom>
          <a:solidFill>
            <a:srgbClr val="EBEBEB">
              <a:alpha val="7026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lumOff val="22058"/>
                  </a:schemeClr>
                </a:solidFill>
              </a:defRPr>
            </a:pPr>
            <a:endParaRPr sz="1400"/>
          </a:p>
        </p:txBody>
      </p:sp>
      <p:sp>
        <p:nvSpPr>
          <p:cNvPr id="137" name="TextBox 10"/>
          <p:cNvSpPr txBox="1"/>
          <p:nvPr/>
        </p:nvSpPr>
        <p:spPr>
          <a:xfrm>
            <a:off x="150471" y="7216030"/>
            <a:ext cx="9420102" cy="23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solidFill>
                  <a:srgbClr val="A7A7A7"/>
                </a:solidFill>
              </a:defRPr>
            </a:lvl1pPr>
          </a:lstStyle>
          <a:p>
            <a:r>
              <a:rPr sz="900"/>
              <a:t>© UNDRR – United Nations Office for Disaster Risk Reduction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218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rgbClr val="004084"/>
              </a:buClr>
              <a:buFont typeface="Roboto" panose="02000000000000000000" pitchFamily="2" charset="0"/>
              <a:buChar char="−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rgbClr val="00408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55917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Clr>
                <a:schemeClr val="bg1"/>
              </a:buClr>
              <a:buFont typeface="Roboto" panose="02000000000000000000" pitchFamily="2" charset="0"/>
              <a:buChar char="−"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200150" indent="-285750">
              <a:buFont typeface="Roboto" panose="02000000000000000000" pitchFamily="2" charset="0"/>
              <a:buChar char="−"/>
              <a:defRPr sz="160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F130-5DD9-49B1-9915-84C423056C0E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4334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451997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U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72CB-8785-4463-9030-C4587EEF7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" y="-180232"/>
            <a:ext cx="8757578" cy="756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180231"/>
            <a:ext cx="9623425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9639983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EB3C3-6AB0-4A5B-A95B-D8185DB5F033}"/>
              </a:ext>
            </a:extLst>
          </p:cNvPr>
          <p:cNvSpPr/>
          <p:nvPr userDrawn="1"/>
        </p:nvSpPr>
        <p:spPr>
          <a:xfrm>
            <a:off x="306140" y="828303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5786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988" y="1476375"/>
            <a:ext cx="4735512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900" y="1476375"/>
            <a:ext cx="4735513" cy="532928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80508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3EA66E-AC97-47D3-AFF7-28384C037AE6}"/>
              </a:ext>
            </a:extLst>
          </p:cNvPr>
          <p:cNvCxnSpPr>
            <a:cxnSpLocks/>
          </p:cNvCxnSpPr>
          <p:nvPr userDrawn="1"/>
        </p:nvCxnSpPr>
        <p:spPr>
          <a:xfrm>
            <a:off x="551981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55" r:id="rId6"/>
    <p:sldLayoutId id="2147483762" r:id="rId7"/>
    <p:sldLayoutId id="2147483761" r:id="rId8"/>
    <p:sldLayoutId id="2147483754" r:id="rId9"/>
    <p:sldLayoutId id="2147483765" r:id="rId10"/>
    <p:sldLayoutId id="2147483766" r:id="rId11"/>
    <p:sldLayoutId id="2147483763" r:id="rId12"/>
    <p:sldLayoutId id="2147483757" r:id="rId13"/>
    <p:sldLayoutId id="2147483785" r:id="rId14"/>
    <p:sldLayoutId id="2147483759" r:id="rId15"/>
    <p:sldLayoutId id="2147483760" r:id="rId16"/>
    <p:sldLayoutId id="214748376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pos="6407" userDrawn="1">
          <p15:clr>
            <a:srgbClr val="F26B43"/>
          </p15:clr>
        </p15:guide>
        <p15:guide id="3" pos="329" userDrawn="1">
          <p15:clr>
            <a:srgbClr val="F26B43"/>
          </p15:clr>
        </p15:guide>
        <p15:guide id="4" orient="horz" pos="2381" userDrawn="1">
          <p15:clr>
            <a:srgbClr val="F26B43"/>
          </p15:clr>
        </p15:guide>
        <p15:guide id="5" orient="horz" pos="9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Slide title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476375"/>
            <a:ext cx="9623425" cy="55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en-US"/>
          </a:p>
        </p:txBody>
      </p:sp>
      <p:pic>
        <p:nvPicPr>
          <p:cNvPr id="1029" name="Picture 2" descr="Barre.jpg"/>
          <p:cNvPicPr preferRelativeResize="0"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33"/>
            <a:ext cx="10693400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5127D-4064-4948-ADD4-7EFFD7945EFE}"/>
              </a:ext>
            </a:extLst>
          </p:cNvPr>
          <p:cNvCxnSpPr>
            <a:cxnSpLocks/>
          </p:cNvCxnSpPr>
          <p:nvPr/>
        </p:nvCxnSpPr>
        <p:spPr>
          <a:xfrm>
            <a:off x="588708" y="1044327"/>
            <a:ext cx="1211312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F16F7C-DC7E-4F56-94C6-C1B2A5E0128D}"/>
              </a:ext>
            </a:extLst>
          </p:cNvPr>
          <p:cNvSpPr txBox="1"/>
          <p:nvPr userDrawn="1"/>
        </p:nvSpPr>
        <p:spPr>
          <a:xfrm>
            <a:off x="522288" y="7020985"/>
            <a:ext cx="94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© UNDRR – United Nations Office for Disaster Risk Reduction</a:t>
            </a:r>
            <a:endParaRPr lang="en-GB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2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ransition spd="slow">
    <p:push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25A2E3"/>
          </a:solidFill>
          <a:latin typeface="Helvetica Neue" charset="0"/>
          <a:ea typeface="ＭＳ Ｐゴシック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33"/>
        </a:buClr>
        <a:buFont typeface="Wingdings" panose="05000000000000000000" pitchFamily="2" charset="2"/>
        <a:buChar char="§"/>
        <a:defRPr sz="20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4084"/>
        </a:buClr>
        <a:buFont typeface="Arial" panose="020B0604020202020204" pitchFamily="34" charset="0"/>
        <a:buChar char="‒"/>
        <a:defRPr sz="180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73150" indent="-268288" algn="l" defTabSz="1042988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408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defRPr sz="23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>
          <p15:clr>
            <a:srgbClr val="F26B43"/>
          </p15:clr>
        </p15:guide>
        <p15:guide id="2" pos="6407">
          <p15:clr>
            <a:srgbClr val="F26B43"/>
          </p15:clr>
        </p15:guide>
        <p15:guide id="3" pos="329">
          <p15:clr>
            <a:srgbClr val="F26B43"/>
          </p15:clr>
        </p15:guide>
        <p15:guide id="4" orient="horz" pos="2381">
          <p15:clr>
            <a:srgbClr val="F26B43"/>
          </p15:clr>
        </p15:guide>
        <p15:guide id="5" orient="horz" pos="9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gina.khanbekova@un.org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E3BF25-9685-4052-896C-D4F11D7D7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82" y="612279"/>
            <a:ext cx="9001000" cy="5659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World Tsunami Awareness Day (WTAD)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B84F-2159-41A9-A6D5-00EDECBAD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04" y="3066101"/>
            <a:ext cx="6026323" cy="714529"/>
          </a:xfrm>
        </p:spPr>
        <p:txBody>
          <a:bodyPr/>
          <a:lstStyle/>
          <a:p>
            <a:r>
              <a:rPr lang="en-US" dirty="0">
                <a:latin typeface="Roboto Thin" panose="02000000000000000000" pitchFamily="2" charset="0"/>
                <a:ea typeface="Roboto Thin" panose="02000000000000000000" pitchFamily="2" charset="0"/>
              </a:rPr>
              <a:t>Head of Campaigns, Communications Unit, UNDRR</a:t>
            </a:r>
          </a:p>
          <a:p>
            <a:r>
              <a:rPr lang="en-GB" dirty="0">
                <a:latin typeface="Roboto Thin" panose="02000000000000000000" pitchFamily="2" charset="0"/>
                <a:ea typeface="Roboto Thin" panose="02000000000000000000" pitchFamily="2" charset="0"/>
              </a:rPr>
              <a:t>February 2024</a:t>
            </a:r>
            <a:endParaRPr lang="en-US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89514-43DE-4470-9375-2E6AB990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004" y="2500163"/>
            <a:ext cx="9505056" cy="565938"/>
          </a:xfrm>
        </p:spPr>
        <p:txBody>
          <a:bodyPr/>
          <a:lstStyle/>
          <a:p>
            <a:r>
              <a:rPr lang="fr-CH" dirty="0"/>
              <a:t>Rosalind Cook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19049-C67E-5200-52B7-9D345595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96" y="2337792"/>
            <a:ext cx="5202204" cy="14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 amt="84000"/>
          </a:blip>
          <a:srcRect/>
          <a:stretch/>
        </p:blipFill>
        <p:spPr>
          <a:xfrm>
            <a:off x="810195" y="-316867"/>
            <a:ext cx="8757578" cy="756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534988" y="180231"/>
            <a:ext cx="9623425" cy="88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150" rIns="104300" bIns="52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WTAD 2023: Thank you for the great collaboration!</a:t>
            </a:r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-17768" y="1562459"/>
            <a:ext cx="7450336" cy="44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150" rIns="104300" bIns="5215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1800" dirty="0"/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#GetToHighGround- with UNESCO IOC, our public facing campaign engaging citizens to run/walk the tsunami evacuation routes. Focus on inclusion and leave no one behind </a:t>
            </a:r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Since 2022, events in Seychelles, Tonga, Cook Islands, Barbados, Fiji, Cook Islands, Mauritius, Portugal Indonesia, Samoa, Ecuador, and more. </a:t>
            </a:r>
          </a:p>
          <a:p>
            <a:pPr marL="342900" indent="-342900">
              <a:spcBef>
                <a:spcPts val="0"/>
              </a:spcBef>
            </a:pPr>
            <a:r>
              <a:rPr lang="en-US" sz="1800" dirty="0"/>
              <a:t>Boosts implementation: new/revised strategies on tsunami risk, updated evacuation routes, new tsunami warning sensors and warning systems installed </a:t>
            </a:r>
          </a:p>
          <a:p>
            <a:pPr marL="342900" indent="-342900">
              <a:spcBef>
                <a:spcPts val="0"/>
              </a:spcBef>
            </a:pPr>
            <a:endParaRPr lang="en-US" sz="1800" dirty="0"/>
          </a:p>
        </p:txBody>
      </p:sp>
      <p:sp>
        <p:nvSpPr>
          <p:cNvPr id="153" name="Google Shape;153;p20"/>
          <p:cNvSpPr/>
          <p:nvPr/>
        </p:nvSpPr>
        <p:spPr>
          <a:xfrm>
            <a:off x="917307" y="962172"/>
            <a:ext cx="8543353" cy="893705"/>
          </a:xfrm>
          <a:prstGeom prst="rect">
            <a:avLst/>
          </a:prstGeom>
          <a:solidFill>
            <a:srgbClr val="9FBD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#GetToHighGround Campaign mobilizing action globally</a:t>
            </a:r>
            <a:endParaRPr lang="en-GB" sz="24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" name="Picture 6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F394F5E-EAE6-4358-B9A7-D04375718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71" y="5001047"/>
            <a:ext cx="3237437" cy="2428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3BE199-0353-7F34-D044-40E2EBF33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49" y="2186098"/>
            <a:ext cx="2738275" cy="4102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99FD51-E341-5ED9-10F7-F183078A4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3" y="4984485"/>
            <a:ext cx="4330397" cy="24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330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0940-6A68-4F89-EF88-A71D2F8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2024: Key activities commemorating the 20</a:t>
            </a:r>
            <a:r>
              <a:rPr lang="en-GB" baseline="30000" dirty="0"/>
              <a:t>th</a:t>
            </a:r>
            <a:r>
              <a:rPr lang="en-GB" dirty="0"/>
              <a:t> anniversary and engaging children and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D9FA-4367-4E64-AF9A-E699C480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8" y="1500781"/>
            <a:ext cx="5840745" cy="4341495"/>
          </a:xfrm>
        </p:spPr>
        <p:txBody>
          <a:bodyPr/>
          <a:lstStyle/>
          <a:p>
            <a:r>
              <a:rPr lang="en-GB" dirty="0"/>
              <a:t>Major events commemorating the 20</a:t>
            </a:r>
            <a:r>
              <a:rPr lang="en-GB" baseline="30000" dirty="0"/>
              <a:t>th</a:t>
            </a:r>
            <a:r>
              <a:rPr lang="en-GB" dirty="0"/>
              <a:t> anniversary in Asia Pacific, including at the Asia Pacific Ministerial Conference on DRR and the Africa Regional Platform on DRR </a:t>
            </a:r>
          </a:p>
          <a:p>
            <a:r>
              <a:rPr lang="en-GB" dirty="0"/>
              <a:t>Strengthened collaboration with UNESCO IOC with programme of activities and steering group for implementation </a:t>
            </a:r>
          </a:p>
          <a:p>
            <a:r>
              <a:rPr lang="en-GB" dirty="0"/>
              <a:t>Global Exhibition bringing the story of eyewitness survivors, progress since 2004, art and hope for a resilient future</a:t>
            </a:r>
          </a:p>
          <a:p>
            <a:r>
              <a:rPr lang="en-GB" dirty="0"/>
              <a:t>Schools and community dialogues, youth advocates, engagement and #GetToHighGround activations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4B5EA-1D65-00D8-440A-A40FE0D6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776625"/>
            <a:ext cx="3523717" cy="235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94FE7-844F-126F-6C34-61D2DCDD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3017321"/>
            <a:ext cx="3523717" cy="2352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85D90-8D50-5285-FA7C-CAD7B150F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1" y="5158461"/>
            <a:ext cx="3523717" cy="23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400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C345-98D0-45BA-834A-5F9C892E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WTAD Theme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84FA37-4F4E-4213-A686-E965CB7B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20106"/>
              </p:ext>
            </p:extLst>
          </p:nvPr>
        </p:nvGraphicFramePr>
        <p:xfrm>
          <a:off x="644920" y="1851659"/>
          <a:ext cx="4431982" cy="4427220"/>
        </p:xfrm>
        <a:graphic>
          <a:graphicData uri="http://schemas.openxmlformats.org/drawingml/2006/table">
            <a:tbl>
              <a:tblPr/>
              <a:tblGrid>
                <a:gridCol w="4431982">
                  <a:extLst>
                    <a:ext uri="{9D8B030D-6E8A-4147-A177-3AD203B41FA5}">
                      <a16:colId xmlns:a16="http://schemas.microsoft.com/office/drawing/2014/main" val="173357474"/>
                    </a:ext>
                  </a:extLst>
                </a:gridCol>
              </a:tblGrid>
              <a:tr h="441722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Empowering children and youth, ensuring the next generation is tsunami prepared</a:t>
                      </a:r>
                    </a:p>
                    <a:p>
                      <a:pPr algn="ctr"/>
                      <a:endParaRPr lang="en-GB" sz="3600" b="0" dirty="0"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effectLst/>
                        </a:rPr>
                        <a:t> #TsunamiDay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effectLst/>
                        </a:rPr>
                        <a:t>#</a:t>
                      </a:r>
                      <a:r>
                        <a:rPr lang="en-GB" sz="3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OurResilientFuture</a:t>
                      </a:r>
                      <a:endParaRPr lang="en-GB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3600" b="0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470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AED001-B18C-EF3A-EE18-91A3A46E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99" y="3877392"/>
            <a:ext cx="4541914" cy="3407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5B9B5-40D2-EB34-FAE6-C6A0FFE59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98" y="948751"/>
            <a:ext cx="4541913" cy="28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419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A3D1-17C1-F756-3079-78061EFA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2105025"/>
            <a:ext cx="4619942" cy="5061585"/>
          </a:xfrm>
        </p:spPr>
        <p:txBody>
          <a:bodyPr/>
          <a:lstStyle/>
          <a:p>
            <a:r>
              <a:rPr lang="en-GB" dirty="0"/>
              <a:t>Global media engagement on tsunami documentaries</a:t>
            </a:r>
          </a:p>
          <a:p>
            <a:r>
              <a:rPr lang="en-GB" dirty="0"/>
              <a:t>Innovative tools, games and stories for reduction (Stop Disasters Game)</a:t>
            </a:r>
          </a:p>
          <a:p>
            <a:r>
              <a:rPr lang="en-US" sz="2000" dirty="0"/>
              <a:t>Social and Digital Activation toolkit with social cards, customizable cards, videos, dedicated WTAD webpage </a:t>
            </a:r>
          </a:p>
          <a:p>
            <a:r>
              <a:rPr lang="en-US" dirty="0"/>
              <a:t>Video collaboration UNESCO IOC</a:t>
            </a:r>
            <a:endParaRPr lang="en-US" sz="2000" dirty="0"/>
          </a:p>
          <a:p>
            <a:r>
              <a:rPr lang="en-US" dirty="0"/>
              <a:t>Early Warning for All Initiative interlinkages </a:t>
            </a:r>
            <a:endParaRPr lang="en-US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86BAF-BA7B-7934-0E37-24D5B85E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36" y="1201802"/>
            <a:ext cx="4759765" cy="29701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55DF3A-0011-3590-B8C7-D72B88B7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80975"/>
            <a:ext cx="9623425" cy="884238"/>
          </a:xfrm>
        </p:spPr>
        <p:txBody>
          <a:bodyPr/>
          <a:lstStyle/>
          <a:p>
            <a:r>
              <a:rPr lang="en-GB" dirty="0"/>
              <a:t>2024: Key activities commemorating the 20</a:t>
            </a:r>
            <a:r>
              <a:rPr lang="en-GB" baseline="30000" dirty="0"/>
              <a:t>th</a:t>
            </a:r>
            <a:r>
              <a:rPr lang="en-GB" dirty="0"/>
              <a:t> anniversary and engaging children and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0BB66-1339-B212-6D4E-5DA82BFF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2" y="4171950"/>
            <a:ext cx="4395042" cy="27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797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1600-8F00-802C-EDEB-890A7C29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CCDD-E062-B754-43C9-B96862AB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08" y="1167765"/>
            <a:ext cx="9980611" cy="2844165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Intergovernmental Oceanographic Commission Executive Council, Paris, 24-28 June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Asia-Pacific Ministerial Conference on Disaster Risk Reduction, Manila, Philippines, 14-17 October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 Regional Platform on Disaster Risk Reduction, October 2024.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ASEAN ministerial and commemorative event (Oct-Dec)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IOC Scientific Conference, November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UNDRR High Level Advocacy WTAD event, 5 November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10th anniversary of the Sendai Framework for Disaster Risk Reduction, March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Platform for Disaster Reduction, May, Geneva  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2886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6824-16C2-4B81-9FA5-033DD452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reach out to us to collaborate on WTAD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8161-FD78-4320-B390-B4BC324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Rosalind.cook@un.org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31279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205FAFC-2F2F-1646-98AB-4958DC15FB8F}" vid="{95D59976-84C3-894A-81CD-A690B5BAB395}"/>
    </a:ext>
  </a:extLst>
</a:theme>
</file>

<file path=ppt/theme/theme2.xml><?xml version="1.0" encoding="utf-8"?>
<a:theme xmlns:a="http://schemas.openxmlformats.org/drawingml/2006/main" name="1_UNISDR">
  <a:themeElements>
    <a:clrScheme name="UNISDR">
      <a:dk1>
        <a:srgbClr val="294A64"/>
      </a:dk1>
      <a:lt1>
        <a:sysClr val="window" lastClr="FFFFFF"/>
      </a:lt1>
      <a:dk2>
        <a:srgbClr val="7F7F7F"/>
      </a:dk2>
      <a:lt2>
        <a:srgbClr val="E7E6E6"/>
      </a:lt2>
      <a:accent1>
        <a:srgbClr val="0C4F85"/>
      </a:accent1>
      <a:accent2>
        <a:srgbClr val="D87A3D"/>
      </a:accent2>
      <a:accent3>
        <a:srgbClr val="0F9F9F"/>
      </a:accent3>
      <a:accent4>
        <a:srgbClr val="843C79"/>
      </a:accent4>
      <a:accent5>
        <a:srgbClr val="9F2039"/>
      </a:accent5>
      <a:accent6>
        <a:srgbClr val="6093BD"/>
      </a:accent6>
      <a:hlink>
        <a:srgbClr val="004F91"/>
      </a:hlink>
      <a:folHlink>
        <a:srgbClr val="6093BD"/>
      </a:folHlink>
    </a:clrScheme>
    <a:fontScheme name="UNISDR">
      <a:majorFont>
        <a:latin typeface="Roboto Black"/>
        <a:ea typeface="ＭＳ Ｐゴシック"/>
        <a:cs typeface="Arial"/>
      </a:majorFont>
      <a:minorFont>
        <a:latin typeface="Robot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4" id="{57F31E45-4116-418F-A59F-C525CC0ED7BC}" vid="{44BDC6FD-3272-4C6F-8C04-B7BC4459B22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0" ma:contentTypeDescription="Create a new document." ma:contentTypeScope="" ma:versionID="822d4e460b2a08a511ecbd8bea890e9c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a30cbb6ef02cfc30cc5866e694d115e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AA2C07-84AD-4E7B-B584-2E817AF5F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13C80-5ED7-4853-988B-2EDC6C292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394B7-F7AB-40C3-B2AE-1FECFD20D0A6}">
  <ds:schemaRefs>
    <ds:schemaRef ds:uri="483dba53-7734-44b0-a8e9-8dd24ce872c9"/>
    <ds:schemaRef ds:uri="c7d0f312-d748-48d1-b1de-9d5105df22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b799ec2-212c-48b5-b7ff-d14ec6cbce2b"/>
    <ds:schemaRef ds:uri="f8ef70f3-4e3d-42be-bd40-fbc1cacc1519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Personalizado</PresentationFormat>
  <Paragraphs>39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UNISDR</vt:lpstr>
      <vt:lpstr>1_UNISDR</vt:lpstr>
      <vt:lpstr>Presentación de PowerPoint</vt:lpstr>
      <vt:lpstr>WTAD 2023: Thank you for the great collaboration!</vt:lpstr>
      <vt:lpstr>2024: Key activities commemorating the 20th anniversary and engaging children and youth</vt:lpstr>
      <vt:lpstr>2024 WTAD Theme</vt:lpstr>
      <vt:lpstr>2024: Key activities commemorating the 20th anniversary and engaging children and youth</vt:lpstr>
      <vt:lpstr>Key events </vt:lpstr>
      <vt:lpstr>Please reach out to us to collaborate on WTAD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DANNENMANN</dc:creator>
  <cp:lastModifiedBy>Rosalind Joanna Cook</cp:lastModifiedBy>
  <cp:revision>40</cp:revision>
  <dcterms:created xsi:type="dcterms:W3CDTF">2020-09-28T16:47:13Z</dcterms:created>
  <dcterms:modified xsi:type="dcterms:W3CDTF">2024-02-24T16:11:56Z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MediaServiceImageTags">
    <vt:lpwstr/>
  </property>
</Properties>
</file>