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8_DAA3D7CC.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753" r:id="rId5"/>
    <p:sldMasterId id="2147483683" r:id="rId6"/>
    <p:sldMasterId id="2147483697" r:id="rId7"/>
    <p:sldMasterId id="2147483701" r:id="rId8"/>
    <p:sldMasterId id="2147483648" r:id="rId9"/>
    <p:sldMasterId id="2147483712" r:id="rId10"/>
    <p:sldMasterId id="2147483732" r:id="rId11"/>
    <p:sldMasterId id="2147483742" r:id="rId12"/>
    <p:sldMasterId id="2147483706" r:id="rId13"/>
  </p:sldMasterIdLst>
  <p:notesMasterIdLst>
    <p:notesMasterId r:id="rId31"/>
  </p:notesMasterIdLst>
  <p:sldIdLst>
    <p:sldId id="304" r:id="rId14"/>
    <p:sldId id="292" r:id="rId15"/>
    <p:sldId id="291" r:id="rId16"/>
    <p:sldId id="297" r:id="rId17"/>
    <p:sldId id="298" r:id="rId18"/>
    <p:sldId id="8786" r:id="rId19"/>
    <p:sldId id="8787" r:id="rId20"/>
    <p:sldId id="8788" r:id="rId21"/>
    <p:sldId id="302" r:id="rId22"/>
    <p:sldId id="8784" r:id="rId23"/>
    <p:sldId id="300" r:id="rId24"/>
    <p:sldId id="299" r:id="rId25"/>
    <p:sldId id="8785" r:id="rId26"/>
    <p:sldId id="296" r:id="rId27"/>
    <p:sldId id="258" r:id="rId28"/>
    <p:sldId id="301" r:id="rId29"/>
    <p:sldId id="353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00936D-D152-7C87-63BA-60122FB35D7C}" name="Hassan Haddouch" initials="HH" userId="S::hhaddouch@wmo.int::38bca422-f6bf-43f4-8b2e-93319d8cf316" providerId="AD"/>
  <p188:author id="{A4FF7593-88DD-9CE8-5D97-549A2F86F682}" name="Cyrille Honoré" initials="CH" userId="S::chonore@wmo.int::3f9f7add-e844-41e1-94ba-63b519e16336" providerId="AD"/>
  <p188:author id="{5C5022B4-212D-4FC8-BE11-D579FCBC9749}" name="Sarah Grimes" initials="SG" userId="S::sgrimes@wmo.int::dd3bbae2-2cc1-4852-8d22-14b152c00a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4CCD48-5A3A-A324-41A3-CAB62608EC2E}" v="1295" dt="2024-02-21T14:53:59.622"/>
    <p1510:client id="{3E75D43F-1E70-7A17-48FD-DDD225C63C6A}" v="119" dt="2024-02-20T22:57:51.191"/>
    <p1510:client id="{486FEE29-8C8B-49E7-B89E-FF2C1E2C9544}" v="6" dt="2024-02-20T13:03:30.749"/>
    <p1510:client id="{D410C15A-F340-F316-DABE-A7420DF42985}" v="154" dt="2024-02-20T12:12:54.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01" autoAdjust="0"/>
  </p:normalViewPr>
  <p:slideViewPr>
    <p:cSldViewPr snapToGrid="0">
      <p:cViewPr varScale="1">
        <p:scale>
          <a:sx n="79" d="100"/>
          <a:sy n="79" d="100"/>
        </p:scale>
        <p:origin x="1026"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90552485767497"/>
          <c:y val="5.8941924822162595E-2"/>
          <c:w val="0.54829526962082076"/>
          <c:h val="0.86999264707033042"/>
        </c:manualLayout>
      </c:layout>
      <c:doughnutChart>
        <c:varyColors val="1"/>
        <c:ser>
          <c:idx val="0"/>
          <c:order val="0"/>
          <c:tx>
            <c:strRef>
              <c:f>Sheet1!$B$1</c:f>
              <c:strCache>
                <c:ptCount val="1"/>
                <c:pt idx="0">
                  <c:v>value</c:v>
                </c:pt>
              </c:strCache>
            </c:strRef>
          </c:tx>
          <c:spPr>
            <a:ln w="28575">
              <a:noFill/>
            </a:ln>
            <a:effectLst/>
            <a:scene3d>
              <a:camera prst="orthographicFront"/>
              <a:lightRig rig="threePt" dir="t"/>
            </a:scene3d>
            <a:sp3d/>
          </c:spPr>
          <c:dPt>
            <c:idx val="0"/>
            <c:bubble3D val="0"/>
            <c:spPr>
              <a:solidFill>
                <a:srgbClr val="005BAA"/>
              </a:solidFill>
              <a:ln w="28575">
                <a:noFill/>
              </a:ln>
              <a:effectLst/>
              <a:scene3d>
                <a:camera prst="orthographicFront"/>
                <a:lightRig rig="threePt" dir="t"/>
              </a:scene3d>
              <a:sp3d/>
            </c:spPr>
            <c:extLst>
              <c:ext xmlns:c16="http://schemas.microsoft.com/office/drawing/2014/chart" uri="{C3380CC4-5D6E-409C-BE32-E72D297353CC}">
                <c16:uniqueId val="{00000001-BC55-4805-BDCB-2D575D1044AB}"/>
              </c:ext>
            </c:extLst>
          </c:dPt>
          <c:dPt>
            <c:idx val="1"/>
            <c:bubble3D val="0"/>
            <c:spPr>
              <a:solidFill>
                <a:srgbClr val="00B5D5"/>
              </a:solidFill>
              <a:ln w="28575">
                <a:noFill/>
              </a:ln>
              <a:effectLst/>
              <a:scene3d>
                <a:camera prst="orthographicFront"/>
                <a:lightRig rig="threePt" dir="t"/>
              </a:scene3d>
              <a:sp3d/>
            </c:spPr>
            <c:extLst>
              <c:ext xmlns:c16="http://schemas.microsoft.com/office/drawing/2014/chart" uri="{C3380CC4-5D6E-409C-BE32-E72D297353CC}">
                <c16:uniqueId val="{00000003-BC55-4805-BDCB-2D575D1044AB}"/>
              </c:ext>
            </c:extLst>
          </c:dPt>
          <c:dPt>
            <c:idx val="2"/>
            <c:bubble3D val="0"/>
            <c:spPr>
              <a:solidFill>
                <a:srgbClr val="FAA61A"/>
              </a:solidFill>
              <a:ln w="28575">
                <a:noFill/>
              </a:ln>
              <a:effectLst/>
              <a:scene3d>
                <a:camera prst="orthographicFront"/>
                <a:lightRig rig="threePt" dir="t"/>
              </a:scene3d>
              <a:sp3d/>
            </c:spPr>
            <c:extLst>
              <c:ext xmlns:c16="http://schemas.microsoft.com/office/drawing/2014/chart" uri="{C3380CC4-5D6E-409C-BE32-E72D297353CC}">
                <c16:uniqueId val="{00000005-BC55-4805-BDCB-2D575D1044AB}"/>
              </c:ext>
            </c:extLst>
          </c:dPt>
          <c:dPt>
            <c:idx val="3"/>
            <c:bubble3D val="0"/>
            <c:spPr>
              <a:solidFill>
                <a:srgbClr val="70BF54"/>
              </a:solidFill>
              <a:ln w="28575">
                <a:noFill/>
              </a:ln>
              <a:effectLst/>
              <a:scene3d>
                <a:camera prst="orthographicFront"/>
                <a:lightRig rig="threePt" dir="t"/>
              </a:scene3d>
              <a:sp3d/>
            </c:spPr>
            <c:extLst>
              <c:ext xmlns:c16="http://schemas.microsoft.com/office/drawing/2014/chart" uri="{C3380CC4-5D6E-409C-BE32-E72D297353CC}">
                <c16:uniqueId val="{00000007-BC55-4805-BDCB-2D575D1044AB}"/>
              </c:ext>
            </c:extLst>
          </c:dPt>
          <c:dLbls>
            <c:delete val="1"/>
          </c:dLbls>
          <c:cat>
            <c:strRef>
              <c:f>Sheet1!$A$2:$A$5</c:f>
              <c:strCache>
                <c:ptCount val="4"/>
                <c:pt idx="0">
                  <c:v>Sale</c:v>
                </c:pt>
                <c:pt idx="1">
                  <c:v>Revenue</c:v>
                </c:pt>
                <c:pt idx="2">
                  <c:v>Profit</c:v>
                </c:pt>
                <c:pt idx="3">
                  <c:v>Expenditure</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C55-4805-BDCB-2D575D1044AB}"/>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sz="1200"/>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8_DAA3D7CC.xml><?xml version="1.0" encoding="utf-8"?>
<p188:cmLst xmlns:a="http://schemas.openxmlformats.org/drawingml/2006/main" xmlns:r="http://schemas.openxmlformats.org/officeDocument/2006/relationships" xmlns:p188="http://schemas.microsoft.com/office/powerpoint/2018/8/main">
  <p188:cm id="{16840738-DDED-47B8-B7AD-989CE72BB3DC}" authorId="{5C5022B4-212D-4FC8-BE11-D579FCBC9749}" created="2023-03-01T12:08:03.769">
    <ac:txMkLst xmlns:ac="http://schemas.microsoft.com/office/drawing/2013/main/command">
      <pc:docMk xmlns:pc="http://schemas.microsoft.com/office/powerpoint/2013/main/command"/>
      <pc:sldMk xmlns:pc="http://schemas.microsoft.com/office/powerpoint/2013/main/command" cId="3668170700" sldId="296"/>
      <ac:spMk id="4" creationId="{24E30F95-94C3-844E-8902-2A0E978526F4}"/>
      <ac:txMk cp="0" len="25">
        <ac:context len="26" hash="2470149133"/>
      </ac:txMk>
    </ac:txMkLst>
    <p188:pos x="8928212" y="364141"/>
    <p188:txBody>
      <a:bodyPr/>
      <a:lstStyle/>
      <a:p>
        <a:r>
          <a:rPr lang="en-US"/>
          <a:t>[@Cyrille Honoré] are there other key dates ? Pls can you enter them direcly on the slide... tks</a:t>
        </a:r>
      </a:p>
    </p188:txBody>
  </p188:cm>
  <p188:cm id="{764D61A4-80B0-4BCD-9EC9-C7B7B91A0CCF}" authorId="{5C5022B4-212D-4FC8-BE11-D579FCBC9749}" created="2024-02-15T19:20:46.679">
    <ac:txMkLst xmlns:ac="http://schemas.microsoft.com/office/drawing/2013/main/command">
      <pc:docMk xmlns:pc="http://schemas.microsoft.com/office/powerpoint/2013/main/command"/>
      <pc:sldMk xmlns:pc="http://schemas.microsoft.com/office/powerpoint/2013/main/command" cId="3668170700" sldId="296"/>
      <ac:spMk id="5" creationId="{CE3CD741-C3FA-A64E-AE30-5FB4F75FBB71}"/>
      <ac:txMk cp="2" len="8">
        <ac:context len="385" hash="1523914939"/>
      </ac:txMk>
    </ac:txMkLst>
    <p188:pos x="2549407" y="1382888"/>
    <p188:txBody>
      <a:bodyPr/>
      <a:lstStyle/>
      <a:p>
        <a:r>
          <a:rPr lang="en-US"/>
          <a:t>Johan, Cyrille and Erica to let me know pls</a:t>
        </a:r>
      </a:p>
    </p188:txBody>
  </p188:cm>
</p188:cmLst>
</file>

<file path=ppt/diagrams/_rels/data1.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AF17FE-9A73-41B7-B146-5DD61C3D8AF7}" type="doc">
      <dgm:prSet loTypeId="urn:microsoft.com/office/officeart/2005/8/layout/vList3" loCatId="picture" qsTypeId="urn:microsoft.com/office/officeart/2005/8/quickstyle/simple1" qsCatId="simple" csTypeId="urn:microsoft.com/office/officeart/2005/8/colors/accent0_2" csCatId="mainScheme" phldr="1"/>
      <dgm:spPr/>
    </dgm:pt>
    <dgm:pt modelId="{350E919D-1C00-429F-BF0B-06A45B70ADA1}">
      <dgm:prSet phldrT="[Text]"/>
      <dgm:spPr/>
      <dgm:t>
        <a:bodyPr/>
        <a:lstStyle/>
        <a:p>
          <a:pPr>
            <a:buFont typeface="Wingdings" panose="05000000000000000000" pitchFamily="2" charset="2"/>
            <a:buChar char="q"/>
          </a:pPr>
          <a:r>
            <a:rPr lang="en-GB"/>
            <a:t>NCs / DCPCs are going to implement a WIS2 Node to exchange data in WIS2</a:t>
          </a:r>
          <a:endParaRPr lang="en-CH"/>
        </a:p>
      </dgm:t>
    </dgm:pt>
    <dgm:pt modelId="{03B57292-F5E3-414A-9764-8CBC37A42490}" type="parTrans" cxnId="{BAD99116-0530-4DC1-897A-996C714EEDC0}">
      <dgm:prSet/>
      <dgm:spPr/>
      <dgm:t>
        <a:bodyPr/>
        <a:lstStyle/>
        <a:p>
          <a:endParaRPr lang="en-CH"/>
        </a:p>
      </dgm:t>
    </dgm:pt>
    <dgm:pt modelId="{6337E091-4DA1-4318-83B3-CC48FCEB868D}" type="sibTrans" cxnId="{BAD99116-0530-4DC1-897A-996C714EEDC0}">
      <dgm:prSet/>
      <dgm:spPr/>
      <dgm:t>
        <a:bodyPr/>
        <a:lstStyle/>
        <a:p>
          <a:endParaRPr lang="en-CH"/>
        </a:p>
      </dgm:t>
    </dgm:pt>
    <dgm:pt modelId="{2357D645-736E-4D87-9596-09E3EE5FF7C4}">
      <dgm:prSet phldrT="[Text]"/>
      <dgm:spPr/>
      <dgm:t>
        <a:bodyPr/>
        <a:lstStyle/>
        <a:p>
          <a:pPr>
            <a:buFont typeface="Wingdings" panose="05000000000000000000" pitchFamily="2" charset="2"/>
            <a:buChar char="q"/>
          </a:pPr>
          <a:r>
            <a:rPr lang="en-GB"/>
            <a:t>The WIS2 Node shares data from an HTTPS service and sends notifications to MQTT subscribers</a:t>
          </a:r>
          <a:endParaRPr lang="en-CH"/>
        </a:p>
      </dgm:t>
    </dgm:pt>
    <dgm:pt modelId="{B493A2FB-69BD-4F6D-9B6D-D400329DB045}" type="parTrans" cxnId="{E645C9A4-0184-4D1A-A0BC-2464F0BA1FCA}">
      <dgm:prSet/>
      <dgm:spPr/>
      <dgm:t>
        <a:bodyPr/>
        <a:lstStyle/>
        <a:p>
          <a:endParaRPr lang="en-CH"/>
        </a:p>
      </dgm:t>
    </dgm:pt>
    <dgm:pt modelId="{4BDAB657-5FC8-40B8-819A-0944E6317E35}" type="sibTrans" cxnId="{E645C9A4-0184-4D1A-A0BC-2464F0BA1FCA}">
      <dgm:prSet/>
      <dgm:spPr/>
      <dgm:t>
        <a:bodyPr/>
        <a:lstStyle/>
        <a:p>
          <a:endParaRPr lang="en-CH"/>
        </a:p>
      </dgm:t>
    </dgm:pt>
    <dgm:pt modelId="{4AE830CA-B81F-4EE1-82B8-4E2ECEFF7687}">
      <dgm:prSet phldrT="[Text]"/>
      <dgm:spPr/>
      <dgm:t>
        <a:bodyPr/>
        <a:lstStyle/>
        <a:p>
          <a:pPr>
            <a:buFont typeface="Wingdings" panose="05000000000000000000" pitchFamily="2" charset="2"/>
            <a:buChar char="q"/>
          </a:pPr>
          <a:r>
            <a:rPr lang="en-GB"/>
            <a:t>No need to provide access to all the users in the world, only to some WIS2 Global Services</a:t>
          </a:r>
          <a:endParaRPr lang="en-CH"/>
        </a:p>
      </dgm:t>
    </dgm:pt>
    <dgm:pt modelId="{A83D31E5-ECA8-4EB8-B1BB-A87B9A35CEAB}" type="parTrans" cxnId="{B8E430AB-89E6-44C4-81A5-A4338BCD8DAE}">
      <dgm:prSet/>
      <dgm:spPr/>
      <dgm:t>
        <a:bodyPr/>
        <a:lstStyle/>
        <a:p>
          <a:endParaRPr lang="en-CH"/>
        </a:p>
      </dgm:t>
    </dgm:pt>
    <dgm:pt modelId="{9404DB5D-DC2E-4494-B395-140705B90371}" type="sibTrans" cxnId="{B8E430AB-89E6-44C4-81A5-A4338BCD8DAE}">
      <dgm:prSet/>
      <dgm:spPr/>
      <dgm:t>
        <a:bodyPr/>
        <a:lstStyle/>
        <a:p>
          <a:endParaRPr lang="en-CH"/>
        </a:p>
      </dgm:t>
    </dgm:pt>
    <dgm:pt modelId="{434173C3-46E6-40D7-BA7D-A304172C89D6}">
      <dgm:prSet phldrT="[Text]"/>
      <dgm:spPr/>
      <dgm:t>
        <a:bodyPr/>
        <a:lstStyle/>
        <a:p>
          <a:pPr algn="l">
            <a:buFont typeface="Wingdings" panose="05000000000000000000" pitchFamily="2" charset="2"/>
            <a:buChar char="q"/>
          </a:pPr>
          <a:r>
            <a:rPr lang="en-US"/>
            <a:t>WIS2 node is the component to provide data and associated metadata</a:t>
          </a:r>
          <a:endParaRPr lang="en-CH"/>
        </a:p>
      </dgm:t>
    </dgm:pt>
    <dgm:pt modelId="{EFE6E3FE-7005-49F3-897F-213B21652A7D}" type="parTrans" cxnId="{4833255F-C2D9-4D68-A50F-362ECFBC291E}">
      <dgm:prSet/>
      <dgm:spPr/>
      <dgm:t>
        <a:bodyPr/>
        <a:lstStyle/>
        <a:p>
          <a:endParaRPr lang="en-GB"/>
        </a:p>
      </dgm:t>
    </dgm:pt>
    <dgm:pt modelId="{9C0DFAA8-F14E-4496-9576-779DDA0F29D6}" type="sibTrans" cxnId="{4833255F-C2D9-4D68-A50F-362ECFBC291E}">
      <dgm:prSet/>
      <dgm:spPr/>
      <dgm:t>
        <a:bodyPr/>
        <a:lstStyle/>
        <a:p>
          <a:endParaRPr lang="en-GB"/>
        </a:p>
      </dgm:t>
    </dgm:pt>
    <dgm:pt modelId="{E79DAF62-B826-944F-A674-53895B6DEE15}">
      <dgm:prSet phldrT="[Text]"/>
      <dgm:spPr/>
      <dgm:t>
        <a:bodyPr/>
        <a:lstStyle/>
        <a:p>
          <a:pPr algn="l">
            <a:buFont typeface="Wingdings" panose="05000000000000000000" pitchFamily="2" charset="2"/>
            <a:buChar char="q"/>
          </a:pPr>
          <a:r>
            <a:rPr lang="en-CH"/>
            <a:t>WIS2 node replaces the GTS Message Switching System</a:t>
          </a:r>
        </a:p>
      </dgm:t>
    </dgm:pt>
    <dgm:pt modelId="{FA67A093-0D15-3F46-AC82-0861843F7E65}" type="parTrans" cxnId="{357FD490-7EF4-BD4C-896B-4E1C88B909A2}">
      <dgm:prSet/>
      <dgm:spPr/>
      <dgm:t>
        <a:bodyPr/>
        <a:lstStyle/>
        <a:p>
          <a:endParaRPr lang="en-GB"/>
        </a:p>
      </dgm:t>
    </dgm:pt>
    <dgm:pt modelId="{250651CD-5511-EF42-91F0-5A9D31E7F845}" type="sibTrans" cxnId="{357FD490-7EF4-BD4C-896B-4E1C88B909A2}">
      <dgm:prSet/>
      <dgm:spPr/>
      <dgm:t>
        <a:bodyPr/>
        <a:lstStyle/>
        <a:p>
          <a:endParaRPr lang="en-GB"/>
        </a:p>
      </dgm:t>
    </dgm:pt>
    <dgm:pt modelId="{B5FEFA07-4EFC-41B9-B508-467877AD988A}" type="pres">
      <dgm:prSet presAssocID="{76AF17FE-9A73-41B7-B146-5DD61C3D8AF7}" presName="linearFlow" presStyleCnt="0">
        <dgm:presLayoutVars>
          <dgm:dir/>
          <dgm:resizeHandles val="exact"/>
        </dgm:presLayoutVars>
      </dgm:prSet>
      <dgm:spPr/>
    </dgm:pt>
    <dgm:pt modelId="{14D3804A-E38D-4244-A4DF-D9BEC890DDEA}" type="pres">
      <dgm:prSet presAssocID="{434173C3-46E6-40D7-BA7D-A304172C89D6}" presName="composite" presStyleCnt="0"/>
      <dgm:spPr/>
    </dgm:pt>
    <dgm:pt modelId="{2FD79F02-E460-4536-B255-602FED97B9DD}" type="pres">
      <dgm:prSet presAssocID="{434173C3-46E6-40D7-BA7D-A304172C89D6}"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430E623F-E623-4A47-9023-D9D3DA7CA424}" type="pres">
      <dgm:prSet presAssocID="{434173C3-46E6-40D7-BA7D-A304172C89D6}" presName="txShp" presStyleLbl="node1" presStyleIdx="0" presStyleCnt="5">
        <dgm:presLayoutVars>
          <dgm:bulletEnabled val="1"/>
        </dgm:presLayoutVars>
      </dgm:prSet>
      <dgm:spPr/>
    </dgm:pt>
    <dgm:pt modelId="{C9AE16D5-8369-4E8E-AC92-D9ABB0CEB9CF}" type="pres">
      <dgm:prSet presAssocID="{9C0DFAA8-F14E-4496-9576-779DDA0F29D6}" presName="spacing" presStyleCnt="0"/>
      <dgm:spPr/>
    </dgm:pt>
    <dgm:pt modelId="{5C431D3E-7F46-DE47-9633-44ED58DC89DF}" type="pres">
      <dgm:prSet presAssocID="{E79DAF62-B826-944F-A674-53895B6DEE15}" presName="composite" presStyleCnt="0"/>
      <dgm:spPr/>
    </dgm:pt>
    <dgm:pt modelId="{A2B38C17-0E10-9146-9B4D-DC80E0BEA0DA}" type="pres">
      <dgm:prSet presAssocID="{E79DAF62-B826-944F-A674-53895B6DEE15}" presName="imgShp" presStyleLbl="fgImgPlace1" presStyleIdx="1" presStyleCnt="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52A7178E-9CD0-3344-81D6-4569349C20EB}" type="pres">
      <dgm:prSet presAssocID="{E79DAF62-B826-944F-A674-53895B6DEE15}" presName="txShp" presStyleLbl="node1" presStyleIdx="1" presStyleCnt="5">
        <dgm:presLayoutVars>
          <dgm:bulletEnabled val="1"/>
        </dgm:presLayoutVars>
      </dgm:prSet>
      <dgm:spPr/>
    </dgm:pt>
    <dgm:pt modelId="{9CE12DAE-DD8A-294E-9887-D66FEC9E026E}" type="pres">
      <dgm:prSet presAssocID="{250651CD-5511-EF42-91F0-5A9D31E7F845}" presName="spacing" presStyleCnt="0"/>
      <dgm:spPr/>
    </dgm:pt>
    <dgm:pt modelId="{0ECC8740-6FC3-421E-9384-FBAA311CC6C4}" type="pres">
      <dgm:prSet presAssocID="{350E919D-1C00-429F-BF0B-06A45B70ADA1}" presName="composite" presStyleCnt="0"/>
      <dgm:spPr/>
    </dgm:pt>
    <dgm:pt modelId="{57AC9574-9FB3-409F-BE62-B69FFD58A62D}" type="pres">
      <dgm:prSet presAssocID="{350E919D-1C00-429F-BF0B-06A45B70ADA1}" presName="imgShp" presStyleLbl="fgImgPlace1" presStyleIdx="2"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10352DD2-D2FC-4120-AA7F-A12E77C33DBD}" type="pres">
      <dgm:prSet presAssocID="{350E919D-1C00-429F-BF0B-06A45B70ADA1}" presName="txShp" presStyleLbl="node1" presStyleIdx="2" presStyleCnt="5">
        <dgm:presLayoutVars>
          <dgm:bulletEnabled val="1"/>
        </dgm:presLayoutVars>
      </dgm:prSet>
      <dgm:spPr/>
    </dgm:pt>
    <dgm:pt modelId="{DBFD95E8-CB20-441F-A56C-7179FE2935C7}" type="pres">
      <dgm:prSet presAssocID="{6337E091-4DA1-4318-83B3-CC48FCEB868D}" presName="spacing" presStyleCnt="0"/>
      <dgm:spPr/>
    </dgm:pt>
    <dgm:pt modelId="{7AC4BC9D-0553-44A6-8419-8EF3956B112F}" type="pres">
      <dgm:prSet presAssocID="{2357D645-736E-4D87-9596-09E3EE5FF7C4}" presName="composite" presStyleCnt="0"/>
      <dgm:spPr/>
    </dgm:pt>
    <dgm:pt modelId="{D9884946-BAAE-414B-B5DB-FE42E5C77CA9}" type="pres">
      <dgm:prSet presAssocID="{2357D645-736E-4D87-9596-09E3EE5FF7C4}" presName="imgShp" presStyleLbl="fgImgPlace1" presStyleIdx="3"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15684B81-25BA-41CA-8FB3-018EA6BCFB4A}" type="pres">
      <dgm:prSet presAssocID="{2357D645-736E-4D87-9596-09E3EE5FF7C4}" presName="txShp" presStyleLbl="node1" presStyleIdx="3" presStyleCnt="5">
        <dgm:presLayoutVars>
          <dgm:bulletEnabled val="1"/>
        </dgm:presLayoutVars>
      </dgm:prSet>
      <dgm:spPr/>
    </dgm:pt>
    <dgm:pt modelId="{77BD6478-9860-4527-84D2-8E260BF6EB19}" type="pres">
      <dgm:prSet presAssocID="{4BDAB657-5FC8-40B8-819A-0944E6317E35}" presName="spacing" presStyleCnt="0"/>
      <dgm:spPr/>
    </dgm:pt>
    <dgm:pt modelId="{9BF615A7-7859-44CD-9E0B-3BAE76187F71}" type="pres">
      <dgm:prSet presAssocID="{4AE830CA-B81F-4EE1-82B8-4E2ECEFF7687}" presName="composite" presStyleCnt="0"/>
      <dgm:spPr/>
    </dgm:pt>
    <dgm:pt modelId="{21769C13-E38D-4209-9B64-5DD6CDC95CAA}" type="pres">
      <dgm:prSet presAssocID="{4AE830CA-B81F-4EE1-82B8-4E2ECEFF7687}" presName="imgShp" presStyleLbl="fgImgPlace1" presStyleIdx="4"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5A8A8DC8-8446-42C9-AFFA-25DB6CBBA623}" type="pres">
      <dgm:prSet presAssocID="{4AE830CA-B81F-4EE1-82B8-4E2ECEFF7687}" presName="txShp" presStyleLbl="node1" presStyleIdx="4" presStyleCnt="5">
        <dgm:presLayoutVars>
          <dgm:bulletEnabled val="1"/>
        </dgm:presLayoutVars>
      </dgm:prSet>
      <dgm:spPr/>
    </dgm:pt>
  </dgm:ptLst>
  <dgm:cxnLst>
    <dgm:cxn modelId="{BAD99116-0530-4DC1-897A-996C714EEDC0}" srcId="{76AF17FE-9A73-41B7-B146-5DD61C3D8AF7}" destId="{350E919D-1C00-429F-BF0B-06A45B70ADA1}" srcOrd="2" destOrd="0" parTransId="{03B57292-F5E3-414A-9764-8CBC37A42490}" sibTransId="{6337E091-4DA1-4318-83B3-CC48FCEB868D}"/>
    <dgm:cxn modelId="{30D4A63D-1A03-4072-8B5A-C9C181BC8053}" type="presOf" srcId="{350E919D-1C00-429F-BF0B-06A45B70ADA1}" destId="{10352DD2-D2FC-4120-AA7F-A12E77C33DBD}" srcOrd="0" destOrd="0" presId="urn:microsoft.com/office/officeart/2005/8/layout/vList3"/>
    <dgm:cxn modelId="{4833255F-C2D9-4D68-A50F-362ECFBC291E}" srcId="{76AF17FE-9A73-41B7-B146-5DD61C3D8AF7}" destId="{434173C3-46E6-40D7-BA7D-A304172C89D6}" srcOrd="0" destOrd="0" parTransId="{EFE6E3FE-7005-49F3-897F-213B21652A7D}" sibTransId="{9C0DFAA8-F14E-4496-9576-779DDA0F29D6}"/>
    <dgm:cxn modelId="{3E1B4544-7CE5-4F34-8417-DD43C06E6801}" type="presOf" srcId="{76AF17FE-9A73-41B7-B146-5DD61C3D8AF7}" destId="{B5FEFA07-4EFC-41B9-B508-467877AD988A}" srcOrd="0" destOrd="0" presId="urn:microsoft.com/office/officeart/2005/8/layout/vList3"/>
    <dgm:cxn modelId="{08CC1676-1AA6-4DD7-9F58-FAAD5EFCDA25}" type="presOf" srcId="{2357D645-736E-4D87-9596-09E3EE5FF7C4}" destId="{15684B81-25BA-41CA-8FB3-018EA6BCFB4A}" srcOrd="0" destOrd="0" presId="urn:microsoft.com/office/officeart/2005/8/layout/vList3"/>
    <dgm:cxn modelId="{357FD490-7EF4-BD4C-896B-4E1C88B909A2}" srcId="{76AF17FE-9A73-41B7-B146-5DD61C3D8AF7}" destId="{E79DAF62-B826-944F-A674-53895B6DEE15}" srcOrd="1" destOrd="0" parTransId="{FA67A093-0D15-3F46-AC82-0861843F7E65}" sibTransId="{250651CD-5511-EF42-91F0-5A9D31E7F845}"/>
    <dgm:cxn modelId="{03E1329D-D017-4725-8772-EA17E9F08D75}" type="presOf" srcId="{4AE830CA-B81F-4EE1-82B8-4E2ECEFF7687}" destId="{5A8A8DC8-8446-42C9-AFFA-25DB6CBBA623}" srcOrd="0" destOrd="0" presId="urn:microsoft.com/office/officeart/2005/8/layout/vList3"/>
    <dgm:cxn modelId="{367835A0-C36C-4C48-879F-673ED0C77747}" type="presOf" srcId="{E79DAF62-B826-944F-A674-53895B6DEE15}" destId="{52A7178E-9CD0-3344-81D6-4569349C20EB}" srcOrd="0" destOrd="0" presId="urn:microsoft.com/office/officeart/2005/8/layout/vList3"/>
    <dgm:cxn modelId="{32E381A1-6378-4961-9075-2F51EC8656AE}" type="presOf" srcId="{434173C3-46E6-40D7-BA7D-A304172C89D6}" destId="{430E623F-E623-4A47-9023-D9D3DA7CA424}" srcOrd="0" destOrd="0" presId="urn:microsoft.com/office/officeart/2005/8/layout/vList3"/>
    <dgm:cxn modelId="{E645C9A4-0184-4D1A-A0BC-2464F0BA1FCA}" srcId="{76AF17FE-9A73-41B7-B146-5DD61C3D8AF7}" destId="{2357D645-736E-4D87-9596-09E3EE5FF7C4}" srcOrd="3" destOrd="0" parTransId="{B493A2FB-69BD-4F6D-9B6D-D400329DB045}" sibTransId="{4BDAB657-5FC8-40B8-819A-0944E6317E35}"/>
    <dgm:cxn modelId="{B8E430AB-89E6-44C4-81A5-A4338BCD8DAE}" srcId="{76AF17FE-9A73-41B7-B146-5DD61C3D8AF7}" destId="{4AE830CA-B81F-4EE1-82B8-4E2ECEFF7687}" srcOrd="4" destOrd="0" parTransId="{A83D31E5-ECA8-4EB8-B1BB-A87B9A35CEAB}" sibTransId="{9404DB5D-DC2E-4494-B395-140705B90371}"/>
    <dgm:cxn modelId="{96BFB4D7-106D-40D4-9A72-5DA731031861}" type="presParOf" srcId="{B5FEFA07-4EFC-41B9-B508-467877AD988A}" destId="{14D3804A-E38D-4244-A4DF-D9BEC890DDEA}" srcOrd="0" destOrd="0" presId="urn:microsoft.com/office/officeart/2005/8/layout/vList3"/>
    <dgm:cxn modelId="{483B871D-913F-4C45-8723-D62697951E53}" type="presParOf" srcId="{14D3804A-E38D-4244-A4DF-D9BEC890DDEA}" destId="{2FD79F02-E460-4536-B255-602FED97B9DD}" srcOrd="0" destOrd="0" presId="urn:microsoft.com/office/officeart/2005/8/layout/vList3"/>
    <dgm:cxn modelId="{F41D9523-4E11-4B9D-9E52-ECFF04EF367D}" type="presParOf" srcId="{14D3804A-E38D-4244-A4DF-D9BEC890DDEA}" destId="{430E623F-E623-4A47-9023-D9D3DA7CA424}" srcOrd="1" destOrd="0" presId="urn:microsoft.com/office/officeart/2005/8/layout/vList3"/>
    <dgm:cxn modelId="{42C0AAF1-91C9-43F3-94E4-CD73FF685577}" type="presParOf" srcId="{B5FEFA07-4EFC-41B9-B508-467877AD988A}" destId="{C9AE16D5-8369-4E8E-AC92-D9ABB0CEB9CF}" srcOrd="1" destOrd="0" presId="urn:microsoft.com/office/officeart/2005/8/layout/vList3"/>
    <dgm:cxn modelId="{B6818B16-B5A9-E046-9FCA-E7A04529DEDD}" type="presParOf" srcId="{B5FEFA07-4EFC-41B9-B508-467877AD988A}" destId="{5C431D3E-7F46-DE47-9633-44ED58DC89DF}" srcOrd="2" destOrd="0" presId="urn:microsoft.com/office/officeart/2005/8/layout/vList3"/>
    <dgm:cxn modelId="{B856C07D-7FF8-434B-9E9B-9F444BF1EBD2}" type="presParOf" srcId="{5C431D3E-7F46-DE47-9633-44ED58DC89DF}" destId="{A2B38C17-0E10-9146-9B4D-DC80E0BEA0DA}" srcOrd="0" destOrd="0" presId="urn:microsoft.com/office/officeart/2005/8/layout/vList3"/>
    <dgm:cxn modelId="{6FDDB5F3-7C5E-1643-A74E-0A8868AD2A2B}" type="presParOf" srcId="{5C431D3E-7F46-DE47-9633-44ED58DC89DF}" destId="{52A7178E-9CD0-3344-81D6-4569349C20EB}" srcOrd="1" destOrd="0" presId="urn:microsoft.com/office/officeart/2005/8/layout/vList3"/>
    <dgm:cxn modelId="{68488684-8F67-7441-8A2A-C124B3AC9202}" type="presParOf" srcId="{B5FEFA07-4EFC-41B9-B508-467877AD988A}" destId="{9CE12DAE-DD8A-294E-9887-D66FEC9E026E}" srcOrd="3" destOrd="0" presId="urn:microsoft.com/office/officeart/2005/8/layout/vList3"/>
    <dgm:cxn modelId="{0DA1C362-508E-45BC-919F-D5BA7456B453}" type="presParOf" srcId="{B5FEFA07-4EFC-41B9-B508-467877AD988A}" destId="{0ECC8740-6FC3-421E-9384-FBAA311CC6C4}" srcOrd="4" destOrd="0" presId="urn:microsoft.com/office/officeart/2005/8/layout/vList3"/>
    <dgm:cxn modelId="{84774C40-C39F-48D9-9A8B-E225E88E154C}" type="presParOf" srcId="{0ECC8740-6FC3-421E-9384-FBAA311CC6C4}" destId="{57AC9574-9FB3-409F-BE62-B69FFD58A62D}" srcOrd="0" destOrd="0" presId="urn:microsoft.com/office/officeart/2005/8/layout/vList3"/>
    <dgm:cxn modelId="{4E38A0E3-19D8-45B0-84C6-8F1ED7942348}" type="presParOf" srcId="{0ECC8740-6FC3-421E-9384-FBAA311CC6C4}" destId="{10352DD2-D2FC-4120-AA7F-A12E77C33DBD}" srcOrd="1" destOrd="0" presId="urn:microsoft.com/office/officeart/2005/8/layout/vList3"/>
    <dgm:cxn modelId="{2BFC1FCE-450D-49CA-AFF6-0B2DDC0D1A10}" type="presParOf" srcId="{B5FEFA07-4EFC-41B9-B508-467877AD988A}" destId="{DBFD95E8-CB20-441F-A56C-7179FE2935C7}" srcOrd="5" destOrd="0" presId="urn:microsoft.com/office/officeart/2005/8/layout/vList3"/>
    <dgm:cxn modelId="{530F363A-2456-491B-B71E-00C82141A8EA}" type="presParOf" srcId="{B5FEFA07-4EFC-41B9-B508-467877AD988A}" destId="{7AC4BC9D-0553-44A6-8419-8EF3956B112F}" srcOrd="6" destOrd="0" presId="urn:microsoft.com/office/officeart/2005/8/layout/vList3"/>
    <dgm:cxn modelId="{B4CD5B84-A125-4DCF-93F7-8124EB9C0B88}" type="presParOf" srcId="{7AC4BC9D-0553-44A6-8419-8EF3956B112F}" destId="{D9884946-BAAE-414B-B5DB-FE42E5C77CA9}" srcOrd="0" destOrd="0" presId="urn:microsoft.com/office/officeart/2005/8/layout/vList3"/>
    <dgm:cxn modelId="{3453E51B-BEAB-427C-A771-B256843D0481}" type="presParOf" srcId="{7AC4BC9D-0553-44A6-8419-8EF3956B112F}" destId="{15684B81-25BA-41CA-8FB3-018EA6BCFB4A}" srcOrd="1" destOrd="0" presId="urn:microsoft.com/office/officeart/2005/8/layout/vList3"/>
    <dgm:cxn modelId="{B763B3A3-2379-470C-BBF8-8EA9DDA0E532}" type="presParOf" srcId="{B5FEFA07-4EFC-41B9-B508-467877AD988A}" destId="{77BD6478-9860-4527-84D2-8E260BF6EB19}" srcOrd="7" destOrd="0" presId="urn:microsoft.com/office/officeart/2005/8/layout/vList3"/>
    <dgm:cxn modelId="{03704564-FCB3-486C-82C3-9A1CD0004AC7}" type="presParOf" srcId="{B5FEFA07-4EFC-41B9-B508-467877AD988A}" destId="{9BF615A7-7859-44CD-9E0B-3BAE76187F71}" srcOrd="8" destOrd="0" presId="urn:microsoft.com/office/officeart/2005/8/layout/vList3"/>
    <dgm:cxn modelId="{21572213-CF38-4634-BD28-93C26F63CB0A}" type="presParOf" srcId="{9BF615A7-7859-44CD-9E0B-3BAE76187F71}" destId="{21769C13-E38D-4209-9B64-5DD6CDC95CAA}" srcOrd="0" destOrd="0" presId="urn:microsoft.com/office/officeart/2005/8/layout/vList3"/>
    <dgm:cxn modelId="{E219FC7D-5DB7-4F72-8F95-E497A83A91E6}" type="presParOf" srcId="{9BF615A7-7859-44CD-9E0B-3BAE76187F71}" destId="{5A8A8DC8-8446-42C9-AFFA-25DB6CBBA623}"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E623F-E623-4A47-9023-D9D3DA7CA424}">
      <dsp:nvSpPr>
        <dsp:cNvPr id="0" name=""/>
        <dsp:cNvSpPr/>
      </dsp:nvSpPr>
      <dsp:spPr>
        <a:xfrm rot="10800000">
          <a:off x="1521482" y="1830"/>
          <a:ext cx="5405120" cy="640169"/>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97" tIns="68580" rIns="128016" bIns="6858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US" sz="1800" kern="1200"/>
            <a:t>WIS2 node is the component to provide data and associated metadata</a:t>
          </a:r>
          <a:endParaRPr lang="en-CH" sz="1800" kern="1200"/>
        </a:p>
      </dsp:txBody>
      <dsp:txXfrm rot="10800000">
        <a:off x="1681524" y="1830"/>
        <a:ext cx="5245078" cy="640169"/>
      </dsp:txXfrm>
    </dsp:sp>
    <dsp:sp modelId="{2FD79F02-E460-4536-B255-602FED97B9DD}">
      <dsp:nvSpPr>
        <dsp:cNvPr id="0" name=""/>
        <dsp:cNvSpPr/>
      </dsp:nvSpPr>
      <dsp:spPr>
        <a:xfrm>
          <a:off x="1201397" y="1830"/>
          <a:ext cx="640169" cy="6401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A7178E-9CD0-3344-81D6-4569349C20EB}">
      <dsp:nvSpPr>
        <dsp:cNvPr id="0" name=""/>
        <dsp:cNvSpPr/>
      </dsp:nvSpPr>
      <dsp:spPr>
        <a:xfrm rot="10800000">
          <a:off x="1521482" y="833094"/>
          <a:ext cx="5405120" cy="640169"/>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97" tIns="68580" rIns="128016" bIns="6858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CH" sz="1800" kern="1200"/>
            <a:t>WIS2 node replaces the GTS Message Switching System</a:t>
          </a:r>
        </a:p>
      </dsp:txBody>
      <dsp:txXfrm rot="10800000">
        <a:off x="1681524" y="833094"/>
        <a:ext cx="5245078" cy="640169"/>
      </dsp:txXfrm>
    </dsp:sp>
    <dsp:sp modelId="{A2B38C17-0E10-9146-9B4D-DC80E0BEA0DA}">
      <dsp:nvSpPr>
        <dsp:cNvPr id="0" name=""/>
        <dsp:cNvSpPr/>
      </dsp:nvSpPr>
      <dsp:spPr>
        <a:xfrm>
          <a:off x="1201397" y="833094"/>
          <a:ext cx="640169" cy="640169"/>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352DD2-D2FC-4120-AA7F-A12E77C33DBD}">
      <dsp:nvSpPr>
        <dsp:cNvPr id="0" name=""/>
        <dsp:cNvSpPr/>
      </dsp:nvSpPr>
      <dsp:spPr>
        <a:xfrm rot="10800000">
          <a:off x="1521482" y="1664359"/>
          <a:ext cx="5405120" cy="640169"/>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97" tIns="68580" rIns="128016" bIns="68580"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en-GB" sz="1800" kern="1200"/>
            <a:t>NCs / DCPCs are going to implement a WIS2 Node to exchange data in WIS2</a:t>
          </a:r>
          <a:endParaRPr lang="en-CH" sz="1800" kern="1200"/>
        </a:p>
      </dsp:txBody>
      <dsp:txXfrm rot="10800000">
        <a:off x="1681524" y="1664359"/>
        <a:ext cx="5245078" cy="640169"/>
      </dsp:txXfrm>
    </dsp:sp>
    <dsp:sp modelId="{57AC9574-9FB3-409F-BE62-B69FFD58A62D}">
      <dsp:nvSpPr>
        <dsp:cNvPr id="0" name=""/>
        <dsp:cNvSpPr/>
      </dsp:nvSpPr>
      <dsp:spPr>
        <a:xfrm>
          <a:off x="1201397" y="1664359"/>
          <a:ext cx="640169" cy="6401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684B81-25BA-41CA-8FB3-018EA6BCFB4A}">
      <dsp:nvSpPr>
        <dsp:cNvPr id="0" name=""/>
        <dsp:cNvSpPr/>
      </dsp:nvSpPr>
      <dsp:spPr>
        <a:xfrm rot="10800000">
          <a:off x="1521482" y="2495623"/>
          <a:ext cx="5405120" cy="640169"/>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97" tIns="68580" rIns="128016" bIns="68580"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en-GB" sz="1800" kern="1200"/>
            <a:t>The WIS2 Node shares data from an HTTPS service and sends notifications to MQTT subscribers</a:t>
          </a:r>
          <a:endParaRPr lang="en-CH" sz="1800" kern="1200"/>
        </a:p>
      </dsp:txBody>
      <dsp:txXfrm rot="10800000">
        <a:off x="1681524" y="2495623"/>
        <a:ext cx="5245078" cy="640169"/>
      </dsp:txXfrm>
    </dsp:sp>
    <dsp:sp modelId="{D9884946-BAAE-414B-B5DB-FE42E5C77CA9}">
      <dsp:nvSpPr>
        <dsp:cNvPr id="0" name=""/>
        <dsp:cNvSpPr/>
      </dsp:nvSpPr>
      <dsp:spPr>
        <a:xfrm>
          <a:off x="1201397" y="2495623"/>
          <a:ext cx="640169" cy="6401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8A8DC8-8446-42C9-AFFA-25DB6CBBA623}">
      <dsp:nvSpPr>
        <dsp:cNvPr id="0" name=""/>
        <dsp:cNvSpPr/>
      </dsp:nvSpPr>
      <dsp:spPr>
        <a:xfrm rot="10800000">
          <a:off x="1521482" y="3326888"/>
          <a:ext cx="5405120" cy="640169"/>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97" tIns="68580" rIns="128016" bIns="68580"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en-GB" sz="1800" kern="1200"/>
            <a:t>No need to provide access to all the users in the world, only to some WIS2 Global Services</a:t>
          </a:r>
          <a:endParaRPr lang="en-CH" sz="1800" kern="1200"/>
        </a:p>
      </dsp:txBody>
      <dsp:txXfrm rot="10800000">
        <a:off x="1681524" y="3326888"/>
        <a:ext cx="5245078" cy="640169"/>
      </dsp:txXfrm>
    </dsp:sp>
    <dsp:sp modelId="{21769C13-E38D-4209-9B64-5DD6CDC95CAA}">
      <dsp:nvSpPr>
        <dsp:cNvPr id="0" name=""/>
        <dsp:cNvSpPr/>
      </dsp:nvSpPr>
      <dsp:spPr>
        <a:xfrm>
          <a:off x="1201397" y="3326888"/>
          <a:ext cx="640169" cy="6401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84045-8120-1740-82B2-F61F80904E4C}" type="datetimeFigureOut">
              <a:rPr lang="en-CH" smtClean="0"/>
              <a:t>21/02/2024</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B9201-0724-6540-9343-900670A3685B}" type="slidenum">
              <a:rPr lang="en-CH" smtClean="0"/>
              <a:t>‹#›</a:t>
            </a:fld>
            <a:endParaRPr lang="en-CH"/>
          </a:p>
        </p:txBody>
      </p:sp>
    </p:spTree>
    <p:extLst>
      <p:ext uri="{BB962C8B-B14F-4D97-AF65-F5344CB8AC3E}">
        <p14:creationId xmlns:p14="http://schemas.microsoft.com/office/powerpoint/2010/main" val="2023258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D7448-BA1D-3742-9819-D3EC6E0D6AB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20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4CCD7448-BA1D-3742-9819-D3EC6E0D6AB2}" type="slidenum">
              <a:rPr lang="en-GB" smtClean="0"/>
              <a:pPr/>
              <a:t>5</a:t>
            </a:fld>
            <a:endParaRPr lang="en-GB"/>
          </a:p>
        </p:txBody>
      </p:sp>
    </p:spTree>
    <p:extLst>
      <p:ext uri="{BB962C8B-B14F-4D97-AF65-F5344CB8AC3E}">
        <p14:creationId xmlns:p14="http://schemas.microsoft.com/office/powerpoint/2010/main" val="2493176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lvl="0"/>
            <a:endParaRPr lang="en-GB" sz="1200" kern="1200" dirty="0">
              <a:solidFill>
                <a:schemeClr val="tx1"/>
              </a:solidFill>
              <a:effectLst/>
              <a:latin typeface="+mn-lt"/>
              <a:ea typeface="+mn-ea"/>
              <a:cs typeface="+mn-cs"/>
            </a:endParaRPr>
          </a:p>
          <a:p>
            <a:r>
              <a:rPr lang="en-GB" dirty="0"/>
              <a:t> </a:t>
            </a:r>
          </a:p>
          <a:p>
            <a:endParaRPr lang="en-GB" baseline="0" dirty="0"/>
          </a:p>
        </p:txBody>
      </p:sp>
      <p:sp>
        <p:nvSpPr>
          <p:cNvPr id="4" name="Slide Number Placeholder 3"/>
          <p:cNvSpPr>
            <a:spLocks noGrp="1"/>
          </p:cNvSpPr>
          <p:nvPr>
            <p:ph type="sldNum" sz="quarter" idx="5"/>
          </p:nvPr>
        </p:nvSpPr>
        <p:spPr/>
        <p:txBody>
          <a:bodyPr/>
          <a:lstStyle/>
          <a:p>
            <a:fld id="{A31BFD32-2F24-4FA9-B7DE-53D903241EC3}" type="slidenum">
              <a:rPr lang="en-US" smtClean="0"/>
              <a:t>7</a:t>
            </a:fld>
            <a:endParaRPr lang="en-US" dirty="0"/>
          </a:p>
        </p:txBody>
      </p:sp>
    </p:spTree>
    <p:extLst>
      <p:ext uri="{BB962C8B-B14F-4D97-AF65-F5344CB8AC3E}">
        <p14:creationId xmlns:p14="http://schemas.microsoft.com/office/powerpoint/2010/main" val="295875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CD4AB8-3A11-4583-AC31-2BAB11A696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546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85750" indent="-285750">
              <a:buFont typeface="Arial" panose="020B0604020202020204" pitchFamily="34" charset="0"/>
              <a:buChar char="•"/>
            </a:pPr>
            <a:r>
              <a:rPr lang="en-GB"/>
              <a:t>The EW4All Initiative comprises four Pillars, in line with the four components of an end-to-end multi-hazard early-warning system: risk knowledge, observation and forecasting, communication and response.</a:t>
            </a:r>
          </a:p>
          <a:p>
            <a:pPr marL="285750" indent="-285750">
              <a:buFont typeface="Arial" panose="020B0604020202020204" pitchFamily="34" charset="0"/>
              <a:buChar char="•"/>
            </a:pPr>
            <a:r>
              <a:rPr lang="en-GB" b="1"/>
              <a:t>Pillar 1</a:t>
            </a:r>
            <a:r>
              <a:rPr lang="en-GB"/>
              <a:t>: To be effective, EWS need to be contextualised and targeted through up-to-date, reliable and granular risk knowledge, including: assessments of hazards, vulnerabilities and exposure; applying a gender-lens and including indigenous and local knowledge. Significant shortcomings persist globally, from lack of data collection and assessments to lack of legislation and governance frameworks for risk information.</a:t>
            </a:r>
          </a:p>
          <a:p>
            <a:pPr marL="285750" indent="-285750">
              <a:buFont typeface="Arial" panose="020B0604020202020204" pitchFamily="34" charset="0"/>
              <a:buChar char="•"/>
            </a:pPr>
            <a:r>
              <a:rPr lang="en-GB" b="1"/>
              <a:t>Pillar 2</a:t>
            </a:r>
            <a:r>
              <a:rPr lang="en-GB"/>
              <a:t>: </a:t>
            </a:r>
            <a:r>
              <a:rPr lang="en-GB" sz="1400" kern="1200">
                <a:solidFill>
                  <a:schemeClr val="tx1"/>
                </a:solidFill>
                <a:latin typeface="+mn-lt"/>
                <a:ea typeface="ＭＳ Ｐゴシック" charset="0"/>
                <a:cs typeface="Arial" charset="0"/>
              </a:rPr>
              <a:t>In the forecasting area, many countries lack the capacity to incorporate an impact-based approach to forecasting and still have challenges in accessing, analysing and translating prediction model outputs into actionable warning messages.</a:t>
            </a:r>
            <a:endParaRPr lang="en-GB"/>
          </a:p>
          <a:p>
            <a:pPr marL="285750" indent="-285750">
              <a:buFont typeface="Arial" panose="020B0604020202020204" pitchFamily="34" charset="0"/>
              <a:buChar char="•"/>
            </a:pPr>
            <a:r>
              <a:rPr lang="en-GB" b="1"/>
              <a:t>Pillar 3</a:t>
            </a:r>
            <a:r>
              <a:rPr lang="en-GB"/>
              <a:t>: Considering warning dissemination and communication, the uptake of modern information technologies is lagging and even with more traditional methods (such as radio and mass media), there are still challenges in terms of inclusivity and reaching the most vulnerable.</a:t>
            </a:r>
          </a:p>
          <a:p>
            <a:pPr marL="285750" indent="-285750">
              <a:buFont typeface="Arial" panose="020B0604020202020204" pitchFamily="34" charset="0"/>
              <a:buChar char="•"/>
            </a:pPr>
            <a:r>
              <a:rPr lang="en-GB" b="1"/>
              <a:t>Pillar 4</a:t>
            </a:r>
            <a:r>
              <a:rPr lang="en-GB"/>
              <a:t>: Having preparedness and response plans and capabilities, including at local government level is vital for responding to the hydro-meteorological warnings. Currently, less than half of the countries which have EWS in place have such plans and capacities available.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CB188-3BCF-E145-90C3-B097D63711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526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5B9201-0724-6540-9343-900670A3685B}" type="slidenum">
              <a:rPr lang="en-CH" smtClean="0"/>
              <a:t>14</a:t>
            </a:fld>
            <a:endParaRPr lang="en-CH"/>
          </a:p>
        </p:txBody>
      </p:sp>
    </p:spTree>
    <p:extLst>
      <p:ext uri="{BB962C8B-B14F-4D97-AF65-F5344CB8AC3E}">
        <p14:creationId xmlns:p14="http://schemas.microsoft.com/office/powerpoint/2010/main" val="4276612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PROPOSE TO REMOVE</a:t>
            </a:r>
          </a:p>
        </p:txBody>
      </p:sp>
      <p:sp>
        <p:nvSpPr>
          <p:cNvPr id="4" name="Slide Number Placeholder 3"/>
          <p:cNvSpPr>
            <a:spLocks noGrp="1"/>
          </p:cNvSpPr>
          <p:nvPr>
            <p:ph type="sldNum" sz="quarter" idx="5"/>
          </p:nvPr>
        </p:nvSpPr>
        <p:spPr/>
        <p:txBody>
          <a:bodyPr/>
          <a:lstStyle/>
          <a:p>
            <a:fld id="{065B9201-0724-6540-9343-900670A3685B}" type="slidenum">
              <a:rPr lang="en-CH" smtClean="0"/>
              <a:t>16</a:t>
            </a:fld>
            <a:endParaRPr lang="en-CH"/>
          </a:p>
        </p:txBody>
      </p:sp>
    </p:spTree>
    <p:extLst>
      <p:ext uri="{BB962C8B-B14F-4D97-AF65-F5344CB8AC3E}">
        <p14:creationId xmlns:p14="http://schemas.microsoft.com/office/powerpoint/2010/main" val="1911966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a:buNone/>
            </a:pPr>
            <a:r>
              <a:rPr lang="en-GB" dirty="0">
                <a:cs typeface="Calibri"/>
              </a:rPr>
              <a:t>WMO and UNDRR were requested , at COP27, to co-lead the implementation of the initiative , </a:t>
            </a:r>
          </a:p>
          <a:p>
            <a:pPr marL="0" indent="0">
              <a:buFont typeface="Arial"/>
              <a:buNone/>
            </a:pPr>
            <a:r>
              <a:rPr lang="en-GB" dirty="0">
                <a:cs typeface="Calibri"/>
              </a:rPr>
              <a:t>4  agencies lead respective pillars, recognizing they also contribute to other pillars </a:t>
            </a:r>
          </a:p>
          <a:p>
            <a:pPr marL="0" indent="0">
              <a:buFont typeface="Arial"/>
              <a:buNone/>
            </a:pPr>
            <a:r>
              <a:rPr lang="en-US" sz="1200" baseline="0" dirty="0">
                <a:latin typeface="Times New Roman"/>
                <a:ea typeface="Arial"/>
                <a:cs typeface="Arial"/>
              </a:rPr>
              <a:t>Senior Leadership Board: co-chaired by WMO and UNDRR. Key UN organizations ITU, IFRC, up to 3 private sectors representatives and funding agencies</a:t>
            </a: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CB188-3BCF-E145-90C3-B097D63711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625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16.jpe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1.xml"/><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Picture 4" descr="wmo2016_powerpoint_standard_v2-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1799686"/>
            <a:ext cx="10363200" cy="1470025"/>
          </a:xfrm>
        </p:spPr>
        <p:txBody>
          <a:bodyPr/>
          <a:lstStyle/>
          <a:p>
            <a:r>
              <a:rPr lang="ja-JP" altLang="en-US"/>
              <a:t>マスター タイトルの書式設定</a:t>
            </a:r>
            <a:endParaRPr lang="en-US"/>
          </a:p>
        </p:txBody>
      </p:sp>
      <p:sp>
        <p:nvSpPr>
          <p:cNvPr id="3" name="Subtitle 2"/>
          <p:cNvSpPr>
            <a:spLocks noGrp="1"/>
          </p:cNvSpPr>
          <p:nvPr>
            <p:ph type="subTitle" idx="1"/>
          </p:nvPr>
        </p:nvSpPr>
        <p:spPr>
          <a:xfrm>
            <a:off x="3177702" y="3681919"/>
            <a:ext cx="809989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a:p>
        </p:txBody>
      </p:sp>
      <p:sp>
        <p:nvSpPr>
          <p:cNvPr id="6" name="Subtitle 2"/>
          <p:cNvSpPr txBox="1">
            <a:spLocks/>
          </p:cNvSpPr>
          <p:nvPr userDrawn="1"/>
        </p:nvSpPr>
        <p:spPr>
          <a:xfrm>
            <a:off x="7011482" y="5819978"/>
            <a:ext cx="4853020" cy="65256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b="0">
                <a:solidFill>
                  <a:srgbClr val="003399"/>
                </a:solidFill>
                <a:latin typeface="Calibri" panose="020F0502020204030204" pitchFamily="34" charset="0"/>
                <a:cs typeface="Calibri" panose="020F0502020204030204" pitchFamily="34" charset="0"/>
              </a:rPr>
              <a:t>CBS ET-WISC/TT-GISC</a:t>
            </a:r>
            <a:r>
              <a:rPr lang="en-US" sz="1600" b="0" baseline="0">
                <a:solidFill>
                  <a:srgbClr val="003399"/>
                </a:solidFill>
                <a:latin typeface="Calibri" panose="020F0502020204030204" pitchFamily="34" charset="0"/>
                <a:cs typeface="Calibri" panose="020F0502020204030204" pitchFamily="34" charset="0"/>
              </a:rPr>
              <a:t> 2019</a:t>
            </a:r>
          </a:p>
          <a:p>
            <a:r>
              <a:rPr lang="en-US" sz="1600" b="0">
                <a:solidFill>
                  <a:srgbClr val="003399"/>
                </a:solidFill>
                <a:latin typeface="Calibri" panose="020F0502020204030204" pitchFamily="34" charset="0"/>
                <a:cs typeface="Calibri" panose="020F0502020204030204" pitchFamily="34" charset="0"/>
              </a:rPr>
              <a:t>Offenbach,</a:t>
            </a:r>
            <a:r>
              <a:rPr lang="en-US" sz="1600" b="0" baseline="0">
                <a:solidFill>
                  <a:srgbClr val="003399"/>
                </a:solidFill>
                <a:latin typeface="Calibri" panose="020F0502020204030204" pitchFamily="34" charset="0"/>
                <a:cs typeface="Calibri" panose="020F0502020204030204" pitchFamily="34" charset="0"/>
              </a:rPr>
              <a:t> Germany, 26-29 August 2019</a:t>
            </a:r>
            <a:endParaRPr lang="en-US" sz="1600" b="0">
              <a:solidFill>
                <a:srgbClr val="0033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6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43500"/>
            <a:ext cx="1988820" cy="1714500"/>
          </a:xfrm>
          <a:prstGeom prst="rect">
            <a:avLst/>
          </a:prstGeom>
        </p:spPr>
      </p:pic>
    </p:spTree>
    <p:extLst>
      <p:ext uri="{BB962C8B-B14F-4D97-AF65-F5344CB8AC3E}">
        <p14:creationId xmlns:p14="http://schemas.microsoft.com/office/powerpoint/2010/main" val="971798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Mas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052092-82D1-461F-807E-84F5B15DC599}"/>
              </a:ext>
            </a:extLst>
          </p:cNvPr>
          <p:cNvSpPr>
            <a:spLocks noGrp="1"/>
          </p:cNvSpPr>
          <p:nvPr>
            <p:ph idx="1"/>
          </p:nvPr>
        </p:nvSpPr>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026E5D17-F33D-4327-A7B8-A6331A0F7B37}"/>
              </a:ext>
            </a:extLst>
          </p:cNvPr>
          <p:cNvSpPr>
            <a:spLocks noGrp="1"/>
          </p:cNvSpPr>
          <p:nvPr>
            <p:ph type="sldNum" sz="quarter" idx="4"/>
          </p:nvPr>
        </p:nvSpPr>
        <p:spPr>
          <a:xfrm>
            <a:off x="10805489" y="6545722"/>
            <a:ext cx="1141291" cy="283703"/>
          </a:xfrm>
          <a:prstGeom prst="rect">
            <a:avLst/>
          </a:prstGeom>
        </p:spPr>
        <p:txBody>
          <a:bodyPr vert="horz" lIns="91440" tIns="45720" rIns="91440" bIns="45720" rtlCol="0" anchor="ctr"/>
          <a:lstStyle>
            <a:lvl1pPr algn="r">
              <a:defRPr sz="1200" b="0">
                <a:solidFill>
                  <a:schemeClr val="bg1">
                    <a:lumMod val="95000"/>
                  </a:schemeClr>
                </a:solidFill>
                <a:latin typeface="Lato" panose="020F0502020204030203" pitchFamily="34" charset="0"/>
              </a:defRPr>
            </a:lvl1pPr>
          </a:lstStyle>
          <a:p>
            <a:fld id="{0F9F7EA0-3F56-4C7E-9B2D-3423B3AF0281}" type="slidenum">
              <a:rPr lang="en-US" smtClean="0"/>
              <a:pPr/>
              <a:t>‹#›</a:t>
            </a:fld>
            <a:endParaRPr lang="en-US" dirty="0"/>
          </a:p>
        </p:txBody>
      </p:sp>
      <p:sp>
        <p:nvSpPr>
          <p:cNvPr id="5" name="Title Placeholder 1">
            <a:extLst>
              <a:ext uri="{FF2B5EF4-FFF2-40B4-BE49-F238E27FC236}">
                <a16:creationId xmlns:a16="http://schemas.microsoft.com/office/drawing/2014/main" id="{DA4D5ED7-4916-4EF5-9B14-DD6D0EE6D4A9}"/>
              </a:ext>
            </a:extLst>
          </p:cNvPr>
          <p:cNvSpPr>
            <a:spLocks noGrp="1"/>
          </p:cNvSpPr>
          <p:nvPr>
            <p:ph type="title"/>
          </p:nvPr>
        </p:nvSpPr>
        <p:spPr>
          <a:xfrm>
            <a:off x="223709" y="55285"/>
            <a:ext cx="10515600" cy="76561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25355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pPr/>
              <a:t>‹#›</a:t>
            </a:fld>
            <a:endParaRPr lang="en-US"/>
          </a:p>
        </p:txBody>
      </p:sp>
    </p:spTree>
    <p:extLst>
      <p:ext uri="{BB962C8B-B14F-4D97-AF65-F5344CB8AC3E}">
        <p14:creationId xmlns:p14="http://schemas.microsoft.com/office/powerpoint/2010/main" val="187663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9064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500931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833901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87663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0364548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23727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1831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51694"/>
            <a:ext cx="2651760" cy="1714500"/>
          </a:xfrm>
          <a:prstGeom prst="rect">
            <a:avLst/>
          </a:prstGeom>
        </p:spPr>
      </p:pic>
      <p:sp>
        <p:nvSpPr>
          <p:cNvPr id="8" name="Slide Number Placeholder 5"/>
          <p:cNvSpPr>
            <a:spLocks noGrp="1"/>
          </p:cNvSpPr>
          <p:nvPr>
            <p:ph type="sldNum" sz="quarter" idx="4"/>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500931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305509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83484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68C4-2462-96DC-9DA7-F0967B3E59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3B8EC603-A210-B1AD-7019-9B4B700E8D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8E2EBBD0-D5AB-BE1B-5651-536B715F1CD5}"/>
              </a:ext>
            </a:extLst>
          </p:cNvPr>
          <p:cNvSpPr>
            <a:spLocks noGrp="1"/>
          </p:cNvSpPr>
          <p:nvPr>
            <p:ph type="dt" sz="half" idx="10"/>
          </p:nvPr>
        </p:nvSpPr>
        <p:spPr/>
        <p:txBody>
          <a:bodyPr/>
          <a:lstStyle/>
          <a:p>
            <a:fld id="{1C02E59B-6FC9-4454-BE48-D3F67D121354}" type="datetimeFigureOut">
              <a:rPr lang="en-CH" smtClean="0"/>
              <a:t>21/02/2024</a:t>
            </a:fld>
            <a:endParaRPr lang="en-CH"/>
          </a:p>
        </p:txBody>
      </p:sp>
      <p:sp>
        <p:nvSpPr>
          <p:cNvPr id="5" name="Footer Placeholder 4">
            <a:extLst>
              <a:ext uri="{FF2B5EF4-FFF2-40B4-BE49-F238E27FC236}">
                <a16:creationId xmlns:a16="http://schemas.microsoft.com/office/drawing/2014/main" id="{69E82BDA-8AFE-4FAE-C00C-D71611A594E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457030F-CB47-704F-BDB1-F97536E640AE}"/>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719451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30045-1644-7357-6FE5-F513A4F1B31B}"/>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E5032863-D99E-B59E-7EBF-7622AAE10F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31BDD967-8636-F25B-03A9-D177DCD9B6B3}"/>
              </a:ext>
            </a:extLst>
          </p:cNvPr>
          <p:cNvSpPr>
            <a:spLocks noGrp="1"/>
          </p:cNvSpPr>
          <p:nvPr>
            <p:ph type="dt" sz="half" idx="10"/>
          </p:nvPr>
        </p:nvSpPr>
        <p:spPr/>
        <p:txBody>
          <a:bodyPr/>
          <a:lstStyle/>
          <a:p>
            <a:fld id="{1C02E59B-6FC9-4454-BE48-D3F67D121354}" type="datetimeFigureOut">
              <a:rPr lang="en-CH" smtClean="0"/>
              <a:t>21/02/2024</a:t>
            </a:fld>
            <a:endParaRPr lang="en-CH"/>
          </a:p>
        </p:txBody>
      </p:sp>
      <p:sp>
        <p:nvSpPr>
          <p:cNvPr id="5" name="Footer Placeholder 4">
            <a:extLst>
              <a:ext uri="{FF2B5EF4-FFF2-40B4-BE49-F238E27FC236}">
                <a16:creationId xmlns:a16="http://schemas.microsoft.com/office/drawing/2014/main" id="{7C420925-BA3E-38A3-D2EB-2C8D8F6123A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831E84D-849C-C044-1F65-86F5D9516E28}"/>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337599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BF1A-A02A-3E67-4D58-750DD9C6D3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CA66515E-B973-3193-2EEE-010B3AC308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811316-6DC2-EE9C-1D6A-2E2D3F88DA6E}"/>
              </a:ext>
            </a:extLst>
          </p:cNvPr>
          <p:cNvSpPr>
            <a:spLocks noGrp="1"/>
          </p:cNvSpPr>
          <p:nvPr>
            <p:ph type="dt" sz="half" idx="10"/>
          </p:nvPr>
        </p:nvSpPr>
        <p:spPr/>
        <p:txBody>
          <a:bodyPr/>
          <a:lstStyle/>
          <a:p>
            <a:fld id="{1C02E59B-6FC9-4454-BE48-D3F67D121354}" type="datetimeFigureOut">
              <a:rPr lang="en-CH" smtClean="0"/>
              <a:t>21/02/2024</a:t>
            </a:fld>
            <a:endParaRPr lang="en-CH"/>
          </a:p>
        </p:txBody>
      </p:sp>
      <p:sp>
        <p:nvSpPr>
          <p:cNvPr id="5" name="Footer Placeholder 4">
            <a:extLst>
              <a:ext uri="{FF2B5EF4-FFF2-40B4-BE49-F238E27FC236}">
                <a16:creationId xmlns:a16="http://schemas.microsoft.com/office/drawing/2014/main" id="{F6729740-179C-978C-1776-11F0A079243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CFB9E9D-1485-4D98-6E32-5E4520318544}"/>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36607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426D8-5966-EED9-CBA4-4A1346290633}"/>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E01721D8-4095-8A7A-6254-B44EBB7150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35DA741A-9838-D5C9-8907-4D9A1F7B8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706FBBD4-8F59-D469-91D8-87629857B355}"/>
              </a:ext>
            </a:extLst>
          </p:cNvPr>
          <p:cNvSpPr>
            <a:spLocks noGrp="1"/>
          </p:cNvSpPr>
          <p:nvPr>
            <p:ph type="dt" sz="half" idx="10"/>
          </p:nvPr>
        </p:nvSpPr>
        <p:spPr/>
        <p:txBody>
          <a:bodyPr/>
          <a:lstStyle/>
          <a:p>
            <a:fld id="{1C02E59B-6FC9-4454-BE48-D3F67D121354}" type="datetimeFigureOut">
              <a:rPr lang="en-CH" smtClean="0"/>
              <a:t>21/02/2024</a:t>
            </a:fld>
            <a:endParaRPr lang="en-CH"/>
          </a:p>
        </p:txBody>
      </p:sp>
      <p:sp>
        <p:nvSpPr>
          <p:cNvPr id="6" name="Footer Placeholder 5">
            <a:extLst>
              <a:ext uri="{FF2B5EF4-FFF2-40B4-BE49-F238E27FC236}">
                <a16:creationId xmlns:a16="http://schemas.microsoft.com/office/drawing/2014/main" id="{C9127902-5ACE-3F13-E45E-C103231CE8A0}"/>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4F636D09-A3C4-2217-BA42-C07230268472}"/>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2699910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E9BBD-02D5-A928-7630-33B24D8F6293}"/>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F3F79FF8-29F1-4AA0-3C44-0AD112DE2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192F5F-2D74-EB4C-9C8B-7606AF42AC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4453FE1D-9EB3-5C5C-EC62-57366C2B29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7F11DA-B101-EC3F-3E9A-6A7F25AAAC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BFE5A161-C748-6491-ADF3-737068A6A484}"/>
              </a:ext>
            </a:extLst>
          </p:cNvPr>
          <p:cNvSpPr>
            <a:spLocks noGrp="1"/>
          </p:cNvSpPr>
          <p:nvPr>
            <p:ph type="dt" sz="half" idx="10"/>
          </p:nvPr>
        </p:nvSpPr>
        <p:spPr/>
        <p:txBody>
          <a:bodyPr/>
          <a:lstStyle/>
          <a:p>
            <a:fld id="{1C02E59B-6FC9-4454-BE48-D3F67D121354}" type="datetimeFigureOut">
              <a:rPr lang="en-CH" smtClean="0"/>
              <a:t>21/02/2024</a:t>
            </a:fld>
            <a:endParaRPr lang="en-CH"/>
          </a:p>
        </p:txBody>
      </p:sp>
      <p:sp>
        <p:nvSpPr>
          <p:cNvPr id="8" name="Footer Placeholder 7">
            <a:extLst>
              <a:ext uri="{FF2B5EF4-FFF2-40B4-BE49-F238E27FC236}">
                <a16:creationId xmlns:a16="http://schemas.microsoft.com/office/drawing/2014/main" id="{DD3ECF6A-991A-0F5A-A611-F7FF35F6BE5E}"/>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8268A5C1-5CF4-876A-472F-3F66907034A3}"/>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61215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167E-A60C-0013-D1A2-18B7295171F4}"/>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2D6DDDE2-793E-E4F6-8B3E-C4CBEA7988E0}"/>
              </a:ext>
            </a:extLst>
          </p:cNvPr>
          <p:cNvSpPr>
            <a:spLocks noGrp="1"/>
          </p:cNvSpPr>
          <p:nvPr>
            <p:ph type="dt" sz="half" idx="10"/>
          </p:nvPr>
        </p:nvSpPr>
        <p:spPr/>
        <p:txBody>
          <a:bodyPr/>
          <a:lstStyle/>
          <a:p>
            <a:fld id="{1C02E59B-6FC9-4454-BE48-D3F67D121354}" type="datetimeFigureOut">
              <a:rPr lang="en-CH" smtClean="0"/>
              <a:t>21/02/2024</a:t>
            </a:fld>
            <a:endParaRPr lang="en-CH"/>
          </a:p>
        </p:txBody>
      </p:sp>
      <p:sp>
        <p:nvSpPr>
          <p:cNvPr id="4" name="Footer Placeholder 3">
            <a:extLst>
              <a:ext uri="{FF2B5EF4-FFF2-40B4-BE49-F238E27FC236}">
                <a16:creationId xmlns:a16="http://schemas.microsoft.com/office/drawing/2014/main" id="{9BA26F2C-B0A9-D01B-52D8-EFE08331C31E}"/>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22800C23-67E0-F1A8-3CF7-48AEEBEAB26F}"/>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774167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C7EC58-AE1A-3089-1CB0-27836CCFFF77}"/>
              </a:ext>
            </a:extLst>
          </p:cNvPr>
          <p:cNvSpPr>
            <a:spLocks noGrp="1"/>
          </p:cNvSpPr>
          <p:nvPr>
            <p:ph type="dt" sz="half" idx="10"/>
          </p:nvPr>
        </p:nvSpPr>
        <p:spPr/>
        <p:txBody>
          <a:bodyPr/>
          <a:lstStyle/>
          <a:p>
            <a:fld id="{1C02E59B-6FC9-4454-BE48-D3F67D121354}" type="datetimeFigureOut">
              <a:rPr lang="en-CH" smtClean="0"/>
              <a:t>21/02/2024</a:t>
            </a:fld>
            <a:endParaRPr lang="en-CH"/>
          </a:p>
        </p:txBody>
      </p:sp>
      <p:sp>
        <p:nvSpPr>
          <p:cNvPr id="3" name="Footer Placeholder 2">
            <a:extLst>
              <a:ext uri="{FF2B5EF4-FFF2-40B4-BE49-F238E27FC236}">
                <a16:creationId xmlns:a16="http://schemas.microsoft.com/office/drawing/2014/main" id="{D3802C73-175F-9087-8549-34EEE2CC50D7}"/>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B98770F4-CEA6-CA3E-2C39-F6630014B927}"/>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174260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1704-F011-051E-3E79-FE0ADF0306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C4A4F0DA-BA82-7051-EF95-1B21C835E5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98B51700-E88B-0CCA-095C-AB0D09C58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0EAC6-9A15-E1A3-2BD1-3CF1D581DDA2}"/>
              </a:ext>
            </a:extLst>
          </p:cNvPr>
          <p:cNvSpPr>
            <a:spLocks noGrp="1"/>
          </p:cNvSpPr>
          <p:nvPr>
            <p:ph type="dt" sz="half" idx="10"/>
          </p:nvPr>
        </p:nvSpPr>
        <p:spPr/>
        <p:txBody>
          <a:bodyPr/>
          <a:lstStyle/>
          <a:p>
            <a:fld id="{1C02E59B-6FC9-4454-BE48-D3F67D121354}" type="datetimeFigureOut">
              <a:rPr lang="en-CH" smtClean="0"/>
              <a:t>21/02/2024</a:t>
            </a:fld>
            <a:endParaRPr lang="en-CH"/>
          </a:p>
        </p:txBody>
      </p:sp>
      <p:sp>
        <p:nvSpPr>
          <p:cNvPr id="6" name="Footer Placeholder 5">
            <a:extLst>
              <a:ext uri="{FF2B5EF4-FFF2-40B4-BE49-F238E27FC236}">
                <a16:creationId xmlns:a16="http://schemas.microsoft.com/office/drawing/2014/main" id="{D29B8D24-A616-F111-05D0-081129052F80}"/>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8102905-5440-7715-4D48-0BF405638553}"/>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474390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Slide Number Placeholder 5"/>
          <p:cNvSpPr>
            <a:spLocks noGrp="1"/>
          </p:cNvSpPr>
          <p:nvPr>
            <p:ph type="sldNum" sz="quarter" idx="4"/>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187663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81308-D559-A50C-E7C3-E39309403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59286745-F4AA-53C3-AFD4-A0DCC4317D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9AD8BC7C-33A2-6B5C-D7DE-B650A14C2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2D17A9-8CE6-73C2-9C7F-027FC7115145}"/>
              </a:ext>
            </a:extLst>
          </p:cNvPr>
          <p:cNvSpPr>
            <a:spLocks noGrp="1"/>
          </p:cNvSpPr>
          <p:nvPr>
            <p:ph type="dt" sz="half" idx="10"/>
          </p:nvPr>
        </p:nvSpPr>
        <p:spPr/>
        <p:txBody>
          <a:bodyPr/>
          <a:lstStyle/>
          <a:p>
            <a:fld id="{1C02E59B-6FC9-4454-BE48-D3F67D121354}" type="datetimeFigureOut">
              <a:rPr lang="en-CH" smtClean="0"/>
              <a:t>21/02/2024</a:t>
            </a:fld>
            <a:endParaRPr lang="en-CH"/>
          </a:p>
        </p:txBody>
      </p:sp>
      <p:sp>
        <p:nvSpPr>
          <p:cNvPr id="6" name="Footer Placeholder 5">
            <a:extLst>
              <a:ext uri="{FF2B5EF4-FFF2-40B4-BE49-F238E27FC236}">
                <a16:creationId xmlns:a16="http://schemas.microsoft.com/office/drawing/2014/main" id="{6823D9F4-EAE4-0D12-01A0-43F2639D5049}"/>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5FFD6B68-99C1-D8F6-B391-847C0EEA5D9F}"/>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876224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E392-D607-10D6-C041-1873B9065AC2}"/>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859C319D-FC60-9A0A-9FBC-3E736E48C4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B7DF4D4B-B47B-0C2C-3DC2-4451AC31077F}"/>
              </a:ext>
            </a:extLst>
          </p:cNvPr>
          <p:cNvSpPr>
            <a:spLocks noGrp="1"/>
          </p:cNvSpPr>
          <p:nvPr>
            <p:ph type="dt" sz="half" idx="10"/>
          </p:nvPr>
        </p:nvSpPr>
        <p:spPr/>
        <p:txBody>
          <a:bodyPr/>
          <a:lstStyle/>
          <a:p>
            <a:fld id="{1C02E59B-6FC9-4454-BE48-D3F67D121354}" type="datetimeFigureOut">
              <a:rPr lang="en-CH" smtClean="0"/>
              <a:t>21/02/2024</a:t>
            </a:fld>
            <a:endParaRPr lang="en-CH"/>
          </a:p>
        </p:txBody>
      </p:sp>
      <p:sp>
        <p:nvSpPr>
          <p:cNvPr id="5" name="Footer Placeholder 4">
            <a:extLst>
              <a:ext uri="{FF2B5EF4-FFF2-40B4-BE49-F238E27FC236}">
                <a16:creationId xmlns:a16="http://schemas.microsoft.com/office/drawing/2014/main" id="{40023BA9-E008-2C9F-D827-B4EB43B219AB}"/>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2560F80-AF54-C73F-4AED-A526C063536E}"/>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1159192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A50788-80AB-598C-F27A-3F1427FB3F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DB1040B8-AA42-B186-BEB4-9405BB33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40744447-3B32-B931-5B71-DB18C8F90E92}"/>
              </a:ext>
            </a:extLst>
          </p:cNvPr>
          <p:cNvSpPr>
            <a:spLocks noGrp="1"/>
          </p:cNvSpPr>
          <p:nvPr>
            <p:ph type="dt" sz="half" idx="10"/>
          </p:nvPr>
        </p:nvSpPr>
        <p:spPr/>
        <p:txBody>
          <a:bodyPr/>
          <a:lstStyle/>
          <a:p>
            <a:fld id="{1C02E59B-6FC9-4454-BE48-D3F67D121354}" type="datetimeFigureOut">
              <a:rPr lang="en-CH" smtClean="0"/>
              <a:t>21/02/2024</a:t>
            </a:fld>
            <a:endParaRPr lang="en-CH"/>
          </a:p>
        </p:txBody>
      </p:sp>
      <p:sp>
        <p:nvSpPr>
          <p:cNvPr id="5" name="Footer Placeholder 4">
            <a:extLst>
              <a:ext uri="{FF2B5EF4-FFF2-40B4-BE49-F238E27FC236}">
                <a16:creationId xmlns:a16="http://schemas.microsoft.com/office/drawing/2014/main" id="{49BD3A64-5EE2-A1EF-A2C2-4835768310B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50CDD8B-10C3-B737-BE3F-4AE8E7839C0B}"/>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537359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with image 1">
    <p:spTree>
      <p:nvGrpSpPr>
        <p:cNvPr id="1" name=""/>
        <p:cNvGrpSpPr/>
        <p:nvPr/>
      </p:nvGrpSpPr>
      <p:grpSpPr>
        <a:xfrm>
          <a:off x="0" y="0"/>
          <a:ext cx="0" cy="0"/>
          <a:chOff x="0" y="0"/>
          <a:chExt cx="0" cy="0"/>
        </a:xfrm>
      </p:grpSpPr>
      <p:pic>
        <p:nvPicPr>
          <p:cNvPr id="27" name="Picture 26" descr="A person riding a bike down a dirt road&#10;&#10;Description automatically generated">
            <a:extLst>
              <a:ext uri="{FF2B5EF4-FFF2-40B4-BE49-F238E27FC236}">
                <a16:creationId xmlns:a16="http://schemas.microsoft.com/office/drawing/2014/main" id="{4ED434B6-E5C8-4B87-9246-77439CB3DE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759" y="1404371"/>
            <a:ext cx="12368278" cy="5453630"/>
          </a:xfrm>
          <a:prstGeom prst="rect">
            <a:avLst/>
          </a:prstGeom>
        </p:spPr>
      </p:pic>
      <p:sp>
        <p:nvSpPr>
          <p:cNvPr id="8" name="Rectangle 6"/>
          <p:cNvSpPr/>
          <p:nvPr/>
        </p:nvSpPr>
        <p:spPr>
          <a:xfrm rot="10800000">
            <a:off x="-7847" y="-32464"/>
            <a:ext cx="12199845"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7" name="Rectangle 6"/>
          <p:cNvSpPr/>
          <p:nvPr/>
        </p:nvSpPr>
        <p:spPr>
          <a:xfrm>
            <a:off x="-7839"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3" name="Rectangle 6">
            <a:extLst>
              <a:ext uri="{FF2B5EF4-FFF2-40B4-BE49-F238E27FC236}">
                <a16:creationId xmlns:a16="http://schemas.microsoft.com/office/drawing/2014/main" id="{59389535-DF29-43CF-AD8B-3ACEDD3DEBF5}"/>
              </a:ext>
            </a:extLst>
          </p:cNvPr>
          <p:cNvSpPr/>
          <p:nvPr userDrawn="1"/>
        </p:nvSpPr>
        <p:spPr>
          <a:xfrm rot="10800000">
            <a:off x="-105765" y="-32464"/>
            <a:ext cx="12368281"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15" name="Rectangle 6">
            <a:extLst>
              <a:ext uri="{FF2B5EF4-FFF2-40B4-BE49-F238E27FC236}">
                <a16:creationId xmlns:a16="http://schemas.microsoft.com/office/drawing/2014/main" id="{B98D6954-A659-46FC-BD3B-3B4758E64D85}"/>
              </a:ext>
            </a:extLst>
          </p:cNvPr>
          <p:cNvSpPr/>
          <p:nvPr userDrawn="1"/>
        </p:nvSpPr>
        <p:spPr>
          <a:xfrm>
            <a:off x="-105760" y="3491791"/>
            <a:ext cx="12368280"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cxnSp>
        <p:nvCxnSpPr>
          <p:cNvPr id="17" name="Straight Connector 16">
            <a:extLst>
              <a:ext uri="{FF2B5EF4-FFF2-40B4-BE49-F238E27FC236}">
                <a16:creationId xmlns:a16="http://schemas.microsoft.com/office/drawing/2014/main" id="{BBE91A68-2DA0-4E92-9F63-DD5E502E8E5B}"/>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35" indent="0" algn="ctr">
              <a:buNone/>
              <a:defRPr/>
            </a:lvl2pPr>
            <a:lvl3pPr marL="829269" indent="0" algn="ctr">
              <a:buNone/>
              <a:defRPr/>
            </a:lvl3pPr>
            <a:lvl4pPr marL="1243904" indent="0" algn="ctr">
              <a:buNone/>
              <a:defRPr/>
            </a:lvl4pPr>
            <a:lvl5pPr marL="1658539" indent="0" algn="ctr">
              <a:buNone/>
              <a:defRPr/>
            </a:lvl5pPr>
            <a:lvl6pPr marL="2073173" indent="0" algn="ctr">
              <a:buNone/>
              <a:defRPr/>
            </a:lvl6pPr>
            <a:lvl7pPr marL="2487808" indent="0" algn="ctr">
              <a:buNone/>
              <a:defRPr/>
            </a:lvl7pPr>
            <a:lvl8pPr marL="2902443" indent="0" algn="ctr">
              <a:buNone/>
              <a:defRPr/>
            </a:lvl8pPr>
            <a:lvl9pPr marL="3317077" indent="0" algn="ctr">
              <a:buNone/>
              <a:defRPr/>
            </a:lvl9pPr>
          </a:lstStyle>
          <a:p>
            <a:r>
              <a:rPr lang="en-US" noProof="0"/>
              <a:t>Click to edit Master sub title style</a:t>
            </a:r>
          </a:p>
        </p:txBody>
      </p: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3"/>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2" y="2188098"/>
            <a:ext cx="8702366" cy="413236"/>
          </a:xfrm>
        </p:spPr>
        <p:txBody>
          <a:bodyPr/>
          <a:lstStyle>
            <a:lvl1pPr marL="0" indent="0">
              <a:buNone/>
              <a:defRPr sz="1814"/>
            </a:lvl1pPr>
          </a:lstStyle>
          <a:p>
            <a:pPr lvl="0"/>
            <a:r>
              <a:rPr lang="en-US"/>
              <a:t>Click to add sub title</a:t>
            </a:r>
            <a:endParaRPr lang="en-GB"/>
          </a:p>
        </p:txBody>
      </p:sp>
      <p:pic>
        <p:nvPicPr>
          <p:cNvPr id="31" name="Picture 30">
            <a:extLst>
              <a:ext uri="{FF2B5EF4-FFF2-40B4-BE49-F238E27FC236}">
                <a16:creationId xmlns:a16="http://schemas.microsoft.com/office/drawing/2014/main" id="{0D6C33C9-ABE4-43A5-B0FF-13A62E979C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675375">
            <a:off x="-222048" y="4450284"/>
            <a:ext cx="12600855" cy="39993"/>
          </a:xfrm>
          <a:prstGeom prst="rect">
            <a:avLst/>
          </a:prstGeom>
        </p:spPr>
      </p:pic>
      <p:pic>
        <p:nvPicPr>
          <p:cNvPr id="16" name="Picture 15">
            <a:extLst>
              <a:ext uri="{FF2B5EF4-FFF2-40B4-BE49-F238E27FC236}">
                <a16:creationId xmlns:a16="http://schemas.microsoft.com/office/drawing/2014/main" id="{3BECCFEA-6503-E643-87D0-F9E8119EB16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18" name="Picture 17">
            <a:extLst>
              <a:ext uri="{FF2B5EF4-FFF2-40B4-BE49-F238E27FC236}">
                <a16:creationId xmlns:a16="http://schemas.microsoft.com/office/drawing/2014/main" id="{693DE04C-0088-4344-9218-C912EF0585A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776775112"/>
      </p:ext>
    </p:extLst>
  </p:cSld>
  <p:clrMapOvr>
    <a:masterClrMapping/>
  </p:clrMapOvr>
  <p:transition spd="slow">
    <p:push/>
  </p:transition>
  <p:extLst>
    <p:ext uri="{DCECCB84-F9BA-43D5-87BE-67443E8EF086}">
      <p15:sldGuideLst xmlns:p15="http://schemas.microsoft.com/office/powerpoint/2012/main">
        <p15:guide id="4" orient="horz" pos="4105">
          <p15:clr>
            <a:srgbClr val="FBAE40"/>
          </p15:clr>
        </p15:guide>
        <p15:guide id="5" orient="horz" pos="4468">
          <p15:clr>
            <a:srgbClr val="FBAE40"/>
          </p15:clr>
        </p15:guide>
        <p15:guide id="6" pos="41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Slide with image 2">
    <p:spTree>
      <p:nvGrpSpPr>
        <p:cNvPr id="1" name=""/>
        <p:cNvGrpSpPr/>
        <p:nvPr/>
      </p:nvGrpSpPr>
      <p:grpSpPr>
        <a:xfrm>
          <a:off x="0" y="0"/>
          <a:ext cx="0" cy="0"/>
          <a:chOff x="0" y="0"/>
          <a:chExt cx="0" cy="0"/>
        </a:xfrm>
      </p:grpSpPr>
      <p:pic>
        <p:nvPicPr>
          <p:cNvPr id="5" name="Picture 4" descr="A group of people standing next to a window&#10;&#10;Description automatically generated">
            <a:extLst>
              <a:ext uri="{FF2B5EF4-FFF2-40B4-BE49-F238E27FC236}">
                <a16:creationId xmlns:a16="http://schemas.microsoft.com/office/drawing/2014/main" id="{B58092A5-A6F7-4B98-B0F6-F8C233EFB4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48" y="1234786"/>
            <a:ext cx="12202648" cy="5623214"/>
          </a:xfrm>
          <a:prstGeom prst="rect">
            <a:avLst/>
          </a:prstGeom>
        </p:spPr>
      </p:pic>
      <p:sp>
        <p:nvSpPr>
          <p:cNvPr id="8" name="Rectangle 6"/>
          <p:cNvSpPr/>
          <p:nvPr/>
        </p:nvSpPr>
        <p:spPr>
          <a:xfrm rot="10800000">
            <a:off x="-7847" y="-32464"/>
            <a:ext cx="12199845"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7" name="Rectangle 6"/>
          <p:cNvSpPr/>
          <p:nvPr/>
        </p:nvSpPr>
        <p:spPr>
          <a:xfrm>
            <a:off x="-7839"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pic>
        <p:nvPicPr>
          <p:cNvPr id="10" name="Picture 2" descr="Barre.jpg"/>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683514">
            <a:off x="-206705" y="4422494"/>
            <a:ext cx="12655475" cy="77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 group of people standing next to a window&#10;&#10;Description automatically generated">
            <a:extLst>
              <a:ext uri="{FF2B5EF4-FFF2-40B4-BE49-F238E27FC236}">
                <a16:creationId xmlns:a16="http://schemas.microsoft.com/office/drawing/2014/main" id="{3D2F4856-0719-4F5D-9647-EBB2F6A71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714" y="1234786"/>
            <a:ext cx="12425494" cy="5623214"/>
          </a:xfrm>
          <a:prstGeom prst="rect">
            <a:avLst/>
          </a:prstGeom>
        </p:spPr>
      </p:pic>
      <p:sp>
        <p:nvSpPr>
          <p:cNvPr id="13" name="Rectangle 6">
            <a:extLst>
              <a:ext uri="{FF2B5EF4-FFF2-40B4-BE49-F238E27FC236}">
                <a16:creationId xmlns:a16="http://schemas.microsoft.com/office/drawing/2014/main" id="{702503F4-8106-4EC7-8210-B3758E2BDF8A}"/>
              </a:ext>
            </a:extLst>
          </p:cNvPr>
          <p:cNvSpPr/>
          <p:nvPr userDrawn="1"/>
        </p:nvSpPr>
        <p:spPr>
          <a:xfrm rot="10800000">
            <a:off x="-91718" y="-41478"/>
            <a:ext cx="12425491"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14" name="Rectangle 6">
            <a:extLst>
              <a:ext uri="{FF2B5EF4-FFF2-40B4-BE49-F238E27FC236}">
                <a16:creationId xmlns:a16="http://schemas.microsoft.com/office/drawing/2014/main" id="{5BB1A694-5DD8-4777-9B5E-DB51256D0F73}"/>
              </a:ext>
            </a:extLst>
          </p:cNvPr>
          <p:cNvSpPr/>
          <p:nvPr userDrawn="1"/>
        </p:nvSpPr>
        <p:spPr>
          <a:xfrm>
            <a:off x="-91714" y="3491791"/>
            <a:ext cx="12425494"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pic>
        <p:nvPicPr>
          <p:cNvPr id="15" name="Picture 2" descr="Barre.jpg">
            <a:extLst>
              <a:ext uri="{FF2B5EF4-FFF2-40B4-BE49-F238E27FC236}">
                <a16:creationId xmlns:a16="http://schemas.microsoft.com/office/drawing/2014/main" id="{36B5C702-5A86-46D5-9957-8253B7F00FB2}"/>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683514">
            <a:off x="-206705" y="4422494"/>
            <a:ext cx="12655475" cy="77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35" indent="0" algn="ctr">
              <a:buNone/>
              <a:defRPr/>
            </a:lvl2pPr>
            <a:lvl3pPr marL="829269" indent="0" algn="ctr">
              <a:buNone/>
              <a:defRPr/>
            </a:lvl3pPr>
            <a:lvl4pPr marL="1243904" indent="0" algn="ctr">
              <a:buNone/>
              <a:defRPr/>
            </a:lvl4pPr>
            <a:lvl5pPr marL="1658539" indent="0" algn="ctr">
              <a:buNone/>
              <a:defRPr/>
            </a:lvl5pPr>
            <a:lvl6pPr marL="2073173" indent="0" algn="ctr">
              <a:buNone/>
              <a:defRPr/>
            </a:lvl6pPr>
            <a:lvl7pPr marL="2487808" indent="0" algn="ctr">
              <a:buNone/>
              <a:defRPr/>
            </a:lvl7pPr>
            <a:lvl8pPr marL="2902443" indent="0" algn="ctr">
              <a:buNone/>
              <a:defRPr/>
            </a:lvl8pPr>
            <a:lvl9pPr marL="3317077" indent="0" algn="ctr">
              <a:buNone/>
              <a:defRPr/>
            </a:lvl9pPr>
          </a:lstStyle>
          <a:p>
            <a:r>
              <a:rPr lang="en-US" noProof="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3"/>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2" y="2188098"/>
            <a:ext cx="8702366" cy="413236"/>
          </a:xfrm>
        </p:spPr>
        <p:txBody>
          <a:bodyPr/>
          <a:lstStyle>
            <a:lvl1pPr marL="0" indent="0">
              <a:buNone/>
              <a:defRPr sz="1814"/>
            </a:lvl1pPr>
          </a:lstStyle>
          <a:p>
            <a:pPr lvl="0"/>
            <a:r>
              <a:rPr lang="en-US"/>
              <a:t>Click to add sub title</a:t>
            </a:r>
            <a:endParaRPr lang="en-GB"/>
          </a:p>
        </p:txBody>
      </p:sp>
      <p:cxnSp>
        <p:nvCxnSpPr>
          <p:cNvPr id="16" name="Straight Connector 15">
            <a:extLst>
              <a:ext uri="{FF2B5EF4-FFF2-40B4-BE49-F238E27FC236}">
                <a16:creationId xmlns:a16="http://schemas.microsoft.com/office/drawing/2014/main" id="{937DB35C-4AAD-46A5-AF6E-35E247A28ABD}"/>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5B2A115F-BB0F-6E4E-9155-60AD89B590D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23" name="Picture 22">
            <a:extLst>
              <a:ext uri="{FF2B5EF4-FFF2-40B4-BE49-F238E27FC236}">
                <a16:creationId xmlns:a16="http://schemas.microsoft.com/office/drawing/2014/main" id="{49602C7E-53CE-9241-B7CD-5594F4D5FD4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35407557"/>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41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Slide no imag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732ECC3-D408-43FB-9353-682385B4D56E}"/>
              </a:ext>
            </a:extLst>
          </p:cNvPr>
          <p:cNvSpPr/>
          <p:nvPr userDrawn="1"/>
        </p:nvSpPr>
        <p:spPr>
          <a:xfrm>
            <a:off x="-91714" y="-32463"/>
            <a:ext cx="12425494" cy="55795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7" name="Rectangle 6"/>
          <p:cNvSpPr/>
          <p:nvPr/>
        </p:nvSpPr>
        <p:spPr>
          <a:xfrm>
            <a:off x="-7839"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35" indent="0" algn="ctr">
              <a:buNone/>
              <a:defRPr/>
            </a:lvl2pPr>
            <a:lvl3pPr marL="829269" indent="0" algn="ctr">
              <a:buNone/>
              <a:defRPr/>
            </a:lvl3pPr>
            <a:lvl4pPr marL="1243904" indent="0" algn="ctr">
              <a:buNone/>
              <a:defRPr/>
            </a:lvl4pPr>
            <a:lvl5pPr marL="1658539" indent="0" algn="ctr">
              <a:buNone/>
              <a:defRPr/>
            </a:lvl5pPr>
            <a:lvl6pPr marL="2073173" indent="0" algn="ctr">
              <a:buNone/>
              <a:defRPr/>
            </a:lvl6pPr>
            <a:lvl7pPr marL="2487808" indent="0" algn="ctr">
              <a:buNone/>
              <a:defRPr/>
            </a:lvl7pPr>
            <a:lvl8pPr marL="2902443" indent="0" algn="ctr">
              <a:buNone/>
              <a:defRPr/>
            </a:lvl8pPr>
            <a:lvl9pPr marL="3317077" indent="0" algn="ctr">
              <a:buNone/>
              <a:defRPr/>
            </a:lvl9pPr>
          </a:lstStyle>
          <a:p>
            <a:r>
              <a:rPr lang="en-US" noProof="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3"/>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2" y="2188098"/>
            <a:ext cx="8702366" cy="413236"/>
          </a:xfrm>
        </p:spPr>
        <p:txBody>
          <a:bodyPr/>
          <a:lstStyle>
            <a:lvl1pPr marL="0" indent="0">
              <a:buNone/>
              <a:defRPr sz="1814"/>
            </a:lvl1pPr>
          </a:lstStyle>
          <a:p>
            <a:pPr lvl="0"/>
            <a:r>
              <a:rPr lang="en-US"/>
              <a:t>Click to add sub title</a:t>
            </a:r>
            <a:endParaRPr lang="en-GB"/>
          </a:p>
        </p:txBody>
      </p:sp>
      <p:sp>
        <p:nvSpPr>
          <p:cNvPr id="2" name="Rectangle 1">
            <a:extLst>
              <a:ext uri="{FF2B5EF4-FFF2-40B4-BE49-F238E27FC236}">
                <a16:creationId xmlns:a16="http://schemas.microsoft.com/office/drawing/2014/main" id="{2B500A10-74F5-4DAD-8993-91DD1932EFF9}"/>
              </a:ext>
            </a:extLst>
          </p:cNvPr>
          <p:cNvSpPr/>
          <p:nvPr/>
        </p:nvSpPr>
        <p:spPr>
          <a:xfrm>
            <a:off x="266944" y="816576"/>
            <a:ext cx="1970385" cy="19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13" name="Rectangle 12">
            <a:extLst>
              <a:ext uri="{FF2B5EF4-FFF2-40B4-BE49-F238E27FC236}">
                <a16:creationId xmlns:a16="http://schemas.microsoft.com/office/drawing/2014/main" id="{946209D3-735C-4987-9DB6-A9557D366E03}"/>
              </a:ext>
            </a:extLst>
          </p:cNvPr>
          <p:cNvSpPr/>
          <p:nvPr/>
        </p:nvSpPr>
        <p:spPr>
          <a:xfrm>
            <a:off x="0" y="-32463"/>
            <a:ext cx="12192000" cy="2929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12" name="Rectangle 6">
            <a:extLst>
              <a:ext uri="{FF2B5EF4-FFF2-40B4-BE49-F238E27FC236}">
                <a16:creationId xmlns:a16="http://schemas.microsoft.com/office/drawing/2014/main" id="{3248333E-F58B-430B-B3ED-0D190676FF1E}"/>
              </a:ext>
            </a:extLst>
          </p:cNvPr>
          <p:cNvSpPr/>
          <p:nvPr userDrawn="1"/>
        </p:nvSpPr>
        <p:spPr>
          <a:xfrm>
            <a:off x="-91714" y="3491791"/>
            <a:ext cx="12425494"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pic>
        <p:nvPicPr>
          <p:cNvPr id="14" name="Picture 2" descr="Barre.jpg">
            <a:extLst>
              <a:ext uri="{FF2B5EF4-FFF2-40B4-BE49-F238E27FC236}">
                <a16:creationId xmlns:a16="http://schemas.microsoft.com/office/drawing/2014/main" id="{F89D6C16-9223-47AA-AE6C-C0E4481E8865}"/>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
            <a:off x="-206705" y="4422494"/>
            <a:ext cx="12655475" cy="77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AD26EBEF-24C4-4B3D-8F79-5020FF8937D4}"/>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0E1EC887-81B1-4886-842B-BA3CA50FEFA4}"/>
              </a:ext>
            </a:extLst>
          </p:cNvPr>
          <p:cNvSpPr/>
          <p:nvPr userDrawn="1"/>
        </p:nvSpPr>
        <p:spPr>
          <a:xfrm>
            <a:off x="266944" y="816576"/>
            <a:ext cx="1970385" cy="19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20" name="Rectangle 19">
            <a:extLst>
              <a:ext uri="{FF2B5EF4-FFF2-40B4-BE49-F238E27FC236}">
                <a16:creationId xmlns:a16="http://schemas.microsoft.com/office/drawing/2014/main" id="{0A2366D8-6B51-44EE-A61D-9BE6765ADAEE}"/>
              </a:ext>
            </a:extLst>
          </p:cNvPr>
          <p:cNvSpPr/>
          <p:nvPr userDrawn="1"/>
        </p:nvSpPr>
        <p:spPr>
          <a:xfrm>
            <a:off x="0" y="-32463"/>
            <a:ext cx="12192000" cy="2929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23" name="Picture 22">
            <a:extLst>
              <a:ext uri="{FF2B5EF4-FFF2-40B4-BE49-F238E27FC236}">
                <a16:creationId xmlns:a16="http://schemas.microsoft.com/office/drawing/2014/main" id="{642D8295-2FCE-4D5E-BA7F-A048F0DD0B02}"/>
              </a:ext>
            </a:extLst>
          </p:cNvPr>
          <p:cNvPicPr>
            <a:picLocks noChangeAspect="1"/>
          </p:cNvPicPr>
          <p:nvPr userDrawn="1"/>
        </p:nvPicPr>
        <p:blipFill>
          <a:blip r:embed="rId3"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pic>
        <p:nvPicPr>
          <p:cNvPr id="26" name="Picture 25">
            <a:extLst>
              <a:ext uri="{FF2B5EF4-FFF2-40B4-BE49-F238E27FC236}">
                <a16:creationId xmlns:a16="http://schemas.microsoft.com/office/drawing/2014/main" id="{FA254A17-4723-AA44-8BDB-3EC9BF21DDC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27" name="Picture 26">
            <a:extLst>
              <a:ext uri="{FF2B5EF4-FFF2-40B4-BE49-F238E27FC236}">
                <a16:creationId xmlns:a16="http://schemas.microsoft.com/office/drawing/2014/main" id="{85EA595F-DE1D-4E40-ACAC-9D47F876D5E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267585097"/>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41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10976" indent="-310976">
              <a:buClr>
                <a:srgbClr val="FF9933"/>
              </a:buClr>
              <a:buFont typeface="Wingdings" panose="05000000000000000000" pitchFamily="2" charset="2"/>
              <a:buChar char="§"/>
              <a:defRPr sz="1814">
                <a:latin typeface="Roboto" panose="02000000000000000000" pitchFamily="2" charset="0"/>
                <a:ea typeface="Roboto" panose="02000000000000000000" pitchFamily="2" charset="0"/>
                <a:cs typeface="Roboto" panose="02000000000000000000" pitchFamily="2" charset="0"/>
              </a:defRPr>
            </a:lvl1pPr>
            <a:lvl2pPr marL="725611" indent="-310976">
              <a:buClr>
                <a:srgbClr val="004084"/>
              </a:buClr>
              <a:buFont typeface="Roboto" panose="02000000000000000000" pitchFamily="2" charset="0"/>
              <a:buChar char="−"/>
              <a:defRPr sz="1632">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spTree>
    <p:extLst>
      <p:ext uri="{BB962C8B-B14F-4D97-AF65-F5344CB8AC3E}">
        <p14:creationId xmlns:p14="http://schemas.microsoft.com/office/powerpoint/2010/main" val="3347579323"/>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 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10976" indent="-310976">
              <a:buClr>
                <a:srgbClr val="FF9933"/>
              </a:buClr>
              <a:buFont typeface="Wingdings" panose="05000000000000000000" pitchFamily="2" charset="2"/>
              <a:buChar char="§"/>
              <a:defRPr sz="2177">
                <a:solidFill>
                  <a:schemeClr val="bg1"/>
                </a:solidFill>
                <a:latin typeface="Roboto" panose="02000000000000000000" pitchFamily="2" charset="0"/>
                <a:ea typeface="Roboto" panose="02000000000000000000" pitchFamily="2" charset="0"/>
                <a:cs typeface="Roboto" panose="02000000000000000000" pitchFamily="2" charset="0"/>
              </a:defRPr>
            </a:lvl1pPr>
            <a:lvl2pPr marL="725611" indent="-310976">
              <a:buClr>
                <a:schemeClr val="bg1"/>
              </a:buClr>
              <a:buFont typeface="Roboto" panose="02000000000000000000" pitchFamily="2" charset="0"/>
              <a:buChar char="−"/>
              <a:defRPr sz="1814">
                <a:solidFill>
                  <a:schemeClr val="bg1"/>
                </a:solidFill>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629336" y="94719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1671480"/>
      </p:ext>
    </p:extLst>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38134-5457-4F10-87AA-C84F65A9F8B8}"/>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sp>
        <p:nvSpPr>
          <p:cNvPr id="2" name="Title 1"/>
          <p:cNvSpPr>
            <a:spLocks noGrp="1"/>
          </p:cNvSpPr>
          <p:nvPr>
            <p:ph type="title" hasCustomPrompt="1"/>
          </p:nvPr>
        </p:nvSpPr>
        <p:spPr>
          <a:xfrm>
            <a:off x="609964" y="163468"/>
            <a:ext cx="10972076" cy="783728"/>
          </a:xfrm>
        </p:spPr>
        <p:txBody>
          <a:bodyPr/>
          <a:lstStyle>
            <a:lvl1pPr>
              <a:defRPr/>
            </a:lvl1pPr>
          </a:lstStyle>
          <a:p>
            <a:r>
              <a:rPr lang="en-US"/>
              <a:t>Click to edit slide title</a:t>
            </a:r>
          </a:p>
        </p:txBody>
      </p:sp>
    </p:spTree>
    <p:extLst>
      <p:ext uri="{BB962C8B-B14F-4D97-AF65-F5344CB8AC3E}">
        <p14:creationId xmlns:p14="http://schemas.microsoft.com/office/powerpoint/2010/main" val="2607397201"/>
      </p:ext>
    </p:extLst>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with UN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672CB-8785-4463-9030-C4587EEF7A80}"/>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sp>
        <p:nvSpPr>
          <p:cNvPr id="2" name="Title 1"/>
          <p:cNvSpPr>
            <a:spLocks noGrp="1"/>
          </p:cNvSpPr>
          <p:nvPr>
            <p:ph type="title" hasCustomPrompt="1"/>
          </p:nvPr>
        </p:nvSpPr>
        <p:spPr>
          <a:xfrm>
            <a:off x="609964" y="163468"/>
            <a:ext cx="10972076" cy="783728"/>
          </a:xfrm>
        </p:spPr>
        <p:txBody>
          <a:bodyPr/>
          <a:lstStyle>
            <a:lvl1pPr>
              <a:defRPr/>
            </a:lvl1pPr>
          </a:lstStyle>
          <a:p>
            <a:r>
              <a:rPr lang="en-US"/>
              <a:t>Click to edit slide title</a:t>
            </a:r>
          </a:p>
        </p:txBody>
      </p:sp>
    </p:spTree>
    <p:extLst>
      <p:ext uri="{BB962C8B-B14F-4D97-AF65-F5344CB8AC3E}">
        <p14:creationId xmlns:p14="http://schemas.microsoft.com/office/powerpoint/2010/main" val="3522626174"/>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Slide Number Placeholder 5"/>
          <p:cNvSpPr>
            <a:spLocks noGrp="1"/>
          </p:cNvSpPr>
          <p:nvPr>
            <p:ph type="sldNum" sz="quarter" idx="10"/>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2036454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918D0F-4399-470F-A2ED-405A4EFD812D}"/>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sp>
        <p:nvSpPr>
          <p:cNvPr id="5" name="Rectangle 4">
            <a:extLst>
              <a:ext uri="{FF2B5EF4-FFF2-40B4-BE49-F238E27FC236}">
                <a16:creationId xmlns:a16="http://schemas.microsoft.com/office/drawing/2014/main" id="{410EB3C3-6AB0-4A5B-A95B-D8185DB5F033}"/>
              </a:ext>
            </a:extLst>
          </p:cNvPr>
          <p:cNvSpPr/>
          <p:nvPr userDrawn="1"/>
        </p:nvSpPr>
        <p:spPr>
          <a:xfrm>
            <a:off x="349044" y="751264"/>
            <a:ext cx="2134584" cy="3918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Tree>
    <p:extLst>
      <p:ext uri="{BB962C8B-B14F-4D97-AF65-F5344CB8AC3E}">
        <p14:creationId xmlns:p14="http://schemas.microsoft.com/office/powerpoint/2010/main" val="2592390952"/>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3" y="1339059"/>
            <a:ext cx="5399159"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182880" y="1339059"/>
            <a:ext cx="5399160"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Tree>
    <p:extLst>
      <p:ext uri="{BB962C8B-B14F-4D97-AF65-F5344CB8AC3E}">
        <p14:creationId xmlns:p14="http://schemas.microsoft.com/office/powerpoint/2010/main" val="1423367841"/>
      </p:ext>
    </p:extLst>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2" y="1926855"/>
            <a:ext cx="5254219" cy="4245821"/>
          </a:xfrm>
        </p:spPr>
        <p:txBody>
          <a:bodyPr/>
          <a:lstStyle>
            <a:lvl1pPr>
              <a:defRPr sz="1632"/>
            </a:lvl1pPr>
            <a:lvl2pPr>
              <a:defRPr sz="1270"/>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327819" y="1926855"/>
            <a:ext cx="5254219" cy="4245821"/>
          </a:xfrm>
        </p:spPr>
        <p:txBody>
          <a:bodyPr/>
          <a:lstStyle>
            <a:lvl1pPr>
              <a:defRPr sz="1632"/>
            </a:lvl1pPr>
            <a:lvl2pPr>
              <a:defRPr sz="1270"/>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0EC4B88-2B9B-4B17-8EB4-8D6A873AC988}"/>
              </a:ext>
            </a:extLst>
          </p:cNvPr>
          <p:cNvSpPr>
            <a:spLocks noGrp="1"/>
          </p:cNvSpPr>
          <p:nvPr>
            <p:ph type="body" sz="quarter" idx="11"/>
          </p:nvPr>
        </p:nvSpPr>
        <p:spPr>
          <a:xfrm>
            <a:off x="609961" y="1339060"/>
            <a:ext cx="5239741" cy="522666"/>
          </a:xfrm>
          <a:solidFill>
            <a:schemeClr val="accent6">
              <a:lumMod val="40000"/>
              <a:lumOff val="60000"/>
            </a:schemeClr>
          </a:solidFill>
        </p:spPr>
        <p:txBody>
          <a:bodyPr anchor="ctr"/>
          <a:lstStyle>
            <a:lvl1pPr marL="0" indent="0" algn="ctr">
              <a:buNone/>
              <a:defRPr sz="1632">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6" name="Text Placeholder 6">
            <a:extLst>
              <a:ext uri="{FF2B5EF4-FFF2-40B4-BE49-F238E27FC236}">
                <a16:creationId xmlns:a16="http://schemas.microsoft.com/office/drawing/2014/main" id="{2569BACE-1B3A-4C7D-81B9-7CF8A9937B32}"/>
              </a:ext>
            </a:extLst>
          </p:cNvPr>
          <p:cNvSpPr>
            <a:spLocks noGrp="1"/>
          </p:cNvSpPr>
          <p:nvPr>
            <p:ph type="body" sz="quarter" idx="12"/>
          </p:nvPr>
        </p:nvSpPr>
        <p:spPr>
          <a:xfrm>
            <a:off x="6342298" y="1351155"/>
            <a:ext cx="5254219" cy="522666"/>
          </a:xfrm>
          <a:solidFill>
            <a:schemeClr val="accent6">
              <a:lumMod val="40000"/>
              <a:lumOff val="60000"/>
            </a:schemeClr>
          </a:solidFill>
        </p:spPr>
        <p:txBody>
          <a:bodyPr anchor="ctr"/>
          <a:lstStyle>
            <a:lvl1pPr marL="0" indent="0" algn="ctr">
              <a:buNone/>
              <a:defRPr sz="1632">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3904332237"/>
      </p:ext>
    </p:extLst>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with quo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2" y="1339059"/>
            <a:ext cx="5814435"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57C79FE-5112-4BC6-8CBC-E4199CDA919A}"/>
              </a:ext>
            </a:extLst>
          </p:cNvPr>
          <p:cNvSpPr>
            <a:spLocks noGrp="1"/>
          </p:cNvSpPr>
          <p:nvPr>
            <p:ph type="body" sz="quarter" idx="11" hasCustomPrompt="1"/>
          </p:nvPr>
        </p:nvSpPr>
        <p:spPr>
          <a:xfrm>
            <a:off x="6952260" y="1339059"/>
            <a:ext cx="5239741" cy="5518941"/>
          </a:xfrm>
          <a:solidFill>
            <a:schemeClr val="accent6">
              <a:lumMod val="40000"/>
              <a:lumOff val="60000"/>
            </a:schemeClr>
          </a:solidFill>
        </p:spPr>
        <p:txBody>
          <a:bodyPr anchor="ctr"/>
          <a:lstStyle>
            <a:lvl1pPr marL="0" indent="0" algn="ctr">
              <a:buNone/>
              <a:defRPr sz="2539">
                <a:latin typeface="Roboto Slab" pitchFamily="2" charset="0"/>
                <a:ea typeface="Roboto Slab" pitchFamily="2" charset="0"/>
                <a:cs typeface="Roboto Black" panose="02000000000000000000" pitchFamily="2" charset="0"/>
              </a:defRPr>
            </a:lvl1pPr>
          </a:lstStyle>
          <a:p>
            <a:pPr lvl="0"/>
            <a:r>
              <a:rPr lang="en-US">
                <a:latin typeface="Roboto Slab" pitchFamily="2" charset="0"/>
                <a:ea typeface="Roboto Slab" pitchFamily="2" charset="0"/>
              </a:rPr>
              <a:t>Insert quote here</a:t>
            </a:r>
            <a:endParaRPr lang="en-GB"/>
          </a:p>
        </p:txBody>
      </p:sp>
    </p:spTree>
    <p:extLst>
      <p:ext uri="{BB962C8B-B14F-4D97-AF65-F5344CB8AC3E}">
        <p14:creationId xmlns:p14="http://schemas.microsoft.com/office/powerpoint/2010/main" val="2365121401"/>
      </p:ext>
    </p:extLst>
  </p:cSld>
  <p:clrMapOvr>
    <a:masterClrMapping/>
  </p:clrMapOvr>
  <p:transition spd="slow">
    <p:pu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hree column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95342" y="1987282"/>
            <a:ext cx="3488836" cy="4185393"/>
          </a:xfrm>
        </p:spPr>
        <p:txBody>
          <a:bodyPr/>
          <a:lstStyle>
            <a:lvl1pPr>
              <a:defRPr sz="1360"/>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p:txBody>
      </p:sp>
      <p:sp>
        <p:nvSpPr>
          <p:cNvPr id="4" name="Content Placeholder 3"/>
          <p:cNvSpPr>
            <a:spLocks noGrp="1"/>
          </p:cNvSpPr>
          <p:nvPr>
            <p:ph sz="half" idx="2" hasCustomPrompt="1"/>
          </p:nvPr>
        </p:nvSpPr>
        <p:spPr>
          <a:xfrm>
            <a:off x="4454195" y="1992166"/>
            <a:ext cx="3488836" cy="4185393"/>
          </a:xfrm>
        </p:spPr>
        <p:txBody>
          <a:bodyPr/>
          <a:lstStyle>
            <a:lvl1pPr>
              <a:defRPr sz="1360"/>
            </a:lvl1pPr>
            <a:lvl2pPr marL="414635" indent="0">
              <a:buNone/>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p:txBody>
      </p:sp>
      <p:sp>
        <p:nvSpPr>
          <p:cNvPr id="5" name="Content Placeholder 3">
            <a:extLst>
              <a:ext uri="{FF2B5EF4-FFF2-40B4-BE49-F238E27FC236}">
                <a16:creationId xmlns:a16="http://schemas.microsoft.com/office/drawing/2014/main" id="{9A3925FA-44EE-4ADB-B5D7-7A494E500196}"/>
              </a:ext>
            </a:extLst>
          </p:cNvPr>
          <p:cNvSpPr>
            <a:spLocks noGrp="1"/>
          </p:cNvSpPr>
          <p:nvPr>
            <p:ph sz="half" idx="10" hasCustomPrompt="1"/>
          </p:nvPr>
        </p:nvSpPr>
        <p:spPr>
          <a:xfrm>
            <a:off x="8313049" y="1987282"/>
            <a:ext cx="3488836" cy="4185393"/>
          </a:xfrm>
        </p:spPr>
        <p:txBody>
          <a:bodyPr/>
          <a:lstStyle>
            <a:lvl1pPr>
              <a:defRPr sz="1360"/>
            </a:lvl1pPr>
            <a:lvl2pPr marL="414635" indent="0">
              <a:buNone/>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p:txBody>
      </p:sp>
      <p:sp>
        <p:nvSpPr>
          <p:cNvPr id="7" name="Text Placeholder 6">
            <a:extLst>
              <a:ext uri="{FF2B5EF4-FFF2-40B4-BE49-F238E27FC236}">
                <a16:creationId xmlns:a16="http://schemas.microsoft.com/office/drawing/2014/main" id="{23D783F8-FF0B-4DA0-BF47-29142C7C6E2F}"/>
              </a:ext>
            </a:extLst>
          </p:cNvPr>
          <p:cNvSpPr>
            <a:spLocks noGrp="1"/>
          </p:cNvSpPr>
          <p:nvPr>
            <p:ph type="body" sz="quarter" idx="11"/>
          </p:nvPr>
        </p:nvSpPr>
        <p:spPr>
          <a:xfrm>
            <a:off x="609963"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8" name="Text Placeholder 6">
            <a:extLst>
              <a:ext uri="{FF2B5EF4-FFF2-40B4-BE49-F238E27FC236}">
                <a16:creationId xmlns:a16="http://schemas.microsoft.com/office/drawing/2014/main" id="{CB23BBB6-5F90-4910-BE9A-C5B89E8D5141}"/>
              </a:ext>
            </a:extLst>
          </p:cNvPr>
          <p:cNvSpPr>
            <a:spLocks noGrp="1"/>
          </p:cNvSpPr>
          <p:nvPr>
            <p:ph type="body" sz="quarter" idx="12"/>
          </p:nvPr>
        </p:nvSpPr>
        <p:spPr>
          <a:xfrm>
            <a:off x="4453397"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9" name="Text Placeholder 6">
            <a:extLst>
              <a:ext uri="{FF2B5EF4-FFF2-40B4-BE49-F238E27FC236}">
                <a16:creationId xmlns:a16="http://schemas.microsoft.com/office/drawing/2014/main" id="{C2765F02-3919-47A4-9F73-67C270302092}"/>
              </a:ext>
            </a:extLst>
          </p:cNvPr>
          <p:cNvSpPr>
            <a:spLocks noGrp="1"/>
          </p:cNvSpPr>
          <p:nvPr>
            <p:ph type="body" sz="quarter" idx="13"/>
          </p:nvPr>
        </p:nvSpPr>
        <p:spPr>
          <a:xfrm>
            <a:off x="8256839"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634596064"/>
      </p:ext>
    </p:extLst>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92CED-45C5-47F1-8030-AC279E8CED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2463"/>
            <a:ext cx="12581853" cy="6988237"/>
          </a:xfrm>
          <a:prstGeom prst="rect">
            <a:avLst/>
          </a:prstGeom>
        </p:spPr>
      </p:pic>
      <p:sp>
        <p:nvSpPr>
          <p:cNvPr id="5" name="Rectangle 4">
            <a:extLst>
              <a:ext uri="{FF2B5EF4-FFF2-40B4-BE49-F238E27FC236}">
                <a16:creationId xmlns:a16="http://schemas.microsoft.com/office/drawing/2014/main" id="{B3F4EECD-8067-49C8-9133-E1043E92CDAC}"/>
              </a:ext>
            </a:extLst>
          </p:cNvPr>
          <p:cNvSpPr/>
          <p:nvPr/>
        </p:nvSpPr>
        <p:spPr>
          <a:xfrm>
            <a:off x="7081194" y="-32465"/>
            <a:ext cx="5521304" cy="6988237"/>
          </a:xfrm>
          <a:prstGeom prst="rect">
            <a:avLst/>
          </a:prstGeom>
          <a:solidFill>
            <a:schemeClr val="tx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546029" y="3420611"/>
            <a:ext cx="6988237" cy="82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05AE78F-BCA2-41E8-83EC-5342FE7AB9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2463"/>
            <a:ext cx="12581853" cy="6988237"/>
          </a:xfrm>
          <a:prstGeom prst="rect">
            <a:avLst/>
          </a:prstGeom>
        </p:spPr>
      </p:pic>
      <p:sp>
        <p:nvSpPr>
          <p:cNvPr id="8" name="Rectangle 7">
            <a:extLst>
              <a:ext uri="{FF2B5EF4-FFF2-40B4-BE49-F238E27FC236}">
                <a16:creationId xmlns:a16="http://schemas.microsoft.com/office/drawing/2014/main" id="{5C684CB2-C51A-43A8-BC20-3B90858B1C04}"/>
              </a:ext>
            </a:extLst>
          </p:cNvPr>
          <p:cNvSpPr/>
          <p:nvPr userDrawn="1"/>
        </p:nvSpPr>
        <p:spPr>
          <a:xfrm>
            <a:off x="7081194" y="-32465"/>
            <a:ext cx="5521304" cy="6988237"/>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3546029" y="3420611"/>
            <a:ext cx="6988237" cy="82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7573789" y="1796234"/>
            <a:ext cx="4433367"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7655888" y="310244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8012279"/>
      </p:ext>
    </p:extLst>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Section slide">
    <p:spTree>
      <p:nvGrpSpPr>
        <p:cNvPr id="1" name=""/>
        <p:cNvGrpSpPr/>
        <p:nvPr/>
      </p:nvGrpSpPr>
      <p:grpSpPr>
        <a:xfrm>
          <a:off x="0" y="0"/>
          <a:ext cx="0" cy="0"/>
          <a:chOff x="0" y="0"/>
          <a:chExt cx="0" cy="0"/>
        </a:xfrm>
      </p:grpSpPr>
      <p:pic>
        <p:nvPicPr>
          <p:cNvPr id="11" name="Picture 10" descr="A person sitting at a table&#10;&#10;Description automatically generated">
            <a:extLst>
              <a:ext uri="{FF2B5EF4-FFF2-40B4-BE49-F238E27FC236}">
                <a16:creationId xmlns:a16="http://schemas.microsoft.com/office/drawing/2014/main" id="{4F184ADF-7177-4972-A661-CCE15039B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864"/>
            <a:ext cx="12602497" cy="6892864"/>
          </a:xfrm>
          <a:prstGeom prst="rect">
            <a:avLst/>
          </a:prstGeom>
        </p:spPr>
      </p:pic>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594914" y="3371724"/>
            <a:ext cx="6890465" cy="82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7081194" y="-32464"/>
            <a:ext cx="5521304" cy="6890465"/>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5400000">
            <a:off x="3643993" y="3322644"/>
            <a:ext cx="6792307" cy="82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7573789" y="1796234"/>
            <a:ext cx="4433367"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7655888" y="310244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3911136"/>
      </p:ext>
    </p:extLst>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947398" y="1"/>
            <a:ext cx="7244603" cy="6858000"/>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1476954" y="3387559"/>
            <a:ext cx="6858000" cy="82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5603404" y="1796234"/>
            <a:ext cx="5828268"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5685503" y="3102446"/>
            <a:ext cx="14066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49040" y="4343348"/>
            <a:ext cx="4104974" cy="2089648"/>
          </a:xfrm>
        </p:spPr>
        <p:txBody>
          <a:bodyPr/>
          <a:lstStyle>
            <a:lvl1pPr marL="0" indent="0" algn="r">
              <a:buNone/>
              <a:defRPr sz="2539" i="0">
                <a:latin typeface="Roboto Slab" pitchFamily="2" charset="0"/>
                <a:ea typeface="Roboto Slab" pitchFamily="2" charset="0"/>
              </a:defRPr>
            </a:lvl1pPr>
          </a:lstStyle>
          <a:p>
            <a:pPr lvl="0"/>
            <a:r>
              <a:rPr lang="en-US"/>
              <a:t>Enter a quote here or an illustration for the section.</a:t>
            </a:r>
            <a:endParaRPr lang="en-GB"/>
          </a:p>
        </p:txBody>
      </p:sp>
    </p:spTree>
    <p:extLst>
      <p:ext uri="{BB962C8B-B14F-4D97-AF65-F5344CB8AC3E}">
        <p14:creationId xmlns:p14="http://schemas.microsoft.com/office/powerpoint/2010/main" val="2353152853"/>
      </p:ext>
    </p:extLst>
  </p:cSld>
  <p:clrMapOvr>
    <a:masterClrMapping/>
  </p:clrMapOvr>
  <p:transition spd="slow">
    <p:push/>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7542" y="1992166"/>
            <a:ext cx="10972076" cy="802805"/>
          </a:xfrm>
        </p:spPr>
        <p:txBody>
          <a:bodyPr/>
          <a:lstStyle>
            <a:lvl1pPr algn="ctr">
              <a:defRPr sz="4353">
                <a:solidFill>
                  <a:schemeClr val="bg1"/>
                </a:solidFill>
              </a:defRPr>
            </a:lvl1pPr>
          </a:lstStyle>
          <a:p>
            <a:r>
              <a:rPr lang="en-US" noProof="0"/>
              <a:t>Thank you for your attention</a:t>
            </a:r>
          </a:p>
        </p:txBody>
      </p:sp>
      <p:sp>
        <p:nvSpPr>
          <p:cNvPr id="3" name="Content Placeholder 2"/>
          <p:cNvSpPr>
            <a:spLocks noGrp="1"/>
          </p:cNvSpPr>
          <p:nvPr>
            <p:ph idx="1" hasCustomPrompt="1"/>
          </p:nvPr>
        </p:nvSpPr>
        <p:spPr>
          <a:xfrm>
            <a:off x="629338" y="3167757"/>
            <a:ext cx="10972076" cy="1371523"/>
          </a:xfrm>
        </p:spPr>
        <p:txBody>
          <a:bodyPr/>
          <a:lstStyle>
            <a:lvl1pPr marL="0" indent="0" algn="ctr">
              <a:buClr>
                <a:srgbClr val="FF9933"/>
              </a:buClr>
              <a:buFont typeface="Wingdings" panose="05000000000000000000" pitchFamily="2" charset="2"/>
              <a:buNone/>
              <a:defRPr sz="2177">
                <a:solidFill>
                  <a:schemeClr val="bg1"/>
                </a:solidFill>
                <a:latin typeface="Roboto" panose="02000000000000000000" pitchFamily="2" charset="0"/>
                <a:ea typeface="Roboto" panose="02000000000000000000" pitchFamily="2" charset="0"/>
                <a:cs typeface="Roboto" panose="02000000000000000000" pitchFamily="2" charset="0"/>
              </a:defRPr>
            </a:lvl1pPr>
            <a:lvl2pPr marL="725611" indent="-310976">
              <a:buClr>
                <a:schemeClr val="bg1"/>
              </a:buClr>
              <a:buFont typeface="Roboto" panose="02000000000000000000" pitchFamily="2" charset="0"/>
              <a:buChar char="−"/>
              <a:defRPr sz="1814">
                <a:solidFill>
                  <a:schemeClr val="bg1"/>
                </a:solidFill>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For more information, please contact…</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629336" y="94719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A9B37D95-8AB9-421E-9DCF-6094AE93EE3F}"/>
              </a:ext>
            </a:extLst>
          </p:cNvPr>
          <p:cNvSpPr/>
          <p:nvPr userDrawn="1"/>
        </p:nvSpPr>
        <p:spPr>
          <a:xfrm>
            <a:off x="184845" y="685953"/>
            <a:ext cx="2545081" cy="45717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6" name="Rectangle 5">
            <a:extLst>
              <a:ext uri="{FF2B5EF4-FFF2-40B4-BE49-F238E27FC236}">
                <a16:creationId xmlns:a16="http://schemas.microsoft.com/office/drawing/2014/main" id="{F94882E2-64D0-449B-A705-6629922E0A1F}"/>
              </a:ext>
            </a:extLst>
          </p:cNvPr>
          <p:cNvSpPr/>
          <p:nvPr userDrawn="1"/>
        </p:nvSpPr>
        <p:spPr>
          <a:xfrm>
            <a:off x="595483" y="6190369"/>
            <a:ext cx="4843722" cy="45717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10" name="Picture 9">
            <a:extLst>
              <a:ext uri="{FF2B5EF4-FFF2-40B4-BE49-F238E27FC236}">
                <a16:creationId xmlns:a16="http://schemas.microsoft.com/office/drawing/2014/main" id="{36CEF0ED-072D-BB4A-8905-A384974E2E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11" name="Picture 10">
            <a:extLst>
              <a:ext uri="{FF2B5EF4-FFF2-40B4-BE49-F238E27FC236}">
                <a16:creationId xmlns:a16="http://schemas.microsoft.com/office/drawing/2014/main" id="{76130C0F-4EC4-F149-9CB4-E4B58055CCB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4274119021"/>
      </p:ext>
    </p:extLst>
  </p:cSld>
  <p:clrMapOvr>
    <a:masterClrMapping/>
  </p:clrMapOvr>
  <p:transition spd="slow">
    <p:push/>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43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5" name="Slide Number Placeholder 5"/>
          <p:cNvSpPr>
            <a:spLocks noGrp="1"/>
          </p:cNvSpPr>
          <p:nvPr>
            <p:ph type="sldNum" sz="quarter" idx="4"/>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723727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6B156-96ED-ECC8-2737-E19254139F0A}"/>
              </a:ext>
            </a:extLst>
          </p:cNvPr>
          <p:cNvSpPr/>
          <p:nvPr userDrawn="1"/>
        </p:nvSpPr>
        <p:spPr>
          <a:xfrm>
            <a:off x="0" y="5915770"/>
            <a:ext cx="12192000" cy="94223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ＭＳ Ｐゴシック"/>
              <a:cs typeface="Arial"/>
            </a:endParaRPr>
          </a:p>
        </p:txBody>
      </p:sp>
      <p:pic>
        <p:nvPicPr>
          <p:cNvPr id="4" name="Picture 3" descr="Logo, company name&#10;&#10;Description automatically generated">
            <a:extLst>
              <a:ext uri="{FF2B5EF4-FFF2-40B4-BE49-F238E27FC236}">
                <a16:creationId xmlns:a16="http://schemas.microsoft.com/office/drawing/2014/main" id="{63C2D2E7-30D0-1B43-7E5E-F34CB1E9EEA0}"/>
              </a:ext>
            </a:extLst>
          </p:cNvPr>
          <p:cNvPicPr>
            <a:picLocks noChangeAspect="1"/>
          </p:cNvPicPr>
          <p:nvPr userDrawn="1"/>
        </p:nvPicPr>
        <p:blipFill>
          <a:blip r:embed="rId2"/>
          <a:stretch>
            <a:fillRect/>
          </a:stretch>
        </p:blipFill>
        <p:spPr>
          <a:xfrm>
            <a:off x="696449" y="5911704"/>
            <a:ext cx="1673040" cy="938534"/>
          </a:xfrm>
          <a:prstGeom prst="rect">
            <a:avLst/>
          </a:prstGeom>
        </p:spPr>
      </p:pic>
    </p:spTree>
    <p:extLst>
      <p:ext uri="{BB962C8B-B14F-4D97-AF65-F5344CB8AC3E}">
        <p14:creationId xmlns:p14="http://schemas.microsoft.com/office/powerpoint/2010/main" val="256314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81E16-4C8F-98F2-C112-C7426CC7EF88}"/>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97FAE232-8CD7-2050-2AC3-F99D594DF2CE}"/>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F4ABA114-6681-A6DC-2046-188EF5793556}"/>
              </a:ext>
            </a:extLst>
          </p:cNvPr>
          <p:cNvSpPr txBox="1">
            <a:spLocks noGrp="1"/>
          </p:cNvSpPr>
          <p:nvPr>
            <p:ph type="dt" sz="half" idx="7"/>
          </p:nvPr>
        </p:nvSpPr>
        <p:spPr/>
        <p:txBody>
          <a:bodyPr/>
          <a:lstStyle>
            <a:lvl1pPr>
              <a:defRPr/>
            </a:lvl1pPr>
          </a:lstStyle>
          <a:p>
            <a:pPr lvl="0"/>
            <a:fld id="{7A0C221E-D823-4B87-8D7F-0E60A7BFEFA5}" type="datetime1">
              <a:rPr lang="en-GB"/>
              <a:pPr lvl="0"/>
              <a:t>21/02/2024</a:t>
            </a:fld>
            <a:endParaRPr lang="en-GB"/>
          </a:p>
        </p:txBody>
      </p:sp>
      <p:sp>
        <p:nvSpPr>
          <p:cNvPr id="5" name="Footer Placeholder 4">
            <a:extLst>
              <a:ext uri="{FF2B5EF4-FFF2-40B4-BE49-F238E27FC236}">
                <a16:creationId xmlns:a16="http://schemas.microsoft.com/office/drawing/2014/main" id="{D66E25DC-A923-7CC1-A351-0606568C496C}"/>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AACF0C3-3EE0-FD9A-3B78-DE1EF8AEA4E6}"/>
              </a:ext>
            </a:extLst>
          </p:cNvPr>
          <p:cNvSpPr txBox="1">
            <a:spLocks noGrp="1"/>
          </p:cNvSpPr>
          <p:nvPr>
            <p:ph type="sldNum" sz="quarter" idx="8"/>
          </p:nvPr>
        </p:nvSpPr>
        <p:spPr/>
        <p:txBody>
          <a:bodyPr/>
          <a:lstStyle>
            <a:lvl1pPr>
              <a:defRPr/>
            </a:lvl1pPr>
          </a:lstStyle>
          <a:p>
            <a:pPr lvl="0"/>
            <a:fld id="{A327A02D-472A-4930-9EB8-8AE42DC1810A}" type="slidenum">
              <a:t>‹#›</a:t>
            </a:fld>
            <a:endParaRPr lang="en-GB"/>
          </a:p>
        </p:txBody>
      </p:sp>
    </p:spTree>
    <p:extLst>
      <p:ext uri="{BB962C8B-B14F-4D97-AF65-F5344CB8AC3E}">
        <p14:creationId xmlns:p14="http://schemas.microsoft.com/office/powerpoint/2010/main" val="818923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quare-images">
    <p:spTree>
      <p:nvGrpSpPr>
        <p:cNvPr id="1" name=""/>
        <p:cNvGrpSpPr/>
        <p:nvPr/>
      </p:nvGrpSpPr>
      <p:grpSpPr>
        <a:xfrm>
          <a:off x="0" y="0"/>
          <a:ext cx="0" cy="0"/>
          <a:chOff x="0" y="0"/>
          <a:chExt cx="0" cy="0"/>
        </a:xfrm>
      </p:grpSpPr>
      <p:pic>
        <p:nvPicPr>
          <p:cNvPr id="6" name="Picture 5" descr="Logo&#10;&#10;Description automatically generated with low confidence">
            <a:extLst>
              <a:ext uri="{FF2B5EF4-FFF2-40B4-BE49-F238E27FC236}">
                <a16:creationId xmlns:a16="http://schemas.microsoft.com/office/drawing/2014/main" id="{02AFE16C-2473-0565-452E-AB86D7679E95}"/>
              </a:ext>
            </a:extLst>
          </p:cNvPr>
          <p:cNvPicPr>
            <a:picLocks noChangeAspect="1"/>
          </p:cNvPicPr>
          <p:nvPr userDrawn="1"/>
        </p:nvPicPr>
        <p:blipFill>
          <a:blip r:embed="rId2"/>
          <a:stretch>
            <a:fillRect/>
          </a:stretch>
        </p:blipFill>
        <p:spPr>
          <a:xfrm>
            <a:off x="760723" y="-18261"/>
            <a:ext cx="3042445" cy="1187715"/>
          </a:xfrm>
          <a:prstGeom prst="rect">
            <a:avLst/>
          </a:prstGeom>
        </p:spPr>
      </p:pic>
      <p:sp>
        <p:nvSpPr>
          <p:cNvPr id="10" name="Marcador de posición de imagen 9">
            <a:extLst>
              <a:ext uri="{FF2B5EF4-FFF2-40B4-BE49-F238E27FC236}">
                <a16:creationId xmlns:a16="http://schemas.microsoft.com/office/drawing/2014/main" id="{0AC09B4D-F42F-714A-848A-CE26871CDE15}"/>
              </a:ext>
            </a:extLst>
          </p:cNvPr>
          <p:cNvSpPr>
            <a:spLocks noGrp="1"/>
          </p:cNvSpPr>
          <p:nvPr>
            <p:ph type="pic" sz="quarter" idx="14" hasCustomPrompt="1"/>
          </p:nvPr>
        </p:nvSpPr>
        <p:spPr>
          <a:xfrm>
            <a:off x="5208588" y="1879600"/>
            <a:ext cx="1339850" cy="1684338"/>
          </a:xfrm>
          <a:prstGeom prst="rect">
            <a:avLst/>
          </a:prstGeom>
          <a:solidFill>
            <a:schemeClr val="tx1">
              <a:lumMod val="85000"/>
              <a:lumOff val="15000"/>
            </a:schemeClr>
          </a:solidFill>
        </p:spPr>
        <p:txBody>
          <a:bodyPr anchor="ctr">
            <a:normAutofit/>
          </a:bodyPr>
          <a:lstStyle>
            <a:lvl1pPr algn="ctr">
              <a:defRPr sz="900">
                <a:solidFill>
                  <a:schemeClr val="bg1"/>
                </a:solidFill>
              </a:defRPr>
            </a:lvl1pPr>
          </a:lstStyle>
          <a:p>
            <a:r>
              <a:rPr lang="es-ES" dirty="0" err="1"/>
              <a:t>Your</a:t>
            </a:r>
            <a:r>
              <a:rPr lang="es-ES" dirty="0"/>
              <a:t> </a:t>
            </a:r>
            <a:r>
              <a:rPr lang="es-ES" dirty="0" err="1"/>
              <a:t>image</a:t>
            </a:r>
            <a:r>
              <a:rPr lang="es-ES" dirty="0"/>
              <a:t> </a:t>
            </a:r>
            <a:r>
              <a:rPr lang="es-ES" dirty="0" err="1"/>
              <a:t>here</a:t>
            </a:r>
            <a:endParaRPr lang="es-ES" dirty="0"/>
          </a:p>
        </p:txBody>
      </p:sp>
      <p:sp>
        <p:nvSpPr>
          <p:cNvPr id="11" name="Marcador de posición de imagen 9">
            <a:extLst>
              <a:ext uri="{FF2B5EF4-FFF2-40B4-BE49-F238E27FC236}">
                <a16:creationId xmlns:a16="http://schemas.microsoft.com/office/drawing/2014/main" id="{6203C20F-E878-7745-A366-EB1EEA4CAB94}"/>
              </a:ext>
            </a:extLst>
          </p:cNvPr>
          <p:cNvSpPr>
            <a:spLocks noGrp="1"/>
          </p:cNvSpPr>
          <p:nvPr>
            <p:ph type="pic" sz="quarter" idx="15" hasCustomPrompt="1"/>
          </p:nvPr>
        </p:nvSpPr>
        <p:spPr>
          <a:xfrm>
            <a:off x="8815388" y="1879600"/>
            <a:ext cx="1339850"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sp>
        <p:nvSpPr>
          <p:cNvPr id="12" name="Marcador de posición de imagen 9">
            <a:extLst>
              <a:ext uri="{FF2B5EF4-FFF2-40B4-BE49-F238E27FC236}">
                <a16:creationId xmlns:a16="http://schemas.microsoft.com/office/drawing/2014/main" id="{B9F55B83-D026-7544-BF73-70F5BFCBAA07}"/>
              </a:ext>
            </a:extLst>
          </p:cNvPr>
          <p:cNvSpPr>
            <a:spLocks noGrp="1"/>
          </p:cNvSpPr>
          <p:nvPr>
            <p:ph type="pic" sz="quarter" idx="16" hasCustomPrompt="1"/>
          </p:nvPr>
        </p:nvSpPr>
        <p:spPr>
          <a:xfrm>
            <a:off x="5208588" y="4279900"/>
            <a:ext cx="1339850"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sp>
        <p:nvSpPr>
          <p:cNvPr id="13" name="Marcador de posición de imagen 9">
            <a:extLst>
              <a:ext uri="{FF2B5EF4-FFF2-40B4-BE49-F238E27FC236}">
                <a16:creationId xmlns:a16="http://schemas.microsoft.com/office/drawing/2014/main" id="{9C3D87E3-091F-AC41-95B4-2D73D9F0DB13}"/>
              </a:ext>
            </a:extLst>
          </p:cNvPr>
          <p:cNvSpPr>
            <a:spLocks noGrp="1"/>
          </p:cNvSpPr>
          <p:nvPr>
            <p:ph type="pic" sz="quarter" idx="17" hasCustomPrompt="1"/>
          </p:nvPr>
        </p:nvSpPr>
        <p:spPr>
          <a:xfrm>
            <a:off x="8815388" y="4279900"/>
            <a:ext cx="1339850"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cxnSp>
        <p:nvCxnSpPr>
          <p:cNvPr id="5" name="Straight Connector 2">
            <a:extLst>
              <a:ext uri="{FF2B5EF4-FFF2-40B4-BE49-F238E27FC236}">
                <a16:creationId xmlns:a16="http://schemas.microsoft.com/office/drawing/2014/main" id="{C4283362-401A-F1CC-C52C-CCA6A44D5E09}"/>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sp>
        <p:nvSpPr>
          <p:cNvPr id="8" name="CuadroTexto 2">
            <a:extLst>
              <a:ext uri="{FF2B5EF4-FFF2-40B4-BE49-F238E27FC236}">
                <a16:creationId xmlns:a16="http://schemas.microsoft.com/office/drawing/2014/main" id="{95B55443-453C-4DEE-8BCA-F99CC8B4B9BB}"/>
              </a:ext>
            </a:extLst>
          </p:cNvPr>
          <p:cNvSpPr txBox="1"/>
          <p:nvPr userDrawn="1"/>
        </p:nvSpPr>
        <p:spPr>
          <a:xfrm>
            <a:off x="845684" y="1851185"/>
            <a:ext cx="3042444" cy="461665"/>
          </a:xfrm>
          <a:prstGeom prst="rect">
            <a:avLst/>
          </a:prstGeom>
          <a:noFill/>
        </p:spPr>
        <p:txBody>
          <a:bodyPr wrap="square" rtlCol="0">
            <a:spAutoFit/>
          </a:bodyPr>
          <a:lstStyle/>
          <a:p>
            <a:r>
              <a:rPr lang="hr-HR"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.1 </a:t>
            </a:r>
            <a:r>
              <a:rPr lang="hr-HR" sz="2400" dirty="0" err="1">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Lorem</a:t>
            </a:r>
            <a:r>
              <a:rPr lang="hr-HR"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 </a:t>
            </a:r>
            <a:r>
              <a:rPr lang="hr-HR" sz="2400" dirty="0" err="1">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ipsum</a:t>
            </a:r>
            <a:endParaRPr lang="es-ES"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endParaRPr>
          </a:p>
        </p:txBody>
      </p:sp>
      <p:sp>
        <p:nvSpPr>
          <p:cNvPr id="9" name="CuadroTexto 8">
            <a:extLst>
              <a:ext uri="{FF2B5EF4-FFF2-40B4-BE49-F238E27FC236}">
                <a16:creationId xmlns:a16="http://schemas.microsoft.com/office/drawing/2014/main" id="{0FA90B4F-430A-ED76-56F5-277ACC139BFC}"/>
              </a:ext>
            </a:extLst>
          </p:cNvPr>
          <p:cNvSpPr txBox="1"/>
          <p:nvPr userDrawn="1"/>
        </p:nvSpPr>
        <p:spPr>
          <a:xfrm>
            <a:off x="6857776" y="2452929"/>
            <a:ext cx="1586424"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4" name="CuadroTexto 16">
            <a:extLst>
              <a:ext uri="{FF2B5EF4-FFF2-40B4-BE49-F238E27FC236}">
                <a16:creationId xmlns:a16="http://schemas.microsoft.com/office/drawing/2014/main" id="{406CABAF-C8CB-146F-0AAF-CACEED1E7067}"/>
              </a:ext>
            </a:extLst>
          </p:cNvPr>
          <p:cNvSpPr txBox="1"/>
          <p:nvPr userDrawn="1"/>
        </p:nvSpPr>
        <p:spPr>
          <a:xfrm>
            <a:off x="10456792" y="2452929"/>
            <a:ext cx="1103837"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5" name="CuadroTexto 19">
            <a:extLst>
              <a:ext uri="{FF2B5EF4-FFF2-40B4-BE49-F238E27FC236}">
                <a16:creationId xmlns:a16="http://schemas.microsoft.com/office/drawing/2014/main" id="{BEC19989-D9E1-A1C7-5BBB-05AACB261AFC}"/>
              </a:ext>
            </a:extLst>
          </p:cNvPr>
          <p:cNvSpPr txBox="1"/>
          <p:nvPr userDrawn="1"/>
        </p:nvSpPr>
        <p:spPr>
          <a:xfrm>
            <a:off x="6857776" y="4864605"/>
            <a:ext cx="1586424"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6" name="CuadroTexto 22">
            <a:extLst>
              <a:ext uri="{FF2B5EF4-FFF2-40B4-BE49-F238E27FC236}">
                <a16:creationId xmlns:a16="http://schemas.microsoft.com/office/drawing/2014/main" id="{5A90660E-FA79-10CD-C580-B5E3BEB8907E}"/>
              </a:ext>
            </a:extLst>
          </p:cNvPr>
          <p:cNvSpPr txBox="1"/>
          <p:nvPr userDrawn="1"/>
        </p:nvSpPr>
        <p:spPr>
          <a:xfrm>
            <a:off x="10456792" y="4864605"/>
            <a:ext cx="1157358"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7" name="CuadroTexto 2">
            <a:extLst>
              <a:ext uri="{FF2B5EF4-FFF2-40B4-BE49-F238E27FC236}">
                <a16:creationId xmlns:a16="http://schemas.microsoft.com/office/drawing/2014/main" id="{94BD3326-2C5E-E7FA-857B-F79389521B2F}"/>
              </a:ext>
            </a:extLst>
          </p:cNvPr>
          <p:cNvSpPr txBox="1"/>
          <p:nvPr userDrawn="1"/>
        </p:nvSpPr>
        <p:spPr>
          <a:xfrm>
            <a:off x="845684" y="2666794"/>
            <a:ext cx="4053566" cy="2308324"/>
          </a:xfrm>
          <a:prstGeom prst="rect">
            <a:avLst/>
          </a:prstGeom>
          <a:noFill/>
        </p:spPr>
        <p:txBody>
          <a:bodyPr wrap="square" rtlCol="0">
            <a:spAutoFit/>
          </a:bodyPr>
          <a:lstStyle/>
          <a:p>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Lorem</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Ipsum</a:t>
            </a:r>
            <a:endPar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endParaRPr>
          </a:p>
          <a:p>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peria</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quatures</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qui</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quatas</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son</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deo</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dolenitium</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p>
        </p:txBody>
      </p:sp>
    </p:spTree>
    <p:extLst>
      <p:ext uri="{BB962C8B-B14F-4D97-AF65-F5344CB8AC3E}">
        <p14:creationId xmlns:p14="http://schemas.microsoft.com/office/powerpoint/2010/main" val="311977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071FD6-5E10-0B78-5E7E-FC8BADA63247}"/>
              </a:ext>
            </a:extLst>
          </p:cNvPr>
          <p:cNvSpPr/>
          <p:nvPr userDrawn="1"/>
        </p:nvSpPr>
        <p:spPr>
          <a:xfrm>
            <a:off x="0" y="-18261"/>
            <a:ext cx="6105570" cy="6876261"/>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2">
            <a:extLst>
              <a:ext uri="{FF2B5EF4-FFF2-40B4-BE49-F238E27FC236}">
                <a16:creationId xmlns:a16="http://schemas.microsoft.com/office/drawing/2014/main" id="{1142C450-50E3-4CC2-241B-708232D50125}"/>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sp>
        <p:nvSpPr>
          <p:cNvPr id="9" name="CuadroTexto 11">
            <a:extLst>
              <a:ext uri="{FF2B5EF4-FFF2-40B4-BE49-F238E27FC236}">
                <a16:creationId xmlns:a16="http://schemas.microsoft.com/office/drawing/2014/main" id="{EE8404CF-60AE-7B2A-9931-947E9CA3DB7C}"/>
              </a:ext>
            </a:extLst>
          </p:cNvPr>
          <p:cNvSpPr txBox="1"/>
          <p:nvPr userDrawn="1"/>
        </p:nvSpPr>
        <p:spPr>
          <a:xfrm>
            <a:off x="758270" y="1928961"/>
            <a:ext cx="4336789" cy="830997"/>
          </a:xfrm>
          <a:prstGeom prst="rect">
            <a:avLst/>
          </a:prstGeom>
          <a:noFill/>
        </p:spPr>
        <p:txBody>
          <a:bodyPr wrap="square" rtlCol="0">
            <a:spAutoFit/>
          </a:bodyPr>
          <a:lstStyle/>
          <a:p>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rPr>
              <a:t>.</a:t>
            </a:r>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rPr>
              <a:t>. </a:t>
            </a:r>
          </a:p>
          <a:p>
            <a:r>
              <a:rPr lang="hr-HR" sz="2400" dirty="0" err="1">
                <a:solidFill>
                  <a:schemeClr val="bg1"/>
                </a:solidFill>
                <a:latin typeface="Verdana" panose="020B0604030504040204" pitchFamily="34" charset="0"/>
                <a:ea typeface="Verdana" panose="020B0604030504040204" pitchFamily="34" charset="0"/>
                <a:cs typeface="Roboto" panose="02000000000000000000" pitchFamily="2" charset="0"/>
              </a:rPr>
              <a:t>Lorem</a:t>
            </a:r>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 </a:t>
            </a:r>
            <a:r>
              <a:rPr lang="hr-HR" sz="2400" dirty="0" err="1">
                <a:solidFill>
                  <a:schemeClr val="bg1"/>
                </a:solidFill>
                <a:latin typeface="Verdana" panose="020B0604030504040204" pitchFamily="34" charset="0"/>
                <a:ea typeface="Verdana" panose="020B0604030504040204" pitchFamily="34" charset="0"/>
                <a:cs typeface="Roboto" panose="02000000000000000000" pitchFamily="2" charset="0"/>
              </a:rPr>
              <a:t>ipsum</a:t>
            </a:r>
            <a:endPar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endParaRPr>
          </a:p>
        </p:txBody>
      </p:sp>
      <p:sp>
        <p:nvSpPr>
          <p:cNvPr id="10" name="CuadroTexto 9">
            <a:extLst>
              <a:ext uri="{FF2B5EF4-FFF2-40B4-BE49-F238E27FC236}">
                <a16:creationId xmlns:a16="http://schemas.microsoft.com/office/drawing/2014/main" id="{BBD42A0E-7BD3-FF0A-5BEC-7D48968AD3A0}"/>
              </a:ext>
            </a:extLst>
          </p:cNvPr>
          <p:cNvSpPr txBox="1"/>
          <p:nvPr userDrawn="1"/>
        </p:nvSpPr>
        <p:spPr>
          <a:xfrm>
            <a:off x="750434" y="3343940"/>
            <a:ext cx="3986666" cy="1440010"/>
          </a:xfrm>
          <a:prstGeom prst="rect">
            <a:avLst/>
          </a:prstGeom>
          <a:noFill/>
        </p:spPr>
        <p:txBody>
          <a:bodyPr wrap="square" rtlCol="0">
            <a:spAutoFit/>
          </a:bodyPr>
          <a:lstStyle/>
          <a:p>
            <a:pPr marR="0" algn="l" rtl="0">
              <a:lnSpc>
                <a:spcPct val="150000"/>
              </a:lnSpc>
            </a:pPr>
            <a:r>
              <a:rPr lang="en-US" sz="1800" b="0" i="0" u="none" strike="noStrike" baseline="30000" dirty="0">
                <a:solidFill>
                  <a:schemeClr val="bg1"/>
                </a:solidFill>
                <a:latin typeface="Verdana" panose="020B0604030504040204" pitchFamily="34" charset="0"/>
                <a:ea typeface="Verdana" panose="020B0604030504040204" pitchFamily="34" charset="0"/>
              </a:rPr>
              <a:t>Qui </a:t>
            </a:r>
            <a:r>
              <a:rPr lang="en-US" sz="1800" b="0" i="0" u="none" strike="noStrike" baseline="30000" dirty="0" err="1">
                <a:solidFill>
                  <a:schemeClr val="bg1"/>
                </a:solidFill>
                <a:latin typeface="Verdana" panose="020B0604030504040204" pitchFamily="34" charset="0"/>
                <a:ea typeface="Verdana" panose="020B0604030504040204" pitchFamily="34" charset="0"/>
              </a:rPr>
              <a:t>quas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dit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porero</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voluptation</a:t>
            </a:r>
            <a:r>
              <a:rPr lang="en-US" sz="1800" b="0" i="0" u="none" strike="noStrike" baseline="30000" dirty="0">
                <a:solidFill>
                  <a:schemeClr val="bg1"/>
                </a:solidFill>
                <a:latin typeface="Verdana" panose="020B0604030504040204" pitchFamily="34" charset="0"/>
                <a:ea typeface="Verdana" panose="020B0604030504040204" pitchFamily="34" charset="0"/>
              </a:rPr>
              <a:t> re et </a:t>
            </a:r>
            <a:r>
              <a:rPr lang="en-US" sz="1800" b="0" i="0" u="none" strike="noStrike" baseline="30000" dirty="0" err="1">
                <a:solidFill>
                  <a:schemeClr val="bg1"/>
                </a:solidFill>
                <a:latin typeface="Verdana" panose="020B0604030504040204" pitchFamily="34" charset="0"/>
                <a:ea typeface="Verdana" panose="020B0604030504040204" pitchFamily="34" charset="0"/>
              </a:rPr>
              <a:t>el</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erumqui</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dipsus</a:t>
            </a:r>
            <a:r>
              <a:rPr lang="en-US" sz="1800" b="0" i="0" u="none" strike="noStrike" baseline="30000" dirty="0">
                <a:solidFill>
                  <a:schemeClr val="bg1"/>
                </a:solidFill>
                <a:latin typeface="Verdana" panose="020B0604030504040204" pitchFamily="34" charset="0"/>
                <a:ea typeface="Verdana" panose="020B0604030504040204" pitchFamily="34" charset="0"/>
              </a:rPr>
              <a:t> que </a:t>
            </a:r>
            <a:r>
              <a:rPr lang="en-US" sz="1800" b="0" i="0" u="none" strike="noStrike" baseline="30000" dirty="0" err="1">
                <a:solidFill>
                  <a:schemeClr val="bg1"/>
                </a:solidFill>
                <a:latin typeface="Verdana" panose="020B0604030504040204" pitchFamily="34" charset="0"/>
                <a:ea typeface="Verdana" panose="020B0604030504040204" pitchFamily="34" charset="0"/>
              </a:rPr>
              <a:t>nos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adio</a:t>
            </a:r>
            <a:r>
              <a:rPr lang="en-US" sz="1800" b="0" i="0" u="none" strike="noStrike" baseline="30000" dirty="0">
                <a:solidFill>
                  <a:schemeClr val="bg1"/>
                </a:solidFill>
                <a:latin typeface="Verdana" panose="020B0604030504040204" pitchFamily="34" charset="0"/>
                <a:ea typeface="Verdana" panose="020B0604030504040204" pitchFamily="34" charset="0"/>
              </a:rPr>
              <a:t> mod </a:t>
            </a:r>
            <a:r>
              <a:rPr lang="en-US" sz="1800" b="0" i="0" u="none" strike="noStrike" baseline="30000" dirty="0" err="1">
                <a:solidFill>
                  <a:schemeClr val="bg1"/>
                </a:solidFill>
                <a:latin typeface="Verdana" panose="020B0604030504040204" pitchFamily="34" charset="0"/>
                <a:ea typeface="Verdana" panose="020B0604030504040204" pitchFamily="34" charset="0"/>
              </a:rPr>
              <a:t>ut</a:t>
            </a:r>
            <a:r>
              <a:rPr lang="en-US" sz="1800" b="0" i="0" u="none" strike="noStrike" baseline="30000" dirty="0">
                <a:solidFill>
                  <a:schemeClr val="bg1"/>
                </a:solidFill>
                <a:latin typeface="Verdana" panose="020B0604030504040204" pitchFamily="34" charset="0"/>
                <a:ea typeface="Verdana" panose="020B0604030504040204" pitchFamily="34" charset="0"/>
              </a:rPr>
              <a:t> rest </a:t>
            </a:r>
            <a:r>
              <a:rPr lang="en-US" sz="1800" b="0" i="0" u="none" strike="noStrike" baseline="30000" dirty="0" err="1">
                <a:solidFill>
                  <a:schemeClr val="bg1"/>
                </a:solidFill>
                <a:latin typeface="Verdana" panose="020B0604030504040204" pitchFamily="34" charset="0"/>
                <a:ea typeface="Verdana" panose="020B0604030504040204" pitchFamily="34" charset="0"/>
              </a:rPr>
              <a:t>accum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autempo</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riossin</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totaeriti</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blaborum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debitat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enditae</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percillutet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fugia</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etus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eos</a:t>
            </a:r>
            <a:r>
              <a:rPr lang="en-US" sz="1800" b="0" i="0" u="none" strike="noStrike" baseline="30000" dirty="0">
                <a:solidFill>
                  <a:schemeClr val="bg1"/>
                </a:solidFill>
                <a:latin typeface="Verdana" panose="020B0604030504040204" pitchFamily="34" charset="0"/>
                <a:ea typeface="Verdana" panose="020B0604030504040204" pitchFamily="34" charset="0"/>
              </a:rPr>
              <a:t> sim </a:t>
            </a:r>
            <a:r>
              <a:rPr lang="en-US" sz="1800" b="0" i="0" u="none" strike="noStrike" baseline="30000" dirty="0" err="1">
                <a:solidFill>
                  <a:schemeClr val="bg1"/>
                </a:solidFill>
                <a:latin typeface="Verdana" panose="020B0604030504040204" pitchFamily="34" charset="0"/>
                <a:ea typeface="Verdana" panose="020B0604030504040204" pitchFamily="34" charset="0"/>
              </a:rPr>
              <a:t>recepra</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expeles</a:t>
            </a:r>
            <a:r>
              <a:rPr lang="en-US" sz="1800" b="0" i="0" u="none" strike="noStrike" baseline="30000" dirty="0">
                <a:solidFill>
                  <a:schemeClr val="bg1"/>
                </a:solidFill>
                <a:latin typeface="Verdana" panose="020B0604030504040204" pitchFamily="34" charset="0"/>
                <a:ea typeface="Verdana" panose="020B0604030504040204" pitchFamily="34" charset="0"/>
              </a:rPr>
              <a:t> qui </a:t>
            </a:r>
            <a:r>
              <a:rPr lang="en-US" sz="1800" b="0" i="0" u="none" strike="noStrike" baseline="30000" dirty="0" err="1">
                <a:solidFill>
                  <a:schemeClr val="bg1"/>
                </a:solidFill>
                <a:latin typeface="Verdana" panose="020B0604030504040204" pitchFamily="34" charset="0"/>
                <a:ea typeface="Verdana" panose="020B0604030504040204" pitchFamily="34" charset="0"/>
              </a:rPr>
              <a:t>tem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nim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volectiae</a:t>
            </a:r>
            <a:r>
              <a:rPr lang="hr-HR" sz="1800" b="0" i="0" u="none" strike="noStrike" baseline="30000" dirty="0">
                <a:solidFill>
                  <a:schemeClr val="bg1"/>
                </a:solidFill>
                <a:latin typeface="Verdana" panose="020B0604030504040204" pitchFamily="34" charset="0"/>
                <a:ea typeface="Verdana" panose="020B0604030504040204" pitchFamily="34" charset="0"/>
              </a:rPr>
              <a:t>.</a:t>
            </a:r>
            <a:endParaRPr lang="en-US" sz="1800" b="0" i="0" u="none" strike="noStrike" baseline="30000" dirty="0">
              <a:solidFill>
                <a:schemeClr val="bg1"/>
              </a:solidFill>
              <a:latin typeface="Verdana" panose="020B0604030504040204" pitchFamily="34" charset="0"/>
              <a:ea typeface="Verdana" panose="020B0604030504040204" pitchFamily="34" charset="0"/>
            </a:endParaRPr>
          </a:p>
        </p:txBody>
      </p:sp>
      <p:graphicFrame>
        <p:nvGraphicFramePr>
          <p:cNvPr id="11" name="Chart 3">
            <a:extLst>
              <a:ext uri="{FF2B5EF4-FFF2-40B4-BE49-F238E27FC236}">
                <a16:creationId xmlns:a16="http://schemas.microsoft.com/office/drawing/2014/main" id="{C9007DC4-AA7B-F2CC-A8D8-A4B3596AEDC2}"/>
              </a:ext>
            </a:extLst>
          </p:cNvPr>
          <p:cNvGraphicFramePr/>
          <p:nvPr userDrawn="1">
            <p:extLst>
              <p:ext uri="{D42A27DB-BD31-4B8C-83A1-F6EECF244321}">
                <p14:modId xmlns:p14="http://schemas.microsoft.com/office/powerpoint/2010/main" val="3741084357"/>
              </p:ext>
            </p:extLst>
          </p:nvPr>
        </p:nvGraphicFramePr>
        <p:xfrm>
          <a:off x="6302057" y="1090694"/>
          <a:ext cx="4791658" cy="4213605"/>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ángulo 3">
            <a:extLst>
              <a:ext uri="{FF2B5EF4-FFF2-40B4-BE49-F238E27FC236}">
                <a16:creationId xmlns:a16="http://schemas.microsoft.com/office/drawing/2014/main" id="{6031634C-C936-CB5A-16B9-AF97F0D86BAD}"/>
              </a:ext>
            </a:extLst>
          </p:cNvPr>
          <p:cNvSpPr/>
          <p:nvPr userDrawn="1"/>
        </p:nvSpPr>
        <p:spPr>
          <a:xfrm>
            <a:off x="7766366" y="2827583"/>
            <a:ext cx="1487836" cy="769441"/>
          </a:xfrm>
          <a:prstGeom prst="rect">
            <a:avLst/>
          </a:prstGeom>
        </p:spPr>
        <p:txBody>
          <a:bodyPr wrap="square">
            <a:spAutoFit/>
          </a:bodyPr>
          <a:lstStyle/>
          <a:p>
            <a:pPr algn="ctr"/>
            <a:r>
              <a:rPr lang="es-ES" sz="4400" dirty="0">
                <a:solidFill>
                  <a:schemeClr val="tx1">
                    <a:lumMod val="75000"/>
                    <a:lumOff val="25000"/>
                  </a:schemeClr>
                </a:solidFill>
                <a:latin typeface="Verdana" panose="020B0604030504040204" pitchFamily="34" charset="0"/>
                <a:ea typeface="Verdana" panose="020B0604030504040204" pitchFamily="34" charset="0"/>
              </a:rPr>
              <a:t>5</a:t>
            </a:r>
            <a:r>
              <a:rPr lang="es-ES" sz="2800" dirty="0">
                <a:solidFill>
                  <a:schemeClr val="tx1">
                    <a:lumMod val="75000"/>
                    <a:lumOff val="25000"/>
                  </a:schemeClr>
                </a:solidFill>
                <a:latin typeface="Verdana" panose="020B0604030504040204" pitchFamily="34" charset="0"/>
                <a:ea typeface="Verdana" panose="020B0604030504040204" pitchFamily="34" charset="0"/>
              </a:rPr>
              <a:t>%</a:t>
            </a:r>
            <a:endParaRPr lang="es-ES" sz="4400" dirty="0">
              <a:solidFill>
                <a:schemeClr val="tx1">
                  <a:lumMod val="75000"/>
                  <a:lumOff val="25000"/>
                </a:schemeClr>
              </a:solidFill>
              <a:latin typeface="Verdana" panose="020B0604030504040204" pitchFamily="34" charset="0"/>
              <a:ea typeface="Verdana" panose="020B0604030504040204" pitchFamily="34" charset="0"/>
            </a:endParaRPr>
          </a:p>
        </p:txBody>
      </p:sp>
      <p:grpSp>
        <p:nvGrpSpPr>
          <p:cNvPr id="13" name="Group 4">
            <a:extLst>
              <a:ext uri="{FF2B5EF4-FFF2-40B4-BE49-F238E27FC236}">
                <a16:creationId xmlns:a16="http://schemas.microsoft.com/office/drawing/2014/main" id="{C8EB8475-8277-E49A-6775-6C146550214F}"/>
              </a:ext>
            </a:extLst>
          </p:cNvPr>
          <p:cNvGrpSpPr/>
          <p:nvPr userDrawn="1"/>
        </p:nvGrpSpPr>
        <p:grpSpPr>
          <a:xfrm>
            <a:off x="7430183" y="4891236"/>
            <a:ext cx="2097259" cy="773014"/>
            <a:chOff x="1315133" y="5304299"/>
            <a:chExt cx="2097259" cy="773014"/>
          </a:xfrm>
        </p:grpSpPr>
        <p:sp>
          <p:nvSpPr>
            <p:cNvPr id="14" name="CuadroTexto 28">
              <a:extLst>
                <a:ext uri="{FF2B5EF4-FFF2-40B4-BE49-F238E27FC236}">
                  <a16:creationId xmlns:a16="http://schemas.microsoft.com/office/drawing/2014/main" id="{4A1126F8-21BF-E77C-3685-3CB90506CC87}"/>
                </a:ext>
              </a:extLst>
            </p:cNvPr>
            <p:cNvSpPr txBox="1"/>
            <p:nvPr/>
          </p:nvSpPr>
          <p:spPr>
            <a:xfrm>
              <a:off x="1499509" y="5304299"/>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1</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5" name="Elipse 29">
              <a:extLst>
                <a:ext uri="{FF2B5EF4-FFF2-40B4-BE49-F238E27FC236}">
                  <a16:creationId xmlns:a16="http://schemas.microsoft.com/office/drawing/2014/main" id="{170FBC9B-A12F-6A1F-5BD4-45C652B6CD3A}"/>
                </a:ext>
              </a:extLst>
            </p:cNvPr>
            <p:cNvSpPr/>
            <p:nvPr/>
          </p:nvSpPr>
          <p:spPr>
            <a:xfrm>
              <a:off x="1315133" y="5382506"/>
              <a:ext cx="136328" cy="136328"/>
            </a:xfrm>
            <a:prstGeom prst="ellipse">
              <a:avLst/>
            </a:prstGeom>
            <a:solidFill>
              <a:srgbClr val="FA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30">
              <a:extLst>
                <a:ext uri="{FF2B5EF4-FFF2-40B4-BE49-F238E27FC236}">
                  <a16:creationId xmlns:a16="http://schemas.microsoft.com/office/drawing/2014/main" id="{DE633E6E-EFB6-4BC5-B850-B8193EEAFC63}"/>
                </a:ext>
              </a:extLst>
            </p:cNvPr>
            <p:cNvSpPr txBox="1"/>
            <p:nvPr/>
          </p:nvSpPr>
          <p:spPr>
            <a:xfrm>
              <a:off x="2646382" y="5304299"/>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2</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7" name="Elipse 31">
              <a:extLst>
                <a:ext uri="{FF2B5EF4-FFF2-40B4-BE49-F238E27FC236}">
                  <a16:creationId xmlns:a16="http://schemas.microsoft.com/office/drawing/2014/main" id="{B02981B7-56E8-C6FF-1F46-48F7527621D9}"/>
                </a:ext>
              </a:extLst>
            </p:cNvPr>
            <p:cNvSpPr/>
            <p:nvPr/>
          </p:nvSpPr>
          <p:spPr>
            <a:xfrm>
              <a:off x="2462006" y="5382506"/>
              <a:ext cx="136328" cy="136328"/>
            </a:xfrm>
            <a:prstGeom prst="ellipse">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CuadroTexto 32">
              <a:extLst>
                <a:ext uri="{FF2B5EF4-FFF2-40B4-BE49-F238E27FC236}">
                  <a16:creationId xmlns:a16="http://schemas.microsoft.com/office/drawing/2014/main" id="{A552597B-580D-BB95-DA60-64A597938FA0}"/>
                </a:ext>
              </a:extLst>
            </p:cNvPr>
            <p:cNvSpPr txBox="1"/>
            <p:nvPr/>
          </p:nvSpPr>
          <p:spPr>
            <a:xfrm>
              <a:off x="1499509" y="5800314"/>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3</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9" name="Elipse 33">
              <a:extLst>
                <a:ext uri="{FF2B5EF4-FFF2-40B4-BE49-F238E27FC236}">
                  <a16:creationId xmlns:a16="http://schemas.microsoft.com/office/drawing/2014/main" id="{432C861F-D0C8-F1FF-9035-ADB5D585F727}"/>
                </a:ext>
              </a:extLst>
            </p:cNvPr>
            <p:cNvSpPr/>
            <p:nvPr/>
          </p:nvSpPr>
          <p:spPr>
            <a:xfrm>
              <a:off x="1315133" y="5878521"/>
              <a:ext cx="136328" cy="136328"/>
            </a:xfrm>
            <a:prstGeom prst="ellipse">
              <a:avLst/>
            </a:prstGeom>
            <a:solidFill>
              <a:srgbClr val="70B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34">
              <a:extLst>
                <a:ext uri="{FF2B5EF4-FFF2-40B4-BE49-F238E27FC236}">
                  <a16:creationId xmlns:a16="http://schemas.microsoft.com/office/drawing/2014/main" id="{8F880D87-08D2-0F28-2823-2735DE4E25E7}"/>
                </a:ext>
              </a:extLst>
            </p:cNvPr>
            <p:cNvSpPr txBox="1"/>
            <p:nvPr/>
          </p:nvSpPr>
          <p:spPr>
            <a:xfrm>
              <a:off x="2646382" y="5800314"/>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4</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21" name="Elipse 35">
              <a:extLst>
                <a:ext uri="{FF2B5EF4-FFF2-40B4-BE49-F238E27FC236}">
                  <a16:creationId xmlns:a16="http://schemas.microsoft.com/office/drawing/2014/main" id="{16CB823E-6863-4FF6-4891-DC2EDE1055A6}"/>
                </a:ext>
              </a:extLst>
            </p:cNvPr>
            <p:cNvSpPr/>
            <p:nvPr/>
          </p:nvSpPr>
          <p:spPr>
            <a:xfrm>
              <a:off x="2462006" y="5878521"/>
              <a:ext cx="136328" cy="136328"/>
            </a:xfrm>
            <a:prstGeom prst="ellipse">
              <a:avLst/>
            </a:prstGeom>
            <a:solidFill>
              <a:srgbClr val="00B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3" name="Picture 22" descr="Graphical user interface&#10;&#10;Description automatically generated with low confidence">
            <a:extLst>
              <a:ext uri="{FF2B5EF4-FFF2-40B4-BE49-F238E27FC236}">
                <a16:creationId xmlns:a16="http://schemas.microsoft.com/office/drawing/2014/main" id="{91346F77-E45E-6350-474B-63289C869AC5}"/>
              </a:ext>
            </a:extLst>
          </p:cNvPr>
          <p:cNvPicPr>
            <a:picLocks noChangeAspect="1"/>
          </p:cNvPicPr>
          <p:nvPr userDrawn="1"/>
        </p:nvPicPr>
        <p:blipFill>
          <a:blip r:embed="rId3"/>
          <a:stretch>
            <a:fillRect/>
          </a:stretch>
        </p:blipFill>
        <p:spPr>
          <a:xfrm>
            <a:off x="664645" y="-27494"/>
            <a:ext cx="3042445" cy="1187716"/>
          </a:xfrm>
          <a:prstGeom prst="rect">
            <a:avLst/>
          </a:prstGeom>
        </p:spPr>
      </p:pic>
    </p:spTree>
    <p:extLst>
      <p:ext uri="{BB962C8B-B14F-4D97-AF65-F5344CB8AC3E}">
        <p14:creationId xmlns:p14="http://schemas.microsoft.com/office/powerpoint/2010/main" val="61702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ircle-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F0DB74E1-8E18-5543-A146-69091537A942}"/>
              </a:ext>
            </a:extLst>
          </p:cNvPr>
          <p:cNvSpPr>
            <a:spLocks noGrp="1"/>
          </p:cNvSpPr>
          <p:nvPr>
            <p:ph type="pic" sz="quarter" idx="15" hasCustomPrompt="1"/>
          </p:nvPr>
        </p:nvSpPr>
        <p:spPr>
          <a:xfrm>
            <a:off x="1070812"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1" name="Marcador de posición de imagen 10">
            <a:extLst>
              <a:ext uri="{FF2B5EF4-FFF2-40B4-BE49-F238E27FC236}">
                <a16:creationId xmlns:a16="http://schemas.microsoft.com/office/drawing/2014/main" id="{E04DCE5C-0FBB-2446-BF75-2C546C1DD6DB}"/>
              </a:ext>
            </a:extLst>
          </p:cNvPr>
          <p:cNvSpPr>
            <a:spLocks noGrp="1"/>
          </p:cNvSpPr>
          <p:nvPr>
            <p:ph type="pic" sz="quarter" idx="16" hasCustomPrompt="1"/>
          </p:nvPr>
        </p:nvSpPr>
        <p:spPr>
          <a:xfrm>
            <a:off x="4006847"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2" name="Marcador de posición de imagen 11">
            <a:extLst>
              <a:ext uri="{FF2B5EF4-FFF2-40B4-BE49-F238E27FC236}">
                <a16:creationId xmlns:a16="http://schemas.microsoft.com/office/drawing/2014/main" id="{02A6F34B-CDF5-754C-84A0-5BB51F2F0A7D}"/>
              </a:ext>
            </a:extLst>
          </p:cNvPr>
          <p:cNvSpPr>
            <a:spLocks noGrp="1"/>
          </p:cNvSpPr>
          <p:nvPr>
            <p:ph type="pic" sz="quarter" idx="17" hasCustomPrompt="1"/>
          </p:nvPr>
        </p:nvSpPr>
        <p:spPr>
          <a:xfrm>
            <a:off x="6924250"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3" name="Marcador de posición de imagen 12">
            <a:extLst>
              <a:ext uri="{FF2B5EF4-FFF2-40B4-BE49-F238E27FC236}">
                <a16:creationId xmlns:a16="http://schemas.microsoft.com/office/drawing/2014/main" id="{DE08859C-9E21-3649-A360-0652754BDEB4}"/>
              </a:ext>
            </a:extLst>
          </p:cNvPr>
          <p:cNvSpPr>
            <a:spLocks noGrp="1"/>
          </p:cNvSpPr>
          <p:nvPr>
            <p:ph type="pic" sz="quarter" idx="18" hasCustomPrompt="1"/>
          </p:nvPr>
        </p:nvSpPr>
        <p:spPr>
          <a:xfrm>
            <a:off x="9710042"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cxnSp>
        <p:nvCxnSpPr>
          <p:cNvPr id="5" name="Straight Connector 2">
            <a:extLst>
              <a:ext uri="{FF2B5EF4-FFF2-40B4-BE49-F238E27FC236}">
                <a16:creationId xmlns:a16="http://schemas.microsoft.com/office/drawing/2014/main" id="{86587409-B0D4-859D-1274-EBAE61E9816D}"/>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with low confidence">
            <a:extLst>
              <a:ext uri="{FF2B5EF4-FFF2-40B4-BE49-F238E27FC236}">
                <a16:creationId xmlns:a16="http://schemas.microsoft.com/office/drawing/2014/main" id="{E3414EE5-D3B0-829D-4AF9-4290C79EC4D0}"/>
              </a:ext>
            </a:extLst>
          </p:cNvPr>
          <p:cNvPicPr>
            <a:picLocks noChangeAspect="1"/>
          </p:cNvPicPr>
          <p:nvPr userDrawn="1"/>
        </p:nvPicPr>
        <p:blipFill>
          <a:blip r:embed="rId2"/>
          <a:stretch>
            <a:fillRect/>
          </a:stretch>
        </p:blipFill>
        <p:spPr>
          <a:xfrm>
            <a:off x="665473" y="-18261"/>
            <a:ext cx="3042445" cy="1187715"/>
          </a:xfrm>
          <a:prstGeom prst="rect">
            <a:avLst/>
          </a:prstGeom>
        </p:spPr>
      </p:pic>
    </p:spTree>
    <p:extLst>
      <p:ext uri="{BB962C8B-B14F-4D97-AF65-F5344CB8AC3E}">
        <p14:creationId xmlns:p14="http://schemas.microsoft.com/office/powerpoint/2010/main" val="218283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6B156-96ED-ECC8-2737-E19254139F0A}"/>
              </a:ext>
            </a:extLst>
          </p:cNvPr>
          <p:cNvSpPr/>
          <p:nvPr userDrawn="1"/>
        </p:nvSpPr>
        <p:spPr>
          <a:xfrm>
            <a:off x="0" y="5915770"/>
            <a:ext cx="12192000" cy="94223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63C2D2E7-30D0-1B43-7E5E-F34CB1E9EEA0}"/>
              </a:ext>
            </a:extLst>
          </p:cNvPr>
          <p:cNvPicPr>
            <a:picLocks noChangeAspect="1"/>
          </p:cNvPicPr>
          <p:nvPr userDrawn="1"/>
        </p:nvPicPr>
        <p:blipFill>
          <a:blip r:embed="rId2"/>
          <a:stretch>
            <a:fillRect/>
          </a:stretch>
        </p:blipFill>
        <p:spPr>
          <a:xfrm>
            <a:off x="696449" y="5911704"/>
            <a:ext cx="1673040" cy="938534"/>
          </a:xfrm>
          <a:prstGeom prst="rect">
            <a:avLst/>
          </a:prstGeom>
        </p:spPr>
      </p:pic>
    </p:spTree>
    <p:extLst>
      <p:ext uri="{BB962C8B-B14F-4D97-AF65-F5344CB8AC3E}">
        <p14:creationId xmlns:p14="http://schemas.microsoft.com/office/powerpoint/2010/main" val="275541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C92B623-09E6-CCC7-C4EB-20CB7A8B7EEB}"/>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with low confidence">
            <a:extLst>
              <a:ext uri="{FF2B5EF4-FFF2-40B4-BE49-F238E27FC236}">
                <a16:creationId xmlns:a16="http://schemas.microsoft.com/office/drawing/2014/main" id="{A631EAE6-9379-1E6F-EF4D-12832EACC943}"/>
              </a:ext>
            </a:extLst>
          </p:cNvPr>
          <p:cNvPicPr>
            <a:picLocks noChangeAspect="1"/>
          </p:cNvPicPr>
          <p:nvPr userDrawn="1"/>
        </p:nvPicPr>
        <p:blipFill>
          <a:blip r:embed="rId2"/>
          <a:stretch>
            <a:fillRect/>
          </a:stretch>
        </p:blipFill>
        <p:spPr>
          <a:xfrm>
            <a:off x="665473" y="-18261"/>
            <a:ext cx="3042445" cy="1187715"/>
          </a:xfrm>
          <a:prstGeom prst="rect">
            <a:avLst/>
          </a:prstGeom>
        </p:spPr>
      </p:pic>
      <p:sp>
        <p:nvSpPr>
          <p:cNvPr id="6" name="Title 1">
            <a:extLst>
              <a:ext uri="{FF2B5EF4-FFF2-40B4-BE49-F238E27FC236}">
                <a16:creationId xmlns:a16="http://schemas.microsoft.com/office/drawing/2014/main" id="{07D90D3A-FED7-3DA3-591A-166640F0EAA6}"/>
              </a:ext>
            </a:extLst>
          </p:cNvPr>
          <p:cNvSpPr>
            <a:spLocks noGrp="1"/>
          </p:cNvSpPr>
          <p:nvPr>
            <p:ph type="title"/>
          </p:nvPr>
        </p:nvSpPr>
        <p:spPr>
          <a:xfrm>
            <a:off x="751691" y="1435039"/>
            <a:ext cx="10515600" cy="1325563"/>
          </a:xfrm>
          <a:prstGeom prst="rect">
            <a:avLst/>
          </a:prstGeom>
        </p:spPr>
        <p:txBody>
          <a:bodyPr anchor="t">
            <a:normAutofit/>
          </a:bodyPr>
          <a:lstStyle>
            <a:lvl1pPr>
              <a:defRPr sz="3600" b="1"/>
            </a:lvl1pPr>
          </a:lstStyle>
          <a:p>
            <a:r>
              <a:rPr lang="en-US"/>
              <a:t>Click to edit Master title style</a:t>
            </a:r>
            <a:endParaRPr lang="en-US" dirty="0"/>
          </a:p>
        </p:txBody>
      </p:sp>
    </p:spTree>
    <p:extLst>
      <p:ext uri="{BB962C8B-B14F-4D97-AF65-F5344CB8AC3E}">
        <p14:creationId xmlns:p14="http://schemas.microsoft.com/office/powerpoint/2010/main" val="59042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7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285176-3A25-F86A-FDFD-282FA2DF0558}"/>
              </a:ext>
            </a:extLst>
          </p:cNvPr>
          <p:cNvSpPr/>
          <p:nvPr userDrawn="1"/>
        </p:nvSpPr>
        <p:spPr>
          <a:xfrm>
            <a:off x="0" y="0"/>
            <a:ext cx="12192000" cy="685800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6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ECE9FA53-8711-D548-6B69-E72481104E6A}"/>
              </a:ext>
            </a:extLst>
          </p:cNvPr>
          <p:cNvSpPr>
            <a:spLocks noGrp="1"/>
          </p:cNvSpPr>
          <p:nvPr>
            <p:ph type="pic" sz="quarter" idx="10"/>
          </p:nvPr>
        </p:nvSpPr>
        <p:spPr>
          <a:xfrm>
            <a:off x="6096000" y="0"/>
            <a:ext cx="609600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396711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Slide Number Placeholder 5"/>
          <p:cNvSpPr>
            <a:spLocks noGrp="1"/>
          </p:cNvSpPr>
          <p:nvPr>
            <p:ph type="sldNum" sz="quarter" idx="4"/>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13055096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8BC0C76-D693-5C29-38D6-A96D5D29BD2F}"/>
              </a:ext>
            </a:extLst>
          </p:cNvPr>
          <p:cNvSpPr>
            <a:spLocks noGrp="1"/>
          </p:cNvSpPr>
          <p:nvPr>
            <p:ph type="pic" sz="quarter" idx="10"/>
          </p:nvPr>
        </p:nvSpPr>
        <p:spPr>
          <a:xfrm>
            <a:off x="4492600" y="0"/>
            <a:ext cx="7699401" cy="6858000"/>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50831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F07C7CE-DB8D-3760-38FA-25B168F9B4D7}"/>
              </a:ext>
            </a:extLst>
          </p:cNvPr>
          <p:cNvSpPr>
            <a:spLocks noGrp="1"/>
          </p:cNvSpPr>
          <p:nvPr>
            <p:ph type="pic" sz="quarter" idx="10" hasCustomPrompt="1"/>
          </p:nvPr>
        </p:nvSpPr>
        <p:spPr>
          <a:xfrm>
            <a:off x="762005" y="1643063"/>
            <a:ext cx="10629900" cy="3986212"/>
          </a:xfrm>
          <a:solidFill>
            <a:schemeClr val="bg2"/>
          </a:solidFill>
        </p:spPr>
        <p:txBody>
          <a:bodyPr>
            <a:normAutofit/>
          </a:bodyPr>
          <a:lstStyle>
            <a:lvl1pPr marL="205740" indent="-205740" algn="l">
              <a:defRPr sz="132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tabLst/>
              <a:defRPr/>
            </a:pPr>
            <a:r>
              <a:rPr lang="en-US" dirty="0"/>
              <a:t>You can place a zoomed in view of your map here or place a graph. This slide is optional. </a:t>
            </a:r>
            <a:br>
              <a:rPr lang="en-US" dirty="0"/>
            </a:br>
            <a:r>
              <a:rPr lang="en-US" dirty="0"/>
              <a:t>Whatever best fits your requirement.</a:t>
            </a:r>
          </a:p>
        </p:txBody>
      </p:sp>
    </p:spTree>
    <p:extLst>
      <p:ext uri="{BB962C8B-B14F-4D97-AF65-F5344CB8AC3E}">
        <p14:creationId xmlns:p14="http://schemas.microsoft.com/office/powerpoint/2010/main" val="304450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A0110D0B-DA30-D6C8-64D0-4207658D7504}"/>
              </a:ext>
            </a:extLst>
          </p:cNvPr>
          <p:cNvSpPr>
            <a:spLocks noGrp="1"/>
          </p:cNvSpPr>
          <p:nvPr>
            <p:ph type="pic" sz="quarter" idx="10" hasCustomPrompt="1"/>
          </p:nvPr>
        </p:nvSpPr>
        <p:spPr>
          <a:xfrm>
            <a:off x="660403"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to add Maps, Graphs, Diagrams, pie charts etc.</a:t>
            </a:r>
          </a:p>
        </p:txBody>
      </p:sp>
      <p:sp>
        <p:nvSpPr>
          <p:cNvPr id="4" name="Picture Placeholder 1">
            <a:extLst>
              <a:ext uri="{FF2B5EF4-FFF2-40B4-BE49-F238E27FC236}">
                <a16:creationId xmlns:a16="http://schemas.microsoft.com/office/drawing/2014/main" id="{DB1E62EF-1C52-57E2-D73C-24DD30DE1E9E}"/>
              </a:ext>
            </a:extLst>
          </p:cNvPr>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Tree>
    <p:extLst>
      <p:ext uri="{BB962C8B-B14F-4D97-AF65-F5344CB8AC3E}">
        <p14:creationId xmlns:p14="http://schemas.microsoft.com/office/powerpoint/2010/main" val="278610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387E8336-08FF-1579-81BF-1DAAA31604C1}"/>
              </a:ext>
            </a:extLst>
          </p:cNvPr>
          <p:cNvSpPr>
            <a:spLocks noGrp="1"/>
          </p:cNvSpPr>
          <p:nvPr>
            <p:ph type="pic" sz="quarter" idx="10"/>
          </p:nvPr>
        </p:nvSpPr>
        <p:spPr>
          <a:xfrm>
            <a:off x="0" y="0"/>
            <a:ext cx="12192000" cy="6858000"/>
          </a:xfrm>
        </p:spPr>
        <p:txBody>
          <a:bodyPr/>
          <a:lstStyle>
            <a:lvl1pPr marL="0" indent="0" algn="ctr">
              <a:buNone/>
              <a:defRPr>
                <a:solidFill>
                  <a:schemeClr val="bg2">
                    <a:lumMod val="20000"/>
                    <a:lumOff val="80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84463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57242769-D447-C9E9-2AF2-7E75DCAF8B45}"/>
              </a:ext>
            </a:extLst>
          </p:cNvPr>
          <p:cNvSpPr>
            <a:spLocks noGrp="1"/>
          </p:cNvSpPr>
          <p:nvPr>
            <p:ph type="pic" sz="quarter" idx="10" hasCustomPrompt="1"/>
          </p:nvPr>
        </p:nvSpPr>
        <p:spPr>
          <a:xfrm>
            <a:off x="0" y="0"/>
            <a:ext cx="12192000" cy="6858000"/>
          </a:xfrm>
          <a:solidFill>
            <a:schemeClr val="bg1">
              <a:lumMod val="95000"/>
            </a:schemeClr>
          </a:solidFill>
        </p:spPr>
        <p:txBody>
          <a:bodyPr>
            <a:normAutofit/>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to add the best image you have.</a:t>
            </a:r>
          </a:p>
        </p:txBody>
      </p:sp>
    </p:spTree>
    <p:extLst>
      <p:ext uri="{BB962C8B-B14F-4D97-AF65-F5344CB8AC3E}">
        <p14:creationId xmlns:p14="http://schemas.microsoft.com/office/powerpoint/2010/main" val="351091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148C2E04-F119-8266-62F5-BEF3349B920A}"/>
              </a:ext>
            </a:extLst>
          </p:cNvPr>
          <p:cNvSpPr>
            <a:spLocks noGrp="1"/>
          </p:cNvSpPr>
          <p:nvPr>
            <p:ph type="pic" sz="quarter" idx="11"/>
          </p:nvPr>
        </p:nvSpPr>
        <p:spPr>
          <a:xfrm>
            <a:off x="0" y="0"/>
            <a:ext cx="12192000" cy="6858000"/>
          </a:xfrm>
        </p:spPr>
        <p:txBody>
          <a:bodyPr/>
          <a:lstStyle>
            <a:lvl1pPr marL="0" indent="0" algn="ctr">
              <a:buNone/>
              <a:defRPr i="1">
                <a:solidFill>
                  <a:srgbClr val="D4D7D9"/>
                </a:solidFill>
              </a:defRPr>
            </a:lvl1pPr>
          </a:lstStyle>
          <a:p>
            <a:r>
              <a:rPr lang="en-US"/>
              <a:t>Click icon to add picture</a:t>
            </a:r>
            <a:endParaRPr lang="en-US" dirty="0"/>
          </a:p>
        </p:txBody>
      </p:sp>
    </p:spTree>
    <p:extLst>
      <p:ext uri="{BB962C8B-B14F-4D97-AF65-F5344CB8AC3E}">
        <p14:creationId xmlns:p14="http://schemas.microsoft.com/office/powerpoint/2010/main" val="123660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9B6E3D78-5D18-FEC2-7DA9-8ECA634A39A2}"/>
              </a:ext>
            </a:extLst>
          </p:cNvPr>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dirty="0"/>
          </a:p>
        </p:txBody>
      </p:sp>
      <p:sp>
        <p:nvSpPr>
          <p:cNvPr id="4" name="Picture Placeholder 11">
            <a:extLst>
              <a:ext uri="{FF2B5EF4-FFF2-40B4-BE49-F238E27FC236}">
                <a16:creationId xmlns:a16="http://schemas.microsoft.com/office/drawing/2014/main" id="{9719C845-83F9-FF4D-A5AC-225E08477CA8}"/>
              </a:ext>
            </a:extLst>
          </p:cNvPr>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69138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558F4651-1D70-E72F-E28B-2EB13D6C56D8}"/>
              </a:ext>
            </a:extLst>
          </p:cNvPr>
          <p:cNvSpPr>
            <a:spLocks noGrp="1"/>
          </p:cNvSpPr>
          <p:nvPr>
            <p:ph type="pic" sz="quarter" idx="10" hasCustomPrompt="1"/>
          </p:nvPr>
        </p:nvSpPr>
        <p:spPr>
          <a:xfrm>
            <a:off x="4891316" y="58782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picture</a:t>
            </a:r>
          </a:p>
        </p:txBody>
      </p:sp>
      <p:sp>
        <p:nvSpPr>
          <p:cNvPr id="4" name="Picture Placeholder 7">
            <a:extLst>
              <a:ext uri="{FF2B5EF4-FFF2-40B4-BE49-F238E27FC236}">
                <a16:creationId xmlns:a16="http://schemas.microsoft.com/office/drawing/2014/main" id="{D3758FEC-6020-1A2A-AC68-3DD685EE2D74}"/>
              </a:ext>
            </a:extLst>
          </p:cNvPr>
          <p:cNvSpPr>
            <a:spLocks noGrp="1"/>
          </p:cNvSpPr>
          <p:nvPr>
            <p:ph type="pic" sz="quarter" idx="11" hasCustomPrompt="1"/>
          </p:nvPr>
        </p:nvSpPr>
        <p:spPr>
          <a:xfrm>
            <a:off x="8244116" y="58782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5" name="Picture Placeholder 7">
            <a:extLst>
              <a:ext uri="{FF2B5EF4-FFF2-40B4-BE49-F238E27FC236}">
                <a16:creationId xmlns:a16="http://schemas.microsoft.com/office/drawing/2014/main" id="{CA290331-ACD8-66D3-1C0C-65EEC34F9096}"/>
              </a:ext>
            </a:extLst>
          </p:cNvPr>
          <p:cNvSpPr>
            <a:spLocks noGrp="1"/>
          </p:cNvSpPr>
          <p:nvPr>
            <p:ph type="pic" sz="quarter" idx="12" hasCustomPrompt="1"/>
          </p:nvPr>
        </p:nvSpPr>
        <p:spPr>
          <a:xfrm>
            <a:off x="8244116" y="351390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6" name="Picture Placeholder 7">
            <a:extLst>
              <a:ext uri="{FF2B5EF4-FFF2-40B4-BE49-F238E27FC236}">
                <a16:creationId xmlns:a16="http://schemas.microsoft.com/office/drawing/2014/main" id="{595FE471-A00D-4C57-D014-C7503F81A97B}"/>
              </a:ext>
            </a:extLst>
          </p:cNvPr>
          <p:cNvSpPr>
            <a:spLocks noGrp="1"/>
          </p:cNvSpPr>
          <p:nvPr>
            <p:ph type="pic" sz="quarter" idx="13" hasCustomPrompt="1"/>
          </p:nvPr>
        </p:nvSpPr>
        <p:spPr>
          <a:xfrm>
            <a:off x="4891316" y="351390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Tree>
    <p:extLst>
      <p:ext uri="{BB962C8B-B14F-4D97-AF65-F5344CB8AC3E}">
        <p14:creationId xmlns:p14="http://schemas.microsoft.com/office/powerpoint/2010/main" val="375374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61D910-CE5D-7CD3-D1E2-C077189CFDA4}"/>
              </a:ext>
            </a:extLst>
          </p:cNvPr>
          <p:cNvSpPr txBox="1"/>
          <p:nvPr userDrawn="1"/>
        </p:nvSpPr>
        <p:spPr>
          <a:xfrm>
            <a:off x="3048000" y="2690336"/>
            <a:ext cx="6096000" cy="1477328"/>
          </a:xfrm>
          <a:prstGeom prst="rect">
            <a:avLst/>
          </a:prstGeom>
          <a:noFill/>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864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947398" y="1"/>
            <a:ext cx="7244603" cy="6858000"/>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1476954" y="3387559"/>
            <a:ext cx="6858000" cy="82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5603404" y="1796234"/>
            <a:ext cx="5828268"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5685503" y="3102446"/>
            <a:ext cx="14066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49040" y="4343348"/>
            <a:ext cx="4104974" cy="2089648"/>
          </a:xfrm>
        </p:spPr>
        <p:txBody>
          <a:bodyPr/>
          <a:lstStyle>
            <a:lvl1pPr marL="0" indent="0" algn="r">
              <a:buNone/>
              <a:defRPr sz="2539" i="0">
                <a:latin typeface="Roboto Slab" pitchFamily="2" charset="0"/>
                <a:ea typeface="Roboto Slab" pitchFamily="2" charset="0"/>
              </a:defRPr>
            </a:lvl1pPr>
          </a:lstStyle>
          <a:p>
            <a:pPr lvl="0"/>
            <a:r>
              <a:rPr lang="en-US"/>
              <a:t>Enter a quote here or an illustration for the section.</a:t>
            </a:r>
            <a:endParaRPr lang="en-GB"/>
          </a:p>
        </p:txBody>
      </p:sp>
    </p:spTree>
    <p:extLst>
      <p:ext uri="{BB962C8B-B14F-4D97-AF65-F5344CB8AC3E}">
        <p14:creationId xmlns:p14="http://schemas.microsoft.com/office/powerpoint/2010/main" val="2012533636"/>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stretch>
            <a:fillRect/>
          </a:stretch>
        </p:blipFill>
        <p:spPr>
          <a:xfrm>
            <a:off x="-529" y="-297"/>
            <a:ext cx="12193057" cy="6858594"/>
          </a:xfrm>
          <a:prstGeom prst="rect">
            <a:avLst/>
          </a:prstGeom>
        </p:spPr>
      </p:pic>
      <p:sp>
        <p:nvSpPr>
          <p:cNvPr id="5" name="Title 1"/>
          <p:cNvSpPr txBox="1">
            <a:spLocks/>
          </p:cNvSpPr>
          <p:nvPr userDrawn="1"/>
        </p:nvSpPr>
        <p:spPr>
          <a:xfrm>
            <a:off x="609600" y="2002371"/>
            <a:ext cx="10972800"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a:solidFill>
                  <a:srgbClr val="000090"/>
                </a:solidFill>
              </a:rPr>
              <a:t>Thank you</a:t>
            </a:r>
          </a:p>
          <a:p>
            <a:r>
              <a:rPr lang="en-US" sz="4800">
                <a:solidFill>
                  <a:srgbClr val="000090"/>
                </a:solidFill>
              </a:rPr>
              <a:t>Merci</a:t>
            </a:r>
          </a:p>
        </p:txBody>
      </p:sp>
      <p:sp>
        <p:nvSpPr>
          <p:cNvPr id="6" name="Slide Number Placeholder 5"/>
          <p:cNvSpPr>
            <a:spLocks noGrp="1"/>
          </p:cNvSpPr>
          <p:nvPr>
            <p:ph type="sldNum" sz="quarter" idx="4"/>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4183129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3" y="1339059"/>
            <a:ext cx="5399159"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182880" y="1339059"/>
            <a:ext cx="5399160"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Tree>
    <p:extLst>
      <p:ext uri="{BB962C8B-B14F-4D97-AF65-F5344CB8AC3E}">
        <p14:creationId xmlns:p14="http://schemas.microsoft.com/office/powerpoint/2010/main" val="1709776424"/>
      </p:ext>
    </p:extLst>
  </p:cSld>
  <p:clrMapOvr>
    <a:masterClrMapping/>
  </p:clrMapOvr>
  <p:transition spd="slow">
    <p:push/>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10976" indent="-310976">
              <a:buClr>
                <a:srgbClr val="FF9933"/>
              </a:buClr>
              <a:buFont typeface="Wingdings" panose="05000000000000000000" pitchFamily="2" charset="2"/>
              <a:buChar char="§"/>
              <a:defRPr sz="1814">
                <a:latin typeface="Roboto" panose="02000000000000000000" pitchFamily="2" charset="0"/>
                <a:ea typeface="Roboto" panose="02000000000000000000" pitchFamily="2" charset="0"/>
                <a:cs typeface="Roboto" panose="02000000000000000000" pitchFamily="2" charset="0"/>
              </a:defRPr>
            </a:lvl1pPr>
            <a:lvl2pPr marL="725611" indent="-310976">
              <a:buClr>
                <a:srgbClr val="004084"/>
              </a:buClr>
              <a:buFont typeface="Roboto" panose="02000000000000000000" pitchFamily="2" charset="0"/>
              <a:buChar char="−"/>
              <a:defRPr sz="1632">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spTree>
    <p:extLst>
      <p:ext uri="{BB962C8B-B14F-4D97-AF65-F5344CB8AC3E}">
        <p14:creationId xmlns:p14="http://schemas.microsoft.com/office/powerpoint/2010/main" val="1110222724"/>
      </p:ext>
    </p:extLst>
  </p:cSld>
  <p:clrMapOvr>
    <a:masterClrMapping/>
  </p:clrMapOvr>
  <p:transition spd="slow">
    <p:push/>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1876633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81D-81D5-5EAA-319B-EF2BAD47C2E6}"/>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07D9C48B-2188-9D3E-4BCD-D9AB669DD6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C05240B8-00EB-14E6-3B84-B5E666DCC834}"/>
              </a:ext>
            </a:extLst>
          </p:cNvPr>
          <p:cNvSpPr>
            <a:spLocks noGrp="1"/>
          </p:cNvSpPr>
          <p:nvPr>
            <p:ph type="dt" sz="half" idx="10"/>
          </p:nvPr>
        </p:nvSpPr>
        <p:spPr/>
        <p:txBody>
          <a:bodyPr/>
          <a:lstStyle/>
          <a:p>
            <a:fld id="{A90A865D-1AEB-4712-8AB3-CF5A4005CD02}" type="datetimeFigureOut">
              <a:rPr lang="en-CH" smtClean="0"/>
              <a:t>21/02/2024</a:t>
            </a:fld>
            <a:endParaRPr lang="en-CH"/>
          </a:p>
        </p:txBody>
      </p:sp>
      <p:sp>
        <p:nvSpPr>
          <p:cNvPr id="5" name="Footer Placeholder 4">
            <a:extLst>
              <a:ext uri="{FF2B5EF4-FFF2-40B4-BE49-F238E27FC236}">
                <a16:creationId xmlns:a16="http://schemas.microsoft.com/office/drawing/2014/main" id="{10E4FEB1-FDE4-A625-90B0-967525DFB43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EB250A5-EAD0-43D9-C604-49D60EC0FBFD}"/>
              </a:ext>
            </a:extLst>
          </p:cNvPr>
          <p:cNvSpPr>
            <a:spLocks noGrp="1"/>
          </p:cNvSpPr>
          <p:nvPr>
            <p:ph type="sldNum" sz="quarter" idx="12"/>
          </p:nvPr>
        </p:nvSpPr>
        <p:spPr/>
        <p:txBody>
          <a:bodyPr/>
          <a:lstStyle/>
          <a:p>
            <a:fld id="{262EC6F1-8BA8-4CF2-9798-C009A1066F29}" type="slidenum">
              <a:rPr lang="en-CH" smtClean="0"/>
              <a:t>‹#›</a:t>
            </a:fld>
            <a:endParaRPr lang="en-CH"/>
          </a:p>
        </p:txBody>
      </p:sp>
    </p:spTree>
    <p:extLst>
      <p:ext uri="{BB962C8B-B14F-4D97-AF65-F5344CB8AC3E}">
        <p14:creationId xmlns:p14="http://schemas.microsoft.com/office/powerpoint/2010/main" val="517882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D3EF4-5880-4CB5-853C-6CEFFF600F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2D5B14F9-8946-4925-BA06-80B59F904D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C500B961-9118-4ED5-8BCD-BC466AC21F16}"/>
              </a:ext>
            </a:extLst>
          </p:cNvPr>
          <p:cNvSpPr>
            <a:spLocks noGrp="1"/>
          </p:cNvSpPr>
          <p:nvPr>
            <p:ph type="dt" sz="half" idx="10"/>
          </p:nvPr>
        </p:nvSpPr>
        <p:spPr/>
        <p:txBody>
          <a:bodyPr/>
          <a:lstStyle/>
          <a:p>
            <a:fld id="{85BB2150-D8E5-4542-BEAE-17204FC09F7F}" type="datetimeFigureOut">
              <a:rPr lang="en-CH" smtClean="0"/>
              <a:t>21/02/2024</a:t>
            </a:fld>
            <a:endParaRPr lang="en-CH"/>
          </a:p>
        </p:txBody>
      </p:sp>
      <p:sp>
        <p:nvSpPr>
          <p:cNvPr id="5" name="Footer Placeholder 4">
            <a:extLst>
              <a:ext uri="{FF2B5EF4-FFF2-40B4-BE49-F238E27FC236}">
                <a16:creationId xmlns:a16="http://schemas.microsoft.com/office/drawing/2014/main" id="{04F583A2-86D1-44DF-A77C-576515B795E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F5CF16AB-3CFB-4EC3-89D3-5B7ED43BD962}"/>
              </a:ext>
            </a:extLst>
          </p:cNvPr>
          <p:cNvSpPr>
            <a:spLocks noGrp="1"/>
          </p:cNvSpPr>
          <p:nvPr>
            <p:ph type="sldNum" sz="quarter" idx="12"/>
          </p:nvPr>
        </p:nvSpPr>
        <p:spPr/>
        <p:txBody>
          <a:bodyPr/>
          <a:lstStyle/>
          <a:p>
            <a:fld id="{0259E9E5-6B30-45B6-8AD6-F7A9ED8B565A}" type="slidenum">
              <a:rPr lang="en-CH" smtClean="0"/>
              <a:t>‹#›</a:t>
            </a:fld>
            <a:endParaRPr lang="en-CH"/>
          </a:p>
        </p:txBody>
      </p:sp>
    </p:spTree>
    <p:extLst>
      <p:ext uri="{BB962C8B-B14F-4D97-AF65-F5344CB8AC3E}">
        <p14:creationId xmlns:p14="http://schemas.microsoft.com/office/powerpoint/2010/main" val="1142141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14A7-5367-6641-89B3-ED5206D45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EACD7-D93B-FE43-8595-62E80F9C12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CB0E1-F717-8543-8276-E0FF351BF154}"/>
              </a:ext>
            </a:extLst>
          </p:cNvPr>
          <p:cNvSpPr>
            <a:spLocks noGrp="1"/>
          </p:cNvSpPr>
          <p:nvPr>
            <p:ph type="dt" sz="half" idx="10"/>
          </p:nvPr>
        </p:nvSpPr>
        <p:spPr/>
        <p:txBody>
          <a:bodyPr/>
          <a:lstStyle/>
          <a:p>
            <a:fld id="{242EED87-2C30-6C46-8CD5-5737BBF046EB}" type="datetimeFigureOut">
              <a:rPr lang="en-US" smtClean="0"/>
              <a:t>2/21/2024</a:t>
            </a:fld>
            <a:endParaRPr lang="en-US"/>
          </a:p>
        </p:txBody>
      </p:sp>
      <p:sp>
        <p:nvSpPr>
          <p:cNvPr id="5" name="Footer Placeholder 4">
            <a:extLst>
              <a:ext uri="{FF2B5EF4-FFF2-40B4-BE49-F238E27FC236}">
                <a16:creationId xmlns:a16="http://schemas.microsoft.com/office/drawing/2014/main" id="{DC7C43B9-2296-0545-AA12-2E6E33536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8FCBA-5B72-1847-A4B5-B5B6FBAE9F5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644813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4.jpeg"/><Relationship Id="rId5" Type="http://schemas.openxmlformats.org/officeDocument/2006/relationships/slideLayout" Target="../slideLayouts/slideLayout17.xml"/><Relationship Id="rId10" Type="http://schemas.openxmlformats.org/officeDocument/2006/relationships/theme" Target="../theme/theme5.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image" Target="../media/image5.jpe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7.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8.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theme" Target="../theme/theme9.xml"/><Relationship Id="rId1"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mo2016_powerpoint_standard_v2-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151694"/>
            <a:ext cx="2651760" cy="17145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9" name="Slide Number Placeholder 5"/>
          <p:cNvSpPr>
            <a:spLocks noGrp="1"/>
          </p:cNvSpPr>
          <p:nvPr>
            <p:ph type="sldNum" sz="quarter" idx="4"/>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D1D363-25BC-9BC2-A23E-D617F7C568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D2DF9087-B526-E349-467B-599794A8B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06325E6-75F1-8077-44F0-ACE7FE43E1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0A865D-1AEB-4712-8AB3-CF5A4005CD02}" type="datetimeFigureOut">
              <a:rPr lang="en-CH" smtClean="0"/>
              <a:t>21/02/2024</a:t>
            </a:fld>
            <a:endParaRPr lang="en-CH"/>
          </a:p>
        </p:txBody>
      </p:sp>
      <p:sp>
        <p:nvSpPr>
          <p:cNvPr id="5" name="Footer Placeholder 4">
            <a:extLst>
              <a:ext uri="{FF2B5EF4-FFF2-40B4-BE49-F238E27FC236}">
                <a16:creationId xmlns:a16="http://schemas.microsoft.com/office/drawing/2014/main" id="{49740D1E-B825-BEFC-B3F4-F58A3D4C7A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0F5D1445-993E-5707-75DF-CBBE99F38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EC6F1-8BA8-4CF2-9798-C009A1066F29}" type="slidenum">
              <a:rPr lang="en-CH" smtClean="0"/>
              <a:t>‹#›</a:t>
            </a:fld>
            <a:endParaRPr lang="en-CH"/>
          </a:p>
        </p:txBody>
      </p:sp>
    </p:spTree>
    <p:extLst>
      <p:ext uri="{BB962C8B-B14F-4D97-AF65-F5344CB8AC3E}">
        <p14:creationId xmlns:p14="http://schemas.microsoft.com/office/powerpoint/2010/main" val="1468531393"/>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D21A29-58FA-47CC-83F1-A2BD88A774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0BCD00AF-3D0F-464F-BBA9-70526DA855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A6C64825-328B-4F90-A632-6F20C1D9BB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B2150-D8E5-4542-BEAE-17204FC09F7F}" type="datetimeFigureOut">
              <a:rPr lang="en-CH" smtClean="0"/>
              <a:t>21/02/2024</a:t>
            </a:fld>
            <a:endParaRPr lang="en-CH"/>
          </a:p>
        </p:txBody>
      </p:sp>
      <p:sp>
        <p:nvSpPr>
          <p:cNvPr id="5" name="Footer Placeholder 4">
            <a:extLst>
              <a:ext uri="{FF2B5EF4-FFF2-40B4-BE49-F238E27FC236}">
                <a16:creationId xmlns:a16="http://schemas.microsoft.com/office/drawing/2014/main" id="{1028838B-031B-45DE-AC2D-6D221D5842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0DCAF09C-DE38-4976-B6C4-4F5CAD0ED2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59E9E5-6B30-45B6-8AD6-F7A9ED8B565A}" type="slidenum">
              <a:rPr lang="en-CH" smtClean="0"/>
              <a:t>‹#›</a:t>
            </a:fld>
            <a:endParaRPr lang="en-CH"/>
          </a:p>
        </p:txBody>
      </p:sp>
      <p:pic>
        <p:nvPicPr>
          <p:cNvPr id="7" name="Picture 6" descr="wmo2016_powerpoint_standard_v2-2.jpg">
            <a:extLst>
              <a:ext uri="{FF2B5EF4-FFF2-40B4-BE49-F238E27FC236}">
                <a16:creationId xmlns:a16="http://schemas.microsoft.com/office/drawing/2014/main" id="{81C8D56C-C383-499F-99D9-93F5202C2E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143500"/>
            <a:ext cx="1988820" cy="1714500"/>
          </a:xfrm>
          <a:prstGeom prst="rect">
            <a:avLst/>
          </a:prstGeom>
        </p:spPr>
      </p:pic>
    </p:spTree>
    <p:extLst>
      <p:ext uri="{BB962C8B-B14F-4D97-AF65-F5344CB8AC3E}">
        <p14:creationId xmlns:p14="http://schemas.microsoft.com/office/powerpoint/2010/main" val="3046677472"/>
      </p:ext>
    </p:extLst>
  </p:cSld>
  <p:clrMap bg1="lt1" tx1="dk1" bg2="lt2" tx2="dk2" accent1="accent1" accent2="accent2" accent3="accent3" accent4="accent4" accent5="accent5" accent6="accent6" hlink="hlink" folHlink="folHlink"/>
  <p:sldLayoutIdLst>
    <p:sldLayoutId id="2147483699" r:id="rId1"/>
    <p:sldLayoutId id="214748371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1694"/>
            <a:ext cx="2651760" cy="1714500"/>
          </a:xfrm>
          <a:prstGeom prst="rect">
            <a:avLst/>
          </a:prstGeom>
        </p:spPr>
      </p:pic>
    </p:spTree>
    <p:extLst>
      <p:ext uri="{BB962C8B-B14F-4D97-AF65-F5344CB8AC3E}">
        <p14:creationId xmlns:p14="http://schemas.microsoft.com/office/powerpoint/2010/main" val="3712293010"/>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pPr/>
              <a:t>‹#›</a:t>
            </a:fld>
            <a:endParaRPr lang="en-US"/>
          </a:p>
        </p:txBody>
      </p:sp>
      <p:pic>
        <p:nvPicPr>
          <p:cNvPr id="7" name="Picture 6" descr="wmo2016_powerpoint_standard_v2-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1694"/>
            <a:ext cx="2651760" cy="1714500"/>
          </a:xfrm>
          <a:prstGeom prst="rect">
            <a:avLst/>
          </a:prstGeom>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98" r:id="rId1"/>
    <p:sldLayoutId id="2147483705"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Google Shape;13;p1" descr="wmo2016_powerpoint_standard_v2-2.jpg">
            <a:extLst>
              <a:ext uri="{FF2B5EF4-FFF2-40B4-BE49-F238E27FC236}">
                <a16:creationId xmlns:a16="http://schemas.microsoft.com/office/drawing/2014/main" id="{F1D07EF1-2111-4C61-89DB-718C4561A6C7}"/>
              </a:ext>
            </a:extLst>
          </p:cNvPr>
          <p:cNvPicPr preferRelativeResize="0"/>
          <p:nvPr userDrawn="1"/>
        </p:nvPicPr>
        <p:blipFill rotWithShape="1">
          <a:blip r:embed="rId11">
            <a:alphaModFix/>
          </a:blip>
          <a:srcRect/>
          <a:stretch/>
        </p:blipFill>
        <p:spPr>
          <a:xfrm>
            <a:off x="0" y="5151694"/>
            <a:ext cx="2651760" cy="1714500"/>
          </a:xfrm>
          <a:prstGeom prst="rect">
            <a:avLst/>
          </a:prstGeom>
          <a:noFill/>
          <a:ln>
            <a:noFill/>
          </a:ln>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0" r:id="rId4"/>
    <p:sldLayoutId id="2147483756" r:id="rId5"/>
    <p:sldLayoutId id="2147483707" r:id="rId6"/>
    <p:sldLayoutId id="2147483708" r:id="rId7"/>
    <p:sldLayoutId id="2147483709" r:id="rId8"/>
    <p:sldLayoutId id="2147483710" r:id="rId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32ACC-FFF3-595D-57D2-D49FD1D5CC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223FA469-47EE-4576-96E6-8B8297764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F3BBDFC9-7AAD-4CAC-ECEF-89A5875ABF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2E59B-6FC9-4454-BE48-D3F67D121354}" type="datetimeFigureOut">
              <a:rPr lang="en-CH" smtClean="0"/>
              <a:t>21/02/2024</a:t>
            </a:fld>
            <a:endParaRPr lang="en-CH"/>
          </a:p>
        </p:txBody>
      </p:sp>
      <p:sp>
        <p:nvSpPr>
          <p:cNvPr id="5" name="Footer Placeholder 4">
            <a:extLst>
              <a:ext uri="{FF2B5EF4-FFF2-40B4-BE49-F238E27FC236}">
                <a16:creationId xmlns:a16="http://schemas.microsoft.com/office/drawing/2014/main" id="{D34B98FF-F61C-7912-5B78-E56B175881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8AE5959A-0507-E28A-ED02-8543532D25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38D59-8D03-4909-879E-F71E35745186}" type="slidenum">
              <a:rPr lang="en-CH" smtClean="0"/>
              <a:t>‹#›</a:t>
            </a:fld>
            <a:endParaRPr lang="en-CH"/>
          </a:p>
        </p:txBody>
      </p:sp>
    </p:spTree>
    <p:extLst>
      <p:ext uri="{BB962C8B-B14F-4D97-AF65-F5344CB8AC3E}">
        <p14:creationId xmlns:p14="http://schemas.microsoft.com/office/powerpoint/2010/main" val="3458166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55"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609964" y="163468"/>
            <a:ext cx="10972076" cy="802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52153" rIns="104306" bIns="52153" numCol="1" anchor="ctr" anchorCtr="0" compatLnSpc="1">
            <a:prstTxWarp prst="textNoShape">
              <a:avLst/>
            </a:prstTxWarp>
          </a:bodyPr>
          <a:lstStyle/>
          <a:p>
            <a:pPr lvl="0"/>
            <a:r>
              <a:rPr lang="en-US" noProof="0"/>
              <a:t>Slide title</a:t>
            </a:r>
          </a:p>
        </p:txBody>
      </p:sp>
      <p:sp>
        <p:nvSpPr>
          <p:cNvPr id="1028" name="Espace réservé du texte 2"/>
          <p:cNvSpPr>
            <a:spLocks noGrp="1"/>
          </p:cNvSpPr>
          <p:nvPr>
            <p:ph type="body" idx="1"/>
          </p:nvPr>
        </p:nvSpPr>
        <p:spPr bwMode="auto">
          <a:xfrm>
            <a:off x="609964" y="1339059"/>
            <a:ext cx="10972076" cy="502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52153" rIns="104306" bIns="52153" numCol="1" anchor="t" anchorCtr="0" compatLnSpc="1">
            <a:prstTxWarp prst="textNoShape">
              <a:avLst/>
            </a:prstTxWarp>
          </a:bodyPr>
          <a:lstStyle/>
          <a:p>
            <a:pPr lvl="0"/>
            <a:r>
              <a:rPr lang="en-US" noProof="0"/>
              <a:t>First level</a:t>
            </a:r>
          </a:p>
          <a:p>
            <a:pPr lvl="1"/>
            <a:r>
              <a:rPr lang="en-US" noProof="0"/>
              <a:t>Second level</a:t>
            </a:r>
          </a:p>
          <a:p>
            <a:pPr lvl="2"/>
            <a:r>
              <a:rPr lang="en-US" noProof="0"/>
              <a:t>Third level</a:t>
            </a:r>
          </a:p>
          <a:p>
            <a:pPr lvl="2"/>
            <a:endParaRPr lang="en-US"/>
          </a:p>
        </p:txBody>
      </p:sp>
      <p:pic>
        <p:nvPicPr>
          <p:cNvPr id="1029" name="Picture 2" descr="Barre.jpg"/>
          <p:cNvPicPr preferRelativeResize="0">
            <a:picLocks/>
          </p:cNvPicPr>
          <p:nvPr/>
        </p:nvPicPr>
        <p:blipFill>
          <a:blip r:embed="rId21" cstate="email">
            <a:extLst>
              <a:ext uri="{28A0092B-C50C-407E-A947-70E740481C1C}">
                <a14:useLocalDpi xmlns:a14="http://schemas.microsoft.com/office/drawing/2010/main"/>
              </a:ext>
            </a:extLst>
          </a:blip>
          <a:srcRect/>
          <a:stretch>
            <a:fillRect/>
          </a:stretch>
        </p:blipFill>
        <p:spPr bwMode="auto">
          <a:xfrm>
            <a:off x="0" y="-6923"/>
            <a:ext cx="12192000" cy="65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8F5127D-4064-4948-ADD4-7EFFD7945EFE}"/>
              </a:ext>
            </a:extLst>
          </p:cNvPr>
          <p:cNvCxnSpPr>
            <a:cxnSpLocks/>
          </p:cNvCxnSpPr>
          <p:nvPr/>
        </p:nvCxnSpPr>
        <p:spPr>
          <a:xfrm>
            <a:off x="671211" y="947196"/>
            <a:ext cx="1381069"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73EA66E-AC97-47D3-AFF7-28384C037AE6}"/>
              </a:ext>
            </a:extLst>
          </p:cNvPr>
          <p:cNvCxnSpPr>
            <a:cxnSpLocks/>
          </p:cNvCxnSpPr>
          <p:nvPr userDrawn="1"/>
        </p:nvCxnSpPr>
        <p:spPr>
          <a:xfrm>
            <a:off x="629336" y="947196"/>
            <a:ext cx="1381069"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EF16F7C-DC7E-4F56-94C6-C1B2A5E0128D}"/>
              </a:ext>
            </a:extLst>
          </p:cNvPr>
          <p:cNvSpPr txBox="1"/>
          <p:nvPr userDrawn="1"/>
        </p:nvSpPr>
        <p:spPr>
          <a:xfrm>
            <a:off x="595483" y="6367974"/>
            <a:ext cx="10740258" cy="259751"/>
          </a:xfrm>
          <a:prstGeom prst="rect">
            <a:avLst/>
          </a:prstGeom>
          <a:noFill/>
        </p:spPr>
        <p:txBody>
          <a:bodyPr wrap="square" rtlCol="0">
            <a:spAutoFit/>
          </a:bodyPr>
          <a:lstStyle/>
          <a:p>
            <a:r>
              <a:rPr lang="en-US" sz="1088">
                <a:solidFill>
                  <a:schemeClr val="accent6">
                    <a:lumMod val="60000"/>
                    <a:lumOff val="40000"/>
                  </a:schemeClr>
                </a:solidFill>
                <a:latin typeface="+mn-lt"/>
              </a:rPr>
              <a:t>© UNDRR – United Nations Office for Disaster Risk Reduction</a:t>
            </a:r>
            <a:endParaRPr lang="en-GB" sz="1088">
              <a:solidFill>
                <a:schemeClr val="accent6">
                  <a:lumMod val="60000"/>
                  <a:lumOff val="40000"/>
                </a:schemeClr>
              </a:solidFill>
              <a:latin typeface="+mn-lt"/>
            </a:endParaRPr>
          </a:p>
        </p:txBody>
      </p:sp>
    </p:spTree>
    <p:extLst>
      <p:ext uri="{BB962C8B-B14F-4D97-AF65-F5344CB8AC3E}">
        <p14:creationId xmlns:p14="http://schemas.microsoft.com/office/powerpoint/2010/main" val="336574689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Lst>
  <p:transition spd="slow">
    <p:push/>
  </p:transition>
  <p:hf hdr="0"/>
  <p:txStyles>
    <p:titleStyle>
      <a:lvl1pPr algn="l" defTabSz="945886" rtl="0" eaLnBrk="1" fontAlgn="base" hangingPunct="1">
        <a:spcBef>
          <a:spcPct val="0"/>
        </a:spcBef>
        <a:spcAft>
          <a:spcPct val="0"/>
        </a:spcAft>
        <a:defRPr sz="2539" b="1" cap="none" baseline="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a:lvl2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2pPr>
      <a:lvl3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3pPr>
      <a:lvl4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4pPr>
      <a:lvl5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5pPr>
      <a:lvl6pPr marL="414635"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6pPr>
      <a:lvl7pPr marL="829269"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7pPr>
      <a:lvl8pPr marL="1243904"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8pPr>
      <a:lvl9pPr marL="1658539"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9pPr>
    </p:titleStyle>
    <p:bodyStyle>
      <a:lvl1pPr marL="354167" indent="-354167" algn="l" defTabSz="945886" rtl="0" eaLnBrk="1" fontAlgn="base" hangingPunct="1">
        <a:lnSpc>
          <a:spcPct val="120000"/>
        </a:lnSpc>
        <a:spcBef>
          <a:spcPct val="20000"/>
        </a:spcBef>
        <a:spcAft>
          <a:spcPct val="0"/>
        </a:spcAft>
        <a:buClr>
          <a:srgbClr val="FF9933"/>
        </a:buClr>
        <a:buFont typeface="Wingdings" panose="05000000000000000000" pitchFamily="2" charset="2"/>
        <a:buChar char="§"/>
        <a:defRPr sz="1814">
          <a:solidFill>
            <a:srgbClr val="004084"/>
          </a:solidFill>
          <a:latin typeface="Roboto" panose="02000000000000000000" pitchFamily="2" charset="0"/>
          <a:ea typeface="Roboto" panose="02000000000000000000" pitchFamily="2" charset="0"/>
          <a:cs typeface="Roboto" panose="02000000000000000000" pitchFamily="2" charset="0"/>
        </a:defRPr>
      </a:lvl1pPr>
      <a:lvl2pPr marL="673781" indent="-259147" algn="l" defTabSz="945886" rtl="0" eaLnBrk="1" fontAlgn="base" hangingPunct="1">
        <a:lnSpc>
          <a:spcPct val="120000"/>
        </a:lnSpc>
        <a:spcBef>
          <a:spcPct val="20000"/>
        </a:spcBef>
        <a:spcAft>
          <a:spcPct val="0"/>
        </a:spcAft>
        <a:buClr>
          <a:srgbClr val="004084"/>
        </a:buClr>
        <a:buFont typeface="Arial" panose="020B0604020202020204" pitchFamily="34" charset="0"/>
        <a:buChar char="‒"/>
        <a:defRPr sz="1632">
          <a:solidFill>
            <a:srgbClr val="004084"/>
          </a:solidFill>
          <a:latin typeface="Roboto" panose="02000000000000000000" pitchFamily="2" charset="0"/>
          <a:ea typeface="Roboto" panose="02000000000000000000" pitchFamily="2" charset="0"/>
          <a:cs typeface="Roboto" panose="02000000000000000000" pitchFamily="2" charset="0"/>
        </a:defRPr>
      </a:lvl2pPr>
      <a:lvl3pPr marL="973240" indent="-243310" algn="l" defTabSz="945886" rtl="0" eaLnBrk="1" fontAlgn="base" hangingPunct="1">
        <a:lnSpc>
          <a:spcPct val="120000"/>
        </a:lnSpc>
        <a:spcBef>
          <a:spcPct val="20000"/>
        </a:spcBef>
        <a:spcAft>
          <a:spcPct val="0"/>
        </a:spcAft>
        <a:buFont typeface="Wingdings" panose="05000000000000000000" pitchFamily="2" charset="2"/>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654220"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4pPr>
      <a:lvl5pPr marL="212788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5pPr>
      <a:lvl6pPr marL="2542517"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6pPr>
      <a:lvl7pPr marL="295715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7pPr>
      <a:lvl8pPr marL="3371786"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8pPr>
      <a:lvl9pPr marL="3786421"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9pPr>
    </p:bodyStyle>
    <p:otherStyle>
      <a:defPPr>
        <a:defRPr lang="en-US"/>
      </a:defPPr>
      <a:lvl1pPr marL="0" algn="l" defTabSz="414635" rtl="0" eaLnBrk="1" latinLnBrk="0" hangingPunct="1">
        <a:defRPr sz="1632" kern="1200">
          <a:solidFill>
            <a:schemeClr val="tx1"/>
          </a:solidFill>
          <a:latin typeface="+mn-lt"/>
          <a:ea typeface="+mn-ea"/>
          <a:cs typeface="+mn-cs"/>
        </a:defRPr>
      </a:lvl1pPr>
      <a:lvl2pPr marL="414635" algn="l" defTabSz="414635" rtl="0" eaLnBrk="1" latinLnBrk="0" hangingPunct="1">
        <a:defRPr sz="1632" kern="1200">
          <a:solidFill>
            <a:schemeClr val="tx1"/>
          </a:solidFill>
          <a:latin typeface="+mn-lt"/>
          <a:ea typeface="+mn-ea"/>
          <a:cs typeface="+mn-cs"/>
        </a:defRPr>
      </a:lvl2pPr>
      <a:lvl3pPr marL="829269" algn="l" defTabSz="414635" rtl="0" eaLnBrk="1" latinLnBrk="0" hangingPunct="1">
        <a:defRPr sz="1632" kern="1200">
          <a:solidFill>
            <a:schemeClr val="tx1"/>
          </a:solidFill>
          <a:latin typeface="+mn-lt"/>
          <a:ea typeface="+mn-ea"/>
          <a:cs typeface="+mn-cs"/>
        </a:defRPr>
      </a:lvl3pPr>
      <a:lvl4pPr marL="1243904" algn="l" defTabSz="414635" rtl="0" eaLnBrk="1" latinLnBrk="0" hangingPunct="1">
        <a:defRPr sz="1632" kern="1200">
          <a:solidFill>
            <a:schemeClr val="tx1"/>
          </a:solidFill>
          <a:latin typeface="+mn-lt"/>
          <a:ea typeface="+mn-ea"/>
          <a:cs typeface="+mn-cs"/>
        </a:defRPr>
      </a:lvl4pPr>
      <a:lvl5pPr marL="1658539" algn="l" defTabSz="414635" rtl="0" eaLnBrk="1" latinLnBrk="0" hangingPunct="1">
        <a:defRPr sz="1632" kern="1200">
          <a:solidFill>
            <a:schemeClr val="tx1"/>
          </a:solidFill>
          <a:latin typeface="+mn-lt"/>
          <a:ea typeface="+mn-ea"/>
          <a:cs typeface="+mn-cs"/>
        </a:defRPr>
      </a:lvl5pPr>
      <a:lvl6pPr marL="2073173" algn="l" defTabSz="414635" rtl="0" eaLnBrk="1" latinLnBrk="0" hangingPunct="1">
        <a:defRPr sz="1632" kern="1200">
          <a:solidFill>
            <a:schemeClr val="tx1"/>
          </a:solidFill>
          <a:latin typeface="+mn-lt"/>
          <a:ea typeface="+mn-ea"/>
          <a:cs typeface="+mn-cs"/>
        </a:defRPr>
      </a:lvl6pPr>
      <a:lvl7pPr marL="2487808" algn="l" defTabSz="414635" rtl="0" eaLnBrk="1" latinLnBrk="0" hangingPunct="1">
        <a:defRPr sz="1632" kern="1200">
          <a:solidFill>
            <a:schemeClr val="tx1"/>
          </a:solidFill>
          <a:latin typeface="+mn-lt"/>
          <a:ea typeface="+mn-ea"/>
          <a:cs typeface="+mn-cs"/>
        </a:defRPr>
      </a:lvl7pPr>
      <a:lvl8pPr marL="2902443" algn="l" defTabSz="414635" rtl="0" eaLnBrk="1" latinLnBrk="0" hangingPunct="1">
        <a:defRPr sz="1632" kern="1200">
          <a:solidFill>
            <a:schemeClr val="tx1"/>
          </a:solidFill>
          <a:latin typeface="+mn-lt"/>
          <a:ea typeface="+mn-ea"/>
          <a:cs typeface="+mn-cs"/>
        </a:defRPr>
      </a:lvl8pPr>
      <a:lvl9pPr marL="3317077" algn="l" defTabSz="414635" rtl="0" eaLnBrk="1" latinLnBrk="0" hangingPunct="1">
        <a:defRPr sz="163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34">
          <p15:clr>
            <a:srgbClr val="F26B43"/>
          </p15:clr>
        </p15:guide>
        <p15:guide id="2" pos="8054">
          <p15:clr>
            <a:srgbClr val="F26B43"/>
          </p15:clr>
        </p15:guide>
        <p15:guide id="3" pos="414">
          <p15:clr>
            <a:srgbClr val="F26B43"/>
          </p15:clr>
        </p15:guide>
        <p15:guide id="4" orient="horz" pos="2381">
          <p15:clr>
            <a:srgbClr val="F26B43"/>
          </p15:clr>
        </p15:guide>
        <p15:guide id="5" orient="horz" pos="93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52380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54" r:id="rId10"/>
    <p:sldLayoutId id="2147483757"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rgbClr val="005BAA"/>
          </a:solidFill>
          <a:latin typeface="Verdana" panose="020B0604030504040204" pitchFamily="34" charset="0"/>
          <a:ea typeface="Verdana" panose="020B060403050404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dirty="0"/>
          </a:p>
        </p:txBody>
      </p:sp>
      <p:pic>
        <p:nvPicPr>
          <p:cNvPr id="5" name="Picture 4" descr="A close up of a logo&#10;&#10;Description automatically generated">
            <a:extLst>
              <a:ext uri="{FF2B5EF4-FFF2-40B4-BE49-F238E27FC236}">
                <a16:creationId xmlns:a16="http://schemas.microsoft.com/office/drawing/2014/main" id="{4CE3D274-0336-1548-B843-F77B57059E7B}"/>
              </a:ext>
            </a:extLst>
          </p:cNvPr>
          <p:cNvPicPr>
            <a:picLocks noChangeAspect="1"/>
          </p:cNvPicPr>
          <p:nvPr userDrawn="1"/>
        </p:nvPicPr>
        <p:blipFill>
          <a:blip r:embed="rId3"/>
          <a:stretch>
            <a:fillRect/>
          </a:stretch>
        </p:blipFill>
        <p:spPr>
          <a:xfrm>
            <a:off x="-52449" y="0"/>
            <a:ext cx="12244449" cy="6858000"/>
          </a:xfrm>
          <a:prstGeom prst="rect">
            <a:avLst/>
          </a:prstGeom>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5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70.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28_DAA3D7CC.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jpeg"/><Relationship Id="rId2" Type="http://schemas.openxmlformats.org/officeDocument/2006/relationships/notesSlide" Target="../notesSlides/notesSlide8.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4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png"/><Relationship Id="rId10" Type="http://schemas.openxmlformats.org/officeDocument/2006/relationships/image" Target="../media/image72.png"/><Relationship Id="rId19" Type="http://schemas.openxmlformats.org/officeDocument/2006/relationships/image" Target="../media/image81.gif"/><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jpe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video" Target="https://www.youtube.com/embed/1gp2TPfAzm0?feature=oembed" TargetMode="Externa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4.jpe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Data" Target="../diagrams/data1.xml"/><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25.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6.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24.jpeg"/><Relationship Id="rId5" Type="http://schemas.openxmlformats.org/officeDocument/2006/relationships/image" Target="../media/image29.png"/><Relationship Id="rId15" Type="http://schemas.openxmlformats.org/officeDocument/2006/relationships/image" Target="../media/image38.sv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24.jpe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github/wmo-im/wis2box" TargetMode="External"/><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openxmlformats.org/officeDocument/2006/relationships/hyperlink" Target="https://github.com/wmo-im/wis2box/discussions" TargetMode="External"/><Relationship Id="rId5" Type="http://schemas.openxmlformats.org/officeDocument/2006/relationships/hyperlink" Target="https://demo.wis2box.wis.wmo.int/" TargetMode="External"/><Relationship Id="rId4" Type="http://schemas.openxmlformats.org/officeDocument/2006/relationships/hyperlink" Target="https://docs.wis2box.wis.wmo.int/" TargetMode="External"/><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34AF-3576-3780-D888-3EF4C2900AAE}"/>
              </a:ext>
            </a:extLst>
          </p:cNvPr>
          <p:cNvSpPr>
            <a:spLocks noGrp="1"/>
          </p:cNvSpPr>
          <p:nvPr>
            <p:ph type="title"/>
          </p:nvPr>
        </p:nvSpPr>
        <p:spPr>
          <a:xfrm>
            <a:off x="762687" y="1813612"/>
            <a:ext cx="10515600" cy="1325563"/>
          </a:xfrm>
        </p:spPr>
        <p:txBody>
          <a:bodyPr>
            <a:normAutofit fontScale="90000"/>
          </a:bodyPr>
          <a:lstStyle/>
          <a:p>
            <a:pPr algn="ctr">
              <a:lnSpc>
                <a:spcPts val="3360"/>
              </a:lnSpc>
              <a:spcBef>
                <a:spcPts val="0"/>
              </a:spcBef>
            </a:pPr>
            <a:r>
              <a:rPr lang="hr-HR" b="1">
                <a:solidFill>
                  <a:srgbClr val="005A9C"/>
                </a:solidFill>
                <a:latin typeface="Arial"/>
                <a:cs typeface="Arial"/>
              </a:rPr>
              <a:t>WMO </a:t>
            </a:r>
            <a:r>
              <a:rPr lang="hr-HR" b="1" err="1">
                <a:solidFill>
                  <a:srgbClr val="005A9C"/>
                </a:solidFill>
                <a:latin typeface="Arial"/>
                <a:cs typeface="Arial"/>
              </a:rPr>
              <a:t>Report</a:t>
            </a:r>
            <a:r>
              <a:rPr lang="hr-HR" b="1">
                <a:solidFill>
                  <a:srgbClr val="005A9C"/>
                </a:solidFill>
                <a:latin typeface="Arial"/>
                <a:cs typeface="Arial"/>
              </a:rPr>
              <a:t> </a:t>
            </a:r>
            <a:endParaRPr lang="en-US">
              <a:latin typeface="Arial"/>
              <a:cs typeface="Arial"/>
            </a:endParaRPr>
          </a:p>
          <a:p>
            <a:pPr algn="ctr">
              <a:lnSpc>
                <a:spcPts val="3360"/>
              </a:lnSpc>
              <a:spcBef>
                <a:spcPts val="0"/>
              </a:spcBef>
            </a:pPr>
            <a:endParaRPr lang="hr-HR">
              <a:latin typeface="Arial"/>
              <a:cs typeface="Arial"/>
            </a:endParaRPr>
          </a:p>
          <a:p>
            <a:pPr algn="ctr">
              <a:lnSpc>
                <a:spcPts val="3360"/>
              </a:lnSpc>
              <a:spcBef>
                <a:spcPts val="0"/>
              </a:spcBef>
            </a:pPr>
            <a:r>
              <a:rPr lang="hr-HR" b="1">
                <a:solidFill>
                  <a:srgbClr val="005A9C"/>
                </a:solidFill>
                <a:latin typeface="Arial"/>
                <a:cs typeface="Arial"/>
              </a:rPr>
              <a:t>for </a:t>
            </a:r>
            <a:endParaRPr lang="en-US">
              <a:latin typeface="Arial"/>
              <a:cs typeface="Arial"/>
            </a:endParaRPr>
          </a:p>
          <a:p>
            <a:pPr algn="ctr">
              <a:lnSpc>
                <a:spcPts val="3360"/>
              </a:lnSpc>
              <a:spcBef>
                <a:spcPts val="0"/>
              </a:spcBef>
            </a:pPr>
            <a:endParaRPr lang="hr-HR">
              <a:latin typeface="Arial"/>
              <a:cs typeface="Arial"/>
            </a:endParaRPr>
          </a:p>
          <a:p>
            <a:pPr algn="ctr">
              <a:lnSpc>
                <a:spcPts val="3360"/>
              </a:lnSpc>
              <a:spcBef>
                <a:spcPts val="0"/>
              </a:spcBef>
            </a:pPr>
            <a:r>
              <a:rPr lang="hr-HR" b="1">
                <a:solidFill>
                  <a:srgbClr val="005A9C"/>
                </a:solidFill>
                <a:latin typeface="Arial"/>
                <a:cs typeface="Arial"/>
              </a:rPr>
              <a:t>TOWS-WG XVII</a:t>
            </a:r>
            <a:endParaRPr lang="en-US">
              <a:latin typeface="Arial"/>
              <a:cs typeface="Arial"/>
            </a:endParaRPr>
          </a:p>
          <a:p>
            <a:endParaRPr lang="en-US">
              <a:cs typeface="Calibri Light"/>
            </a:endParaRPr>
          </a:p>
        </p:txBody>
      </p:sp>
      <p:sp>
        <p:nvSpPr>
          <p:cNvPr id="3" name="Content Placeholder 2">
            <a:extLst>
              <a:ext uri="{FF2B5EF4-FFF2-40B4-BE49-F238E27FC236}">
                <a16:creationId xmlns:a16="http://schemas.microsoft.com/office/drawing/2014/main" id="{8C4A5C2E-FEC5-F7E6-96A1-FC2850014023}"/>
              </a:ext>
            </a:extLst>
          </p:cNvPr>
          <p:cNvSpPr>
            <a:spLocks noGrp="1"/>
          </p:cNvSpPr>
          <p:nvPr>
            <p:ph idx="1"/>
          </p:nvPr>
        </p:nvSpPr>
        <p:spPr>
          <a:xfrm>
            <a:off x="934308" y="3596760"/>
            <a:ext cx="10827894" cy="2527760"/>
          </a:xfrm>
        </p:spPr>
        <p:txBody>
          <a:bodyPr vert="horz" lIns="91440" tIns="45720" rIns="91440" bIns="45720" rtlCol="0" anchor="t">
            <a:normAutofit fontScale="77500" lnSpcReduction="20000"/>
          </a:bodyPr>
          <a:lstStyle/>
          <a:p>
            <a:pPr marL="0" indent="0" algn="ctr">
              <a:lnSpc>
                <a:spcPct val="100000"/>
              </a:lnSpc>
              <a:spcBef>
                <a:spcPts val="0"/>
              </a:spcBef>
              <a:buNone/>
            </a:pPr>
            <a:r>
              <a:rPr lang="en-US" dirty="0">
                <a:solidFill>
                  <a:srgbClr val="005A9C"/>
                </a:solidFill>
                <a:latin typeface="Arial"/>
                <a:cs typeface="Arial"/>
              </a:rPr>
              <a:t>Sendai, Japan</a:t>
            </a:r>
            <a:endParaRPr lang="hr-HR" dirty="0">
              <a:latin typeface="Arial"/>
              <a:cs typeface="Arial"/>
            </a:endParaRPr>
          </a:p>
          <a:p>
            <a:pPr marL="0" indent="0" algn="ctr">
              <a:lnSpc>
                <a:spcPct val="100000"/>
              </a:lnSpc>
              <a:spcBef>
                <a:spcPts val="0"/>
              </a:spcBef>
              <a:buNone/>
            </a:pPr>
            <a:endParaRPr lang="en-US" dirty="0">
              <a:solidFill>
                <a:srgbClr val="005A9C"/>
              </a:solidFill>
              <a:latin typeface="Arial"/>
              <a:cs typeface="Arial"/>
            </a:endParaRPr>
          </a:p>
          <a:p>
            <a:pPr marL="0" indent="0" algn="ctr">
              <a:lnSpc>
                <a:spcPct val="100000"/>
              </a:lnSpc>
              <a:spcBef>
                <a:spcPts val="0"/>
              </a:spcBef>
              <a:buNone/>
            </a:pPr>
            <a:r>
              <a:rPr lang="en-CA" dirty="0">
                <a:solidFill>
                  <a:srgbClr val="005A9C"/>
                </a:solidFill>
                <a:latin typeface="Arial"/>
                <a:cs typeface="Arial"/>
              </a:rPr>
              <a:t>Sarah Grimes (Marine Services), </a:t>
            </a:r>
            <a:endParaRPr lang="en-US" dirty="0">
              <a:solidFill>
                <a:srgbClr val="000000"/>
              </a:solidFill>
              <a:latin typeface="Arial"/>
              <a:cs typeface="Arial"/>
            </a:endParaRPr>
          </a:p>
          <a:p>
            <a:pPr marL="0" indent="0" algn="ctr">
              <a:lnSpc>
                <a:spcPct val="100000"/>
              </a:lnSpc>
              <a:spcBef>
                <a:spcPts val="0"/>
              </a:spcBef>
              <a:buNone/>
            </a:pPr>
            <a:r>
              <a:rPr lang="en-CA" dirty="0">
                <a:solidFill>
                  <a:srgbClr val="005A9C"/>
                </a:solidFill>
                <a:latin typeface="Arial"/>
                <a:cs typeface="Arial"/>
              </a:rPr>
              <a:t>Hassan </a:t>
            </a:r>
            <a:r>
              <a:rPr lang="en-CA" dirty="0" err="1">
                <a:solidFill>
                  <a:srgbClr val="005A9C"/>
                </a:solidFill>
                <a:latin typeface="Arial"/>
                <a:cs typeface="Arial"/>
              </a:rPr>
              <a:t>Haddouch</a:t>
            </a:r>
            <a:r>
              <a:rPr lang="en-CA" dirty="0">
                <a:solidFill>
                  <a:srgbClr val="005A9C"/>
                </a:solidFill>
                <a:latin typeface="Arial"/>
                <a:cs typeface="Arial"/>
              </a:rPr>
              <a:t> (WIS) &amp; </a:t>
            </a:r>
            <a:endParaRPr lang="en-US" dirty="0">
              <a:solidFill>
                <a:srgbClr val="000000"/>
              </a:solidFill>
              <a:latin typeface="Arial"/>
              <a:cs typeface="Arial"/>
            </a:endParaRPr>
          </a:p>
          <a:p>
            <a:pPr marL="0" indent="0" algn="ctr">
              <a:lnSpc>
                <a:spcPct val="100000"/>
              </a:lnSpc>
              <a:spcBef>
                <a:spcPts val="0"/>
              </a:spcBef>
              <a:buNone/>
            </a:pPr>
            <a:r>
              <a:rPr lang="en-CA" dirty="0">
                <a:solidFill>
                  <a:srgbClr val="005A9C"/>
                </a:solidFill>
                <a:latin typeface="Arial"/>
                <a:cs typeface="Arial"/>
              </a:rPr>
              <a:t>Nadao Kohno (SC-MMO)</a:t>
            </a:r>
            <a:endParaRPr lang="en-US" dirty="0">
              <a:latin typeface="Arial"/>
              <a:cs typeface="Arial"/>
            </a:endParaRPr>
          </a:p>
          <a:p>
            <a:pPr marL="0" indent="0" algn="ctr">
              <a:lnSpc>
                <a:spcPct val="100000"/>
              </a:lnSpc>
              <a:spcBef>
                <a:spcPts val="0"/>
              </a:spcBef>
              <a:buNone/>
            </a:pPr>
            <a:endParaRPr lang="en-CA" dirty="0">
              <a:solidFill>
                <a:srgbClr val="005A9C"/>
              </a:solidFill>
              <a:latin typeface="Arial"/>
              <a:cs typeface="Arial"/>
            </a:endParaRPr>
          </a:p>
          <a:p>
            <a:pPr marL="0" indent="0" algn="ctr">
              <a:lnSpc>
                <a:spcPct val="100000"/>
              </a:lnSpc>
              <a:spcBef>
                <a:spcPts val="0"/>
              </a:spcBef>
              <a:buNone/>
            </a:pPr>
            <a:r>
              <a:rPr lang="hr-HR" dirty="0">
                <a:solidFill>
                  <a:srgbClr val="005A9C"/>
                </a:solidFill>
                <a:latin typeface="Arial"/>
                <a:cs typeface="Arial"/>
              </a:rPr>
              <a:t>22-23 </a:t>
            </a:r>
            <a:r>
              <a:rPr lang="hr-HR" dirty="0" err="1">
                <a:solidFill>
                  <a:srgbClr val="005A9C"/>
                </a:solidFill>
                <a:latin typeface="Arial"/>
                <a:cs typeface="Arial"/>
              </a:rPr>
              <a:t>February</a:t>
            </a:r>
            <a:r>
              <a:rPr lang="hr-HR" dirty="0">
                <a:solidFill>
                  <a:srgbClr val="005A9C"/>
                </a:solidFill>
                <a:latin typeface="Arial"/>
                <a:cs typeface="Arial"/>
              </a:rPr>
              <a:t> 2024</a:t>
            </a:r>
            <a:endParaRPr lang="hr-HR" dirty="0">
              <a:latin typeface="Arial"/>
              <a:cs typeface="Arial"/>
            </a:endParaRPr>
          </a:p>
          <a:p>
            <a:pPr marL="0" indent="0" algn="ctr">
              <a:lnSpc>
                <a:spcPct val="100000"/>
              </a:lnSpc>
              <a:spcBef>
                <a:spcPts val="0"/>
              </a:spcBef>
              <a:buNone/>
            </a:pPr>
            <a:endParaRPr lang="hr-HR">
              <a:solidFill>
                <a:srgbClr val="005A9C"/>
              </a:solidFill>
              <a:latin typeface="Arial"/>
              <a:cs typeface="Arial"/>
            </a:endParaRPr>
          </a:p>
          <a:p>
            <a:pPr marL="0" indent="0" algn="ctr">
              <a:lnSpc>
                <a:spcPct val="100000"/>
              </a:lnSpc>
              <a:spcBef>
                <a:spcPts val="0"/>
              </a:spcBef>
              <a:buNone/>
            </a:pPr>
            <a:r>
              <a:rPr lang="hr-HR" dirty="0">
                <a:solidFill>
                  <a:srgbClr val="005A9C"/>
                </a:solidFill>
                <a:latin typeface="Arial"/>
                <a:cs typeface="Arial"/>
              </a:rPr>
              <a:t>(WMO </a:t>
            </a:r>
            <a:r>
              <a:rPr lang="hr-HR" dirty="0" err="1">
                <a:solidFill>
                  <a:srgbClr val="005A9C"/>
                </a:solidFill>
                <a:latin typeface="Arial"/>
                <a:cs typeface="Arial"/>
              </a:rPr>
              <a:t>hybrid</a:t>
            </a:r>
            <a:r>
              <a:rPr lang="hr-HR" dirty="0">
                <a:solidFill>
                  <a:srgbClr val="005A9C"/>
                </a:solidFill>
                <a:latin typeface="Arial"/>
                <a:cs typeface="Arial"/>
              </a:rPr>
              <a:t> </a:t>
            </a:r>
            <a:r>
              <a:rPr lang="hr-HR" dirty="0" err="1">
                <a:solidFill>
                  <a:srgbClr val="005A9C"/>
                </a:solidFill>
                <a:latin typeface="Arial"/>
                <a:cs typeface="Arial"/>
              </a:rPr>
              <a:t>connection</a:t>
            </a:r>
            <a:r>
              <a:rPr lang="hr-HR" dirty="0">
                <a:solidFill>
                  <a:srgbClr val="005A9C"/>
                </a:solidFill>
                <a:latin typeface="Arial"/>
                <a:cs typeface="Arial"/>
              </a:rPr>
              <a:t>)</a:t>
            </a:r>
          </a:p>
          <a:p>
            <a:endParaRPr lang="en-US">
              <a:cs typeface="Calibri"/>
            </a:endParaRPr>
          </a:p>
        </p:txBody>
      </p:sp>
    </p:spTree>
    <p:extLst>
      <p:ext uri="{BB962C8B-B14F-4D97-AF65-F5344CB8AC3E}">
        <p14:creationId xmlns:p14="http://schemas.microsoft.com/office/powerpoint/2010/main" val="1015665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field with trees and dark clouds&#10;&#10;Description automatically generated">
            <a:extLst>
              <a:ext uri="{FF2B5EF4-FFF2-40B4-BE49-F238E27FC236}">
                <a16:creationId xmlns:a16="http://schemas.microsoft.com/office/drawing/2014/main" id="{B8BB5F1E-E052-5F4E-A79D-60423ED59E2C}"/>
              </a:ext>
            </a:extLst>
          </p:cNvPr>
          <p:cNvPicPr>
            <a:picLocks noChangeAspect="1"/>
          </p:cNvPicPr>
          <p:nvPr/>
        </p:nvPicPr>
        <p:blipFill>
          <a:blip r:embed="rId3"/>
          <a:stretch>
            <a:fillRect/>
          </a:stretch>
        </p:blipFill>
        <p:spPr>
          <a:xfrm>
            <a:off x="641" y="-102660"/>
            <a:ext cx="12190720" cy="6960301"/>
          </a:xfrm>
          <a:prstGeom prst="rect">
            <a:avLst/>
          </a:prstGeom>
        </p:spPr>
      </p:pic>
      <p:pic>
        <p:nvPicPr>
          <p:cNvPr id="3" name="Picture 2">
            <a:extLst>
              <a:ext uri="{FF2B5EF4-FFF2-40B4-BE49-F238E27FC236}">
                <a16:creationId xmlns:a16="http://schemas.microsoft.com/office/drawing/2014/main" id="{EBB207BA-BBCF-484B-B8E9-0662EDA474A5}"/>
              </a:ext>
            </a:extLst>
          </p:cNvPr>
          <p:cNvPicPr>
            <a:picLocks noChangeAspect="1"/>
          </p:cNvPicPr>
          <p:nvPr/>
        </p:nvPicPr>
        <p:blipFill rotWithShape="1">
          <a:blip r:embed="rId4" cstate="screen">
            <a:alphaModFix amt="78000"/>
            <a:extLst>
              <a:ext uri="{28A0092B-C50C-407E-A947-70E740481C1C}">
                <a14:useLocalDpi xmlns:a14="http://schemas.microsoft.com/office/drawing/2010/main" val="0"/>
              </a:ext>
            </a:extLst>
          </a:blip>
          <a:srcRect/>
          <a:stretch/>
        </p:blipFill>
        <p:spPr>
          <a:xfrm>
            <a:off x="-86238" y="893962"/>
            <a:ext cx="12277868" cy="5658309"/>
          </a:xfrm>
          <a:prstGeom prst="rect">
            <a:avLst/>
          </a:prstGeom>
        </p:spPr>
      </p:pic>
      <p:sp>
        <p:nvSpPr>
          <p:cNvPr id="4" name="Title 3">
            <a:extLst>
              <a:ext uri="{FF2B5EF4-FFF2-40B4-BE49-F238E27FC236}">
                <a16:creationId xmlns:a16="http://schemas.microsoft.com/office/drawing/2014/main" id="{0C44DDF4-6AD8-4241-8B6F-B69092F3433D}"/>
              </a:ext>
            </a:extLst>
          </p:cNvPr>
          <p:cNvSpPr>
            <a:spLocks noGrp="1"/>
          </p:cNvSpPr>
          <p:nvPr>
            <p:ph type="title"/>
          </p:nvPr>
        </p:nvSpPr>
        <p:spPr>
          <a:xfrm>
            <a:off x="610539" y="879"/>
            <a:ext cx="10970924" cy="802679"/>
          </a:xfrm>
        </p:spPr>
        <p:txBody>
          <a:bodyPr/>
          <a:lstStyle/>
          <a:p>
            <a:pPr algn="ctr"/>
            <a:r>
              <a:rPr lang="en-US" sz="3599">
                <a:solidFill>
                  <a:schemeClr val="bg1"/>
                </a:solidFill>
              </a:rPr>
              <a:t>Early Warnings for All: Structure &amp; Objectives</a:t>
            </a:r>
          </a:p>
        </p:txBody>
      </p:sp>
    </p:spTree>
    <p:extLst>
      <p:ext uri="{BB962C8B-B14F-4D97-AF65-F5344CB8AC3E}">
        <p14:creationId xmlns:p14="http://schemas.microsoft.com/office/powerpoint/2010/main" val="329212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A picture containing text, clipart&#10;&#10;Description automatically generated">
            <a:extLst>
              <a:ext uri="{FF2B5EF4-FFF2-40B4-BE49-F238E27FC236}">
                <a16:creationId xmlns:a16="http://schemas.microsoft.com/office/drawing/2014/main" id="{1C74E71B-4CCC-4A79-7F3A-D6A15EE1D0DD}"/>
              </a:ext>
            </a:extLst>
          </p:cNvPr>
          <p:cNvPicPr>
            <a:picLocks noChangeAspect="1"/>
          </p:cNvPicPr>
          <p:nvPr/>
        </p:nvPicPr>
        <p:blipFill>
          <a:blip r:embed="rId2"/>
          <a:stretch>
            <a:fillRect/>
          </a:stretch>
        </p:blipFill>
        <p:spPr>
          <a:xfrm>
            <a:off x="2840588" y="2744687"/>
            <a:ext cx="2392276" cy="1015070"/>
          </a:xfrm>
          <a:prstGeom prst="rect">
            <a:avLst/>
          </a:prstGeom>
        </p:spPr>
      </p:pic>
      <p:sp>
        <p:nvSpPr>
          <p:cNvPr id="2" name="Title 1">
            <a:extLst>
              <a:ext uri="{FF2B5EF4-FFF2-40B4-BE49-F238E27FC236}">
                <a16:creationId xmlns:a16="http://schemas.microsoft.com/office/drawing/2014/main" id="{BAFBC087-6FD7-4DCA-945F-F5688E851472}"/>
              </a:ext>
            </a:extLst>
          </p:cNvPr>
          <p:cNvSpPr>
            <a:spLocks noGrp="1"/>
          </p:cNvSpPr>
          <p:nvPr>
            <p:ph type="title"/>
          </p:nvPr>
        </p:nvSpPr>
        <p:spPr>
          <a:xfrm>
            <a:off x="1359055" y="54130"/>
            <a:ext cx="8637005" cy="703380"/>
          </a:xfrm>
        </p:spPr>
        <p:txBody>
          <a:bodyPr>
            <a:normAutofit fontScale="90000"/>
          </a:bodyPr>
          <a:lstStyle/>
          <a:p>
            <a:r>
              <a:rPr lang="en-US"/>
              <a:t>Other touchpoints</a:t>
            </a:r>
            <a:endParaRPr lang="en-US">
              <a:cs typeface="Calibri"/>
            </a:endParaRPr>
          </a:p>
        </p:txBody>
      </p:sp>
      <p:sp>
        <p:nvSpPr>
          <p:cNvPr id="3" name="Content Placeholder 2">
            <a:extLst>
              <a:ext uri="{FF2B5EF4-FFF2-40B4-BE49-F238E27FC236}">
                <a16:creationId xmlns:a16="http://schemas.microsoft.com/office/drawing/2014/main" id="{D8F869C5-F269-41EE-BEDA-BAD5727D8B29}"/>
              </a:ext>
            </a:extLst>
          </p:cNvPr>
          <p:cNvSpPr>
            <a:spLocks noGrp="1"/>
          </p:cNvSpPr>
          <p:nvPr>
            <p:ph idx="1"/>
          </p:nvPr>
        </p:nvSpPr>
        <p:spPr>
          <a:xfrm>
            <a:off x="-35456" y="-656027"/>
            <a:ext cx="9166285" cy="6625067"/>
          </a:xfrm>
        </p:spPr>
        <p:txBody>
          <a:bodyPr vert="horz" lIns="91440" tIns="45720" rIns="91440" bIns="45720" rtlCol="0" anchor="t">
            <a:normAutofit/>
          </a:bodyPr>
          <a:lstStyle/>
          <a:p>
            <a:endParaRPr lang="en-US" sz="2400" dirty="0">
              <a:cs typeface="Calibri"/>
            </a:endParaRPr>
          </a:p>
          <a:p>
            <a:pPr lvl="1"/>
            <a:endParaRPr lang="en-US" sz="2400" dirty="0">
              <a:ea typeface="+mn-lt"/>
              <a:cs typeface="+mn-lt"/>
            </a:endParaRPr>
          </a:p>
          <a:p>
            <a:endParaRPr lang="en-US" sz="2400" dirty="0">
              <a:ea typeface="+mn-lt"/>
              <a:cs typeface="+mn-lt"/>
            </a:endParaRPr>
          </a:p>
          <a:p>
            <a:r>
              <a:rPr lang="en-US" sz="2400" dirty="0">
                <a:ea typeface="+mn-lt"/>
                <a:cs typeface="+mn-lt"/>
              </a:rPr>
              <a:t>CAP – encouraging NMHS to use this, where appropriate for TEWs </a:t>
            </a:r>
            <a:endParaRPr lang="en-US" dirty="0">
              <a:cs typeface="Calibri"/>
            </a:endParaRPr>
          </a:p>
          <a:p>
            <a:r>
              <a:rPr lang="en-US" sz="2400" dirty="0">
                <a:ea typeface="+mn-lt"/>
                <a:cs typeface="+mn-lt"/>
              </a:rPr>
              <a:t>Coastal Inundation (and links to MHEWS/tsunami)</a:t>
            </a:r>
            <a:endParaRPr lang="en-US" dirty="0"/>
          </a:p>
          <a:p>
            <a:pPr lvl="1">
              <a:buChar char="•"/>
            </a:pPr>
            <a:r>
              <a:rPr lang="en-US" sz="2400" dirty="0">
                <a:ea typeface="+mn-lt"/>
                <a:cs typeface="+mn-lt"/>
              </a:rPr>
              <a:t>WMO 1293 </a:t>
            </a:r>
            <a:r>
              <a:rPr lang="en-US" sz="2400" i="1" dirty="0">
                <a:ea typeface="+mn-lt"/>
                <a:cs typeface="+mn-lt"/>
              </a:rPr>
              <a:t>Coastal Inundation Guidelines</a:t>
            </a:r>
            <a:r>
              <a:rPr lang="en-US" sz="2400" dirty="0">
                <a:ea typeface="+mn-lt"/>
                <a:cs typeface="+mn-lt"/>
              </a:rPr>
              <a:t> &amp; video, published</a:t>
            </a:r>
          </a:p>
          <a:p>
            <a:pPr lvl="1">
              <a:buChar char="•"/>
            </a:pPr>
            <a:r>
              <a:rPr lang="en-US" sz="2400" dirty="0">
                <a:ea typeface="+mn-lt"/>
                <a:cs typeface="+mn-lt"/>
              </a:rPr>
              <a:t>Awareness videos – local languages – Pacific, Caribbean:  </a:t>
            </a:r>
            <a:r>
              <a:rPr lang="en-US" sz="2400" i="1" dirty="0">
                <a:ea typeface="+mn-lt"/>
                <a:cs typeface="+mn-lt"/>
              </a:rPr>
              <a:t>coastal inundation, value of ocean buoys</a:t>
            </a:r>
          </a:p>
          <a:p>
            <a:pPr lvl="1"/>
            <a:endParaRPr lang="en-US" sz="2400" i="1" dirty="0">
              <a:ea typeface="+mn-lt"/>
              <a:cs typeface="+mn-lt"/>
            </a:endParaRPr>
          </a:p>
          <a:p>
            <a:endParaRPr lang="en-US" sz="2400" dirty="0">
              <a:ea typeface="+mn-lt"/>
              <a:cs typeface="+mn-lt"/>
            </a:endParaRPr>
          </a:p>
          <a:p>
            <a:endParaRPr lang="en-US" sz="2400" dirty="0">
              <a:ea typeface="+mn-lt"/>
              <a:cs typeface="+mn-lt"/>
            </a:endParaRPr>
          </a:p>
          <a:p>
            <a:endParaRPr lang="en-US" sz="2400" dirty="0">
              <a:ea typeface="+mn-lt"/>
              <a:cs typeface="+mn-lt"/>
            </a:endParaRPr>
          </a:p>
          <a:p>
            <a:endParaRPr lang="en-US" sz="2400" dirty="0">
              <a:cs typeface="Calibri"/>
            </a:endParaRPr>
          </a:p>
          <a:p>
            <a:endParaRPr lang="en-US" sz="2400" dirty="0">
              <a:cs typeface="Calibri"/>
            </a:endParaRPr>
          </a:p>
          <a:p>
            <a:pPr lvl="1"/>
            <a:endParaRPr lang="en-US" sz="2400" dirty="0">
              <a:ea typeface="+mn-lt"/>
              <a:cs typeface="+mn-lt"/>
            </a:endParaRPr>
          </a:p>
          <a:p>
            <a:pPr lvl="1"/>
            <a:endParaRPr lang="en-US" sz="2400" dirty="0">
              <a:ea typeface="+mn-lt"/>
              <a:cs typeface="+mn-lt"/>
            </a:endParaRPr>
          </a:p>
          <a:p>
            <a:pPr marL="457200" lvl="1" indent="0">
              <a:buNone/>
            </a:pPr>
            <a:endParaRPr lang="en-US" sz="2400" dirty="0">
              <a:ea typeface="+mn-lt"/>
              <a:cs typeface="+mn-lt"/>
            </a:endParaRPr>
          </a:p>
          <a:p>
            <a:pPr lvl="1"/>
            <a:endParaRPr lang="en-US" sz="2400" dirty="0">
              <a:ea typeface="+mn-lt"/>
              <a:cs typeface="+mn-lt"/>
            </a:endParaRPr>
          </a:p>
          <a:p>
            <a:endParaRPr lang="en-US" dirty="0">
              <a:cs typeface="Calibri"/>
            </a:endParaRPr>
          </a:p>
          <a:p>
            <a:pPr marL="0" indent="0">
              <a:buNone/>
            </a:pPr>
            <a:endParaRPr lang="en-US" dirty="0">
              <a:cs typeface="Calibri"/>
            </a:endParaRPr>
          </a:p>
          <a:p>
            <a:endParaRPr lang="en-US" dirty="0">
              <a:cs typeface="Calibri"/>
            </a:endParaRPr>
          </a:p>
          <a:p>
            <a:endParaRPr lang="en-US" dirty="0">
              <a:cs typeface="Calibri"/>
            </a:endParaRPr>
          </a:p>
          <a:p>
            <a:endParaRPr lang="en-US" dirty="0">
              <a:cs typeface="Calibri"/>
            </a:endParaRPr>
          </a:p>
        </p:txBody>
      </p:sp>
      <p:pic>
        <p:nvPicPr>
          <p:cNvPr id="4" name="Content Placeholder 3">
            <a:extLst>
              <a:ext uri="{FF2B5EF4-FFF2-40B4-BE49-F238E27FC236}">
                <a16:creationId xmlns:a16="http://schemas.microsoft.com/office/drawing/2014/main" id="{9B446582-F0A5-D941-BEAA-9D3A2BD6A7A6}"/>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9349768" y="-2169"/>
            <a:ext cx="2844997" cy="3396920"/>
          </a:xfrm>
          <a:prstGeom prst="rect">
            <a:avLst/>
          </a:prstGeom>
        </p:spPr>
      </p:pic>
      <p:pic>
        <p:nvPicPr>
          <p:cNvPr id="9" name="Picture 8">
            <a:extLst>
              <a:ext uri="{FF2B5EF4-FFF2-40B4-BE49-F238E27FC236}">
                <a16:creationId xmlns:a16="http://schemas.microsoft.com/office/drawing/2014/main" id="{A90C4840-1DDA-C2D4-4607-F1FB48085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03" y="1051"/>
            <a:ext cx="1631324" cy="703345"/>
          </a:xfrm>
          <a:prstGeom prst="rect">
            <a:avLst/>
          </a:prstGeom>
        </p:spPr>
      </p:pic>
      <p:pic>
        <p:nvPicPr>
          <p:cNvPr id="6" name="Picture 7" descr="A picture containing text, water, boat, nature&#10;&#10;Description automatically generated">
            <a:extLst>
              <a:ext uri="{FF2B5EF4-FFF2-40B4-BE49-F238E27FC236}">
                <a16:creationId xmlns:a16="http://schemas.microsoft.com/office/drawing/2014/main" id="{318DD6E9-431A-EE02-E220-F0BA8F68D9E4}"/>
              </a:ext>
            </a:extLst>
          </p:cNvPr>
          <p:cNvPicPr>
            <a:picLocks noChangeAspect="1"/>
          </p:cNvPicPr>
          <p:nvPr/>
        </p:nvPicPr>
        <p:blipFill>
          <a:blip r:embed="rId5"/>
          <a:stretch>
            <a:fillRect/>
          </a:stretch>
        </p:blipFill>
        <p:spPr>
          <a:xfrm>
            <a:off x="5333039" y="2746113"/>
            <a:ext cx="2064444" cy="1161634"/>
          </a:xfrm>
          <a:prstGeom prst="rect">
            <a:avLst/>
          </a:prstGeom>
        </p:spPr>
      </p:pic>
      <p:sp>
        <p:nvSpPr>
          <p:cNvPr id="11" name="TextBox 10">
            <a:extLst>
              <a:ext uri="{FF2B5EF4-FFF2-40B4-BE49-F238E27FC236}">
                <a16:creationId xmlns:a16="http://schemas.microsoft.com/office/drawing/2014/main" id="{69065A74-160A-BB08-33A1-AA15B201919A}"/>
              </a:ext>
            </a:extLst>
          </p:cNvPr>
          <p:cNvSpPr txBox="1"/>
          <p:nvPr/>
        </p:nvSpPr>
        <p:spPr>
          <a:xfrm>
            <a:off x="2936272" y="3170127"/>
            <a:ext cx="7989214" cy="3545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spcBef>
                <a:spcPct val="20000"/>
              </a:spcBef>
              <a:buFont typeface="Arial"/>
              <a:buChar char="•"/>
            </a:pPr>
            <a:endParaRPr lang="en-US">
              <a:ea typeface="+mn-lt"/>
              <a:cs typeface="+mn-lt"/>
            </a:endParaRPr>
          </a:p>
          <a:p>
            <a:pPr>
              <a:spcBef>
                <a:spcPct val="20000"/>
              </a:spcBef>
            </a:pPr>
            <a:endParaRPr lang="en-US" sz="2400">
              <a:cs typeface="Calibri"/>
            </a:endParaRPr>
          </a:p>
          <a:p>
            <a:pPr marL="285750" indent="-285750">
              <a:spcBef>
                <a:spcPct val="20000"/>
              </a:spcBef>
              <a:buFont typeface="Arial"/>
              <a:buChar char="•"/>
            </a:pPr>
            <a:r>
              <a:rPr lang="en-US" sz="2400" dirty="0">
                <a:ea typeface="Calibri"/>
                <a:cs typeface="Calibri"/>
              </a:rPr>
              <a:t>METAREAS/NAVAREAS - joint hazard response</a:t>
            </a:r>
          </a:p>
          <a:p>
            <a:pPr marL="285750" indent="-285750">
              <a:spcBef>
                <a:spcPct val="20000"/>
              </a:spcBef>
              <a:buFont typeface="Arial"/>
              <a:buChar char="•"/>
            </a:pPr>
            <a:r>
              <a:rPr lang="en-US" sz="2400" dirty="0">
                <a:cs typeface="Calibri"/>
              </a:rPr>
              <a:t>Marine Competency Toolkit</a:t>
            </a:r>
            <a:endParaRPr lang="en-US" sz="2400" dirty="0">
              <a:ea typeface="Calibri"/>
              <a:cs typeface="Calibri"/>
            </a:endParaRPr>
          </a:p>
          <a:p>
            <a:pPr marL="285750" indent="-285750">
              <a:spcBef>
                <a:spcPct val="20000"/>
              </a:spcBef>
              <a:buFont typeface="Arial"/>
              <a:buChar char="•"/>
            </a:pPr>
            <a:r>
              <a:rPr lang="en-US" sz="2400" dirty="0">
                <a:cs typeface="Calibri"/>
              </a:rPr>
              <a:t>WMO Marine Services Course: </a:t>
            </a:r>
            <a:endParaRPr lang="en-US" sz="2400" dirty="0">
              <a:ea typeface="+mn-lt"/>
              <a:cs typeface="+mn-lt"/>
            </a:endParaRPr>
          </a:p>
          <a:p>
            <a:pPr marL="742950" lvl="1" indent="-285750">
              <a:spcBef>
                <a:spcPct val="20000"/>
              </a:spcBef>
              <a:buFont typeface="Arial"/>
              <a:buChar char="•"/>
            </a:pPr>
            <a:r>
              <a:rPr lang="en-US" sz="1900" dirty="0">
                <a:ea typeface="+mn-lt"/>
                <a:cs typeface="+mn-lt"/>
              </a:rPr>
              <a:t>Completed: Pacific Islands (Tsu session), Africa (En.)</a:t>
            </a:r>
            <a:endParaRPr lang="en-US" sz="1900" dirty="0">
              <a:ea typeface="Calibri"/>
              <a:cs typeface="Calibri"/>
            </a:endParaRPr>
          </a:p>
          <a:p>
            <a:pPr marL="742950" lvl="1" indent="-285750">
              <a:spcBef>
                <a:spcPct val="20000"/>
              </a:spcBef>
              <a:buFont typeface="Arial"/>
              <a:buChar char="•"/>
            </a:pPr>
            <a:r>
              <a:rPr lang="en-US" sz="1900" dirty="0">
                <a:ea typeface="+mn-lt"/>
                <a:cs typeface="+mn-lt"/>
              </a:rPr>
              <a:t>Partially Completed – Africa (Fr). Arabic, </a:t>
            </a:r>
            <a:r>
              <a:rPr lang="en-US" sz="1900">
                <a:ea typeface="+mn-lt"/>
                <a:cs typeface="+mn-lt"/>
              </a:rPr>
              <a:t>Caribbean, </a:t>
            </a:r>
          </a:p>
          <a:p>
            <a:pPr lvl="1">
              <a:spcBef>
                <a:spcPct val="20000"/>
              </a:spcBef>
            </a:pPr>
            <a:r>
              <a:rPr lang="en-US" sz="1900" dirty="0">
                <a:ea typeface="+mn-lt"/>
                <a:cs typeface="+mn-lt"/>
              </a:rPr>
              <a:t>South Am (Spanish)</a:t>
            </a:r>
          </a:p>
          <a:p>
            <a:pPr marL="742950" lvl="1" indent="-285750">
              <a:spcBef>
                <a:spcPct val="20000"/>
              </a:spcBef>
              <a:buFont typeface="Arial"/>
              <a:buChar char="•"/>
            </a:pPr>
            <a:r>
              <a:rPr lang="en-US" sz="1900" dirty="0">
                <a:ea typeface="+mn-lt"/>
                <a:cs typeface="+mn-lt"/>
              </a:rPr>
              <a:t>Other regions in 2024</a:t>
            </a:r>
            <a:endParaRPr lang="en-US" sz="1900" dirty="0">
              <a:ea typeface="Calibri"/>
              <a:cs typeface="Calibri"/>
            </a:endParaRPr>
          </a:p>
        </p:txBody>
      </p:sp>
      <p:pic>
        <p:nvPicPr>
          <p:cNvPr id="12" name="Picture 12" descr="A picture containing graphical user interface&#10;&#10;Description automatically generated">
            <a:extLst>
              <a:ext uri="{FF2B5EF4-FFF2-40B4-BE49-F238E27FC236}">
                <a16:creationId xmlns:a16="http://schemas.microsoft.com/office/drawing/2014/main" id="{E97B3434-FBEA-A793-8E6E-4C9BF73747CC}"/>
              </a:ext>
            </a:extLst>
          </p:cNvPr>
          <p:cNvPicPr>
            <a:picLocks noChangeAspect="1"/>
          </p:cNvPicPr>
          <p:nvPr/>
        </p:nvPicPr>
        <p:blipFill>
          <a:blip r:embed="rId6"/>
          <a:stretch>
            <a:fillRect/>
          </a:stretch>
        </p:blipFill>
        <p:spPr>
          <a:xfrm>
            <a:off x="7345233" y="2338905"/>
            <a:ext cx="2002652" cy="1125667"/>
          </a:xfrm>
          <a:prstGeom prst="rect">
            <a:avLst/>
          </a:prstGeom>
        </p:spPr>
      </p:pic>
      <p:pic>
        <p:nvPicPr>
          <p:cNvPr id="8" name="Picture 7">
            <a:extLst>
              <a:ext uri="{FF2B5EF4-FFF2-40B4-BE49-F238E27FC236}">
                <a16:creationId xmlns:a16="http://schemas.microsoft.com/office/drawing/2014/main" id="{7349CD7C-F603-AD6A-F776-710E0ADF6C64}"/>
              </a:ext>
            </a:extLst>
          </p:cNvPr>
          <p:cNvPicPr>
            <a:picLocks noChangeAspect="1"/>
          </p:cNvPicPr>
          <p:nvPr/>
        </p:nvPicPr>
        <p:blipFill>
          <a:blip r:embed="rId7"/>
          <a:stretch>
            <a:fillRect/>
          </a:stretch>
        </p:blipFill>
        <p:spPr>
          <a:xfrm>
            <a:off x="-33752" y="2743200"/>
            <a:ext cx="2963103" cy="4114800"/>
          </a:xfrm>
          <a:prstGeom prst="rect">
            <a:avLst/>
          </a:prstGeom>
        </p:spPr>
      </p:pic>
      <p:pic>
        <p:nvPicPr>
          <p:cNvPr id="37" name="Graphic 55">
            <a:extLst>
              <a:ext uri="{FF2B5EF4-FFF2-40B4-BE49-F238E27FC236}">
                <a16:creationId xmlns:a16="http://schemas.microsoft.com/office/drawing/2014/main" id="{CC0DF84C-984D-FE3F-D6A4-4C1A73CCE6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92218" y="4286228"/>
            <a:ext cx="3252723" cy="2575880"/>
          </a:xfrm>
          <a:prstGeom prst="rect">
            <a:avLst/>
          </a:prstGeom>
        </p:spPr>
      </p:pic>
      <p:pic>
        <p:nvPicPr>
          <p:cNvPr id="38" name="Picture 37" descr="A group of people looking at a computer&#10;&#10;Description automatically generated">
            <a:extLst>
              <a:ext uri="{FF2B5EF4-FFF2-40B4-BE49-F238E27FC236}">
                <a16:creationId xmlns:a16="http://schemas.microsoft.com/office/drawing/2014/main" id="{EDB5BFD0-72B0-EE0D-41D1-A4E9CD009E69}"/>
              </a:ext>
            </a:extLst>
          </p:cNvPr>
          <p:cNvPicPr>
            <a:picLocks noChangeAspect="1"/>
          </p:cNvPicPr>
          <p:nvPr/>
        </p:nvPicPr>
        <p:blipFill>
          <a:blip r:embed="rId10"/>
          <a:stretch>
            <a:fillRect/>
          </a:stretch>
        </p:blipFill>
        <p:spPr>
          <a:xfrm>
            <a:off x="10721782" y="2460238"/>
            <a:ext cx="1380195" cy="1843202"/>
          </a:xfrm>
          <a:prstGeom prst="rect">
            <a:avLst/>
          </a:prstGeom>
        </p:spPr>
      </p:pic>
    </p:spTree>
    <p:extLst>
      <p:ext uri="{BB962C8B-B14F-4D97-AF65-F5344CB8AC3E}">
        <p14:creationId xmlns:p14="http://schemas.microsoft.com/office/powerpoint/2010/main" val="1915133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0647-C801-06EF-BF8D-EFFA9AA6A18A}"/>
              </a:ext>
            </a:extLst>
          </p:cNvPr>
          <p:cNvSpPr>
            <a:spLocks noGrp="1"/>
          </p:cNvSpPr>
          <p:nvPr>
            <p:ph type="title"/>
          </p:nvPr>
        </p:nvSpPr>
        <p:spPr>
          <a:xfrm>
            <a:off x="220610" y="150171"/>
            <a:ext cx="11714287" cy="1020364"/>
          </a:xfrm>
        </p:spPr>
        <p:txBody>
          <a:bodyPr>
            <a:normAutofit fontScale="90000"/>
          </a:bodyPr>
          <a:lstStyle/>
          <a:p>
            <a:r>
              <a:rPr lang="en-001"/>
              <a:t>Long Range Waves otherwise known as </a:t>
            </a:r>
            <a:br>
              <a:rPr lang="en-001"/>
            </a:br>
            <a:r>
              <a:rPr lang="en-001"/>
              <a:t>'Meteo-tsunami'</a:t>
            </a:r>
            <a:endParaRPr lang="en-US"/>
          </a:p>
        </p:txBody>
      </p:sp>
      <p:sp>
        <p:nvSpPr>
          <p:cNvPr id="3" name="Content Placeholder 2">
            <a:extLst>
              <a:ext uri="{FF2B5EF4-FFF2-40B4-BE49-F238E27FC236}">
                <a16:creationId xmlns:a16="http://schemas.microsoft.com/office/drawing/2014/main" id="{0A00AFD7-7D82-2EA9-663D-6E35D7C2C8FA}"/>
              </a:ext>
            </a:extLst>
          </p:cNvPr>
          <p:cNvSpPr>
            <a:spLocks noGrp="1"/>
          </p:cNvSpPr>
          <p:nvPr>
            <p:ph idx="1"/>
          </p:nvPr>
        </p:nvSpPr>
        <p:spPr>
          <a:xfrm>
            <a:off x="136657" y="299326"/>
            <a:ext cx="11935267" cy="6136272"/>
          </a:xfrm>
        </p:spPr>
        <p:txBody>
          <a:bodyPr vert="horz" lIns="91440" tIns="45720" rIns="91440" bIns="45720" rtlCol="0" anchor="t">
            <a:noAutofit/>
          </a:bodyPr>
          <a:lstStyle/>
          <a:p>
            <a:pPr marL="0" indent="0">
              <a:buNone/>
            </a:pPr>
            <a:endParaRPr lang="en-US">
              <a:solidFill>
                <a:srgbClr val="00B050"/>
              </a:solidFill>
              <a:cs typeface="Calibri"/>
            </a:endParaRPr>
          </a:p>
          <a:p>
            <a:endParaRPr lang="en-CH" b="1">
              <a:cs typeface="Calibri"/>
            </a:endParaRPr>
          </a:p>
          <a:p>
            <a:r>
              <a:rPr lang="en-CH" sz="2400" dirty="0">
                <a:cs typeface="Calibri"/>
              </a:rPr>
              <a:t>Atmospheric forcing of a long range wave (non seismic, atypical) defined as 'tsunami-</a:t>
            </a:r>
            <a:r>
              <a:rPr lang="en-CH" sz="2400" i="1" dirty="0">
                <a:cs typeface="Calibri"/>
              </a:rPr>
              <a:t>like'</a:t>
            </a:r>
            <a:r>
              <a:rPr lang="en-CH" sz="2400" dirty="0">
                <a:cs typeface="Calibri"/>
              </a:rPr>
              <a:t>. </a:t>
            </a:r>
            <a:endParaRPr lang="en-CH" sz="2400" dirty="0">
              <a:ea typeface="Calibri"/>
              <a:cs typeface="Calibri"/>
            </a:endParaRPr>
          </a:p>
          <a:p>
            <a:r>
              <a:rPr lang="en-US" sz="2400" dirty="0">
                <a:ea typeface="+mn-lt"/>
                <a:cs typeface="+mn-lt"/>
              </a:rPr>
              <a:t>Driven by air-pressure disturbances </a:t>
            </a:r>
            <a:r>
              <a:rPr lang="en-US" sz="2400" i="1" dirty="0">
                <a:ea typeface="+mn-lt"/>
                <a:cs typeface="+mn-lt"/>
              </a:rPr>
              <a:t>mostly associated</a:t>
            </a:r>
            <a:r>
              <a:rPr lang="en-US" sz="2400" dirty="0">
                <a:ea typeface="+mn-lt"/>
                <a:cs typeface="+mn-lt"/>
              </a:rPr>
              <a:t> with fast-moving weather events. </a:t>
            </a:r>
            <a:endParaRPr lang="en-CH" sz="2400" b="1">
              <a:ea typeface="Calibri"/>
              <a:cs typeface="Calibri"/>
            </a:endParaRPr>
          </a:p>
          <a:p>
            <a:r>
              <a:rPr lang="en-US" sz="2400" dirty="0">
                <a:ea typeface="+mn-lt"/>
                <a:cs typeface="+mn-lt"/>
              </a:rPr>
              <a:t>Progressive waves limited to tsunami frequency band of wave periods (2 mins to 2 hours)</a:t>
            </a:r>
            <a:endParaRPr lang="en-US" sz="2400" dirty="0">
              <a:ea typeface="Calibri"/>
              <a:cs typeface="Calibri"/>
            </a:endParaRPr>
          </a:p>
          <a:p>
            <a:r>
              <a:rPr lang="en-US" sz="2400" dirty="0">
                <a:cs typeface="Calibri"/>
              </a:rPr>
              <a:t>NMHS are principally responsible for providing early warnings for weather driven coastal hazards (</a:t>
            </a:r>
            <a:r>
              <a:rPr lang="en-US" sz="2400" dirty="0" err="1">
                <a:cs typeface="Calibri"/>
              </a:rPr>
              <a:t>eg</a:t>
            </a:r>
            <a:r>
              <a:rPr lang="en-US" sz="2400" dirty="0">
                <a:cs typeface="Calibri"/>
              </a:rPr>
              <a:t> storm surges, swell, waves </a:t>
            </a:r>
            <a:r>
              <a:rPr lang="en-US" sz="2400" dirty="0" err="1">
                <a:cs typeface="Calibri"/>
              </a:rPr>
              <a:t>etc</a:t>
            </a:r>
            <a:r>
              <a:rPr lang="en-US" sz="2400" dirty="0">
                <a:cs typeface="Calibri"/>
              </a:rPr>
              <a:t>) via their operational weather forecasting areas</a:t>
            </a:r>
            <a:endParaRPr lang="en-US" sz="2400" dirty="0">
              <a:ea typeface="Calibri"/>
              <a:cs typeface="Calibri"/>
            </a:endParaRPr>
          </a:p>
          <a:p>
            <a:r>
              <a:rPr lang="en-US" sz="2400" dirty="0">
                <a:ea typeface="Calibri"/>
                <a:cs typeface="Calibri"/>
              </a:rPr>
              <a:t>Weather warnings, including coastal hazards, need to be easily understood by the public</a:t>
            </a:r>
          </a:p>
          <a:p>
            <a:pPr marL="0" indent="0">
              <a:buNone/>
            </a:pPr>
            <a:endParaRPr lang="en-US" sz="2400" dirty="0">
              <a:solidFill>
                <a:srgbClr val="000000"/>
              </a:solidFill>
              <a:ea typeface="Calibri"/>
              <a:cs typeface="Calibri"/>
            </a:endParaRPr>
          </a:p>
          <a:p>
            <a:r>
              <a:rPr lang="en-US" sz="2400" i="1" dirty="0">
                <a:solidFill>
                  <a:srgbClr val="000000"/>
                </a:solidFill>
                <a:ea typeface="Calibri"/>
                <a:cs typeface="Calibri"/>
              </a:rPr>
              <a:t>Japanese terminology: </a:t>
            </a:r>
          </a:p>
          <a:p>
            <a:pPr lvl="1">
              <a:buFont typeface="Courier New"/>
              <a:buChar char="o"/>
            </a:pPr>
            <a:r>
              <a:rPr lang="en-US" sz="2000" i="1" dirty="0">
                <a:solidFill>
                  <a:srgbClr val="000000"/>
                </a:solidFill>
                <a:ea typeface="Calibri"/>
                <a:cs typeface="Calibri"/>
              </a:rPr>
              <a:t>Tsu + </a:t>
            </a:r>
            <a:r>
              <a:rPr lang="en-US" sz="2000" i="1" err="1">
                <a:solidFill>
                  <a:srgbClr val="000000"/>
                </a:solidFill>
                <a:ea typeface="Calibri"/>
                <a:cs typeface="Calibri"/>
              </a:rPr>
              <a:t>nami</a:t>
            </a:r>
            <a:r>
              <a:rPr lang="en-US" sz="2000" i="1" dirty="0">
                <a:solidFill>
                  <a:srgbClr val="000000"/>
                </a:solidFill>
                <a:ea typeface="Calibri"/>
                <a:cs typeface="Calibri"/>
              </a:rPr>
              <a:t> =  Port and Harbours + waves (historically) </a:t>
            </a:r>
            <a:endParaRPr lang="en-US"/>
          </a:p>
          <a:p>
            <a:pPr lvl="1">
              <a:buFont typeface="Courier New"/>
              <a:buChar char="o"/>
            </a:pPr>
            <a:r>
              <a:rPr lang="en-US" sz="2000" i="1" dirty="0">
                <a:solidFill>
                  <a:srgbClr val="000000"/>
                </a:solidFill>
                <a:ea typeface="Calibri"/>
                <a:cs typeface="Calibri"/>
              </a:rPr>
              <a:t>Tsunami = technical term for long waves generated by earth movement</a:t>
            </a:r>
            <a:endParaRPr lang="en-US"/>
          </a:p>
          <a:p>
            <a:pPr lvl="1">
              <a:buFont typeface="Courier New"/>
              <a:buChar char="o"/>
            </a:pPr>
            <a:r>
              <a:rPr lang="en-US" sz="2000" i="1" err="1">
                <a:solidFill>
                  <a:srgbClr val="000000"/>
                </a:solidFill>
                <a:ea typeface="Calibri"/>
                <a:cs typeface="Calibri"/>
              </a:rPr>
              <a:t>Abiki</a:t>
            </a:r>
            <a:r>
              <a:rPr lang="en-US" sz="2000" i="1" dirty="0">
                <a:solidFill>
                  <a:srgbClr val="000000"/>
                </a:solidFill>
                <a:ea typeface="Calibri"/>
                <a:cs typeface="Calibri"/>
              </a:rPr>
              <a:t> = local name for long range waves driven by air pressure disturbance </a:t>
            </a:r>
            <a:endParaRPr lang="en-US"/>
          </a:p>
          <a:p>
            <a:pPr lvl="1">
              <a:buFont typeface="Courier New"/>
              <a:buChar char="o"/>
            </a:pPr>
            <a:endParaRPr lang="en-US" sz="2000" i="1" dirty="0">
              <a:solidFill>
                <a:srgbClr val="000000"/>
              </a:solidFill>
              <a:ea typeface="Calibri"/>
              <a:cs typeface="Calibri"/>
            </a:endParaRPr>
          </a:p>
          <a:p>
            <a:pPr lvl="1">
              <a:buFont typeface="Courier New"/>
              <a:buChar char="o"/>
            </a:pPr>
            <a:endParaRPr lang="en-US" sz="2000" i="1" dirty="0">
              <a:solidFill>
                <a:srgbClr val="000000"/>
              </a:solidFill>
              <a:ea typeface="Calibri"/>
              <a:cs typeface="Calibri"/>
            </a:endParaRPr>
          </a:p>
          <a:p>
            <a:endParaRPr lang="en-US" sz="2600" dirty="0">
              <a:solidFill>
                <a:srgbClr val="000000"/>
              </a:solidFill>
              <a:ea typeface="Calibri"/>
              <a:cs typeface="Calibri"/>
            </a:endParaRPr>
          </a:p>
          <a:p>
            <a:endParaRPr lang="en-US" sz="2600" dirty="0">
              <a:solidFill>
                <a:srgbClr val="000000"/>
              </a:solidFill>
              <a:ea typeface="Calibri"/>
              <a:cs typeface="Calibri"/>
            </a:endParaRPr>
          </a:p>
          <a:p>
            <a:endParaRPr lang="en-US" sz="2600" dirty="0">
              <a:solidFill>
                <a:srgbClr val="000000"/>
              </a:solidFill>
              <a:ea typeface="Calibri"/>
              <a:cs typeface="Calibri"/>
            </a:endParaRPr>
          </a:p>
          <a:p>
            <a:endParaRPr lang="en-US" sz="2600" dirty="0">
              <a:solidFill>
                <a:srgbClr val="000000"/>
              </a:solidFill>
              <a:ea typeface="Calibri"/>
              <a:cs typeface="Calibri"/>
            </a:endParaRPr>
          </a:p>
          <a:p>
            <a:pPr marL="0" indent="0">
              <a:buNone/>
            </a:pPr>
            <a:endParaRPr lang="en-US" sz="2600" dirty="0">
              <a:solidFill>
                <a:srgbClr val="000000"/>
              </a:solidFill>
              <a:ea typeface="Calibri"/>
              <a:cs typeface="Calibri"/>
            </a:endParaRPr>
          </a:p>
          <a:p>
            <a:endParaRPr lang="en-US" sz="2600" b="1" i="1" dirty="0">
              <a:solidFill>
                <a:srgbClr val="000000"/>
              </a:solidFill>
              <a:ea typeface="Calibri"/>
              <a:cs typeface="Calibri"/>
            </a:endParaRPr>
          </a:p>
          <a:p>
            <a:pPr marL="0" indent="0">
              <a:buNone/>
            </a:pPr>
            <a:endParaRPr lang="en-CH" sz="2600" dirty="0">
              <a:solidFill>
                <a:srgbClr val="002060"/>
              </a:solidFill>
              <a:ea typeface="Calibri"/>
              <a:cs typeface="Calibri"/>
            </a:endParaRPr>
          </a:p>
          <a:p>
            <a:endParaRPr lang="en-CH">
              <a:solidFill>
                <a:srgbClr val="002060"/>
              </a:solidFill>
              <a:ea typeface="Calibri"/>
              <a:cs typeface="Calibri"/>
            </a:endParaRPr>
          </a:p>
          <a:p>
            <a:endParaRPr lang="en-US">
              <a:solidFill>
                <a:srgbClr val="000000"/>
              </a:solidFill>
              <a:ea typeface="Calibri"/>
              <a:cs typeface="Calibri"/>
            </a:endParaRPr>
          </a:p>
        </p:txBody>
      </p:sp>
    </p:spTree>
    <p:extLst>
      <p:ext uri="{BB962C8B-B14F-4D97-AF65-F5344CB8AC3E}">
        <p14:creationId xmlns:p14="http://schemas.microsoft.com/office/powerpoint/2010/main" val="1188571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027DC-60C0-97D4-C025-E5CF7C1B3608}"/>
              </a:ext>
            </a:extLst>
          </p:cNvPr>
          <p:cNvSpPr>
            <a:spLocks noGrp="1"/>
          </p:cNvSpPr>
          <p:nvPr>
            <p:ph type="title"/>
          </p:nvPr>
        </p:nvSpPr>
        <p:spPr/>
        <p:txBody>
          <a:bodyPr>
            <a:normAutofit/>
          </a:bodyPr>
          <a:lstStyle/>
          <a:p>
            <a:r>
              <a:rPr lang="en-US" sz="3400" dirty="0">
                <a:ea typeface="Calibri"/>
                <a:cs typeface="Calibri"/>
              </a:rPr>
              <a:t>Long Range Waves otherwise known as '</a:t>
            </a:r>
            <a:r>
              <a:rPr lang="en-US" sz="3400" dirty="0" err="1">
                <a:ea typeface="Calibri"/>
                <a:cs typeface="Calibri"/>
              </a:rPr>
              <a:t>Meteo</a:t>
            </a:r>
            <a:r>
              <a:rPr lang="en-US" sz="3400" dirty="0">
                <a:ea typeface="Calibri"/>
                <a:cs typeface="Calibri"/>
              </a:rPr>
              <a:t>-tsunami' - status since TOWS WG 2023</a:t>
            </a:r>
            <a:endParaRPr lang="en-US" sz="3400" dirty="0">
              <a:solidFill>
                <a:srgbClr val="808080"/>
              </a:solidFill>
              <a:ea typeface="Calibri"/>
              <a:cs typeface="Calibri"/>
            </a:endParaRPr>
          </a:p>
        </p:txBody>
      </p:sp>
      <p:sp>
        <p:nvSpPr>
          <p:cNvPr id="3" name="Content Placeholder 2">
            <a:extLst>
              <a:ext uri="{FF2B5EF4-FFF2-40B4-BE49-F238E27FC236}">
                <a16:creationId xmlns:a16="http://schemas.microsoft.com/office/drawing/2014/main" id="{764E3AD8-B359-E9F3-2CDE-70070D67E9C4}"/>
              </a:ext>
            </a:extLst>
          </p:cNvPr>
          <p:cNvSpPr>
            <a:spLocks noGrp="1"/>
          </p:cNvSpPr>
          <p:nvPr>
            <p:ph idx="1"/>
          </p:nvPr>
        </p:nvSpPr>
        <p:spPr>
          <a:xfrm>
            <a:off x="309798" y="1050562"/>
            <a:ext cx="11097718" cy="5150553"/>
          </a:xfrm>
        </p:spPr>
        <p:txBody>
          <a:bodyPr vert="horz" lIns="91440" tIns="45720" rIns="91440" bIns="45720" rtlCol="0" anchor="t">
            <a:normAutofit fontScale="92500" lnSpcReduction="10000"/>
          </a:bodyPr>
          <a:lstStyle/>
          <a:p>
            <a:endParaRPr lang="en-US" sz="2200" b="1" i="1" dirty="0">
              <a:solidFill>
                <a:srgbClr val="000000"/>
              </a:solidFill>
              <a:ea typeface="Calibri"/>
              <a:cs typeface="Calibri"/>
            </a:endParaRPr>
          </a:p>
          <a:p>
            <a:pPr marL="0" indent="0">
              <a:buNone/>
            </a:pPr>
            <a:r>
              <a:rPr lang="en-US" sz="2200" dirty="0">
                <a:solidFill>
                  <a:srgbClr val="808080"/>
                </a:solidFill>
                <a:ea typeface="Calibri"/>
                <a:cs typeface="Calibri"/>
              </a:rPr>
              <a:t>Operational Framework:</a:t>
            </a:r>
          </a:p>
          <a:p>
            <a:r>
              <a:rPr lang="en-US" sz="2000" b="1" dirty="0">
                <a:ea typeface="Calibri"/>
                <a:cs typeface="Calibri"/>
              </a:rPr>
              <a:t>WMO experts and secretariat have been contributing to the ad-hoc Task Team for </a:t>
            </a:r>
            <a:r>
              <a:rPr lang="en-US" sz="2000" b="1" err="1">
                <a:ea typeface="Calibri"/>
                <a:cs typeface="Calibri"/>
              </a:rPr>
              <a:t>Meteotsunami</a:t>
            </a:r>
            <a:r>
              <a:rPr lang="en-US" sz="2000" b="1" dirty="0">
                <a:ea typeface="Calibri"/>
                <a:cs typeface="Calibri"/>
              </a:rPr>
              <a:t> – the investigation continues with focus on early warnings and operational framework for such events.</a:t>
            </a:r>
          </a:p>
          <a:p>
            <a:pPr marL="0" indent="0">
              <a:buNone/>
            </a:pPr>
            <a:endParaRPr lang="en-US" sz="2000" b="1" i="1" dirty="0">
              <a:solidFill>
                <a:srgbClr val="000000"/>
              </a:solidFill>
              <a:ea typeface="Calibri"/>
              <a:cs typeface="Calibri"/>
            </a:endParaRPr>
          </a:p>
          <a:p>
            <a:pPr marL="0" indent="0">
              <a:buNone/>
            </a:pPr>
            <a:r>
              <a:rPr lang="en-US" sz="2000" dirty="0">
                <a:solidFill>
                  <a:srgbClr val="808080"/>
                </a:solidFill>
                <a:ea typeface="Calibri"/>
                <a:cs typeface="Calibri"/>
              </a:rPr>
              <a:t>Term and Definition:</a:t>
            </a:r>
          </a:p>
          <a:p>
            <a:r>
              <a:rPr lang="en-US" sz="2000" b="1" dirty="0">
                <a:ea typeface="Calibri"/>
                <a:cs typeface="Calibri"/>
              </a:rPr>
              <a:t>WMO has concerns about the term and definition of '</a:t>
            </a:r>
            <a:r>
              <a:rPr lang="en-US" sz="2000" b="1" dirty="0" err="1">
                <a:ea typeface="Calibri"/>
                <a:cs typeface="Calibri"/>
              </a:rPr>
              <a:t>meteotsunami</a:t>
            </a:r>
            <a:r>
              <a:rPr lang="en-US" sz="2000" b="1" dirty="0">
                <a:ea typeface="Calibri"/>
                <a:cs typeface="Calibri"/>
              </a:rPr>
              <a:t>' which is 'tsunami-</a:t>
            </a:r>
            <a:r>
              <a:rPr lang="en-US" sz="2000" b="1" i="1" dirty="0">
                <a:ea typeface="Calibri"/>
                <a:cs typeface="Calibri"/>
              </a:rPr>
              <a:t>like'</a:t>
            </a:r>
          </a:p>
          <a:p>
            <a:r>
              <a:rPr lang="en-US" sz="2000" b="1" dirty="0">
                <a:ea typeface="Calibri"/>
                <a:cs typeface="Calibri"/>
              </a:rPr>
              <a:t>The situation is complicated with various opinions from different communities </a:t>
            </a:r>
            <a:r>
              <a:rPr lang="en-US" sz="2000" b="1" err="1">
                <a:ea typeface="Calibri"/>
                <a:cs typeface="Calibri"/>
              </a:rPr>
              <a:t>eg</a:t>
            </a:r>
            <a:r>
              <a:rPr lang="en-US" sz="2000" b="1" dirty="0">
                <a:ea typeface="Calibri"/>
                <a:cs typeface="Calibri"/>
              </a:rPr>
              <a:t> science, academic, tsunami, and operational meteorologists</a:t>
            </a:r>
          </a:p>
          <a:p>
            <a:r>
              <a:rPr lang="en-US" sz="2000" b="1" dirty="0">
                <a:ea typeface="Calibri"/>
                <a:cs typeface="Calibri"/>
              </a:rPr>
              <a:t>WMO is committed to gathering the views of Members, and working with TOWS WG, to consider the best way forward to clarify the term and definition, while ensuring the public interest and safety at the coast is paramount. </a:t>
            </a:r>
          </a:p>
          <a:p>
            <a:pPr marL="0" indent="0">
              <a:buNone/>
            </a:pPr>
            <a:endParaRPr lang="en-US" sz="2000" b="1" i="1" dirty="0">
              <a:solidFill>
                <a:srgbClr val="000000"/>
              </a:solidFill>
              <a:ea typeface="Calibri"/>
              <a:cs typeface="Calibri"/>
            </a:endParaRPr>
          </a:p>
          <a:p>
            <a:pPr marL="0" indent="0">
              <a:buNone/>
            </a:pPr>
            <a:r>
              <a:rPr lang="en-US" sz="2000" dirty="0">
                <a:solidFill>
                  <a:srgbClr val="808080"/>
                </a:solidFill>
                <a:ea typeface="Calibri"/>
                <a:cs typeface="Calibri"/>
              </a:rPr>
              <a:t>WMO-IOC JCB </a:t>
            </a:r>
          </a:p>
          <a:p>
            <a:r>
              <a:rPr lang="en-US" sz="2000" b="1" dirty="0">
                <a:ea typeface="Calibri"/>
                <a:cs typeface="Calibri"/>
              </a:rPr>
              <a:t>WMO  has requested to the WMO-IOC JCB, that '</a:t>
            </a:r>
            <a:r>
              <a:rPr lang="en-US" sz="2000" b="1" err="1">
                <a:ea typeface="Calibri"/>
                <a:cs typeface="Calibri"/>
              </a:rPr>
              <a:t>meteo</a:t>
            </a:r>
            <a:r>
              <a:rPr lang="en-US" sz="2000" b="1" dirty="0">
                <a:ea typeface="Calibri"/>
                <a:cs typeface="Calibri"/>
              </a:rPr>
              <a:t>-tsunami' is raised for discussion, to clarify the roles and responsibilities of WMO and IOC, and how best to support Members. This is likely scheduled for Q3, 2024. </a:t>
            </a:r>
            <a:endParaRPr lang="en-US" sz="2200" b="1" dirty="0">
              <a:ea typeface="Calibri"/>
              <a:cs typeface="Calibri"/>
            </a:endParaRPr>
          </a:p>
          <a:p>
            <a:endParaRPr lang="en-US" sz="2200" b="1" i="1" dirty="0">
              <a:ea typeface="Calibri"/>
              <a:cs typeface="Calibri"/>
            </a:endParaRPr>
          </a:p>
        </p:txBody>
      </p:sp>
      <p:sp>
        <p:nvSpPr>
          <p:cNvPr id="4" name="Slide Number Placeholder 3">
            <a:extLst>
              <a:ext uri="{FF2B5EF4-FFF2-40B4-BE49-F238E27FC236}">
                <a16:creationId xmlns:a16="http://schemas.microsoft.com/office/drawing/2014/main" id="{CFAF36B2-81CB-A2CD-D9E2-FF6898CF6AE6}"/>
              </a:ext>
            </a:extLst>
          </p:cNvPr>
          <p:cNvSpPr>
            <a:spLocks noGrp="1"/>
          </p:cNvSpPr>
          <p:nvPr>
            <p:ph type="sldNum" sz="quarter" idx="12"/>
          </p:nvPr>
        </p:nvSpPr>
        <p:spPr/>
        <p:txBody>
          <a:bodyPr/>
          <a:lstStyle/>
          <a:p>
            <a:fld id="{9259AF2F-52C6-9B46-B8B2-0579234AE62E}" type="slidenum">
              <a:rPr lang="en-US" smtClean="0"/>
              <a:t>13</a:t>
            </a:fld>
            <a:endParaRPr lang="en-US"/>
          </a:p>
        </p:txBody>
      </p:sp>
    </p:spTree>
    <p:extLst>
      <p:ext uri="{BB962C8B-B14F-4D97-AF65-F5344CB8AC3E}">
        <p14:creationId xmlns:p14="http://schemas.microsoft.com/office/powerpoint/2010/main" val="303038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E30F95-94C3-844E-8902-2A0E978526F4}"/>
              </a:ext>
            </a:extLst>
          </p:cNvPr>
          <p:cNvSpPr txBox="1">
            <a:spLocks/>
          </p:cNvSpPr>
          <p:nvPr/>
        </p:nvSpPr>
        <p:spPr>
          <a:xfrm>
            <a:off x="609600" y="61695"/>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2024 events of interest  </a:t>
            </a:r>
            <a:endParaRPr lang="en-US">
              <a:cs typeface="Calibri"/>
            </a:endParaRPr>
          </a:p>
        </p:txBody>
      </p:sp>
      <p:sp>
        <p:nvSpPr>
          <p:cNvPr id="5" name="Content Placeholder 2">
            <a:extLst>
              <a:ext uri="{FF2B5EF4-FFF2-40B4-BE49-F238E27FC236}">
                <a16:creationId xmlns:a16="http://schemas.microsoft.com/office/drawing/2014/main" id="{CE3CD741-C3FA-A64E-AE30-5FB4F75FBB71}"/>
              </a:ext>
            </a:extLst>
          </p:cNvPr>
          <p:cNvSpPr txBox="1">
            <a:spLocks/>
          </p:cNvSpPr>
          <p:nvPr/>
        </p:nvSpPr>
        <p:spPr>
          <a:xfrm>
            <a:off x="148346" y="-308880"/>
            <a:ext cx="11609789" cy="5428223"/>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a:p>
            <a:endParaRPr lang="en-US"/>
          </a:p>
          <a:p>
            <a:r>
              <a:rPr lang="en-US" dirty="0"/>
              <a:t>EW4ALL - various events </a:t>
            </a:r>
            <a:endParaRPr lang="en-US" dirty="0">
              <a:cs typeface="Calibri"/>
            </a:endParaRPr>
          </a:p>
          <a:p>
            <a:r>
              <a:rPr lang="en-US" dirty="0">
                <a:cs typeface="Calibri"/>
              </a:rPr>
              <a:t>WMO SERCOM-3, </a:t>
            </a:r>
            <a:r>
              <a:rPr lang="en-US" dirty="0">
                <a:ea typeface="+mn-lt"/>
                <a:cs typeface="+mn-lt"/>
              </a:rPr>
              <a:t>March 2024</a:t>
            </a:r>
            <a:r>
              <a:rPr lang="en-US" dirty="0">
                <a:cs typeface="Calibri"/>
              </a:rPr>
              <a:t> (Indonesia)</a:t>
            </a:r>
            <a:endParaRPr lang="en-US" dirty="0"/>
          </a:p>
          <a:p>
            <a:r>
              <a:rPr lang="en-US" dirty="0">
                <a:cs typeface="Calibri"/>
              </a:rPr>
              <a:t>WMO INFCOM-3, April 2024 (Geneva)</a:t>
            </a:r>
            <a:endParaRPr lang="en-US" dirty="0">
              <a:ea typeface="Calibri"/>
              <a:cs typeface="Calibri"/>
            </a:endParaRPr>
          </a:p>
          <a:p>
            <a:r>
              <a:rPr lang="en-US" dirty="0">
                <a:ea typeface="Calibri"/>
                <a:cs typeface="Calibri"/>
              </a:rPr>
              <a:t>WMO-IOC JCB – Next week (online) and Q3 (face to face)</a:t>
            </a:r>
          </a:p>
          <a:p>
            <a:r>
              <a:rPr lang="en-US" dirty="0">
                <a:cs typeface="Calibri"/>
              </a:rPr>
              <a:t>WMO EC-78 (self-assessment results for WMO-IOC JCB)</a:t>
            </a:r>
            <a:endParaRPr lang="en-US" dirty="0">
              <a:ea typeface="Calibri"/>
              <a:cs typeface="Calibri"/>
            </a:endParaRPr>
          </a:p>
          <a:p>
            <a:r>
              <a:rPr lang="en-US" dirty="0">
                <a:cs typeface="Calibri"/>
              </a:rPr>
              <a:t>WMO Marine Competency – test pilots </a:t>
            </a:r>
          </a:p>
          <a:p>
            <a:r>
              <a:rPr lang="en-US" dirty="0">
                <a:cs typeface="Calibri"/>
              </a:rPr>
              <a:t>WMO Marine Services Course </a:t>
            </a:r>
            <a:endParaRPr lang="en-US" dirty="0"/>
          </a:p>
          <a:p>
            <a:pPr lvl="1">
              <a:buFont typeface="Courier New"/>
              <a:buChar char="o"/>
            </a:pPr>
            <a:r>
              <a:rPr lang="en-US" dirty="0">
                <a:cs typeface="Calibri"/>
              </a:rPr>
              <a:t>Phase 2 Face to Face – Caribbean (English/Spanish), South America (Spanish) </a:t>
            </a:r>
            <a:endParaRPr lang="en-US" sz="3200">
              <a:cs typeface="Calibri"/>
            </a:endParaRPr>
          </a:p>
          <a:p>
            <a:pPr lvl="1">
              <a:buFont typeface="Courier New"/>
              <a:buChar char="o"/>
            </a:pPr>
            <a:r>
              <a:rPr lang="en-US" dirty="0">
                <a:cs typeface="Calibri"/>
              </a:rPr>
              <a:t>Phase 1 (online) - SE Asia (English)</a:t>
            </a:r>
            <a:endParaRPr lang="en-US" sz="3200" dirty="0">
              <a:cs typeface="Calibri"/>
            </a:endParaRPr>
          </a:p>
          <a:p>
            <a:endParaRPr lang="en-US">
              <a:cs typeface="Calibri"/>
            </a:endParaRPr>
          </a:p>
        </p:txBody>
      </p:sp>
    </p:spTree>
    <p:extLst>
      <p:ext uri="{BB962C8B-B14F-4D97-AF65-F5344CB8AC3E}">
        <p14:creationId xmlns:p14="http://schemas.microsoft.com/office/powerpoint/2010/main" val="3668170700"/>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981200" y="2002371"/>
            <a:ext cx="8229600"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err="1">
                <a:solidFill>
                  <a:srgbClr val="000090"/>
                </a:solidFill>
              </a:rPr>
              <a:t>Arigato</a:t>
            </a:r>
            <a:r>
              <a:rPr lang="en-US" sz="4800" dirty="0">
                <a:solidFill>
                  <a:srgbClr val="000090"/>
                </a:solidFill>
              </a:rPr>
              <a:t> </a:t>
            </a:r>
            <a:r>
              <a:rPr lang="en-US" sz="4800" dirty="0" err="1">
                <a:solidFill>
                  <a:srgbClr val="000090"/>
                </a:solidFill>
              </a:rPr>
              <a:t>Gozaimasu</a:t>
            </a:r>
            <a:r>
              <a:rPr lang="en-US" sz="4800" dirty="0">
                <a:solidFill>
                  <a:srgbClr val="000090"/>
                </a:solidFill>
              </a:rPr>
              <a:t>!</a:t>
            </a:r>
            <a:endParaRPr lang="en-US" dirty="0"/>
          </a:p>
          <a:p>
            <a:r>
              <a:rPr lang="en-US" sz="4800" dirty="0">
                <a:solidFill>
                  <a:srgbClr val="000090"/>
                </a:solidFill>
              </a:rPr>
              <a:t>Thank you!</a:t>
            </a:r>
            <a:endParaRPr lang="en-US" dirty="0">
              <a:solidFill>
                <a:srgbClr val="000000"/>
              </a:solidFill>
              <a:ea typeface="Calibri"/>
              <a:cs typeface="Calibri"/>
            </a:endParaRPr>
          </a:p>
        </p:txBody>
      </p:sp>
    </p:spTree>
    <p:extLst>
      <p:ext uri="{BB962C8B-B14F-4D97-AF65-F5344CB8AC3E}">
        <p14:creationId xmlns:p14="http://schemas.microsoft.com/office/powerpoint/2010/main" val="380228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7" name="Freeform: Shape 16">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481BADDF-BFA9-F6C0-EF93-7AF79291D2F7}"/>
              </a:ext>
            </a:extLst>
          </p:cNvPr>
          <p:cNvPicPr>
            <a:picLocks noChangeAspect="1"/>
          </p:cNvPicPr>
          <p:nvPr/>
        </p:nvPicPr>
        <p:blipFill>
          <a:blip r:embed="rId3"/>
          <a:stretch>
            <a:fillRect/>
          </a:stretch>
        </p:blipFill>
        <p:spPr>
          <a:xfrm>
            <a:off x="231959" y="332938"/>
            <a:ext cx="4291780" cy="5363448"/>
          </a:xfrm>
          <a:prstGeom prst="rect">
            <a:avLst/>
          </a:prstGeom>
        </p:spPr>
      </p:pic>
      <p:sp>
        <p:nvSpPr>
          <p:cNvPr id="11" name="Subtitle 2">
            <a:extLst>
              <a:ext uri="{FF2B5EF4-FFF2-40B4-BE49-F238E27FC236}">
                <a16:creationId xmlns:a16="http://schemas.microsoft.com/office/drawing/2014/main" id="{C6BAB6CD-A168-99F8-24EE-4897608163F3}"/>
              </a:ext>
            </a:extLst>
          </p:cNvPr>
          <p:cNvSpPr txBox="1">
            <a:spLocks/>
          </p:cNvSpPr>
          <p:nvPr/>
        </p:nvSpPr>
        <p:spPr>
          <a:xfrm>
            <a:off x="4155156" y="149556"/>
            <a:ext cx="7652065" cy="59610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H" b="1" dirty="0">
                <a:solidFill>
                  <a:srgbClr val="040404"/>
                </a:solidFill>
                <a:latin typeface="Times New Roman"/>
                <a:cs typeface="Times New Roman"/>
              </a:rPr>
              <a:t>MHEWS System – People Centered Approach</a:t>
            </a:r>
            <a:endParaRPr lang="en-US" b="1" dirty="0">
              <a:solidFill>
                <a:srgbClr val="040404"/>
              </a:solidFill>
              <a:latin typeface="Times New Roman"/>
              <a:cs typeface="Times New Roman"/>
            </a:endParaRPr>
          </a:p>
          <a:p>
            <a:pPr marL="0" indent="0">
              <a:buNone/>
            </a:pPr>
            <a:r>
              <a:rPr lang="en-CH" sz="2400" b="1" i="1" dirty="0">
                <a:solidFill>
                  <a:srgbClr val="040404"/>
                </a:solidFill>
                <a:latin typeface="Times New Roman"/>
                <a:cs typeface="Times New Roman"/>
              </a:rPr>
              <a:t>Empower those threatened by Hazards to act in sufficient time and in appropriate manner, and must build on partnership wit</a:t>
            </a:r>
            <a:r>
              <a:rPr lang="fr-CH" sz="2400" b="1" i="1" dirty="0">
                <a:solidFill>
                  <a:srgbClr val="040404"/>
                </a:solidFill>
                <a:latin typeface="Times New Roman"/>
                <a:cs typeface="Times New Roman"/>
              </a:rPr>
              <a:t>h</a:t>
            </a:r>
            <a:r>
              <a:rPr lang="en-CH" sz="2400" b="1" i="1" dirty="0">
                <a:solidFill>
                  <a:srgbClr val="040404"/>
                </a:solidFill>
                <a:latin typeface="Times New Roman"/>
                <a:cs typeface="Times New Roman"/>
              </a:rPr>
              <a:t>in and across relevant sectors</a:t>
            </a:r>
          </a:p>
        </p:txBody>
      </p:sp>
      <p:sp>
        <p:nvSpPr>
          <p:cNvPr id="14" name="Subtitle 2">
            <a:extLst>
              <a:ext uri="{FF2B5EF4-FFF2-40B4-BE49-F238E27FC236}">
                <a16:creationId xmlns:a16="http://schemas.microsoft.com/office/drawing/2014/main" id="{38A51635-E7D3-6254-C1BC-2B92CE4A97D7}"/>
              </a:ext>
            </a:extLst>
          </p:cNvPr>
          <p:cNvSpPr txBox="1">
            <a:spLocks/>
          </p:cNvSpPr>
          <p:nvPr/>
        </p:nvSpPr>
        <p:spPr>
          <a:xfrm>
            <a:off x="4152336" y="1822085"/>
            <a:ext cx="7503482" cy="34819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4310" lvl="1" indent="0" rtl="0">
              <a:buNone/>
            </a:pPr>
            <a:r>
              <a:rPr lang="en-US" sz="2200" baseline="0" dirty="0">
                <a:latin typeface="Times New Roman"/>
                <a:ea typeface="Arial"/>
                <a:cs typeface="Arial"/>
              </a:rPr>
              <a:t>Senior Leadership Board: co-chaired by WMO and UNDRR. Key UN organizations ITU, IFRC, up to 3 private sectors representatives and funding agencies</a:t>
            </a:r>
            <a:r>
              <a:rPr lang="en-US" sz="2200" dirty="0">
                <a:solidFill>
                  <a:srgbClr val="808080"/>
                </a:solidFill>
                <a:latin typeface="Times New Roman"/>
                <a:ea typeface="Arial"/>
                <a:cs typeface="Arial"/>
              </a:rPr>
              <a:t>​</a:t>
            </a:r>
            <a:endParaRPr lang="en-US" sz="2200" dirty="0">
              <a:latin typeface="Times New Roman"/>
              <a:cs typeface="Times New Roman"/>
            </a:endParaRPr>
          </a:p>
          <a:p>
            <a:pPr rtl="0"/>
            <a:endParaRPr lang="en-US" sz="2200" dirty="0">
              <a:solidFill>
                <a:srgbClr val="808080"/>
              </a:solidFill>
              <a:latin typeface="Times New Roman"/>
              <a:ea typeface="Arial"/>
              <a:cs typeface="Arial"/>
            </a:endParaRPr>
          </a:p>
          <a:p>
            <a:pPr marL="194310" lvl="1" indent="0" rtl="0">
              <a:buNone/>
            </a:pPr>
            <a:r>
              <a:rPr lang="en-US" sz="2200" baseline="0" dirty="0">
                <a:latin typeface="Times New Roman"/>
                <a:ea typeface="Arial"/>
                <a:cs typeface="Arial"/>
              </a:rPr>
              <a:t>Pillar implementation: initial thoughts by lead agencies of each pillar, in consultation with the partner organizations:</a:t>
            </a:r>
            <a:r>
              <a:rPr lang="en-US" sz="2200" dirty="0">
                <a:solidFill>
                  <a:srgbClr val="808080"/>
                </a:solidFill>
                <a:latin typeface="Times New Roman"/>
                <a:ea typeface="Arial"/>
                <a:cs typeface="Arial"/>
              </a:rPr>
              <a:t>​</a:t>
            </a:r>
          </a:p>
          <a:p>
            <a:pPr rtl="0"/>
            <a:endParaRPr lang="en-US" sz="2200" dirty="0">
              <a:solidFill>
                <a:srgbClr val="808080"/>
              </a:solidFill>
              <a:latin typeface="Times New Roman"/>
              <a:ea typeface="Arial"/>
              <a:cs typeface="Arial"/>
            </a:endParaRPr>
          </a:p>
          <a:p>
            <a:pPr marL="777240" lvl="2" indent="-259080" rtl="0">
              <a:buFont typeface="Arial,Sans-Serif"/>
              <a:buChar char="⚬"/>
            </a:pPr>
            <a:r>
              <a:rPr lang="en-US" sz="2200" baseline="0" dirty="0">
                <a:latin typeface="Times New Roman"/>
                <a:ea typeface="Arial"/>
                <a:cs typeface="Arial"/>
              </a:rPr>
              <a:t>Pillar 1, Disaster Risk Knowledge &amp; Management (UNDRR) </a:t>
            </a:r>
            <a:r>
              <a:rPr lang="en-US" sz="2200" dirty="0">
                <a:solidFill>
                  <a:srgbClr val="808080"/>
                </a:solidFill>
                <a:latin typeface="Times New Roman"/>
                <a:ea typeface="Arial"/>
                <a:cs typeface="Arial"/>
              </a:rPr>
              <a:t>​</a:t>
            </a:r>
          </a:p>
          <a:p>
            <a:pPr marL="777240" lvl="2" indent="-259080" rtl="0">
              <a:buFont typeface="Arial,Sans-Serif"/>
              <a:buChar char="⚬"/>
            </a:pPr>
            <a:r>
              <a:rPr lang="en-US" sz="2200" baseline="0" dirty="0">
                <a:latin typeface="Times New Roman"/>
                <a:ea typeface="Arial"/>
                <a:cs typeface="Arial"/>
              </a:rPr>
              <a:t>Pillar 2, Detection, Observation, Monitoring, Analysis and Forecasting (WMO)</a:t>
            </a:r>
            <a:r>
              <a:rPr lang="en-US" sz="2200" dirty="0">
                <a:solidFill>
                  <a:srgbClr val="808080"/>
                </a:solidFill>
                <a:latin typeface="Times New Roman"/>
                <a:ea typeface="Arial"/>
                <a:cs typeface="Arial"/>
              </a:rPr>
              <a:t>​</a:t>
            </a:r>
          </a:p>
          <a:p>
            <a:pPr marL="777240" lvl="2" indent="-259080" rtl="0">
              <a:buFont typeface="Arial,Sans-Serif"/>
              <a:buChar char="⚬"/>
            </a:pPr>
            <a:r>
              <a:rPr lang="en-US" sz="2200" baseline="0" dirty="0">
                <a:latin typeface="Times New Roman"/>
                <a:ea typeface="Arial"/>
                <a:cs typeface="Arial"/>
              </a:rPr>
              <a:t>Pillar 3, Warning, Dissemination Communication (ITU) </a:t>
            </a:r>
            <a:r>
              <a:rPr lang="en-US" sz="2200" dirty="0">
                <a:solidFill>
                  <a:srgbClr val="808080"/>
                </a:solidFill>
                <a:latin typeface="Times New Roman"/>
                <a:ea typeface="Arial"/>
                <a:cs typeface="Arial"/>
              </a:rPr>
              <a:t>​</a:t>
            </a:r>
          </a:p>
          <a:p>
            <a:pPr marL="777240" lvl="2" indent="-259080" rtl="0">
              <a:buFont typeface="Arial,Sans-Serif"/>
              <a:buChar char="⚬"/>
            </a:pPr>
            <a:r>
              <a:rPr lang="en-US" sz="2200" baseline="0" dirty="0">
                <a:latin typeface="Times New Roman"/>
                <a:ea typeface="Arial"/>
                <a:cs typeface="Arial"/>
              </a:rPr>
              <a:t>Pillar 4,  Preparedness and Response Capabilities (IFRC)</a:t>
            </a:r>
            <a:r>
              <a:rPr lang="en-US" sz="2200" dirty="0">
                <a:solidFill>
                  <a:srgbClr val="808080"/>
                </a:solidFill>
                <a:latin typeface="Times New Roman"/>
                <a:ea typeface="Arial"/>
                <a:cs typeface="Arial"/>
              </a:rPr>
              <a:t>​</a:t>
            </a:r>
            <a:endParaRPr lang="en-US" sz="2200" b="1" dirty="0">
              <a:solidFill>
                <a:srgbClr val="FF0000"/>
              </a:solidFill>
              <a:latin typeface="Times New Roman"/>
              <a:cs typeface="Times New Roman" panose="02020603050405020304" pitchFamily="18" charset="0"/>
            </a:endParaRPr>
          </a:p>
        </p:txBody>
      </p:sp>
    </p:spTree>
    <p:extLst>
      <p:ext uri="{BB962C8B-B14F-4D97-AF65-F5344CB8AC3E}">
        <p14:creationId xmlns:p14="http://schemas.microsoft.com/office/powerpoint/2010/main" val="3841582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08F2FD1-9B2E-79CA-B692-8735B5DCEB1C}"/>
              </a:ext>
            </a:extLst>
          </p:cNvPr>
          <p:cNvSpPr txBox="1"/>
          <p:nvPr/>
        </p:nvSpPr>
        <p:spPr>
          <a:xfrm>
            <a:off x="106662" y="5939386"/>
            <a:ext cx="5104532" cy="8728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4A64"/>
              </a:solidFill>
              <a:effectLst/>
              <a:uLnTx/>
              <a:uFillTx/>
              <a:latin typeface="Roboto"/>
              <a:ea typeface="ＭＳ Ｐゴシック"/>
              <a:cs typeface="Arial"/>
            </a:endParaRPr>
          </a:p>
        </p:txBody>
      </p:sp>
      <p:sp>
        <p:nvSpPr>
          <p:cNvPr id="5" name="TextBox 4">
            <a:extLst>
              <a:ext uri="{FF2B5EF4-FFF2-40B4-BE49-F238E27FC236}">
                <a16:creationId xmlns:a16="http://schemas.microsoft.com/office/drawing/2014/main" id="{998533E6-FD3F-F74A-8D32-AE46A6F38C01}"/>
              </a:ext>
            </a:extLst>
          </p:cNvPr>
          <p:cNvSpPr txBox="1"/>
          <p:nvPr/>
        </p:nvSpPr>
        <p:spPr>
          <a:xfrm>
            <a:off x="242692" y="1128239"/>
            <a:ext cx="848309" cy="3434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a:ln>
                  <a:noFill/>
                </a:ln>
                <a:solidFill>
                  <a:srgbClr val="11B5D6"/>
                </a:solidFill>
                <a:effectLst/>
                <a:uLnTx/>
                <a:uFillTx/>
                <a:latin typeface="Roboto"/>
                <a:ea typeface="ＭＳ Ｐゴシック"/>
                <a:cs typeface="Arial"/>
              </a:rPr>
              <a:t>Pillar 1</a:t>
            </a:r>
          </a:p>
        </p:txBody>
      </p:sp>
      <p:sp>
        <p:nvSpPr>
          <p:cNvPr id="7" name="TextBox 6">
            <a:extLst>
              <a:ext uri="{FF2B5EF4-FFF2-40B4-BE49-F238E27FC236}">
                <a16:creationId xmlns:a16="http://schemas.microsoft.com/office/drawing/2014/main" id="{3D0DD45D-BC95-AC42-9714-FC0AB4D9F4C6}"/>
              </a:ext>
            </a:extLst>
          </p:cNvPr>
          <p:cNvSpPr txBox="1"/>
          <p:nvPr/>
        </p:nvSpPr>
        <p:spPr>
          <a:xfrm>
            <a:off x="279359" y="2556954"/>
            <a:ext cx="848309" cy="3434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a:ln>
                  <a:noFill/>
                </a:ln>
                <a:solidFill>
                  <a:srgbClr val="165DAA"/>
                </a:solidFill>
                <a:effectLst/>
                <a:uLnTx/>
                <a:uFillTx/>
                <a:latin typeface="Roboto"/>
                <a:ea typeface="ＭＳ Ｐゴシック"/>
                <a:cs typeface="Arial"/>
              </a:rPr>
              <a:t>Pillar 2</a:t>
            </a:r>
          </a:p>
        </p:txBody>
      </p:sp>
      <p:sp>
        <p:nvSpPr>
          <p:cNvPr id="8" name="TextBox 7">
            <a:extLst>
              <a:ext uri="{FF2B5EF4-FFF2-40B4-BE49-F238E27FC236}">
                <a16:creationId xmlns:a16="http://schemas.microsoft.com/office/drawing/2014/main" id="{84AB0B7E-CB54-164E-894D-9446720E783F}"/>
              </a:ext>
            </a:extLst>
          </p:cNvPr>
          <p:cNvSpPr txBox="1"/>
          <p:nvPr/>
        </p:nvSpPr>
        <p:spPr>
          <a:xfrm>
            <a:off x="273856" y="5428920"/>
            <a:ext cx="848309" cy="3434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a:ln>
                  <a:noFill/>
                </a:ln>
                <a:solidFill>
                  <a:srgbClr val="70C055"/>
                </a:solidFill>
                <a:effectLst/>
                <a:uLnTx/>
                <a:uFillTx/>
                <a:latin typeface="Roboto"/>
                <a:ea typeface="ＭＳ Ｐゴシック"/>
                <a:cs typeface="Arial"/>
              </a:rPr>
              <a:t>Pillar 4</a:t>
            </a:r>
          </a:p>
        </p:txBody>
      </p:sp>
      <p:sp>
        <p:nvSpPr>
          <p:cNvPr id="9" name="TextBox 8">
            <a:extLst>
              <a:ext uri="{FF2B5EF4-FFF2-40B4-BE49-F238E27FC236}">
                <a16:creationId xmlns:a16="http://schemas.microsoft.com/office/drawing/2014/main" id="{014936AE-CFB7-1B4F-8962-5455ABD09F32}"/>
              </a:ext>
            </a:extLst>
          </p:cNvPr>
          <p:cNvSpPr txBox="1"/>
          <p:nvPr/>
        </p:nvSpPr>
        <p:spPr>
          <a:xfrm>
            <a:off x="255373" y="4000204"/>
            <a:ext cx="848309" cy="3434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a:ln>
                  <a:noFill/>
                </a:ln>
                <a:solidFill>
                  <a:srgbClr val="F8A61F"/>
                </a:solidFill>
                <a:effectLst/>
                <a:uLnTx/>
                <a:uFillTx/>
                <a:latin typeface="Roboto"/>
                <a:ea typeface="ＭＳ Ｐゴシック"/>
                <a:cs typeface="Arial"/>
              </a:rPr>
              <a:t>Pillar 3</a:t>
            </a:r>
          </a:p>
        </p:txBody>
      </p:sp>
      <p:pic>
        <p:nvPicPr>
          <p:cNvPr id="10" name="Picture 9" descr="Icon&#10;&#10;Description automatically generated">
            <a:extLst>
              <a:ext uri="{FF2B5EF4-FFF2-40B4-BE49-F238E27FC236}">
                <a16:creationId xmlns:a16="http://schemas.microsoft.com/office/drawing/2014/main" id="{0D02EE8C-9CC9-C848-AB8D-70E12CB7807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3488" y="1483764"/>
            <a:ext cx="763158" cy="775877"/>
          </a:xfrm>
          <a:prstGeom prst="rect">
            <a:avLst/>
          </a:prstGeom>
        </p:spPr>
      </p:pic>
      <p:sp>
        <p:nvSpPr>
          <p:cNvPr id="28" name="TextBox 27">
            <a:extLst>
              <a:ext uri="{FF2B5EF4-FFF2-40B4-BE49-F238E27FC236}">
                <a16:creationId xmlns:a16="http://schemas.microsoft.com/office/drawing/2014/main" id="{E982AE20-4D07-3B49-8C58-48C29E1CA129}"/>
              </a:ext>
            </a:extLst>
          </p:cNvPr>
          <p:cNvSpPr txBox="1"/>
          <p:nvPr/>
        </p:nvSpPr>
        <p:spPr>
          <a:xfrm>
            <a:off x="153403" y="5880145"/>
            <a:ext cx="4629524" cy="3434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294A64"/>
              </a:solidFill>
              <a:effectLst/>
              <a:uLnTx/>
              <a:uFillTx/>
              <a:latin typeface="Roboto"/>
              <a:ea typeface="ＭＳ Ｐゴシック"/>
              <a:cs typeface="Arial"/>
            </a:endParaRPr>
          </a:p>
        </p:txBody>
      </p:sp>
      <p:pic>
        <p:nvPicPr>
          <p:cNvPr id="12" name="Picture 11" descr="A picture containing graphical user interface&#10;&#10;Description automatically generated">
            <a:extLst>
              <a:ext uri="{FF2B5EF4-FFF2-40B4-BE49-F238E27FC236}">
                <a16:creationId xmlns:a16="http://schemas.microsoft.com/office/drawing/2014/main" id="{7759F15F-4816-BB43-8AF3-AEA59EB517F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365210" y="1396042"/>
            <a:ext cx="2657842" cy="1061082"/>
          </a:xfrm>
          <a:prstGeom prst="rect">
            <a:avLst/>
          </a:prstGeom>
        </p:spPr>
      </p:pic>
      <p:pic>
        <p:nvPicPr>
          <p:cNvPr id="17" name="Picture 16" descr="Icon&#10;&#10;Description automatically generated">
            <a:extLst>
              <a:ext uri="{FF2B5EF4-FFF2-40B4-BE49-F238E27FC236}">
                <a16:creationId xmlns:a16="http://schemas.microsoft.com/office/drawing/2014/main" id="{CE3867B0-D197-D04A-9739-294D855604B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79359" y="3032384"/>
            <a:ext cx="763158" cy="796426"/>
          </a:xfrm>
          <a:prstGeom prst="rect">
            <a:avLst/>
          </a:prstGeom>
        </p:spPr>
      </p:pic>
      <p:pic>
        <p:nvPicPr>
          <p:cNvPr id="19" name="Picture 18" descr="Graphical user interface, application, Teams&#10;&#10;Description automatically generated">
            <a:extLst>
              <a:ext uri="{FF2B5EF4-FFF2-40B4-BE49-F238E27FC236}">
                <a16:creationId xmlns:a16="http://schemas.microsoft.com/office/drawing/2014/main" id="{07DA2249-39B5-BF4C-9CE4-E395CF9938B7}"/>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380835" y="2676225"/>
            <a:ext cx="3003733" cy="1339132"/>
          </a:xfrm>
          <a:prstGeom prst="rect">
            <a:avLst/>
          </a:prstGeom>
        </p:spPr>
      </p:pic>
      <p:pic>
        <p:nvPicPr>
          <p:cNvPr id="21" name="Picture 20" descr="Icon&#10;&#10;Description automatically generated">
            <a:extLst>
              <a:ext uri="{FF2B5EF4-FFF2-40B4-BE49-F238E27FC236}">
                <a16:creationId xmlns:a16="http://schemas.microsoft.com/office/drawing/2014/main" id="{2A884594-E1FE-B449-BE17-AD518313EC1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42800" y="4460063"/>
            <a:ext cx="763158" cy="843713"/>
          </a:xfrm>
          <a:prstGeom prst="rect">
            <a:avLst/>
          </a:prstGeom>
        </p:spPr>
      </p:pic>
      <p:pic>
        <p:nvPicPr>
          <p:cNvPr id="23" name="Picture 22" descr="Graphical user interface&#10;&#10;Description automatically generated with medium confidence">
            <a:extLst>
              <a:ext uri="{FF2B5EF4-FFF2-40B4-BE49-F238E27FC236}">
                <a16:creationId xmlns:a16="http://schemas.microsoft.com/office/drawing/2014/main" id="{EDD405B5-00DC-3945-BDB1-4134FEB05A80}"/>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1507902" y="4157475"/>
            <a:ext cx="1105425" cy="1019900"/>
          </a:xfrm>
          <a:prstGeom prst="rect">
            <a:avLst/>
          </a:prstGeom>
        </p:spPr>
      </p:pic>
      <p:pic>
        <p:nvPicPr>
          <p:cNvPr id="25" name="Picture 24" descr="Icon&#10;&#10;Description automatically generated">
            <a:extLst>
              <a:ext uri="{FF2B5EF4-FFF2-40B4-BE49-F238E27FC236}">
                <a16:creationId xmlns:a16="http://schemas.microsoft.com/office/drawing/2014/main" id="{35F57878-B123-F04C-B87A-28C82522052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13681" y="5902085"/>
            <a:ext cx="821393" cy="843713"/>
          </a:xfrm>
          <a:prstGeom prst="rect">
            <a:avLst/>
          </a:prstGeom>
        </p:spPr>
      </p:pic>
      <p:pic>
        <p:nvPicPr>
          <p:cNvPr id="27" name="Picture 26" descr="Timeline&#10;&#10;Description automatically generated with medium confidence">
            <a:extLst>
              <a:ext uri="{FF2B5EF4-FFF2-40B4-BE49-F238E27FC236}">
                <a16:creationId xmlns:a16="http://schemas.microsoft.com/office/drawing/2014/main" id="{FEE0DDF0-0C3C-B643-9A59-D3C14ACD9D75}"/>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1285057" y="5677754"/>
            <a:ext cx="1417202" cy="1061082"/>
          </a:xfrm>
          <a:prstGeom prst="rect">
            <a:avLst/>
          </a:prstGeom>
        </p:spPr>
      </p:pic>
      <p:pic>
        <p:nvPicPr>
          <p:cNvPr id="30" name="Picture 29" descr="Timeline&#10;&#10;Description automatically generated with medium confidence">
            <a:extLst>
              <a:ext uri="{FF2B5EF4-FFF2-40B4-BE49-F238E27FC236}">
                <a16:creationId xmlns:a16="http://schemas.microsoft.com/office/drawing/2014/main" id="{2D91C065-2F23-A74F-BCBE-665EE9B4BE89}"/>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5968648" y="776051"/>
            <a:ext cx="6042072" cy="1920502"/>
          </a:xfrm>
          <a:prstGeom prst="rect">
            <a:avLst/>
          </a:prstGeom>
        </p:spPr>
      </p:pic>
      <p:pic>
        <p:nvPicPr>
          <p:cNvPr id="32" name="Picture 31" descr="Graphical user interface&#10;&#10;Description automatically generated with medium confidence">
            <a:extLst>
              <a:ext uri="{FF2B5EF4-FFF2-40B4-BE49-F238E27FC236}">
                <a16:creationId xmlns:a16="http://schemas.microsoft.com/office/drawing/2014/main" id="{B2020804-A4CA-BF4F-B473-4B9187D3C054}"/>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5678376" y="1770607"/>
            <a:ext cx="913897" cy="1247123"/>
          </a:xfrm>
          <a:prstGeom prst="rect">
            <a:avLst/>
          </a:prstGeom>
        </p:spPr>
      </p:pic>
      <p:pic>
        <p:nvPicPr>
          <p:cNvPr id="34" name="Picture 33" descr="Graphical user interface, application, Teams&#10;&#10;Description automatically generated">
            <a:extLst>
              <a:ext uri="{FF2B5EF4-FFF2-40B4-BE49-F238E27FC236}">
                <a16:creationId xmlns:a16="http://schemas.microsoft.com/office/drawing/2014/main" id="{480CDD70-8167-5340-99ED-2F64FABE7A7F}"/>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6286824" y="3957835"/>
            <a:ext cx="3683933" cy="815126"/>
          </a:xfrm>
          <a:prstGeom prst="rect">
            <a:avLst/>
          </a:prstGeom>
        </p:spPr>
      </p:pic>
      <p:pic>
        <p:nvPicPr>
          <p:cNvPr id="36" name="Picture 35" descr="Logo, company name&#10;&#10;Description automatically generated">
            <a:extLst>
              <a:ext uri="{FF2B5EF4-FFF2-40B4-BE49-F238E27FC236}">
                <a16:creationId xmlns:a16="http://schemas.microsoft.com/office/drawing/2014/main" id="{0AEC1105-1DC7-EA42-8677-DAACD595A320}"/>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6330556" y="2982925"/>
            <a:ext cx="1476878" cy="830744"/>
          </a:xfrm>
          <a:prstGeom prst="rect">
            <a:avLst/>
          </a:prstGeom>
        </p:spPr>
      </p:pic>
      <p:pic>
        <p:nvPicPr>
          <p:cNvPr id="38" name="Picture 37" descr="Logo&#10;&#10;Description automatically generated">
            <a:extLst>
              <a:ext uri="{FF2B5EF4-FFF2-40B4-BE49-F238E27FC236}">
                <a16:creationId xmlns:a16="http://schemas.microsoft.com/office/drawing/2014/main" id="{F49B2EEA-C40A-D140-A551-F45DE9061A91}"/>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8400612" y="5744858"/>
            <a:ext cx="722928" cy="793118"/>
          </a:xfrm>
          <a:prstGeom prst="rect">
            <a:avLst/>
          </a:prstGeom>
        </p:spPr>
      </p:pic>
      <p:pic>
        <p:nvPicPr>
          <p:cNvPr id="24" name="Picture 23" descr="Logo&#10;&#10;Description automatically generated">
            <a:extLst>
              <a:ext uri="{FF2B5EF4-FFF2-40B4-BE49-F238E27FC236}">
                <a16:creationId xmlns:a16="http://schemas.microsoft.com/office/drawing/2014/main" id="{934E398D-CF62-8747-AE28-17509A559335}"/>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5739960" y="5665210"/>
            <a:ext cx="2243421" cy="952414"/>
          </a:xfrm>
          <a:prstGeom prst="rect">
            <a:avLst/>
          </a:prstGeom>
        </p:spPr>
      </p:pic>
      <p:pic>
        <p:nvPicPr>
          <p:cNvPr id="26" name="Picture 25" descr="Diagram&#10;&#10;Description automatically generated with medium confidence">
            <a:extLst>
              <a:ext uri="{FF2B5EF4-FFF2-40B4-BE49-F238E27FC236}">
                <a16:creationId xmlns:a16="http://schemas.microsoft.com/office/drawing/2014/main" id="{5AD7C0C2-8ED1-6E49-A3D1-A23690DF7D36}"/>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9550008" y="6041409"/>
            <a:ext cx="2488589" cy="642936"/>
          </a:xfrm>
          <a:prstGeom prst="rect">
            <a:avLst/>
          </a:prstGeom>
        </p:spPr>
      </p:pic>
      <p:sp>
        <p:nvSpPr>
          <p:cNvPr id="2" name="TextBox 1">
            <a:extLst>
              <a:ext uri="{FF2B5EF4-FFF2-40B4-BE49-F238E27FC236}">
                <a16:creationId xmlns:a16="http://schemas.microsoft.com/office/drawing/2014/main" id="{535DA0E2-1238-4951-C03C-34513A4ABDA2}"/>
              </a:ext>
            </a:extLst>
          </p:cNvPr>
          <p:cNvSpPr txBox="1"/>
          <p:nvPr/>
        </p:nvSpPr>
        <p:spPr>
          <a:xfrm>
            <a:off x="1507902" y="2534106"/>
            <a:ext cx="1151026" cy="334899"/>
          </a:xfrm>
          <a:prstGeom prst="rect">
            <a:avLst/>
          </a:prstGeom>
          <a:noFill/>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2" b="0" i="1" u="none" strike="noStrike" kern="1200" cap="none" spc="0" normalizeH="0" baseline="0" noProof="0">
                <a:ln>
                  <a:noFill/>
                </a:ln>
                <a:solidFill>
                  <a:srgbClr val="294A64"/>
                </a:solidFill>
                <a:effectLst/>
                <a:uLnTx/>
                <a:uFillTx/>
                <a:latin typeface="Roboto"/>
                <a:ea typeface="ＭＳ Ｐゴシック"/>
                <a:cs typeface="Arial"/>
              </a:rPr>
              <a:t>Led by</a:t>
            </a:r>
          </a:p>
        </p:txBody>
      </p:sp>
      <p:sp>
        <p:nvSpPr>
          <p:cNvPr id="3" name="TextBox 2">
            <a:extLst>
              <a:ext uri="{FF2B5EF4-FFF2-40B4-BE49-F238E27FC236}">
                <a16:creationId xmlns:a16="http://schemas.microsoft.com/office/drawing/2014/main" id="{6B503B6E-5546-AC88-16CD-8777B8C231B0}"/>
              </a:ext>
            </a:extLst>
          </p:cNvPr>
          <p:cNvSpPr txBox="1"/>
          <p:nvPr/>
        </p:nvSpPr>
        <p:spPr>
          <a:xfrm>
            <a:off x="1421805" y="3900387"/>
            <a:ext cx="1151026" cy="334899"/>
          </a:xfrm>
          <a:prstGeom prst="rect">
            <a:avLst/>
          </a:prstGeom>
          <a:noFill/>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2" b="0" i="1" u="none" strike="noStrike" kern="1200" cap="none" spc="0" normalizeH="0" baseline="0" noProof="0">
                <a:ln>
                  <a:noFill/>
                </a:ln>
                <a:solidFill>
                  <a:srgbClr val="294A64"/>
                </a:solidFill>
                <a:effectLst/>
                <a:uLnTx/>
                <a:uFillTx/>
                <a:latin typeface="Roboto"/>
                <a:ea typeface="ＭＳ Ｐゴシック"/>
                <a:cs typeface="Arial"/>
              </a:rPr>
              <a:t>Led by</a:t>
            </a:r>
          </a:p>
        </p:txBody>
      </p:sp>
      <p:sp>
        <p:nvSpPr>
          <p:cNvPr id="6" name="TextBox 5">
            <a:extLst>
              <a:ext uri="{FF2B5EF4-FFF2-40B4-BE49-F238E27FC236}">
                <a16:creationId xmlns:a16="http://schemas.microsoft.com/office/drawing/2014/main" id="{2912A578-5179-A74E-FAF0-8298FC5CDF49}"/>
              </a:ext>
            </a:extLst>
          </p:cNvPr>
          <p:cNvSpPr txBox="1"/>
          <p:nvPr/>
        </p:nvSpPr>
        <p:spPr>
          <a:xfrm>
            <a:off x="1467706" y="5307316"/>
            <a:ext cx="1151026" cy="334899"/>
          </a:xfrm>
          <a:prstGeom prst="rect">
            <a:avLst/>
          </a:prstGeom>
          <a:noFill/>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2" b="0" i="1" u="none" strike="noStrike" kern="1200" cap="none" spc="0" normalizeH="0" baseline="0" noProof="0">
                <a:ln>
                  <a:noFill/>
                </a:ln>
                <a:solidFill>
                  <a:srgbClr val="294A64"/>
                </a:solidFill>
                <a:effectLst/>
                <a:uLnTx/>
                <a:uFillTx/>
                <a:latin typeface="Roboto"/>
                <a:ea typeface="ＭＳ Ｐゴシック"/>
                <a:cs typeface="Arial"/>
              </a:rPr>
              <a:t>Led by</a:t>
            </a:r>
          </a:p>
        </p:txBody>
      </p:sp>
      <p:pic>
        <p:nvPicPr>
          <p:cNvPr id="11" name="Picture 12" descr="Logo&#10;&#10;Description automatically generated">
            <a:extLst>
              <a:ext uri="{FF2B5EF4-FFF2-40B4-BE49-F238E27FC236}">
                <a16:creationId xmlns:a16="http://schemas.microsoft.com/office/drawing/2014/main" id="{45EEC334-67CE-5F4E-684E-6FCC8D422C10}"/>
              </a:ext>
            </a:extLst>
          </p:cNvPr>
          <p:cNvPicPr>
            <a:picLocks noChangeAspect="1"/>
          </p:cNvPicPr>
          <p:nvPr/>
        </p:nvPicPr>
        <p:blipFill>
          <a:blip r:embed="rId18"/>
          <a:stretch>
            <a:fillRect/>
          </a:stretch>
        </p:blipFill>
        <p:spPr>
          <a:xfrm>
            <a:off x="8247133" y="2838123"/>
            <a:ext cx="1600808" cy="813733"/>
          </a:xfrm>
          <a:prstGeom prst="rect">
            <a:avLst/>
          </a:prstGeom>
        </p:spPr>
      </p:pic>
      <p:sp>
        <p:nvSpPr>
          <p:cNvPr id="13" name="TextBox 12">
            <a:extLst>
              <a:ext uri="{FF2B5EF4-FFF2-40B4-BE49-F238E27FC236}">
                <a16:creationId xmlns:a16="http://schemas.microsoft.com/office/drawing/2014/main" id="{8DA32468-913D-2BB5-89DF-BEA9D7900218}"/>
              </a:ext>
            </a:extLst>
          </p:cNvPr>
          <p:cNvSpPr txBox="1"/>
          <p:nvPr/>
        </p:nvSpPr>
        <p:spPr>
          <a:xfrm>
            <a:off x="1551233" y="1164049"/>
            <a:ext cx="1151026" cy="334899"/>
          </a:xfrm>
          <a:prstGeom prst="rect">
            <a:avLst/>
          </a:prstGeom>
          <a:noFill/>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2" b="0" i="1" u="none" strike="noStrike" kern="1200" cap="none" spc="0" normalizeH="0" baseline="0" noProof="0">
                <a:ln>
                  <a:noFill/>
                </a:ln>
                <a:solidFill>
                  <a:srgbClr val="294A64"/>
                </a:solidFill>
                <a:effectLst/>
                <a:uLnTx/>
                <a:uFillTx/>
                <a:latin typeface="Roboto"/>
                <a:ea typeface="ＭＳ Ｐゴシック"/>
                <a:cs typeface="Arial"/>
              </a:rPr>
              <a:t>Led by</a:t>
            </a:r>
          </a:p>
        </p:txBody>
      </p:sp>
      <p:pic>
        <p:nvPicPr>
          <p:cNvPr id="15" name="Picture 15" descr="A logo with text on it&#10;&#10;Description automatically generated">
            <a:extLst>
              <a:ext uri="{FF2B5EF4-FFF2-40B4-BE49-F238E27FC236}">
                <a16:creationId xmlns:a16="http://schemas.microsoft.com/office/drawing/2014/main" id="{A5E3E6C6-B30A-855B-E05D-1DF0BBCC7595}"/>
              </a:ext>
            </a:extLst>
          </p:cNvPr>
          <p:cNvPicPr>
            <a:picLocks noChangeAspect="1"/>
          </p:cNvPicPr>
          <p:nvPr/>
        </p:nvPicPr>
        <p:blipFill>
          <a:blip r:embed="rId19"/>
          <a:stretch>
            <a:fillRect/>
          </a:stretch>
        </p:blipFill>
        <p:spPr>
          <a:xfrm>
            <a:off x="5570034" y="4680251"/>
            <a:ext cx="2971611" cy="958584"/>
          </a:xfrm>
          <a:prstGeom prst="rect">
            <a:avLst/>
          </a:prstGeom>
        </p:spPr>
      </p:pic>
      <p:pic>
        <p:nvPicPr>
          <p:cNvPr id="16" name="Picture 17" descr="A blue and white logo&#10;&#10;Description automatically generated">
            <a:extLst>
              <a:ext uri="{FF2B5EF4-FFF2-40B4-BE49-F238E27FC236}">
                <a16:creationId xmlns:a16="http://schemas.microsoft.com/office/drawing/2014/main" id="{E8449D7E-B55C-E1AA-488B-AFADEC955792}"/>
              </a:ext>
            </a:extLst>
          </p:cNvPr>
          <p:cNvPicPr>
            <a:picLocks noChangeAspect="1"/>
          </p:cNvPicPr>
          <p:nvPr/>
        </p:nvPicPr>
        <p:blipFill>
          <a:blip r:embed="rId20"/>
          <a:stretch>
            <a:fillRect/>
          </a:stretch>
        </p:blipFill>
        <p:spPr>
          <a:xfrm>
            <a:off x="9904357" y="2881061"/>
            <a:ext cx="1746920" cy="947749"/>
          </a:xfrm>
          <a:prstGeom prst="rect">
            <a:avLst/>
          </a:prstGeom>
        </p:spPr>
      </p:pic>
      <p:pic>
        <p:nvPicPr>
          <p:cNvPr id="18" name="Picture 17">
            <a:extLst>
              <a:ext uri="{FF2B5EF4-FFF2-40B4-BE49-F238E27FC236}">
                <a16:creationId xmlns:a16="http://schemas.microsoft.com/office/drawing/2014/main" id="{AFCC8AF5-8FB2-6A43-84C7-9DD6AE37BA8C}"/>
              </a:ext>
            </a:extLst>
          </p:cNvPr>
          <p:cNvPicPr>
            <a:picLocks noChangeAspect="1"/>
          </p:cNvPicPr>
          <p:nvPr/>
        </p:nvPicPr>
        <p:blipFill rotWithShape="1">
          <a:blip r:embed="rId21" cstate="screen">
            <a:extLst>
              <a:ext uri="{28A0092B-C50C-407E-A947-70E740481C1C}">
                <a14:useLocalDpi xmlns:a14="http://schemas.microsoft.com/office/drawing/2010/main" val="0"/>
              </a:ext>
            </a:extLst>
          </a:blip>
          <a:srcRect/>
          <a:stretch/>
        </p:blipFill>
        <p:spPr>
          <a:xfrm>
            <a:off x="8694974" y="4971904"/>
            <a:ext cx="1476878" cy="347793"/>
          </a:xfrm>
          <a:prstGeom prst="rect">
            <a:avLst/>
          </a:prstGeom>
        </p:spPr>
      </p:pic>
      <p:pic>
        <p:nvPicPr>
          <p:cNvPr id="22" name="Picture 21">
            <a:extLst>
              <a:ext uri="{FF2B5EF4-FFF2-40B4-BE49-F238E27FC236}">
                <a16:creationId xmlns:a16="http://schemas.microsoft.com/office/drawing/2014/main" id="{9349B243-EFF7-6B4D-BBE7-1E1686FCDC70}"/>
              </a:ext>
            </a:extLst>
          </p:cNvPr>
          <p:cNvPicPr>
            <a:picLocks noChangeAspect="1"/>
          </p:cNvPicPr>
          <p:nvPr/>
        </p:nvPicPr>
        <p:blipFill rotWithShape="1">
          <a:blip r:embed="rId22" cstate="screen">
            <a:extLst>
              <a:ext uri="{28A0092B-C50C-407E-A947-70E740481C1C}">
                <a14:useLocalDpi xmlns:a14="http://schemas.microsoft.com/office/drawing/2010/main" val="0"/>
              </a:ext>
            </a:extLst>
          </a:blip>
          <a:srcRect/>
          <a:stretch/>
        </p:blipFill>
        <p:spPr>
          <a:xfrm>
            <a:off x="9433414" y="5397946"/>
            <a:ext cx="2320427" cy="583463"/>
          </a:xfrm>
          <a:prstGeom prst="rect">
            <a:avLst/>
          </a:prstGeom>
        </p:spPr>
      </p:pic>
      <p:sp>
        <p:nvSpPr>
          <p:cNvPr id="4" name="Title 3">
            <a:extLst>
              <a:ext uri="{FF2B5EF4-FFF2-40B4-BE49-F238E27FC236}">
                <a16:creationId xmlns:a16="http://schemas.microsoft.com/office/drawing/2014/main" id="{0C44DDF4-6AD8-4241-8B6F-B69092F3433D}"/>
              </a:ext>
            </a:extLst>
          </p:cNvPr>
          <p:cNvSpPr>
            <a:spLocks noGrp="1"/>
          </p:cNvSpPr>
          <p:nvPr>
            <p:ph type="title"/>
          </p:nvPr>
        </p:nvSpPr>
        <p:spPr>
          <a:xfrm>
            <a:off x="609962" y="170128"/>
            <a:ext cx="10972076" cy="802763"/>
          </a:xfrm>
        </p:spPr>
        <p:txBody>
          <a:bodyPr/>
          <a:lstStyle/>
          <a:p>
            <a:r>
              <a:rPr lang="en-US" sz="3628" dirty="0">
                <a:latin typeface="Roboto Black"/>
                <a:ea typeface="Roboto Black"/>
                <a:cs typeface="Roboto Black"/>
              </a:rPr>
              <a:t>Early Warnings for All: Partners</a:t>
            </a:r>
            <a:endParaRPr lang="en-US" sz="3628" dirty="0"/>
          </a:p>
        </p:txBody>
      </p:sp>
      <p:pic>
        <p:nvPicPr>
          <p:cNvPr id="31" name="Picture 30">
            <a:extLst>
              <a:ext uri="{FF2B5EF4-FFF2-40B4-BE49-F238E27FC236}">
                <a16:creationId xmlns:a16="http://schemas.microsoft.com/office/drawing/2014/main" id="{95DC5366-A1D3-B741-AC25-27366BFA71CB}"/>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10258022" y="4000204"/>
            <a:ext cx="1626839" cy="1091762"/>
          </a:xfrm>
          <a:prstGeom prst="rect">
            <a:avLst/>
          </a:prstGeom>
        </p:spPr>
      </p:pic>
    </p:spTree>
    <p:extLst>
      <p:ext uri="{BB962C8B-B14F-4D97-AF65-F5344CB8AC3E}">
        <p14:creationId xmlns:p14="http://schemas.microsoft.com/office/powerpoint/2010/main" val="2192615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6263A-8AF6-4F41-8F45-2874F330C3FD}"/>
              </a:ext>
            </a:extLst>
          </p:cNvPr>
          <p:cNvSpPr>
            <a:spLocks noGrp="1"/>
          </p:cNvSpPr>
          <p:nvPr>
            <p:ph type="title"/>
          </p:nvPr>
        </p:nvSpPr>
        <p:spPr>
          <a:xfrm>
            <a:off x="-1968898" y="69668"/>
            <a:ext cx="10972800" cy="1143000"/>
          </a:xfrm>
        </p:spPr>
        <p:txBody>
          <a:bodyPr/>
          <a:lstStyle/>
          <a:p>
            <a:r>
              <a:rPr lang="en-US">
                <a:ea typeface="+mj-lt"/>
                <a:cs typeface="+mj-lt"/>
              </a:rPr>
              <a:t>Met Services &amp; Tsunami EWS </a:t>
            </a:r>
          </a:p>
          <a:p>
            <a:endParaRPr lang="en-US">
              <a:cs typeface="Calibri"/>
            </a:endParaRPr>
          </a:p>
        </p:txBody>
      </p:sp>
      <p:sp>
        <p:nvSpPr>
          <p:cNvPr id="3" name="Text Placeholder 2">
            <a:extLst>
              <a:ext uri="{FF2B5EF4-FFF2-40B4-BE49-F238E27FC236}">
                <a16:creationId xmlns:a16="http://schemas.microsoft.com/office/drawing/2014/main" id="{523244CF-52A4-4BB7-B020-3BF161347982}"/>
              </a:ext>
            </a:extLst>
          </p:cNvPr>
          <p:cNvSpPr>
            <a:spLocks noGrp="1"/>
          </p:cNvSpPr>
          <p:nvPr>
            <p:ph type="body" idx="1"/>
          </p:nvPr>
        </p:nvSpPr>
        <p:spPr>
          <a:xfrm>
            <a:off x="178685" y="569914"/>
            <a:ext cx="5386917" cy="639762"/>
          </a:xfrm>
        </p:spPr>
        <p:txBody>
          <a:bodyPr>
            <a:normAutofit/>
          </a:bodyPr>
          <a:lstStyle/>
          <a:p>
            <a:r>
              <a:rPr lang="en-US">
                <a:cs typeface="Calibri"/>
              </a:rPr>
              <a:t>Multiple roles:</a:t>
            </a:r>
            <a:endParaRPr lang="en-US"/>
          </a:p>
        </p:txBody>
      </p:sp>
      <p:sp>
        <p:nvSpPr>
          <p:cNvPr id="4" name="Content Placeholder 3">
            <a:extLst>
              <a:ext uri="{FF2B5EF4-FFF2-40B4-BE49-F238E27FC236}">
                <a16:creationId xmlns:a16="http://schemas.microsoft.com/office/drawing/2014/main" id="{0BE022B5-9B24-459D-A203-AC35C808488A}"/>
              </a:ext>
            </a:extLst>
          </p:cNvPr>
          <p:cNvSpPr>
            <a:spLocks noGrp="1"/>
          </p:cNvSpPr>
          <p:nvPr>
            <p:ph sz="half" idx="2"/>
          </p:nvPr>
        </p:nvSpPr>
        <p:spPr>
          <a:xfrm>
            <a:off x="-2565" y="1205692"/>
            <a:ext cx="3278188" cy="5445903"/>
          </a:xfrm>
        </p:spPr>
        <p:txBody>
          <a:bodyPr vert="horz" lIns="91440" tIns="45720" rIns="91440" bIns="45720" rtlCol="0" anchor="t">
            <a:normAutofit lnSpcReduction="10000"/>
          </a:bodyPr>
          <a:lstStyle/>
          <a:p>
            <a:pPr marL="285750" indent="-285750">
              <a:spcBef>
                <a:spcPts val="0"/>
              </a:spcBef>
              <a:buFont typeface="Arial,Sans-Serif"/>
            </a:pPr>
            <a:r>
              <a:rPr lang="en-US" sz="2000">
                <a:ea typeface="+mn-lt"/>
                <a:cs typeface="+mn-lt"/>
              </a:rPr>
              <a:t>&gt;35% Meteorological Services globally are Tsunami Service Providers  – operational 24/7</a:t>
            </a:r>
          </a:p>
          <a:p>
            <a:pPr marL="0" indent="0">
              <a:spcBef>
                <a:spcPts val="0"/>
              </a:spcBef>
              <a:buNone/>
            </a:pPr>
            <a:endParaRPr lang="en-US" sz="2000">
              <a:ea typeface="+mn-lt"/>
              <a:cs typeface="+mn-lt"/>
            </a:endParaRPr>
          </a:p>
          <a:p>
            <a:pPr marL="285750" indent="-285750">
              <a:spcBef>
                <a:spcPts val="0"/>
              </a:spcBef>
              <a:buFont typeface="Arial,Sans-Serif"/>
            </a:pPr>
            <a:r>
              <a:rPr lang="en-US" sz="2000">
                <a:ea typeface="+mn-lt"/>
                <a:cs typeface="+mn-lt"/>
              </a:rPr>
              <a:t>Even more Meteorological services back up the National Service Provider, and/or support with infrastructure </a:t>
            </a:r>
          </a:p>
          <a:p>
            <a:pPr marL="285750" indent="-285750">
              <a:spcBef>
                <a:spcPts val="0"/>
              </a:spcBef>
              <a:buFont typeface="Arial,Sans-Serif"/>
            </a:pPr>
            <a:endParaRPr lang="en-US" sz="2000">
              <a:cs typeface="Calibri"/>
            </a:endParaRPr>
          </a:p>
          <a:p>
            <a:pPr marL="285750" indent="-285750">
              <a:spcBef>
                <a:spcPts val="0"/>
              </a:spcBef>
              <a:buFont typeface="Arial,Sans-Serif"/>
            </a:pPr>
            <a:r>
              <a:rPr lang="en-US" sz="2000">
                <a:cs typeface="Calibri"/>
              </a:rPr>
              <a:t>In some regions, majority of NMHS are involved in tsunami early  warning process </a:t>
            </a:r>
            <a:r>
              <a:rPr lang="en-US" sz="2000" err="1">
                <a:cs typeface="Calibri"/>
              </a:rPr>
              <a:t>eg.</a:t>
            </a:r>
            <a:r>
              <a:rPr lang="en-US" sz="2000">
                <a:cs typeface="Calibri"/>
              </a:rPr>
              <a:t> 80% NMHS in the Pacific Islands </a:t>
            </a:r>
            <a:endParaRPr lang="en-US" sz="2000">
              <a:ea typeface="+mn-lt"/>
              <a:cs typeface="+mn-lt"/>
            </a:endParaRPr>
          </a:p>
          <a:p>
            <a:pPr>
              <a:spcBef>
                <a:spcPts val="0"/>
              </a:spcBef>
            </a:pPr>
            <a:endParaRPr lang="en-US">
              <a:ea typeface="+mn-lt"/>
              <a:cs typeface="+mn-lt"/>
            </a:endParaRPr>
          </a:p>
          <a:p>
            <a:pPr>
              <a:spcBef>
                <a:spcPts val="0"/>
              </a:spcBef>
            </a:pPr>
            <a:endParaRPr lang="en-US">
              <a:ea typeface="+mn-lt"/>
              <a:cs typeface="+mn-lt"/>
            </a:endParaRPr>
          </a:p>
        </p:txBody>
      </p:sp>
      <p:sp>
        <p:nvSpPr>
          <p:cNvPr id="5" name="Text Placeholder 4">
            <a:extLst>
              <a:ext uri="{FF2B5EF4-FFF2-40B4-BE49-F238E27FC236}">
                <a16:creationId xmlns:a16="http://schemas.microsoft.com/office/drawing/2014/main" id="{AE289D45-F55F-4F7F-B4AF-6F73CCCEA2C7}"/>
              </a:ext>
            </a:extLst>
          </p:cNvPr>
          <p:cNvSpPr>
            <a:spLocks noGrp="1"/>
          </p:cNvSpPr>
          <p:nvPr>
            <p:ph type="body" sz="quarter" idx="3"/>
          </p:nvPr>
        </p:nvSpPr>
        <p:spPr>
          <a:xfrm>
            <a:off x="6230539" y="1098356"/>
            <a:ext cx="5389033" cy="639762"/>
          </a:xfrm>
        </p:spPr>
        <p:txBody>
          <a:bodyPr vert="horz" lIns="91440" tIns="45720" rIns="91440" bIns="45720" rtlCol="0" anchor="b">
            <a:noAutofit/>
          </a:bodyPr>
          <a:lstStyle/>
          <a:p>
            <a:pPr>
              <a:spcBef>
                <a:spcPts val="0"/>
              </a:spcBef>
            </a:pPr>
            <a:endParaRPr lang="en-US" sz="3200">
              <a:ea typeface="+mn-lt"/>
              <a:cs typeface="+mn-lt"/>
            </a:endParaRPr>
          </a:p>
          <a:p>
            <a:pPr>
              <a:spcBef>
                <a:spcPts val="0"/>
              </a:spcBef>
            </a:pPr>
            <a:endParaRPr lang="en-US" b="0">
              <a:cs typeface="Calibri"/>
            </a:endParaRPr>
          </a:p>
        </p:txBody>
      </p:sp>
      <p:sp>
        <p:nvSpPr>
          <p:cNvPr id="6" name="Content Placeholder 5">
            <a:extLst>
              <a:ext uri="{FF2B5EF4-FFF2-40B4-BE49-F238E27FC236}">
                <a16:creationId xmlns:a16="http://schemas.microsoft.com/office/drawing/2014/main" id="{E7423237-8C37-450A-B410-6CCE500CC17D}"/>
              </a:ext>
            </a:extLst>
          </p:cNvPr>
          <p:cNvSpPr>
            <a:spLocks noGrp="1"/>
          </p:cNvSpPr>
          <p:nvPr>
            <p:ph sz="quarter" idx="4"/>
          </p:nvPr>
        </p:nvSpPr>
        <p:spPr>
          <a:xfrm>
            <a:off x="5617222" y="1951851"/>
            <a:ext cx="6067398" cy="3784020"/>
          </a:xfrm>
        </p:spPr>
        <p:txBody>
          <a:bodyPr vert="horz" lIns="91440" tIns="45720" rIns="91440" bIns="45720" rtlCol="0" anchor="t">
            <a:normAutofit lnSpcReduction="10000"/>
          </a:bodyPr>
          <a:lstStyle/>
          <a:p>
            <a:endParaRPr lang="en-US">
              <a:ea typeface="+mn-lt"/>
              <a:cs typeface="+mn-lt"/>
            </a:endParaRPr>
          </a:p>
          <a:p>
            <a:endParaRPr lang="en-US">
              <a:cs typeface="Calibri"/>
            </a:endParaRPr>
          </a:p>
        </p:txBody>
      </p:sp>
      <p:pic>
        <p:nvPicPr>
          <p:cNvPr id="8" name="Online Media 7" title="How do National Meteorological and Hydrological Services and WMO support Tsunami Early Warnings?">
            <a:hlinkClick r:id="" action="ppaction://media"/>
            <a:extLst>
              <a:ext uri="{FF2B5EF4-FFF2-40B4-BE49-F238E27FC236}">
                <a16:creationId xmlns:a16="http://schemas.microsoft.com/office/drawing/2014/main" id="{4E328D58-57DA-FFA9-3077-B2A6E5D7E260}"/>
              </a:ext>
            </a:extLst>
          </p:cNvPr>
          <p:cNvPicPr>
            <a:picLocks noRot="1" noChangeAspect="1"/>
          </p:cNvPicPr>
          <p:nvPr>
            <a:videoFile r:link="rId1"/>
          </p:nvPr>
        </p:nvPicPr>
        <p:blipFill>
          <a:blip r:embed="rId3"/>
          <a:stretch>
            <a:fillRect/>
          </a:stretch>
        </p:blipFill>
        <p:spPr>
          <a:xfrm>
            <a:off x="3657601" y="722995"/>
            <a:ext cx="8120742" cy="5041898"/>
          </a:xfrm>
          <a:prstGeom prst="rect">
            <a:avLst/>
          </a:prstGeom>
        </p:spPr>
      </p:pic>
      <p:sp>
        <p:nvSpPr>
          <p:cNvPr id="10" name="TextBox 9">
            <a:extLst>
              <a:ext uri="{FF2B5EF4-FFF2-40B4-BE49-F238E27FC236}">
                <a16:creationId xmlns:a16="http://schemas.microsoft.com/office/drawing/2014/main" id="{AFCE067C-1778-EA21-E714-5048C695E8C1}"/>
              </a:ext>
            </a:extLst>
          </p:cNvPr>
          <p:cNvSpPr txBox="1"/>
          <p:nvPr/>
        </p:nvSpPr>
        <p:spPr>
          <a:xfrm>
            <a:off x="3519716" y="5783941"/>
            <a:ext cx="8628741" cy="6535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30303"/>
                </a:solidFill>
                <a:latin typeface="YouTube Sans"/>
              </a:rPr>
              <a:t>How do National Meteorological and Hydrological Services and WMO support Tsunami Early Warnings?</a:t>
            </a:r>
            <a:endParaRPr lang="en-US"/>
          </a:p>
        </p:txBody>
      </p:sp>
      <p:pic>
        <p:nvPicPr>
          <p:cNvPr id="12" name="Picture 14" descr="Logo, company name&#10;&#10;Description automatically generated">
            <a:extLst>
              <a:ext uri="{FF2B5EF4-FFF2-40B4-BE49-F238E27FC236}">
                <a16:creationId xmlns:a16="http://schemas.microsoft.com/office/drawing/2014/main" id="{4B7CEB15-C8EC-0000-DC41-3F29558FBEF0}"/>
              </a:ext>
            </a:extLst>
          </p:cNvPr>
          <p:cNvPicPr>
            <a:picLocks noChangeAspect="1"/>
          </p:cNvPicPr>
          <p:nvPr/>
        </p:nvPicPr>
        <p:blipFill>
          <a:blip r:embed="rId4"/>
          <a:stretch>
            <a:fillRect/>
          </a:stretch>
        </p:blipFill>
        <p:spPr>
          <a:xfrm>
            <a:off x="10422845" y="6124801"/>
            <a:ext cx="1724025" cy="733425"/>
          </a:xfrm>
          <a:prstGeom prst="rect">
            <a:avLst/>
          </a:prstGeom>
        </p:spPr>
      </p:pic>
    </p:spTree>
    <p:extLst>
      <p:ext uri="{BB962C8B-B14F-4D97-AF65-F5344CB8AC3E}">
        <p14:creationId xmlns:p14="http://schemas.microsoft.com/office/powerpoint/2010/main" val="31582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42F90-49C7-4812-9BB3-B3965E0086D7}"/>
              </a:ext>
            </a:extLst>
          </p:cNvPr>
          <p:cNvSpPr>
            <a:spLocks noGrp="1"/>
          </p:cNvSpPr>
          <p:nvPr>
            <p:ph type="title"/>
          </p:nvPr>
        </p:nvSpPr>
        <p:spPr>
          <a:xfrm>
            <a:off x="581722" y="-50606"/>
            <a:ext cx="10972800" cy="1143000"/>
          </a:xfrm>
        </p:spPr>
        <p:txBody>
          <a:bodyPr/>
          <a:lstStyle/>
          <a:p>
            <a:r>
              <a:rPr lang="en-US">
                <a:cs typeface="Calibri"/>
              </a:rPr>
              <a:t>WMO &amp; Tsunami EWS</a:t>
            </a:r>
            <a:endParaRPr lang="en-US"/>
          </a:p>
        </p:txBody>
      </p:sp>
      <p:sp>
        <p:nvSpPr>
          <p:cNvPr id="3" name="Slide Number Placeholder 2">
            <a:extLst>
              <a:ext uri="{FF2B5EF4-FFF2-40B4-BE49-F238E27FC236}">
                <a16:creationId xmlns:a16="http://schemas.microsoft.com/office/drawing/2014/main" id="{8CAB348B-6978-41D0-9A81-C6B94BCE4467}"/>
              </a:ext>
            </a:extLst>
          </p:cNvPr>
          <p:cNvSpPr>
            <a:spLocks noGrp="1"/>
          </p:cNvSpPr>
          <p:nvPr>
            <p:ph type="sldNum" sz="quarter" idx="4"/>
          </p:nvPr>
        </p:nvSpPr>
        <p:spPr/>
        <p:txBody>
          <a:bodyPr/>
          <a:lstStyle/>
          <a:p>
            <a:r>
              <a:rPr lang="en-US"/>
              <a:t>TT-GISC201</a:t>
            </a:r>
            <a:r>
              <a:rPr lang="en-US" altLang="ja-JP"/>
              <a:t>9 26-29 Aug. 2019 </a:t>
            </a:r>
            <a:r>
              <a:rPr lang="en-US"/>
              <a:t> p</a:t>
            </a:r>
            <a:fld id="{9259AF2F-52C6-9B46-B8B2-0579234AE62E}" type="slidenum">
              <a:rPr lang="en-US" smtClean="0"/>
              <a:pPr/>
              <a:t>3</a:t>
            </a:fld>
            <a:endParaRPr lang="en-US"/>
          </a:p>
        </p:txBody>
      </p:sp>
      <p:sp>
        <p:nvSpPr>
          <p:cNvPr id="5" name="TextBox 4">
            <a:extLst>
              <a:ext uri="{FF2B5EF4-FFF2-40B4-BE49-F238E27FC236}">
                <a16:creationId xmlns:a16="http://schemas.microsoft.com/office/drawing/2014/main" id="{7D24401F-FA08-41C7-B014-B7C437F51FFE}"/>
              </a:ext>
            </a:extLst>
          </p:cNvPr>
          <p:cNvSpPr txBox="1"/>
          <p:nvPr/>
        </p:nvSpPr>
        <p:spPr>
          <a:xfrm>
            <a:off x="55015" y="241643"/>
            <a:ext cx="13097016" cy="71650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pPr marL="285750" indent="-285750">
              <a:buFont typeface="Arial"/>
              <a:buChar char="•"/>
            </a:pPr>
            <a:endParaRPr lang="en-US" sz="2400">
              <a:cs typeface="Calibri"/>
            </a:endParaRPr>
          </a:p>
          <a:p>
            <a:pPr marL="285750" indent="-285750">
              <a:buFont typeface="Arial,Sans-Serif"/>
              <a:buChar char="•"/>
            </a:pPr>
            <a:r>
              <a:rPr lang="en-US" sz="2400" dirty="0">
                <a:ea typeface="+mn-lt"/>
                <a:cs typeface="+mn-lt"/>
              </a:rPr>
              <a:t>WMO support NMHS, to strengthen their efforts in tsunami early warning, and </a:t>
            </a:r>
            <a:r>
              <a:rPr lang="en-US" sz="2400" dirty="0" err="1">
                <a:ea typeface="+mn-lt"/>
                <a:cs typeface="+mn-lt"/>
              </a:rPr>
              <a:t>maximise</a:t>
            </a:r>
            <a:r>
              <a:rPr lang="en-US" sz="2400" dirty="0">
                <a:ea typeface="+mn-lt"/>
                <a:cs typeface="+mn-lt"/>
              </a:rPr>
              <a:t> </a:t>
            </a:r>
            <a:endParaRPr lang="en-US" sz="2400" b="1" dirty="0">
              <a:ea typeface="+mn-lt"/>
              <a:cs typeface="+mn-lt"/>
            </a:endParaRPr>
          </a:p>
          <a:p>
            <a:r>
              <a:rPr lang="en-US" sz="2400" dirty="0">
                <a:ea typeface="+mn-lt"/>
                <a:cs typeface="+mn-lt"/>
              </a:rPr>
              <a:t>efficiencies</a:t>
            </a:r>
            <a:endParaRPr lang="en-US" sz="2400" b="1" dirty="0">
              <a:ea typeface="+mn-lt"/>
              <a:cs typeface="+mn-lt"/>
            </a:endParaRPr>
          </a:p>
          <a:p>
            <a:endParaRPr lang="en-US" sz="2400">
              <a:ea typeface="+mn-lt"/>
              <a:cs typeface="+mn-lt"/>
            </a:endParaRPr>
          </a:p>
          <a:p>
            <a:pPr marL="285750" indent="-285750">
              <a:buFont typeface="Arial,Sans-Serif"/>
              <a:buChar char="•"/>
            </a:pPr>
            <a:r>
              <a:rPr lang="en-US" sz="2400" b="1" dirty="0">
                <a:ea typeface="+mn-lt"/>
                <a:cs typeface="+mn-lt"/>
              </a:rPr>
              <a:t>2 Key areas</a:t>
            </a:r>
            <a:r>
              <a:rPr lang="en-US" sz="2400" dirty="0">
                <a:ea typeface="+mn-lt"/>
                <a:cs typeface="+mn-lt"/>
              </a:rPr>
              <a:t> where WMO supports the tsunami EWS process:</a:t>
            </a:r>
            <a:endParaRPr lang="en-US" dirty="0"/>
          </a:p>
          <a:p>
            <a:endParaRPr lang="en-US" sz="2400">
              <a:ea typeface="+mn-lt"/>
              <a:cs typeface="+mn-lt"/>
            </a:endParaRPr>
          </a:p>
          <a:p>
            <a:pPr marL="800100" lvl="1" indent="-342900">
              <a:buAutoNum type="arabicPeriod"/>
            </a:pPr>
            <a:r>
              <a:rPr lang="en-US" sz="2400" b="1" dirty="0">
                <a:ea typeface="+mn-lt"/>
                <a:cs typeface="+mn-lt"/>
              </a:rPr>
              <a:t>Infrastructure, </a:t>
            </a:r>
            <a:r>
              <a:rPr lang="en-US" sz="2400" dirty="0">
                <a:ea typeface="+mn-lt"/>
                <a:cs typeface="+mn-lt"/>
              </a:rPr>
              <a:t>especially via the WMO Information System (WIS), and observations</a:t>
            </a:r>
          </a:p>
          <a:p>
            <a:pPr marL="800100" lvl="1" indent="-342900">
              <a:buAutoNum type="arabicPeriod"/>
            </a:pPr>
            <a:r>
              <a:rPr lang="en-US" sz="2400" b="1" dirty="0">
                <a:ea typeface="+mn-lt"/>
                <a:cs typeface="+mn-lt"/>
              </a:rPr>
              <a:t>Early Warning Services, </a:t>
            </a:r>
            <a:r>
              <a:rPr lang="en-US" sz="2400" dirty="0">
                <a:ea typeface="+mn-lt"/>
                <a:cs typeface="+mn-lt"/>
              </a:rPr>
              <a:t>especially to strengthen the last mile of communication</a:t>
            </a:r>
            <a:endParaRPr lang="en-US" sz="2400" dirty="0">
              <a:cs typeface="Calibri"/>
            </a:endParaRPr>
          </a:p>
          <a:p>
            <a:pPr lvl="1"/>
            <a:endParaRPr lang="en-US" sz="2400">
              <a:cs typeface="Calibri"/>
            </a:endParaRPr>
          </a:p>
          <a:p>
            <a:r>
              <a:rPr lang="en-US" sz="2400" dirty="0">
                <a:cs typeface="Calibri"/>
              </a:rPr>
              <a:t>Recap of relevant WMO structures:</a:t>
            </a:r>
            <a:endParaRPr lang="en-US" sz="2400" dirty="0">
              <a:ea typeface="Calibri"/>
              <a:cs typeface="Calibri"/>
            </a:endParaRPr>
          </a:p>
          <a:p>
            <a:pPr marL="285750" indent="-285750">
              <a:buFont typeface="Arial"/>
              <a:buChar char="•"/>
            </a:pPr>
            <a:r>
              <a:rPr lang="en-US" sz="2400" dirty="0">
                <a:cs typeface="Calibri"/>
              </a:rPr>
              <a:t>SERCOM (SC-MMO</a:t>
            </a:r>
            <a:r>
              <a:rPr lang="en-US" sz="2400" dirty="0">
                <a:solidFill>
                  <a:srgbClr val="FF0000"/>
                </a:solidFill>
                <a:cs typeface="Calibri"/>
              </a:rPr>
              <a:t>* </a:t>
            </a:r>
            <a:r>
              <a:rPr lang="en-US" sz="2400" dirty="0">
                <a:cs typeface="Calibri"/>
              </a:rPr>
              <a:t>&amp; SC-DRR), INFCOM</a:t>
            </a:r>
            <a:r>
              <a:rPr lang="en-US" sz="2400" dirty="0">
                <a:solidFill>
                  <a:srgbClr val="FF0000"/>
                </a:solidFill>
                <a:cs typeface="Calibri"/>
              </a:rPr>
              <a:t>*</a:t>
            </a:r>
            <a:r>
              <a:rPr lang="en-US" sz="2400" dirty="0">
                <a:cs typeface="Calibri"/>
              </a:rPr>
              <a:t>, Research Board</a:t>
            </a:r>
            <a:r>
              <a:rPr lang="en-US" sz="2400" dirty="0">
                <a:solidFill>
                  <a:srgbClr val="FF0000"/>
                </a:solidFill>
                <a:cs typeface="Calibri"/>
              </a:rPr>
              <a:t>*</a:t>
            </a:r>
            <a:r>
              <a:rPr lang="en-US" sz="2400" dirty="0">
                <a:cs typeface="Calibri"/>
              </a:rPr>
              <a:t> (</a:t>
            </a:r>
            <a:r>
              <a:rPr lang="en-US" sz="2400" dirty="0">
                <a:solidFill>
                  <a:srgbClr val="FF0000"/>
                </a:solidFill>
                <a:cs typeface="Calibri"/>
              </a:rPr>
              <a:t>*IOC rep</a:t>
            </a:r>
            <a:r>
              <a:rPr lang="en-US" sz="2400" dirty="0">
                <a:cs typeface="Calibri"/>
              </a:rPr>
              <a:t>)</a:t>
            </a:r>
            <a:endParaRPr lang="en-US" sz="2400" dirty="0">
              <a:ea typeface="Calibri"/>
              <a:cs typeface="Calibri"/>
            </a:endParaRPr>
          </a:p>
          <a:p>
            <a:endParaRPr lang="en-US" sz="2400">
              <a:cs typeface="Calibri"/>
            </a:endParaRPr>
          </a:p>
          <a:p>
            <a:pPr marL="285750" indent="-285750">
              <a:buFont typeface="Arial"/>
              <a:buChar char="•"/>
            </a:pPr>
            <a:r>
              <a:rPr lang="en-US" sz="2400" dirty="0">
                <a:cs typeface="Calibri"/>
              </a:rPr>
              <a:t>WMO-IOC Joint Collaborative Board:</a:t>
            </a:r>
            <a:endParaRPr lang="en-US" sz="2400" dirty="0">
              <a:ea typeface="Calibri"/>
              <a:cs typeface="Calibri"/>
            </a:endParaRPr>
          </a:p>
          <a:p>
            <a:pPr marL="742950" lvl="1" indent="-285750">
              <a:buFont typeface="Arial"/>
              <a:buChar char="•"/>
            </a:pPr>
            <a:r>
              <a:rPr lang="en-US" sz="2400" dirty="0">
                <a:cs typeface="Calibri"/>
              </a:rPr>
              <a:t>Co-Chairs: India PR (WMO), Srinivasa Kumar (IOC )</a:t>
            </a:r>
            <a:endParaRPr lang="en-US" sz="2400" dirty="0">
              <a:ea typeface="+mn-lt"/>
              <a:cs typeface="+mn-lt"/>
            </a:endParaRPr>
          </a:p>
          <a:p>
            <a:pPr marL="742950" lvl="1" indent="-285750">
              <a:buFont typeface="Arial"/>
              <a:buChar char="•"/>
            </a:pPr>
            <a:r>
              <a:rPr lang="en-US" sz="2400" dirty="0">
                <a:cs typeface="Calibri"/>
              </a:rPr>
              <a:t>Services Members: </a:t>
            </a:r>
            <a:r>
              <a:rPr lang="en-US" sz="2400" dirty="0">
                <a:highlight>
                  <a:srgbClr val="FFFF00"/>
                </a:highlight>
                <a:cs typeface="Calibri"/>
              </a:rPr>
              <a:t>TOWS WG Chair (IOC)</a:t>
            </a:r>
            <a:r>
              <a:rPr lang="en-US" sz="2400" dirty="0">
                <a:cs typeface="Calibri"/>
              </a:rPr>
              <a:t>, </a:t>
            </a:r>
            <a:r>
              <a:rPr lang="en-US" sz="2400" dirty="0">
                <a:highlight>
                  <a:srgbClr val="00FF00"/>
                </a:highlight>
                <a:cs typeface="Calibri"/>
              </a:rPr>
              <a:t>Chair SC-MMO  (WMO)</a:t>
            </a:r>
            <a:endParaRPr lang="en-US" sz="2400" dirty="0">
              <a:highlight>
                <a:srgbClr val="00FF00"/>
              </a:highlight>
              <a:ea typeface="Calibri"/>
              <a:cs typeface="Calibri"/>
            </a:endParaRPr>
          </a:p>
          <a:p>
            <a:pPr marL="742950" lvl="1" indent="-285750">
              <a:buFont typeface="Arial"/>
              <a:buChar char="•"/>
            </a:pPr>
            <a:r>
              <a:rPr lang="en-US" sz="2400" dirty="0">
                <a:cs typeface="Calibri"/>
              </a:rPr>
              <a:t>WMO-IOC Strategy (2021 –2025)approved by WMO &amp; IOC, 2021</a:t>
            </a:r>
            <a:endParaRPr lang="en-US" sz="2400" dirty="0">
              <a:ea typeface="+mn-lt"/>
              <a:cs typeface="+mn-lt"/>
            </a:endParaRPr>
          </a:p>
          <a:p>
            <a:pPr marL="285750" indent="-285750">
              <a:spcBef>
                <a:spcPct val="20000"/>
              </a:spcBef>
              <a:buFont typeface="Arial,Sans-Serif"/>
              <a:buChar char="•"/>
            </a:pPr>
            <a:endParaRPr lang="en-US">
              <a:ea typeface="+mn-lt"/>
              <a:cs typeface="+mn-lt"/>
            </a:endParaRPr>
          </a:p>
          <a:p>
            <a:pPr marL="285750" indent="-285750">
              <a:buFont typeface="Arial"/>
              <a:buChar char="•"/>
            </a:pPr>
            <a:endParaRPr lang="en-US">
              <a:ea typeface="+mn-lt"/>
              <a:cs typeface="+mn-lt"/>
            </a:endParaRPr>
          </a:p>
          <a:p>
            <a:pPr marL="285750" indent="-285750">
              <a:buFont typeface="Arial"/>
              <a:buChar char="•"/>
            </a:pPr>
            <a:endParaRPr lang="en-US">
              <a:cs typeface="Calibri"/>
            </a:endParaRPr>
          </a:p>
        </p:txBody>
      </p:sp>
      <p:pic>
        <p:nvPicPr>
          <p:cNvPr id="6" name="Picture 5" descr="A picture containing sky, outdoor, building, city&#10;&#10;Description automatically generated">
            <a:extLst>
              <a:ext uri="{FF2B5EF4-FFF2-40B4-BE49-F238E27FC236}">
                <a16:creationId xmlns:a16="http://schemas.microsoft.com/office/drawing/2014/main" id="{F0160D48-4B91-436E-AF27-909872922E85}"/>
              </a:ext>
            </a:extLst>
          </p:cNvPr>
          <p:cNvPicPr>
            <a:picLocks noChangeAspect="1"/>
          </p:cNvPicPr>
          <p:nvPr/>
        </p:nvPicPr>
        <p:blipFill>
          <a:blip r:embed="rId2"/>
          <a:stretch>
            <a:fillRect/>
          </a:stretch>
        </p:blipFill>
        <p:spPr>
          <a:xfrm>
            <a:off x="9408606" y="4323481"/>
            <a:ext cx="2652131" cy="2481843"/>
          </a:xfrm>
          <a:prstGeom prst="rect">
            <a:avLst/>
          </a:prstGeom>
        </p:spPr>
      </p:pic>
    </p:spTree>
    <p:extLst>
      <p:ext uri="{BB962C8B-B14F-4D97-AF65-F5344CB8AC3E}">
        <p14:creationId xmlns:p14="http://schemas.microsoft.com/office/powerpoint/2010/main" val="1215373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alloon, transport, aircraft&#10;&#10;Description automatically generated">
            <a:extLst>
              <a:ext uri="{FF2B5EF4-FFF2-40B4-BE49-F238E27FC236}">
                <a16:creationId xmlns:a16="http://schemas.microsoft.com/office/drawing/2014/main" id="{7E7EBD5B-4FAD-AD0B-F8ED-D95BE179E2E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73508" y="1203184"/>
            <a:ext cx="2789588" cy="2789588"/>
          </a:xfrm>
          <a:prstGeom prst="rect">
            <a:avLst/>
          </a:prstGeom>
        </p:spPr>
      </p:pic>
      <p:pic>
        <p:nvPicPr>
          <p:cNvPr id="7" name="Picture 6">
            <a:extLst>
              <a:ext uri="{FF2B5EF4-FFF2-40B4-BE49-F238E27FC236}">
                <a16:creationId xmlns:a16="http://schemas.microsoft.com/office/drawing/2014/main" id="{A158F41E-C208-DBA0-C410-5123F264D002}"/>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6150"/>
                    </a14:imgEffect>
                    <a14:imgEffect>
                      <a14:saturation sat="400000"/>
                    </a14:imgEffect>
                  </a14:imgLayer>
                </a14:imgProps>
              </a:ext>
            </a:extLst>
          </a:blip>
          <a:stretch>
            <a:fillRect/>
          </a:stretch>
        </p:blipFill>
        <p:spPr>
          <a:xfrm>
            <a:off x="8072952" y="4752313"/>
            <a:ext cx="1790700" cy="1638300"/>
          </a:xfrm>
          <a:prstGeom prst="rect">
            <a:avLst/>
          </a:prstGeom>
        </p:spPr>
      </p:pic>
      <p:graphicFrame>
        <p:nvGraphicFramePr>
          <p:cNvPr id="4" name="Diagram 3">
            <a:extLst>
              <a:ext uri="{FF2B5EF4-FFF2-40B4-BE49-F238E27FC236}">
                <a16:creationId xmlns:a16="http://schemas.microsoft.com/office/drawing/2014/main" id="{2BD7D380-6A75-B24E-07F9-D0A2EF8B7044}"/>
              </a:ext>
            </a:extLst>
          </p:cNvPr>
          <p:cNvGraphicFramePr/>
          <p:nvPr/>
        </p:nvGraphicFramePr>
        <p:xfrm>
          <a:off x="-421095" y="1460362"/>
          <a:ext cx="8128000" cy="39688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a:extLst>
              <a:ext uri="{FF2B5EF4-FFF2-40B4-BE49-F238E27FC236}">
                <a16:creationId xmlns:a16="http://schemas.microsoft.com/office/drawing/2014/main" id="{3A4368A4-7235-155A-F600-F0C124C94402}"/>
              </a:ext>
            </a:extLst>
          </p:cNvPr>
          <p:cNvSpPr/>
          <p:nvPr/>
        </p:nvSpPr>
        <p:spPr>
          <a:xfrm>
            <a:off x="8078914" y="1926545"/>
            <a:ext cx="1849417"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rgbClr val="FFC000"/>
                </a:solidFill>
                <a:effectLst/>
                <a:uLnTx/>
                <a:uFillTx/>
                <a:latin typeface="Calibri"/>
                <a:ea typeface="+mn-ea"/>
                <a:cs typeface="+mn-cs"/>
              </a:rPr>
              <a:t>Global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rgbClr val="FFC000"/>
                </a:solidFill>
                <a:effectLst/>
                <a:uLnTx/>
                <a:uFillTx/>
                <a:latin typeface="Calibri"/>
                <a:ea typeface="+mn-ea"/>
                <a:cs typeface="+mn-cs"/>
              </a:rPr>
              <a:t> Services</a:t>
            </a:r>
          </a:p>
        </p:txBody>
      </p:sp>
      <p:sp>
        <p:nvSpPr>
          <p:cNvPr id="12" name="TextBox 11">
            <a:extLst>
              <a:ext uri="{FF2B5EF4-FFF2-40B4-BE49-F238E27FC236}">
                <a16:creationId xmlns:a16="http://schemas.microsoft.com/office/drawing/2014/main" id="{AED8AFDA-4808-91D3-4A69-BC144A2653DE}"/>
              </a:ext>
            </a:extLst>
          </p:cNvPr>
          <p:cNvSpPr txBox="1"/>
          <p:nvPr/>
        </p:nvSpPr>
        <p:spPr>
          <a:xfrm>
            <a:off x="8112708" y="6224912"/>
            <a:ext cx="1790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497D"/>
                </a:solidFill>
                <a:effectLst/>
                <a:uLnTx/>
                <a:uFillTx/>
                <a:latin typeface="Calibri"/>
                <a:ea typeface="+mn-ea"/>
                <a:cs typeface="+mn-cs"/>
              </a:rPr>
              <a:t>WIS2 node</a:t>
            </a:r>
            <a:endParaRPr kumimoji="0" lang="en-CH" sz="2800" b="1" i="0" u="none" strike="noStrike" kern="1200" cap="none" spc="0" normalizeH="0" baseline="0" noProof="0">
              <a:ln>
                <a:noFill/>
              </a:ln>
              <a:solidFill>
                <a:srgbClr val="1F497D"/>
              </a:solidFill>
              <a:effectLst/>
              <a:uLnTx/>
              <a:uFillTx/>
              <a:latin typeface="Calibri"/>
              <a:ea typeface="+mn-ea"/>
              <a:cs typeface="+mn-cs"/>
            </a:endParaRPr>
          </a:p>
        </p:txBody>
      </p:sp>
      <p:cxnSp>
        <p:nvCxnSpPr>
          <p:cNvPr id="67" name="Straight Connector 66">
            <a:extLst>
              <a:ext uri="{FF2B5EF4-FFF2-40B4-BE49-F238E27FC236}">
                <a16:creationId xmlns:a16="http://schemas.microsoft.com/office/drawing/2014/main" id="{EE103346-FDAD-6927-B2B6-AC61001AAB58}"/>
              </a:ext>
            </a:extLst>
          </p:cNvPr>
          <p:cNvCxnSpPr>
            <a:cxnSpLocks/>
          </p:cNvCxnSpPr>
          <p:nvPr/>
        </p:nvCxnSpPr>
        <p:spPr>
          <a:xfrm rot="5400000">
            <a:off x="7322198" y="4583510"/>
            <a:ext cx="1788402" cy="286894"/>
          </a:xfrm>
          <a:prstGeom prst="curvedConnector4">
            <a:avLst>
              <a:gd name="adj1" fmla="val 27098"/>
              <a:gd name="adj2" fmla="val 179681"/>
            </a:avLst>
          </a:prstGeom>
          <a:ln cap="sq">
            <a:beve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71B77FC-851C-50A8-318F-15AECBDFF159}"/>
              </a:ext>
            </a:extLst>
          </p:cNvPr>
          <p:cNvSpPr txBox="1"/>
          <p:nvPr/>
        </p:nvSpPr>
        <p:spPr>
          <a:xfrm rot="18724564">
            <a:off x="7361211" y="4760814"/>
            <a:ext cx="1081986" cy="215444"/>
          </a:xfrm>
          <a:prstGeom prst="rect">
            <a:avLst/>
          </a:prstGeom>
          <a:solidFill>
            <a:schemeClr val="bg1"/>
          </a:solidFill>
        </p:spPr>
        <p:txBody>
          <a:bodyPr wrap="square" lIns="0" tIns="0" rIns="0" bIns="0"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Subscribes to  </a:t>
            </a:r>
            <a:endParaRPr kumimoji="0" lang="en-CH" sz="1400" b="1" i="0" u="none" strike="noStrike" kern="1200" cap="none" spc="0" normalizeH="0" baseline="0" noProof="0">
              <a:ln>
                <a:noFill/>
              </a:ln>
              <a:solidFill>
                <a:prstClr val="black"/>
              </a:solidFill>
              <a:effectLst/>
              <a:uLnTx/>
              <a:uFillTx/>
              <a:latin typeface="Calibri"/>
              <a:ea typeface="+mn-ea"/>
              <a:cs typeface="+mn-cs"/>
            </a:endParaRPr>
          </a:p>
        </p:txBody>
      </p:sp>
      <p:cxnSp>
        <p:nvCxnSpPr>
          <p:cNvPr id="110" name="Straight Arrow Connector 109">
            <a:extLst>
              <a:ext uri="{FF2B5EF4-FFF2-40B4-BE49-F238E27FC236}">
                <a16:creationId xmlns:a16="http://schemas.microsoft.com/office/drawing/2014/main" id="{CE27FE2B-A4E5-3C92-F881-069285141A6F}"/>
              </a:ext>
            </a:extLst>
          </p:cNvPr>
          <p:cNvCxnSpPr>
            <a:stCxn id="8" idx="2"/>
            <a:endCxn id="7" idx="0"/>
          </p:cNvCxnSpPr>
          <p:nvPr/>
        </p:nvCxnSpPr>
        <p:spPr>
          <a:xfrm>
            <a:off x="8968302" y="3992772"/>
            <a:ext cx="0" cy="7595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8044277-BDF1-ADDA-49E2-B2E1AC485C44}"/>
              </a:ext>
            </a:extLst>
          </p:cNvPr>
          <p:cNvSpPr txBox="1"/>
          <p:nvPr/>
        </p:nvSpPr>
        <p:spPr>
          <a:xfrm>
            <a:off x="8552560" y="4157099"/>
            <a:ext cx="849855" cy="430887"/>
          </a:xfrm>
          <a:prstGeom prst="rect">
            <a:avLst/>
          </a:prstGeom>
          <a:solidFill>
            <a:schemeClr val="bg1"/>
          </a:solidFill>
        </p:spPr>
        <p:txBody>
          <a:bodyPr wrap="square" lIns="0" tIns="0" rIns="0" bIns="0" rtlCol="0">
            <a:spAutoFit/>
          </a:bodyPr>
          <a:lstStyle>
            <a:defPPr>
              <a:defRPr lang="en-US"/>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Downloads data</a:t>
            </a:r>
            <a:endParaRPr kumimoji="0" lang="en-CH" sz="1400" b="1" i="0" u="none" strike="noStrike" kern="1200" cap="none" spc="0" normalizeH="0" baseline="0" noProof="0">
              <a:ln>
                <a:noFill/>
              </a:ln>
              <a:solidFill>
                <a:prstClr val="black"/>
              </a:solidFill>
              <a:effectLst/>
              <a:uLnTx/>
              <a:uFillTx/>
              <a:latin typeface="Calibri"/>
              <a:ea typeface="+mn-ea"/>
              <a:cs typeface="+mn-cs"/>
            </a:endParaRPr>
          </a:p>
        </p:txBody>
      </p:sp>
      <p:cxnSp>
        <p:nvCxnSpPr>
          <p:cNvPr id="148" name="Connector: Curved 147">
            <a:extLst>
              <a:ext uri="{FF2B5EF4-FFF2-40B4-BE49-F238E27FC236}">
                <a16:creationId xmlns:a16="http://schemas.microsoft.com/office/drawing/2014/main" id="{4404AEE8-F929-3DBD-12A3-8A25A98B372F}"/>
              </a:ext>
            </a:extLst>
          </p:cNvPr>
          <p:cNvCxnSpPr>
            <a:stCxn id="7" idx="3"/>
          </p:cNvCxnSpPr>
          <p:nvPr/>
        </p:nvCxnSpPr>
        <p:spPr>
          <a:xfrm flipH="1" flipV="1">
            <a:off x="9462052" y="3886200"/>
            <a:ext cx="401600" cy="1685263"/>
          </a:xfrm>
          <a:prstGeom prst="curvedConnector4">
            <a:avLst>
              <a:gd name="adj1" fmla="val -56922"/>
              <a:gd name="adj2" fmla="val 74303"/>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D9BA023-9A99-FB15-B0D1-3E662109F767}"/>
              </a:ext>
            </a:extLst>
          </p:cNvPr>
          <p:cNvSpPr txBox="1"/>
          <p:nvPr/>
        </p:nvSpPr>
        <p:spPr>
          <a:xfrm rot="19258275">
            <a:off x="9522563" y="4187885"/>
            <a:ext cx="1541975"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Receives notifications of new data</a:t>
            </a:r>
            <a:endParaRPr kumimoji="0" lang="en-CH" sz="1400" b="1"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80A430D2-6DF4-F70E-8081-43C4C2D0F3D2}"/>
              </a:ext>
            </a:extLst>
          </p:cNvPr>
          <p:cNvSpPr txBox="1"/>
          <p:nvPr/>
        </p:nvSpPr>
        <p:spPr>
          <a:xfrm>
            <a:off x="1047750" y="244928"/>
            <a:ext cx="98678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mj-lt"/>
                <a:ea typeface="+mj-ea"/>
                <a:cs typeface="+mj-cs"/>
              </a:rPr>
              <a:t>WMO Information System (WIS) WIS 2.0</a:t>
            </a:r>
          </a:p>
        </p:txBody>
      </p:sp>
    </p:spTree>
    <p:extLst>
      <p:ext uri="{BB962C8B-B14F-4D97-AF65-F5344CB8AC3E}">
        <p14:creationId xmlns:p14="http://schemas.microsoft.com/office/powerpoint/2010/main" val="155411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48"/>
                                        </p:tgtEl>
                                        <p:attrNameLst>
                                          <p:attrName>style.visibility</p:attrName>
                                        </p:attrNameLst>
                                      </p:cBhvr>
                                      <p:to>
                                        <p:strVal val="visible"/>
                                      </p:to>
                                    </p:set>
                                    <p:animEffect transition="in" filter="fade">
                                      <p:cBhvr>
                                        <p:cTn id="18" dur="500"/>
                                        <p:tgtEl>
                                          <p:spTgt spid="1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110"/>
                                        </p:tgtEl>
                                        <p:attrNameLst>
                                          <p:attrName>style.visibility</p:attrName>
                                        </p:attrNameLst>
                                      </p:cBhvr>
                                      <p:to>
                                        <p:strVal val="visible"/>
                                      </p:to>
                                    </p:set>
                                    <p:animEffect transition="in" filter="fade">
                                      <p:cBhvr>
                                        <p:cTn id="26"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8C9651C-B701-12B4-1BCE-E2BCDA294397}"/>
              </a:ext>
            </a:extLst>
          </p:cNvPr>
          <p:cNvGrpSpPr/>
          <p:nvPr/>
        </p:nvGrpSpPr>
        <p:grpSpPr>
          <a:xfrm>
            <a:off x="8936115" y="2640704"/>
            <a:ext cx="926187" cy="914400"/>
            <a:chOff x="4851042" y="4429399"/>
            <a:chExt cx="1256145" cy="1200330"/>
          </a:xfrm>
        </p:grpSpPr>
        <p:sp>
          <p:nvSpPr>
            <p:cNvPr id="42" name="Oval 41">
              <a:extLst>
                <a:ext uri="{FF2B5EF4-FFF2-40B4-BE49-F238E27FC236}">
                  <a16:creationId xmlns:a16="http://schemas.microsoft.com/office/drawing/2014/main" id="{21A0D7F0-6CA7-3F14-131B-6EC1BCE26FA1}"/>
                </a:ext>
              </a:extLst>
            </p:cNvPr>
            <p:cNvSpPr/>
            <p:nvPr/>
          </p:nvSpPr>
          <p:spPr>
            <a:xfrm>
              <a:off x="4851042" y="4429399"/>
              <a:ext cx="1256145" cy="1200330"/>
            </a:xfrm>
            <a:prstGeom prst="ellipse">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pic>
          <p:nvPicPr>
            <p:cNvPr id="41" name="Graphic 40" descr="Bar chart with solid fill">
              <a:extLst>
                <a:ext uri="{FF2B5EF4-FFF2-40B4-BE49-F238E27FC236}">
                  <a16:creationId xmlns:a16="http://schemas.microsoft.com/office/drawing/2014/main" id="{72AC8B02-C4C3-DD4B-188B-C410AABE5B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5089" y="4571279"/>
              <a:ext cx="914401" cy="914398"/>
            </a:xfrm>
            <a:prstGeom prst="rect">
              <a:avLst/>
            </a:prstGeom>
          </p:spPr>
        </p:pic>
      </p:grpSp>
      <p:sp>
        <p:nvSpPr>
          <p:cNvPr id="2" name="Title 1">
            <a:extLst>
              <a:ext uri="{FF2B5EF4-FFF2-40B4-BE49-F238E27FC236}">
                <a16:creationId xmlns:a16="http://schemas.microsoft.com/office/drawing/2014/main" id="{0E366907-43AC-0C44-9723-9D7DDA6A9A15}"/>
              </a:ext>
            </a:extLst>
          </p:cNvPr>
          <p:cNvSpPr>
            <a:spLocks noGrp="1"/>
          </p:cNvSpPr>
          <p:nvPr>
            <p:ph type="title"/>
          </p:nvPr>
        </p:nvSpPr>
        <p:spPr>
          <a:xfrm>
            <a:off x="1540565" y="-37311"/>
            <a:ext cx="8229600" cy="887659"/>
          </a:xfrm>
        </p:spPr>
        <p:txBody>
          <a:bodyPr anchor="ctr">
            <a:normAutofit/>
          </a:bodyPr>
          <a:lstStyle/>
          <a:p>
            <a:r>
              <a:rPr lang="en-US" sz="4000"/>
              <a:t>Global Services</a:t>
            </a:r>
            <a:endParaRPr lang="en-CH" sz="4000"/>
          </a:p>
        </p:txBody>
      </p:sp>
      <p:pic>
        <p:nvPicPr>
          <p:cNvPr id="5" name="Graphic 4" descr="Ui Ux outline">
            <a:extLst>
              <a:ext uri="{FF2B5EF4-FFF2-40B4-BE49-F238E27FC236}">
                <a16:creationId xmlns:a16="http://schemas.microsoft.com/office/drawing/2014/main" id="{59E14752-4533-7783-8B74-CA325EB922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8310" y="542637"/>
            <a:ext cx="914400" cy="914400"/>
          </a:xfrm>
          <a:prstGeom prst="rect">
            <a:avLst/>
          </a:prstGeom>
        </p:spPr>
      </p:pic>
      <p:pic>
        <p:nvPicPr>
          <p:cNvPr id="13" name="Graphic 12" descr="Address Book with solid fill">
            <a:extLst>
              <a:ext uri="{FF2B5EF4-FFF2-40B4-BE49-F238E27FC236}">
                <a16:creationId xmlns:a16="http://schemas.microsoft.com/office/drawing/2014/main" id="{CB4F25DC-DECB-DF3E-3A2D-34B1E9F6C1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4358" y="1366070"/>
            <a:ext cx="914400" cy="914400"/>
          </a:xfrm>
          <a:prstGeom prst="rect">
            <a:avLst/>
          </a:prstGeom>
        </p:spPr>
      </p:pic>
      <p:grpSp>
        <p:nvGrpSpPr>
          <p:cNvPr id="12" name="Group 11">
            <a:extLst>
              <a:ext uri="{FF2B5EF4-FFF2-40B4-BE49-F238E27FC236}">
                <a16:creationId xmlns:a16="http://schemas.microsoft.com/office/drawing/2014/main" id="{849AB510-526B-B39F-9EE0-2D853F1EA9DD}"/>
              </a:ext>
            </a:extLst>
          </p:cNvPr>
          <p:cNvGrpSpPr/>
          <p:nvPr/>
        </p:nvGrpSpPr>
        <p:grpSpPr>
          <a:xfrm>
            <a:off x="616569" y="2653985"/>
            <a:ext cx="926187" cy="914400"/>
            <a:chOff x="3107885" y="2667808"/>
            <a:chExt cx="1256145" cy="1200330"/>
          </a:xfrm>
        </p:grpSpPr>
        <p:sp>
          <p:nvSpPr>
            <p:cNvPr id="35" name="Oval 34">
              <a:extLst>
                <a:ext uri="{FF2B5EF4-FFF2-40B4-BE49-F238E27FC236}">
                  <a16:creationId xmlns:a16="http://schemas.microsoft.com/office/drawing/2014/main" id="{1EBD33F1-D87B-F5ED-FC36-3393FE758A70}"/>
                </a:ext>
              </a:extLst>
            </p:cNvPr>
            <p:cNvSpPr/>
            <p:nvPr/>
          </p:nvSpPr>
          <p:spPr>
            <a:xfrm>
              <a:off x="3107885" y="2667808"/>
              <a:ext cx="1256145" cy="1200330"/>
            </a:xfrm>
            <a:prstGeom prst="ellipse">
              <a:avLst/>
            </a:prstGeom>
            <a:gradFill>
              <a:gsLst>
                <a:gs pos="0">
                  <a:schemeClr val="accent5">
                    <a:lumMod val="75000"/>
                  </a:scheme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pic>
          <p:nvPicPr>
            <p:cNvPr id="22" name="Graphic 21" descr="Database with solid fill">
              <a:extLst>
                <a:ext uri="{FF2B5EF4-FFF2-40B4-BE49-F238E27FC236}">
                  <a16:creationId xmlns:a16="http://schemas.microsoft.com/office/drawing/2014/main" id="{6FAA1644-9F6D-A7E3-FC4E-3B26BC99AD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60369" y="2810772"/>
              <a:ext cx="914400" cy="914399"/>
            </a:xfrm>
            <a:prstGeom prst="rect">
              <a:avLst/>
            </a:prstGeom>
          </p:spPr>
        </p:pic>
      </p:grpSp>
      <p:sp>
        <p:nvSpPr>
          <p:cNvPr id="37" name="TextBox 36">
            <a:extLst>
              <a:ext uri="{FF2B5EF4-FFF2-40B4-BE49-F238E27FC236}">
                <a16:creationId xmlns:a16="http://schemas.microsoft.com/office/drawing/2014/main" id="{16759BAB-3BCA-0179-E6F4-DBF6F4D55E13}"/>
              </a:ext>
            </a:extLst>
          </p:cNvPr>
          <p:cNvSpPr txBox="1"/>
          <p:nvPr/>
        </p:nvSpPr>
        <p:spPr>
          <a:xfrm>
            <a:off x="495772" y="3538511"/>
            <a:ext cx="1427218" cy="307777"/>
          </a:xfrm>
          <a:prstGeom prst="rect">
            <a:avLst/>
          </a:prstGeom>
          <a:noFill/>
        </p:spPr>
        <p:txBody>
          <a:bodyPr wrap="square" rtlCol="0">
            <a:spAutoFit/>
          </a:bodyPr>
          <a:lstStyle/>
          <a:p>
            <a:r>
              <a:rPr lang="en-US" sz="1400" b="1">
                <a:solidFill>
                  <a:schemeClr val="tx2"/>
                </a:solidFill>
              </a:rPr>
              <a:t>Global Cache</a:t>
            </a:r>
            <a:endParaRPr lang="en-CH" sz="1400" b="1">
              <a:solidFill>
                <a:schemeClr val="tx2"/>
              </a:solidFill>
            </a:endParaRPr>
          </a:p>
        </p:txBody>
      </p:sp>
      <p:sp>
        <p:nvSpPr>
          <p:cNvPr id="38" name="TextBox 37">
            <a:extLst>
              <a:ext uri="{FF2B5EF4-FFF2-40B4-BE49-F238E27FC236}">
                <a16:creationId xmlns:a16="http://schemas.microsoft.com/office/drawing/2014/main" id="{05505DF8-41CB-C39F-EED9-7B6209FDB755}"/>
              </a:ext>
            </a:extLst>
          </p:cNvPr>
          <p:cNvSpPr txBox="1"/>
          <p:nvPr/>
        </p:nvSpPr>
        <p:spPr>
          <a:xfrm>
            <a:off x="5607121" y="3546425"/>
            <a:ext cx="1726388" cy="523220"/>
          </a:xfrm>
          <a:prstGeom prst="rect">
            <a:avLst/>
          </a:prstGeom>
          <a:noFill/>
        </p:spPr>
        <p:txBody>
          <a:bodyPr wrap="square" rtlCol="0">
            <a:spAutoFit/>
          </a:bodyPr>
          <a:lstStyle/>
          <a:p>
            <a:pPr algn="ctr"/>
            <a:r>
              <a:rPr lang="en-US" sz="1400" b="1">
                <a:solidFill>
                  <a:schemeClr val="tx2"/>
                </a:solidFill>
              </a:rPr>
              <a:t>Global Discovery Catalogue</a:t>
            </a:r>
            <a:endParaRPr lang="en-CH" sz="1400" b="1">
              <a:solidFill>
                <a:schemeClr val="tx2"/>
              </a:solidFill>
            </a:endParaRPr>
          </a:p>
        </p:txBody>
      </p:sp>
      <p:sp>
        <p:nvSpPr>
          <p:cNvPr id="39" name="TextBox 38">
            <a:extLst>
              <a:ext uri="{FF2B5EF4-FFF2-40B4-BE49-F238E27FC236}">
                <a16:creationId xmlns:a16="http://schemas.microsoft.com/office/drawing/2014/main" id="{4CD31F8E-E967-ED0C-3A2B-E9BB509B9F6C}"/>
              </a:ext>
            </a:extLst>
          </p:cNvPr>
          <p:cNvSpPr txBox="1"/>
          <p:nvPr/>
        </p:nvSpPr>
        <p:spPr>
          <a:xfrm>
            <a:off x="3025345" y="3522686"/>
            <a:ext cx="1427218" cy="307777"/>
          </a:xfrm>
          <a:prstGeom prst="rect">
            <a:avLst/>
          </a:prstGeom>
          <a:noFill/>
        </p:spPr>
        <p:txBody>
          <a:bodyPr wrap="square" rtlCol="0">
            <a:spAutoFit/>
          </a:bodyPr>
          <a:lstStyle/>
          <a:p>
            <a:r>
              <a:rPr lang="en-US" sz="1400" b="1">
                <a:solidFill>
                  <a:schemeClr val="tx2"/>
                </a:solidFill>
              </a:rPr>
              <a:t>Global Broker</a:t>
            </a:r>
            <a:endParaRPr lang="en-CH" sz="1400" b="1">
              <a:solidFill>
                <a:schemeClr val="tx2"/>
              </a:solidFill>
            </a:endParaRPr>
          </a:p>
        </p:txBody>
      </p:sp>
      <p:sp>
        <p:nvSpPr>
          <p:cNvPr id="43" name="TextBox 42">
            <a:extLst>
              <a:ext uri="{FF2B5EF4-FFF2-40B4-BE49-F238E27FC236}">
                <a16:creationId xmlns:a16="http://schemas.microsoft.com/office/drawing/2014/main" id="{CBC6B3B7-872A-D529-C74A-5C383577F0B7}"/>
              </a:ext>
            </a:extLst>
          </p:cNvPr>
          <p:cNvSpPr txBox="1"/>
          <p:nvPr/>
        </p:nvSpPr>
        <p:spPr>
          <a:xfrm>
            <a:off x="8611837" y="3536856"/>
            <a:ext cx="1855252" cy="307777"/>
          </a:xfrm>
          <a:prstGeom prst="rect">
            <a:avLst/>
          </a:prstGeom>
          <a:noFill/>
        </p:spPr>
        <p:txBody>
          <a:bodyPr wrap="square" rtlCol="0">
            <a:spAutoFit/>
          </a:bodyPr>
          <a:lstStyle/>
          <a:p>
            <a:r>
              <a:rPr lang="en-US" sz="1400" b="1">
                <a:solidFill>
                  <a:schemeClr val="tx2"/>
                </a:solidFill>
              </a:rPr>
              <a:t>Global Monitoring</a:t>
            </a:r>
            <a:endParaRPr lang="en-CH" sz="1400" b="1">
              <a:solidFill>
                <a:schemeClr val="tx2"/>
              </a:solidFill>
            </a:endParaRPr>
          </a:p>
        </p:txBody>
      </p:sp>
      <p:sp>
        <p:nvSpPr>
          <p:cNvPr id="17" name="Rectangle: Rounded Corners 16">
            <a:extLst>
              <a:ext uri="{FF2B5EF4-FFF2-40B4-BE49-F238E27FC236}">
                <a16:creationId xmlns:a16="http://schemas.microsoft.com/office/drawing/2014/main" id="{D5644BBA-D851-0E22-C5CD-4DAC589AA03E}"/>
              </a:ext>
            </a:extLst>
          </p:cNvPr>
          <p:cNvSpPr/>
          <p:nvPr/>
        </p:nvSpPr>
        <p:spPr>
          <a:xfrm>
            <a:off x="186102" y="3815008"/>
            <a:ext cx="1810037" cy="2568821"/>
          </a:xfrm>
          <a:prstGeom prst="roundRect">
            <a:avLst/>
          </a:prstGeom>
          <a:ln>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GB" sz="1300" b="1">
                <a:solidFill>
                  <a:schemeClr val="tx2">
                    <a:lumMod val="50000"/>
                  </a:schemeClr>
                </a:solidFill>
              </a:rPr>
              <a:t>A storage providing a copy of the WMO Core data from the NCs/DCPCs to be accessed by the users.</a:t>
            </a:r>
          </a:p>
          <a:p>
            <a:pPr>
              <a:lnSpc>
                <a:spcPct val="90000"/>
              </a:lnSpc>
            </a:pPr>
            <a:r>
              <a:rPr lang="en-GB" sz="1300" b="1">
                <a:solidFill>
                  <a:schemeClr val="tx2">
                    <a:lumMod val="50000"/>
                  </a:schemeClr>
                </a:solidFill>
              </a:rPr>
              <a:t> </a:t>
            </a:r>
          </a:p>
          <a:p>
            <a:pPr marL="87313" lvl="1" indent="-87313">
              <a:lnSpc>
                <a:spcPct val="90000"/>
              </a:lnSpc>
              <a:buFont typeface="Arial" panose="020B0604020202020204" pitchFamily="34" charset="0"/>
              <a:buChar char="•"/>
            </a:pPr>
            <a:r>
              <a:rPr lang="en-GB" sz="1300" b="1">
                <a:solidFill>
                  <a:schemeClr val="tx2">
                    <a:lumMod val="50000"/>
                  </a:schemeClr>
                </a:solidFill>
              </a:rPr>
              <a:t>Data will be open to everyone. </a:t>
            </a:r>
          </a:p>
          <a:p>
            <a:pPr marL="87313" lvl="1" indent="-87313">
              <a:lnSpc>
                <a:spcPct val="90000"/>
              </a:lnSpc>
              <a:buFont typeface="Arial" panose="020B0604020202020204" pitchFamily="34" charset="0"/>
              <a:buChar char="•"/>
            </a:pPr>
            <a:r>
              <a:rPr lang="en-GB" sz="1300" b="1">
                <a:solidFill>
                  <a:schemeClr val="tx2">
                    <a:lumMod val="50000"/>
                  </a:schemeClr>
                </a:solidFill>
              </a:rPr>
              <a:t>Some Global Caches are required globally for resilience.</a:t>
            </a:r>
          </a:p>
        </p:txBody>
      </p:sp>
      <p:sp>
        <p:nvSpPr>
          <p:cNvPr id="19" name="Rectangle: Rounded Corners 18">
            <a:extLst>
              <a:ext uri="{FF2B5EF4-FFF2-40B4-BE49-F238E27FC236}">
                <a16:creationId xmlns:a16="http://schemas.microsoft.com/office/drawing/2014/main" id="{D5C172EE-9555-7032-0577-4F34BDDA9B36}"/>
              </a:ext>
            </a:extLst>
          </p:cNvPr>
          <p:cNvSpPr/>
          <p:nvPr/>
        </p:nvSpPr>
        <p:spPr>
          <a:xfrm>
            <a:off x="2609733" y="3788222"/>
            <a:ext cx="1968181" cy="2595608"/>
          </a:xfrm>
          <a:prstGeom prst="roundRect">
            <a:avLst/>
          </a:prstGeom>
          <a:solidFill>
            <a:schemeClr val="accent2">
              <a:lumMod val="40000"/>
              <a:lumOff val="60000"/>
            </a:schemeClr>
          </a:solidFill>
          <a:ln>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GB" sz="1300" b="1">
                <a:solidFill>
                  <a:schemeClr val="tx2">
                    <a:lumMod val="50000"/>
                  </a:schemeClr>
                </a:solidFill>
              </a:rPr>
              <a:t>Providing notifications of all the data available in the Global Caches or in originating </a:t>
            </a:r>
            <a:r>
              <a:rPr lang="en-GB" sz="1300" b="1" err="1">
                <a:solidFill>
                  <a:schemeClr val="tx2">
                    <a:lumMod val="50000"/>
                  </a:schemeClr>
                </a:solidFill>
              </a:rPr>
              <a:t>centers</a:t>
            </a:r>
            <a:r>
              <a:rPr lang="en-GB" sz="1300" b="1">
                <a:solidFill>
                  <a:schemeClr val="tx2">
                    <a:lumMod val="50000"/>
                  </a:schemeClr>
                </a:solidFill>
              </a:rPr>
              <a:t>. </a:t>
            </a:r>
          </a:p>
          <a:p>
            <a:pPr>
              <a:lnSpc>
                <a:spcPct val="90000"/>
              </a:lnSpc>
            </a:pPr>
            <a:endParaRPr lang="en-GB" sz="1300" b="1">
              <a:solidFill>
                <a:schemeClr val="tx2">
                  <a:lumMod val="50000"/>
                </a:schemeClr>
              </a:solidFill>
            </a:endParaRPr>
          </a:p>
          <a:p>
            <a:pPr marL="88900" lvl="1">
              <a:lnSpc>
                <a:spcPct val="90000"/>
              </a:lnSpc>
            </a:pPr>
            <a:r>
              <a:rPr lang="en-GB" sz="1300" b="1">
                <a:solidFill>
                  <a:schemeClr val="tx2">
                    <a:lumMod val="50000"/>
                  </a:schemeClr>
                </a:solidFill>
              </a:rPr>
              <a:t>Users will subscribe to a Global Broker to get notifications of new data to be downloaded from Global Caches or WIS2 node</a:t>
            </a:r>
          </a:p>
        </p:txBody>
      </p:sp>
      <p:sp>
        <p:nvSpPr>
          <p:cNvPr id="24" name="Rectangle: Rounded Corners 23">
            <a:extLst>
              <a:ext uri="{FF2B5EF4-FFF2-40B4-BE49-F238E27FC236}">
                <a16:creationId xmlns:a16="http://schemas.microsoft.com/office/drawing/2014/main" id="{DBCB845A-D172-410D-2971-118DEB351095}"/>
              </a:ext>
            </a:extLst>
          </p:cNvPr>
          <p:cNvSpPr/>
          <p:nvPr/>
        </p:nvSpPr>
        <p:spPr>
          <a:xfrm>
            <a:off x="5433820" y="4022607"/>
            <a:ext cx="1968181" cy="2361223"/>
          </a:xfrm>
          <a:prstGeom prst="roundRect">
            <a:avLst/>
          </a:prstGeom>
          <a:solidFill>
            <a:schemeClr val="accent3">
              <a:lumMod val="20000"/>
              <a:lumOff val="80000"/>
            </a:schemeClr>
          </a:solidFill>
          <a:ln>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GB" sz="1300" b="1">
                <a:solidFill>
                  <a:schemeClr val="tx2">
                    <a:lumMod val="50000"/>
                  </a:schemeClr>
                </a:solidFill>
              </a:rPr>
              <a:t>It is a discovery catalogue of data and services. </a:t>
            </a:r>
          </a:p>
          <a:p>
            <a:pPr>
              <a:lnSpc>
                <a:spcPct val="90000"/>
              </a:lnSpc>
            </a:pPr>
            <a:endParaRPr lang="en-GB" sz="1300" b="1">
              <a:solidFill>
                <a:schemeClr val="tx2">
                  <a:lumMod val="50000"/>
                </a:schemeClr>
              </a:solidFill>
            </a:endParaRPr>
          </a:p>
          <a:p>
            <a:pPr marL="0" lvl="1" indent="1588">
              <a:lnSpc>
                <a:spcPct val="90000"/>
              </a:lnSpc>
              <a:buFont typeface="Arial" panose="020B0604020202020204" pitchFamily="34" charset="0"/>
              <a:buChar char="•"/>
            </a:pPr>
            <a:r>
              <a:rPr lang="en-GB" sz="1300" b="1">
                <a:solidFill>
                  <a:schemeClr val="tx2">
                    <a:lumMod val="50000"/>
                  </a:schemeClr>
                </a:solidFill>
              </a:rPr>
              <a:t> Provides an API to list the available data and services </a:t>
            </a:r>
          </a:p>
          <a:p>
            <a:pPr marL="0" lvl="1" indent="1588">
              <a:lnSpc>
                <a:spcPct val="90000"/>
              </a:lnSpc>
              <a:buFont typeface="Arial" panose="020B0604020202020204" pitchFamily="34" charset="0"/>
              <a:buChar char="•"/>
            </a:pPr>
            <a:r>
              <a:rPr lang="en-GB" sz="1300" b="1">
                <a:solidFill>
                  <a:schemeClr val="tx2">
                    <a:lumMod val="50000"/>
                  </a:schemeClr>
                </a:solidFill>
              </a:rPr>
              <a:t> Harvests metadata from the WIS2 Nodes.</a:t>
            </a:r>
          </a:p>
        </p:txBody>
      </p:sp>
      <p:sp>
        <p:nvSpPr>
          <p:cNvPr id="25" name="Rectangle: Rounded Corners 24">
            <a:extLst>
              <a:ext uri="{FF2B5EF4-FFF2-40B4-BE49-F238E27FC236}">
                <a16:creationId xmlns:a16="http://schemas.microsoft.com/office/drawing/2014/main" id="{8F7CDDDA-D44F-9172-4D7E-59CB6917C98E}"/>
              </a:ext>
            </a:extLst>
          </p:cNvPr>
          <p:cNvSpPr/>
          <p:nvPr/>
        </p:nvSpPr>
        <p:spPr>
          <a:xfrm>
            <a:off x="8362715" y="3857085"/>
            <a:ext cx="2072989" cy="2526745"/>
          </a:xfrm>
          <a:prstGeom prst="roundRect">
            <a:avLst/>
          </a:prstGeom>
          <a:solidFill>
            <a:schemeClr val="accent6">
              <a:lumMod val="20000"/>
              <a:lumOff val="80000"/>
            </a:schemeClr>
          </a:solidFill>
          <a:ln>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GB" sz="1300" b="1">
                <a:solidFill>
                  <a:schemeClr val="tx2">
                    <a:lumMod val="50000"/>
                  </a:schemeClr>
                </a:solidFill>
              </a:rPr>
              <a:t>Monitoring of data exchanged in WIS2. </a:t>
            </a:r>
          </a:p>
          <a:p>
            <a:pPr marL="0" lvl="1">
              <a:lnSpc>
                <a:spcPct val="90000"/>
              </a:lnSpc>
            </a:pPr>
            <a:endParaRPr lang="en-GB" sz="1300" b="1">
              <a:solidFill>
                <a:schemeClr val="tx2">
                  <a:lumMod val="50000"/>
                </a:schemeClr>
              </a:solidFill>
            </a:endParaRPr>
          </a:p>
          <a:p>
            <a:pPr marL="87313" lvl="1" indent="-87313">
              <a:lnSpc>
                <a:spcPct val="90000"/>
              </a:lnSpc>
              <a:buFont typeface="Arial" panose="020B0604020202020204" pitchFamily="34" charset="0"/>
              <a:buChar char="•"/>
            </a:pPr>
            <a:r>
              <a:rPr lang="en-GB" sz="1300" b="1">
                <a:solidFill>
                  <a:schemeClr val="tx2">
                    <a:lumMod val="50000"/>
                  </a:schemeClr>
                </a:solidFill>
              </a:rPr>
              <a:t>Sensor </a:t>
            </a:r>
            <a:r>
              <a:rPr lang="en-GB" sz="1300" b="1" err="1">
                <a:solidFill>
                  <a:schemeClr val="tx2">
                    <a:lumMod val="50000"/>
                  </a:schemeClr>
                </a:solidFill>
              </a:rPr>
              <a:t>Centers</a:t>
            </a:r>
            <a:r>
              <a:rPr lang="en-GB" sz="1300" b="1">
                <a:solidFill>
                  <a:schemeClr val="tx2">
                    <a:lumMod val="50000"/>
                  </a:schemeClr>
                </a:solidFill>
              </a:rPr>
              <a:t> will make available statistics from data in real time </a:t>
            </a:r>
          </a:p>
          <a:p>
            <a:pPr marL="87313" lvl="1" indent="-87313">
              <a:lnSpc>
                <a:spcPct val="90000"/>
              </a:lnSpc>
              <a:buFont typeface="Arial" panose="020B0604020202020204" pitchFamily="34" charset="0"/>
              <a:buChar char="•"/>
            </a:pPr>
            <a:r>
              <a:rPr lang="en-GB" sz="1300" b="1">
                <a:solidFill>
                  <a:schemeClr val="tx2">
                    <a:lumMod val="50000"/>
                  </a:schemeClr>
                </a:solidFill>
              </a:rPr>
              <a:t>Global Monitoring </a:t>
            </a:r>
            <a:r>
              <a:rPr lang="en-GB" sz="1300" b="1" err="1">
                <a:solidFill>
                  <a:schemeClr val="tx2">
                    <a:lumMod val="50000"/>
                  </a:schemeClr>
                </a:solidFill>
              </a:rPr>
              <a:t>Center</a:t>
            </a:r>
            <a:r>
              <a:rPr lang="en-GB" sz="1300" b="1">
                <a:solidFill>
                  <a:schemeClr val="tx2">
                    <a:lumMod val="50000"/>
                  </a:schemeClr>
                </a:solidFill>
              </a:rPr>
              <a:t> will collect statistics from Sensor </a:t>
            </a:r>
            <a:r>
              <a:rPr lang="en-GB" sz="1300" b="1" err="1">
                <a:solidFill>
                  <a:schemeClr val="tx2">
                    <a:lumMod val="50000"/>
                  </a:schemeClr>
                </a:solidFill>
              </a:rPr>
              <a:t>Centers</a:t>
            </a:r>
            <a:r>
              <a:rPr lang="en-GB" sz="1300" b="1">
                <a:solidFill>
                  <a:schemeClr val="tx2">
                    <a:lumMod val="50000"/>
                  </a:schemeClr>
                </a:solidFill>
              </a:rPr>
              <a:t> and provide web accessible maps and results.</a:t>
            </a:r>
          </a:p>
        </p:txBody>
      </p:sp>
      <p:sp>
        <p:nvSpPr>
          <p:cNvPr id="31" name="Rectangle: Rounded Corners 30">
            <a:extLst>
              <a:ext uri="{FF2B5EF4-FFF2-40B4-BE49-F238E27FC236}">
                <a16:creationId xmlns:a16="http://schemas.microsoft.com/office/drawing/2014/main" id="{F0ACD18A-F4B7-0C69-BCCB-1F8AB35F568B}"/>
              </a:ext>
            </a:extLst>
          </p:cNvPr>
          <p:cNvSpPr/>
          <p:nvPr/>
        </p:nvSpPr>
        <p:spPr>
          <a:xfrm>
            <a:off x="10192913" y="524754"/>
            <a:ext cx="1151540" cy="178201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cxnSp>
        <p:nvCxnSpPr>
          <p:cNvPr id="33" name="Straight Arrow Connector 32">
            <a:extLst>
              <a:ext uri="{FF2B5EF4-FFF2-40B4-BE49-F238E27FC236}">
                <a16:creationId xmlns:a16="http://schemas.microsoft.com/office/drawing/2014/main" id="{91C01A05-A9A6-EAC3-0AE2-93F3E1DC754F}"/>
              </a:ext>
            </a:extLst>
          </p:cNvPr>
          <p:cNvCxnSpPr>
            <a:cxnSpLocks/>
            <a:endCxn id="36" idx="6"/>
          </p:cNvCxnSpPr>
          <p:nvPr/>
        </p:nvCxnSpPr>
        <p:spPr>
          <a:xfrm flipH="1">
            <a:off x="6904662" y="2146472"/>
            <a:ext cx="3224001" cy="955857"/>
          </a:xfrm>
          <a:prstGeom prst="straightConnector1">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Straight Connector 44">
            <a:extLst>
              <a:ext uri="{FF2B5EF4-FFF2-40B4-BE49-F238E27FC236}">
                <a16:creationId xmlns:a16="http://schemas.microsoft.com/office/drawing/2014/main" id="{28208415-7364-843D-CC3B-0B3EAE2A7572}"/>
              </a:ext>
            </a:extLst>
          </p:cNvPr>
          <p:cNvCxnSpPr>
            <a:cxnSpLocks/>
            <a:endCxn id="23" idx="6"/>
          </p:cNvCxnSpPr>
          <p:nvPr/>
        </p:nvCxnSpPr>
        <p:spPr>
          <a:xfrm flipH="1">
            <a:off x="4026765" y="1365178"/>
            <a:ext cx="6141998" cy="171890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E7483184-6477-846A-0C53-ABC17A0F7699}"/>
              </a:ext>
            </a:extLst>
          </p:cNvPr>
          <p:cNvCxnSpPr>
            <a:cxnSpLocks/>
            <a:endCxn id="35" idx="6"/>
          </p:cNvCxnSpPr>
          <p:nvPr/>
        </p:nvCxnSpPr>
        <p:spPr>
          <a:xfrm flipH="1">
            <a:off x="1542756" y="718557"/>
            <a:ext cx="8626007" cy="2392628"/>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0" name="TextBox 59">
            <a:extLst>
              <a:ext uri="{FF2B5EF4-FFF2-40B4-BE49-F238E27FC236}">
                <a16:creationId xmlns:a16="http://schemas.microsoft.com/office/drawing/2014/main" id="{D066B0A2-F85D-3283-6A8F-532B8C7C957C}"/>
              </a:ext>
            </a:extLst>
          </p:cNvPr>
          <p:cNvSpPr txBox="1"/>
          <p:nvPr/>
        </p:nvSpPr>
        <p:spPr>
          <a:xfrm>
            <a:off x="9125737" y="2069043"/>
            <a:ext cx="1494925" cy="430887"/>
          </a:xfrm>
          <a:prstGeom prst="rect">
            <a:avLst/>
          </a:prstGeom>
          <a:noFill/>
        </p:spPr>
        <p:txBody>
          <a:bodyPr wrap="square" rtlCol="0">
            <a:spAutoFit/>
          </a:bodyPr>
          <a:lstStyle/>
          <a:p>
            <a:r>
              <a:rPr lang="en-US" sz="1100"/>
              <a:t>Discovers data/services</a:t>
            </a:r>
            <a:endParaRPr lang="en-CH" sz="1100"/>
          </a:p>
        </p:txBody>
      </p:sp>
      <p:sp>
        <p:nvSpPr>
          <p:cNvPr id="61" name="TextBox 60">
            <a:extLst>
              <a:ext uri="{FF2B5EF4-FFF2-40B4-BE49-F238E27FC236}">
                <a16:creationId xmlns:a16="http://schemas.microsoft.com/office/drawing/2014/main" id="{5E7321B4-B8F9-DA41-546B-7CFA593D74BA}"/>
              </a:ext>
            </a:extLst>
          </p:cNvPr>
          <p:cNvSpPr txBox="1"/>
          <p:nvPr/>
        </p:nvSpPr>
        <p:spPr>
          <a:xfrm>
            <a:off x="8046738" y="1678998"/>
            <a:ext cx="1494925" cy="261610"/>
          </a:xfrm>
          <a:prstGeom prst="rect">
            <a:avLst/>
          </a:prstGeom>
          <a:noFill/>
        </p:spPr>
        <p:txBody>
          <a:bodyPr wrap="square" rtlCol="0">
            <a:spAutoFit/>
          </a:bodyPr>
          <a:lstStyle/>
          <a:p>
            <a:r>
              <a:rPr lang="en-US" sz="1100"/>
              <a:t>Subscribes to topics </a:t>
            </a:r>
            <a:endParaRPr lang="en-CH" sz="1100"/>
          </a:p>
        </p:txBody>
      </p:sp>
      <p:sp>
        <p:nvSpPr>
          <p:cNvPr id="62" name="TextBox 61">
            <a:extLst>
              <a:ext uri="{FF2B5EF4-FFF2-40B4-BE49-F238E27FC236}">
                <a16:creationId xmlns:a16="http://schemas.microsoft.com/office/drawing/2014/main" id="{707C5549-8314-2220-A36C-22E2AD69AB0B}"/>
              </a:ext>
            </a:extLst>
          </p:cNvPr>
          <p:cNvSpPr txBox="1"/>
          <p:nvPr/>
        </p:nvSpPr>
        <p:spPr>
          <a:xfrm>
            <a:off x="7615252" y="1111266"/>
            <a:ext cx="1494925" cy="261610"/>
          </a:xfrm>
          <a:prstGeom prst="rect">
            <a:avLst/>
          </a:prstGeom>
          <a:noFill/>
        </p:spPr>
        <p:txBody>
          <a:bodyPr wrap="square" rtlCol="0">
            <a:spAutoFit/>
          </a:bodyPr>
          <a:lstStyle/>
          <a:p>
            <a:r>
              <a:rPr lang="en-US" sz="1100"/>
              <a:t>Downloads core data</a:t>
            </a:r>
            <a:endParaRPr lang="en-CH" sz="1100"/>
          </a:p>
        </p:txBody>
      </p:sp>
      <p:pic>
        <p:nvPicPr>
          <p:cNvPr id="8" name="Picture 7" descr="A picture containing text, balloon, transport, aircraft&#10;&#10;Description automatically generated">
            <a:extLst>
              <a:ext uri="{FF2B5EF4-FFF2-40B4-BE49-F238E27FC236}">
                <a16:creationId xmlns:a16="http://schemas.microsoft.com/office/drawing/2014/main" id="{7E7EBD5B-4FAD-AD0B-F8ED-D95BE179E2E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410712" y="806661"/>
            <a:ext cx="1630252" cy="1513601"/>
          </a:xfrm>
          <a:prstGeom prst="rect">
            <a:avLst/>
          </a:prstGeom>
          <a:effectLst>
            <a:outerShdw blurRad="76200" dist="12700" dir="8100000" sy="-23000" kx="800400" algn="br" rotWithShape="0">
              <a:prstClr val="black">
                <a:alpha val="20000"/>
              </a:prstClr>
            </a:outerShdw>
          </a:effectLst>
        </p:spPr>
      </p:pic>
      <p:sp>
        <p:nvSpPr>
          <p:cNvPr id="9" name="Block Arc 8">
            <a:extLst>
              <a:ext uri="{FF2B5EF4-FFF2-40B4-BE49-F238E27FC236}">
                <a16:creationId xmlns:a16="http://schemas.microsoft.com/office/drawing/2014/main" id="{D0430245-4EA2-EDB9-2C75-F4E334EF5E9F}"/>
              </a:ext>
            </a:extLst>
          </p:cNvPr>
          <p:cNvSpPr/>
          <p:nvPr/>
        </p:nvSpPr>
        <p:spPr>
          <a:xfrm>
            <a:off x="986394" y="2343800"/>
            <a:ext cx="8418443" cy="523220"/>
          </a:xfrm>
          <a:prstGeom prst="blockArc">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solidFill>
                <a:schemeClr val="tx1"/>
              </a:solidFill>
            </a:endParaRPr>
          </a:p>
        </p:txBody>
      </p:sp>
      <p:grpSp>
        <p:nvGrpSpPr>
          <p:cNvPr id="14" name="Group 13">
            <a:extLst>
              <a:ext uri="{FF2B5EF4-FFF2-40B4-BE49-F238E27FC236}">
                <a16:creationId xmlns:a16="http://schemas.microsoft.com/office/drawing/2014/main" id="{052CD668-683D-430D-721D-CCE05866AB9E}"/>
              </a:ext>
            </a:extLst>
          </p:cNvPr>
          <p:cNvGrpSpPr/>
          <p:nvPr/>
        </p:nvGrpSpPr>
        <p:grpSpPr>
          <a:xfrm>
            <a:off x="3100578" y="2626881"/>
            <a:ext cx="926187" cy="914400"/>
            <a:chOff x="3100578" y="2626881"/>
            <a:chExt cx="926187" cy="914400"/>
          </a:xfrm>
        </p:grpSpPr>
        <p:sp>
          <p:nvSpPr>
            <p:cNvPr id="23" name="Oval 22">
              <a:extLst>
                <a:ext uri="{FF2B5EF4-FFF2-40B4-BE49-F238E27FC236}">
                  <a16:creationId xmlns:a16="http://schemas.microsoft.com/office/drawing/2014/main" id="{D4588001-9CD5-0F0E-48BE-3E00107B0279}"/>
                </a:ext>
              </a:extLst>
            </p:cNvPr>
            <p:cNvSpPr/>
            <p:nvPr/>
          </p:nvSpPr>
          <p:spPr>
            <a:xfrm>
              <a:off x="3100578" y="2626881"/>
              <a:ext cx="926187" cy="914400"/>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pic>
          <p:nvPicPr>
            <p:cNvPr id="64" name="Graphic 63" descr="Network with solid fill">
              <a:extLst>
                <a:ext uri="{FF2B5EF4-FFF2-40B4-BE49-F238E27FC236}">
                  <a16:creationId xmlns:a16="http://schemas.microsoft.com/office/drawing/2014/main" id="{AF9B221B-0897-03E9-EE0B-045DCC4F8F4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67308" y="2639091"/>
              <a:ext cx="789683" cy="789683"/>
            </a:xfrm>
            <a:prstGeom prst="rect">
              <a:avLst/>
            </a:prstGeom>
          </p:spPr>
        </p:pic>
      </p:grpSp>
      <p:grpSp>
        <p:nvGrpSpPr>
          <p:cNvPr id="10" name="Group 9">
            <a:extLst>
              <a:ext uri="{FF2B5EF4-FFF2-40B4-BE49-F238E27FC236}">
                <a16:creationId xmlns:a16="http://schemas.microsoft.com/office/drawing/2014/main" id="{BCD53129-9C35-8CEE-65FD-717383525535}"/>
              </a:ext>
            </a:extLst>
          </p:cNvPr>
          <p:cNvGrpSpPr/>
          <p:nvPr/>
        </p:nvGrpSpPr>
        <p:grpSpPr>
          <a:xfrm>
            <a:off x="5978475" y="2645129"/>
            <a:ext cx="926187" cy="914400"/>
            <a:chOff x="6018575" y="2624111"/>
            <a:chExt cx="926187" cy="914400"/>
          </a:xfrm>
        </p:grpSpPr>
        <p:sp>
          <p:nvSpPr>
            <p:cNvPr id="36" name="Oval 35">
              <a:extLst>
                <a:ext uri="{FF2B5EF4-FFF2-40B4-BE49-F238E27FC236}">
                  <a16:creationId xmlns:a16="http://schemas.microsoft.com/office/drawing/2014/main" id="{60345EA1-2885-9CB0-05EF-B7BC7661A6D2}"/>
                </a:ext>
              </a:extLst>
            </p:cNvPr>
            <p:cNvSpPr/>
            <p:nvPr/>
          </p:nvSpPr>
          <p:spPr>
            <a:xfrm>
              <a:off x="6018575" y="2624111"/>
              <a:ext cx="926187" cy="914400"/>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pic>
          <p:nvPicPr>
            <p:cNvPr id="72" name="Graphic 71" descr="Books outline">
              <a:extLst>
                <a:ext uri="{FF2B5EF4-FFF2-40B4-BE49-F238E27FC236}">
                  <a16:creationId xmlns:a16="http://schemas.microsoft.com/office/drawing/2014/main" id="{6C175585-9C00-3260-10A2-53145E7F5D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05969" y="2732194"/>
              <a:ext cx="751399" cy="751399"/>
            </a:xfrm>
            <a:prstGeom prst="rect">
              <a:avLst/>
            </a:prstGeom>
          </p:spPr>
        </p:pic>
      </p:grpSp>
      <p:pic>
        <p:nvPicPr>
          <p:cNvPr id="3" name="Picture 2">
            <a:extLst>
              <a:ext uri="{FF2B5EF4-FFF2-40B4-BE49-F238E27FC236}">
                <a16:creationId xmlns:a16="http://schemas.microsoft.com/office/drawing/2014/main" id="{9AFEC7C5-C3B5-BDC9-30D7-743845A6E474}"/>
              </a:ext>
            </a:extLst>
          </p:cNvPr>
          <p:cNvPicPr>
            <a:picLocks noChangeAspect="1"/>
          </p:cNvPicPr>
          <p:nvPr/>
        </p:nvPicPr>
        <p:blipFill>
          <a:blip r:embed="rId16"/>
          <a:stretch>
            <a:fillRect/>
          </a:stretch>
        </p:blipFill>
        <p:spPr>
          <a:xfrm>
            <a:off x="10896462" y="2780459"/>
            <a:ext cx="999460" cy="914400"/>
          </a:xfrm>
          <a:prstGeom prst="rect">
            <a:avLst/>
          </a:prstGeom>
        </p:spPr>
      </p:pic>
      <p:sp>
        <p:nvSpPr>
          <p:cNvPr id="4" name="TextBox 3">
            <a:extLst>
              <a:ext uri="{FF2B5EF4-FFF2-40B4-BE49-F238E27FC236}">
                <a16:creationId xmlns:a16="http://schemas.microsoft.com/office/drawing/2014/main" id="{8B21D529-B160-833C-1A24-19ACEF0BAD87}"/>
              </a:ext>
            </a:extLst>
          </p:cNvPr>
          <p:cNvSpPr txBox="1"/>
          <p:nvPr/>
        </p:nvSpPr>
        <p:spPr>
          <a:xfrm>
            <a:off x="10791558" y="3630408"/>
            <a:ext cx="1690932" cy="400110"/>
          </a:xfrm>
          <a:prstGeom prst="rect">
            <a:avLst/>
          </a:prstGeom>
          <a:noFill/>
        </p:spPr>
        <p:txBody>
          <a:bodyPr wrap="square" rtlCol="0">
            <a:spAutoFit/>
          </a:bodyPr>
          <a:lstStyle/>
          <a:p>
            <a:r>
              <a:rPr lang="en-US" sz="2000" b="1">
                <a:solidFill>
                  <a:srgbClr val="1849D4"/>
                </a:solidFill>
              </a:rPr>
              <a:t>WIS2 node</a:t>
            </a:r>
            <a:endParaRPr lang="en-CH" sz="2000" b="1">
              <a:solidFill>
                <a:srgbClr val="1849D4"/>
              </a:solidFill>
            </a:endParaRPr>
          </a:p>
        </p:txBody>
      </p:sp>
      <p:cxnSp>
        <p:nvCxnSpPr>
          <p:cNvPr id="16" name="Straight Connector 15">
            <a:extLst>
              <a:ext uri="{FF2B5EF4-FFF2-40B4-BE49-F238E27FC236}">
                <a16:creationId xmlns:a16="http://schemas.microsoft.com/office/drawing/2014/main" id="{A1BEE042-45BA-EFB9-1F78-A2AEAFA44577}"/>
              </a:ext>
            </a:extLst>
          </p:cNvPr>
          <p:cNvCxnSpPr>
            <a:cxnSpLocks/>
            <a:stCxn id="31" idx="2"/>
          </p:cNvCxnSpPr>
          <p:nvPr/>
        </p:nvCxnSpPr>
        <p:spPr>
          <a:xfrm>
            <a:off x="10768683" y="2306769"/>
            <a:ext cx="480075" cy="56025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69843A8F-3958-EAD5-08C7-68AD245071E8}"/>
              </a:ext>
            </a:extLst>
          </p:cNvPr>
          <p:cNvSpPr txBox="1"/>
          <p:nvPr/>
        </p:nvSpPr>
        <p:spPr>
          <a:xfrm>
            <a:off x="10440210" y="2388552"/>
            <a:ext cx="1494925" cy="430887"/>
          </a:xfrm>
          <a:prstGeom prst="rect">
            <a:avLst/>
          </a:prstGeom>
          <a:noFill/>
        </p:spPr>
        <p:txBody>
          <a:bodyPr wrap="square" rtlCol="0">
            <a:spAutoFit/>
          </a:bodyPr>
          <a:lstStyle/>
          <a:p>
            <a:r>
              <a:rPr lang="en-US" sz="1100"/>
              <a:t>Downloads recommended data</a:t>
            </a:r>
            <a:endParaRPr lang="en-CH" sz="1100"/>
          </a:p>
        </p:txBody>
      </p:sp>
    </p:spTree>
    <p:extLst>
      <p:ext uri="{BB962C8B-B14F-4D97-AF65-F5344CB8AC3E}">
        <p14:creationId xmlns:p14="http://schemas.microsoft.com/office/powerpoint/2010/main" val="130770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par>
                                <p:cTn id="56" presetID="10"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wheel(1)">
                                      <p:cBhvr>
                                        <p:cTn id="66" dur="2000"/>
                                        <p:tgtEl>
                                          <p:spTgt spid="45"/>
                                        </p:tgtEl>
                                      </p:cBhvr>
                                    </p:animEffect>
                                  </p:childTnLst>
                                </p:cTn>
                              </p:par>
                              <p:par>
                                <p:cTn id="67" presetID="21" presetClass="entr" presetSubtype="1"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wheel(1)">
                                      <p:cBhvr>
                                        <p:cTn id="69" dur="2000"/>
                                        <p:tgtEl>
                                          <p:spTgt spid="6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par>
                                <p:cTn id="83" presetID="10" presetClass="entr" presetSubtype="0" fill="hold" nodeType="with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500"/>
                                        <p:tgtEl>
                                          <p:spTgt spid="3"/>
                                        </p:tgtEl>
                                      </p:cBhvr>
                                    </p:animEffect>
                                  </p:childTnLst>
                                </p:cTn>
                              </p:par>
                              <p:par>
                                <p:cTn id="86" presetID="10" presetClass="entr" presetSubtype="0" fill="hold" nodeType="with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fade">
                                      <p:cBhvr>
                                        <p:cTn id="88" dur="500"/>
                                        <p:tgtEl>
                                          <p:spTgt spid="1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fade">
                                      <p:cBhvr>
                                        <p:cTn id="9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3" grpId="0"/>
      <p:bldP spid="17" grpId="0" animBg="1"/>
      <p:bldP spid="19" grpId="0" animBg="1"/>
      <p:bldP spid="24" grpId="0" animBg="1"/>
      <p:bldP spid="25" grpId="0" animBg="1"/>
      <p:bldP spid="31" grpId="0" animBg="1"/>
      <p:bldP spid="60" grpId="0"/>
      <p:bldP spid="61" grpId="0"/>
      <p:bldP spid="62" grpId="0"/>
      <p:bldP spid="4"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9B7162-03D7-2F47-1A29-3972025F312C}"/>
              </a:ext>
            </a:extLst>
          </p:cNvPr>
          <p:cNvSpPr>
            <a:spLocks noGrp="1"/>
          </p:cNvSpPr>
          <p:nvPr>
            <p:ph idx="1"/>
          </p:nvPr>
        </p:nvSpPr>
        <p:spPr>
          <a:xfrm>
            <a:off x="387529" y="1056190"/>
            <a:ext cx="5316638" cy="4525963"/>
          </a:xfrm>
        </p:spPr>
        <p:txBody>
          <a:bodyPr>
            <a:normAutofit fontScale="85000" lnSpcReduction="10000"/>
          </a:bodyPr>
          <a:lstStyle/>
          <a:p>
            <a:r>
              <a:rPr lang="en-US" b="1" dirty="0"/>
              <a:t>WIS2 in a box is a reference implementation of a WIS2 Node</a:t>
            </a:r>
          </a:p>
          <a:p>
            <a:pPr lvl="1"/>
            <a:r>
              <a:rPr lang="en-US" b="1" dirty="0"/>
              <a:t>MQTT</a:t>
            </a:r>
          </a:p>
          <a:p>
            <a:pPr lvl="1"/>
            <a:r>
              <a:rPr lang="en-US" b="1" dirty="0"/>
              <a:t>HTTP</a:t>
            </a:r>
          </a:p>
          <a:p>
            <a:r>
              <a:rPr lang="en-US" b="1" dirty="0"/>
              <a:t>Software</a:t>
            </a:r>
            <a:r>
              <a:rPr lang="en-US" dirty="0"/>
              <a:t> (not hardware)</a:t>
            </a:r>
          </a:p>
          <a:p>
            <a:r>
              <a:rPr lang="en-US" b="1" dirty="0"/>
              <a:t>Publishing facility/capability</a:t>
            </a:r>
            <a:r>
              <a:rPr lang="en-US" dirty="0"/>
              <a:t> compliant to WIS 2.0 Architecture</a:t>
            </a:r>
          </a:p>
          <a:p>
            <a:pPr lvl="1"/>
            <a:r>
              <a:rPr lang="en-US" dirty="0"/>
              <a:t>Provides basic data transformation</a:t>
            </a:r>
          </a:p>
          <a:p>
            <a:pPr lvl="1"/>
            <a:r>
              <a:rPr lang="en-US" dirty="0"/>
              <a:t>Can </a:t>
            </a:r>
            <a:r>
              <a:rPr lang="en-US" b="1" dirty="0"/>
              <a:t>integrate</a:t>
            </a:r>
            <a:r>
              <a:rPr lang="en-US" dirty="0"/>
              <a:t> with existing data management systems</a:t>
            </a:r>
          </a:p>
          <a:p>
            <a:endParaRPr lang="en-US" dirty="0"/>
          </a:p>
        </p:txBody>
      </p:sp>
      <p:sp>
        <p:nvSpPr>
          <p:cNvPr id="4" name="Rectangle 3">
            <a:extLst>
              <a:ext uri="{FF2B5EF4-FFF2-40B4-BE49-F238E27FC236}">
                <a16:creationId xmlns:a16="http://schemas.microsoft.com/office/drawing/2014/main" id="{A9747A57-1C26-09B4-D9A5-AB8C40AB1D85}"/>
              </a:ext>
            </a:extLst>
          </p:cNvPr>
          <p:cNvSpPr/>
          <p:nvPr/>
        </p:nvSpPr>
        <p:spPr>
          <a:xfrm>
            <a:off x="-53788" y="1298"/>
            <a:ext cx="12245788" cy="734218"/>
          </a:xfrm>
          <a:prstGeom prst="rect">
            <a:avLst/>
          </a:prstGeom>
          <a:solidFill>
            <a:srgbClr val="034D9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3200" b="1" dirty="0"/>
              <a:t>WIS2 in </a:t>
            </a:r>
            <a:r>
              <a:rPr lang="en-CH" sz="3200" b="1"/>
              <a:t>a box</a:t>
            </a:r>
            <a:r>
              <a:rPr lang="en-US" sz="3200" b="1" dirty="0"/>
              <a:t>: What is it?</a:t>
            </a:r>
            <a:endParaRPr lang="en-CH" sz="3200" b="1" dirty="0"/>
          </a:p>
        </p:txBody>
      </p:sp>
      <p:sp>
        <p:nvSpPr>
          <p:cNvPr id="55" name="Slide Number Placeholder 5">
            <a:extLst>
              <a:ext uri="{FF2B5EF4-FFF2-40B4-BE49-F238E27FC236}">
                <a16:creationId xmlns:a16="http://schemas.microsoft.com/office/drawing/2014/main" id="{F2B4DC9F-E76F-415E-37C3-7A813A12C14C}"/>
              </a:ext>
            </a:extLst>
          </p:cNvPr>
          <p:cNvSpPr txBox="1">
            <a:spLocks/>
          </p:cNvSpPr>
          <p:nvPr/>
        </p:nvSpPr>
        <p:spPr>
          <a:xfrm>
            <a:off x="8800886" y="6047342"/>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fld id="{02FCD5AC-5239-4317-A018-1F813C8A6B43}" type="slidenum">
              <a:rPr lang="en-GB" sz="1200" smtClean="0">
                <a:solidFill>
                  <a:prstClr val="black">
                    <a:tint val="75000"/>
                  </a:prstClr>
                </a:solidFill>
                <a:latin typeface="Calibri" panose="020F0502020204030204"/>
              </a:rPr>
              <a:pPr algn="r" defTabSz="914400">
                <a:defRPr/>
              </a:pPr>
              <a:t>6</a:t>
            </a:fld>
            <a:endParaRPr lang="en-GB" sz="1200">
              <a:solidFill>
                <a:prstClr val="black">
                  <a:tint val="75000"/>
                </a:prstClr>
              </a:solidFill>
              <a:latin typeface="Calibri" panose="020F0502020204030204"/>
            </a:endParaRPr>
          </a:p>
        </p:txBody>
      </p:sp>
      <p:pic>
        <p:nvPicPr>
          <p:cNvPr id="56" name="Picture 55">
            <a:extLst>
              <a:ext uri="{FF2B5EF4-FFF2-40B4-BE49-F238E27FC236}">
                <a16:creationId xmlns:a16="http://schemas.microsoft.com/office/drawing/2014/main" id="{CC41E171-FEA0-2266-D652-672CF0560E06}"/>
              </a:ext>
            </a:extLst>
          </p:cNvPr>
          <p:cNvPicPr>
            <a:picLocks noChangeAspect="1"/>
          </p:cNvPicPr>
          <p:nvPr/>
        </p:nvPicPr>
        <p:blipFill rotWithShape="1">
          <a:blip r:embed="rId2"/>
          <a:srcRect l="9021" t="12980" r="10246" b="15237"/>
          <a:stretch/>
        </p:blipFill>
        <p:spPr>
          <a:xfrm>
            <a:off x="6826749" y="3983481"/>
            <a:ext cx="380755" cy="308679"/>
          </a:xfrm>
          <a:prstGeom prst="rect">
            <a:avLst/>
          </a:prstGeom>
        </p:spPr>
      </p:pic>
      <p:sp>
        <p:nvSpPr>
          <p:cNvPr id="57" name="Rectangle: Rounded Corners 23">
            <a:extLst>
              <a:ext uri="{FF2B5EF4-FFF2-40B4-BE49-F238E27FC236}">
                <a16:creationId xmlns:a16="http://schemas.microsoft.com/office/drawing/2014/main" id="{DD299922-C3D4-CF35-FF39-7BCF666655F4}"/>
              </a:ext>
            </a:extLst>
          </p:cNvPr>
          <p:cNvSpPr/>
          <p:nvPr/>
        </p:nvSpPr>
        <p:spPr>
          <a:xfrm>
            <a:off x="6194167" y="4365982"/>
            <a:ext cx="2600325" cy="1628775"/>
          </a:xfrm>
          <a:prstGeom prst="roundRect">
            <a:avLst/>
          </a:prstGeom>
          <a:solidFill>
            <a:srgbClr val="DBEEF4"/>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51431DFE-6A0C-3BB0-4995-C7F880135C2F}"/>
              </a:ext>
            </a:extLst>
          </p:cNvPr>
          <p:cNvSpPr txBox="1"/>
          <p:nvPr/>
        </p:nvSpPr>
        <p:spPr>
          <a:xfrm>
            <a:off x="4690492" y="4998363"/>
            <a:ext cx="1249060" cy="369332"/>
          </a:xfrm>
          <a:prstGeom prst="rect">
            <a:avLst/>
          </a:prstGeom>
          <a:noFill/>
        </p:spPr>
        <p:txBody>
          <a:bodyPr wrap="none" rtlCol="0" anchor="ctr">
            <a:spAutoFit/>
          </a:bodyPr>
          <a:lstStyle/>
          <a:p>
            <a:r>
              <a:rPr lang="en-GB" b="1" dirty="0"/>
              <a:t>WIS2 Node</a:t>
            </a:r>
          </a:p>
        </p:txBody>
      </p:sp>
      <p:pic>
        <p:nvPicPr>
          <p:cNvPr id="59" name="Picture 58">
            <a:extLst>
              <a:ext uri="{FF2B5EF4-FFF2-40B4-BE49-F238E27FC236}">
                <a16:creationId xmlns:a16="http://schemas.microsoft.com/office/drawing/2014/main" id="{6077748F-E98C-AF91-95E5-3CD0F4080ACA}"/>
              </a:ext>
            </a:extLst>
          </p:cNvPr>
          <p:cNvPicPr>
            <a:picLocks noChangeAspect="1"/>
          </p:cNvPicPr>
          <p:nvPr/>
        </p:nvPicPr>
        <p:blipFill rotWithShape="1">
          <a:blip r:embed="rId3"/>
          <a:srcRect l="5239" t="1394" r="6132" b="689"/>
          <a:stretch/>
        </p:blipFill>
        <p:spPr>
          <a:xfrm>
            <a:off x="5861981" y="4844612"/>
            <a:ext cx="664369" cy="671513"/>
          </a:xfrm>
          <a:prstGeom prst="ellipse">
            <a:avLst/>
          </a:prstGeom>
        </p:spPr>
      </p:pic>
      <p:sp>
        <p:nvSpPr>
          <p:cNvPr id="60" name="Rectangle: Rounded Corners 32">
            <a:extLst>
              <a:ext uri="{FF2B5EF4-FFF2-40B4-BE49-F238E27FC236}">
                <a16:creationId xmlns:a16="http://schemas.microsoft.com/office/drawing/2014/main" id="{369189E3-4A17-CE7E-E264-96D65B020BB2}"/>
              </a:ext>
            </a:extLst>
          </p:cNvPr>
          <p:cNvSpPr/>
          <p:nvPr/>
        </p:nvSpPr>
        <p:spPr>
          <a:xfrm>
            <a:off x="6571009" y="4585970"/>
            <a:ext cx="836443" cy="460133"/>
          </a:xfrm>
          <a:prstGeom prst="roundRect">
            <a:avLst/>
          </a:prstGeom>
          <a:solidFill>
            <a:srgbClr val="95B3D7"/>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1"/>
                </a:solidFill>
              </a:rPr>
              <a:t>Message Broker</a:t>
            </a:r>
          </a:p>
        </p:txBody>
      </p:sp>
      <p:grpSp>
        <p:nvGrpSpPr>
          <p:cNvPr id="61" name="Group 60">
            <a:extLst>
              <a:ext uri="{FF2B5EF4-FFF2-40B4-BE49-F238E27FC236}">
                <a16:creationId xmlns:a16="http://schemas.microsoft.com/office/drawing/2014/main" id="{4A50CE76-E8D7-2D60-20AE-72FFD5D062F8}"/>
              </a:ext>
            </a:extLst>
          </p:cNvPr>
          <p:cNvGrpSpPr/>
          <p:nvPr/>
        </p:nvGrpSpPr>
        <p:grpSpPr>
          <a:xfrm>
            <a:off x="7660683" y="4462750"/>
            <a:ext cx="1129668" cy="1071226"/>
            <a:chOff x="4524942" y="1975187"/>
            <a:chExt cx="1129668" cy="1071226"/>
          </a:xfrm>
        </p:grpSpPr>
        <p:sp>
          <p:nvSpPr>
            <p:cNvPr id="62" name="Flowchart: Magnetic Disk 34">
              <a:extLst>
                <a:ext uri="{FF2B5EF4-FFF2-40B4-BE49-F238E27FC236}">
                  <a16:creationId xmlns:a16="http://schemas.microsoft.com/office/drawing/2014/main" id="{9E9F16DA-8CE1-C3F7-94F9-BA8DF6858AD7}"/>
                </a:ext>
              </a:extLst>
            </p:cNvPr>
            <p:cNvSpPr/>
            <p:nvPr/>
          </p:nvSpPr>
          <p:spPr>
            <a:xfrm>
              <a:off x="4616955" y="2420820"/>
              <a:ext cx="945645" cy="625593"/>
            </a:xfrm>
            <a:prstGeom prst="flowChartMagneticDisk">
              <a:avLst/>
            </a:prstGeom>
            <a:solidFill>
              <a:srgbClr val="00B0F0"/>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900" dirty="0">
                <a:solidFill>
                  <a:schemeClr val="tx1"/>
                </a:solidFill>
              </a:endParaRPr>
            </a:p>
          </p:txBody>
        </p:sp>
        <p:sp>
          <p:nvSpPr>
            <p:cNvPr id="63" name="Flowchart: Magnetic Disk 35">
              <a:extLst>
                <a:ext uri="{FF2B5EF4-FFF2-40B4-BE49-F238E27FC236}">
                  <a16:creationId xmlns:a16="http://schemas.microsoft.com/office/drawing/2014/main" id="{5B5912B1-8097-56D2-46A3-8BA606E28D48}"/>
                </a:ext>
              </a:extLst>
            </p:cNvPr>
            <p:cNvSpPr/>
            <p:nvPr/>
          </p:nvSpPr>
          <p:spPr>
            <a:xfrm>
              <a:off x="4616954" y="1975187"/>
              <a:ext cx="945645" cy="625593"/>
            </a:xfrm>
            <a:prstGeom prst="flowChartMagneticDisk">
              <a:avLst/>
            </a:prstGeom>
            <a:solidFill>
              <a:srgbClr val="558ED5"/>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1"/>
                  </a:solidFill>
                </a:rPr>
                <a:t>Core Data</a:t>
              </a:r>
            </a:p>
          </p:txBody>
        </p:sp>
        <p:sp>
          <p:nvSpPr>
            <p:cNvPr id="64" name="TextBox 63">
              <a:extLst>
                <a:ext uri="{FF2B5EF4-FFF2-40B4-BE49-F238E27FC236}">
                  <a16:creationId xmlns:a16="http://schemas.microsoft.com/office/drawing/2014/main" id="{1F368B51-B69C-83BF-5250-7BBB1C1F2BD0}"/>
                </a:ext>
              </a:extLst>
            </p:cNvPr>
            <p:cNvSpPr txBox="1"/>
            <p:nvPr/>
          </p:nvSpPr>
          <p:spPr>
            <a:xfrm>
              <a:off x="4524942" y="2682845"/>
              <a:ext cx="1129668" cy="276999"/>
            </a:xfrm>
            <a:prstGeom prst="rect">
              <a:avLst/>
            </a:prstGeom>
            <a:noFill/>
          </p:spPr>
          <p:txBody>
            <a:bodyPr wrap="none" rtlCol="0">
              <a:spAutoFit/>
            </a:bodyPr>
            <a:lstStyle/>
            <a:p>
              <a:r>
                <a:rPr lang="en-GB" sz="1200" dirty="0"/>
                <a:t>Recommended</a:t>
              </a:r>
            </a:p>
          </p:txBody>
        </p:sp>
      </p:grpSp>
      <p:sp>
        <p:nvSpPr>
          <p:cNvPr id="65" name="Rectangle: Rounded Corners 37">
            <a:extLst>
              <a:ext uri="{FF2B5EF4-FFF2-40B4-BE49-F238E27FC236}">
                <a16:creationId xmlns:a16="http://schemas.microsoft.com/office/drawing/2014/main" id="{C6AE18A7-1B7C-13F3-F140-AE607A9A7FD4}"/>
              </a:ext>
            </a:extLst>
          </p:cNvPr>
          <p:cNvSpPr/>
          <p:nvPr/>
        </p:nvSpPr>
        <p:spPr>
          <a:xfrm>
            <a:off x="5822066" y="1078987"/>
            <a:ext cx="3429233" cy="2651540"/>
          </a:xfrm>
          <a:prstGeom prst="roundRect">
            <a:avLst>
              <a:gd name="adj" fmla="val 9697"/>
            </a:avLst>
          </a:prstGeom>
          <a:solidFill>
            <a:srgbClr val="DBEEF4"/>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6" name="Picture 65" descr="A picture containing text, balloon, transport, aircraft&#10;&#10;Description automatically generated">
            <a:extLst>
              <a:ext uri="{FF2B5EF4-FFF2-40B4-BE49-F238E27FC236}">
                <a16:creationId xmlns:a16="http://schemas.microsoft.com/office/drawing/2014/main" id="{874D4020-C6BC-C254-71AF-758F937DB88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10721" y="1837156"/>
            <a:ext cx="1222689" cy="1135201"/>
          </a:xfrm>
          <a:prstGeom prst="rect">
            <a:avLst/>
          </a:prstGeom>
          <a:effectLst/>
        </p:spPr>
      </p:pic>
      <p:grpSp>
        <p:nvGrpSpPr>
          <p:cNvPr id="67" name="Group 66">
            <a:extLst>
              <a:ext uri="{FF2B5EF4-FFF2-40B4-BE49-F238E27FC236}">
                <a16:creationId xmlns:a16="http://schemas.microsoft.com/office/drawing/2014/main" id="{DE8F6FC5-97A5-ED9F-478B-308553E07F8D}"/>
              </a:ext>
            </a:extLst>
          </p:cNvPr>
          <p:cNvGrpSpPr/>
          <p:nvPr/>
        </p:nvGrpSpPr>
        <p:grpSpPr>
          <a:xfrm>
            <a:off x="6457212" y="1682827"/>
            <a:ext cx="1203471" cy="1201087"/>
            <a:chOff x="6266926" y="1991835"/>
            <a:chExt cx="1203471" cy="1201087"/>
          </a:xfrm>
        </p:grpSpPr>
        <p:pic>
          <p:nvPicPr>
            <p:cNvPr id="68" name="Picture 67">
              <a:extLst>
                <a:ext uri="{FF2B5EF4-FFF2-40B4-BE49-F238E27FC236}">
                  <a16:creationId xmlns:a16="http://schemas.microsoft.com/office/drawing/2014/main" id="{07511113-2417-3184-672B-8548801C5487}"/>
                </a:ext>
              </a:extLst>
            </p:cNvPr>
            <p:cNvPicPr>
              <a:picLocks noChangeAspect="1"/>
            </p:cNvPicPr>
            <p:nvPr/>
          </p:nvPicPr>
          <p:blipFill rotWithShape="1">
            <a:blip r:embed="rId5"/>
            <a:srcRect l="4327" t="2429" r="3850" b="3820"/>
            <a:stretch/>
          </p:blipFill>
          <p:spPr>
            <a:xfrm>
              <a:off x="6382771" y="2264234"/>
              <a:ext cx="935832" cy="928688"/>
            </a:xfrm>
            <a:prstGeom prst="ellipse">
              <a:avLst/>
            </a:prstGeom>
            <a:effectLst>
              <a:outerShdw blurRad="50800" dist="38100" dir="2700000" algn="tl" rotWithShape="0">
                <a:prstClr val="black">
                  <a:alpha val="40000"/>
                </a:prstClr>
              </a:outerShdw>
            </a:effectLst>
          </p:spPr>
        </p:pic>
        <p:sp>
          <p:nvSpPr>
            <p:cNvPr id="69" name="TextBox 68">
              <a:extLst>
                <a:ext uri="{FF2B5EF4-FFF2-40B4-BE49-F238E27FC236}">
                  <a16:creationId xmlns:a16="http://schemas.microsoft.com/office/drawing/2014/main" id="{187412EB-42D2-3703-D6FF-06064A1404F7}"/>
                </a:ext>
              </a:extLst>
            </p:cNvPr>
            <p:cNvSpPr txBox="1"/>
            <p:nvPr/>
          </p:nvSpPr>
          <p:spPr>
            <a:xfrm>
              <a:off x="6266926" y="1991835"/>
              <a:ext cx="1203471" cy="307777"/>
            </a:xfrm>
            <a:prstGeom prst="rect">
              <a:avLst/>
            </a:prstGeom>
            <a:noFill/>
          </p:spPr>
          <p:txBody>
            <a:bodyPr wrap="none" rtlCol="0" anchor="ctr">
              <a:spAutoFit/>
            </a:bodyPr>
            <a:lstStyle/>
            <a:p>
              <a:pPr algn="ctr"/>
              <a:r>
                <a:rPr lang="en-GB" sz="1400" b="1" dirty="0"/>
                <a:t>Global Broker</a:t>
              </a:r>
            </a:p>
          </p:txBody>
        </p:sp>
      </p:grpSp>
      <p:grpSp>
        <p:nvGrpSpPr>
          <p:cNvPr id="70" name="Group 69">
            <a:extLst>
              <a:ext uri="{FF2B5EF4-FFF2-40B4-BE49-F238E27FC236}">
                <a16:creationId xmlns:a16="http://schemas.microsoft.com/office/drawing/2014/main" id="{5B8846C9-24F5-FA83-9D57-0DFC5BA9EE33}"/>
              </a:ext>
            </a:extLst>
          </p:cNvPr>
          <p:cNvGrpSpPr/>
          <p:nvPr/>
        </p:nvGrpSpPr>
        <p:grpSpPr>
          <a:xfrm>
            <a:off x="10749897" y="2581640"/>
            <a:ext cx="1152880" cy="1472091"/>
            <a:chOff x="10559611" y="2648050"/>
            <a:chExt cx="1152880" cy="1472091"/>
          </a:xfrm>
        </p:grpSpPr>
        <p:pic>
          <p:nvPicPr>
            <p:cNvPr id="71" name="Picture 70">
              <a:extLst>
                <a:ext uri="{FF2B5EF4-FFF2-40B4-BE49-F238E27FC236}">
                  <a16:creationId xmlns:a16="http://schemas.microsoft.com/office/drawing/2014/main" id="{115F4EE9-F496-A312-BCFC-0B09111F03E7}"/>
                </a:ext>
              </a:extLst>
            </p:cNvPr>
            <p:cNvPicPr>
              <a:picLocks noChangeAspect="1"/>
            </p:cNvPicPr>
            <p:nvPr/>
          </p:nvPicPr>
          <p:blipFill>
            <a:blip r:embed="rId6">
              <a:duotone>
                <a:schemeClr val="accent1">
                  <a:shade val="45000"/>
                  <a:satMod val="135000"/>
                </a:schemeClr>
                <a:prstClr val="white"/>
              </a:duotone>
            </a:blip>
            <a:stretch>
              <a:fillRect/>
            </a:stretch>
          </p:blipFill>
          <p:spPr>
            <a:xfrm>
              <a:off x="10782472" y="2648050"/>
              <a:ext cx="697860" cy="898090"/>
            </a:xfrm>
            <a:prstGeom prst="rect">
              <a:avLst/>
            </a:prstGeom>
          </p:spPr>
        </p:pic>
        <p:sp>
          <p:nvSpPr>
            <p:cNvPr id="72" name="TextBox 71">
              <a:extLst>
                <a:ext uri="{FF2B5EF4-FFF2-40B4-BE49-F238E27FC236}">
                  <a16:creationId xmlns:a16="http://schemas.microsoft.com/office/drawing/2014/main" id="{B9D5AB99-FE0A-EF34-CCF7-C027F6229F15}"/>
                </a:ext>
              </a:extLst>
            </p:cNvPr>
            <p:cNvSpPr txBox="1"/>
            <p:nvPr/>
          </p:nvSpPr>
          <p:spPr>
            <a:xfrm>
              <a:off x="10559611" y="3473810"/>
              <a:ext cx="1152880" cy="646331"/>
            </a:xfrm>
            <a:prstGeom prst="rect">
              <a:avLst/>
            </a:prstGeom>
            <a:noFill/>
          </p:spPr>
          <p:txBody>
            <a:bodyPr wrap="none" rtlCol="0" anchor="ctr">
              <a:spAutoFit/>
            </a:bodyPr>
            <a:lstStyle/>
            <a:p>
              <a:pPr algn="ctr"/>
              <a:r>
                <a:rPr lang="en-GB" b="1" dirty="0"/>
                <a:t>Data </a:t>
              </a:r>
            </a:p>
            <a:p>
              <a:pPr algn="ctr"/>
              <a:r>
                <a:rPr lang="en-GB" b="1" dirty="0"/>
                <a:t>Consumer</a:t>
              </a:r>
            </a:p>
          </p:txBody>
        </p:sp>
      </p:grpSp>
      <p:sp>
        <p:nvSpPr>
          <p:cNvPr id="73" name="Isosceles Triangle 52">
            <a:extLst>
              <a:ext uri="{FF2B5EF4-FFF2-40B4-BE49-F238E27FC236}">
                <a16:creationId xmlns:a16="http://schemas.microsoft.com/office/drawing/2014/main" id="{4FF3E279-0448-C723-E8B6-1CCF55EC935E}"/>
              </a:ext>
            </a:extLst>
          </p:cNvPr>
          <p:cNvSpPr/>
          <p:nvPr/>
        </p:nvSpPr>
        <p:spPr>
          <a:xfrm rot="21104695">
            <a:off x="10294881" y="1832188"/>
            <a:ext cx="658121" cy="108092"/>
          </a:xfrm>
          <a:prstGeom prst="triangle">
            <a:avLst>
              <a:gd name="adj" fmla="val 1938"/>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 name="Isosceles Triangle 53">
            <a:extLst>
              <a:ext uri="{FF2B5EF4-FFF2-40B4-BE49-F238E27FC236}">
                <a16:creationId xmlns:a16="http://schemas.microsoft.com/office/drawing/2014/main" id="{4656EBD9-AF1D-305F-81EF-60D900CA6D71}"/>
              </a:ext>
            </a:extLst>
          </p:cNvPr>
          <p:cNvSpPr/>
          <p:nvPr/>
        </p:nvSpPr>
        <p:spPr>
          <a:xfrm rot="21104695" flipH="1" flipV="1">
            <a:off x="10352194" y="1115260"/>
            <a:ext cx="830605" cy="108092"/>
          </a:xfrm>
          <a:prstGeom prst="triangle">
            <a:avLst>
              <a:gd name="adj" fmla="val 1938"/>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75" name="Group 74">
            <a:extLst>
              <a:ext uri="{FF2B5EF4-FFF2-40B4-BE49-F238E27FC236}">
                <a16:creationId xmlns:a16="http://schemas.microsoft.com/office/drawing/2014/main" id="{310CDB6F-9A9F-B439-10BF-9B9DEBFF58EF}"/>
              </a:ext>
            </a:extLst>
          </p:cNvPr>
          <p:cNvGrpSpPr/>
          <p:nvPr/>
        </p:nvGrpSpPr>
        <p:grpSpPr>
          <a:xfrm>
            <a:off x="7649829" y="2442746"/>
            <a:ext cx="3337943" cy="878449"/>
            <a:chOff x="7396043" y="2751754"/>
            <a:chExt cx="3337943" cy="878449"/>
          </a:xfrm>
        </p:grpSpPr>
        <p:cxnSp>
          <p:nvCxnSpPr>
            <p:cNvPr id="76" name="Straight Arrow Connector 75">
              <a:extLst>
                <a:ext uri="{FF2B5EF4-FFF2-40B4-BE49-F238E27FC236}">
                  <a16:creationId xmlns:a16="http://schemas.microsoft.com/office/drawing/2014/main" id="{2FCFCA53-07F7-A39F-3E1A-6A36DE7CB60D}"/>
                </a:ext>
              </a:extLst>
            </p:cNvPr>
            <p:cNvCxnSpPr>
              <a:cxnSpLocks/>
            </p:cNvCxnSpPr>
            <p:nvPr/>
          </p:nvCxnSpPr>
          <p:spPr>
            <a:xfrm flipH="1" flipV="1">
              <a:off x="7396043" y="2751754"/>
              <a:ext cx="3337943" cy="443139"/>
            </a:xfrm>
            <a:prstGeom prst="straightConnector1">
              <a:avLst/>
            </a:prstGeom>
            <a:ln>
              <a:solidFill>
                <a:srgbClr val="0070C0"/>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7" name="Picture 76">
              <a:extLst>
                <a:ext uri="{FF2B5EF4-FFF2-40B4-BE49-F238E27FC236}">
                  <a16:creationId xmlns:a16="http://schemas.microsoft.com/office/drawing/2014/main" id="{6CB713CE-3C8F-B020-AF07-0642CD287282}"/>
                </a:ext>
              </a:extLst>
            </p:cNvPr>
            <p:cNvPicPr>
              <a:picLocks noChangeAspect="1"/>
            </p:cNvPicPr>
            <p:nvPr/>
          </p:nvPicPr>
          <p:blipFill rotWithShape="1">
            <a:blip r:embed="rId2"/>
            <a:srcRect l="9021" t="12980" r="10246" b="15237"/>
            <a:stretch/>
          </p:blipFill>
          <p:spPr>
            <a:xfrm rot="396140">
              <a:off x="9037542" y="3049596"/>
              <a:ext cx="601900" cy="487961"/>
            </a:xfrm>
            <a:prstGeom prst="rect">
              <a:avLst/>
            </a:prstGeom>
          </p:spPr>
        </p:pic>
        <p:sp>
          <p:nvSpPr>
            <p:cNvPr id="78" name="TextBox 77">
              <a:extLst>
                <a:ext uri="{FF2B5EF4-FFF2-40B4-BE49-F238E27FC236}">
                  <a16:creationId xmlns:a16="http://schemas.microsoft.com/office/drawing/2014/main" id="{6A1594B9-D205-7572-16BD-FEB4C55A8035}"/>
                </a:ext>
              </a:extLst>
            </p:cNvPr>
            <p:cNvSpPr txBox="1"/>
            <p:nvPr/>
          </p:nvSpPr>
          <p:spPr>
            <a:xfrm rot="474273">
              <a:off x="9595297" y="3168538"/>
              <a:ext cx="935384" cy="461665"/>
            </a:xfrm>
            <a:prstGeom prst="rect">
              <a:avLst/>
            </a:prstGeom>
            <a:noFill/>
          </p:spPr>
          <p:txBody>
            <a:bodyPr wrap="none" rtlCol="0" anchor="ctr">
              <a:spAutoFit/>
            </a:bodyPr>
            <a:lstStyle/>
            <a:p>
              <a:pPr algn="ctr"/>
              <a:r>
                <a:rPr lang="en-GB" sz="1200" dirty="0">
                  <a:solidFill>
                    <a:srgbClr val="0070C0"/>
                  </a:solidFill>
                </a:rPr>
                <a:t>notification </a:t>
              </a:r>
            </a:p>
            <a:p>
              <a:pPr algn="ctr"/>
              <a:r>
                <a:rPr lang="en-GB" sz="1200" dirty="0">
                  <a:solidFill>
                    <a:srgbClr val="0070C0"/>
                  </a:solidFill>
                </a:rPr>
                <a:t>of new data</a:t>
              </a:r>
            </a:p>
          </p:txBody>
        </p:sp>
      </p:grpSp>
      <p:grpSp>
        <p:nvGrpSpPr>
          <p:cNvPr id="79" name="Group 78">
            <a:extLst>
              <a:ext uri="{FF2B5EF4-FFF2-40B4-BE49-F238E27FC236}">
                <a16:creationId xmlns:a16="http://schemas.microsoft.com/office/drawing/2014/main" id="{9A55DC2A-1832-78F9-91CA-7A1BD236E345}"/>
              </a:ext>
            </a:extLst>
          </p:cNvPr>
          <p:cNvGrpSpPr/>
          <p:nvPr/>
        </p:nvGrpSpPr>
        <p:grpSpPr>
          <a:xfrm>
            <a:off x="6765195" y="2983344"/>
            <a:ext cx="461665" cy="1511158"/>
            <a:chOff x="6574909" y="3292352"/>
            <a:chExt cx="461665" cy="1511158"/>
          </a:xfrm>
        </p:grpSpPr>
        <p:grpSp>
          <p:nvGrpSpPr>
            <p:cNvPr id="80" name="Group 79">
              <a:extLst>
                <a:ext uri="{FF2B5EF4-FFF2-40B4-BE49-F238E27FC236}">
                  <a16:creationId xmlns:a16="http://schemas.microsoft.com/office/drawing/2014/main" id="{CBF0C4F2-7824-9689-2A2B-8C1F867A612B}"/>
                </a:ext>
              </a:extLst>
            </p:cNvPr>
            <p:cNvGrpSpPr/>
            <p:nvPr/>
          </p:nvGrpSpPr>
          <p:grpSpPr>
            <a:xfrm>
              <a:off x="6625850" y="4214259"/>
              <a:ext cx="380754" cy="420324"/>
              <a:chOff x="6625850" y="4214259"/>
              <a:chExt cx="380754" cy="420324"/>
            </a:xfrm>
          </p:grpSpPr>
          <p:sp>
            <p:nvSpPr>
              <p:cNvPr id="84" name="Rectangle 83">
                <a:extLst>
                  <a:ext uri="{FF2B5EF4-FFF2-40B4-BE49-F238E27FC236}">
                    <a16:creationId xmlns:a16="http://schemas.microsoft.com/office/drawing/2014/main" id="{39BA6A3B-D488-BFAC-A948-8CD6E3307371}"/>
                  </a:ext>
                </a:extLst>
              </p:cNvPr>
              <p:cNvSpPr/>
              <p:nvPr/>
            </p:nvSpPr>
            <p:spPr>
              <a:xfrm>
                <a:off x="6625850" y="4214259"/>
                <a:ext cx="380754" cy="4203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5" name="Picture 84">
                <a:extLst>
                  <a:ext uri="{FF2B5EF4-FFF2-40B4-BE49-F238E27FC236}">
                    <a16:creationId xmlns:a16="http://schemas.microsoft.com/office/drawing/2014/main" id="{3A942BA2-03CE-5944-7FDC-C3DA70FF6861}"/>
                  </a:ext>
                </a:extLst>
              </p:cNvPr>
              <p:cNvPicPr>
                <a:picLocks noChangeAspect="1"/>
              </p:cNvPicPr>
              <p:nvPr/>
            </p:nvPicPr>
            <p:blipFill rotWithShape="1">
              <a:blip r:embed="rId2"/>
              <a:srcRect l="9021" t="12980" r="10246" b="15237"/>
              <a:stretch/>
            </p:blipFill>
            <p:spPr>
              <a:xfrm rot="16200000">
                <a:off x="6636463" y="4277127"/>
                <a:ext cx="380755" cy="308679"/>
              </a:xfrm>
              <a:prstGeom prst="rect">
                <a:avLst/>
              </a:prstGeom>
            </p:spPr>
          </p:pic>
        </p:grpSp>
        <p:grpSp>
          <p:nvGrpSpPr>
            <p:cNvPr id="81" name="Group 80">
              <a:extLst>
                <a:ext uri="{FF2B5EF4-FFF2-40B4-BE49-F238E27FC236}">
                  <a16:creationId xmlns:a16="http://schemas.microsoft.com/office/drawing/2014/main" id="{BB6260B3-D433-4E13-EC07-0F6D670E0762}"/>
                </a:ext>
              </a:extLst>
            </p:cNvPr>
            <p:cNvGrpSpPr/>
            <p:nvPr/>
          </p:nvGrpSpPr>
          <p:grpSpPr>
            <a:xfrm>
              <a:off x="6574909" y="3292352"/>
              <a:ext cx="461665" cy="1511158"/>
              <a:chOff x="6574909" y="3292352"/>
              <a:chExt cx="461665" cy="1511158"/>
            </a:xfrm>
          </p:grpSpPr>
          <p:cxnSp>
            <p:nvCxnSpPr>
              <p:cNvPr id="82" name="Straight Arrow Connector 81">
                <a:extLst>
                  <a:ext uri="{FF2B5EF4-FFF2-40B4-BE49-F238E27FC236}">
                    <a16:creationId xmlns:a16="http://schemas.microsoft.com/office/drawing/2014/main" id="{A9A0A876-2AEE-529F-15B9-C545E4F8F243}"/>
                  </a:ext>
                </a:extLst>
              </p:cNvPr>
              <p:cNvCxnSpPr>
                <a:cxnSpLocks/>
              </p:cNvCxnSpPr>
              <p:nvPr/>
            </p:nvCxnSpPr>
            <p:spPr>
              <a:xfrm>
                <a:off x="7025961" y="3292352"/>
                <a:ext cx="0" cy="1511158"/>
              </a:xfrm>
              <a:prstGeom prst="straightConnector1">
                <a:avLst/>
              </a:prstGeom>
              <a:ln>
                <a:solidFill>
                  <a:srgbClr val="0070C0"/>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0B60D4DB-53AF-52CB-9839-1113A6179BE5}"/>
                  </a:ext>
                </a:extLst>
              </p:cNvPr>
              <p:cNvSpPr txBox="1"/>
              <p:nvPr/>
            </p:nvSpPr>
            <p:spPr>
              <a:xfrm rot="16200000">
                <a:off x="6338050" y="3593258"/>
                <a:ext cx="935384" cy="461665"/>
              </a:xfrm>
              <a:prstGeom prst="rect">
                <a:avLst/>
              </a:prstGeom>
              <a:noFill/>
            </p:spPr>
            <p:txBody>
              <a:bodyPr wrap="none" rtlCol="0" anchor="ctr">
                <a:spAutoFit/>
              </a:bodyPr>
              <a:lstStyle/>
              <a:p>
                <a:pPr algn="ctr"/>
                <a:r>
                  <a:rPr lang="en-GB" sz="1200" dirty="0">
                    <a:solidFill>
                      <a:srgbClr val="0070C0"/>
                    </a:solidFill>
                  </a:rPr>
                  <a:t>notification </a:t>
                </a:r>
              </a:p>
              <a:p>
                <a:pPr algn="ctr"/>
                <a:r>
                  <a:rPr lang="en-GB" sz="1200" dirty="0">
                    <a:solidFill>
                      <a:srgbClr val="0070C0"/>
                    </a:solidFill>
                  </a:rPr>
                  <a:t>of new data</a:t>
                </a:r>
              </a:p>
            </p:txBody>
          </p:sp>
        </p:grpSp>
      </p:grpSp>
      <p:grpSp>
        <p:nvGrpSpPr>
          <p:cNvPr id="86" name="Group 85">
            <a:extLst>
              <a:ext uri="{FF2B5EF4-FFF2-40B4-BE49-F238E27FC236}">
                <a16:creationId xmlns:a16="http://schemas.microsoft.com/office/drawing/2014/main" id="{4191BF29-9571-6415-1098-5FAA15097766}"/>
              </a:ext>
            </a:extLst>
          </p:cNvPr>
          <p:cNvGrpSpPr/>
          <p:nvPr/>
        </p:nvGrpSpPr>
        <p:grpSpPr>
          <a:xfrm>
            <a:off x="8859318" y="3591690"/>
            <a:ext cx="1908178" cy="1020178"/>
            <a:chOff x="8669032" y="3900698"/>
            <a:chExt cx="1908178" cy="1020178"/>
          </a:xfrm>
        </p:grpSpPr>
        <p:cxnSp>
          <p:nvCxnSpPr>
            <p:cNvPr id="87" name="Straight Arrow Connector 86">
              <a:extLst>
                <a:ext uri="{FF2B5EF4-FFF2-40B4-BE49-F238E27FC236}">
                  <a16:creationId xmlns:a16="http://schemas.microsoft.com/office/drawing/2014/main" id="{7A4BADFA-2F12-FB8E-0EE3-5262687EE242}"/>
                </a:ext>
              </a:extLst>
            </p:cNvPr>
            <p:cNvCxnSpPr>
              <a:cxnSpLocks/>
            </p:cNvCxnSpPr>
            <p:nvPr/>
          </p:nvCxnSpPr>
          <p:spPr>
            <a:xfrm flipH="1">
              <a:off x="8669032" y="3900698"/>
              <a:ext cx="1908178" cy="902812"/>
            </a:xfrm>
            <a:prstGeom prst="straightConnector1">
              <a:avLst/>
            </a:prstGeom>
            <a:ln>
              <a:solidFill>
                <a:srgbClr val="0070C0"/>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88" name="Picture 87" descr="Shape&#10;&#10;Description automatically generated">
              <a:extLst>
                <a:ext uri="{FF2B5EF4-FFF2-40B4-BE49-F238E27FC236}">
                  <a16:creationId xmlns:a16="http://schemas.microsoft.com/office/drawing/2014/main" id="{F480F3F8-DB7B-CE99-80ED-0373D2C1AD77}"/>
                </a:ext>
              </a:extLst>
            </p:cNvPr>
            <p:cNvPicPr>
              <a:picLocks noChangeAspect="1"/>
            </p:cNvPicPr>
            <p:nvPr/>
          </p:nvPicPr>
          <p:blipFill>
            <a:blip r:embed="rId7">
              <a:clrChange>
                <a:clrFrom>
                  <a:srgbClr val="FEFEFE"/>
                </a:clrFrom>
                <a:clrTo>
                  <a:srgbClr val="FEFEFE">
                    <a:alpha val="0"/>
                  </a:srgbClr>
                </a:clrTo>
              </a:clrChange>
              <a:duotone>
                <a:schemeClr val="accent2">
                  <a:shade val="45000"/>
                  <a:satMod val="135000"/>
                </a:schemeClr>
                <a:prstClr val="white"/>
              </a:duotone>
            </a:blip>
            <a:stretch>
              <a:fillRect/>
            </a:stretch>
          </p:blipFill>
          <p:spPr>
            <a:xfrm rot="723029">
              <a:off x="8714823" y="4381387"/>
              <a:ext cx="539489" cy="539489"/>
            </a:xfrm>
            <a:prstGeom prst="rect">
              <a:avLst/>
            </a:prstGeom>
          </p:spPr>
        </p:pic>
        <p:grpSp>
          <p:nvGrpSpPr>
            <p:cNvPr id="89" name="Group 88">
              <a:extLst>
                <a:ext uri="{FF2B5EF4-FFF2-40B4-BE49-F238E27FC236}">
                  <a16:creationId xmlns:a16="http://schemas.microsoft.com/office/drawing/2014/main" id="{CAA343F9-950B-3A53-5821-D94B9C2533A7}"/>
                </a:ext>
              </a:extLst>
            </p:cNvPr>
            <p:cNvGrpSpPr/>
            <p:nvPr/>
          </p:nvGrpSpPr>
          <p:grpSpPr>
            <a:xfrm rot="19579463">
              <a:off x="9339790" y="4251177"/>
              <a:ext cx="1126540" cy="380843"/>
              <a:chOff x="9069807" y="3631576"/>
              <a:chExt cx="1126540" cy="380843"/>
            </a:xfrm>
          </p:grpSpPr>
          <p:pic>
            <p:nvPicPr>
              <p:cNvPr id="90" name="Picture 89">
                <a:extLst>
                  <a:ext uri="{FF2B5EF4-FFF2-40B4-BE49-F238E27FC236}">
                    <a16:creationId xmlns:a16="http://schemas.microsoft.com/office/drawing/2014/main" id="{644A876B-4AAF-CD00-161B-A833A1C3CD8C}"/>
                  </a:ext>
                </a:extLst>
              </p:cNvPr>
              <p:cNvPicPr>
                <a:picLocks noChangeAspect="1"/>
              </p:cNvPicPr>
              <p:nvPr/>
            </p:nvPicPr>
            <p:blipFill>
              <a:blip r:embed="rId8"/>
              <a:stretch>
                <a:fillRect/>
              </a:stretch>
            </p:blipFill>
            <p:spPr>
              <a:xfrm rot="690815">
                <a:off x="9069807" y="3631576"/>
                <a:ext cx="448412" cy="380843"/>
              </a:xfrm>
              <a:prstGeom prst="rect">
                <a:avLst/>
              </a:prstGeom>
            </p:spPr>
          </p:pic>
          <p:sp>
            <p:nvSpPr>
              <p:cNvPr id="91" name="TextBox 90">
                <a:extLst>
                  <a:ext uri="{FF2B5EF4-FFF2-40B4-BE49-F238E27FC236}">
                    <a16:creationId xmlns:a16="http://schemas.microsoft.com/office/drawing/2014/main" id="{654FD37B-A28D-3458-AA58-82C2EDB69D14}"/>
                  </a:ext>
                </a:extLst>
              </p:cNvPr>
              <p:cNvSpPr txBox="1"/>
              <p:nvPr/>
            </p:nvSpPr>
            <p:spPr>
              <a:xfrm rot="407274">
                <a:off x="9388690" y="3703773"/>
                <a:ext cx="807657" cy="276999"/>
              </a:xfrm>
              <a:prstGeom prst="rect">
                <a:avLst/>
              </a:prstGeom>
              <a:noFill/>
            </p:spPr>
            <p:txBody>
              <a:bodyPr wrap="none" rtlCol="0" anchor="ctr">
                <a:spAutoFit/>
              </a:bodyPr>
              <a:lstStyle/>
              <a:p>
                <a:pPr algn="ctr"/>
                <a:r>
                  <a:rPr lang="en-GB" sz="1200" dirty="0">
                    <a:solidFill>
                      <a:srgbClr val="0070C0"/>
                    </a:solidFill>
                  </a:rPr>
                  <a:t>download</a:t>
                </a:r>
              </a:p>
            </p:txBody>
          </p:sp>
        </p:grpSp>
      </p:grpSp>
      <p:grpSp>
        <p:nvGrpSpPr>
          <p:cNvPr id="92" name="Group 91">
            <a:extLst>
              <a:ext uri="{FF2B5EF4-FFF2-40B4-BE49-F238E27FC236}">
                <a16:creationId xmlns:a16="http://schemas.microsoft.com/office/drawing/2014/main" id="{A44DDAA3-A0AB-1C32-983F-93812FF31C0B}"/>
              </a:ext>
            </a:extLst>
          </p:cNvPr>
          <p:cNvGrpSpPr/>
          <p:nvPr/>
        </p:nvGrpSpPr>
        <p:grpSpPr>
          <a:xfrm>
            <a:off x="6275372" y="2976066"/>
            <a:ext cx="502716" cy="1511158"/>
            <a:chOff x="6296228" y="3313651"/>
            <a:chExt cx="502716" cy="1511158"/>
          </a:xfrm>
        </p:grpSpPr>
        <p:cxnSp>
          <p:nvCxnSpPr>
            <p:cNvPr id="93" name="Straight Arrow Connector 92">
              <a:extLst>
                <a:ext uri="{FF2B5EF4-FFF2-40B4-BE49-F238E27FC236}">
                  <a16:creationId xmlns:a16="http://schemas.microsoft.com/office/drawing/2014/main" id="{167E40CD-FE80-729D-EE51-AD4B86558FC9}"/>
                </a:ext>
              </a:extLst>
            </p:cNvPr>
            <p:cNvCxnSpPr>
              <a:cxnSpLocks/>
            </p:cNvCxnSpPr>
            <p:nvPr/>
          </p:nvCxnSpPr>
          <p:spPr>
            <a:xfrm>
              <a:off x="6798944" y="3313651"/>
              <a:ext cx="0" cy="1511158"/>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8B010750-642E-9C3D-70A0-9FDEE4215577}"/>
                </a:ext>
              </a:extLst>
            </p:cNvPr>
            <p:cNvSpPr txBox="1"/>
            <p:nvPr/>
          </p:nvSpPr>
          <p:spPr>
            <a:xfrm rot="16200000">
              <a:off x="6189148" y="3780148"/>
              <a:ext cx="777008" cy="276999"/>
            </a:xfrm>
            <a:prstGeom prst="rect">
              <a:avLst/>
            </a:prstGeom>
            <a:noFill/>
          </p:spPr>
          <p:txBody>
            <a:bodyPr wrap="none" rtlCol="0" anchor="ctr">
              <a:spAutoFit/>
            </a:bodyPr>
            <a:lstStyle/>
            <a:p>
              <a:pPr algn="ctr"/>
              <a:r>
                <a:rPr lang="en-GB" sz="1200" dirty="0">
                  <a:solidFill>
                    <a:srgbClr val="0070C0"/>
                  </a:solidFill>
                </a:rPr>
                <a:t>subscribe</a:t>
              </a:r>
            </a:p>
          </p:txBody>
        </p:sp>
        <p:pic>
          <p:nvPicPr>
            <p:cNvPr id="95" name="Picture 94">
              <a:extLst>
                <a:ext uri="{FF2B5EF4-FFF2-40B4-BE49-F238E27FC236}">
                  <a16:creationId xmlns:a16="http://schemas.microsoft.com/office/drawing/2014/main" id="{1D043C0B-78B5-42E4-78A9-62C79A9AA756}"/>
                </a:ext>
              </a:extLst>
            </p:cNvPr>
            <p:cNvPicPr>
              <a:picLocks noChangeAspect="1"/>
            </p:cNvPicPr>
            <p:nvPr/>
          </p:nvPicPr>
          <p:blipFill>
            <a:blip r:embed="rId9"/>
            <a:stretch>
              <a:fillRect/>
            </a:stretch>
          </p:blipFill>
          <p:spPr>
            <a:xfrm rot="15964882">
              <a:off x="6299660" y="4223195"/>
              <a:ext cx="432452" cy="439316"/>
            </a:xfrm>
            <a:prstGeom prst="rect">
              <a:avLst/>
            </a:prstGeom>
          </p:spPr>
        </p:pic>
      </p:grpSp>
      <p:grpSp>
        <p:nvGrpSpPr>
          <p:cNvPr id="96" name="Group 95">
            <a:extLst>
              <a:ext uri="{FF2B5EF4-FFF2-40B4-BE49-F238E27FC236}">
                <a16:creationId xmlns:a16="http://schemas.microsoft.com/office/drawing/2014/main" id="{645FEF1F-EFF7-4D3D-186B-CAF3E38E0C3F}"/>
              </a:ext>
            </a:extLst>
          </p:cNvPr>
          <p:cNvGrpSpPr/>
          <p:nvPr/>
        </p:nvGrpSpPr>
        <p:grpSpPr>
          <a:xfrm>
            <a:off x="7623196" y="2059738"/>
            <a:ext cx="3337943" cy="675319"/>
            <a:chOff x="7367468" y="2271924"/>
            <a:chExt cx="3337943" cy="675319"/>
          </a:xfrm>
        </p:grpSpPr>
        <p:cxnSp>
          <p:nvCxnSpPr>
            <p:cNvPr id="97" name="Straight Arrow Connector 96">
              <a:extLst>
                <a:ext uri="{FF2B5EF4-FFF2-40B4-BE49-F238E27FC236}">
                  <a16:creationId xmlns:a16="http://schemas.microsoft.com/office/drawing/2014/main" id="{A0B2B6B6-DB88-0C21-96B1-265766151410}"/>
                </a:ext>
              </a:extLst>
            </p:cNvPr>
            <p:cNvCxnSpPr>
              <a:cxnSpLocks/>
            </p:cNvCxnSpPr>
            <p:nvPr/>
          </p:nvCxnSpPr>
          <p:spPr>
            <a:xfrm flipH="1" flipV="1">
              <a:off x="7367468" y="2504104"/>
              <a:ext cx="3337943" cy="44313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538BEE94-F0D9-5D68-87CC-260494C723F1}"/>
                </a:ext>
              </a:extLst>
            </p:cNvPr>
            <p:cNvSpPr txBox="1"/>
            <p:nvPr/>
          </p:nvSpPr>
          <p:spPr>
            <a:xfrm rot="474273">
              <a:off x="9566384" y="2554316"/>
              <a:ext cx="777008" cy="276999"/>
            </a:xfrm>
            <a:prstGeom prst="rect">
              <a:avLst/>
            </a:prstGeom>
            <a:noFill/>
          </p:spPr>
          <p:txBody>
            <a:bodyPr wrap="none" rtlCol="0" anchor="ctr">
              <a:spAutoFit/>
            </a:bodyPr>
            <a:lstStyle/>
            <a:p>
              <a:pPr algn="ctr"/>
              <a:r>
                <a:rPr lang="en-GB" sz="1200" dirty="0">
                  <a:solidFill>
                    <a:srgbClr val="0070C0"/>
                  </a:solidFill>
                </a:rPr>
                <a:t>subscribe</a:t>
              </a:r>
            </a:p>
          </p:txBody>
        </p:sp>
        <p:pic>
          <p:nvPicPr>
            <p:cNvPr id="99" name="Picture 98">
              <a:extLst>
                <a:ext uri="{FF2B5EF4-FFF2-40B4-BE49-F238E27FC236}">
                  <a16:creationId xmlns:a16="http://schemas.microsoft.com/office/drawing/2014/main" id="{A85C22CC-C644-915B-0514-8DDEAE7B3F14}"/>
                </a:ext>
              </a:extLst>
            </p:cNvPr>
            <p:cNvPicPr>
              <a:picLocks noChangeAspect="1"/>
            </p:cNvPicPr>
            <p:nvPr/>
          </p:nvPicPr>
          <p:blipFill>
            <a:blip r:embed="rId9"/>
            <a:stretch>
              <a:fillRect/>
            </a:stretch>
          </p:blipFill>
          <p:spPr>
            <a:xfrm rot="327124">
              <a:off x="9073487" y="2271924"/>
              <a:ext cx="442176" cy="449195"/>
            </a:xfrm>
            <a:prstGeom prst="rect">
              <a:avLst/>
            </a:prstGeom>
          </p:spPr>
        </p:pic>
      </p:grpSp>
      <p:grpSp>
        <p:nvGrpSpPr>
          <p:cNvPr id="100" name="Group 99">
            <a:extLst>
              <a:ext uri="{FF2B5EF4-FFF2-40B4-BE49-F238E27FC236}">
                <a16:creationId xmlns:a16="http://schemas.microsoft.com/office/drawing/2014/main" id="{BAEAD8C0-4DF3-39B2-DB06-81A6724A819B}"/>
              </a:ext>
            </a:extLst>
          </p:cNvPr>
          <p:cNvGrpSpPr/>
          <p:nvPr/>
        </p:nvGrpSpPr>
        <p:grpSpPr>
          <a:xfrm>
            <a:off x="7099819" y="5180369"/>
            <a:ext cx="541370" cy="788973"/>
            <a:chOff x="6909533" y="5489377"/>
            <a:chExt cx="541370" cy="788973"/>
          </a:xfrm>
        </p:grpSpPr>
        <p:pic>
          <p:nvPicPr>
            <p:cNvPr id="101" name="Picture 100">
              <a:extLst>
                <a:ext uri="{FF2B5EF4-FFF2-40B4-BE49-F238E27FC236}">
                  <a16:creationId xmlns:a16="http://schemas.microsoft.com/office/drawing/2014/main" id="{6983ABB3-C964-C129-CF80-7E5D4E205C3E}"/>
                </a:ext>
              </a:extLst>
            </p:cNvPr>
            <p:cNvPicPr>
              <a:picLocks noChangeAspect="1"/>
            </p:cNvPicPr>
            <p:nvPr/>
          </p:nvPicPr>
          <p:blipFill>
            <a:blip r:embed="rId10"/>
            <a:stretch>
              <a:fillRect/>
            </a:stretch>
          </p:blipFill>
          <p:spPr>
            <a:xfrm>
              <a:off x="6909533" y="5489377"/>
              <a:ext cx="541370" cy="788973"/>
            </a:xfrm>
            <a:prstGeom prst="rect">
              <a:avLst/>
            </a:prstGeom>
          </p:spPr>
        </p:pic>
        <p:sp>
          <p:nvSpPr>
            <p:cNvPr id="102" name="Isosceles Triangle 20">
              <a:extLst>
                <a:ext uri="{FF2B5EF4-FFF2-40B4-BE49-F238E27FC236}">
                  <a16:creationId xmlns:a16="http://schemas.microsoft.com/office/drawing/2014/main" id="{D49E4837-3C42-74BC-E8AF-59C6F3EFB83A}"/>
                </a:ext>
              </a:extLst>
            </p:cNvPr>
            <p:cNvSpPr/>
            <p:nvPr/>
          </p:nvSpPr>
          <p:spPr>
            <a:xfrm rot="16200000">
              <a:off x="7247130" y="5491380"/>
              <a:ext cx="199219" cy="201769"/>
            </a:xfrm>
            <a:prstGeom prst="triangle">
              <a:avLst>
                <a:gd name="adj" fmla="val 100000"/>
              </a:avLst>
            </a:prstGeom>
            <a:solidFill>
              <a:srgbClr val="DBEEF4"/>
            </a:solidFill>
            <a:ln w="12700" cap="rnd"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3" name="Rounded Rectangle 102">
            <a:extLst>
              <a:ext uri="{FF2B5EF4-FFF2-40B4-BE49-F238E27FC236}">
                <a16:creationId xmlns:a16="http://schemas.microsoft.com/office/drawing/2014/main" id="{1F3BBF75-ECC0-77B9-50EE-323E676B4A70}"/>
              </a:ext>
            </a:extLst>
          </p:cNvPr>
          <p:cNvSpPr/>
          <p:nvPr/>
        </p:nvSpPr>
        <p:spPr>
          <a:xfrm>
            <a:off x="5739175" y="4170988"/>
            <a:ext cx="3569700" cy="2077260"/>
          </a:xfrm>
          <a:prstGeom prst="roundRect">
            <a:avLst/>
          </a:prstGeom>
          <a:solidFill>
            <a:srgbClr val="FF0000">
              <a:alpha val="13103"/>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94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0D748A9-0D5A-8FB8-26A2-34CC1CB8C22C}"/>
              </a:ext>
            </a:extLst>
          </p:cNvPr>
          <p:cNvSpPr/>
          <p:nvPr/>
        </p:nvSpPr>
        <p:spPr>
          <a:xfrm>
            <a:off x="-53788" y="-13415"/>
            <a:ext cx="12245788" cy="734218"/>
          </a:xfrm>
          <a:prstGeom prst="rect">
            <a:avLst/>
          </a:prstGeom>
          <a:solidFill>
            <a:srgbClr val="034D9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3200" b="1" dirty="0"/>
              <a:t>WIS2 in a box</a:t>
            </a:r>
          </a:p>
        </p:txBody>
      </p:sp>
      <p:sp>
        <p:nvSpPr>
          <p:cNvPr id="32" name="TextBox 31">
            <a:extLst>
              <a:ext uri="{FF2B5EF4-FFF2-40B4-BE49-F238E27FC236}">
                <a16:creationId xmlns:a16="http://schemas.microsoft.com/office/drawing/2014/main" id="{E50E4BF3-4D23-7066-EAB7-182A4C947658}"/>
              </a:ext>
            </a:extLst>
          </p:cNvPr>
          <p:cNvSpPr txBox="1"/>
          <p:nvPr/>
        </p:nvSpPr>
        <p:spPr>
          <a:xfrm>
            <a:off x="190697" y="1221342"/>
            <a:ext cx="6304899" cy="1366528"/>
          </a:xfrm>
          <a:prstGeom prst="rect">
            <a:avLst/>
          </a:prstGeom>
          <a:noFill/>
        </p:spPr>
        <p:txBody>
          <a:bodyPr wrap="square" rtlCol="0">
            <a:spAutoFit/>
          </a:bodyPr>
          <a:lstStyle/>
          <a:p>
            <a:pPr marL="285750" indent="-285750">
              <a:spcBef>
                <a:spcPct val="20000"/>
              </a:spcBef>
              <a:buFont typeface="Arial"/>
              <a:buChar char="–"/>
            </a:pPr>
            <a:r>
              <a:rPr lang="en-CA" dirty="0">
                <a:solidFill>
                  <a:prstClr val="black"/>
                </a:solidFill>
              </a:rPr>
              <a:t>Code: </a:t>
            </a:r>
            <a:r>
              <a:rPr lang="en-CA" dirty="0">
                <a:solidFill>
                  <a:srgbClr val="4F81BD">
                    <a:lumMod val="75000"/>
                  </a:srgbClr>
                </a:solidFill>
                <a:hlinkClick r:id="rId3"/>
              </a:rPr>
              <a:t>https://github/wmo-im/wis2box</a:t>
            </a:r>
            <a:r>
              <a:rPr lang="en-CA" dirty="0">
                <a:solidFill>
                  <a:srgbClr val="4F81BD">
                    <a:lumMod val="75000"/>
                  </a:srgbClr>
                </a:solidFill>
              </a:rPr>
              <a:t> </a:t>
            </a:r>
          </a:p>
          <a:p>
            <a:pPr marL="285750" indent="-285750">
              <a:spcBef>
                <a:spcPct val="20000"/>
              </a:spcBef>
              <a:buFont typeface="Arial"/>
              <a:buChar char="–"/>
            </a:pPr>
            <a:r>
              <a:rPr lang="en-CA" dirty="0">
                <a:solidFill>
                  <a:prstClr val="black"/>
                </a:solidFill>
              </a:rPr>
              <a:t>Documentation: </a:t>
            </a:r>
            <a:r>
              <a:rPr lang="en-CA" dirty="0">
                <a:solidFill>
                  <a:srgbClr val="4F81BD">
                    <a:lumMod val="75000"/>
                  </a:srgbClr>
                </a:solidFill>
                <a:hlinkClick r:id="rId4"/>
              </a:rPr>
              <a:t>https://docs.wis2box.wis.wmo.int</a:t>
            </a:r>
            <a:r>
              <a:rPr lang="en-CA" dirty="0">
                <a:solidFill>
                  <a:srgbClr val="4F81BD">
                    <a:lumMod val="75000"/>
                  </a:srgbClr>
                </a:solidFill>
              </a:rPr>
              <a:t> </a:t>
            </a:r>
          </a:p>
          <a:p>
            <a:pPr marL="285750" indent="-285750">
              <a:spcBef>
                <a:spcPct val="20000"/>
              </a:spcBef>
              <a:buFont typeface="Arial"/>
              <a:buChar char="–"/>
            </a:pPr>
            <a:r>
              <a:rPr lang="en-CA" dirty="0">
                <a:solidFill>
                  <a:prstClr val="black"/>
                </a:solidFill>
              </a:rPr>
              <a:t>Demo: </a:t>
            </a:r>
            <a:r>
              <a:rPr lang="en-CA" dirty="0">
                <a:solidFill>
                  <a:srgbClr val="4F81BD">
                    <a:lumMod val="75000"/>
                  </a:srgbClr>
                </a:solidFill>
                <a:hlinkClick r:id="rId5"/>
              </a:rPr>
              <a:t>https://demo.wis2box.wis.wmo.int</a:t>
            </a:r>
            <a:r>
              <a:rPr lang="en-CA" dirty="0">
                <a:solidFill>
                  <a:srgbClr val="4F81BD">
                    <a:lumMod val="75000"/>
                  </a:srgbClr>
                </a:solidFill>
              </a:rPr>
              <a:t> </a:t>
            </a:r>
          </a:p>
          <a:p>
            <a:pPr marL="285750" indent="-285750">
              <a:spcBef>
                <a:spcPct val="20000"/>
              </a:spcBef>
              <a:buFont typeface="Arial"/>
              <a:buChar char="–"/>
            </a:pPr>
            <a:r>
              <a:rPr lang="en-CA" dirty="0">
                <a:solidFill>
                  <a:prstClr val="black"/>
                </a:solidFill>
              </a:rPr>
              <a:t>Discussion Forum : </a:t>
            </a:r>
            <a:r>
              <a:rPr lang="en-CA" dirty="0">
                <a:solidFill>
                  <a:srgbClr val="4F81BD">
                    <a:lumMod val="75000"/>
                  </a:srgbClr>
                </a:solidFill>
                <a:hlinkClick r:id="rId6"/>
              </a:rPr>
              <a:t>github.com/</a:t>
            </a:r>
            <a:r>
              <a:rPr lang="en-CA" dirty="0" err="1">
                <a:solidFill>
                  <a:srgbClr val="4F81BD">
                    <a:lumMod val="75000"/>
                  </a:srgbClr>
                </a:solidFill>
                <a:hlinkClick r:id="rId6"/>
              </a:rPr>
              <a:t>wmo-im</a:t>
            </a:r>
            <a:r>
              <a:rPr lang="en-CA" dirty="0">
                <a:solidFill>
                  <a:srgbClr val="4F81BD">
                    <a:lumMod val="75000"/>
                  </a:srgbClr>
                </a:solidFill>
                <a:hlinkClick r:id="rId6"/>
              </a:rPr>
              <a:t>/wis2box/discussions </a:t>
            </a:r>
            <a:endParaRPr lang="en-CA" dirty="0">
              <a:solidFill>
                <a:srgbClr val="4F81BD">
                  <a:lumMod val="75000"/>
                </a:srgbClr>
              </a:solidFill>
            </a:endParaRPr>
          </a:p>
        </p:txBody>
      </p:sp>
      <p:grpSp>
        <p:nvGrpSpPr>
          <p:cNvPr id="5" name="Group 4">
            <a:extLst>
              <a:ext uri="{FF2B5EF4-FFF2-40B4-BE49-F238E27FC236}">
                <a16:creationId xmlns:a16="http://schemas.microsoft.com/office/drawing/2014/main" id="{15688706-0631-D91B-AFE0-873568B333F1}"/>
              </a:ext>
            </a:extLst>
          </p:cNvPr>
          <p:cNvGrpSpPr/>
          <p:nvPr/>
        </p:nvGrpSpPr>
        <p:grpSpPr>
          <a:xfrm>
            <a:off x="243171" y="2944092"/>
            <a:ext cx="6064323" cy="2447306"/>
            <a:chOff x="1843218" y="3137248"/>
            <a:chExt cx="8575430" cy="2639165"/>
          </a:xfrm>
        </p:grpSpPr>
        <p:sp>
          <p:nvSpPr>
            <p:cNvPr id="22" name="Rectangle 21">
              <a:extLst>
                <a:ext uri="{FF2B5EF4-FFF2-40B4-BE49-F238E27FC236}">
                  <a16:creationId xmlns:a16="http://schemas.microsoft.com/office/drawing/2014/main" id="{4480CEBA-C8A0-B6BD-FE23-D87056BF5CB9}"/>
                </a:ext>
              </a:extLst>
            </p:cNvPr>
            <p:cNvSpPr/>
            <p:nvPr/>
          </p:nvSpPr>
          <p:spPr>
            <a:xfrm>
              <a:off x="1843218" y="3137248"/>
              <a:ext cx="8575430" cy="2639165"/>
            </a:xfrm>
            <a:prstGeom prst="rect">
              <a:avLst/>
            </a:prstGeom>
            <a:noFill/>
            <a:ln w="158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4" name="TextBox 33">
              <a:extLst>
                <a:ext uri="{FF2B5EF4-FFF2-40B4-BE49-F238E27FC236}">
                  <a16:creationId xmlns:a16="http://schemas.microsoft.com/office/drawing/2014/main" id="{ADBEF450-3E9C-95C1-CF3D-B0DF8382C0A3}"/>
                </a:ext>
              </a:extLst>
            </p:cNvPr>
            <p:cNvSpPr txBox="1"/>
            <p:nvPr/>
          </p:nvSpPr>
          <p:spPr>
            <a:xfrm>
              <a:off x="3477780" y="3137248"/>
              <a:ext cx="3461205" cy="400110"/>
            </a:xfrm>
            <a:prstGeom prst="rect">
              <a:avLst/>
            </a:prstGeom>
            <a:noFill/>
          </p:spPr>
          <p:txBody>
            <a:bodyPr wrap="none" rtlCol="0">
              <a:spAutoFit/>
            </a:bodyPr>
            <a:lstStyle/>
            <a:p>
              <a:r>
                <a:rPr lang="en-CH" sz="2000" b="1" dirty="0">
                  <a:solidFill>
                    <a:schemeClr val="tx2">
                      <a:lumMod val="75000"/>
                    </a:schemeClr>
                  </a:solidFill>
                  <a:latin typeface="Arial" panose="020B0604020202020204" pitchFamily="34" charset="0"/>
                  <a:cs typeface="Arial" panose="020B0604020202020204" pitchFamily="34" charset="0"/>
                </a:rPr>
                <a:t>Apache license version 2.0</a:t>
              </a:r>
            </a:p>
          </p:txBody>
        </p:sp>
        <p:sp>
          <p:nvSpPr>
            <p:cNvPr id="3" name="TextBox 2">
              <a:extLst>
                <a:ext uri="{FF2B5EF4-FFF2-40B4-BE49-F238E27FC236}">
                  <a16:creationId xmlns:a16="http://schemas.microsoft.com/office/drawing/2014/main" id="{2347B186-9F14-3A03-9E37-9E98C22D0751}"/>
                </a:ext>
              </a:extLst>
            </p:cNvPr>
            <p:cNvSpPr txBox="1"/>
            <p:nvPr/>
          </p:nvSpPr>
          <p:spPr>
            <a:xfrm>
              <a:off x="1975339" y="3607717"/>
              <a:ext cx="2860431" cy="1785104"/>
            </a:xfrm>
            <a:prstGeom prst="rect">
              <a:avLst/>
            </a:prstGeom>
            <a:noFill/>
          </p:spPr>
          <p:txBody>
            <a:bodyPr wrap="square" rtlCol="0">
              <a:spAutoFit/>
            </a:bodyPr>
            <a:lstStyle/>
            <a:p>
              <a:r>
                <a:rPr lang="en-CH" sz="2000" b="1" dirty="0">
                  <a:solidFill>
                    <a:schemeClr val="tx2">
                      <a:lumMod val="75000"/>
                    </a:schemeClr>
                  </a:solidFill>
                </a:rPr>
                <a:t>Permissions</a:t>
              </a:r>
              <a:endParaRPr lang="en-CH" b="1" dirty="0">
                <a:solidFill>
                  <a:schemeClr val="tx2">
                    <a:lumMod val="75000"/>
                  </a:schemeClr>
                </a:solidFill>
              </a:endParaRPr>
            </a:p>
            <a:p>
              <a:pPr marL="285750" indent="-285750">
                <a:buSzPct val="60000"/>
                <a:buFont typeface=".Apple Color Emoji UI"/>
                <a:buChar char="🟢"/>
              </a:pPr>
              <a:r>
                <a:rPr lang="en-CH" dirty="0"/>
                <a:t>Commercial use</a:t>
              </a:r>
            </a:p>
            <a:p>
              <a:pPr marL="285750" indent="-285750">
                <a:buSzPct val="60000"/>
                <a:buFont typeface=".Apple Color Emoji UI"/>
                <a:buChar char="🟢"/>
              </a:pPr>
              <a:r>
                <a:rPr lang="en-CH" dirty="0"/>
                <a:t>Distribution</a:t>
              </a:r>
            </a:p>
            <a:p>
              <a:pPr marL="285750" indent="-285750">
                <a:buSzPct val="60000"/>
                <a:buFont typeface=".Apple Color Emoji UI"/>
                <a:buChar char="🟢"/>
              </a:pPr>
              <a:r>
                <a:rPr lang="en-CH" dirty="0"/>
                <a:t>Modification</a:t>
              </a:r>
            </a:p>
            <a:p>
              <a:pPr marL="285750" indent="-285750">
                <a:buSzPct val="60000"/>
                <a:buFont typeface=".Apple Color Emoji UI"/>
                <a:buChar char="🟢"/>
              </a:pPr>
              <a:r>
                <a:rPr lang="en-CH" dirty="0"/>
                <a:t>Patent use</a:t>
              </a:r>
            </a:p>
            <a:p>
              <a:pPr marL="285750" indent="-285750">
                <a:buSzPct val="60000"/>
                <a:buFont typeface=".Apple Color Emoji UI"/>
                <a:buChar char="🟢"/>
              </a:pPr>
              <a:r>
                <a:rPr lang="en-CH" dirty="0"/>
                <a:t>Private use</a:t>
              </a:r>
            </a:p>
          </p:txBody>
        </p:sp>
        <p:sp>
          <p:nvSpPr>
            <p:cNvPr id="31" name="TextBox 30">
              <a:extLst>
                <a:ext uri="{FF2B5EF4-FFF2-40B4-BE49-F238E27FC236}">
                  <a16:creationId xmlns:a16="http://schemas.microsoft.com/office/drawing/2014/main" id="{1EA18487-1824-3197-6237-4582E690F977}"/>
                </a:ext>
              </a:extLst>
            </p:cNvPr>
            <p:cNvSpPr txBox="1"/>
            <p:nvPr/>
          </p:nvSpPr>
          <p:spPr>
            <a:xfrm>
              <a:off x="4617835" y="3615473"/>
              <a:ext cx="3217985" cy="954107"/>
            </a:xfrm>
            <a:prstGeom prst="rect">
              <a:avLst/>
            </a:prstGeom>
            <a:noFill/>
          </p:spPr>
          <p:txBody>
            <a:bodyPr wrap="square" rtlCol="0">
              <a:spAutoFit/>
            </a:bodyPr>
            <a:lstStyle/>
            <a:p>
              <a:r>
                <a:rPr lang="en-CH" sz="2000" b="1" dirty="0">
                  <a:solidFill>
                    <a:schemeClr val="tx2">
                      <a:lumMod val="75000"/>
                    </a:schemeClr>
                  </a:solidFill>
                </a:rPr>
                <a:t>Conditions</a:t>
              </a:r>
              <a:endParaRPr lang="en-CH" b="1" dirty="0">
                <a:solidFill>
                  <a:schemeClr val="tx2">
                    <a:lumMod val="75000"/>
                  </a:schemeClr>
                </a:solidFill>
              </a:endParaRPr>
            </a:p>
            <a:p>
              <a:pPr marL="285750" indent="-285750">
                <a:buSzPct val="60000"/>
                <a:buFont typeface=".Apple Color Emoji UI"/>
                <a:buChar char="🔵"/>
              </a:pPr>
              <a:r>
                <a:rPr lang="en-CH" dirty="0"/>
                <a:t>License and copyright notice</a:t>
              </a:r>
            </a:p>
            <a:p>
              <a:pPr marL="285750" indent="-285750">
                <a:buSzPct val="60000"/>
                <a:buFont typeface=".Apple Color Emoji UI"/>
                <a:buChar char="🔵"/>
              </a:pPr>
              <a:r>
                <a:rPr lang="en-CH" dirty="0"/>
                <a:t>State any changes</a:t>
              </a:r>
            </a:p>
          </p:txBody>
        </p:sp>
        <p:sp>
          <p:nvSpPr>
            <p:cNvPr id="33" name="TextBox 32">
              <a:extLst>
                <a:ext uri="{FF2B5EF4-FFF2-40B4-BE49-F238E27FC236}">
                  <a16:creationId xmlns:a16="http://schemas.microsoft.com/office/drawing/2014/main" id="{D17FAA09-75F1-CEA6-896E-8E57D0B86F12}"/>
                </a:ext>
              </a:extLst>
            </p:cNvPr>
            <p:cNvSpPr txBox="1"/>
            <p:nvPr/>
          </p:nvSpPr>
          <p:spPr>
            <a:xfrm>
              <a:off x="7549663" y="3607717"/>
              <a:ext cx="2121902" cy="1231106"/>
            </a:xfrm>
            <a:prstGeom prst="rect">
              <a:avLst/>
            </a:prstGeom>
            <a:noFill/>
          </p:spPr>
          <p:txBody>
            <a:bodyPr wrap="square" rtlCol="0">
              <a:spAutoFit/>
            </a:bodyPr>
            <a:lstStyle/>
            <a:p>
              <a:r>
                <a:rPr lang="en-CH" sz="2000" b="1" dirty="0">
                  <a:solidFill>
                    <a:schemeClr val="tx2">
                      <a:lumMod val="75000"/>
                    </a:schemeClr>
                  </a:solidFill>
                </a:rPr>
                <a:t>Limitations</a:t>
              </a:r>
              <a:endParaRPr lang="en-CH" b="1" dirty="0">
                <a:solidFill>
                  <a:schemeClr val="tx2">
                    <a:lumMod val="75000"/>
                  </a:schemeClr>
                </a:solidFill>
              </a:endParaRPr>
            </a:p>
            <a:p>
              <a:pPr marL="285750" indent="-285750">
                <a:buSzPct val="60000"/>
                <a:buFont typeface=".Apple Color Emoji UI"/>
                <a:buChar char="🔴"/>
              </a:pPr>
              <a:r>
                <a:rPr lang="en-CH" dirty="0"/>
                <a:t>Liability</a:t>
              </a:r>
            </a:p>
            <a:p>
              <a:pPr marL="285750" indent="-285750">
                <a:buSzPct val="60000"/>
                <a:buFont typeface=".Apple Color Emoji UI"/>
                <a:buChar char="🔴"/>
              </a:pPr>
              <a:r>
                <a:rPr lang="en-CH" dirty="0"/>
                <a:t>Trademark use</a:t>
              </a:r>
            </a:p>
            <a:p>
              <a:pPr marL="285750" indent="-285750">
                <a:buSzPct val="60000"/>
                <a:buFont typeface=".Apple Color Emoji UI"/>
                <a:buChar char="🔴"/>
              </a:pPr>
              <a:r>
                <a:rPr lang="en-CH" dirty="0"/>
                <a:t>Warranty</a:t>
              </a:r>
            </a:p>
          </p:txBody>
        </p:sp>
      </p:grpSp>
      <p:pic>
        <p:nvPicPr>
          <p:cNvPr id="35" name="Picture 4" descr="Building for Everyone — The Opensource Way | by Bolaji | Backticks &amp; Tildes  | Medium">
            <a:extLst>
              <a:ext uri="{FF2B5EF4-FFF2-40B4-BE49-F238E27FC236}">
                <a16:creationId xmlns:a16="http://schemas.microsoft.com/office/drawing/2014/main" id="{BBD3CD42-8826-5C57-43C1-55F44B1BF94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33" t="24943" r="8195" b="26279"/>
          <a:stretch/>
        </p:blipFill>
        <p:spPr bwMode="auto">
          <a:xfrm>
            <a:off x="0" y="-2285"/>
            <a:ext cx="1849870" cy="75017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6EA1298-9A84-4B06-0180-DCADB6003081}"/>
              </a:ext>
            </a:extLst>
          </p:cNvPr>
          <p:cNvGrpSpPr/>
          <p:nvPr/>
        </p:nvGrpSpPr>
        <p:grpSpPr>
          <a:xfrm>
            <a:off x="238255" y="780648"/>
            <a:ext cx="6069239" cy="2044506"/>
            <a:chOff x="2842329" y="774985"/>
            <a:chExt cx="6453553" cy="2044506"/>
          </a:xfrm>
        </p:grpSpPr>
        <p:sp>
          <p:nvSpPr>
            <p:cNvPr id="9" name="Rectangle 8">
              <a:extLst>
                <a:ext uri="{FF2B5EF4-FFF2-40B4-BE49-F238E27FC236}">
                  <a16:creationId xmlns:a16="http://schemas.microsoft.com/office/drawing/2014/main" id="{891DE663-463E-68A4-2471-DC1A9D4788E6}"/>
                </a:ext>
              </a:extLst>
            </p:cNvPr>
            <p:cNvSpPr/>
            <p:nvPr/>
          </p:nvSpPr>
          <p:spPr>
            <a:xfrm>
              <a:off x="2842329" y="774985"/>
              <a:ext cx="6453553" cy="2044506"/>
            </a:xfrm>
            <a:prstGeom prst="rect">
              <a:avLst/>
            </a:prstGeom>
            <a:noFill/>
            <a:ln w="158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5C3A453B-A016-CF72-11FA-C2FD38CA7C4E}"/>
                </a:ext>
              </a:extLst>
            </p:cNvPr>
            <p:cNvSpPr txBox="1"/>
            <p:nvPr/>
          </p:nvSpPr>
          <p:spPr>
            <a:xfrm>
              <a:off x="4151708" y="848865"/>
              <a:ext cx="3732112" cy="400110"/>
            </a:xfrm>
            <a:prstGeom prst="rect">
              <a:avLst/>
            </a:prstGeom>
            <a:noFill/>
          </p:spPr>
          <p:txBody>
            <a:bodyPr wrap="none" rtlCol="0">
              <a:spAutoFit/>
            </a:bodyPr>
            <a:lstStyle/>
            <a:p>
              <a:r>
                <a:rPr lang="en-CH" sz="2000" b="1" dirty="0">
                  <a:solidFill>
                    <a:schemeClr val="tx2">
                      <a:lumMod val="75000"/>
                    </a:schemeClr>
                  </a:solidFill>
                  <a:latin typeface="Arial" panose="020B0604020202020204" pitchFamily="34" charset="0"/>
                  <a:cs typeface="Arial" panose="020B0604020202020204" pitchFamily="34" charset="0"/>
                </a:rPr>
                <a:t>gitHub repositories and docs</a:t>
              </a:r>
            </a:p>
          </p:txBody>
        </p:sp>
      </p:grpSp>
      <p:pic>
        <p:nvPicPr>
          <p:cNvPr id="13" name="Picture 12">
            <a:extLst>
              <a:ext uri="{FF2B5EF4-FFF2-40B4-BE49-F238E27FC236}">
                <a16:creationId xmlns:a16="http://schemas.microsoft.com/office/drawing/2014/main" id="{FF34C5B8-0DCE-8054-1006-6F7F31FB7D95}"/>
              </a:ext>
            </a:extLst>
          </p:cNvPr>
          <p:cNvPicPr>
            <a:picLocks noChangeAspect="1"/>
          </p:cNvPicPr>
          <p:nvPr/>
        </p:nvPicPr>
        <p:blipFill>
          <a:blip r:embed="rId8"/>
          <a:stretch>
            <a:fillRect/>
          </a:stretch>
        </p:blipFill>
        <p:spPr>
          <a:xfrm>
            <a:off x="6418482" y="852616"/>
            <a:ext cx="3612216" cy="1927909"/>
          </a:xfrm>
          <a:prstGeom prst="rect">
            <a:avLst/>
          </a:prstGeom>
        </p:spPr>
      </p:pic>
      <p:pic>
        <p:nvPicPr>
          <p:cNvPr id="16" name="Picture 15">
            <a:extLst>
              <a:ext uri="{FF2B5EF4-FFF2-40B4-BE49-F238E27FC236}">
                <a16:creationId xmlns:a16="http://schemas.microsoft.com/office/drawing/2014/main" id="{69D53078-5044-80A2-D5B0-BE3E3C544C58}"/>
              </a:ext>
            </a:extLst>
          </p:cNvPr>
          <p:cNvPicPr>
            <a:picLocks noChangeAspect="1"/>
          </p:cNvPicPr>
          <p:nvPr/>
        </p:nvPicPr>
        <p:blipFill>
          <a:blip r:embed="rId9"/>
          <a:stretch>
            <a:fillRect/>
          </a:stretch>
        </p:blipFill>
        <p:spPr>
          <a:xfrm>
            <a:off x="9986691" y="790374"/>
            <a:ext cx="2186647" cy="3811819"/>
          </a:xfrm>
          <a:prstGeom prst="rect">
            <a:avLst/>
          </a:prstGeom>
        </p:spPr>
      </p:pic>
    </p:spTree>
    <p:extLst>
      <p:ext uri="{BB962C8B-B14F-4D97-AF65-F5344CB8AC3E}">
        <p14:creationId xmlns:p14="http://schemas.microsoft.com/office/powerpoint/2010/main" val="974407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CD5AC-5239-4317-A018-1F813C8A6B4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68EE570A-13A6-464C-8310-9192BE0C0F78}"/>
              </a:ext>
            </a:extLst>
          </p:cNvPr>
          <p:cNvSpPr/>
          <p:nvPr/>
        </p:nvSpPr>
        <p:spPr>
          <a:xfrm>
            <a:off x="834390" y="6073140"/>
            <a:ext cx="133350" cy="1295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diagram of a timeline&#10;&#10;Description automatically generated">
            <a:extLst>
              <a:ext uri="{FF2B5EF4-FFF2-40B4-BE49-F238E27FC236}">
                <a16:creationId xmlns:a16="http://schemas.microsoft.com/office/drawing/2014/main" id="{8566DB91-7201-9780-89FF-6896D1385E65}"/>
              </a:ext>
            </a:extLst>
          </p:cNvPr>
          <p:cNvPicPr>
            <a:picLocks noChangeAspect="1"/>
          </p:cNvPicPr>
          <p:nvPr/>
        </p:nvPicPr>
        <p:blipFill>
          <a:blip r:embed="rId3"/>
          <a:stretch>
            <a:fillRect/>
          </a:stretch>
        </p:blipFill>
        <p:spPr>
          <a:xfrm>
            <a:off x="0" y="222157"/>
            <a:ext cx="12192000" cy="6858000"/>
          </a:xfrm>
          <a:prstGeom prst="rect">
            <a:avLst/>
          </a:prstGeom>
        </p:spPr>
      </p:pic>
    </p:spTree>
    <p:extLst>
      <p:ext uri="{BB962C8B-B14F-4D97-AF65-F5344CB8AC3E}">
        <p14:creationId xmlns:p14="http://schemas.microsoft.com/office/powerpoint/2010/main" val="3674552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1" name="Rectangle 23">
            <a:extLst>
              <a:ext uri="{FF2B5EF4-FFF2-40B4-BE49-F238E27FC236}">
                <a16:creationId xmlns:a16="http://schemas.microsoft.com/office/drawing/2014/main" id="{58B7BA18-82AC-4F73-A843-CD22FEA67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25">
            <a:extLst>
              <a:ext uri="{FF2B5EF4-FFF2-40B4-BE49-F238E27FC236}">
                <a16:creationId xmlns:a16="http://schemas.microsoft.com/office/drawing/2014/main" id="{0A18D471-708A-40E6-B998-65CD717785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27" name="Rectangle 26">
              <a:extLst>
                <a:ext uri="{FF2B5EF4-FFF2-40B4-BE49-F238E27FC236}">
                  <a16:creationId xmlns:a16="http://schemas.microsoft.com/office/drawing/2014/main" id="{2BA89D80-A205-4952-A46F-A135B693B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43" name="Rectangle 27">
              <a:extLst>
                <a:ext uri="{FF2B5EF4-FFF2-40B4-BE49-F238E27FC236}">
                  <a16:creationId xmlns:a16="http://schemas.microsoft.com/office/drawing/2014/main" id="{FFF73490-1CDC-4DA0-A5DC-3F4139460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a:solidFill>
                  <a:schemeClr val="tx1"/>
                </a:solidFill>
              </a:endParaRPr>
            </a:p>
          </p:txBody>
        </p:sp>
      </p:grpSp>
      <p:sp>
        <p:nvSpPr>
          <p:cNvPr id="2" name="Title 1">
            <a:extLst>
              <a:ext uri="{FF2B5EF4-FFF2-40B4-BE49-F238E27FC236}">
                <a16:creationId xmlns:a16="http://schemas.microsoft.com/office/drawing/2014/main" id="{EFEEF1D3-3873-3B8F-229A-C522E2D92087}"/>
              </a:ext>
            </a:extLst>
          </p:cNvPr>
          <p:cNvSpPr>
            <a:spLocks noGrp="1"/>
          </p:cNvSpPr>
          <p:nvPr>
            <p:ph type="ctrTitle"/>
          </p:nvPr>
        </p:nvSpPr>
        <p:spPr>
          <a:xfrm>
            <a:off x="546680" y="-607318"/>
            <a:ext cx="5282519" cy="2728250"/>
          </a:xfrm>
        </p:spPr>
        <p:txBody>
          <a:bodyPr anchor="ctr">
            <a:normAutofit/>
          </a:bodyPr>
          <a:lstStyle/>
          <a:p>
            <a:r>
              <a:rPr lang="en-CH" sz="4800">
                <a:latin typeface="Times New Roman"/>
                <a:cs typeface="Times New Roman"/>
              </a:rPr>
              <a:t>Early Warnings for All Initiative</a:t>
            </a:r>
          </a:p>
        </p:txBody>
      </p:sp>
      <p:sp>
        <p:nvSpPr>
          <p:cNvPr id="3" name="Subtitle 2">
            <a:extLst>
              <a:ext uri="{FF2B5EF4-FFF2-40B4-BE49-F238E27FC236}">
                <a16:creationId xmlns:a16="http://schemas.microsoft.com/office/drawing/2014/main" id="{1324D15C-B54D-4A48-566B-53E68717B749}"/>
              </a:ext>
            </a:extLst>
          </p:cNvPr>
          <p:cNvSpPr>
            <a:spLocks noGrp="1"/>
          </p:cNvSpPr>
          <p:nvPr>
            <p:ph type="subTitle" idx="1"/>
          </p:nvPr>
        </p:nvSpPr>
        <p:spPr>
          <a:xfrm>
            <a:off x="307074" y="1373368"/>
            <a:ext cx="6228110" cy="2705544"/>
          </a:xfrm>
        </p:spPr>
        <p:txBody>
          <a:bodyPr vert="horz" lIns="91440" tIns="45720" rIns="91440" bIns="45720" rtlCol="0" anchor="t">
            <a:normAutofit/>
          </a:bodyPr>
          <a:lstStyle/>
          <a:p>
            <a:r>
              <a:rPr lang="en-US" sz="3200">
                <a:solidFill>
                  <a:srgbClr val="040404"/>
                </a:solidFill>
                <a:latin typeface="Times New Roman"/>
                <a:cs typeface="Times New Roman"/>
              </a:rPr>
              <a:t>UN SG </a:t>
            </a:r>
            <a:endParaRPr lang="en-US" sz="3200">
              <a:solidFill>
                <a:srgbClr val="040404"/>
              </a:solidFill>
              <a:latin typeface="Times New Roman" panose="02020603050405020304" pitchFamily="18" charset="0"/>
              <a:cs typeface="Times New Roman" panose="02020603050405020304" pitchFamily="18" charset="0"/>
            </a:endParaRPr>
          </a:p>
          <a:p>
            <a:r>
              <a:rPr lang="en-US" sz="3200">
                <a:solidFill>
                  <a:srgbClr val="040404"/>
                </a:solidFill>
                <a:latin typeface="Times New Roman"/>
                <a:cs typeface="Times New Roman"/>
              </a:rPr>
              <a:t>Announced on World Met Day 2022</a:t>
            </a:r>
            <a:endParaRPr lang="en-US" sz="3200">
              <a:solidFill>
                <a:srgbClr val="040404"/>
              </a:solidFill>
              <a:latin typeface="Times New Roman" panose="02020603050405020304" pitchFamily="18" charset="0"/>
              <a:cs typeface="Times New Roman" panose="02020603050405020304" pitchFamily="18" charset="0"/>
            </a:endParaRPr>
          </a:p>
          <a:p>
            <a:r>
              <a:rPr lang="en-US" sz="3200">
                <a:solidFill>
                  <a:srgbClr val="040404"/>
                </a:solidFill>
                <a:latin typeface="Times New Roman"/>
                <a:cs typeface="Times New Roman"/>
              </a:rPr>
              <a:t>Action Plan developed by WMO</a:t>
            </a:r>
            <a:endParaRPr lang="en-US" sz="3200">
              <a:solidFill>
                <a:srgbClr val="040404"/>
              </a:solidFill>
              <a:latin typeface="Times New Roman" panose="02020603050405020304" pitchFamily="18" charset="0"/>
              <a:cs typeface="Times New Roman" panose="02020603050405020304" pitchFamily="18" charset="0"/>
            </a:endParaRPr>
          </a:p>
          <a:p>
            <a:r>
              <a:rPr lang="en-US" sz="3200">
                <a:solidFill>
                  <a:srgbClr val="040404"/>
                </a:solidFill>
                <a:latin typeface="Times New Roman"/>
                <a:cs typeface="Times New Roman"/>
              </a:rPr>
              <a:t> Launched at COP-27 (Nov 2022)</a:t>
            </a:r>
            <a:endParaRPr lang="en-US" sz="3200">
              <a:solidFill>
                <a:srgbClr val="040404"/>
              </a:solidFill>
              <a:latin typeface="Times New Roman" panose="02020603050405020304" pitchFamily="18" charset="0"/>
              <a:cs typeface="Times New Roman" panose="02020603050405020304" pitchFamily="18" charset="0"/>
            </a:endParaRPr>
          </a:p>
        </p:txBody>
      </p:sp>
      <p:sp>
        <p:nvSpPr>
          <p:cNvPr id="44" name="Freeform: Shape 29">
            <a:extLst>
              <a:ext uri="{FF2B5EF4-FFF2-40B4-BE49-F238E27FC236}">
                <a16:creationId xmlns:a16="http://schemas.microsoft.com/office/drawing/2014/main" id="{79D730AC-06E5-4840-86DF-F67855B1D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9C6558FD-D041-51F0-FBED-C7DC6A9E0CC8}"/>
              </a:ext>
            </a:extLst>
          </p:cNvPr>
          <p:cNvPicPr>
            <a:picLocks noChangeAspect="1"/>
          </p:cNvPicPr>
          <p:nvPr/>
        </p:nvPicPr>
        <p:blipFill rotWithShape="1">
          <a:blip r:embed="rId2"/>
          <a:srcRect r="1563"/>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40" name="TextBox 39">
            <a:extLst>
              <a:ext uri="{FF2B5EF4-FFF2-40B4-BE49-F238E27FC236}">
                <a16:creationId xmlns:a16="http://schemas.microsoft.com/office/drawing/2014/main" id="{1241F8DE-715E-3CC9-F18E-FD6E154BB5A8}"/>
              </a:ext>
            </a:extLst>
          </p:cNvPr>
          <p:cNvSpPr txBox="1"/>
          <p:nvPr/>
        </p:nvSpPr>
        <p:spPr>
          <a:xfrm>
            <a:off x="808051" y="6241799"/>
            <a:ext cx="4549569" cy="369332"/>
          </a:xfrm>
          <a:prstGeom prst="rect">
            <a:avLst/>
          </a:prstGeom>
          <a:solidFill>
            <a:srgbClr val="FFFF00"/>
          </a:solidFill>
        </p:spPr>
        <p:txBody>
          <a:bodyPr wrap="square">
            <a:spAutoFit/>
          </a:bodyPr>
          <a:lstStyle/>
          <a:p>
            <a:r>
              <a:rPr lang="fr-CH"/>
              <a:t>https://public.wmo.int/en/earlywarningsforall</a:t>
            </a:r>
            <a:endParaRPr lang="en-CH"/>
          </a:p>
        </p:txBody>
      </p:sp>
      <p:sp>
        <p:nvSpPr>
          <p:cNvPr id="45" name="Subtitle 2">
            <a:extLst>
              <a:ext uri="{FF2B5EF4-FFF2-40B4-BE49-F238E27FC236}">
                <a16:creationId xmlns:a16="http://schemas.microsoft.com/office/drawing/2014/main" id="{FA84F4BC-BD2D-EADF-0FCB-F5A36C83A24F}"/>
              </a:ext>
            </a:extLst>
          </p:cNvPr>
          <p:cNvSpPr txBox="1">
            <a:spLocks/>
          </p:cNvSpPr>
          <p:nvPr/>
        </p:nvSpPr>
        <p:spPr>
          <a:xfrm>
            <a:off x="658426" y="3374760"/>
            <a:ext cx="5284040" cy="7836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CH" sz="2000">
              <a:solidFill>
                <a:srgbClr val="040404"/>
              </a:solidFill>
              <a:latin typeface="Times New Roman" panose="02020603050405020304" pitchFamily="18" charset="0"/>
              <a:cs typeface="Times New Roman" panose="02020603050405020304" pitchFamily="18" charset="0"/>
            </a:endParaRPr>
          </a:p>
        </p:txBody>
      </p:sp>
      <p:pic>
        <p:nvPicPr>
          <p:cNvPr id="4" name="Picture 3" descr="Diagram, schematic&#10;&#10;Description automatically generated">
            <a:extLst>
              <a:ext uri="{FF2B5EF4-FFF2-40B4-BE49-F238E27FC236}">
                <a16:creationId xmlns:a16="http://schemas.microsoft.com/office/drawing/2014/main" id="{B1029B77-A2F1-323E-127C-7B5F86E182F2}"/>
              </a:ext>
            </a:extLst>
          </p:cNvPr>
          <p:cNvPicPr>
            <a:picLocks noChangeAspect="1"/>
          </p:cNvPicPr>
          <p:nvPr/>
        </p:nvPicPr>
        <p:blipFill>
          <a:blip r:embed="rId3"/>
          <a:stretch>
            <a:fillRect/>
          </a:stretch>
        </p:blipFill>
        <p:spPr>
          <a:xfrm>
            <a:off x="1856389" y="3511441"/>
            <a:ext cx="2882463" cy="2725464"/>
          </a:xfrm>
          <a:prstGeom prst="rect">
            <a:avLst/>
          </a:prstGeom>
        </p:spPr>
      </p:pic>
    </p:spTree>
    <p:extLst>
      <p:ext uri="{BB962C8B-B14F-4D97-AF65-F5344CB8AC3E}">
        <p14:creationId xmlns:p14="http://schemas.microsoft.com/office/powerpoint/2010/main" val="1447016180"/>
      </p:ext>
    </p:extLst>
  </p:cSld>
  <p:clrMapOvr>
    <a:masterClrMapping/>
  </p:clrMapOvr>
</p:sld>
</file>

<file path=ppt/theme/theme1.xml><?xml version="1.0" encoding="utf-8"?>
<a:theme xmlns:a="http://schemas.openxmlformats.org/drawingml/2006/main" name="TT-GISC2017-presentationXX-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MO_BLU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UNISDR">
  <a:themeElements>
    <a:clrScheme name="UNISDR">
      <a:dk1>
        <a:srgbClr val="294A64"/>
      </a:dk1>
      <a:lt1>
        <a:sysClr val="window" lastClr="FFFFFF"/>
      </a:lt1>
      <a:dk2>
        <a:srgbClr val="7F7F7F"/>
      </a:dk2>
      <a:lt2>
        <a:srgbClr val="E7E6E6"/>
      </a:lt2>
      <a:accent1>
        <a:srgbClr val="0C4F85"/>
      </a:accent1>
      <a:accent2>
        <a:srgbClr val="D87A3D"/>
      </a:accent2>
      <a:accent3>
        <a:srgbClr val="0F9F9F"/>
      </a:accent3>
      <a:accent4>
        <a:srgbClr val="843C79"/>
      </a:accent4>
      <a:accent5>
        <a:srgbClr val="9F2039"/>
      </a:accent5>
      <a:accent6>
        <a:srgbClr val="6093BD"/>
      </a:accent6>
      <a:hlink>
        <a:srgbClr val="004F91"/>
      </a:hlink>
      <a:folHlink>
        <a:srgbClr val="6093BD"/>
      </a:folHlink>
    </a:clrScheme>
    <a:fontScheme name="UNISDR">
      <a:majorFont>
        <a:latin typeface="Roboto Black"/>
        <a:ea typeface="ＭＳ Ｐゴシック"/>
        <a:cs typeface="Arial"/>
      </a:majorFont>
      <a:minorFont>
        <a:latin typeface="Roboto"/>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205FAFC-2F2F-1646-98AB-4958DC15FB8F}" vid="{95D59976-84C3-894A-81CD-A690B5BAB395}"/>
    </a:ext>
  </a:extLst>
</a:theme>
</file>

<file path=ppt/theme/theme8.xml><?xml version="1.0" encoding="utf-8"?>
<a:theme xmlns:a="http://schemas.openxmlformats.org/drawingml/2006/main" name="Tema de Office">
  <a:themeElements>
    <a:clrScheme name="Personalizados 20">
      <a:dk1>
        <a:srgbClr val="000000"/>
      </a:dk1>
      <a:lt1>
        <a:srgbClr val="FFFFFF"/>
      </a:lt1>
      <a:dk2>
        <a:srgbClr val="44546A"/>
      </a:dk2>
      <a:lt2>
        <a:srgbClr val="E7E6E6"/>
      </a:lt2>
      <a:accent1>
        <a:srgbClr val="FFC000"/>
      </a:accent1>
      <a:accent2>
        <a:srgbClr val="0D0D0D"/>
      </a:accent2>
      <a:accent3>
        <a:srgbClr val="A5A5A5"/>
      </a:accent3>
      <a:accent4>
        <a:srgbClr val="CECECE"/>
      </a:accent4>
      <a:accent5>
        <a:srgbClr val="262626"/>
      </a:accent5>
      <a:accent6>
        <a:srgbClr val="7F7F7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O 150y_PPT template_final" id="{67D63888-2D1D-994C-B36F-8859526EF670}" vid="{F300701F-8589-C547-ABFF-F41875A811E7}"/>
    </a:ext>
  </a:extLst>
</a:theme>
</file>

<file path=ppt/theme/theme9.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c1a465f0-9ed0-43de-8189-a8c6f1075a5f" xsi:nil="true"/>
    <SharedWithUsers xmlns="1b00f30f-36d4-4fa1-aff8-52ec48b6e084">
      <UserInfo>
        <DisplayName>Zhichao Wang</DisplayName>
        <AccountId>107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372671858FF0B4B80590C0985A5F158" ma:contentTypeVersion="13" ma:contentTypeDescription="Create a new document." ma:contentTypeScope="" ma:versionID="953d7ea7b0f8837cd3ca9d050a6fca58">
  <xsd:schema xmlns:xsd="http://www.w3.org/2001/XMLSchema" xmlns:xs="http://www.w3.org/2001/XMLSchema" xmlns:p="http://schemas.microsoft.com/office/2006/metadata/properties" xmlns:ns2="c1a465f0-9ed0-43de-8189-a8c6f1075a5f" xmlns:ns3="1b00f30f-36d4-4fa1-aff8-52ec48b6e084" targetNamespace="http://schemas.microsoft.com/office/2006/metadata/properties" ma:root="true" ma:fieldsID="f9bb7e3ac5087c107f2090f8b56d4448" ns2:_="" ns3:_="">
    <xsd:import namespace="c1a465f0-9ed0-43de-8189-a8c6f1075a5f"/>
    <xsd:import namespace="1b00f30f-36d4-4fa1-aff8-52ec48b6e08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a465f0-9ed0-43de-8189-a8c6f1075a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00f30f-36d4-4fa1-aff8-52ec48b6e08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A777BE-1691-46D3-B5EF-D93DCFCAC224}">
  <ds:schemaRefs>
    <ds:schemaRef ds:uri="http://schemas.microsoft.com/office/2006/metadata/properties"/>
    <ds:schemaRef ds:uri="http://www.w3.org/XML/1998/namespace"/>
    <ds:schemaRef ds:uri="http://schemas.microsoft.com/office/2006/documentManagement/types"/>
    <ds:schemaRef ds:uri="1b00f30f-36d4-4fa1-aff8-52ec48b6e084"/>
    <ds:schemaRef ds:uri="http://schemas.openxmlformats.org/package/2006/metadata/core-properties"/>
    <ds:schemaRef ds:uri="http://purl.org/dc/terms/"/>
    <ds:schemaRef ds:uri="http://schemas.microsoft.com/office/infopath/2007/PartnerControls"/>
    <ds:schemaRef ds:uri="c1a465f0-9ed0-43de-8189-a8c6f1075a5f"/>
    <ds:schemaRef ds:uri="http://purl.org/dc/dcmitype/"/>
    <ds:schemaRef ds:uri="http://purl.org/dc/elements/1.1/"/>
  </ds:schemaRefs>
</ds:datastoreItem>
</file>

<file path=customXml/itemProps2.xml><?xml version="1.0" encoding="utf-8"?>
<ds:datastoreItem xmlns:ds="http://schemas.openxmlformats.org/officeDocument/2006/customXml" ds:itemID="{F727FCF3-D210-4447-9999-135BE84AA52C}">
  <ds:schemaRefs>
    <ds:schemaRef ds:uri="http://schemas.microsoft.com/sharepoint/v3/contenttype/forms"/>
  </ds:schemaRefs>
</ds:datastoreItem>
</file>

<file path=customXml/itemProps3.xml><?xml version="1.0" encoding="utf-8"?>
<ds:datastoreItem xmlns:ds="http://schemas.openxmlformats.org/officeDocument/2006/customXml" ds:itemID="{6C69EF1F-FC85-4093-965E-AFA546F7F1BE}">
  <ds:schemaRefs>
    <ds:schemaRef ds:uri="1b00f30f-36d4-4fa1-aff8-52ec48b6e084"/>
    <ds:schemaRef ds:uri="c1a465f0-9ed0-43de-8189-a8c6f1075a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WMO_WHITE_Powerpoint_en_fr</Template>
  <TotalTime>2</TotalTime>
  <Words>1637</Words>
  <Application>Microsoft Office PowerPoint</Application>
  <PresentationFormat>Widescreen</PresentationFormat>
  <Paragraphs>248</Paragraphs>
  <Slides>17</Slides>
  <Notes>8</Notes>
  <HiddenSlides>0</HiddenSlides>
  <MMClips>1</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17</vt:i4>
      </vt:variant>
    </vt:vector>
  </HeadingPairs>
  <TitlesOfParts>
    <vt:vector size="43" baseType="lpstr">
      <vt:lpstr>.Apple Color Emoji UI</vt:lpstr>
      <vt:lpstr>Arial</vt:lpstr>
      <vt:lpstr>Arial,Sans-Serif</vt:lpstr>
      <vt:lpstr>Calibri</vt:lpstr>
      <vt:lpstr>Calibri Light</vt:lpstr>
      <vt:lpstr>Courier New</vt:lpstr>
      <vt:lpstr>Helvetica Neue</vt:lpstr>
      <vt:lpstr>Lato</vt:lpstr>
      <vt:lpstr>Roboto</vt:lpstr>
      <vt:lpstr>Roboto Black</vt:lpstr>
      <vt:lpstr>Roboto Slab</vt:lpstr>
      <vt:lpstr>Times New Roman</vt:lpstr>
      <vt:lpstr>Univers LT Std 55</vt:lpstr>
      <vt:lpstr>Verdana</vt:lpstr>
      <vt:lpstr>Wingdings</vt:lpstr>
      <vt:lpstr>YouTube Sans</vt:lpstr>
      <vt:lpstr>TT-GISC2017-presentationXX-template</vt:lpstr>
      <vt:lpstr>Office Theme</vt:lpstr>
      <vt:lpstr>1_WMO_WHITE_Powerpoint_en_fr</vt:lpstr>
      <vt:lpstr>WMO_BLUE_Powerpoint_en_fr</vt:lpstr>
      <vt:lpstr>WMO_WHITE_Powerpoint_en_fr</vt:lpstr>
      <vt:lpstr>Office Theme</vt:lpstr>
      <vt:lpstr>UNISDR</vt:lpstr>
      <vt:lpstr>Tema de Office</vt:lpstr>
      <vt:lpstr>WMO_WHITE_Powerpoint_en_fr</vt:lpstr>
      <vt:lpstr>Office Theme</vt:lpstr>
      <vt:lpstr>WMO Report   for   TOWS-WG XVII </vt:lpstr>
      <vt:lpstr>Met Services &amp; Tsunami EWS  </vt:lpstr>
      <vt:lpstr>WMO &amp; Tsunami EWS</vt:lpstr>
      <vt:lpstr>PowerPoint Presentation</vt:lpstr>
      <vt:lpstr>Global Services</vt:lpstr>
      <vt:lpstr>PowerPoint Presentation</vt:lpstr>
      <vt:lpstr>PowerPoint Presentation</vt:lpstr>
      <vt:lpstr>PowerPoint Presentation</vt:lpstr>
      <vt:lpstr>Early Warnings for All Initiative</vt:lpstr>
      <vt:lpstr>Early Warnings for All: Structure &amp; Objectives</vt:lpstr>
      <vt:lpstr>Other touchpoints</vt:lpstr>
      <vt:lpstr>Long Range Waves otherwise known as  'Meteo-tsunami'</vt:lpstr>
      <vt:lpstr>Long Range Waves otherwise known as 'Meteo-tsunami' - status since TOWS WG 2023</vt:lpstr>
      <vt:lpstr>PowerPoint Presentation</vt:lpstr>
      <vt:lpstr>PowerPoint Presentation</vt:lpstr>
      <vt:lpstr>PowerPoint Presentation</vt:lpstr>
      <vt:lpstr>Early Warnings for All: Partners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Enrico Fucile</dc:creator>
  <cp:lastModifiedBy>Hassan Haddouch</cp:lastModifiedBy>
  <cp:revision>382</cp:revision>
  <dcterms:created xsi:type="dcterms:W3CDTF">2021-02-19T08:28:23Z</dcterms:created>
  <dcterms:modified xsi:type="dcterms:W3CDTF">2024-02-21T15:20:41Z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0x0101007372671858FF0B4B80590C0985A5F158</vt:lpwstr>
  </property>
</Properties>
</file>