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4" r:id="rId3"/>
    <p:sldId id="265" r:id="rId4"/>
    <p:sldId id="266" r:id="rId5"/>
    <p:sldId id="267" r:id="rId6"/>
    <p:sldId id="261" r:id="rId7"/>
    <p:sldId id="269" r:id="rId8"/>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5"/>
    <p:restoredTop sz="96281"/>
  </p:normalViewPr>
  <p:slideViewPr>
    <p:cSldViewPr snapToGrid="0">
      <p:cViewPr>
        <p:scale>
          <a:sx n="100" d="100"/>
          <a:sy n="100" d="100"/>
        </p:scale>
        <p:origin x="144"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54FF-7E32-C4F7-AEC6-EFFF3F6FDF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H"/>
          </a:p>
        </p:txBody>
      </p:sp>
      <p:sp>
        <p:nvSpPr>
          <p:cNvPr id="3" name="Subtitle 2">
            <a:extLst>
              <a:ext uri="{FF2B5EF4-FFF2-40B4-BE49-F238E27FC236}">
                <a16:creationId xmlns:a16="http://schemas.microsoft.com/office/drawing/2014/main" id="{E225B9DD-0901-D0A6-7E8B-8FA3BA8E5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H"/>
          </a:p>
        </p:txBody>
      </p:sp>
      <p:sp>
        <p:nvSpPr>
          <p:cNvPr id="4" name="Date Placeholder 3">
            <a:extLst>
              <a:ext uri="{FF2B5EF4-FFF2-40B4-BE49-F238E27FC236}">
                <a16:creationId xmlns:a16="http://schemas.microsoft.com/office/drawing/2014/main" id="{0034D3A5-C522-FFE8-4288-929E32198C5F}"/>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1A18D832-8F37-84E5-B322-E6D7944C04DE}"/>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23B82DA-AAEB-7349-7198-A1A4D94824B6}"/>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205256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4A64-6847-ACB5-C151-7F21F9DE03E4}"/>
              </a:ext>
            </a:extLst>
          </p:cNvPr>
          <p:cNvSpPr>
            <a:spLocks noGrp="1"/>
          </p:cNvSpPr>
          <p:nvPr>
            <p:ph type="title"/>
          </p:nvPr>
        </p:nvSpPr>
        <p:spPr/>
        <p:txBody>
          <a:bodyPr/>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990E24E0-C33B-67D9-1B70-9B006370C5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0A18A4F5-361A-639D-A7DD-914A0891A84B}"/>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8589884A-1BD4-E02D-4469-E13D773BBEA3}"/>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15F5B126-106C-99BE-E712-CD4C4C2D7807}"/>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104073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61483-ABCB-BB49-6675-64174FC950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0AAEFC0A-1138-B989-FC47-CA19F34CAD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A393C644-FE29-E748-CEA0-98D50FDB0A80}"/>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DFCE8FB5-5D48-D676-7C16-1162D579B07D}"/>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B25A4BA-A621-1067-ECEA-023905D2D31D}"/>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340120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AADE-35E2-98DE-9177-8DEB7E036A9D}"/>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443561C0-BAF7-4C91-EEE2-5DC00A2B69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AC087507-7123-6EC6-FBBA-1E2265236741}"/>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7BBB5006-3B2C-70F6-F3EF-FE76DBDCB2CD}"/>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CDCBFE14-3964-B08B-1DE0-907F06F2DE34}"/>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155883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092E-92A1-4577-879D-CAA69BFBD7E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H"/>
          </a:p>
        </p:txBody>
      </p:sp>
      <p:sp>
        <p:nvSpPr>
          <p:cNvPr id="3" name="Text Placeholder 2">
            <a:extLst>
              <a:ext uri="{FF2B5EF4-FFF2-40B4-BE49-F238E27FC236}">
                <a16:creationId xmlns:a16="http://schemas.microsoft.com/office/drawing/2014/main" id="{EE7FF931-6410-4DCF-E8A7-22FA94202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4E9FA9-5F53-01E7-405A-A83507D8F172}"/>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ADCE48C1-EECD-1995-D18A-B75CE0F22766}"/>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B16B878-982D-0B7A-F6E9-BA9A01AA2B2D}"/>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76434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ABAF-567D-0096-11F4-92E0516DE9FB}"/>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FE150CD9-52DE-1B80-403A-7DCC13A32F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Content Placeholder 3">
            <a:extLst>
              <a:ext uri="{FF2B5EF4-FFF2-40B4-BE49-F238E27FC236}">
                <a16:creationId xmlns:a16="http://schemas.microsoft.com/office/drawing/2014/main" id="{6A62EBE4-95BD-852B-4C96-3251EACC5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Date Placeholder 4">
            <a:extLst>
              <a:ext uri="{FF2B5EF4-FFF2-40B4-BE49-F238E27FC236}">
                <a16:creationId xmlns:a16="http://schemas.microsoft.com/office/drawing/2014/main" id="{CE15C13B-0AC5-07C3-A9A4-7B291459E93B}"/>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6" name="Footer Placeholder 5">
            <a:extLst>
              <a:ext uri="{FF2B5EF4-FFF2-40B4-BE49-F238E27FC236}">
                <a16:creationId xmlns:a16="http://schemas.microsoft.com/office/drawing/2014/main" id="{5E5E9D1B-D277-3FEF-8AF0-44DC5EB4F40F}"/>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EBBFC14A-A182-CBF4-081E-E30AAD3FCB5B}"/>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23282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E214-57AF-36B2-7D08-4C5D7AAE94E3}"/>
              </a:ext>
            </a:extLst>
          </p:cNvPr>
          <p:cNvSpPr>
            <a:spLocks noGrp="1"/>
          </p:cNvSpPr>
          <p:nvPr>
            <p:ph type="title"/>
          </p:nvPr>
        </p:nvSpPr>
        <p:spPr>
          <a:xfrm>
            <a:off x="839788" y="365125"/>
            <a:ext cx="10515600" cy="1325563"/>
          </a:xfrm>
        </p:spPr>
        <p:txBody>
          <a:bodyPr/>
          <a:lstStyle/>
          <a:p>
            <a:r>
              <a:rPr lang="en-GB"/>
              <a:t>Click to edit Master title style</a:t>
            </a:r>
            <a:endParaRPr lang="en-GH"/>
          </a:p>
        </p:txBody>
      </p:sp>
      <p:sp>
        <p:nvSpPr>
          <p:cNvPr id="3" name="Text Placeholder 2">
            <a:extLst>
              <a:ext uri="{FF2B5EF4-FFF2-40B4-BE49-F238E27FC236}">
                <a16:creationId xmlns:a16="http://schemas.microsoft.com/office/drawing/2014/main" id="{6FFA7020-F3C8-B953-2E83-E8531511A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5D36AD-1D84-8D04-8F7D-37D7DA2073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Text Placeholder 4">
            <a:extLst>
              <a:ext uri="{FF2B5EF4-FFF2-40B4-BE49-F238E27FC236}">
                <a16:creationId xmlns:a16="http://schemas.microsoft.com/office/drawing/2014/main" id="{E91AA6D7-5B54-AC5D-67F1-9BC7C466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D49347-68B7-0CF1-DEC0-03196DBC06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7" name="Date Placeholder 6">
            <a:extLst>
              <a:ext uri="{FF2B5EF4-FFF2-40B4-BE49-F238E27FC236}">
                <a16:creationId xmlns:a16="http://schemas.microsoft.com/office/drawing/2014/main" id="{E9627096-9784-C83B-3452-87B446ACC87A}"/>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8" name="Footer Placeholder 7">
            <a:extLst>
              <a:ext uri="{FF2B5EF4-FFF2-40B4-BE49-F238E27FC236}">
                <a16:creationId xmlns:a16="http://schemas.microsoft.com/office/drawing/2014/main" id="{112A0AFF-4727-4ECD-A804-837511A9A789}"/>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49C453D4-BA8A-4D48-2691-0C5FE9868A02}"/>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11880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1191-9387-2670-BE8D-99C96361825D}"/>
              </a:ext>
            </a:extLst>
          </p:cNvPr>
          <p:cNvSpPr>
            <a:spLocks noGrp="1"/>
          </p:cNvSpPr>
          <p:nvPr>
            <p:ph type="title"/>
          </p:nvPr>
        </p:nvSpPr>
        <p:spPr/>
        <p:txBody>
          <a:bodyPr/>
          <a:lstStyle/>
          <a:p>
            <a:r>
              <a:rPr lang="en-GB"/>
              <a:t>Click to edit Master title style</a:t>
            </a:r>
            <a:endParaRPr lang="en-GH"/>
          </a:p>
        </p:txBody>
      </p:sp>
      <p:sp>
        <p:nvSpPr>
          <p:cNvPr id="3" name="Date Placeholder 2">
            <a:extLst>
              <a:ext uri="{FF2B5EF4-FFF2-40B4-BE49-F238E27FC236}">
                <a16:creationId xmlns:a16="http://schemas.microsoft.com/office/drawing/2014/main" id="{E42610C6-3901-BD63-2675-C0527744DAD8}"/>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4" name="Footer Placeholder 3">
            <a:extLst>
              <a:ext uri="{FF2B5EF4-FFF2-40B4-BE49-F238E27FC236}">
                <a16:creationId xmlns:a16="http://schemas.microsoft.com/office/drawing/2014/main" id="{0DEDF854-7DD7-2C84-CE5C-0E5F21B719B1}"/>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87F73F89-63EB-D160-D2B5-1D5B5A044BBB}"/>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32576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82F56-426C-9293-687C-5C9CEBD46E00}"/>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3" name="Footer Placeholder 2">
            <a:extLst>
              <a:ext uri="{FF2B5EF4-FFF2-40B4-BE49-F238E27FC236}">
                <a16:creationId xmlns:a16="http://schemas.microsoft.com/office/drawing/2014/main" id="{823E5A8E-83E0-D4C7-86B4-EF8527DEB064}"/>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CBCC415F-F710-5882-69B0-F02FA7FB9E8F}"/>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361633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4475-5F95-37AA-CD18-2D22C64F19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Content Placeholder 2">
            <a:extLst>
              <a:ext uri="{FF2B5EF4-FFF2-40B4-BE49-F238E27FC236}">
                <a16:creationId xmlns:a16="http://schemas.microsoft.com/office/drawing/2014/main" id="{826FBBD9-9E44-8B84-7727-199DE0035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Text Placeholder 3">
            <a:extLst>
              <a:ext uri="{FF2B5EF4-FFF2-40B4-BE49-F238E27FC236}">
                <a16:creationId xmlns:a16="http://schemas.microsoft.com/office/drawing/2014/main" id="{5C3B220F-5FF5-E9DC-77D4-3259CD0FB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B06E26-3054-F880-FCD9-6A02211071C1}"/>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6" name="Footer Placeholder 5">
            <a:extLst>
              <a:ext uri="{FF2B5EF4-FFF2-40B4-BE49-F238E27FC236}">
                <a16:creationId xmlns:a16="http://schemas.microsoft.com/office/drawing/2014/main" id="{C187D821-6CD7-B6A3-AF3E-3DE7B7BBF81A}"/>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6A2A89F1-39CB-CCDF-BF2B-3B0EE532DB8F}"/>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42036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E584-1322-CDFC-A03A-DD139EC145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Picture Placeholder 2">
            <a:extLst>
              <a:ext uri="{FF2B5EF4-FFF2-40B4-BE49-F238E27FC236}">
                <a16:creationId xmlns:a16="http://schemas.microsoft.com/office/drawing/2014/main" id="{F5F7567E-69CE-1150-65B8-AA7080BF3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A463ABE0-2D0C-99BA-2097-9A6721F6D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540629-8030-F905-9E70-73B8A4A9CE1C}"/>
              </a:ext>
            </a:extLst>
          </p:cNvPr>
          <p:cNvSpPr>
            <a:spLocks noGrp="1"/>
          </p:cNvSpPr>
          <p:nvPr>
            <p:ph type="dt" sz="half" idx="10"/>
          </p:nvPr>
        </p:nvSpPr>
        <p:spPr/>
        <p:txBody>
          <a:bodyPr/>
          <a:lstStyle/>
          <a:p>
            <a:fld id="{FC70369A-F53A-B842-BD9E-F362A40C7201}" type="datetimeFigureOut">
              <a:rPr lang="en-GH" smtClean="0"/>
              <a:t>06/02/2024</a:t>
            </a:fld>
            <a:endParaRPr lang="en-GH"/>
          </a:p>
        </p:txBody>
      </p:sp>
      <p:sp>
        <p:nvSpPr>
          <p:cNvPr id="6" name="Footer Placeholder 5">
            <a:extLst>
              <a:ext uri="{FF2B5EF4-FFF2-40B4-BE49-F238E27FC236}">
                <a16:creationId xmlns:a16="http://schemas.microsoft.com/office/drawing/2014/main" id="{E04ED921-762C-6D19-92B7-FF2BD6CD549F}"/>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3F041E24-84DE-F4C3-8E53-34098A39789A}"/>
              </a:ext>
            </a:extLst>
          </p:cNvPr>
          <p:cNvSpPr>
            <a:spLocks noGrp="1"/>
          </p:cNvSpPr>
          <p:nvPr>
            <p:ph type="sldNum" sz="quarter" idx="12"/>
          </p:nvPr>
        </p:nvSpPr>
        <p:spPr/>
        <p:txBody>
          <a:bodyPr/>
          <a:lstStyle/>
          <a:p>
            <a:fld id="{F1A12C43-6B39-E943-BE3E-D4CBAC53E89A}" type="slidenum">
              <a:rPr lang="en-GH" smtClean="0"/>
              <a:t>‹#›</a:t>
            </a:fld>
            <a:endParaRPr lang="en-GH"/>
          </a:p>
        </p:txBody>
      </p:sp>
    </p:spTree>
    <p:extLst>
      <p:ext uri="{BB962C8B-B14F-4D97-AF65-F5344CB8AC3E}">
        <p14:creationId xmlns:p14="http://schemas.microsoft.com/office/powerpoint/2010/main" val="412133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48E6B-B2E1-C918-B2DD-0A7D92001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H"/>
          </a:p>
        </p:txBody>
      </p:sp>
      <p:sp>
        <p:nvSpPr>
          <p:cNvPr id="3" name="Text Placeholder 2">
            <a:extLst>
              <a:ext uri="{FF2B5EF4-FFF2-40B4-BE49-F238E27FC236}">
                <a16:creationId xmlns:a16="http://schemas.microsoft.com/office/drawing/2014/main" id="{38F1A455-3405-7958-11A8-55EE0AD5D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9390E88A-4593-5970-6634-0A1F00CAA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0369A-F53A-B842-BD9E-F362A40C7201}" type="datetimeFigureOut">
              <a:rPr lang="en-GH" smtClean="0"/>
              <a:t>06/02/2024</a:t>
            </a:fld>
            <a:endParaRPr lang="en-GH"/>
          </a:p>
        </p:txBody>
      </p:sp>
      <p:sp>
        <p:nvSpPr>
          <p:cNvPr id="5" name="Footer Placeholder 4">
            <a:extLst>
              <a:ext uri="{FF2B5EF4-FFF2-40B4-BE49-F238E27FC236}">
                <a16:creationId xmlns:a16="http://schemas.microsoft.com/office/drawing/2014/main" id="{E6DCB4F0-4D16-02EB-3292-C6786D72E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B37E2BD9-1A1A-6494-9CFF-D4B508050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12C43-6B39-E943-BE3E-D4CBAC53E89A}" type="slidenum">
              <a:rPr lang="en-GH" smtClean="0"/>
              <a:t>‹#›</a:t>
            </a:fld>
            <a:endParaRPr lang="en-GH"/>
          </a:p>
        </p:txBody>
      </p:sp>
    </p:spTree>
    <p:extLst>
      <p:ext uri="{BB962C8B-B14F-4D97-AF65-F5344CB8AC3E}">
        <p14:creationId xmlns:p14="http://schemas.microsoft.com/office/powerpoint/2010/main" val="194994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5899C5A0-F6B4-8141-1D49-DE34AEFEF6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AAE537-8CEE-D388-C5AE-D53D83E7AD59}"/>
              </a:ext>
            </a:extLst>
          </p:cNvPr>
          <p:cNvSpPr txBox="1"/>
          <p:nvPr/>
        </p:nvSpPr>
        <p:spPr>
          <a:xfrm>
            <a:off x="3275651" y="-2487"/>
            <a:ext cx="6285449" cy="738664"/>
          </a:xfrm>
          <a:prstGeom prst="rect">
            <a:avLst/>
          </a:prstGeom>
          <a:noFill/>
        </p:spPr>
        <p:txBody>
          <a:bodyPr wrap="square" rtlCol="0">
            <a:spAutoFit/>
          </a:bodyPr>
          <a:lstStyle/>
          <a:p>
            <a:r>
              <a:rPr lang="en-GH" sz="2400" b="1" dirty="0"/>
              <a:t>UN Ocean Decade Vision 2030 Working Group 9</a:t>
            </a:r>
            <a:endParaRPr lang="en-GH" b="1" dirty="0"/>
          </a:p>
          <a:p>
            <a:r>
              <a:rPr lang="en-GH" dirty="0"/>
              <a:t>Challenge 9: </a:t>
            </a:r>
            <a:r>
              <a:rPr lang="en-GB" i="0" dirty="0">
                <a:solidFill>
                  <a:srgbClr val="333333"/>
                </a:solidFill>
                <a:effectLst/>
                <a:latin typeface="Fira Sans" panose="020F0502020204030204" pitchFamily="34" charset="0"/>
              </a:rPr>
              <a:t>Skills, knowledge and technology for all</a:t>
            </a:r>
            <a:endParaRPr lang="en-GH" dirty="0"/>
          </a:p>
        </p:txBody>
      </p:sp>
      <p:pic>
        <p:nvPicPr>
          <p:cNvPr id="1026" name="Picture 2">
            <a:extLst>
              <a:ext uri="{FF2B5EF4-FFF2-40B4-BE49-F238E27FC236}">
                <a16:creationId xmlns:a16="http://schemas.microsoft.com/office/drawing/2014/main" id="{1D198327-7D48-8D13-530E-0C222D2E89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36" t="14936" r="37129"/>
          <a:stretch/>
        </p:blipFill>
        <p:spPr bwMode="auto">
          <a:xfrm>
            <a:off x="10572139" y="4639071"/>
            <a:ext cx="1095661" cy="1311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542063-896B-4EBA-CB7E-2FCAC730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94" y="2752079"/>
            <a:ext cx="1195186" cy="1311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38FE02-C6A3-1964-48B7-65B36C9346BE}"/>
              </a:ext>
            </a:extLst>
          </p:cNvPr>
          <p:cNvSpPr txBox="1"/>
          <p:nvPr/>
        </p:nvSpPr>
        <p:spPr>
          <a:xfrm>
            <a:off x="10467481" y="4107023"/>
            <a:ext cx="1538130" cy="830997"/>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Xin Lin</a:t>
            </a:r>
          </a:p>
          <a:p>
            <a:pPr rtl="0">
              <a:spcBef>
                <a:spcPts val="0"/>
              </a:spcBef>
              <a:spcAft>
                <a:spcPts val="0"/>
              </a:spcAft>
            </a:pPr>
            <a:r>
              <a:rPr lang="en-GB" sz="1200" i="0" u="none" strike="noStrike" dirty="0">
                <a:solidFill>
                  <a:srgbClr val="000000"/>
                </a:solidFill>
                <a:effectLst/>
                <a:latin typeface="Calibri" panose="020F0502020204030204" pitchFamily="34" charset="0"/>
              </a:rPr>
              <a:t>Xiamen Univ., China</a:t>
            </a:r>
            <a:endParaRPr lang="en-GB" sz="1200" dirty="0">
              <a:effectLst/>
            </a:endParaRPr>
          </a:p>
          <a:p>
            <a:br>
              <a:rPr lang="en-GB" sz="1200" dirty="0"/>
            </a:br>
            <a:endParaRPr lang="en-GH" sz="1200" dirty="0"/>
          </a:p>
        </p:txBody>
      </p:sp>
      <p:sp>
        <p:nvSpPr>
          <p:cNvPr id="4" name="TextBox 3">
            <a:extLst>
              <a:ext uri="{FF2B5EF4-FFF2-40B4-BE49-F238E27FC236}">
                <a16:creationId xmlns:a16="http://schemas.microsoft.com/office/drawing/2014/main" id="{3B0AF41F-EA88-1E87-B2DB-DE3702C18809}"/>
              </a:ext>
            </a:extLst>
          </p:cNvPr>
          <p:cNvSpPr txBox="1"/>
          <p:nvPr/>
        </p:nvSpPr>
        <p:spPr>
          <a:xfrm>
            <a:off x="10382622" y="5968271"/>
            <a:ext cx="1707848" cy="830997"/>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Zhen Sun </a:t>
            </a:r>
          </a:p>
          <a:p>
            <a:r>
              <a:rPr lang="en-GB" sz="1200" b="0" i="0" u="none" strike="noStrike" dirty="0" err="1">
                <a:solidFill>
                  <a:srgbClr val="000000"/>
                </a:solidFill>
                <a:effectLst/>
                <a:latin typeface="Calibri" panose="020F0502020204030204" pitchFamily="34" charset="0"/>
              </a:rPr>
              <a:t>Sasakawa</a:t>
            </a:r>
            <a:r>
              <a:rPr lang="en-GB" sz="1200" b="0" i="0" u="none" strike="noStrike" dirty="0">
                <a:solidFill>
                  <a:srgbClr val="000000"/>
                </a:solidFill>
                <a:effectLst/>
                <a:latin typeface="Calibri" panose="020F0502020204030204" pitchFamily="34" charset="0"/>
              </a:rPr>
              <a:t> Global Ocean Institute, </a:t>
            </a:r>
            <a:r>
              <a:rPr lang="en-GB" sz="1200" dirty="0">
                <a:solidFill>
                  <a:srgbClr val="000000"/>
                </a:solidFill>
                <a:latin typeface="Calibri" panose="020F0502020204030204" pitchFamily="34" charset="0"/>
              </a:rPr>
              <a:t>Western Maritime Univ., Sweden</a:t>
            </a:r>
            <a:endParaRPr lang="en-GH" sz="1200" dirty="0"/>
          </a:p>
        </p:txBody>
      </p:sp>
      <p:pic>
        <p:nvPicPr>
          <p:cNvPr id="1030" name="Picture 6">
            <a:extLst>
              <a:ext uri="{FF2B5EF4-FFF2-40B4-BE49-F238E27FC236}">
                <a16:creationId xmlns:a16="http://schemas.microsoft.com/office/drawing/2014/main" id="{8AEF2C2D-187A-2C75-CBB5-9F55B874A0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31" t="18938"/>
          <a:stretch/>
        </p:blipFill>
        <p:spPr bwMode="auto">
          <a:xfrm>
            <a:off x="8949540" y="4731322"/>
            <a:ext cx="1114288" cy="1258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490025F-0440-F361-6CDB-ACCB73D9E3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38" t="7835" r="16545"/>
          <a:stretch/>
        </p:blipFill>
        <p:spPr bwMode="auto">
          <a:xfrm>
            <a:off x="156853" y="4719612"/>
            <a:ext cx="1061413" cy="1214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6536E31-50EF-CF78-E3B2-BF6D36D000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000"/>
          <a:stretch/>
        </p:blipFill>
        <p:spPr bwMode="auto">
          <a:xfrm>
            <a:off x="5886788" y="2768771"/>
            <a:ext cx="985227" cy="12785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B7B9A40-9158-A794-7892-1868779DD2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515" t="8173" r="28880"/>
          <a:stretch/>
        </p:blipFill>
        <p:spPr bwMode="auto">
          <a:xfrm>
            <a:off x="2930361" y="2694296"/>
            <a:ext cx="1117890" cy="13523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34B7E9-BD17-11C9-7399-B5D00D4D3CD5}"/>
              </a:ext>
            </a:extLst>
          </p:cNvPr>
          <p:cNvSpPr txBox="1"/>
          <p:nvPr/>
        </p:nvSpPr>
        <p:spPr>
          <a:xfrm>
            <a:off x="2668859" y="4046646"/>
            <a:ext cx="1403151" cy="461665"/>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Pamela Buchan </a:t>
            </a:r>
            <a:r>
              <a:rPr lang="en-GB" sz="1200" u="none" strike="noStrike" dirty="0">
                <a:solidFill>
                  <a:srgbClr val="000000"/>
                </a:solidFill>
                <a:effectLst/>
                <a:latin typeface="Calibri" panose="020F0502020204030204" pitchFamily="34" charset="0"/>
              </a:rPr>
              <a:t>Univ. of Exeter, UK</a:t>
            </a:r>
            <a:endParaRPr lang="en-GH" sz="1200" dirty="0"/>
          </a:p>
        </p:txBody>
      </p:sp>
      <p:pic>
        <p:nvPicPr>
          <p:cNvPr id="1038" name="Picture 14">
            <a:extLst>
              <a:ext uri="{FF2B5EF4-FFF2-40B4-BE49-F238E27FC236}">
                <a16:creationId xmlns:a16="http://schemas.microsoft.com/office/drawing/2014/main" id="{A7905EB9-3A8C-72E5-EBE4-A91E76CA37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863" t="21862" r="13091" b="1"/>
          <a:stretch/>
        </p:blipFill>
        <p:spPr bwMode="auto">
          <a:xfrm>
            <a:off x="8968927" y="2755762"/>
            <a:ext cx="1184345" cy="12817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E99C7D-D01E-25B3-DC76-9D0F0686BFE4}"/>
              </a:ext>
            </a:extLst>
          </p:cNvPr>
          <p:cNvSpPr txBox="1"/>
          <p:nvPr/>
        </p:nvSpPr>
        <p:spPr>
          <a:xfrm>
            <a:off x="8882327" y="4114778"/>
            <a:ext cx="1617016" cy="646331"/>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Li Li </a:t>
            </a:r>
          </a:p>
          <a:p>
            <a:r>
              <a:rPr lang="en-GB" sz="1200" i="0" u="none" strike="noStrike" dirty="0">
                <a:solidFill>
                  <a:srgbClr val="000000"/>
                </a:solidFill>
                <a:effectLst/>
                <a:latin typeface="Calibri" panose="020F0502020204030204" pitchFamily="34" charset="0"/>
              </a:rPr>
              <a:t>First Institute of Oceanography, China</a:t>
            </a:r>
            <a:endParaRPr lang="en-GH" sz="1200" dirty="0"/>
          </a:p>
        </p:txBody>
      </p:sp>
      <p:pic>
        <p:nvPicPr>
          <p:cNvPr id="1040" name="Picture 16">
            <a:extLst>
              <a:ext uri="{FF2B5EF4-FFF2-40B4-BE49-F238E27FC236}">
                <a16:creationId xmlns:a16="http://schemas.microsoft.com/office/drawing/2014/main" id="{9D3714D2-FF5D-C8AC-B988-2CD8426D18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540" t="8695" r="9965" b="23092"/>
          <a:stretch/>
        </p:blipFill>
        <p:spPr bwMode="auto">
          <a:xfrm>
            <a:off x="171648" y="2780790"/>
            <a:ext cx="1179597" cy="13119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7B0779-DED7-C1CE-D667-5C9C90E90A24}"/>
              </a:ext>
            </a:extLst>
          </p:cNvPr>
          <p:cNvSpPr txBox="1"/>
          <p:nvPr/>
        </p:nvSpPr>
        <p:spPr>
          <a:xfrm>
            <a:off x="1371738" y="2986225"/>
            <a:ext cx="1538130" cy="1015663"/>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Kristina Alexander </a:t>
            </a:r>
            <a:r>
              <a:rPr lang="en-GB" sz="1200" b="0" i="0" u="none" strike="noStrike" dirty="0">
                <a:solidFill>
                  <a:srgbClr val="000000"/>
                </a:solidFill>
                <a:effectLst/>
                <a:latin typeface="Calibri" panose="020F0502020204030204" pitchFamily="34" charset="0"/>
              </a:rPr>
              <a:t>Harte Research Inst. for Gulf of Mexico, Texas A&amp;M Univ</a:t>
            </a:r>
            <a:r>
              <a:rPr lang="en-GB" sz="1200" dirty="0">
                <a:solidFill>
                  <a:srgbClr val="000000"/>
                </a:solidFill>
                <a:latin typeface="Calibri" panose="020F0502020204030204" pitchFamily="34" charset="0"/>
              </a:rPr>
              <a:t>., USA</a:t>
            </a:r>
            <a:endParaRPr lang="en-GH" sz="1200" dirty="0"/>
          </a:p>
        </p:txBody>
      </p:sp>
      <p:sp>
        <p:nvSpPr>
          <p:cNvPr id="13" name="TextBox 12">
            <a:extLst>
              <a:ext uri="{FF2B5EF4-FFF2-40B4-BE49-F238E27FC236}">
                <a16:creationId xmlns:a16="http://schemas.microsoft.com/office/drawing/2014/main" id="{5822E1D9-144E-3291-3A63-EE57EFDFE104}"/>
              </a:ext>
            </a:extLst>
          </p:cNvPr>
          <p:cNvSpPr txBox="1"/>
          <p:nvPr/>
        </p:nvSpPr>
        <p:spPr>
          <a:xfrm>
            <a:off x="5645426" y="5618922"/>
            <a:ext cx="184731" cy="369332"/>
          </a:xfrm>
          <a:prstGeom prst="rect">
            <a:avLst/>
          </a:prstGeom>
          <a:noFill/>
        </p:spPr>
        <p:txBody>
          <a:bodyPr wrap="none" rtlCol="0">
            <a:spAutoFit/>
          </a:bodyPr>
          <a:lstStyle/>
          <a:p>
            <a:endParaRPr lang="en-GH" dirty="0"/>
          </a:p>
        </p:txBody>
      </p:sp>
      <p:pic>
        <p:nvPicPr>
          <p:cNvPr id="1044" name="Picture 20" descr="A person sitting in a chair&#10;&#10;Description automatically generated with medium confidence">
            <a:extLst>
              <a:ext uri="{FF2B5EF4-FFF2-40B4-BE49-F238E27FC236}">
                <a16:creationId xmlns:a16="http://schemas.microsoft.com/office/drawing/2014/main" id="{E6D8633A-2618-3DCE-CD1E-88F80E9A87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491" y="2715164"/>
            <a:ext cx="1235775" cy="136500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F46ABD9-6FED-FAE2-E39D-4238F4E292C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802" t="21998" r="4659" b="11822"/>
          <a:stretch/>
        </p:blipFill>
        <p:spPr bwMode="auto">
          <a:xfrm>
            <a:off x="7327288" y="4713419"/>
            <a:ext cx="1101873" cy="13801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3E4D7E-13D5-F561-2EB3-EC5D53ED9110}"/>
              </a:ext>
            </a:extLst>
          </p:cNvPr>
          <p:cNvSpPr txBox="1"/>
          <p:nvPr/>
        </p:nvSpPr>
        <p:spPr>
          <a:xfrm>
            <a:off x="7124768" y="6124901"/>
            <a:ext cx="1697516" cy="461665"/>
          </a:xfrm>
          <a:prstGeom prst="rect">
            <a:avLst/>
          </a:prstGeom>
          <a:noFill/>
        </p:spPr>
        <p:txBody>
          <a:bodyPr wrap="none" rtlCol="0">
            <a:spAutoFit/>
          </a:bodyPr>
          <a:lstStyle/>
          <a:p>
            <a:r>
              <a:rPr lang="en-GH" sz="1200" b="1" dirty="0"/>
              <a:t>Gail Sant </a:t>
            </a:r>
          </a:p>
          <a:p>
            <a:r>
              <a:rPr lang="en-GB" sz="1200" b="0" i="0" u="none" strike="noStrike" dirty="0">
                <a:solidFill>
                  <a:srgbClr val="000000"/>
                </a:solidFill>
                <a:effectLst/>
                <a:latin typeface="Quattrocento Sans" panose="020F0502020204030204" pitchFamily="34" charset="0"/>
              </a:rPr>
              <a:t>Univ. of Edinburgh, UK</a:t>
            </a:r>
            <a:endParaRPr lang="en-GH" sz="1200" dirty="0"/>
          </a:p>
        </p:txBody>
      </p:sp>
      <p:pic>
        <p:nvPicPr>
          <p:cNvPr id="1048" name="Picture 24" descr="Изображение выглядит как человек, Человеческое лицо, улыбка, одежда&#10;&#10;Автоматически созданное описание">
            <a:extLst>
              <a:ext uri="{FF2B5EF4-FFF2-40B4-BE49-F238E27FC236}">
                <a16:creationId xmlns:a16="http://schemas.microsoft.com/office/drawing/2014/main" id="{C923E536-B25F-24A1-A234-7A9023AAA1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4380" y="2778586"/>
            <a:ext cx="1018906" cy="125895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C111737B-30E6-3B2E-628B-34F447C34F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4006" y="4726267"/>
            <a:ext cx="1174704" cy="117470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1271D2A-AD36-7889-B3A2-0D7A3F9C1154}"/>
              </a:ext>
            </a:extLst>
          </p:cNvPr>
          <p:cNvSpPr txBox="1"/>
          <p:nvPr/>
        </p:nvSpPr>
        <p:spPr>
          <a:xfrm>
            <a:off x="1907499" y="6118928"/>
            <a:ext cx="1742785" cy="461665"/>
          </a:xfrm>
          <a:prstGeom prst="rect">
            <a:avLst/>
          </a:prstGeom>
          <a:noFill/>
        </p:spPr>
        <p:txBody>
          <a:bodyPr wrap="none" rtlCol="0">
            <a:spAutoFit/>
          </a:bodyPr>
          <a:lstStyle/>
          <a:p>
            <a:r>
              <a:rPr lang="en-GB" sz="1200" b="1" i="0" u="none" strike="noStrike" dirty="0" err="1">
                <a:solidFill>
                  <a:srgbClr val="000000"/>
                </a:solidFill>
                <a:effectLst/>
                <a:latin typeface="Arial" panose="020B0604020202020204" pitchFamily="34" charset="0"/>
              </a:rPr>
              <a:t>Elígio</a:t>
            </a:r>
            <a:r>
              <a:rPr lang="en-GB" sz="1200" b="1" i="0" u="none" strike="noStrike" dirty="0">
                <a:solidFill>
                  <a:srgbClr val="000000"/>
                </a:solidFill>
                <a:effectLst/>
                <a:latin typeface="Arial" panose="020B0604020202020204" pitchFamily="34" charset="0"/>
              </a:rPr>
              <a:t> de </a:t>
            </a:r>
            <a:r>
              <a:rPr lang="en-GB" sz="1200" b="1" i="0" u="none" strike="noStrike" dirty="0" err="1">
                <a:solidFill>
                  <a:srgbClr val="000000"/>
                </a:solidFill>
                <a:effectLst/>
                <a:latin typeface="Arial" panose="020B0604020202020204" pitchFamily="34" charset="0"/>
              </a:rPr>
              <a:t>Raús</a:t>
            </a:r>
            <a:r>
              <a:rPr lang="en-GB" sz="1200" b="1" i="0" u="none" strike="noStrike" dirty="0">
                <a:solidFill>
                  <a:srgbClr val="000000"/>
                </a:solidFill>
                <a:effectLst/>
                <a:latin typeface="Arial" panose="020B0604020202020204" pitchFamily="34" charset="0"/>
              </a:rPr>
              <a:t> </a:t>
            </a:r>
            <a:r>
              <a:rPr lang="en-GB" sz="1200" b="1" i="0" u="none" strike="noStrike" dirty="0" err="1">
                <a:solidFill>
                  <a:srgbClr val="000000"/>
                </a:solidFill>
                <a:effectLst/>
                <a:latin typeface="Arial" panose="020B0604020202020204" pitchFamily="34" charset="0"/>
              </a:rPr>
              <a:t>Maúre</a:t>
            </a:r>
            <a:endParaRPr lang="en-GB" sz="1200" b="1" i="0" u="none" strike="noStrike" dirty="0">
              <a:solidFill>
                <a:srgbClr val="000000"/>
              </a:solidFill>
              <a:effectLst/>
              <a:latin typeface="Arial" panose="020B0604020202020204" pitchFamily="34" charset="0"/>
            </a:endParaRPr>
          </a:p>
          <a:p>
            <a:r>
              <a:rPr lang="en-GB" sz="1200" i="0" u="none" strike="noStrike" dirty="0" err="1">
                <a:solidFill>
                  <a:srgbClr val="000000"/>
                </a:solidFill>
                <a:effectLst/>
                <a:latin typeface="Arial" panose="020B0604020202020204" pitchFamily="34" charset="0"/>
              </a:rPr>
              <a:t>Navagis</a:t>
            </a:r>
            <a:r>
              <a:rPr lang="en-GB" sz="1200" i="0" u="none" strike="noStrike" dirty="0">
                <a:solidFill>
                  <a:srgbClr val="000000"/>
                </a:solidFill>
                <a:effectLst/>
                <a:latin typeface="Arial" panose="020B0604020202020204" pitchFamily="34" charset="0"/>
              </a:rPr>
              <a:t>, Inc.</a:t>
            </a:r>
            <a:endParaRPr lang="en-GH" sz="1200" dirty="0"/>
          </a:p>
        </p:txBody>
      </p:sp>
      <p:pic>
        <p:nvPicPr>
          <p:cNvPr id="1052" name="Picture 28">
            <a:extLst>
              <a:ext uri="{FF2B5EF4-FFF2-40B4-BE49-F238E27FC236}">
                <a16:creationId xmlns:a16="http://schemas.microsoft.com/office/drawing/2014/main" id="{64F0DB51-7166-EB88-1797-1E970D3BAC6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325" t="6918" r="7487"/>
          <a:stretch/>
        </p:blipFill>
        <p:spPr bwMode="auto">
          <a:xfrm>
            <a:off x="1538550" y="302345"/>
            <a:ext cx="1240342" cy="142548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X \ cosmas Munga (MungaCosmas@)">
            <a:extLst>
              <a:ext uri="{FF2B5EF4-FFF2-40B4-BE49-F238E27FC236}">
                <a16:creationId xmlns:a16="http://schemas.microsoft.com/office/drawing/2014/main" id="{C144C2CC-C238-0373-8C08-940FDB914A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583" t="13153" r="17667"/>
          <a:stretch/>
        </p:blipFill>
        <p:spPr bwMode="auto">
          <a:xfrm>
            <a:off x="4391386" y="4795717"/>
            <a:ext cx="882997" cy="12136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6A8603E-FA93-0B8B-6C2E-955458F1DB06}"/>
              </a:ext>
            </a:extLst>
          </p:cNvPr>
          <p:cNvSpPr txBox="1"/>
          <p:nvPr/>
        </p:nvSpPr>
        <p:spPr>
          <a:xfrm>
            <a:off x="106818" y="16725"/>
            <a:ext cx="1636730" cy="369332"/>
          </a:xfrm>
          <a:prstGeom prst="rect">
            <a:avLst/>
          </a:prstGeom>
          <a:noFill/>
        </p:spPr>
        <p:txBody>
          <a:bodyPr wrap="none" rtlCol="0">
            <a:spAutoFit/>
          </a:bodyPr>
          <a:lstStyle/>
          <a:p>
            <a:r>
              <a:rPr lang="en-GH" dirty="0"/>
              <a:t>THE CO-CHAIRS</a:t>
            </a:r>
          </a:p>
        </p:txBody>
      </p:sp>
      <p:sp>
        <p:nvSpPr>
          <p:cNvPr id="22" name="TextBox 21">
            <a:extLst>
              <a:ext uri="{FF2B5EF4-FFF2-40B4-BE49-F238E27FC236}">
                <a16:creationId xmlns:a16="http://schemas.microsoft.com/office/drawing/2014/main" id="{1DC071D2-2DAD-25D2-939A-F9382DA9EE34}"/>
              </a:ext>
            </a:extLst>
          </p:cNvPr>
          <p:cNvSpPr txBox="1"/>
          <p:nvPr/>
        </p:nvSpPr>
        <p:spPr>
          <a:xfrm>
            <a:off x="48434" y="1761354"/>
            <a:ext cx="1302811" cy="646331"/>
          </a:xfrm>
          <a:prstGeom prst="rect">
            <a:avLst/>
          </a:prstGeom>
          <a:noFill/>
        </p:spPr>
        <p:txBody>
          <a:bodyPr wrap="square" rtlCol="0">
            <a:spAutoFit/>
          </a:bodyPr>
          <a:lstStyle/>
          <a:p>
            <a:r>
              <a:rPr lang="en-GH" sz="1200" b="1" dirty="0"/>
              <a:t>Brian Arbic</a:t>
            </a:r>
          </a:p>
          <a:p>
            <a:r>
              <a:rPr lang="en-GH" sz="1200" dirty="0"/>
              <a:t>Univ. </a:t>
            </a:r>
            <a:r>
              <a:rPr lang="en-GH" sz="1200"/>
              <a:t>of Michigan</a:t>
            </a:r>
            <a:r>
              <a:rPr lang="en-US" sz="1200" dirty="0"/>
              <a:t>, USA</a:t>
            </a:r>
            <a:endParaRPr lang="en-GH" sz="1200" dirty="0"/>
          </a:p>
        </p:txBody>
      </p:sp>
      <p:pic>
        <p:nvPicPr>
          <p:cNvPr id="1058" name="Picture 34">
            <a:extLst>
              <a:ext uri="{FF2B5EF4-FFF2-40B4-BE49-F238E27FC236}">
                <a16:creationId xmlns:a16="http://schemas.microsoft.com/office/drawing/2014/main" id="{B11693AC-A7C2-10D5-7A4B-14CC106F283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49681" y="4845294"/>
            <a:ext cx="911788" cy="11257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277C261-BF45-4361-2E22-8C267F559FCB}"/>
              </a:ext>
            </a:extLst>
          </p:cNvPr>
          <p:cNvSpPr txBox="1"/>
          <p:nvPr/>
        </p:nvSpPr>
        <p:spPr>
          <a:xfrm>
            <a:off x="5555356" y="6051550"/>
            <a:ext cx="1589805" cy="646331"/>
          </a:xfrm>
          <a:prstGeom prst="rect">
            <a:avLst/>
          </a:prstGeom>
          <a:noFill/>
        </p:spPr>
        <p:txBody>
          <a:bodyPr wrap="square" rtlCol="0">
            <a:spAutoFit/>
          </a:bodyPr>
          <a:lstStyle/>
          <a:p>
            <a:r>
              <a:rPr lang="en-GB" sz="1200" b="1" i="0" u="none" strike="noStrike" dirty="0" err="1">
                <a:solidFill>
                  <a:srgbClr val="000000"/>
                </a:solidFill>
                <a:effectLst/>
                <a:latin typeface="Calibri" panose="020F0502020204030204" pitchFamily="34" charset="0"/>
              </a:rPr>
              <a:t>Aidy</a:t>
            </a:r>
            <a:r>
              <a:rPr lang="en-GB" sz="1200" b="1" i="0" u="none" strike="noStrike" dirty="0">
                <a:solidFill>
                  <a:srgbClr val="000000"/>
                </a:solidFill>
                <a:effectLst/>
                <a:latin typeface="Calibri" panose="020F0502020204030204" pitchFamily="34" charset="0"/>
              </a:rPr>
              <a:t> M Muslim</a:t>
            </a:r>
          </a:p>
          <a:p>
            <a:r>
              <a:rPr lang="en-GB" sz="1200" b="0" i="0" u="none" strike="noStrike" dirty="0" err="1">
                <a:solidFill>
                  <a:srgbClr val="000000"/>
                </a:solidFill>
                <a:effectLst/>
                <a:latin typeface="Calibri" panose="020F0502020204030204" pitchFamily="34" charset="0"/>
              </a:rPr>
              <a:t>Universiti</a:t>
            </a:r>
            <a:r>
              <a:rPr lang="en-GB" sz="1200" b="0" i="0" u="none" strike="noStrike" dirty="0">
                <a:solidFill>
                  <a:srgbClr val="000000"/>
                </a:solidFill>
                <a:effectLst/>
                <a:latin typeface="Calibri" panose="020F0502020204030204" pitchFamily="34" charset="0"/>
              </a:rPr>
              <a:t> Malaysia Terengganu, Malaysia </a:t>
            </a:r>
            <a:r>
              <a:rPr lang="en-GB" sz="1200" i="0" u="none" strike="noStrike" dirty="0">
                <a:solidFill>
                  <a:srgbClr val="000000"/>
                </a:solidFill>
                <a:effectLst/>
                <a:latin typeface="Calibri" panose="020F0502020204030204" pitchFamily="34" charset="0"/>
              </a:rPr>
              <a:t> </a:t>
            </a:r>
            <a:endParaRPr lang="en-GH" sz="1200" dirty="0"/>
          </a:p>
        </p:txBody>
      </p:sp>
      <p:sp>
        <p:nvSpPr>
          <p:cNvPr id="25" name="TextBox 24">
            <a:extLst>
              <a:ext uri="{FF2B5EF4-FFF2-40B4-BE49-F238E27FC236}">
                <a16:creationId xmlns:a16="http://schemas.microsoft.com/office/drawing/2014/main" id="{FA08AFF0-1043-2ED1-17DB-BC041B811DFE}"/>
              </a:ext>
            </a:extLst>
          </p:cNvPr>
          <p:cNvSpPr txBox="1"/>
          <p:nvPr/>
        </p:nvSpPr>
        <p:spPr>
          <a:xfrm>
            <a:off x="5257939" y="2316647"/>
            <a:ext cx="1907445" cy="369332"/>
          </a:xfrm>
          <a:prstGeom prst="rect">
            <a:avLst/>
          </a:prstGeom>
          <a:noFill/>
        </p:spPr>
        <p:txBody>
          <a:bodyPr wrap="none" rtlCol="0">
            <a:spAutoFit/>
          </a:bodyPr>
          <a:lstStyle/>
          <a:p>
            <a:r>
              <a:rPr lang="en-GH" dirty="0"/>
              <a:t>EXPERT MEMBERS</a:t>
            </a:r>
          </a:p>
        </p:txBody>
      </p:sp>
      <p:pic>
        <p:nvPicPr>
          <p:cNvPr id="26" name="Picture 25" descr="A picture containing logo&#10;&#10;Description automatically generated">
            <a:extLst>
              <a:ext uri="{FF2B5EF4-FFF2-40B4-BE49-F238E27FC236}">
                <a16:creationId xmlns:a16="http://schemas.microsoft.com/office/drawing/2014/main" id="{4E91E05D-D66E-81DC-F1DD-85564E39B02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585389" y="107893"/>
            <a:ext cx="1514365" cy="1135774"/>
          </a:xfrm>
          <a:prstGeom prst="rect">
            <a:avLst/>
          </a:prstGeom>
        </p:spPr>
      </p:pic>
      <p:cxnSp>
        <p:nvCxnSpPr>
          <p:cNvPr id="29" name="Straight Connector 28">
            <a:extLst>
              <a:ext uri="{FF2B5EF4-FFF2-40B4-BE49-F238E27FC236}">
                <a16:creationId xmlns:a16="http://schemas.microsoft.com/office/drawing/2014/main" id="{9A77D6A3-3989-C07D-C36A-56FC3281E409}"/>
              </a:ext>
            </a:extLst>
          </p:cNvPr>
          <p:cNvCxnSpPr/>
          <p:nvPr/>
        </p:nvCxnSpPr>
        <p:spPr>
          <a:xfrm flipV="1">
            <a:off x="0" y="2352659"/>
            <a:ext cx="12143566" cy="3343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71BDA431-004A-8E9A-8472-5A325F654AEC}"/>
              </a:ext>
            </a:extLst>
          </p:cNvPr>
          <p:cNvSpPr txBox="1"/>
          <p:nvPr/>
        </p:nvSpPr>
        <p:spPr>
          <a:xfrm>
            <a:off x="2976534" y="1020936"/>
            <a:ext cx="7608855" cy="1077218"/>
          </a:xfrm>
          <a:prstGeom prst="rect">
            <a:avLst/>
          </a:prstGeom>
          <a:noFill/>
          <a:ln w="19050">
            <a:solidFill>
              <a:schemeClr val="accent2"/>
            </a:solidFill>
            <a:prstDash val="dash"/>
          </a:ln>
        </p:spPr>
        <p:txBody>
          <a:bodyPr wrap="square" rtlCol="0">
            <a:spAutoFit/>
          </a:bodyPr>
          <a:lstStyle/>
          <a:p>
            <a:pPr algn="ctr"/>
            <a:r>
              <a:rPr lang="en-GB" sz="1600" b="1" i="1" u="none" strike="noStrike" dirty="0">
                <a:solidFill>
                  <a:srgbClr val="000000"/>
                </a:solidFill>
                <a:effectLst/>
                <a:latin typeface="Arial" panose="020B0604020202020204" pitchFamily="34" charset="0"/>
              </a:rPr>
              <a:t>Sustainable use and development of ocean resources requires an understanding of the past, present and future state of the ocean. This understanding can only be achieved if there is equal capacity for studying and communicating the state of the ocean throughout the globe.</a:t>
            </a:r>
            <a:endParaRPr lang="en-GH" sz="1600" b="1" i="1" dirty="0"/>
          </a:p>
        </p:txBody>
      </p:sp>
      <p:pic>
        <p:nvPicPr>
          <p:cNvPr id="27" name="Picture 26" descr="A person wearing glasses and a blue shirt&#10;&#10;Description automatically generated">
            <a:extLst>
              <a:ext uri="{FF2B5EF4-FFF2-40B4-BE49-F238E27FC236}">
                <a16:creationId xmlns:a16="http://schemas.microsoft.com/office/drawing/2014/main" id="{1FCE4339-5D76-0AA4-0B62-CAFEAE99EDE6}"/>
              </a:ext>
            </a:extLst>
          </p:cNvPr>
          <p:cNvPicPr>
            <a:picLocks noChangeAspect="1"/>
          </p:cNvPicPr>
          <p:nvPr/>
        </p:nvPicPr>
        <p:blipFill>
          <a:blip r:embed="rId18"/>
          <a:stretch>
            <a:fillRect/>
          </a:stretch>
        </p:blipFill>
        <p:spPr>
          <a:xfrm>
            <a:off x="100566" y="307364"/>
            <a:ext cx="1240342" cy="1420756"/>
          </a:xfrm>
          <a:prstGeom prst="rect">
            <a:avLst/>
          </a:prstGeom>
        </p:spPr>
      </p:pic>
      <p:sp>
        <p:nvSpPr>
          <p:cNvPr id="28" name="TextBox 27">
            <a:extLst>
              <a:ext uri="{FF2B5EF4-FFF2-40B4-BE49-F238E27FC236}">
                <a16:creationId xmlns:a16="http://schemas.microsoft.com/office/drawing/2014/main" id="{988EEEE7-35B3-DB83-0C65-CDCC5BD9CD28}"/>
              </a:ext>
            </a:extLst>
          </p:cNvPr>
          <p:cNvSpPr txBox="1"/>
          <p:nvPr/>
        </p:nvSpPr>
        <p:spPr>
          <a:xfrm>
            <a:off x="4322344" y="4114778"/>
            <a:ext cx="1538130" cy="646331"/>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Juliet Hermes</a:t>
            </a:r>
          </a:p>
          <a:p>
            <a:r>
              <a:rPr lang="en-GB" sz="1200" b="0" i="0" u="none" strike="noStrike" dirty="0">
                <a:solidFill>
                  <a:srgbClr val="000000"/>
                </a:solidFill>
                <a:effectLst/>
                <a:latin typeface="Calibri" panose="020F0502020204030204" pitchFamily="34" charset="0"/>
              </a:rPr>
              <a:t>Univ. of </a:t>
            </a:r>
            <a:r>
              <a:rPr lang="en-GB" sz="1200" b="0" i="0" u="none" strike="noStrike">
                <a:solidFill>
                  <a:srgbClr val="000000"/>
                </a:solidFill>
                <a:effectLst/>
                <a:latin typeface="Calibri" panose="020F0502020204030204" pitchFamily="34" charset="0"/>
              </a:rPr>
              <a:t>Cape Town, </a:t>
            </a:r>
            <a:r>
              <a:rPr lang="en-GB" sz="1200" b="0" i="0" u="none" strike="noStrike" dirty="0">
                <a:solidFill>
                  <a:srgbClr val="000000"/>
                </a:solidFill>
                <a:effectLst/>
                <a:latin typeface="Calibri" panose="020F0502020204030204" pitchFamily="34" charset="0"/>
              </a:rPr>
              <a:t>South Africa</a:t>
            </a:r>
            <a:endParaRPr lang="en-GH" sz="1200" dirty="0"/>
          </a:p>
        </p:txBody>
      </p:sp>
      <p:sp>
        <p:nvSpPr>
          <p:cNvPr id="31" name="TextBox 30">
            <a:extLst>
              <a:ext uri="{FF2B5EF4-FFF2-40B4-BE49-F238E27FC236}">
                <a16:creationId xmlns:a16="http://schemas.microsoft.com/office/drawing/2014/main" id="{847453F6-2F9E-B2CE-C3AB-15F16F90BBE2}"/>
              </a:ext>
            </a:extLst>
          </p:cNvPr>
          <p:cNvSpPr txBox="1"/>
          <p:nvPr/>
        </p:nvSpPr>
        <p:spPr>
          <a:xfrm>
            <a:off x="7204461" y="4125864"/>
            <a:ext cx="1538130" cy="461665"/>
          </a:xfrm>
          <a:prstGeom prst="rect">
            <a:avLst/>
          </a:prstGeom>
          <a:noFill/>
        </p:spPr>
        <p:txBody>
          <a:bodyPr wrap="square" rtlCol="0">
            <a:spAutoFit/>
          </a:bodyPr>
          <a:lstStyle/>
          <a:p>
            <a:r>
              <a:rPr lang="en-GB" sz="1200" b="1" dirty="0" err="1">
                <a:solidFill>
                  <a:srgbClr val="000000"/>
                </a:solidFill>
                <a:latin typeface="Calibri" panose="020F0502020204030204" pitchFamily="34" charset="0"/>
              </a:rPr>
              <a:t>Evgeniia</a:t>
            </a:r>
            <a:r>
              <a:rPr lang="en-GB" sz="1200" b="1" dirty="0">
                <a:solidFill>
                  <a:srgbClr val="000000"/>
                </a:solidFill>
                <a:latin typeface="Calibri" panose="020F0502020204030204" pitchFamily="34" charset="0"/>
              </a:rPr>
              <a:t> </a:t>
            </a:r>
            <a:r>
              <a:rPr lang="en-GB" sz="1200" b="1" dirty="0" err="1">
                <a:solidFill>
                  <a:srgbClr val="000000"/>
                </a:solidFill>
                <a:latin typeface="Calibri" panose="020F0502020204030204" pitchFamily="34" charset="0"/>
              </a:rPr>
              <a:t>Kostianaia</a:t>
            </a:r>
            <a:endParaRPr lang="en-GB" sz="1200" b="1" i="0" u="none" strike="noStrike" dirty="0">
              <a:solidFill>
                <a:srgbClr val="000000"/>
              </a:solidFill>
              <a:effectLst/>
              <a:latin typeface="Calibri" panose="020F0502020204030204" pitchFamily="34" charset="0"/>
            </a:endParaRPr>
          </a:p>
          <a:p>
            <a:r>
              <a:rPr lang="en-GB" sz="1200" dirty="0">
                <a:solidFill>
                  <a:srgbClr val="000000"/>
                </a:solidFill>
                <a:latin typeface="Calibri" panose="020F0502020204030204" pitchFamily="34" charset="0"/>
              </a:rPr>
              <a:t>ECOP, IOC, UNESCO</a:t>
            </a:r>
            <a:endParaRPr lang="en-GH" sz="1200" dirty="0"/>
          </a:p>
        </p:txBody>
      </p:sp>
      <p:sp>
        <p:nvSpPr>
          <p:cNvPr id="32" name="TextBox 31">
            <a:extLst>
              <a:ext uri="{FF2B5EF4-FFF2-40B4-BE49-F238E27FC236}">
                <a16:creationId xmlns:a16="http://schemas.microsoft.com/office/drawing/2014/main" id="{6EE7D361-F225-7C79-1766-3B4D8313635C}"/>
              </a:ext>
            </a:extLst>
          </p:cNvPr>
          <p:cNvSpPr txBox="1"/>
          <p:nvPr/>
        </p:nvSpPr>
        <p:spPr>
          <a:xfrm>
            <a:off x="1529228" y="1755744"/>
            <a:ext cx="1302811" cy="646331"/>
          </a:xfrm>
          <a:prstGeom prst="rect">
            <a:avLst/>
          </a:prstGeom>
          <a:noFill/>
        </p:spPr>
        <p:txBody>
          <a:bodyPr wrap="square" rtlCol="0">
            <a:spAutoFit/>
          </a:bodyPr>
          <a:lstStyle/>
          <a:p>
            <a:r>
              <a:rPr lang="en-US" sz="1200" b="1" dirty="0" err="1"/>
              <a:t>Edem</a:t>
            </a:r>
            <a:r>
              <a:rPr lang="en-US" sz="1200" b="1" dirty="0"/>
              <a:t> </a:t>
            </a:r>
            <a:r>
              <a:rPr lang="en-US" sz="1200" b="1" dirty="0" err="1"/>
              <a:t>Mahu</a:t>
            </a:r>
            <a:endParaRPr lang="en-GH" sz="1200" b="1" dirty="0"/>
          </a:p>
          <a:p>
            <a:r>
              <a:rPr lang="en-GH" sz="1200" dirty="0"/>
              <a:t>Univ. </a:t>
            </a:r>
            <a:r>
              <a:rPr lang="en-GH" sz="1200"/>
              <a:t>of </a:t>
            </a:r>
            <a:r>
              <a:rPr lang="en-US" sz="1200" dirty="0"/>
              <a:t>Ghana, Ghana</a:t>
            </a:r>
            <a:endParaRPr lang="en-GH" sz="1200" dirty="0"/>
          </a:p>
        </p:txBody>
      </p:sp>
      <p:sp>
        <p:nvSpPr>
          <p:cNvPr id="33" name="TextBox 32">
            <a:extLst>
              <a:ext uri="{FF2B5EF4-FFF2-40B4-BE49-F238E27FC236}">
                <a16:creationId xmlns:a16="http://schemas.microsoft.com/office/drawing/2014/main" id="{47FFF106-A802-E068-3D6E-19469455B41E}"/>
              </a:ext>
            </a:extLst>
          </p:cNvPr>
          <p:cNvSpPr txBox="1"/>
          <p:nvPr/>
        </p:nvSpPr>
        <p:spPr>
          <a:xfrm>
            <a:off x="8822284" y="6009342"/>
            <a:ext cx="1707848" cy="830997"/>
          </a:xfrm>
          <a:prstGeom prst="rect">
            <a:avLst/>
          </a:prstGeom>
          <a:noFill/>
        </p:spPr>
        <p:txBody>
          <a:bodyPr wrap="square" rtlCol="0">
            <a:spAutoFit/>
          </a:bodyPr>
          <a:lstStyle/>
          <a:p>
            <a:r>
              <a:rPr lang="en-GB" sz="1200" b="1" dirty="0">
                <a:solidFill>
                  <a:srgbClr val="000000"/>
                </a:solidFill>
                <a:latin typeface="Calibri" panose="020F0502020204030204" pitchFamily="34" charset="0"/>
              </a:rPr>
              <a:t>Sophie </a:t>
            </a:r>
            <a:r>
              <a:rPr lang="en-GB" sz="1200" b="1" dirty="0" err="1">
                <a:solidFill>
                  <a:srgbClr val="000000"/>
                </a:solidFill>
                <a:latin typeface="Calibri" panose="020F0502020204030204" pitchFamily="34" charset="0"/>
              </a:rPr>
              <a:t>Seeyave</a:t>
            </a:r>
            <a:r>
              <a:rPr lang="en-GB" sz="1200" b="1" dirty="0">
                <a:solidFill>
                  <a:srgbClr val="000000"/>
                </a:solidFill>
                <a:latin typeface="Calibri" panose="020F0502020204030204" pitchFamily="34" charset="0"/>
              </a:rPr>
              <a:t> </a:t>
            </a:r>
            <a:r>
              <a:rPr lang="en-GB" sz="1200" dirty="0">
                <a:solidFill>
                  <a:srgbClr val="000000"/>
                </a:solidFill>
                <a:latin typeface="Calibri" panose="020F0502020204030204" pitchFamily="34" charset="0"/>
              </a:rPr>
              <a:t>Partnership for Observation of the Global Ocean (POGO)</a:t>
            </a:r>
            <a:endParaRPr lang="en-GH" sz="1200" dirty="0"/>
          </a:p>
        </p:txBody>
      </p:sp>
      <p:sp>
        <p:nvSpPr>
          <p:cNvPr id="34" name="TextBox 33">
            <a:extLst>
              <a:ext uri="{FF2B5EF4-FFF2-40B4-BE49-F238E27FC236}">
                <a16:creationId xmlns:a16="http://schemas.microsoft.com/office/drawing/2014/main" id="{5EBFCBB5-2D73-0EDE-0BFC-D85A58D58064}"/>
              </a:ext>
            </a:extLst>
          </p:cNvPr>
          <p:cNvSpPr txBox="1"/>
          <p:nvPr/>
        </p:nvSpPr>
        <p:spPr>
          <a:xfrm>
            <a:off x="26338" y="5934537"/>
            <a:ext cx="1707848" cy="830997"/>
          </a:xfrm>
          <a:prstGeom prst="rect">
            <a:avLst/>
          </a:prstGeom>
          <a:noFill/>
        </p:spPr>
        <p:txBody>
          <a:bodyPr wrap="square" rtlCol="0">
            <a:spAutoFit/>
          </a:bodyPr>
          <a:lstStyle/>
          <a:p>
            <a:r>
              <a:rPr lang="en-GB" sz="1200" b="1" dirty="0">
                <a:solidFill>
                  <a:srgbClr val="000000"/>
                </a:solidFill>
                <a:latin typeface="Calibri" panose="020F0502020204030204" pitchFamily="34" charset="0"/>
              </a:rPr>
              <a:t>Sarah Mahadeo</a:t>
            </a:r>
            <a:r>
              <a:rPr lang="en-GB" sz="1200" b="1"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Sasakawa</a:t>
            </a:r>
            <a:r>
              <a:rPr lang="en-GB" sz="1200" b="0" i="0" u="none" strike="noStrike" dirty="0">
                <a:solidFill>
                  <a:srgbClr val="000000"/>
                </a:solidFill>
                <a:effectLst/>
                <a:latin typeface="Calibri" panose="020F0502020204030204" pitchFamily="34" charset="0"/>
              </a:rPr>
              <a:t> Global Ocean Institute, </a:t>
            </a:r>
            <a:r>
              <a:rPr lang="en-GB" sz="1200" dirty="0">
                <a:solidFill>
                  <a:srgbClr val="000000"/>
                </a:solidFill>
                <a:latin typeface="Calibri" panose="020F0502020204030204" pitchFamily="34" charset="0"/>
              </a:rPr>
              <a:t>Western Maritime Univ., Sweden</a:t>
            </a:r>
            <a:endParaRPr lang="en-GH" sz="1200" dirty="0"/>
          </a:p>
        </p:txBody>
      </p:sp>
      <p:sp>
        <p:nvSpPr>
          <p:cNvPr id="35" name="TextBox 34">
            <a:extLst>
              <a:ext uri="{FF2B5EF4-FFF2-40B4-BE49-F238E27FC236}">
                <a16:creationId xmlns:a16="http://schemas.microsoft.com/office/drawing/2014/main" id="{F6E85EA7-75A0-9871-33A1-E5A613E56471}"/>
              </a:ext>
            </a:extLst>
          </p:cNvPr>
          <p:cNvSpPr txBox="1"/>
          <p:nvPr/>
        </p:nvSpPr>
        <p:spPr>
          <a:xfrm>
            <a:off x="3796186" y="6051550"/>
            <a:ext cx="1953495" cy="461665"/>
          </a:xfrm>
          <a:prstGeom prst="rect">
            <a:avLst/>
          </a:prstGeom>
          <a:noFill/>
        </p:spPr>
        <p:txBody>
          <a:bodyPr wrap="square" rtlCol="0">
            <a:spAutoFit/>
          </a:bodyPr>
          <a:lstStyle/>
          <a:p>
            <a:r>
              <a:rPr lang="en-GB" sz="1200" b="1" dirty="0">
                <a:solidFill>
                  <a:srgbClr val="000000"/>
                </a:solidFill>
                <a:latin typeface="Calibri" panose="020F0502020204030204" pitchFamily="34" charset="0"/>
              </a:rPr>
              <a:t>Cosmas </a:t>
            </a:r>
            <a:r>
              <a:rPr lang="en-GB" sz="1200" b="1" dirty="0" err="1">
                <a:solidFill>
                  <a:srgbClr val="000000"/>
                </a:solidFill>
                <a:latin typeface="Calibri" panose="020F0502020204030204" pitchFamily="34" charset="0"/>
              </a:rPr>
              <a:t>Munga</a:t>
            </a:r>
            <a:r>
              <a:rPr lang="en-GB" sz="1200" b="1" dirty="0">
                <a:solidFill>
                  <a:srgbClr val="000000"/>
                </a:solidFill>
                <a:latin typeface="Calibri" panose="020F0502020204030204" pitchFamily="34" charset="0"/>
              </a:rPr>
              <a:t> </a:t>
            </a:r>
            <a:r>
              <a:rPr lang="en-GB" sz="1200" dirty="0">
                <a:solidFill>
                  <a:srgbClr val="000000"/>
                </a:solidFill>
                <a:latin typeface="Calibri" panose="020F0502020204030204" pitchFamily="34" charset="0"/>
              </a:rPr>
              <a:t>Technical Univ. of Mombasa, Kenya</a:t>
            </a:r>
            <a:endParaRPr lang="en-GH" sz="1200" dirty="0"/>
          </a:p>
        </p:txBody>
      </p:sp>
      <p:sp>
        <p:nvSpPr>
          <p:cNvPr id="5" name="TextBox 4">
            <a:extLst>
              <a:ext uri="{FF2B5EF4-FFF2-40B4-BE49-F238E27FC236}">
                <a16:creationId xmlns:a16="http://schemas.microsoft.com/office/drawing/2014/main" id="{52486D2B-A72E-8D30-2356-40983514EA33}"/>
              </a:ext>
            </a:extLst>
          </p:cNvPr>
          <p:cNvSpPr txBox="1"/>
          <p:nvPr/>
        </p:nvSpPr>
        <p:spPr>
          <a:xfrm>
            <a:off x="5690712" y="4078624"/>
            <a:ext cx="1538130" cy="830997"/>
          </a:xfrm>
          <a:prstGeom prst="rect">
            <a:avLst/>
          </a:prstGeom>
          <a:noFill/>
        </p:spPr>
        <p:txBody>
          <a:bodyPr wrap="square" rtlCol="0">
            <a:spAutoFit/>
          </a:bodyPr>
          <a:lstStyle/>
          <a:p>
            <a:r>
              <a:rPr lang="en-GB" sz="1200" b="1" i="0" u="none" strike="noStrike" dirty="0">
                <a:solidFill>
                  <a:srgbClr val="000000"/>
                </a:solidFill>
                <a:effectLst/>
                <a:latin typeface="Calibri" panose="020F0502020204030204" pitchFamily="34" charset="0"/>
              </a:rPr>
              <a:t>Sam</a:t>
            </a:r>
            <a:r>
              <a:rPr lang="en-GB" sz="1200" b="1" dirty="0">
                <a:solidFill>
                  <a:srgbClr val="000000"/>
                </a:solidFill>
                <a:latin typeface="Calibri" panose="020F0502020204030204" pitchFamily="34" charset="0"/>
              </a:rPr>
              <a:t>ina Kidwai</a:t>
            </a:r>
            <a:endParaRPr lang="en-GB" sz="1200" b="1"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National Institute of Oceanography, Pakistan</a:t>
            </a:r>
            <a:endParaRPr lang="en-GH" sz="1200" dirty="0"/>
          </a:p>
        </p:txBody>
      </p:sp>
    </p:spTree>
    <p:extLst>
      <p:ext uri="{BB962C8B-B14F-4D97-AF65-F5344CB8AC3E}">
        <p14:creationId xmlns:p14="http://schemas.microsoft.com/office/powerpoint/2010/main" val="75856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314F42B3-7D86-541C-10B3-A02E94B927F1}"/>
            </a:ext>
          </a:extLst>
        </p:cNvPr>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4CA2BF7D-2E2C-F437-FD71-FCB0F18302E9}"/>
              </a:ext>
            </a:extLst>
          </p:cNvPr>
          <p:cNvPicPr>
            <a:picLocks noChangeAspect="1"/>
          </p:cNvPicPr>
          <p:nvPr/>
        </p:nvPicPr>
        <p:blipFill>
          <a:blip r:embed="rId2"/>
          <a:stretch>
            <a:fillRect/>
          </a:stretch>
        </p:blipFill>
        <p:spPr>
          <a:xfrm>
            <a:off x="1435100" y="1283272"/>
            <a:ext cx="9734550" cy="5574728"/>
          </a:xfrm>
          <a:prstGeom prst="rect">
            <a:avLst/>
          </a:prstGeom>
        </p:spPr>
      </p:pic>
      <p:pic>
        <p:nvPicPr>
          <p:cNvPr id="2" name="Picture 2" descr="UNESCO IOC logo — GEF TWAP">
            <a:extLst>
              <a:ext uri="{FF2B5EF4-FFF2-40B4-BE49-F238E27FC236}">
                <a16:creationId xmlns:a16="http://schemas.microsoft.com/office/drawing/2014/main" id="{E0A226C8-1208-DB82-D623-0F984A188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logo&#10;&#10;Description automatically generated">
            <a:extLst>
              <a:ext uri="{FF2B5EF4-FFF2-40B4-BE49-F238E27FC236}">
                <a16:creationId xmlns:a16="http://schemas.microsoft.com/office/drawing/2014/main" id="{B6D54ABD-DE78-FA77-B43B-4833D99EB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sp>
        <p:nvSpPr>
          <p:cNvPr id="5" name="TextBox 4">
            <a:extLst>
              <a:ext uri="{FF2B5EF4-FFF2-40B4-BE49-F238E27FC236}">
                <a16:creationId xmlns:a16="http://schemas.microsoft.com/office/drawing/2014/main" id="{7EB1131B-481F-65D6-B617-3CACD86095FF}"/>
              </a:ext>
            </a:extLst>
          </p:cNvPr>
          <p:cNvSpPr txBox="1"/>
          <p:nvPr/>
        </p:nvSpPr>
        <p:spPr>
          <a:xfrm>
            <a:off x="3908362" y="301075"/>
            <a:ext cx="4657365" cy="369332"/>
          </a:xfrm>
          <a:prstGeom prst="rect">
            <a:avLst/>
          </a:prstGeom>
          <a:noFill/>
        </p:spPr>
        <p:txBody>
          <a:bodyPr wrap="none" rtlCol="0">
            <a:spAutoFit/>
          </a:bodyPr>
          <a:lstStyle/>
          <a:p>
            <a:pPr algn="ctr"/>
            <a:r>
              <a:rPr lang="en-GH" i="1" dirty="0"/>
              <a:t>UN Ocean Decade Vision 2030 Working Group 9</a:t>
            </a:r>
          </a:p>
        </p:txBody>
      </p:sp>
    </p:spTree>
    <p:extLst>
      <p:ext uri="{BB962C8B-B14F-4D97-AF65-F5344CB8AC3E}">
        <p14:creationId xmlns:p14="http://schemas.microsoft.com/office/powerpoint/2010/main" val="35327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CEFD5E3B-0F8E-D98F-F46B-5C7FE16D70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0218CE-9805-83BE-6CA3-26477A93A1C0}"/>
              </a:ext>
            </a:extLst>
          </p:cNvPr>
          <p:cNvPicPr>
            <a:picLocks noChangeAspect="1"/>
          </p:cNvPicPr>
          <p:nvPr/>
        </p:nvPicPr>
        <p:blipFill>
          <a:blip r:embed="rId2"/>
          <a:stretch>
            <a:fillRect/>
          </a:stretch>
        </p:blipFill>
        <p:spPr>
          <a:xfrm>
            <a:off x="1394118" y="1264920"/>
            <a:ext cx="9403764" cy="624291"/>
          </a:xfrm>
          <a:prstGeom prst="rect">
            <a:avLst/>
          </a:prstGeom>
        </p:spPr>
      </p:pic>
      <p:pic>
        <p:nvPicPr>
          <p:cNvPr id="6" name="Picture 5">
            <a:extLst>
              <a:ext uri="{FF2B5EF4-FFF2-40B4-BE49-F238E27FC236}">
                <a16:creationId xmlns:a16="http://schemas.microsoft.com/office/drawing/2014/main" id="{1DECE342-987E-77C2-F86E-6F5B9A2136D8}"/>
              </a:ext>
            </a:extLst>
          </p:cNvPr>
          <p:cNvPicPr>
            <a:picLocks noChangeAspect="1"/>
          </p:cNvPicPr>
          <p:nvPr/>
        </p:nvPicPr>
        <p:blipFill>
          <a:blip r:embed="rId3"/>
          <a:stretch>
            <a:fillRect/>
          </a:stretch>
        </p:blipFill>
        <p:spPr>
          <a:xfrm>
            <a:off x="1394118" y="1856232"/>
            <a:ext cx="9403764" cy="567531"/>
          </a:xfrm>
          <a:prstGeom prst="rect">
            <a:avLst/>
          </a:prstGeom>
        </p:spPr>
      </p:pic>
      <p:pic>
        <p:nvPicPr>
          <p:cNvPr id="8" name="Picture 7" descr="A close-up of a document&#10;&#10;Description automatically generated">
            <a:extLst>
              <a:ext uri="{FF2B5EF4-FFF2-40B4-BE49-F238E27FC236}">
                <a16:creationId xmlns:a16="http://schemas.microsoft.com/office/drawing/2014/main" id="{B59F0F29-53FB-45CD-A8D6-2B1DFA6306A2}"/>
              </a:ext>
            </a:extLst>
          </p:cNvPr>
          <p:cNvPicPr>
            <a:picLocks noChangeAspect="1"/>
          </p:cNvPicPr>
          <p:nvPr/>
        </p:nvPicPr>
        <p:blipFill>
          <a:blip r:embed="rId4"/>
          <a:stretch>
            <a:fillRect/>
          </a:stretch>
        </p:blipFill>
        <p:spPr>
          <a:xfrm>
            <a:off x="1394118" y="2316470"/>
            <a:ext cx="9403764" cy="4632938"/>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1A22C94D-F160-F654-4445-AD920D2B47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pic>
        <p:nvPicPr>
          <p:cNvPr id="4" name="Picture 2" descr="UNESCO IOC logo — GEF TWAP">
            <a:extLst>
              <a:ext uri="{FF2B5EF4-FFF2-40B4-BE49-F238E27FC236}">
                <a16:creationId xmlns:a16="http://schemas.microsoft.com/office/drawing/2014/main" id="{D7CFAD07-CFF7-F23C-9B70-7EF4AA6B53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057403-0694-F945-4971-AB14E7C6D7B8}"/>
              </a:ext>
            </a:extLst>
          </p:cNvPr>
          <p:cNvSpPr txBox="1"/>
          <p:nvPr/>
        </p:nvSpPr>
        <p:spPr>
          <a:xfrm>
            <a:off x="3908362" y="301075"/>
            <a:ext cx="4657365" cy="369332"/>
          </a:xfrm>
          <a:prstGeom prst="rect">
            <a:avLst/>
          </a:prstGeom>
          <a:noFill/>
        </p:spPr>
        <p:txBody>
          <a:bodyPr wrap="none" rtlCol="0">
            <a:spAutoFit/>
          </a:bodyPr>
          <a:lstStyle/>
          <a:p>
            <a:pPr algn="ctr"/>
            <a:r>
              <a:rPr lang="en-GH" i="1" dirty="0"/>
              <a:t>UN Ocean Decade Vision 2030 Working Group 9</a:t>
            </a:r>
          </a:p>
        </p:txBody>
      </p:sp>
    </p:spTree>
    <p:extLst>
      <p:ext uri="{BB962C8B-B14F-4D97-AF65-F5344CB8AC3E}">
        <p14:creationId xmlns:p14="http://schemas.microsoft.com/office/powerpoint/2010/main" val="406679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7792975F-AA16-14A2-B84E-D4BB0127CA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953E09-158E-5709-D3FB-ABCD7C638DC5}"/>
              </a:ext>
            </a:extLst>
          </p:cNvPr>
          <p:cNvPicPr>
            <a:picLocks noChangeAspect="1"/>
          </p:cNvPicPr>
          <p:nvPr/>
        </p:nvPicPr>
        <p:blipFill>
          <a:blip r:embed="rId2"/>
          <a:stretch>
            <a:fillRect/>
          </a:stretch>
        </p:blipFill>
        <p:spPr>
          <a:xfrm>
            <a:off x="490163" y="1608017"/>
            <a:ext cx="10525317" cy="599440"/>
          </a:xfrm>
          <a:prstGeom prst="rect">
            <a:avLst/>
          </a:prstGeom>
        </p:spPr>
      </p:pic>
      <p:pic>
        <p:nvPicPr>
          <p:cNvPr id="4" name="Picture 3" descr="A screenshot of a text&#10;&#10;Description automatically generated">
            <a:extLst>
              <a:ext uri="{FF2B5EF4-FFF2-40B4-BE49-F238E27FC236}">
                <a16:creationId xmlns:a16="http://schemas.microsoft.com/office/drawing/2014/main" id="{310DA410-DC43-6CED-C8E6-4D690C1F93C4}"/>
              </a:ext>
            </a:extLst>
          </p:cNvPr>
          <p:cNvPicPr>
            <a:picLocks noChangeAspect="1"/>
          </p:cNvPicPr>
          <p:nvPr/>
        </p:nvPicPr>
        <p:blipFill>
          <a:blip r:embed="rId3"/>
          <a:stretch>
            <a:fillRect/>
          </a:stretch>
        </p:blipFill>
        <p:spPr>
          <a:xfrm>
            <a:off x="511119" y="2207457"/>
            <a:ext cx="10504361" cy="4025900"/>
          </a:xfrm>
          <a:prstGeom prst="rect">
            <a:avLst/>
          </a:prstGeom>
        </p:spPr>
      </p:pic>
      <p:pic>
        <p:nvPicPr>
          <p:cNvPr id="2" name="Picture 2" descr="UNESCO IOC logo — GEF TWAP">
            <a:extLst>
              <a:ext uri="{FF2B5EF4-FFF2-40B4-BE49-F238E27FC236}">
                <a16:creationId xmlns:a16="http://schemas.microsoft.com/office/drawing/2014/main" id="{111F105F-5F98-C99A-9B25-8E5B20C51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14830352-D2F9-D7FB-03C5-C3FE2442B4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sp>
        <p:nvSpPr>
          <p:cNvPr id="6" name="TextBox 5">
            <a:extLst>
              <a:ext uri="{FF2B5EF4-FFF2-40B4-BE49-F238E27FC236}">
                <a16:creationId xmlns:a16="http://schemas.microsoft.com/office/drawing/2014/main" id="{F284C4D1-756D-F683-7141-591F3CC5AF09}"/>
              </a:ext>
            </a:extLst>
          </p:cNvPr>
          <p:cNvSpPr txBox="1"/>
          <p:nvPr/>
        </p:nvSpPr>
        <p:spPr>
          <a:xfrm>
            <a:off x="3908362" y="301075"/>
            <a:ext cx="4657365" cy="369332"/>
          </a:xfrm>
          <a:prstGeom prst="rect">
            <a:avLst/>
          </a:prstGeom>
          <a:noFill/>
        </p:spPr>
        <p:txBody>
          <a:bodyPr wrap="none" rtlCol="0">
            <a:spAutoFit/>
          </a:bodyPr>
          <a:lstStyle/>
          <a:p>
            <a:pPr algn="ctr"/>
            <a:r>
              <a:rPr lang="en-GH" i="1" dirty="0"/>
              <a:t>UN Ocean Decade Vision 2030 Working Group 9</a:t>
            </a:r>
          </a:p>
        </p:txBody>
      </p:sp>
    </p:spTree>
    <p:extLst>
      <p:ext uri="{BB962C8B-B14F-4D97-AF65-F5344CB8AC3E}">
        <p14:creationId xmlns:p14="http://schemas.microsoft.com/office/powerpoint/2010/main" val="17633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CFA4C836-7748-1BF1-B57F-E17C52B1F0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C0F287-A54A-AF37-5636-DE47312538E2}"/>
              </a:ext>
            </a:extLst>
          </p:cNvPr>
          <p:cNvPicPr>
            <a:picLocks noChangeAspect="1"/>
          </p:cNvPicPr>
          <p:nvPr/>
        </p:nvPicPr>
        <p:blipFill>
          <a:blip r:embed="rId2"/>
          <a:stretch>
            <a:fillRect/>
          </a:stretch>
        </p:blipFill>
        <p:spPr>
          <a:xfrm>
            <a:off x="1491038" y="1382580"/>
            <a:ext cx="9492012" cy="545196"/>
          </a:xfrm>
          <a:prstGeom prst="rect">
            <a:avLst/>
          </a:prstGeom>
        </p:spPr>
      </p:pic>
      <p:pic>
        <p:nvPicPr>
          <p:cNvPr id="5" name="Picture 4" descr="A close-up of a document&#10;&#10;Description automatically generated">
            <a:extLst>
              <a:ext uri="{FF2B5EF4-FFF2-40B4-BE49-F238E27FC236}">
                <a16:creationId xmlns:a16="http://schemas.microsoft.com/office/drawing/2014/main" id="{60A32145-77D5-6605-224F-9C1AEBD68776}"/>
              </a:ext>
            </a:extLst>
          </p:cNvPr>
          <p:cNvPicPr>
            <a:picLocks noChangeAspect="1"/>
          </p:cNvPicPr>
          <p:nvPr/>
        </p:nvPicPr>
        <p:blipFill>
          <a:blip r:embed="rId3"/>
          <a:stretch>
            <a:fillRect/>
          </a:stretch>
        </p:blipFill>
        <p:spPr>
          <a:xfrm>
            <a:off x="1483418" y="1866190"/>
            <a:ext cx="9492012" cy="3768680"/>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0D70E017-8678-B1E7-ADE3-29735DBC596A}"/>
              </a:ext>
            </a:extLst>
          </p:cNvPr>
          <p:cNvPicPr>
            <a:picLocks noChangeAspect="1"/>
          </p:cNvPicPr>
          <p:nvPr/>
        </p:nvPicPr>
        <p:blipFill>
          <a:blip r:embed="rId4"/>
          <a:stretch>
            <a:fillRect/>
          </a:stretch>
        </p:blipFill>
        <p:spPr>
          <a:xfrm>
            <a:off x="1491038" y="5591374"/>
            <a:ext cx="9492012" cy="1447108"/>
          </a:xfrm>
          <a:prstGeom prst="rect">
            <a:avLst/>
          </a:prstGeom>
        </p:spPr>
      </p:pic>
      <p:pic>
        <p:nvPicPr>
          <p:cNvPr id="2" name="Picture 2" descr="UNESCO IOC logo — GEF TWAP">
            <a:extLst>
              <a:ext uri="{FF2B5EF4-FFF2-40B4-BE49-F238E27FC236}">
                <a16:creationId xmlns:a16="http://schemas.microsoft.com/office/drawing/2014/main" id="{4220EC05-E8F1-443C-6EC2-B73F56032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logo&#10;&#10;Description automatically generated">
            <a:extLst>
              <a:ext uri="{FF2B5EF4-FFF2-40B4-BE49-F238E27FC236}">
                <a16:creationId xmlns:a16="http://schemas.microsoft.com/office/drawing/2014/main" id="{389F34EE-2147-BAA6-4214-7D460F70CB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sp>
        <p:nvSpPr>
          <p:cNvPr id="6" name="TextBox 5">
            <a:extLst>
              <a:ext uri="{FF2B5EF4-FFF2-40B4-BE49-F238E27FC236}">
                <a16:creationId xmlns:a16="http://schemas.microsoft.com/office/drawing/2014/main" id="{B17A52D6-5CDA-DB9E-01C3-3D0F907BD763}"/>
              </a:ext>
            </a:extLst>
          </p:cNvPr>
          <p:cNvSpPr txBox="1"/>
          <p:nvPr/>
        </p:nvSpPr>
        <p:spPr>
          <a:xfrm>
            <a:off x="3908362" y="301075"/>
            <a:ext cx="4657365" cy="369332"/>
          </a:xfrm>
          <a:prstGeom prst="rect">
            <a:avLst/>
          </a:prstGeom>
          <a:noFill/>
        </p:spPr>
        <p:txBody>
          <a:bodyPr wrap="none" rtlCol="0">
            <a:spAutoFit/>
          </a:bodyPr>
          <a:lstStyle/>
          <a:p>
            <a:pPr algn="ctr"/>
            <a:r>
              <a:rPr lang="en-GH" i="1" dirty="0"/>
              <a:t>UN Ocean Decade Vision 2030 Working Group 9</a:t>
            </a:r>
          </a:p>
        </p:txBody>
      </p:sp>
    </p:spTree>
    <p:extLst>
      <p:ext uri="{BB962C8B-B14F-4D97-AF65-F5344CB8AC3E}">
        <p14:creationId xmlns:p14="http://schemas.microsoft.com/office/powerpoint/2010/main" val="413847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822CF-8641-B48B-ACA2-69593C016E9A}"/>
              </a:ext>
            </a:extLst>
          </p:cNvPr>
          <p:cNvSpPr txBox="1"/>
          <p:nvPr/>
        </p:nvSpPr>
        <p:spPr>
          <a:xfrm>
            <a:off x="20317" y="5505360"/>
            <a:ext cx="12184378" cy="338554"/>
          </a:xfrm>
          <a:prstGeom prst="rect">
            <a:avLst/>
          </a:prstGeom>
          <a:noFill/>
          <a:ln>
            <a:solidFill>
              <a:schemeClr val="tx1"/>
            </a:solidFill>
          </a:ln>
        </p:spPr>
        <p:txBody>
          <a:bodyPr wrap="square" rtlCol="0">
            <a:spAutoFit/>
          </a:bodyPr>
          <a:lstStyle/>
          <a:p>
            <a:pPr algn="just" rtl="0" fontAlgn="base">
              <a:spcBef>
                <a:spcPts val="0"/>
              </a:spcBef>
              <a:spcAft>
                <a:spcPts val="0"/>
              </a:spcAft>
            </a:pPr>
            <a:r>
              <a:rPr lang="en-GB" sz="1600" b="1" i="0" u="none" strike="noStrike" dirty="0">
                <a:solidFill>
                  <a:srgbClr val="222222"/>
                </a:solidFill>
                <a:effectLst/>
                <a:latin typeface="Times New Roman" panose="02020603050405020304" pitchFamily="18" charset="0"/>
              </a:rPr>
              <a:t>Encourage innovative, fit-for-purpose solutions through technology for studying and sustainably managing the ocean.</a:t>
            </a:r>
          </a:p>
        </p:txBody>
      </p:sp>
      <p:sp>
        <p:nvSpPr>
          <p:cNvPr id="3" name="TextBox 2">
            <a:extLst>
              <a:ext uri="{FF2B5EF4-FFF2-40B4-BE49-F238E27FC236}">
                <a16:creationId xmlns:a16="http://schemas.microsoft.com/office/drawing/2014/main" id="{2ABFDEA8-F11E-2EC4-5468-F9DE5A8D5552}"/>
              </a:ext>
            </a:extLst>
          </p:cNvPr>
          <p:cNvSpPr txBox="1"/>
          <p:nvPr/>
        </p:nvSpPr>
        <p:spPr>
          <a:xfrm>
            <a:off x="33016" y="2863436"/>
            <a:ext cx="12171679"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Develop the skills required by various actors to study, sustainably utilize, and manage the ocean.</a:t>
            </a:r>
          </a:p>
        </p:txBody>
      </p:sp>
      <p:sp>
        <p:nvSpPr>
          <p:cNvPr id="4" name="TextBox 3">
            <a:extLst>
              <a:ext uri="{FF2B5EF4-FFF2-40B4-BE49-F238E27FC236}">
                <a16:creationId xmlns:a16="http://schemas.microsoft.com/office/drawing/2014/main" id="{8FB0F80A-8C53-66F1-036B-413AF028E61C}"/>
              </a:ext>
            </a:extLst>
          </p:cNvPr>
          <p:cNvSpPr txBox="1"/>
          <p:nvPr/>
        </p:nvSpPr>
        <p:spPr>
          <a:xfrm>
            <a:off x="7615" y="3369410"/>
            <a:ext cx="12197080"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Promote equal representation of all groups in the science, communication, management, and policy areas of the ocean.</a:t>
            </a:r>
          </a:p>
        </p:txBody>
      </p:sp>
      <p:sp>
        <p:nvSpPr>
          <p:cNvPr id="5" name="TextBox 4">
            <a:extLst>
              <a:ext uri="{FF2B5EF4-FFF2-40B4-BE49-F238E27FC236}">
                <a16:creationId xmlns:a16="http://schemas.microsoft.com/office/drawing/2014/main" id="{FBF2CBC0-7BEE-AD99-89AF-B7A07D873C1F}"/>
              </a:ext>
            </a:extLst>
          </p:cNvPr>
          <p:cNvSpPr txBox="1"/>
          <p:nvPr/>
        </p:nvSpPr>
        <p:spPr>
          <a:xfrm>
            <a:off x="7615" y="3879890"/>
            <a:ext cx="12171682" cy="338554"/>
          </a:xfrm>
          <a:prstGeom prst="rect">
            <a:avLst/>
          </a:prstGeom>
          <a:noFill/>
          <a:ln>
            <a:solidFill>
              <a:schemeClr val="tx1"/>
            </a:solidFill>
          </a:ln>
        </p:spPr>
        <p:txBody>
          <a:bodyPr wrap="square" rtlCol="0">
            <a:spAutoFit/>
          </a:bodyPr>
          <a:lstStyle/>
          <a:p>
            <a:r>
              <a:rPr lang="en-GB" sz="1600" b="1" i="0" u="none" strike="noStrike" dirty="0">
                <a:solidFill>
                  <a:srgbClr val="000000"/>
                </a:solidFill>
                <a:effectLst/>
                <a:latin typeface="Times New Roman" panose="02020603050405020304" pitchFamily="18" charset="0"/>
              </a:rPr>
              <a:t>Create opportunities </a:t>
            </a:r>
            <a:r>
              <a:rPr lang="en-GB" sz="1600" b="1" dirty="0">
                <a:solidFill>
                  <a:srgbClr val="000000"/>
                </a:solidFill>
                <a:latin typeface="Times New Roman" panose="02020603050405020304" pitchFamily="18" charset="0"/>
              </a:rPr>
              <a:t>for </a:t>
            </a:r>
            <a:r>
              <a:rPr lang="en-GB" sz="1600" b="1" i="0" u="none" strike="noStrike" dirty="0">
                <a:solidFill>
                  <a:srgbClr val="000000"/>
                </a:solidFill>
                <a:effectLst/>
                <a:latin typeface="Times New Roman" panose="02020603050405020304" pitchFamily="18" charset="0"/>
              </a:rPr>
              <a:t>career development, employment, networking, and recognition for scientists in the Global South.</a:t>
            </a:r>
            <a:endParaRPr lang="en-GB" sz="1600" b="1" i="0" u="none" strike="noStrike" dirty="0">
              <a:solidFill>
                <a:srgbClr val="222222"/>
              </a:solidFill>
              <a:effectLst/>
              <a:latin typeface="Times New Roman" panose="02020603050405020304" pitchFamily="18" charset="0"/>
            </a:endParaRPr>
          </a:p>
        </p:txBody>
      </p:sp>
      <p:sp>
        <p:nvSpPr>
          <p:cNvPr id="6" name="TextBox 5">
            <a:extLst>
              <a:ext uri="{FF2B5EF4-FFF2-40B4-BE49-F238E27FC236}">
                <a16:creationId xmlns:a16="http://schemas.microsoft.com/office/drawing/2014/main" id="{ED428B2E-CEF5-2088-5F34-A57391079A5C}"/>
              </a:ext>
            </a:extLst>
          </p:cNvPr>
          <p:cNvSpPr txBox="1"/>
          <p:nvPr/>
        </p:nvSpPr>
        <p:spPr>
          <a:xfrm>
            <a:off x="7615" y="4418438"/>
            <a:ext cx="12171681"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Ensure fair and equitable distribution of infrastructure and technology required to study, sustainably exploit, and manage the ocean.</a:t>
            </a:r>
          </a:p>
        </p:txBody>
      </p:sp>
      <p:sp>
        <p:nvSpPr>
          <p:cNvPr id="7" name="TextBox 6">
            <a:extLst>
              <a:ext uri="{FF2B5EF4-FFF2-40B4-BE49-F238E27FC236}">
                <a16:creationId xmlns:a16="http://schemas.microsoft.com/office/drawing/2014/main" id="{F72544B9-E6B2-648E-A198-282510A311BB}"/>
              </a:ext>
            </a:extLst>
          </p:cNvPr>
          <p:cNvSpPr txBox="1"/>
          <p:nvPr/>
        </p:nvSpPr>
        <p:spPr>
          <a:xfrm>
            <a:off x="20317" y="4931992"/>
            <a:ext cx="12184379"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Remove barriers/restrictions on the sharing and movement of ocean data</a:t>
            </a:r>
            <a:r>
              <a:rPr lang="en-GB" sz="1600" b="1" dirty="0">
                <a:solidFill>
                  <a:srgbClr val="222222"/>
                </a:solidFill>
                <a:latin typeface="Times New Roman" panose="02020603050405020304" pitchFamily="18" charset="0"/>
              </a:rPr>
              <a:t> and</a:t>
            </a:r>
            <a:r>
              <a:rPr lang="en-GB" sz="1600" b="1" i="0" u="none" strike="noStrike" dirty="0">
                <a:solidFill>
                  <a:srgbClr val="222222"/>
                </a:solidFill>
                <a:effectLst/>
                <a:latin typeface="Times New Roman" panose="02020603050405020304" pitchFamily="18" charset="0"/>
              </a:rPr>
              <a:t> knowledge among different users of the ocean</a:t>
            </a:r>
            <a:endParaRPr lang="en-GH" sz="1600" b="1" dirty="0"/>
          </a:p>
        </p:txBody>
      </p:sp>
      <p:sp>
        <p:nvSpPr>
          <p:cNvPr id="8" name="TextBox 7">
            <a:extLst>
              <a:ext uri="{FF2B5EF4-FFF2-40B4-BE49-F238E27FC236}">
                <a16:creationId xmlns:a16="http://schemas.microsoft.com/office/drawing/2014/main" id="{A8265D6C-179F-7677-046E-4DC25D8DAECB}"/>
              </a:ext>
            </a:extLst>
          </p:cNvPr>
          <p:cNvSpPr txBox="1"/>
          <p:nvPr/>
        </p:nvSpPr>
        <p:spPr>
          <a:xfrm>
            <a:off x="-15243" y="5977946"/>
            <a:ext cx="12219938"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Ensure equitable distribution of funding and encourage all countries to invest in ocean science.</a:t>
            </a:r>
          </a:p>
        </p:txBody>
      </p:sp>
      <p:sp>
        <p:nvSpPr>
          <p:cNvPr id="9" name="TextBox 8">
            <a:extLst>
              <a:ext uri="{FF2B5EF4-FFF2-40B4-BE49-F238E27FC236}">
                <a16:creationId xmlns:a16="http://schemas.microsoft.com/office/drawing/2014/main" id="{BE391A0A-2EA1-D746-7A4C-64CBE26E0B7E}"/>
              </a:ext>
            </a:extLst>
          </p:cNvPr>
          <p:cNvSpPr txBox="1"/>
          <p:nvPr/>
        </p:nvSpPr>
        <p:spPr>
          <a:xfrm>
            <a:off x="-15244" y="6458035"/>
            <a:ext cx="12219937" cy="338554"/>
          </a:xfrm>
          <a:prstGeom prst="rect">
            <a:avLst/>
          </a:prstGeom>
          <a:noFill/>
          <a:ln>
            <a:solidFill>
              <a:schemeClr val="tx1"/>
            </a:solidFill>
          </a:ln>
        </p:spPr>
        <p:txBody>
          <a:bodyPr wrap="square" rtlCol="0">
            <a:spAutoFit/>
          </a:bodyPr>
          <a:lstStyle/>
          <a:p>
            <a:r>
              <a:rPr lang="en-GB" sz="1600" b="1" i="0" u="none" strike="noStrike" dirty="0">
                <a:solidFill>
                  <a:srgbClr val="222222"/>
                </a:solidFill>
                <a:effectLst/>
                <a:latin typeface="Times New Roman" panose="02020603050405020304" pitchFamily="18" charset="0"/>
              </a:rPr>
              <a:t>Encourage constructive, multi-directional partnerships to find common objectives that fulfil the needs of all parties involved.</a:t>
            </a:r>
          </a:p>
        </p:txBody>
      </p:sp>
      <p:sp>
        <p:nvSpPr>
          <p:cNvPr id="10" name="TextBox 9">
            <a:extLst>
              <a:ext uri="{FF2B5EF4-FFF2-40B4-BE49-F238E27FC236}">
                <a16:creationId xmlns:a16="http://schemas.microsoft.com/office/drawing/2014/main" id="{EEDDCED5-9E43-EDF0-7813-0272CDA023F8}"/>
              </a:ext>
            </a:extLst>
          </p:cNvPr>
          <p:cNvSpPr txBox="1"/>
          <p:nvPr/>
        </p:nvSpPr>
        <p:spPr>
          <a:xfrm>
            <a:off x="2463800" y="447118"/>
            <a:ext cx="7581900" cy="584775"/>
          </a:xfrm>
          <a:prstGeom prst="rect">
            <a:avLst/>
          </a:prstGeom>
          <a:solidFill>
            <a:schemeClr val="bg1"/>
          </a:solidFill>
        </p:spPr>
        <p:txBody>
          <a:bodyPr wrap="square" rtlCol="0">
            <a:spAutoFit/>
          </a:bodyPr>
          <a:lstStyle/>
          <a:p>
            <a:pPr algn="ctr"/>
            <a:r>
              <a:rPr lang="en-GH" sz="3200" b="1" dirty="0"/>
              <a:t>STRATEGIC AMBITION FOR CHALLENGE 9</a:t>
            </a:r>
          </a:p>
        </p:txBody>
      </p:sp>
      <p:sp>
        <p:nvSpPr>
          <p:cNvPr id="12" name="TextBox 11">
            <a:extLst>
              <a:ext uri="{FF2B5EF4-FFF2-40B4-BE49-F238E27FC236}">
                <a16:creationId xmlns:a16="http://schemas.microsoft.com/office/drawing/2014/main" id="{C2E3E0EB-20C6-96A6-8EFF-F667E87079FC}"/>
              </a:ext>
            </a:extLst>
          </p:cNvPr>
          <p:cNvSpPr txBox="1"/>
          <p:nvPr/>
        </p:nvSpPr>
        <p:spPr>
          <a:xfrm>
            <a:off x="20314" y="1195486"/>
            <a:ext cx="12171682" cy="707886"/>
          </a:xfrm>
          <a:prstGeom prst="rect">
            <a:avLst/>
          </a:prstGeom>
          <a:noFill/>
        </p:spPr>
        <p:txBody>
          <a:bodyPr wrap="square" rtlCol="0">
            <a:spAutoFit/>
          </a:bodyPr>
          <a:lstStyle/>
          <a:p>
            <a:r>
              <a:rPr lang="en-GB" sz="2000" b="0" i="1" u="none" strike="noStrike" dirty="0">
                <a:solidFill>
                  <a:srgbClr val="222222"/>
                </a:solidFill>
                <a:effectLst/>
                <a:latin typeface="Times New Roman" panose="02020603050405020304" pitchFamily="18" charset="0"/>
              </a:rPr>
              <a:t>To comprehensively develop and build the capacities required to deliver a globally robust and inclusive science and awareness needed to understand and address all other nine (9) challenges of the Ocean Decade</a:t>
            </a:r>
            <a:endParaRPr lang="en-GH" sz="2000" i="1" dirty="0"/>
          </a:p>
        </p:txBody>
      </p:sp>
      <p:sp>
        <p:nvSpPr>
          <p:cNvPr id="13" name="TextBox 12">
            <a:extLst>
              <a:ext uri="{FF2B5EF4-FFF2-40B4-BE49-F238E27FC236}">
                <a16:creationId xmlns:a16="http://schemas.microsoft.com/office/drawing/2014/main" id="{9D0B9F90-2530-4458-4163-3C7D6E8B29BB}"/>
              </a:ext>
            </a:extLst>
          </p:cNvPr>
          <p:cNvSpPr txBox="1"/>
          <p:nvPr/>
        </p:nvSpPr>
        <p:spPr>
          <a:xfrm>
            <a:off x="2463800" y="2252239"/>
            <a:ext cx="7848600" cy="523220"/>
          </a:xfrm>
          <a:prstGeom prst="rect">
            <a:avLst/>
          </a:prstGeom>
          <a:solidFill>
            <a:schemeClr val="bg1"/>
          </a:solidFill>
        </p:spPr>
        <p:txBody>
          <a:bodyPr wrap="square" rtlCol="0">
            <a:spAutoFit/>
          </a:bodyPr>
          <a:lstStyle/>
          <a:p>
            <a:pPr algn="ctr"/>
            <a:r>
              <a:rPr lang="en-GH" sz="2800" b="1" dirty="0"/>
              <a:t>SPECIFIC OBJECTIVES OF THE STRATEGIC AMBITION</a:t>
            </a:r>
          </a:p>
        </p:txBody>
      </p:sp>
      <p:pic>
        <p:nvPicPr>
          <p:cNvPr id="14" name="Picture 13" descr="A picture containing logo&#10;&#10;Description automatically generated">
            <a:extLst>
              <a:ext uri="{FF2B5EF4-FFF2-40B4-BE49-F238E27FC236}">
                <a16:creationId xmlns:a16="http://schemas.microsoft.com/office/drawing/2014/main" id="{37B2BC3E-1125-8E6C-0166-5BB31E9FE3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pic>
        <p:nvPicPr>
          <p:cNvPr id="15" name="Picture 2" descr="UNESCO IOC logo — GEF TWAP">
            <a:extLst>
              <a:ext uri="{FF2B5EF4-FFF2-40B4-BE49-F238E27FC236}">
                <a16:creationId xmlns:a16="http://schemas.microsoft.com/office/drawing/2014/main" id="{A8D4F9D3-9EEB-11A8-D605-3C4B432D7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85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38B39D74-7AB0-0E07-ACD3-4D85822B2E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EC1DCD7-07BF-7775-2676-9F8DF7B0D373}"/>
              </a:ext>
            </a:extLst>
          </p:cNvPr>
          <p:cNvSpPr txBox="1"/>
          <p:nvPr/>
        </p:nvSpPr>
        <p:spPr>
          <a:xfrm>
            <a:off x="0" y="1579186"/>
            <a:ext cx="12101823" cy="5324535"/>
          </a:xfrm>
          <a:prstGeom prst="rect">
            <a:avLst/>
          </a:prstGeom>
          <a:noFill/>
        </p:spPr>
        <p:txBody>
          <a:bodyPr wrap="square" rtlCol="0">
            <a:spAutoFit/>
          </a:bodyPr>
          <a:lstStyle/>
          <a:p>
            <a:pPr marL="342900" indent="-342900" algn="just">
              <a:buFont typeface="Arial" panose="020B0604020202020204" pitchFamily="34" charset="0"/>
              <a:buChar char="•"/>
            </a:pPr>
            <a:r>
              <a:rPr lang="en-US" sz="2000" i="0" u="none" strike="noStrike" dirty="0">
                <a:solidFill>
                  <a:srgbClr val="222222"/>
                </a:solidFill>
                <a:effectLst/>
                <a:latin typeface="Times New Roman" panose="02020603050405020304" pitchFamily="18" charset="0"/>
              </a:rPr>
              <a:t>An increased number of skills required by scientists, resource users, educators, communicators, managers, and policy-makers to study, sustainably exploit, and manage the ocean.</a:t>
            </a:r>
          </a:p>
          <a:p>
            <a:pPr marL="285750" indent="-285750" algn="just">
              <a:buFont typeface="Arial" panose="020B0604020202020204" pitchFamily="34" charset="0"/>
              <a:buChar char="•"/>
            </a:pPr>
            <a:endParaRPr lang="en-US" sz="2000" dirty="0">
              <a:solidFill>
                <a:srgbClr val="222222"/>
              </a:solidFill>
              <a:latin typeface="Times New Roman" panose="02020603050405020304" pitchFamily="18" charset="0"/>
            </a:endParaRPr>
          </a:p>
          <a:p>
            <a:pPr marL="285750" indent="-285750" algn="just">
              <a:buFont typeface="Arial" panose="020B0604020202020204" pitchFamily="34" charset="0"/>
              <a:buChar char="•"/>
            </a:pPr>
            <a:r>
              <a:rPr lang="en-GB" sz="2000" dirty="0">
                <a:solidFill>
                  <a:srgbClr val="222222"/>
                </a:solidFill>
                <a:latin typeface="Times New Roman" panose="02020603050405020304" pitchFamily="18" charset="0"/>
              </a:rPr>
              <a:t>E</a:t>
            </a:r>
            <a:r>
              <a:rPr lang="en-GB" sz="2000" i="0" u="none" strike="noStrike" dirty="0">
                <a:solidFill>
                  <a:srgbClr val="222222"/>
                </a:solidFill>
                <a:effectLst/>
                <a:latin typeface="Times New Roman" panose="02020603050405020304" pitchFamily="18" charset="0"/>
              </a:rPr>
              <a:t>qual/balanced representation of all groups in the science, communication, management, and policy areas of the ocean</a:t>
            </a:r>
            <a:endParaRPr lang="en-US" sz="2000" i="0" u="none" strike="noStrike" dirty="0">
              <a:solidFill>
                <a:srgbClr val="222222"/>
              </a:solidFill>
              <a:effectLst/>
              <a:latin typeface="Times New Roman" panose="02020603050405020304" pitchFamily="18" charset="0"/>
            </a:endParaRPr>
          </a:p>
          <a:p>
            <a:pPr marL="285750" indent="-285750" algn="just" rtl="0">
              <a:spcBef>
                <a:spcPts val="0"/>
              </a:spcBef>
              <a:spcAft>
                <a:spcPts val="0"/>
              </a:spcAft>
              <a:buFont typeface="Arial" panose="020B0604020202020204" pitchFamily="34" charset="0"/>
              <a:buChar char="•"/>
            </a:pPr>
            <a:endParaRPr lang="en-GB" sz="2000" i="0" u="none" strike="noStrike" dirty="0">
              <a:solidFill>
                <a:srgbClr val="222222"/>
              </a:solidFill>
              <a:effectLst/>
              <a:latin typeface="Arial" panose="020B0604020202020204" pitchFamily="34" charset="0"/>
            </a:endParaRPr>
          </a:p>
          <a:p>
            <a:pPr marL="285750" indent="-285750" algn="just" rtl="0">
              <a:spcBef>
                <a:spcPts val="0"/>
              </a:spcBef>
              <a:spcAft>
                <a:spcPts val="0"/>
              </a:spcAft>
              <a:buFont typeface="Arial" panose="020B0604020202020204" pitchFamily="34" charset="0"/>
              <a:buChar char="•"/>
            </a:pPr>
            <a:r>
              <a:rPr lang="en-GB" sz="2000" dirty="0">
                <a:solidFill>
                  <a:srgbClr val="222222"/>
                </a:solidFill>
                <a:latin typeface="Arial" panose="020B0604020202020204" pitchFamily="34" charset="0"/>
              </a:rPr>
              <a:t>F</a:t>
            </a:r>
            <a:r>
              <a:rPr lang="en-GB" sz="2000" i="0" u="none" strike="noStrike" dirty="0">
                <a:solidFill>
                  <a:srgbClr val="222222"/>
                </a:solidFill>
                <a:effectLst/>
                <a:latin typeface="Arial" panose="020B0604020202020204" pitchFamily="34" charset="0"/>
              </a:rPr>
              <a:t>air and equitable access to data, information, and knowledge for all stakeholders.</a:t>
            </a:r>
          </a:p>
          <a:p>
            <a:pPr marL="285750" indent="-285750" algn="just" rtl="0">
              <a:spcBef>
                <a:spcPts val="0"/>
              </a:spcBef>
              <a:spcAft>
                <a:spcPts val="0"/>
              </a:spcAft>
              <a:buFont typeface="Arial" panose="020B0604020202020204" pitchFamily="34" charset="0"/>
              <a:buChar char="•"/>
            </a:pPr>
            <a:endParaRPr lang="en-GB" sz="2000" dirty="0">
              <a:solidFill>
                <a:srgbClr val="222222"/>
              </a:solidFill>
              <a:latin typeface="Arial" panose="020B0604020202020204" pitchFamily="34" charset="0"/>
            </a:endParaRPr>
          </a:p>
          <a:p>
            <a:pPr marL="285750" indent="-285750" algn="just" rtl="0">
              <a:spcBef>
                <a:spcPts val="0"/>
              </a:spcBef>
              <a:spcAft>
                <a:spcPts val="0"/>
              </a:spcAft>
              <a:buFont typeface="Arial" panose="020B0604020202020204" pitchFamily="34" charset="0"/>
              <a:buChar char="•"/>
            </a:pPr>
            <a:r>
              <a:rPr lang="en-GB" sz="2000" dirty="0">
                <a:solidFill>
                  <a:srgbClr val="222222"/>
                </a:solidFill>
                <a:effectLst/>
                <a:latin typeface="Arial" panose="020B0604020202020204" pitchFamily="34" charset="0"/>
              </a:rPr>
              <a:t>Equitable distribution of resources </a:t>
            </a:r>
            <a:r>
              <a:rPr lang="en-GB" sz="2000" dirty="0" err="1">
                <a:solidFill>
                  <a:srgbClr val="222222"/>
                </a:solidFill>
                <a:effectLst/>
                <a:latin typeface="Arial" panose="020B0604020202020204" pitchFamily="34" charset="0"/>
              </a:rPr>
              <a:t>i.e</a:t>
            </a:r>
            <a:r>
              <a:rPr lang="en-GB" sz="2000" dirty="0">
                <a:solidFill>
                  <a:srgbClr val="222222"/>
                </a:solidFill>
                <a:effectLst/>
                <a:latin typeface="Arial" panose="020B0604020202020204" pitchFamily="34" charset="0"/>
              </a:rPr>
              <a:t> infrastructure, technology, and funding across all ocean basins</a:t>
            </a:r>
          </a:p>
          <a:p>
            <a:pPr marL="285750" indent="-285750" algn="just" rtl="0">
              <a:spcBef>
                <a:spcPts val="0"/>
              </a:spcBef>
              <a:spcAft>
                <a:spcPts val="0"/>
              </a:spcAft>
              <a:buFont typeface="Arial" panose="020B0604020202020204" pitchFamily="34" charset="0"/>
              <a:buChar char="•"/>
            </a:pPr>
            <a:endParaRPr lang="en-GB" sz="2000" dirty="0">
              <a:effectLst/>
            </a:endParaRPr>
          </a:p>
          <a:p>
            <a:pPr marL="285750" indent="-285750" algn="just" rtl="0">
              <a:spcBef>
                <a:spcPts val="0"/>
              </a:spcBef>
              <a:spcAft>
                <a:spcPts val="0"/>
              </a:spcAft>
              <a:buFont typeface="Arial" panose="020B0604020202020204" pitchFamily="34" charset="0"/>
              <a:buChar char="•"/>
            </a:pPr>
            <a:r>
              <a:rPr lang="en-GB" sz="2000" dirty="0">
                <a:solidFill>
                  <a:srgbClr val="222222"/>
                </a:solidFill>
                <a:latin typeface="Arial" panose="020B0604020202020204" pitchFamily="34" charset="0"/>
              </a:rPr>
              <a:t>A</a:t>
            </a:r>
            <a:r>
              <a:rPr lang="en-GB" sz="2000" i="0" u="none" strike="noStrike" dirty="0">
                <a:solidFill>
                  <a:srgbClr val="222222"/>
                </a:solidFill>
                <a:effectLst/>
                <a:latin typeface="Arial" panose="020B0604020202020204" pitchFamily="34" charset="0"/>
              </a:rPr>
              <a:t>n integrated ocean science community that is based on equitable participation and multicultural values.</a:t>
            </a:r>
          </a:p>
          <a:p>
            <a:pPr marL="285750" indent="-285750" algn="just" rtl="0">
              <a:spcBef>
                <a:spcPts val="0"/>
              </a:spcBef>
              <a:spcAft>
                <a:spcPts val="0"/>
              </a:spcAft>
              <a:buFont typeface="Arial" panose="020B0604020202020204" pitchFamily="34" charset="0"/>
              <a:buChar char="•"/>
            </a:pPr>
            <a:endParaRPr lang="en-GB" sz="2000" dirty="0"/>
          </a:p>
          <a:p>
            <a:pPr marL="285750" indent="-285750" algn="just" rtl="0">
              <a:spcBef>
                <a:spcPts val="0"/>
              </a:spcBef>
              <a:spcAft>
                <a:spcPts val="0"/>
              </a:spcAft>
              <a:buFont typeface="Arial" panose="020B0604020202020204" pitchFamily="34" charset="0"/>
              <a:buChar char="•"/>
            </a:pPr>
            <a:r>
              <a:rPr lang="en-GB" sz="2000" i="0" u="none" strike="noStrike" dirty="0">
                <a:solidFill>
                  <a:srgbClr val="222222"/>
                </a:solidFill>
                <a:effectLst/>
                <a:latin typeface="Arial" panose="020B0604020202020204" pitchFamily="34" charset="0"/>
              </a:rPr>
              <a:t>A paradigm shift in recognizing, researching, and accessing different forms of knowledge to foster global relationships that support sustainable ocean use and management. </a:t>
            </a:r>
          </a:p>
          <a:p>
            <a:pPr marL="285750" indent="-285750" algn="just" rtl="0">
              <a:spcBef>
                <a:spcPts val="0"/>
              </a:spcBef>
              <a:spcAft>
                <a:spcPts val="0"/>
              </a:spcAft>
              <a:buFont typeface="Arial" panose="020B0604020202020204" pitchFamily="34" charset="0"/>
              <a:buChar char="•"/>
            </a:pPr>
            <a:endParaRPr lang="en-GB" sz="2000" dirty="0">
              <a:solidFill>
                <a:srgbClr val="222222"/>
              </a:solidFill>
              <a:latin typeface="Arial" panose="020B0604020202020204" pitchFamily="34" charset="0"/>
            </a:endParaRPr>
          </a:p>
          <a:p>
            <a:pPr marL="285750" indent="-285750" algn="just" rtl="0">
              <a:spcBef>
                <a:spcPts val="0"/>
              </a:spcBef>
              <a:spcAft>
                <a:spcPts val="0"/>
              </a:spcAft>
              <a:buFont typeface="Arial" panose="020B0604020202020204" pitchFamily="34" charset="0"/>
              <a:buChar char="•"/>
            </a:pPr>
            <a:r>
              <a:rPr lang="en-GB" sz="2000" dirty="0">
                <a:solidFill>
                  <a:srgbClr val="222222"/>
                </a:solidFill>
                <a:effectLst/>
                <a:latin typeface="Arial" panose="020B0604020202020204" pitchFamily="34" charset="0"/>
              </a:rPr>
              <a:t>Increased in the number of multilateral partnerships established between the North and South.</a:t>
            </a:r>
            <a:endParaRPr lang="en-GB" sz="2000" dirty="0">
              <a:effectLst/>
            </a:endParaRPr>
          </a:p>
        </p:txBody>
      </p:sp>
      <p:pic>
        <p:nvPicPr>
          <p:cNvPr id="11" name="Picture 10" descr="A picture containing logo&#10;&#10;Description automatically generated">
            <a:extLst>
              <a:ext uri="{FF2B5EF4-FFF2-40B4-BE49-F238E27FC236}">
                <a16:creationId xmlns:a16="http://schemas.microsoft.com/office/drawing/2014/main" id="{1D2C5AF3-D866-0B22-EEFF-C8ED848BC7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4017" y="0"/>
            <a:ext cx="1731818" cy="1298864"/>
          </a:xfrm>
          <a:prstGeom prst="rect">
            <a:avLst/>
          </a:prstGeom>
        </p:spPr>
      </p:pic>
      <p:pic>
        <p:nvPicPr>
          <p:cNvPr id="2050" name="Picture 2" descr="UNESCO IOC logo — GEF TWAP">
            <a:extLst>
              <a:ext uri="{FF2B5EF4-FFF2-40B4-BE49-F238E27FC236}">
                <a16:creationId xmlns:a16="http://schemas.microsoft.com/office/drawing/2014/main" id="{BB7B5BC7-F720-FC28-A600-BB60078C6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 y="0"/>
            <a:ext cx="2257262" cy="1135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6E285-570D-DA5A-08ED-C40C78627620}"/>
              </a:ext>
            </a:extLst>
          </p:cNvPr>
          <p:cNvSpPr txBox="1"/>
          <p:nvPr/>
        </p:nvSpPr>
        <p:spPr>
          <a:xfrm>
            <a:off x="3908362" y="301075"/>
            <a:ext cx="4657365" cy="369332"/>
          </a:xfrm>
          <a:prstGeom prst="rect">
            <a:avLst/>
          </a:prstGeom>
          <a:noFill/>
        </p:spPr>
        <p:txBody>
          <a:bodyPr wrap="none" rtlCol="0">
            <a:spAutoFit/>
          </a:bodyPr>
          <a:lstStyle/>
          <a:p>
            <a:pPr algn="ctr"/>
            <a:r>
              <a:rPr lang="en-GH" i="1" dirty="0"/>
              <a:t>UN Ocean Decade Vision 2030 Working Group 9</a:t>
            </a:r>
          </a:p>
        </p:txBody>
      </p:sp>
      <p:sp>
        <p:nvSpPr>
          <p:cNvPr id="6" name="TextBox 5">
            <a:extLst>
              <a:ext uri="{FF2B5EF4-FFF2-40B4-BE49-F238E27FC236}">
                <a16:creationId xmlns:a16="http://schemas.microsoft.com/office/drawing/2014/main" id="{2DBFDF6E-0DB9-1F7A-C493-505C49500208}"/>
              </a:ext>
            </a:extLst>
          </p:cNvPr>
          <p:cNvSpPr txBox="1"/>
          <p:nvPr/>
        </p:nvSpPr>
        <p:spPr>
          <a:xfrm>
            <a:off x="3054578" y="893964"/>
            <a:ext cx="6586134" cy="461665"/>
          </a:xfrm>
          <a:prstGeom prst="rect">
            <a:avLst/>
          </a:prstGeom>
          <a:solidFill>
            <a:schemeClr val="bg1"/>
          </a:solidFill>
        </p:spPr>
        <p:txBody>
          <a:bodyPr wrap="square" rtlCol="0">
            <a:spAutoFit/>
          </a:bodyPr>
          <a:lstStyle/>
          <a:p>
            <a:r>
              <a:rPr lang="en-GH" sz="2400" b="1" dirty="0"/>
              <a:t>STRATEGIC AMBITION KEY DESIRED OUTCOMES</a:t>
            </a:r>
          </a:p>
        </p:txBody>
      </p:sp>
    </p:spTree>
    <p:extLst>
      <p:ext uri="{BB962C8B-B14F-4D97-AF65-F5344CB8AC3E}">
        <p14:creationId xmlns:p14="http://schemas.microsoft.com/office/powerpoint/2010/main" val="221688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595</Words>
  <Application>Microsoft Macintosh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Fira Sans</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Nuna</dc:creator>
  <cp:lastModifiedBy>Ms Nuna</cp:lastModifiedBy>
  <cp:revision>43</cp:revision>
  <dcterms:created xsi:type="dcterms:W3CDTF">2023-11-25T16:21:12Z</dcterms:created>
  <dcterms:modified xsi:type="dcterms:W3CDTF">2024-02-06T18:23:42Z</dcterms:modified>
</cp:coreProperties>
</file>