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696" r:id="rId2"/>
    <p:sldMasterId id="2147483700" r:id="rId3"/>
    <p:sldMasterId id="2147483704" r:id="rId4"/>
  </p:sldMasterIdLst>
  <p:notesMasterIdLst>
    <p:notesMasterId r:id="rId14"/>
  </p:notesMasterIdLst>
  <p:sldIdLst>
    <p:sldId id="2271" r:id="rId5"/>
    <p:sldId id="260" r:id="rId6"/>
    <p:sldId id="261" r:id="rId7"/>
    <p:sldId id="403" r:id="rId8"/>
    <p:sldId id="2736" r:id="rId9"/>
    <p:sldId id="2286" r:id="rId10"/>
    <p:sldId id="2739" r:id="rId11"/>
    <p:sldId id="2738" r:id="rId12"/>
    <p:sldId id="273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F6FE"/>
    <a:srgbClr val="CEECE8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A7AF7-6BAB-214B-9064-B77CFB496EBA}" type="datetimeFigureOut">
              <a:rPr lang="en-US" smtClean="0"/>
              <a:t>2/19/24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91C79-4273-FA4E-A209-4B5ED3C2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8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>
            <a:extLst>
              <a:ext uri="{FF2B5EF4-FFF2-40B4-BE49-F238E27FC236}">
                <a16:creationId xmlns:a16="http://schemas.microsoft.com/office/drawing/2014/main" id="{A8F194A7-9EBC-8B44-96F0-327E9CF200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2818" name="Notes Placeholder 2">
            <a:extLst>
              <a:ext uri="{FF2B5EF4-FFF2-40B4-BE49-F238E27FC236}">
                <a16:creationId xmlns:a16="http://schemas.microsoft.com/office/drawing/2014/main" id="{38355747-0AA3-8F49-A9B9-0D8878C22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 </a:t>
            </a:r>
          </a:p>
        </p:txBody>
      </p:sp>
      <p:sp>
        <p:nvSpPr>
          <p:cNvPr id="162819" name="Slide Number Placeholder 3">
            <a:extLst>
              <a:ext uri="{FF2B5EF4-FFF2-40B4-BE49-F238E27FC236}">
                <a16:creationId xmlns:a16="http://schemas.microsoft.com/office/drawing/2014/main" id="{C15C26D1-35C5-7E4B-A822-60D16ABA7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B88E67-5DB3-9448-B7EF-E1ADF2A355F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772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11B9C5-09AE-924C-B608-9DF77D9C4DE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104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11B9C5-09AE-924C-B608-9DF77D9C4DE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970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0F7D33-A6BC-1C4F-8EE5-7CE9DB464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419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0F7D33-A6BC-1C4F-8EE5-7CE9DB464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239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0F7D33-A6BC-1C4F-8EE5-7CE9DB464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435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>
            <a:extLst>
              <a:ext uri="{FF2B5EF4-FFF2-40B4-BE49-F238E27FC236}">
                <a16:creationId xmlns:a16="http://schemas.microsoft.com/office/drawing/2014/main" id="{A8F194A7-9EBC-8B44-96F0-327E9CF200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2818" name="Notes Placeholder 2">
            <a:extLst>
              <a:ext uri="{FF2B5EF4-FFF2-40B4-BE49-F238E27FC236}">
                <a16:creationId xmlns:a16="http://schemas.microsoft.com/office/drawing/2014/main" id="{38355747-0AA3-8F49-A9B9-0D8878C22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 </a:t>
            </a:r>
          </a:p>
        </p:txBody>
      </p:sp>
      <p:sp>
        <p:nvSpPr>
          <p:cNvPr id="162819" name="Slide Number Placeholder 3">
            <a:extLst>
              <a:ext uri="{FF2B5EF4-FFF2-40B4-BE49-F238E27FC236}">
                <a16:creationId xmlns:a16="http://schemas.microsoft.com/office/drawing/2014/main" id="{C15C26D1-35C5-7E4B-A822-60D16ABA7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B88E67-5DB3-9448-B7EF-E1ADF2A355F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81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0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371" y="1412776"/>
            <a:ext cx="114808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B4417B-23D3-2D41-8E51-27542CC4A0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61BD0-D754-F94E-9FB0-353BDF772C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0023471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276497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AutoShape 4"/>
          <p:cNvGrpSpPr/>
          <p:nvPr/>
        </p:nvGrpSpPr>
        <p:grpSpPr>
          <a:xfrm>
            <a:off x="789521" y="990602"/>
            <a:ext cx="10610851" cy="110068"/>
            <a:chOff x="0" y="0"/>
            <a:chExt cx="7958136" cy="82550"/>
          </a:xfrm>
        </p:grpSpPr>
        <p:sp>
          <p:nvSpPr>
            <p:cNvPr id="48" name="Rectangle"/>
            <p:cNvSpPr/>
            <p:nvPr/>
          </p:nvSpPr>
          <p:spPr>
            <a:xfrm>
              <a:off x="-1" y="0"/>
              <a:ext cx="4655511" cy="82551"/>
            </a:xfrm>
            <a:prstGeom prst="rect">
              <a:avLst/>
            </a:pr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700"/>
              </a:pPr>
              <a:endParaRPr sz="933"/>
            </a:p>
          </p:txBody>
        </p:sp>
        <p:sp>
          <p:nvSpPr>
            <p:cNvPr id="49" name="Ligne"/>
            <p:cNvSpPr/>
            <p:nvPr/>
          </p:nvSpPr>
          <p:spPr>
            <a:xfrm>
              <a:off x="-1" y="-1"/>
              <a:ext cx="7958138" cy="1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</p:grpSp>
      <p:sp>
        <p:nvSpPr>
          <p:cNvPr id="51" name="Rectangle 13"/>
          <p:cNvSpPr txBox="1"/>
          <p:nvPr/>
        </p:nvSpPr>
        <p:spPr>
          <a:xfrm>
            <a:off x="1356082" y="6366935"/>
            <a:ext cx="2962269" cy="457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3743" tIns="43743" rIns="43743" bIns="43743">
            <a:spAutoFit/>
          </a:bodyPr>
          <a:lstStyle/>
          <a:p>
            <a:pPr>
              <a:defRPr sz="800">
                <a:solidFill>
                  <a:srgbClr val="F2F2F2"/>
                </a:solidFill>
                <a:latin typeface="VAG Rounded Std Light"/>
                <a:ea typeface="VAG Rounded Std Light"/>
                <a:cs typeface="VAG Rounded Std Light"/>
                <a:sym typeface="VAG Rounded Std Light"/>
              </a:defRPr>
            </a:pPr>
            <a:r>
              <a:rPr sz="1067"/>
              <a:t>UNESCO/IOC-NOAA </a:t>
            </a:r>
          </a:p>
          <a:p>
            <a:pPr>
              <a:defRPr sz="1000">
                <a:solidFill>
                  <a:srgbClr val="F2F2F2"/>
                </a:solidFill>
                <a:latin typeface="VAG Rounded Std Light"/>
                <a:ea typeface="VAG Rounded Std Light"/>
                <a:cs typeface="VAG Rounded Std Light"/>
                <a:sym typeface="VAG Rounded Std Light"/>
              </a:defRPr>
            </a:pPr>
            <a:r>
              <a:rPr sz="1333"/>
              <a:t>International Tsunami Information Center</a:t>
            </a:r>
          </a:p>
        </p:txBody>
      </p:sp>
      <p:pic>
        <p:nvPicPr>
          <p:cNvPr id="52" name="Picture 11" descr="Picture 11"/>
          <p:cNvPicPr>
            <a:picLocks noChangeAspect="1"/>
          </p:cNvPicPr>
          <p:nvPr/>
        </p:nvPicPr>
        <p:blipFill>
          <a:blip r:embed="rId2"/>
          <a:srcRect t="21600" b="5039"/>
          <a:stretch>
            <a:fillRect/>
          </a:stretch>
        </p:blipFill>
        <p:spPr>
          <a:xfrm>
            <a:off x="-186267" y="6324603"/>
            <a:ext cx="12615333" cy="698501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Rectangle 13"/>
          <p:cNvSpPr txBox="1"/>
          <p:nvPr/>
        </p:nvSpPr>
        <p:spPr>
          <a:xfrm>
            <a:off x="1051179" y="6513844"/>
            <a:ext cx="3341860" cy="29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3743" tIns="43743" rIns="43743" bIns="43743">
            <a:spAutoFit/>
          </a:bodyPr>
          <a:lstStyle>
            <a:lvl1pPr>
              <a:defRPr sz="1000">
                <a:solidFill>
                  <a:srgbClr val="F2F2F2"/>
                </a:solidFill>
                <a:latin typeface="VAG Rounded Std Light"/>
                <a:ea typeface="VAG Rounded Std Light"/>
                <a:cs typeface="VAG Rounded Std Light"/>
                <a:sym typeface="VAG Rounded Std Light"/>
              </a:defRPr>
            </a:lvl1pPr>
          </a:lstStyle>
          <a:p>
            <a:r>
              <a:rPr sz="1333"/>
              <a:t>Intergovernmental Oceanographic Commission</a:t>
            </a:r>
          </a:p>
        </p:txBody>
      </p:sp>
      <p:pic>
        <p:nvPicPr>
          <p:cNvPr id="54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49" y="6309320"/>
            <a:ext cx="636663" cy="611817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Texte du titre"/>
          <p:cNvSpPr txBox="1">
            <a:spLocks noGrp="1"/>
          </p:cNvSpPr>
          <p:nvPr>
            <p:ph type="title"/>
          </p:nvPr>
        </p:nvSpPr>
        <p:spPr>
          <a:xfrm>
            <a:off x="711201" y="152400"/>
            <a:ext cx="9086852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56" name="Texte niveau 1…"/>
          <p:cNvSpPr txBox="1">
            <a:spLocks noGrp="1"/>
          </p:cNvSpPr>
          <p:nvPr>
            <p:ph type="body" idx="1"/>
          </p:nvPr>
        </p:nvSpPr>
        <p:spPr>
          <a:xfrm>
            <a:off x="733372" y="1412777"/>
            <a:ext cx="11480801" cy="5181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" y="0"/>
            <a:ext cx="454610" cy="461665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617831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AutoShape 4"/>
          <p:cNvGrpSpPr/>
          <p:nvPr/>
        </p:nvGrpSpPr>
        <p:grpSpPr>
          <a:xfrm>
            <a:off x="789521" y="990602"/>
            <a:ext cx="10610851" cy="110068"/>
            <a:chOff x="0" y="0"/>
            <a:chExt cx="7958136" cy="82550"/>
          </a:xfrm>
        </p:grpSpPr>
        <p:sp>
          <p:nvSpPr>
            <p:cNvPr id="64" name="Rectangle"/>
            <p:cNvSpPr/>
            <p:nvPr/>
          </p:nvSpPr>
          <p:spPr>
            <a:xfrm>
              <a:off x="-1" y="0"/>
              <a:ext cx="4655511" cy="82551"/>
            </a:xfrm>
            <a:prstGeom prst="rect">
              <a:avLst/>
            </a:pr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700"/>
              </a:pPr>
              <a:endParaRPr sz="933"/>
            </a:p>
          </p:txBody>
        </p:sp>
        <p:sp>
          <p:nvSpPr>
            <p:cNvPr id="65" name="Ligne"/>
            <p:cNvSpPr/>
            <p:nvPr/>
          </p:nvSpPr>
          <p:spPr>
            <a:xfrm>
              <a:off x="-1" y="-1"/>
              <a:ext cx="7958138" cy="1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</p:grpSp>
      <p:sp>
        <p:nvSpPr>
          <p:cNvPr id="67" name="Rectangle 13"/>
          <p:cNvSpPr txBox="1"/>
          <p:nvPr/>
        </p:nvSpPr>
        <p:spPr>
          <a:xfrm>
            <a:off x="1356082" y="6366935"/>
            <a:ext cx="2962269" cy="457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3743" tIns="43743" rIns="43743" bIns="43743">
            <a:spAutoFit/>
          </a:bodyPr>
          <a:lstStyle/>
          <a:p>
            <a:pPr>
              <a:defRPr sz="800">
                <a:solidFill>
                  <a:srgbClr val="F2F2F2"/>
                </a:solidFill>
                <a:latin typeface="VAG Rounded Std Light"/>
                <a:ea typeface="VAG Rounded Std Light"/>
                <a:cs typeface="VAG Rounded Std Light"/>
                <a:sym typeface="VAG Rounded Std Light"/>
              </a:defRPr>
            </a:pPr>
            <a:r>
              <a:rPr sz="1067"/>
              <a:t>UNESCO/IOC-NOAA </a:t>
            </a:r>
          </a:p>
          <a:p>
            <a:pPr>
              <a:defRPr sz="1000">
                <a:solidFill>
                  <a:srgbClr val="F2F2F2"/>
                </a:solidFill>
                <a:latin typeface="VAG Rounded Std Light"/>
                <a:ea typeface="VAG Rounded Std Light"/>
                <a:cs typeface="VAG Rounded Std Light"/>
                <a:sym typeface="VAG Rounded Std Light"/>
              </a:defRPr>
            </a:pPr>
            <a:r>
              <a:rPr sz="1333"/>
              <a:t>International Tsunami Information Center</a:t>
            </a:r>
          </a:p>
        </p:txBody>
      </p:sp>
      <p:pic>
        <p:nvPicPr>
          <p:cNvPr id="68" name="Picture 11" descr="Picture 11"/>
          <p:cNvPicPr>
            <a:picLocks noChangeAspect="1"/>
          </p:cNvPicPr>
          <p:nvPr/>
        </p:nvPicPr>
        <p:blipFill>
          <a:blip r:embed="rId2"/>
          <a:srcRect t="21600" b="5039"/>
          <a:stretch>
            <a:fillRect/>
          </a:stretch>
        </p:blipFill>
        <p:spPr>
          <a:xfrm>
            <a:off x="-186267" y="6324603"/>
            <a:ext cx="12615333" cy="69850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Rectangle 13"/>
          <p:cNvSpPr txBox="1"/>
          <p:nvPr/>
        </p:nvSpPr>
        <p:spPr>
          <a:xfrm>
            <a:off x="1051179" y="6513844"/>
            <a:ext cx="3341860" cy="29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3743" tIns="43743" rIns="43743" bIns="43743">
            <a:spAutoFit/>
          </a:bodyPr>
          <a:lstStyle>
            <a:lvl1pPr>
              <a:defRPr sz="1000">
                <a:solidFill>
                  <a:srgbClr val="F2F2F2"/>
                </a:solidFill>
                <a:latin typeface="VAG Rounded Std Light"/>
                <a:ea typeface="VAG Rounded Std Light"/>
                <a:cs typeface="VAG Rounded Std Light"/>
                <a:sym typeface="VAG Rounded Std Light"/>
              </a:defRPr>
            </a:lvl1pPr>
          </a:lstStyle>
          <a:p>
            <a:r>
              <a:rPr sz="1333"/>
              <a:t>Intergovernmental Oceanographic Commission</a:t>
            </a:r>
          </a:p>
        </p:txBody>
      </p:sp>
      <p:pic>
        <p:nvPicPr>
          <p:cNvPr id="70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49" y="6309320"/>
            <a:ext cx="636663" cy="611817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Texte du titre"/>
          <p:cNvSpPr txBox="1">
            <a:spLocks noGrp="1"/>
          </p:cNvSpPr>
          <p:nvPr>
            <p:ph type="title"/>
          </p:nvPr>
        </p:nvSpPr>
        <p:spPr>
          <a:xfrm>
            <a:off x="711201" y="152400"/>
            <a:ext cx="9086852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72" name="Texte niveau 1…"/>
          <p:cNvSpPr txBox="1">
            <a:spLocks noGrp="1"/>
          </p:cNvSpPr>
          <p:nvPr>
            <p:ph type="body" idx="1"/>
          </p:nvPr>
        </p:nvSpPr>
        <p:spPr>
          <a:xfrm>
            <a:off x="733372" y="1412777"/>
            <a:ext cx="11480801" cy="5181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" y="0"/>
            <a:ext cx="454610" cy="461665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47381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857" y="0"/>
            <a:ext cx="59871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B8DA0-25B2-48F6-8868-B213CEA0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2621" y="5349548"/>
            <a:ext cx="1495758" cy="1437388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id="{6339B7C9-369B-4FBD-93AB-42CB9FBB9CB7}"/>
              </a:ext>
            </a:extLst>
          </p:cNvPr>
          <p:cNvSpPr/>
          <p:nvPr userDrawn="1"/>
        </p:nvSpPr>
        <p:spPr>
          <a:xfrm rot="10800000">
            <a:off x="1790483" y="1302602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2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94F4ECB-61D4-4894-A69C-2CEC9B9D8136}"/>
              </a:ext>
            </a:extLst>
          </p:cNvPr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41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7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>
            <a:extLst>
              <a:ext uri="{FF2B5EF4-FFF2-40B4-BE49-F238E27FC236}">
                <a16:creationId xmlns:a16="http://schemas.microsoft.com/office/drawing/2014/main" id="{0438EB39-7C6D-424B-A68F-D2EE07C73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917" y="4072470"/>
            <a:ext cx="10361083" cy="9101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lIns="90919" tIns="45461" rIns="90919" bIns="45461"/>
          <a:lstStyle/>
          <a:p>
            <a:pPr>
              <a:defRPr/>
            </a:pPr>
            <a:endParaRPr lang="en-US" sz="1001"/>
          </a:p>
        </p:txBody>
      </p:sp>
      <p:pic>
        <p:nvPicPr>
          <p:cNvPr id="11" name="Picture 11" descr="ITICbanner2.gif">
            <a:extLst>
              <a:ext uri="{FF2B5EF4-FFF2-40B4-BE49-F238E27FC236}">
                <a16:creationId xmlns:a16="http://schemas.microsoft.com/office/drawing/2014/main" id="{B3958B49-E89F-0943-833F-F0D956722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00" b="5040"/>
          <a:stretch>
            <a:fillRect/>
          </a:stretch>
        </p:blipFill>
        <p:spPr bwMode="auto">
          <a:xfrm>
            <a:off x="-186267" y="6324603"/>
            <a:ext cx="1261533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4164" y="4357688"/>
            <a:ext cx="7330017" cy="609600"/>
          </a:xfrm>
        </p:spPr>
        <p:txBody>
          <a:bodyPr/>
          <a:lstStyle>
            <a:lvl1pPr marL="0" indent="0" algn="r">
              <a:buFont typeface="Wingdings" charset="2"/>
              <a:buNone/>
              <a:defRPr sz="2100" b="0"/>
            </a:lvl1pPr>
          </a:lstStyle>
          <a:p>
            <a:r>
              <a:rPr lang="th-TH" dirty="0"/>
              <a:t>Click to edit Master subtitle style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936FCAAA-62A0-0447-B197-6D0F8621D7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A93DA2C0-0026-3D4A-AC72-EDD617543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 charset="0"/>
                <a:ea typeface="ＭＳ Ｐゴシック" charset="0"/>
                <a:cs typeface="Angsana New" charset="0"/>
              </a:defRPr>
            </a:lvl1pPr>
          </a:lstStyle>
          <a:p>
            <a:pPr>
              <a:defRPr/>
            </a:pPr>
            <a:fld id="{BEB36367-666B-854E-8E1D-39800943BED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F831801-FFD0-024B-9577-0BDEA1C122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11901" y="356659"/>
            <a:ext cx="5880100" cy="93884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16651" tIns="58324" rIns="116651" bIns="5832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ngsana New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9pPr>
          </a:lstStyle>
          <a:p>
            <a:pPr algn="ctr" eaLnBrk="1" hangingPunct="1">
              <a:defRPr/>
            </a:pPr>
            <a:r>
              <a:rPr lang="en-US" sz="1067" b="1" dirty="0">
                <a:solidFill>
                  <a:srgbClr val="002060"/>
                </a:solidFill>
                <a:latin typeface="Arial"/>
                <a:cs typeface="Arial"/>
              </a:rPr>
              <a:t>TOWS WG Interagency Task Team on Disaster Management and Preparedness,</a:t>
            </a:r>
          </a:p>
          <a:p>
            <a:pPr algn="ctr" eaLnBrk="1" hangingPunct="1">
              <a:defRPr/>
            </a:pPr>
            <a:r>
              <a:rPr lang="en-US" sz="1067" b="1" dirty="0">
                <a:solidFill>
                  <a:srgbClr val="002060"/>
                </a:solidFill>
                <a:latin typeface="Arial"/>
                <a:cs typeface="Arial"/>
              </a:rPr>
              <a:t>Task Team on Watch Operations</a:t>
            </a:r>
          </a:p>
          <a:p>
            <a:pPr algn="ctr" eaLnBrk="1" hangingPunct="1">
              <a:defRPr/>
            </a:pPr>
            <a:r>
              <a:rPr lang="en-US" sz="1067" b="1" dirty="0">
                <a:solidFill>
                  <a:srgbClr val="002060"/>
                </a:solidFill>
                <a:latin typeface="Arial"/>
                <a:cs typeface="Arial"/>
              </a:rPr>
              <a:t>19-20 February 2024</a:t>
            </a:r>
          </a:p>
          <a:p>
            <a:pPr marL="0" marR="0" lvl="0" indent="0" algn="ctr" defTabSz="12191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67" b="1" dirty="0">
                <a:solidFill>
                  <a:srgbClr val="002060"/>
                </a:solidFill>
                <a:latin typeface="Arial"/>
                <a:cs typeface="Arial"/>
              </a:rPr>
              <a:t>Sendai, Japan, and Virtual</a:t>
            </a:r>
          </a:p>
          <a:p>
            <a:pPr algn="ctr" eaLnBrk="1" hangingPunct="1">
              <a:defRPr/>
            </a:pPr>
            <a:endParaRPr lang="en-US" sz="1067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2F7EEA-5317-E94E-BAD3-696C7E3F43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446" y="452669"/>
            <a:ext cx="1370545" cy="12863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55D5DB-FD21-7A4A-BC58-6BEB75C6F4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6309320"/>
            <a:ext cx="636661" cy="61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9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DC09DD5-328A-4E12-98AC-32EFFA4E3094}"/>
              </a:ext>
            </a:extLst>
          </p:cNvPr>
          <p:cNvSpPr/>
          <p:nvPr userDrawn="1"/>
        </p:nvSpPr>
        <p:spPr>
          <a:xfrm>
            <a:off x="762" y="0"/>
            <a:ext cx="12191365" cy="6858000"/>
          </a:xfrm>
          <a:custGeom>
            <a:avLst/>
            <a:gdLst/>
            <a:ahLst/>
            <a:cxnLst/>
            <a:rect l="l" t="t" r="r" b="b"/>
            <a:pathLst>
              <a:path w="12191365" h="5332095">
                <a:moveTo>
                  <a:pt x="0" y="5331714"/>
                </a:moveTo>
                <a:lnTo>
                  <a:pt x="12191238" y="5331714"/>
                </a:lnTo>
                <a:lnTo>
                  <a:pt x="12191238" y="0"/>
                </a:lnTo>
                <a:lnTo>
                  <a:pt x="0" y="0"/>
                </a:lnTo>
                <a:lnTo>
                  <a:pt x="0" y="5331714"/>
                </a:lnTo>
                <a:close/>
              </a:path>
            </a:pathLst>
          </a:custGeom>
          <a:solidFill>
            <a:srgbClr val="0069B0"/>
          </a:solidFill>
        </p:spPr>
        <p:txBody>
          <a:bodyPr wrap="square" lIns="0" tIns="0" rIns="0" bIns="0" rtlCol="0"/>
          <a:lstStyle/>
          <a:p>
            <a:endParaRPr sz="1001" dirty="0"/>
          </a:p>
        </p:txBody>
      </p:sp>
      <p:sp>
        <p:nvSpPr>
          <p:cNvPr id="7" name="bk object 18">
            <a:extLst>
              <a:ext uri="{FF2B5EF4-FFF2-40B4-BE49-F238E27FC236}">
                <a16:creationId xmlns:a16="http://schemas.microsoft.com/office/drawing/2014/main" id="{C4B79F20-07DE-43BD-B1F0-2D569890257D}"/>
              </a:ext>
            </a:extLst>
          </p:cNvPr>
          <p:cNvSpPr/>
          <p:nvPr userDrawn="1"/>
        </p:nvSpPr>
        <p:spPr>
          <a:xfrm>
            <a:off x="11049007" y="91308"/>
            <a:ext cx="902207" cy="67069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1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25F146-ADD9-4761-836C-B50E27AFD2E9}"/>
              </a:ext>
            </a:extLst>
          </p:cNvPr>
          <p:cNvGrpSpPr/>
          <p:nvPr userDrawn="1"/>
        </p:nvGrpSpPr>
        <p:grpSpPr>
          <a:xfrm>
            <a:off x="304801" y="6185789"/>
            <a:ext cx="11264891" cy="596011"/>
            <a:chOff x="304801" y="6185789"/>
            <a:chExt cx="11264890" cy="59601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3846C6-9C77-4127-A850-E60EFAC230A0}"/>
                </a:ext>
              </a:extLst>
            </p:cNvPr>
            <p:cNvSpPr txBox="1"/>
            <p:nvPr userDrawn="1"/>
          </p:nvSpPr>
          <p:spPr>
            <a:xfrm>
              <a:off x="3146302" y="6243934"/>
              <a:ext cx="6378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2">
                      <a:lumMod val="75000"/>
                    </a:schemeClr>
                  </a:solidFill>
                </a:rPr>
                <a:t>UNESCO IOC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758870-943D-4D99-AA08-AA280BF1F35D}"/>
                </a:ext>
              </a:extLst>
            </p:cNvPr>
            <p:cNvSpPr txBox="1"/>
            <p:nvPr userDrawn="1"/>
          </p:nvSpPr>
          <p:spPr>
            <a:xfrm>
              <a:off x="9668008" y="6324600"/>
              <a:ext cx="19016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600" b="0" i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pic>
          <p:nvPicPr>
            <p:cNvPr id="21" name="Picture 20" descr="Text, logo&#10;&#10;Description automatically generated">
              <a:extLst>
                <a:ext uri="{FF2B5EF4-FFF2-40B4-BE49-F238E27FC236}">
                  <a16:creationId xmlns:a16="http://schemas.microsoft.com/office/drawing/2014/main" id="{E8C76DC7-2468-4EC7-A52B-8EE11B1CC9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1" y="6185789"/>
              <a:ext cx="1143000" cy="596011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72661DA-16C2-4C76-A835-A85AF61C003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971800" y="6243935"/>
              <a:ext cx="0" cy="480760"/>
            </a:xfrm>
            <a:prstGeom prst="line">
              <a:avLst/>
            </a:prstGeom>
            <a:ln w="31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AB6F918-01BF-4D5A-B021-5669AA615DE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668008" y="6243935"/>
              <a:ext cx="0" cy="480760"/>
            </a:xfrm>
            <a:prstGeom prst="line">
              <a:avLst/>
            </a:prstGeom>
            <a:ln w="31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026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371" y="1412776"/>
            <a:ext cx="114808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B4417B-23D3-2D41-8E51-27542CC4A0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61BD0-D754-F94E-9FB0-353BDF772C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127202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>
            <a:extLst>
              <a:ext uri="{FF2B5EF4-FFF2-40B4-BE49-F238E27FC236}">
                <a16:creationId xmlns:a16="http://schemas.microsoft.com/office/drawing/2014/main" id="{0438EB39-7C6D-424B-A68F-D2EE07C73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917" y="4072470"/>
            <a:ext cx="10361083" cy="9101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lIns="90919" tIns="45461" rIns="90919" bIns="45461"/>
          <a:lstStyle/>
          <a:p>
            <a:pPr>
              <a:defRPr/>
            </a:pPr>
            <a:endParaRPr lang="en-US" sz="1001"/>
          </a:p>
        </p:txBody>
      </p:sp>
      <p:pic>
        <p:nvPicPr>
          <p:cNvPr id="11" name="Picture 11" descr="ITICbanner2.gif">
            <a:extLst>
              <a:ext uri="{FF2B5EF4-FFF2-40B4-BE49-F238E27FC236}">
                <a16:creationId xmlns:a16="http://schemas.microsoft.com/office/drawing/2014/main" id="{B3958B49-E89F-0943-833F-F0D956722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00" b="5040"/>
          <a:stretch>
            <a:fillRect/>
          </a:stretch>
        </p:blipFill>
        <p:spPr bwMode="auto">
          <a:xfrm>
            <a:off x="-186267" y="6324603"/>
            <a:ext cx="1261533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4164" y="4357688"/>
            <a:ext cx="7330017" cy="609600"/>
          </a:xfrm>
        </p:spPr>
        <p:txBody>
          <a:bodyPr/>
          <a:lstStyle>
            <a:lvl1pPr marL="0" indent="0" algn="r">
              <a:buFont typeface="Wingdings" charset="2"/>
              <a:buNone/>
              <a:defRPr sz="2100" b="0"/>
            </a:lvl1pPr>
          </a:lstStyle>
          <a:p>
            <a:r>
              <a:rPr lang="th-TH" dirty="0"/>
              <a:t>Click to edit Master subtitle style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936FCAAA-62A0-0447-B197-6D0F8621D7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A93DA2C0-0026-3D4A-AC72-EDD617543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 charset="0"/>
                <a:ea typeface="ＭＳ Ｐゴシック" charset="0"/>
                <a:cs typeface="Angsana New" charset="0"/>
              </a:defRPr>
            </a:lvl1pPr>
          </a:lstStyle>
          <a:p>
            <a:pPr>
              <a:defRPr/>
            </a:pPr>
            <a:fld id="{BEB36367-666B-854E-8E1D-39800943BED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F831801-FFD0-024B-9577-0BDEA1C122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11901" y="356659"/>
            <a:ext cx="5880100" cy="77463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16651" tIns="58324" rIns="116651" bIns="5832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ngsana New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9pPr>
          </a:lstStyle>
          <a:p>
            <a:pPr algn="ctr" eaLnBrk="1" hangingPunct="1">
              <a:defRPr/>
            </a:pPr>
            <a:r>
              <a:rPr lang="en-US" sz="1067" b="1" dirty="0">
                <a:solidFill>
                  <a:srgbClr val="002060"/>
                </a:solidFill>
                <a:latin typeface="Arial"/>
                <a:cs typeface="Arial"/>
              </a:rPr>
              <a:t>ICG/PTWS-XXIX</a:t>
            </a:r>
          </a:p>
          <a:p>
            <a:pPr algn="ctr" eaLnBrk="1" hangingPunct="1">
              <a:defRPr/>
            </a:pPr>
            <a:r>
              <a:rPr lang="en-US" sz="1067" b="1" dirty="0">
                <a:solidFill>
                  <a:srgbClr val="002060"/>
                </a:solidFill>
                <a:latin typeface="Arial"/>
                <a:cs typeface="Arial"/>
              </a:rPr>
              <a:t>1, 2, 7, 8 December 2021</a:t>
            </a:r>
          </a:p>
          <a:p>
            <a:pPr marL="0" marR="0" lvl="0" indent="0" algn="ctr" defTabSz="12191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67" b="1" dirty="0">
                <a:solidFill>
                  <a:srgbClr val="002060"/>
                </a:solidFill>
                <a:latin typeface="Arial"/>
                <a:cs typeface="Arial"/>
              </a:rPr>
              <a:t>Virtual</a:t>
            </a:r>
          </a:p>
          <a:p>
            <a:pPr algn="ctr" eaLnBrk="1" hangingPunct="1">
              <a:defRPr/>
            </a:pPr>
            <a:endParaRPr lang="en-US" sz="1067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2F7EEA-5317-E94E-BAD3-696C7E3F43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446" y="452669"/>
            <a:ext cx="1370545" cy="12863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55D5DB-FD21-7A4A-BC58-6BEB75C6F4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6309320"/>
            <a:ext cx="636661" cy="61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8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DC09DD5-328A-4E12-98AC-32EFFA4E3094}"/>
              </a:ext>
            </a:extLst>
          </p:cNvPr>
          <p:cNvSpPr/>
          <p:nvPr userDrawn="1"/>
        </p:nvSpPr>
        <p:spPr>
          <a:xfrm>
            <a:off x="762" y="0"/>
            <a:ext cx="12191365" cy="6858000"/>
          </a:xfrm>
          <a:custGeom>
            <a:avLst/>
            <a:gdLst/>
            <a:ahLst/>
            <a:cxnLst/>
            <a:rect l="l" t="t" r="r" b="b"/>
            <a:pathLst>
              <a:path w="12191365" h="5332095">
                <a:moveTo>
                  <a:pt x="0" y="5331714"/>
                </a:moveTo>
                <a:lnTo>
                  <a:pt x="12191238" y="5331714"/>
                </a:lnTo>
                <a:lnTo>
                  <a:pt x="12191238" y="0"/>
                </a:lnTo>
                <a:lnTo>
                  <a:pt x="0" y="0"/>
                </a:lnTo>
                <a:lnTo>
                  <a:pt x="0" y="5331714"/>
                </a:lnTo>
                <a:close/>
              </a:path>
            </a:pathLst>
          </a:custGeom>
          <a:solidFill>
            <a:srgbClr val="0069B0"/>
          </a:solidFill>
        </p:spPr>
        <p:txBody>
          <a:bodyPr wrap="square" lIns="0" tIns="0" rIns="0" bIns="0" rtlCol="0"/>
          <a:lstStyle/>
          <a:p>
            <a:endParaRPr sz="1001" dirty="0"/>
          </a:p>
        </p:txBody>
      </p:sp>
      <p:sp>
        <p:nvSpPr>
          <p:cNvPr id="7" name="bk object 18">
            <a:extLst>
              <a:ext uri="{FF2B5EF4-FFF2-40B4-BE49-F238E27FC236}">
                <a16:creationId xmlns:a16="http://schemas.microsoft.com/office/drawing/2014/main" id="{C4B79F20-07DE-43BD-B1F0-2D569890257D}"/>
              </a:ext>
            </a:extLst>
          </p:cNvPr>
          <p:cNvSpPr/>
          <p:nvPr userDrawn="1"/>
        </p:nvSpPr>
        <p:spPr>
          <a:xfrm>
            <a:off x="11049007" y="91308"/>
            <a:ext cx="902207" cy="67069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1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25F146-ADD9-4761-836C-B50E27AFD2E9}"/>
              </a:ext>
            </a:extLst>
          </p:cNvPr>
          <p:cNvGrpSpPr/>
          <p:nvPr userDrawn="1"/>
        </p:nvGrpSpPr>
        <p:grpSpPr>
          <a:xfrm>
            <a:off x="304801" y="6185789"/>
            <a:ext cx="11264891" cy="596011"/>
            <a:chOff x="304801" y="6185789"/>
            <a:chExt cx="11264890" cy="59601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3846C6-9C77-4127-A850-E60EFAC230A0}"/>
                </a:ext>
              </a:extLst>
            </p:cNvPr>
            <p:cNvSpPr txBox="1"/>
            <p:nvPr userDrawn="1"/>
          </p:nvSpPr>
          <p:spPr>
            <a:xfrm>
              <a:off x="3146302" y="6243934"/>
              <a:ext cx="6378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2">
                      <a:lumMod val="75000"/>
                    </a:schemeClr>
                  </a:solidFill>
                </a:rPr>
                <a:t>UNESCO IOC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758870-943D-4D99-AA08-AA280BF1F35D}"/>
                </a:ext>
              </a:extLst>
            </p:cNvPr>
            <p:cNvSpPr txBox="1"/>
            <p:nvPr userDrawn="1"/>
          </p:nvSpPr>
          <p:spPr>
            <a:xfrm>
              <a:off x="9668008" y="6324600"/>
              <a:ext cx="19016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600" b="0" i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pic>
          <p:nvPicPr>
            <p:cNvPr id="21" name="Picture 20" descr="Text, logo&#10;&#10;Description automatically generated">
              <a:extLst>
                <a:ext uri="{FF2B5EF4-FFF2-40B4-BE49-F238E27FC236}">
                  <a16:creationId xmlns:a16="http://schemas.microsoft.com/office/drawing/2014/main" id="{E8C76DC7-2468-4EC7-A52B-8EE11B1CC9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1" y="6185789"/>
              <a:ext cx="1143000" cy="596011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72661DA-16C2-4C76-A835-A85AF61C003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971800" y="6243935"/>
              <a:ext cx="0" cy="480760"/>
            </a:xfrm>
            <a:prstGeom prst="line">
              <a:avLst/>
            </a:prstGeom>
            <a:ln w="31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AB6F918-01BF-4D5A-B021-5669AA615DE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668008" y="6243935"/>
              <a:ext cx="0" cy="480760"/>
            </a:xfrm>
            <a:prstGeom prst="line">
              <a:avLst/>
            </a:prstGeom>
            <a:ln w="31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11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3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8B6CEF43-4009-F841-8582-B3BF7D812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152400"/>
            <a:ext cx="90868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9" tIns="45466" rIns="90929" bIns="4546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title style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EF8BF8AE-C374-3A49-9118-44F2E7D4D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6" y="1295400"/>
            <a:ext cx="1124796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9" tIns="45466" rIns="90929" bIns="45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text styles</a:t>
            </a:r>
          </a:p>
          <a:p>
            <a:pPr lvl="1"/>
            <a:r>
              <a:rPr lang="th-TH" altLang="en-US"/>
              <a:t>Second level</a:t>
            </a:r>
          </a:p>
          <a:p>
            <a:pPr lvl="2"/>
            <a:r>
              <a:rPr lang="th-TH" altLang="en-US"/>
              <a:t>Third level</a:t>
            </a:r>
          </a:p>
          <a:p>
            <a:pPr lvl="3"/>
            <a:r>
              <a:rPr lang="th-TH" altLang="en-US"/>
              <a:t>Fourth level</a:t>
            </a:r>
          </a:p>
          <a:p>
            <a:pPr lvl="4"/>
            <a:r>
              <a:rPr lang="th-TH" altLang="en-US"/>
              <a:t>Fifth level 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340CA19C-CCE0-AB45-AF54-76F14E37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524" y="990601"/>
            <a:ext cx="10610849" cy="11006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lIns="90929" tIns="45467" rIns="90929" bIns="45467"/>
          <a:lstStyle/>
          <a:p>
            <a:pPr>
              <a:defRPr/>
            </a:pPr>
            <a:endParaRPr lang="en-US" sz="1001"/>
          </a:p>
        </p:txBody>
      </p:sp>
      <p:sp>
        <p:nvSpPr>
          <p:cNvPr id="8198" name="Rectangle 13">
            <a:extLst>
              <a:ext uri="{FF2B5EF4-FFF2-40B4-BE49-F238E27FC236}">
                <a16:creationId xmlns:a16="http://schemas.microsoft.com/office/drawing/2014/main" id="{9935288C-EA3C-C34B-88EE-2319699404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12337" y="6366936"/>
            <a:ext cx="3232008" cy="47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488" tIns="43743" rIns="87488" bIns="4374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 dirty="0">
                <a:solidFill>
                  <a:srgbClr val="F2F2F2"/>
                </a:solidFill>
                <a:latin typeface="VAG Rounded Std Light" panose="020F0502020204020204" pitchFamily="34" charset="0"/>
                <a:ea typeface="VAG Rounded Std Light" panose="020F0502020204020204" pitchFamily="34" charset="0"/>
                <a:cs typeface="VAG Rounded Std Light" panose="020F0502020204020204" pitchFamily="34" charset="0"/>
              </a:rPr>
              <a:t>UNESCO/IOC-NOAA </a:t>
            </a:r>
          </a:p>
          <a:p>
            <a:pPr>
              <a:defRPr/>
            </a:pPr>
            <a:r>
              <a:rPr lang="en-US" altLang="en-US" sz="1401" dirty="0">
                <a:solidFill>
                  <a:srgbClr val="F2F2F2"/>
                </a:solidFill>
                <a:latin typeface="VAG Rounded Std Light" panose="020F0502020204020204" pitchFamily="34" charset="0"/>
                <a:ea typeface="VAG Rounded Std Light" panose="020F0502020204020204" pitchFamily="34" charset="0"/>
                <a:cs typeface="VAG Rounded Std Light" panose="020F0502020204020204" pitchFamily="34" charset="0"/>
              </a:rPr>
              <a:t>International Tsunami Information Center</a:t>
            </a:r>
          </a:p>
        </p:txBody>
      </p:sp>
      <p:pic>
        <p:nvPicPr>
          <p:cNvPr id="80902" name="Picture 11" descr="ITICbanner2.gif">
            <a:extLst>
              <a:ext uri="{FF2B5EF4-FFF2-40B4-BE49-F238E27FC236}">
                <a16:creationId xmlns:a16="http://schemas.microsoft.com/office/drawing/2014/main" id="{BFFAD4F6-B51E-C449-AC5C-C3602DCE03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00" b="5040"/>
          <a:stretch>
            <a:fillRect/>
          </a:stretch>
        </p:blipFill>
        <p:spPr bwMode="auto">
          <a:xfrm>
            <a:off x="-186267" y="6324603"/>
            <a:ext cx="1261533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B8E41C75-B8AE-B940-B573-008BA138FF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07435" y="6513846"/>
            <a:ext cx="3716115" cy="3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488" tIns="43743" rIns="87488" bIns="4374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401" dirty="0">
                <a:solidFill>
                  <a:srgbClr val="F2F2F2"/>
                </a:solidFill>
                <a:latin typeface="VAG Rounded Std Light" panose="020F0502020204020204" pitchFamily="34" charset="0"/>
                <a:ea typeface="VAG Rounded Std Light" panose="020F0502020204020204" pitchFamily="34" charset="0"/>
                <a:cs typeface="VAG Rounded Std Light" panose="020F0502020204020204" pitchFamily="34" charset="0"/>
              </a:rPr>
              <a:t>Intergovernmental Oceanographic Commission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E4BAE4-2E62-3349-AB09-8A7B3323A80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6309320"/>
            <a:ext cx="636661" cy="61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8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333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333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333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333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333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5pPr>
      <a:lvl6pPr marL="454685" algn="l" rtl="0" fontAlgn="base">
        <a:lnSpc>
          <a:spcPct val="110000"/>
        </a:lnSpc>
        <a:spcBef>
          <a:spcPct val="0"/>
        </a:spcBef>
        <a:spcAft>
          <a:spcPct val="0"/>
        </a:spcAft>
        <a:defRPr sz="3401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6pPr>
      <a:lvl7pPr marL="909369" algn="l" rtl="0" fontAlgn="base">
        <a:lnSpc>
          <a:spcPct val="110000"/>
        </a:lnSpc>
        <a:spcBef>
          <a:spcPct val="0"/>
        </a:spcBef>
        <a:spcAft>
          <a:spcPct val="0"/>
        </a:spcAft>
        <a:defRPr sz="3401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7pPr>
      <a:lvl8pPr marL="1364057" algn="l" rtl="0" fontAlgn="base">
        <a:lnSpc>
          <a:spcPct val="110000"/>
        </a:lnSpc>
        <a:spcBef>
          <a:spcPct val="0"/>
        </a:spcBef>
        <a:spcAft>
          <a:spcPct val="0"/>
        </a:spcAft>
        <a:defRPr sz="3401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8pPr>
      <a:lvl9pPr marL="1818736" algn="l" rtl="0" fontAlgn="base">
        <a:lnSpc>
          <a:spcPct val="110000"/>
        </a:lnSpc>
        <a:spcBef>
          <a:spcPct val="0"/>
        </a:spcBef>
        <a:spcAft>
          <a:spcPct val="0"/>
        </a:spcAft>
        <a:defRPr sz="3401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9pPr>
    </p:titleStyle>
    <p:bodyStyle>
      <a:lvl1pPr marL="463527" indent="-463527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o"/>
        <a:defRPr sz="2933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99539" indent="-4296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295336" indent="-387332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o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80549" indent="-380982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78463" indent="-391565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37081" indent="-396275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91765" indent="-396275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46446" indent="-396275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901137" indent="-396275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46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4685" algn="l" defTabSz="4546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09369" algn="l" defTabSz="4546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64057" algn="l" defTabSz="4546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18736" algn="l" defTabSz="4546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73426" algn="l" defTabSz="4546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28109" algn="l" defTabSz="4546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182799" algn="l" defTabSz="4546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37477" algn="l" defTabSz="4546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8B6CEF43-4009-F841-8582-B3BF7D812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152400"/>
            <a:ext cx="90868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9" tIns="45466" rIns="90929" bIns="4546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title style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EF8BF8AE-C374-3A49-9118-44F2E7D4D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6" y="1295400"/>
            <a:ext cx="1124796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9" tIns="45466" rIns="90929" bIns="45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text styles</a:t>
            </a:r>
          </a:p>
          <a:p>
            <a:pPr lvl="1"/>
            <a:r>
              <a:rPr lang="th-TH" altLang="en-US"/>
              <a:t>Second level</a:t>
            </a:r>
          </a:p>
          <a:p>
            <a:pPr lvl="2"/>
            <a:r>
              <a:rPr lang="th-TH" altLang="en-US"/>
              <a:t>Third level</a:t>
            </a:r>
          </a:p>
          <a:p>
            <a:pPr lvl="3"/>
            <a:r>
              <a:rPr lang="th-TH" altLang="en-US"/>
              <a:t>Fourth level</a:t>
            </a:r>
          </a:p>
          <a:p>
            <a:pPr lvl="4"/>
            <a:r>
              <a:rPr lang="th-TH" altLang="en-US"/>
              <a:t>Fifth level 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340CA19C-CCE0-AB45-AF54-76F14E37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524" y="990601"/>
            <a:ext cx="10610849" cy="11006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lIns="90929" tIns="45467" rIns="90929" bIns="45467"/>
          <a:lstStyle/>
          <a:p>
            <a:pPr>
              <a:defRPr/>
            </a:pPr>
            <a:endParaRPr lang="en-US" sz="1001"/>
          </a:p>
        </p:txBody>
      </p:sp>
      <p:sp>
        <p:nvSpPr>
          <p:cNvPr id="8198" name="Rectangle 13">
            <a:extLst>
              <a:ext uri="{FF2B5EF4-FFF2-40B4-BE49-F238E27FC236}">
                <a16:creationId xmlns:a16="http://schemas.microsoft.com/office/drawing/2014/main" id="{9935288C-EA3C-C34B-88EE-2319699404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12337" y="6366936"/>
            <a:ext cx="3232008" cy="47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488" tIns="43743" rIns="87488" bIns="4374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 dirty="0">
                <a:solidFill>
                  <a:srgbClr val="F2F2F2"/>
                </a:solidFill>
                <a:latin typeface="VAG Rounded Std Light" panose="020F0502020204020204" pitchFamily="34" charset="0"/>
                <a:ea typeface="VAG Rounded Std Light" panose="020F0502020204020204" pitchFamily="34" charset="0"/>
                <a:cs typeface="VAG Rounded Std Light" panose="020F0502020204020204" pitchFamily="34" charset="0"/>
              </a:rPr>
              <a:t>UNESCO/IOC-NOAA </a:t>
            </a:r>
          </a:p>
          <a:p>
            <a:pPr>
              <a:defRPr/>
            </a:pPr>
            <a:r>
              <a:rPr lang="en-US" altLang="en-US" sz="1401" dirty="0">
                <a:solidFill>
                  <a:srgbClr val="F2F2F2"/>
                </a:solidFill>
                <a:latin typeface="VAG Rounded Std Light" panose="020F0502020204020204" pitchFamily="34" charset="0"/>
                <a:ea typeface="VAG Rounded Std Light" panose="020F0502020204020204" pitchFamily="34" charset="0"/>
                <a:cs typeface="VAG Rounded Std Light" panose="020F0502020204020204" pitchFamily="34" charset="0"/>
              </a:rPr>
              <a:t>International Tsunami Information Center</a:t>
            </a:r>
          </a:p>
        </p:txBody>
      </p:sp>
      <p:pic>
        <p:nvPicPr>
          <p:cNvPr id="80902" name="Picture 11" descr="ITICbanner2.gif">
            <a:extLst>
              <a:ext uri="{FF2B5EF4-FFF2-40B4-BE49-F238E27FC236}">
                <a16:creationId xmlns:a16="http://schemas.microsoft.com/office/drawing/2014/main" id="{BFFAD4F6-B51E-C449-AC5C-C3602DCE03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00" b="5040"/>
          <a:stretch>
            <a:fillRect/>
          </a:stretch>
        </p:blipFill>
        <p:spPr bwMode="auto">
          <a:xfrm>
            <a:off x="-186267" y="6324603"/>
            <a:ext cx="1261533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B8E41C75-B8AE-B940-B573-008BA138FF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07435" y="6513846"/>
            <a:ext cx="3716115" cy="3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488" tIns="43743" rIns="87488" bIns="4374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401" dirty="0">
                <a:solidFill>
                  <a:srgbClr val="F2F2F2"/>
                </a:solidFill>
                <a:latin typeface="VAG Rounded Std Light" panose="020F0502020204020204" pitchFamily="34" charset="0"/>
                <a:ea typeface="VAG Rounded Std Light" panose="020F0502020204020204" pitchFamily="34" charset="0"/>
                <a:cs typeface="VAG Rounded Std Light" panose="020F0502020204020204" pitchFamily="34" charset="0"/>
              </a:rPr>
              <a:t>Intergovernmental Oceanographic Commission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E4BAE4-2E62-3349-AB09-8A7B3323A80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6309320"/>
            <a:ext cx="636661" cy="61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333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333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333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333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333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5pPr>
      <a:lvl6pPr marL="454685" algn="l" rtl="0" fontAlgn="base">
        <a:lnSpc>
          <a:spcPct val="110000"/>
        </a:lnSpc>
        <a:spcBef>
          <a:spcPct val="0"/>
        </a:spcBef>
        <a:spcAft>
          <a:spcPct val="0"/>
        </a:spcAft>
        <a:defRPr sz="3401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6pPr>
      <a:lvl7pPr marL="909369" algn="l" rtl="0" fontAlgn="base">
        <a:lnSpc>
          <a:spcPct val="110000"/>
        </a:lnSpc>
        <a:spcBef>
          <a:spcPct val="0"/>
        </a:spcBef>
        <a:spcAft>
          <a:spcPct val="0"/>
        </a:spcAft>
        <a:defRPr sz="3401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7pPr>
      <a:lvl8pPr marL="1364057" algn="l" rtl="0" fontAlgn="base">
        <a:lnSpc>
          <a:spcPct val="110000"/>
        </a:lnSpc>
        <a:spcBef>
          <a:spcPct val="0"/>
        </a:spcBef>
        <a:spcAft>
          <a:spcPct val="0"/>
        </a:spcAft>
        <a:defRPr sz="3401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8pPr>
      <a:lvl9pPr marL="1818736" algn="l" rtl="0" fontAlgn="base">
        <a:lnSpc>
          <a:spcPct val="110000"/>
        </a:lnSpc>
        <a:spcBef>
          <a:spcPct val="0"/>
        </a:spcBef>
        <a:spcAft>
          <a:spcPct val="0"/>
        </a:spcAft>
        <a:defRPr sz="3401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9pPr>
    </p:titleStyle>
    <p:bodyStyle>
      <a:lvl1pPr marL="463527" indent="-463527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o"/>
        <a:defRPr sz="2933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99539" indent="-4296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295336" indent="-387332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o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80549" indent="-380982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78463" indent="-391565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37081" indent="-396275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91765" indent="-396275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46446" indent="-396275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901137" indent="-396275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46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4685" algn="l" defTabSz="4546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09369" algn="l" defTabSz="4546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64057" algn="l" defTabSz="4546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18736" algn="l" defTabSz="4546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73426" algn="l" defTabSz="4546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28109" algn="l" defTabSz="4546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182799" algn="l" defTabSz="4546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37477" algn="l" defTabSz="45468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utoShape 4"/>
          <p:cNvGrpSpPr/>
          <p:nvPr/>
        </p:nvGrpSpPr>
        <p:grpSpPr>
          <a:xfrm>
            <a:off x="789521" y="990602"/>
            <a:ext cx="10610851" cy="110068"/>
            <a:chOff x="0" y="0"/>
            <a:chExt cx="7958136" cy="82550"/>
          </a:xfrm>
        </p:grpSpPr>
        <p:sp>
          <p:nvSpPr>
            <p:cNvPr id="2" name="Rectangle"/>
            <p:cNvSpPr/>
            <p:nvPr/>
          </p:nvSpPr>
          <p:spPr>
            <a:xfrm>
              <a:off x="-1" y="0"/>
              <a:ext cx="4655511" cy="82551"/>
            </a:xfrm>
            <a:prstGeom prst="rect">
              <a:avLst/>
            </a:pr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700"/>
              </a:pPr>
              <a:endParaRPr sz="933"/>
            </a:p>
          </p:txBody>
        </p:sp>
        <p:sp>
          <p:nvSpPr>
            <p:cNvPr id="3" name="Ligne"/>
            <p:cNvSpPr/>
            <p:nvPr/>
          </p:nvSpPr>
          <p:spPr>
            <a:xfrm>
              <a:off x="-1" y="-1"/>
              <a:ext cx="7958138" cy="1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</p:grpSp>
      <p:sp>
        <p:nvSpPr>
          <p:cNvPr id="5" name="Rectangle 13"/>
          <p:cNvSpPr txBox="1"/>
          <p:nvPr/>
        </p:nvSpPr>
        <p:spPr>
          <a:xfrm>
            <a:off x="1356082" y="6366935"/>
            <a:ext cx="2962269" cy="457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3743" tIns="43743" rIns="43743" bIns="43743">
            <a:spAutoFit/>
          </a:bodyPr>
          <a:lstStyle/>
          <a:p>
            <a:pPr>
              <a:defRPr sz="800">
                <a:solidFill>
                  <a:srgbClr val="F2F2F2"/>
                </a:solidFill>
                <a:latin typeface="VAG Rounded Std Light"/>
                <a:ea typeface="VAG Rounded Std Light"/>
                <a:cs typeface="VAG Rounded Std Light"/>
                <a:sym typeface="VAG Rounded Std Light"/>
              </a:defRPr>
            </a:pPr>
            <a:r>
              <a:rPr sz="1067"/>
              <a:t>UNESCO/IOC-NOAA </a:t>
            </a:r>
          </a:p>
          <a:p>
            <a:pPr>
              <a:defRPr sz="1000">
                <a:solidFill>
                  <a:srgbClr val="F2F2F2"/>
                </a:solidFill>
                <a:latin typeface="VAG Rounded Std Light"/>
                <a:ea typeface="VAG Rounded Std Light"/>
                <a:cs typeface="VAG Rounded Std Light"/>
                <a:sym typeface="VAG Rounded Std Light"/>
              </a:defRPr>
            </a:pPr>
            <a:r>
              <a:rPr sz="1333"/>
              <a:t>International Tsunami Information Center</a:t>
            </a:r>
          </a:p>
        </p:txBody>
      </p:sp>
      <p:pic>
        <p:nvPicPr>
          <p:cNvPr id="6" name="Picture 11" descr="Picture 11"/>
          <p:cNvPicPr>
            <a:picLocks noChangeAspect="1"/>
          </p:cNvPicPr>
          <p:nvPr/>
        </p:nvPicPr>
        <p:blipFill>
          <a:blip r:embed="rId5"/>
          <a:srcRect t="21600" b="5039"/>
          <a:stretch>
            <a:fillRect/>
          </a:stretch>
        </p:blipFill>
        <p:spPr>
          <a:xfrm>
            <a:off x="-186267" y="6324603"/>
            <a:ext cx="12615333" cy="6985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13"/>
          <p:cNvSpPr txBox="1"/>
          <p:nvPr/>
        </p:nvSpPr>
        <p:spPr>
          <a:xfrm>
            <a:off x="1051179" y="6513844"/>
            <a:ext cx="3341860" cy="29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3743" tIns="43743" rIns="43743" bIns="43743">
            <a:spAutoFit/>
          </a:bodyPr>
          <a:lstStyle>
            <a:lvl1pPr>
              <a:defRPr sz="1000">
                <a:solidFill>
                  <a:srgbClr val="F2F2F2"/>
                </a:solidFill>
                <a:latin typeface="VAG Rounded Std Light"/>
                <a:ea typeface="VAG Rounded Std Light"/>
                <a:cs typeface="VAG Rounded Std Light"/>
                <a:sym typeface="VAG Rounded Std Light"/>
              </a:defRPr>
            </a:lvl1pPr>
          </a:lstStyle>
          <a:p>
            <a:r>
              <a:rPr sz="1333"/>
              <a:t>Intergovernmental Oceanographic Commission</a:t>
            </a:r>
          </a:p>
        </p:txBody>
      </p:sp>
      <p:pic>
        <p:nvPicPr>
          <p:cNvPr id="8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349" y="6309320"/>
            <a:ext cx="636663" cy="61181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object 3"/>
          <p:cNvSpPr/>
          <p:nvPr/>
        </p:nvSpPr>
        <p:spPr>
          <a:xfrm>
            <a:off x="762" y="1"/>
            <a:ext cx="12191239" cy="6857511"/>
          </a:xfrm>
          <a:prstGeom prst="rect">
            <a:avLst/>
          </a:prstGeom>
          <a:solidFill>
            <a:srgbClr val="0069B0"/>
          </a:solidFill>
          <a:ln w="12700">
            <a:miter lim="400000"/>
          </a:ln>
        </p:spPr>
        <p:txBody>
          <a:bodyPr lIns="60959" rIns="60959"/>
          <a:lstStyle/>
          <a:p>
            <a:pPr>
              <a:defRPr sz="700"/>
            </a:pPr>
            <a:endParaRPr sz="933"/>
          </a:p>
        </p:txBody>
      </p:sp>
      <p:sp>
        <p:nvSpPr>
          <p:cNvPr id="10" name="bk object 18"/>
          <p:cNvSpPr/>
          <p:nvPr/>
        </p:nvSpPr>
        <p:spPr>
          <a:xfrm>
            <a:off x="11049005" y="91305"/>
            <a:ext cx="902208" cy="67069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60959" rIns="60959"/>
          <a:lstStyle/>
          <a:p>
            <a:pPr>
              <a:defRPr sz="700"/>
            </a:pPr>
            <a:endParaRPr sz="933"/>
          </a:p>
        </p:txBody>
      </p:sp>
      <p:grpSp>
        <p:nvGrpSpPr>
          <p:cNvPr id="15" name="Group 17"/>
          <p:cNvGrpSpPr/>
          <p:nvPr/>
        </p:nvGrpSpPr>
        <p:grpSpPr>
          <a:xfrm>
            <a:off x="304802" y="6185790"/>
            <a:ext cx="9363209" cy="596012"/>
            <a:chOff x="0" y="0"/>
            <a:chExt cx="7022406" cy="447008"/>
          </a:xfrm>
        </p:grpSpPr>
        <p:sp>
          <p:nvSpPr>
            <p:cNvPr id="11" name="TextBox 18"/>
            <p:cNvSpPr txBox="1"/>
            <p:nvPr/>
          </p:nvSpPr>
          <p:spPr>
            <a:xfrm>
              <a:off x="2176846" y="43608"/>
              <a:ext cx="4692574" cy="3462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>
                  <a:solidFill>
                    <a:srgbClr val="A6A6A6"/>
                  </a:solidFill>
                </a:defRPr>
              </a:lvl1pPr>
            </a:lstStyle>
            <a:p>
              <a:r>
                <a:rPr sz="2400"/>
                <a:t>UNESCO IOC</a:t>
              </a:r>
            </a:p>
          </p:txBody>
        </p:sp>
        <p:pic>
          <p:nvPicPr>
            <p:cNvPr id="12" name="Picture 20" descr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857250" cy="4470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" name="Straight Connector 21"/>
            <p:cNvSpPr/>
            <p:nvPr/>
          </p:nvSpPr>
          <p:spPr>
            <a:xfrm flipV="1">
              <a:off x="2000249" y="43610"/>
              <a:ext cx="1" cy="360570"/>
            </a:xfrm>
            <a:prstGeom prst="line">
              <a:avLst/>
            </a:prstGeom>
            <a:noFill/>
            <a:ln w="3175" cap="flat">
              <a:solidFill>
                <a:srgbClr val="FFC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4" name="Straight Connector 22"/>
            <p:cNvSpPr/>
            <p:nvPr/>
          </p:nvSpPr>
          <p:spPr>
            <a:xfrm flipV="1">
              <a:off x="7022405" y="43610"/>
              <a:ext cx="1" cy="360570"/>
            </a:xfrm>
            <a:prstGeom prst="line">
              <a:avLst/>
            </a:prstGeom>
            <a:noFill/>
            <a:ln w="3175" cap="flat">
              <a:solidFill>
                <a:srgbClr val="FFC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2400"/>
            </a:p>
          </p:txBody>
        </p:sp>
      </p:grpSp>
      <p:sp>
        <p:nvSpPr>
          <p:cNvPr id="16" name="Texte du titre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972800" cy="1417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465" tIns="45465" rIns="45465" bIns="45465" anchor="b"/>
          <a:lstStyle/>
          <a:p>
            <a:r>
              <a:t>Texte du titre</a:t>
            </a:r>
          </a:p>
        </p:txBody>
      </p:sp>
      <p:sp>
        <p:nvSpPr>
          <p:cNvPr id="17" name="Texte niveau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465" tIns="45465" rIns="45465" bIns="45465"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04819" y="6187073"/>
            <a:ext cx="332781" cy="33855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427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ransition spd="med"/>
  <p:txStyles>
    <p:titleStyle>
      <a:lvl1pPr marL="0" marR="0" indent="0" algn="l" defTabSz="121917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3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21917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3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21917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3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21917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3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21917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3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4683" algn="l" defTabSz="121917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3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6pPr>
      <a:lvl7pPr marL="0" marR="0" indent="909368" algn="l" defTabSz="121917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3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64055" algn="l" defTabSz="121917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3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18736" algn="l" defTabSz="121917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3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63526" marR="0" indent="-463526" algn="l" defTabSz="1219170" rtl="0" latinLnBrk="0">
        <a:lnSpc>
          <a:spcPct val="90000"/>
        </a:lnSpc>
        <a:spcBef>
          <a:spcPts val="667"/>
        </a:spcBef>
        <a:spcAft>
          <a:spcPts val="0"/>
        </a:spcAft>
        <a:buClr>
          <a:schemeClr val="accent2"/>
        </a:buClr>
        <a:buSzPct val="80000"/>
        <a:buFontTx/>
        <a:buChar char="□"/>
        <a:tabLst/>
        <a:defRPr sz="2933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919998" marR="0" indent="-450122" algn="l" defTabSz="1219170" rtl="0" latinLnBrk="0">
        <a:lnSpc>
          <a:spcPct val="90000"/>
        </a:lnSpc>
        <a:spcBef>
          <a:spcPts val="667"/>
        </a:spcBef>
        <a:spcAft>
          <a:spcPts val="0"/>
        </a:spcAft>
        <a:buClr>
          <a:schemeClr val="accent2"/>
        </a:buClr>
        <a:buSzPct val="80000"/>
        <a:buFontTx/>
        <a:buChar char="■"/>
        <a:tabLst/>
        <a:defRPr sz="2933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381408" marR="0" indent="-473404" algn="l" defTabSz="1219170" rtl="0" latinLnBrk="0">
        <a:lnSpc>
          <a:spcPct val="90000"/>
        </a:lnSpc>
        <a:spcBef>
          <a:spcPts val="667"/>
        </a:spcBef>
        <a:spcAft>
          <a:spcPts val="0"/>
        </a:spcAft>
        <a:buClr>
          <a:schemeClr val="accent2"/>
        </a:buClr>
        <a:buSzPct val="80000"/>
        <a:buFontTx/>
        <a:buChar char="□"/>
        <a:tabLst/>
        <a:defRPr sz="2933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65211" marR="0" indent="-465644" algn="l" defTabSz="1219170" rtl="0" latinLnBrk="0">
        <a:lnSpc>
          <a:spcPct val="90000"/>
        </a:lnSpc>
        <a:spcBef>
          <a:spcPts val="667"/>
        </a:spcBef>
        <a:spcAft>
          <a:spcPts val="0"/>
        </a:spcAft>
        <a:buClr>
          <a:schemeClr val="accent2"/>
        </a:buClr>
        <a:buSzPct val="80000"/>
        <a:buFontTx/>
        <a:buChar char="■"/>
        <a:tabLst/>
        <a:defRPr sz="2933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65477" marR="0" indent="-478579" algn="l" defTabSz="1219170" rtl="0" latinLnBrk="0">
        <a:lnSpc>
          <a:spcPct val="90000"/>
        </a:lnSpc>
        <a:spcBef>
          <a:spcPts val="667"/>
        </a:spcBef>
        <a:spcAft>
          <a:spcPts val="0"/>
        </a:spcAft>
        <a:buClr>
          <a:schemeClr val="accent2"/>
        </a:buClr>
        <a:buSzPct val="80000"/>
        <a:buFontTx/>
        <a:buChar char="▪"/>
        <a:tabLst/>
        <a:defRPr sz="2933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25141" marR="0" indent="-484336" algn="l" defTabSz="1219170" rtl="0" latinLnBrk="0">
        <a:lnSpc>
          <a:spcPct val="90000"/>
        </a:lnSpc>
        <a:spcBef>
          <a:spcPts val="667"/>
        </a:spcBef>
        <a:spcAft>
          <a:spcPts val="0"/>
        </a:spcAft>
        <a:buClr>
          <a:schemeClr val="accent2"/>
        </a:buClr>
        <a:buSzPct val="80000"/>
        <a:buFontTx/>
        <a:buChar char="▪"/>
        <a:tabLst/>
        <a:defRPr sz="2933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79826" marR="0" indent="-484336" algn="l" defTabSz="1219170" rtl="0" latinLnBrk="0">
        <a:lnSpc>
          <a:spcPct val="90000"/>
        </a:lnSpc>
        <a:spcBef>
          <a:spcPts val="667"/>
        </a:spcBef>
        <a:spcAft>
          <a:spcPts val="0"/>
        </a:spcAft>
        <a:buClr>
          <a:schemeClr val="accent2"/>
        </a:buClr>
        <a:buSzPct val="80000"/>
        <a:buFontTx/>
        <a:buChar char="▪"/>
        <a:tabLst/>
        <a:defRPr sz="2933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34506" marR="0" indent="-484336" algn="l" defTabSz="1219170" rtl="0" latinLnBrk="0">
        <a:lnSpc>
          <a:spcPct val="90000"/>
        </a:lnSpc>
        <a:spcBef>
          <a:spcPts val="667"/>
        </a:spcBef>
        <a:spcAft>
          <a:spcPts val="0"/>
        </a:spcAft>
        <a:buClr>
          <a:schemeClr val="accent2"/>
        </a:buClr>
        <a:buSzPct val="80000"/>
        <a:buFontTx/>
        <a:buChar char="▪"/>
        <a:tabLst/>
        <a:defRPr sz="2933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89198" marR="0" indent="-484336" algn="l" defTabSz="1219170" rtl="0" latinLnBrk="0">
        <a:lnSpc>
          <a:spcPct val="90000"/>
        </a:lnSpc>
        <a:spcBef>
          <a:spcPts val="667"/>
        </a:spcBef>
        <a:spcAft>
          <a:spcPts val="0"/>
        </a:spcAft>
        <a:buClr>
          <a:schemeClr val="accent2"/>
        </a:buClr>
        <a:buSzPct val="80000"/>
        <a:buFontTx/>
        <a:buChar char="▪"/>
        <a:tabLst/>
        <a:defRPr sz="2933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609585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21917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828754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2438339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3047924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3657509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4267093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4876678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cwave.inf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1B3774BC-97D3-9641-ABC2-0654E1AE73B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719403" y="2084852"/>
            <a:ext cx="10177131" cy="1818217"/>
          </a:xfrm>
        </p:spPr>
        <p:txBody>
          <a:bodyPr vert="horz" wrap="square" lIns="91205" tIns="45605" rIns="91205" bIns="45605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3200" dirty="0">
                <a:solidFill>
                  <a:srgbClr val="0432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Joint TT-TWO, TT-TMP, Agenda J3</a:t>
            </a:r>
            <a:br>
              <a:rPr lang="en-US" altLang="en-US" sz="3733" dirty="0">
                <a:solidFill>
                  <a:srgbClr val="CC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4000" dirty="0" err="1">
                <a:solidFill>
                  <a:srgbClr val="CC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PacWave</a:t>
            </a:r>
            <a:r>
              <a:rPr lang="en-US" altLang="en-US" sz="4000" dirty="0">
                <a:solidFill>
                  <a:srgbClr val="CC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2024</a:t>
            </a:r>
            <a:endParaRPr lang="en-US" altLang="en-US" sz="3733" dirty="0">
              <a:solidFill>
                <a:srgbClr val="CC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40FBC9-FAF3-2E4A-9C8B-EC8434B932F9}"/>
              </a:ext>
            </a:extLst>
          </p:cNvPr>
          <p:cNvSpPr/>
          <p:nvPr/>
        </p:nvSpPr>
        <p:spPr>
          <a:xfrm>
            <a:off x="7322522" y="4485118"/>
            <a:ext cx="3319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ngsana New"/>
              </a:rPr>
              <a:t>Task Team on </a:t>
            </a:r>
            <a:r>
              <a:rPr lang="en-US" altLang="ja-JP" sz="16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ngsana New"/>
              </a:rPr>
              <a:t>PacWave</a:t>
            </a: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ngsana New"/>
              </a:rPr>
              <a:t> Exercises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10F9B-BC93-7578-7249-795C6ECAA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616" y="1645575"/>
            <a:ext cx="1873277" cy="2034328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3A0DB67C-9F6D-EA1D-6DAA-BC4E03FE8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462" y="4342346"/>
            <a:ext cx="8324851" cy="180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61" tIns="47531" rIns="95061" bIns="47531">
            <a:spAutoFit/>
          </a:bodyPr>
          <a:lstStyle>
            <a:lvl1pPr defTabSz="9509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678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ngsana New"/>
              </a:rPr>
              <a:t>Co-Chairs:</a:t>
            </a:r>
          </a:p>
          <a:p>
            <a:pPr marL="0" marR="0" lvl="0" indent="0" algn="l" defTabSz="12678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ngsana New"/>
              </a:rPr>
              <a:t>Margarita Martinez,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ngsana New"/>
              </a:rPr>
              <a:t>ONEMI, Chile</a:t>
            </a:r>
          </a:p>
          <a:p>
            <a:pPr marL="0" marR="0" lvl="0" indent="0" algn="l" defTabSz="12678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ngsana New"/>
              </a:rPr>
              <a:t>Laitia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ngsana New"/>
              </a:rPr>
              <a:t> Fifita,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ngsana New"/>
              </a:rPr>
              <a:t>Meteorological Services, Tonga</a:t>
            </a:r>
          </a:p>
          <a:p>
            <a:pPr marL="0" marR="0" lvl="0" indent="0" algn="l" defTabSz="12678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ngsana New"/>
              </a:rPr>
              <a:t>Reporting:  Laura Kong,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ngsana New"/>
              </a:rPr>
              <a:t>International Tsunami Information Center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409664613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1"/>
          <p:cNvSpPr txBox="1">
            <a:spLocks noGrp="1"/>
          </p:cNvSpPr>
          <p:nvPr>
            <p:ph type="title"/>
          </p:nvPr>
        </p:nvSpPr>
        <p:spPr>
          <a:xfrm>
            <a:off x="733353" y="260648"/>
            <a:ext cx="8382001" cy="685801"/>
          </a:xfrm>
          <a:prstGeom prst="rect">
            <a:avLst/>
          </a:prstGeom>
        </p:spPr>
        <p:txBody>
          <a:bodyPr>
            <a:normAutofit/>
          </a:bodyPr>
          <a:lstStyle>
            <a:lvl1pPr defTabSz="768095">
              <a:defRPr sz="2016">
                <a:solidFill>
                  <a:srgbClr val="C00000"/>
                </a:solidFill>
              </a:defRPr>
            </a:lvl1pPr>
          </a:lstStyle>
          <a:p>
            <a:r>
              <a:rPr lang="en-US" sz="3200" dirty="0"/>
              <a:t>PacWave22 Post-Exercise findings - gaps</a:t>
            </a:r>
            <a:endParaRPr dirty="0"/>
          </a:p>
        </p:txBody>
      </p:sp>
      <p:sp>
        <p:nvSpPr>
          <p:cNvPr id="89" name="What to improve?…"/>
          <p:cNvSpPr txBox="1"/>
          <p:nvPr/>
        </p:nvSpPr>
        <p:spPr>
          <a:xfrm>
            <a:off x="373066" y="1153876"/>
            <a:ext cx="11689981" cy="50995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10584" defTabSz="609585" hangingPunct="0">
              <a:buSzPct val="100000"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en-US" sz="2133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sym typeface="Arial"/>
              </a:rPr>
              <a:t>Objective 2: </a:t>
            </a:r>
            <a:r>
              <a:rPr lang="en-US" sz="2133" b="1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National readiness within the country.</a:t>
            </a:r>
            <a:endParaRPr lang="en-US" sz="2133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  <a:p>
            <a:pPr marL="10584" defTabSz="609585" hangingPunct="0">
              <a:buSzPct val="100000"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en-US" sz="2133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sym typeface="Arial"/>
              </a:rPr>
              <a:t>Evacuation:</a:t>
            </a:r>
            <a:endParaRPr lang="en-US" sz="2133" b="1" i="1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/>
              <a:sym typeface="Arial"/>
            </a:endParaRPr>
          </a:p>
          <a:p>
            <a:pPr marL="618051" lvl="1" indent="-304792" defTabSz="609585" hangingPunct="0">
              <a:buSzPct val="100000"/>
              <a:buFont typeface="Symbol"/>
              <a:buChar char="·"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en-US" sz="1867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53% responded affirmatively that they have a </a:t>
            </a:r>
            <a:r>
              <a:rPr lang="en-US" sz="1867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mass evacuation plan </a:t>
            </a:r>
            <a:r>
              <a:rPr lang="en-US" sz="1867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for the coasts of their territories in the event of a tsunami whereas </a:t>
            </a:r>
            <a:r>
              <a:rPr lang="en-US" sz="1867" b="1" kern="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47% claimed</a:t>
            </a:r>
            <a:r>
              <a:rPr lang="en-US" sz="1867" b="1" kern="0" dirty="0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867" b="1" u="sng" kern="0" dirty="0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not</a:t>
            </a:r>
            <a:r>
              <a:rPr lang="en-US" sz="1867" b="1" kern="0" dirty="0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867" b="1" kern="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have one </a:t>
            </a:r>
            <a:r>
              <a:rPr lang="en-US" sz="1867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of these instruments. </a:t>
            </a:r>
          </a:p>
          <a:p>
            <a:pPr marL="618051" lvl="1" indent="-304792" defTabSz="609585" hangingPunct="0">
              <a:buSzPct val="100000"/>
              <a:buFont typeface="Symbol"/>
              <a:buChar char="·"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en-US" sz="1867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  <a:sym typeface="Arial"/>
              </a:rPr>
              <a:t>Most of the countries </a:t>
            </a:r>
            <a:r>
              <a:rPr lang="en-US" sz="1867" b="1" kern="0" dirty="0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  <a:sym typeface="Arial"/>
              </a:rPr>
              <a:t>(74%) participating in this questionnaire do </a:t>
            </a:r>
            <a:r>
              <a:rPr lang="en-US" sz="1867" b="1" u="sng" kern="0" dirty="0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  <a:sym typeface="Arial"/>
              </a:rPr>
              <a:t>not</a:t>
            </a:r>
            <a:r>
              <a:rPr lang="en-US" sz="1867" b="1" kern="0" dirty="0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  <a:sym typeface="Arial"/>
              </a:rPr>
              <a:t> have elements of an evacuation system</a:t>
            </a:r>
            <a:r>
              <a:rPr lang="en-US" sz="1867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  <a:sym typeface="Arial"/>
              </a:rPr>
              <a:t>, such as evacuation maps, signage, and assembly points.  Only 26% respondents confirmed that all tsunami-vulnerable communities have tsunami evacuation maps, signage, and assembly points for evacuation.</a:t>
            </a:r>
          </a:p>
          <a:p>
            <a:pPr marL="10584" defTabSz="1219170" hangingPunct="0"/>
            <a:r>
              <a:rPr lang="en-US" sz="2133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Objective 3:  </a:t>
            </a:r>
            <a:r>
              <a:rPr lang="en-US" sz="2133" b="1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Regional communication and cooperation</a:t>
            </a:r>
            <a:endParaRPr sz="21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18051" indent="-304792" defTabSz="609585" hangingPunct="0">
              <a:buSzPct val="100000"/>
              <a:buFont typeface="Symbol"/>
              <a:buChar char="·"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en-US" sz="1867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63% of respondents indicated that their countries engaged in </a:t>
            </a:r>
            <a:r>
              <a:rPr lang="en-US" sz="1867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communication and cooperation      with other countries</a:t>
            </a:r>
            <a:r>
              <a:rPr lang="en-US" sz="1867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in region. </a:t>
            </a:r>
            <a:r>
              <a:rPr lang="en-US" sz="1867" b="1" kern="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37% did </a:t>
            </a:r>
            <a:r>
              <a:rPr lang="en-US" sz="1867" b="1" u="sng" kern="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not</a:t>
            </a:r>
            <a:r>
              <a:rPr lang="en-US" sz="1867" b="1" kern="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practice cooperation</a:t>
            </a:r>
            <a:r>
              <a:rPr lang="en-US" sz="1867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867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with other states members. </a:t>
            </a:r>
          </a:p>
          <a:p>
            <a:pPr marL="618051" indent="-304792" defTabSz="609585" hangingPunct="0">
              <a:buSzPct val="100000"/>
              <a:buFont typeface="Symbol"/>
              <a:buChar char="·"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en-US" sz="1867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50% (18) of respondents answered this question, half of them confirmed that NTWC shared    information</a:t>
            </a:r>
            <a:r>
              <a:rPr lang="en-US" sz="1867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867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with other countries, while the other </a:t>
            </a:r>
            <a:r>
              <a:rPr lang="en-US" sz="1867" b="1" kern="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50% (9/18) NTWC did </a:t>
            </a:r>
            <a:r>
              <a:rPr lang="en-US" sz="1867" b="1" u="sng" kern="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not</a:t>
            </a:r>
            <a:r>
              <a:rPr lang="en-US" sz="1867" b="1" kern="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share information</a:t>
            </a:r>
            <a:r>
              <a:rPr lang="en-US" sz="1867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marL="618051" indent="-304792" defTabSz="609585" hangingPunct="0">
              <a:buSzPct val="100000"/>
              <a:buFont typeface="Symbol"/>
              <a:buChar char="·"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en-US" sz="1867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Only 11% (2/18) respondents indicated that the NDMO communicated with other countries during exercise. In contrast, </a:t>
            </a:r>
            <a:r>
              <a:rPr lang="en-US" sz="1867" b="1" kern="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89% (16/18) respondents stated NDMO did </a:t>
            </a:r>
            <a:r>
              <a:rPr lang="en-US" sz="1867" b="1" u="sng" kern="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not</a:t>
            </a:r>
            <a:r>
              <a:rPr lang="en-US" sz="1867" b="1" kern="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share </a:t>
            </a:r>
            <a:r>
              <a:rPr lang="en-US" sz="1867" b="1" kern="0" dirty="0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information </a:t>
            </a:r>
            <a:r>
              <a:rPr lang="en-US" sz="1867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with other countries. 3 countries skipped this question.</a:t>
            </a:r>
          </a:p>
          <a:p>
            <a:pPr marL="618051" indent="-304792" defTabSz="609585" hangingPunct="0">
              <a:buSzPct val="100000"/>
              <a:buFont typeface="Symbol"/>
              <a:buChar char="·"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en-US" sz="1867" b="1" kern="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  <a:sym typeface="Arial"/>
              </a:rPr>
              <a:t>67% of respondents did </a:t>
            </a:r>
            <a:r>
              <a:rPr lang="en-US" sz="1867" b="1" u="sng" kern="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  <a:sym typeface="Arial"/>
              </a:rPr>
              <a:t>not</a:t>
            </a:r>
            <a:r>
              <a:rPr lang="en-US" sz="1867" b="1" kern="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  <a:sym typeface="Arial"/>
              </a:rPr>
              <a:t> share national information </a:t>
            </a:r>
            <a:r>
              <a:rPr lang="en-US" sz="1867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  <a:sym typeface="Arial"/>
              </a:rPr>
              <a:t>with other countries during exercise.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B05791-685B-1BD2-E837-89B67B3BA0BD}"/>
              </a:ext>
            </a:extLst>
          </p:cNvPr>
          <p:cNvSpPr txBox="1"/>
          <p:nvPr/>
        </p:nvSpPr>
        <p:spPr>
          <a:xfrm>
            <a:off x="7510313" y="75982"/>
            <a:ext cx="370485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(Reported ICG/PTWS-XXX, 2023)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0" descr="Picture 10">
            <a:extLst>
              <a:ext uri="{FF2B5EF4-FFF2-40B4-BE49-F238E27FC236}">
                <a16:creationId xmlns:a16="http://schemas.microsoft.com/office/drawing/2014/main" id="{ECA514C2-DD05-CBEA-9F51-5F69C0636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286" y="237269"/>
            <a:ext cx="937894" cy="9785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631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1"/>
          <p:cNvSpPr txBox="1">
            <a:spLocks noGrp="1"/>
          </p:cNvSpPr>
          <p:nvPr>
            <p:ph type="title"/>
          </p:nvPr>
        </p:nvSpPr>
        <p:spPr>
          <a:xfrm>
            <a:off x="794625" y="291293"/>
            <a:ext cx="9254003" cy="685801"/>
          </a:xfrm>
          <a:prstGeom prst="rect">
            <a:avLst/>
          </a:prstGeom>
        </p:spPr>
        <p:txBody>
          <a:bodyPr>
            <a:noAutofit/>
          </a:bodyPr>
          <a:lstStyle>
            <a:lvl1pPr defTabSz="768095">
              <a:defRPr sz="2016">
                <a:solidFill>
                  <a:srgbClr val="C00000"/>
                </a:solidFill>
              </a:defRPr>
            </a:lvl1pPr>
          </a:lstStyle>
          <a:p>
            <a:r>
              <a:rPr lang="en-US" sz="3200" dirty="0"/>
              <a:t>PacWave22 Feedback – </a:t>
            </a:r>
            <a:r>
              <a:rPr sz="3200" dirty="0"/>
              <a:t>Improvements</a:t>
            </a:r>
            <a:r>
              <a:rPr lang="en-US" sz="3200" dirty="0"/>
              <a:t>, </a:t>
            </a:r>
            <a:r>
              <a:rPr sz="3200" dirty="0" err="1"/>
              <a:t>wishlist</a:t>
            </a:r>
            <a:endParaRPr sz="3200" dirty="0"/>
          </a:p>
        </p:txBody>
      </p:sp>
      <p:sp>
        <p:nvSpPr>
          <p:cNvPr id="89" name="What to improve?…"/>
          <p:cNvSpPr txBox="1"/>
          <p:nvPr/>
        </p:nvSpPr>
        <p:spPr>
          <a:xfrm>
            <a:off x="570659" y="1249841"/>
            <a:ext cx="11359156" cy="517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>
            <a:spAutoFit/>
          </a:bodyPr>
          <a:lstStyle/>
          <a:p>
            <a:pPr marL="209121" defTabSz="609585" hangingPunct="0">
              <a:spcBef>
                <a:spcPts val="6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rPr sz="28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sym typeface="Arial"/>
              </a:rPr>
              <a:t>What to improve?</a:t>
            </a:r>
          </a:p>
          <a:p>
            <a:pPr marL="914377" indent="-304792" defTabSz="609585" hangingPunct="0">
              <a:spcBef>
                <a:spcPts val="800"/>
              </a:spcBef>
              <a:buSzPct val="100000"/>
              <a:buFont typeface="Symbol"/>
              <a:buChar char="·"/>
              <a:defRPr>
                <a:uFill>
                  <a:solidFill>
                    <a:srgbClr val="000000"/>
                  </a:solidFill>
                </a:uFill>
              </a:defRPr>
            </a:pPr>
            <a:r>
              <a:rPr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sym typeface="Arial"/>
              </a:rPr>
              <a:t>NDMOs were not involved in all countries.</a:t>
            </a:r>
          </a:p>
          <a:p>
            <a:pPr marL="914377" indent="-304792" defTabSz="609585" hangingPunct="0">
              <a:spcBef>
                <a:spcPts val="800"/>
              </a:spcBef>
              <a:buSzPct val="100000"/>
              <a:buFont typeface="Symbol"/>
              <a:buChar char="·"/>
              <a:defRPr>
                <a:uFill>
                  <a:solidFill>
                    <a:srgbClr val="000000"/>
                  </a:solidFill>
                </a:uFill>
              </a:defRPr>
            </a:pPr>
            <a:r>
              <a:rPr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sym typeface="Arial"/>
              </a:rPr>
              <a:t>Improve and promote people evacuation.</a:t>
            </a:r>
          </a:p>
          <a:p>
            <a:pPr marL="914377" indent="-304792" defTabSz="609585" hangingPunct="0">
              <a:spcBef>
                <a:spcPts val="800"/>
              </a:spcBef>
              <a:buSzPct val="100000"/>
              <a:buFont typeface="Symbol"/>
              <a:buChar char="·"/>
              <a:defRPr>
                <a:uFill>
                  <a:solidFill>
                    <a:srgbClr val="000000"/>
                  </a:solidFill>
                </a:uFill>
              </a:defRPr>
            </a:pPr>
            <a:r>
              <a:rPr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sym typeface="Arial"/>
              </a:rPr>
              <a:t>The </a:t>
            </a:r>
            <a:r>
              <a:rPr lang="en-US"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sym typeface="Arial"/>
              </a:rPr>
              <a:t>[amount of] </a:t>
            </a:r>
            <a:r>
              <a:rPr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sym typeface="Arial"/>
              </a:rPr>
              <a:t>time for promotion of the event</a:t>
            </a:r>
            <a:r>
              <a:rPr sz="26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sym typeface="Arial"/>
              </a:rPr>
              <a:t>.</a:t>
            </a:r>
          </a:p>
          <a:p>
            <a:pPr marL="914377" indent="-304792" defTabSz="609585" hangingPunct="0">
              <a:spcBef>
                <a:spcPts val="800"/>
              </a:spcBef>
              <a:buSzPct val="100000"/>
              <a:buFont typeface="Symbol"/>
              <a:buChar char="·"/>
              <a:defRPr>
                <a:uFill>
                  <a:solidFill>
                    <a:srgbClr val="000000"/>
                  </a:solidFill>
                </a:uFill>
              </a:defRPr>
            </a:pPr>
            <a:r>
              <a:rPr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sym typeface="Arial"/>
              </a:rPr>
              <a:t>Start planning earlier and notification for all focal points.</a:t>
            </a:r>
          </a:p>
          <a:p>
            <a:pPr marL="914377" indent="-304792" defTabSz="609585" hangingPunct="0">
              <a:lnSpc>
                <a:spcPct val="90000"/>
              </a:lnSpc>
              <a:spcBef>
                <a:spcPts val="800"/>
              </a:spcBef>
              <a:buSzPct val="100000"/>
              <a:buFont typeface="Symbol"/>
              <a:buChar char="·"/>
              <a:defRPr>
                <a:uFill>
                  <a:solidFill>
                    <a:srgbClr val="000000"/>
                  </a:solidFill>
                </a:uFill>
              </a:defRPr>
            </a:pPr>
            <a:r>
              <a:rPr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sym typeface="Arial"/>
              </a:rPr>
              <a:t>Improve the continuity of the exercises for the preparation of national drills.</a:t>
            </a:r>
            <a:r>
              <a:rPr lang="en-US"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sym typeface="Arial"/>
              </a:rPr>
              <a:t> </a:t>
            </a:r>
            <a:r>
              <a:rPr lang="en-US" sz="26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sym typeface="Arial"/>
              </a:rPr>
              <a:t>[</a:t>
            </a:r>
            <a:r>
              <a:rPr lang="en-US" sz="24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sym typeface="Arial"/>
              </a:rPr>
              <a:t>not sure what meant – have regular exercises as part of national                 program of readiness?</a:t>
            </a:r>
            <a:r>
              <a:rPr lang="en-US"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sym typeface="Arial"/>
              </a:rPr>
              <a:t>]</a:t>
            </a:r>
            <a:endParaRPr sz="2400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  <a:p>
            <a:pPr marL="914377" indent="-304792" defTabSz="609585" hangingPunct="0">
              <a:spcBef>
                <a:spcPts val="800"/>
              </a:spcBef>
              <a:buSzPct val="100000"/>
              <a:buFont typeface="Symbol"/>
              <a:buChar char="·"/>
              <a:defRPr>
                <a:uFill>
                  <a:solidFill>
                    <a:srgbClr val="000000"/>
                  </a:solidFill>
                </a:uFill>
              </a:defRPr>
            </a:pPr>
            <a:r>
              <a:rPr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sym typeface="Arial"/>
              </a:rPr>
              <a:t>Funding support.</a:t>
            </a:r>
            <a:endParaRPr lang="en-US" sz="2400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  <a:p>
            <a:pPr marL="914377" indent="-304792" defTabSz="609585" hangingPunct="0">
              <a:lnSpc>
                <a:spcPct val="90000"/>
              </a:lnSpc>
              <a:spcBef>
                <a:spcPts val="800"/>
              </a:spcBef>
              <a:buSzPct val="100000"/>
              <a:buFont typeface="Symbol"/>
              <a:buChar char="·"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en-US"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sym typeface="Arial"/>
              </a:rPr>
              <a:t>Always difficult to get the survey filled and return[ed] in time, any recommendations on improvements ?</a:t>
            </a:r>
          </a:p>
          <a:p>
            <a:pPr marL="914377" indent="-304792" defTabSz="609585" hangingPunct="0">
              <a:buSzPct val="100000"/>
              <a:buFont typeface="Symbol"/>
              <a:buChar char="·"/>
              <a:defRPr>
                <a:uFill>
                  <a:solidFill>
                    <a:srgbClr val="000000"/>
                  </a:solidFill>
                </a:uFill>
              </a:defRPr>
            </a:pPr>
            <a:endParaRPr sz="2400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0" descr="Picture 10">
            <a:extLst>
              <a:ext uri="{FF2B5EF4-FFF2-40B4-BE49-F238E27FC236}">
                <a16:creationId xmlns:a16="http://schemas.microsoft.com/office/drawing/2014/main" id="{796098B1-CC8D-6B52-79F6-2E0A30D9D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353" y="228803"/>
            <a:ext cx="937894" cy="97851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42D690-37BF-DE7D-DCF2-75D7544F5DCB}"/>
              </a:ext>
            </a:extLst>
          </p:cNvPr>
          <p:cNvSpPr txBox="1"/>
          <p:nvPr/>
        </p:nvSpPr>
        <p:spPr>
          <a:xfrm>
            <a:off x="7510313" y="75982"/>
            <a:ext cx="370485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(Reported ICG/PTWS-XXX, 2023)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A7B4B6A9-56FD-184D-9531-E76460830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424" y="164637"/>
            <a:ext cx="10849205" cy="685800"/>
          </a:xfrm>
        </p:spPr>
        <p:txBody>
          <a:bodyPr/>
          <a:lstStyle/>
          <a:p>
            <a:r>
              <a:rPr lang="en-US" altLang="en-US" sz="3200" dirty="0" err="1">
                <a:latin typeface="Arial" panose="020B0604020202020204" pitchFamily="34" charset="0"/>
              </a:rPr>
              <a:t>PacWave</a:t>
            </a:r>
            <a:r>
              <a:rPr lang="en-US" altLang="en-US" sz="3200" dirty="0">
                <a:latin typeface="Arial" panose="020B0604020202020204" pitchFamily="34" charset="0"/>
              </a:rPr>
              <a:t> Exercises Task Team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2C25ABB7-8135-0D41-8E6E-1F27C79B8C7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756923" y="1385990"/>
            <a:ext cx="4628471" cy="2938108"/>
          </a:xfrm>
          <a:solidFill>
            <a:srgbClr val="FBEBDD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en-US" altLang="en-US" sz="1867" dirty="0">
                <a:latin typeface="Arial" panose="020B0604020202020204" pitchFamily="34" charset="0"/>
                <a:cs typeface="Arial" panose="020B0604020202020204" pitchFamily="34" charset="0"/>
              </a:rPr>
              <a:t>Members (PacWave24)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b="0" dirty="0">
                <a:effectLst/>
                <a:latin typeface="ArialMT"/>
              </a:rPr>
              <a:t>Chile, China, Colombia, Fiji,                France-French Polynesia,                   France-New Caledonia, Guatemala, Indonesia, Japan, Republic of Korea,       New Zealand, Panama, Solomon Islands, Tonga, USA (ITIC and PTWC), and Vanuatu </a:t>
            </a:r>
            <a:endParaRPr lang="en-US" sz="1050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76D79D-A853-F749-9EBC-09F28CC22D5D}"/>
              </a:ext>
            </a:extLst>
          </p:cNvPr>
          <p:cNvSpPr/>
          <p:nvPr/>
        </p:nvSpPr>
        <p:spPr>
          <a:xfrm>
            <a:off x="94383" y="1229973"/>
            <a:ext cx="6662540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575" lvl="1" indent="-380990" defTabSz="1219170" eaLnBrk="0" fontAlgn="base" hangingPunct="0">
              <a:spcBef>
                <a:spcPts val="768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ngsana New"/>
              </a:rPr>
              <a:t>Organize Exercises</a:t>
            </a:r>
          </a:p>
          <a:p>
            <a:pPr marL="990575" lvl="1" indent="-380990" defTabSz="1219170" eaLnBrk="0" fontAlgn="base" hangingPunct="0">
              <a:spcBef>
                <a:spcPts val="768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ngsana New"/>
              </a:rPr>
              <a:t>Members invited from ICG/PTWS Member States and Regional Working Groups, SPC, PTWC, NWPTAC. SCSTAC and CATAC. </a:t>
            </a:r>
          </a:p>
          <a:p>
            <a:pPr marL="990575" lvl="1" indent="-380990" defTabSz="1219170" eaLnBrk="0" fontAlgn="base" hangingPunct="0">
              <a:spcBef>
                <a:spcPts val="768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ngsana New"/>
              </a:rPr>
              <a:t>Task Team co-chairs to be elected by ICG.</a:t>
            </a:r>
            <a:endParaRPr lang="en-US" altLang="en-US" sz="20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311068-321D-EF4C-88B0-B9F55987859F}"/>
              </a:ext>
            </a:extLst>
          </p:cNvPr>
          <p:cNvSpPr txBox="1">
            <a:spLocks/>
          </p:cNvSpPr>
          <p:nvPr/>
        </p:nvSpPr>
        <p:spPr bwMode="auto">
          <a:xfrm>
            <a:off x="1168454" y="3259157"/>
            <a:ext cx="5088565" cy="1064941"/>
          </a:xfrm>
          <a:prstGeom prst="rect">
            <a:avLst/>
          </a:prstGeom>
          <a:solidFill>
            <a:srgbClr val="FB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54" indent="-347654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o"/>
              <a:defRPr sz="22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74671" indent="-32225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26" indent="-290506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43" indent="-285744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886" indent="-293681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2858" indent="-297214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3880" indent="-297214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84899" indent="-297214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5926" indent="-297214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1219170">
              <a:buClr>
                <a:srgbClr val="CC0000"/>
              </a:buClr>
              <a:buNone/>
              <a:defRPr/>
            </a:pPr>
            <a:r>
              <a:rPr lang="en-US" altLang="en-US" sz="1867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Co-Chairs </a:t>
            </a:r>
            <a:endParaRPr lang="en-US" altLang="en-US" sz="1867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1657" lvl="2" indent="-285744" defTabSz="1219170">
              <a:buClr>
                <a:srgbClr val="CC0000"/>
              </a:buClr>
              <a:defRPr/>
            </a:pPr>
            <a:r>
              <a:rPr lang="en-US" altLang="en-US" sz="1867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Margarita Martinez – Chile</a:t>
            </a:r>
          </a:p>
          <a:p>
            <a:pPr marL="701657" lvl="2" indent="-285744" defTabSz="1219170">
              <a:buClr>
                <a:srgbClr val="CC0000"/>
              </a:buClr>
              <a:defRPr/>
            </a:pPr>
            <a:r>
              <a:rPr lang="en-US" altLang="en-US" sz="1867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Laitia</a:t>
            </a:r>
            <a:r>
              <a:rPr lang="en-US" altLang="en-US" sz="1867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Fifita – Tonga</a:t>
            </a:r>
          </a:p>
          <a:p>
            <a:pPr marL="0" indent="0" defTabSz="1219170">
              <a:lnSpc>
                <a:spcPct val="110000"/>
              </a:lnSpc>
              <a:spcBef>
                <a:spcPts val="1200"/>
              </a:spcBef>
              <a:buClr>
                <a:srgbClr val="CC0000"/>
              </a:buClr>
              <a:buNone/>
              <a:defRPr/>
            </a:pPr>
            <a:endParaRPr lang="en-US" altLang="en-US" sz="1867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8A497-1E0E-7E4C-EE69-517E21BD4252}"/>
              </a:ext>
            </a:extLst>
          </p:cNvPr>
          <p:cNvSpPr txBox="1">
            <a:spLocks/>
          </p:cNvSpPr>
          <p:nvPr/>
        </p:nvSpPr>
        <p:spPr bwMode="auto">
          <a:xfrm>
            <a:off x="1168454" y="4669430"/>
            <a:ext cx="9762919" cy="1753672"/>
          </a:xfrm>
          <a:prstGeom prst="rect">
            <a:avLst/>
          </a:prstGeom>
          <a:solidFill>
            <a:srgbClr val="CAF6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54" indent="-347654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o"/>
              <a:defRPr sz="22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74671" indent="-32225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26" indent="-290506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43" indent="-285744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886" indent="-293681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2858" indent="-297214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3880" indent="-297214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84899" indent="-297214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5926" indent="-297214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1219170">
              <a:buClr>
                <a:srgbClr val="CC0000"/>
              </a:buClr>
              <a:buNone/>
              <a:defRPr/>
            </a:pPr>
            <a:r>
              <a:rPr lang="en-US" altLang="en-US" sz="2400" b="1" kern="0" dirty="0">
                <a:solidFill>
                  <a:schemeClr val="accent6"/>
                </a:solidFill>
                <a:cs typeface="Arial" panose="020B0604020202020204" pitchFamily="34" charset="0"/>
              </a:rPr>
              <a:t>Also, Regional Exercises organized by Regional Working Groups  </a:t>
            </a:r>
            <a:endParaRPr lang="en-US" altLang="en-US" sz="2400" b="1" i="1" kern="0" dirty="0">
              <a:solidFill>
                <a:schemeClr val="accent6"/>
              </a:solidFill>
              <a:cs typeface="Arial" panose="020B0604020202020204" pitchFamily="34" charset="0"/>
            </a:endParaRPr>
          </a:p>
          <a:p>
            <a:pPr>
              <a:spcBef>
                <a:spcPts val="1032"/>
              </a:spcBef>
            </a:pPr>
            <a:r>
              <a:rPr lang="en-US" sz="1800" b="0" dirty="0">
                <a:effectLst/>
              </a:rPr>
              <a:t>Tsunami Warning and Mitigation System in the South China Sea Region</a:t>
            </a:r>
          </a:p>
          <a:p>
            <a:r>
              <a:rPr lang="en-US" sz="1800" b="0" dirty="0">
                <a:effectLst/>
              </a:rPr>
              <a:t>Tsunami Warning and Mitigation System on the Central American Pacific Coast</a:t>
            </a:r>
          </a:p>
          <a:p>
            <a:r>
              <a:rPr lang="en-US" sz="1800" b="0" dirty="0">
                <a:effectLst/>
              </a:rPr>
              <a:t>Tsunami Warning and Mitigation System in the Southeast Pacific Region</a:t>
            </a:r>
          </a:p>
          <a:p>
            <a:r>
              <a:rPr lang="en-US" sz="1800" b="0" dirty="0">
                <a:effectLst/>
              </a:rPr>
              <a:t>Pacific Island Countries and Territories</a:t>
            </a:r>
            <a:endParaRPr lang="en-US" altLang="en-US" sz="1800" b="0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defTabSz="1219170">
              <a:lnSpc>
                <a:spcPct val="110000"/>
              </a:lnSpc>
              <a:spcBef>
                <a:spcPts val="1200"/>
              </a:spcBef>
              <a:buClr>
                <a:srgbClr val="CC0000"/>
              </a:buClr>
              <a:buNone/>
              <a:defRPr/>
            </a:pPr>
            <a:endParaRPr lang="en-US" altLang="en-US" sz="1867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C722B-BC6D-EB5D-67BD-CD5755E6F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682" y="164637"/>
            <a:ext cx="882275" cy="95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33393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A7B4B6A9-56FD-184D-9531-E76460830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397" y="186939"/>
            <a:ext cx="10849205" cy="685800"/>
          </a:xfrm>
        </p:spPr>
        <p:txBody>
          <a:bodyPr/>
          <a:lstStyle/>
          <a:p>
            <a:r>
              <a:rPr lang="en-US" sz="3200" b="1" dirty="0">
                <a:effectLst/>
                <a:latin typeface="Arial" panose="020B0604020202020204" pitchFamily="34" charset="0"/>
              </a:rPr>
              <a:t>WG-PICT Task Team: Information Sharing Platforms </a:t>
            </a:r>
            <a:r>
              <a:rPr lang="en-US" altLang="en-US" sz="4800" dirty="0"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2C25ABB7-8135-0D41-8E6E-1F27C79B8C7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47873" y="1137425"/>
            <a:ext cx="10849205" cy="1014760"/>
          </a:xfrm>
          <a:solidFill>
            <a:srgbClr val="FBEBDD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0" defTabSz="1219170">
              <a:buClr>
                <a:srgbClr val="CC0000"/>
              </a:buClr>
              <a:buNone/>
              <a:defRPr/>
            </a:pPr>
            <a:r>
              <a:rPr lang="en-US" altLang="en-US" sz="1800" b="1" kern="0" dirty="0">
                <a:solidFill>
                  <a:srgbClr val="000000"/>
                </a:solidFill>
                <a:cs typeface="Arial" panose="020B0604020202020204" pitchFamily="34" charset="0"/>
              </a:rPr>
              <a:t>Co-Chairs  (interim)</a:t>
            </a:r>
          </a:p>
          <a:p>
            <a:pPr>
              <a:spcBef>
                <a:spcPts val="0"/>
              </a:spcBef>
            </a:pPr>
            <a:r>
              <a:rPr lang="en-US" sz="1400" b="0" dirty="0">
                <a:effectLst/>
              </a:rPr>
              <a:t>Anthony </a:t>
            </a:r>
            <a:r>
              <a:rPr lang="en-US" sz="1400" b="0" dirty="0" err="1">
                <a:effectLst/>
              </a:rPr>
              <a:t>Jamelot</a:t>
            </a:r>
            <a:r>
              <a:rPr lang="en-US" sz="1400" b="0" dirty="0">
                <a:effectLst/>
              </a:rPr>
              <a:t> (France-French Polynesia, first term), Jonathan </a:t>
            </a:r>
            <a:r>
              <a:rPr lang="en-US" sz="1400" b="0" dirty="0" err="1">
                <a:effectLst/>
              </a:rPr>
              <a:t>Tafiariki</a:t>
            </a:r>
            <a:r>
              <a:rPr lang="en-US" sz="1400" b="0" dirty="0">
                <a:effectLst/>
              </a:rPr>
              <a:t> (Solomon Islands, first term)</a:t>
            </a:r>
            <a:endParaRPr lang="en-US" altLang="en-US" sz="1800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1800" dirty="0">
                <a:cs typeface="Arial" panose="020B0604020202020204" pitchFamily="34" charset="0"/>
              </a:rPr>
              <a:t>Members (PacWave24)</a:t>
            </a:r>
            <a:endParaRPr lang="en-US" sz="1400" b="0" dirty="0"/>
          </a:p>
          <a:p>
            <a:pPr>
              <a:spcBef>
                <a:spcPts val="0"/>
              </a:spcBef>
            </a:pPr>
            <a:r>
              <a:rPr lang="en-US" sz="1400" b="0" dirty="0"/>
              <a:t>PICT, ITIC.  Observers: Council of Regional Organizations in the Pacific (CROP) Agencies, WMO Regional Association V (RAV)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76D79D-A853-F749-9EBC-09F28CC22D5D}"/>
              </a:ext>
            </a:extLst>
          </p:cNvPr>
          <p:cNvSpPr/>
          <p:nvPr/>
        </p:nvSpPr>
        <p:spPr>
          <a:xfrm>
            <a:off x="747873" y="2152185"/>
            <a:ext cx="11012756" cy="4801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52425" indent="-352425" hangingPunct="0">
              <a:buFont typeface="+mj-lt"/>
              <a:buAutoNum type="arabicPeriod"/>
            </a:pPr>
            <a:r>
              <a:rPr lang="en-US" dirty="0">
                <a:effectLst/>
              </a:rPr>
              <a:t>Propose a </a:t>
            </a:r>
            <a:r>
              <a:rPr lang="en-US" b="1" dirty="0">
                <a:effectLst/>
              </a:rPr>
              <a:t>WG-PICT regional PacWave24 objective</a:t>
            </a:r>
            <a:r>
              <a:rPr lang="en-US" dirty="0">
                <a:effectLst/>
              </a:rPr>
              <a:t>; </a:t>
            </a:r>
          </a:p>
          <a:p>
            <a:pPr marL="352425" indent="-352425" hangingPunct="0">
              <a:buFont typeface="+mj-lt"/>
              <a:buAutoNum type="arabicPeriod"/>
            </a:pPr>
            <a:r>
              <a:rPr lang="en-US" dirty="0">
                <a:solidFill>
                  <a:srgbClr val="0432FF"/>
                </a:solidFill>
                <a:effectLst/>
              </a:rPr>
              <a:t>Based on Pacwave22 report, </a:t>
            </a:r>
            <a:r>
              <a:rPr lang="en-US" b="1" dirty="0">
                <a:solidFill>
                  <a:srgbClr val="0432FF"/>
                </a:solidFill>
                <a:effectLst/>
              </a:rPr>
              <a:t>re-evaluate early / anticipatory information to be shared</a:t>
            </a:r>
            <a:r>
              <a:rPr lang="en-US" b="1" dirty="0">
                <a:effectLst/>
              </a:rPr>
              <a:t> </a:t>
            </a:r>
            <a:r>
              <a:rPr lang="en-US" dirty="0">
                <a:effectLst/>
              </a:rPr>
              <a:t>between NTWC and NDMO and </a:t>
            </a:r>
            <a:r>
              <a:rPr lang="en-US" b="1" dirty="0">
                <a:solidFill>
                  <a:srgbClr val="0432FF"/>
                </a:solidFill>
                <a:effectLst/>
              </a:rPr>
              <a:t>which platform</a:t>
            </a:r>
            <a:r>
              <a:rPr lang="en-US" dirty="0">
                <a:solidFill>
                  <a:srgbClr val="0432FF"/>
                </a:solidFill>
                <a:effectLst/>
              </a:rPr>
              <a:t> </a:t>
            </a:r>
            <a:r>
              <a:rPr lang="en-US" dirty="0">
                <a:effectLst/>
              </a:rPr>
              <a:t>would be more adapted for each kind of information. </a:t>
            </a:r>
          </a:p>
          <a:p>
            <a:pPr marL="352425" indent="-352425" hangingPunct="0">
              <a:buFont typeface="+mj-lt"/>
              <a:buAutoNum type="arabicPeriod"/>
            </a:pPr>
            <a:r>
              <a:rPr lang="en-US" b="1" dirty="0">
                <a:solidFill>
                  <a:srgbClr val="0432FF"/>
                </a:solidFill>
                <a:effectLst/>
              </a:rPr>
              <a:t>WhatsApp Guidelines</a:t>
            </a:r>
            <a:r>
              <a:rPr lang="en-US" dirty="0">
                <a:solidFill>
                  <a:srgbClr val="0432FF"/>
                </a:solidFill>
                <a:effectLst/>
              </a:rPr>
              <a:t>: </a:t>
            </a:r>
          </a:p>
          <a:p>
            <a:pPr marL="742950" lvl="1" indent="-28575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Maintain mobile contact in order to keep the PICT PacWave22 group alive; </a:t>
            </a:r>
          </a:p>
          <a:p>
            <a:pPr marL="742950" lvl="1" indent="-28575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Obtain official mobile numbers of NTWC and NDMO </a:t>
            </a:r>
          </a:p>
          <a:p>
            <a:pPr marL="742950" lvl="1" indent="-28575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Develop a guideline for messages sent on WhatsApp </a:t>
            </a:r>
          </a:p>
          <a:p>
            <a:pPr marL="352425" indent="-352425" hangingPunct="0">
              <a:buFont typeface="+mj-lt"/>
              <a:buAutoNum type="arabicPeriod"/>
            </a:pPr>
            <a:r>
              <a:rPr lang="en-US" b="1" dirty="0">
                <a:solidFill>
                  <a:srgbClr val="0432FF"/>
                </a:solidFill>
              </a:rPr>
              <a:t>HF-Radio Guidelines</a:t>
            </a:r>
            <a:r>
              <a:rPr lang="en-US" dirty="0">
                <a:solidFill>
                  <a:srgbClr val="0432FF"/>
                </a:solidFill>
              </a:rPr>
              <a:t>: </a:t>
            </a:r>
          </a:p>
          <a:p>
            <a:pPr marL="742950" lvl="1" indent="-28575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/>
              <a:t>Collect and collate feedback from monthly tests and recommend preliminary guidelines. </a:t>
            </a:r>
          </a:p>
          <a:p>
            <a:pPr marL="742950" lvl="1" indent="-28575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/>
              <a:t>Membership of the task team is open to any technical communication expert on this platform </a:t>
            </a:r>
          </a:p>
          <a:p>
            <a:pPr marL="352425" indent="-352425" hangingPunct="0">
              <a:buFont typeface="+mj-lt"/>
              <a:buAutoNum type="arabicPeriod"/>
            </a:pPr>
            <a:r>
              <a:rPr lang="en-US" b="1" dirty="0">
                <a:solidFill>
                  <a:srgbClr val="0432FF"/>
                </a:solidFill>
              </a:rPr>
              <a:t>Email </a:t>
            </a:r>
            <a:r>
              <a:rPr lang="en-US" b="1" dirty="0" err="1">
                <a:solidFill>
                  <a:srgbClr val="0432FF"/>
                </a:solidFill>
              </a:rPr>
              <a:t>Listerv</a:t>
            </a:r>
            <a:r>
              <a:rPr lang="en-US" b="1" dirty="0">
                <a:solidFill>
                  <a:srgbClr val="0432FF"/>
                </a:solidFill>
              </a:rPr>
              <a:t> Guidelines</a:t>
            </a:r>
            <a:r>
              <a:rPr lang="en-US" dirty="0">
                <a:solidFill>
                  <a:srgbClr val="0432FF"/>
                </a:solidFill>
              </a:rPr>
              <a:t>: </a:t>
            </a:r>
          </a:p>
          <a:p>
            <a:pPr marL="742950" lvl="1" indent="-28575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/>
              <a:t>Develop a guideline for messages shared by email (no acknowledgement,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  <a:p>
            <a:pPr marL="742950" lvl="1" indent="-28575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/>
              <a:t>Update and add new e-mail into the Pacwave22 listserv handled by ITIC </a:t>
            </a:r>
          </a:p>
          <a:p>
            <a:pPr marL="352425" indent="-352425" hangingPunct="0">
              <a:buFont typeface="+mj-lt"/>
              <a:buAutoNum type="arabicPeriod"/>
            </a:pPr>
            <a:r>
              <a:rPr lang="en-US" b="1" dirty="0">
                <a:solidFill>
                  <a:srgbClr val="0432FF"/>
                </a:solidFill>
              </a:rPr>
              <a:t>Identify and list new and relevant platform(s</a:t>
            </a:r>
            <a:r>
              <a:rPr lang="en-US" b="1" dirty="0"/>
              <a:t>) </a:t>
            </a:r>
            <a:r>
              <a:rPr lang="en-US" dirty="0"/>
              <a:t>for Information Sharing </a:t>
            </a:r>
          </a:p>
          <a:p>
            <a:pPr marL="742950" lvl="1" indent="-28575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/>
              <a:t>Other social media (e.g., Signal) </a:t>
            </a:r>
          </a:p>
          <a:p>
            <a:pPr marL="742950" lvl="1" indent="-28575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/>
              <a:t>Mobile App Broadcast system </a:t>
            </a:r>
          </a:p>
          <a:p>
            <a:pPr marL="742950" lvl="1" indent="-28575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/>
              <a:t>Dedicated (private) broadcasting information web-page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EB38FD-CA88-5002-6069-E20F73472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682" y="164637"/>
            <a:ext cx="882275" cy="95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82625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2EA0D045-A2FE-7343-BB47-DF212081A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5413" y="164637"/>
            <a:ext cx="11376587" cy="685800"/>
          </a:xfrm>
        </p:spPr>
        <p:txBody>
          <a:bodyPr/>
          <a:lstStyle/>
          <a:p>
            <a:r>
              <a:rPr lang="en-US" altLang="en-US" sz="3200" dirty="0">
                <a:latin typeface="Arial" panose="020B0604020202020204" pitchFamily="34" charset="0"/>
              </a:rPr>
              <a:t>Exercise Aim and Objectives </a:t>
            </a:r>
            <a:r>
              <a:rPr lang="en-US" altLang="en-US" sz="2400" dirty="0">
                <a:latin typeface="Arial" panose="020B0604020202020204" pitchFamily="34" charset="0"/>
              </a:rPr>
              <a:t>(same as PacWave20, 22)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D26D89B0-7B23-274D-8DAF-C4F07E00AA1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007435" y="1316765"/>
            <a:ext cx="9664282" cy="4782951"/>
          </a:xfrm>
          <a:solidFill>
            <a:schemeClr val="bg1"/>
          </a:solidFill>
          <a:extLst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200" dirty="0"/>
              <a:t>An exercise shall be conducted with the </a:t>
            </a:r>
            <a:r>
              <a:rPr lang="en-GB" sz="2200" u="sng" dirty="0"/>
              <a:t>aim</a:t>
            </a:r>
            <a:r>
              <a:rPr lang="en-GB" sz="2200" dirty="0"/>
              <a:t> t</a:t>
            </a:r>
            <a:r>
              <a:rPr lang="en-US" sz="2200" dirty="0"/>
              <a:t>o test PTWS tsunami service provider arrangements, and </a:t>
            </a:r>
            <a:r>
              <a:rPr lang="en-GB" sz="2200" dirty="0"/>
              <a:t>Country preparedness arrangements and operational procedures to respond and recover from a destructive tsunami.</a:t>
            </a:r>
            <a:endParaRPr lang="en-US" sz="2200" dirty="0"/>
          </a:p>
          <a:p>
            <a:pPr>
              <a:spcBef>
                <a:spcPts val="1696"/>
              </a:spcBef>
            </a:pPr>
            <a:r>
              <a:rPr lang="en-GB" sz="2200" dirty="0"/>
              <a:t>An exercise shall be conducted with the following </a:t>
            </a:r>
            <a:r>
              <a:rPr lang="en-GB" sz="2200" u="sng" dirty="0"/>
              <a:t>objectives</a:t>
            </a:r>
            <a:endParaRPr lang="en-US" sz="2200" u="sng" dirty="0"/>
          </a:p>
          <a:p>
            <a:pPr lvl="1">
              <a:spcBef>
                <a:spcPts val="1200"/>
              </a:spcBef>
            </a:pPr>
            <a:r>
              <a:rPr lang="en-GB" sz="2200" b="1" dirty="0">
                <a:solidFill>
                  <a:srgbClr val="C00000"/>
                </a:solidFill>
              </a:rPr>
              <a:t>Test communications from the PTWS Tsunami Service Providers to Tsunami Warning Focal Points and National Tsunami Warning </a:t>
            </a:r>
            <a:r>
              <a:rPr lang="en-GB" sz="2200" b="1" dirty="0" err="1">
                <a:solidFill>
                  <a:srgbClr val="C00000"/>
                </a:solidFill>
              </a:rPr>
              <a:t>Centers</a:t>
            </a:r>
            <a:r>
              <a:rPr lang="en-GB" sz="2200" b="1" dirty="0">
                <a:solidFill>
                  <a:srgbClr val="C00000"/>
                </a:solidFill>
              </a:rPr>
              <a:t> of Member States.</a:t>
            </a:r>
            <a:endParaRPr lang="en-US" sz="2200" b="1" dirty="0">
              <a:solidFill>
                <a:srgbClr val="C0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NZ" sz="2200" dirty="0"/>
              <a:t>Test national communication and cooperation, and readiness within the country. </a:t>
            </a:r>
            <a:endParaRPr lang="en-US" sz="2200" dirty="0"/>
          </a:p>
          <a:p>
            <a:pPr lvl="1">
              <a:spcBef>
                <a:spcPts val="1200"/>
              </a:spcBef>
            </a:pPr>
            <a:r>
              <a:rPr lang="en-NZ" sz="2200" b="1" dirty="0">
                <a:solidFill>
                  <a:srgbClr val="C00000"/>
                </a:solidFill>
              </a:rPr>
              <a:t>Test regional communication and cooperation between Member States.</a:t>
            </a:r>
            <a:endParaRPr lang="en-US" altLang="en-US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  <a:defRPr/>
            </a:pPr>
            <a:endParaRPr lang="en-US" altLang="en-US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  <a:defRPr/>
            </a:pPr>
            <a:endParaRPr lang="en-US" altLang="en-US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  <a:defRPr/>
            </a:pPr>
            <a:endParaRPr lang="en-US" altLang="en-US" sz="2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endParaRPr lang="en-US" alt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E06FAC-270A-905E-A53C-443DF8D6D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682" y="164637"/>
            <a:ext cx="882275" cy="95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01093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2EA0D045-A2FE-7343-BB47-DF212081A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5413" y="164637"/>
            <a:ext cx="11376587" cy="685800"/>
          </a:xfrm>
        </p:spPr>
        <p:txBody>
          <a:bodyPr/>
          <a:lstStyle/>
          <a:p>
            <a:r>
              <a:rPr lang="en-US" altLang="en-US" sz="3200" dirty="0">
                <a:latin typeface="Arial" panose="020B0604020202020204" pitchFamily="34" charset="0"/>
              </a:rPr>
              <a:t>Exercise Types 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D26D89B0-7B23-274D-8DAF-C4F07E00AA1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15412" y="1227554"/>
            <a:ext cx="11376586" cy="5373968"/>
          </a:xfrm>
          <a:solidFill>
            <a:schemeClr val="bg1"/>
          </a:solidFill>
          <a:extLst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200" dirty="0"/>
              <a:t>Scenarios:  </a:t>
            </a:r>
            <a:r>
              <a:rPr lang="en-US" sz="2200" dirty="0">
                <a:solidFill>
                  <a:schemeClr val="accent6"/>
                </a:solidFill>
              </a:rPr>
              <a:t>Up to country, region.  Use past </a:t>
            </a:r>
            <a:r>
              <a:rPr lang="en-US" sz="2200" dirty="0" err="1">
                <a:solidFill>
                  <a:schemeClr val="accent6"/>
                </a:solidFill>
              </a:rPr>
              <a:t>PacWave</a:t>
            </a:r>
            <a:r>
              <a:rPr lang="en-US" sz="2200" dirty="0">
                <a:solidFill>
                  <a:schemeClr val="accent6"/>
                </a:solidFill>
              </a:rPr>
              <a:t> scenarios</a:t>
            </a:r>
            <a:r>
              <a:rPr lang="en-US" sz="2200">
                <a:solidFill>
                  <a:schemeClr val="accent6"/>
                </a:solidFill>
              </a:rPr>
              <a:t>.                           Use </a:t>
            </a:r>
            <a:r>
              <a:rPr lang="en-US" sz="2200" dirty="0" err="1">
                <a:solidFill>
                  <a:schemeClr val="accent6"/>
                </a:solidFill>
              </a:rPr>
              <a:t>TsuCAT</a:t>
            </a:r>
            <a:r>
              <a:rPr lang="en-US" sz="2200" dirty="0">
                <a:solidFill>
                  <a:schemeClr val="accent6"/>
                </a:solidFill>
              </a:rPr>
              <a:t> (PTWC </a:t>
            </a:r>
            <a:r>
              <a:rPr lang="en-US" sz="2200" dirty="0" err="1">
                <a:solidFill>
                  <a:schemeClr val="accent6"/>
                </a:solidFill>
              </a:rPr>
              <a:t>msgs</a:t>
            </a:r>
            <a:r>
              <a:rPr lang="en-US" sz="2200" dirty="0">
                <a:solidFill>
                  <a:schemeClr val="accent6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200" dirty="0"/>
              <a:t>Be conducted to include exercise activities over and above a table-top exercise.   Consider variations:</a:t>
            </a:r>
          </a:p>
          <a:p>
            <a:pPr marL="342900" lvl="1" indent="-342900">
              <a:spcBef>
                <a:spcPts val="1696"/>
              </a:spcBef>
            </a:pPr>
            <a:r>
              <a:rPr lang="en-US" sz="2067" dirty="0">
                <a:ea typeface="ＭＳ Ｐゴシック" charset="0"/>
              </a:rPr>
              <a:t>Conducting in real time during daytime working hours with full staffing or                        simulating minimal staff during night-time or weekend hours. </a:t>
            </a:r>
          </a:p>
          <a:p>
            <a:pPr marL="342900" lvl="1" indent="-342900">
              <a:spcBef>
                <a:spcPts val="1696"/>
              </a:spcBef>
            </a:pPr>
            <a:r>
              <a:rPr lang="en-US" sz="2067" dirty="0">
                <a:ea typeface="ＭＳ Ｐゴシック" charset="0"/>
              </a:rPr>
              <a:t>Testing country capability to carry out warning and response responsibilities for situation where one or more PTWS TSPs is not able to provide guidance in timely manner. </a:t>
            </a:r>
          </a:p>
          <a:p>
            <a:pPr marL="342900" lvl="1" indent="-342900">
              <a:spcBef>
                <a:spcPts val="1696"/>
              </a:spcBef>
            </a:pPr>
            <a:r>
              <a:rPr lang="en-US" sz="2067" dirty="0">
                <a:ea typeface="ＭＳ Ｐゴシック" charset="0"/>
              </a:rPr>
              <a:t>Conducting exercise down to community level, incl extensive public awareness campaign. </a:t>
            </a:r>
          </a:p>
          <a:p>
            <a:pPr marL="342900" lvl="1" indent="-342900">
              <a:spcBef>
                <a:spcPts val="1696"/>
              </a:spcBef>
            </a:pPr>
            <a:r>
              <a:rPr lang="en-US" sz="2067" dirty="0">
                <a:ea typeface="ＭＳ Ｐゴシック" charset="0"/>
              </a:rPr>
              <a:t>Consider conducting regional exercise to share national event / alert level information in  timely manner with </a:t>
            </a:r>
            <a:r>
              <a:rPr lang="en-US" sz="2067" dirty="0" err="1">
                <a:ea typeface="ＭＳ Ｐゴシック" charset="0"/>
              </a:rPr>
              <a:t>neighbouring</a:t>
            </a:r>
            <a:r>
              <a:rPr lang="en-US" sz="2067" dirty="0">
                <a:ea typeface="ＭＳ Ｐゴシック" charset="0"/>
              </a:rPr>
              <a:t> countries to better inform tsunami threat decision-making. </a:t>
            </a:r>
          </a:p>
          <a:p>
            <a:pPr marL="342900" lvl="1" indent="-342900">
              <a:spcBef>
                <a:spcPts val="1696"/>
              </a:spcBef>
            </a:pPr>
            <a:r>
              <a:rPr lang="en-US" sz="2067" dirty="0">
                <a:ea typeface="ＭＳ Ｐゴシック" charset="0"/>
              </a:rPr>
              <a:t>Consider Sendai Framework for Disaster Risk Reduction Global Sendai Framework for Disaster Risk Reduction 7 global targets and 4 priorities for action, World Tsunami Awareness Day and/or UNOD for Sustainable Development in designing exercise. </a:t>
            </a:r>
          </a:p>
          <a:p>
            <a:pPr marL="342900" lvl="1" indent="-342900">
              <a:defRPr/>
            </a:pPr>
            <a:endParaRPr lang="en-US" altLang="en-US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525" indent="-9525">
              <a:lnSpc>
                <a:spcPct val="110000"/>
              </a:lnSpc>
              <a:spcBef>
                <a:spcPts val="1200"/>
              </a:spcBef>
              <a:defRPr/>
            </a:pPr>
            <a:endParaRPr lang="en-US" altLang="en-US" sz="2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endParaRPr lang="en-US" alt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CDC319-66E8-8DE4-FB9B-41C1A436E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682" y="164637"/>
            <a:ext cx="882275" cy="95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76794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2EA0D045-A2FE-7343-BB47-DF212081A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5413" y="164637"/>
            <a:ext cx="11376587" cy="685800"/>
          </a:xfrm>
        </p:spPr>
        <p:txBody>
          <a:bodyPr/>
          <a:lstStyle/>
          <a:p>
            <a:r>
              <a:rPr lang="en-US" altLang="en-US" sz="3200" dirty="0">
                <a:latin typeface="Arial" panose="020B0604020202020204" pitchFamily="34" charset="0"/>
              </a:rPr>
              <a:t>Timeline Milestones (</a:t>
            </a:r>
            <a:r>
              <a:rPr lang="en-US" altLang="en-US" sz="3200" dirty="0" err="1">
                <a:latin typeface="Arial" panose="020B0604020202020204" pitchFamily="34" charset="0"/>
              </a:rPr>
              <a:t>www.pacwave.info</a:t>
            </a:r>
            <a:r>
              <a:rPr lang="en-US" altLang="en-US" sz="32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D26D89B0-7B23-274D-8DAF-C4F07E00AA1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15413" y="1316767"/>
            <a:ext cx="10701345" cy="4861010"/>
          </a:xfrm>
          <a:solidFill>
            <a:schemeClr val="bg1"/>
          </a:solidFill>
          <a:extLst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400" dirty="0">
                <a:effectLst/>
              </a:rPr>
              <a:t>National/Regional exercise dates:  </a:t>
            </a:r>
            <a:r>
              <a:rPr lang="en-US" sz="2400" dirty="0">
                <a:solidFill>
                  <a:schemeClr val="accent6"/>
                </a:solidFill>
                <a:effectLst/>
              </a:rPr>
              <a:t>01 Sep to 31 Nov 2024 </a:t>
            </a:r>
            <a:r>
              <a:rPr lang="en-US" sz="2000" b="0" i="1" dirty="0">
                <a:effectLst/>
                <a:latin typeface="ArialMT"/>
              </a:rPr>
              <a:t>conducted within intersessional period and before September, but not strictly as part of PacWave24, may be reported through the PacWave24 Post-Exercise evaluation survey. </a:t>
            </a:r>
            <a:endParaRPr lang="en-US" sz="2000" dirty="0">
              <a:solidFill>
                <a:schemeClr val="accent6"/>
              </a:solidFill>
              <a:effectLst/>
            </a:endParaRP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400" dirty="0">
                <a:effectLst/>
              </a:rPr>
              <a:t>TSPs live communication test:  </a:t>
            </a:r>
            <a:r>
              <a:rPr lang="en-US" sz="2400" dirty="0">
                <a:solidFill>
                  <a:schemeClr val="accent6"/>
                </a:solidFill>
                <a:effectLst/>
              </a:rPr>
              <a:t>05 Nov 2024, 00:00 UTC 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400" dirty="0"/>
              <a:t>IOC Circular Letter Announcement:  </a:t>
            </a:r>
            <a:r>
              <a:rPr lang="en-US" sz="2400" dirty="0">
                <a:solidFill>
                  <a:schemeClr val="accent6"/>
                </a:solidFill>
                <a:effectLst/>
              </a:rPr>
              <a:t>31 January 2024 </a:t>
            </a:r>
            <a:r>
              <a:rPr lang="en-US" sz="2400" b="0" dirty="0">
                <a:solidFill>
                  <a:schemeClr val="accent6"/>
                </a:solidFill>
              </a:rPr>
              <a:t>(late)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400" dirty="0">
                <a:effectLst/>
              </a:rPr>
              <a:t>Exercise Manual</a:t>
            </a:r>
            <a:r>
              <a:rPr lang="en-US" sz="2400" dirty="0"/>
              <a:t>:  </a:t>
            </a:r>
            <a:r>
              <a:rPr lang="en-US" sz="2400" dirty="0">
                <a:solidFill>
                  <a:schemeClr val="accent6"/>
                </a:solidFill>
                <a:effectLst/>
              </a:rPr>
              <a:t>before 30 April 2024 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400" dirty="0">
                <a:effectLst/>
              </a:rPr>
              <a:t>Exercise Evaluation Survey online due:  </a:t>
            </a:r>
            <a:r>
              <a:rPr lang="en-US" sz="2400" dirty="0">
                <a:solidFill>
                  <a:schemeClr val="accent6"/>
                </a:solidFill>
                <a:effectLst/>
              </a:rPr>
              <a:t>15 December 2024</a:t>
            </a:r>
            <a:endParaRPr lang="en-GB" sz="2400" dirty="0">
              <a:solidFill>
                <a:schemeClr val="accent6"/>
              </a:solidFill>
            </a:endParaRP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400" dirty="0"/>
              <a:t>Draft Summary Report to Member States:                                              </a:t>
            </a:r>
            <a:r>
              <a:rPr lang="en-US" sz="2400" dirty="0">
                <a:solidFill>
                  <a:schemeClr val="accent6"/>
                </a:solidFill>
              </a:rPr>
              <a:t>10 days prior to ICG/PTWS-XXXI (April 2025)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400" dirty="0"/>
              <a:t>Final Summary Report:                                                         </a:t>
            </a:r>
            <a:r>
              <a:rPr lang="en-US" sz="2400" dirty="0">
                <a:solidFill>
                  <a:schemeClr val="accent6"/>
                </a:solidFill>
              </a:rPr>
              <a:t>published/posted at </a:t>
            </a:r>
            <a:r>
              <a:rPr lang="en-US" sz="24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www.pacwave.info</a:t>
            </a:r>
            <a:r>
              <a:rPr lang="en-US" sz="2400" dirty="0">
                <a:solidFill>
                  <a:schemeClr val="accent6"/>
                </a:solidFill>
              </a:rPr>
              <a:t>, 30 June 2025 </a:t>
            </a:r>
          </a:p>
          <a:p>
            <a:pPr>
              <a:spcBef>
                <a:spcPts val="1200"/>
              </a:spcBef>
              <a:buFont typeface="+mj-lt"/>
              <a:buAutoNum type="arabicPeriod" startAt="11"/>
            </a:pPr>
            <a:endParaRPr lang="en-US" sz="2400" dirty="0">
              <a:solidFill>
                <a:schemeClr val="accent6"/>
              </a:solidFill>
              <a:effectLst/>
            </a:endParaRPr>
          </a:p>
          <a:p>
            <a:pPr marL="0" lvl="1" indent="0">
              <a:spcBef>
                <a:spcPts val="1200"/>
              </a:spcBef>
              <a:buNone/>
              <a:defRPr/>
            </a:pPr>
            <a:endParaRPr lang="en-US" altLang="en-US" sz="2400" b="1" dirty="0">
              <a:solidFill>
                <a:srgbClr val="0000FF"/>
              </a:solidFill>
              <a:cs typeface="Arial" pitchFamily="34" charset="0"/>
            </a:endParaRPr>
          </a:p>
          <a:p>
            <a:pPr marL="0" lvl="1" indent="0">
              <a:spcBef>
                <a:spcPts val="1200"/>
              </a:spcBef>
              <a:buNone/>
              <a:defRPr/>
            </a:pPr>
            <a:endParaRPr lang="en-US" altLang="en-US" sz="2400" b="1" dirty="0">
              <a:solidFill>
                <a:srgbClr val="0000FF"/>
              </a:solidFill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  <a:defRPr/>
            </a:pPr>
            <a:endParaRPr lang="en-US" altLang="en-US" sz="2400" dirty="0">
              <a:solidFill>
                <a:srgbClr val="0000FF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endParaRPr lang="en-US" altLang="en-US" sz="2400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EDF66E-A1D4-62A7-81D2-C9CFB06CF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682" y="164637"/>
            <a:ext cx="882275" cy="95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8915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1B3774BC-97D3-9641-ABC2-0654E1AE73B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719403" y="2084852"/>
            <a:ext cx="10177131" cy="1818217"/>
          </a:xfrm>
        </p:spPr>
        <p:txBody>
          <a:bodyPr vert="horz" wrap="square" lIns="91205" tIns="45605" rIns="91205" bIns="45605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3200" dirty="0">
                <a:solidFill>
                  <a:srgbClr val="0432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Joint TT-TWO, TT-TMP, Agenda J3</a:t>
            </a:r>
            <a:br>
              <a:rPr lang="en-US" altLang="en-US" sz="3733" dirty="0">
                <a:solidFill>
                  <a:srgbClr val="CC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4000" dirty="0" err="1">
                <a:solidFill>
                  <a:srgbClr val="CC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PacWave</a:t>
            </a:r>
            <a:r>
              <a:rPr lang="en-US" altLang="en-US" sz="4000" dirty="0">
                <a:solidFill>
                  <a:srgbClr val="CC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2024</a:t>
            </a:r>
            <a:endParaRPr lang="en-US" altLang="en-US" sz="3733" dirty="0">
              <a:solidFill>
                <a:srgbClr val="CC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95CB81F2-0EE2-5C40-8407-5F4EE8B0C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03" y="4430671"/>
            <a:ext cx="8324851" cy="180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61" tIns="47531" rIns="95061" bIns="47531">
            <a:spAutoFit/>
          </a:bodyPr>
          <a:lstStyle>
            <a:lvl1pPr defTabSz="9509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678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ngsana New"/>
              </a:rPr>
              <a:t>Co-Chairs:</a:t>
            </a:r>
          </a:p>
          <a:p>
            <a:pPr marL="0" marR="0" lvl="0" indent="0" algn="l" defTabSz="12678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ngsana New"/>
              </a:rPr>
              <a:t>Margarita Martinez,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ngsana New"/>
              </a:rPr>
              <a:t>ONEMI, Chile</a:t>
            </a:r>
          </a:p>
          <a:p>
            <a:pPr marL="0" marR="0" lvl="0" indent="0" algn="l" defTabSz="12678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ngsana New"/>
              </a:rPr>
              <a:t>Laitia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ngsana New"/>
              </a:rPr>
              <a:t> Fifita,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ngsana New"/>
              </a:rPr>
              <a:t>Meteorological Services, Tonga</a:t>
            </a:r>
          </a:p>
          <a:p>
            <a:pPr marL="0" marR="0" lvl="0" indent="0" algn="l" defTabSz="12678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ngsana New"/>
              </a:rPr>
              <a:t>Reporting:  Laura Kong,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ngsana New"/>
              </a:rPr>
              <a:t>International Tsunami Information Center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ngsana New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40FBC9-FAF3-2E4A-9C8B-EC8434B932F9}"/>
              </a:ext>
            </a:extLst>
          </p:cNvPr>
          <p:cNvSpPr/>
          <p:nvPr/>
        </p:nvSpPr>
        <p:spPr>
          <a:xfrm>
            <a:off x="7757420" y="4430671"/>
            <a:ext cx="3319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ngsana New"/>
              </a:rPr>
              <a:t>Task Team on </a:t>
            </a: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ngsana New"/>
              </a:rPr>
              <a:t>PacWave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ngsana New"/>
              </a:rPr>
              <a:t> Exercises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10F9B-BC93-7578-7249-795C6ECAA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616" y="1645575"/>
            <a:ext cx="1873277" cy="20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2169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ITTI.McKinnie">
  <a:themeElements>
    <a:clrScheme name="ITTI.McKinni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ITTI.McKinnie">
      <a:majorFont>
        <a:latin typeface="Arial"/>
        <a:ea typeface="Angsana New"/>
        <a:cs typeface="Angsana New"/>
      </a:majorFont>
      <a:minorFont>
        <a:latin typeface="Arial"/>
        <a:ea typeface="Angsana New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TI.McKinni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TI.McKinni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ITTI.McKinnie">
  <a:themeElements>
    <a:clrScheme name="ITTI.McKinni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ITTI.McKinnie">
      <a:majorFont>
        <a:latin typeface="Arial"/>
        <a:ea typeface="Angsana New"/>
        <a:cs typeface="Angsana New"/>
      </a:majorFont>
      <a:minorFont>
        <a:latin typeface="Arial"/>
        <a:ea typeface="Angsana New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TI.McKinni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TI.McKinni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ITTI.McKinnie">
  <a:themeElements>
    <a:clrScheme name="10_ITTI.McKinni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3B2C1"/>
      </a:accent1>
      <a:accent2>
        <a:srgbClr val="CC0000"/>
      </a:accent2>
      <a:accent3>
        <a:srgbClr val="8F8F8F"/>
      </a:accent3>
      <a:accent4>
        <a:srgbClr val="707070"/>
      </a:accent4>
      <a:accent5>
        <a:srgbClr val="CED5DD"/>
      </a:accent5>
      <a:accent6>
        <a:srgbClr val="B90000"/>
      </a:accent6>
      <a:hlink>
        <a:srgbClr val="0000FF"/>
      </a:hlink>
      <a:folHlink>
        <a:srgbClr val="FF00FF"/>
      </a:folHlink>
    </a:clrScheme>
    <a:fontScheme name="10_ITTI.McKinni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10_ITTI.McKinni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1175</Words>
  <Application>Microsoft Macintosh PowerPoint</Application>
  <PresentationFormat>Widescreen</PresentationFormat>
  <Paragraphs>105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ArialMT</vt:lpstr>
      <vt:lpstr>Calibri</vt:lpstr>
      <vt:lpstr>Comic Sans MS</vt:lpstr>
      <vt:lpstr>Symbol</vt:lpstr>
      <vt:lpstr>Times New Roman</vt:lpstr>
      <vt:lpstr>VAG Rounded Std Light</vt:lpstr>
      <vt:lpstr>Verdana</vt:lpstr>
      <vt:lpstr>Wingdings</vt:lpstr>
      <vt:lpstr>Custom Design</vt:lpstr>
      <vt:lpstr>10_ITTI.McKinnie</vt:lpstr>
      <vt:lpstr>11_ITTI.McKinnie</vt:lpstr>
      <vt:lpstr>12_ITTI.McKinnie</vt:lpstr>
      <vt:lpstr>Joint TT-TWO, TT-TMP, Agenda J3 PacWave 2024</vt:lpstr>
      <vt:lpstr>PacWave22 Post-Exercise findings - gaps</vt:lpstr>
      <vt:lpstr>PacWave22 Feedback – Improvements, wishlist</vt:lpstr>
      <vt:lpstr>PacWave Exercises Task Team</vt:lpstr>
      <vt:lpstr>WG-PICT Task Team: Information Sharing Platforms   </vt:lpstr>
      <vt:lpstr>Exercise Aim and Objectives (same as PacWave20, 22)</vt:lpstr>
      <vt:lpstr>Exercise Types </vt:lpstr>
      <vt:lpstr>Timeline Milestones (www.pacwave.info)</vt:lpstr>
      <vt:lpstr>Joint TT-TWO, TT-TMP, Agenda J3 PacWave 2024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SCHINDELE Francois 115430</dc:creator>
  <cp:lastModifiedBy>Laura Kong</cp:lastModifiedBy>
  <cp:revision>76</cp:revision>
  <dcterms:created xsi:type="dcterms:W3CDTF">2022-08-29T09:24:14Z</dcterms:created>
  <dcterms:modified xsi:type="dcterms:W3CDTF">2024-02-19T14:32:28Z</dcterms:modified>
</cp:coreProperties>
</file>