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736" r:id="rId2"/>
    <p:sldId id="2737" r:id="rId3"/>
    <p:sldId id="2738" r:id="rId4"/>
    <p:sldId id="2739" r:id="rId5"/>
    <p:sldId id="2740" r:id="rId6"/>
    <p:sldId id="2741" r:id="rId7"/>
    <p:sldId id="2742" r:id="rId8"/>
    <p:sldId id="266"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69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3F406-394A-4874-B898-D417BAB8C6D9}" v="251" dt="2023-09-08T04:58:16.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826" autoAdjust="0"/>
  </p:normalViewPr>
  <p:slideViewPr>
    <p:cSldViewPr snapToGrid="0">
      <p:cViewPr varScale="1">
        <p:scale>
          <a:sx n="46" d="100"/>
          <a:sy n="46" d="100"/>
        </p:scale>
        <p:origin x="14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7CBB8-43D0-46C4-985E-AF7D24FED562}" type="doc">
      <dgm:prSet loTypeId="urn:microsoft.com/office/officeart/2005/8/layout/process1" loCatId="process" qsTypeId="urn:microsoft.com/office/officeart/2005/8/quickstyle/simple1" qsCatId="simple" csTypeId="urn:microsoft.com/office/officeart/2005/8/colors/accent1_2" csCatId="accent1" phldr="1"/>
      <dgm:spPr/>
    </dgm:pt>
    <dgm:pt modelId="{E56D20A4-4494-4354-ACAD-88A905F329C4}">
      <dgm:prSet phldrT="[Text]" custT="1"/>
      <dgm:spPr>
        <a:solidFill>
          <a:srgbClr val="0069B4"/>
        </a:solidFill>
      </dgm:spPr>
      <dgm:t>
        <a:bodyPr/>
        <a:lstStyle/>
        <a:p>
          <a:r>
            <a:rPr lang="en-NZ" sz="2400" dirty="0"/>
            <a:t>Define Community</a:t>
          </a:r>
        </a:p>
      </dgm:t>
    </dgm:pt>
    <dgm:pt modelId="{97C02BA0-0523-4ABF-892C-62F0CE7BC214}" type="parTrans" cxnId="{276450D3-C0C9-45FD-A8E2-064C26CF1F33}">
      <dgm:prSet/>
      <dgm:spPr/>
      <dgm:t>
        <a:bodyPr/>
        <a:lstStyle/>
        <a:p>
          <a:endParaRPr lang="en-NZ" sz="2400"/>
        </a:p>
      </dgm:t>
    </dgm:pt>
    <dgm:pt modelId="{A99C3763-3B53-4B67-AEDE-92C4D0F930FF}" type="sibTrans" cxnId="{276450D3-C0C9-45FD-A8E2-064C26CF1F33}">
      <dgm:prSet custT="1"/>
      <dgm:spPr/>
      <dgm:t>
        <a:bodyPr/>
        <a:lstStyle/>
        <a:p>
          <a:endParaRPr lang="en-NZ" sz="1800"/>
        </a:p>
      </dgm:t>
    </dgm:pt>
    <dgm:pt modelId="{36050D3E-597B-4317-A3D3-70AE432161E0}">
      <dgm:prSet phldrT="[Text]" custT="1"/>
      <dgm:spPr>
        <a:solidFill>
          <a:srgbClr val="0069B4"/>
        </a:solidFill>
      </dgm:spPr>
      <dgm:t>
        <a:bodyPr/>
        <a:lstStyle/>
        <a:p>
          <a:r>
            <a:rPr lang="en-NZ" sz="2400" dirty="0"/>
            <a:t>Cross-Reference programme with Tsunami Ready indicators</a:t>
          </a:r>
        </a:p>
      </dgm:t>
    </dgm:pt>
    <dgm:pt modelId="{EB38AD96-0F9A-43F6-8FFD-7979809602B9}" type="parTrans" cxnId="{B2142EFF-596C-4A8C-B186-CFC1E9DCBA8C}">
      <dgm:prSet/>
      <dgm:spPr/>
      <dgm:t>
        <a:bodyPr/>
        <a:lstStyle/>
        <a:p>
          <a:endParaRPr lang="en-NZ" sz="2400"/>
        </a:p>
      </dgm:t>
    </dgm:pt>
    <dgm:pt modelId="{6151DEFD-6AD9-471C-B8E1-8FDCA216F93D}" type="sibTrans" cxnId="{B2142EFF-596C-4A8C-B186-CFC1E9DCBA8C}">
      <dgm:prSet custT="1"/>
      <dgm:spPr/>
      <dgm:t>
        <a:bodyPr/>
        <a:lstStyle/>
        <a:p>
          <a:endParaRPr lang="en-NZ" sz="1800"/>
        </a:p>
      </dgm:t>
    </dgm:pt>
    <dgm:pt modelId="{69690013-DF32-4E4E-B57E-9942F6989CF4}">
      <dgm:prSet phldrT="[Text]" custT="1"/>
      <dgm:spPr>
        <a:solidFill>
          <a:srgbClr val="0069B4"/>
        </a:solidFill>
      </dgm:spPr>
      <dgm:t>
        <a:bodyPr/>
        <a:lstStyle/>
        <a:p>
          <a:r>
            <a:rPr lang="en-NZ" sz="2400" dirty="0"/>
            <a:t>Identify existing community reporting</a:t>
          </a:r>
        </a:p>
      </dgm:t>
    </dgm:pt>
    <dgm:pt modelId="{BB6B15DE-E973-4D8F-A84A-C770E8BB8D69}" type="parTrans" cxnId="{45622ACC-21FE-4AD9-A325-3F25FB4145D1}">
      <dgm:prSet/>
      <dgm:spPr/>
      <dgm:t>
        <a:bodyPr/>
        <a:lstStyle/>
        <a:p>
          <a:endParaRPr lang="en-NZ" sz="2400"/>
        </a:p>
      </dgm:t>
    </dgm:pt>
    <dgm:pt modelId="{A178801C-4A05-4E16-967A-2E5316E58EC2}" type="sibTrans" cxnId="{45622ACC-21FE-4AD9-A325-3F25FB4145D1}">
      <dgm:prSet custT="1"/>
      <dgm:spPr/>
      <dgm:t>
        <a:bodyPr/>
        <a:lstStyle/>
        <a:p>
          <a:endParaRPr lang="en-NZ" sz="1800"/>
        </a:p>
      </dgm:t>
    </dgm:pt>
    <dgm:pt modelId="{04FDDDBC-BCBD-4D45-8ACA-12A6058803F9}">
      <dgm:prSet phldrT="[Text]" custT="1"/>
      <dgm:spPr>
        <a:solidFill>
          <a:srgbClr val="0069B4"/>
        </a:solidFill>
      </dgm:spPr>
      <dgm:t>
        <a:bodyPr/>
        <a:lstStyle/>
        <a:p>
          <a:r>
            <a:rPr lang="en-NZ" sz="2400" dirty="0"/>
            <a:t>Establish governance to support communities</a:t>
          </a:r>
        </a:p>
      </dgm:t>
    </dgm:pt>
    <dgm:pt modelId="{DCA66BE0-C911-41FC-8AF8-065882961C33}" type="parTrans" cxnId="{B7AE5B10-CE3E-4654-B99E-4FEAE467E2D9}">
      <dgm:prSet/>
      <dgm:spPr/>
      <dgm:t>
        <a:bodyPr/>
        <a:lstStyle/>
        <a:p>
          <a:endParaRPr lang="en-NZ" sz="2400"/>
        </a:p>
      </dgm:t>
    </dgm:pt>
    <dgm:pt modelId="{8F01F341-C13B-42B2-96DA-85FE0F3C33CA}" type="sibTrans" cxnId="{B7AE5B10-CE3E-4654-B99E-4FEAE467E2D9}">
      <dgm:prSet/>
      <dgm:spPr/>
      <dgm:t>
        <a:bodyPr/>
        <a:lstStyle/>
        <a:p>
          <a:endParaRPr lang="en-NZ" sz="2400"/>
        </a:p>
      </dgm:t>
    </dgm:pt>
    <dgm:pt modelId="{7C43A7B0-3A5A-4A05-AA0E-0E22A7611DBC}" type="pres">
      <dgm:prSet presAssocID="{41F7CBB8-43D0-46C4-985E-AF7D24FED562}" presName="Name0" presStyleCnt="0">
        <dgm:presLayoutVars>
          <dgm:dir/>
          <dgm:resizeHandles val="exact"/>
        </dgm:presLayoutVars>
      </dgm:prSet>
      <dgm:spPr/>
    </dgm:pt>
    <dgm:pt modelId="{4E3E0201-F8D7-4613-B4A2-DCD84C87E595}" type="pres">
      <dgm:prSet presAssocID="{E56D20A4-4494-4354-ACAD-88A905F329C4}" presName="node" presStyleLbl="node1" presStyleIdx="0" presStyleCnt="4">
        <dgm:presLayoutVars>
          <dgm:bulletEnabled val="1"/>
        </dgm:presLayoutVars>
      </dgm:prSet>
      <dgm:spPr/>
    </dgm:pt>
    <dgm:pt modelId="{C11C52BE-99A9-4D86-B9D0-5C83E92C67F9}" type="pres">
      <dgm:prSet presAssocID="{A99C3763-3B53-4B67-AEDE-92C4D0F930FF}" presName="sibTrans" presStyleLbl="sibTrans2D1" presStyleIdx="0" presStyleCnt="3"/>
      <dgm:spPr/>
    </dgm:pt>
    <dgm:pt modelId="{F5B7C4FF-5040-46C4-AE5E-8329F6374DAE}" type="pres">
      <dgm:prSet presAssocID="{A99C3763-3B53-4B67-AEDE-92C4D0F930FF}" presName="connectorText" presStyleLbl="sibTrans2D1" presStyleIdx="0" presStyleCnt="3"/>
      <dgm:spPr/>
    </dgm:pt>
    <dgm:pt modelId="{F105E7CF-AC34-4748-943E-808C52FE398B}" type="pres">
      <dgm:prSet presAssocID="{36050D3E-597B-4317-A3D3-70AE432161E0}" presName="node" presStyleLbl="node1" presStyleIdx="1" presStyleCnt="4" custLinFactNeighborX="7986" custLinFactNeighborY="0">
        <dgm:presLayoutVars>
          <dgm:bulletEnabled val="1"/>
        </dgm:presLayoutVars>
      </dgm:prSet>
      <dgm:spPr/>
    </dgm:pt>
    <dgm:pt modelId="{1951B201-8319-4229-9560-C84E7914F8CD}" type="pres">
      <dgm:prSet presAssocID="{6151DEFD-6AD9-471C-B8E1-8FDCA216F93D}" presName="sibTrans" presStyleLbl="sibTrans2D1" presStyleIdx="1" presStyleCnt="3"/>
      <dgm:spPr/>
    </dgm:pt>
    <dgm:pt modelId="{44833D2C-E939-41FC-8523-ABCA5E9E27F9}" type="pres">
      <dgm:prSet presAssocID="{6151DEFD-6AD9-471C-B8E1-8FDCA216F93D}" presName="connectorText" presStyleLbl="sibTrans2D1" presStyleIdx="1" presStyleCnt="3"/>
      <dgm:spPr/>
    </dgm:pt>
    <dgm:pt modelId="{FA491041-AA03-459E-A7DC-33DFB0FEA8C8}" type="pres">
      <dgm:prSet presAssocID="{69690013-DF32-4E4E-B57E-9942F6989CF4}" presName="node" presStyleLbl="node1" presStyleIdx="2" presStyleCnt="4">
        <dgm:presLayoutVars>
          <dgm:bulletEnabled val="1"/>
        </dgm:presLayoutVars>
      </dgm:prSet>
      <dgm:spPr/>
    </dgm:pt>
    <dgm:pt modelId="{EB087BE9-4BA0-4787-8A08-1FF8981AF07E}" type="pres">
      <dgm:prSet presAssocID="{A178801C-4A05-4E16-967A-2E5316E58EC2}" presName="sibTrans" presStyleLbl="sibTrans2D1" presStyleIdx="2" presStyleCnt="3"/>
      <dgm:spPr/>
    </dgm:pt>
    <dgm:pt modelId="{9FD9577F-74A5-4DC2-A56F-2BA90E530B73}" type="pres">
      <dgm:prSet presAssocID="{A178801C-4A05-4E16-967A-2E5316E58EC2}" presName="connectorText" presStyleLbl="sibTrans2D1" presStyleIdx="2" presStyleCnt="3"/>
      <dgm:spPr/>
    </dgm:pt>
    <dgm:pt modelId="{54E3F80E-62BB-4A57-B9C2-744A8BDCB0A3}" type="pres">
      <dgm:prSet presAssocID="{04FDDDBC-BCBD-4D45-8ACA-12A6058803F9}" presName="node" presStyleLbl="node1" presStyleIdx="3" presStyleCnt="4">
        <dgm:presLayoutVars>
          <dgm:bulletEnabled val="1"/>
        </dgm:presLayoutVars>
      </dgm:prSet>
      <dgm:spPr/>
    </dgm:pt>
  </dgm:ptLst>
  <dgm:cxnLst>
    <dgm:cxn modelId="{3090A702-93AE-471C-AF6A-A75CB9443557}" type="presOf" srcId="{6151DEFD-6AD9-471C-B8E1-8FDCA216F93D}" destId="{1951B201-8319-4229-9560-C84E7914F8CD}" srcOrd="0" destOrd="0" presId="urn:microsoft.com/office/officeart/2005/8/layout/process1"/>
    <dgm:cxn modelId="{B7AE5B10-CE3E-4654-B99E-4FEAE467E2D9}" srcId="{41F7CBB8-43D0-46C4-985E-AF7D24FED562}" destId="{04FDDDBC-BCBD-4D45-8ACA-12A6058803F9}" srcOrd="3" destOrd="0" parTransId="{DCA66BE0-C911-41FC-8AF8-065882961C33}" sibTransId="{8F01F341-C13B-42B2-96DA-85FE0F3C33CA}"/>
    <dgm:cxn modelId="{50446C28-2D75-4115-AC0B-34FE5F4280DB}" type="presOf" srcId="{41F7CBB8-43D0-46C4-985E-AF7D24FED562}" destId="{7C43A7B0-3A5A-4A05-AA0E-0E22A7611DBC}" srcOrd="0" destOrd="0" presId="urn:microsoft.com/office/officeart/2005/8/layout/process1"/>
    <dgm:cxn modelId="{CA9A533D-B35D-4C9D-8725-3C42173C52EB}" type="presOf" srcId="{A99C3763-3B53-4B67-AEDE-92C4D0F930FF}" destId="{C11C52BE-99A9-4D86-B9D0-5C83E92C67F9}" srcOrd="0" destOrd="0" presId="urn:microsoft.com/office/officeart/2005/8/layout/process1"/>
    <dgm:cxn modelId="{3710AC43-0AB4-46B9-B55D-1DA2A6106DD6}" type="presOf" srcId="{A178801C-4A05-4E16-967A-2E5316E58EC2}" destId="{9FD9577F-74A5-4DC2-A56F-2BA90E530B73}" srcOrd="1" destOrd="0" presId="urn:microsoft.com/office/officeart/2005/8/layout/process1"/>
    <dgm:cxn modelId="{BFCBC863-4CA2-459E-8E76-AD8D5DC4DB81}" type="presOf" srcId="{04FDDDBC-BCBD-4D45-8ACA-12A6058803F9}" destId="{54E3F80E-62BB-4A57-B9C2-744A8BDCB0A3}" srcOrd="0" destOrd="0" presId="urn:microsoft.com/office/officeart/2005/8/layout/process1"/>
    <dgm:cxn modelId="{E323BE73-AD01-48A3-B389-027917020E99}" type="presOf" srcId="{A99C3763-3B53-4B67-AEDE-92C4D0F930FF}" destId="{F5B7C4FF-5040-46C4-AE5E-8329F6374DAE}" srcOrd="1" destOrd="0" presId="urn:microsoft.com/office/officeart/2005/8/layout/process1"/>
    <dgm:cxn modelId="{5F4AB081-04DF-45F2-AB19-838D967D76D6}" type="presOf" srcId="{E56D20A4-4494-4354-ACAD-88A905F329C4}" destId="{4E3E0201-F8D7-4613-B4A2-DCD84C87E595}" srcOrd="0" destOrd="0" presId="urn:microsoft.com/office/officeart/2005/8/layout/process1"/>
    <dgm:cxn modelId="{D8CD4388-89BA-44FA-B849-DF8B78948513}" type="presOf" srcId="{36050D3E-597B-4317-A3D3-70AE432161E0}" destId="{F105E7CF-AC34-4748-943E-808C52FE398B}" srcOrd="0" destOrd="0" presId="urn:microsoft.com/office/officeart/2005/8/layout/process1"/>
    <dgm:cxn modelId="{676EB197-A058-47B4-BF17-F0839430A6CA}" type="presOf" srcId="{6151DEFD-6AD9-471C-B8E1-8FDCA216F93D}" destId="{44833D2C-E939-41FC-8523-ABCA5E9E27F9}" srcOrd="1" destOrd="0" presId="urn:microsoft.com/office/officeart/2005/8/layout/process1"/>
    <dgm:cxn modelId="{9374BBA4-4318-478E-8274-5D3B87B56ED4}" type="presOf" srcId="{69690013-DF32-4E4E-B57E-9942F6989CF4}" destId="{FA491041-AA03-459E-A7DC-33DFB0FEA8C8}" srcOrd="0" destOrd="0" presId="urn:microsoft.com/office/officeart/2005/8/layout/process1"/>
    <dgm:cxn modelId="{45622ACC-21FE-4AD9-A325-3F25FB4145D1}" srcId="{41F7CBB8-43D0-46C4-985E-AF7D24FED562}" destId="{69690013-DF32-4E4E-B57E-9942F6989CF4}" srcOrd="2" destOrd="0" parTransId="{BB6B15DE-E973-4D8F-A84A-C770E8BB8D69}" sibTransId="{A178801C-4A05-4E16-967A-2E5316E58EC2}"/>
    <dgm:cxn modelId="{134E96CC-38B1-4B8B-8BD4-6B7933415173}" type="presOf" srcId="{A178801C-4A05-4E16-967A-2E5316E58EC2}" destId="{EB087BE9-4BA0-4787-8A08-1FF8981AF07E}" srcOrd="0" destOrd="0" presId="urn:microsoft.com/office/officeart/2005/8/layout/process1"/>
    <dgm:cxn modelId="{276450D3-C0C9-45FD-A8E2-064C26CF1F33}" srcId="{41F7CBB8-43D0-46C4-985E-AF7D24FED562}" destId="{E56D20A4-4494-4354-ACAD-88A905F329C4}" srcOrd="0" destOrd="0" parTransId="{97C02BA0-0523-4ABF-892C-62F0CE7BC214}" sibTransId="{A99C3763-3B53-4B67-AEDE-92C4D0F930FF}"/>
    <dgm:cxn modelId="{B2142EFF-596C-4A8C-B186-CFC1E9DCBA8C}" srcId="{41F7CBB8-43D0-46C4-985E-AF7D24FED562}" destId="{36050D3E-597B-4317-A3D3-70AE432161E0}" srcOrd="1" destOrd="0" parTransId="{EB38AD96-0F9A-43F6-8FFD-7979809602B9}" sibTransId="{6151DEFD-6AD9-471C-B8E1-8FDCA216F93D}"/>
    <dgm:cxn modelId="{3B004083-B6D4-4DA1-A6BF-A4C4E198CD6E}" type="presParOf" srcId="{7C43A7B0-3A5A-4A05-AA0E-0E22A7611DBC}" destId="{4E3E0201-F8D7-4613-B4A2-DCD84C87E595}" srcOrd="0" destOrd="0" presId="urn:microsoft.com/office/officeart/2005/8/layout/process1"/>
    <dgm:cxn modelId="{91B3147F-2607-4B24-8CDC-7565BB1BEE95}" type="presParOf" srcId="{7C43A7B0-3A5A-4A05-AA0E-0E22A7611DBC}" destId="{C11C52BE-99A9-4D86-B9D0-5C83E92C67F9}" srcOrd="1" destOrd="0" presId="urn:microsoft.com/office/officeart/2005/8/layout/process1"/>
    <dgm:cxn modelId="{B7528841-FBAB-49A4-806A-88755ABB4FED}" type="presParOf" srcId="{C11C52BE-99A9-4D86-B9D0-5C83E92C67F9}" destId="{F5B7C4FF-5040-46C4-AE5E-8329F6374DAE}" srcOrd="0" destOrd="0" presId="urn:microsoft.com/office/officeart/2005/8/layout/process1"/>
    <dgm:cxn modelId="{A6D9054B-7167-41FE-B909-7434E7AE1663}" type="presParOf" srcId="{7C43A7B0-3A5A-4A05-AA0E-0E22A7611DBC}" destId="{F105E7CF-AC34-4748-943E-808C52FE398B}" srcOrd="2" destOrd="0" presId="urn:microsoft.com/office/officeart/2005/8/layout/process1"/>
    <dgm:cxn modelId="{38335D8F-6606-4A31-A96B-11DCBDF6C377}" type="presParOf" srcId="{7C43A7B0-3A5A-4A05-AA0E-0E22A7611DBC}" destId="{1951B201-8319-4229-9560-C84E7914F8CD}" srcOrd="3" destOrd="0" presId="urn:microsoft.com/office/officeart/2005/8/layout/process1"/>
    <dgm:cxn modelId="{E1817A9D-F934-4707-A755-F982F304DC46}" type="presParOf" srcId="{1951B201-8319-4229-9560-C84E7914F8CD}" destId="{44833D2C-E939-41FC-8523-ABCA5E9E27F9}" srcOrd="0" destOrd="0" presId="urn:microsoft.com/office/officeart/2005/8/layout/process1"/>
    <dgm:cxn modelId="{6D2031B0-58F7-458C-B49E-2EFE622E3EA6}" type="presParOf" srcId="{7C43A7B0-3A5A-4A05-AA0E-0E22A7611DBC}" destId="{FA491041-AA03-459E-A7DC-33DFB0FEA8C8}" srcOrd="4" destOrd="0" presId="urn:microsoft.com/office/officeart/2005/8/layout/process1"/>
    <dgm:cxn modelId="{50F44B47-0538-42D2-B53C-BBDF04FD2551}" type="presParOf" srcId="{7C43A7B0-3A5A-4A05-AA0E-0E22A7611DBC}" destId="{EB087BE9-4BA0-4787-8A08-1FF8981AF07E}" srcOrd="5" destOrd="0" presId="urn:microsoft.com/office/officeart/2005/8/layout/process1"/>
    <dgm:cxn modelId="{A93A87B7-E75A-4246-A09E-C52DF925EBD6}" type="presParOf" srcId="{EB087BE9-4BA0-4787-8A08-1FF8981AF07E}" destId="{9FD9577F-74A5-4DC2-A56F-2BA90E530B73}" srcOrd="0" destOrd="0" presId="urn:microsoft.com/office/officeart/2005/8/layout/process1"/>
    <dgm:cxn modelId="{573C95BD-FC54-4491-9C0D-FE24297A4267}" type="presParOf" srcId="{7C43A7B0-3A5A-4A05-AA0E-0E22A7611DBC}" destId="{54E3F80E-62BB-4A57-B9C2-744A8BDCB0A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E0201-F8D7-4613-B4A2-DCD84C87E595}">
      <dsp:nvSpPr>
        <dsp:cNvPr id="0" name=""/>
        <dsp:cNvSpPr/>
      </dsp:nvSpPr>
      <dsp:spPr>
        <a:xfrm>
          <a:off x="4916"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Define Community</a:t>
          </a:r>
        </a:p>
      </dsp:txBody>
      <dsp:txXfrm>
        <a:off x="67881" y="685273"/>
        <a:ext cx="2023851" cy="2191803"/>
      </dsp:txXfrm>
    </dsp:sp>
    <dsp:sp modelId="{C11C52BE-99A9-4D86-B9D0-5C83E92C67F9}">
      <dsp:nvSpPr>
        <dsp:cNvPr id="0" name=""/>
        <dsp:cNvSpPr/>
      </dsp:nvSpPr>
      <dsp:spPr>
        <a:xfrm>
          <a:off x="2386845" y="1514602"/>
          <a:ext cx="492150"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2386845" y="1621231"/>
        <a:ext cx="344505" cy="319887"/>
      </dsp:txXfrm>
    </dsp:sp>
    <dsp:sp modelId="{F105E7CF-AC34-4748-943E-808C52FE398B}">
      <dsp:nvSpPr>
        <dsp:cNvPr id="0" name=""/>
        <dsp:cNvSpPr/>
      </dsp:nvSpPr>
      <dsp:spPr>
        <a:xfrm>
          <a:off x="3083284"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Cross-Reference programme with Tsunami Ready indicators</a:t>
          </a:r>
        </a:p>
      </dsp:txBody>
      <dsp:txXfrm>
        <a:off x="3146249" y="685273"/>
        <a:ext cx="2023851" cy="2191803"/>
      </dsp:txXfrm>
    </dsp:sp>
    <dsp:sp modelId="{1951B201-8319-4229-9560-C84E7914F8CD}">
      <dsp:nvSpPr>
        <dsp:cNvPr id="0" name=""/>
        <dsp:cNvSpPr/>
      </dsp:nvSpPr>
      <dsp:spPr>
        <a:xfrm>
          <a:off x="5430876" y="1514602"/>
          <a:ext cx="419357"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5430876" y="1621231"/>
        <a:ext cx="293550" cy="319887"/>
      </dsp:txXfrm>
    </dsp:sp>
    <dsp:sp modelId="{FA491041-AA03-459E-A7DC-33DFB0FEA8C8}">
      <dsp:nvSpPr>
        <dsp:cNvPr id="0" name=""/>
        <dsp:cNvSpPr/>
      </dsp:nvSpPr>
      <dsp:spPr>
        <a:xfrm>
          <a:off x="6024306"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Identify existing community reporting</a:t>
          </a:r>
        </a:p>
      </dsp:txBody>
      <dsp:txXfrm>
        <a:off x="6087271" y="685273"/>
        <a:ext cx="2023851" cy="2191803"/>
      </dsp:txXfrm>
    </dsp:sp>
    <dsp:sp modelId="{EB087BE9-4BA0-4787-8A08-1FF8981AF07E}">
      <dsp:nvSpPr>
        <dsp:cNvPr id="0" name=""/>
        <dsp:cNvSpPr/>
      </dsp:nvSpPr>
      <dsp:spPr>
        <a:xfrm>
          <a:off x="8389066" y="1514602"/>
          <a:ext cx="455753" cy="533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8389066" y="1621231"/>
        <a:ext cx="319027" cy="319887"/>
      </dsp:txXfrm>
    </dsp:sp>
    <dsp:sp modelId="{54E3F80E-62BB-4A57-B9C2-744A8BDCB0A3}">
      <dsp:nvSpPr>
        <dsp:cNvPr id="0" name=""/>
        <dsp:cNvSpPr/>
      </dsp:nvSpPr>
      <dsp:spPr>
        <a:xfrm>
          <a:off x="9034001" y="622308"/>
          <a:ext cx="2149781" cy="2317733"/>
        </a:xfrm>
        <a:prstGeom prst="roundRect">
          <a:avLst>
            <a:gd name="adj" fmla="val 10000"/>
          </a:avLst>
        </a:prstGeom>
        <a:solidFill>
          <a:srgbClr val="006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Establish governance to support communities</a:t>
          </a:r>
        </a:p>
      </dsp:txBody>
      <dsp:txXfrm>
        <a:off x="9096966" y="685273"/>
        <a:ext cx="2023851" cy="21918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C2D4-4C1A-4DD9-A7E3-5C88C1A4946E}" type="datetimeFigureOut">
              <a:rPr lang="en-NZ" smtClean="0"/>
              <a:t>16/02/2024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C81A1-D47E-40FE-9D35-1A3E5250F8C1}" type="slidenum">
              <a:rPr lang="en-NZ" smtClean="0"/>
              <a:t>‹#›</a:t>
            </a:fld>
            <a:endParaRPr lang="en-NZ"/>
          </a:p>
        </p:txBody>
      </p:sp>
    </p:spTree>
    <p:extLst>
      <p:ext uri="{BB962C8B-B14F-4D97-AF65-F5344CB8AC3E}">
        <p14:creationId xmlns:p14="http://schemas.microsoft.com/office/powerpoint/2010/main" val="368432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4</a:t>
            </a:fld>
            <a:endParaRPr lang="en-NZ"/>
          </a:p>
        </p:txBody>
      </p:sp>
    </p:spTree>
    <p:extLst>
      <p:ext uri="{BB962C8B-B14F-4D97-AF65-F5344CB8AC3E}">
        <p14:creationId xmlns:p14="http://schemas.microsoft.com/office/powerpoint/2010/main" val="26198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5</a:t>
            </a:fld>
            <a:endParaRPr lang="en-NZ"/>
          </a:p>
        </p:txBody>
      </p:sp>
    </p:spTree>
    <p:extLst>
      <p:ext uri="{BB962C8B-B14F-4D97-AF65-F5344CB8AC3E}">
        <p14:creationId xmlns:p14="http://schemas.microsoft.com/office/powerpoint/2010/main" val="33392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6</a:t>
            </a:fld>
            <a:endParaRPr lang="en-NZ"/>
          </a:p>
        </p:txBody>
      </p:sp>
    </p:spTree>
    <p:extLst>
      <p:ext uri="{BB962C8B-B14F-4D97-AF65-F5344CB8AC3E}">
        <p14:creationId xmlns:p14="http://schemas.microsoft.com/office/powerpoint/2010/main" val="215540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7</a:t>
            </a:fld>
            <a:endParaRPr lang="en-NZ"/>
          </a:p>
        </p:txBody>
      </p:sp>
    </p:spTree>
    <p:extLst>
      <p:ext uri="{BB962C8B-B14F-4D97-AF65-F5344CB8AC3E}">
        <p14:creationId xmlns:p14="http://schemas.microsoft.com/office/powerpoint/2010/main" val="66880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Prepared for and resilient to tsunamis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Considered for a few reasons: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Anything we are missing in our existing programme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Benefits the recognition might bring in our existing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NZ" sz="1200" dirty="0"/>
              <a:t>Support of the global tsunami community, at least measurement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CDEM Groups are the lowest legislated entity required to undertake comprehensive DRR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p:txBody>
      </p:sp>
      <p:sp>
        <p:nvSpPr>
          <p:cNvPr id="4" name="Slide Number Placeholder 3"/>
          <p:cNvSpPr>
            <a:spLocks noGrp="1"/>
          </p:cNvSpPr>
          <p:nvPr>
            <p:ph type="sldNum" sz="quarter" idx="5"/>
          </p:nvPr>
        </p:nvSpPr>
        <p:spPr/>
        <p:txBody>
          <a:bodyPr/>
          <a:lstStyle/>
          <a:p>
            <a:fld id="{D76C2873-1CDB-4252-BFEF-A8BE43828D50}" type="slidenum">
              <a:rPr lang="en-NZ" smtClean="0"/>
              <a:t>8</a:t>
            </a:fld>
            <a:endParaRPr lang="en-NZ"/>
          </a:p>
        </p:txBody>
      </p:sp>
    </p:spTree>
    <p:extLst>
      <p:ext uri="{BB962C8B-B14F-4D97-AF65-F5344CB8AC3E}">
        <p14:creationId xmlns:p14="http://schemas.microsoft.com/office/powerpoint/2010/main" val="125513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Broadly looking at the indicators, which already align in intent with existing mechanisms in NZ – many of the CDEM groups already do more than this minimum. </a:t>
            </a:r>
          </a:p>
          <a:p>
            <a:endParaRPr lang="en-NZ" dirty="0"/>
          </a:p>
          <a:p>
            <a:r>
              <a:rPr lang="en-NZ" dirty="0"/>
              <a:t>This affirms that the best level to apply would be regionally (CDEM Group).</a:t>
            </a:r>
          </a:p>
          <a:p>
            <a:endParaRPr lang="en-NZ" dirty="0"/>
          </a:p>
          <a:p>
            <a:r>
              <a:rPr lang="en-NZ" dirty="0"/>
              <a:t>Two indicators are not required under national planning – but are done by a number of Groups already. </a:t>
            </a:r>
          </a:p>
          <a:p>
            <a:endParaRPr lang="en-NZ" dirty="0"/>
          </a:p>
        </p:txBody>
      </p:sp>
      <p:sp>
        <p:nvSpPr>
          <p:cNvPr id="4" name="Slide Number Placeholder 3"/>
          <p:cNvSpPr>
            <a:spLocks noGrp="1"/>
          </p:cNvSpPr>
          <p:nvPr>
            <p:ph type="sldNum" sz="quarter" idx="5"/>
          </p:nvPr>
        </p:nvSpPr>
        <p:spPr/>
        <p:txBody>
          <a:bodyPr/>
          <a:lstStyle/>
          <a:p>
            <a:fld id="{D76C2873-1CDB-4252-BFEF-A8BE43828D50}" type="slidenum">
              <a:rPr lang="en-NZ" smtClean="0"/>
              <a:t>9</a:t>
            </a:fld>
            <a:endParaRPr lang="en-NZ"/>
          </a:p>
        </p:txBody>
      </p:sp>
    </p:spTree>
    <p:extLst>
      <p:ext uri="{BB962C8B-B14F-4D97-AF65-F5344CB8AC3E}">
        <p14:creationId xmlns:p14="http://schemas.microsoft.com/office/powerpoint/2010/main" val="62579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approach effectively is a ‘cross crediting’ approach – aligning and stating exactly how the existing national program fulfils the Tsunami Ready Programme indicators. </a:t>
            </a:r>
          </a:p>
          <a:p>
            <a:endParaRPr lang="en-NZ" dirty="0"/>
          </a:p>
          <a:p>
            <a:r>
              <a:rPr lang="en-NZ" dirty="0"/>
              <a:t>By having a cross-crediting framework established we can also track better nationally how ‘tsunami ready’ we are nationally, for reporting towards the Ocean Decade Goal. </a:t>
            </a:r>
          </a:p>
          <a:p>
            <a:endParaRPr lang="en-NZ" dirty="0"/>
          </a:p>
          <a:p>
            <a:r>
              <a:rPr lang="en-NZ" dirty="0"/>
              <a:t>Still have a lot of detail to work through and expect some smaller challenges to arise throughout, most related to this ‘translation’.</a:t>
            </a:r>
          </a:p>
          <a:p>
            <a:endParaRPr lang="en-NZ" dirty="0"/>
          </a:p>
          <a:p>
            <a:r>
              <a:rPr lang="en-NZ" dirty="0"/>
              <a:t>Some key issues include:</a:t>
            </a:r>
          </a:p>
          <a:p>
            <a:pPr marL="171450" indent="-171450">
              <a:buFontTx/>
              <a:buChar char="-"/>
            </a:pPr>
            <a:r>
              <a:rPr lang="en-NZ" dirty="0"/>
              <a:t>Who verifies our cross crediting? </a:t>
            </a:r>
          </a:p>
          <a:p>
            <a:pPr marL="171450" indent="-171450">
              <a:buFontTx/>
              <a:buChar char="-"/>
            </a:pPr>
            <a:r>
              <a:rPr lang="en-NZ" dirty="0"/>
              <a:t>How would </a:t>
            </a:r>
            <a:r>
              <a:rPr lang="en-NZ"/>
              <a:t>the renewal period </a:t>
            </a:r>
            <a:r>
              <a:rPr lang="en-NZ" dirty="0"/>
              <a:t>work with regards to the mismatch in timelines</a:t>
            </a:r>
          </a:p>
          <a:p>
            <a:pPr marL="171450" indent="-171450">
              <a:buFontTx/>
              <a:buChar char="-"/>
            </a:pPr>
            <a:r>
              <a:rPr lang="en-NZ" dirty="0"/>
              <a:t>The branding issue with existing brands relating to tsunami preparedness, and also mis-representing that there is a discrepancy between those Groups that chose to apply vs those that don’t.</a:t>
            </a:r>
          </a:p>
        </p:txBody>
      </p:sp>
      <p:sp>
        <p:nvSpPr>
          <p:cNvPr id="4" name="Slide Number Placeholder 3"/>
          <p:cNvSpPr>
            <a:spLocks noGrp="1"/>
          </p:cNvSpPr>
          <p:nvPr>
            <p:ph type="sldNum" sz="quarter" idx="5"/>
          </p:nvPr>
        </p:nvSpPr>
        <p:spPr/>
        <p:txBody>
          <a:bodyPr/>
          <a:lstStyle/>
          <a:p>
            <a:fld id="{D76C2873-1CDB-4252-BFEF-A8BE43828D50}" type="slidenum">
              <a:rPr lang="en-NZ" smtClean="0"/>
              <a:t>10</a:t>
            </a:fld>
            <a:endParaRPr lang="en-NZ"/>
          </a:p>
        </p:txBody>
      </p:sp>
    </p:spTree>
    <p:extLst>
      <p:ext uri="{BB962C8B-B14F-4D97-AF65-F5344CB8AC3E}">
        <p14:creationId xmlns:p14="http://schemas.microsoft.com/office/powerpoint/2010/main" val="224204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7310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162829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12288483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25648749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4831390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11263914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B97C-BC24-433E-B7F2-9E63F03E9D0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14523A-56A3-46D3-B84D-09257CA44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47717A-7FEB-450C-AD95-F9579CA873E8}"/>
              </a:ext>
            </a:extLst>
          </p:cNvPr>
          <p:cNvSpPr>
            <a:spLocks noGrp="1"/>
          </p:cNvSpPr>
          <p:nvPr>
            <p:ph type="dt" sz="half" idx="10"/>
          </p:nvPr>
        </p:nvSpPr>
        <p:spPr/>
        <p:txBody>
          <a:bodyPr/>
          <a:lstStyle/>
          <a:p>
            <a:fld id="{4B7D99E3-F6C8-4367-96A3-70AEF74FCC09}" type="datetimeFigureOut">
              <a:rPr lang="en-NZ" smtClean="0"/>
              <a:t>16/02/2024</a:t>
            </a:fld>
            <a:endParaRPr lang="en-NZ"/>
          </a:p>
        </p:txBody>
      </p:sp>
      <p:sp>
        <p:nvSpPr>
          <p:cNvPr id="5" name="Footer Placeholder 4">
            <a:extLst>
              <a:ext uri="{FF2B5EF4-FFF2-40B4-BE49-F238E27FC236}">
                <a16:creationId xmlns:a16="http://schemas.microsoft.com/office/drawing/2014/main" id="{55AA6E9E-F890-453B-BC27-462DFA9A5E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9BF471B-8181-45B9-BDD4-0559F9C2AD22}"/>
              </a:ext>
            </a:extLst>
          </p:cNvPr>
          <p:cNvSpPr>
            <a:spLocks noGrp="1"/>
          </p:cNvSpPr>
          <p:nvPr>
            <p:ph type="sldNum" sz="quarter" idx="12"/>
          </p:nvPr>
        </p:nvSpPr>
        <p:spPr/>
        <p:txBody>
          <a:bodyPr/>
          <a:lstStyle/>
          <a:p>
            <a:fld id="{18481629-6B32-4F22-BD92-AD4C001C43B9}" type="slidenum">
              <a:rPr lang="en-NZ" smtClean="0"/>
              <a:t>‹#›</a:t>
            </a:fld>
            <a:endParaRPr lang="en-NZ"/>
          </a:p>
        </p:txBody>
      </p:sp>
    </p:spTree>
    <p:extLst>
      <p:ext uri="{BB962C8B-B14F-4D97-AF65-F5344CB8AC3E}">
        <p14:creationId xmlns:p14="http://schemas.microsoft.com/office/powerpoint/2010/main" val="163000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712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a:xfrm>
            <a:off x="472440" y="134349"/>
            <a:ext cx="10515600" cy="1005281"/>
          </a:xfrm>
        </p:spPr>
        <p:txBody>
          <a:bodyPr>
            <a:normAutofit/>
          </a:bodyPr>
          <a:lstStyle/>
          <a:p>
            <a:r>
              <a:rPr lang="en-NZ" sz="3600" dirty="0"/>
              <a:t>Tsunami Ready ‘Equivalency’</a:t>
            </a:r>
            <a:endParaRPr lang="en-NZ" dirty="0"/>
          </a:p>
        </p:txBody>
      </p:sp>
      <p:sp>
        <p:nvSpPr>
          <p:cNvPr id="3" name="Content Placeholder 2">
            <a:extLst>
              <a:ext uri="{FF2B5EF4-FFF2-40B4-BE49-F238E27FC236}">
                <a16:creationId xmlns:a16="http://schemas.microsoft.com/office/drawing/2014/main" id="{CAEA1F0B-EBA0-8ECF-057C-AA50676D3779}"/>
              </a:ext>
            </a:extLst>
          </p:cNvPr>
          <p:cNvSpPr>
            <a:spLocks noGrp="1"/>
          </p:cNvSpPr>
          <p:nvPr>
            <p:ph sz="quarter" idx="10"/>
          </p:nvPr>
        </p:nvSpPr>
        <p:spPr>
          <a:xfrm>
            <a:off x="472440" y="1680139"/>
            <a:ext cx="11179175" cy="4630737"/>
          </a:xfrm>
        </p:spPr>
        <p:txBody>
          <a:bodyPr/>
          <a:lstStyle/>
          <a:p>
            <a:r>
              <a:rPr lang="en-NZ" dirty="0"/>
              <a:t>At ICG/PTWS-XXIX, a </a:t>
            </a:r>
            <a:r>
              <a:rPr lang="en-NZ" dirty="0">
                <a:solidFill>
                  <a:srgbClr val="C00000"/>
                </a:solidFill>
              </a:rPr>
              <a:t>‘Task Team Tsunami Ready’ </a:t>
            </a:r>
            <a:r>
              <a:rPr lang="en-NZ" dirty="0"/>
              <a:t>under WG3 was established to provide better coordination and governance of Tsunami Ready in the PTWS</a:t>
            </a:r>
          </a:p>
          <a:p>
            <a:pPr marL="0" indent="0">
              <a:buNone/>
            </a:pPr>
            <a:endParaRPr lang="en-NZ" dirty="0">
              <a:solidFill>
                <a:schemeClr val="tx1"/>
              </a:solidFill>
            </a:endParaRPr>
          </a:p>
          <a:p>
            <a:r>
              <a:rPr lang="en-NZ" dirty="0">
                <a:solidFill>
                  <a:schemeClr val="tx1"/>
                </a:solidFill>
              </a:rPr>
              <a:t>WG3 was also recommended to </a:t>
            </a:r>
            <a:r>
              <a:rPr lang="en-NZ" dirty="0">
                <a:solidFill>
                  <a:srgbClr val="C00000"/>
                </a:solidFill>
              </a:rPr>
              <a:t>‘develop formal guidance for ICG/PTWS on the application of the proposed ‘Tsunami Ready Equivalency Approach’ </a:t>
            </a:r>
            <a:r>
              <a:rPr lang="en-NZ" dirty="0">
                <a:solidFill>
                  <a:schemeClr val="tx1"/>
                </a:solidFill>
              </a:rPr>
              <a:t>that was presented in the session</a:t>
            </a:r>
          </a:p>
        </p:txBody>
      </p:sp>
      <p:pic>
        <p:nvPicPr>
          <p:cNvPr id="2" name="Google Shape;335;p15">
            <a:extLst>
              <a:ext uri="{FF2B5EF4-FFF2-40B4-BE49-F238E27FC236}">
                <a16:creationId xmlns:a16="http://schemas.microsoft.com/office/drawing/2014/main" id="{D944CE06-1EAE-6991-2BE2-037A3F18464E}"/>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058274" y="140135"/>
            <a:ext cx="1419225" cy="1013849"/>
          </a:xfrm>
          <a:prstGeom prst="rect">
            <a:avLst/>
          </a:prstGeom>
          <a:noFill/>
          <a:ln>
            <a:noFill/>
          </a:ln>
        </p:spPr>
      </p:pic>
    </p:spTree>
    <p:extLst>
      <p:ext uri="{BB962C8B-B14F-4D97-AF65-F5344CB8AC3E}">
        <p14:creationId xmlns:p14="http://schemas.microsoft.com/office/powerpoint/2010/main" val="7358563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73522" y="296457"/>
            <a:ext cx="11406185" cy="539751"/>
          </a:xfrm>
          <a:prstGeom prst="rect">
            <a:avLst/>
          </a:prstGeom>
          <a:noFill/>
        </p:spPr>
        <p:txBody>
          <a:bodyPr wrap="square" lIns="0" tIns="0" rIns="0" bIns="0" rtlCol="0">
            <a:noAutofit/>
          </a:bodyPr>
          <a:lstStyle/>
          <a:p>
            <a:r>
              <a:rPr lang="en-NZ" sz="3600" b="1"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rPr>
              <a:t>NZ: The concept </a:t>
            </a:r>
          </a:p>
          <a:p>
            <a:endParaRPr lang="en-NZ" sz="3600" b="1" dirty="0">
              <a:solidFill>
                <a:srgbClr val="C0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 name="TextBox 1">
            <a:extLst>
              <a:ext uri="{FF2B5EF4-FFF2-40B4-BE49-F238E27FC236}">
                <a16:creationId xmlns:a16="http://schemas.microsoft.com/office/drawing/2014/main" id="{1A34F36C-95E3-4B13-A446-F64373C10014}"/>
              </a:ext>
            </a:extLst>
          </p:cNvPr>
          <p:cNvSpPr txBox="1"/>
          <p:nvPr/>
        </p:nvSpPr>
        <p:spPr>
          <a:xfrm>
            <a:off x="260626" y="1621491"/>
            <a:ext cx="11831975" cy="4278094"/>
          </a:xfrm>
          <a:prstGeom prst="rect">
            <a:avLst/>
          </a:prstGeom>
          <a:noFill/>
        </p:spPr>
        <p:txBody>
          <a:bodyPr wrap="square" rtlCol="0">
            <a:spAutoFit/>
          </a:bodyPr>
          <a:lstStyle/>
          <a:p>
            <a:pPr marL="457200" indent="-457200">
              <a:spcBef>
                <a:spcPts val="600"/>
              </a:spcBef>
              <a:spcAft>
                <a:spcPts val="600"/>
              </a:spcAft>
              <a:buClr>
                <a:srgbClr val="005A9C"/>
              </a:buClr>
              <a:buSzPct val="120000"/>
              <a:buFont typeface="Wingdings" panose="05000000000000000000" pitchFamily="2" charset="2"/>
              <a:buChar char="ü"/>
            </a:pPr>
            <a:r>
              <a:rPr lang="en-NZ" sz="2800" dirty="0"/>
              <a:t>Some indicators can be met “as standard” across the entire country as they are either national capability OR legislatively required to be reported in Regional Group Plans. Some work is required at the national level to describe how these cross-reference to the Tsunami Ready indicators. </a:t>
            </a:r>
          </a:p>
          <a:p>
            <a:pPr marL="457200" indent="-457200">
              <a:spcBef>
                <a:spcPts val="600"/>
              </a:spcBef>
              <a:spcAft>
                <a:spcPts val="600"/>
              </a:spcAft>
              <a:buClr>
                <a:srgbClr val="005A9C"/>
              </a:buClr>
              <a:buSzPct val="120000"/>
              <a:buFont typeface="Wingdings" panose="05000000000000000000" pitchFamily="2" charset="2"/>
              <a:buChar char="ü"/>
            </a:pPr>
            <a:r>
              <a:rPr lang="en-NZ" sz="2800" dirty="0"/>
              <a:t>Groups could then apply with supplemental information on remaining indicators, where these are optional national activities. </a:t>
            </a:r>
          </a:p>
          <a:p>
            <a:pPr marL="457200" indent="-457200">
              <a:spcBef>
                <a:spcPts val="600"/>
              </a:spcBef>
              <a:spcAft>
                <a:spcPts val="600"/>
              </a:spcAft>
              <a:buClr>
                <a:srgbClr val="005A9C"/>
              </a:buClr>
              <a:buSzPct val="120000"/>
              <a:buFont typeface="Wingdings" panose="05000000000000000000" pitchFamily="2" charset="2"/>
              <a:buChar char="ü"/>
            </a:pPr>
            <a:r>
              <a:rPr lang="en-NZ" sz="2800" dirty="0"/>
              <a:t>New Zealand’s Tsunami Reference Group (or sub set) can be designated as a NTRB</a:t>
            </a:r>
          </a:p>
        </p:txBody>
      </p:sp>
      <p:pic>
        <p:nvPicPr>
          <p:cNvPr id="4" name="Google Shape;335;p15">
            <a:extLst>
              <a:ext uri="{FF2B5EF4-FFF2-40B4-BE49-F238E27FC236}">
                <a16:creationId xmlns:a16="http://schemas.microsoft.com/office/drawing/2014/main" id="{94276FBC-EB1C-F1EA-F06C-EE27242DF3F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28507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Tsunami Ready ‘Equivalency’ </a:t>
            </a:r>
            <a:endParaRPr lang="en-NZ" dirty="0"/>
          </a:p>
        </p:txBody>
      </p:sp>
      <p:sp>
        <p:nvSpPr>
          <p:cNvPr id="3" name="Content Placeholder 2">
            <a:extLst>
              <a:ext uri="{FF2B5EF4-FFF2-40B4-BE49-F238E27FC236}">
                <a16:creationId xmlns:a16="http://schemas.microsoft.com/office/drawing/2014/main" id="{CAEA1F0B-EBA0-8ECF-057C-AA50676D3779}"/>
              </a:ext>
            </a:extLst>
          </p:cNvPr>
          <p:cNvSpPr>
            <a:spLocks noGrp="1"/>
          </p:cNvSpPr>
          <p:nvPr>
            <p:ph sz="quarter" idx="10"/>
          </p:nvPr>
        </p:nvSpPr>
        <p:spPr>
          <a:xfrm>
            <a:off x="354437" y="1392103"/>
            <a:ext cx="11513713" cy="4630737"/>
          </a:xfrm>
        </p:spPr>
        <p:txBody>
          <a:bodyPr>
            <a:normAutofit fontScale="92500" lnSpcReduction="10000"/>
          </a:bodyPr>
          <a:lstStyle/>
          <a:p>
            <a:pPr marL="0" indent="0">
              <a:buNone/>
            </a:pPr>
            <a:r>
              <a:rPr lang="en-NZ" sz="2800" b="1" dirty="0"/>
              <a:t>The principles of a TR ‘equivalency’ approach should include</a:t>
            </a:r>
            <a:r>
              <a:rPr lang="en-NZ" sz="2800" dirty="0"/>
              <a:t>:</a:t>
            </a:r>
          </a:p>
          <a:p>
            <a:pPr marL="342900" lvl="0" indent="-342900">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Countries have a strong motivation to ensure that their communities at risk of tsunami are prepared for and resilient to tsunamis. </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Existing national strategies are used to measure progress towards the “100% Tsunami Ready’ goal.</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Reporting on progress towards global preparedness targets is consistent with the Tsunami Ready Framework (12 indicators)</a:t>
            </a:r>
          </a:p>
          <a:p>
            <a:pPr marL="342900" lvl="0" indent="-342900" algn="just">
              <a:lnSpc>
                <a:spcPct val="107000"/>
              </a:lnSpc>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Effort to track and report towards global targets is concentrated at the national level.</a:t>
            </a:r>
          </a:p>
          <a:p>
            <a:pPr marL="342900" lvl="0" indent="-342900" algn="just">
              <a:lnSpc>
                <a:spcPct val="107000"/>
              </a:lnSpc>
              <a:spcAft>
                <a:spcPts val="800"/>
              </a:spcAft>
              <a:buFont typeface="Symbol" panose="05050102010706020507" pitchFamily="18" charset="2"/>
              <a:buChar char=""/>
            </a:pPr>
            <a:r>
              <a:rPr lang="en-NZ" sz="2800" dirty="0">
                <a:effectLst/>
                <a:latin typeface="+mn-lt"/>
                <a:ea typeface="Calibri" panose="020F0502020204030204" pitchFamily="34" charset="0"/>
                <a:cs typeface="Times New Roman" panose="02020603050405020304" pitchFamily="18" charset="0"/>
              </a:rPr>
              <a:t>Supports national reporting and ICG/PTWS KPI’s.</a:t>
            </a:r>
          </a:p>
          <a:p>
            <a:pPr marL="0" indent="0">
              <a:buNone/>
            </a:pPr>
            <a:endParaRPr lang="en-NZ" dirty="0"/>
          </a:p>
        </p:txBody>
      </p:sp>
      <p:pic>
        <p:nvPicPr>
          <p:cNvPr id="2" name="Google Shape;335;p15">
            <a:extLst>
              <a:ext uri="{FF2B5EF4-FFF2-40B4-BE49-F238E27FC236}">
                <a16:creationId xmlns:a16="http://schemas.microsoft.com/office/drawing/2014/main" id="{4EFE5A74-5255-AD4E-44EB-CA57A7CEE736}"/>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704720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943276-44E7-BDCC-D927-7B5FBABA3433}"/>
              </a:ext>
            </a:extLst>
          </p:cNvPr>
          <p:cNvSpPr>
            <a:spLocks noGrp="1"/>
          </p:cNvSpPr>
          <p:nvPr>
            <p:ph type="title"/>
          </p:nvPr>
        </p:nvSpPr>
        <p:spPr/>
        <p:txBody>
          <a:bodyPr>
            <a:normAutofit/>
          </a:bodyPr>
          <a:lstStyle/>
          <a:p>
            <a:r>
              <a:rPr lang="en-NZ" sz="3600" dirty="0"/>
              <a:t>Proposed approach</a:t>
            </a:r>
            <a:endParaRPr lang="en-NZ" dirty="0"/>
          </a:p>
        </p:txBody>
      </p:sp>
      <p:graphicFrame>
        <p:nvGraphicFramePr>
          <p:cNvPr id="3" name="Diagram 2">
            <a:extLst>
              <a:ext uri="{FF2B5EF4-FFF2-40B4-BE49-F238E27FC236}">
                <a16:creationId xmlns:a16="http://schemas.microsoft.com/office/drawing/2014/main" id="{551C6632-8658-0B63-329C-13526A925AA1}"/>
              </a:ext>
            </a:extLst>
          </p:cNvPr>
          <p:cNvGraphicFramePr/>
          <p:nvPr>
            <p:extLst>
              <p:ext uri="{D42A27DB-BD31-4B8C-83A1-F6EECF244321}">
                <p14:modId xmlns:p14="http://schemas.microsoft.com/office/powerpoint/2010/main" val="3909401287"/>
              </p:ext>
            </p:extLst>
          </p:nvPr>
        </p:nvGraphicFramePr>
        <p:xfrm>
          <a:off x="501650" y="3028950"/>
          <a:ext cx="11188700" cy="356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ontent Placeholder 2">
            <a:extLst>
              <a:ext uri="{FF2B5EF4-FFF2-40B4-BE49-F238E27FC236}">
                <a16:creationId xmlns:a16="http://schemas.microsoft.com/office/drawing/2014/main" id="{0F1C50F7-3949-CF5A-8EDF-0C75FBB0F48E}"/>
              </a:ext>
            </a:extLst>
          </p:cNvPr>
          <p:cNvSpPr>
            <a:spLocks noGrp="1"/>
          </p:cNvSpPr>
          <p:nvPr>
            <p:ph sz="quarter" idx="10"/>
          </p:nvPr>
        </p:nvSpPr>
        <p:spPr>
          <a:xfrm>
            <a:off x="472440" y="1233094"/>
            <a:ext cx="11179175" cy="2310205"/>
          </a:xfrm>
        </p:spPr>
        <p:txBody>
          <a:bodyPr>
            <a:normAutofit fontScale="92500" lnSpcReduction="10000"/>
          </a:bodyPr>
          <a:lstStyle/>
          <a:p>
            <a:pPr marL="0" indent="0">
              <a:buNone/>
            </a:pPr>
            <a:r>
              <a:rPr lang="en-NZ" dirty="0"/>
              <a:t>The approach seeks to enable reporting on tsunami preparedness in a manner compatible with TRRP, using existing national frameworks and requirements.</a:t>
            </a:r>
          </a:p>
          <a:p>
            <a:pPr marL="0" indent="0">
              <a:buNone/>
            </a:pPr>
            <a:endParaRPr lang="en-NZ" dirty="0"/>
          </a:p>
          <a:p>
            <a:pPr marL="0" indent="0">
              <a:buNone/>
            </a:pPr>
            <a:r>
              <a:rPr lang="en-NZ" dirty="0"/>
              <a:t>Implementation workflow is proposed as follows: </a:t>
            </a:r>
          </a:p>
        </p:txBody>
      </p:sp>
      <p:pic>
        <p:nvPicPr>
          <p:cNvPr id="18" name="Google Shape;335;p15">
            <a:extLst>
              <a:ext uri="{FF2B5EF4-FFF2-40B4-BE49-F238E27FC236}">
                <a16:creationId xmlns:a16="http://schemas.microsoft.com/office/drawing/2014/main" id="{C536F460-C732-9391-1884-A335823C0177}"/>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6028150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27662" y="1461828"/>
            <a:ext cx="11508077" cy="4154984"/>
          </a:xfrm>
          <a:prstGeom prst="rect">
            <a:avLst/>
          </a:prstGeom>
          <a:noFill/>
        </p:spPr>
        <p:txBody>
          <a:bodyPr wrap="square" rtlCol="0">
            <a:spAutoFit/>
          </a:bodyPr>
          <a:lstStyle/>
          <a:p>
            <a:pPr marL="514350" indent="-514350">
              <a:buAutoNum type="arabicPeriod"/>
            </a:pPr>
            <a:r>
              <a:rPr lang="en-NZ" sz="3200" dirty="0">
                <a:solidFill>
                  <a:srgbClr val="C00000"/>
                </a:solidFill>
              </a:rPr>
              <a:t>Define the most appropriate level of ‘community’</a:t>
            </a:r>
          </a:p>
          <a:p>
            <a:pPr marL="514350" indent="-514350">
              <a:buAutoNum type="arabicPeriod"/>
            </a:pPr>
            <a:endParaRPr lang="en-NZ" sz="2800" dirty="0"/>
          </a:p>
          <a:p>
            <a:pPr marL="457200" indent="-457200">
              <a:buFont typeface="Arial" panose="020B0604020202020204" pitchFamily="34" charset="0"/>
              <a:buChar char="•"/>
            </a:pPr>
            <a:r>
              <a:rPr lang="en-NZ" sz="2800" dirty="0"/>
              <a:t>The most practical definition must be considered to be consistently applied</a:t>
            </a:r>
          </a:p>
          <a:p>
            <a:endParaRPr lang="en-NZ" sz="2800" dirty="0"/>
          </a:p>
          <a:p>
            <a:pPr marL="457200" indent="-457200">
              <a:buFont typeface="Arial" panose="020B0604020202020204" pitchFamily="34" charset="0"/>
              <a:buChar char="•"/>
            </a:pPr>
            <a:r>
              <a:rPr lang="en-NZ" sz="2800" dirty="0"/>
              <a:t>This will likely align closely with the most fundamental level of organisation, and / or existing reporting requirements</a:t>
            </a:r>
          </a:p>
          <a:p>
            <a:endParaRPr lang="en-NZ" sz="3200" dirty="0">
              <a:solidFill>
                <a:srgbClr val="C00000"/>
              </a:solidFill>
            </a:endParaRPr>
          </a:p>
          <a:p>
            <a:endParaRPr lang="en-NZ" sz="3200" dirty="0">
              <a:solidFill>
                <a:srgbClr val="C00000"/>
              </a:solidFill>
            </a:endParaRPr>
          </a:p>
        </p:txBody>
      </p:sp>
      <p:pic>
        <p:nvPicPr>
          <p:cNvPr id="4" name="Graphic 3" descr="Group success with solid fill">
            <a:extLst>
              <a:ext uri="{FF2B5EF4-FFF2-40B4-BE49-F238E27FC236}">
                <a16:creationId xmlns:a16="http://schemas.microsoft.com/office/drawing/2014/main" id="{EB88289E-B764-209C-B0FC-647DD78AF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4963" y="4191259"/>
            <a:ext cx="2505075" cy="2505075"/>
          </a:xfrm>
          <a:prstGeom prst="rect">
            <a:avLst/>
          </a:prstGeom>
        </p:spPr>
      </p:pic>
      <p:pic>
        <p:nvPicPr>
          <p:cNvPr id="5" name="Google Shape;335;p15">
            <a:extLst>
              <a:ext uri="{FF2B5EF4-FFF2-40B4-BE49-F238E27FC236}">
                <a16:creationId xmlns:a16="http://schemas.microsoft.com/office/drawing/2014/main" id="{FA529E01-6C5B-371B-8C1B-DDCC638F23B2}"/>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17008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227662" y="1490403"/>
            <a:ext cx="11508077" cy="6924973"/>
          </a:xfrm>
          <a:prstGeom prst="rect">
            <a:avLst/>
          </a:prstGeom>
          <a:noFill/>
        </p:spPr>
        <p:txBody>
          <a:bodyPr wrap="square" rtlCol="0">
            <a:spAutoFit/>
          </a:bodyPr>
          <a:lstStyle/>
          <a:p>
            <a:r>
              <a:rPr lang="en-NZ" sz="3200" dirty="0">
                <a:solidFill>
                  <a:srgbClr val="C00000"/>
                </a:solidFill>
              </a:rPr>
              <a:t>2. Undertake a cross-reference process at the national level</a:t>
            </a:r>
          </a:p>
          <a:p>
            <a:pPr marL="457200" indent="-457200">
              <a:buFont typeface="Arial" panose="020B0604020202020204" pitchFamily="34" charset="0"/>
              <a:buChar char="•"/>
            </a:pPr>
            <a:r>
              <a:rPr lang="en-NZ" sz="2800" dirty="0"/>
              <a:t>Review existing resources that contribute to community preparedness outcomes (e.g. frameworks, strategies, plans, legislation)</a:t>
            </a:r>
          </a:p>
          <a:p>
            <a:endParaRPr lang="en-NZ" sz="2800" dirty="0"/>
          </a:p>
          <a:p>
            <a:pPr marL="457200" indent="-457200">
              <a:buFont typeface="Arial" panose="020B0604020202020204" pitchFamily="34" charset="0"/>
              <a:buChar char="•"/>
            </a:pPr>
            <a:r>
              <a:rPr lang="en-NZ" sz="2800" dirty="0"/>
              <a:t>Identify where Tsunami Ready indicators are being met as a standard approach across communities</a:t>
            </a:r>
          </a:p>
          <a:p>
            <a:endParaRPr lang="en-NZ" sz="2800" dirty="0"/>
          </a:p>
          <a:p>
            <a:pPr marL="457200" indent="-457200">
              <a:buFont typeface="Arial" panose="020B0604020202020204" pitchFamily="34" charset="0"/>
              <a:buChar char="•"/>
            </a:pPr>
            <a:r>
              <a:rPr lang="en-NZ" sz="2800" dirty="0"/>
              <a:t>This enables reporting against some indicators without separate assessment for each community</a:t>
            </a: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p:txBody>
      </p:sp>
      <p:pic>
        <p:nvPicPr>
          <p:cNvPr id="2" name="Google Shape;335;p15">
            <a:extLst>
              <a:ext uri="{FF2B5EF4-FFF2-40B4-BE49-F238E27FC236}">
                <a16:creationId xmlns:a16="http://schemas.microsoft.com/office/drawing/2014/main" id="{A633A2A1-A4AF-122F-EE37-DE99F594383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63596"/>
            <a:ext cx="1090451" cy="755675"/>
          </a:xfrm>
          <a:prstGeom prst="rect">
            <a:avLst/>
          </a:prstGeom>
          <a:noFill/>
          <a:ln>
            <a:noFill/>
          </a:ln>
        </p:spPr>
      </p:pic>
    </p:spTree>
    <p:extLst>
      <p:ext uri="{BB962C8B-B14F-4D97-AF65-F5344CB8AC3E}">
        <p14:creationId xmlns:p14="http://schemas.microsoft.com/office/powerpoint/2010/main" val="141238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322911" y="1347528"/>
            <a:ext cx="11707164" cy="5940088"/>
          </a:xfrm>
          <a:prstGeom prst="rect">
            <a:avLst/>
          </a:prstGeom>
          <a:noFill/>
        </p:spPr>
        <p:txBody>
          <a:bodyPr wrap="square" rtlCol="0">
            <a:spAutoFit/>
          </a:bodyPr>
          <a:lstStyle/>
          <a:p>
            <a:r>
              <a:rPr lang="en-NZ" sz="3200" dirty="0">
                <a:solidFill>
                  <a:srgbClr val="C00000"/>
                </a:solidFill>
              </a:rPr>
              <a:t>3. Utilise existing community reporting</a:t>
            </a:r>
          </a:p>
          <a:p>
            <a:pPr marL="457200" indent="-457200">
              <a:buFont typeface="Arial" panose="020B0604020202020204" pitchFamily="34" charset="0"/>
              <a:buChar char="•"/>
            </a:pPr>
            <a:r>
              <a:rPr lang="en-NZ" sz="2800" dirty="0"/>
              <a:t>Some indicators need to be assessed at the community level</a:t>
            </a:r>
          </a:p>
          <a:p>
            <a:pPr marL="457200" indent="-457200">
              <a:buFont typeface="Arial" panose="020B0604020202020204" pitchFamily="34" charset="0"/>
              <a:buChar char="•"/>
            </a:pPr>
            <a:endParaRPr lang="en-NZ" sz="2800" dirty="0">
              <a:solidFill>
                <a:srgbClr val="C00000"/>
              </a:solidFill>
            </a:endParaRPr>
          </a:p>
          <a:p>
            <a:pPr marL="457200" indent="-457200">
              <a:buFont typeface="Arial" panose="020B0604020202020204" pitchFamily="34" charset="0"/>
              <a:buChar char="•"/>
            </a:pPr>
            <a:r>
              <a:rPr lang="en-NZ" sz="2800" dirty="0"/>
              <a:t>Existing reporting requirements should be identified to consider</a:t>
            </a:r>
          </a:p>
          <a:p>
            <a:pPr marL="914400" lvl="1" indent="-457200">
              <a:buFont typeface="Arial" panose="020B0604020202020204" pitchFamily="34" charset="0"/>
              <a:buChar char="•"/>
            </a:pPr>
            <a:r>
              <a:rPr lang="en-NZ" sz="2800" dirty="0"/>
              <a:t>Whether these are already reported on at a national level OR</a:t>
            </a:r>
          </a:p>
          <a:p>
            <a:pPr marL="914400" lvl="1" indent="-457200">
              <a:buFont typeface="Arial" panose="020B0604020202020204" pitchFamily="34" charset="0"/>
              <a:buChar char="•"/>
            </a:pPr>
            <a:r>
              <a:rPr lang="en-NZ" sz="2800" dirty="0"/>
              <a:t>Where reporting considerations could be added within existing reporting</a:t>
            </a:r>
          </a:p>
          <a:p>
            <a:pPr marL="914400" lvl="1" indent="-457200">
              <a:buFont typeface="Arial" panose="020B0604020202020204" pitchFamily="34" charset="0"/>
              <a:buChar char="•"/>
            </a:pPr>
            <a:endParaRPr lang="en-NZ" sz="2800" dirty="0"/>
          </a:p>
          <a:p>
            <a:r>
              <a:rPr lang="en-NZ" sz="2800" dirty="0"/>
              <a:t>e.g. a community response plan may also include other readiness factors such as public education</a:t>
            </a:r>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a:p>
            <a:endParaRPr lang="en-NZ" sz="3200" dirty="0">
              <a:solidFill>
                <a:srgbClr val="C00000"/>
              </a:solidFill>
            </a:endParaRPr>
          </a:p>
        </p:txBody>
      </p:sp>
      <p:pic>
        <p:nvPicPr>
          <p:cNvPr id="2" name="Google Shape;335;p15">
            <a:extLst>
              <a:ext uri="{FF2B5EF4-FFF2-40B4-BE49-F238E27FC236}">
                <a16:creationId xmlns:a16="http://schemas.microsoft.com/office/drawing/2014/main" id="{46D8FE7E-FE4D-29C2-803A-97254F536F7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72458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Implementation Workflow </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341961" y="1376103"/>
            <a:ext cx="11508077" cy="4585871"/>
          </a:xfrm>
          <a:prstGeom prst="rect">
            <a:avLst/>
          </a:prstGeom>
          <a:noFill/>
        </p:spPr>
        <p:txBody>
          <a:bodyPr wrap="square" rtlCol="0">
            <a:spAutoFit/>
          </a:bodyPr>
          <a:lstStyle/>
          <a:p>
            <a:r>
              <a:rPr lang="en-NZ" sz="3200" dirty="0">
                <a:solidFill>
                  <a:srgbClr val="C00000"/>
                </a:solidFill>
              </a:rPr>
              <a:t>4. Empower community participation through governance</a:t>
            </a:r>
          </a:p>
          <a:p>
            <a:endParaRPr lang="en-NZ" sz="3200" dirty="0">
              <a:solidFill>
                <a:srgbClr val="C00000"/>
              </a:solidFill>
            </a:endParaRPr>
          </a:p>
          <a:p>
            <a:pPr marL="457200" indent="-457200">
              <a:buFont typeface="Arial" panose="020B0604020202020204" pitchFamily="34" charset="0"/>
              <a:buChar char="•"/>
            </a:pPr>
            <a:r>
              <a:rPr lang="en-NZ" sz="2800" dirty="0"/>
              <a:t>A National Tsunami Ready Board should be established to enable:</a:t>
            </a:r>
          </a:p>
          <a:p>
            <a:pPr marL="914400" lvl="1" indent="-457200">
              <a:buFont typeface="Arial" panose="020B0604020202020204" pitchFamily="34" charset="0"/>
              <a:buChar char="•"/>
            </a:pPr>
            <a:r>
              <a:rPr lang="en-NZ" sz="2800" dirty="0"/>
              <a:t>Consistency in reporting across ICG/PTWS </a:t>
            </a:r>
          </a:p>
          <a:p>
            <a:pPr marL="914400" lvl="1" indent="-457200">
              <a:buFont typeface="Arial" panose="020B0604020202020204" pitchFamily="34" charset="0"/>
              <a:buChar char="•"/>
            </a:pPr>
            <a:r>
              <a:rPr lang="en-NZ" sz="2800" dirty="0"/>
              <a:t>Local communities to progression of recognition through the formal TRRP should that be preferred /appropriate</a:t>
            </a:r>
          </a:p>
          <a:p>
            <a:pPr marL="914400" lvl="1" indent="-457200">
              <a:buFont typeface="Arial" panose="020B0604020202020204" pitchFamily="34" charset="0"/>
              <a:buChar char="•"/>
            </a:pPr>
            <a:endParaRPr lang="en-NZ" sz="2800" dirty="0">
              <a:solidFill>
                <a:srgbClr val="C00000"/>
              </a:solidFill>
            </a:endParaRPr>
          </a:p>
          <a:p>
            <a:pPr marL="457200" indent="-457200">
              <a:buFont typeface="Arial" panose="020B0604020202020204" pitchFamily="34" charset="0"/>
              <a:buChar char="•"/>
            </a:pPr>
            <a:r>
              <a:rPr lang="en-NZ" sz="2800" dirty="0"/>
              <a:t>It is possible that an existing body may be able to meet the requirements to act as a NTRB</a:t>
            </a:r>
          </a:p>
          <a:p>
            <a:endParaRPr lang="en-NZ" sz="3200" dirty="0">
              <a:solidFill>
                <a:srgbClr val="C00000"/>
              </a:solidFill>
            </a:endParaRPr>
          </a:p>
        </p:txBody>
      </p:sp>
      <p:pic>
        <p:nvPicPr>
          <p:cNvPr id="2" name="Google Shape;335;p15">
            <a:extLst>
              <a:ext uri="{FF2B5EF4-FFF2-40B4-BE49-F238E27FC236}">
                <a16:creationId xmlns:a16="http://schemas.microsoft.com/office/drawing/2014/main" id="{C9A95155-D238-07BF-B422-4684E10A34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18557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C1DD2-48CF-4116-A973-199E91229E64}"/>
              </a:ext>
            </a:extLst>
          </p:cNvPr>
          <p:cNvSpPr txBox="1"/>
          <p:nvPr/>
        </p:nvSpPr>
        <p:spPr>
          <a:xfrm>
            <a:off x="483898" y="319184"/>
            <a:ext cx="7747579"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Tsunami Ready in New Zealand</a:t>
            </a: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a:p>
            <a:endParaRPr lang="en-NZ" sz="36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1" name="TextBox 10">
            <a:extLst>
              <a:ext uri="{FF2B5EF4-FFF2-40B4-BE49-F238E27FC236}">
                <a16:creationId xmlns:a16="http://schemas.microsoft.com/office/drawing/2014/main" id="{5A2E6EE4-0A6C-4768-B90F-D3F768A3F985}"/>
              </a:ext>
            </a:extLst>
          </p:cNvPr>
          <p:cNvSpPr txBox="1"/>
          <p:nvPr/>
        </p:nvSpPr>
        <p:spPr>
          <a:xfrm>
            <a:off x="483898" y="1252278"/>
            <a:ext cx="9177009" cy="5001369"/>
          </a:xfrm>
          <a:prstGeom prst="rect">
            <a:avLst/>
          </a:prstGeom>
          <a:noFill/>
        </p:spPr>
        <p:txBody>
          <a:bodyPr wrap="square" rtlCol="0">
            <a:spAutoFit/>
          </a:bodyPr>
          <a:lstStyle/>
          <a:p>
            <a:r>
              <a:rPr lang="en-NZ" sz="2800" dirty="0"/>
              <a:t>New Zealand is not able to roll-out formal TR recognition as a national programme.</a:t>
            </a:r>
          </a:p>
          <a:p>
            <a:endParaRPr lang="en-NZ" sz="2800" dirty="0"/>
          </a:p>
          <a:p>
            <a:r>
              <a:rPr lang="en-NZ" sz="2800" dirty="0"/>
              <a:t>However, there is interest at a national level to encourage the measurement of Tsunami Ready Recognition Programme, in support of the Ocean Decade Goal of 100% of all at risk communities “Tsunami Ready”.</a:t>
            </a:r>
          </a:p>
          <a:p>
            <a:endParaRPr lang="en-NZ" sz="1100" dirty="0"/>
          </a:p>
          <a:p>
            <a:r>
              <a:rPr lang="en-NZ" sz="2800" dirty="0"/>
              <a:t>This would be preferentially undertaken at the Civil Defence Group Level -   committees of local authorities within regional boundaries. </a:t>
            </a:r>
            <a:endParaRPr lang="en-NZ" sz="1050" dirty="0"/>
          </a:p>
        </p:txBody>
      </p:sp>
      <p:pic>
        <p:nvPicPr>
          <p:cNvPr id="2050" name="Picture 2">
            <a:extLst>
              <a:ext uri="{FF2B5EF4-FFF2-40B4-BE49-F238E27FC236}">
                <a16:creationId xmlns:a16="http://schemas.microsoft.com/office/drawing/2014/main" id="{2911D6DA-A3C6-4958-93BB-5B3165CEED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08" b="91211" l="9000" r="90000">
                        <a14:foregroundMark x1="68000" y1="43164" x2="68000" y2="43164"/>
                        <a14:foregroundMark x1="77000" y1="39258" x2="77000" y2="39258"/>
                        <a14:foregroundMark x1="63750" y1="23633" x2="63750" y2="23633"/>
                        <a14:foregroundMark x1="54500" y1="13086" x2="54500" y2="13086"/>
                        <a14:foregroundMark x1="49500" y1="8203" x2="49500" y2="8203"/>
                        <a14:foregroundMark x1="20250" y1="91211" x2="20250" y2="91211"/>
                        <a14:foregroundMark x1="10000" y1="83984" x2="10000" y2="83984"/>
                        <a14:foregroundMark x1="9000" y1="85938" x2="9000" y2="85938"/>
                      </a14:backgroundRemoval>
                    </a14:imgEffect>
                  </a14:imgLayer>
                </a14:imgProps>
              </a:ext>
              <a:ext uri="{28A0092B-C50C-407E-A947-70E740481C1C}">
                <a14:useLocalDpi xmlns:a14="http://schemas.microsoft.com/office/drawing/2010/main" val="0"/>
              </a:ext>
            </a:extLst>
          </a:blip>
          <a:srcRect/>
          <a:stretch>
            <a:fillRect/>
          </a:stretch>
        </p:blipFill>
        <p:spPr bwMode="auto">
          <a:xfrm>
            <a:off x="9036087" y="1566153"/>
            <a:ext cx="3155913" cy="4039569"/>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335;p15">
            <a:extLst>
              <a:ext uri="{FF2B5EF4-FFF2-40B4-BE49-F238E27FC236}">
                <a16:creationId xmlns:a16="http://schemas.microsoft.com/office/drawing/2014/main" id="{C7F0FF42-B782-E581-6163-3C3949360DD6}"/>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404475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ndicators MG74">
            <a:extLst>
              <a:ext uri="{FF2B5EF4-FFF2-40B4-BE49-F238E27FC236}">
                <a16:creationId xmlns:a16="http://schemas.microsoft.com/office/drawing/2014/main" id="{966A51F3-EC4A-49C6-AB19-959461CC0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17" y="1231529"/>
            <a:ext cx="7217730" cy="5465486"/>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C5CA96F5-5675-444D-B64F-133A0F1EEE44}"/>
              </a:ext>
            </a:extLst>
          </p:cNvPr>
          <p:cNvSpPr/>
          <p:nvPr/>
        </p:nvSpPr>
        <p:spPr>
          <a:xfrm>
            <a:off x="7716983" y="5012390"/>
            <a:ext cx="358745" cy="66797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Right Brace 7">
            <a:extLst>
              <a:ext uri="{FF2B5EF4-FFF2-40B4-BE49-F238E27FC236}">
                <a16:creationId xmlns:a16="http://schemas.microsoft.com/office/drawing/2014/main" id="{B8277E61-B249-4229-839C-0EBF21CCFE26}"/>
              </a:ext>
            </a:extLst>
          </p:cNvPr>
          <p:cNvSpPr/>
          <p:nvPr/>
        </p:nvSpPr>
        <p:spPr>
          <a:xfrm>
            <a:off x="7745178" y="5777348"/>
            <a:ext cx="359731" cy="92467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Right Brace 10">
            <a:extLst>
              <a:ext uri="{FF2B5EF4-FFF2-40B4-BE49-F238E27FC236}">
                <a16:creationId xmlns:a16="http://schemas.microsoft.com/office/drawing/2014/main" id="{167E1DEB-8888-44FE-AF13-C6ED13CA1970}"/>
              </a:ext>
            </a:extLst>
          </p:cNvPr>
          <p:cNvSpPr/>
          <p:nvPr/>
        </p:nvSpPr>
        <p:spPr>
          <a:xfrm>
            <a:off x="7616939" y="2241205"/>
            <a:ext cx="395999" cy="462030"/>
          </a:xfrm>
          <a:prstGeom prst="rightBrace">
            <a:avLst>
              <a:gd name="adj1" fmla="val 5080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5" name="Straight Arrow Connector 4">
            <a:extLst>
              <a:ext uri="{FF2B5EF4-FFF2-40B4-BE49-F238E27FC236}">
                <a16:creationId xmlns:a16="http://schemas.microsoft.com/office/drawing/2014/main" id="{38381EAB-0274-4902-8878-8BF2756A56A8}"/>
              </a:ext>
            </a:extLst>
          </p:cNvPr>
          <p:cNvCxnSpPr>
            <a:cxnSpLocks/>
          </p:cNvCxnSpPr>
          <p:nvPr/>
        </p:nvCxnSpPr>
        <p:spPr>
          <a:xfrm>
            <a:off x="7464051" y="3215859"/>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098E8-299A-49F0-A8C8-58BA9F962674}"/>
              </a:ext>
            </a:extLst>
          </p:cNvPr>
          <p:cNvCxnSpPr>
            <a:cxnSpLocks/>
          </p:cNvCxnSpPr>
          <p:nvPr/>
        </p:nvCxnSpPr>
        <p:spPr>
          <a:xfrm>
            <a:off x="7464051" y="3851566"/>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224268-73B6-4454-B1B5-6BA9520672E3}"/>
              </a:ext>
            </a:extLst>
          </p:cNvPr>
          <p:cNvCxnSpPr>
            <a:cxnSpLocks/>
          </p:cNvCxnSpPr>
          <p:nvPr/>
        </p:nvCxnSpPr>
        <p:spPr>
          <a:xfrm>
            <a:off x="7464051" y="4502732"/>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9BA23E-CD25-4B6F-A7E9-7DCB425FAB4A}"/>
              </a:ext>
            </a:extLst>
          </p:cNvPr>
          <p:cNvSpPr txBox="1"/>
          <p:nvPr/>
        </p:nvSpPr>
        <p:spPr>
          <a:xfrm>
            <a:off x="8104909" y="2177809"/>
            <a:ext cx="4087091" cy="677108"/>
          </a:xfrm>
          <a:prstGeom prst="rect">
            <a:avLst/>
          </a:prstGeom>
          <a:noFill/>
        </p:spPr>
        <p:txBody>
          <a:bodyPr wrap="square" rtlCol="0">
            <a:spAutoFit/>
          </a:bodyPr>
          <a:lstStyle/>
          <a:p>
            <a:r>
              <a:rPr lang="en-NZ" sz="2000" b="1" dirty="0"/>
              <a:t>Regionally</a:t>
            </a:r>
            <a:r>
              <a:rPr lang="en-NZ" b="1" dirty="0"/>
              <a:t> </a:t>
            </a:r>
            <a:r>
              <a:rPr lang="en-NZ" dirty="0"/>
              <a:t>done as part of risk assessment, not explicitly reported  </a:t>
            </a:r>
          </a:p>
        </p:txBody>
      </p:sp>
      <p:cxnSp>
        <p:nvCxnSpPr>
          <p:cNvPr id="18" name="Straight Arrow Connector 17">
            <a:extLst>
              <a:ext uri="{FF2B5EF4-FFF2-40B4-BE49-F238E27FC236}">
                <a16:creationId xmlns:a16="http://schemas.microsoft.com/office/drawing/2014/main" id="{B20FE72D-79BF-4C99-ADF3-E58E53962B93}"/>
              </a:ext>
            </a:extLst>
          </p:cNvPr>
          <p:cNvCxnSpPr>
            <a:cxnSpLocks/>
          </p:cNvCxnSpPr>
          <p:nvPr/>
        </p:nvCxnSpPr>
        <p:spPr>
          <a:xfrm>
            <a:off x="7535728" y="2066198"/>
            <a:ext cx="54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84EFD0-9EAB-485C-A7CA-3C61FE73408D}"/>
              </a:ext>
            </a:extLst>
          </p:cNvPr>
          <p:cNvSpPr txBox="1"/>
          <p:nvPr/>
        </p:nvSpPr>
        <p:spPr>
          <a:xfrm>
            <a:off x="8104909" y="1779540"/>
            <a:ext cx="4087091" cy="400110"/>
          </a:xfrm>
          <a:prstGeom prst="rect">
            <a:avLst/>
          </a:prstGeom>
          <a:noFill/>
        </p:spPr>
        <p:txBody>
          <a:bodyPr wrap="square" rtlCol="0">
            <a:spAutoFit/>
          </a:bodyPr>
          <a:lstStyle/>
          <a:p>
            <a:r>
              <a:rPr lang="en-NZ" sz="2000" b="1" dirty="0"/>
              <a:t>Regionally</a:t>
            </a:r>
            <a:r>
              <a:rPr lang="en-NZ" b="1" dirty="0"/>
              <a:t> </a:t>
            </a:r>
            <a:r>
              <a:rPr lang="en-NZ" dirty="0"/>
              <a:t>done</a:t>
            </a:r>
          </a:p>
        </p:txBody>
      </p:sp>
      <p:sp>
        <p:nvSpPr>
          <p:cNvPr id="20" name="TextBox 19">
            <a:extLst>
              <a:ext uri="{FF2B5EF4-FFF2-40B4-BE49-F238E27FC236}">
                <a16:creationId xmlns:a16="http://schemas.microsoft.com/office/drawing/2014/main" id="{659B21C9-230C-417A-8FE5-08AC85601C8F}"/>
              </a:ext>
            </a:extLst>
          </p:cNvPr>
          <p:cNvSpPr txBox="1"/>
          <p:nvPr/>
        </p:nvSpPr>
        <p:spPr>
          <a:xfrm>
            <a:off x="8129943" y="6096118"/>
            <a:ext cx="4087091" cy="400110"/>
          </a:xfrm>
          <a:prstGeom prst="rect">
            <a:avLst/>
          </a:prstGeom>
          <a:noFill/>
        </p:spPr>
        <p:txBody>
          <a:bodyPr wrap="square" rtlCol="0">
            <a:spAutoFit/>
          </a:bodyPr>
          <a:lstStyle/>
          <a:p>
            <a:r>
              <a:rPr lang="en-NZ" sz="2000" b="1" dirty="0"/>
              <a:t>National </a:t>
            </a:r>
            <a:r>
              <a:rPr lang="en-NZ" dirty="0"/>
              <a:t>capability</a:t>
            </a:r>
          </a:p>
        </p:txBody>
      </p:sp>
      <p:sp>
        <p:nvSpPr>
          <p:cNvPr id="21" name="TextBox 20">
            <a:extLst>
              <a:ext uri="{FF2B5EF4-FFF2-40B4-BE49-F238E27FC236}">
                <a16:creationId xmlns:a16="http://schemas.microsoft.com/office/drawing/2014/main" id="{DEE76946-29C7-4EB5-9502-6B042183A497}"/>
              </a:ext>
            </a:extLst>
          </p:cNvPr>
          <p:cNvSpPr txBox="1"/>
          <p:nvPr/>
        </p:nvSpPr>
        <p:spPr>
          <a:xfrm>
            <a:off x="8021613" y="4260719"/>
            <a:ext cx="4303753" cy="677108"/>
          </a:xfrm>
          <a:prstGeom prst="rect">
            <a:avLst/>
          </a:prstGeom>
          <a:noFill/>
        </p:spPr>
        <p:txBody>
          <a:bodyPr wrap="square" rtlCol="0">
            <a:spAutoFit/>
          </a:bodyPr>
          <a:lstStyle/>
          <a:p>
            <a:r>
              <a:rPr lang="en-NZ" sz="2000" b="1" dirty="0"/>
              <a:t>National </a:t>
            </a:r>
            <a:r>
              <a:rPr lang="en-NZ" dirty="0"/>
              <a:t>exercise – but focused largely on earthquake preparedness </a:t>
            </a:r>
          </a:p>
        </p:txBody>
      </p:sp>
      <p:sp>
        <p:nvSpPr>
          <p:cNvPr id="22" name="TextBox 21">
            <a:extLst>
              <a:ext uri="{FF2B5EF4-FFF2-40B4-BE49-F238E27FC236}">
                <a16:creationId xmlns:a16="http://schemas.microsoft.com/office/drawing/2014/main" id="{ECE4C014-E476-444A-A9C8-FAAFF583A47B}"/>
              </a:ext>
            </a:extLst>
          </p:cNvPr>
          <p:cNvSpPr txBox="1"/>
          <p:nvPr/>
        </p:nvSpPr>
        <p:spPr>
          <a:xfrm>
            <a:off x="8238275" y="5166121"/>
            <a:ext cx="4087091" cy="400110"/>
          </a:xfrm>
          <a:prstGeom prst="rect">
            <a:avLst/>
          </a:prstGeom>
          <a:noFill/>
        </p:spPr>
        <p:txBody>
          <a:bodyPr wrap="square" rtlCol="0">
            <a:spAutoFit/>
          </a:bodyPr>
          <a:lstStyle/>
          <a:p>
            <a:r>
              <a:rPr lang="en-NZ" sz="2000" b="1" dirty="0"/>
              <a:t>Regionally </a:t>
            </a:r>
            <a:r>
              <a:rPr lang="en-NZ" dirty="0"/>
              <a:t>required / reported</a:t>
            </a:r>
          </a:p>
        </p:txBody>
      </p:sp>
      <p:sp>
        <p:nvSpPr>
          <p:cNvPr id="23" name="TextBox 22">
            <a:extLst>
              <a:ext uri="{FF2B5EF4-FFF2-40B4-BE49-F238E27FC236}">
                <a16:creationId xmlns:a16="http://schemas.microsoft.com/office/drawing/2014/main" id="{8F7248B7-27CA-4390-8863-AD7979EAC6DD}"/>
              </a:ext>
            </a:extLst>
          </p:cNvPr>
          <p:cNvSpPr txBox="1"/>
          <p:nvPr/>
        </p:nvSpPr>
        <p:spPr>
          <a:xfrm>
            <a:off x="8104909" y="3087966"/>
            <a:ext cx="4087091" cy="400110"/>
          </a:xfrm>
          <a:prstGeom prst="rect">
            <a:avLst/>
          </a:prstGeom>
          <a:noFill/>
        </p:spPr>
        <p:txBody>
          <a:bodyPr wrap="square" rtlCol="0">
            <a:spAutoFit/>
          </a:bodyPr>
          <a:lstStyle/>
          <a:p>
            <a:r>
              <a:rPr lang="en-NZ" sz="2000" b="1" dirty="0"/>
              <a:t>Regionally</a:t>
            </a:r>
            <a:r>
              <a:rPr lang="en-NZ" b="1" dirty="0"/>
              <a:t> </a:t>
            </a:r>
            <a:r>
              <a:rPr lang="en-NZ" dirty="0"/>
              <a:t>done</a:t>
            </a:r>
          </a:p>
        </p:txBody>
      </p:sp>
      <p:sp>
        <p:nvSpPr>
          <p:cNvPr id="24" name="TextBox 23">
            <a:extLst>
              <a:ext uri="{FF2B5EF4-FFF2-40B4-BE49-F238E27FC236}">
                <a16:creationId xmlns:a16="http://schemas.microsoft.com/office/drawing/2014/main" id="{02BE75EA-6D9F-4E68-8E79-5CE02B080836}"/>
              </a:ext>
            </a:extLst>
          </p:cNvPr>
          <p:cNvSpPr txBox="1"/>
          <p:nvPr/>
        </p:nvSpPr>
        <p:spPr>
          <a:xfrm>
            <a:off x="8104909" y="3564162"/>
            <a:ext cx="4087091" cy="400110"/>
          </a:xfrm>
          <a:prstGeom prst="rect">
            <a:avLst/>
          </a:prstGeom>
          <a:noFill/>
        </p:spPr>
        <p:txBody>
          <a:bodyPr wrap="square" rtlCol="0">
            <a:spAutoFit/>
          </a:bodyPr>
          <a:lstStyle/>
          <a:p>
            <a:r>
              <a:rPr lang="en-NZ" sz="2000" b="1" dirty="0"/>
              <a:t>Nationally </a:t>
            </a:r>
            <a:r>
              <a:rPr lang="en-NZ" dirty="0"/>
              <a:t>supported</a:t>
            </a:r>
          </a:p>
        </p:txBody>
      </p:sp>
      <p:cxnSp>
        <p:nvCxnSpPr>
          <p:cNvPr id="28" name="Straight Arrow Connector 27">
            <a:extLst>
              <a:ext uri="{FF2B5EF4-FFF2-40B4-BE49-F238E27FC236}">
                <a16:creationId xmlns:a16="http://schemas.microsoft.com/office/drawing/2014/main" id="{BFFBED64-4230-46AE-8A71-B8D16DE81385}"/>
              </a:ext>
            </a:extLst>
          </p:cNvPr>
          <p:cNvCxnSpPr>
            <a:cxnSpLocks/>
          </p:cNvCxnSpPr>
          <p:nvPr/>
        </p:nvCxnSpPr>
        <p:spPr>
          <a:xfrm flipH="1">
            <a:off x="6941613" y="3468192"/>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DEDF01-6D57-4962-8C06-13582A11F361}"/>
              </a:ext>
            </a:extLst>
          </p:cNvPr>
          <p:cNvCxnSpPr>
            <a:cxnSpLocks/>
          </p:cNvCxnSpPr>
          <p:nvPr/>
        </p:nvCxnSpPr>
        <p:spPr>
          <a:xfrm flipH="1">
            <a:off x="6941613" y="4210761"/>
            <a:ext cx="108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6FE46F-23CD-343E-8821-8FB6AAE7C0B0}"/>
              </a:ext>
            </a:extLst>
          </p:cNvPr>
          <p:cNvSpPr txBox="1"/>
          <p:nvPr/>
        </p:nvSpPr>
        <p:spPr>
          <a:xfrm>
            <a:off x="429977" y="361772"/>
            <a:ext cx="10161823" cy="539751"/>
          </a:xfrm>
          <a:prstGeom prst="rect">
            <a:avLst/>
          </a:prstGeom>
          <a:noFill/>
        </p:spPr>
        <p:txBody>
          <a:bodyPr wrap="square" lIns="0" tIns="0" rIns="0" bIns="0" rtlCol="0">
            <a:noAutofit/>
          </a:bodyPr>
          <a:lstStyle/>
          <a:p>
            <a:r>
              <a:rPr lang="en-NZ" sz="3600" b="1" dirty="0">
                <a:solidFill>
                  <a:srgbClr val="C00000"/>
                </a:solidFill>
                <a:latin typeface="Arial" panose="020B0604020202020204" pitchFamily="34" charset="0"/>
                <a:ea typeface="Open Sans Condensed" panose="020B0806030504020204" pitchFamily="34" charset="0"/>
                <a:cs typeface="Arial" panose="020B0604020202020204" pitchFamily="34" charset="0"/>
              </a:rPr>
              <a:t>NZ: Comparison against indicators</a:t>
            </a:r>
          </a:p>
        </p:txBody>
      </p:sp>
      <p:pic>
        <p:nvPicPr>
          <p:cNvPr id="3" name="Google Shape;335;p15">
            <a:extLst>
              <a:ext uri="{FF2B5EF4-FFF2-40B4-BE49-F238E27FC236}">
                <a16:creationId xmlns:a16="http://schemas.microsoft.com/office/drawing/2014/main" id="{A9BDE2B1-00A9-DA8D-A6F5-8FEB638DE66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9240349" y="124802"/>
            <a:ext cx="1090451" cy="755675"/>
          </a:xfrm>
          <a:prstGeom prst="rect">
            <a:avLst/>
          </a:prstGeom>
          <a:noFill/>
          <a:ln>
            <a:noFill/>
          </a:ln>
        </p:spPr>
      </p:pic>
    </p:spTree>
    <p:extLst>
      <p:ext uri="{BB962C8B-B14F-4D97-AF65-F5344CB8AC3E}">
        <p14:creationId xmlns:p14="http://schemas.microsoft.com/office/powerpoint/2010/main" val="355673184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1122</Words>
  <Application>Microsoft Office PowerPoint</Application>
  <PresentationFormat>Widescreen</PresentationFormat>
  <Paragraphs>133</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Open Sans</vt:lpstr>
      <vt:lpstr>Open Sans Condensed</vt:lpstr>
      <vt:lpstr>Roboto</vt:lpstr>
      <vt:lpstr>Symbol</vt:lpstr>
      <vt:lpstr>Wingdings</vt:lpstr>
      <vt:lpstr>1_Office Theme</vt:lpstr>
      <vt:lpstr>Tsunami Ready ‘Equivalency’</vt:lpstr>
      <vt:lpstr>Tsunami Ready ‘Equivalency’ </vt:lpstr>
      <vt:lpstr>Proposed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dc:title>
  <dc:creator>Ashleigh Fromont [NEMA]</dc:creator>
  <cp:lastModifiedBy>Ashleigh Fromont [NEMA]</cp:lastModifiedBy>
  <cp:revision>2</cp:revision>
  <dcterms:created xsi:type="dcterms:W3CDTF">2023-09-08T04:03:30Z</dcterms:created>
  <dcterms:modified xsi:type="dcterms:W3CDTF">2024-02-15T22:52:37Z</dcterms:modified>
</cp:coreProperties>
</file>