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3.xml" ContentType="application/vnd.openxmlformats-officedocument.theme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theme/theme5.xml" ContentType="application/vnd.openxmlformats-officedocument.theme+xml"/>
  <Override PartName="/ppt/slideLayouts/slideLayout14.xml" ContentType="application/vnd.openxmlformats-officedocument.presentationml.slideLayout+xml"/>
  <Override PartName="/ppt/theme/theme6.xml" ContentType="application/vnd.openxmlformats-officedocument.theme+xml"/>
  <Override PartName="/ppt/slideLayouts/slideLayout15.xml" ContentType="application/vnd.openxmlformats-officedocument.presentationml.slideLayout+xml"/>
  <Override PartName="/ppt/theme/theme7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8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9.xml" ContentType="application/vnd.openxmlformats-officedocument.theme+xml"/>
  <Override PartName="/ppt/slideLayouts/slideLayout24.xml" ContentType="application/vnd.openxmlformats-officedocument.presentationml.slideLayout+xml"/>
  <Override PartName="/ppt/theme/theme10.xml" ContentType="application/vnd.openxmlformats-officedocument.theme+xml"/>
  <Override PartName="/ppt/slideLayouts/slideLayout25.xml" ContentType="application/vnd.openxmlformats-officedocument.presentationml.slideLayout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4"/>
    <p:sldMasterId id="2147483655" r:id="rId5"/>
    <p:sldMasterId id="2147483667" r:id="rId6"/>
    <p:sldMasterId id="2147483675" r:id="rId7"/>
    <p:sldMasterId id="2147483691" r:id="rId8"/>
    <p:sldMasterId id="2147483693" r:id="rId9"/>
    <p:sldMasterId id="2147483688" r:id="rId10"/>
    <p:sldMasterId id="2147483676" r:id="rId11"/>
    <p:sldMasterId id="2147483697" r:id="rId12"/>
    <p:sldMasterId id="2147483699" r:id="rId13"/>
    <p:sldMasterId id="2147483700" r:id="rId14"/>
  </p:sldMasterIdLst>
  <p:notesMasterIdLst>
    <p:notesMasterId r:id="rId26"/>
  </p:notesMasterIdLst>
  <p:handoutMasterIdLst>
    <p:handoutMasterId r:id="rId27"/>
  </p:handoutMasterIdLst>
  <p:sldIdLst>
    <p:sldId id="269" r:id="rId15"/>
    <p:sldId id="284" r:id="rId16"/>
    <p:sldId id="290" r:id="rId17"/>
    <p:sldId id="298" r:id="rId18"/>
    <p:sldId id="292" r:id="rId19"/>
    <p:sldId id="291" r:id="rId20"/>
    <p:sldId id="293" r:id="rId21"/>
    <p:sldId id="294" r:id="rId22"/>
    <p:sldId id="295" r:id="rId23"/>
    <p:sldId id="296" r:id="rId24"/>
    <p:sldId id="297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2FF"/>
    <a:srgbClr val="183254"/>
    <a:srgbClr val="0069B4"/>
    <a:srgbClr val="FCC002"/>
    <a:srgbClr val="67BB89"/>
    <a:srgbClr val="41B7C8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1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08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7.xml"/><Relationship Id="rId7" Type="http://schemas.openxmlformats.org/officeDocument/2006/relationships/slideMaster" Target="slideMasters/slideMaster4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Master" Target="slideMasters/slideMaster8.xml"/><Relationship Id="rId24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Master" Target="slideMasters/slideMaster11.xml"/><Relationship Id="rId22" Type="http://schemas.openxmlformats.org/officeDocument/2006/relationships/slide" Target="slides/slide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AE6A58-4FB4-4CC6-96D2-704E647E1F92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299EB5-BBC7-4461-B19C-AF767D8FFBCD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30314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4DCC70-1736-4198-B3CB-0BBF381B4215}" type="datetimeFigureOut">
              <a:rPr lang="fr-FR" smtClean="0"/>
              <a:t>18/02/2024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555B3A-F9BB-419E-94F8-F6C4477A78E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135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8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6913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1409" y="1881352"/>
            <a:ext cx="3490842" cy="3531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784181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850" t="-943" r="-1"/>
          <a:stretch/>
        </p:blipFill>
        <p:spPr>
          <a:xfrm>
            <a:off x="7338429" y="1779105"/>
            <a:ext cx="3970734" cy="3977470"/>
          </a:xfrm>
          <a:prstGeom prst="rect">
            <a:avLst/>
          </a:prstGeom>
        </p:spPr>
      </p:pic>
      <p:sp>
        <p:nvSpPr>
          <p:cNvPr id="4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2115383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54C09-06E6-EC4E-BDC8-F8CE7451FA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475AF4-7C76-F84A-BB03-3750F9EBBB3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494146" y="1680651"/>
            <a:ext cx="10491787" cy="45132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07022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73195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78451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8281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4337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12403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881200"/>
            <a:ext cx="12192001" cy="4397389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3" y="2270490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6" name="Oval 17"/>
          <p:cNvSpPr/>
          <p:nvPr userDrawn="1"/>
        </p:nvSpPr>
        <p:spPr>
          <a:xfrm>
            <a:off x="1703252" y="1972193"/>
            <a:ext cx="955433" cy="955433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84252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03D55D0-3C72-4164-9340-C8944BC236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10858"/>
            <a:ext cx="12192000" cy="4539343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2031714" y="2171125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206140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 userDrawn="1"/>
        </p:nvSpPr>
        <p:spPr>
          <a:xfrm>
            <a:off x="2596056" y="2687579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r-FR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BF371C-B563-7143-AB92-E7DA8E41A57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82741" y="1298268"/>
            <a:ext cx="11474450" cy="528955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32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8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A098D7-84A4-0A45-938C-E934A0803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084" y="188144"/>
            <a:ext cx="10515600" cy="922901"/>
          </a:xfrm>
          <a:prstGeom prst="rect">
            <a:avLst/>
          </a:prstGeom>
        </p:spPr>
        <p:txBody>
          <a:bodyPr/>
          <a:lstStyle>
            <a:lvl1pPr>
              <a:defRPr sz="40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223195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352639"/>
            <a:ext cx="12192000" cy="4539343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151898" y="1812907"/>
            <a:ext cx="8128572" cy="3618809"/>
          </a:xfrm>
          <a:prstGeom prst="rect">
            <a:avLst/>
          </a:prstGeom>
          <a:solidFill>
            <a:schemeClr val="bg1"/>
          </a:solidFill>
          <a:ln w="57150" cap="flat">
            <a:solidFill>
              <a:srgbClr val="41B7C8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9" name="Oval 17"/>
          <p:cNvSpPr/>
          <p:nvPr userDrawn="1"/>
        </p:nvSpPr>
        <p:spPr>
          <a:xfrm>
            <a:off x="1495862" y="1170914"/>
            <a:ext cx="955433" cy="955433"/>
          </a:xfrm>
          <a:prstGeom prst="ellipse">
            <a:avLst/>
          </a:prstGeom>
          <a:solidFill>
            <a:srgbClr val="41B7C8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5536" y="-115614"/>
            <a:ext cx="1629168" cy="1629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820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1990017"/>
            <a:ext cx="12192000" cy="436564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Picture Placeholder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33108" y="1990017"/>
            <a:ext cx="3458892" cy="4365641"/>
          </a:xfrm>
          <a:prstGeom prst="rect">
            <a:avLst/>
          </a:prstGeom>
          <a:solidFill>
            <a:srgbClr val="41B7C8"/>
          </a:solidFill>
          <a:ln w="12700">
            <a:solidFill>
              <a:srgbClr val="41B7C8"/>
            </a:solidFill>
          </a:ln>
        </p:spPr>
      </p:pic>
    </p:spTree>
    <p:extLst>
      <p:ext uri="{BB962C8B-B14F-4D97-AF65-F5344CB8AC3E}">
        <p14:creationId xmlns:p14="http://schemas.microsoft.com/office/powerpoint/2010/main" val="35374230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5988818" y="0"/>
            <a:ext cx="6203182" cy="6962503"/>
          </a:xfrm>
          <a:prstGeom prst="rect">
            <a:avLst/>
          </a:prstGeom>
          <a:solidFill>
            <a:srgbClr val="183254"/>
          </a:solidFill>
          <a:ln w="12700" cap="flat">
            <a:solidFill>
              <a:srgbClr val="1F476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0B0CD4-6B8D-45A9-9DCA-8CB0A0C6423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592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45628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921471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2056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04857" y="0"/>
            <a:ext cx="5987143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8FB8DA0-25B2-48F6-8868-B213CEA0119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22621" y="5349548"/>
            <a:ext cx="1495758" cy="1437388"/>
          </a:xfrm>
          <a:prstGeom prst="rect">
            <a:avLst/>
          </a:prstGeom>
        </p:spPr>
      </p:pic>
      <p:sp>
        <p:nvSpPr>
          <p:cNvPr id="6" name="Rectangle">
            <a:extLst>
              <a:ext uri="{FF2B5EF4-FFF2-40B4-BE49-F238E27FC236}">
                <a16:creationId xmlns:a16="http://schemas.microsoft.com/office/drawing/2014/main" id="{6339B7C9-369B-4FBD-93AB-42CB9FBB9CB7}"/>
              </a:ext>
            </a:extLst>
          </p:cNvPr>
          <p:cNvSpPr/>
          <p:nvPr userDrawn="1"/>
        </p:nvSpPr>
        <p:spPr>
          <a:xfrm rot="10800000">
            <a:off x="1790483" y="1302602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3358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Rectangle">
            <a:extLst>
              <a:ext uri="{FF2B5EF4-FFF2-40B4-BE49-F238E27FC236}">
                <a16:creationId xmlns:a16="http://schemas.microsoft.com/office/drawing/2014/main" id="{694F4ECB-61D4-4894-A69C-2CEC9B9D8136}"/>
              </a:ext>
            </a:extLst>
          </p:cNvPr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141929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Rectangle 6"/>
          <p:cNvSpPr/>
          <p:nvPr userDrawn="1"/>
        </p:nvSpPr>
        <p:spPr>
          <a:xfrm>
            <a:off x="2445868" y="0"/>
            <a:ext cx="9746132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Rectangle"/>
          <p:cNvSpPr/>
          <p:nvPr userDrawn="1"/>
        </p:nvSpPr>
        <p:spPr>
          <a:xfrm rot="5400000">
            <a:off x="1412796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" name="Rectangle 1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6F47C58-E686-410D-A080-804664D176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71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84EB186-FC1E-FD41-9F03-746BAD5ED2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713D5D-E2C9-0947-BFB4-71009212A37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11790" y="1337239"/>
            <a:ext cx="11179175" cy="46307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52903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6148552"/>
            <a:ext cx="12192000" cy="709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947273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510" y="6148552"/>
            <a:ext cx="12225126" cy="70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114085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5717631" y="420412"/>
            <a:ext cx="756742" cy="1219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10746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4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8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2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3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4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theme" Target="../theme/theme9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4.png"/><Relationship Id="rId4" Type="http://schemas.openxmlformats.org/officeDocument/2006/relationships/image" Target="../media/image1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-7428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951" y="2025894"/>
            <a:ext cx="2920169" cy="2806212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21257D7F-3656-47C9-B5F0-D20A647BD6E3}"/>
              </a:ext>
            </a:extLst>
          </p:cNvPr>
          <p:cNvSpPr/>
          <p:nvPr userDrawn="1"/>
        </p:nvSpPr>
        <p:spPr>
          <a:xfrm rot="5400000">
            <a:off x="4884289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991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 txBox="1">
            <a:spLocks/>
          </p:cNvSpPr>
          <p:nvPr userDrawn="1"/>
        </p:nvSpPr>
        <p:spPr>
          <a:xfrm>
            <a:off x="8382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E2A5ED9-6140-49EF-92C0-7F9DD0623968}" type="datetimeFigureOut">
              <a:rPr lang="fr-FR" smtClean="0"/>
              <a:pPr/>
              <a:t>18/02/2024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2396836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0" y="0"/>
            <a:ext cx="2445868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29840" y="2716523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rgbClr val="0069B4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rgbClr val="0069B4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sp>
        <p:nvSpPr>
          <p:cNvPr id="9" name="Rectangle">
            <a:extLst>
              <a:ext uri="{FF2B5EF4-FFF2-40B4-BE49-F238E27FC236}">
                <a16:creationId xmlns:a16="http://schemas.microsoft.com/office/drawing/2014/main" id="{77534053-254D-4E28-925D-C8196B6A1DA0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BDEE516-FBD8-4DC1-9266-A07046C0240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4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38897" y="635634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9045603" y="635634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r-F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B79096A-E1C7-4DE6-944A-D4A34A5826EA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sp>
        <p:nvSpPr>
          <p:cNvPr id="14" name="Rectangle"/>
          <p:cNvSpPr/>
          <p:nvPr userDrawn="1"/>
        </p:nvSpPr>
        <p:spPr>
          <a:xfrm rot="5400000">
            <a:off x="1974074" y="3090727"/>
            <a:ext cx="1328398" cy="125771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6" name="Rectangle 15"/>
          <p:cNvSpPr/>
          <p:nvPr userDrawn="1"/>
        </p:nvSpPr>
        <p:spPr>
          <a:xfrm>
            <a:off x="2396836" y="0"/>
            <a:ext cx="9826971" cy="6858000"/>
          </a:xfrm>
          <a:prstGeom prst="rect">
            <a:avLst/>
          </a:prstGeom>
          <a:solidFill>
            <a:srgbClr val="0069B4"/>
          </a:solidFill>
          <a:ln>
            <a:solidFill>
              <a:srgbClr val="41B7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Rectangle 1"/>
          <p:cNvSpPr/>
          <p:nvPr userDrawn="1"/>
        </p:nvSpPr>
        <p:spPr>
          <a:xfrm>
            <a:off x="2557322" y="2786402"/>
            <a:ext cx="753291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Roboto"/>
              </a:rPr>
              <a:t>THANK YOU</a:t>
            </a:r>
            <a:endParaRPr kumimoji="0" lang="fr-FR" sz="7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Roboto"/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568"/>
          <a:stretch/>
        </p:blipFill>
        <p:spPr>
          <a:xfrm>
            <a:off x="8255299" y="2786397"/>
            <a:ext cx="1161899" cy="86832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64F7D3D-79F0-46CE-815A-70D872E7A56B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  <p:sp>
        <p:nvSpPr>
          <p:cNvPr id="13" name="Rectangle">
            <a:extLst>
              <a:ext uri="{FF2B5EF4-FFF2-40B4-BE49-F238E27FC236}">
                <a16:creationId xmlns:a16="http://schemas.microsoft.com/office/drawing/2014/main" id="{A47F5B70-A4B3-46E6-B156-999A54EA23A3}"/>
              </a:ext>
            </a:extLst>
          </p:cNvPr>
          <p:cNvSpPr/>
          <p:nvPr userDrawn="1"/>
        </p:nvSpPr>
        <p:spPr>
          <a:xfrm rot="5400000">
            <a:off x="1001943" y="3379881"/>
            <a:ext cx="2423422" cy="98238"/>
          </a:xfrm>
          <a:prstGeom prst="rect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9069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397117-F3A1-41B5-B5A5-0FD5A7D43CA4}" type="slidenum">
              <a:rPr lang="fr-FR" smtClean="0"/>
              <a:t>‹#›</a:t>
            </a:fld>
            <a:endParaRPr lang="fr-FR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71544" y="216362"/>
            <a:ext cx="1999700" cy="951923"/>
          </a:xfrm>
          <a:prstGeom prst="rect">
            <a:avLst/>
          </a:prstGeom>
        </p:spPr>
      </p:pic>
      <p:sp>
        <p:nvSpPr>
          <p:cNvPr id="10" name="Rectangle"/>
          <p:cNvSpPr/>
          <p:nvPr userDrawn="1"/>
        </p:nvSpPr>
        <p:spPr>
          <a:xfrm rot="5400000">
            <a:off x="1721007" y="3812568"/>
            <a:ext cx="1639614" cy="110484"/>
          </a:xfrm>
          <a:prstGeom prst="rect">
            <a:avLst/>
          </a:prstGeom>
          <a:solidFill>
            <a:schemeClr val="bg1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9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36525"/>
            <a:ext cx="1495758" cy="1437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548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49" r:id="rId2"/>
    <p:sldLayoutId id="2147483656" r:id="rId3"/>
    <p:sldLayoutId id="2147483674" r:id="rId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">
            <a:extLst>
              <a:ext uri="{FF2B5EF4-FFF2-40B4-BE49-F238E27FC236}">
                <a16:creationId xmlns:a16="http://schemas.microsoft.com/office/drawing/2014/main" id="{C10E1C6E-56AE-4A56-82D7-922AEEE28B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863F2-11A4-4389-99C2-FE101F254974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ADD5931-16A2-F049-BD43-6DDE04A201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0"/>
            <a:ext cx="10515600" cy="10052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5123ED-E9D3-D74E-98EF-B067CB9D37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90728" y="1450721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10666AB-F065-4B01-5F50-8DF784997BCF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36322" y="166960"/>
            <a:ext cx="1755564" cy="90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668" r:id="rId2"/>
    <p:sldLayoutId id="2147483669" r:id="rId3"/>
    <p:sldLayoutId id="2147483670" r:id="rId4"/>
    <p:sldLayoutId id="2147483689" r:id="rId5"/>
    <p:sldLayoutId id="2147483690" r:id="rId6"/>
  </p:sldLayoutIdLst>
  <p:transition spd="med"/>
  <p:hf sldNum="0" hdr="0" ftr="0" dt="0"/>
  <p:txStyles>
    <p:titleStyle>
      <a:lvl1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000" b="1" i="0" u="none" strike="noStrike" cap="none" spc="0" baseline="0">
          <a:ln>
            <a:noFill/>
          </a:ln>
          <a:solidFill>
            <a:srgbClr val="C00000"/>
          </a:solidFill>
          <a:uFillTx/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  <a:sym typeface="Open Sans"/>
        </a:defRPr>
      </a:lvl1pPr>
      <a:lvl2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2pPr>
      <a:lvl3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3pPr>
      <a:lvl4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4pPr>
      <a:lvl5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5pPr>
      <a:lvl6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6pPr>
      <a:lvl7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7pPr>
      <a:lvl8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8pPr>
      <a:lvl9pPr marL="0" marR="0" indent="0" algn="l" defTabSz="91436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359" b="0" i="0" u="none" strike="noStrike" cap="none" spc="0" baseline="0">
          <a:ln>
            <a:noFill/>
          </a:ln>
          <a:solidFill>
            <a:srgbClr val="000000"/>
          </a:solidFill>
          <a:uFillTx/>
          <a:latin typeface="Open Sans"/>
          <a:ea typeface="Open Sans"/>
          <a:cs typeface="Open Sans"/>
          <a:sym typeface="Open Sans"/>
        </a:defRPr>
      </a:lvl9pPr>
    </p:titleStyle>
    <p:bodyStyle>
      <a:lvl1pPr marL="218131" marR="0" indent="-218131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1pPr>
      <a:lvl2pPr marL="575944" marR="0" indent="-254487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2pPr>
      <a:lvl3pPr marL="948298" marR="0" indent="-305384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3pPr>
      <a:lvl4pPr marL="1303688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4pPr>
      <a:lvl5pPr marL="162514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 panose="020B0604020202020204" pitchFamily="34" charset="0"/>
          <a:ea typeface="+mn-ea"/>
          <a:cs typeface="Arial" panose="020B0604020202020204" pitchFamily="34" charset="0"/>
          <a:sym typeface="Roboto"/>
        </a:defRPr>
      </a:lvl5pPr>
      <a:lvl6pPr marL="1946603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6pPr>
      <a:lvl7pPr marL="2268060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7pPr>
      <a:lvl8pPr marL="2589517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8pPr>
      <a:lvl9pPr marL="2910975" marR="0" indent="-339316" algn="l" defTabSz="914367" rtl="0" latinLnBrk="0">
        <a:lnSpc>
          <a:spcPct val="90000"/>
        </a:lnSpc>
        <a:spcBef>
          <a:spcPts val="984"/>
        </a:spcBef>
        <a:spcAft>
          <a:spcPts val="0"/>
        </a:spcAft>
        <a:buClrTx/>
        <a:buSzPct val="100000"/>
        <a:buFont typeface="Arial"/>
        <a:buChar char="•"/>
        <a:tabLst/>
        <a:defRPr sz="2672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Roboto"/>
        </a:defRPr>
      </a:lvl9pPr>
    </p:bodyStyle>
    <p:otherStyle>
      <a:lvl1pPr marL="0" marR="0" indent="0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1pPr>
      <a:lvl2pPr marL="0" marR="0" indent="32145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2pPr>
      <a:lvl3pPr marL="0" marR="0" indent="642915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3pPr>
      <a:lvl4pPr marL="0" marR="0" indent="964372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4pPr>
      <a:lvl5pPr marL="0" marR="0" indent="128582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5pPr>
      <a:lvl6pPr marL="0" marR="0" indent="1607287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6pPr>
      <a:lvl7pPr marL="0" marR="0" indent="1928744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7pPr>
      <a:lvl8pPr marL="0" marR="0" indent="2250201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8pPr>
      <a:lvl9pPr marL="0" marR="0" indent="2571659" algn="r" defTabSz="914367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5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Roboto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Oval 8"/>
          <p:cNvSpPr/>
          <p:nvPr userDrawn="1"/>
        </p:nvSpPr>
        <p:spPr>
          <a:xfrm>
            <a:off x="518275" y="185580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8AB85A-D4DC-48B7-AC15-2A576CD744D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2" name="Rectangle">
            <a:extLst>
              <a:ext uri="{FF2B5EF4-FFF2-40B4-BE49-F238E27FC236}">
                <a16:creationId xmlns:a16="http://schemas.microsoft.com/office/drawing/2014/main" id="{AEC65851-C120-4AE0-9C20-79A8D25101DF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13" name="Oval 8">
            <a:extLst>
              <a:ext uri="{FF2B5EF4-FFF2-40B4-BE49-F238E27FC236}">
                <a16:creationId xmlns:a16="http://schemas.microsoft.com/office/drawing/2014/main" id="{3FB3321D-09B7-419A-8BAF-CB3FBE47F72F}"/>
              </a:ext>
            </a:extLst>
          </p:cNvPr>
          <p:cNvSpPr/>
          <p:nvPr userDrawn="1"/>
        </p:nvSpPr>
        <p:spPr>
          <a:xfrm>
            <a:off x="502508" y="3269246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4" name="Oval 8">
            <a:extLst>
              <a:ext uri="{FF2B5EF4-FFF2-40B4-BE49-F238E27FC236}">
                <a16:creationId xmlns:a16="http://schemas.microsoft.com/office/drawing/2014/main" id="{62CCC20A-A1CA-4F8C-9E43-B430FE3E37D3}"/>
              </a:ext>
            </a:extLst>
          </p:cNvPr>
          <p:cNvSpPr/>
          <p:nvPr userDrawn="1"/>
        </p:nvSpPr>
        <p:spPr>
          <a:xfrm>
            <a:off x="518275" y="4682691"/>
            <a:ext cx="594088" cy="583454"/>
          </a:xfrm>
          <a:prstGeom prst="ellipse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marL="0" marR="0" lvl="0" indent="0" algn="ctr" defTabSz="130048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1B7C8"/>
              </a:solidFill>
              <a:effectLst/>
              <a:uLnTx/>
              <a:uFillTx/>
              <a:latin typeface="Roboto"/>
              <a:sym typeface="Roboto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F509056-E910-4D3F-9F8A-C35247846223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FB5224F-0AA0-4C49-8F64-DD3B5D186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160" y="-7378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1AEA1C-9B6B-A84D-9758-4CC2AFAEED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7037" y="1748344"/>
            <a:ext cx="10515600" cy="40428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0998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00000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8"/>
          <p:cNvSpPr/>
          <p:nvPr userDrawn="1"/>
        </p:nvSpPr>
        <p:spPr>
          <a:xfrm>
            <a:off x="4585098" y="2105715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2" name="Oval 8"/>
          <p:cNvSpPr/>
          <p:nvPr userDrawn="1"/>
        </p:nvSpPr>
        <p:spPr>
          <a:xfrm>
            <a:off x="701293" y="2204006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4" name="TextBox 27"/>
          <p:cNvSpPr txBox="1"/>
          <p:nvPr userDrawn="1"/>
        </p:nvSpPr>
        <p:spPr>
          <a:xfrm>
            <a:off x="1697784" y="3511090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5" name="TextBox 27"/>
          <p:cNvSpPr txBox="1"/>
          <p:nvPr userDrawn="1"/>
        </p:nvSpPr>
        <p:spPr>
          <a:xfrm>
            <a:off x="5592372" y="3291783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lang="en-US" dirty="0"/>
          </a:p>
        </p:txBody>
      </p:sp>
      <p:sp>
        <p:nvSpPr>
          <p:cNvPr id="16" name="Oval 8"/>
          <p:cNvSpPr/>
          <p:nvPr userDrawn="1"/>
        </p:nvSpPr>
        <p:spPr>
          <a:xfrm>
            <a:off x="8491953" y="2236268"/>
            <a:ext cx="2976412" cy="3010378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sp>
        <p:nvSpPr>
          <p:cNvPr id="17" name="Oval 8"/>
          <p:cNvSpPr/>
          <p:nvPr userDrawn="1"/>
        </p:nvSpPr>
        <p:spPr>
          <a:xfrm>
            <a:off x="10561169" y="1924232"/>
            <a:ext cx="1025586" cy="1024496"/>
          </a:xfrm>
          <a:prstGeom prst="ellipse">
            <a:avLst/>
          </a:prstGeom>
          <a:solidFill>
            <a:srgbClr val="18325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18" name="TextBox 27"/>
          <p:cNvSpPr txBox="1"/>
          <p:nvPr userDrawn="1"/>
        </p:nvSpPr>
        <p:spPr>
          <a:xfrm>
            <a:off x="9529307" y="3526718"/>
            <a:ext cx="131381" cy="4698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65023" tIns="65023" rIns="65023" bIns="65023">
            <a:spAutoFit/>
          </a:bodyPr>
          <a:lstStyle>
            <a:lvl1pPr>
              <a:defRPr sz="2200" b="1"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endParaRPr dirty="0"/>
          </a:p>
        </p:txBody>
      </p:sp>
      <p:sp>
        <p:nvSpPr>
          <p:cNvPr id="19" name="Oval 8"/>
          <p:cNvSpPr/>
          <p:nvPr userDrawn="1"/>
        </p:nvSpPr>
        <p:spPr>
          <a:xfrm>
            <a:off x="4731524" y="4539439"/>
            <a:ext cx="1025586" cy="1024496"/>
          </a:xfrm>
          <a:prstGeom prst="ellipse">
            <a:avLst/>
          </a:prstGeom>
          <a:solidFill>
            <a:srgbClr val="67BB89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sp>
        <p:nvSpPr>
          <p:cNvPr id="20" name="Oval 8"/>
          <p:cNvSpPr/>
          <p:nvPr userDrawn="1"/>
        </p:nvSpPr>
        <p:spPr>
          <a:xfrm>
            <a:off x="582903" y="1846397"/>
            <a:ext cx="1025586" cy="1024496"/>
          </a:xfrm>
          <a:prstGeom prst="ellipse">
            <a:avLst/>
          </a:prstGeom>
          <a:solidFill>
            <a:srgbClr val="FCC002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 dirty="0">
              <a:solidFill>
                <a:srgbClr val="41B7C8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D4347AA-9E03-4E79-83A3-F0BEFFA791B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22" name="Rectangle">
            <a:extLst>
              <a:ext uri="{FF2B5EF4-FFF2-40B4-BE49-F238E27FC236}">
                <a16:creationId xmlns:a16="http://schemas.microsoft.com/office/drawing/2014/main" id="{139CCA59-4736-4A16-BAF9-7008590D0E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4F40950-1C56-4BF3-A2DD-AF830DAE5D27}"/>
              </a:ext>
            </a:extLst>
          </p:cNvPr>
          <p:cNvSpPr/>
          <p:nvPr userDrawn="1"/>
        </p:nvSpPr>
        <p:spPr>
          <a:xfrm>
            <a:off x="0" y="6148552"/>
            <a:ext cx="12192000" cy="709448"/>
          </a:xfrm>
          <a:prstGeom prst="rect">
            <a:avLst/>
          </a:prstGeom>
          <a:solidFill>
            <a:srgbClr val="0069B4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787965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 userDrawn="1"/>
        </p:nvSpPr>
        <p:spPr>
          <a:xfrm>
            <a:off x="558706" y="1744852"/>
            <a:ext cx="11074588" cy="4768934"/>
          </a:xfrm>
          <a:prstGeom prst="rect">
            <a:avLst/>
          </a:prstGeom>
          <a:solidFill>
            <a:schemeClr val="bg1"/>
          </a:solidFill>
          <a:ln w="28575" cap="flat">
            <a:solidFill>
              <a:srgbClr val="0069B4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3" tIns="65023" rIns="65023" bIns="65023" numCol="1" spcCol="38100" rtlCol="0" anchor="ctr">
            <a:spAutoFit/>
          </a:bodyPr>
          <a:lstStyle/>
          <a:p>
            <a:pPr marL="0" marR="0" indent="0" algn="l" defTabSz="130048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fr-FR" sz="24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Roboto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34FD65-7187-4ED1-A740-6B2F1CAEAE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10" name="Rectangle">
            <a:extLst>
              <a:ext uri="{FF2B5EF4-FFF2-40B4-BE49-F238E27FC236}">
                <a16:creationId xmlns:a16="http://schemas.microsoft.com/office/drawing/2014/main" id="{D21CA73B-23B0-4E0C-A623-4B3E1ABEB8B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603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57"/>
          <p:cNvSpPr/>
          <p:nvPr userDrawn="1"/>
        </p:nvSpPr>
        <p:spPr>
          <a:xfrm>
            <a:off x="8909764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59"/>
          <p:cNvSpPr/>
          <p:nvPr userDrawn="1"/>
        </p:nvSpPr>
        <p:spPr>
          <a:xfrm>
            <a:off x="5367337" y="3829971"/>
            <a:ext cx="1774525" cy="116156"/>
          </a:xfrm>
          <a:prstGeom prst="rect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" name="Rectangle 60"/>
          <p:cNvSpPr/>
          <p:nvPr userDrawn="1"/>
        </p:nvSpPr>
        <p:spPr>
          <a:xfrm>
            <a:off x="7140607" y="3829971"/>
            <a:ext cx="1774526" cy="116156"/>
          </a:xfrm>
          <a:prstGeom prst="rect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Oval 62"/>
          <p:cNvSpPr/>
          <p:nvPr userDrawn="1"/>
        </p:nvSpPr>
        <p:spPr>
          <a:xfrm>
            <a:off x="2271202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41B7C8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41B7C8"/>
              </a:solidFill>
            </a:endParaRPr>
          </a:p>
        </p:txBody>
      </p:sp>
      <p:cxnSp>
        <p:nvCxnSpPr>
          <p:cNvPr id="13" name="Straight Connector 9"/>
          <p:cNvCxnSpPr>
            <a:endCxn id="12" idx="0"/>
          </p:cNvCxnSpPr>
          <p:nvPr userDrawn="1"/>
        </p:nvCxnSpPr>
        <p:spPr>
          <a:xfrm flipV="1">
            <a:off x="2695550" y="2112580"/>
            <a:ext cx="1" cy="1724728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4" name="Oval 67"/>
          <p:cNvSpPr/>
          <p:nvPr userDrawn="1"/>
        </p:nvSpPr>
        <p:spPr>
          <a:xfrm>
            <a:off x="5823631" y="2112580"/>
            <a:ext cx="848697" cy="794330"/>
          </a:xfrm>
          <a:prstGeom prst="ellipse">
            <a:avLst/>
          </a:prstGeom>
          <a:solidFill>
            <a:srgbClr val="67BB89"/>
          </a:solidFill>
          <a:ln w="12700">
            <a:solidFill>
              <a:srgbClr val="67BB89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5" name="Straight Connector 68"/>
          <p:cNvCxnSpPr>
            <a:stCxn id="10" idx="0"/>
            <a:endCxn id="14" idx="0"/>
          </p:cNvCxnSpPr>
          <p:nvPr userDrawn="1"/>
        </p:nvCxnSpPr>
        <p:spPr>
          <a:xfrm flipV="1">
            <a:off x="6247979" y="2509745"/>
            <a:ext cx="1" cy="1385641"/>
          </a:xfrm>
          <a:prstGeom prst="straightConnector1">
            <a:avLst/>
          </a:prstGeom>
          <a:ln w="25400">
            <a:solidFill>
              <a:srgbClr val="67BB89"/>
            </a:solidFill>
            <a:miter/>
          </a:ln>
        </p:spPr>
      </p:cxnSp>
      <p:sp>
        <p:nvSpPr>
          <p:cNvPr id="16" name="Oval 72"/>
          <p:cNvSpPr/>
          <p:nvPr userDrawn="1"/>
        </p:nvSpPr>
        <p:spPr>
          <a:xfrm>
            <a:off x="9335364" y="2112580"/>
            <a:ext cx="848697" cy="794330"/>
          </a:xfrm>
          <a:prstGeom prst="ellipse">
            <a:avLst/>
          </a:prstGeom>
          <a:solidFill>
            <a:srgbClr val="0069B4"/>
          </a:solidFill>
          <a:ln w="12700">
            <a:solidFill>
              <a:srgbClr val="0069B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17" name="Straight Connector 73"/>
          <p:cNvCxnSpPr>
            <a:stCxn id="9" idx="0"/>
            <a:endCxn id="16" idx="0"/>
          </p:cNvCxnSpPr>
          <p:nvPr userDrawn="1"/>
        </p:nvCxnSpPr>
        <p:spPr>
          <a:xfrm flipH="1" flipV="1">
            <a:off x="9759712" y="2509745"/>
            <a:ext cx="5" cy="1385641"/>
          </a:xfrm>
          <a:prstGeom prst="straightConnector1">
            <a:avLst/>
          </a:prstGeom>
          <a:ln w="25400">
            <a:solidFill>
              <a:srgbClr val="0069B4"/>
            </a:solidFill>
            <a:miter/>
          </a:ln>
        </p:spPr>
      </p:cxnSp>
      <p:sp>
        <p:nvSpPr>
          <p:cNvPr id="18" name="Oval 76"/>
          <p:cNvSpPr/>
          <p:nvPr userDrawn="1"/>
        </p:nvSpPr>
        <p:spPr>
          <a:xfrm>
            <a:off x="4049105" y="4859415"/>
            <a:ext cx="848697" cy="794330"/>
          </a:xfrm>
          <a:prstGeom prst="ellipse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>
              <a:solidFill>
                <a:srgbClr val="F4C646"/>
              </a:solidFill>
            </a:endParaRPr>
          </a:p>
        </p:txBody>
      </p:sp>
      <p:cxnSp>
        <p:nvCxnSpPr>
          <p:cNvPr id="19" name="Straight Connector 77"/>
          <p:cNvCxnSpPr>
            <a:stCxn id="18" idx="0"/>
          </p:cNvCxnSpPr>
          <p:nvPr userDrawn="1"/>
        </p:nvCxnSpPr>
        <p:spPr>
          <a:xfrm flipV="1">
            <a:off x="4473454" y="3837307"/>
            <a:ext cx="1" cy="1022107"/>
          </a:xfrm>
          <a:prstGeom prst="straightConnector1">
            <a:avLst/>
          </a:prstGeom>
          <a:ln w="25400">
            <a:solidFill>
              <a:srgbClr val="183254"/>
            </a:solidFill>
            <a:miter/>
          </a:ln>
        </p:spPr>
      </p:cxnSp>
      <p:sp>
        <p:nvSpPr>
          <p:cNvPr id="20" name="Oval 80"/>
          <p:cNvSpPr/>
          <p:nvPr userDrawn="1"/>
        </p:nvSpPr>
        <p:spPr>
          <a:xfrm>
            <a:off x="7560837" y="4859415"/>
            <a:ext cx="848697" cy="794330"/>
          </a:xfrm>
          <a:prstGeom prst="ellipse">
            <a:avLst/>
          </a:prstGeom>
          <a:solidFill>
            <a:srgbClr val="FCC002"/>
          </a:solidFill>
          <a:ln w="12700">
            <a:solidFill>
              <a:srgbClr val="FCC002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cxnSp>
        <p:nvCxnSpPr>
          <p:cNvPr id="21" name="Straight Connector 81"/>
          <p:cNvCxnSpPr>
            <a:stCxn id="20" idx="0"/>
            <a:endCxn id="11" idx="0"/>
          </p:cNvCxnSpPr>
          <p:nvPr userDrawn="1"/>
        </p:nvCxnSpPr>
        <p:spPr>
          <a:xfrm flipV="1">
            <a:off x="7985186" y="3837307"/>
            <a:ext cx="1255" cy="1022107"/>
          </a:xfrm>
          <a:prstGeom prst="straightConnector1">
            <a:avLst/>
          </a:prstGeom>
          <a:ln w="25400">
            <a:solidFill>
              <a:srgbClr val="FCC002"/>
            </a:solidFill>
            <a:miter/>
          </a:ln>
        </p:spPr>
      </p:cxnSp>
      <p:sp>
        <p:nvSpPr>
          <p:cNvPr id="32" name="Rectangle 59"/>
          <p:cNvSpPr/>
          <p:nvPr userDrawn="1"/>
        </p:nvSpPr>
        <p:spPr>
          <a:xfrm>
            <a:off x="3594066" y="3829971"/>
            <a:ext cx="1774525" cy="116156"/>
          </a:xfrm>
          <a:prstGeom prst="rect">
            <a:avLst/>
          </a:prstGeom>
          <a:solidFill>
            <a:srgbClr val="183254"/>
          </a:solidFill>
          <a:ln w="12700">
            <a:solidFill>
              <a:srgbClr val="183254"/>
            </a:solidFill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33" name="Rectangle 59"/>
          <p:cNvSpPr/>
          <p:nvPr userDrawn="1"/>
        </p:nvSpPr>
        <p:spPr>
          <a:xfrm>
            <a:off x="1818289" y="3829971"/>
            <a:ext cx="1774525" cy="116156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 algn="ctr">
              <a:defRPr sz="18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Rectangle">
            <a:extLst>
              <a:ext uri="{FF2B5EF4-FFF2-40B4-BE49-F238E27FC236}">
                <a16:creationId xmlns:a16="http://schemas.microsoft.com/office/drawing/2014/main" id="{AA509E63-55CD-40EB-85AD-92344A66B7D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156F82B-0653-4C84-95C0-C657FF2E42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907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A3FE81-0D90-4272-BC39-C055F7743AB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EB2C2B3B-334A-4D6A-B56D-1C2D00B9E443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7192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13" r:id="rId2"/>
    <p:sldLayoutId id="2147483694" r:id="rId3"/>
    <p:sldLayoutId id="2147483714" r:id="rId4"/>
    <p:sldLayoutId id="2147483695" r:id="rId5"/>
    <p:sldLayoutId id="2147483696" r:id="rId6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01949" y="362662"/>
            <a:ext cx="1692368" cy="805623"/>
          </a:xfrm>
          <a:prstGeom prst="rect">
            <a:avLst/>
          </a:prstGeom>
        </p:spPr>
      </p:pic>
      <p:sp>
        <p:nvSpPr>
          <p:cNvPr id="4" name="Rectangle">
            <a:extLst>
              <a:ext uri="{FF2B5EF4-FFF2-40B4-BE49-F238E27FC236}">
                <a16:creationId xmlns:a16="http://schemas.microsoft.com/office/drawing/2014/main" id="{31C4609B-4DB2-4730-BF27-120777E420A1}"/>
              </a:ext>
            </a:extLst>
          </p:cNvPr>
          <p:cNvSpPr/>
          <p:nvPr userDrawn="1"/>
        </p:nvSpPr>
        <p:spPr>
          <a:xfrm rot="10800000">
            <a:off x="518275" y="1074002"/>
            <a:ext cx="2423422" cy="98238"/>
          </a:xfrm>
          <a:prstGeom prst="rect">
            <a:avLst/>
          </a:prstGeom>
          <a:solidFill>
            <a:srgbClr val="0069B4"/>
          </a:solidFill>
          <a:ln w="12700">
            <a:miter lim="400000"/>
          </a:ln>
        </p:spPr>
        <p:txBody>
          <a:bodyPr lIns="65023" tIns="65023" rIns="65023" bIns="65023" anchor="ctr"/>
          <a:lstStyle/>
          <a:p>
            <a:pPr>
              <a:defRPr>
                <a:solidFill>
                  <a:srgbClr val="3C3C3C"/>
                </a:solidFill>
              </a:defRPr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98383C4-C2B5-4C73-B449-6D166856C7A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75486" y="152363"/>
            <a:ext cx="1495758" cy="1405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213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01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tsunamicommission.ipma.pt/wp-content/uploads/2023/10/IUGG-JTC-2023-Berlin-meeting-minutes-v6-YT-3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846158" y="1713756"/>
            <a:ext cx="533018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IUGG </a:t>
            </a:r>
          </a:p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Update</a:t>
            </a:r>
          </a:p>
          <a:p>
            <a:pPr algn="ctr"/>
            <a:r>
              <a:rPr lang="en-US" sz="6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351529" y="4992259"/>
            <a:ext cx="6588407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TOWS Joint TT TWO - TT DMP, 19 Feb 2024, Sendai, Japan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Agenda J8 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 prepared by</a:t>
            </a:r>
          </a:p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Maria Ana Baptista, Laura Kong,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Yuichiro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925CE97-334A-1C4F-AC29-042FB32683B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92954" y="1911927"/>
            <a:ext cx="4052773" cy="2093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82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D8C796-8B19-2C4C-8C6B-930305350A0F}"/>
              </a:ext>
            </a:extLst>
          </p:cNvPr>
          <p:cNvSpPr txBox="1"/>
          <p:nvPr/>
        </p:nvSpPr>
        <p:spPr>
          <a:xfrm>
            <a:off x="468773" y="1568898"/>
            <a:ext cx="10434579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Last IUGG JTC Business Meeting (hybrid), 16 Jul 2023, Berlin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Report available at</a:t>
            </a: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https://tsunamicommission.ipma.pt/wp-content/uploads/2023/10/IUGG-JTC-2023-Berlin-meeting-minutes-v6-YT-3.pdf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A090E7-12D3-4A49-89E6-E1E5A6606610}"/>
              </a:ext>
            </a:extLst>
          </p:cNvPr>
          <p:cNvSpPr txBox="1"/>
          <p:nvPr/>
        </p:nvSpPr>
        <p:spPr>
          <a:xfrm>
            <a:off x="468774" y="446153"/>
            <a:ext cx="728626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IUGG JTC Business Meeting</a:t>
            </a:r>
            <a:endParaRPr lang="en-PT" sz="3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78734059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5608AB0-5ACF-CB4C-BEA1-3A9BE2785E06}"/>
              </a:ext>
            </a:extLst>
          </p:cNvPr>
          <p:cNvSpPr txBox="1"/>
          <p:nvPr/>
        </p:nvSpPr>
        <p:spPr>
          <a:xfrm>
            <a:off x="468771" y="321807"/>
            <a:ext cx="9575774" cy="6463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Next International Tsunami </a:t>
            </a:r>
            <a:r>
              <a:rPr lang="en-GB" sz="3600" b="1" kern="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Syposium</a:t>
            </a:r>
            <a:r>
              <a:rPr lang="en-GB" sz="3600" b="1" kern="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  <a:sym typeface="Open Sans"/>
              </a:rPr>
              <a:t> (ITS)</a:t>
            </a:r>
            <a:endParaRPr lang="en-PT" sz="3600" b="1" kern="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  <a:sym typeface="Open San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EA128B-0649-C04A-8BB3-41F9C43A62A9}"/>
              </a:ext>
            </a:extLst>
          </p:cNvPr>
          <p:cNvSpPr txBox="1"/>
          <p:nvPr/>
        </p:nvSpPr>
        <p:spPr>
          <a:xfrm>
            <a:off x="468771" y="2229175"/>
            <a:ext cx="10735521" cy="3108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algn="just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At the JTC Business Meeting (July 2023), </a:t>
            </a:r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PT" sz="28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Srinivasa Kumar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(D</a:t>
            </a:r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irector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Indian </a:t>
            </a:r>
            <a:r>
              <a:rPr lang="en-PT" sz="2800" dirty="0">
                <a:latin typeface="Arial" panose="020B0604020202020204" pitchFamily="34" charset="0"/>
                <a:cs typeface="Arial" panose="020B0604020202020204" pitchFamily="34" charset="0"/>
              </a:rPr>
              <a:t>National Centre for Ocean </a:t>
            </a:r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Information Service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INCOIS</a:t>
            </a:r>
            <a:r>
              <a:rPr lang="en-PT" sz="2800" dirty="0">
                <a:latin typeface="Arial" panose="020B0604020202020204" pitchFamily="34" charset="0"/>
                <a:cs typeface="Arial" panose="020B0604020202020204" pitchFamily="34" charset="0"/>
              </a:rPr>
              <a:t>), announced their candidacy for hosting the ITS 2025 in Hyderabad, India, and made a presentation about their capabilities and </a:t>
            </a:r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facilities.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PT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PT" sz="2800" dirty="0">
                <a:latin typeface="Arial" panose="020B0604020202020204" pitchFamily="34" charset="0"/>
                <a:cs typeface="Arial" panose="020B0604020202020204" pitchFamily="34" charset="0"/>
              </a:rPr>
              <a:t>The candidacy was voted favourably by the JTC members.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789AFDF-D742-2F43-8ADB-C4EC1E62DD16}"/>
              </a:ext>
            </a:extLst>
          </p:cNvPr>
          <p:cNvSpPr txBox="1"/>
          <p:nvPr/>
        </p:nvSpPr>
        <p:spPr>
          <a:xfrm>
            <a:off x="468772" y="1427950"/>
            <a:ext cx="10735521" cy="5232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ITS </a:t>
            </a:r>
            <a:r>
              <a:rPr lang="en-PT" sz="2800" dirty="0">
                <a:latin typeface="Arial" panose="020B0604020202020204" pitchFamily="34" charset="0"/>
                <a:cs typeface="Arial" panose="020B0604020202020204" pitchFamily="34" charset="0"/>
              </a:rPr>
              <a:t>2025 in Hyderabad</a:t>
            </a:r>
            <a:r>
              <a:rPr lang="en-PT" sz="2800">
                <a:latin typeface="Arial" panose="020B0604020202020204" pitchFamily="34" charset="0"/>
                <a:cs typeface="Arial" panose="020B0604020202020204" pitchFamily="34" charset="0"/>
              </a:rPr>
              <a:t>, India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2747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0728" y="121428"/>
            <a:ext cx="10515600" cy="838133"/>
          </a:xfrm>
        </p:spPr>
        <p:txBody>
          <a:bodyPr>
            <a:normAutofit/>
          </a:bodyPr>
          <a:lstStyle/>
          <a:p>
            <a:r>
              <a:rPr lang="en-US" sz="2800" dirty="0"/>
              <a:t>IUGG Joint Tsunami Commission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3DFD673-4ADD-BF46-A050-1389ABA4E07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0664" y="1395446"/>
            <a:ext cx="5468616" cy="4959634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1800" b="1" dirty="0"/>
              <a:t>Est 12th General Assembly of IUGG, 1960 </a:t>
            </a:r>
          </a:p>
          <a:p>
            <a:r>
              <a:rPr lang="en-US" sz="1800" b="1" dirty="0"/>
              <a:t>Promote the exchange of scientific and technical information about tsunamis among nations concerned with the tsunami hazard</a:t>
            </a:r>
          </a:p>
          <a:p>
            <a:r>
              <a:rPr lang="en-US" sz="1800" b="1" dirty="0"/>
              <a:t>Last Business Meeting:  2 July 2022</a:t>
            </a:r>
          </a:p>
          <a:p>
            <a:r>
              <a:rPr lang="en-US" sz="1800" b="1" dirty="0"/>
              <a:t>Working Groups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Tsunami Terminology </a:t>
            </a:r>
            <a:r>
              <a:rPr lang="en-US" sz="1800" b="1" dirty="0"/>
              <a:t>– William Power, NZ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Science-based Tsunami Warning </a:t>
            </a:r>
            <a:r>
              <a:rPr lang="en-US" sz="1800" b="1" dirty="0"/>
              <a:t>-         Laura Kong,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Tsunami Magnitude - </a:t>
            </a:r>
            <a:r>
              <a:rPr lang="en-US" sz="1800" b="1" dirty="0" err="1"/>
              <a:t>Vasily</a:t>
            </a:r>
            <a:r>
              <a:rPr lang="en-US" sz="1800" b="1" dirty="0"/>
              <a:t> </a:t>
            </a:r>
            <a:r>
              <a:rPr lang="en-US" sz="1800" b="1" dirty="0" err="1"/>
              <a:t>Titov</a:t>
            </a:r>
            <a:r>
              <a:rPr lang="en-US" sz="1800" b="1" dirty="0"/>
              <a:t>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GNSS Data for Tsunami Warning </a:t>
            </a:r>
            <a:r>
              <a:rPr lang="en-US" sz="1800" b="1" dirty="0"/>
              <a:t>-             Tony Song, USA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 err="1">
                <a:solidFill>
                  <a:srgbClr val="C00000"/>
                </a:solidFill>
              </a:rPr>
              <a:t>Meteotsunami</a:t>
            </a:r>
            <a:r>
              <a:rPr lang="en-US" sz="1800" b="1" dirty="0"/>
              <a:t> - Ivica </a:t>
            </a:r>
            <a:r>
              <a:rPr lang="en-US" sz="1800" b="1" dirty="0" err="1"/>
              <a:t>Vilibic</a:t>
            </a:r>
            <a:r>
              <a:rPr lang="en-US" sz="1800" b="1" dirty="0"/>
              <a:t>, Croatia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1800" b="1" dirty="0">
                <a:solidFill>
                  <a:srgbClr val="C00000"/>
                </a:solidFill>
              </a:rPr>
              <a:t>Tsunami Data </a:t>
            </a:r>
            <a:r>
              <a:rPr lang="en-US" sz="1800" b="1" dirty="0"/>
              <a:t>– Slava </a:t>
            </a:r>
            <a:r>
              <a:rPr lang="en-US" sz="1800" b="1" dirty="0" err="1"/>
              <a:t>Gusiakov</a:t>
            </a:r>
            <a:r>
              <a:rPr lang="en-US" sz="1800" b="1" dirty="0"/>
              <a:t>, Russia</a:t>
            </a:r>
          </a:p>
          <a:p>
            <a:pPr marL="0" indent="0">
              <a:buNone/>
            </a:pPr>
            <a:endParaRPr lang="en-US" sz="1800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9DB728D-C0B9-6F4C-BADF-8F4DADBC5E9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45371" y="815604"/>
            <a:ext cx="2940488" cy="5424878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9FDD75F-5669-0744-BA9D-801E31EE4366}"/>
              </a:ext>
            </a:extLst>
          </p:cNvPr>
          <p:cNvSpPr/>
          <p:nvPr/>
        </p:nvSpPr>
        <p:spPr>
          <a:xfrm>
            <a:off x="7122141" y="1273029"/>
            <a:ext cx="122982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Elected 2019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39D32E45-BD1C-1D42-A6D1-EECB5998BAA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5118" y="1721923"/>
            <a:ext cx="3771880" cy="3963508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01E29DC9-7D40-E14C-B26A-8D2A7F74D6EC}"/>
              </a:ext>
            </a:extLst>
          </p:cNvPr>
          <p:cNvSpPr/>
          <p:nvPr/>
        </p:nvSpPr>
        <p:spPr>
          <a:xfrm>
            <a:off x="8229056" y="5702526"/>
            <a:ext cx="396294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https://</a:t>
            </a:r>
            <a:r>
              <a:rPr lang="en-US" sz="1600" dirty="0" err="1">
                <a:solidFill>
                  <a:srgbClr val="0070C0"/>
                </a:solidFill>
              </a:rPr>
              <a:t>tsunamicommission.ipma.pt</a:t>
            </a:r>
            <a:r>
              <a:rPr lang="en-US" sz="1600" dirty="0">
                <a:solidFill>
                  <a:srgbClr val="0070C0"/>
                </a:solidFill>
              </a:rPr>
              <a:t>/home/</a:t>
            </a:r>
          </a:p>
        </p:txBody>
      </p:sp>
    </p:spTree>
    <p:extLst>
      <p:ext uri="{BB962C8B-B14F-4D97-AF65-F5344CB8AC3E}">
        <p14:creationId xmlns:p14="http://schemas.microsoft.com/office/powerpoint/2010/main" val="1254942147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266BD1-2C6A-EC48-92E8-C44E787B5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5146" y="232463"/>
            <a:ext cx="10515600" cy="838133"/>
          </a:xfrm>
        </p:spPr>
        <p:txBody>
          <a:bodyPr>
            <a:normAutofit/>
          </a:bodyPr>
          <a:lstStyle/>
          <a:p>
            <a:r>
              <a:rPr lang="en-US" sz="3600" dirty="0"/>
              <a:t>Meetings and Publications – 2022 - 2024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0CBE8E-4060-6B4D-A8E1-C8EE88FF51D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27772" y="1426441"/>
            <a:ext cx="11484119" cy="49285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Meetings (a part of JTC members hosted and/or organized)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EGU 2024, 2023, 2022  (14-19 April 2024, Vienna: </a:t>
            </a:r>
            <a:r>
              <a:rPr lang="en-US" sz="240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NH5.1 on tsunami science)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 panose="020B0604020202020204" pitchFamily="34" charset="0"/>
              </a:rPr>
              <a:t>AGU 2023, 2022 (San Francisco)  Interdisciplinary Tsunami Science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IUGG JTC - PTWS Tsunami Symposium (ICG/PTWS-XXX, Tonga, 2023)</a:t>
            </a:r>
            <a:endParaRPr lang="en-US" sz="24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3</a:t>
            </a:r>
            <a:r>
              <a:rPr lang="en-US" sz="2400" baseline="30000" dirty="0">
                <a:solidFill>
                  <a:srgbClr val="222222"/>
                </a:solidFill>
              </a:rPr>
              <a:t>rd</a:t>
            </a:r>
            <a:r>
              <a:rPr lang="en-US" sz="2400" dirty="0">
                <a:solidFill>
                  <a:srgbClr val="222222"/>
                </a:solidFill>
              </a:rPr>
              <a:t> World Conference on </a:t>
            </a:r>
            <a:r>
              <a:rPr lang="en-US" sz="2400" dirty="0" err="1">
                <a:solidFill>
                  <a:srgbClr val="222222"/>
                </a:solidFill>
              </a:rPr>
              <a:t>Meteotsunamis</a:t>
            </a:r>
            <a:r>
              <a:rPr lang="en-US" sz="2400" dirty="0">
                <a:solidFill>
                  <a:srgbClr val="222222"/>
                </a:solidFill>
              </a:rPr>
              <a:t>, 13-17 Oct 2024, </a:t>
            </a:r>
            <a:r>
              <a:rPr lang="en-US" sz="2400" dirty="0" err="1">
                <a:solidFill>
                  <a:srgbClr val="222222"/>
                </a:solidFill>
              </a:rPr>
              <a:t>Turkiye</a:t>
            </a:r>
            <a:endParaRPr lang="en-US" sz="2400" dirty="0">
              <a:solidFill>
                <a:srgbClr val="222222"/>
              </a:solidFill>
            </a:endParaRP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IUGG JTC - IOC 2nd Global Tsunami Symposium, 11-14 Nov 2024, Banda Aceh </a:t>
            </a:r>
          </a:p>
          <a:p>
            <a:pPr marL="288925" indent="-288925">
              <a:spcBef>
                <a:spcPts val="2184"/>
              </a:spcBef>
              <a:buNone/>
            </a:pPr>
            <a:r>
              <a:rPr lang="en-US" sz="2400" b="1" dirty="0">
                <a:solidFill>
                  <a:srgbClr val="222222"/>
                </a:solidFill>
                <a:latin typeface="Arial" panose="020B0604020202020204" pitchFamily="34" charset="0"/>
              </a:rPr>
              <a:t>Publications – Special Volumes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Tonga Volcanic Eruption 2022:  Topical collection in Pure and Applied Geophysics (PAGEOPH), 13 papers published online. </a:t>
            </a:r>
          </a:p>
          <a:p>
            <a:pPr marL="288925" indent="-288925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</a:rPr>
              <a:t>Turkey-2023 Earthquake and Tsunami:  Topical collection in Pure and Applied Geophysics (PAGEOPH), 3 papers published online.</a:t>
            </a:r>
          </a:p>
        </p:txBody>
      </p:sp>
    </p:spTree>
    <p:extLst>
      <p:ext uri="{BB962C8B-B14F-4D97-AF65-F5344CB8AC3E}">
        <p14:creationId xmlns:p14="http://schemas.microsoft.com/office/powerpoint/2010/main" val="355698453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EF62E-149E-BD45-9CFC-AC6FC08AFC0E}"/>
              </a:ext>
            </a:extLst>
          </p:cNvPr>
          <p:cNvSpPr txBox="1"/>
          <p:nvPr/>
        </p:nvSpPr>
        <p:spPr>
          <a:xfrm>
            <a:off x="541389" y="1209141"/>
            <a:ext cx="10515600" cy="53630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Meeting at UNESCO Headquarters in Paris.  Altogether, 4 meetings.  Latest:  25, 26 January 2024</a:t>
            </a:r>
          </a:p>
          <a:p>
            <a:endParaRPr lang="en-GB" sz="10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of IUGG members to the UN Ocean Decade Tsunami Programme Scientific Committee: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Christa von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Hillebrandt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-Andrade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François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Schindelé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Srinivas Kumar (SC Chair)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Helene Hebert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Laura Kong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Maria Ana Baptista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Silvia Chacon</a:t>
            </a:r>
          </a:p>
          <a:p>
            <a:endParaRPr lang="en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2DF202-2467-F549-B682-5BAA4D81064A}"/>
              </a:ext>
            </a:extLst>
          </p:cNvPr>
          <p:cNvSpPr txBox="1">
            <a:spLocks/>
          </p:cNvSpPr>
          <p:nvPr/>
        </p:nvSpPr>
        <p:spPr>
          <a:xfrm>
            <a:off x="543692" y="371008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Scientific Committee of ODTP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6FD9DE-63E6-5BBA-83AD-26CAC994FA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7109" y="2940411"/>
            <a:ext cx="2174981" cy="30557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DFFCFE9-6ECE-9264-9AE9-3F835145E43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50582" y="2940411"/>
            <a:ext cx="2174982" cy="304250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30458330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BCBEF62E-149E-BD45-9CFC-AC6FC08AFC0E}"/>
              </a:ext>
            </a:extLst>
          </p:cNvPr>
          <p:cNvSpPr txBox="1"/>
          <p:nvPr/>
        </p:nvSpPr>
        <p:spPr>
          <a:xfrm>
            <a:off x="483084" y="1209141"/>
            <a:ext cx="10636816" cy="298543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Steering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Yuchiro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, IUGG-JTC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Program Organizing Committee</a:t>
            </a:r>
          </a:p>
          <a:p>
            <a:pPr marL="50165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Srinivasa Kumar </a:t>
            </a:r>
            <a:r>
              <a:rPr lang="en-US" sz="28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Tummala</a:t>
            </a: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(Chair - SC-ODTP)</a:t>
            </a:r>
          </a:p>
          <a:p>
            <a:pPr marL="50165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Dr. Laura Kong (International Tsunami Information Centre)</a:t>
            </a:r>
          </a:p>
          <a:p>
            <a:endParaRPr lang="en-PT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02DF202-2467-F549-B682-5BAA4D81064A}"/>
              </a:ext>
            </a:extLst>
          </p:cNvPr>
          <p:cNvSpPr txBox="1">
            <a:spLocks/>
          </p:cNvSpPr>
          <p:nvPr/>
        </p:nvSpPr>
        <p:spPr>
          <a:xfrm>
            <a:off x="543692" y="371008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2</a:t>
            </a:r>
            <a:r>
              <a:rPr lang="en-US" sz="3600" kern="0" baseline="30000" dirty="0"/>
              <a:t>nd</a:t>
            </a:r>
            <a:r>
              <a:rPr lang="en-US" sz="3600" kern="0" dirty="0"/>
              <a:t> Global Tsunami Symposium, Nov 2024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E49753-EDC2-244D-9DCA-EEAB79082CF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52808" y="3868002"/>
            <a:ext cx="6307216" cy="275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481242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C6DB57-0238-D047-B18F-625045AB0589}"/>
              </a:ext>
            </a:extLst>
          </p:cNvPr>
          <p:cNvSpPr/>
          <p:nvPr/>
        </p:nvSpPr>
        <p:spPr>
          <a:xfrm>
            <a:off x="477982" y="1813173"/>
            <a:ext cx="11236036" cy="20467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Arial" panose="020B0604020202020204" pitchFamily="34" charset="0"/>
              </a:rPr>
              <a:t>Tsunami Generated by Volcanoes Report (TOWS ad hoc TT) – JTC </a:t>
            </a:r>
            <a:r>
              <a:rPr lang="en-US" sz="2800" dirty="0"/>
              <a:t>Science-based Tsunami Warning WG</a:t>
            </a:r>
          </a:p>
          <a:p>
            <a:pPr marL="457200" indent="-45720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latin typeface="Arial" panose="020B0604020202020204" pitchFamily="34" charset="0"/>
              </a:rPr>
              <a:t>Meteotsunami</a:t>
            </a:r>
            <a:r>
              <a:rPr lang="en-US" sz="2800" dirty="0">
                <a:latin typeface="Arial" panose="020B0604020202020204" pitchFamily="34" charset="0"/>
              </a:rPr>
              <a:t> Report (TOWS ad hoc TT) –                                    JTC </a:t>
            </a:r>
            <a:r>
              <a:rPr lang="en-US" sz="2800" dirty="0" err="1"/>
              <a:t>Meteotsunami</a:t>
            </a:r>
            <a:r>
              <a:rPr lang="en-US" sz="2800" dirty="0"/>
              <a:t> WG</a:t>
            </a:r>
            <a:endParaRPr lang="en-US" sz="2800" dirty="0">
              <a:latin typeface="Arial" panose="020B0604020202020204" pitchFamily="34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4D3987C-19C4-DA4B-A8ED-F08309C5188A}"/>
              </a:ext>
            </a:extLst>
          </p:cNvPr>
          <p:cNvSpPr txBox="1">
            <a:spLocks/>
          </p:cNvSpPr>
          <p:nvPr/>
        </p:nvSpPr>
        <p:spPr>
          <a:xfrm>
            <a:off x="543692" y="371008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IOC Support through Member, JTC WGs</a:t>
            </a:r>
          </a:p>
        </p:txBody>
      </p:sp>
    </p:spTree>
    <p:extLst>
      <p:ext uri="{BB962C8B-B14F-4D97-AF65-F5344CB8AC3E}">
        <p14:creationId xmlns:p14="http://schemas.microsoft.com/office/powerpoint/2010/main" val="122975742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E5F839-ABAE-EE48-931E-800D29D2F177}"/>
              </a:ext>
            </a:extLst>
          </p:cNvPr>
          <p:cNvSpPr txBox="1"/>
          <p:nvPr/>
        </p:nvSpPr>
        <p:spPr>
          <a:xfrm>
            <a:off x="427946" y="1443841"/>
            <a:ext cx="11358894" cy="39703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in IOC ad hoc TT Report:  Monitoring and Warning for Tsunamis Generated by Volcanoes (TS 183 draft June 2023)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kern="15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Paper:  A review of Tsunamis Generated by Volcanoes (TGV) source mechanism, modelling, monitoring and warning systems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(PAGEOPH, submitted Jan 2024) </a:t>
            </a:r>
          </a:p>
          <a:p>
            <a:endParaRPr lang="en-GB" sz="2800" dirty="0">
              <a:effectLst/>
              <a:latin typeface="arial, sans-serif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>
                <a:effectLst/>
                <a:latin typeface="arial" panose="020B0604020202020204" pitchFamily="34" charset="0"/>
              </a:rPr>
              <a:t>Francois </a:t>
            </a:r>
            <a:r>
              <a:rPr lang="en-GB" sz="2800" dirty="0" err="1">
                <a:effectLst/>
                <a:latin typeface="arial" panose="020B0604020202020204" pitchFamily="34" charset="0"/>
              </a:rPr>
              <a:t>Schindelé</a:t>
            </a:r>
            <a:endParaRPr lang="en-GB" sz="2800" dirty="0">
              <a:effectLst/>
              <a:latin typeface="arial" panose="020B0604020202020204" pitchFamily="34" charset="0"/>
            </a:endParaRP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>
                <a:latin typeface="arial" panose="020B0604020202020204" pitchFamily="34" charset="0"/>
              </a:rPr>
              <a:t>Laura Kong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GB" sz="2800" dirty="0" err="1">
                <a:effectLst/>
                <a:latin typeface="arial" panose="020B0604020202020204" pitchFamily="34" charset="0"/>
              </a:rPr>
              <a:t>Vasily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 err="1">
                <a:latin typeface="arial" panose="020B0604020202020204" pitchFamily="34" charset="0"/>
              </a:rPr>
              <a:t>Titov</a:t>
            </a:r>
            <a:r>
              <a:rPr lang="en-GB" sz="2800" dirty="0">
                <a:latin typeface="arial" panose="020B0604020202020204" pitchFamily="34" charset="0"/>
              </a:rPr>
              <a:t> </a:t>
            </a:r>
            <a:r>
              <a:rPr lang="en-GB" sz="2800" dirty="0">
                <a:effectLst/>
                <a:latin typeface="arial" panose="020B0604020202020204" pitchFamily="34" charset="0"/>
              </a:rPr>
              <a:t> </a:t>
            </a:r>
            <a:endParaRPr lang="en-PT" sz="28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51D962-5626-8948-A3DC-B64F5B9C521F}"/>
              </a:ext>
            </a:extLst>
          </p:cNvPr>
          <p:cNvSpPr txBox="1">
            <a:spLocks/>
          </p:cNvSpPr>
          <p:nvPr/>
        </p:nvSpPr>
        <p:spPr>
          <a:xfrm>
            <a:off x="427945" y="486755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/>
              <a:t>Tsunamis Generated by Volcanoes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23A4F9-D6C1-6D4E-6450-171F387CBE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41905" y="3429000"/>
            <a:ext cx="2234928" cy="3108543"/>
          </a:xfrm>
          <a:prstGeom prst="rect">
            <a:avLst/>
          </a:prstGeom>
          <a:ln>
            <a:solidFill>
              <a:schemeClr val="tx2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46937F-2AC6-B4CE-BE31-DC3095D9EAC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3403" y="3429000"/>
            <a:ext cx="2350651" cy="3108543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139483563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3C88E38-BA78-ED41-904D-049A9FFA80D2}"/>
              </a:ext>
            </a:extLst>
          </p:cNvPr>
          <p:cNvSpPr txBox="1"/>
          <p:nvPr/>
        </p:nvSpPr>
        <p:spPr>
          <a:xfrm>
            <a:off x="517613" y="1468512"/>
            <a:ext cx="9741509" cy="3231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Participation in TOWS ad hoc TT Report: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Meteotsunamis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 (draft Feb 2023):</a:t>
            </a: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Ivica </a:t>
            </a:r>
            <a:r>
              <a:rPr lang="en-GB" sz="2800" dirty="0" err="1">
                <a:latin typeface="Arial" panose="020B0604020202020204" pitchFamily="34" charset="0"/>
                <a:cs typeface="Arial" panose="020B0604020202020204" pitchFamily="34" charset="0"/>
              </a:rPr>
              <a:t>Vilibic</a:t>
            </a:r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BB5AEF2-EF96-C746-89B6-952AEA816243}"/>
              </a:ext>
            </a:extLst>
          </p:cNvPr>
          <p:cNvSpPr txBox="1">
            <a:spLocks/>
          </p:cNvSpPr>
          <p:nvPr/>
        </p:nvSpPr>
        <p:spPr>
          <a:xfrm>
            <a:off x="427945" y="486755"/>
            <a:ext cx="10515600" cy="83813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r>
              <a:rPr lang="en-US" sz="3600" kern="0" dirty="0" err="1"/>
              <a:t>Meteo</a:t>
            </a:r>
            <a:r>
              <a:rPr lang="en-US" sz="3600" kern="0" dirty="0"/>
              <a:t>-tsunamis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9996137-9702-5FC4-771B-F66F0DC48C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8367" y="2419622"/>
            <a:ext cx="2580052" cy="3429002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883902305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F51ED1A-571A-2A40-BFD5-C51C995BAB7E}"/>
              </a:ext>
            </a:extLst>
          </p:cNvPr>
          <p:cNvSpPr txBox="1"/>
          <p:nvPr/>
        </p:nvSpPr>
        <p:spPr>
          <a:xfrm>
            <a:off x="373900" y="1225689"/>
            <a:ext cx="11111696" cy="56323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Understanding and lessons learned from the tsunami generated by the </a:t>
            </a:r>
            <a:r>
              <a:rPr lang="en-GB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Tonga-</a:t>
            </a:r>
            <a:r>
              <a:rPr lang="en-GB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Hunga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effectLst/>
                <a:latin typeface="Arial" panose="020B0604020202020204" pitchFamily="34" charset="0"/>
                <a:cs typeface="Arial" panose="020B0604020202020204" pitchFamily="34" charset="0"/>
              </a:rPr>
              <a:t>Ha'apai</a:t>
            </a:r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volcano eruption on 15 January 2022 for development of Tsunami Warning and Mitigation System for tsunamis generated by volcanoes and other non-seismic sources  </a:t>
            </a:r>
          </a:p>
          <a:p>
            <a:r>
              <a:rPr lang="en-GB" sz="24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(1st Joint Workshop ICG/ITSU was 1985)</a:t>
            </a:r>
          </a:p>
          <a:p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Science Committee and Speaker (remote *)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Yuchiro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Tanioka</a:t>
            </a:r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Alexander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Rabinovich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Slava’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Gusiakov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Emile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Okal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*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Vasily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latin typeface="Arial" panose="020B0604020202020204" pitchFamily="34" charset="0"/>
                <a:cs typeface="Arial" panose="020B0604020202020204" pitchFamily="34" charset="0"/>
              </a:rPr>
              <a:t>Titov</a:t>
            </a: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>
                <a:latin typeface="Arial" panose="020B0604020202020204" pitchFamily="34" charset="0"/>
                <a:cs typeface="Arial" panose="020B0604020202020204" pitchFamily="34" charset="0"/>
              </a:rPr>
              <a:t>Laura Kong </a:t>
            </a:r>
          </a:p>
          <a:p>
            <a:endParaRPr lang="en-GB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PT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811C72D-E11B-3848-BAAA-BC0FC80281B7}"/>
              </a:ext>
            </a:extLst>
          </p:cNvPr>
          <p:cNvSpPr txBox="1">
            <a:spLocks/>
          </p:cNvSpPr>
          <p:nvPr/>
        </p:nvSpPr>
        <p:spPr>
          <a:xfrm>
            <a:off x="405219" y="0"/>
            <a:ext cx="9006411" cy="838133"/>
          </a:xfrm>
          <a:prstGeom prst="rect">
            <a:avLst/>
          </a:prstGeom>
        </p:spPr>
        <p:txBody>
          <a:bodyPr>
            <a:noAutofit/>
          </a:bodyPr>
          <a:lstStyle>
            <a:lvl1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1" i="0" u="none" strike="noStrike" cap="none" spc="0" baseline="0">
                <a:ln>
                  <a:noFill/>
                </a:ln>
                <a:solidFill>
                  <a:srgbClr val="C00000"/>
                </a:solidFill>
                <a:uFillTx/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  <a:sym typeface="Open Sans"/>
              </a:defRPr>
            </a:lvl1pPr>
            <a:lvl2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2pPr>
            <a:lvl3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3pPr>
            <a:lvl4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4pPr>
            <a:lvl5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5pPr>
            <a:lvl6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6pPr>
            <a:lvl7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7pPr>
            <a:lvl8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8pPr>
            <a:lvl9pPr marL="0" marR="0" indent="0" algn="l" defTabSz="914367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359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pPr>
              <a:lnSpc>
                <a:spcPct val="110000"/>
              </a:lnSpc>
            </a:pPr>
            <a:r>
              <a:rPr lang="en-US" sz="2800" kern="0" dirty="0"/>
              <a:t>8</a:t>
            </a:r>
            <a:r>
              <a:rPr lang="en-US" sz="2800" kern="0" baseline="30000" dirty="0"/>
              <a:t>th</a:t>
            </a:r>
            <a:r>
              <a:rPr lang="en-US" sz="2800" kern="0" dirty="0"/>
              <a:t> Joint ICG/PTWS-IUGG/JTC Technical Workshop, 11 Sept 2023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9667FA-53B0-BE17-2923-416BD52CC1B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401" y="4763893"/>
            <a:ext cx="2632361" cy="173683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4E2B73C-63E1-9D59-9F9D-F3691BA22B2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8400" y="2602427"/>
            <a:ext cx="5264725" cy="202276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A1C50A-E388-DC45-6D2A-5AB57BF69E9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57207" y="4763894"/>
            <a:ext cx="2525918" cy="173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793442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6BEEC"/>
      </a:accent1>
      <a:accent2>
        <a:srgbClr val="31A8DF"/>
      </a:accent2>
      <a:accent3>
        <a:srgbClr val="238ACB"/>
      </a:accent3>
      <a:accent4>
        <a:srgbClr val="1A6798"/>
      </a:accent4>
      <a:accent5>
        <a:srgbClr val="189ED9"/>
      </a:accent5>
      <a:accent6>
        <a:srgbClr val="0D587A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Roboto"/>
        <a:ea typeface="Roboto"/>
        <a:cs typeface="Roboto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ctr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65023" tIns="65023" rIns="65023" bIns="65023" numCol="1" spcCol="38100" rtlCol="0" anchor="t">
        <a:spAutoFit/>
      </a:bodyPr>
      <a:lstStyle>
        <a:defPPr marL="0" marR="0" indent="0" algn="l" defTabSz="130048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Robot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354335BECF21B40B6CCFAE91E076EEB" ma:contentTypeVersion="12" ma:contentTypeDescription="Create a new document." ma:contentTypeScope="" ma:versionID="16b783511206b153c03d5fefde4531b3">
  <xsd:schema xmlns:xsd="http://www.w3.org/2001/XMLSchema" xmlns:xs="http://www.w3.org/2001/XMLSchema" xmlns:p="http://schemas.microsoft.com/office/2006/metadata/properties" xmlns:ns2="f8ef70f3-4e3d-42be-bd40-fbc1cacc1519" xmlns:ns3="5b799ec2-212c-48b5-b7ff-d14ec6cbce2b" targetNamespace="http://schemas.microsoft.com/office/2006/metadata/properties" ma:root="true" ma:fieldsID="b267013bc9d140bdaaf8e2e8bc6d8858" ns2:_="" ns3:_="">
    <xsd:import namespace="f8ef70f3-4e3d-42be-bd40-fbc1cacc1519"/>
    <xsd:import namespace="5b799ec2-212c-48b5-b7ff-d14ec6cbce2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ef70f3-4e3d-42be-bd40-fbc1cacc151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799ec2-212c-48b5-b7ff-d14ec6cbce2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CDD4463-9D06-478E-926D-3B182891514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A66E7957-B5E5-46CF-AD8A-11A4E998B5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ef70f3-4e3d-42be-bd40-fbc1cacc1519"/>
    <ds:schemaRef ds:uri="5b799ec2-212c-48b5-b7ff-d14ec6cbce2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CBB465B-9A16-414B-90F3-46AB976AC41C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1378</TotalTime>
  <Words>663</Words>
  <Application>Microsoft Office PowerPoint</Application>
  <PresentationFormat>Widescreen</PresentationFormat>
  <Paragraphs>86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11</vt:i4>
      </vt:variant>
      <vt:variant>
        <vt:lpstr>Slide Titles</vt:lpstr>
      </vt:variant>
      <vt:variant>
        <vt:i4>11</vt:i4>
      </vt:variant>
    </vt:vector>
  </HeadingPairs>
  <TitlesOfParts>
    <vt:vector size="30" baseType="lpstr">
      <vt:lpstr>arial, sans-serif</vt:lpstr>
      <vt:lpstr>Arial</vt:lpstr>
      <vt:lpstr>Arial</vt:lpstr>
      <vt:lpstr>Calibri</vt:lpstr>
      <vt:lpstr>Calibri Light</vt:lpstr>
      <vt:lpstr>Courier New</vt:lpstr>
      <vt:lpstr>Open Sans</vt:lpstr>
      <vt:lpstr>Roboto</vt:lpstr>
      <vt:lpstr>9_Custom Design</vt:lpstr>
      <vt:lpstr>Custom Design</vt:lpstr>
      <vt:lpstr>1_Office Theme</vt:lpstr>
      <vt:lpstr>1_Custom Design</vt:lpstr>
      <vt:lpstr>4_Custom Design</vt:lpstr>
      <vt:lpstr>6_Custom Design</vt:lpstr>
      <vt:lpstr>3_Custom Design</vt:lpstr>
      <vt:lpstr>2_Custom Design</vt:lpstr>
      <vt:lpstr>5_Custom Design</vt:lpstr>
      <vt:lpstr>7_Custom Design</vt:lpstr>
      <vt:lpstr>8_Custom Design</vt:lpstr>
      <vt:lpstr>PowerPoint Presentation</vt:lpstr>
      <vt:lpstr>IUGG Joint Tsunami Commission</vt:lpstr>
      <vt:lpstr>Meetings and Publications – 2022 - 2024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UNESCO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Tesan, Maeva</dc:creator>
  <cp:lastModifiedBy>Chang Seng, Denis</cp:lastModifiedBy>
  <cp:revision>103</cp:revision>
  <dcterms:created xsi:type="dcterms:W3CDTF">2019-09-03T09:02:06Z</dcterms:created>
  <dcterms:modified xsi:type="dcterms:W3CDTF">2024-02-18T06:42:08Z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0x0101009354335BECF21B40B6CCFAE91E076EEB</vt:lpwstr>
  </property>
</Properties>
</file>