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75" r:id="rId7"/>
    <p:sldMasterId id="2147483691" r:id="rId8"/>
    <p:sldMasterId id="2147483693" r:id="rId9"/>
    <p:sldMasterId id="2147483688" r:id="rId10"/>
    <p:sldMasterId id="2147483676" r:id="rId11"/>
    <p:sldMasterId id="2147483697" r:id="rId12"/>
    <p:sldMasterId id="2147483699" r:id="rId13"/>
    <p:sldMasterId id="2147483700" r:id="rId14"/>
  </p:sldMasterIdLst>
  <p:notesMasterIdLst>
    <p:notesMasterId r:id="rId19"/>
  </p:notesMasterIdLst>
  <p:handoutMasterIdLst>
    <p:handoutMasterId r:id="rId20"/>
  </p:handoutMasterIdLst>
  <p:sldIdLst>
    <p:sldId id="269" r:id="rId15"/>
    <p:sldId id="284" r:id="rId16"/>
    <p:sldId id="291" r:id="rId17"/>
    <p:sldId id="29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83254"/>
    <a:srgbClr val="0069B4"/>
    <a:srgbClr val="FCC002"/>
    <a:srgbClr val="67BB89"/>
    <a:srgbClr val="41B7C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8" d="100"/>
          <a:sy n="18" d="100"/>
        </p:scale>
        <p:origin x="28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4C09-06E6-EC4E-BDC8-F8CE7451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75AF4-7C76-F84A-BB03-3750F9EBBB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94146" y="1680651"/>
            <a:ext cx="10491787" cy="451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614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371C-B563-7143-AB92-E7DA8E41A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741" y="1298268"/>
            <a:ext cx="11474450" cy="52895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098D7-84A4-0A45-938C-E934A080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188144"/>
            <a:ext cx="10515600" cy="922901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18/02/2024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5"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C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 userDrawn="1"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 userDrawn="1"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 userDrawn="1"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5224F-0AA0-4C49-8F64-DD3B5D18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-73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AEA1C-9B6B-A84D-9758-4CC2AFAE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037" y="1748344"/>
            <a:ext cx="10515600" cy="404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dirty="0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4FD65-7187-4ED1-A740-6B2F1CAEA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71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83C4-C2B5-4C73-B449-6D166856C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70120" y="1420928"/>
            <a:ext cx="53301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 Glossary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IOC/2008/TS/85 rev 5</a:t>
            </a:r>
            <a:r>
              <a:rPr lang="en-US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progress</a:t>
            </a:r>
            <a:r>
              <a:rPr lang="en-US" sz="2400" b="1" i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1543" y="5303083"/>
            <a:ext cx="57933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TOWS Joint TT TWO - TT DMP, 19 Feb 2024, Sendai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J7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Kong, ITIC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2B111-BCAA-E545-A17F-8587485A8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49" y="5021129"/>
            <a:ext cx="1269243" cy="12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94" y="97875"/>
            <a:ext cx="10515600" cy="838133"/>
          </a:xfrm>
        </p:spPr>
        <p:txBody>
          <a:bodyPr>
            <a:normAutofit/>
          </a:bodyPr>
          <a:lstStyle/>
          <a:p>
            <a:r>
              <a:rPr lang="en-US" sz="3600" dirty="0"/>
              <a:t>Tsunami Glossary – History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6722" y="960612"/>
            <a:ext cx="8370312" cy="5407690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sz="2000" dirty="0"/>
              <a:t>1st ed, 1991, IOC TS 37 (IOC and ITIC) – 2000 terms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Updates by ITIC (USA, Chile) through expert review,                      English, Spanish. Other </a:t>
            </a:r>
            <a:r>
              <a:rPr lang="en-US" sz="2000" dirty="0" err="1"/>
              <a:t>lang</a:t>
            </a:r>
            <a:r>
              <a:rPr lang="en-US" sz="2000" dirty="0"/>
              <a:t> by MS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After 2004, Bahasa Indonesia, Thai, Tagalog, Timor </a:t>
            </a:r>
            <a:r>
              <a:rPr lang="en-US" sz="2000" dirty="0" err="1"/>
              <a:t>Leste</a:t>
            </a:r>
            <a:r>
              <a:rPr lang="en-US" sz="2000" dirty="0"/>
              <a:t>,               through IOTIC (formerly JTIC)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2008 – IOC 85. ITIC-led update incl global system.                          Include IUGG WG on Terminology recommendations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2016, 2019 – TOWS WG approval of updates, translate UN languages</a:t>
            </a:r>
          </a:p>
          <a:p>
            <a:pPr>
              <a:spcBef>
                <a:spcPts val="1500"/>
              </a:spcBef>
            </a:pPr>
            <a:r>
              <a:rPr lang="en-US" sz="2000" dirty="0">
                <a:solidFill>
                  <a:srgbClr val="C00000"/>
                </a:solidFill>
              </a:rPr>
              <a:t>2023 – Feb 2023 – TOWS WG approval of updates;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C00000"/>
                </a:solidFill>
              </a:rPr>
              <a:t>               Feb 2024 - IOC working to finalize layout for publishing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05F81C-9570-DB4F-9FE9-008B918AE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646" y="68826"/>
            <a:ext cx="878641" cy="891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224276-5986-644D-83F8-B0996322C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06" y="1453896"/>
            <a:ext cx="3063584" cy="4334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1D9584-8207-D747-9FEE-6304DEB94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148" y="4865012"/>
            <a:ext cx="5709454" cy="19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421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67148"/>
            <a:ext cx="10515600" cy="838133"/>
          </a:xfrm>
        </p:spPr>
        <p:txBody>
          <a:bodyPr>
            <a:normAutofit/>
          </a:bodyPr>
          <a:lstStyle/>
          <a:p>
            <a:r>
              <a:rPr lang="en-US" sz="3600" dirty="0"/>
              <a:t>Tsunami Glossary - 2023 updates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440" y="1397136"/>
            <a:ext cx="11719560" cy="5550194"/>
          </a:xfrm>
          <a:noFill/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b="1" dirty="0"/>
              <a:t>File: </a:t>
            </a:r>
            <a:r>
              <a:rPr lang="en-US" sz="1800" dirty="0"/>
              <a:t>IOC_ITIC_TsunamiGlossaryComments_IUGG_JTC_feb23_WLP_20230301_Meteo0315.docx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b="1" dirty="0"/>
              <a:t>Edits to existing definitions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en-US" sz="2400" dirty="0"/>
              <a:t>Clarify:  </a:t>
            </a:r>
            <a:r>
              <a:rPr lang="en-US" sz="2400" dirty="0" err="1"/>
              <a:t>Meteotsunami</a:t>
            </a:r>
            <a:r>
              <a:rPr lang="en-US" sz="2400" dirty="0"/>
              <a:t> (revised, plus add image), Arrival time 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en-US" sz="2400" dirty="0"/>
              <a:t>Update:  Global, Regional, Deadly tsunami maps and tables,                     Tsunami Service Provider 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en-US" sz="2400" dirty="0"/>
              <a:t>Simplify: Tsunami Generation Theory, Tsunami Numerical Modeling, Eddy 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en-US" sz="2400" dirty="0"/>
              <a:t>Minor word edits (not changing meaning)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b="1" dirty="0"/>
              <a:t>New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en-US" sz="2400" dirty="0"/>
              <a:t>Lamb Wave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en-US" sz="2400" dirty="0"/>
              <a:t>Tsunami Ready Recognition </a:t>
            </a:r>
            <a:r>
              <a:rPr lang="en-US" sz="2400" dirty="0" err="1"/>
              <a:t>Programme</a:t>
            </a:r>
            <a:endParaRPr lang="en-US" sz="2400" dirty="0"/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en-US" sz="2400" dirty="0"/>
              <a:t>Volcanic Tsunamis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05F81C-9570-DB4F-9FE9-008B918AE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646" y="68826"/>
            <a:ext cx="878641" cy="8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54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67148"/>
            <a:ext cx="10515600" cy="838133"/>
          </a:xfrm>
        </p:spPr>
        <p:txBody>
          <a:bodyPr>
            <a:normAutofit/>
          </a:bodyPr>
          <a:lstStyle/>
          <a:p>
            <a:r>
              <a:rPr lang="en-US" sz="3600" dirty="0"/>
              <a:t>TOWS WG 2023 - Tsunami Glossary rec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093" y="1557188"/>
            <a:ext cx="11091743" cy="484361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/>
              <a:t>IUGG JTC and ITIC to undertake review </a:t>
            </a:r>
            <a:r>
              <a:rPr lang="en-US" sz="2800" dirty="0"/>
              <a:t>to advise the next meeting of the TOWS Inter-agency Task Teams in 2024:                         Is the existing 2023 tsunami glossary is sufficient to meet the needs of the scientific community, tsunami stakeholders, and other practitioners, or is a new version or versions required? </a:t>
            </a:r>
          </a:p>
          <a:p>
            <a:pPr>
              <a:spcBef>
                <a:spcPts val="1200"/>
              </a:spcBef>
              <a:buFont typeface="Symbol" pitchFamily="2" charset="2"/>
              <a:buChar char="Þ"/>
            </a:pPr>
            <a:r>
              <a:rPr lang="en-US" sz="2800" b="1" dirty="0">
                <a:solidFill>
                  <a:srgbClr val="C00000"/>
                </a:solidFill>
              </a:rPr>
              <a:t> This was not undertaken.  </a:t>
            </a:r>
          </a:p>
          <a:p>
            <a:pPr>
              <a:spcBef>
                <a:spcPts val="1200"/>
              </a:spcBef>
              <a:buFont typeface="Symbol" pitchFamily="2" charset="2"/>
              <a:buChar char="Þ"/>
            </a:pPr>
            <a:r>
              <a:rPr lang="en-US" sz="2800" b="1" dirty="0">
                <a:solidFill>
                  <a:srgbClr val="C00000"/>
                </a:solidFill>
              </a:rPr>
              <a:t> Waiting for IOC to provide final 2023 Tsunami </a:t>
            </a:r>
            <a:r>
              <a:rPr lang="en-US" sz="2800" b="1" dirty="0" err="1">
                <a:solidFill>
                  <a:srgbClr val="C00000"/>
                </a:solidFill>
              </a:rPr>
              <a:t>Gossary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05F81C-9570-DB4F-9FE9-008B918AE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646" y="68826"/>
            <a:ext cx="878641" cy="8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700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DD4463-9D06-478E-926D-3B1828915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6E7957-B5E5-46CF-AD8A-11A4E998B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306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Roboto</vt:lpstr>
      <vt:lpstr>Symbol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PowerPoint Presentation</vt:lpstr>
      <vt:lpstr>Tsunami Glossary – History</vt:lpstr>
      <vt:lpstr>Tsunami Glossary - 2023 updates</vt:lpstr>
      <vt:lpstr>TOWS WG 2023 - Tsunami Glossary rec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Chang Seng, Denis</cp:lastModifiedBy>
  <cp:revision>90</cp:revision>
  <dcterms:created xsi:type="dcterms:W3CDTF">2019-09-03T09:02:06Z</dcterms:created>
  <dcterms:modified xsi:type="dcterms:W3CDTF">2024-02-18T06:59:42Z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