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</p:sldMasterIdLst>
  <p:notesMasterIdLst>
    <p:notesMasterId r:id="rId27"/>
  </p:notesMasterIdLst>
  <p:handoutMasterIdLst>
    <p:handoutMasterId r:id="rId28"/>
  </p:handoutMasterIdLst>
  <p:sldIdLst>
    <p:sldId id="269" r:id="rId15"/>
    <p:sldId id="2725" r:id="rId16"/>
    <p:sldId id="2724" r:id="rId17"/>
    <p:sldId id="286" r:id="rId18"/>
    <p:sldId id="289" r:id="rId19"/>
    <p:sldId id="2728" r:id="rId20"/>
    <p:sldId id="2731" r:id="rId21"/>
    <p:sldId id="2727" r:id="rId22"/>
    <p:sldId id="284" r:id="rId23"/>
    <p:sldId id="2748" r:id="rId24"/>
    <p:sldId id="2721" r:id="rId25"/>
    <p:sldId id="2749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FCC5"/>
    <a:srgbClr val="FFFFFE"/>
    <a:srgbClr val="D7F9FF"/>
    <a:srgbClr val="D3F5FA"/>
    <a:srgbClr val="183254"/>
    <a:srgbClr val="0069B4"/>
    <a:srgbClr val="FCC002"/>
    <a:srgbClr val="67BB89"/>
    <a:srgbClr val="41B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8" d="100"/>
          <a:sy n="18" d="100"/>
        </p:scale>
        <p:origin x="28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4C09-06E6-EC4E-BDC8-F8CE7451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75AF4-7C76-F84A-BB03-3750F9EBB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4146" y="1680651"/>
            <a:ext cx="10491787" cy="451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371C-B563-7143-AB92-E7DA8E41A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741" y="1298268"/>
            <a:ext cx="11474450" cy="52895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098D7-84A4-0A45-938C-E934A08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188144"/>
            <a:ext cx="10515600" cy="92290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18/02/2024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224F-0AA0-4C49-8F64-DD3B5D18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-73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EA1C-9B6B-A84D-9758-4CC2AFAE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37" y="1748344"/>
            <a:ext cx="10515600" cy="404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0694" y="5273188"/>
            <a:ext cx="6572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TOWS Joint TT TWO - TT DMP, 19 Feb 2024, Sendai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6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Kong, ITIC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2B111-BCAA-E545-A17F-8587485A8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49" y="5021129"/>
            <a:ext cx="1269243" cy="12882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4B72B9-DB9F-D84C-8F49-C333A6E78A67}"/>
              </a:ext>
            </a:extLst>
          </p:cNvPr>
          <p:cNvSpPr/>
          <p:nvPr/>
        </p:nvSpPr>
        <p:spPr>
          <a:xfrm>
            <a:off x="6470986" y="1584812"/>
            <a:ext cx="549427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PTWS 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MT"/>
              </a:rPr>
              <a:t>National Tsunami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00"/>
                </a:solidFill>
                <a:effectLst/>
                <a:latin typeface="ArialMT"/>
              </a:rPr>
              <a:t>Warning Centre (NTWC)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00"/>
                </a:solidFill>
                <a:latin typeface="ArialMT"/>
              </a:rPr>
              <a:t>C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MT"/>
              </a:rPr>
              <a:t>ompetency Framework - </a:t>
            </a:r>
            <a:r>
              <a:rPr lang="en-US" sz="3200" b="1" dirty="0">
                <a:solidFill>
                  <a:srgbClr val="FFFF00"/>
                </a:solidFill>
                <a:latin typeface="ArialMT"/>
              </a:rPr>
              <a:t>M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MT"/>
              </a:rPr>
              <a:t>inimum </a:t>
            </a:r>
            <a:r>
              <a:rPr lang="en-US" sz="3200" b="1" dirty="0">
                <a:solidFill>
                  <a:srgbClr val="FFFF00"/>
                </a:solidFill>
                <a:latin typeface="ArialMT"/>
              </a:rPr>
              <a:t>L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MT"/>
              </a:rPr>
              <a:t>evels for </a:t>
            </a:r>
            <a:r>
              <a:rPr lang="en-US" sz="3200" b="1" dirty="0">
                <a:solidFill>
                  <a:srgbClr val="FFFF00"/>
                </a:solidFill>
                <a:latin typeface="ArialMT"/>
              </a:rPr>
              <a:t>O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MT"/>
              </a:rPr>
              <a:t>perations </a:t>
            </a:r>
            <a:r>
              <a:rPr lang="en-US" sz="3200" b="1" dirty="0">
                <a:solidFill>
                  <a:srgbClr val="FFFF00"/>
                </a:solidFill>
                <a:latin typeface="ArialMT"/>
              </a:rPr>
              <a:t>S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MT"/>
              </a:rPr>
              <a:t>taff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bg1"/>
              </a:solidFill>
              <a:effectLst/>
              <a:latin typeface="ArialM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ArialMT"/>
              </a:rPr>
              <a:t>2024-25 ITIC Training Pilot</a:t>
            </a:r>
            <a:endParaRPr lang="en-US" sz="3200" b="1" dirty="0">
              <a:solidFill>
                <a:schemeClr val="bg1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9D0121-3463-49CE-2ADD-0D7A1DCA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3. ITIC Existing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896293"/>
          </a:xfrm>
          <a:noFill/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b="1" dirty="0"/>
              <a:t>Standard Training based on IOC Manual and Guides</a:t>
            </a:r>
          </a:p>
          <a:p>
            <a:pPr marL="715254" lvl="2" indent="-34290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b="1" dirty="0"/>
              <a:t>TWC / TER SOP (MG 76); Evac Planning (TEMPP, MG 82)</a:t>
            </a:r>
          </a:p>
          <a:p>
            <a:pPr marL="715254" lvl="2" indent="-34290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b="1" dirty="0"/>
              <a:t>145+ trainings since 2005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b="1" dirty="0"/>
              <a:t>Ocean Teacher Global Academy (OTGA) – online and hybrid.                     Plan:  TEWS, SOPs, TEMPP, Tsunami Ready 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b="1" dirty="0"/>
              <a:t>PTWC Products training videos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05F81C-9570-DB4F-9FE9-008B918AE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580" y="5414390"/>
            <a:ext cx="1139305" cy="11563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850F13-2A82-FCD3-DC67-025DE3EBD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9459" y="4665902"/>
            <a:ext cx="2600621" cy="1419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234F2-0469-1A7D-0D75-D4C3AA8A8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727" y="3640002"/>
            <a:ext cx="1858038" cy="805149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4C92162-464C-1E7C-29D5-88128DB9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9519" y="238187"/>
            <a:ext cx="1066246" cy="15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53700-4CD6-8162-CA10-7CEEFA8A8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205" y="1728705"/>
            <a:ext cx="1034835" cy="146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57DB2ED-20AA-3C11-A552-BF572668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5121" y="3312421"/>
            <a:ext cx="1858038" cy="113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979AD-96A5-03C0-92CB-F516805145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1191" y="4706998"/>
            <a:ext cx="2507144" cy="1368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347FDA-7CE9-604E-0C60-764665938E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923" y="4665902"/>
            <a:ext cx="2388268" cy="14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96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32D3B1-F2F1-AC52-818E-8F064B58FF38}"/>
              </a:ext>
            </a:extLst>
          </p:cNvPr>
          <p:cNvSpPr/>
          <p:nvPr/>
        </p:nvSpPr>
        <p:spPr>
          <a:xfrm>
            <a:off x="333894" y="5910146"/>
            <a:ext cx="11586760" cy="65792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2FD3EC-DCA9-BA43-9C13-4A8FBDD841B1}"/>
              </a:ext>
            </a:extLst>
          </p:cNvPr>
          <p:cNvSpPr/>
          <p:nvPr/>
        </p:nvSpPr>
        <p:spPr>
          <a:xfrm>
            <a:off x="665017" y="1429711"/>
            <a:ext cx="10737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b="1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512DC-837B-7D4E-9149-4F1740F73623}"/>
              </a:ext>
            </a:extLst>
          </p:cNvPr>
          <p:cNvSpPr/>
          <p:nvPr/>
        </p:nvSpPr>
        <p:spPr>
          <a:xfrm>
            <a:off x="333894" y="1228989"/>
            <a:ext cx="11586760" cy="519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Requirements - Content and Training Modality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 – do self-paced, hybrid  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Operational SOP – do self-paced, hybrid, in-person 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Real-life Experience – do by shadow at Advanced Centre, e.g., PTWC or others            (Australia, Chile, Japan, New Zealand, ?? …)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Qualification / Certification – by country                                                                        NOTE:  IOC / ITIC does not provide certification for tsunami training and cannot certify staff</a:t>
            </a:r>
          </a:p>
          <a:p>
            <a:pPr lvl="1"/>
            <a:r>
              <a:rPr lang="en-US" sz="7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lvl="1"/>
            <a:endParaRPr lang="en-US" sz="800" b="1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sz="24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ITIC has funding for develop Training Course and Pilot in PTWS in 2024+                                                   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Concept after US NWS Weather Pacific Training Desk (small cohort for 3 weeks, incl shadow)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Competency measured </a:t>
            </a:r>
            <a:r>
              <a:rPr lang="en-US" sz="20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(for only 1, 2, 3 above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  Implementation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Timeline: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 Implementation Concept (incl partnerships, modality, application criteria, assessment)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 Training Course content with PTWC shadow in 2024-25 (consult SMEs, develop      e-learning modules (US COMET, IOC OTGA) and hands-on operations simulation tools)</a:t>
            </a:r>
          </a:p>
          <a:p>
            <a:pPr marL="800100" lvl="1" indent="-342900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Pilot 1 cohort from PTWS PICT in 2025</a:t>
            </a:r>
            <a:endParaRPr lang="en-US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003C84-3A1E-A441-A6AB-C50D6A5456C9}"/>
              </a:ext>
            </a:extLst>
          </p:cNvPr>
          <p:cNvSpPr txBox="1">
            <a:spLocks/>
          </p:cNvSpPr>
          <p:nvPr/>
        </p:nvSpPr>
        <p:spPr>
          <a:xfrm>
            <a:off x="333894" y="347257"/>
            <a:ext cx="10515600" cy="6225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3. ITIC Future - NTWC Competency Training</a:t>
            </a:r>
          </a:p>
        </p:txBody>
      </p:sp>
    </p:spTree>
    <p:extLst>
      <p:ext uri="{BB962C8B-B14F-4D97-AF65-F5344CB8AC3E}">
        <p14:creationId xmlns:p14="http://schemas.microsoft.com/office/powerpoint/2010/main" val="482331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0694" y="5273188"/>
            <a:ext cx="6572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TOWS Joint TT TWO - TT DMP, 19 Feb 2024, Sendai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Laura Kong, ITIC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2B111-BCAA-E545-A17F-8587485A8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49" y="5021129"/>
            <a:ext cx="1269243" cy="12882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4B72B9-DB9F-D84C-8F49-C333A6E78A67}"/>
              </a:ext>
            </a:extLst>
          </p:cNvPr>
          <p:cNvSpPr/>
          <p:nvPr/>
        </p:nvSpPr>
        <p:spPr>
          <a:xfrm>
            <a:off x="6470986" y="1584812"/>
            <a:ext cx="549427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PTWS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National Tsunami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Warning Centre (NTWC)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Competency Framework - Minimum Levels for Operations Staff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2024-25 ITIC Training Pilot</a:t>
            </a:r>
          </a:p>
        </p:txBody>
      </p:sp>
    </p:spTree>
    <p:extLst>
      <p:ext uri="{BB962C8B-B14F-4D97-AF65-F5344CB8AC3E}">
        <p14:creationId xmlns:p14="http://schemas.microsoft.com/office/powerpoint/2010/main" val="128576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7C1CC6-6988-4B8D-1709-BDB2E1B7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" y="100484"/>
            <a:ext cx="9807024" cy="1005281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  <a:latin typeface="ArialMT"/>
              </a:rPr>
              <a:t>PTWS NTWC Competency Development - History</a:t>
            </a:r>
            <a:endParaRPr lang="en-US" sz="2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BD4309-CE66-FAA1-6A5D-F4E6F4F4F7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411" y="1226707"/>
            <a:ext cx="11685589" cy="5420277"/>
          </a:xfrm>
          <a:noFill/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432FF"/>
                </a:solidFill>
                <a:effectLst/>
                <a:latin typeface="ArialMT"/>
              </a:rPr>
              <a:t>PTWS-XXVII (2017, Tahiti) – Identified need</a:t>
            </a:r>
          </a:p>
          <a:p>
            <a:pPr lvl="1"/>
            <a:r>
              <a:rPr lang="en-US" sz="2000" dirty="0">
                <a:effectLst/>
                <a:latin typeface="ArialMT"/>
              </a:rPr>
              <a:t>WG-SWP-IV (2016, Honiara). </a:t>
            </a:r>
            <a:r>
              <a:rPr lang="en-US" sz="2000" dirty="0">
                <a:latin typeface="ArialMT"/>
              </a:rPr>
              <a:t>Develop</a:t>
            </a:r>
            <a:r>
              <a:rPr lang="en-US" sz="2000" dirty="0">
                <a:effectLst/>
                <a:latin typeface="ArialMT"/>
              </a:rPr>
              <a:t> competency guidelines for </a:t>
            </a:r>
            <a:r>
              <a:rPr lang="en-US" sz="2000" dirty="0" err="1">
                <a:effectLst/>
                <a:latin typeface="ArialMT"/>
              </a:rPr>
              <a:t>tsu</a:t>
            </a:r>
            <a:r>
              <a:rPr lang="en-US" sz="2000" dirty="0">
                <a:effectLst/>
                <a:latin typeface="ArialMT"/>
              </a:rPr>
              <a:t> operational personnel 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ArialMT"/>
              </a:rPr>
              <a:t>Tonga - needs assistance to review its national tsunami warning procedures,…                             and establish minimum warning competency levels. 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ArialMT"/>
              </a:rPr>
              <a:t>=&gt; WG 3 (Training) - on-going need for warning &amp; response training in SW Pacific, including introduction of competency based training. </a:t>
            </a:r>
            <a:r>
              <a:rPr lang="en-US" sz="2000" u="sng" dirty="0">
                <a:latin typeface="ArialMT"/>
              </a:rPr>
              <a:t>Funding required </a:t>
            </a:r>
            <a:r>
              <a:rPr lang="en-US" sz="2000" dirty="0">
                <a:latin typeface="ArialMT"/>
              </a:rPr>
              <a:t>to advance.</a:t>
            </a:r>
          </a:p>
          <a:p>
            <a:pPr lvl="1"/>
            <a:r>
              <a:rPr lang="en-US" sz="2000" b="1" dirty="0">
                <a:solidFill>
                  <a:srgbClr val="0432FF"/>
                </a:solidFill>
                <a:latin typeface="ArialMT"/>
              </a:rPr>
              <a:t>Action:  </a:t>
            </a:r>
            <a:r>
              <a:rPr lang="en-US" sz="2000" dirty="0">
                <a:solidFill>
                  <a:srgbClr val="C00000"/>
                </a:solidFill>
                <a:latin typeface="ArialMT"/>
              </a:rPr>
              <a:t>WG 2 </a:t>
            </a:r>
            <a:r>
              <a:rPr lang="en-US" sz="2000" dirty="0" err="1">
                <a:solidFill>
                  <a:srgbClr val="C00000"/>
                </a:solidFill>
                <a:latin typeface="ArialMT"/>
              </a:rPr>
              <a:t>est</a:t>
            </a:r>
            <a:r>
              <a:rPr lang="en-US" sz="2000" dirty="0">
                <a:solidFill>
                  <a:srgbClr val="C00000"/>
                </a:solidFill>
                <a:latin typeface="ArialMT"/>
              </a:rPr>
              <a:t> by mid-2018 (PTWS-XXIX, 2019), minimum competency level for              NTWC operations, </a:t>
            </a:r>
            <a:r>
              <a:rPr lang="en-US" sz="2000" dirty="0">
                <a:solidFill>
                  <a:schemeClr val="tx1"/>
                </a:solidFill>
                <a:latin typeface="ArialMT"/>
              </a:rPr>
              <a:t>by identifying a) what competencies required and b) what training schemes   in existence &amp; what guidelines &amp; principles can be adapted for this purpose. WG2 </a:t>
            </a:r>
            <a:r>
              <a:rPr lang="en-US" sz="2000" dirty="0" err="1">
                <a:solidFill>
                  <a:schemeClr val="tx1"/>
                </a:solidFill>
                <a:latin typeface="ArialMT"/>
              </a:rPr>
              <a:t>rpt</a:t>
            </a:r>
            <a:r>
              <a:rPr lang="en-US" sz="2000" dirty="0">
                <a:solidFill>
                  <a:schemeClr val="tx1"/>
                </a:solidFill>
                <a:latin typeface="ArialMT"/>
              </a:rPr>
              <a:t> to SC </a:t>
            </a:r>
          </a:p>
          <a:p>
            <a:pPr lvl="1"/>
            <a:r>
              <a:rPr lang="en-US" sz="2000" b="1" dirty="0">
                <a:solidFill>
                  <a:srgbClr val="0432FF"/>
                </a:solidFill>
                <a:latin typeface="ArialMT"/>
              </a:rPr>
              <a:t>Action:  </a:t>
            </a:r>
            <a:r>
              <a:rPr lang="en-US" sz="2000" dirty="0">
                <a:solidFill>
                  <a:srgbClr val="C00000"/>
                </a:solidFill>
                <a:latin typeface="ArialMT"/>
              </a:rPr>
              <a:t>PICT WG </a:t>
            </a:r>
            <a:r>
              <a:rPr lang="en-US" sz="2000" dirty="0" err="1">
                <a:solidFill>
                  <a:srgbClr val="C00000"/>
                </a:solidFill>
                <a:latin typeface="ArialMT"/>
              </a:rPr>
              <a:t>ToR</a:t>
            </a:r>
            <a:r>
              <a:rPr lang="en-US" sz="2000" dirty="0">
                <a:solidFill>
                  <a:srgbClr val="C00000"/>
                </a:solidFill>
                <a:latin typeface="ArialMT"/>
              </a:rPr>
              <a:t>:  2. Develop competency guidelines </a:t>
            </a:r>
            <a:r>
              <a:rPr lang="en-US" sz="2000" dirty="0">
                <a:solidFill>
                  <a:schemeClr val="tx1"/>
                </a:solidFill>
                <a:latin typeface="ArialMT"/>
              </a:rPr>
              <a:t>for tsunami warning                              personnel for PICTs and report outcomes to PICT WG and WG2 </a:t>
            </a:r>
          </a:p>
          <a:p>
            <a:pPr lvl="1"/>
            <a:r>
              <a:rPr lang="en-US" sz="2000" dirty="0">
                <a:latin typeface="ArialMT"/>
              </a:rPr>
              <a:t>PTWS-XXVII.1.  Appendix 2. Budget &amp; </a:t>
            </a:r>
            <a:r>
              <a:rPr lang="en-US" sz="2000" dirty="0" err="1">
                <a:latin typeface="ArialMT"/>
              </a:rPr>
              <a:t>Programme</a:t>
            </a:r>
            <a:r>
              <a:rPr lang="en-US" sz="2000" dirty="0">
                <a:latin typeface="ArialMT"/>
              </a:rPr>
              <a:t>, 2017-2019 – Identified need, but no funding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B4920D-1666-A1FC-8782-24D2DD964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676161"/>
              </p:ext>
            </p:extLst>
          </p:nvPr>
        </p:nvGraphicFramePr>
        <p:xfrm>
          <a:off x="149930" y="5226893"/>
          <a:ext cx="11892139" cy="146685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927807">
                  <a:extLst>
                    <a:ext uri="{9D8B030D-6E8A-4147-A177-3AD203B41FA5}">
                      <a16:colId xmlns:a16="http://schemas.microsoft.com/office/drawing/2014/main" val="724795599"/>
                    </a:ext>
                  </a:extLst>
                </a:gridCol>
                <a:gridCol w="2588816">
                  <a:extLst>
                    <a:ext uri="{9D8B030D-6E8A-4147-A177-3AD203B41FA5}">
                      <a16:colId xmlns:a16="http://schemas.microsoft.com/office/drawing/2014/main" val="3234285339"/>
                    </a:ext>
                  </a:extLst>
                </a:gridCol>
                <a:gridCol w="1576741">
                  <a:extLst>
                    <a:ext uri="{9D8B030D-6E8A-4147-A177-3AD203B41FA5}">
                      <a16:colId xmlns:a16="http://schemas.microsoft.com/office/drawing/2014/main" val="1996874420"/>
                    </a:ext>
                  </a:extLst>
                </a:gridCol>
                <a:gridCol w="1019760">
                  <a:extLst>
                    <a:ext uri="{9D8B030D-6E8A-4147-A177-3AD203B41FA5}">
                      <a16:colId xmlns:a16="http://schemas.microsoft.com/office/drawing/2014/main" val="2862347917"/>
                    </a:ext>
                  </a:extLst>
                </a:gridCol>
                <a:gridCol w="3779015">
                  <a:extLst>
                    <a:ext uri="{9D8B030D-6E8A-4147-A177-3AD203B41FA5}">
                      <a16:colId xmlns:a16="http://schemas.microsoft.com/office/drawing/2014/main" val="17746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25" b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Roboto"/>
                        </a:rPr>
                        <a:t>Approx. co- investment by MS and UNESCO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25" b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Roboto"/>
                        </a:rPr>
                        <a:t>IOC Extra-Budgetary resources req 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25" b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Roboto"/>
                        </a:rPr>
                        <a:t>Year of expenditure 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11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WG2 Development of TWC Competency Training Program Workshop 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US$25K 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done, no funding.  Instead by email =&gt; delays.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74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WG2 NTWC Training (five countries not conducting TEMPP/Tsunami Ready) 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Tonga – in-country pilot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ITIC (USAID) – training course pilot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 US$25K = US$300K 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2017 2018 2019 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done, no funding except Tonga (2019) Competency course development by ITIC (2024-5</a:t>
                      </a:r>
                      <a:r>
                        <a:rPr lang="en-US" b="1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070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8679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04AC95-C898-A0ED-D3E5-E65B9A51CE7C}"/>
              </a:ext>
            </a:extLst>
          </p:cNvPr>
          <p:cNvSpPr/>
          <p:nvPr/>
        </p:nvSpPr>
        <p:spPr>
          <a:xfrm>
            <a:off x="326914" y="5070764"/>
            <a:ext cx="11691600" cy="1686751"/>
          </a:xfrm>
          <a:prstGeom prst="rect">
            <a:avLst/>
          </a:prstGeom>
          <a:solidFill>
            <a:srgbClr val="FFFCC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ctr">
            <a:no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7C1CC6-6988-4B8D-1709-BDB2E1B7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89" y="100484"/>
            <a:ext cx="9908351" cy="1005281"/>
          </a:xfrm>
        </p:spPr>
        <p:txBody>
          <a:bodyPr>
            <a:noAutofit/>
          </a:bodyPr>
          <a:lstStyle/>
          <a:p>
            <a:pPr marL="119063" indent="-119063"/>
            <a:r>
              <a:rPr lang="en-US" sz="2600" dirty="0">
                <a:effectLst/>
                <a:latin typeface="ArialMT"/>
              </a:rPr>
              <a:t>PTWS NTWC Competency Development – History</a:t>
            </a:r>
            <a:r>
              <a:rPr lang="en-US" sz="2600" dirty="0">
                <a:latin typeface="ArialMT"/>
              </a:rPr>
              <a:t>                               </a:t>
            </a:r>
            <a:r>
              <a:rPr lang="en-US" sz="1600" b="0" i="1" dirty="0">
                <a:effectLst/>
                <a:latin typeface="ArialMT"/>
              </a:rPr>
              <a:t>ICG/PTWS-XXVIII established WG 2 Task Team (TT) on </a:t>
            </a:r>
            <a:r>
              <a:rPr lang="en-GB" sz="1600" b="0" i="1" dirty="0"/>
              <a:t>Minimum Competency Levels                                           for National Tsunami Warning Centre (NTWC) Operations Staff</a:t>
            </a:r>
            <a:endParaRPr lang="en-US" sz="2600" b="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BD4309-CE66-FAA1-6A5D-F4E6F4F4F7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6660" y="1337240"/>
            <a:ext cx="11601853" cy="5331190"/>
          </a:xfrm>
          <a:noFill/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>
                <a:solidFill>
                  <a:srgbClr val="0432FF"/>
                </a:solidFill>
                <a:latin typeface="ArialMT"/>
              </a:rPr>
              <a:t>Est. TT, </a:t>
            </a:r>
            <a:r>
              <a:rPr lang="en-US" sz="2000" b="1" dirty="0">
                <a:solidFill>
                  <a:srgbClr val="0432FF"/>
                </a:solidFill>
                <a:effectLst/>
                <a:latin typeface="ArialMT"/>
              </a:rPr>
              <a:t>PTWS-</a:t>
            </a:r>
            <a:r>
              <a:rPr lang="en-US" sz="2000" b="1" dirty="0">
                <a:solidFill>
                  <a:srgbClr val="0432FF"/>
                </a:solidFill>
                <a:latin typeface="ArialMT"/>
              </a:rPr>
              <a:t>XXVIII (2019).  </a:t>
            </a:r>
            <a:r>
              <a:rPr lang="en-US" sz="2000" dirty="0">
                <a:effectLst/>
                <a:latin typeface="ArialMT"/>
              </a:rPr>
              <a:t>Chairs:  </a:t>
            </a:r>
            <a:r>
              <a:rPr lang="en-US" sz="2000" dirty="0" err="1">
                <a:effectLst/>
                <a:latin typeface="ArialMT"/>
              </a:rPr>
              <a:t>Ms</a:t>
            </a:r>
            <a:r>
              <a:rPr lang="en-US" sz="2000" dirty="0">
                <a:effectLst/>
                <a:latin typeface="ArialMT"/>
              </a:rPr>
              <a:t> Lara Bland (NZ), </a:t>
            </a:r>
            <a:r>
              <a:rPr lang="en-US" sz="2000" dirty="0" err="1">
                <a:effectLst/>
                <a:latin typeface="ArialMT"/>
              </a:rPr>
              <a:t>Mr</a:t>
            </a:r>
            <a:r>
              <a:rPr lang="en-US" sz="2000" dirty="0">
                <a:effectLst/>
                <a:latin typeface="ArialMT"/>
              </a:rPr>
              <a:t> </a:t>
            </a:r>
            <a:r>
              <a:rPr lang="en-US" sz="2000" dirty="0" err="1">
                <a:effectLst/>
                <a:latin typeface="ArialMT"/>
              </a:rPr>
              <a:t>Ofa</a:t>
            </a:r>
            <a:r>
              <a:rPr lang="en-US" sz="2000" dirty="0">
                <a:effectLst/>
                <a:latin typeface="ArialMT"/>
              </a:rPr>
              <a:t> </a:t>
            </a:r>
            <a:r>
              <a:rPr lang="en-US" sz="2000" dirty="0" err="1">
                <a:effectLst/>
                <a:latin typeface="ArialMT"/>
              </a:rPr>
              <a:t>Fa’anunu</a:t>
            </a:r>
            <a:r>
              <a:rPr lang="en-US" sz="2000" dirty="0">
                <a:effectLst/>
                <a:latin typeface="ArialMT"/>
              </a:rPr>
              <a:t> (Tonga).</a:t>
            </a:r>
          </a:p>
          <a:p>
            <a:pPr lvl="1"/>
            <a:r>
              <a:rPr lang="en-US" sz="2000" dirty="0">
                <a:latin typeface="ArialMT"/>
              </a:rPr>
              <a:t>Build from </a:t>
            </a:r>
            <a:r>
              <a:rPr lang="en-US" sz="2000" dirty="0">
                <a:solidFill>
                  <a:srgbClr val="C00000"/>
                </a:solidFill>
                <a:latin typeface="ArialMT"/>
              </a:rPr>
              <a:t>draft Framework </a:t>
            </a:r>
            <a:r>
              <a:rPr lang="en-US" sz="2000" dirty="0">
                <a:solidFill>
                  <a:schemeClr val="tx1"/>
                </a:solidFill>
                <a:latin typeface="ArialMT"/>
              </a:rPr>
              <a:t>developed</a:t>
            </a:r>
            <a:r>
              <a:rPr lang="en-US" sz="2000" dirty="0">
                <a:solidFill>
                  <a:srgbClr val="C00000"/>
                </a:solidFill>
                <a:latin typeface="ArialMT"/>
              </a:rPr>
              <a:t> </a:t>
            </a:r>
            <a:r>
              <a:rPr lang="en-US" sz="2000" dirty="0">
                <a:latin typeface="ArialMT"/>
              </a:rPr>
              <a:t>by small group after 2018 PTWS WG mtg in Hawaii. 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  <a:latin typeface="ArialMT"/>
              </a:rPr>
              <a:t>CONTENT - c</a:t>
            </a:r>
            <a:r>
              <a:rPr lang="en-US" sz="2000" dirty="0">
                <a:solidFill>
                  <a:srgbClr val="C00000"/>
                </a:solidFill>
                <a:effectLst/>
                <a:latin typeface="ArialMT"/>
              </a:rPr>
              <a:t>ompetency framework proposed is multi-tier system with different levels of knowledge and skills required depending on the roles. </a:t>
            </a:r>
          </a:p>
          <a:p>
            <a:pPr lvl="1"/>
            <a:r>
              <a:rPr lang="en-US" sz="2000" dirty="0">
                <a:latin typeface="ArialMT"/>
              </a:rPr>
              <a:t>2019 draft was incomplete – required further work to finish</a:t>
            </a:r>
          </a:p>
          <a:p>
            <a:pPr lvl="1"/>
            <a:r>
              <a:rPr lang="en-US" sz="2000" dirty="0">
                <a:latin typeface="ArialMT"/>
              </a:rPr>
              <a:t>October 2019 – Draft Competencies Pilot by ITIC at request of Tonga Met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>
                <a:solidFill>
                  <a:srgbClr val="0432FF"/>
                </a:solidFill>
                <a:latin typeface="ArialMT"/>
              </a:rPr>
              <a:t>Cont. TT,  PTWS-XXIX (2021, virtual). </a:t>
            </a:r>
            <a:r>
              <a:rPr lang="en-US" sz="2000" dirty="0">
                <a:effectLst/>
                <a:latin typeface="ArialMT"/>
              </a:rPr>
              <a:t>Chairs:  </a:t>
            </a:r>
            <a:r>
              <a:rPr lang="en-US" sz="2000" dirty="0" err="1">
                <a:effectLst/>
                <a:latin typeface="ArialMT"/>
              </a:rPr>
              <a:t>Mr</a:t>
            </a:r>
            <a:r>
              <a:rPr lang="en-US" sz="2000" dirty="0">
                <a:effectLst/>
                <a:latin typeface="ArialMT"/>
              </a:rPr>
              <a:t> </a:t>
            </a:r>
            <a:r>
              <a:rPr lang="en-US" sz="2000" dirty="0" err="1">
                <a:effectLst/>
                <a:latin typeface="ArialMT"/>
              </a:rPr>
              <a:t>Ofa</a:t>
            </a:r>
            <a:r>
              <a:rPr lang="en-US" sz="2000" dirty="0">
                <a:effectLst/>
                <a:latin typeface="ArialMT"/>
              </a:rPr>
              <a:t> </a:t>
            </a:r>
            <a:r>
              <a:rPr lang="en-US" sz="2000" dirty="0" err="1">
                <a:effectLst/>
                <a:latin typeface="ArialMT"/>
              </a:rPr>
              <a:t>Fa’anunu</a:t>
            </a:r>
            <a:r>
              <a:rPr lang="en-US" sz="2000" dirty="0">
                <a:effectLst/>
                <a:latin typeface="ArialMT"/>
              </a:rPr>
              <a:t> (Tonga), Dr Laura Kong (ITIC) </a:t>
            </a:r>
          </a:p>
          <a:p>
            <a:pPr lvl="1"/>
            <a:r>
              <a:rPr lang="en-US" sz="2000" dirty="0">
                <a:latin typeface="ArialMT"/>
              </a:rPr>
              <a:t>Draft PTWS NTWC Minimum Competency Framework shared with Global TOWS WG Inter-ICG TT on Tsunami Watch Operations and Disaster Management and Preparedness (2022, 2023)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Complete Draft Framework (May – July 2023) 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Final TT Report (Sept 2023):  </a:t>
            </a:r>
            <a:r>
              <a:rPr lang="en-US" sz="2000" dirty="0"/>
              <a:t>Minimum Competencies, Framework, Training, Existing schemas</a:t>
            </a:r>
          </a:p>
          <a:p>
            <a:pPr marL="420844" indent="-457200">
              <a:buFont typeface="+mj-lt"/>
              <a:buAutoNum type="arabicPeriod" startAt="2"/>
            </a:pPr>
            <a:r>
              <a:rPr lang="en-US" sz="2000" b="1" dirty="0">
                <a:solidFill>
                  <a:srgbClr val="0432FF"/>
                </a:solidFill>
              </a:rPr>
              <a:t>PTWS-XXX (2023) – MS approve Framework (final paperwork, PTWS-SC, Mar 2024)</a:t>
            </a:r>
          </a:p>
          <a:p>
            <a:pPr marL="575944" marR="0" lvl="1" indent="-254487" algn="l" defTabSz="914367" rtl="0" eaLnBrk="1" fontAlgn="auto" latinLnBrk="0" hangingPunct="1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sz="2000" dirty="0">
                <a:solidFill>
                  <a:srgbClr val="C00000"/>
                </a:solidFill>
                <a:ea typeface="Roboto"/>
              </a:rPr>
              <a:t>WG 2 recommended approval</a:t>
            </a:r>
            <a:r>
              <a:rPr lang="en-US" sz="2000" dirty="0">
                <a:ea typeface="Roboto"/>
              </a:rPr>
              <a:t> </a:t>
            </a:r>
            <a:r>
              <a:rPr lang="en-US" sz="2000" dirty="0">
                <a:latin typeface="ArialMT"/>
              </a:rPr>
              <a:t>– ICG/PTWS-XXX Consensus agreement</a:t>
            </a:r>
            <a:endParaRPr lang="en-US" sz="2000" dirty="0">
              <a:ea typeface="Roboto"/>
            </a:endParaRPr>
          </a:p>
          <a:p>
            <a:pPr marL="575944" marR="0" lvl="1" indent="-254487" algn="l" defTabSz="914367" rtl="0" eaLnBrk="1" fontAlgn="auto" latinLnBrk="0" hangingPunct="1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sz="2000" dirty="0">
                <a:solidFill>
                  <a:srgbClr val="C00000"/>
                </a:solidFill>
                <a:ea typeface="Roboto"/>
              </a:rPr>
              <a:t>ITIC proposed to develop training and pilot, report back to PTWS-XXXI </a:t>
            </a:r>
            <a:r>
              <a:rPr lang="en-US" sz="2000" dirty="0">
                <a:ea typeface="Roboto"/>
              </a:rPr>
              <a:t>– </a:t>
            </a:r>
            <a:r>
              <a:rPr lang="en-US" sz="2000" dirty="0">
                <a:solidFill>
                  <a:schemeClr val="tx1"/>
                </a:solidFill>
                <a:ea typeface="Roboto"/>
              </a:rPr>
              <a:t>ITIC funded 2024-25</a:t>
            </a:r>
          </a:p>
        </p:txBody>
      </p:sp>
    </p:spTree>
    <p:extLst>
      <p:ext uri="{BB962C8B-B14F-4D97-AF65-F5344CB8AC3E}">
        <p14:creationId xmlns:p14="http://schemas.microsoft.com/office/powerpoint/2010/main" val="32082662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7F087A-9024-CDCE-4F7A-082BF4DB9A96}"/>
              </a:ext>
            </a:extLst>
          </p:cNvPr>
          <p:cNvSpPr/>
          <p:nvPr/>
        </p:nvSpPr>
        <p:spPr>
          <a:xfrm>
            <a:off x="231496" y="1315251"/>
            <a:ext cx="11843814" cy="3644676"/>
          </a:xfrm>
          <a:prstGeom prst="rect">
            <a:avLst/>
          </a:prstGeom>
          <a:solidFill>
            <a:srgbClr val="FFFCC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6" y="140282"/>
            <a:ext cx="10515600" cy="838133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GB" sz="2400" dirty="0"/>
              <a:t>2023 Report of PTWS WG2 Task Team on Minimum Competency Levels for National Tsunami Warning Centre (NTWC) Operations Staff </a:t>
            </a: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76" y="1361063"/>
            <a:ext cx="11747034" cy="5438046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sz="2200" dirty="0">
                <a:solidFill>
                  <a:schemeClr val="tx1"/>
                </a:solidFill>
                <a:sym typeface="Open Sans"/>
              </a:rPr>
              <a:t>Expert Task Team </a:t>
            </a:r>
            <a:r>
              <a:rPr lang="en-US" sz="2200" dirty="0">
                <a:solidFill>
                  <a:schemeClr val="tx1"/>
                </a:solidFill>
                <a:sym typeface="Open Sans"/>
              </a:rPr>
              <a:t>Report:</a:t>
            </a:r>
          </a:p>
          <a:p>
            <a:pPr marL="349250" lvl="0" indent="-3492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  <a:sym typeface="Open Sans"/>
              </a:rPr>
              <a:t>Established </a:t>
            </a:r>
            <a:r>
              <a:rPr lang="en-GB" sz="2200" u="sng" dirty="0">
                <a:solidFill>
                  <a:srgbClr val="0432FF"/>
                </a:solidFill>
                <a:sym typeface="Open Sans"/>
              </a:rPr>
              <a:t>minimum competency levels</a:t>
            </a:r>
            <a:r>
              <a:rPr lang="en-GB" sz="2200" dirty="0">
                <a:solidFill>
                  <a:schemeClr val="tx1"/>
                </a:solidFill>
                <a:sym typeface="Open Sans"/>
              </a:rPr>
              <a:t> required for NTWC operations staff.</a:t>
            </a:r>
            <a:endParaRPr lang="en-US" sz="2200" dirty="0">
              <a:solidFill>
                <a:schemeClr val="tx1"/>
              </a:solidFill>
              <a:sym typeface="Open Sans"/>
            </a:endParaRPr>
          </a:p>
          <a:p>
            <a:pPr marL="349250" lvl="0" indent="-3492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  <a:sym typeface="Open Sans"/>
              </a:rPr>
              <a:t>Established </a:t>
            </a:r>
            <a:r>
              <a:rPr lang="en-GB" sz="2200" u="sng" dirty="0">
                <a:solidFill>
                  <a:srgbClr val="0432FF"/>
                </a:solidFill>
                <a:sym typeface="Open Sans"/>
              </a:rPr>
              <a:t>framework</a:t>
            </a:r>
            <a:r>
              <a:rPr lang="en-GB" sz="2200" dirty="0">
                <a:solidFill>
                  <a:schemeClr val="tx1"/>
                </a:solidFill>
                <a:sym typeface="Open Sans"/>
              </a:rPr>
              <a:t> for required competencies required by roles of a NTWC.</a:t>
            </a:r>
            <a:endParaRPr lang="en-US" sz="2200" dirty="0">
              <a:solidFill>
                <a:schemeClr val="tx1"/>
              </a:solidFill>
              <a:sym typeface="Open Sans"/>
            </a:endParaRPr>
          </a:p>
          <a:p>
            <a:pPr marL="349250" lvl="0" indent="-3492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  <a:sym typeface="Open Sans"/>
              </a:rPr>
              <a:t>Established </a:t>
            </a:r>
            <a:r>
              <a:rPr lang="en-GB" sz="2200" u="sng" dirty="0">
                <a:solidFill>
                  <a:srgbClr val="0432FF"/>
                </a:solidFill>
                <a:sym typeface="Open Sans"/>
              </a:rPr>
              <a:t>what training is required</a:t>
            </a:r>
            <a:r>
              <a:rPr lang="en-GB" sz="2200" dirty="0">
                <a:solidFill>
                  <a:srgbClr val="0432FF"/>
                </a:solidFill>
                <a:sym typeface="Open Sans"/>
              </a:rPr>
              <a:t> </a:t>
            </a:r>
            <a:r>
              <a:rPr lang="en-GB" sz="2200" dirty="0">
                <a:solidFill>
                  <a:schemeClr val="tx1"/>
                </a:solidFill>
                <a:sym typeface="Open Sans"/>
              </a:rPr>
              <a:t>to ensure NTWC staff meets minimum          competency levels.</a:t>
            </a:r>
            <a:endParaRPr lang="en-US" sz="2200" dirty="0">
              <a:solidFill>
                <a:schemeClr val="tx1"/>
              </a:solidFill>
              <a:sym typeface="Open Sans"/>
            </a:endParaRPr>
          </a:p>
          <a:p>
            <a:pPr marL="349250" lvl="0" indent="-3492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  <a:sym typeface="Open Sans"/>
              </a:rPr>
              <a:t>Investigates and </a:t>
            </a:r>
            <a:r>
              <a:rPr lang="en-GB" sz="2200" u="sng" dirty="0">
                <a:solidFill>
                  <a:srgbClr val="0432FF"/>
                </a:solidFill>
                <a:sym typeface="Open Sans"/>
              </a:rPr>
              <a:t>document what schemes are currently in existence</a:t>
            </a:r>
            <a:r>
              <a:rPr lang="en-GB" sz="2200" dirty="0">
                <a:solidFill>
                  <a:srgbClr val="0432FF"/>
                </a:solidFill>
                <a:sym typeface="Open Sans"/>
              </a:rPr>
              <a:t> </a:t>
            </a:r>
            <a:r>
              <a:rPr lang="en-GB" sz="2200" dirty="0">
                <a:solidFill>
                  <a:schemeClr val="tx1"/>
                </a:solidFill>
                <a:sym typeface="Open Sans"/>
              </a:rPr>
              <a:t>and                            what guidelines and principles can be adapted for this purpose. </a:t>
            </a:r>
            <a:endParaRPr lang="en-US" sz="2200" dirty="0">
              <a:solidFill>
                <a:schemeClr val="tx1"/>
              </a:solidFill>
              <a:sym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sz="1900" dirty="0">
                <a:solidFill>
                  <a:schemeClr val="tx1"/>
                </a:solidFill>
                <a:sym typeface="Open Sans"/>
              </a:rPr>
              <a:t>Task Team (Co-Chairs *):  Wilfried Strauch (Nicaragua), </a:t>
            </a:r>
            <a:r>
              <a:rPr lang="en-GB" sz="1900" dirty="0" err="1">
                <a:solidFill>
                  <a:schemeClr val="tx1"/>
                </a:solidFill>
                <a:sym typeface="Open Sans"/>
              </a:rPr>
              <a:t>Ofa</a:t>
            </a:r>
            <a:r>
              <a:rPr lang="en-GB" sz="1900" dirty="0">
                <a:solidFill>
                  <a:schemeClr val="tx1"/>
                </a:solidFill>
                <a:sym typeface="Open Sans"/>
              </a:rPr>
              <a:t> </a:t>
            </a:r>
            <a:r>
              <a:rPr lang="en-GB" sz="1900" dirty="0" err="1">
                <a:solidFill>
                  <a:schemeClr val="tx1"/>
                </a:solidFill>
                <a:sym typeface="Open Sans"/>
              </a:rPr>
              <a:t>Fa'anunu</a:t>
            </a:r>
            <a:r>
              <a:rPr lang="en-GB" sz="1900" dirty="0">
                <a:solidFill>
                  <a:schemeClr val="tx1"/>
                </a:solidFill>
                <a:sym typeface="Open Sans"/>
              </a:rPr>
              <a:t> (Tonga) *, </a:t>
            </a:r>
            <a:r>
              <a:rPr lang="en-GB" sz="1900" dirty="0" err="1">
                <a:solidFill>
                  <a:schemeClr val="tx1"/>
                </a:solidFill>
                <a:sym typeface="Open Sans"/>
              </a:rPr>
              <a:t>Yuelong</a:t>
            </a:r>
            <a:r>
              <a:rPr lang="en-GB" sz="1900" dirty="0">
                <a:solidFill>
                  <a:schemeClr val="tx1"/>
                </a:solidFill>
                <a:sym typeface="Open Sans"/>
              </a:rPr>
              <a:t> Miao (Australia), Chip McCreery (USA), Lara Bland (NZ), Laura Kong (ITIC) *, and Ken Gledhill (NZ)</a:t>
            </a:r>
            <a:endParaRPr lang="en-US" sz="1900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933A32-AFBE-7041-8C49-46721BF5076E}"/>
              </a:ext>
            </a:extLst>
          </p:cNvPr>
          <p:cNvSpPr txBox="1">
            <a:spLocks/>
          </p:cNvSpPr>
          <p:nvPr/>
        </p:nvSpPr>
        <p:spPr>
          <a:xfrm>
            <a:off x="3153784" y="891061"/>
            <a:ext cx="4671023" cy="470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GB" sz="2000" b="0" kern="0" dirty="0"/>
              <a:t>ICG/PTWS-XXX, Agenda 4.3 (2023)</a:t>
            </a:r>
            <a:endParaRPr lang="en-US" sz="2000" b="0" kern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18A9E9-CF28-4D01-8F6D-A914DA5853A2}"/>
              </a:ext>
            </a:extLst>
          </p:cNvPr>
          <p:cNvSpPr txBox="1">
            <a:spLocks/>
          </p:cNvSpPr>
          <p:nvPr/>
        </p:nvSpPr>
        <p:spPr>
          <a:xfrm>
            <a:off x="344386" y="5207514"/>
            <a:ext cx="11503228" cy="838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GB" sz="2200" kern="0" dirty="0"/>
              <a:t>Piloting:  PTWS Pacific Island Countries and Territories (PICT) WG Task Team on Capacity Development </a:t>
            </a:r>
            <a:r>
              <a:rPr lang="en-GB" sz="2200" b="0" kern="0" dirty="0"/>
              <a:t>(PTWS-XXVIII.1, 2019)</a:t>
            </a:r>
            <a:endParaRPr lang="en-US" sz="2200" b="0" kern="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37314E0-E418-0BCC-8E85-F5F56E5178F6}"/>
              </a:ext>
            </a:extLst>
          </p:cNvPr>
          <p:cNvSpPr txBox="1">
            <a:spLocks/>
          </p:cNvSpPr>
          <p:nvPr/>
        </p:nvSpPr>
        <p:spPr>
          <a:xfrm>
            <a:off x="372027" y="5960975"/>
            <a:ext cx="11572367" cy="7567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Continue the development of competency framework for NTWC personnel and </a:t>
            </a:r>
            <a:r>
              <a:rPr lang="en-GB" sz="2000" dirty="0">
                <a:solidFill>
                  <a:srgbClr val="0432FF"/>
                </a:solidFill>
              </a:rPr>
              <a:t>pilot</a:t>
            </a:r>
            <a:r>
              <a:rPr lang="en-GB" sz="2000" dirty="0">
                <a:solidFill>
                  <a:schemeClr val="tx1"/>
                </a:solidFill>
              </a:rPr>
              <a:t> it in Australia, </a:t>
            </a:r>
            <a:r>
              <a:rPr lang="en-GB" sz="2000" u="sng" dirty="0">
                <a:solidFill>
                  <a:srgbClr val="0432FF"/>
                </a:solidFill>
              </a:rPr>
              <a:t>Vanuatu, Fiji, Samoa and Tonga </a:t>
            </a:r>
            <a:r>
              <a:rPr lang="en-GB" sz="2000" dirty="0">
                <a:solidFill>
                  <a:schemeClr val="tx1"/>
                </a:solidFill>
              </a:rPr>
              <a:t>and report progress and lessons learnt to ICG/PTWS WG 1, 2, 3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D0905032-9F3B-3744-DDA3-2DACD65867F6}"/>
              </a:ext>
            </a:extLst>
          </p:cNvPr>
          <p:cNvSpPr/>
          <p:nvPr/>
        </p:nvSpPr>
        <p:spPr>
          <a:xfrm rot="10800000">
            <a:off x="372027" y="5103741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3560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5A2825-B991-2476-0B94-1D0885F840EE}"/>
              </a:ext>
            </a:extLst>
          </p:cNvPr>
          <p:cNvSpPr/>
          <p:nvPr/>
        </p:nvSpPr>
        <p:spPr>
          <a:xfrm>
            <a:off x="278781" y="5952014"/>
            <a:ext cx="11778038" cy="905986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07" y="53019"/>
            <a:ext cx="11377927" cy="1054442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3200" dirty="0"/>
              <a:t>Minimum Competencies - Summary</a:t>
            </a:r>
            <a:br>
              <a:rPr lang="en-US" sz="3200" dirty="0"/>
            </a:br>
            <a:r>
              <a:rPr lang="en-NZ" sz="2800" dirty="0">
                <a:solidFill>
                  <a:schemeClr val="tx1"/>
                </a:solidFill>
              </a:rPr>
              <a:t>Tier 1 CORE </a:t>
            </a:r>
            <a:r>
              <a:rPr lang="en-NZ" sz="2800" dirty="0"/>
              <a:t>(Basic),  </a:t>
            </a:r>
            <a:r>
              <a:rPr lang="en-NZ" sz="2800" dirty="0">
                <a:solidFill>
                  <a:schemeClr val="tx1"/>
                </a:solidFill>
              </a:rPr>
              <a:t>Tier 2 ADV </a:t>
            </a:r>
            <a:r>
              <a:rPr lang="en-NZ" sz="2800" dirty="0"/>
              <a:t>(Comprehensive, Expert)</a:t>
            </a:r>
            <a:endParaRPr lang="en-US" sz="3200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31851D3-419F-8341-AFA7-A4031FB6ECAE}"/>
              </a:ext>
            </a:extLst>
          </p:cNvPr>
          <p:cNvSpPr txBox="1">
            <a:spLocks/>
          </p:cNvSpPr>
          <p:nvPr/>
        </p:nvSpPr>
        <p:spPr>
          <a:xfrm>
            <a:off x="364307" y="1243158"/>
            <a:ext cx="11692512" cy="55618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r>
              <a:rPr lang="en-NZ" sz="2400" b="1" kern="0" dirty="0">
                <a:solidFill>
                  <a:schemeClr val="tx1"/>
                </a:solidFill>
              </a:rPr>
              <a:t>KNOWLEDGE Science</a:t>
            </a:r>
          </a:p>
          <a:p>
            <a:pPr marL="517525" lvl="2" indent="-285750">
              <a:lnSpc>
                <a:spcPct val="80000"/>
              </a:lnSpc>
              <a:spcBef>
                <a:spcPts val="600"/>
              </a:spcBef>
            </a:pPr>
            <a:r>
              <a:rPr lang="en-NZ" sz="2000" kern="0" dirty="0">
                <a:solidFill>
                  <a:schemeClr val="tx1"/>
                </a:solidFill>
              </a:rPr>
              <a:t>CORE :  Basic tsunami science / earthquake source knowledge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</a:p>
          <a:p>
            <a:pPr marL="517525" lvl="2" indent="-285750">
              <a:lnSpc>
                <a:spcPct val="80000"/>
              </a:lnSpc>
              <a:spcBef>
                <a:spcPts val="600"/>
              </a:spcBef>
            </a:pPr>
            <a:r>
              <a:rPr lang="en-NZ" sz="2000" kern="0" dirty="0">
                <a:solidFill>
                  <a:schemeClr val="tx1"/>
                </a:solidFill>
              </a:rPr>
              <a:t>ADVANCED : Adv tsunami science / earthquake source knowledge</a:t>
            </a:r>
            <a:r>
              <a:rPr lang="en-US" sz="2000" kern="0" dirty="0">
                <a:solidFill>
                  <a:schemeClr val="tx1"/>
                </a:solidFill>
              </a:rPr>
              <a:t>, </a:t>
            </a:r>
            <a:r>
              <a:rPr lang="en-NZ" sz="2000" kern="0" dirty="0">
                <a:solidFill>
                  <a:schemeClr val="tx1"/>
                </a:solidFill>
              </a:rPr>
              <a:t>tsunami forecast modelling</a:t>
            </a:r>
          </a:p>
          <a:p>
            <a:r>
              <a:rPr lang="en-NZ" sz="2400" b="1" kern="0" dirty="0">
                <a:solidFill>
                  <a:schemeClr val="tx1"/>
                </a:solidFill>
              </a:rPr>
              <a:t>OPERATIONS competencies</a:t>
            </a:r>
          </a:p>
          <a:p>
            <a:pPr marL="517525" lvl="2" indent="-285750">
              <a:lnSpc>
                <a:spcPct val="80000"/>
              </a:lnSpc>
              <a:spcBef>
                <a:spcPts val="600"/>
              </a:spcBef>
            </a:pPr>
            <a:r>
              <a:rPr lang="en-NZ" sz="2000" kern="0" dirty="0">
                <a:solidFill>
                  <a:schemeClr val="tx1"/>
                </a:solidFill>
              </a:rPr>
              <a:t>CORE</a:t>
            </a:r>
          </a:p>
          <a:p>
            <a:pPr marL="804863" lvl="2" indent="-287338">
              <a:lnSpc>
                <a:spcPct val="80000"/>
              </a:lnSpc>
              <a:spcBef>
                <a:spcPts val="600"/>
              </a:spcBef>
            </a:pPr>
            <a:r>
              <a:rPr lang="en-NZ" sz="2000" kern="0" dirty="0">
                <a:solidFill>
                  <a:schemeClr val="tx1"/>
                </a:solidFill>
              </a:rPr>
              <a:t>Understand / use TSP text / graphical products</a:t>
            </a:r>
            <a:r>
              <a:rPr lang="en-US" sz="2000" kern="0" dirty="0">
                <a:solidFill>
                  <a:schemeClr val="tx1"/>
                </a:solidFill>
              </a:rPr>
              <a:t>, </a:t>
            </a:r>
            <a:r>
              <a:rPr lang="en-NZ" sz="2000" kern="0" dirty="0">
                <a:solidFill>
                  <a:schemeClr val="tx1"/>
                </a:solidFill>
              </a:rPr>
              <a:t>core set of decision support tools.                                          Perform all core NTWC SOPs </a:t>
            </a:r>
          </a:p>
          <a:p>
            <a:pPr marL="804863" lvl="2" indent="-287338">
              <a:lnSpc>
                <a:spcPct val="80000"/>
              </a:lnSpc>
              <a:spcBef>
                <a:spcPts val="600"/>
              </a:spcBef>
            </a:pPr>
            <a:r>
              <a:rPr lang="en-NZ" sz="2000" kern="0" dirty="0">
                <a:solidFill>
                  <a:schemeClr val="tx1"/>
                </a:solidFill>
              </a:rPr>
              <a:t>Identify potential regional, distant, and local source tsunami threats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  <a:endParaRPr lang="en-NZ" sz="2000" kern="0" dirty="0">
              <a:solidFill>
                <a:schemeClr val="tx1"/>
              </a:solidFill>
            </a:endParaRPr>
          </a:p>
          <a:p>
            <a:pPr marL="517525" lvl="2" indent="-285750">
              <a:lnSpc>
                <a:spcPct val="80000"/>
              </a:lnSpc>
              <a:spcBef>
                <a:spcPts val="600"/>
              </a:spcBef>
            </a:pPr>
            <a:r>
              <a:rPr lang="en-NZ" sz="2000" kern="0" dirty="0">
                <a:solidFill>
                  <a:schemeClr val="tx1"/>
                </a:solidFill>
              </a:rPr>
              <a:t>ADVANCED</a:t>
            </a:r>
          </a:p>
          <a:p>
            <a:pPr marL="804863" lvl="2" indent="-287338">
              <a:lnSpc>
                <a:spcPct val="80000"/>
              </a:lnSpc>
              <a:spcBef>
                <a:spcPts val="600"/>
              </a:spcBef>
            </a:pPr>
            <a:r>
              <a:rPr lang="en-NZ" sz="2000" kern="0" dirty="0">
                <a:solidFill>
                  <a:schemeClr val="tx1"/>
                </a:solidFill>
              </a:rPr>
              <a:t>Understand and produce tsunami threat maps  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  <a:r>
              <a:rPr lang="en-NZ" sz="2000" kern="0" dirty="0">
                <a:solidFill>
                  <a:schemeClr val="tx1"/>
                </a:solidFill>
              </a:rPr>
              <a:t> </a:t>
            </a:r>
            <a:endParaRPr lang="en-US" sz="2000" kern="0" dirty="0">
              <a:solidFill>
                <a:schemeClr val="tx1"/>
              </a:solidFill>
            </a:endParaRPr>
          </a:p>
          <a:p>
            <a:pPr marL="804863" lvl="2" indent="-287338">
              <a:lnSpc>
                <a:spcPct val="80000"/>
              </a:lnSpc>
              <a:spcBef>
                <a:spcPts val="600"/>
              </a:spcBef>
            </a:pPr>
            <a:r>
              <a:rPr lang="en-NZ" sz="2000" kern="0" dirty="0">
                <a:solidFill>
                  <a:schemeClr val="tx1"/>
                </a:solidFill>
              </a:rPr>
              <a:t>Explain relationship of tsunami warning products to evacuation maps and routes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</a:p>
          <a:p>
            <a:pPr marL="804863" lvl="2" indent="-287338">
              <a:lnSpc>
                <a:spcPct val="80000"/>
              </a:lnSpc>
              <a:spcBef>
                <a:spcPts val="600"/>
              </a:spcBef>
            </a:pPr>
            <a:r>
              <a:rPr lang="en-NZ" sz="2000" kern="0" dirty="0">
                <a:solidFill>
                  <a:schemeClr val="tx1"/>
                </a:solidFill>
              </a:rPr>
              <a:t>Use a comprehensive set of decision support tools </a:t>
            </a:r>
          </a:p>
          <a:p>
            <a:pPr marL="804863" lvl="2" indent="-287338">
              <a:lnSpc>
                <a:spcPct val="85000"/>
              </a:lnSpc>
              <a:spcBef>
                <a:spcPts val="600"/>
              </a:spcBef>
            </a:pPr>
            <a:r>
              <a:rPr lang="en-NZ" sz="2000" kern="0" dirty="0">
                <a:solidFill>
                  <a:schemeClr val="tx1"/>
                </a:solidFill>
              </a:rPr>
              <a:t>Advanced practical seismology (locate / characterise EQs), 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  <a:r>
              <a:rPr lang="en-NZ" sz="2000" kern="0" dirty="0">
                <a:solidFill>
                  <a:schemeClr val="tx1"/>
                </a:solidFill>
              </a:rPr>
              <a:t>sea-level observations:               measure &amp; interpret records</a:t>
            </a:r>
            <a:r>
              <a:rPr lang="en-US" sz="2000" kern="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NZ" sz="2400" b="1" kern="0" dirty="0">
                <a:solidFill>
                  <a:schemeClr val="tx1"/>
                </a:solidFill>
              </a:rPr>
              <a:t>NATIONAL AGENCY competencies - </a:t>
            </a:r>
            <a:r>
              <a:rPr lang="en-NZ" sz="2000" kern="0" dirty="0">
                <a:solidFill>
                  <a:schemeClr val="tx1"/>
                </a:solidFill>
              </a:rPr>
              <a:t>CORE</a:t>
            </a:r>
          </a:p>
          <a:p>
            <a:pPr marL="432509" lvl="1" indent="-287338">
              <a:lnSpc>
                <a:spcPct val="85000"/>
              </a:lnSpc>
              <a:spcBef>
                <a:spcPts val="600"/>
              </a:spcBef>
            </a:pPr>
            <a:r>
              <a:rPr lang="en-US" sz="2000" kern="0" dirty="0">
                <a:solidFill>
                  <a:schemeClr val="tx1"/>
                </a:solidFill>
              </a:rPr>
              <a:t>Provide national threat and impact assessment.  Liaise with NDMO and response agencies.                       </a:t>
            </a:r>
            <a:r>
              <a:rPr lang="en-NZ" sz="2000" kern="0" dirty="0">
                <a:solidFill>
                  <a:schemeClr val="tx1"/>
                </a:solidFill>
              </a:rPr>
              <a:t>Monitor public enquiries, provide guidance</a:t>
            </a:r>
            <a:r>
              <a:rPr lang="en-US" sz="2000" kern="0" dirty="0">
                <a:solidFill>
                  <a:schemeClr val="tx1"/>
                </a:solidFill>
              </a:rPr>
              <a:t>. Conduct Post-event activities (e.g., post-</a:t>
            </a:r>
            <a:r>
              <a:rPr lang="en-US" sz="2000" kern="0" dirty="0" err="1">
                <a:solidFill>
                  <a:schemeClr val="tx1"/>
                </a:solidFill>
              </a:rPr>
              <a:t>tsu</a:t>
            </a:r>
            <a:r>
              <a:rPr lang="en-US" sz="2000" kern="0" dirty="0">
                <a:solidFill>
                  <a:schemeClr val="tx1"/>
                </a:solidFill>
              </a:rPr>
              <a:t> surveys). </a:t>
            </a:r>
          </a:p>
          <a:p>
            <a:pPr marL="432509" lvl="1" indent="-287338">
              <a:lnSpc>
                <a:spcPct val="85000"/>
              </a:lnSpc>
              <a:spcBef>
                <a:spcPts val="600"/>
              </a:spcBef>
            </a:pPr>
            <a:endParaRPr lang="en-US" sz="2000" kern="0" dirty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en-US" sz="16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681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1" y="68826"/>
            <a:ext cx="10515600" cy="1054442"/>
          </a:xfrm>
        </p:spPr>
        <p:txBody>
          <a:bodyPr>
            <a:noAutofit/>
          </a:bodyPr>
          <a:lstStyle/>
          <a:p>
            <a:r>
              <a:rPr lang="en-US" sz="3200" dirty="0"/>
              <a:t>Available Resources and Progress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E5F16761-9B73-49D4-BA3D-C3200ED747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2898" y="1453918"/>
            <a:ext cx="11503229" cy="4630737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10000"/>
              </a:lnSpc>
              <a:spcBef>
                <a:spcPts val="600"/>
              </a:spcBef>
              <a:buSzTx/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‘Competency’ training – existing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SzTx/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Global Interest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SzTx/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ITIC Training – past, present, future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SzTx/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588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1" y="68826"/>
            <a:ext cx="10515600" cy="1054442"/>
          </a:xfrm>
        </p:spPr>
        <p:txBody>
          <a:bodyPr>
            <a:noAutofit/>
          </a:bodyPr>
          <a:lstStyle/>
          <a:p>
            <a:r>
              <a:rPr lang="en-US" sz="3200" dirty="0"/>
              <a:t>1. Competencies – Existing Schema 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E5F16761-9B73-49D4-BA3D-C3200ED747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4791" y="1223123"/>
            <a:ext cx="11585975" cy="516855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400" dirty="0">
                <a:effectLst/>
              </a:rPr>
              <a:t>Task Team solicited Competency Information (and training) from advanced NTWCs 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b="1" dirty="0">
                <a:effectLst/>
              </a:rPr>
              <a:t>Profile of staff </a:t>
            </a:r>
            <a:r>
              <a:rPr lang="en-US" sz="2400" dirty="0">
                <a:effectLst/>
              </a:rPr>
              <a:t>- background, experience for staff that are hired (such as degrees and </a:t>
            </a:r>
            <a:r>
              <a:rPr lang="en-US" sz="2400" dirty="0" err="1">
                <a:effectLst/>
              </a:rPr>
              <a:t>specialities</a:t>
            </a:r>
            <a:r>
              <a:rPr lang="en-US" sz="2400" dirty="0">
                <a:effectLst/>
              </a:rPr>
              <a:t>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b="1" dirty="0">
                <a:effectLst/>
              </a:rPr>
              <a:t>Length of NTWC training </a:t>
            </a:r>
            <a:r>
              <a:rPr lang="en-US" sz="2400" dirty="0">
                <a:effectLst/>
              </a:rPr>
              <a:t>before they are officially designated as Duty Watch Standers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b="1" dirty="0">
                <a:effectLst/>
              </a:rPr>
              <a:t>Training Information </a:t>
            </a:r>
            <a:r>
              <a:rPr lang="en-US" sz="2400" dirty="0">
                <a:effectLst/>
              </a:rPr>
              <a:t>– syllabus (topics, length), how </a:t>
            </a:r>
            <a:r>
              <a:rPr lang="en-US" sz="2400" dirty="0" err="1"/>
              <a:t>w</a:t>
            </a:r>
            <a:r>
              <a:rPr lang="en-US" sz="2400" dirty="0" err="1">
                <a:effectLst/>
              </a:rPr>
              <a:t>atchstander</a:t>
            </a:r>
            <a:r>
              <a:rPr lang="en-US" sz="2400" dirty="0">
                <a:effectLst/>
              </a:rPr>
              <a:t> readiness is measured (tests, practicum, other measures), how training is accomplished (live observer, online, offline, hands-on, classroom, online, other)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400" dirty="0">
                <a:solidFill>
                  <a:srgbClr val="222222"/>
                </a:solidFill>
                <a:effectLst/>
              </a:rPr>
              <a:t>Information received:  </a:t>
            </a:r>
            <a:r>
              <a:rPr lang="en-US" sz="2400" b="1" dirty="0">
                <a:solidFill>
                  <a:srgbClr val="0432FF"/>
                </a:solidFill>
              </a:rPr>
              <a:t>USA (PTWC, USNTWC), Australia (BOM, GA), Chile (SHOA), New Zealand (GNS, NEMA), India (INCOIS, NTWC)</a:t>
            </a:r>
          </a:p>
        </p:txBody>
      </p:sp>
    </p:spTree>
    <p:extLst>
      <p:ext uri="{BB962C8B-B14F-4D97-AF65-F5344CB8AC3E}">
        <p14:creationId xmlns:p14="http://schemas.microsoft.com/office/powerpoint/2010/main" val="10280456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595" y="1284055"/>
            <a:ext cx="10077552" cy="51998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1584"/>
              </a:spcBef>
              <a:buNone/>
            </a:pPr>
            <a:r>
              <a:rPr lang="en-US" sz="2800" b="1" dirty="0"/>
              <a:t>Establishing a Global Framework 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Appreciated intersessional progress</a:t>
            </a:r>
          </a:p>
          <a:p>
            <a:pPr marL="228600" lvl="1" indent="0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 of the Intergovernmental Coordination Group for the Pacific Tsunami Warning and Mitigation System (ICG/PTWS) to develop a </a:t>
            </a:r>
            <a:r>
              <a:rPr lang="en-US" sz="24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National Tsunami Warning Centre (NTWC) Competency Framework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(2019), and the ITIC’s leadership to pilot training courses based on the Framework;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/>
              <a:t>Instruct the regional ICGs (PTWS)</a:t>
            </a:r>
          </a:p>
          <a:p>
            <a:pPr marL="228600" lvl="1" indent="0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ITIC to pilot the Draft PTWS </a:t>
            </a:r>
            <a:r>
              <a:rPr lang="en-US" sz="24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Tsunami Warning Centre (NTWC) Competency Framework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(2019) for endorsement by ICG/PTWS with the goal to develop a global framework for all ICGs to use.</a:t>
            </a:r>
          </a:p>
          <a:p>
            <a:pPr marL="228600" lvl="1" indent="0">
              <a:buNone/>
            </a:pPr>
            <a:r>
              <a:rPr lang="en-US" sz="24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=&gt; NOW APPROVED AND PROCEEDING TO PILOT in 2024-25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05F81C-9570-DB4F-9FE9-008B918AE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05" y="4642787"/>
            <a:ext cx="878641" cy="8917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64C80A-C972-E6EC-D991-E803C08F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05" y="147051"/>
            <a:ext cx="10515600" cy="838133"/>
          </a:xfrm>
        </p:spPr>
        <p:txBody>
          <a:bodyPr>
            <a:normAutofit/>
          </a:bodyPr>
          <a:lstStyle/>
          <a:p>
            <a:r>
              <a:rPr lang="en-US" sz="2900" dirty="0"/>
              <a:t>2. Global Interest and status :  TOWS WG-XVI (Feb 2023)</a:t>
            </a:r>
          </a:p>
        </p:txBody>
      </p:sp>
    </p:spTree>
    <p:extLst>
      <p:ext uri="{BB962C8B-B14F-4D97-AF65-F5344CB8AC3E}">
        <p14:creationId xmlns:p14="http://schemas.microsoft.com/office/powerpoint/2010/main" val="27313278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490" y="1256520"/>
            <a:ext cx="11817510" cy="523674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1584"/>
              </a:spcBef>
              <a:buNone/>
            </a:pPr>
            <a:r>
              <a:rPr lang="en-US" sz="2200" b="1" dirty="0"/>
              <a:t>Recommendation 13 for training competencies: 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Notes with appreciation the work of the </a:t>
            </a:r>
            <a:r>
              <a:rPr lang="en-US" sz="2200" dirty="0">
                <a:solidFill>
                  <a:srgbClr val="0432FF"/>
                </a:solidFill>
              </a:rPr>
              <a:t>PTWS to develop a NTWC Competency Framework (2019)</a:t>
            </a:r>
            <a:r>
              <a:rPr lang="en-US" sz="2200" dirty="0"/>
              <a:t>, and the </a:t>
            </a:r>
            <a:r>
              <a:rPr lang="en-US" sz="2200" dirty="0">
                <a:solidFill>
                  <a:srgbClr val="0432FF"/>
                </a:solidFill>
              </a:rPr>
              <a:t>ITIC’s leadership to pilot </a:t>
            </a:r>
            <a:r>
              <a:rPr lang="en-US" sz="2200" dirty="0"/>
              <a:t>training courses based on the Framework,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Noting the interest of other ICGs, requests the PTWS to share its document with other regions, and invite comments and feedback,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Also noting the challenges in developing and implementing a global competency framework. </a:t>
            </a:r>
          </a:p>
          <a:p>
            <a:pPr eaLnBrk="0" fontAlgn="base" hangingPunct="0"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Requests the </a:t>
            </a:r>
            <a:r>
              <a:rPr lang="en-US" sz="2200" dirty="0">
                <a:solidFill>
                  <a:srgbClr val="0432FF"/>
                </a:solidFill>
              </a:rPr>
              <a:t>TT TWO and TT DMP to continue to consider development of guidelines       for a global NTWC competency framework </a:t>
            </a:r>
            <a:r>
              <a:rPr lang="en-US" sz="2200" dirty="0"/>
              <a:t>based on the available set of documents and Pacific input, noting that implementation can be at a regional level. </a:t>
            </a:r>
          </a:p>
          <a:p>
            <a:pPr marL="357813" lvl="1" indent="0" eaLnBrk="0" fontAlgn="base" hangingPunc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rgbClr val="C00000"/>
                </a:solidFill>
              </a:rPr>
              <a:t>=&gt; ITIC TO REPORT ON PROGRESS.                                                                                Consider development in global context applicable to all ICGs.                                          Consider development of process for national competency certification                               using WMO example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9D0121-3463-49CE-2ADD-0D7A1DCA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05" y="247412"/>
            <a:ext cx="10515600" cy="838133"/>
          </a:xfrm>
        </p:spPr>
        <p:txBody>
          <a:bodyPr>
            <a:normAutofit/>
          </a:bodyPr>
          <a:lstStyle/>
          <a:p>
            <a:r>
              <a:rPr lang="en-US" sz="2900" dirty="0"/>
              <a:t>2. Global Interest and status :  TOWS WG-XV (Feb 2022)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6CCBB3-0D5D-6D81-30F7-AD54F8997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701" y="5601481"/>
            <a:ext cx="878641" cy="8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421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5362</TotalTime>
  <Words>1591</Words>
  <Application>Microsoft Office PowerPoint</Application>
  <PresentationFormat>Widescreen</PresentationFormat>
  <Paragraphs>122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ArialMT</vt:lpstr>
      <vt:lpstr>Arial</vt:lpstr>
      <vt:lpstr>Calibri</vt:lpstr>
      <vt:lpstr>Calibri Light</vt:lpstr>
      <vt:lpstr>Courier New</vt:lpstr>
      <vt:lpstr>Open Sans</vt:lpstr>
      <vt:lpstr>Roboto</vt:lpstr>
      <vt:lpstr>Times New Roman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PowerPoint Presentation</vt:lpstr>
      <vt:lpstr>PTWS NTWC Competency Development - History</vt:lpstr>
      <vt:lpstr>PTWS NTWC Competency Development – History                               ICG/PTWS-XXVIII established WG 2 Task Team (TT) on Minimum Competency Levels                                           for National Tsunami Warning Centre (NTWC) Operations Staff</vt:lpstr>
      <vt:lpstr>2023 Report of PTWS WG2 Task Team on Minimum Competency Levels for National Tsunami Warning Centre (NTWC) Operations Staff </vt:lpstr>
      <vt:lpstr>Minimum Competencies - Summary Tier 1 CORE (Basic),  Tier 2 ADV (Comprehensive, Expert)</vt:lpstr>
      <vt:lpstr>Available Resources and Progress</vt:lpstr>
      <vt:lpstr>1. Competencies – Existing Schema </vt:lpstr>
      <vt:lpstr>2. Global Interest and status :  TOWS WG-XVI (Feb 2023)</vt:lpstr>
      <vt:lpstr>2. Global Interest and status :  TOWS WG-XV (Feb 2022)</vt:lpstr>
      <vt:lpstr>3. ITIC Existing</vt:lpstr>
      <vt:lpstr>PowerPoint Presentation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Chang Seng, Denis</cp:lastModifiedBy>
  <cp:revision>151</cp:revision>
  <dcterms:created xsi:type="dcterms:W3CDTF">2019-09-03T09:02:06Z</dcterms:created>
  <dcterms:modified xsi:type="dcterms:W3CDTF">2024-02-18T06:43:30Z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