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8"/>
  </p:notesMasterIdLst>
  <p:sldIdLst>
    <p:sldId id="256" r:id="rId5"/>
    <p:sldId id="1092" r:id="rId6"/>
    <p:sldId id="287" r:id="rId7"/>
    <p:sldId id="3809" r:id="rId8"/>
    <p:sldId id="301" r:id="rId9"/>
    <p:sldId id="259" r:id="rId10"/>
    <p:sldId id="3807" r:id="rId11"/>
    <p:sldId id="3808" r:id="rId12"/>
    <p:sldId id="258" r:id="rId13"/>
    <p:sldId id="266" r:id="rId14"/>
    <p:sldId id="3804" r:id="rId15"/>
    <p:sldId id="3803" r:id="rId16"/>
    <p:sldId id="264"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CdGvU9aHM2L8NmBXYpR5JISaw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769" autoAdjust="0"/>
  </p:normalViewPr>
  <p:slideViewPr>
    <p:cSldViewPr snapToGrid="0">
      <p:cViewPr varScale="1">
        <p:scale>
          <a:sx n="93" d="100"/>
          <a:sy n="93" d="100"/>
        </p:scale>
        <p:origin x="1224"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E6D1D-DD1D-4270-ACBC-FEFEE224068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292B860-9F69-4FFE-BE99-0F23973B593A}">
      <dgm:prSet phldrT="[Text]" custT="1"/>
      <dgm:spPr/>
      <dgm:t>
        <a:bodyPr/>
        <a:lstStyle/>
        <a:p>
          <a:pPr algn="l">
            <a:spcAft>
              <a:spcPts val="600"/>
            </a:spcAft>
          </a:pPr>
          <a:r>
            <a:rPr lang="en-US" sz="1600" dirty="0"/>
            <a:t> 1. Partnerships: 	Strengthening Regional alliances</a:t>
          </a:r>
          <a:br>
            <a:rPr lang="en-US" sz="1600" dirty="0"/>
          </a:br>
          <a:r>
            <a:rPr lang="en-US" sz="1600" dirty="0"/>
            <a:t>			Engaging with National focal points</a:t>
          </a:r>
        </a:p>
        <a:p>
          <a:pPr algn="l">
            <a:spcAft>
              <a:spcPts val="600"/>
            </a:spcAft>
          </a:pPr>
          <a:r>
            <a:rPr lang="en-US" sz="1600" dirty="0"/>
            <a:t> 2. Advocacy:		COP28 good outcomes on ocean observations</a:t>
          </a:r>
          <a:br>
            <a:rPr lang="en-US" sz="1600" dirty="0"/>
          </a:br>
          <a:r>
            <a:rPr lang="en-US" sz="1600" dirty="0"/>
            <a:t>			Strong collaboration with WMO including on Global GHG Watch</a:t>
          </a:r>
        </a:p>
        <a:p>
          <a:pPr algn="l">
            <a:spcAft>
              <a:spcPts val="600"/>
            </a:spcAft>
          </a:pPr>
          <a:r>
            <a:rPr lang="en-US" sz="1600" dirty="0"/>
            <a:t> 3. Evaluate system:	Observation report card 2023 </a:t>
          </a:r>
        </a:p>
        <a:p>
          <a:pPr algn="l">
            <a:spcAft>
              <a:spcPts val="600"/>
            </a:spcAft>
          </a:pPr>
          <a:r>
            <a:rPr lang="en-US" sz="1600" dirty="0"/>
            <a:t> 4. Empower end-	Operational Ocean Forecasting Guide</a:t>
          </a:r>
          <a:br>
            <a:rPr lang="en-US" sz="1600" dirty="0"/>
          </a:br>
          <a:r>
            <a:rPr lang="en-US" sz="1600" dirty="0"/>
            <a:t>    user applications:</a:t>
          </a:r>
        </a:p>
      </dgm:t>
    </dgm:pt>
    <dgm:pt modelId="{B6B219A9-FB6A-4168-8FE7-BD2915F4FC3C}" type="parTrans" cxnId="{6ED6B52D-31F0-4B14-8FBC-6BD3BB960266}">
      <dgm:prSet/>
      <dgm:spPr/>
      <dgm:t>
        <a:bodyPr/>
        <a:lstStyle/>
        <a:p>
          <a:endParaRPr lang="en-US" sz="1400"/>
        </a:p>
      </dgm:t>
    </dgm:pt>
    <dgm:pt modelId="{C739A2D1-DE62-4522-850B-7E0BE023DDA5}" type="sibTrans" cxnId="{6ED6B52D-31F0-4B14-8FBC-6BD3BB960266}">
      <dgm:prSet/>
      <dgm:spPr/>
      <dgm:t>
        <a:bodyPr/>
        <a:lstStyle/>
        <a:p>
          <a:endParaRPr lang="en-US" sz="1400"/>
        </a:p>
      </dgm:t>
    </dgm:pt>
    <dgm:pt modelId="{5644BA47-F9B7-4B88-AF0E-33028948DC9C}">
      <dgm:prSet phldrT="[Text]" custT="1"/>
      <dgm:spPr/>
      <dgm:t>
        <a:bodyPr/>
        <a:lstStyle/>
        <a:p>
          <a:pPr algn="l">
            <a:spcAft>
              <a:spcPts val="600"/>
            </a:spcAft>
          </a:pPr>
          <a:r>
            <a:rPr lang="en-US" sz="1600" dirty="0"/>
            <a:t> 8. Innovation:		Dialogues with Industry</a:t>
          </a:r>
          <a:br>
            <a:rPr lang="en-US" sz="1600" dirty="0"/>
          </a:br>
          <a:r>
            <a:rPr lang="en-US" sz="1600" dirty="0"/>
            <a:t>			Webinars including on Ocean Decade</a:t>
          </a:r>
        </a:p>
        <a:p>
          <a:pPr algn="l">
            <a:spcAft>
              <a:spcPts val="600"/>
            </a:spcAft>
          </a:pPr>
          <a:r>
            <a:rPr lang="en-US" sz="1600" dirty="0"/>
            <a:t> 9. Develop capacity: 	Evolving marine cables network	</a:t>
          </a:r>
        </a:p>
        <a:p>
          <a:pPr algn="l">
            <a:spcAft>
              <a:spcPts val="600"/>
            </a:spcAft>
          </a:pPr>
          <a:r>
            <a:rPr lang="en-US" sz="1600" dirty="0"/>
            <a:t>10. Extend/Evolve	Decade </a:t>
          </a:r>
          <a:r>
            <a:rPr lang="en-US" sz="1600" dirty="0" err="1"/>
            <a:t>Programmes</a:t>
          </a:r>
          <a:br>
            <a:rPr lang="en-US" sz="1600" dirty="0"/>
          </a:br>
          <a:r>
            <a:rPr lang="en-US" sz="1600" dirty="0"/>
            <a:t>       system:		Marine Debris Observing system (IMDOS)</a:t>
          </a:r>
        </a:p>
        <a:p>
          <a:pPr algn="l">
            <a:spcAft>
              <a:spcPts val="600"/>
            </a:spcAft>
          </a:pPr>
          <a:r>
            <a:rPr lang="en-US" sz="1600" dirty="0"/>
            <a:t>11. Governance:	Supporting Steering Committee (CL for new members) &amp; JCB</a:t>
          </a:r>
          <a:br>
            <a:rPr lang="en-US" sz="1600" dirty="0"/>
          </a:br>
          <a:r>
            <a:rPr lang="en-US" sz="1600" dirty="0"/>
            <a:t>			Laying groundwork for evolving governance</a:t>
          </a:r>
        </a:p>
      </dgm:t>
    </dgm:pt>
    <dgm:pt modelId="{84BD53D6-2545-403F-911A-D98CB0FC5457}" type="parTrans" cxnId="{4652ADED-4135-4ADF-A50A-07D451F1274E}">
      <dgm:prSet/>
      <dgm:spPr/>
      <dgm:t>
        <a:bodyPr/>
        <a:lstStyle/>
        <a:p>
          <a:endParaRPr lang="en-US" sz="1400"/>
        </a:p>
      </dgm:t>
    </dgm:pt>
    <dgm:pt modelId="{E8B1A32B-30A8-4CD2-A73B-B4F2DAF5A6F4}" type="sibTrans" cxnId="{4652ADED-4135-4ADF-A50A-07D451F1274E}">
      <dgm:prSet/>
      <dgm:spPr/>
      <dgm:t>
        <a:bodyPr/>
        <a:lstStyle/>
        <a:p>
          <a:endParaRPr lang="en-US" sz="1400"/>
        </a:p>
      </dgm:t>
    </dgm:pt>
    <dgm:pt modelId="{0DC02660-06D6-4388-9FA2-3225DB3AC680}">
      <dgm:prSet phldrT="[Text]" custT="1"/>
      <dgm:spPr/>
      <dgm:t>
        <a:bodyPr/>
        <a:lstStyle/>
        <a:p>
          <a:pPr algn="l">
            <a:spcAft>
              <a:spcPts val="600"/>
            </a:spcAft>
          </a:pPr>
          <a:r>
            <a:rPr lang="en-US" sz="1600" kern="1200" dirty="0"/>
            <a:t> 5. Design: 		Strengthened structure and standards</a:t>
          </a:r>
          <a:br>
            <a:rPr lang="en-US" sz="1600" kern="1200" dirty="0"/>
          </a:br>
          <a:r>
            <a:rPr lang="en-US" sz="1600" kern="1200" dirty="0"/>
            <a:t>			EOV paper </a:t>
          </a:r>
          <a:r>
            <a:rPr lang="en-US" sz="1600" i="1" kern="1200" dirty="0"/>
            <a:t>in process</a:t>
          </a:r>
        </a:p>
        <a:p>
          <a:pPr algn="l">
            <a:spcAft>
              <a:spcPts val="600"/>
            </a:spcAft>
          </a:pPr>
          <a:r>
            <a:rPr lang="en-US" sz="1600" kern="1200" dirty="0"/>
            <a:t>6. Implementation: 	Continued coordination across GOOS </a:t>
          </a:r>
          <a:br>
            <a:rPr lang="en-US" sz="1600" kern="1200" dirty="0"/>
          </a:br>
          <a:r>
            <a:rPr lang="en-US" sz="1600" kern="1200" dirty="0"/>
            <a:t>			</a:t>
          </a:r>
          <a:r>
            <a:rPr lang="en-US" sz="1600" kern="1200" dirty="0">
              <a:solidFill>
                <a:srgbClr val="FFFFFF"/>
              </a:solidFill>
              <a:latin typeface="Arial"/>
              <a:ea typeface="+mn-ea"/>
              <a:cs typeface="+mn-cs"/>
            </a:rPr>
            <a:t>Decade Coordination Office Ocean Observing</a:t>
          </a:r>
        </a:p>
        <a:p>
          <a:pPr algn="l">
            <a:spcAft>
              <a:spcPts val="600"/>
            </a:spcAft>
          </a:pPr>
          <a:r>
            <a:rPr lang="en-US" sz="1600" kern="1200" dirty="0"/>
            <a:t> 7. Open Data: 		Data implementation strategy by OCG</a:t>
          </a:r>
          <a:br>
            <a:rPr lang="en-US" sz="1600" kern="1200" dirty="0"/>
          </a:br>
          <a:r>
            <a:rPr lang="en-US" sz="1600" kern="1200" dirty="0"/>
            <a:t>			</a:t>
          </a:r>
          <a:r>
            <a:rPr lang="en-US" sz="1600" kern="1200" dirty="0" err="1"/>
            <a:t>BioEco</a:t>
          </a:r>
          <a:r>
            <a:rPr lang="en-US" sz="1600" kern="1200" dirty="0"/>
            <a:t> Portal </a:t>
          </a:r>
          <a:endParaRPr lang="en-US" sz="1600" kern="1200" dirty="0">
            <a:solidFill>
              <a:srgbClr val="FFFFFF"/>
            </a:solidFill>
            <a:latin typeface="Arial"/>
            <a:ea typeface="+mn-ea"/>
            <a:cs typeface="+mn-cs"/>
          </a:endParaRPr>
        </a:p>
      </dgm:t>
    </dgm:pt>
    <dgm:pt modelId="{47DC7B50-CC9D-470B-9D1A-B1D1C6B1C5D4}" type="parTrans" cxnId="{D02CB948-75FB-4654-B123-0E907BDBBBA1}">
      <dgm:prSet/>
      <dgm:spPr/>
      <dgm:t>
        <a:bodyPr/>
        <a:lstStyle/>
        <a:p>
          <a:endParaRPr lang="en-US"/>
        </a:p>
      </dgm:t>
    </dgm:pt>
    <dgm:pt modelId="{773C892C-8580-4A0D-8CCB-DFD3330EC0A3}" type="sibTrans" cxnId="{D02CB948-75FB-4654-B123-0E907BDBBBA1}">
      <dgm:prSet/>
      <dgm:spPr/>
      <dgm:t>
        <a:bodyPr/>
        <a:lstStyle/>
        <a:p>
          <a:endParaRPr lang="en-US"/>
        </a:p>
      </dgm:t>
    </dgm:pt>
    <dgm:pt modelId="{8AF4EAA0-143C-4179-8E62-C0AD7A29E1F0}" type="pres">
      <dgm:prSet presAssocID="{B42E6D1D-DD1D-4270-ACBC-FEFEE224068A}" presName="linearFlow" presStyleCnt="0">
        <dgm:presLayoutVars>
          <dgm:dir/>
          <dgm:resizeHandles val="exact"/>
        </dgm:presLayoutVars>
      </dgm:prSet>
      <dgm:spPr/>
    </dgm:pt>
    <dgm:pt modelId="{D5081FA6-8DDE-42A3-BEE0-C9CFC7059DE4}" type="pres">
      <dgm:prSet presAssocID="{D292B860-9F69-4FFE-BE99-0F23973B593A}" presName="composite" presStyleCnt="0"/>
      <dgm:spPr/>
    </dgm:pt>
    <dgm:pt modelId="{4B9A6ECD-7B6A-4D50-B1A1-E01FB5C0AFC4}" type="pres">
      <dgm:prSet presAssocID="{D292B860-9F69-4FFE-BE99-0F23973B593A}" presName="imgShp" presStyleLbl="fgImgPlace1" presStyleIdx="0" presStyleCnt="3"/>
      <dgm:spPr>
        <a:blipFill rotWithShape="1">
          <a:blip xmlns:r="http://schemas.openxmlformats.org/officeDocument/2006/relationships" r:embed="rId1"/>
          <a:srcRect/>
          <a:stretch>
            <a:fillRect l="-1000" r="-1000"/>
          </a:stretch>
        </a:blipFill>
      </dgm:spPr>
    </dgm:pt>
    <dgm:pt modelId="{E5D10679-E8D2-4D22-A067-853BF9BDF8CE}" type="pres">
      <dgm:prSet presAssocID="{D292B860-9F69-4FFE-BE99-0F23973B593A}" presName="txShp" presStyleLbl="node1" presStyleIdx="0" presStyleCnt="3" custScaleY="123854" custLinFactNeighborX="-199">
        <dgm:presLayoutVars>
          <dgm:bulletEnabled val="1"/>
        </dgm:presLayoutVars>
      </dgm:prSet>
      <dgm:spPr/>
    </dgm:pt>
    <dgm:pt modelId="{6BE178F4-6B82-425C-966F-97636392AF8B}" type="pres">
      <dgm:prSet presAssocID="{C739A2D1-DE62-4522-850B-7E0BE023DDA5}" presName="spacing" presStyleCnt="0"/>
      <dgm:spPr/>
    </dgm:pt>
    <dgm:pt modelId="{509D7B68-623F-4E49-9E5F-BF92EAC32870}" type="pres">
      <dgm:prSet presAssocID="{0DC02660-06D6-4388-9FA2-3225DB3AC680}" presName="composite" presStyleCnt="0"/>
      <dgm:spPr/>
    </dgm:pt>
    <dgm:pt modelId="{98E3EA2A-5488-40AA-92D5-F2725E90F86E}" type="pres">
      <dgm:prSet presAssocID="{0DC02660-06D6-4388-9FA2-3225DB3AC680}" presName="imgShp" presStyleLbl="fgImgPlace1" presStyleIdx="1" presStyleCnt="3"/>
      <dgm:spPr>
        <a:blipFill rotWithShape="1">
          <a:blip xmlns:r="http://schemas.openxmlformats.org/officeDocument/2006/relationships" r:embed="rId2"/>
          <a:srcRect/>
          <a:stretch>
            <a:fillRect/>
          </a:stretch>
        </a:blipFill>
      </dgm:spPr>
    </dgm:pt>
    <dgm:pt modelId="{DE29194A-F9A4-4020-A29D-EFD67A14655A}" type="pres">
      <dgm:prSet presAssocID="{0DC02660-06D6-4388-9FA2-3225DB3AC680}" presName="txShp" presStyleLbl="node1" presStyleIdx="1" presStyleCnt="3" custScaleY="132457" custLinFactNeighborX="-199">
        <dgm:presLayoutVars>
          <dgm:bulletEnabled val="1"/>
        </dgm:presLayoutVars>
      </dgm:prSet>
      <dgm:spPr/>
    </dgm:pt>
    <dgm:pt modelId="{7FF01EAA-DBFB-47F8-8978-36800DF815A3}" type="pres">
      <dgm:prSet presAssocID="{773C892C-8580-4A0D-8CCB-DFD3330EC0A3}" presName="spacing" presStyleCnt="0"/>
      <dgm:spPr/>
    </dgm:pt>
    <dgm:pt modelId="{44EF9290-18EA-4E1C-9EBF-831822DFFCEC}" type="pres">
      <dgm:prSet presAssocID="{5644BA47-F9B7-4B88-AF0E-33028948DC9C}" presName="composite" presStyleCnt="0"/>
      <dgm:spPr/>
    </dgm:pt>
    <dgm:pt modelId="{F4905ADE-8AA9-4743-A725-7F6DA4218BE5}" type="pres">
      <dgm:prSet presAssocID="{5644BA47-F9B7-4B88-AF0E-33028948DC9C}" presName="imgShp" presStyleLbl="fgImgPlace1" presStyleIdx="2" presStyleCnt="3"/>
      <dgm:spPr>
        <a:blipFill rotWithShape="1">
          <a:blip xmlns:r="http://schemas.openxmlformats.org/officeDocument/2006/relationships" r:embed="rId3"/>
          <a:srcRect/>
          <a:stretch>
            <a:fillRect l="-1000" r="-1000"/>
          </a:stretch>
        </a:blipFill>
      </dgm:spPr>
    </dgm:pt>
    <dgm:pt modelId="{1916FEF5-80F4-4E20-AC46-7F3A6FBCEAEF}" type="pres">
      <dgm:prSet presAssocID="{5644BA47-F9B7-4B88-AF0E-33028948DC9C}" presName="txShp" presStyleLbl="node1" presStyleIdx="2" presStyleCnt="3" custScaleY="127887" custLinFactNeighborX="-199" custLinFactNeighborY="88">
        <dgm:presLayoutVars>
          <dgm:bulletEnabled val="1"/>
        </dgm:presLayoutVars>
      </dgm:prSet>
      <dgm:spPr/>
    </dgm:pt>
  </dgm:ptLst>
  <dgm:cxnLst>
    <dgm:cxn modelId="{6ED6B52D-31F0-4B14-8FBC-6BD3BB960266}" srcId="{B42E6D1D-DD1D-4270-ACBC-FEFEE224068A}" destId="{D292B860-9F69-4FFE-BE99-0F23973B593A}" srcOrd="0" destOrd="0" parTransId="{B6B219A9-FB6A-4168-8FE7-BD2915F4FC3C}" sibTransId="{C739A2D1-DE62-4522-850B-7E0BE023DDA5}"/>
    <dgm:cxn modelId="{D02CB948-75FB-4654-B123-0E907BDBBBA1}" srcId="{B42E6D1D-DD1D-4270-ACBC-FEFEE224068A}" destId="{0DC02660-06D6-4388-9FA2-3225DB3AC680}" srcOrd="1" destOrd="0" parTransId="{47DC7B50-CC9D-470B-9D1A-B1D1C6B1C5D4}" sibTransId="{773C892C-8580-4A0D-8CCB-DFD3330EC0A3}"/>
    <dgm:cxn modelId="{61785455-C932-43AB-8157-F15432919EBD}" type="presOf" srcId="{0DC02660-06D6-4388-9FA2-3225DB3AC680}" destId="{DE29194A-F9A4-4020-A29D-EFD67A14655A}" srcOrd="0" destOrd="0" presId="urn:microsoft.com/office/officeart/2005/8/layout/vList3"/>
    <dgm:cxn modelId="{AF2E8D8D-848E-4293-A58F-2F815FD4EBF3}" type="presOf" srcId="{D292B860-9F69-4FFE-BE99-0F23973B593A}" destId="{E5D10679-E8D2-4D22-A067-853BF9BDF8CE}" srcOrd="0" destOrd="0" presId="urn:microsoft.com/office/officeart/2005/8/layout/vList3"/>
    <dgm:cxn modelId="{8C0BF7AC-914D-47FB-8AC4-7B2F66324B0F}" type="presOf" srcId="{B42E6D1D-DD1D-4270-ACBC-FEFEE224068A}" destId="{8AF4EAA0-143C-4179-8E62-C0AD7A29E1F0}" srcOrd="0" destOrd="0" presId="urn:microsoft.com/office/officeart/2005/8/layout/vList3"/>
    <dgm:cxn modelId="{05AF1DC3-8EA9-4FAF-A488-6AE026CE70F1}" type="presOf" srcId="{5644BA47-F9B7-4B88-AF0E-33028948DC9C}" destId="{1916FEF5-80F4-4E20-AC46-7F3A6FBCEAEF}" srcOrd="0" destOrd="0" presId="urn:microsoft.com/office/officeart/2005/8/layout/vList3"/>
    <dgm:cxn modelId="{4652ADED-4135-4ADF-A50A-07D451F1274E}" srcId="{B42E6D1D-DD1D-4270-ACBC-FEFEE224068A}" destId="{5644BA47-F9B7-4B88-AF0E-33028948DC9C}" srcOrd="2" destOrd="0" parTransId="{84BD53D6-2545-403F-911A-D98CB0FC5457}" sibTransId="{E8B1A32B-30A8-4CD2-A73B-B4F2DAF5A6F4}"/>
    <dgm:cxn modelId="{6CE6CC04-151D-4FD5-AC12-DB88B600C70B}" type="presParOf" srcId="{8AF4EAA0-143C-4179-8E62-C0AD7A29E1F0}" destId="{D5081FA6-8DDE-42A3-BEE0-C9CFC7059DE4}" srcOrd="0" destOrd="0" presId="urn:microsoft.com/office/officeart/2005/8/layout/vList3"/>
    <dgm:cxn modelId="{B3F0B7BD-99DE-4046-9D83-FDA4BD948BED}" type="presParOf" srcId="{D5081FA6-8DDE-42A3-BEE0-C9CFC7059DE4}" destId="{4B9A6ECD-7B6A-4D50-B1A1-E01FB5C0AFC4}" srcOrd="0" destOrd="0" presId="urn:microsoft.com/office/officeart/2005/8/layout/vList3"/>
    <dgm:cxn modelId="{5DFD3BF3-4CA9-42F2-8D88-3A66B6233D4F}" type="presParOf" srcId="{D5081FA6-8DDE-42A3-BEE0-C9CFC7059DE4}" destId="{E5D10679-E8D2-4D22-A067-853BF9BDF8CE}" srcOrd="1" destOrd="0" presId="urn:microsoft.com/office/officeart/2005/8/layout/vList3"/>
    <dgm:cxn modelId="{EF669C58-B729-4030-9B1F-4E878FCCA679}" type="presParOf" srcId="{8AF4EAA0-143C-4179-8E62-C0AD7A29E1F0}" destId="{6BE178F4-6B82-425C-966F-97636392AF8B}" srcOrd="1" destOrd="0" presId="urn:microsoft.com/office/officeart/2005/8/layout/vList3"/>
    <dgm:cxn modelId="{0D0B7159-00CA-4746-968F-03D6DD15673B}" type="presParOf" srcId="{8AF4EAA0-143C-4179-8E62-C0AD7A29E1F0}" destId="{509D7B68-623F-4E49-9E5F-BF92EAC32870}" srcOrd="2" destOrd="0" presId="urn:microsoft.com/office/officeart/2005/8/layout/vList3"/>
    <dgm:cxn modelId="{DEB3D55E-D20B-436B-A5A3-D774F69227C3}" type="presParOf" srcId="{509D7B68-623F-4E49-9E5F-BF92EAC32870}" destId="{98E3EA2A-5488-40AA-92D5-F2725E90F86E}" srcOrd="0" destOrd="0" presId="urn:microsoft.com/office/officeart/2005/8/layout/vList3"/>
    <dgm:cxn modelId="{7D3B93F5-E4B2-43AD-A912-BEBE7548CCDF}" type="presParOf" srcId="{509D7B68-623F-4E49-9E5F-BF92EAC32870}" destId="{DE29194A-F9A4-4020-A29D-EFD67A14655A}" srcOrd="1" destOrd="0" presId="urn:microsoft.com/office/officeart/2005/8/layout/vList3"/>
    <dgm:cxn modelId="{BE0DE029-859D-4335-A715-04958EDD38BF}" type="presParOf" srcId="{8AF4EAA0-143C-4179-8E62-C0AD7A29E1F0}" destId="{7FF01EAA-DBFB-47F8-8978-36800DF815A3}" srcOrd="3" destOrd="0" presId="urn:microsoft.com/office/officeart/2005/8/layout/vList3"/>
    <dgm:cxn modelId="{D13B9DF1-B7EC-404E-967F-5DE32C169558}" type="presParOf" srcId="{8AF4EAA0-143C-4179-8E62-C0AD7A29E1F0}" destId="{44EF9290-18EA-4E1C-9EBF-831822DFFCEC}" srcOrd="4" destOrd="0" presId="urn:microsoft.com/office/officeart/2005/8/layout/vList3"/>
    <dgm:cxn modelId="{D0376435-B9F4-4124-95FC-5E76DE2D7AFB}" type="presParOf" srcId="{44EF9290-18EA-4E1C-9EBF-831822DFFCEC}" destId="{F4905ADE-8AA9-4743-A725-7F6DA4218BE5}" srcOrd="0" destOrd="0" presId="urn:microsoft.com/office/officeart/2005/8/layout/vList3"/>
    <dgm:cxn modelId="{727F0FFB-6769-4392-8389-44703AC4F64B}" type="presParOf" srcId="{44EF9290-18EA-4E1C-9EBF-831822DFFCEC}" destId="{1916FEF5-80F4-4E20-AC46-7F3A6FBCEAEF}"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10679-E8D2-4D22-A067-853BF9BDF8CE}">
      <dsp:nvSpPr>
        <dsp:cNvPr id="0" name=""/>
        <dsp:cNvSpPr/>
      </dsp:nvSpPr>
      <dsp:spPr>
        <a:xfrm rot="10800000">
          <a:off x="2726811" y="3343"/>
          <a:ext cx="9419302" cy="184802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974" tIns="60960" rIns="113792" bIns="60960" numCol="1" spcCol="1270" anchor="ctr" anchorCtr="0">
          <a:noAutofit/>
        </a:bodyPr>
        <a:lstStyle/>
        <a:p>
          <a:pPr marL="0" lvl="0" indent="0" algn="l" defTabSz="711200">
            <a:lnSpc>
              <a:spcPct val="90000"/>
            </a:lnSpc>
            <a:spcBef>
              <a:spcPct val="0"/>
            </a:spcBef>
            <a:spcAft>
              <a:spcPts val="600"/>
            </a:spcAft>
            <a:buNone/>
          </a:pPr>
          <a:r>
            <a:rPr lang="en-US" sz="1600" kern="1200" dirty="0"/>
            <a:t> 1. Partnerships: 	Strengthening Regional alliances</a:t>
          </a:r>
          <a:br>
            <a:rPr lang="en-US" sz="1600" kern="1200" dirty="0"/>
          </a:br>
          <a:r>
            <a:rPr lang="en-US" sz="1600" kern="1200" dirty="0"/>
            <a:t>			Engaging with National focal points</a:t>
          </a:r>
        </a:p>
        <a:p>
          <a:pPr marL="0" lvl="0" indent="0" algn="l" defTabSz="711200">
            <a:lnSpc>
              <a:spcPct val="90000"/>
            </a:lnSpc>
            <a:spcBef>
              <a:spcPct val="0"/>
            </a:spcBef>
            <a:spcAft>
              <a:spcPts val="600"/>
            </a:spcAft>
            <a:buNone/>
          </a:pPr>
          <a:r>
            <a:rPr lang="en-US" sz="1600" kern="1200" dirty="0"/>
            <a:t> 2. Advocacy:		COP28 good outcomes on ocean observations</a:t>
          </a:r>
          <a:br>
            <a:rPr lang="en-US" sz="1600" kern="1200" dirty="0"/>
          </a:br>
          <a:r>
            <a:rPr lang="en-US" sz="1600" kern="1200" dirty="0"/>
            <a:t>			Strong collaboration with WMO including on Global GHG Watch</a:t>
          </a:r>
        </a:p>
        <a:p>
          <a:pPr marL="0" lvl="0" indent="0" algn="l" defTabSz="711200">
            <a:lnSpc>
              <a:spcPct val="90000"/>
            </a:lnSpc>
            <a:spcBef>
              <a:spcPct val="0"/>
            </a:spcBef>
            <a:spcAft>
              <a:spcPts val="600"/>
            </a:spcAft>
            <a:buNone/>
          </a:pPr>
          <a:r>
            <a:rPr lang="en-US" sz="1600" kern="1200" dirty="0"/>
            <a:t> 3. Evaluate system:	Observation report card 2023 </a:t>
          </a:r>
        </a:p>
        <a:p>
          <a:pPr marL="0" lvl="0" indent="0" algn="l" defTabSz="711200">
            <a:lnSpc>
              <a:spcPct val="90000"/>
            </a:lnSpc>
            <a:spcBef>
              <a:spcPct val="0"/>
            </a:spcBef>
            <a:spcAft>
              <a:spcPts val="600"/>
            </a:spcAft>
            <a:buNone/>
          </a:pPr>
          <a:r>
            <a:rPr lang="en-US" sz="1600" kern="1200" dirty="0"/>
            <a:t> 4. Empower end-	Operational Ocean Forecasting Guide</a:t>
          </a:r>
          <a:br>
            <a:rPr lang="en-US" sz="1600" kern="1200" dirty="0"/>
          </a:br>
          <a:r>
            <a:rPr lang="en-US" sz="1600" kern="1200" dirty="0"/>
            <a:t>    user applications:</a:t>
          </a:r>
        </a:p>
      </dsp:txBody>
      <dsp:txXfrm rot="10800000">
        <a:off x="3188817" y="3343"/>
        <a:ext cx="8957296" cy="1848024"/>
      </dsp:txXfrm>
    </dsp:sp>
    <dsp:sp modelId="{4B9A6ECD-7B6A-4D50-B1A1-E01FB5C0AFC4}">
      <dsp:nvSpPr>
        <dsp:cNvPr id="0" name=""/>
        <dsp:cNvSpPr/>
      </dsp:nvSpPr>
      <dsp:spPr>
        <a:xfrm>
          <a:off x="1999506" y="181306"/>
          <a:ext cx="1492099" cy="1492099"/>
        </a:xfrm>
        <a:prstGeom prst="ellipse">
          <a:avLst/>
        </a:prstGeom>
        <a:blipFill rotWithShape="1">
          <a:blip xmlns:r="http://schemas.openxmlformats.org/officeDocument/2006/relationships" r:embed="rId1"/>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9194A-F9A4-4020-A29D-EFD67A14655A}">
      <dsp:nvSpPr>
        <dsp:cNvPr id="0" name=""/>
        <dsp:cNvSpPr/>
      </dsp:nvSpPr>
      <dsp:spPr>
        <a:xfrm rot="10800000">
          <a:off x="2726811" y="2296771"/>
          <a:ext cx="9419302" cy="197639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974" tIns="60960" rIns="113792" bIns="60960" numCol="1" spcCol="1270" anchor="ctr" anchorCtr="0">
          <a:noAutofit/>
        </a:bodyPr>
        <a:lstStyle/>
        <a:p>
          <a:pPr marL="0" lvl="0" indent="0" algn="l" defTabSz="711200">
            <a:lnSpc>
              <a:spcPct val="90000"/>
            </a:lnSpc>
            <a:spcBef>
              <a:spcPct val="0"/>
            </a:spcBef>
            <a:spcAft>
              <a:spcPts val="600"/>
            </a:spcAft>
            <a:buNone/>
          </a:pPr>
          <a:r>
            <a:rPr lang="en-US" sz="1600" kern="1200" dirty="0"/>
            <a:t> 5. Design: 		Strengthened structure and standards</a:t>
          </a:r>
          <a:br>
            <a:rPr lang="en-US" sz="1600" kern="1200" dirty="0"/>
          </a:br>
          <a:r>
            <a:rPr lang="en-US" sz="1600" kern="1200" dirty="0"/>
            <a:t>			EOV paper </a:t>
          </a:r>
          <a:r>
            <a:rPr lang="en-US" sz="1600" i="1" kern="1200" dirty="0"/>
            <a:t>in process</a:t>
          </a:r>
        </a:p>
        <a:p>
          <a:pPr marL="0" lvl="0" indent="0" algn="l" defTabSz="711200">
            <a:lnSpc>
              <a:spcPct val="90000"/>
            </a:lnSpc>
            <a:spcBef>
              <a:spcPct val="0"/>
            </a:spcBef>
            <a:spcAft>
              <a:spcPts val="600"/>
            </a:spcAft>
            <a:buNone/>
          </a:pPr>
          <a:r>
            <a:rPr lang="en-US" sz="1600" kern="1200" dirty="0"/>
            <a:t>6. Implementation: 	Continued coordination across GOOS </a:t>
          </a:r>
          <a:br>
            <a:rPr lang="en-US" sz="1600" kern="1200" dirty="0"/>
          </a:br>
          <a:r>
            <a:rPr lang="en-US" sz="1600" kern="1200" dirty="0"/>
            <a:t>			</a:t>
          </a:r>
          <a:r>
            <a:rPr lang="en-US" sz="1600" kern="1200" dirty="0">
              <a:solidFill>
                <a:srgbClr val="FFFFFF"/>
              </a:solidFill>
              <a:latin typeface="Arial"/>
              <a:ea typeface="+mn-ea"/>
              <a:cs typeface="+mn-cs"/>
            </a:rPr>
            <a:t>Decade Coordination Office Ocean Observing</a:t>
          </a:r>
        </a:p>
        <a:p>
          <a:pPr marL="0" lvl="0" indent="0" algn="l" defTabSz="711200">
            <a:lnSpc>
              <a:spcPct val="90000"/>
            </a:lnSpc>
            <a:spcBef>
              <a:spcPct val="0"/>
            </a:spcBef>
            <a:spcAft>
              <a:spcPts val="600"/>
            </a:spcAft>
            <a:buNone/>
          </a:pPr>
          <a:r>
            <a:rPr lang="en-US" sz="1600" kern="1200" dirty="0"/>
            <a:t> 7. Open Data: 		Data implementation strategy by OCG</a:t>
          </a:r>
          <a:br>
            <a:rPr lang="en-US" sz="1600" kern="1200" dirty="0"/>
          </a:br>
          <a:r>
            <a:rPr lang="en-US" sz="1600" kern="1200" dirty="0"/>
            <a:t>			</a:t>
          </a:r>
          <a:r>
            <a:rPr lang="en-US" sz="1600" kern="1200" dirty="0" err="1"/>
            <a:t>BioEco</a:t>
          </a:r>
          <a:r>
            <a:rPr lang="en-US" sz="1600" kern="1200" dirty="0"/>
            <a:t> Portal </a:t>
          </a:r>
          <a:endParaRPr lang="en-US" sz="1600" kern="1200" dirty="0">
            <a:solidFill>
              <a:srgbClr val="FFFFFF"/>
            </a:solidFill>
            <a:latin typeface="Arial"/>
            <a:ea typeface="+mn-ea"/>
            <a:cs typeface="+mn-cs"/>
          </a:endParaRPr>
        </a:p>
      </dsp:txBody>
      <dsp:txXfrm rot="10800000">
        <a:off x="3220908" y="2296771"/>
        <a:ext cx="8925205" cy="1976390"/>
      </dsp:txXfrm>
    </dsp:sp>
    <dsp:sp modelId="{98E3EA2A-5488-40AA-92D5-F2725E90F86E}">
      <dsp:nvSpPr>
        <dsp:cNvPr id="0" name=""/>
        <dsp:cNvSpPr/>
      </dsp:nvSpPr>
      <dsp:spPr>
        <a:xfrm>
          <a:off x="1999506" y="2538917"/>
          <a:ext cx="1492099" cy="1492099"/>
        </a:xfrm>
        <a:prstGeom prst="ellipse">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6FEF5-80F4-4E20-AC46-7F3A6FBCEAEF}">
      <dsp:nvSpPr>
        <dsp:cNvPr id="0" name=""/>
        <dsp:cNvSpPr/>
      </dsp:nvSpPr>
      <dsp:spPr>
        <a:xfrm rot="10800000">
          <a:off x="2726811" y="4719877"/>
          <a:ext cx="9419302" cy="190820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974" tIns="60960" rIns="113792" bIns="60960" numCol="1" spcCol="1270" anchor="ctr" anchorCtr="0">
          <a:noAutofit/>
        </a:bodyPr>
        <a:lstStyle/>
        <a:p>
          <a:pPr marL="0" lvl="0" indent="0" algn="l" defTabSz="711200">
            <a:lnSpc>
              <a:spcPct val="90000"/>
            </a:lnSpc>
            <a:spcBef>
              <a:spcPct val="0"/>
            </a:spcBef>
            <a:spcAft>
              <a:spcPts val="600"/>
            </a:spcAft>
            <a:buNone/>
          </a:pPr>
          <a:r>
            <a:rPr lang="en-US" sz="1600" kern="1200" dirty="0"/>
            <a:t> 8. Innovation:		Dialogues with Industry</a:t>
          </a:r>
          <a:br>
            <a:rPr lang="en-US" sz="1600" kern="1200" dirty="0"/>
          </a:br>
          <a:r>
            <a:rPr lang="en-US" sz="1600" kern="1200" dirty="0"/>
            <a:t>			Webinars including on Ocean Decade</a:t>
          </a:r>
        </a:p>
        <a:p>
          <a:pPr marL="0" lvl="0" indent="0" algn="l" defTabSz="711200">
            <a:lnSpc>
              <a:spcPct val="90000"/>
            </a:lnSpc>
            <a:spcBef>
              <a:spcPct val="0"/>
            </a:spcBef>
            <a:spcAft>
              <a:spcPts val="600"/>
            </a:spcAft>
            <a:buNone/>
          </a:pPr>
          <a:r>
            <a:rPr lang="en-US" sz="1600" kern="1200" dirty="0"/>
            <a:t> 9. Develop capacity: 	Evolving marine cables network	</a:t>
          </a:r>
        </a:p>
        <a:p>
          <a:pPr marL="0" lvl="0" indent="0" algn="l" defTabSz="711200">
            <a:lnSpc>
              <a:spcPct val="90000"/>
            </a:lnSpc>
            <a:spcBef>
              <a:spcPct val="0"/>
            </a:spcBef>
            <a:spcAft>
              <a:spcPts val="600"/>
            </a:spcAft>
            <a:buNone/>
          </a:pPr>
          <a:r>
            <a:rPr lang="en-US" sz="1600" kern="1200" dirty="0"/>
            <a:t>10. Extend/Evolve	Decade </a:t>
          </a:r>
          <a:r>
            <a:rPr lang="en-US" sz="1600" kern="1200" dirty="0" err="1"/>
            <a:t>Programmes</a:t>
          </a:r>
          <a:br>
            <a:rPr lang="en-US" sz="1600" kern="1200" dirty="0"/>
          </a:br>
          <a:r>
            <a:rPr lang="en-US" sz="1600" kern="1200" dirty="0"/>
            <a:t>       system:		Marine Debris Observing system (IMDOS)</a:t>
          </a:r>
        </a:p>
        <a:p>
          <a:pPr marL="0" lvl="0" indent="0" algn="l" defTabSz="711200">
            <a:lnSpc>
              <a:spcPct val="90000"/>
            </a:lnSpc>
            <a:spcBef>
              <a:spcPct val="0"/>
            </a:spcBef>
            <a:spcAft>
              <a:spcPts val="600"/>
            </a:spcAft>
            <a:buNone/>
          </a:pPr>
          <a:r>
            <a:rPr lang="en-US" sz="1600" kern="1200" dirty="0"/>
            <a:t>11. Governance:	Supporting Steering Committee (CL for new members) &amp; JCB</a:t>
          </a:r>
          <a:br>
            <a:rPr lang="en-US" sz="1600" kern="1200" dirty="0"/>
          </a:br>
          <a:r>
            <a:rPr lang="en-US" sz="1600" kern="1200" dirty="0"/>
            <a:t>			Laying groundwork for evolving governance</a:t>
          </a:r>
        </a:p>
      </dsp:txBody>
      <dsp:txXfrm rot="10800000">
        <a:off x="3203861" y="4719877"/>
        <a:ext cx="8942252" cy="1908201"/>
      </dsp:txXfrm>
    </dsp:sp>
    <dsp:sp modelId="{F4905ADE-8AA9-4743-A725-7F6DA4218BE5}">
      <dsp:nvSpPr>
        <dsp:cNvPr id="0" name=""/>
        <dsp:cNvSpPr/>
      </dsp:nvSpPr>
      <dsp:spPr>
        <a:xfrm>
          <a:off x="1999506" y="4926615"/>
          <a:ext cx="1492099" cy="1492099"/>
        </a:xfrm>
        <a:prstGeom prst="ellipse">
          <a:avLst/>
        </a:prstGeom>
        <a:blipFill rotWithShape="1">
          <a:blip xmlns:r="http://schemas.openxmlformats.org/officeDocument/2006/relationships" r:embed="rId3"/>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Continue to build and strengthen GOOS system components</a:t>
            </a:r>
            <a:br>
              <a:rPr lang="en-US" sz="1200" dirty="0"/>
            </a:br>
            <a:r>
              <a:rPr lang="en-US" sz="1200" dirty="0"/>
              <a:t>including developing capacity for </a:t>
            </a:r>
            <a:r>
              <a:rPr lang="en-US" sz="1200" dirty="0" err="1"/>
              <a:t>BioEco</a:t>
            </a:r>
            <a:r>
              <a:rPr lang="en-US" sz="1200" dirty="0"/>
              <a:t> networks / communities</a:t>
            </a:r>
          </a:p>
          <a:p>
            <a:endParaRPr lang="en-US" dirty="0"/>
          </a:p>
          <a:p>
            <a:endParaRPr lang="en-US" dirty="0"/>
          </a:p>
          <a:p>
            <a:r>
              <a:rPr lang="en-US" dirty="0"/>
              <a:t>Implementation plans – c</a:t>
            </a:r>
          </a:p>
          <a:p>
            <a:r>
              <a:rPr lang="en-US" dirty="0"/>
              <a:t>GOOS is only one that has the global view</a:t>
            </a:r>
          </a:p>
          <a:p>
            <a:r>
              <a:rPr lang="en-US" dirty="0"/>
              <a:t>Lift the system</a:t>
            </a:r>
          </a:p>
          <a:p>
            <a:endParaRPr lang="en-US" dirty="0"/>
          </a:p>
          <a:p>
            <a:r>
              <a:rPr lang="en-US" dirty="0"/>
              <a:t>GOOS governance</a:t>
            </a:r>
          </a:p>
          <a:p>
            <a:r>
              <a:rPr lang="en-US" dirty="0"/>
              <a:t>- Report for EC58 (SWOT / Report against 9 recommendations / </a:t>
            </a:r>
            <a:r>
              <a:rPr lang="en-US" dirty="0" err="1"/>
              <a:t>prorities</a:t>
            </a:r>
            <a:r>
              <a:rPr lang="en-US" dirty="0"/>
              <a:t>) – end April</a:t>
            </a:r>
          </a:p>
          <a:p>
            <a:r>
              <a:rPr lang="en-US" dirty="0"/>
              <a:t>- What needs to be addressed by TT / consultant</a:t>
            </a:r>
          </a:p>
          <a:p>
            <a:r>
              <a:rPr lang="en-US" dirty="0"/>
              <a:t>- Sponsor engagement</a:t>
            </a:r>
          </a:p>
          <a:p>
            <a:r>
              <a:rPr lang="en-US" dirty="0"/>
              <a:t>- Hold IOC member states accountable for delivery</a:t>
            </a:r>
          </a:p>
          <a:p>
            <a:r>
              <a:rPr lang="en-US" dirty="0"/>
              <a:t>- Report to SC/Sponsors/Assembly</a:t>
            </a:r>
          </a:p>
          <a:p>
            <a:r>
              <a:rPr lang="en-US" dirty="0"/>
              <a:t>- changes to existing structure – need to invest more people…</a:t>
            </a:r>
          </a:p>
          <a:p>
            <a:endParaRPr lang="en-US" dirty="0"/>
          </a:p>
          <a:p>
            <a:endParaRPr lang="en-US" dirty="0"/>
          </a:p>
          <a:p>
            <a:r>
              <a:rPr lang="en-US" dirty="0"/>
              <a:t>Decision </a:t>
            </a:r>
          </a:p>
          <a:p>
            <a:r>
              <a:rPr lang="en-US" dirty="0"/>
              <a:t>OONJ – invite those who </a:t>
            </a:r>
            <a:r>
              <a:rPr lang="en-US" dirty="0" err="1"/>
              <a:t>havnt</a:t>
            </a:r>
            <a:r>
              <a:rPr lang="en-US" dirty="0"/>
              <a:t> provided feedback to provide feedback – in order that the committee in its work has broadest input possible for its work</a:t>
            </a:r>
          </a:p>
          <a:p>
            <a:r>
              <a:rPr lang="en-US" dirty="0"/>
              <a:t>Governance</a:t>
            </a:r>
          </a:p>
          <a:p>
            <a:r>
              <a:rPr lang="en-US" dirty="0"/>
              <a:t>- support governance process </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814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afbda83210_0_1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2afbda83210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sz="1200" dirty="0"/>
              <a:t>The system was developed to support climate science and to be the observational backbone for forecasting systems </a:t>
            </a:r>
          </a:p>
          <a:p>
            <a:pPr eaLnBrk="1" hangingPunct="1">
              <a:defRPr/>
            </a:pPr>
            <a:r>
              <a:rPr lang="en-GB" sz="1200" dirty="0"/>
              <a:t>Now focused on 3 delivery areas; Ocean Health, Climate and Operational Services</a:t>
            </a:r>
          </a:p>
          <a:p>
            <a:endParaRPr lang="en-US" dirty="0"/>
          </a:p>
        </p:txBody>
      </p:sp>
      <p:sp>
        <p:nvSpPr>
          <p:cNvPr id="4" name="Slide Number Placeholder 3"/>
          <p:cNvSpPr>
            <a:spLocks noGrp="1"/>
          </p:cNvSpPr>
          <p:nvPr>
            <p:ph type="sldNum" sz="quarter" idx="10"/>
          </p:nvPr>
        </p:nvSpPr>
        <p:spPr/>
        <p:txBody>
          <a:bodyPr/>
          <a:lstStyle/>
          <a:p>
            <a:pPr>
              <a:defRPr/>
            </a:pPr>
            <a:fld id="{E05412C4-182E-5D48-ABA1-D5905E140CCB}" type="slidenum">
              <a:rPr lang="en-US" altLang="en-US" smtClean="0"/>
              <a:pPr>
                <a:defRPr/>
              </a:pPr>
              <a:t>3</a:t>
            </a:fld>
            <a:endParaRPr lang="en-US" altLang="en-US"/>
          </a:p>
        </p:txBody>
      </p:sp>
    </p:spTree>
    <p:extLst>
      <p:ext uri="{BB962C8B-B14F-4D97-AF65-F5344CB8AC3E}">
        <p14:creationId xmlns:p14="http://schemas.microsoft.com/office/powerpoint/2010/main" val="106996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494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5a049944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225a049944f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400"/>
              <a:buNone/>
            </a:pPr>
            <a:r>
              <a:rPr lang="en-GB" sz="1100" b="1">
                <a:solidFill>
                  <a:schemeClr val="dk1"/>
                </a:solidFill>
                <a:latin typeface="Barlow"/>
                <a:ea typeface="Barlow"/>
                <a:cs typeface="Barlow"/>
                <a:sym typeface="Barlow"/>
              </a:rPr>
              <a:t>OCG Data Goals</a:t>
            </a:r>
            <a:endParaRPr sz="1100"/>
          </a:p>
          <a:p>
            <a:pPr marL="457200" lvl="0" indent="-298450" algn="l" rtl="0">
              <a:lnSpc>
                <a:spcPct val="115000"/>
              </a:lnSpc>
              <a:spcBef>
                <a:spcPts val="1200"/>
              </a:spcBef>
              <a:spcAft>
                <a:spcPts val="0"/>
              </a:spcAft>
              <a:buClr>
                <a:srgbClr val="3C4043"/>
              </a:buClr>
              <a:buSzPts val="1100"/>
              <a:buFont typeface="Barlow"/>
              <a:buChar char="●"/>
            </a:pPr>
            <a:r>
              <a:rPr lang="en-GB" sz="1100">
                <a:solidFill>
                  <a:srgbClr val="3C4043"/>
                </a:solidFill>
                <a:highlight>
                  <a:srgbClr val="FFFFFF"/>
                </a:highlight>
                <a:latin typeface="Barlow"/>
                <a:ea typeface="Barlow"/>
                <a:cs typeface="Barlow"/>
                <a:sym typeface="Barlow"/>
              </a:rPr>
              <a:t>Enhance FAIR compliance of metadata, data and data services across all OCG networks</a:t>
            </a:r>
            <a:endParaRPr sz="1100"/>
          </a:p>
          <a:p>
            <a:pPr marL="457200" lvl="0" indent="-298450" algn="l" rtl="0">
              <a:lnSpc>
                <a:spcPct val="115000"/>
              </a:lnSpc>
              <a:spcBef>
                <a:spcPts val="0"/>
              </a:spcBef>
              <a:spcAft>
                <a:spcPts val="0"/>
              </a:spcAft>
              <a:buClr>
                <a:srgbClr val="3C4043"/>
              </a:buClr>
              <a:buSzPts val="1100"/>
              <a:buFont typeface="Barlow"/>
              <a:buChar char="●"/>
            </a:pPr>
            <a:r>
              <a:rPr lang="en-GB" sz="1100">
                <a:solidFill>
                  <a:srgbClr val="3C4043"/>
                </a:solidFill>
                <a:highlight>
                  <a:srgbClr val="FFFFFF"/>
                </a:highlight>
                <a:latin typeface="Barlow"/>
                <a:ea typeface="Barlow"/>
                <a:cs typeface="Barlow"/>
                <a:sym typeface="Barlow"/>
              </a:rPr>
              <a:t>Provide access to data endpoints (ie, global repositories) for each OCG network which can be federated through common middleware (such as ERDDAP)</a:t>
            </a:r>
            <a:endParaRPr sz="1100"/>
          </a:p>
          <a:p>
            <a:pPr marL="457200" lvl="0" indent="-298450" algn="l" rtl="0">
              <a:lnSpc>
                <a:spcPct val="115000"/>
              </a:lnSpc>
              <a:spcBef>
                <a:spcPts val="0"/>
              </a:spcBef>
              <a:spcAft>
                <a:spcPts val="0"/>
              </a:spcAft>
              <a:buClr>
                <a:srgbClr val="3C4043"/>
              </a:buClr>
              <a:buSzPts val="1100"/>
              <a:buFont typeface="Barlow"/>
              <a:buChar char="●"/>
            </a:pPr>
            <a:r>
              <a:rPr lang="en-GB" sz="1100">
                <a:solidFill>
                  <a:srgbClr val="3C4043"/>
                </a:solidFill>
                <a:highlight>
                  <a:srgbClr val="FFFFFF"/>
                </a:highlight>
                <a:latin typeface="Barlow"/>
                <a:ea typeface="Barlow"/>
                <a:cs typeface="Barlow"/>
                <a:sym typeface="Barlow"/>
              </a:rPr>
              <a:t>Ensure high quality data are available in near real time from the GTS and/or other data access services</a:t>
            </a:r>
            <a:endParaRPr sz="1100"/>
          </a:p>
          <a:p>
            <a:pPr marL="457200" lvl="0" indent="-298450" algn="l" rtl="0">
              <a:lnSpc>
                <a:spcPct val="115000"/>
              </a:lnSpc>
              <a:spcBef>
                <a:spcPts val="0"/>
              </a:spcBef>
              <a:spcAft>
                <a:spcPts val="0"/>
              </a:spcAft>
              <a:buClr>
                <a:srgbClr val="3C4043"/>
              </a:buClr>
              <a:buSzPts val="1100"/>
              <a:buFont typeface="Barlow"/>
              <a:buChar char="●"/>
            </a:pPr>
            <a:r>
              <a:rPr lang="en-GB" sz="1100">
                <a:solidFill>
                  <a:srgbClr val="3C4043"/>
                </a:solidFill>
                <a:highlight>
                  <a:srgbClr val="FFFFFF"/>
                </a:highlight>
                <a:latin typeface="Barlow"/>
                <a:ea typeface="Barlow"/>
                <a:cs typeface="Barlow"/>
                <a:sym typeface="Barlow"/>
              </a:rPr>
              <a:t>Ensure high quality data/metadata are discoverable and harvestable</a:t>
            </a:r>
            <a:endParaRPr sz="1100"/>
          </a:p>
          <a:p>
            <a:pPr marL="457200" lvl="0" indent="-298450" algn="l" rtl="0">
              <a:lnSpc>
                <a:spcPct val="115000"/>
              </a:lnSpc>
              <a:spcBef>
                <a:spcPts val="0"/>
              </a:spcBef>
              <a:spcAft>
                <a:spcPts val="0"/>
              </a:spcAft>
              <a:buClr>
                <a:srgbClr val="3C4043"/>
              </a:buClr>
              <a:buSzPts val="1100"/>
              <a:buFont typeface="Barlow"/>
              <a:buChar char="●"/>
            </a:pPr>
            <a:r>
              <a:rPr lang="en-GB" sz="1100">
                <a:solidFill>
                  <a:srgbClr val="3C4043"/>
                </a:solidFill>
                <a:highlight>
                  <a:srgbClr val="FFFFFF"/>
                </a:highlight>
                <a:latin typeface="Barlow"/>
                <a:ea typeface="Barlow"/>
                <a:cs typeface="Barlow"/>
                <a:sym typeface="Barlow"/>
              </a:rPr>
              <a:t>Ensure high quality data/metadata are available through identified global repositories</a:t>
            </a:r>
            <a:endParaRPr sz="1100"/>
          </a:p>
          <a:p>
            <a:pPr marL="457200" lvl="0" indent="-298450" algn="l" rtl="0">
              <a:lnSpc>
                <a:spcPct val="115000"/>
              </a:lnSpc>
              <a:spcBef>
                <a:spcPts val="0"/>
              </a:spcBef>
              <a:spcAft>
                <a:spcPts val="0"/>
              </a:spcAft>
              <a:buClr>
                <a:srgbClr val="3C4043"/>
              </a:buClr>
              <a:buSzPts val="1100"/>
              <a:buFont typeface="Barlow"/>
              <a:buChar char="●"/>
            </a:pPr>
            <a:r>
              <a:rPr lang="en-GB" sz="1100">
                <a:solidFill>
                  <a:srgbClr val="3C4043"/>
                </a:solidFill>
                <a:highlight>
                  <a:srgbClr val="FFFFFF"/>
                </a:highlight>
                <a:latin typeface="Barlow"/>
                <a:ea typeface="Barlow"/>
                <a:cs typeface="Barlow"/>
                <a:sym typeface="Barlow"/>
              </a:rPr>
              <a:t>Ensure data are fully documented and required metadata is available through OceanOPS</a:t>
            </a:r>
            <a:endParaRPr sz="1100"/>
          </a:p>
          <a:p>
            <a:pPr marL="457200" lvl="0" indent="-298450" algn="l" rtl="0">
              <a:lnSpc>
                <a:spcPct val="115000"/>
              </a:lnSpc>
              <a:spcBef>
                <a:spcPts val="0"/>
              </a:spcBef>
              <a:spcAft>
                <a:spcPts val="0"/>
              </a:spcAft>
              <a:buClr>
                <a:srgbClr val="3C4043"/>
              </a:buClr>
              <a:buSzPts val="1100"/>
              <a:buFont typeface="Barlow"/>
              <a:buChar char="●"/>
            </a:pPr>
            <a:r>
              <a:rPr lang="en-GB" sz="1100">
                <a:solidFill>
                  <a:srgbClr val="3C4043"/>
                </a:solidFill>
                <a:highlight>
                  <a:srgbClr val="FFFFFF"/>
                </a:highlight>
                <a:latin typeface="Barlow"/>
                <a:ea typeface="Barlow"/>
                <a:cs typeface="Barlow"/>
                <a:sym typeface="Barlow"/>
              </a:rPr>
              <a:t>Ensure data/metadata are properly archived and citable to maximize reuse</a:t>
            </a:r>
            <a:endParaRPr sz="1100"/>
          </a:p>
          <a:p>
            <a:pPr marL="0" lvl="0" indent="0" algn="l" rtl="0">
              <a:lnSpc>
                <a:spcPct val="115000"/>
              </a:lnSpc>
              <a:spcBef>
                <a:spcPts val="1200"/>
              </a:spcBef>
              <a:spcAft>
                <a:spcPts val="0"/>
              </a:spcAft>
              <a:buClr>
                <a:schemeClr val="dk1"/>
              </a:buClr>
              <a:buSzPts val="2800"/>
              <a:buFont typeface="Arial"/>
              <a:buNone/>
            </a:pPr>
            <a:r>
              <a:rPr lang="en-GB" sz="1100">
                <a:solidFill>
                  <a:schemeClr val="dk1"/>
                </a:solidFill>
                <a:latin typeface="Barlow SemiBold"/>
                <a:ea typeface="Barlow SemiBold"/>
                <a:cs typeface="Barlow SemiBold"/>
                <a:sym typeface="Barlow SemiBold"/>
              </a:rPr>
              <a:t>Next Steps</a:t>
            </a:r>
            <a:endParaRPr sz="1100"/>
          </a:p>
          <a:p>
            <a:pPr marL="393700" lvl="0" indent="-234950" algn="l" rtl="0">
              <a:lnSpc>
                <a:spcPct val="115000"/>
              </a:lnSpc>
              <a:spcBef>
                <a:spcPts val="1200"/>
              </a:spcBef>
              <a:spcAft>
                <a:spcPts val="0"/>
              </a:spcAft>
              <a:buClr>
                <a:schemeClr val="dk1"/>
              </a:buClr>
              <a:buSzPts val="1100"/>
              <a:buFont typeface="Arial"/>
              <a:buChar char="•"/>
            </a:pPr>
            <a:r>
              <a:rPr lang="en-GB" sz="1100">
                <a:solidFill>
                  <a:schemeClr val="dk1"/>
                </a:solidFill>
                <a:latin typeface="Barlow SemiBold"/>
                <a:ea typeface="Barlow SemiBold"/>
                <a:cs typeface="Barlow SemiBold"/>
                <a:sym typeface="Barlow SemiBold"/>
              </a:rPr>
              <a:t>Adopt the Cross-Network Data Implementation Strategy</a:t>
            </a:r>
            <a:endParaRPr sz="1100"/>
          </a:p>
          <a:p>
            <a:pPr marL="393700" lvl="0" indent="-234950" algn="l" rtl="0">
              <a:lnSpc>
                <a:spcPct val="115000"/>
              </a:lnSpc>
              <a:spcBef>
                <a:spcPts val="0"/>
              </a:spcBef>
              <a:spcAft>
                <a:spcPts val="0"/>
              </a:spcAft>
              <a:buClr>
                <a:schemeClr val="dk1"/>
              </a:buClr>
              <a:buSzPts val="1100"/>
              <a:buFont typeface="Arial"/>
              <a:buChar char="•"/>
            </a:pPr>
            <a:r>
              <a:rPr lang="en-GB" sz="1100">
                <a:solidFill>
                  <a:schemeClr val="dk1"/>
                </a:solidFill>
                <a:latin typeface="Barlow SemiBold"/>
                <a:ea typeface="Barlow SemiBold"/>
                <a:cs typeface="Barlow SemiBold"/>
                <a:sym typeface="Barlow SemiBold"/>
              </a:rPr>
              <a:t>Work with Networks/Programs to identify specific areas of needed assistance</a:t>
            </a:r>
            <a:endParaRPr sz="1100"/>
          </a:p>
          <a:p>
            <a:pPr marL="393700" lvl="0" indent="-234950" algn="l" rtl="0">
              <a:lnSpc>
                <a:spcPct val="115000"/>
              </a:lnSpc>
              <a:spcBef>
                <a:spcPts val="0"/>
              </a:spcBef>
              <a:spcAft>
                <a:spcPts val="0"/>
              </a:spcAft>
              <a:buClr>
                <a:schemeClr val="dk1"/>
              </a:buClr>
              <a:buSzPts val="1100"/>
              <a:buFont typeface="Arial"/>
              <a:buChar char="•"/>
            </a:pPr>
            <a:r>
              <a:rPr lang="en-GB" sz="1100">
                <a:solidFill>
                  <a:schemeClr val="dk1"/>
                </a:solidFill>
                <a:latin typeface="Barlow SemiBold"/>
                <a:ea typeface="Barlow SemiBold"/>
                <a:cs typeface="Barlow SemiBold"/>
                <a:sym typeface="Barlow SemiBold"/>
              </a:rPr>
              <a:t>OCG Data and OceanOPS to work with Networks/Programs individually to:</a:t>
            </a:r>
            <a:endParaRPr sz="1100"/>
          </a:p>
          <a:p>
            <a:pPr marL="850900" lvl="1" indent="-234950" algn="l" rtl="0">
              <a:lnSpc>
                <a:spcPct val="115000"/>
              </a:lnSpc>
              <a:spcBef>
                <a:spcPts val="0"/>
              </a:spcBef>
              <a:spcAft>
                <a:spcPts val="0"/>
              </a:spcAft>
              <a:buClr>
                <a:schemeClr val="dk1"/>
              </a:buClr>
              <a:buSzPts val="1100"/>
              <a:buFont typeface="Arial"/>
              <a:buChar char="•"/>
            </a:pPr>
            <a:r>
              <a:rPr lang="en-GB" sz="1100">
                <a:solidFill>
                  <a:schemeClr val="dk1"/>
                </a:solidFill>
                <a:latin typeface="Barlow SemiBold"/>
                <a:ea typeface="Barlow SemiBold"/>
                <a:cs typeface="Barlow SemiBold"/>
                <a:sym typeface="Barlow SemiBold"/>
              </a:rPr>
              <a:t>Integrate ERDDAP services</a:t>
            </a:r>
            <a:endParaRPr sz="1100"/>
          </a:p>
          <a:p>
            <a:pPr marL="850900" lvl="1" indent="-234950" algn="l" rtl="0">
              <a:lnSpc>
                <a:spcPct val="115000"/>
              </a:lnSpc>
              <a:spcBef>
                <a:spcPts val="0"/>
              </a:spcBef>
              <a:spcAft>
                <a:spcPts val="0"/>
              </a:spcAft>
              <a:buClr>
                <a:schemeClr val="dk1"/>
              </a:buClr>
              <a:buSzPts val="1100"/>
              <a:buFont typeface="Arial"/>
              <a:buChar char="•"/>
            </a:pPr>
            <a:r>
              <a:rPr lang="en-GB" sz="1100">
                <a:solidFill>
                  <a:schemeClr val="dk1"/>
                </a:solidFill>
                <a:latin typeface="Barlow SemiBold"/>
                <a:ea typeface="Barlow SemiBold"/>
                <a:cs typeface="Barlow SemiBold"/>
                <a:sym typeface="Barlow SemiBold"/>
              </a:rPr>
              <a:t>Develop machine-to-machine processes for metadata exchange</a:t>
            </a:r>
            <a:endParaRPr sz="1100"/>
          </a:p>
          <a:p>
            <a:pPr marL="393700" lvl="0" indent="-234950" algn="l" rtl="0">
              <a:lnSpc>
                <a:spcPct val="115000"/>
              </a:lnSpc>
              <a:spcBef>
                <a:spcPts val="0"/>
              </a:spcBef>
              <a:spcAft>
                <a:spcPts val="0"/>
              </a:spcAft>
              <a:buClr>
                <a:schemeClr val="dk1"/>
              </a:buClr>
              <a:buSzPts val="1100"/>
              <a:buFont typeface="Arial"/>
              <a:buChar char="•"/>
            </a:pPr>
            <a:r>
              <a:rPr lang="en-GB" sz="1100">
                <a:solidFill>
                  <a:schemeClr val="dk1"/>
                </a:solidFill>
                <a:latin typeface="Barlow SemiBold"/>
                <a:ea typeface="Barlow SemiBold"/>
                <a:cs typeface="Barlow SemiBold"/>
                <a:sym typeface="Barlow SemiBold"/>
              </a:rPr>
              <a:t>Build Federated OCG ERDDAP system from distributed data (ERDDAP) endpoints</a:t>
            </a:r>
            <a:endParaRPr sz="1100"/>
          </a:p>
          <a:p>
            <a:pPr marL="393700" lvl="0" indent="-234950" algn="l" rtl="0">
              <a:lnSpc>
                <a:spcPct val="115000"/>
              </a:lnSpc>
              <a:spcBef>
                <a:spcPts val="0"/>
              </a:spcBef>
              <a:spcAft>
                <a:spcPts val="0"/>
              </a:spcAft>
              <a:buClr>
                <a:schemeClr val="dk1"/>
              </a:buClr>
              <a:buSzPts val="1100"/>
              <a:buFont typeface="Arial"/>
              <a:buChar char="•"/>
            </a:pPr>
            <a:r>
              <a:rPr lang="en-GB" sz="1100">
                <a:solidFill>
                  <a:schemeClr val="dk1"/>
                </a:solidFill>
                <a:latin typeface="Barlow SemiBold"/>
                <a:ea typeface="Barlow SemiBold"/>
                <a:cs typeface="Barlow SemiBold"/>
                <a:sym typeface="Barlow SemiBold"/>
              </a:rPr>
              <a:t>Better connection to GOOS RAs – Develop Cross-GOOS data team?</a:t>
            </a:r>
            <a:endParaRPr sz="1100"/>
          </a:p>
        </p:txBody>
      </p:sp>
      <p:sp>
        <p:nvSpPr>
          <p:cNvPr id="115" name="Google Shape;115;g225a049944f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b67ebe7542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b67ebe7542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b67ebe7542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6810ffee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b6810ffee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8c69f8b560_0_16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b="1">
                <a:solidFill>
                  <a:srgbClr val="333333"/>
                </a:solidFill>
              </a:rPr>
              <a:t>GOOS is a global network.</a:t>
            </a:r>
            <a:endParaRPr/>
          </a:p>
          <a:p>
            <a:pPr marL="0" lvl="0" indent="0" algn="l" rtl="0">
              <a:lnSpc>
                <a:spcPct val="100000"/>
              </a:lnSpc>
              <a:spcBef>
                <a:spcPts val="0"/>
              </a:spcBef>
              <a:spcAft>
                <a:spcPts val="0"/>
              </a:spcAft>
              <a:buSzPts val="1100"/>
              <a:buNone/>
            </a:pPr>
            <a:endParaRPr sz="1200" b="1">
              <a:solidFill>
                <a:srgbClr val="333333"/>
              </a:solidFill>
            </a:endParaRPr>
          </a:p>
          <a:p>
            <a:pPr marL="0" marR="0" lvl="0" indent="0" algn="l" rtl="0">
              <a:lnSpc>
                <a:spcPct val="100000"/>
              </a:lnSpc>
              <a:spcBef>
                <a:spcPts val="0"/>
              </a:spcBef>
              <a:spcAft>
                <a:spcPts val="0"/>
              </a:spcAft>
              <a:buClr>
                <a:srgbClr val="000000"/>
              </a:buClr>
              <a:buSzPts val="1100"/>
              <a:buFont typeface="Arial"/>
              <a:buNone/>
            </a:pPr>
            <a:r>
              <a:rPr lang="en" sz="1200" b="1">
                <a:solidFill>
                  <a:srgbClr val="333333"/>
                </a:solidFill>
              </a:rPr>
              <a:t>14 GOOS Regional Alliances – </a:t>
            </a:r>
            <a:r>
              <a:rPr lang="en" sz="1200" b="0">
                <a:solidFill>
                  <a:srgbClr val="333333"/>
                </a:solidFill>
              </a:rPr>
              <a:t>all very different in governance, scope and mandate – connected to 130 countries</a:t>
            </a:r>
            <a:endParaRPr/>
          </a:p>
          <a:p>
            <a:pPr marL="0" marR="0" lvl="0" indent="0" algn="l" rtl="0">
              <a:lnSpc>
                <a:spcPct val="100000"/>
              </a:lnSpc>
              <a:spcBef>
                <a:spcPts val="0"/>
              </a:spcBef>
              <a:spcAft>
                <a:spcPts val="0"/>
              </a:spcAft>
              <a:buClr>
                <a:srgbClr val="000000"/>
              </a:buClr>
              <a:buSzPts val="1100"/>
              <a:buFont typeface="Arial"/>
              <a:buNone/>
            </a:pPr>
            <a:r>
              <a:rPr lang="en" sz="1200" b="1">
                <a:solidFill>
                  <a:srgbClr val="333333"/>
                </a:solidFill>
              </a:rPr>
              <a:t>Orange is in the network, Green is in dialogue</a:t>
            </a:r>
            <a:endParaRPr sz="1200" b="1">
              <a:solidFill>
                <a:srgbClr val="333333"/>
              </a:solidFill>
            </a:endParaRPr>
          </a:p>
          <a:p>
            <a:pPr marL="0" lvl="0" indent="0" algn="l" rtl="0">
              <a:lnSpc>
                <a:spcPct val="100000"/>
              </a:lnSpc>
              <a:spcBef>
                <a:spcPts val="0"/>
              </a:spcBef>
              <a:spcAft>
                <a:spcPts val="0"/>
              </a:spcAft>
              <a:buSzPts val="1100"/>
              <a:buNone/>
            </a:pPr>
            <a:r>
              <a:rPr lang="en" sz="1200" b="1">
                <a:solidFill>
                  <a:srgbClr val="333333"/>
                </a:solidFill>
              </a:rPr>
              <a:t>CIOOS: </a:t>
            </a:r>
            <a:r>
              <a:rPr lang="en" sz="1200">
                <a:solidFill>
                  <a:srgbClr val="333333"/>
                </a:solidFill>
              </a:rPr>
              <a:t>Canadian Integrated Ocean Observing System - </a:t>
            </a:r>
            <a:r>
              <a:rPr lang="en" sz="1200" b="1">
                <a:solidFill>
                  <a:srgbClr val="333333"/>
                </a:solidFill>
              </a:rPr>
              <a:t> adopted recently!</a:t>
            </a:r>
            <a:endParaRPr sz="1200" b="1">
              <a:solidFill>
                <a:srgbClr val="333333"/>
              </a:solidFill>
            </a:endParaRPr>
          </a:p>
          <a:p>
            <a:pPr marL="0" lvl="0" indent="0" algn="l" rtl="0">
              <a:lnSpc>
                <a:spcPct val="100000"/>
              </a:lnSpc>
              <a:spcBef>
                <a:spcPts val="0"/>
              </a:spcBef>
              <a:spcAft>
                <a:spcPts val="0"/>
              </a:spcAft>
              <a:buSzPts val="1100"/>
              <a:buNone/>
            </a:pPr>
            <a:r>
              <a:rPr lang="en" sz="1200" b="1">
                <a:solidFill>
                  <a:srgbClr val="333333"/>
                </a:solidFill>
              </a:rPr>
              <a:t>PI-GOOS</a:t>
            </a:r>
            <a:r>
              <a:rPr lang="en" sz="1200">
                <a:solidFill>
                  <a:srgbClr val="333333"/>
                </a:solidFill>
              </a:rPr>
              <a:t>: </a:t>
            </a:r>
            <a:r>
              <a:rPr lang="en" sz="1200" b="1">
                <a:solidFill>
                  <a:srgbClr val="333333"/>
                </a:solidFill>
              </a:rPr>
              <a:t>New hosting Office at SPC </a:t>
            </a:r>
            <a:r>
              <a:rPr lang="en" sz="1200">
                <a:solidFill>
                  <a:srgbClr val="333333"/>
                </a:solidFill>
              </a:rPr>
              <a:t>(Pacific Community, Fiji)</a:t>
            </a:r>
            <a:endParaRPr sz="1200">
              <a:solidFill>
                <a:srgbClr val="333333"/>
              </a:solidFill>
            </a:endParaRPr>
          </a:p>
          <a:p>
            <a:pPr marL="0" lvl="0" indent="0" algn="l" rtl="0">
              <a:lnSpc>
                <a:spcPct val="100000"/>
              </a:lnSpc>
              <a:spcBef>
                <a:spcPts val="0"/>
              </a:spcBef>
              <a:spcAft>
                <a:spcPts val="0"/>
              </a:spcAft>
              <a:buSzPts val="1100"/>
              <a:buNone/>
            </a:pPr>
            <a:r>
              <a:rPr lang="en" sz="1200" b="1">
                <a:solidFill>
                  <a:srgbClr val="333333"/>
                </a:solidFill>
              </a:rPr>
              <a:t>IOCARIBE-GOOS</a:t>
            </a:r>
            <a:r>
              <a:rPr lang="en" sz="1200">
                <a:solidFill>
                  <a:srgbClr val="333333"/>
                </a:solidFill>
              </a:rPr>
              <a:t>: Special session at the IOCARIBE meeting </a:t>
            </a:r>
            <a:endParaRPr sz="1200">
              <a:solidFill>
                <a:srgbClr val="333333"/>
              </a:solidFill>
            </a:endParaRPr>
          </a:p>
          <a:p>
            <a:pPr marL="0" lvl="0" indent="0" algn="l" rtl="0">
              <a:lnSpc>
                <a:spcPct val="100000"/>
              </a:lnSpc>
              <a:spcBef>
                <a:spcPts val="0"/>
              </a:spcBef>
              <a:spcAft>
                <a:spcPts val="0"/>
              </a:spcAft>
              <a:buSzPts val="1100"/>
              <a:buNone/>
            </a:pPr>
            <a:r>
              <a:rPr lang="en" sz="1200" b="1">
                <a:solidFill>
                  <a:srgbClr val="333333"/>
                </a:solidFill>
              </a:rPr>
              <a:t>GOOS Africa</a:t>
            </a:r>
            <a:r>
              <a:rPr lang="en" sz="1200">
                <a:solidFill>
                  <a:srgbClr val="333333"/>
                </a:solidFill>
              </a:rPr>
              <a:t>: Africa Roadmap Ocean Decade, new opportunities for support</a:t>
            </a:r>
            <a:endParaRPr sz="1200">
              <a:solidFill>
                <a:srgbClr val="333333"/>
              </a:solidFill>
            </a:endParaRPr>
          </a:p>
          <a:p>
            <a:pPr marL="0" marR="0" lvl="0" indent="0" algn="l" rtl="0">
              <a:lnSpc>
                <a:spcPct val="100000"/>
              </a:lnSpc>
              <a:spcBef>
                <a:spcPts val="0"/>
              </a:spcBef>
              <a:spcAft>
                <a:spcPts val="0"/>
              </a:spcAft>
              <a:buClr>
                <a:schemeClr val="dk1"/>
              </a:buClr>
              <a:buSzPts val="1100"/>
              <a:buFont typeface="Arial"/>
              <a:buNone/>
            </a:pPr>
            <a:r>
              <a:rPr lang="en" sz="1200" b="1">
                <a:solidFill>
                  <a:srgbClr val="333333"/>
                </a:solidFill>
              </a:rPr>
              <a:t>Now have 76 GOOS NFPs</a:t>
            </a:r>
            <a:r>
              <a:rPr lang="en" sz="1200" b="0">
                <a:solidFill>
                  <a:srgbClr val="333333"/>
                </a:solidFill>
              </a:rPr>
              <a:t> – supported though the </a:t>
            </a:r>
            <a:r>
              <a:rPr lang="en" sz="1200">
                <a:solidFill>
                  <a:srgbClr val="333333"/>
                </a:solidFill>
              </a:rPr>
              <a:t>GOOS office. ToRs reviewed and adopted by SC in April. </a:t>
            </a:r>
            <a:endParaRPr/>
          </a:p>
        </p:txBody>
      </p:sp>
      <p:sp>
        <p:nvSpPr>
          <p:cNvPr id="899" name="Google Shape;899;g28c69f8b560_0_16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932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8c69f8b560_0_7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g28c69f8b560_0_7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GOOS structure and how we deliver </a:t>
            </a:r>
            <a:endParaRPr dirty="0"/>
          </a:p>
          <a:p>
            <a:pPr marL="0" lvl="1" indent="0" algn="l" rtl="0">
              <a:spcBef>
                <a:spcPts val="0"/>
              </a:spcBef>
              <a:spcAft>
                <a:spcPts val="0"/>
              </a:spcAft>
              <a:buClr>
                <a:schemeClr val="lt1"/>
              </a:buClr>
              <a:buSzPts val="2000"/>
              <a:buFont typeface="Arial"/>
              <a:buNone/>
            </a:pPr>
            <a:r>
              <a:rPr lang="en" b="1" dirty="0">
                <a:solidFill>
                  <a:srgbClr val="184596"/>
                </a:solidFill>
              </a:rPr>
              <a:t>Connecting and coordinating</a:t>
            </a:r>
            <a:endParaRPr b="1" dirty="0">
              <a:solidFill>
                <a:srgbClr val="184596"/>
              </a:solidFill>
            </a:endParaRPr>
          </a:p>
          <a:p>
            <a:pPr marL="0" lvl="1" indent="0" algn="l" rtl="0">
              <a:spcBef>
                <a:spcPts val="0"/>
              </a:spcBef>
              <a:spcAft>
                <a:spcPts val="0"/>
              </a:spcAft>
              <a:buClr>
                <a:schemeClr val="lt1"/>
              </a:buClr>
              <a:buSzPts val="2000"/>
              <a:buFont typeface="Arial"/>
              <a:buNone/>
            </a:pPr>
            <a:r>
              <a:rPr lang="en" dirty="0">
                <a:solidFill>
                  <a:srgbClr val="333333"/>
                </a:solidFill>
              </a:rPr>
              <a:t>ocean observing projects around the world</a:t>
            </a:r>
            <a:endParaRPr dirty="0">
              <a:solidFill>
                <a:srgbClr val="333333"/>
              </a:solidFill>
            </a:endParaRPr>
          </a:p>
          <a:p>
            <a:pPr marL="0" lvl="1" indent="0" algn="l" rtl="0">
              <a:spcBef>
                <a:spcPts val="0"/>
              </a:spcBef>
              <a:spcAft>
                <a:spcPts val="0"/>
              </a:spcAft>
              <a:buClr>
                <a:schemeClr val="lt1"/>
              </a:buClr>
              <a:buSzPts val="2000"/>
              <a:buFont typeface="Arial"/>
              <a:buNone/>
            </a:pPr>
            <a:r>
              <a:rPr lang="en" b="1" dirty="0">
                <a:solidFill>
                  <a:srgbClr val="184596"/>
                </a:solidFill>
              </a:rPr>
              <a:t>Facilitating collaboration</a:t>
            </a:r>
            <a:endParaRPr b="1" dirty="0">
              <a:solidFill>
                <a:srgbClr val="184596"/>
              </a:solidFill>
            </a:endParaRPr>
          </a:p>
          <a:p>
            <a:pPr marL="0" lvl="1" indent="0" algn="l" rtl="0">
              <a:spcBef>
                <a:spcPts val="0"/>
              </a:spcBef>
              <a:spcAft>
                <a:spcPts val="0"/>
              </a:spcAft>
              <a:buSzPts val="2000"/>
              <a:buNone/>
            </a:pPr>
            <a:r>
              <a:rPr lang="en" dirty="0">
                <a:solidFill>
                  <a:srgbClr val="333333"/>
                </a:solidFill>
              </a:rPr>
              <a:t>by bringing international experts together</a:t>
            </a:r>
            <a:endParaRPr dirty="0">
              <a:solidFill>
                <a:srgbClr val="333333"/>
              </a:solidFill>
            </a:endParaRPr>
          </a:p>
          <a:p>
            <a:pPr marL="0" lvl="1" indent="0" algn="l" rtl="0">
              <a:spcBef>
                <a:spcPts val="0"/>
              </a:spcBef>
              <a:spcAft>
                <a:spcPts val="0"/>
              </a:spcAft>
              <a:buSzPts val="2000"/>
              <a:buNone/>
            </a:pPr>
            <a:r>
              <a:rPr lang="en" b="1" dirty="0">
                <a:solidFill>
                  <a:srgbClr val="184596"/>
                </a:solidFill>
              </a:rPr>
              <a:t>Setting global standards</a:t>
            </a:r>
            <a:endParaRPr b="1" dirty="0">
              <a:solidFill>
                <a:srgbClr val="184596"/>
              </a:solidFill>
            </a:endParaRPr>
          </a:p>
          <a:p>
            <a:pPr marL="0" lvl="1" indent="0" algn="l" rtl="0">
              <a:spcBef>
                <a:spcPts val="0"/>
              </a:spcBef>
              <a:spcAft>
                <a:spcPts val="0"/>
              </a:spcAft>
              <a:buSzPts val="2000"/>
              <a:buNone/>
            </a:pPr>
            <a:r>
              <a:rPr lang="en" dirty="0">
                <a:solidFill>
                  <a:srgbClr val="333333"/>
                </a:solidFill>
              </a:rPr>
              <a:t>by developing frameworks and best practices</a:t>
            </a:r>
            <a:endParaRPr dirty="0">
              <a:solidFill>
                <a:srgbClr val="333333"/>
              </a:solidFill>
            </a:endParaRPr>
          </a:p>
          <a:p>
            <a:pPr marL="0" lvl="1" indent="0" algn="l" rtl="0">
              <a:spcBef>
                <a:spcPts val="0"/>
              </a:spcBef>
              <a:spcAft>
                <a:spcPts val="0"/>
              </a:spcAft>
              <a:buSzPts val="2000"/>
              <a:buNone/>
            </a:pPr>
            <a:r>
              <a:rPr lang="en" b="1" dirty="0">
                <a:solidFill>
                  <a:srgbClr val="184596"/>
                </a:solidFill>
              </a:rPr>
              <a:t>Empowering solutions</a:t>
            </a:r>
            <a:endParaRPr b="1" dirty="0">
              <a:solidFill>
                <a:srgbClr val="184596"/>
              </a:solidFill>
            </a:endParaRPr>
          </a:p>
          <a:p>
            <a:pPr marL="0" lvl="1" indent="0" algn="l" rtl="0">
              <a:spcBef>
                <a:spcPts val="0"/>
              </a:spcBef>
              <a:spcAft>
                <a:spcPts val="0"/>
              </a:spcAft>
              <a:buClr>
                <a:schemeClr val="lt1"/>
              </a:buClr>
              <a:buSzPts val="2000"/>
              <a:buFont typeface="Arial"/>
              <a:buNone/>
            </a:pPr>
            <a:r>
              <a:rPr lang="en" dirty="0">
                <a:solidFill>
                  <a:srgbClr val="333333"/>
                </a:solidFill>
              </a:rPr>
              <a:t>through improved models and predictions</a:t>
            </a:r>
            <a:endParaRPr dirty="0">
              <a:solidFill>
                <a:srgbClr val="333333"/>
              </a:solidFill>
            </a:endParaRPr>
          </a:p>
        </p:txBody>
      </p:sp>
      <p:sp>
        <p:nvSpPr>
          <p:cNvPr id="847" name="Google Shape;847;g28c69f8b560_0_7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11</a:t>
            </a:fld>
            <a:endParaRPr/>
          </a:p>
        </p:txBody>
      </p:sp>
    </p:spTree>
    <p:extLst>
      <p:ext uri="{BB962C8B-B14F-4D97-AF65-F5344CB8AC3E}">
        <p14:creationId xmlns:p14="http://schemas.microsoft.com/office/powerpoint/2010/main" val="1677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8"/>
          <p:cNvSpPr txBox="1">
            <a:spLocks noGrp="1"/>
          </p:cNvSpPr>
          <p:nvPr>
            <p:ph type="body" idx="1"/>
          </p:nvPr>
        </p:nvSpPr>
        <p:spPr>
          <a:xfrm>
            <a:off x="720726" y="1296988"/>
            <a:ext cx="81180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7" name="Google Shape;27;p8"/>
          <p:cNvSpPr txBox="1">
            <a:spLocks noGrp="1"/>
          </p:cNvSpPr>
          <p:nvPr>
            <p:ph type="title"/>
          </p:nvPr>
        </p:nvSpPr>
        <p:spPr>
          <a:xfrm>
            <a:off x="720726" y="722313"/>
            <a:ext cx="81180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2"/>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2"/>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22"/>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101"/>
        <p:cNvGrpSpPr/>
        <p:nvPr/>
      </p:nvGrpSpPr>
      <p:grpSpPr>
        <a:xfrm>
          <a:off x="0" y="0"/>
          <a:ext cx="0" cy="0"/>
          <a:chOff x="0" y="0"/>
          <a:chExt cx="0" cy="0"/>
        </a:xfrm>
      </p:grpSpPr>
      <p:sp>
        <p:nvSpPr>
          <p:cNvPr id="102" name="Google Shape;102;p20"/>
          <p:cNvSpPr txBox="1">
            <a:spLocks noGrp="1"/>
          </p:cNvSpPr>
          <p:nvPr>
            <p:ph type="dt" idx="10"/>
          </p:nvPr>
        </p:nvSpPr>
        <p:spPr>
          <a:xfrm>
            <a:off x="8081963" y="6492875"/>
            <a:ext cx="2743200" cy="189600"/>
          </a:xfrm>
          <a:prstGeom prst="rect">
            <a:avLst/>
          </a:prstGeom>
          <a:noFill/>
          <a:ln>
            <a:noFill/>
          </a:ln>
        </p:spPr>
        <p:txBody>
          <a:bodyPr spcFirstLastPara="1" wrap="square" lIns="0" tIns="0" rIns="0" bIns="0" anchor="t" anchorCtr="0">
            <a:noAutofit/>
          </a:bodyPr>
          <a:lstStyle>
            <a:lvl1pPr lvl="0" algn="r"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20"/>
          <p:cNvSpPr txBox="1">
            <a:spLocks noGrp="1"/>
          </p:cNvSpPr>
          <p:nvPr>
            <p:ph type="ftr" idx="11"/>
          </p:nvPr>
        </p:nvSpPr>
        <p:spPr>
          <a:xfrm>
            <a:off x="1766400" y="6492875"/>
            <a:ext cx="4114800" cy="1896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0"/>
          <p:cNvSpPr txBox="1">
            <a:spLocks noGrp="1"/>
          </p:cNvSpPr>
          <p:nvPr>
            <p:ph type="sldNum" idx="12"/>
          </p:nvPr>
        </p:nvSpPr>
        <p:spPr>
          <a:xfrm>
            <a:off x="11250151" y="6492875"/>
            <a:ext cx="257600" cy="189600"/>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800"/>
              <a:buFont typeface="Arial"/>
              <a:buNone/>
              <a:defRPr sz="1067" b="0" i="0" u="none" strike="noStrike" cap="none">
                <a:solidFill>
                  <a:schemeClr val="accent1"/>
                </a:solidFill>
                <a:latin typeface="Arial"/>
                <a:ea typeface="Arial"/>
                <a:cs typeface="Arial"/>
                <a:sym typeface="Arial"/>
              </a:defRPr>
            </a:lvl9pPr>
          </a:lstStyle>
          <a:p>
            <a:fld id="{00000000-1234-1234-1234-123412341234}" type="slidenum">
              <a:rPr lang="en" smtClean="0"/>
              <a:pPr/>
              <a:t>‹#›</a:t>
            </a:fld>
            <a:endParaRPr lang="en"/>
          </a:p>
        </p:txBody>
      </p:sp>
      <p:sp>
        <p:nvSpPr>
          <p:cNvPr id="105" name="Google Shape;105;p20"/>
          <p:cNvSpPr txBox="1">
            <a:spLocks noGrp="1"/>
          </p:cNvSpPr>
          <p:nvPr>
            <p:ph type="body" idx="1"/>
          </p:nvPr>
        </p:nvSpPr>
        <p:spPr>
          <a:xfrm>
            <a:off x="720727" y="1296988"/>
            <a:ext cx="5518800" cy="4616400"/>
          </a:xfrm>
          <a:prstGeom prst="rect">
            <a:avLst/>
          </a:prstGeom>
          <a:noFill/>
          <a:ln>
            <a:noFill/>
          </a:ln>
        </p:spPr>
        <p:txBody>
          <a:bodyPr spcFirstLastPara="1" wrap="square" lIns="0" tIns="0" rIns="0" bIns="0" anchor="t" anchorCtr="0">
            <a:noAutofit/>
          </a:bodyPr>
          <a:lstStyle>
            <a:lvl1pPr marL="609585" lvl="0" indent="-304792" algn="l" rtl="0">
              <a:lnSpc>
                <a:spcPct val="100000"/>
              </a:lnSpc>
              <a:spcBef>
                <a:spcPts val="0"/>
              </a:spcBef>
              <a:spcAft>
                <a:spcPts val="0"/>
              </a:spcAft>
              <a:buClr>
                <a:schemeClr val="dk2"/>
              </a:buClr>
              <a:buSzPts val="1400"/>
              <a:buNone/>
              <a:defRPr/>
            </a:lvl1pPr>
            <a:lvl2pPr marL="1219170" lvl="1" indent="-304792" algn="l" rtl="0">
              <a:lnSpc>
                <a:spcPct val="90000"/>
              </a:lnSpc>
              <a:spcBef>
                <a:spcPts val="1733"/>
              </a:spcBef>
              <a:spcAft>
                <a:spcPts val="0"/>
              </a:spcAft>
              <a:buClr>
                <a:schemeClr val="accent3"/>
              </a:buClr>
              <a:buSzPts val="1400"/>
              <a:buNone/>
              <a:defRPr/>
            </a:lvl2pPr>
            <a:lvl3pPr marL="1828754" lvl="2" indent="-304792" algn="l" rtl="0">
              <a:lnSpc>
                <a:spcPct val="100000"/>
              </a:lnSpc>
              <a:spcBef>
                <a:spcPts val="533"/>
              </a:spcBef>
              <a:spcAft>
                <a:spcPts val="0"/>
              </a:spcAft>
              <a:buSzPts val="1400"/>
              <a:buNone/>
              <a:defRPr/>
            </a:lvl3pPr>
            <a:lvl4pPr marL="2438339" lvl="3" indent="-423323" algn="l" rtl="0">
              <a:lnSpc>
                <a:spcPct val="100000"/>
              </a:lnSpc>
              <a:spcBef>
                <a:spcPts val="2800"/>
              </a:spcBef>
              <a:spcAft>
                <a:spcPts val="0"/>
              </a:spcAft>
              <a:buSzPts val="1400"/>
              <a:buChar char="•"/>
              <a:defRPr/>
            </a:lvl4pPr>
            <a:lvl5pPr marL="3047924" lvl="4" indent="-423323" algn="l" rtl="0">
              <a:lnSpc>
                <a:spcPct val="100000"/>
              </a:lnSpc>
              <a:spcBef>
                <a:spcPts val="800"/>
              </a:spcBef>
              <a:spcAft>
                <a:spcPts val="0"/>
              </a:spcAft>
              <a:buSzPts val="1400"/>
              <a:buChar char="•"/>
              <a:defRPr/>
            </a:lvl5pPr>
            <a:lvl6pPr marL="3657509" lvl="5" indent="-423323" algn="l" rtl="0">
              <a:lnSpc>
                <a:spcPct val="90000"/>
              </a:lnSpc>
              <a:spcBef>
                <a:spcPts val="800"/>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6" name="Google Shape;106;p20"/>
          <p:cNvSpPr txBox="1">
            <a:spLocks noGrp="1"/>
          </p:cNvSpPr>
          <p:nvPr>
            <p:ph type="title"/>
          </p:nvPr>
        </p:nvSpPr>
        <p:spPr>
          <a:xfrm>
            <a:off x="720727" y="722313"/>
            <a:ext cx="5518800" cy="5748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0"/>
          <p:cNvSpPr>
            <a:spLocks noGrp="1"/>
          </p:cNvSpPr>
          <p:nvPr>
            <p:ph type="pic" idx="2"/>
          </p:nvPr>
        </p:nvSpPr>
        <p:spPr>
          <a:xfrm>
            <a:off x="6900000" y="0"/>
            <a:ext cx="5292000" cy="6858000"/>
          </a:xfrm>
          <a:prstGeom prst="rect">
            <a:avLst/>
          </a:prstGeom>
          <a:solidFill>
            <a:srgbClr val="D8D8D8"/>
          </a:solidFill>
          <a:ln>
            <a:noFill/>
          </a:ln>
        </p:spPr>
      </p:sp>
    </p:spTree>
    <p:extLst>
      <p:ext uri="{BB962C8B-B14F-4D97-AF65-F5344CB8AC3E}">
        <p14:creationId xmlns:p14="http://schemas.microsoft.com/office/powerpoint/2010/main" val="687376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F081-DD58-C158-61F3-A8483FFA9C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B4884B-EEB5-C40C-D7FA-80CE9930E538}"/>
              </a:ext>
            </a:extLst>
          </p:cNvPr>
          <p:cNvSpPr>
            <a:spLocks noGrp="1"/>
          </p:cNvSpPr>
          <p:nvPr>
            <p:ph type="dt" sz="half" idx="10"/>
          </p:nvPr>
        </p:nvSpPr>
        <p:spPr/>
        <p:txBody>
          <a:bodyPr/>
          <a:lstStyle/>
          <a:p>
            <a:fld id="{82C9BE10-D4F4-448B-9AAE-6EDAEDDBAF68}" type="datetimeFigureOut">
              <a:rPr lang="en-US" smtClean="0"/>
              <a:t>2/8/24</a:t>
            </a:fld>
            <a:endParaRPr lang="en-US"/>
          </a:p>
        </p:txBody>
      </p:sp>
      <p:sp>
        <p:nvSpPr>
          <p:cNvPr id="4" name="Footer Placeholder 3">
            <a:extLst>
              <a:ext uri="{FF2B5EF4-FFF2-40B4-BE49-F238E27FC236}">
                <a16:creationId xmlns:a16="http://schemas.microsoft.com/office/drawing/2014/main" id="{AEEAEC7D-3C80-2604-FB59-69797C50A8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FBAFB2-D445-2DA3-F156-B1ABAF49900F}"/>
              </a:ext>
            </a:extLst>
          </p:cNvPr>
          <p:cNvSpPr>
            <a:spLocks noGrp="1"/>
          </p:cNvSpPr>
          <p:nvPr>
            <p:ph type="sldNum" sz="quarter" idx="12"/>
          </p:nvPr>
        </p:nvSpPr>
        <p:spPr/>
        <p:txBody>
          <a:bodyPr/>
          <a:lstStyle/>
          <a:p>
            <a:fld id="{410F4193-9A1C-456D-A660-3BB66EC0AC11}" type="slidenum">
              <a:rPr lang="en-US" smtClean="0"/>
              <a:t>‹#›</a:t>
            </a:fld>
            <a:endParaRPr lang="en-US"/>
          </a:p>
        </p:txBody>
      </p:sp>
    </p:spTree>
    <p:extLst>
      <p:ext uri="{BB962C8B-B14F-4D97-AF65-F5344CB8AC3E}">
        <p14:creationId xmlns:p14="http://schemas.microsoft.com/office/powerpoint/2010/main" val="1064896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p2"/>
          <p:cNvSpPr/>
          <p:nvPr/>
        </p:nvSpPr>
        <p:spPr>
          <a:xfrm>
            <a:off x="0" y="1857600"/>
            <a:ext cx="12192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2"/>
          <p:cNvSpPr txBox="1">
            <a:spLocks noGrp="1"/>
          </p:cNvSpPr>
          <p:nvPr>
            <p:ph type="ctrTitle"/>
          </p:nvPr>
        </p:nvSpPr>
        <p:spPr>
          <a:xfrm>
            <a:off x="1367999" y="2790000"/>
            <a:ext cx="6877011"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367999" y="4597200"/>
            <a:ext cx="6877012" cy="928268"/>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1800"/>
              <a:buNone/>
              <a:defRPr sz="18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 descr="Logo&#10;&#10;Description automatically generated"/>
          <p:cNvPicPr preferRelativeResize="0"/>
          <p:nvPr/>
        </p:nvPicPr>
        <p:blipFill rotWithShape="1">
          <a:blip r:embed="rId2">
            <a:alphaModFix/>
          </a:blip>
          <a:srcRect/>
          <a:stretch/>
        </p:blipFill>
        <p:spPr>
          <a:xfrm>
            <a:off x="1368000" y="576000"/>
            <a:ext cx="2970000" cy="838750"/>
          </a:xfrm>
          <a:prstGeom prst="rect">
            <a:avLst/>
          </a:prstGeom>
          <a:noFill/>
          <a:ln>
            <a:noFill/>
          </a:ln>
        </p:spPr>
      </p:pic>
    </p:spTree>
    <p:extLst>
      <p:ext uri="{BB962C8B-B14F-4D97-AF65-F5344CB8AC3E}">
        <p14:creationId xmlns:p14="http://schemas.microsoft.com/office/powerpoint/2010/main" val="116922761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95"/>
        <p:cNvGrpSpPr/>
        <p:nvPr/>
      </p:nvGrpSpPr>
      <p:grpSpPr>
        <a:xfrm>
          <a:off x="0" y="0"/>
          <a:ext cx="0" cy="0"/>
          <a:chOff x="0" y="0"/>
          <a:chExt cx="0" cy="0"/>
        </a:xfrm>
      </p:grpSpPr>
      <p:sp>
        <p:nvSpPr>
          <p:cNvPr id="96" name="Google Shape;96;g2afbda83210_0_90"/>
          <p:cNvSpPr txBox="1">
            <a:spLocks noGrp="1"/>
          </p:cNvSpPr>
          <p:nvPr>
            <p:ph type="ctrTitle"/>
          </p:nvPr>
        </p:nvSpPr>
        <p:spPr>
          <a:xfrm>
            <a:off x="720725" y="2854801"/>
            <a:ext cx="4074000" cy="1018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2afbda83210_0_90"/>
          <p:cNvSpPr txBox="1">
            <a:spLocks noGrp="1"/>
          </p:cNvSpPr>
          <p:nvPr>
            <p:ph type="subTitle" idx="1"/>
          </p:nvPr>
        </p:nvSpPr>
        <p:spPr>
          <a:xfrm>
            <a:off x="720725" y="3873600"/>
            <a:ext cx="4074000" cy="4446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accent2"/>
              </a:buClr>
              <a:buSzPts val="2400"/>
              <a:buNone/>
              <a:defRPr sz="2400" b="0">
                <a:solidFill>
                  <a:schemeClr val="accent2"/>
                </a:solidFill>
              </a:defRPr>
            </a:lvl1pPr>
            <a:lvl2pPr lvl="1" algn="l">
              <a:lnSpc>
                <a:spcPct val="105000"/>
              </a:lnSpc>
              <a:spcBef>
                <a:spcPts val="0"/>
              </a:spcBef>
              <a:spcAft>
                <a:spcPts val="0"/>
              </a:spcAft>
              <a:buClr>
                <a:schemeClr val="accent2"/>
              </a:buClr>
              <a:buSzPts val="2400"/>
              <a:buNone/>
              <a:defRPr sz="2400" b="1">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8" name="Google Shape;98;g2afbda83210_0_90"/>
          <p:cNvSpPr>
            <a:spLocks noGrp="1"/>
          </p:cNvSpPr>
          <p:nvPr>
            <p:ph type="pic" idx="2"/>
          </p:nvPr>
        </p:nvSpPr>
        <p:spPr>
          <a:xfrm>
            <a:off x="5287200" y="0"/>
            <a:ext cx="6858000" cy="6858000"/>
          </a:xfrm>
          <a:prstGeom prst="rect">
            <a:avLst/>
          </a:prstGeom>
          <a:solidFill>
            <a:srgbClr val="D8D8D8"/>
          </a:solidFill>
          <a:ln>
            <a:noFill/>
          </a:ln>
        </p:spPr>
      </p:sp>
      <p:pic>
        <p:nvPicPr>
          <p:cNvPr id="99" name="Google Shape;99;g2afbda83210_0_90" descr="Logo&#10;&#10;Description automatically generated"/>
          <p:cNvPicPr preferRelativeResize="0"/>
          <p:nvPr/>
        </p:nvPicPr>
        <p:blipFill rotWithShape="1">
          <a:blip r:embed="rId2">
            <a:alphaModFix/>
          </a:blip>
          <a:srcRect/>
          <a:stretch/>
        </p:blipFill>
        <p:spPr>
          <a:xfrm>
            <a:off x="720725" y="860400"/>
            <a:ext cx="2970001" cy="838750"/>
          </a:xfrm>
          <a:prstGeom prst="rect">
            <a:avLst/>
          </a:prstGeom>
          <a:noFill/>
          <a:ln>
            <a:noFill/>
          </a:ln>
        </p:spPr>
      </p:pic>
      <p:grpSp>
        <p:nvGrpSpPr>
          <p:cNvPr id="100" name="Google Shape;100;g2afbda83210_0_90"/>
          <p:cNvGrpSpPr/>
          <p:nvPr/>
        </p:nvGrpSpPr>
        <p:grpSpPr>
          <a:xfrm>
            <a:off x="720725" y="5472000"/>
            <a:ext cx="4009268" cy="694945"/>
            <a:chOff x="720725" y="5218493"/>
            <a:chExt cx="4009268" cy="694945"/>
          </a:xfrm>
        </p:grpSpPr>
        <p:pic>
          <p:nvPicPr>
            <p:cNvPr id="101" name="Google Shape;101;g2afbda83210_0_90"/>
            <p:cNvPicPr preferRelativeResize="0"/>
            <p:nvPr/>
          </p:nvPicPr>
          <p:blipFill rotWithShape="1">
            <a:blip r:embed="rId3">
              <a:alphaModFix/>
            </a:blip>
            <a:srcRect/>
            <a:stretch/>
          </p:blipFill>
          <p:spPr>
            <a:xfrm>
              <a:off x="4032000" y="5325173"/>
              <a:ext cx="697993" cy="588265"/>
            </a:xfrm>
            <a:prstGeom prst="rect">
              <a:avLst/>
            </a:prstGeom>
            <a:noFill/>
            <a:ln>
              <a:noFill/>
            </a:ln>
          </p:spPr>
        </p:pic>
        <p:pic>
          <p:nvPicPr>
            <p:cNvPr id="102" name="Google Shape;102;g2afbda83210_0_90"/>
            <p:cNvPicPr preferRelativeResize="0"/>
            <p:nvPr/>
          </p:nvPicPr>
          <p:blipFill rotWithShape="1">
            <a:blip r:embed="rId4">
              <a:alphaModFix/>
            </a:blip>
            <a:srcRect/>
            <a:stretch/>
          </p:blipFill>
          <p:spPr>
            <a:xfrm>
              <a:off x="2867282" y="5309933"/>
              <a:ext cx="826010" cy="603505"/>
            </a:xfrm>
            <a:prstGeom prst="rect">
              <a:avLst/>
            </a:prstGeom>
            <a:noFill/>
            <a:ln>
              <a:noFill/>
            </a:ln>
          </p:spPr>
        </p:pic>
        <p:pic>
          <p:nvPicPr>
            <p:cNvPr id="103" name="Google Shape;103;g2afbda83210_0_90"/>
            <p:cNvPicPr preferRelativeResize="0"/>
            <p:nvPr/>
          </p:nvPicPr>
          <p:blipFill rotWithShape="1">
            <a:blip r:embed="rId5">
              <a:alphaModFix/>
            </a:blip>
            <a:srcRect/>
            <a:stretch/>
          </p:blipFill>
          <p:spPr>
            <a:xfrm>
              <a:off x="720725" y="5279453"/>
              <a:ext cx="594361" cy="633985"/>
            </a:xfrm>
            <a:prstGeom prst="rect">
              <a:avLst/>
            </a:prstGeom>
            <a:noFill/>
            <a:ln>
              <a:noFill/>
            </a:ln>
          </p:spPr>
        </p:pic>
        <p:pic>
          <p:nvPicPr>
            <p:cNvPr id="104" name="Google Shape;104;g2afbda83210_0_90"/>
            <p:cNvPicPr preferRelativeResize="0"/>
            <p:nvPr/>
          </p:nvPicPr>
          <p:blipFill rotWithShape="1">
            <a:blip r:embed="rId6">
              <a:alphaModFix/>
            </a:blip>
            <a:srcRect/>
            <a:stretch/>
          </p:blipFill>
          <p:spPr>
            <a:xfrm>
              <a:off x="1653795" y="5218493"/>
              <a:ext cx="874778" cy="694945"/>
            </a:xfrm>
            <a:prstGeom prst="rect">
              <a:avLst/>
            </a:prstGeom>
            <a:noFill/>
            <a:ln>
              <a:noFill/>
            </a:ln>
          </p:spPr>
        </p:pic>
      </p:grpSp>
    </p:spTree>
    <p:extLst>
      <p:ext uri="{BB962C8B-B14F-4D97-AF65-F5344CB8AC3E}">
        <p14:creationId xmlns:p14="http://schemas.microsoft.com/office/powerpoint/2010/main" val="173918520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Columns with Images">
  <p:cSld name="Three Columns with Images">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p21"/>
          <p:cNvSpPr>
            <a:spLocks noGrp="1"/>
          </p:cNvSpPr>
          <p:nvPr>
            <p:ph type="pic" idx="2"/>
          </p:nvPr>
        </p:nvSpPr>
        <p:spPr>
          <a:xfrm>
            <a:off x="720725" y="1857600"/>
            <a:ext cx="3463200" cy="1656000"/>
          </a:xfrm>
          <a:prstGeom prst="rect">
            <a:avLst/>
          </a:prstGeom>
          <a:solidFill>
            <a:srgbClr val="D8D8D8"/>
          </a:solidFill>
          <a:ln>
            <a:noFill/>
          </a:ln>
        </p:spPr>
      </p:sp>
      <p:sp>
        <p:nvSpPr>
          <p:cNvPr id="23" name="Google Shape;23;p21"/>
          <p:cNvSpPr txBox="1">
            <a:spLocks noGrp="1"/>
          </p:cNvSpPr>
          <p:nvPr>
            <p:ph type="body" idx="1"/>
          </p:nvPr>
        </p:nvSpPr>
        <p:spPr>
          <a:xfrm>
            <a:off x="72072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a:spLocks noGrp="1"/>
          </p:cNvSpPr>
          <p:nvPr>
            <p:ph type="pic" idx="3"/>
          </p:nvPr>
        </p:nvSpPr>
        <p:spPr>
          <a:xfrm>
            <a:off x="4364400" y="1857600"/>
            <a:ext cx="3463200" cy="1656000"/>
          </a:xfrm>
          <a:prstGeom prst="rect">
            <a:avLst/>
          </a:prstGeom>
          <a:solidFill>
            <a:srgbClr val="D8D8D8"/>
          </a:solidFill>
          <a:ln>
            <a:noFill/>
          </a:ln>
        </p:spPr>
      </p:sp>
      <p:sp>
        <p:nvSpPr>
          <p:cNvPr id="25" name="Google Shape;25;p21"/>
          <p:cNvSpPr txBox="1">
            <a:spLocks noGrp="1"/>
          </p:cNvSpPr>
          <p:nvPr>
            <p:ph type="body" idx="4"/>
          </p:nvPr>
        </p:nvSpPr>
        <p:spPr>
          <a:xfrm>
            <a:off x="4364400"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1"/>
          <p:cNvSpPr>
            <a:spLocks noGrp="1"/>
          </p:cNvSpPr>
          <p:nvPr>
            <p:ph type="pic" idx="5"/>
          </p:nvPr>
        </p:nvSpPr>
        <p:spPr>
          <a:xfrm>
            <a:off x="8008075" y="1857600"/>
            <a:ext cx="3463200" cy="1656000"/>
          </a:xfrm>
          <a:prstGeom prst="rect">
            <a:avLst/>
          </a:prstGeom>
          <a:solidFill>
            <a:srgbClr val="D8D8D8"/>
          </a:solidFill>
          <a:ln>
            <a:noFill/>
          </a:ln>
        </p:spPr>
      </p:sp>
      <p:sp>
        <p:nvSpPr>
          <p:cNvPr id="27" name="Google Shape;27;p21"/>
          <p:cNvSpPr txBox="1">
            <a:spLocks noGrp="1"/>
          </p:cNvSpPr>
          <p:nvPr>
            <p:ph type="body" idx="6"/>
          </p:nvPr>
        </p:nvSpPr>
        <p:spPr>
          <a:xfrm>
            <a:off x="8008075" y="3513600"/>
            <a:ext cx="3463200" cy="2399838"/>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1353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ontent an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B8FCC9-BF00-41DA-9F14-DEDC6C997DD2}"/>
              </a:ext>
            </a:extLst>
          </p:cNvPr>
          <p:cNvSpPr>
            <a:spLocks noGrp="1"/>
          </p:cNvSpPr>
          <p:nvPr>
            <p:ph type="dt" sz="half" idx="10"/>
          </p:nvPr>
        </p:nvSpPr>
        <p:spPr/>
        <p:txBody>
          <a:bodyPr/>
          <a:lstStyle/>
          <a:p>
            <a:fld id="{3F0006A2-E01D-48B3-8A79-04290DCDF018}" type="datetime1">
              <a:rPr lang="en-GB" smtClean="0"/>
              <a:t>08/02/2024</a:t>
            </a:fld>
            <a:endParaRPr lang="en-GB"/>
          </a:p>
        </p:txBody>
      </p:sp>
      <p:sp>
        <p:nvSpPr>
          <p:cNvPr id="5" name="Footer Placeholder 4">
            <a:extLst>
              <a:ext uri="{FF2B5EF4-FFF2-40B4-BE49-F238E27FC236}">
                <a16:creationId xmlns:a16="http://schemas.microsoft.com/office/drawing/2014/main" id="{09BFD4B9-FC69-49A8-A7F9-CDB9AF0F9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845C3D-650F-4C33-896D-A3B63B63A667}"/>
              </a:ext>
            </a:extLst>
          </p:cNvPr>
          <p:cNvSpPr>
            <a:spLocks noGrp="1"/>
          </p:cNvSpPr>
          <p:nvPr>
            <p:ph type="sldNum" sz="quarter" idx="12"/>
          </p:nvPr>
        </p:nvSpPr>
        <p:spPr/>
        <p:txBody>
          <a:bodyPr/>
          <a:lstStyle/>
          <a:p>
            <a:fld id="{5B4A74C5-79B0-4340-9A8D-1CCBE3E8C644}" type="slidenum">
              <a:rPr lang="en-GB" smtClean="0"/>
              <a:t>‹#›</a:t>
            </a:fld>
            <a:endParaRPr lang="en-GB"/>
          </a:p>
        </p:txBody>
      </p:sp>
      <p:sp>
        <p:nvSpPr>
          <p:cNvPr id="9" name="Content Placeholder 2">
            <a:extLst>
              <a:ext uri="{FF2B5EF4-FFF2-40B4-BE49-F238E27FC236}">
                <a16:creationId xmlns:a16="http://schemas.microsoft.com/office/drawing/2014/main" id="{A1BB2FB1-2AA0-4977-8EEC-FD8BD13413A7}"/>
              </a:ext>
            </a:extLst>
          </p:cNvPr>
          <p:cNvSpPr>
            <a:spLocks noGrp="1"/>
          </p:cNvSpPr>
          <p:nvPr>
            <p:ph idx="1"/>
          </p:nvPr>
        </p:nvSpPr>
        <p:spPr>
          <a:xfrm>
            <a:off x="720727" y="1296989"/>
            <a:ext cx="5518800" cy="46164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6">
            <a:extLst>
              <a:ext uri="{FF2B5EF4-FFF2-40B4-BE49-F238E27FC236}">
                <a16:creationId xmlns:a16="http://schemas.microsoft.com/office/drawing/2014/main" id="{4609DB6C-56A3-4D65-8966-D57E0D064A89}"/>
              </a:ext>
            </a:extLst>
          </p:cNvPr>
          <p:cNvSpPr>
            <a:spLocks noGrp="1"/>
          </p:cNvSpPr>
          <p:nvPr>
            <p:ph type="title"/>
          </p:nvPr>
        </p:nvSpPr>
        <p:spPr>
          <a:xfrm>
            <a:off x="720727" y="722313"/>
            <a:ext cx="5518800" cy="574675"/>
          </a:xfrm>
        </p:spPr>
        <p:txBody>
          <a:bodyPr/>
          <a:lstStyle/>
          <a:p>
            <a:r>
              <a:rPr lang="en-US"/>
              <a:t>Click to edit Master title style</a:t>
            </a:r>
            <a:endParaRPr lang="en-GB" dirty="0"/>
          </a:p>
        </p:txBody>
      </p:sp>
      <p:sp>
        <p:nvSpPr>
          <p:cNvPr id="11" name="Picture Placeholder 3">
            <a:extLst>
              <a:ext uri="{FF2B5EF4-FFF2-40B4-BE49-F238E27FC236}">
                <a16:creationId xmlns:a16="http://schemas.microsoft.com/office/drawing/2014/main" id="{84FA8568-E27B-443E-9E63-240C19223596}"/>
              </a:ext>
            </a:extLst>
          </p:cNvPr>
          <p:cNvSpPr>
            <a:spLocks noGrp="1"/>
          </p:cNvSpPr>
          <p:nvPr>
            <p:ph type="pic" sz="quarter" idx="13"/>
          </p:nvPr>
        </p:nvSpPr>
        <p:spPr>
          <a:xfrm>
            <a:off x="6900000" y="0"/>
            <a:ext cx="5292000" cy="6858000"/>
          </a:xfr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3323784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368000" y="2988000"/>
            <a:ext cx="3726761" cy="1790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subTitle" idx="1"/>
          </p:nvPr>
        </p:nvSpPr>
        <p:spPr>
          <a:xfrm>
            <a:off x="1368000" y="4982400"/>
            <a:ext cx="3726761"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9" name="Google Shape;59;p12" descr="Logo&#10;&#10;Description automatically generated"/>
          <p:cNvPicPr preferRelativeResize="0"/>
          <p:nvPr/>
        </p:nvPicPr>
        <p:blipFill rotWithShape="1">
          <a:blip r:embed="rId2">
            <a:alphaModFix/>
          </a:blip>
          <a:srcRect/>
          <a:stretch/>
        </p:blipFill>
        <p:spPr>
          <a:xfrm>
            <a:off x="1368000" y="1202400"/>
            <a:ext cx="2970000" cy="838750"/>
          </a:xfrm>
          <a:prstGeom prst="rect">
            <a:avLst/>
          </a:prstGeom>
          <a:noFill/>
          <a:ln>
            <a:noFill/>
          </a:ln>
        </p:spPr>
      </p:pic>
      <p:sp>
        <p:nvSpPr>
          <p:cNvPr id="60" name="Google Shape;60;p12"/>
          <p:cNvSpPr>
            <a:spLocks noGrp="1"/>
          </p:cNvSpPr>
          <p:nvPr>
            <p:ph type="pic" idx="2"/>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Image Left">
  <p:cSld name="Title Slide Image Left">
    <p:spTree>
      <p:nvGrpSpPr>
        <p:cNvPr id="1" name="Shape 61"/>
        <p:cNvGrpSpPr/>
        <p:nvPr/>
      </p:nvGrpSpPr>
      <p:grpSpPr>
        <a:xfrm>
          <a:off x="0" y="0"/>
          <a:ext cx="0" cy="0"/>
          <a:chOff x="0" y="0"/>
          <a:chExt cx="0" cy="0"/>
        </a:xfrm>
      </p:grpSpPr>
      <p:sp>
        <p:nvSpPr>
          <p:cNvPr id="62" name="Google Shape;62;p13"/>
          <p:cNvSpPr>
            <a:spLocks noGrp="1"/>
          </p:cNvSpPr>
          <p:nvPr>
            <p:ph type="pic" idx="2"/>
          </p:nvPr>
        </p:nvSpPr>
        <p:spPr>
          <a:xfrm>
            <a:off x="0" y="0"/>
            <a:ext cx="6912000" cy="6858000"/>
          </a:xfrm>
          <a:prstGeom prst="rect">
            <a:avLst/>
          </a:prstGeom>
          <a:solidFill>
            <a:srgbClr val="D8D8D8"/>
          </a:solidFill>
          <a:ln>
            <a:noFill/>
          </a:ln>
        </p:spPr>
      </p:sp>
      <p:sp>
        <p:nvSpPr>
          <p:cNvPr id="63" name="Google Shape;63;p13"/>
          <p:cNvSpPr txBox="1">
            <a:spLocks noGrp="1"/>
          </p:cNvSpPr>
          <p:nvPr>
            <p:ph type="ctrTitle"/>
          </p:nvPr>
        </p:nvSpPr>
        <p:spPr>
          <a:xfrm>
            <a:off x="7560000" y="3160800"/>
            <a:ext cx="3944613" cy="18661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ubTitle" idx="1"/>
          </p:nvPr>
        </p:nvSpPr>
        <p:spPr>
          <a:xfrm>
            <a:off x="7560000" y="5162400"/>
            <a:ext cx="3944613"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5" name="Google Shape;65;p13" descr="Logo&#10;&#10;Description automatically generated"/>
          <p:cNvPicPr preferRelativeResize="0"/>
          <p:nvPr/>
        </p:nvPicPr>
        <p:blipFill rotWithShape="1">
          <a:blip r:embed="rId2">
            <a:alphaModFix/>
          </a:blip>
          <a:srcRect/>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4"/>
          <p:cNvSpPr txBox="1">
            <a:spLocks noGrp="1"/>
          </p:cNvSpPr>
          <p:nvPr>
            <p:ph type="body" idx="1"/>
          </p:nvPr>
        </p:nvSpPr>
        <p:spPr>
          <a:xfrm>
            <a:off x="720723"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4"/>
          <p:cNvSpPr txBox="1">
            <a:spLocks noGrp="1"/>
          </p:cNvSpPr>
          <p:nvPr>
            <p:ph type="body" idx="2"/>
          </p:nvPr>
        </p:nvSpPr>
        <p:spPr>
          <a:xfrm>
            <a:off x="6096000" y="1296988"/>
            <a:ext cx="4729162" cy="46164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4"/>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s with Images">
  <p:cSld name="Two Columns with Images">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5" name="Google Shape;85;p16"/>
          <p:cNvSpPr>
            <a:spLocks noGrp="1"/>
          </p:cNvSpPr>
          <p:nvPr>
            <p:ph type="pic" idx="2"/>
          </p:nvPr>
        </p:nvSpPr>
        <p:spPr>
          <a:xfrm>
            <a:off x="720725" y="1857600"/>
            <a:ext cx="5302800" cy="2016000"/>
          </a:xfrm>
          <a:prstGeom prst="rect">
            <a:avLst/>
          </a:prstGeom>
          <a:solidFill>
            <a:srgbClr val="D8D8D8"/>
          </a:solidFill>
          <a:ln>
            <a:noFill/>
          </a:ln>
        </p:spPr>
      </p:sp>
      <p:sp>
        <p:nvSpPr>
          <p:cNvPr id="86" name="Google Shape;86;p16"/>
          <p:cNvSpPr txBox="1">
            <a:spLocks noGrp="1"/>
          </p:cNvSpPr>
          <p:nvPr>
            <p:ph type="body" idx="1"/>
          </p:nvPr>
        </p:nvSpPr>
        <p:spPr>
          <a:xfrm>
            <a:off x="720725"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6"/>
          <p:cNvSpPr>
            <a:spLocks noGrp="1"/>
          </p:cNvSpPr>
          <p:nvPr>
            <p:ph type="pic" idx="3"/>
          </p:nvPr>
        </p:nvSpPr>
        <p:spPr>
          <a:xfrm>
            <a:off x="6166888" y="1857600"/>
            <a:ext cx="5302800" cy="2016000"/>
          </a:xfrm>
          <a:prstGeom prst="rect">
            <a:avLst/>
          </a:prstGeom>
          <a:solidFill>
            <a:srgbClr val="D8D8D8"/>
          </a:solidFill>
          <a:ln>
            <a:noFill/>
          </a:ln>
        </p:spPr>
      </p:sp>
      <p:sp>
        <p:nvSpPr>
          <p:cNvPr id="88" name="Google Shape;88;p16"/>
          <p:cNvSpPr txBox="1">
            <a:spLocks noGrp="1"/>
          </p:cNvSpPr>
          <p:nvPr>
            <p:ph type="body" idx="4"/>
          </p:nvPr>
        </p:nvSpPr>
        <p:spPr>
          <a:xfrm>
            <a:off x="6166888" y="3872238"/>
            <a:ext cx="5302800" cy="2041200"/>
          </a:xfrm>
          <a:prstGeom prst="rect">
            <a:avLst/>
          </a:prstGeom>
          <a:solidFill>
            <a:schemeClr val="accent1"/>
          </a:solidFill>
          <a:ln>
            <a:noFill/>
          </a:ln>
        </p:spPr>
        <p:txBody>
          <a:bodyPr spcFirstLastPara="1" wrap="square" lIns="216000" tIns="216000" rIns="216000" bIns="21600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89"/>
        <p:cNvGrpSpPr/>
        <p:nvPr/>
      </p:nvGrpSpPr>
      <p:grpSpPr>
        <a:xfrm>
          <a:off x="0" y="0"/>
          <a:ext cx="0" cy="0"/>
          <a:chOff x="0" y="0"/>
          <a:chExt cx="0" cy="0"/>
        </a:xfrm>
      </p:grpSpPr>
      <p:sp>
        <p:nvSpPr>
          <p:cNvPr id="90" name="Google Shape;90;p17"/>
          <p:cNvSpPr/>
          <p:nvPr/>
        </p:nvSpPr>
        <p:spPr>
          <a:xfrm>
            <a:off x="0" y="0"/>
            <a:ext cx="12192000" cy="23148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7"/>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7"/>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7"/>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5" name="Google Shape;95;p17"/>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7"/>
          <p:cNvSpPr txBox="1">
            <a:spLocks noGrp="1"/>
          </p:cNvSpPr>
          <p:nvPr>
            <p:ph type="body" idx="2"/>
          </p:nvPr>
        </p:nvSpPr>
        <p:spPr>
          <a:xfrm>
            <a:off x="72072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7"/>
          <p:cNvSpPr txBox="1">
            <a:spLocks noGrp="1"/>
          </p:cNvSpPr>
          <p:nvPr>
            <p:ph type="body" idx="3"/>
          </p:nvPr>
        </p:nvSpPr>
        <p:spPr>
          <a:xfrm>
            <a:off x="4363199"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7"/>
          <p:cNvSpPr txBox="1">
            <a:spLocks noGrp="1"/>
          </p:cNvSpPr>
          <p:nvPr>
            <p:ph type="body" idx="4"/>
          </p:nvPr>
        </p:nvSpPr>
        <p:spPr>
          <a:xfrm>
            <a:off x="800567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9" name="Google Shape;99;p17"/>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Image">
  <p:cSld name="Section Header Image">
    <p:bg>
      <p:bgPr>
        <a:solidFill>
          <a:schemeClr val="lt1"/>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8" name="Google Shape;108;p19"/>
          <p:cNvSpPr>
            <a:spLocks noGrp="1"/>
          </p:cNvSpPr>
          <p:nvPr>
            <p:ph type="pic" idx="2"/>
          </p:nvPr>
        </p:nvSpPr>
        <p:spPr>
          <a:xfrm>
            <a:off x="5334000" y="0"/>
            <a:ext cx="6858000" cy="6858000"/>
          </a:xfrm>
          <a:prstGeom prst="rect">
            <a:avLst/>
          </a:prstGeom>
          <a:solidFill>
            <a:srgbClr val="D8D8D8"/>
          </a:solidFill>
          <a:ln>
            <a:noFill/>
          </a:ln>
        </p:spPr>
      </p:sp>
      <p:sp>
        <p:nvSpPr>
          <p:cNvPr id="109" name="Google Shape;109;p19"/>
          <p:cNvSpPr txBox="1">
            <a:spLocks noGrp="1"/>
          </p:cNvSpPr>
          <p:nvPr>
            <p:ph type="title"/>
          </p:nvPr>
        </p:nvSpPr>
        <p:spPr>
          <a:xfrm>
            <a:off x="720725" y="1296988"/>
            <a:ext cx="4169327"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720725" y="1296988"/>
            <a:ext cx="6155488"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13" name="Google Shape;113;p20"/>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accent1"/>
        </a:solidFill>
        <a:effectLst/>
      </p:bgPr>
    </p:bg>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720725" y="1882800"/>
            <a:ext cx="7740000" cy="2827283"/>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1"/>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9" name="Google Shape;119;p21"/>
          <p:cNvSpPr txBox="1">
            <a:spLocks noGrp="1"/>
          </p:cNvSpPr>
          <p:nvPr>
            <p:ph type="body" idx="1"/>
          </p:nvPr>
        </p:nvSpPr>
        <p:spPr>
          <a:xfrm>
            <a:off x="720725" y="5065200"/>
            <a:ext cx="7740000" cy="44767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a:solidFill>
                  <a:schemeClr val="lt1"/>
                </a:solidFill>
              </a:defRPr>
            </a:lvl1pPr>
            <a:lvl2pPr marL="914400" lvl="1" indent="-228600" algn="l">
              <a:lnSpc>
                <a:spcPct val="90000"/>
              </a:lnSpc>
              <a:spcBef>
                <a:spcPts val="0"/>
              </a:spcBef>
              <a:spcAft>
                <a:spcPts val="0"/>
              </a:spcAft>
              <a:buClr>
                <a:schemeClr val="accent3"/>
              </a:buClr>
              <a:buSzPts val="1800"/>
              <a:buNone/>
              <a:defRPr sz="1800"/>
            </a:lvl2pPr>
            <a:lvl3pPr marL="1371600" lvl="2" indent="-228600" algn="l">
              <a:lnSpc>
                <a:spcPct val="100000"/>
              </a:lnSpc>
              <a:spcBef>
                <a:spcPts val="567"/>
              </a:spcBef>
              <a:spcAft>
                <a:spcPts val="0"/>
              </a:spcAft>
              <a:buSzPts val="1800"/>
              <a:buNone/>
              <a:defRPr sz="1800"/>
            </a:lvl3pPr>
            <a:lvl4pPr marL="1828800" lvl="3" indent="-342900" algn="l">
              <a:lnSpc>
                <a:spcPct val="100000"/>
              </a:lnSpc>
              <a:spcBef>
                <a:spcPts val="2835"/>
              </a:spcBef>
              <a:spcAft>
                <a:spcPts val="0"/>
              </a:spcAft>
              <a:buSzPts val="1800"/>
              <a:buChar char="•"/>
              <a:defRPr sz="1800"/>
            </a:lvl4pPr>
            <a:lvl5pPr marL="2286000" lvl="4" indent="-342900" algn="l">
              <a:lnSpc>
                <a:spcPct val="100000"/>
              </a:lnSpc>
              <a:spcBef>
                <a:spcPts val="850"/>
              </a:spcBef>
              <a:spcAft>
                <a:spcPts val="0"/>
              </a:spcAft>
              <a:buSzPts val="1800"/>
              <a:buChar char="•"/>
              <a:defRPr sz="1800"/>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0" name="Google Shape;120;p21"/>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1701"/>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67"/>
              </a:spcBef>
              <a:spcAft>
                <a:spcPts val="0"/>
              </a:spcAft>
              <a:buClr>
                <a:schemeClr val="accent1"/>
              </a:buClr>
              <a:buSzPts val="1800"/>
              <a:buFont typeface="Arial"/>
              <a:buNone/>
              <a:defRPr sz="1800" b="1" i="0" u="none" strike="noStrike" cap="none">
                <a:solidFill>
                  <a:schemeClr val="dk2"/>
                </a:solidFill>
                <a:latin typeface="Arial"/>
                <a:ea typeface="Arial"/>
                <a:cs typeface="Arial"/>
                <a:sym typeface="Arial"/>
              </a:defRPr>
            </a:lvl3pPr>
            <a:lvl4pPr marL="1828800" marR="0" lvl="3" indent="-330200" algn="l" rtl="0">
              <a:lnSpc>
                <a:spcPct val="100000"/>
              </a:lnSpc>
              <a:spcBef>
                <a:spcPts val="2835"/>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85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w="9525" cap="flat" cmpd="sng">
            <a:solidFill>
              <a:schemeClr val="accent4"/>
            </a:solidFill>
            <a:prstDash val="solid"/>
            <a:miter lim="800000"/>
            <a:headEnd type="none" w="sm" len="sm"/>
            <a:tailEnd type="none" w="sm" len="sm"/>
          </a:ln>
        </p:spPr>
      </p:cxnSp>
      <p:pic>
        <p:nvPicPr>
          <p:cNvPr id="16" name="Google Shape;16;p6"/>
          <p:cNvPicPr preferRelativeResize="0"/>
          <p:nvPr/>
        </p:nvPicPr>
        <p:blipFill rotWithShape="1">
          <a:blip r:embed="rId19">
            <a:alphaModFix/>
          </a:blip>
          <a:srcRect/>
          <a:stretch/>
        </p:blipFill>
        <p:spPr>
          <a:xfrm>
            <a:off x="720725" y="6195599"/>
            <a:ext cx="899162" cy="3322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8" r:id="rId5"/>
    <p:sldLayoutId id="2147483659"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1" r:id="rId16"/>
    <p:sldLayoutId id="2147483672" r:id="rId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goos.petoffice.de/event/398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ctrTitle"/>
          </p:nvPr>
        </p:nvSpPr>
        <p:spPr>
          <a:xfrm>
            <a:off x="1367999" y="2790000"/>
            <a:ext cx="10132758" cy="147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000"/>
              <a:buFont typeface="Arial"/>
              <a:buNone/>
            </a:pPr>
            <a:r>
              <a:rPr lang="en-US" sz="3200" dirty="0"/>
              <a:t>IOC Observation and Services Section</a:t>
            </a:r>
            <a:br>
              <a:rPr lang="en-US" sz="3200" dirty="0"/>
            </a:br>
            <a:r>
              <a:rPr lang="en-US" sz="3200" dirty="0"/>
              <a:t>Global Ocean Observing System (GOOS) Update</a:t>
            </a:r>
            <a:endParaRPr sz="3200" dirty="0"/>
          </a:p>
        </p:txBody>
      </p:sp>
      <p:sp>
        <p:nvSpPr>
          <p:cNvPr id="136" name="Google Shape;136;p19"/>
          <p:cNvSpPr txBox="1">
            <a:spLocks noGrp="1"/>
          </p:cNvSpPr>
          <p:nvPr>
            <p:ph type="subTitle" idx="1"/>
          </p:nvPr>
        </p:nvSpPr>
        <p:spPr>
          <a:xfrm>
            <a:off x="1367999" y="4597200"/>
            <a:ext cx="6877012" cy="928268"/>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lt1"/>
              </a:buClr>
              <a:buSzPts val="1800"/>
              <a:buNone/>
            </a:pPr>
            <a:r>
              <a:rPr lang="en-GB" dirty="0"/>
              <a:t>Dr Joanna Post</a:t>
            </a:r>
          </a:p>
          <a:p>
            <a:pPr marL="0" lvl="0" indent="0" algn="l" rtl="0">
              <a:lnSpc>
                <a:spcPct val="105000"/>
              </a:lnSpc>
              <a:spcBef>
                <a:spcPts val="0"/>
              </a:spcBef>
              <a:spcAft>
                <a:spcPts val="0"/>
              </a:spcAft>
              <a:buClr>
                <a:schemeClr val="lt1"/>
              </a:buClr>
              <a:buSzPts val="1800"/>
              <a:buNone/>
            </a:pPr>
            <a:r>
              <a:rPr lang="en-GB" dirty="0"/>
              <a:t>IOC/GOOS</a:t>
            </a:r>
            <a:endParaRPr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900"/>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0AF3AE14-CBC6-DD1E-6CD7-D7A39DADD3C2}"/>
              </a:ext>
            </a:extLst>
          </p:cNvPr>
          <p:cNvPicPr>
            <a:picLocks noChangeAspect="1"/>
          </p:cNvPicPr>
          <p:nvPr/>
        </p:nvPicPr>
        <p:blipFill>
          <a:blip r:embed="rId3"/>
          <a:stretch>
            <a:fillRect/>
          </a:stretch>
        </p:blipFill>
        <p:spPr>
          <a:xfrm>
            <a:off x="798286" y="704350"/>
            <a:ext cx="10601263" cy="5425212"/>
          </a:xfrm>
          <a:prstGeom prst="rect">
            <a:avLst/>
          </a:prstGeom>
        </p:spPr>
      </p:pic>
      <p:sp>
        <p:nvSpPr>
          <p:cNvPr id="901" name="Google Shape;901;p130"/>
          <p:cNvSpPr txBox="1">
            <a:spLocks noGrp="1"/>
          </p:cNvSpPr>
          <p:nvPr>
            <p:ph type="title"/>
          </p:nvPr>
        </p:nvSpPr>
        <p:spPr>
          <a:xfrm>
            <a:off x="100036" y="183272"/>
            <a:ext cx="9588921" cy="550643"/>
          </a:xfrm>
          <a:prstGeom prst="rect">
            <a:avLst/>
          </a:prstGeom>
          <a:noFill/>
          <a:ln>
            <a:noFill/>
          </a:ln>
        </p:spPr>
        <p:txBody>
          <a:bodyPr spcFirstLastPara="1" wrap="square" lIns="0" tIns="0" rIns="0" bIns="0" anchor="t" anchorCtr="0">
            <a:noAutofit/>
          </a:bodyPr>
          <a:lstStyle/>
          <a:p>
            <a:pPr algn="ctr"/>
            <a:r>
              <a:rPr lang="en" dirty="0"/>
              <a:t>Regional Alliance &amp; National Focal Points</a:t>
            </a:r>
            <a:endParaRPr dirty="0"/>
          </a:p>
        </p:txBody>
      </p:sp>
      <p:cxnSp>
        <p:nvCxnSpPr>
          <p:cNvPr id="902" name="Google Shape;902;p130"/>
          <p:cNvCxnSpPr/>
          <p:nvPr/>
        </p:nvCxnSpPr>
        <p:spPr>
          <a:xfrm>
            <a:off x="2794000" y="3625732"/>
            <a:ext cx="1345600" cy="0"/>
          </a:xfrm>
          <a:prstGeom prst="straightConnector1">
            <a:avLst/>
          </a:prstGeom>
          <a:noFill/>
          <a:ln w="25400" cap="flat" cmpd="sng">
            <a:solidFill>
              <a:srgbClr val="0184C9"/>
            </a:solidFill>
            <a:prstDash val="solid"/>
            <a:round/>
            <a:headEnd type="none" w="sm" len="sm"/>
            <a:tailEnd type="none" w="sm" len="sm"/>
          </a:ln>
        </p:spPr>
      </p:cxnSp>
      <p:cxnSp>
        <p:nvCxnSpPr>
          <p:cNvPr id="903" name="Google Shape;903;p130"/>
          <p:cNvCxnSpPr/>
          <p:nvPr/>
        </p:nvCxnSpPr>
        <p:spPr>
          <a:xfrm>
            <a:off x="4139739" y="2700566"/>
            <a:ext cx="0" cy="942000"/>
          </a:xfrm>
          <a:prstGeom prst="straightConnector1">
            <a:avLst/>
          </a:prstGeom>
          <a:noFill/>
          <a:ln w="25400" cap="flat" cmpd="sng">
            <a:solidFill>
              <a:srgbClr val="0184C9"/>
            </a:solidFill>
            <a:prstDash val="solid"/>
            <a:round/>
            <a:headEnd type="none" w="sm" len="sm"/>
            <a:tailEnd type="none" w="sm" len="sm"/>
          </a:ln>
        </p:spPr>
      </p:cxnSp>
      <p:cxnSp>
        <p:nvCxnSpPr>
          <p:cNvPr id="904" name="Google Shape;904;p130"/>
          <p:cNvCxnSpPr/>
          <p:nvPr/>
        </p:nvCxnSpPr>
        <p:spPr>
          <a:xfrm>
            <a:off x="3856383" y="2717867"/>
            <a:ext cx="283200" cy="0"/>
          </a:xfrm>
          <a:prstGeom prst="straightConnector1">
            <a:avLst/>
          </a:prstGeom>
          <a:noFill/>
          <a:ln w="25400" cap="flat" cmpd="sng">
            <a:solidFill>
              <a:srgbClr val="0184C9"/>
            </a:solidFill>
            <a:prstDash val="solid"/>
            <a:round/>
            <a:headEnd type="none" w="sm" len="sm"/>
            <a:tailEnd type="none" w="sm" len="sm"/>
          </a:ln>
        </p:spPr>
      </p:cxnSp>
      <p:cxnSp>
        <p:nvCxnSpPr>
          <p:cNvPr id="905" name="Google Shape;905;p130"/>
          <p:cNvCxnSpPr/>
          <p:nvPr/>
        </p:nvCxnSpPr>
        <p:spPr>
          <a:xfrm>
            <a:off x="2266951" y="2717867"/>
            <a:ext cx="1589600" cy="0"/>
          </a:xfrm>
          <a:prstGeom prst="straightConnector1">
            <a:avLst/>
          </a:prstGeom>
          <a:noFill/>
          <a:ln w="25400" cap="flat" cmpd="sng">
            <a:solidFill>
              <a:srgbClr val="0184C9"/>
            </a:solidFill>
            <a:prstDash val="dash"/>
            <a:round/>
            <a:headEnd type="none" w="sm" len="sm"/>
            <a:tailEnd type="none" w="sm" len="sm"/>
          </a:ln>
        </p:spPr>
      </p:cxnSp>
      <p:cxnSp>
        <p:nvCxnSpPr>
          <p:cNvPr id="906" name="Google Shape;906;p130"/>
          <p:cNvCxnSpPr/>
          <p:nvPr/>
        </p:nvCxnSpPr>
        <p:spPr>
          <a:xfrm>
            <a:off x="2281767" y="2726487"/>
            <a:ext cx="134800" cy="233600"/>
          </a:xfrm>
          <a:prstGeom prst="straightConnector1">
            <a:avLst/>
          </a:prstGeom>
          <a:noFill/>
          <a:ln w="25400" cap="flat" cmpd="sng">
            <a:solidFill>
              <a:srgbClr val="0184C9"/>
            </a:solidFill>
            <a:prstDash val="dash"/>
            <a:round/>
            <a:headEnd type="none" w="sm" len="sm"/>
            <a:tailEnd type="none" w="sm" len="sm"/>
          </a:ln>
        </p:spPr>
      </p:cxnSp>
      <p:cxnSp>
        <p:nvCxnSpPr>
          <p:cNvPr id="907" name="Google Shape;907;p130"/>
          <p:cNvCxnSpPr/>
          <p:nvPr/>
        </p:nvCxnSpPr>
        <p:spPr>
          <a:xfrm>
            <a:off x="2405140" y="2937632"/>
            <a:ext cx="401200" cy="694800"/>
          </a:xfrm>
          <a:prstGeom prst="straightConnector1">
            <a:avLst/>
          </a:prstGeom>
          <a:noFill/>
          <a:ln w="25400" cap="flat" cmpd="sng">
            <a:solidFill>
              <a:srgbClr val="0184C9"/>
            </a:solidFill>
            <a:prstDash val="solid"/>
            <a:round/>
            <a:headEnd type="none" w="sm" len="sm"/>
            <a:tailEnd type="none" w="sm" len="sm"/>
          </a:ln>
        </p:spPr>
      </p:cxnSp>
      <p:cxnSp>
        <p:nvCxnSpPr>
          <p:cNvPr id="908" name="Google Shape;908;p130"/>
          <p:cNvCxnSpPr/>
          <p:nvPr/>
        </p:nvCxnSpPr>
        <p:spPr>
          <a:xfrm>
            <a:off x="1656523" y="2184506"/>
            <a:ext cx="2261200" cy="0"/>
          </a:xfrm>
          <a:prstGeom prst="straightConnector1">
            <a:avLst/>
          </a:prstGeom>
          <a:noFill/>
          <a:ln w="25400" cap="flat" cmpd="sng">
            <a:solidFill>
              <a:srgbClr val="0184C9"/>
            </a:solidFill>
            <a:prstDash val="solid"/>
            <a:round/>
            <a:headEnd type="none" w="sm" len="sm"/>
            <a:tailEnd type="none" w="sm" len="sm"/>
          </a:ln>
        </p:spPr>
      </p:cxnSp>
      <p:cxnSp>
        <p:nvCxnSpPr>
          <p:cNvPr id="909" name="Google Shape;909;p130"/>
          <p:cNvCxnSpPr/>
          <p:nvPr/>
        </p:nvCxnSpPr>
        <p:spPr>
          <a:xfrm>
            <a:off x="3898439" y="2169283"/>
            <a:ext cx="0" cy="548400"/>
          </a:xfrm>
          <a:prstGeom prst="straightConnector1">
            <a:avLst/>
          </a:prstGeom>
          <a:noFill/>
          <a:ln w="25400" cap="flat" cmpd="sng">
            <a:solidFill>
              <a:srgbClr val="0184C9"/>
            </a:solidFill>
            <a:prstDash val="solid"/>
            <a:round/>
            <a:headEnd type="none" w="sm" len="sm"/>
            <a:tailEnd type="none" w="sm" len="sm"/>
          </a:ln>
        </p:spPr>
      </p:cxnSp>
      <p:cxnSp>
        <p:nvCxnSpPr>
          <p:cNvPr id="910" name="Google Shape;910;p130"/>
          <p:cNvCxnSpPr/>
          <p:nvPr/>
        </p:nvCxnSpPr>
        <p:spPr>
          <a:xfrm>
            <a:off x="2352673" y="2985807"/>
            <a:ext cx="1589600" cy="0"/>
          </a:xfrm>
          <a:prstGeom prst="straightConnector1">
            <a:avLst/>
          </a:prstGeom>
          <a:noFill/>
          <a:ln w="25400" cap="flat" cmpd="sng">
            <a:solidFill>
              <a:srgbClr val="0184C9"/>
            </a:solidFill>
            <a:prstDash val="dash"/>
            <a:round/>
            <a:headEnd type="none" w="sm" len="sm"/>
            <a:tailEnd type="none" w="sm" len="sm"/>
          </a:ln>
        </p:spPr>
      </p:cxnSp>
      <p:cxnSp>
        <p:nvCxnSpPr>
          <p:cNvPr id="911" name="Google Shape;911;p130"/>
          <p:cNvCxnSpPr/>
          <p:nvPr/>
        </p:nvCxnSpPr>
        <p:spPr>
          <a:xfrm>
            <a:off x="3898344" y="2702683"/>
            <a:ext cx="0" cy="296400"/>
          </a:xfrm>
          <a:prstGeom prst="straightConnector1">
            <a:avLst/>
          </a:prstGeom>
          <a:noFill/>
          <a:ln w="25400" cap="flat" cmpd="sng">
            <a:solidFill>
              <a:srgbClr val="0184C9"/>
            </a:solidFill>
            <a:prstDash val="dash"/>
            <a:round/>
            <a:headEnd type="none" w="sm" len="sm"/>
            <a:tailEnd type="none" w="sm" len="sm"/>
          </a:ln>
        </p:spPr>
      </p:cxnSp>
      <p:cxnSp>
        <p:nvCxnSpPr>
          <p:cNvPr id="912" name="Google Shape;912;p130"/>
          <p:cNvCxnSpPr/>
          <p:nvPr/>
        </p:nvCxnSpPr>
        <p:spPr>
          <a:xfrm>
            <a:off x="1697104" y="2184506"/>
            <a:ext cx="0" cy="814400"/>
          </a:xfrm>
          <a:prstGeom prst="straightConnector1">
            <a:avLst/>
          </a:prstGeom>
          <a:noFill/>
          <a:ln w="25400" cap="flat" cmpd="sng">
            <a:solidFill>
              <a:srgbClr val="0184C9"/>
            </a:solidFill>
            <a:prstDash val="solid"/>
            <a:round/>
            <a:headEnd type="none" w="sm" len="sm"/>
            <a:tailEnd type="none" w="sm" len="sm"/>
          </a:ln>
        </p:spPr>
      </p:cxnSp>
      <p:cxnSp>
        <p:nvCxnSpPr>
          <p:cNvPr id="913" name="Google Shape;913;p130"/>
          <p:cNvCxnSpPr/>
          <p:nvPr/>
        </p:nvCxnSpPr>
        <p:spPr>
          <a:xfrm>
            <a:off x="1680633" y="2985807"/>
            <a:ext cx="736000" cy="0"/>
          </a:xfrm>
          <a:prstGeom prst="straightConnector1">
            <a:avLst/>
          </a:prstGeom>
          <a:noFill/>
          <a:ln w="25400" cap="flat" cmpd="sng">
            <a:solidFill>
              <a:srgbClr val="0184C9"/>
            </a:solidFill>
            <a:prstDash val="solid"/>
            <a:round/>
            <a:headEnd type="none" w="sm" len="sm"/>
            <a:tailEnd type="none" w="sm" len="sm"/>
          </a:ln>
        </p:spPr>
      </p:cxnSp>
      <p:cxnSp>
        <p:nvCxnSpPr>
          <p:cNvPr id="914" name="Google Shape;914;p130"/>
          <p:cNvCxnSpPr/>
          <p:nvPr/>
        </p:nvCxnSpPr>
        <p:spPr>
          <a:xfrm>
            <a:off x="1640417" y="1128748"/>
            <a:ext cx="2540000" cy="0"/>
          </a:xfrm>
          <a:prstGeom prst="straightConnector1">
            <a:avLst/>
          </a:prstGeom>
          <a:noFill/>
          <a:ln w="25400" cap="flat" cmpd="sng">
            <a:solidFill>
              <a:srgbClr val="0184C9"/>
            </a:solidFill>
            <a:prstDash val="dash"/>
            <a:round/>
            <a:headEnd type="none" w="sm" len="sm"/>
            <a:tailEnd type="none" w="sm" len="sm"/>
          </a:ln>
        </p:spPr>
      </p:cxnSp>
      <p:cxnSp>
        <p:nvCxnSpPr>
          <p:cNvPr id="915" name="Google Shape;915;p130"/>
          <p:cNvCxnSpPr/>
          <p:nvPr/>
        </p:nvCxnSpPr>
        <p:spPr>
          <a:xfrm>
            <a:off x="4180327" y="1111228"/>
            <a:ext cx="0" cy="1081600"/>
          </a:xfrm>
          <a:prstGeom prst="straightConnector1">
            <a:avLst/>
          </a:prstGeom>
          <a:noFill/>
          <a:ln w="25400" cap="flat" cmpd="sng">
            <a:solidFill>
              <a:srgbClr val="0184C9"/>
            </a:solidFill>
            <a:prstDash val="dash"/>
            <a:round/>
            <a:headEnd type="none" w="sm" len="sm"/>
            <a:tailEnd type="none" w="sm" len="sm"/>
          </a:ln>
        </p:spPr>
      </p:cxnSp>
      <p:cxnSp>
        <p:nvCxnSpPr>
          <p:cNvPr id="916" name="Google Shape;916;p130"/>
          <p:cNvCxnSpPr/>
          <p:nvPr/>
        </p:nvCxnSpPr>
        <p:spPr>
          <a:xfrm>
            <a:off x="1657260" y="1126631"/>
            <a:ext cx="0" cy="1074400"/>
          </a:xfrm>
          <a:prstGeom prst="straightConnector1">
            <a:avLst/>
          </a:prstGeom>
          <a:noFill/>
          <a:ln w="25400" cap="flat" cmpd="sng">
            <a:solidFill>
              <a:srgbClr val="0184C9"/>
            </a:solidFill>
            <a:prstDash val="dash"/>
            <a:round/>
            <a:headEnd type="none" w="sm" len="sm"/>
            <a:tailEnd type="none" w="sm" len="sm"/>
          </a:ln>
        </p:spPr>
      </p:cxnSp>
      <p:cxnSp>
        <p:nvCxnSpPr>
          <p:cNvPr id="917" name="Google Shape;917;p130"/>
          <p:cNvCxnSpPr/>
          <p:nvPr/>
        </p:nvCxnSpPr>
        <p:spPr>
          <a:xfrm>
            <a:off x="3837337" y="2183259"/>
            <a:ext cx="359600" cy="0"/>
          </a:xfrm>
          <a:prstGeom prst="straightConnector1">
            <a:avLst/>
          </a:prstGeom>
          <a:noFill/>
          <a:ln w="25400" cap="flat" cmpd="sng">
            <a:solidFill>
              <a:srgbClr val="0184C9"/>
            </a:solidFill>
            <a:prstDash val="dash"/>
            <a:round/>
            <a:headEnd type="none" w="sm" len="sm"/>
            <a:tailEnd type="none" w="sm" len="sm"/>
          </a:ln>
        </p:spPr>
      </p:cxnSp>
      <p:cxnSp>
        <p:nvCxnSpPr>
          <p:cNvPr id="918" name="Google Shape;918;p130"/>
          <p:cNvCxnSpPr/>
          <p:nvPr/>
        </p:nvCxnSpPr>
        <p:spPr>
          <a:xfrm>
            <a:off x="0" y="3024822"/>
            <a:ext cx="1200000" cy="0"/>
          </a:xfrm>
          <a:prstGeom prst="straightConnector1">
            <a:avLst/>
          </a:prstGeom>
          <a:noFill/>
          <a:ln w="25400" cap="flat" cmpd="sng">
            <a:solidFill>
              <a:srgbClr val="0184C9"/>
            </a:solidFill>
            <a:prstDash val="solid"/>
            <a:round/>
            <a:headEnd type="none" w="sm" len="sm"/>
            <a:tailEnd type="none" w="sm" len="sm"/>
          </a:ln>
        </p:spPr>
      </p:cxnSp>
      <p:cxnSp>
        <p:nvCxnSpPr>
          <p:cNvPr id="919" name="Google Shape;919;p130"/>
          <p:cNvCxnSpPr/>
          <p:nvPr/>
        </p:nvCxnSpPr>
        <p:spPr>
          <a:xfrm>
            <a:off x="-3176" y="5693938"/>
            <a:ext cx="1200000" cy="0"/>
          </a:xfrm>
          <a:prstGeom prst="straightConnector1">
            <a:avLst/>
          </a:prstGeom>
          <a:noFill/>
          <a:ln w="25400" cap="flat" cmpd="sng">
            <a:solidFill>
              <a:srgbClr val="0184C9"/>
            </a:solidFill>
            <a:prstDash val="solid"/>
            <a:round/>
            <a:headEnd type="none" w="sm" len="sm"/>
            <a:tailEnd type="none" w="sm" len="sm"/>
          </a:ln>
        </p:spPr>
      </p:cxnSp>
      <p:cxnSp>
        <p:nvCxnSpPr>
          <p:cNvPr id="920" name="Google Shape;920;p130"/>
          <p:cNvCxnSpPr/>
          <p:nvPr/>
        </p:nvCxnSpPr>
        <p:spPr>
          <a:xfrm>
            <a:off x="1196975" y="3007883"/>
            <a:ext cx="0" cy="2702400"/>
          </a:xfrm>
          <a:prstGeom prst="straightConnector1">
            <a:avLst/>
          </a:prstGeom>
          <a:noFill/>
          <a:ln w="25400" cap="flat" cmpd="sng">
            <a:solidFill>
              <a:srgbClr val="0184C9"/>
            </a:solidFill>
            <a:prstDash val="solid"/>
            <a:round/>
            <a:headEnd type="none" w="sm" len="sm"/>
            <a:tailEnd type="none" w="sm" len="sm"/>
          </a:ln>
        </p:spPr>
      </p:cxnSp>
      <p:cxnSp>
        <p:nvCxnSpPr>
          <p:cNvPr id="921" name="Google Shape;921;p130"/>
          <p:cNvCxnSpPr/>
          <p:nvPr/>
        </p:nvCxnSpPr>
        <p:spPr>
          <a:xfrm>
            <a:off x="2809523" y="3640550"/>
            <a:ext cx="0" cy="2476400"/>
          </a:xfrm>
          <a:prstGeom prst="straightConnector1">
            <a:avLst/>
          </a:prstGeom>
          <a:noFill/>
          <a:ln w="25400" cap="flat" cmpd="sng">
            <a:solidFill>
              <a:srgbClr val="0184C9"/>
            </a:solidFill>
            <a:prstDash val="solid"/>
            <a:round/>
            <a:headEnd type="none" w="sm" len="sm"/>
            <a:tailEnd type="none" w="sm" len="sm"/>
          </a:ln>
        </p:spPr>
      </p:cxnSp>
      <p:cxnSp>
        <p:nvCxnSpPr>
          <p:cNvPr id="922" name="Google Shape;922;p130"/>
          <p:cNvCxnSpPr/>
          <p:nvPr/>
        </p:nvCxnSpPr>
        <p:spPr>
          <a:xfrm>
            <a:off x="2797909" y="6100338"/>
            <a:ext cx="830000" cy="0"/>
          </a:xfrm>
          <a:prstGeom prst="straightConnector1">
            <a:avLst/>
          </a:prstGeom>
          <a:noFill/>
          <a:ln w="25400" cap="flat" cmpd="sng">
            <a:solidFill>
              <a:srgbClr val="0184C9"/>
            </a:solidFill>
            <a:prstDash val="solid"/>
            <a:round/>
            <a:headEnd type="none" w="sm" len="sm"/>
            <a:tailEnd type="none" w="sm" len="sm"/>
          </a:ln>
        </p:spPr>
      </p:cxnSp>
      <p:cxnSp>
        <p:nvCxnSpPr>
          <p:cNvPr id="923" name="Google Shape;923;p130"/>
          <p:cNvCxnSpPr/>
          <p:nvPr/>
        </p:nvCxnSpPr>
        <p:spPr>
          <a:xfrm>
            <a:off x="3611741" y="3625732"/>
            <a:ext cx="0" cy="2476400"/>
          </a:xfrm>
          <a:prstGeom prst="straightConnector1">
            <a:avLst/>
          </a:prstGeom>
          <a:noFill/>
          <a:ln w="25400" cap="flat" cmpd="sng">
            <a:solidFill>
              <a:srgbClr val="0184C9"/>
            </a:solidFill>
            <a:prstDash val="solid"/>
            <a:round/>
            <a:headEnd type="none" w="sm" len="sm"/>
            <a:tailEnd type="none" w="sm" len="sm"/>
          </a:ln>
        </p:spPr>
      </p:cxnSp>
      <p:cxnSp>
        <p:nvCxnSpPr>
          <p:cNvPr id="924" name="Google Shape;924;p130"/>
          <p:cNvCxnSpPr/>
          <p:nvPr/>
        </p:nvCxnSpPr>
        <p:spPr>
          <a:xfrm>
            <a:off x="3611741" y="5507671"/>
            <a:ext cx="664000" cy="0"/>
          </a:xfrm>
          <a:prstGeom prst="straightConnector1">
            <a:avLst/>
          </a:prstGeom>
          <a:noFill/>
          <a:ln w="25400" cap="flat" cmpd="sng">
            <a:solidFill>
              <a:srgbClr val="0184C9"/>
            </a:solidFill>
            <a:prstDash val="solid"/>
            <a:round/>
            <a:headEnd type="none" w="sm" len="sm"/>
            <a:tailEnd type="none" w="sm" len="sm"/>
          </a:ln>
        </p:spPr>
      </p:cxnSp>
      <p:cxnSp>
        <p:nvCxnSpPr>
          <p:cNvPr id="925" name="Google Shape;925;p130"/>
          <p:cNvCxnSpPr/>
          <p:nvPr/>
        </p:nvCxnSpPr>
        <p:spPr>
          <a:xfrm>
            <a:off x="3998060" y="3913820"/>
            <a:ext cx="774400" cy="0"/>
          </a:xfrm>
          <a:prstGeom prst="straightConnector1">
            <a:avLst/>
          </a:prstGeom>
          <a:noFill/>
          <a:ln w="25400" cap="flat" cmpd="sng">
            <a:solidFill>
              <a:srgbClr val="0184C9"/>
            </a:solidFill>
            <a:prstDash val="solid"/>
            <a:round/>
            <a:headEnd type="none" w="sm" len="sm"/>
            <a:tailEnd type="none" w="sm" len="sm"/>
          </a:ln>
        </p:spPr>
      </p:cxnSp>
      <p:cxnSp>
        <p:nvCxnSpPr>
          <p:cNvPr id="926" name="Google Shape;926;p130"/>
          <p:cNvCxnSpPr/>
          <p:nvPr/>
        </p:nvCxnSpPr>
        <p:spPr>
          <a:xfrm>
            <a:off x="4772405" y="3897240"/>
            <a:ext cx="0" cy="744400"/>
          </a:xfrm>
          <a:prstGeom prst="straightConnector1">
            <a:avLst/>
          </a:prstGeom>
          <a:noFill/>
          <a:ln w="25400" cap="flat" cmpd="sng">
            <a:solidFill>
              <a:srgbClr val="0184C9"/>
            </a:solidFill>
            <a:prstDash val="solid"/>
            <a:round/>
            <a:headEnd type="none" w="sm" len="sm"/>
            <a:tailEnd type="none" w="sm" len="sm"/>
          </a:ln>
        </p:spPr>
      </p:cxnSp>
      <p:cxnSp>
        <p:nvCxnSpPr>
          <p:cNvPr id="927" name="Google Shape;927;p130"/>
          <p:cNvCxnSpPr/>
          <p:nvPr/>
        </p:nvCxnSpPr>
        <p:spPr>
          <a:xfrm flipH="1">
            <a:off x="4259196" y="4631715"/>
            <a:ext cx="516000" cy="884400"/>
          </a:xfrm>
          <a:prstGeom prst="straightConnector1">
            <a:avLst/>
          </a:prstGeom>
          <a:noFill/>
          <a:ln w="25400" cap="flat" cmpd="sng">
            <a:solidFill>
              <a:srgbClr val="0184C9"/>
            </a:solidFill>
            <a:prstDash val="solid"/>
            <a:round/>
            <a:headEnd type="none" w="sm" len="sm"/>
            <a:tailEnd type="none" w="sm" len="sm"/>
          </a:ln>
        </p:spPr>
      </p:cxnSp>
      <p:cxnSp>
        <p:nvCxnSpPr>
          <p:cNvPr id="928" name="Google Shape;928;p130"/>
          <p:cNvCxnSpPr/>
          <p:nvPr/>
        </p:nvCxnSpPr>
        <p:spPr>
          <a:xfrm flipH="1">
            <a:off x="3627035" y="3905351"/>
            <a:ext cx="386400" cy="1602400"/>
          </a:xfrm>
          <a:prstGeom prst="straightConnector1">
            <a:avLst/>
          </a:prstGeom>
          <a:noFill/>
          <a:ln w="25400" cap="flat" cmpd="sng">
            <a:solidFill>
              <a:srgbClr val="0184C9"/>
            </a:solidFill>
            <a:prstDash val="solid"/>
            <a:round/>
            <a:headEnd type="none" w="sm" len="sm"/>
            <a:tailEnd type="none" w="sm" len="sm"/>
          </a:ln>
        </p:spPr>
      </p:cxnSp>
      <p:cxnSp>
        <p:nvCxnSpPr>
          <p:cNvPr id="929" name="Google Shape;929;p130"/>
          <p:cNvCxnSpPr/>
          <p:nvPr/>
        </p:nvCxnSpPr>
        <p:spPr>
          <a:xfrm>
            <a:off x="0" y="1496182"/>
            <a:ext cx="12192000" cy="0"/>
          </a:xfrm>
          <a:prstGeom prst="straightConnector1">
            <a:avLst/>
          </a:prstGeom>
          <a:noFill/>
          <a:ln w="25400" cap="flat" cmpd="sng">
            <a:solidFill>
              <a:srgbClr val="0184C9"/>
            </a:solidFill>
            <a:prstDash val="dash"/>
            <a:round/>
            <a:headEnd type="none" w="sm" len="sm"/>
            <a:tailEnd type="none" w="sm" len="sm"/>
          </a:ln>
        </p:spPr>
      </p:cxnSp>
      <p:cxnSp>
        <p:nvCxnSpPr>
          <p:cNvPr id="930" name="Google Shape;930;p130"/>
          <p:cNvCxnSpPr/>
          <p:nvPr/>
        </p:nvCxnSpPr>
        <p:spPr>
          <a:xfrm>
            <a:off x="-3176" y="6182482"/>
            <a:ext cx="12192000" cy="0"/>
          </a:xfrm>
          <a:prstGeom prst="straightConnector1">
            <a:avLst/>
          </a:prstGeom>
          <a:noFill/>
          <a:ln w="25400" cap="flat" cmpd="sng">
            <a:solidFill>
              <a:srgbClr val="0184C9"/>
            </a:solidFill>
            <a:prstDash val="dash"/>
            <a:round/>
            <a:headEnd type="none" w="sm" len="sm"/>
            <a:tailEnd type="none" w="sm" len="sm"/>
          </a:ln>
        </p:spPr>
      </p:cxnSp>
      <p:cxnSp>
        <p:nvCxnSpPr>
          <p:cNvPr id="931" name="Google Shape;931;p130"/>
          <p:cNvCxnSpPr/>
          <p:nvPr/>
        </p:nvCxnSpPr>
        <p:spPr>
          <a:xfrm>
            <a:off x="4864807" y="3064815"/>
            <a:ext cx="0" cy="2404400"/>
          </a:xfrm>
          <a:prstGeom prst="straightConnector1">
            <a:avLst/>
          </a:prstGeom>
          <a:noFill/>
          <a:ln w="25400" cap="flat" cmpd="sng">
            <a:solidFill>
              <a:srgbClr val="0184C9"/>
            </a:solidFill>
            <a:prstDash val="solid"/>
            <a:round/>
            <a:headEnd type="none" w="sm" len="sm"/>
            <a:tailEnd type="none" w="sm" len="sm"/>
          </a:ln>
        </p:spPr>
      </p:cxnSp>
      <p:cxnSp>
        <p:nvCxnSpPr>
          <p:cNvPr id="932" name="Google Shape;932;p130"/>
          <p:cNvCxnSpPr/>
          <p:nvPr/>
        </p:nvCxnSpPr>
        <p:spPr>
          <a:xfrm>
            <a:off x="4864807" y="5452638"/>
            <a:ext cx="1749600" cy="0"/>
          </a:xfrm>
          <a:prstGeom prst="straightConnector1">
            <a:avLst/>
          </a:prstGeom>
          <a:noFill/>
          <a:ln w="25400" cap="flat" cmpd="sng">
            <a:solidFill>
              <a:srgbClr val="0184C9"/>
            </a:solidFill>
            <a:prstDash val="solid"/>
            <a:round/>
            <a:headEnd type="none" w="sm" len="sm"/>
            <a:tailEnd type="none" w="sm" len="sm"/>
          </a:ln>
        </p:spPr>
      </p:cxnSp>
      <p:cxnSp>
        <p:nvCxnSpPr>
          <p:cNvPr id="933" name="Google Shape;933;p130"/>
          <p:cNvCxnSpPr/>
          <p:nvPr/>
        </p:nvCxnSpPr>
        <p:spPr>
          <a:xfrm flipH="1">
            <a:off x="6606307" y="4950988"/>
            <a:ext cx="865600" cy="503600"/>
          </a:xfrm>
          <a:prstGeom prst="straightConnector1">
            <a:avLst/>
          </a:prstGeom>
          <a:noFill/>
          <a:ln w="25400" cap="flat" cmpd="sng">
            <a:solidFill>
              <a:srgbClr val="0184C9"/>
            </a:solidFill>
            <a:prstDash val="solid"/>
            <a:round/>
            <a:headEnd type="none" w="sm" len="sm"/>
            <a:tailEnd type="none" w="sm" len="sm"/>
          </a:ln>
        </p:spPr>
      </p:cxnSp>
      <p:cxnSp>
        <p:nvCxnSpPr>
          <p:cNvPr id="934" name="Google Shape;934;p130"/>
          <p:cNvCxnSpPr/>
          <p:nvPr/>
        </p:nvCxnSpPr>
        <p:spPr>
          <a:xfrm>
            <a:off x="7465555" y="3441403"/>
            <a:ext cx="0" cy="1522400"/>
          </a:xfrm>
          <a:prstGeom prst="straightConnector1">
            <a:avLst/>
          </a:prstGeom>
          <a:noFill/>
          <a:ln w="25400" cap="flat" cmpd="sng">
            <a:solidFill>
              <a:srgbClr val="0184C9"/>
            </a:solidFill>
            <a:prstDash val="dash"/>
            <a:round/>
            <a:headEnd type="none" w="sm" len="sm"/>
            <a:tailEnd type="none" w="sm" len="sm"/>
          </a:ln>
        </p:spPr>
      </p:cxnSp>
      <p:cxnSp>
        <p:nvCxnSpPr>
          <p:cNvPr id="935" name="Google Shape;935;p130"/>
          <p:cNvCxnSpPr/>
          <p:nvPr/>
        </p:nvCxnSpPr>
        <p:spPr>
          <a:xfrm rot="10800000">
            <a:off x="6891672" y="2541820"/>
            <a:ext cx="576000" cy="909200"/>
          </a:xfrm>
          <a:prstGeom prst="straightConnector1">
            <a:avLst/>
          </a:prstGeom>
          <a:noFill/>
          <a:ln w="25400" cap="flat" cmpd="sng">
            <a:solidFill>
              <a:srgbClr val="0184C9"/>
            </a:solidFill>
            <a:prstDash val="solid"/>
            <a:round/>
            <a:headEnd type="none" w="sm" len="sm"/>
            <a:tailEnd type="none" w="sm" len="sm"/>
          </a:ln>
        </p:spPr>
      </p:cxnSp>
      <p:cxnSp>
        <p:nvCxnSpPr>
          <p:cNvPr id="936" name="Google Shape;936;p130"/>
          <p:cNvCxnSpPr/>
          <p:nvPr/>
        </p:nvCxnSpPr>
        <p:spPr>
          <a:xfrm>
            <a:off x="5403841" y="2550283"/>
            <a:ext cx="1503200" cy="0"/>
          </a:xfrm>
          <a:prstGeom prst="straightConnector1">
            <a:avLst/>
          </a:prstGeom>
          <a:noFill/>
          <a:ln w="25400" cap="flat" cmpd="sng">
            <a:solidFill>
              <a:srgbClr val="0184C9"/>
            </a:solidFill>
            <a:prstDash val="dash"/>
            <a:round/>
            <a:headEnd type="none" w="sm" len="sm"/>
            <a:tailEnd type="none" w="sm" len="sm"/>
          </a:ln>
        </p:spPr>
      </p:cxnSp>
      <p:cxnSp>
        <p:nvCxnSpPr>
          <p:cNvPr id="937" name="Google Shape;937;p130"/>
          <p:cNvCxnSpPr/>
          <p:nvPr/>
        </p:nvCxnSpPr>
        <p:spPr>
          <a:xfrm rot="10800000" flipH="1">
            <a:off x="5027749" y="2546535"/>
            <a:ext cx="389600" cy="371600"/>
          </a:xfrm>
          <a:prstGeom prst="straightConnector1">
            <a:avLst/>
          </a:prstGeom>
          <a:noFill/>
          <a:ln w="25400" cap="flat" cmpd="sng">
            <a:solidFill>
              <a:srgbClr val="0184C9"/>
            </a:solidFill>
            <a:prstDash val="dash"/>
            <a:round/>
            <a:headEnd type="none" w="sm" len="sm"/>
            <a:tailEnd type="none" w="sm" len="sm"/>
          </a:ln>
        </p:spPr>
      </p:cxnSp>
      <p:cxnSp>
        <p:nvCxnSpPr>
          <p:cNvPr id="938" name="Google Shape;938;p130"/>
          <p:cNvCxnSpPr/>
          <p:nvPr/>
        </p:nvCxnSpPr>
        <p:spPr>
          <a:xfrm rot="10800000" flipH="1">
            <a:off x="4860215" y="2817123"/>
            <a:ext cx="273200" cy="260400"/>
          </a:xfrm>
          <a:prstGeom prst="straightConnector1">
            <a:avLst/>
          </a:prstGeom>
          <a:noFill/>
          <a:ln w="25400" cap="flat" cmpd="sng">
            <a:solidFill>
              <a:srgbClr val="0184C9"/>
            </a:solidFill>
            <a:prstDash val="solid"/>
            <a:round/>
            <a:headEnd type="none" w="sm" len="sm"/>
            <a:tailEnd type="none" w="sm" len="sm"/>
          </a:ln>
        </p:spPr>
      </p:cxnSp>
      <p:cxnSp>
        <p:nvCxnSpPr>
          <p:cNvPr id="939" name="Google Shape;939;p130"/>
          <p:cNvCxnSpPr/>
          <p:nvPr/>
        </p:nvCxnSpPr>
        <p:spPr>
          <a:xfrm>
            <a:off x="5121905" y="2821216"/>
            <a:ext cx="1753200" cy="0"/>
          </a:xfrm>
          <a:prstGeom prst="straightConnector1">
            <a:avLst/>
          </a:prstGeom>
          <a:noFill/>
          <a:ln w="25400" cap="flat" cmpd="sng">
            <a:solidFill>
              <a:srgbClr val="0184C9"/>
            </a:solidFill>
            <a:prstDash val="dash"/>
            <a:round/>
            <a:headEnd type="none" w="sm" len="sm"/>
            <a:tailEnd type="none" w="sm" len="sm"/>
          </a:ln>
        </p:spPr>
      </p:cxnSp>
      <p:cxnSp>
        <p:nvCxnSpPr>
          <p:cNvPr id="940" name="Google Shape;940;p130"/>
          <p:cNvCxnSpPr/>
          <p:nvPr/>
        </p:nvCxnSpPr>
        <p:spPr>
          <a:xfrm>
            <a:off x="6891937" y="2550283"/>
            <a:ext cx="0" cy="288000"/>
          </a:xfrm>
          <a:prstGeom prst="straightConnector1">
            <a:avLst/>
          </a:prstGeom>
          <a:noFill/>
          <a:ln w="25400" cap="flat" cmpd="sng">
            <a:solidFill>
              <a:srgbClr val="0184C9"/>
            </a:solidFill>
            <a:prstDash val="dash"/>
            <a:round/>
            <a:headEnd type="none" w="sm" len="sm"/>
            <a:tailEnd type="none" w="sm" len="sm"/>
          </a:ln>
        </p:spPr>
      </p:cxnSp>
      <p:cxnSp>
        <p:nvCxnSpPr>
          <p:cNvPr id="941" name="Google Shape;941;p130"/>
          <p:cNvCxnSpPr/>
          <p:nvPr/>
        </p:nvCxnSpPr>
        <p:spPr>
          <a:xfrm>
            <a:off x="6891867" y="2391532"/>
            <a:ext cx="0" cy="249600"/>
          </a:xfrm>
          <a:prstGeom prst="straightConnector1">
            <a:avLst/>
          </a:prstGeom>
          <a:noFill/>
          <a:ln w="25400" cap="flat" cmpd="sng">
            <a:solidFill>
              <a:srgbClr val="0184C9"/>
            </a:solidFill>
            <a:prstDash val="solid"/>
            <a:round/>
            <a:headEnd type="none" w="sm" len="sm"/>
            <a:tailEnd type="none" w="sm" len="sm"/>
          </a:ln>
        </p:spPr>
      </p:cxnSp>
      <p:cxnSp>
        <p:nvCxnSpPr>
          <p:cNvPr id="942" name="Google Shape;942;p130"/>
          <p:cNvCxnSpPr/>
          <p:nvPr/>
        </p:nvCxnSpPr>
        <p:spPr>
          <a:xfrm>
            <a:off x="6606115" y="2393650"/>
            <a:ext cx="501600" cy="0"/>
          </a:xfrm>
          <a:prstGeom prst="straightConnector1">
            <a:avLst/>
          </a:prstGeom>
          <a:noFill/>
          <a:ln w="25400" cap="flat" cmpd="sng">
            <a:solidFill>
              <a:srgbClr val="0184C9"/>
            </a:solidFill>
            <a:prstDash val="solid"/>
            <a:round/>
            <a:headEnd type="none" w="sm" len="sm"/>
            <a:tailEnd type="none" w="sm" len="sm"/>
          </a:ln>
        </p:spPr>
      </p:cxnSp>
      <p:cxnSp>
        <p:nvCxnSpPr>
          <p:cNvPr id="943" name="Google Shape;943;p130"/>
          <p:cNvCxnSpPr/>
          <p:nvPr/>
        </p:nvCxnSpPr>
        <p:spPr>
          <a:xfrm>
            <a:off x="5121905" y="2112131"/>
            <a:ext cx="1986000" cy="0"/>
          </a:xfrm>
          <a:prstGeom prst="straightConnector1">
            <a:avLst/>
          </a:prstGeom>
          <a:noFill/>
          <a:ln w="25400" cap="flat" cmpd="sng">
            <a:solidFill>
              <a:srgbClr val="0184C9"/>
            </a:solidFill>
            <a:prstDash val="solid"/>
            <a:round/>
            <a:headEnd type="none" w="sm" len="sm"/>
            <a:tailEnd type="none" w="sm" len="sm"/>
          </a:ln>
        </p:spPr>
      </p:cxnSp>
      <p:cxnSp>
        <p:nvCxnSpPr>
          <p:cNvPr id="944" name="Google Shape;944;p130"/>
          <p:cNvCxnSpPr/>
          <p:nvPr/>
        </p:nvCxnSpPr>
        <p:spPr>
          <a:xfrm>
            <a:off x="7091892" y="2095199"/>
            <a:ext cx="0" cy="315200"/>
          </a:xfrm>
          <a:prstGeom prst="straightConnector1">
            <a:avLst/>
          </a:prstGeom>
          <a:noFill/>
          <a:ln w="25400" cap="flat" cmpd="sng">
            <a:solidFill>
              <a:srgbClr val="0184C9"/>
            </a:solidFill>
            <a:prstDash val="solid"/>
            <a:round/>
            <a:headEnd type="none" w="sm" len="sm"/>
            <a:tailEnd type="none" w="sm" len="sm"/>
          </a:ln>
        </p:spPr>
      </p:cxnSp>
      <p:cxnSp>
        <p:nvCxnSpPr>
          <p:cNvPr id="945" name="Google Shape;945;p130"/>
          <p:cNvCxnSpPr/>
          <p:nvPr/>
        </p:nvCxnSpPr>
        <p:spPr>
          <a:xfrm>
            <a:off x="6603997" y="2095199"/>
            <a:ext cx="0" cy="315200"/>
          </a:xfrm>
          <a:prstGeom prst="straightConnector1">
            <a:avLst/>
          </a:prstGeom>
          <a:noFill/>
          <a:ln w="25400" cap="flat" cmpd="sng">
            <a:solidFill>
              <a:srgbClr val="0184C9"/>
            </a:solidFill>
            <a:prstDash val="solid"/>
            <a:round/>
            <a:headEnd type="none" w="sm" len="sm"/>
            <a:tailEnd type="none" w="sm" len="sm"/>
          </a:ln>
        </p:spPr>
      </p:cxnSp>
      <p:cxnSp>
        <p:nvCxnSpPr>
          <p:cNvPr id="946" name="Google Shape;946;p130"/>
          <p:cNvCxnSpPr/>
          <p:nvPr/>
        </p:nvCxnSpPr>
        <p:spPr>
          <a:xfrm>
            <a:off x="5129095" y="1479248"/>
            <a:ext cx="0" cy="1337600"/>
          </a:xfrm>
          <a:prstGeom prst="straightConnector1">
            <a:avLst/>
          </a:prstGeom>
          <a:noFill/>
          <a:ln w="25400" cap="flat" cmpd="sng">
            <a:solidFill>
              <a:srgbClr val="0184C9"/>
            </a:solidFill>
            <a:prstDash val="solid"/>
            <a:round/>
            <a:headEnd type="none" w="sm" len="sm"/>
            <a:tailEnd type="none" w="sm" len="sm"/>
          </a:ln>
        </p:spPr>
      </p:cxnSp>
      <p:cxnSp>
        <p:nvCxnSpPr>
          <p:cNvPr id="947" name="Google Shape;947;p130"/>
          <p:cNvCxnSpPr/>
          <p:nvPr/>
        </p:nvCxnSpPr>
        <p:spPr>
          <a:xfrm>
            <a:off x="7027744" y="1479248"/>
            <a:ext cx="0" cy="632800"/>
          </a:xfrm>
          <a:prstGeom prst="straightConnector1">
            <a:avLst/>
          </a:prstGeom>
          <a:noFill/>
          <a:ln w="25400" cap="flat" cmpd="sng">
            <a:solidFill>
              <a:srgbClr val="0184C9"/>
            </a:solidFill>
            <a:prstDash val="solid"/>
            <a:round/>
            <a:headEnd type="none" w="sm" len="sm"/>
            <a:tailEnd type="none" w="sm" len="sm"/>
          </a:ln>
        </p:spPr>
      </p:cxnSp>
      <p:cxnSp>
        <p:nvCxnSpPr>
          <p:cNvPr id="948" name="Google Shape;948;p130"/>
          <p:cNvCxnSpPr/>
          <p:nvPr/>
        </p:nvCxnSpPr>
        <p:spPr>
          <a:xfrm>
            <a:off x="6904699" y="3077523"/>
            <a:ext cx="0" cy="2207600"/>
          </a:xfrm>
          <a:prstGeom prst="straightConnector1">
            <a:avLst/>
          </a:prstGeom>
          <a:noFill/>
          <a:ln w="25400" cap="flat" cmpd="sng">
            <a:solidFill>
              <a:srgbClr val="0184C9"/>
            </a:solidFill>
            <a:prstDash val="dash"/>
            <a:round/>
            <a:headEnd type="none" w="sm" len="sm"/>
            <a:tailEnd type="none" w="sm" len="sm"/>
          </a:ln>
        </p:spPr>
      </p:cxnSp>
      <p:cxnSp>
        <p:nvCxnSpPr>
          <p:cNvPr id="949" name="Google Shape;949;p130"/>
          <p:cNvCxnSpPr/>
          <p:nvPr/>
        </p:nvCxnSpPr>
        <p:spPr>
          <a:xfrm>
            <a:off x="6904699" y="5223634"/>
            <a:ext cx="0" cy="249600"/>
          </a:xfrm>
          <a:prstGeom prst="straightConnector1">
            <a:avLst/>
          </a:prstGeom>
          <a:noFill/>
          <a:ln w="25400" cap="flat" cmpd="sng">
            <a:solidFill>
              <a:srgbClr val="0184C9"/>
            </a:solidFill>
            <a:prstDash val="solid"/>
            <a:round/>
            <a:headEnd type="none" w="sm" len="sm"/>
            <a:tailEnd type="none" w="sm" len="sm"/>
          </a:ln>
        </p:spPr>
      </p:cxnSp>
      <p:cxnSp>
        <p:nvCxnSpPr>
          <p:cNvPr id="950" name="Google Shape;950;p130"/>
          <p:cNvCxnSpPr/>
          <p:nvPr/>
        </p:nvCxnSpPr>
        <p:spPr>
          <a:xfrm>
            <a:off x="6904699" y="5456915"/>
            <a:ext cx="2764400" cy="0"/>
          </a:xfrm>
          <a:prstGeom prst="straightConnector1">
            <a:avLst/>
          </a:prstGeom>
          <a:noFill/>
          <a:ln w="25400" cap="flat" cmpd="sng">
            <a:solidFill>
              <a:srgbClr val="0184C9"/>
            </a:solidFill>
            <a:prstDash val="solid"/>
            <a:round/>
            <a:headEnd type="none" w="sm" len="sm"/>
            <a:tailEnd type="none" w="sm" len="sm"/>
          </a:ln>
        </p:spPr>
      </p:cxnSp>
      <p:cxnSp>
        <p:nvCxnSpPr>
          <p:cNvPr id="951" name="Google Shape;951;p130"/>
          <p:cNvCxnSpPr/>
          <p:nvPr/>
        </p:nvCxnSpPr>
        <p:spPr>
          <a:xfrm>
            <a:off x="6887632" y="3077523"/>
            <a:ext cx="338800" cy="0"/>
          </a:xfrm>
          <a:prstGeom prst="straightConnector1">
            <a:avLst/>
          </a:prstGeom>
          <a:noFill/>
          <a:ln w="25400" cap="flat" cmpd="sng">
            <a:solidFill>
              <a:srgbClr val="0184C9"/>
            </a:solidFill>
            <a:prstDash val="dash"/>
            <a:round/>
            <a:headEnd type="none" w="sm" len="sm"/>
            <a:tailEnd type="none" w="sm" len="sm"/>
          </a:ln>
        </p:spPr>
      </p:cxnSp>
      <p:cxnSp>
        <p:nvCxnSpPr>
          <p:cNvPr id="952" name="Google Shape;952;p130"/>
          <p:cNvCxnSpPr/>
          <p:nvPr/>
        </p:nvCxnSpPr>
        <p:spPr>
          <a:xfrm>
            <a:off x="7230533" y="3077523"/>
            <a:ext cx="4961600" cy="0"/>
          </a:xfrm>
          <a:prstGeom prst="straightConnector1">
            <a:avLst/>
          </a:prstGeom>
          <a:noFill/>
          <a:ln w="25400" cap="flat" cmpd="sng">
            <a:solidFill>
              <a:srgbClr val="0184C9"/>
            </a:solidFill>
            <a:prstDash val="solid"/>
            <a:round/>
            <a:headEnd type="none" w="sm" len="sm"/>
            <a:tailEnd type="none" w="sm" len="sm"/>
          </a:ln>
        </p:spPr>
      </p:cxnSp>
      <p:cxnSp>
        <p:nvCxnSpPr>
          <p:cNvPr id="953" name="Google Shape;953;p130"/>
          <p:cNvCxnSpPr/>
          <p:nvPr/>
        </p:nvCxnSpPr>
        <p:spPr>
          <a:xfrm>
            <a:off x="8792705" y="3064815"/>
            <a:ext cx="0" cy="1308000"/>
          </a:xfrm>
          <a:prstGeom prst="straightConnector1">
            <a:avLst/>
          </a:prstGeom>
          <a:noFill/>
          <a:ln w="25400" cap="flat" cmpd="sng">
            <a:solidFill>
              <a:srgbClr val="0184C9"/>
            </a:solidFill>
            <a:prstDash val="dash"/>
            <a:round/>
            <a:headEnd type="none" w="sm" len="sm"/>
            <a:tailEnd type="none" w="sm" len="sm"/>
          </a:ln>
        </p:spPr>
      </p:cxnSp>
      <p:cxnSp>
        <p:nvCxnSpPr>
          <p:cNvPr id="954" name="Google Shape;954;p130"/>
          <p:cNvCxnSpPr/>
          <p:nvPr/>
        </p:nvCxnSpPr>
        <p:spPr>
          <a:xfrm>
            <a:off x="9647839" y="3064815"/>
            <a:ext cx="0" cy="1308000"/>
          </a:xfrm>
          <a:prstGeom prst="straightConnector1">
            <a:avLst/>
          </a:prstGeom>
          <a:noFill/>
          <a:ln w="25400" cap="flat" cmpd="sng">
            <a:solidFill>
              <a:srgbClr val="0184C9"/>
            </a:solidFill>
            <a:prstDash val="dash"/>
            <a:round/>
            <a:headEnd type="none" w="sm" len="sm"/>
            <a:tailEnd type="none" w="sm" len="sm"/>
          </a:ln>
        </p:spPr>
      </p:cxnSp>
      <p:cxnSp>
        <p:nvCxnSpPr>
          <p:cNvPr id="955" name="Google Shape;955;p130"/>
          <p:cNvCxnSpPr/>
          <p:nvPr/>
        </p:nvCxnSpPr>
        <p:spPr>
          <a:xfrm>
            <a:off x="8792705" y="4356204"/>
            <a:ext cx="855200" cy="0"/>
          </a:xfrm>
          <a:prstGeom prst="straightConnector1">
            <a:avLst/>
          </a:prstGeom>
          <a:noFill/>
          <a:ln w="25400" cap="flat" cmpd="sng">
            <a:solidFill>
              <a:srgbClr val="0184C9"/>
            </a:solidFill>
            <a:prstDash val="dash"/>
            <a:round/>
            <a:headEnd type="none" w="sm" len="sm"/>
            <a:tailEnd type="none" w="sm" len="sm"/>
          </a:ln>
        </p:spPr>
      </p:cxnSp>
      <p:cxnSp>
        <p:nvCxnSpPr>
          <p:cNvPr id="956" name="Google Shape;956;p130"/>
          <p:cNvCxnSpPr/>
          <p:nvPr/>
        </p:nvCxnSpPr>
        <p:spPr>
          <a:xfrm>
            <a:off x="9647839" y="4356204"/>
            <a:ext cx="937600" cy="0"/>
          </a:xfrm>
          <a:prstGeom prst="straightConnector1">
            <a:avLst/>
          </a:prstGeom>
          <a:noFill/>
          <a:ln w="25400" cap="flat" cmpd="sng">
            <a:solidFill>
              <a:srgbClr val="0184C9"/>
            </a:solidFill>
            <a:prstDash val="solid"/>
            <a:round/>
            <a:headEnd type="none" w="sm" len="sm"/>
            <a:tailEnd type="none" w="sm" len="sm"/>
          </a:ln>
        </p:spPr>
      </p:cxnSp>
      <p:cxnSp>
        <p:nvCxnSpPr>
          <p:cNvPr id="957" name="Google Shape;957;p130"/>
          <p:cNvCxnSpPr/>
          <p:nvPr/>
        </p:nvCxnSpPr>
        <p:spPr>
          <a:xfrm>
            <a:off x="10567459" y="3077523"/>
            <a:ext cx="0" cy="2787600"/>
          </a:xfrm>
          <a:prstGeom prst="straightConnector1">
            <a:avLst/>
          </a:prstGeom>
          <a:noFill/>
          <a:ln w="25400" cap="flat" cmpd="sng">
            <a:solidFill>
              <a:srgbClr val="0184C9"/>
            </a:solidFill>
            <a:prstDash val="solid"/>
            <a:round/>
            <a:headEnd type="none" w="sm" len="sm"/>
            <a:tailEnd type="none" w="sm" len="sm"/>
          </a:ln>
        </p:spPr>
      </p:cxnSp>
      <p:cxnSp>
        <p:nvCxnSpPr>
          <p:cNvPr id="958" name="Google Shape;958;p130"/>
          <p:cNvCxnSpPr/>
          <p:nvPr/>
        </p:nvCxnSpPr>
        <p:spPr>
          <a:xfrm>
            <a:off x="10585451" y="5848455"/>
            <a:ext cx="1606400" cy="0"/>
          </a:xfrm>
          <a:prstGeom prst="straightConnector1">
            <a:avLst/>
          </a:prstGeom>
          <a:noFill/>
          <a:ln w="25400" cap="flat" cmpd="sng">
            <a:solidFill>
              <a:srgbClr val="0184C9"/>
            </a:solidFill>
            <a:prstDash val="solid"/>
            <a:round/>
            <a:headEnd type="none" w="sm" len="sm"/>
            <a:tailEnd type="none" w="sm" len="sm"/>
          </a:ln>
        </p:spPr>
      </p:cxnSp>
      <p:cxnSp>
        <p:nvCxnSpPr>
          <p:cNvPr id="959" name="Google Shape;959;p130"/>
          <p:cNvCxnSpPr/>
          <p:nvPr/>
        </p:nvCxnSpPr>
        <p:spPr>
          <a:xfrm>
            <a:off x="9647839" y="4356204"/>
            <a:ext cx="0" cy="1112800"/>
          </a:xfrm>
          <a:prstGeom prst="straightConnector1">
            <a:avLst/>
          </a:prstGeom>
          <a:noFill/>
          <a:ln w="25400" cap="flat" cmpd="sng">
            <a:solidFill>
              <a:srgbClr val="0184C9"/>
            </a:solidFill>
            <a:prstDash val="solid"/>
            <a:round/>
            <a:headEnd type="none" w="sm" len="sm"/>
            <a:tailEnd type="none" w="sm" len="sm"/>
          </a:ln>
        </p:spPr>
      </p:cxnSp>
      <p:cxnSp>
        <p:nvCxnSpPr>
          <p:cNvPr id="960" name="Google Shape;960;p130"/>
          <p:cNvCxnSpPr/>
          <p:nvPr/>
        </p:nvCxnSpPr>
        <p:spPr>
          <a:xfrm>
            <a:off x="8911239" y="4356204"/>
            <a:ext cx="0" cy="1826400"/>
          </a:xfrm>
          <a:prstGeom prst="straightConnector1">
            <a:avLst/>
          </a:prstGeom>
          <a:noFill/>
          <a:ln w="25400" cap="flat" cmpd="sng">
            <a:solidFill>
              <a:srgbClr val="0184C9"/>
            </a:solidFill>
            <a:prstDash val="dash"/>
            <a:round/>
            <a:headEnd type="none" w="sm" len="sm"/>
            <a:tailEnd type="none" w="sm" len="sm"/>
          </a:ln>
        </p:spPr>
      </p:cxnSp>
      <p:cxnSp>
        <p:nvCxnSpPr>
          <p:cNvPr id="961" name="Google Shape;961;p130"/>
          <p:cNvCxnSpPr/>
          <p:nvPr/>
        </p:nvCxnSpPr>
        <p:spPr>
          <a:xfrm>
            <a:off x="10858572" y="4356204"/>
            <a:ext cx="0" cy="1879200"/>
          </a:xfrm>
          <a:prstGeom prst="straightConnector1">
            <a:avLst/>
          </a:prstGeom>
          <a:noFill/>
          <a:ln w="25400" cap="flat" cmpd="sng">
            <a:solidFill>
              <a:srgbClr val="0184C9"/>
            </a:solidFill>
            <a:prstDash val="dash"/>
            <a:round/>
            <a:headEnd type="none" w="sm" len="sm"/>
            <a:tailEnd type="none" w="sm" len="sm"/>
          </a:ln>
        </p:spPr>
      </p:cxnSp>
      <p:cxnSp>
        <p:nvCxnSpPr>
          <p:cNvPr id="962" name="Google Shape;962;p130"/>
          <p:cNvCxnSpPr/>
          <p:nvPr/>
        </p:nvCxnSpPr>
        <p:spPr>
          <a:xfrm>
            <a:off x="10502973" y="4356204"/>
            <a:ext cx="383200" cy="0"/>
          </a:xfrm>
          <a:prstGeom prst="straightConnector1">
            <a:avLst/>
          </a:prstGeom>
          <a:noFill/>
          <a:ln w="25400" cap="flat" cmpd="sng">
            <a:solidFill>
              <a:srgbClr val="0184C9"/>
            </a:solidFill>
            <a:prstDash val="dash"/>
            <a:round/>
            <a:headEnd type="none" w="sm" len="sm"/>
            <a:tailEnd type="none" w="sm" len="sm"/>
          </a:ln>
        </p:spPr>
      </p:cxnSp>
      <p:cxnSp>
        <p:nvCxnSpPr>
          <p:cNvPr id="963" name="Google Shape;963;p130"/>
          <p:cNvCxnSpPr/>
          <p:nvPr/>
        </p:nvCxnSpPr>
        <p:spPr>
          <a:xfrm>
            <a:off x="9683823" y="1539666"/>
            <a:ext cx="1056000" cy="0"/>
          </a:xfrm>
          <a:prstGeom prst="straightConnector1">
            <a:avLst/>
          </a:prstGeom>
          <a:noFill/>
          <a:ln w="25400" cap="flat" cmpd="sng">
            <a:solidFill>
              <a:srgbClr val="0184C9"/>
            </a:solidFill>
            <a:prstDash val="solid"/>
            <a:round/>
            <a:headEnd type="none" w="sm" len="sm"/>
            <a:tailEnd type="none" w="sm" len="sm"/>
          </a:ln>
        </p:spPr>
      </p:cxnSp>
      <p:cxnSp>
        <p:nvCxnSpPr>
          <p:cNvPr id="964" name="Google Shape;964;p130"/>
          <p:cNvCxnSpPr/>
          <p:nvPr/>
        </p:nvCxnSpPr>
        <p:spPr>
          <a:xfrm rot="10800000" flipH="1">
            <a:off x="9110133" y="1530015"/>
            <a:ext cx="589200" cy="1534800"/>
          </a:xfrm>
          <a:prstGeom prst="straightConnector1">
            <a:avLst/>
          </a:prstGeom>
          <a:noFill/>
          <a:ln w="25400" cap="flat" cmpd="sng">
            <a:solidFill>
              <a:srgbClr val="0184C9"/>
            </a:solidFill>
            <a:prstDash val="solid"/>
            <a:round/>
            <a:headEnd type="none" w="sm" len="sm"/>
            <a:tailEnd type="none" w="sm" len="sm"/>
          </a:ln>
        </p:spPr>
      </p:cxnSp>
      <p:cxnSp>
        <p:nvCxnSpPr>
          <p:cNvPr id="965" name="Google Shape;965;p130"/>
          <p:cNvCxnSpPr/>
          <p:nvPr/>
        </p:nvCxnSpPr>
        <p:spPr>
          <a:xfrm rot="10800000" flipH="1">
            <a:off x="10140951" y="1545003"/>
            <a:ext cx="585200" cy="1524400"/>
          </a:xfrm>
          <a:prstGeom prst="straightConnector1">
            <a:avLst/>
          </a:prstGeom>
          <a:noFill/>
          <a:ln w="25400" cap="flat" cmpd="sng">
            <a:solidFill>
              <a:srgbClr val="0184C9"/>
            </a:solidFill>
            <a:prstDash val="solid"/>
            <a:round/>
            <a:headEnd type="none" w="sm" len="sm"/>
            <a:tailEnd type="none" w="sm" len="sm"/>
          </a:ln>
        </p:spPr>
      </p:cxnSp>
      <p:cxnSp>
        <p:nvCxnSpPr>
          <p:cNvPr id="966" name="Google Shape;966;p130"/>
          <p:cNvCxnSpPr/>
          <p:nvPr/>
        </p:nvCxnSpPr>
        <p:spPr>
          <a:xfrm>
            <a:off x="5180545" y="729948"/>
            <a:ext cx="1848000" cy="0"/>
          </a:xfrm>
          <a:prstGeom prst="straightConnector1">
            <a:avLst/>
          </a:prstGeom>
          <a:noFill/>
          <a:ln w="25400" cap="flat" cmpd="sng">
            <a:solidFill>
              <a:srgbClr val="0184C9"/>
            </a:solidFill>
            <a:prstDash val="dash"/>
            <a:round/>
            <a:headEnd type="none" w="sm" len="sm"/>
            <a:tailEnd type="none" w="sm" len="sm"/>
          </a:ln>
        </p:spPr>
      </p:cxnSp>
      <p:cxnSp>
        <p:nvCxnSpPr>
          <p:cNvPr id="967" name="Google Shape;967;p130"/>
          <p:cNvCxnSpPr/>
          <p:nvPr/>
        </p:nvCxnSpPr>
        <p:spPr>
          <a:xfrm>
            <a:off x="7027744" y="713015"/>
            <a:ext cx="0" cy="766400"/>
          </a:xfrm>
          <a:prstGeom prst="straightConnector1">
            <a:avLst/>
          </a:prstGeom>
          <a:noFill/>
          <a:ln w="25400" cap="flat" cmpd="sng">
            <a:solidFill>
              <a:srgbClr val="0184C9"/>
            </a:solidFill>
            <a:prstDash val="dash"/>
            <a:round/>
            <a:headEnd type="none" w="sm" len="sm"/>
            <a:tailEnd type="none" w="sm" len="sm"/>
          </a:ln>
        </p:spPr>
      </p:cxnSp>
      <p:cxnSp>
        <p:nvCxnSpPr>
          <p:cNvPr id="968" name="Google Shape;968;p130"/>
          <p:cNvCxnSpPr/>
          <p:nvPr/>
        </p:nvCxnSpPr>
        <p:spPr>
          <a:xfrm>
            <a:off x="5129095" y="713015"/>
            <a:ext cx="0" cy="783200"/>
          </a:xfrm>
          <a:prstGeom prst="straightConnector1">
            <a:avLst/>
          </a:prstGeom>
          <a:noFill/>
          <a:ln w="25400" cap="flat" cmpd="sng">
            <a:solidFill>
              <a:srgbClr val="0184C9"/>
            </a:solidFill>
            <a:prstDash val="dash"/>
            <a:round/>
            <a:headEnd type="none" w="sm" len="sm"/>
            <a:tailEnd type="none" w="sm" len="sm"/>
          </a:ln>
        </p:spPr>
      </p:cxnSp>
      <p:cxnSp>
        <p:nvCxnSpPr>
          <p:cNvPr id="969" name="Google Shape;969;p130"/>
          <p:cNvCxnSpPr/>
          <p:nvPr/>
        </p:nvCxnSpPr>
        <p:spPr>
          <a:xfrm>
            <a:off x="5121905" y="729948"/>
            <a:ext cx="89200" cy="0"/>
          </a:xfrm>
          <a:prstGeom prst="straightConnector1">
            <a:avLst/>
          </a:prstGeom>
          <a:noFill/>
          <a:ln w="25400" cap="flat" cmpd="sng">
            <a:solidFill>
              <a:srgbClr val="0184C9"/>
            </a:solidFill>
            <a:prstDash val="solid"/>
            <a:round/>
            <a:headEnd type="none" w="sm" len="sm"/>
            <a:tailEnd type="none" w="sm" len="sm"/>
          </a:ln>
        </p:spPr>
      </p:cxnSp>
      <p:cxnSp>
        <p:nvCxnSpPr>
          <p:cNvPr id="970" name="Google Shape;970;p130"/>
          <p:cNvCxnSpPr/>
          <p:nvPr/>
        </p:nvCxnSpPr>
        <p:spPr>
          <a:xfrm>
            <a:off x="6938416" y="729948"/>
            <a:ext cx="89200" cy="0"/>
          </a:xfrm>
          <a:prstGeom prst="straightConnector1">
            <a:avLst/>
          </a:prstGeom>
          <a:noFill/>
          <a:ln w="25400" cap="flat" cmpd="sng">
            <a:solidFill>
              <a:srgbClr val="0184C9"/>
            </a:solidFill>
            <a:prstDash val="solid"/>
            <a:round/>
            <a:headEnd type="none" w="sm" len="sm"/>
            <a:tailEnd type="none" w="sm" len="sm"/>
          </a:ln>
        </p:spPr>
      </p:cxnSp>
      <p:cxnSp>
        <p:nvCxnSpPr>
          <p:cNvPr id="971" name="Google Shape;971;p130"/>
          <p:cNvCxnSpPr/>
          <p:nvPr/>
        </p:nvCxnSpPr>
        <p:spPr>
          <a:xfrm>
            <a:off x="4077928" y="1128748"/>
            <a:ext cx="89200" cy="0"/>
          </a:xfrm>
          <a:prstGeom prst="straightConnector1">
            <a:avLst/>
          </a:prstGeom>
          <a:noFill/>
          <a:ln w="25400" cap="flat" cmpd="sng">
            <a:solidFill>
              <a:srgbClr val="0184C9"/>
            </a:solidFill>
            <a:prstDash val="solid"/>
            <a:round/>
            <a:headEnd type="none" w="sm" len="sm"/>
            <a:tailEnd type="none" w="sm" len="sm"/>
          </a:ln>
        </p:spPr>
      </p:cxnSp>
      <p:sp>
        <p:nvSpPr>
          <p:cNvPr id="972" name="Google Shape;972;p130"/>
          <p:cNvSpPr/>
          <p:nvPr/>
        </p:nvSpPr>
        <p:spPr>
          <a:xfrm>
            <a:off x="2429979" y="1452200"/>
            <a:ext cx="960800" cy="330400"/>
          </a:xfrm>
          <a:prstGeom prst="roundRect">
            <a:avLst>
              <a:gd name="adj" fmla="val 16667"/>
            </a:avLst>
          </a:prstGeom>
          <a:solidFill>
            <a:schemeClr val="accent2"/>
          </a:solidFill>
          <a:ln>
            <a:noFill/>
          </a:ln>
        </p:spPr>
        <p:txBody>
          <a:bodyPr spcFirstLastPara="1" wrap="square" lIns="121900" tIns="60933" rIns="121900" bIns="60933" anchor="ctr" anchorCtr="0">
            <a:noAutofit/>
          </a:bodyPr>
          <a:lstStyle/>
          <a:p>
            <a:pPr algn="ctr"/>
            <a:r>
              <a:rPr lang="en" sz="1600" b="1" dirty="0">
                <a:solidFill>
                  <a:schemeClr val="lt1"/>
                </a:solidFill>
              </a:rPr>
              <a:t>CIOOS</a:t>
            </a:r>
            <a:endParaRPr sz="1600" b="1" dirty="0">
              <a:solidFill>
                <a:schemeClr val="lt1"/>
              </a:solidFill>
            </a:endParaRPr>
          </a:p>
        </p:txBody>
      </p:sp>
      <p:sp>
        <p:nvSpPr>
          <p:cNvPr id="973" name="Google Shape;973;p130"/>
          <p:cNvSpPr/>
          <p:nvPr/>
        </p:nvSpPr>
        <p:spPr>
          <a:xfrm>
            <a:off x="2104275" y="2316114"/>
            <a:ext cx="1130000" cy="330400"/>
          </a:xfrm>
          <a:prstGeom prst="roundRect">
            <a:avLst>
              <a:gd name="adj" fmla="val 16667"/>
            </a:avLst>
          </a:prstGeom>
          <a:solidFill>
            <a:srgbClr val="EA8911"/>
          </a:solidFill>
          <a:ln>
            <a:noFill/>
          </a:ln>
        </p:spPr>
        <p:txBody>
          <a:bodyPr spcFirstLastPara="1" wrap="square" lIns="121900" tIns="60933" rIns="121900" bIns="60933" anchor="ctr" anchorCtr="0">
            <a:noAutofit/>
          </a:bodyPr>
          <a:lstStyle/>
          <a:p>
            <a:pPr algn="ctr"/>
            <a:r>
              <a:rPr lang="en" sz="1600" b="1">
                <a:solidFill>
                  <a:schemeClr val="lt1"/>
                </a:solidFill>
              </a:rPr>
              <a:t>US IOOS</a:t>
            </a:r>
            <a:endParaRPr sz="1600" b="1">
              <a:solidFill>
                <a:schemeClr val="lt1"/>
              </a:solidFill>
            </a:endParaRPr>
          </a:p>
        </p:txBody>
      </p:sp>
      <p:sp>
        <p:nvSpPr>
          <p:cNvPr id="974" name="Google Shape;974;p130"/>
          <p:cNvSpPr/>
          <p:nvPr/>
        </p:nvSpPr>
        <p:spPr>
          <a:xfrm>
            <a:off x="2768561" y="3040107"/>
            <a:ext cx="1316800" cy="520800"/>
          </a:xfrm>
          <a:prstGeom prst="roundRect">
            <a:avLst>
              <a:gd name="adj" fmla="val 16667"/>
            </a:avLst>
          </a:prstGeom>
          <a:solidFill>
            <a:srgbClr val="EA8911"/>
          </a:solidFill>
          <a:ln w="76200">
            <a:solidFill>
              <a:srgbClr val="FFFF00"/>
            </a:solidFill>
          </a:ln>
        </p:spPr>
        <p:txBody>
          <a:bodyPr spcFirstLastPara="1" wrap="square" lIns="121900" tIns="60933" rIns="121900" bIns="60933" anchor="ctr" anchorCtr="0">
            <a:noAutofit/>
          </a:bodyPr>
          <a:lstStyle/>
          <a:p>
            <a:pPr algn="ctr"/>
            <a:r>
              <a:rPr lang="en" sz="1600" b="1" dirty="0">
                <a:solidFill>
                  <a:schemeClr val="lt1"/>
                </a:solidFill>
              </a:rPr>
              <a:t>IOCARIBE-GOOS</a:t>
            </a:r>
            <a:endParaRPr sz="1600" b="1" dirty="0">
              <a:solidFill>
                <a:schemeClr val="lt1"/>
              </a:solidFill>
            </a:endParaRPr>
          </a:p>
        </p:txBody>
      </p:sp>
      <p:sp>
        <p:nvSpPr>
          <p:cNvPr id="975" name="Google Shape;975;p130"/>
          <p:cNvSpPr/>
          <p:nvPr/>
        </p:nvSpPr>
        <p:spPr>
          <a:xfrm>
            <a:off x="2685813" y="4722435"/>
            <a:ext cx="1014000" cy="330400"/>
          </a:xfrm>
          <a:prstGeom prst="roundRect">
            <a:avLst>
              <a:gd name="adj" fmla="val 16667"/>
            </a:avLst>
          </a:prstGeom>
          <a:solidFill>
            <a:srgbClr val="EA8911"/>
          </a:solidFill>
          <a:ln>
            <a:noFill/>
          </a:ln>
        </p:spPr>
        <p:txBody>
          <a:bodyPr spcFirstLastPara="1" wrap="square" lIns="121900" tIns="60933" rIns="121900" bIns="60933" anchor="ctr" anchorCtr="0">
            <a:noAutofit/>
          </a:bodyPr>
          <a:lstStyle/>
          <a:p>
            <a:pPr algn="ctr"/>
            <a:r>
              <a:rPr lang="en" sz="1600" b="1">
                <a:solidFill>
                  <a:schemeClr val="lt1"/>
                </a:solidFill>
              </a:rPr>
              <a:t>GRASP</a:t>
            </a:r>
            <a:endParaRPr sz="1600" b="1">
              <a:solidFill>
                <a:schemeClr val="lt1"/>
              </a:solidFill>
            </a:endParaRPr>
          </a:p>
        </p:txBody>
      </p:sp>
      <p:sp>
        <p:nvSpPr>
          <p:cNvPr id="976" name="Google Shape;976;p130"/>
          <p:cNvSpPr/>
          <p:nvPr/>
        </p:nvSpPr>
        <p:spPr>
          <a:xfrm>
            <a:off x="3527357" y="4325159"/>
            <a:ext cx="1555200" cy="330400"/>
          </a:xfrm>
          <a:prstGeom prst="roundRect">
            <a:avLst>
              <a:gd name="adj" fmla="val 16667"/>
            </a:avLst>
          </a:prstGeom>
          <a:solidFill>
            <a:srgbClr val="EA8911"/>
          </a:solidFill>
          <a:ln>
            <a:noFill/>
          </a:ln>
        </p:spPr>
        <p:txBody>
          <a:bodyPr spcFirstLastPara="1" wrap="square" lIns="121900" tIns="60933" rIns="121900" bIns="60933" anchor="ctr" anchorCtr="0">
            <a:noAutofit/>
          </a:bodyPr>
          <a:lstStyle/>
          <a:p>
            <a:pPr algn="ctr"/>
            <a:r>
              <a:rPr lang="en" sz="1600" b="1">
                <a:solidFill>
                  <a:schemeClr val="lt1"/>
                </a:solidFill>
              </a:rPr>
              <a:t>OCEANTLAN</a:t>
            </a:r>
            <a:endParaRPr sz="1600" b="1">
              <a:solidFill>
                <a:schemeClr val="lt1"/>
              </a:solidFill>
            </a:endParaRPr>
          </a:p>
        </p:txBody>
      </p:sp>
      <p:sp>
        <p:nvSpPr>
          <p:cNvPr id="977" name="Google Shape;977;p130"/>
          <p:cNvSpPr/>
          <p:nvPr/>
        </p:nvSpPr>
        <p:spPr>
          <a:xfrm>
            <a:off x="5105996" y="3640550"/>
            <a:ext cx="1567200" cy="330400"/>
          </a:xfrm>
          <a:prstGeom prst="roundRect">
            <a:avLst>
              <a:gd name="adj" fmla="val 16667"/>
            </a:avLst>
          </a:prstGeom>
          <a:solidFill>
            <a:srgbClr val="EA8911"/>
          </a:solidFill>
          <a:ln w="76200">
            <a:solidFill>
              <a:srgbClr val="FFFF00"/>
            </a:solidFill>
          </a:ln>
        </p:spPr>
        <p:txBody>
          <a:bodyPr spcFirstLastPara="1" wrap="square" lIns="121900" tIns="60933" rIns="121900" bIns="60933" anchor="ctr" anchorCtr="0">
            <a:noAutofit/>
          </a:bodyPr>
          <a:lstStyle/>
          <a:p>
            <a:pPr algn="ctr"/>
            <a:r>
              <a:rPr lang="en" sz="1600" b="1">
                <a:solidFill>
                  <a:schemeClr val="lt1"/>
                </a:solidFill>
              </a:rPr>
              <a:t>GOOS-Africa</a:t>
            </a:r>
            <a:endParaRPr sz="1600" b="1">
              <a:solidFill>
                <a:schemeClr val="lt1"/>
              </a:solidFill>
            </a:endParaRPr>
          </a:p>
        </p:txBody>
      </p:sp>
      <p:sp>
        <p:nvSpPr>
          <p:cNvPr id="978" name="Google Shape;978;p130"/>
          <p:cNvSpPr/>
          <p:nvPr/>
        </p:nvSpPr>
        <p:spPr>
          <a:xfrm>
            <a:off x="5211233" y="2316578"/>
            <a:ext cx="1363200" cy="330400"/>
          </a:xfrm>
          <a:prstGeom prst="roundRect">
            <a:avLst>
              <a:gd name="adj" fmla="val 16667"/>
            </a:avLst>
          </a:prstGeom>
          <a:solidFill>
            <a:srgbClr val="EA8911"/>
          </a:solidFill>
          <a:ln>
            <a:noFill/>
          </a:ln>
        </p:spPr>
        <p:txBody>
          <a:bodyPr spcFirstLastPara="1" wrap="square" lIns="121900" tIns="60933" rIns="121900" bIns="60933" anchor="ctr" anchorCtr="0">
            <a:noAutofit/>
          </a:bodyPr>
          <a:lstStyle/>
          <a:p>
            <a:pPr algn="ctr"/>
            <a:r>
              <a:rPr lang="en" sz="1600" b="1">
                <a:solidFill>
                  <a:schemeClr val="lt1"/>
                </a:solidFill>
              </a:rPr>
              <a:t>MONGOOS</a:t>
            </a:r>
            <a:endParaRPr sz="1600" b="1">
              <a:solidFill>
                <a:schemeClr val="lt1"/>
              </a:solidFill>
            </a:endParaRPr>
          </a:p>
        </p:txBody>
      </p:sp>
      <p:sp>
        <p:nvSpPr>
          <p:cNvPr id="979" name="Google Shape;979;p130"/>
          <p:cNvSpPr/>
          <p:nvPr/>
        </p:nvSpPr>
        <p:spPr>
          <a:xfrm>
            <a:off x="5419424" y="1309664"/>
            <a:ext cx="1357200" cy="330400"/>
          </a:xfrm>
          <a:prstGeom prst="roundRect">
            <a:avLst>
              <a:gd name="adj" fmla="val 16667"/>
            </a:avLst>
          </a:prstGeom>
          <a:solidFill>
            <a:srgbClr val="EA8911"/>
          </a:solidFill>
          <a:ln>
            <a:noFill/>
          </a:ln>
        </p:spPr>
        <p:txBody>
          <a:bodyPr spcFirstLastPara="1" wrap="square" lIns="121900" tIns="60933" rIns="121900" bIns="60933" anchor="ctr" anchorCtr="0">
            <a:noAutofit/>
          </a:bodyPr>
          <a:lstStyle/>
          <a:p>
            <a:pPr algn="ctr"/>
            <a:r>
              <a:rPr lang="en" sz="1600" b="1">
                <a:solidFill>
                  <a:schemeClr val="lt1"/>
                </a:solidFill>
              </a:rPr>
              <a:t>EuroGOOS</a:t>
            </a:r>
            <a:endParaRPr sz="1600" b="1">
              <a:solidFill>
                <a:schemeClr val="lt1"/>
              </a:solidFill>
            </a:endParaRPr>
          </a:p>
        </p:txBody>
      </p:sp>
      <p:sp>
        <p:nvSpPr>
          <p:cNvPr id="980" name="Google Shape;980;p130"/>
          <p:cNvSpPr/>
          <p:nvPr/>
        </p:nvSpPr>
        <p:spPr>
          <a:xfrm>
            <a:off x="7493705" y="4183326"/>
            <a:ext cx="1357200" cy="330400"/>
          </a:xfrm>
          <a:prstGeom prst="roundRect">
            <a:avLst>
              <a:gd name="adj" fmla="val 16667"/>
            </a:avLst>
          </a:prstGeom>
          <a:solidFill>
            <a:srgbClr val="EA8911"/>
          </a:solidFill>
          <a:ln w="76200">
            <a:solidFill>
              <a:srgbClr val="FFFF00"/>
            </a:solidFill>
          </a:ln>
        </p:spPr>
        <p:txBody>
          <a:bodyPr spcFirstLastPara="1" wrap="square" lIns="121900" tIns="60933" rIns="121900" bIns="60933" anchor="ctr" anchorCtr="0">
            <a:noAutofit/>
          </a:bodyPr>
          <a:lstStyle/>
          <a:p>
            <a:pPr algn="ctr"/>
            <a:r>
              <a:rPr lang="en" sz="1600" b="1">
                <a:solidFill>
                  <a:schemeClr val="lt1"/>
                </a:solidFill>
              </a:rPr>
              <a:t>IOGOOS</a:t>
            </a:r>
            <a:endParaRPr sz="1600" b="1">
              <a:solidFill>
                <a:schemeClr val="lt1"/>
              </a:solidFill>
            </a:endParaRPr>
          </a:p>
        </p:txBody>
      </p:sp>
      <p:sp>
        <p:nvSpPr>
          <p:cNvPr id="981" name="Google Shape;981;p130"/>
          <p:cNvSpPr/>
          <p:nvPr/>
        </p:nvSpPr>
        <p:spPr>
          <a:xfrm>
            <a:off x="8983005" y="3574347"/>
            <a:ext cx="1329600" cy="330400"/>
          </a:xfrm>
          <a:prstGeom prst="roundRect">
            <a:avLst>
              <a:gd name="adj" fmla="val 16667"/>
            </a:avLst>
          </a:prstGeom>
          <a:solidFill>
            <a:srgbClr val="EA8911"/>
          </a:solidFill>
          <a:ln>
            <a:noFill/>
          </a:ln>
        </p:spPr>
        <p:txBody>
          <a:bodyPr spcFirstLastPara="1" wrap="square" lIns="121900" tIns="60933" rIns="121900" bIns="60933" anchor="ctr" anchorCtr="0">
            <a:noAutofit/>
          </a:bodyPr>
          <a:lstStyle/>
          <a:p>
            <a:pPr algn="ctr"/>
            <a:r>
              <a:rPr lang="en" sz="1600" b="1">
                <a:solidFill>
                  <a:schemeClr val="lt1"/>
                </a:solidFill>
              </a:rPr>
              <a:t>SEAGOOS</a:t>
            </a:r>
            <a:endParaRPr sz="1600" b="1">
              <a:solidFill>
                <a:schemeClr val="lt1"/>
              </a:solidFill>
            </a:endParaRPr>
          </a:p>
        </p:txBody>
      </p:sp>
      <p:sp>
        <p:nvSpPr>
          <p:cNvPr id="982" name="Google Shape;982;p130"/>
          <p:cNvSpPr/>
          <p:nvPr/>
        </p:nvSpPr>
        <p:spPr>
          <a:xfrm>
            <a:off x="9462480" y="5037594"/>
            <a:ext cx="810000" cy="330400"/>
          </a:xfrm>
          <a:prstGeom prst="roundRect">
            <a:avLst>
              <a:gd name="adj" fmla="val 16667"/>
            </a:avLst>
          </a:prstGeom>
          <a:solidFill>
            <a:srgbClr val="EA8911"/>
          </a:solidFill>
          <a:ln>
            <a:noFill/>
          </a:ln>
        </p:spPr>
        <p:txBody>
          <a:bodyPr spcFirstLastPara="1" wrap="square" lIns="121900" tIns="60933" rIns="121900" bIns="60933" anchor="ctr" anchorCtr="0">
            <a:noAutofit/>
          </a:bodyPr>
          <a:lstStyle/>
          <a:p>
            <a:pPr algn="ctr"/>
            <a:r>
              <a:rPr lang="en" sz="1600" b="1" dirty="0">
                <a:solidFill>
                  <a:schemeClr val="lt1"/>
                </a:solidFill>
              </a:rPr>
              <a:t>IMOS</a:t>
            </a:r>
            <a:endParaRPr sz="1600" b="1" dirty="0">
              <a:solidFill>
                <a:schemeClr val="lt1"/>
              </a:solidFill>
            </a:endParaRPr>
          </a:p>
        </p:txBody>
      </p:sp>
      <p:sp>
        <p:nvSpPr>
          <p:cNvPr id="983" name="Google Shape;983;p130"/>
          <p:cNvSpPr/>
          <p:nvPr/>
        </p:nvSpPr>
        <p:spPr>
          <a:xfrm>
            <a:off x="10822248" y="4181268"/>
            <a:ext cx="1169200" cy="330400"/>
          </a:xfrm>
          <a:prstGeom prst="roundRect">
            <a:avLst>
              <a:gd name="adj" fmla="val 16667"/>
            </a:avLst>
          </a:prstGeom>
          <a:solidFill>
            <a:srgbClr val="EA8911"/>
          </a:solidFill>
          <a:ln w="76200">
            <a:solidFill>
              <a:srgbClr val="FFFF00"/>
            </a:solidFill>
          </a:ln>
        </p:spPr>
        <p:txBody>
          <a:bodyPr spcFirstLastPara="1" wrap="square" lIns="121900" tIns="60933" rIns="121900" bIns="60933" anchor="ctr" anchorCtr="0">
            <a:noAutofit/>
          </a:bodyPr>
          <a:lstStyle/>
          <a:p>
            <a:pPr algn="ctr"/>
            <a:r>
              <a:rPr lang="en" sz="1600" b="1">
                <a:solidFill>
                  <a:schemeClr val="lt1"/>
                </a:solidFill>
              </a:rPr>
              <a:t>PI-GOOS</a:t>
            </a:r>
            <a:endParaRPr sz="1600" b="1">
              <a:solidFill>
                <a:schemeClr val="lt1"/>
              </a:solidFill>
            </a:endParaRPr>
          </a:p>
        </p:txBody>
      </p:sp>
      <p:sp>
        <p:nvSpPr>
          <p:cNvPr id="984" name="Google Shape;984;p130"/>
          <p:cNvSpPr/>
          <p:nvPr/>
        </p:nvSpPr>
        <p:spPr>
          <a:xfrm>
            <a:off x="7793657" y="738399"/>
            <a:ext cx="864000" cy="330400"/>
          </a:xfrm>
          <a:prstGeom prst="roundRect">
            <a:avLst>
              <a:gd name="adj" fmla="val 16667"/>
            </a:avLst>
          </a:prstGeom>
          <a:solidFill>
            <a:srgbClr val="769B4E"/>
          </a:solidFill>
          <a:ln>
            <a:noFill/>
          </a:ln>
        </p:spPr>
        <p:txBody>
          <a:bodyPr spcFirstLastPara="1" wrap="square" lIns="121900" tIns="60933" rIns="121900" bIns="60933" anchor="ctr" anchorCtr="0">
            <a:noAutofit/>
          </a:bodyPr>
          <a:lstStyle/>
          <a:p>
            <a:pPr algn="ctr"/>
            <a:r>
              <a:rPr lang="en" sz="1600" b="1">
                <a:solidFill>
                  <a:schemeClr val="lt1"/>
                </a:solidFill>
              </a:rPr>
              <a:t>SAON</a:t>
            </a:r>
            <a:endParaRPr sz="1600" b="1">
              <a:solidFill>
                <a:schemeClr val="lt1"/>
              </a:solidFill>
            </a:endParaRPr>
          </a:p>
        </p:txBody>
      </p:sp>
      <p:sp>
        <p:nvSpPr>
          <p:cNvPr id="985" name="Google Shape;985;p130"/>
          <p:cNvSpPr/>
          <p:nvPr/>
        </p:nvSpPr>
        <p:spPr>
          <a:xfrm>
            <a:off x="5333017" y="5542666"/>
            <a:ext cx="1019600" cy="330400"/>
          </a:xfrm>
          <a:prstGeom prst="roundRect">
            <a:avLst>
              <a:gd name="adj" fmla="val 16667"/>
            </a:avLst>
          </a:prstGeom>
          <a:solidFill>
            <a:srgbClr val="769B4E"/>
          </a:solidFill>
          <a:ln>
            <a:noFill/>
          </a:ln>
        </p:spPr>
        <p:txBody>
          <a:bodyPr spcFirstLastPara="1" wrap="square" lIns="121900" tIns="60933" rIns="121900" bIns="60933" anchor="ctr" anchorCtr="0">
            <a:noAutofit/>
          </a:bodyPr>
          <a:lstStyle/>
          <a:p>
            <a:pPr algn="ctr"/>
            <a:r>
              <a:rPr lang="en" sz="1600" b="1">
                <a:solidFill>
                  <a:schemeClr val="lt1"/>
                </a:solidFill>
              </a:rPr>
              <a:t>SAEON</a:t>
            </a:r>
            <a:endParaRPr sz="1600" b="1">
              <a:solidFill>
                <a:schemeClr val="lt1"/>
              </a:solidFill>
            </a:endParaRPr>
          </a:p>
        </p:txBody>
      </p:sp>
      <p:sp>
        <p:nvSpPr>
          <p:cNvPr id="986" name="Google Shape;986;p130"/>
          <p:cNvSpPr/>
          <p:nvPr/>
        </p:nvSpPr>
        <p:spPr>
          <a:xfrm>
            <a:off x="5403841" y="6438983"/>
            <a:ext cx="876400" cy="330400"/>
          </a:xfrm>
          <a:prstGeom prst="roundRect">
            <a:avLst>
              <a:gd name="adj" fmla="val 16667"/>
            </a:avLst>
          </a:prstGeom>
          <a:solidFill>
            <a:srgbClr val="769B4E"/>
          </a:solidFill>
          <a:ln>
            <a:noFill/>
          </a:ln>
        </p:spPr>
        <p:txBody>
          <a:bodyPr spcFirstLastPara="1" wrap="square" lIns="121900" tIns="60933" rIns="121900" bIns="60933" anchor="ctr" anchorCtr="0">
            <a:noAutofit/>
          </a:bodyPr>
          <a:lstStyle/>
          <a:p>
            <a:pPr algn="ctr"/>
            <a:r>
              <a:rPr lang="en" sz="1600" b="1">
                <a:solidFill>
                  <a:schemeClr val="lt1"/>
                </a:solidFill>
              </a:rPr>
              <a:t>SOOS</a:t>
            </a:r>
            <a:endParaRPr sz="1600" b="1">
              <a:solidFill>
                <a:schemeClr val="lt1"/>
              </a:solidFill>
            </a:endParaRPr>
          </a:p>
        </p:txBody>
      </p:sp>
      <p:sp>
        <p:nvSpPr>
          <p:cNvPr id="987" name="Google Shape;987;p130"/>
          <p:cNvSpPr/>
          <p:nvPr/>
        </p:nvSpPr>
        <p:spPr>
          <a:xfrm>
            <a:off x="7064009" y="1945218"/>
            <a:ext cx="1363200" cy="578000"/>
          </a:xfrm>
          <a:prstGeom prst="roundRect">
            <a:avLst>
              <a:gd name="adj" fmla="val 16667"/>
            </a:avLst>
          </a:prstGeom>
          <a:solidFill>
            <a:srgbClr val="EA8911"/>
          </a:solidFill>
          <a:ln>
            <a:noFill/>
          </a:ln>
        </p:spPr>
        <p:txBody>
          <a:bodyPr spcFirstLastPara="1" wrap="square" lIns="121900" tIns="60933" rIns="121900" bIns="60933" anchor="ctr" anchorCtr="0">
            <a:noAutofit/>
          </a:bodyPr>
          <a:lstStyle/>
          <a:p>
            <a:pPr algn="ctr"/>
            <a:r>
              <a:rPr lang="en" sz="1600" b="1">
                <a:solidFill>
                  <a:schemeClr val="lt1"/>
                </a:solidFill>
              </a:rPr>
              <a:t>Black Sea GOOS</a:t>
            </a:r>
            <a:endParaRPr sz="1600" b="1">
              <a:solidFill>
                <a:schemeClr val="lt1"/>
              </a:solidFill>
            </a:endParaRPr>
          </a:p>
        </p:txBody>
      </p:sp>
      <p:sp>
        <p:nvSpPr>
          <p:cNvPr id="988" name="Google Shape;988;p130"/>
          <p:cNvSpPr/>
          <p:nvPr/>
        </p:nvSpPr>
        <p:spPr>
          <a:xfrm>
            <a:off x="10381563" y="1877430"/>
            <a:ext cx="1499200" cy="330400"/>
          </a:xfrm>
          <a:prstGeom prst="roundRect">
            <a:avLst>
              <a:gd name="adj" fmla="val 16667"/>
            </a:avLst>
          </a:prstGeom>
          <a:solidFill>
            <a:srgbClr val="EA8911"/>
          </a:solidFill>
          <a:ln>
            <a:noFill/>
          </a:ln>
        </p:spPr>
        <p:txBody>
          <a:bodyPr spcFirstLastPara="1" wrap="square" lIns="121900" tIns="60933" rIns="121900" bIns="60933" anchor="ctr" anchorCtr="0">
            <a:noAutofit/>
          </a:bodyPr>
          <a:lstStyle/>
          <a:p>
            <a:pPr algn="ctr"/>
            <a:r>
              <a:rPr lang="en" sz="1600" b="1">
                <a:solidFill>
                  <a:schemeClr val="lt1"/>
                </a:solidFill>
              </a:rPr>
              <a:t>NEARGOOS</a:t>
            </a:r>
            <a:endParaRPr sz="1600" b="1">
              <a:solidFill>
                <a:schemeClr val="lt1"/>
              </a:solidFill>
            </a:endParaRPr>
          </a:p>
        </p:txBody>
      </p:sp>
      <p:sp>
        <p:nvSpPr>
          <p:cNvPr id="989" name="Google Shape;989;p130"/>
          <p:cNvSpPr txBox="1"/>
          <p:nvPr/>
        </p:nvSpPr>
        <p:spPr>
          <a:xfrm>
            <a:off x="3055257" y="3495960"/>
            <a:ext cx="6110400" cy="410379"/>
          </a:xfrm>
          <a:prstGeom prst="rect">
            <a:avLst/>
          </a:prstGeom>
          <a:noFill/>
          <a:ln>
            <a:noFill/>
          </a:ln>
        </p:spPr>
        <p:txBody>
          <a:bodyPr spcFirstLastPara="1" wrap="square" lIns="121900" tIns="60933" rIns="121900" bIns="60933" anchor="t" anchorCtr="0">
            <a:spAutoFit/>
          </a:bodyPr>
          <a:lstStyle/>
          <a:p>
            <a:r>
              <a:rPr lang="en" sz="1867"/>
              <a:t> </a:t>
            </a:r>
            <a:endParaRPr sz="1867"/>
          </a:p>
        </p:txBody>
      </p:sp>
      <p:sp>
        <p:nvSpPr>
          <p:cNvPr id="990" name="Google Shape;990;p130"/>
          <p:cNvSpPr txBox="1"/>
          <p:nvPr/>
        </p:nvSpPr>
        <p:spPr>
          <a:xfrm>
            <a:off x="3055257" y="3495960"/>
            <a:ext cx="6110400" cy="410379"/>
          </a:xfrm>
          <a:prstGeom prst="rect">
            <a:avLst/>
          </a:prstGeom>
          <a:noFill/>
          <a:ln>
            <a:noFill/>
          </a:ln>
        </p:spPr>
        <p:txBody>
          <a:bodyPr spcFirstLastPara="1" wrap="square" lIns="121900" tIns="60933" rIns="121900" bIns="60933" anchor="t" anchorCtr="0">
            <a:spAutoFit/>
          </a:bodyPr>
          <a:lstStyle/>
          <a:p>
            <a:r>
              <a:rPr lang="en" sz="1867"/>
              <a:t> </a:t>
            </a:r>
            <a:endParaRPr sz="1867"/>
          </a:p>
        </p:txBody>
      </p:sp>
      <p:sp>
        <p:nvSpPr>
          <p:cNvPr id="991" name="Google Shape;991;p130"/>
          <p:cNvSpPr txBox="1"/>
          <p:nvPr/>
        </p:nvSpPr>
        <p:spPr>
          <a:xfrm>
            <a:off x="490036" y="3475982"/>
            <a:ext cx="1503200" cy="1559104"/>
          </a:xfrm>
          <a:custGeom>
            <a:avLst/>
            <a:gdLst>
              <a:gd name="connsiteX0" fmla="*/ 0 w 1503200"/>
              <a:gd name="connsiteY0" fmla="*/ 0 h 1559104"/>
              <a:gd name="connsiteX1" fmla="*/ 486035 w 1503200"/>
              <a:gd name="connsiteY1" fmla="*/ 0 h 1559104"/>
              <a:gd name="connsiteX2" fmla="*/ 987101 w 1503200"/>
              <a:gd name="connsiteY2" fmla="*/ 0 h 1559104"/>
              <a:gd name="connsiteX3" fmla="*/ 1503200 w 1503200"/>
              <a:gd name="connsiteY3" fmla="*/ 0 h 1559104"/>
              <a:gd name="connsiteX4" fmla="*/ 1503200 w 1503200"/>
              <a:gd name="connsiteY4" fmla="*/ 535292 h 1559104"/>
              <a:gd name="connsiteX5" fmla="*/ 1503200 w 1503200"/>
              <a:gd name="connsiteY5" fmla="*/ 1008221 h 1559104"/>
              <a:gd name="connsiteX6" fmla="*/ 1503200 w 1503200"/>
              <a:gd name="connsiteY6" fmla="*/ 1559104 h 1559104"/>
              <a:gd name="connsiteX7" fmla="*/ 972069 w 1503200"/>
              <a:gd name="connsiteY7" fmla="*/ 1559104 h 1559104"/>
              <a:gd name="connsiteX8" fmla="*/ 440939 w 1503200"/>
              <a:gd name="connsiteY8" fmla="*/ 1559104 h 1559104"/>
              <a:gd name="connsiteX9" fmla="*/ 0 w 1503200"/>
              <a:gd name="connsiteY9" fmla="*/ 1559104 h 1559104"/>
              <a:gd name="connsiteX10" fmla="*/ 0 w 1503200"/>
              <a:gd name="connsiteY10" fmla="*/ 1054994 h 1559104"/>
              <a:gd name="connsiteX11" fmla="*/ 0 w 1503200"/>
              <a:gd name="connsiteY11" fmla="*/ 535292 h 1559104"/>
              <a:gd name="connsiteX12" fmla="*/ 0 w 1503200"/>
              <a:gd name="connsiteY12" fmla="*/ 0 h 155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3200" h="1559104" fill="none" extrusionOk="0">
                <a:moveTo>
                  <a:pt x="0" y="0"/>
                </a:moveTo>
                <a:cubicBezTo>
                  <a:pt x="171047" y="-13879"/>
                  <a:pt x="280615" y="26982"/>
                  <a:pt x="486035" y="0"/>
                </a:cubicBezTo>
                <a:cubicBezTo>
                  <a:pt x="691456" y="-26982"/>
                  <a:pt x="857132" y="18529"/>
                  <a:pt x="987101" y="0"/>
                </a:cubicBezTo>
                <a:cubicBezTo>
                  <a:pt x="1117070" y="-18529"/>
                  <a:pt x="1378864" y="54855"/>
                  <a:pt x="1503200" y="0"/>
                </a:cubicBezTo>
                <a:cubicBezTo>
                  <a:pt x="1519894" y="115999"/>
                  <a:pt x="1462135" y="316958"/>
                  <a:pt x="1503200" y="535292"/>
                </a:cubicBezTo>
                <a:cubicBezTo>
                  <a:pt x="1544265" y="753626"/>
                  <a:pt x="1483856" y="905429"/>
                  <a:pt x="1503200" y="1008221"/>
                </a:cubicBezTo>
                <a:cubicBezTo>
                  <a:pt x="1522544" y="1111013"/>
                  <a:pt x="1485780" y="1366308"/>
                  <a:pt x="1503200" y="1559104"/>
                </a:cubicBezTo>
                <a:cubicBezTo>
                  <a:pt x="1286495" y="1572015"/>
                  <a:pt x="1085322" y="1547453"/>
                  <a:pt x="972069" y="1559104"/>
                </a:cubicBezTo>
                <a:cubicBezTo>
                  <a:pt x="858816" y="1570755"/>
                  <a:pt x="568207" y="1496636"/>
                  <a:pt x="440939" y="1559104"/>
                </a:cubicBezTo>
                <a:cubicBezTo>
                  <a:pt x="313671" y="1621572"/>
                  <a:pt x="188335" y="1525281"/>
                  <a:pt x="0" y="1559104"/>
                </a:cubicBezTo>
                <a:cubicBezTo>
                  <a:pt x="-45440" y="1315198"/>
                  <a:pt x="23930" y="1279725"/>
                  <a:pt x="0" y="1054994"/>
                </a:cubicBezTo>
                <a:cubicBezTo>
                  <a:pt x="-23930" y="830263"/>
                  <a:pt x="6076" y="745977"/>
                  <a:pt x="0" y="535292"/>
                </a:cubicBezTo>
                <a:cubicBezTo>
                  <a:pt x="-6076" y="324607"/>
                  <a:pt x="15555" y="189156"/>
                  <a:pt x="0" y="0"/>
                </a:cubicBezTo>
                <a:close/>
              </a:path>
              <a:path w="1503200" h="1559104" stroke="0" extrusionOk="0">
                <a:moveTo>
                  <a:pt x="0" y="0"/>
                </a:moveTo>
                <a:cubicBezTo>
                  <a:pt x="136847" y="-57552"/>
                  <a:pt x="373003" y="57786"/>
                  <a:pt x="486035" y="0"/>
                </a:cubicBezTo>
                <a:cubicBezTo>
                  <a:pt x="599068" y="-57786"/>
                  <a:pt x="781555" y="22329"/>
                  <a:pt x="942005" y="0"/>
                </a:cubicBezTo>
                <a:cubicBezTo>
                  <a:pt x="1102455" y="-22329"/>
                  <a:pt x="1381788" y="44940"/>
                  <a:pt x="1503200" y="0"/>
                </a:cubicBezTo>
                <a:cubicBezTo>
                  <a:pt x="1520683" y="119461"/>
                  <a:pt x="1492869" y="362685"/>
                  <a:pt x="1503200" y="504110"/>
                </a:cubicBezTo>
                <a:cubicBezTo>
                  <a:pt x="1513531" y="645535"/>
                  <a:pt x="1480397" y="829363"/>
                  <a:pt x="1503200" y="992630"/>
                </a:cubicBezTo>
                <a:cubicBezTo>
                  <a:pt x="1526003" y="1155897"/>
                  <a:pt x="1492317" y="1420565"/>
                  <a:pt x="1503200" y="1559104"/>
                </a:cubicBezTo>
                <a:cubicBezTo>
                  <a:pt x="1389923" y="1559213"/>
                  <a:pt x="1103747" y="1541370"/>
                  <a:pt x="1002133" y="1559104"/>
                </a:cubicBezTo>
                <a:cubicBezTo>
                  <a:pt x="900519" y="1576838"/>
                  <a:pt x="728135" y="1510789"/>
                  <a:pt x="471003" y="1559104"/>
                </a:cubicBezTo>
                <a:cubicBezTo>
                  <a:pt x="213871" y="1607419"/>
                  <a:pt x="189421" y="1552050"/>
                  <a:pt x="0" y="1559104"/>
                </a:cubicBezTo>
                <a:cubicBezTo>
                  <a:pt x="-59656" y="1360166"/>
                  <a:pt x="34037" y="1263255"/>
                  <a:pt x="0" y="1039403"/>
                </a:cubicBezTo>
                <a:cubicBezTo>
                  <a:pt x="-34037" y="815551"/>
                  <a:pt x="493" y="698820"/>
                  <a:pt x="0" y="535292"/>
                </a:cubicBezTo>
                <a:cubicBezTo>
                  <a:pt x="-493" y="371764"/>
                  <a:pt x="2103" y="192153"/>
                  <a:pt x="0" y="0"/>
                </a:cubicBezTo>
                <a:close/>
              </a:path>
            </a:pathLst>
          </a:custGeom>
          <a:solidFill>
            <a:schemeClr val="lt1"/>
          </a:solidFill>
          <a:ln w="25400" cap="flat" cmpd="sng">
            <a:solidFill>
              <a:schemeClr val="accent3">
                <a:lumMod val="50000"/>
              </a:schemeClr>
            </a:solidFill>
            <a:prstDash val="solid"/>
            <a:round/>
            <a:headEnd type="none" w="sm" len="sm"/>
            <a:tailEnd type="none" w="sm" len="sm"/>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spcFirstLastPara="1" wrap="square" lIns="121900" tIns="121900" rIns="121900" bIns="121900" anchor="t" anchorCtr="0">
            <a:spAutoFit/>
          </a:bodyPr>
          <a:lstStyle/>
          <a:p>
            <a:r>
              <a:rPr lang="en" sz="2133" b="1" dirty="0">
                <a:solidFill>
                  <a:schemeClr val="accent1"/>
                </a:solidFill>
                <a:highlight>
                  <a:schemeClr val="lt1"/>
                </a:highlight>
              </a:rPr>
              <a:t>75 GOOS National Focal Points</a:t>
            </a:r>
            <a:endParaRPr sz="2400" dirty="0">
              <a:solidFill>
                <a:schemeClr val="accent1"/>
              </a:solidFill>
              <a:highlight>
                <a:schemeClr val="lt1"/>
              </a:highlight>
            </a:endParaRPr>
          </a:p>
        </p:txBody>
      </p:sp>
      <p:sp>
        <p:nvSpPr>
          <p:cNvPr id="2" name="Explosion: 8 Points 1">
            <a:extLst>
              <a:ext uri="{FF2B5EF4-FFF2-40B4-BE49-F238E27FC236}">
                <a16:creationId xmlns:a16="http://schemas.microsoft.com/office/drawing/2014/main" id="{F88A0D35-4831-339C-847C-84C83AD4563E}"/>
              </a:ext>
            </a:extLst>
          </p:cNvPr>
          <p:cNvSpPr/>
          <p:nvPr/>
        </p:nvSpPr>
        <p:spPr>
          <a:xfrm>
            <a:off x="10459889" y="266695"/>
            <a:ext cx="1578939" cy="844533"/>
          </a:xfrm>
          <a:prstGeom prst="irregularSeal1">
            <a:avLst/>
          </a:prstGeom>
          <a:solidFill>
            <a:srgbClr val="6699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GRA in process</a:t>
            </a:r>
          </a:p>
        </p:txBody>
      </p:sp>
      <p:sp>
        <p:nvSpPr>
          <p:cNvPr id="3" name="Explosion: 8 Points 2">
            <a:extLst>
              <a:ext uri="{FF2B5EF4-FFF2-40B4-BE49-F238E27FC236}">
                <a16:creationId xmlns:a16="http://schemas.microsoft.com/office/drawing/2014/main" id="{2EAC7B84-2DC8-8B59-E9DE-3C68CCEB34E7}"/>
              </a:ext>
            </a:extLst>
          </p:cNvPr>
          <p:cNvSpPr/>
          <p:nvPr/>
        </p:nvSpPr>
        <p:spPr>
          <a:xfrm>
            <a:off x="1908381" y="1040724"/>
            <a:ext cx="897958" cy="48493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New</a:t>
            </a:r>
          </a:p>
        </p:txBody>
      </p:sp>
      <p:sp>
        <p:nvSpPr>
          <p:cNvPr id="4" name="Explosion: 8 Points 3">
            <a:extLst>
              <a:ext uri="{FF2B5EF4-FFF2-40B4-BE49-F238E27FC236}">
                <a16:creationId xmlns:a16="http://schemas.microsoft.com/office/drawing/2014/main" id="{A7712E18-2F42-EB2E-1B39-AA94A32B9A66}"/>
              </a:ext>
            </a:extLst>
          </p:cNvPr>
          <p:cNvSpPr/>
          <p:nvPr/>
        </p:nvSpPr>
        <p:spPr>
          <a:xfrm>
            <a:off x="-70431" y="2460493"/>
            <a:ext cx="1769307" cy="1171758"/>
          </a:xfrm>
          <a:prstGeom prst="irregularSeal1">
            <a:avLst/>
          </a:prstGeom>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Reenergized engagement</a:t>
            </a:r>
          </a:p>
        </p:txBody>
      </p:sp>
      <p:sp>
        <p:nvSpPr>
          <p:cNvPr id="5" name="Explosion: 8 Points 4">
            <a:extLst>
              <a:ext uri="{FF2B5EF4-FFF2-40B4-BE49-F238E27FC236}">
                <a16:creationId xmlns:a16="http://schemas.microsoft.com/office/drawing/2014/main" id="{6D004CAC-D995-E22D-4E5F-E5B5C07BC02F}"/>
              </a:ext>
            </a:extLst>
          </p:cNvPr>
          <p:cNvSpPr/>
          <p:nvPr/>
        </p:nvSpPr>
        <p:spPr>
          <a:xfrm>
            <a:off x="9890923" y="5728971"/>
            <a:ext cx="2147904" cy="1295944"/>
          </a:xfrm>
          <a:prstGeom prst="irregularSeal1">
            <a:avLst/>
          </a:prstGeom>
          <a:solidFill>
            <a:srgbClr val="FF9900"/>
          </a:solid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Focused engagement</a:t>
            </a:r>
          </a:p>
        </p:txBody>
      </p:sp>
    </p:spTree>
    <p:extLst>
      <p:ext uri="{BB962C8B-B14F-4D97-AF65-F5344CB8AC3E}">
        <p14:creationId xmlns:p14="http://schemas.microsoft.com/office/powerpoint/2010/main" val="340754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2"/>
                                        </p:tgtEl>
                                        <p:attrNameLst>
                                          <p:attrName>style.visibility</p:attrName>
                                        </p:attrNameLst>
                                      </p:cBhvr>
                                      <p:to>
                                        <p:strVal val="visible"/>
                                      </p:to>
                                    </p:set>
                                    <p:animEffect transition="in" filter="fade">
                                      <p:cBhvr>
                                        <p:cTn id="7" dur="1000"/>
                                        <p:tgtEl>
                                          <p:spTgt spid="902"/>
                                        </p:tgtEl>
                                      </p:cBhvr>
                                    </p:animEffect>
                                  </p:childTnLst>
                                </p:cTn>
                              </p:par>
                              <p:par>
                                <p:cTn id="8" presetID="10" presetClass="entr" presetSubtype="0" fill="hold" nodeType="withEffect">
                                  <p:stCondLst>
                                    <p:cond delay="0"/>
                                  </p:stCondLst>
                                  <p:childTnLst>
                                    <p:set>
                                      <p:cBhvr>
                                        <p:cTn id="9" dur="1" fill="hold">
                                          <p:stCondLst>
                                            <p:cond delay="0"/>
                                          </p:stCondLst>
                                        </p:cTn>
                                        <p:tgtEl>
                                          <p:spTgt spid="903"/>
                                        </p:tgtEl>
                                        <p:attrNameLst>
                                          <p:attrName>style.visibility</p:attrName>
                                        </p:attrNameLst>
                                      </p:cBhvr>
                                      <p:to>
                                        <p:strVal val="visible"/>
                                      </p:to>
                                    </p:set>
                                    <p:animEffect transition="in" filter="fade">
                                      <p:cBhvr>
                                        <p:cTn id="10" dur="1000"/>
                                        <p:tgtEl>
                                          <p:spTgt spid="903"/>
                                        </p:tgtEl>
                                      </p:cBhvr>
                                    </p:animEffect>
                                  </p:childTnLst>
                                </p:cTn>
                              </p:par>
                              <p:par>
                                <p:cTn id="11" presetID="10" presetClass="entr" presetSubtype="0" fill="hold" nodeType="withEffect">
                                  <p:stCondLst>
                                    <p:cond delay="0"/>
                                  </p:stCondLst>
                                  <p:childTnLst>
                                    <p:set>
                                      <p:cBhvr>
                                        <p:cTn id="12" dur="1" fill="hold">
                                          <p:stCondLst>
                                            <p:cond delay="0"/>
                                          </p:stCondLst>
                                        </p:cTn>
                                        <p:tgtEl>
                                          <p:spTgt spid="904"/>
                                        </p:tgtEl>
                                        <p:attrNameLst>
                                          <p:attrName>style.visibility</p:attrName>
                                        </p:attrNameLst>
                                      </p:cBhvr>
                                      <p:to>
                                        <p:strVal val="visible"/>
                                      </p:to>
                                    </p:set>
                                    <p:animEffect transition="in" filter="fade">
                                      <p:cBhvr>
                                        <p:cTn id="13" dur="1000"/>
                                        <p:tgtEl>
                                          <p:spTgt spid="904"/>
                                        </p:tgtEl>
                                      </p:cBhvr>
                                    </p:animEffect>
                                  </p:childTnLst>
                                </p:cTn>
                              </p:par>
                              <p:par>
                                <p:cTn id="14" presetID="10" presetClass="entr" presetSubtype="0" fill="hold" nodeType="withEffect">
                                  <p:stCondLst>
                                    <p:cond delay="0"/>
                                  </p:stCondLst>
                                  <p:childTnLst>
                                    <p:set>
                                      <p:cBhvr>
                                        <p:cTn id="15" dur="1" fill="hold">
                                          <p:stCondLst>
                                            <p:cond delay="0"/>
                                          </p:stCondLst>
                                        </p:cTn>
                                        <p:tgtEl>
                                          <p:spTgt spid="905"/>
                                        </p:tgtEl>
                                        <p:attrNameLst>
                                          <p:attrName>style.visibility</p:attrName>
                                        </p:attrNameLst>
                                      </p:cBhvr>
                                      <p:to>
                                        <p:strVal val="visible"/>
                                      </p:to>
                                    </p:set>
                                    <p:animEffect transition="in" filter="fade">
                                      <p:cBhvr>
                                        <p:cTn id="16" dur="1000"/>
                                        <p:tgtEl>
                                          <p:spTgt spid="905"/>
                                        </p:tgtEl>
                                      </p:cBhvr>
                                    </p:animEffect>
                                  </p:childTnLst>
                                </p:cTn>
                              </p:par>
                              <p:par>
                                <p:cTn id="17" presetID="10" presetClass="entr" presetSubtype="0" fill="hold" nodeType="withEffect">
                                  <p:stCondLst>
                                    <p:cond delay="0"/>
                                  </p:stCondLst>
                                  <p:childTnLst>
                                    <p:set>
                                      <p:cBhvr>
                                        <p:cTn id="18" dur="1" fill="hold">
                                          <p:stCondLst>
                                            <p:cond delay="0"/>
                                          </p:stCondLst>
                                        </p:cTn>
                                        <p:tgtEl>
                                          <p:spTgt spid="906"/>
                                        </p:tgtEl>
                                        <p:attrNameLst>
                                          <p:attrName>style.visibility</p:attrName>
                                        </p:attrNameLst>
                                      </p:cBhvr>
                                      <p:to>
                                        <p:strVal val="visible"/>
                                      </p:to>
                                    </p:set>
                                    <p:animEffect transition="in" filter="fade">
                                      <p:cBhvr>
                                        <p:cTn id="19" dur="1000"/>
                                        <p:tgtEl>
                                          <p:spTgt spid="906"/>
                                        </p:tgtEl>
                                      </p:cBhvr>
                                    </p:animEffect>
                                  </p:childTnLst>
                                </p:cTn>
                              </p:par>
                              <p:par>
                                <p:cTn id="20" presetID="10" presetClass="entr" presetSubtype="0" fill="hold" nodeType="withEffect">
                                  <p:stCondLst>
                                    <p:cond delay="0"/>
                                  </p:stCondLst>
                                  <p:childTnLst>
                                    <p:set>
                                      <p:cBhvr>
                                        <p:cTn id="21" dur="1" fill="hold">
                                          <p:stCondLst>
                                            <p:cond delay="0"/>
                                          </p:stCondLst>
                                        </p:cTn>
                                        <p:tgtEl>
                                          <p:spTgt spid="907"/>
                                        </p:tgtEl>
                                        <p:attrNameLst>
                                          <p:attrName>style.visibility</p:attrName>
                                        </p:attrNameLst>
                                      </p:cBhvr>
                                      <p:to>
                                        <p:strVal val="visible"/>
                                      </p:to>
                                    </p:set>
                                    <p:animEffect transition="in" filter="fade">
                                      <p:cBhvr>
                                        <p:cTn id="22" dur="1000"/>
                                        <p:tgtEl>
                                          <p:spTgt spid="907"/>
                                        </p:tgtEl>
                                      </p:cBhvr>
                                    </p:animEffect>
                                  </p:childTnLst>
                                </p:cTn>
                              </p:par>
                              <p:par>
                                <p:cTn id="23" presetID="10" presetClass="entr" presetSubtype="0" fill="hold" nodeType="withEffect">
                                  <p:stCondLst>
                                    <p:cond delay="0"/>
                                  </p:stCondLst>
                                  <p:childTnLst>
                                    <p:set>
                                      <p:cBhvr>
                                        <p:cTn id="24" dur="1" fill="hold">
                                          <p:stCondLst>
                                            <p:cond delay="0"/>
                                          </p:stCondLst>
                                        </p:cTn>
                                        <p:tgtEl>
                                          <p:spTgt spid="908"/>
                                        </p:tgtEl>
                                        <p:attrNameLst>
                                          <p:attrName>style.visibility</p:attrName>
                                        </p:attrNameLst>
                                      </p:cBhvr>
                                      <p:to>
                                        <p:strVal val="visible"/>
                                      </p:to>
                                    </p:set>
                                    <p:animEffect transition="in" filter="fade">
                                      <p:cBhvr>
                                        <p:cTn id="25" dur="1000"/>
                                        <p:tgtEl>
                                          <p:spTgt spid="908"/>
                                        </p:tgtEl>
                                      </p:cBhvr>
                                    </p:animEffect>
                                  </p:childTnLst>
                                </p:cTn>
                              </p:par>
                              <p:par>
                                <p:cTn id="26" presetID="10" presetClass="entr" presetSubtype="0" fill="hold" nodeType="withEffect">
                                  <p:stCondLst>
                                    <p:cond delay="0"/>
                                  </p:stCondLst>
                                  <p:childTnLst>
                                    <p:set>
                                      <p:cBhvr>
                                        <p:cTn id="27" dur="1" fill="hold">
                                          <p:stCondLst>
                                            <p:cond delay="0"/>
                                          </p:stCondLst>
                                        </p:cTn>
                                        <p:tgtEl>
                                          <p:spTgt spid="909"/>
                                        </p:tgtEl>
                                        <p:attrNameLst>
                                          <p:attrName>style.visibility</p:attrName>
                                        </p:attrNameLst>
                                      </p:cBhvr>
                                      <p:to>
                                        <p:strVal val="visible"/>
                                      </p:to>
                                    </p:set>
                                    <p:animEffect transition="in" filter="fade">
                                      <p:cBhvr>
                                        <p:cTn id="28" dur="1000"/>
                                        <p:tgtEl>
                                          <p:spTgt spid="909"/>
                                        </p:tgtEl>
                                      </p:cBhvr>
                                    </p:animEffect>
                                  </p:childTnLst>
                                </p:cTn>
                              </p:par>
                              <p:par>
                                <p:cTn id="29" presetID="10" presetClass="entr" presetSubtype="0" fill="hold" nodeType="withEffect">
                                  <p:stCondLst>
                                    <p:cond delay="0"/>
                                  </p:stCondLst>
                                  <p:childTnLst>
                                    <p:set>
                                      <p:cBhvr>
                                        <p:cTn id="30" dur="1" fill="hold">
                                          <p:stCondLst>
                                            <p:cond delay="0"/>
                                          </p:stCondLst>
                                        </p:cTn>
                                        <p:tgtEl>
                                          <p:spTgt spid="910"/>
                                        </p:tgtEl>
                                        <p:attrNameLst>
                                          <p:attrName>style.visibility</p:attrName>
                                        </p:attrNameLst>
                                      </p:cBhvr>
                                      <p:to>
                                        <p:strVal val="visible"/>
                                      </p:to>
                                    </p:set>
                                    <p:animEffect transition="in" filter="fade">
                                      <p:cBhvr>
                                        <p:cTn id="31" dur="1000"/>
                                        <p:tgtEl>
                                          <p:spTgt spid="910"/>
                                        </p:tgtEl>
                                      </p:cBhvr>
                                    </p:animEffect>
                                  </p:childTnLst>
                                </p:cTn>
                              </p:par>
                              <p:par>
                                <p:cTn id="32" presetID="10" presetClass="entr" presetSubtype="0" fill="hold" nodeType="withEffect">
                                  <p:stCondLst>
                                    <p:cond delay="0"/>
                                  </p:stCondLst>
                                  <p:childTnLst>
                                    <p:set>
                                      <p:cBhvr>
                                        <p:cTn id="33" dur="1" fill="hold">
                                          <p:stCondLst>
                                            <p:cond delay="0"/>
                                          </p:stCondLst>
                                        </p:cTn>
                                        <p:tgtEl>
                                          <p:spTgt spid="911"/>
                                        </p:tgtEl>
                                        <p:attrNameLst>
                                          <p:attrName>style.visibility</p:attrName>
                                        </p:attrNameLst>
                                      </p:cBhvr>
                                      <p:to>
                                        <p:strVal val="visible"/>
                                      </p:to>
                                    </p:set>
                                    <p:animEffect transition="in" filter="fade">
                                      <p:cBhvr>
                                        <p:cTn id="34" dur="1000"/>
                                        <p:tgtEl>
                                          <p:spTgt spid="911"/>
                                        </p:tgtEl>
                                      </p:cBhvr>
                                    </p:animEffect>
                                  </p:childTnLst>
                                </p:cTn>
                              </p:par>
                              <p:par>
                                <p:cTn id="35" presetID="10" presetClass="entr" presetSubtype="0" fill="hold" nodeType="withEffect">
                                  <p:stCondLst>
                                    <p:cond delay="0"/>
                                  </p:stCondLst>
                                  <p:childTnLst>
                                    <p:set>
                                      <p:cBhvr>
                                        <p:cTn id="36" dur="1" fill="hold">
                                          <p:stCondLst>
                                            <p:cond delay="0"/>
                                          </p:stCondLst>
                                        </p:cTn>
                                        <p:tgtEl>
                                          <p:spTgt spid="912"/>
                                        </p:tgtEl>
                                        <p:attrNameLst>
                                          <p:attrName>style.visibility</p:attrName>
                                        </p:attrNameLst>
                                      </p:cBhvr>
                                      <p:to>
                                        <p:strVal val="visible"/>
                                      </p:to>
                                    </p:set>
                                    <p:animEffect transition="in" filter="fade">
                                      <p:cBhvr>
                                        <p:cTn id="37" dur="1000"/>
                                        <p:tgtEl>
                                          <p:spTgt spid="912"/>
                                        </p:tgtEl>
                                      </p:cBhvr>
                                    </p:animEffect>
                                  </p:childTnLst>
                                </p:cTn>
                              </p:par>
                              <p:par>
                                <p:cTn id="38" presetID="10" presetClass="entr" presetSubtype="0" fill="hold" nodeType="withEffect">
                                  <p:stCondLst>
                                    <p:cond delay="0"/>
                                  </p:stCondLst>
                                  <p:childTnLst>
                                    <p:set>
                                      <p:cBhvr>
                                        <p:cTn id="39" dur="1" fill="hold">
                                          <p:stCondLst>
                                            <p:cond delay="0"/>
                                          </p:stCondLst>
                                        </p:cTn>
                                        <p:tgtEl>
                                          <p:spTgt spid="913"/>
                                        </p:tgtEl>
                                        <p:attrNameLst>
                                          <p:attrName>style.visibility</p:attrName>
                                        </p:attrNameLst>
                                      </p:cBhvr>
                                      <p:to>
                                        <p:strVal val="visible"/>
                                      </p:to>
                                    </p:set>
                                    <p:animEffect transition="in" filter="fade">
                                      <p:cBhvr>
                                        <p:cTn id="40" dur="1000"/>
                                        <p:tgtEl>
                                          <p:spTgt spid="913"/>
                                        </p:tgtEl>
                                      </p:cBhvr>
                                    </p:animEffect>
                                  </p:childTnLst>
                                </p:cTn>
                              </p:par>
                              <p:par>
                                <p:cTn id="41" presetID="10" presetClass="entr" presetSubtype="0" fill="hold" nodeType="withEffect">
                                  <p:stCondLst>
                                    <p:cond delay="0"/>
                                  </p:stCondLst>
                                  <p:childTnLst>
                                    <p:set>
                                      <p:cBhvr>
                                        <p:cTn id="42" dur="1" fill="hold">
                                          <p:stCondLst>
                                            <p:cond delay="0"/>
                                          </p:stCondLst>
                                        </p:cTn>
                                        <p:tgtEl>
                                          <p:spTgt spid="914"/>
                                        </p:tgtEl>
                                        <p:attrNameLst>
                                          <p:attrName>style.visibility</p:attrName>
                                        </p:attrNameLst>
                                      </p:cBhvr>
                                      <p:to>
                                        <p:strVal val="visible"/>
                                      </p:to>
                                    </p:set>
                                    <p:animEffect transition="in" filter="fade">
                                      <p:cBhvr>
                                        <p:cTn id="43" dur="1000"/>
                                        <p:tgtEl>
                                          <p:spTgt spid="914"/>
                                        </p:tgtEl>
                                      </p:cBhvr>
                                    </p:animEffect>
                                  </p:childTnLst>
                                </p:cTn>
                              </p:par>
                              <p:par>
                                <p:cTn id="44" presetID="10" presetClass="entr" presetSubtype="0" fill="hold" nodeType="withEffect">
                                  <p:stCondLst>
                                    <p:cond delay="0"/>
                                  </p:stCondLst>
                                  <p:childTnLst>
                                    <p:set>
                                      <p:cBhvr>
                                        <p:cTn id="45" dur="1" fill="hold">
                                          <p:stCondLst>
                                            <p:cond delay="0"/>
                                          </p:stCondLst>
                                        </p:cTn>
                                        <p:tgtEl>
                                          <p:spTgt spid="915"/>
                                        </p:tgtEl>
                                        <p:attrNameLst>
                                          <p:attrName>style.visibility</p:attrName>
                                        </p:attrNameLst>
                                      </p:cBhvr>
                                      <p:to>
                                        <p:strVal val="visible"/>
                                      </p:to>
                                    </p:set>
                                    <p:animEffect transition="in" filter="fade">
                                      <p:cBhvr>
                                        <p:cTn id="46" dur="1000"/>
                                        <p:tgtEl>
                                          <p:spTgt spid="915"/>
                                        </p:tgtEl>
                                      </p:cBhvr>
                                    </p:animEffect>
                                  </p:childTnLst>
                                </p:cTn>
                              </p:par>
                              <p:par>
                                <p:cTn id="47" presetID="10" presetClass="entr" presetSubtype="0" fill="hold" nodeType="withEffect">
                                  <p:stCondLst>
                                    <p:cond delay="0"/>
                                  </p:stCondLst>
                                  <p:childTnLst>
                                    <p:set>
                                      <p:cBhvr>
                                        <p:cTn id="48" dur="1" fill="hold">
                                          <p:stCondLst>
                                            <p:cond delay="0"/>
                                          </p:stCondLst>
                                        </p:cTn>
                                        <p:tgtEl>
                                          <p:spTgt spid="916"/>
                                        </p:tgtEl>
                                        <p:attrNameLst>
                                          <p:attrName>style.visibility</p:attrName>
                                        </p:attrNameLst>
                                      </p:cBhvr>
                                      <p:to>
                                        <p:strVal val="visible"/>
                                      </p:to>
                                    </p:set>
                                    <p:animEffect transition="in" filter="fade">
                                      <p:cBhvr>
                                        <p:cTn id="49" dur="1000"/>
                                        <p:tgtEl>
                                          <p:spTgt spid="916"/>
                                        </p:tgtEl>
                                      </p:cBhvr>
                                    </p:animEffect>
                                  </p:childTnLst>
                                </p:cTn>
                              </p:par>
                              <p:par>
                                <p:cTn id="50" presetID="10" presetClass="entr" presetSubtype="0" fill="hold" nodeType="withEffect">
                                  <p:stCondLst>
                                    <p:cond delay="0"/>
                                  </p:stCondLst>
                                  <p:childTnLst>
                                    <p:set>
                                      <p:cBhvr>
                                        <p:cTn id="51" dur="1" fill="hold">
                                          <p:stCondLst>
                                            <p:cond delay="0"/>
                                          </p:stCondLst>
                                        </p:cTn>
                                        <p:tgtEl>
                                          <p:spTgt spid="917"/>
                                        </p:tgtEl>
                                        <p:attrNameLst>
                                          <p:attrName>style.visibility</p:attrName>
                                        </p:attrNameLst>
                                      </p:cBhvr>
                                      <p:to>
                                        <p:strVal val="visible"/>
                                      </p:to>
                                    </p:set>
                                    <p:animEffect transition="in" filter="fade">
                                      <p:cBhvr>
                                        <p:cTn id="52" dur="1000"/>
                                        <p:tgtEl>
                                          <p:spTgt spid="917"/>
                                        </p:tgtEl>
                                      </p:cBhvr>
                                    </p:animEffect>
                                  </p:childTnLst>
                                </p:cTn>
                              </p:par>
                              <p:par>
                                <p:cTn id="53" presetID="10" presetClass="entr" presetSubtype="0" fill="hold" nodeType="withEffect">
                                  <p:stCondLst>
                                    <p:cond delay="0"/>
                                  </p:stCondLst>
                                  <p:childTnLst>
                                    <p:set>
                                      <p:cBhvr>
                                        <p:cTn id="54" dur="1" fill="hold">
                                          <p:stCondLst>
                                            <p:cond delay="0"/>
                                          </p:stCondLst>
                                        </p:cTn>
                                        <p:tgtEl>
                                          <p:spTgt spid="918"/>
                                        </p:tgtEl>
                                        <p:attrNameLst>
                                          <p:attrName>style.visibility</p:attrName>
                                        </p:attrNameLst>
                                      </p:cBhvr>
                                      <p:to>
                                        <p:strVal val="visible"/>
                                      </p:to>
                                    </p:set>
                                    <p:animEffect transition="in" filter="fade">
                                      <p:cBhvr>
                                        <p:cTn id="55" dur="1000"/>
                                        <p:tgtEl>
                                          <p:spTgt spid="918"/>
                                        </p:tgtEl>
                                      </p:cBhvr>
                                    </p:animEffect>
                                  </p:childTnLst>
                                </p:cTn>
                              </p:par>
                              <p:par>
                                <p:cTn id="56" presetID="10" presetClass="entr" presetSubtype="0" fill="hold" nodeType="withEffect">
                                  <p:stCondLst>
                                    <p:cond delay="0"/>
                                  </p:stCondLst>
                                  <p:childTnLst>
                                    <p:set>
                                      <p:cBhvr>
                                        <p:cTn id="57" dur="1" fill="hold">
                                          <p:stCondLst>
                                            <p:cond delay="0"/>
                                          </p:stCondLst>
                                        </p:cTn>
                                        <p:tgtEl>
                                          <p:spTgt spid="919"/>
                                        </p:tgtEl>
                                        <p:attrNameLst>
                                          <p:attrName>style.visibility</p:attrName>
                                        </p:attrNameLst>
                                      </p:cBhvr>
                                      <p:to>
                                        <p:strVal val="visible"/>
                                      </p:to>
                                    </p:set>
                                    <p:animEffect transition="in" filter="fade">
                                      <p:cBhvr>
                                        <p:cTn id="58" dur="1000"/>
                                        <p:tgtEl>
                                          <p:spTgt spid="919"/>
                                        </p:tgtEl>
                                      </p:cBhvr>
                                    </p:animEffect>
                                  </p:childTnLst>
                                </p:cTn>
                              </p:par>
                              <p:par>
                                <p:cTn id="59" presetID="10" presetClass="entr" presetSubtype="0" fill="hold" nodeType="withEffect">
                                  <p:stCondLst>
                                    <p:cond delay="0"/>
                                  </p:stCondLst>
                                  <p:childTnLst>
                                    <p:set>
                                      <p:cBhvr>
                                        <p:cTn id="60" dur="1" fill="hold">
                                          <p:stCondLst>
                                            <p:cond delay="0"/>
                                          </p:stCondLst>
                                        </p:cTn>
                                        <p:tgtEl>
                                          <p:spTgt spid="920"/>
                                        </p:tgtEl>
                                        <p:attrNameLst>
                                          <p:attrName>style.visibility</p:attrName>
                                        </p:attrNameLst>
                                      </p:cBhvr>
                                      <p:to>
                                        <p:strVal val="visible"/>
                                      </p:to>
                                    </p:set>
                                    <p:animEffect transition="in" filter="fade">
                                      <p:cBhvr>
                                        <p:cTn id="61" dur="1000"/>
                                        <p:tgtEl>
                                          <p:spTgt spid="920"/>
                                        </p:tgtEl>
                                      </p:cBhvr>
                                    </p:animEffect>
                                  </p:childTnLst>
                                </p:cTn>
                              </p:par>
                              <p:par>
                                <p:cTn id="62" presetID="10" presetClass="entr" presetSubtype="0" fill="hold" nodeType="withEffect">
                                  <p:stCondLst>
                                    <p:cond delay="0"/>
                                  </p:stCondLst>
                                  <p:childTnLst>
                                    <p:set>
                                      <p:cBhvr>
                                        <p:cTn id="63" dur="1" fill="hold">
                                          <p:stCondLst>
                                            <p:cond delay="0"/>
                                          </p:stCondLst>
                                        </p:cTn>
                                        <p:tgtEl>
                                          <p:spTgt spid="921"/>
                                        </p:tgtEl>
                                        <p:attrNameLst>
                                          <p:attrName>style.visibility</p:attrName>
                                        </p:attrNameLst>
                                      </p:cBhvr>
                                      <p:to>
                                        <p:strVal val="visible"/>
                                      </p:to>
                                    </p:set>
                                    <p:animEffect transition="in" filter="fade">
                                      <p:cBhvr>
                                        <p:cTn id="64" dur="1000"/>
                                        <p:tgtEl>
                                          <p:spTgt spid="921"/>
                                        </p:tgtEl>
                                      </p:cBhvr>
                                    </p:animEffect>
                                  </p:childTnLst>
                                </p:cTn>
                              </p:par>
                              <p:par>
                                <p:cTn id="65" presetID="10" presetClass="entr" presetSubtype="0" fill="hold" nodeType="withEffect">
                                  <p:stCondLst>
                                    <p:cond delay="0"/>
                                  </p:stCondLst>
                                  <p:childTnLst>
                                    <p:set>
                                      <p:cBhvr>
                                        <p:cTn id="66" dur="1" fill="hold">
                                          <p:stCondLst>
                                            <p:cond delay="0"/>
                                          </p:stCondLst>
                                        </p:cTn>
                                        <p:tgtEl>
                                          <p:spTgt spid="922"/>
                                        </p:tgtEl>
                                        <p:attrNameLst>
                                          <p:attrName>style.visibility</p:attrName>
                                        </p:attrNameLst>
                                      </p:cBhvr>
                                      <p:to>
                                        <p:strVal val="visible"/>
                                      </p:to>
                                    </p:set>
                                    <p:animEffect transition="in" filter="fade">
                                      <p:cBhvr>
                                        <p:cTn id="67" dur="1000"/>
                                        <p:tgtEl>
                                          <p:spTgt spid="922"/>
                                        </p:tgtEl>
                                      </p:cBhvr>
                                    </p:animEffect>
                                  </p:childTnLst>
                                </p:cTn>
                              </p:par>
                              <p:par>
                                <p:cTn id="68" presetID="10" presetClass="entr" presetSubtype="0" fill="hold" nodeType="withEffect">
                                  <p:stCondLst>
                                    <p:cond delay="0"/>
                                  </p:stCondLst>
                                  <p:childTnLst>
                                    <p:set>
                                      <p:cBhvr>
                                        <p:cTn id="69" dur="1" fill="hold">
                                          <p:stCondLst>
                                            <p:cond delay="0"/>
                                          </p:stCondLst>
                                        </p:cTn>
                                        <p:tgtEl>
                                          <p:spTgt spid="923"/>
                                        </p:tgtEl>
                                        <p:attrNameLst>
                                          <p:attrName>style.visibility</p:attrName>
                                        </p:attrNameLst>
                                      </p:cBhvr>
                                      <p:to>
                                        <p:strVal val="visible"/>
                                      </p:to>
                                    </p:set>
                                    <p:animEffect transition="in" filter="fade">
                                      <p:cBhvr>
                                        <p:cTn id="70" dur="1000"/>
                                        <p:tgtEl>
                                          <p:spTgt spid="923"/>
                                        </p:tgtEl>
                                      </p:cBhvr>
                                    </p:animEffect>
                                  </p:childTnLst>
                                </p:cTn>
                              </p:par>
                              <p:par>
                                <p:cTn id="71" presetID="10" presetClass="entr" presetSubtype="0" fill="hold" nodeType="withEffect">
                                  <p:stCondLst>
                                    <p:cond delay="0"/>
                                  </p:stCondLst>
                                  <p:childTnLst>
                                    <p:set>
                                      <p:cBhvr>
                                        <p:cTn id="72" dur="1" fill="hold">
                                          <p:stCondLst>
                                            <p:cond delay="0"/>
                                          </p:stCondLst>
                                        </p:cTn>
                                        <p:tgtEl>
                                          <p:spTgt spid="924"/>
                                        </p:tgtEl>
                                        <p:attrNameLst>
                                          <p:attrName>style.visibility</p:attrName>
                                        </p:attrNameLst>
                                      </p:cBhvr>
                                      <p:to>
                                        <p:strVal val="visible"/>
                                      </p:to>
                                    </p:set>
                                    <p:animEffect transition="in" filter="fade">
                                      <p:cBhvr>
                                        <p:cTn id="73" dur="1000"/>
                                        <p:tgtEl>
                                          <p:spTgt spid="924"/>
                                        </p:tgtEl>
                                      </p:cBhvr>
                                    </p:animEffect>
                                  </p:childTnLst>
                                </p:cTn>
                              </p:par>
                              <p:par>
                                <p:cTn id="74" presetID="10" presetClass="entr" presetSubtype="0" fill="hold" nodeType="withEffect">
                                  <p:stCondLst>
                                    <p:cond delay="0"/>
                                  </p:stCondLst>
                                  <p:childTnLst>
                                    <p:set>
                                      <p:cBhvr>
                                        <p:cTn id="75" dur="1" fill="hold">
                                          <p:stCondLst>
                                            <p:cond delay="0"/>
                                          </p:stCondLst>
                                        </p:cTn>
                                        <p:tgtEl>
                                          <p:spTgt spid="925"/>
                                        </p:tgtEl>
                                        <p:attrNameLst>
                                          <p:attrName>style.visibility</p:attrName>
                                        </p:attrNameLst>
                                      </p:cBhvr>
                                      <p:to>
                                        <p:strVal val="visible"/>
                                      </p:to>
                                    </p:set>
                                    <p:animEffect transition="in" filter="fade">
                                      <p:cBhvr>
                                        <p:cTn id="76" dur="1000"/>
                                        <p:tgtEl>
                                          <p:spTgt spid="925"/>
                                        </p:tgtEl>
                                      </p:cBhvr>
                                    </p:animEffect>
                                  </p:childTnLst>
                                </p:cTn>
                              </p:par>
                              <p:par>
                                <p:cTn id="77" presetID="10" presetClass="entr" presetSubtype="0" fill="hold" nodeType="withEffect">
                                  <p:stCondLst>
                                    <p:cond delay="0"/>
                                  </p:stCondLst>
                                  <p:childTnLst>
                                    <p:set>
                                      <p:cBhvr>
                                        <p:cTn id="78" dur="1" fill="hold">
                                          <p:stCondLst>
                                            <p:cond delay="0"/>
                                          </p:stCondLst>
                                        </p:cTn>
                                        <p:tgtEl>
                                          <p:spTgt spid="926"/>
                                        </p:tgtEl>
                                        <p:attrNameLst>
                                          <p:attrName>style.visibility</p:attrName>
                                        </p:attrNameLst>
                                      </p:cBhvr>
                                      <p:to>
                                        <p:strVal val="visible"/>
                                      </p:to>
                                    </p:set>
                                    <p:animEffect transition="in" filter="fade">
                                      <p:cBhvr>
                                        <p:cTn id="79" dur="1000"/>
                                        <p:tgtEl>
                                          <p:spTgt spid="926"/>
                                        </p:tgtEl>
                                      </p:cBhvr>
                                    </p:animEffect>
                                  </p:childTnLst>
                                </p:cTn>
                              </p:par>
                              <p:par>
                                <p:cTn id="80" presetID="10" presetClass="entr" presetSubtype="0" fill="hold" nodeType="withEffect">
                                  <p:stCondLst>
                                    <p:cond delay="0"/>
                                  </p:stCondLst>
                                  <p:childTnLst>
                                    <p:set>
                                      <p:cBhvr>
                                        <p:cTn id="81" dur="1" fill="hold">
                                          <p:stCondLst>
                                            <p:cond delay="0"/>
                                          </p:stCondLst>
                                        </p:cTn>
                                        <p:tgtEl>
                                          <p:spTgt spid="927"/>
                                        </p:tgtEl>
                                        <p:attrNameLst>
                                          <p:attrName>style.visibility</p:attrName>
                                        </p:attrNameLst>
                                      </p:cBhvr>
                                      <p:to>
                                        <p:strVal val="visible"/>
                                      </p:to>
                                    </p:set>
                                    <p:animEffect transition="in" filter="fade">
                                      <p:cBhvr>
                                        <p:cTn id="82" dur="1000"/>
                                        <p:tgtEl>
                                          <p:spTgt spid="927"/>
                                        </p:tgtEl>
                                      </p:cBhvr>
                                    </p:animEffect>
                                  </p:childTnLst>
                                </p:cTn>
                              </p:par>
                              <p:par>
                                <p:cTn id="83" presetID="10" presetClass="entr" presetSubtype="0" fill="hold" nodeType="withEffect">
                                  <p:stCondLst>
                                    <p:cond delay="0"/>
                                  </p:stCondLst>
                                  <p:childTnLst>
                                    <p:set>
                                      <p:cBhvr>
                                        <p:cTn id="84" dur="1" fill="hold">
                                          <p:stCondLst>
                                            <p:cond delay="0"/>
                                          </p:stCondLst>
                                        </p:cTn>
                                        <p:tgtEl>
                                          <p:spTgt spid="928"/>
                                        </p:tgtEl>
                                        <p:attrNameLst>
                                          <p:attrName>style.visibility</p:attrName>
                                        </p:attrNameLst>
                                      </p:cBhvr>
                                      <p:to>
                                        <p:strVal val="visible"/>
                                      </p:to>
                                    </p:set>
                                    <p:animEffect transition="in" filter="fade">
                                      <p:cBhvr>
                                        <p:cTn id="85" dur="1000"/>
                                        <p:tgtEl>
                                          <p:spTgt spid="928"/>
                                        </p:tgtEl>
                                      </p:cBhvr>
                                    </p:animEffect>
                                  </p:childTnLst>
                                </p:cTn>
                              </p:par>
                              <p:par>
                                <p:cTn id="86" presetID="10" presetClass="entr" presetSubtype="0" fill="hold" nodeType="withEffect">
                                  <p:stCondLst>
                                    <p:cond delay="0"/>
                                  </p:stCondLst>
                                  <p:childTnLst>
                                    <p:set>
                                      <p:cBhvr>
                                        <p:cTn id="87" dur="1" fill="hold">
                                          <p:stCondLst>
                                            <p:cond delay="0"/>
                                          </p:stCondLst>
                                        </p:cTn>
                                        <p:tgtEl>
                                          <p:spTgt spid="929"/>
                                        </p:tgtEl>
                                        <p:attrNameLst>
                                          <p:attrName>style.visibility</p:attrName>
                                        </p:attrNameLst>
                                      </p:cBhvr>
                                      <p:to>
                                        <p:strVal val="visible"/>
                                      </p:to>
                                    </p:set>
                                    <p:animEffect transition="in" filter="fade">
                                      <p:cBhvr>
                                        <p:cTn id="88" dur="1000"/>
                                        <p:tgtEl>
                                          <p:spTgt spid="929"/>
                                        </p:tgtEl>
                                      </p:cBhvr>
                                    </p:animEffect>
                                  </p:childTnLst>
                                </p:cTn>
                              </p:par>
                              <p:par>
                                <p:cTn id="89" presetID="10" presetClass="entr" presetSubtype="0" fill="hold" nodeType="withEffect">
                                  <p:stCondLst>
                                    <p:cond delay="0"/>
                                  </p:stCondLst>
                                  <p:childTnLst>
                                    <p:set>
                                      <p:cBhvr>
                                        <p:cTn id="90" dur="1" fill="hold">
                                          <p:stCondLst>
                                            <p:cond delay="0"/>
                                          </p:stCondLst>
                                        </p:cTn>
                                        <p:tgtEl>
                                          <p:spTgt spid="930"/>
                                        </p:tgtEl>
                                        <p:attrNameLst>
                                          <p:attrName>style.visibility</p:attrName>
                                        </p:attrNameLst>
                                      </p:cBhvr>
                                      <p:to>
                                        <p:strVal val="visible"/>
                                      </p:to>
                                    </p:set>
                                    <p:animEffect transition="in" filter="fade">
                                      <p:cBhvr>
                                        <p:cTn id="91" dur="1000"/>
                                        <p:tgtEl>
                                          <p:spTgt spid="930"/>
                                        </p:tgtEl>
                                      </p:cBhvr>
                                    </p:animEffect>
                                  </p:childTnLst>
                                </p:cTn>
                              </p:par>
                              <p:par>
                                <p:cTn id="92" presetID="10" presetClass="entr" presetSubtype="0" fill="hold" nodeType="withEffect">
                                  <p:stCondLst>
                                    <p:cond delay="0"/>
                                  </p:stCondLst>
                                  <p:childTnLst>
                                    <p:set>
                                      <p:cBhvr>
                                        <p:cTn id="93" dur="1" fill="hold">
                                          <p:stCondLst>
                                            <p:cond delay="0"/>
                                          </p:stCondLst>
                                        </p:cTn>
                                        <p:tgtEl>
                                          <p:spTgt spid="931"/>
                                        </p:tgtEl>
                                        <p:attrNameLst>
                                          <p:attrName>style.visibility</p:attrName>
                                        </p:attrNameLst>
                                      </p:cBhvr>
                                      <p:to>
                                        <p:strVal val="visible"/>
                                      </p:to>
                                    </p:set>
                                    <p:animEffect transition="in" filter="fade">
                                      <p:cBhvr>
                                        <p:cTn id="94" dur="1000"/>
                                        <p:tgtEl>
                                          <p:spTgt spid="931"/>
                                        </p:tgtEl>
                                      </p:cBhvr>
                                    </p:animEffect>
                                  </p:childTnLst>
                                </p:cTn>
                              </p:par>
                              <p:par>
                                <p:cTn id="95" presetID="10" presetClass="entr" presetSubtype="0" fill="hold" nodeType="withEffect">
                                  <p:stCondLst>
                                    <p:cond delay="0"/>
                                  </p:stCondLst>
                                  <p:childTnLst>
                                    <p:set>
                                      <p:cBhvr>
                                        <p:cTn id="96" dur="1" fill="hold">
                                          <p:stCondLst>
                                            <p:cond delay="0"/>
                                          </p:stCondLst>
                                        </p:cTn>
                                        <p:tgtEl>
                                          <p:spTgt spid="932"/>
                                        </p:tgtEl>
                                        <p:attrNameLst>
                                          <p:attrName>style.visibility</p:attrName>
                                        </p:attrNameLst>
                                      </p:cBhvr>
                                      <p:to>
                                        <p:strVal val="visible"/>
                                      </p:to>
                                    </p:set>
                                    <p:animEffect transition="in" filter="fade">
                                      <p:cBhvr>
                                        <p:cTn id="97" dur="1000"/>
                                        <p:tgtEl>
                                          <p:spTgt spid="932"/>
                                        </p:tgtEl>
                                      </p:cBhvr>
                                    </p:animEffect>
                                  </p:childTnLst>
                                </p:cTn>
                              </p:par>
                              <p:par>
                                <p:cTn id="98" presetID="10" presetClass="entr" presetSubtype="0" fill="hold" nodeType="withEffect">
                                  <p:stCondLst>
                                    <p:cond delay="0"/>
                                  </p:stCondLst>
                                  <p:childTnLst>
                                    <p:set>
                                      <p:cBhvr>
                                        <p:cTn id="99" dur="1" fill="hold">
                                          <p:stCondLst>
                                            <p:cond delay="0"/>
                                          </p:stCondLst>
                                        </p:cTn>
                                        <p:tgtEl>
                                          <p:spTgt spid="933"/>
                                        </p:tgtEl>
                                        <p:attrNameLst>
                                          <p:attrName>style.visibility</p:attrName>
                                        </p:attrNameLst>
                                      </p:cBhvr>
                                      <p:to>
                                        <p:strVal val="visible"/>
                                      </p:to>
                                    </p:set>
                                    <p:animEffect transition="in" filter="fade">
                                      <p:cBhvr>
                                        <p:cTn id="100" dur="1000"/>
                                        <p:tgtEl>
                                          <p:spTgt spid="933"/>
                                        </p:tgtEl>
                                      </p:cBhvr>
                                    </p:animEffect>
                                  </p:childTnLst>
                                </p:cTn>
                              </p:par>
                              <p:par>
                                <p:cTn id="101" presetID="10" presetClass="entr" presetSubtype="0" fill="hold" nodeType="withEffect">
                                  <p:stCondLst>
                                    <p:cond delay="0"/>
                                  </p:stCondLst>
                                  <p:childTnLst>
                                    <p:set>
                                      <p:cBhvr>
                                        <p:cTn id="102" dur="1" fill="hold">
                                          <p:stCondLst>
                                            <p:cond delay="0"/>
                                          </p:stCondLst>
                                        </p:cTn>
                                        <p:tgtEl>
                                          <p:spTgt spid="934"/>
                                        </p:tgtEl>
                                        <p:attrNameLst>
                                          <p:attrName>style.visibility</p:attrName>
                                        </p:attrNameLst>
                                      </p:cBhvr>
                                      <p:to>
                                        <p:strVal val="visible"/>
                                      </p:to>
                                    </p:set>
                                    <p:animEffect transition="in" filter="fade">
                                      <p:cBhvr>
                                        <p:cTn id="103" dur="1000"/>
                                        <p:tgtEl>
                                          <p:spTgt spid="934"/>
                                        </p:tgtEl>
                                      </p:cBhvr>
                                    </p:animEffect>
                                  </p:childTnLst>
                                </p:cTn>
                              </p:par>
                              <p:par>
                                <p:cTn id="104" presetID="10" presetClass="entr" presetSubtype="0" fill="hold" nodeType="withEffect">
                                  <p:stCondLst>
                                    <p:cond delay="0"/>
                                  </p:stCondLst>
                                  <p:childTnLst>
                                    <p:set>
                                      <p:cBhvr>
                                        <p:cTn id="105" dur="1" fill="hold">
                                          <p:stCondLst>
                                            <p:cond delay="0"/>
                                          </p:stCondLst>
                                        </p:cTn>
                                        <p:tgtEl>
                                          <p:spTgt spid="935"/>
                                        </p:tgtEl>
                                        <p:attrNameLst>
                                          <p:attrName>style.visibility</p:attrName>
                                        </p:attrNameLst>
                                      </p:cBhvr>
                                      <p:to>
                                        <p:strVal val="visible"/>
                                      </p:to>
                                    </p:set>
                                    <p:animEffect transition="in" filter="fade">
                                      <p:cBhvr>
                                        <p:cTn id="106" dur="1000"/>
                                        <p:tgtEl>
                                          <p:spTgt spid="935"/>
                                        </p:tgtEl>
                                      </p:cBhvr>
                                    </p:animEffect>
                                  </p:childTnLst>
                                </p:cTn>
                              </p:par>
                              <p:par>
                                <p:cTn id="107" presetID="10" presetClass="entr" presetSubtype="0" fill="hold" nodeType="withEffect">
                                  <p:stCondLst>
                                    <p:cond delay="0"/>
                                  </p:stCondLst>
                                  <p:childTnLst>
                                    <p:set>
                                      <p:cBhvr>
                                        <p:cTn id="108" dur="1" fill="hold">
                                          <p:stCondLst>
                                            <p:cond delay="0"/>
                                          </p:stCondLst>
                                        </p:cTn>
                                        <p:tgtEl>
                                          <p:spTgt spid="936"/>
                                        </p:tgtEl>
                                        <p:attrNameLst>
                                          <p:attrName>style.visibility</p:attrName>
                                        </p:attrNameLst>
                                      </p:cBhvr>
                                      <p:to>
                                        <p:strVal val="visible"/>
                                      </p:to>
                                    </p:set>
                                    <p:animEffect transition="in" filter="fade">
                                      <p:cBhvr>
                                        <p:cTn id="109" dur="1000"/>
                                        <p:tgtEl>
                                          <p:spTgt spid="936"/>
                                        </p:tgtEl>
                                      </p:cBhvr>
                                    </p:animEffect>
                                  </p:childTnLst>
                                </p:cTn>
                              </p:par>
                              <p:par>
                                <p:cTn id="110" presetID="10" presetClass="entr" presetSubtype="0" fill="hold" nodeType="withEffect">
                                  <p:stCondLst>
                                    <p:cond delay="0"/>
                                  </p:stCondLst>
                                  <p:childTnLst>
                                    <p:set>
                                      <p:cBhvr>
                                        <p:cTn id="111" dur="1" fill="hold">
                                          <p:stCondLst>
                                            <p:cond delay="0"/>
                                          </p:stCondLst>
                                        </p:cTn>
                                        <p:tgtEl>
                                          <p:spTgt spid="937"/>
                                        </p:tgtEl>
                                        <p:attrNameLst>
                                          <p:attrName>style.visibility</p:attrName>
                                        </p:attrNameLst>
                                      </p:cBhvr>
                                      <p:to>
                                        <p:strVal val="visible"/>
                                      </p:to>
                                    </p:set>
                                    <p:animEffect transition="in" filter="fade">
                                      <p:cBhvr>
                                        <p:cTn id="112" dur="1000"/>
                                        <p:tgtEl>
                                          <p:spTgt spid="937"/>
                                        </p:tgtEl>
                                      </p:cBhvr>
                                    </p:animEffect>
                                  </p:childTnLst>
                                </p:cTn>
                              </p:par>
                              <p:par>
                                <p:cTn id="113" presetID="10" presetClass="entr" presetSubtype="0" fill="hold" nodeType="withEffect">
                                  <p:stCondLst>
                                    <p:cond delay="0"/>
                                  </p:stCondLst>
                                  <p:childTnLst>
                                    <p:set>
                                      <p:cBhvr>
                                        <p:cTn id="114" dur="1" fill="hold">
                                          <p:stCondLst>
                                            <p:cond delay="0"/>
                                          </p:stCondLst>
                                        </p:cTn>
                                        <p:tgtEl>
                                          <p:spTgt spid="938"/>
                                        </p:tgtEl>
                                        <p:attrNameLst>
                                          <p:attrName>style.visibility</p:attrName>
                                        </p:attrNameLst>
                                      </p:cBhvr>
                                      <p:to>
                                        <p:strVal val="visible"/>
                                      </p:to>
                                    </p:set>
                                    <p:animEffect transition="in" filter="fade">
                                      <p:cBhvr>
                                        <p:cTn id="115" dur="1000"/>
                                        <p:tgtEl>
                                          <p:spTgt spid="938"/>
                                        </p:tgtEl>
                                      </p:cBhvr>
                                    </p:animEffect>
                                  </p:childTnLst>
                                </p:cTn>
                              </p:par>
                              <p:par>
                                <p:cTn id="116" presetID="10" presetClass="entr" presetSubtype="0" fill="hold" nodeType="withEffect">
                                  <p:stCondLst>
                                    <p:cond delay="0"/>
                                  </p:stCondLst>
                                  <p:childTnLst>
                                    <p:set>
                                      <p:cBhvr>
                                        <p:cTn id="117" dur="1" fill="hold">
                                          <p:stCondLst>
                                            <p:cond delay="0"/>
                                          </p:stCondLst>
                                        </p:cTn>
                                        <p:tgtEl>
                                          <p:spTgt spid="939"/>
                                        </p:tgtEl>
                                        <p:attrNameLst>
                                          <p:attrName>style.visibility</p:attrName>
                                        </p:attrNameLst>
                                      </p:cBhvr>
                                      <p:to>
                                        <p:strVal val="visible"/>
                                      </p:to>
                                    </p:set>
                                    <p:animEffect transition="in" filter="fade">
                                      <p:cBhvr>
                                        <p:cTn id="118" dur="1000"/>
                                        <p:tgtEl>
                                          <p:spTgt spid="939"/>
                                        </p:tgtEl>
                                      </p:cBhvr>
                                    </p:animEffect>
                                  </p:childTnLst>
                                </p:cTn>
                              </p:par>
                              <p:par>
                                <p:cTn id="119" presetID="10" presetClass="entr" presetSubtype="0" fill="hold" nodeType="withEffect">
                                  <p:stCondLst>
                                    <p:cond delay="0"/>
                                  </p:stCondLst>
                                  <p:childTnLst>
                                    <p:set>
                                      <p:cBhvr>
                                        <p:cTn id="120" dur="1" fill="hold">
                                          <p:stCondLst>
                                            <p:cond delay="0"/>
                                          </p:stCondLst>
                                        </p:cTn>
                                        <p:tgtEl>
                                          <p:spTgt spid="940"/>
                                        </p:tgtEl>
                                        <p:attrNameLst>
                                          <p:attrName>style.visibility</p:attrName>
                                        </p:attrNameLst>
                                      </p:cBhvr>
                                      <p:to>
                                        <p:strVal val="visible"/>
                                      </p:to>
                                    </p:set>
                                    <p:animEffect transition="in" filter="fade">
                                      <p:cBhvr>
                                        <p:cTn id="121" dur="1000"/>
                                        <p:tgtEl>
                                          <p:spTgt spid="940"/>
                                        </p:tgtEl>
                                      </p:cBhvr>
                                    </p:animEffect>
                                  </p:childTnLst>
                                </p:cTn>
                              </p:par>
                              <p:par>
                                <p:cTn id="122" presetID="10" presetClass="entr" presetSubtype="0" fill="hold" nodeType="withEffect">
                                  <p:stCondLst>
                                    <p:cond delay="0"/>
                                  </p:stCondLst>
                                  <p:childTnLst>
                                    <p:set>
                                      <p:cBhvr>
                                        <p:cTn id="123" dur="1" fill="hold">
                                          <p:stCondLst>
                                            <p:cond delay="0"/>
                                          </p:stCondLst>
                                        </p:cTn>
                                        <p:tgtEl>
                                          <p:spTgt spid="941"/>
                                        </p:tgtEl>
                                        <p:attrNameLst>
                                          <p:attrName>style.visibility</p:attrName>
                                        </p:attrNameLst>
                                      </p:cBhvr>
                                      <p:to>
                                        <p:strVal val="visible"/>
                                      </p:to>
                                    </p:set>
                                    <p:animEffect transition="in" filter="fade">
                                      <p:cBhvr>
                                        <p:cTn id="124" dur="1000"/>
                                        <p:tgtEl>
                                          <p:spTgt spid="941"/>
                                        </p:tgtEl>
                                      </p:cBhvr>
                                    </p:animEffect>
                                  </p:childTnLst>
                                </p:cTn>
                              </p:par>
                              <p:par>
                                <p:cTn id="125" presetID="10" presetClass="entr" presetSubtype="0" fill="hold" nodeType="withEffect">
                                  <p:stCondLst>
                                    <p:cond delay="0"/>
                                  </p:stCondLst>
                                  <p:childTnLst>
                                    <p:set>
                                      <p:cBhvr>
                                        <p:cTn id="126" dur="1" fill="hold">
                                          <p:stCondLst>
                                            <p:cond delay="0"/>
                                          </p:stCondLst>
                                        </p:cTn>
                                        <p:tgtEl>
                                          <p:spTgt spid="942"/>
                                        </p:tgtEl>
                                        <p:attrNameLst>
                                          <p:attrName>style.visibility</p:attrName>
                                        </p:attrNameLst>
                                      </p:cBhvr>
                                      <p:to>
                                        <p:strVal val="visible"/>
                                      </p:to>
                                    </p:set>
                                    <p:animEffect transition="in" filter="fade">
                                      <p:cBhvr>
                                        <p:cTn id="127" dur="1000"/>
                                        <p:tgtEl>
                                          <p:spTgt spid="942"/>
                                        </p:tgtEl>
                                      </p:cBhvr>
                                    </p:animEffect>
                                  </p:childTnLst>
                                </p:cTn>
                              </p:par>
                              <p:par>
                                <p:cTn id="128" presetID="10" presetClass="entr" presetSubtype="0" fill="hold" nodeType="withEffect">
                                  <p:stCondLst>
                                    <p:cond delay="0"/>
                                  </p:stCondLst>
                                  <p:childTnLst>
                                    <p:set>
                                      <p:cBhvr>
                                        <p:cTn id="129" dur="1" fill="hold">
                                          <p:stCondLst>
                                            <p:cond delay="0"/>
                                          </p:stCondLst>
                                        </p:cTn>
                                        <p:tgtEl>
                                          <p:spTgt spid="943"/>
                                        </p:tgtEl>
                                        <p:attrNameLst>
                                          <p:attrName>style.visibility</p:attrName>
                                        </p:attrNameLst>
                                      </p:cBhvr>
                                      <p:to>
                                        <p:strVal val="visible"/>
                                      </p:to>
                                    </p:set>
                                    <p:animEffect transition="in" filter="fade">
                                      <p:cBhvr>
                                        <p:cTn id="130" dur="1000"/>
                                        <p:tgtEl>
                                          <p:spTgt spid="943"/>
                                        </p:tgtEl>
                                      </p:cBhvr>
                                    </p:animEffect>
                                  </p:childTnLst>
                                </p:cTn>
                              </p:par>
                              <p:par>
                                <p:cTn id="131" presetID="10" presetClass="entr" presetSubtype="0" fill="hold" nodeType="withEffect">
                                  <p:stCondLst>
                                    <p:cond delay="0"/>
                                  </p:stCondLst>
                                  <p:childTnLst>
                                    <p:set>
                                      <p:cBhvr>
                                        <p:cTn id="132" dur="1" fill="hold">
                                          <p:stCondLst>
                                            <p:cond delay="0"/>
                                          </p:stCondLst>
                                        </p:cTn>
                                        <p:tgtEl>
                                          <p:spTgt spid="944"/>
                                        </p:tgtEl>
                                        <p:attrNameLst>
                                          <p:attrName>style.visibility</p:attrName>
                                        </p:attrNameLst>
                                      </p:cBhvr>
                                      <p:to>
                                        <p:strVal val="visible"/>
                                      </p:to>
                                    </p:set>
                                    <p:animEffect transition="in" filter="fade">
                                      <p:cBhvr>
                                        <p:cTn id="133" dur="1000"/>
                                        <p:tgtEl>
                                          <p:spTgt spid="944"/>
                                        </p:tgtEl>
                                      </p:cBhvr>
                                    </p:animEffect>
                                  </p:childTnLst>
                                </p:cTn>
                              </p:par>
                              <p:par>
                                <p:cTn id="134" presetID="10" presetClass="entr" presetSubtype="0" fill="hold" nodeType="withEffect">
                                  <p:stCondLst>
                                    <p:cond delay="0"/>
                                  </p:stCondLst>
                                  <p:childTnLst>
                                    <p:set>
                                      <p:cBhvr>
                                        <p:cTn id="135" dur="1" fill="hold">
                                          <p:stCondLst>
                                            <p:cond delay="0"/>
                                          </p:stCondLst>
                                        </p:cTn>
                                        <p:tgtEl>
                                          <p:spTgt spid="945"/>
                                        </p:tgtEl>
                                        <p:attrNameLst>
                                          <p:attrName>style.visibility</p:attrName>
                                        </p:attrNameLst>
                                      </p:cBhvr>
                                      <p:to>
                                        <p:strVal val="visible"/>
                                      </p:to>
                                    </p:set>
                                    <p:animEffect transition="in" filter="fade">
                                      <p:cBhvr>
                                        <p:cTn id="136" dur="1000"/>
                                        <p:tgtEl>
                                          <p:spTgt spid="945"/>
                                        </p:tgtEl>
                                      </p:cBhvr>
                                    </p:animEffect>
                                  </p:childTnLst>
                                </p:cTn>
                              </p:par>
                              <p:par>
                                <p:cTn id="137" presetID="10" presetClass="entr" presetSubtype="0" fill="hold" nodeType="withEffect">
                                  <p:stCondLst>
                                    <p:cond delay="0"/>
                                  </p:stCondLst>
                                  <p:childTnLst>
                                    <p:set>
                                      <p:cBhvr>
                                        <p:cTn id="138" dur="1" fill="hold">
                                          <p:stCondLst>
                                            <p:cond delay="0"/>
                                          </p:stCondLst>
                                        </p:cTn>
                                        <p:tgtEl>
                                          <p:spTgt spid="946"/>
                                        </p:tgtEl>
                                        <p:attrNameLst>
                                          <p:attrName>style.visibility</p:attrName>
                                        </p:attrNameLst>
                                      </p:cBhvr>
                                      <p:to>
                                        <p:strVal val="visible"/>
                                      </p:to>
                                    </p:set>
                                    <p:animEffect transition="in" filter="fade">
                                      <p:cBhvr>
                                        <p:cTn id="139" dur="1000"/>
                                        <p:tgtEl>
                                          <p:spTgt spid="946"/>
                                        </p:tgtEl>
                                      </p:cBhvr>
                                    </p:animEffect>
                                  </p:childTnLst>
                                </p:cTn>
                              </p:par>
                              <p:par>
                                <p:cTn id="140" presetID="10" presetClass="entr" presetSubtype="0" fill="hold" nodeType="withEffect">
                                  <p:stCondLst>
                                    <p:cond delay="0"/>
                                  </p:stCondLst>
                                  <p:childTnLst>
                                    <p:set>
                                      <p:cBhvr>
                                        <p:cTn id="141" dur="1" fill="hold">
                                          <p:stCondLst>
                                            <p:cond delay="0"/>
                                          </p:stCondLst>
                                        </p:cTn>
                                        <p:tgtEl>
                                          <p:spTgt spid="947"/>
                                        </p:tgtEl>
                                        <p:attrNameLst>
                                          <p:attrName>style.visibility</p:attrName>
                                        </p:attrNameLst>
                                      </p:cBhvr>
                                      <p:to>
                                        <p:strVal val="visible"/>
                                      </p:to>
                                    </p:set>
                                    <p:animEffect transition="in" filter="fade">
                                      <p:cBhvr>
                                        <p:cTn id="142" dur="1000"/>
                                        <p:tgtEl>
                                          <p:spTgt spid="947"/>
                                        </p:tgtEl>
                                      </p:cBhvr>
                                    </p:animEffect>
                                  </p:childTnLst>
                                </p:cTn>
                              </p:par>
                              <p:par>
                                <p:cTn id="143" presetID="10" presetClass="entr" presetSubtype="0" fill="hold" nodeType="withEffect">
                                  <p:stCondLst>
                                    <p:cond delay="0"/>
                                  </p:stCondLst>
                                  <p:childTnLst>
                                    <p:set>
                                      <p:cBhvr>
                                        <p:cTn id="144" dur="1" fill="hold">
                                          <p:stCondLst>
                                            <p:cond delay="0"/>
                                          </p:stCondLst>
                                        </p:cTn>
                                        <p:tgtEl>
                                          <p:spTgt spid="948"/>
                                        </p:tgtEl>
                                        <p:attrNameLst>
                                          <p:attrName>style.visibility</p:attrName>
                                        </p:attrNameLst>
                                      </p:cBhvr>
                                      <p:to>
                                        <p:strVal val="visible"/>
                                      </p:to>
                                    </p:set>
                                    <p:animEffect transition="in" filter="fade">
                                      <p:cBhvr>
                                        <p:cTn id="145" dur="1000"/>
                                        <p:tgtEl>
                                          <p:spTgt spid="948"/>
                                        </p:tgtEl>
                                      </p:cBhvr>
                                    </p:animEffect>
                                  </p:childTnLst>
                                </p:cTn>
                              </p:par>
                              <p:par>
                                <p:cTn id="146" presetID="10" presetClass="entr" presetSubtype="0" fill="hold" nodeType="withEffect">
                                  <p:stCondLst>
                                    <p:cond delay="0"/>
                                  </p:stCondLst>
                                  <p:childTnLst>
                                    <p:set>
                                      <p:cBhvr>
                                        <p:cTn id="147" dur="1" fill="hold">
                                          <p:stCondLst>
                                            <p:cond delay="0"/>
                                          </p:stCondLst>
                                        </p:cTn>
                                        <p:tgtEl>
                                          <p:spTgt spid="949"/>
                                        </p:tgtEl>
                                        <p:attrNameLst>
                                          <p:attrName>style.visibility</p:attrName>
                                        </p:attrNameLst>
                                      </p:cBhvr>
                                      <p:to>
                                        <p:strVal val="visible"/>
                                      </p:to>
                                    </p:set>
                                    <p:animEffect transition="in" filter="fade">
                                      <p:cBhvr>
                                        <p:cTn id="148" dur="1000"/>
                                        <p:tgtEl>
                                          <p:spTgt spid="949"/>
                                        </p:tgtEl>
                                      </p:cBhvr>
                                    </p:animEffect>
                                  </p:childTnLst>
                                </p:cTn>
                              </p:par>
                              <p:par>
                                <p:cTn id="149" presetID="10" presetClass="entr" presetSubtype="0" fill="hold" nodeType="withEffect">
                                  <p:stCondLst>
                                    <p:cond delay="0"/>
                                  </p:stCondLst>
                                  <p:childTnLst>
                                    <p:set>
                                      <p:cBhvr>
                                        <p:cTn id="150" dur="1" fill="hold">
                                          <p:stCondLst>
                                            <p:cond delay="0"/>
                                          </p:stCondLst>
                                        </p:cTn>
                                        <p:tgtEl>
                                          <p:spTgt spid="950"/>
                                        </p:tgtEl>
                                        <p:attrNameLst>
                                          <p:attrName>style.visibility</p:attrName>
                                        </p:attrNameLst>
                                      </p:cBhvr>
                                      <p:to>
                                        <p:strVal val="visible"/>
                                      </p:to>
                                    </p:set>
                                    <p:animEffect transition="in" filter="fade">
                                      <p:cBhvr>
                                        <p:cTn id="151" dur="1000"/>
                                        <p:tgtEl>
                                          <p:spTgt spid="950"/>
                                        </p:tgtEl>
                                      </p:cBhvr>
                                    </p:animEffect>
                                  </p:childTnLst>
                                </p:cTn>
                              </p:par>
                              <p:par>
                                <p:cTn id="152" presetID="10" presetClass="entr" presetSubtype="0" fill="hold" nodeType="withEffect">
                                  <p:stCondLst>
                                    <p:cond delay="0"/>
                                  </p:stCondLst>
                                  <p:childTnLst>
                                    <p:set>
                                      <p:cBhvr>
                                        <p:cTn id="153" dur="1" fill="hold">
                                          <p:stCondLst>
                                            <p:cond delay="0"/>
                                          </p:stCondLst>
                                        </p:cTn>
                                        <p:tgtEl>
                                          <p:spTgt spid="951"/>
                                        </p:tgtEl>
                                        <p:attrNameLst>
                                          <p:attrName>style.visibility</p:attrName>
                                        </p:attrNameLst>
                                      </p:cBhvr>
                                      <p:to>
                                        <p:strVal val="visible"/>
                                      </p:to>
                                    </p:set>
                                    <p:animEffect transition="in" filter="fade">
                                      <p:cBhvr>
                                        <p:cTn id="154" dur="1000"/>
                                        <p:tgtEl>
                                          <p:spTgt spid="951"/>
                                        </p:tgtEl>
                                      </p:cBhvr>
                                    </p:animEffect>
                                  </p:childTnLst>
                                </p:cTn>
                              </p:par>
                              <p:par>
                                <p:cTn id="155" presetID="10" presetClass="entr" presetSubtype="0" fill="hold" nodeType="withEffect">
                                  <p:stCondLst>
                                    <p:cond delay="0"/>
                                  </p:stCondLst>
                                  <p:childTnLst>
                                    <p:set>
                                      <p:cBhvr>
                                        <p:cTn id="156" dur="1" fill="hold">
                                          <p:stCondLst>
                                            <p:cond delay="0"/>
                                          </p:stCondLst>
                                        </p:cTn>
                                        <p:tgtEl>
                                          <p:spTgt spid="952"/>
                                        </p:tgtEl>
                                        <p:attrNameLst>
                                          <p:attrName>style.visibility</p:attrName>
                                        </p:attrNameLst>
                                      </p:cBhvr>
                                      <p:to>
                                        <p:strVal val="visible"/>
                                      </p:to>
                                    </p:set>
                                    <p:animEffect transition="in" filter="fade">
                                      <p:cBhvr>
                                        <p:cTn id="157" dur="1000"/>
                                        <p:tgtEl>
                                          <p:spTgt spid="952"/>
                                        </p:tgtEl>
                                      </p:cBhvr>
                                    </p:animEffect>
                                  </p:childTnLst>
                                </p:cTn>
                              </p:par>
                              <p:par>
                                <p:cTn id="158" presetID="10" presetClass="entr" presetSubtype="0" fill="hold" nodeType="withEffect">
                                  <p:stCondLst>
                                    <p:cond delay="0"/>
                                  </p:stCondLst>
                                  <p:childTnLst>
                                    <p:set>
                                      <p:cBhvr>
                                        <p:cTn id="159" dur="1" fill="hold">
                                          <p:stCondLst>
                                            <p:cond delay="0"/>
                                          </p:stCondLst>
                                        </p:cTn>
                                        <p:tgtEl>
                                          <p:spTgt spid="953"/>
                                        </p:tgtEl>
                                        <p:attrNameLst>
                                          <p:attrName>style.visibility</p:attrName>
                                        </p:attrNameLst>
                                      </p:cBhvr>
                                      <p:to>
                                        <p:strVal val="visible"/>
                                      </p:to>
                                    </p:set>
                                    <p:animEffect transition="in" filter="fade">
                                      <p:cBhvr>
                                        <p:cTn id="160" dur="1000"/>
                                        <p:tgtEl>
                                          <p:spTgt spid="953"/>
                                        </p:tgtEl>
                                      </p:cBhvr>
                                    </p:animEffect>
                                  </p:childTnLst>
                                </p:cTn>
                              </p:par>
                              <p:par>
                                <p:cTn id="161" presetID="10" presetClass="entr" presetSubtype="0" fill="hold" nodeType="withEffect">
                                  <p:stCondLst>
                                    <p:cond delay="0"/>
                                  </p:stCondLst>
                                  <p:childTnLst>
                                    <p:set>
                                      <p:cBhvr>
                                        <p:cTn id="162" dur="1" fill="hold">
                                          <p:stCondLst>
                                            <p:cond delay="0"/>
                                          </p:stCondLst>
                                        </p:cTn>
                                        <p:tgtEl>
                                          <p:spTgt spid="954"/>
                                        </p:tgtEl>
                                        <p:attrNameLst>
                                          <p:attrName>style.visibility</p:attrName>
                                        </p:attrNameLst>
                                      </p:cBhvr>
                                      <p:to>
                                        <p:strVal val="visible"/>
                                      </p:to>
                                    </p:set>
                                    <p:animEffect transition="in" filter="fade">
                                      <p:cBhvr>
                                        <p:cTn id="163" dur="1000"/>
                                        <p:tgtEl>
                                          <p:spTgt spid="954"/>
                                        </p:tgtEl>
                                      </p:cBhvr>
                                    </p:animEffect>
                                  </p:childTnLst>
                                </p:cTn>
                              </p:par>
                              <p:par>
                                <p:cTn id="164" presetID="10" presetClass="entr" presetSubtype="0" fill="hold" nodeType="withEffect">
                                  <p:stCondLst>
                                    <p:cond delay="0"/>
                                  </p:stCondLst>
                                  <p:childTnLst>
                                    <p:set>
                                      <p:cBhvr>
                                        <p:cTn id="165" dur="1" fill="hold">
                                          <p:stCondLst>
                                            <p:cond delay="0"/>
                                          </p:stCondLst>
                                        </p:cTn>
                                        <p:tgtEl>
                                          <p:spTgt spid="955"/>
                                        </p:tgtEl>
                                        <p:attrNameLst>
                                          <p:attrName>style.visibility</p:attrName>
                                        </p:attrNameLst>
                                      </p:cBhvr>
                                      <p:to>
                                        <p:strVal val="visible"/>
                                      </p:to>
                                    </p:set>
                                    <p:animEffect transition="in" filter="fade">
                                      <p:cBhvr>
                                        <p:cTn id="166" dur="1000"/>
                                        <p:tgtEl>
                                          <p:spTgt spid="955"/>
                                        </p:tgtEl>
                                      </p:cBhvr>
                                    </p:animEffect>
                                  </p:childTnLst>
                                </p:cTn>
                              </p:par>
                              <p:par>
                                <p:cTn id="167" presetID="10" presetClass="entr" presetSubtype="0" fill="hold" nodeType="withEffect">
                                  <p:stCondLst>
                                    <p:cond delay="0"/>
                                  </p:stCondLst>
                                  <p:childTnLst>
                                    <p:set>
                                      <p:cBhvr>
                                        <p:cTn id="168" dur="1" fill="hold">
                                          <p:stCondLst>
                                            <p:cond delay="0"/>
                                          </p:stCondLst>
                                        </p:cTn>
                                        <p:tgtEl>
                                          <p:spTgt spid="956"/>
                                        </p:tgtEl>
                                        <p:attrNameLst>
                                          <p:attrName>style.visibility</p:attrName>
                                        </p:attrNameLst>
                                      </p:cBhvr>
                                      <p:to>
                                        <p:strVal val="visible"/>
                                      </p:to>
                                    </p:set>
                                    <p:animEffect transition="in" filter="fade">
                                      <p:cBhvr>
                                        <p:cTn id="169" dur="1000"/>
                                        <p:tgtEl>
                                          <p:spTgt spid="956"/>
                                        </p:tgtEl>
                                      </p:cBhvr>
                                    </p:animEffect>
                                  </p:childTnLst>
                                </p:cTn>
                              </p:par>
                              <p:par>
                                <p:cTn id="170" presetID="10" presetClass="entr" presetSubtype="0" fill="hold" nodeType="withEffect">
                                  <p:stCondLst>
                                    <p:cond delay="0"/>
                                  </p:stCondLst>
                                  <p:childTnLst>
                                    <p:set>
                                      <p:cBhvr>
                                        <p:cTn id="171" dur="1" fill="hold">
                                          <p:stCondLst>
                                            <p:cond delay="0"/>
                                          </p:stCondLst>
                                        </p:cTn>
                                        <p:tgtEl>
                                          <p:spTgt spid="957"/>
                                        </p:tgtEl>
                                        <p:attrNameLst>
                                          <p:attrName>style.visibility</p:attrName>
                                        </p:attrNameLst>
                                      </p:cBhvr>
                                      <p:to>
                                        <p:strVal val="visible"/>
                                      </p:to>
                                    </p:set>
                                    <p:animEffect transition="in" filter="fade">
                                      <p:cBhvr>
                                        <p:cTn id="172" dur="1000"/>
                                        <p:tgtEl>
                                          <p:spTgt spid="957"/>
                                        </p:tgtEl>
                                      </p:cBhvr>
                                    </p:animEffect>
                                  </p:childTnLst>
                                </p:cTn>
                              </p:par>
                              <p:par>
                                <p:cTn id="173" presetID="10" presetClass="entr" presetSubtype="0" fill="hold" nodeType="withEffect">
                                  <p:stCondLst>
                                    <p:cond delay="0"/>
                                  </p:stCondLst>
                                  <p:childTnLst>
                                    <p:set>
                                      <p:cBhvr>
                                        <p:cTn id="174" dur="1" fill="hold">
                                          <p:stCondLst>
                                            <p:cond delay="0"/>
                                          </p:stCondLst>
                                        </p:cTn>
                                        <p:tgtEl>
                                          <p:spTgt spid="958"/>
                                        </p:tgtEl>
                                        <p:attrNameLst>
                                          <p:attrName>style.visibility</p:attrName>
                                        </p:attrNameLst>
                                      </p:cBhvr>
                                      <p:to>
                                        <p:strVal val="visible"/>
                                      </p:to>
                                    </p:set>
                                    <p:animEffect transition="in" filter="fade">
                                      <p:cBhvr>
                                        <p:cTn id="175" dur="1000"/>
                                        <p:tgtEl>
                                          <p:spTgt spid="958"/>
                                        </p:tgtEl>
                                      </p:cBhvr>
                                    </p:animEffect>
                                  </p:childTnLst>
                                </p:cTn>
                              </p:par>
                              <p:par>
                                <p:cTn id="176" presetID="10" presetClass="entr" presetSubtype="0" fill="hold" nodeType="withEffect">
                                  <p:stCondLst>
                                    <p:cond delay="0"/>
                                  </p:stCondLst>
                                  <p:childTnLst>
                                    <p:set>
                                      <p:cBhvr>
                                        <p:cTn id="177" dur="1" fill="hold">
                                          <p:stCondLst>
                                            <p:cond delay="0"/>
                                          </p:stCondLst>
                                        </p:cTn>
                                        <p:tgtEl>
                                          <p:spTgt spid="959"/>
                                        </p:tgtEl>
                                        <p:attrNameLst>
                                          <p:attrName>style.visibility</p:attrName>
                                        </p:attrNameLst>
                                      </p:cBhvr>
                                      <p:to>
                                        <p:strVal val="visible"/>
                                      </p:to>
                                    </p:set>
                                    <p:animEffect transition="in" filter="fade">
                                      <p:cBhvr>
                                        <p:cTn id="178" dur="1000"/>
                                        <p:tgtEl>
                                          <p:spTgt spid="959"/>
                                        </p:tgtEl>
                                      </p:cBhvr>
                                    </p:animEffect>
                                  </p:childTnLst>
                                </p:cTn>
                              </p:par>
                              <p:par>
                                <p:cTn id="179" presetID="10" presetClass="entr" presetSubtype="0" fill="hold" nodeType="withEffect">
                                  <p:stCondLst>
                                    <p:cond delay="0"/>
                                  </p:stCondLst>
                                  <p:childTnLst>
                                    <p:set>
                                      <p:cBhvr>
                                        <p:cTn id="180" dur="1" fill="hold">
                                          <p:stCondLst>
                                            <p:cond delay="0"/>
                                          </p:stCondLst>
                                        </p:cTn>
                                        <p:tgtEl>
                                          <p:spTgt spid="960"/>
                                        </p:tgtEl>
                                        <p:attrNameLst>
                                          <p:attrName>style.visibility</p:attrName>
                                        </p:attrNameLst>
                                      </p:cBhvr>
                                      <p:to>
                                        <p:strVal val="visible"/>
                                      </p:to>
                                    </p:set>
                                    <p:animEffect transition="in" filter="fade">
                                      <p:cBhvr>
                                        <p:cTn id="181" dur="1000"/>
                                        <p:tgtEl>
                                          <p:spTgt spid="960"/>
                                        </p:tgtEl>
                                      </p:cBhvr>
                                    </p:animEffect>
                                  </p:childTnLst>
                                </p:cTn>
                              </p:par>
                              <p:par>
                                <p:cTn id="182" presetID="10" presetClass="entr" presetSubtype="0" fill="hold" nodeType="withEffect">
                                  <p:stCondLst>
                                    <p:cond delay="0"/>
                                  </p:stCondLst>
                                  <p:childTnLst>
                                    <p:set>
                                      <p:cBhvr>
                                        <p:cTn id="183" dur="1" fill="hold">
                                          <p:stCondLst>
                                            <p:cond delay="0"/>
                                          </p:stCondLst>
                                        </p:cTn>
                                        <p:tgtEl>
                                          <p:spTgt spid="961"/>
                                        </p:tgtEl>
                                        <p:attrNameLst>
                                          <p:attrName>style.visibility</p:attrName>
                                        </p:attrNameLst>
                                      </p:cBhvr>
                                      <p:to>
                                        <p:strVal val="visible"/>
                                      </p:to>
                                    </p:set>
                                    <p:animEffect transition="in" filter="fade">
                                      <p:cBhvr>
                                        <p:cTn id="184" dur="1000"/>
                                        <p:tgtEl>
                                          <p:spTgt spid="961"/>
                                        </p:tgtEl>
                                      </p:cBhvr>
                                    </p:animEffect>
                                  </p:childTnLst>
                                </p:cTn>
                              </p:par>
                              <p:par>
                                <p:cTn id="185" presetID="10" presetClass="entr" presetSubtype="0" fill="hold" nodeType="withEffect">
                                  <p:stCondLst>
                                    <p:cond delay="0"/>
                                  </p:stCondLst>
                                  <p:childTnLst>
                                    <p:set>
                                      <p:cBhvr>
                                        <p:cTn id="186" dur="1" fill="hold">
                                          <p:stCondLst>
                                            <p:cond delay="0"/>
                                          </p:stCondLst>
                                        </p:cTn>
                                        <p:tgtEl>
                                          <p:spTgt spid="962"/>
                                        </p:tgtEl>
                                        <p:attrNameLst>
                                          <p:attrName>style.visibility</p:attrName>
                                        </p:attrNameLst>
                                      </p:cBhvr>
                                      <p:to>
                                        <p:strVal val="visible"/>
                                      </p:to>
                                    </p:set>
                                    <p:animEffect transition="in" filter="fade">
                                      <p:cBhvr>
                                        <p:cTn id="187" dur="1000"/>
                                        <p:tgtEl>
                                          <p:spTgt spid="962"/>
                                        </p:tgtEl>
                                      </p:cBhvr>
                                    </p:animEffect>
                                  </p:childTnLst>
                                </p:cTn>
                              </p:par>
                              <p:par>
                                <p:cTn id="188" presetID="10" presetClass="entr" presetSubtype="0" fill="hold" nodeType="withEffect">
                                  <p:stCondLst>
                                    <p:cond delay="0"/>
                                  </p:stCondLst>
                                  <p:childTnLst>
                                    <p:set>
                                      <p:cBhvr>
                                        <p:cTn id="189" dur="1" fill="hold">
                                          <p:stCondLst>
                                            <p:cond delay="0"/>
                                          </p:stCondLst>
                                        </p:cTn>
                                        <p:tgtEl>
                                          <p:spTgt spid="963"/>
                                        </p:tgtEl>
                                        <p:attrNameLst>
                                          <p:attrName>style.visibility</p:attrName>
                                        </p:attrNameLst>
                                      </p:cBhvr>
                                      <p:to>
                                        <p:strVal val="visible"/>
                                      </p:to>
                                    </p:set>
                                    <p:animEffect transition="in" filter="fade">
                                      <p:cBhvr>
                                        <p:cTn id="190" dur="1000"/>
                                        <p:tgtEl>
                                          <p:spTgt spid="963"/>
                                        </p:tgtEl>
                                      </p:cBhvr>
                                    </p:animEffect>
                                  </p:childTnLst>
                                </p:cTn>
                              </p:par>
                              <p:par>
                                <p:cTn id="191" presetID="10" presetClass="entr" presetSubtype="0" fill="hold" nodeType="withEffect">
                                  <p:stCondLst>
                                    <p:cond delay="0"/>
                                  </p:stCondLst>
                                  <p:childTnLst>
                                    <p:set>
                                      <p:cBhvr>
                                        <p:cTn id="192" dur="1" fill="hold">
                                          <p:stCondLst>
                                            <p:cond delay="0"/>
                                          </p:stCondLst>
                                        </p:cTn>
                                        <p:tgtEl>
                                          <p:spTgt spid="964"/>
                                        </p:tgtEl>
                                        <p:attrNameLst>
                                          <p:attrName>style.visibility</p:attrName>
                                        </p:attrNameLst>
                                      </p:cBhvr>
                                      <p:to>
                                        <p:strVal val="visible"/>
                                      </p:to>
                                    </p:set>
                                    <p:animEffect transition="in" filter="fade">
                                      <p:cBhvr>
                                        <p:cTn id="193" dur="1000"/>
                                        <p:tgtEl>
                                          <p:spTgt spid="964"/>
                                        </p:tgtEl>
                                      </p:cBhvr>
                                    </p:animEffect>
                                  </p:childTnLst>
                                </p:cTn>
                              </p:par>
                              <p:par>
                                <p:cTn id="194" presetID="10" presetClass="entr" presetSubtype="0" fill="hold" nodeType="withEffect">
                                  <p:stCondLst>
                                    <p:cond delay="0"/>
                                  </p:stCondLst>
                                  <p:childTnLst>
                                    <p:set>
                                      <p:cBhvr>
                                        <p:cTn id="195" dur="1" fill="hold">
                                          <p:stCondLst>
                                            <p:cond delay="0"/>
                                          </p:stCondLst>
                                        </p:cTn>
                                        <p:tgtEl>
                                          <p:spTgt spid="965"/>
                                        </p:tgtEl>
                                        <p:attrNameLst>
                                          <p:attrName>style.visibility</p:attrName>
                                        </p:attrNameLst>
                                      </p:cBhvr>
                                      <p:to>
                                        <p:strVal val="visible"/>
                                      </p:to>
                                    </p:set>
                                    <p:animEffect transition="in" filter="fade">
                                      <p:cBhvr>
                                        <p:cTn id="196" dur="1000"/>
                                        <p:tgtEl>
                                          <p:spTgt spid="965"/>
                                        </p:tgtEl>
                                      </p:cBhvr>
                                    </p:animEffect>
                                  </p:childTnLst>
                                </p:cTn>
                              </p:par>
                              <p:par>
                                <p:cTn id="197" presetID="10" presetClass="entr" presetSubtype="0" fill="hold" nodeType="withEffect">
                                  <p:stCondLst>
                                    <p:cond delay="0"/>
                                  </p:stCondLst>
                                  <p:childTnLst>
                                    <p:set>
                                      <p:cBhvr>
                                        <p:cTn id="198" dur="1" fill="hold">
                                          <p:stCondLst>
                                            <p:cond delay="0"/>
                                          </p:stCondLst>
                                        </p:cTn>
                                        <p:tgtEl>
                                          <p:spTgt spid="966"/>
                                        </p:tgtEl>
                                        <p:attrNameLst>
                                          <p:attrName>style.visibility</p:attrName>
                                        </p:attrNameLst>
                                      </p:cBhvr>
                                      <p:to>
                                        <p:strVal val="visible"/>
                                      </p:to>
                                    </p:set>
                                    <p:animEffect transition="in" filter="fade">
                                      <p:cBhvr>
                                        <p:cTn id="199" dur="1000"/>
                                        <p:tgtEl>
                                          <p:spTgt spid="966"/>
                                        </p:tgtEl>
                                      </p:cBhvr>
                                    </p:animEffect>
                                  </p:childTnLst>
                                </p:cTn>
                              </p:par>
                              <p:par>
                                <p:cTn id="200" presetID="10" presetClass="entr" presetSubtype="0" fill="hold" nodeType="withEffect">
                                  <p:stCondLst>
                                    <p:cond delay="0"/>
                                  </p:stCondLst>
                                  <p:childTnLst>
                                    <p:set>
                                      <p:cBhvr>
                                        <p:cTn id="201" dur="1" fill="hold">
                                          <p:stCondLst>
                                            <p:cond delay="0"/>
                                          </p:stCondLst>
                                        </p:cTn>
                                        <p:tgtEl>
                                          <p:spTgt spid="967"/>
                                        </p:tgtEl>
                                        <p:attrNameLst>
                                          <p:attrName>style.visibility</p:attrName>
                                        </p:attrNameLst>
                                      </p:cBhvr>
                                      <p:to>
                                        <p:strVal val="visible"/>
                                      </p:to>
                                    </p:set>
                                    <p:animEffect transition="in" filter="fade">
                                      <p:cBhvr>
                                        <p:cTn id="202" dur="1000"/>
                                        <p:tgtEl>
                                          <p:spTgt spid="967"/>
                                        </p:tgtEl>
                                      </p:cBhvr>
                                    </p:animEffect>
                                  </p:childTnLst>
                                </p:cTn>
                              </p:par>
                              <p:par>
                                <p:cTn id="203" presetID="10" presetClass="entr" presetSubtype="0" fill="hold" nodeType="withEffect">
                                  <p:stCondLst>
                                    <p:cond delay="0"/>
                                  </p:stCondLst>
                                  <p:childTnLst>
                                    <p:set>
                                      <p:cBhvr>
                                        <p:cTn id="204" dur="1" fill="hold">
                                          <p:stCondLst>
                                            <p:cond delay="0"/>
                                          </p:stCondLst>
                                        </p:cTn>
                                        <p:tgtEl>
                                          <p:spTgt spid="968"/>
                                        </p:tgtEl>
                                        <p:attrNameLst>
                                          <p:attrName>style.visibility</p:attrName>
                                        </p:attrNameLst>
                                      </p:cBhvr>
                                      <p:to>
                                        <p:strVal val="visible"/>
                                      </p:to>
                                    </p:set>
                                    <p:animEffect transition="in" filter="fade">
                                      <p:cBhvr>
                                        <p:cTn id="205" dur="1000"/>
                                        <p:tgtEl>
                                          <p:spTgt spid="968"/>
                                        </p:tgtEl>
                                      </p:cBhvr>
                                    </p:animEffect>
                                  </p:childTnLst>
                                </p:cTn>
                              </p:par>
                              <p:par>
                                <p:cTn id="206" presetID="10" presetClass="entr" presetSubtype="0" fill="hold" nodeType="withEffect">
                                  <p:stCondLst>
                                    <p:cond delay="0"/>
                                  </p:stCondLst>
                                  <p:childTnLst>
                                    <p:set>
                                      <p:cBhvr>
                                        <p:cTn id="207" dur="1" fill="hold">
                                          <p:stCondLst>
                                            <p:cond delay="0"/>
                                          </p:stCondLst>
                                        </p:cTn>
                                        <p:tgtEl>
                                          <p:spTgt spid="969"/>
                                        </p:tgtEl>
                                        <p:attrNameLst>
                                          <p:attrName>style.visibility</p:attrName>
                                        </p:attrNameLst>
                                      </p:cBhvr>
                                      <p:to>
                                        <p:strVal val="visible"/>
                                      </p:to>
                                    </p:set>
                                    <p:animEffect transition="in" filter="fade">
                                      <p:cBhvr>
                                        <p:cTn id="208" dur="1000"/>
                                        <p:tgtEl>
                                          <p:spTgt spid="969"/>
                                        </p:tgtEl>
                                      </p:cBhvr>
                                    </p:animEffect>
                                  </p:childTnLst>
                                </p:cTn>
                              </p:par>
                              <p:par>
                                <p:cTn id="209" presetID="10" presetClass="entr" presetSubtype="0" fill="hold" nodeType="withEffect">
                                  <p:stCondLst>
                                    <p:cond delay="0"/>
                                  </p:stCondLst>
                                  <p:childTnLst>
                                    <p:set>
                                      <p:cBhvr>
                                        <p:cTn id="210" dur="1" fill="hold">
                                          <p:stCondLst>
                                            <p:cond delay="0"/>
                                          </p:stCondLst>
                                        </p:cTn>
                                        <p:tgtEl>
                                          <p:spTgt spid="970"/>
                                        </p:tgtEl>
                                        <p:attrNameLst>
                                          <p:attrName>style.visibility</p:attrName>
                                        </p:attrNameLst>
                                      </p:cBhvr>
                                      <p:to>
                                        <p:strVal val="visible"/>
                                      </p:to>
                                    </p:set>
                                    <p:animEffect transition="in" filter="fade">
                                      <p:cBhvr>
                                        <p:cTn id="211" dur="1000"/>
                                        <p:tgtEl>
                                          <p:spTgt spid="970"/>
                                        </p:tgtEl>
                                      </p:cBhvr>
                                    </p:animEffect>
                                  </p:childTnLst>
                                </p:cTn>
                              </p:par>
                              <p:par>
                                <p:cTn id="212" presetID="10" presetClass="entr" presetSubtype="0" fill="hold" nodeType="withEffect">
                                  <p:stCondLst>
                                    <p:cond delay="0"/>
                                  </p:stCondLst>
                                  <p:childTnLst>
                                    <p:set>
                                      <p:cBhvr>
                                        <p:cTn id="213" dur="1" fill="hold">
                                          <p:stCondLst>
                                            <p:cond delay="0"/>
                                          </p:stCondLst>
                                        </p:cTn>
                                        <p:tgtEl>
                                          <p:spTgt spid="971"/>
                                        </p:tgtEl>
                                        <p:attrNameLst>
                                          <p:attrName>style.visibility</p:attrName>
                                        </p:attrNameLst>
                                      </p:cBhvr>
                                      <p:to>
                                        <p:strVal val="visible"/>
                                      </p:to>
                                    </p:set>
                                    <p:animEffect transition="in" filter="fade">
                                      <p:cBhvr>
                                        <p:cTn id="214" dur="1000"/>
                                        <p:tgtEl>
                                          <p:spTgt spid="971"/>
                                        </p:tgtEl>
                                      </p:cBhvr>
                                    </p:animEffect>
                                  </p:childTnLst>
                                </p:cTn>
                              </p:par>
                              <p:par>
                                <p:cTn id="215" presetID="10" presetClass="entr" presetSubtype="0" fill="hold" nodeType="withEffect">
                                  <p:stCondLst>
                                    <p:cond delay="500"/>
                                  </p:stCondLst>
                                  <p:childTnLst>
                                    <p:set>
                                      <p:cBhvr>
                                        <p:cTn id="216" dur="1" fill="hold">
                                          <p:stCondLst>
                                            <p:cond delay="0"/>
                                          </p:stCondLst>
                                        </p:cTn>
                                        <p:tgtEl>
                                          <p:spTgt spid="972"/>
                                        </p:tgtEl>
                                        <p:attrNameLst>
                                          <p:attrName>style.visibility</p:attrName>
                                        </p:attrNameLst>
                                      </p:cBhvr>
                                      <p:to>
                                        <p:strVal val="visible"/>
                                      </p:to>
                                    </p:set>
                                    <p:animEffect transition="in" filter="fade">
                                      <p:cBhvr>
                                        <p:cTn id="217" dur="750"/>
                                        <p:tgtEl>
                                          <p:spTgt spid="972"/>
                                        </p:tgtEl>
                                      </p:cBhvr>
                                    </p:animEffect>
                                  </p:childTnLst>
                                </p:cTn>
                              </p:par>
                              <p:par>
                                <p:cTn id="218" presetID="10" presetClass="entr" presetSubtype="0" fill="hold" nodeType="withEffect">
                                  <p:stCondLst>
                                    <p:cond delay="550"/>
                                  </p:stCondLst>
                                  <p:childTnLst>
                                    <p:set>
                                      <p:cBhvr>
                                        <p:cTn id="219" dur="1" fill="hold">
                                          <p:stCondLst>
                                            <p:cond delay="0"/>
                                          </p:stCondLst>
                                        </p:cTn>
                                        <p:tgtEl>
                                          <p:spTgt spid="973"/>
                                        </p:tgtEl>
                                        <p:attrNameLst>
                                          <p:attrName>style.visibility</p:attrName>
                                        </p:attrNameLst>
                                      </p:cBhvr>
                                      <p:to>
                                        <p:strVal val="visible"/>
                                      </p:to>
                                    </p:set>
                                    <p:animEffect transition="in" filter="fade">
                                      <p:cBhvr>
                                        <p:cTn id="220" dur="750"/>
                                        <p:tgtEl>
                                          <p:spTgt spid="973"/>
                                        </p:tgtEl>
                                      </p:cBhvr>
                                    </p:animEffect>
                                  </p:childTnLst>
                                </p:cTn>
                              </p:par>
                              <p:par>
                                <p:cTn id="221" presetID="10" presetClass="entr" presetSubtype="0" fill="hold" nodeType="withEffect">
                                  <p:stCondLst>
                                    <p:cond delay="600"/>
                                  </p:stCondLst>
                                  <p:childTnLst>
                                    <p:set>
                                      <p:cBhvr>
                                        <p:cTn id="222" dur="1" fill="hold">
                                          <p:stCondLst>
                                            <p:cond delay="0"/>
                                          </p:stCondLst>
                                        </p:cTn>
                                        <p:tgtEl>
                                          <p:spTgt spid="974"/>
                                        </p:tgtEl>
                                        <p:attrNameLst>
                                          <p:attrName>style.visibility</p:attrName>
                                        </p:attrNameLst>
                                      </p:cBhvr>
                                      <p:to>
                                        <p:strVal val="visible"/>
                                      </p:to>
                                    </p:set>
                                    <p:animEffect transition="in" filter="fade">
                                      <p:cBhvr>
                                        <p:cTn id="223" dur="750"/>
                                        <p:tgtEl>
                                          <p:spTgt spid="974"/>
                                        </p:tgtEl>
                                      </p:cBhvr>
                                    </p:animEffect>
                                  </p:childTnLst>
                                </p:cTn>
                              </p:par>
                              <p:par>
                                <p:cTn id="224" presetID="10" presetClass="entr" presetSubtype="0" fill="hold" nodeType="withEffect">
                                  <p:stCondLst>
                                    <p:cond delay="650"/>
                                  </p:stCondLst>
                                  <p:childTnLst>
                                    <p:set>
                                      <p:cBhvr>
                                        <p:cTn id="225" dur="1" fill="hold">
                                          <p:stCondLst>
                                            <p:cond delay="0"/>
                                          </p:stCondLst>
                                        </p:cTn>
                                        <p:tgtEl>
                                          <p:spTgt spid="975"/>
                                        </p:tgtEl>
                                        <p:attrNameLst>
                                          <p:attrName>style.visibility</p:attrName>
                                        </p:attrNameLst>
                                      </p:cBhvr>
                                      <p:to>
                                        <p:strVal val="visible"/>
                                      </p:to>
                                    </p:set>
                                    <p:animEffect transition="in" filter="fade">
                                      <p:cBhvr>
                                        <p:cTn id="226" dur="750"/>
                                        <p:tgtEl>
                                          <p:spTgt spid="975"/>
                                        </p:tgtEl>
                                      </p:cBhvr>
                                    </p:animEffect>
                                  </p:childTnLst>
                                </p:cTn>
                              </p:par>
                              <p:par>
                                <p:cTn id="227" presetID="10" presetClass="entr" presetSubtype="0" fill="hold" nodeType="withEffect">
                                  <p:stCondLst>
                                    <p:cond delay="700"/>
                                  </p:stCondLst>
                                  <p:childTnLst>
                                    <p:set>
                                      <p:cBhvr>
                                        <p:cTn id="228" dur="1" fill="hold">
                                          <p:stCondLst>
                                            <p:cond delay="0"/>
                                          </p:stCondLst>
                                        </p:cTn>
                                        <p:tgtEl>
                                          <p:spTgt spid="976"/>
                                        </p:tgtEl>
                                        <p:attrNameLst>
                                          <p:attrName>style.visibility</p:attrName>
                                        </p:attrNameLst>
                                      </p:cBhvr>
                                      <p:to>
                                        <p:strVal val="visible"/>
                                      </p:to>
                                    </p:set>
                                    <p:animEffect transition="in" filter="fade">
                                      <p:cBhvr>
                                        <p:cTn id="229" dur="750"/>
                                        <p:tgtEl>
                                          <p:spTgt spid="976"/>
                                        </p:tgtEl>
                                      </p:cBhvr>
                                    </p:animEffect>
                                  </p:childTnLst>
                                </p:cTn>
                              </p:par>
                              <p:par>
                                <p:cTn id="230" presetID="10" presetClass="entr" presetSubtype="0" fill="hold" nodeType="withEffect">
                                  <p:stCondLst>
                                    <p:cond delay="900"/>
                                  </p:stCondLst>
                                  <p:childTnLst>
                                    <p:set>
                                      <p:cBhvr>
                                        <p:cTn id="231" dur="1" fill="hold">
                                          <p:stCondLst>
                                            <p:cond delay="0"/>
                                          </p:stCondLst>
                                        </p:cTn>
                                        <p:tgtEl>
                                          <p:spTgt spid="985"/>
                                        </p:tgtEl>
                                        <p:attrNameLst>
                                          <p:attrName>style.visibility</p:attrName>
                                        </p:attrNameLst>
                                      </p:cBhvr>
                                      <p:to>
                                        <p:strVal val="visible"/>
                                      </p:to>
                                    </p:set>
                                    <p:animEffect transition="in" filter="fade">
                                      <p:cBhvr>
                                        <p:cTn id="232" dur="750"/>
                                        <p:tgtEl>
                                          <p:spTgt spid="985"/>
                                        </p:tgtEl>
                                      </p:cBhvr>
                                    </p:animEffect>
                                  </p:childTnLst>
                                </p:cTn>
                              </p:par>
                              <p:par>
                                <p:cTn id="233" presetID="10" presetClass="entr" presetSubtype="0" fill="hold" nodeType="withEffect">
                                  <p:stCondLst>
                                    <p:cond delay="950"/>
                                  </p:stCondLst>
                                  <p:childTnLst>
                                    <p:set>
                                      <p:cBhvr>
                                        <p:cTn id="234" dur="1" fill="hold">
                                          <p:stCondLst>
                                            <p:cond delay="0"/>
                                          </p:stCondLst>
                                        </p:cTn>
                                        <p:tgtEl>
                                          <p:spTgt spid="986"/>
                                        </p:tgtEl>
                                        <p:attrNameLst>
                                          <p:attrName>style.visibility</p:attrName>
                                        </p:attrNameLst>
                                      </p:cBhvr>
                                      <p:to>
                                        <p:strVal val="visible"/>
                                      </p:to>
                                    </p:set>
                                    <p:animEffect transition="in" filter="fade">
                                      <p:cBhvr>
                                        <p:cTn id="235" dur="750"/>
                                        <p:tgtEl>
                                          <p:spTgt spid="986"/>
                                        </p:tgtEl>
                                      </p:cBhvr>
                                    </p:animEffect>
                                  </p:childTnLst>
                                </p:cTn>
                              </p:par>
                              <p:par>
                                <p:cTn id="236" presetID="10" presetClass="entr" presetSubtype="0" fill="hold" nodeType="withEffect">
                                  <p:stCondLst>
                                    <p:cond delay="850"/>
                                  </p:stCondLst>
                                  <p:childTnLst>
                                    <p:set>
                                      <p:cBhvr>
                                        <p:cTn id="237" dur="1" fill="hold">
                                          <p:stCondLst>
                                            <p:cond delay="0"/>
                                          </p:stCondLst>
                                        </p:cTn>
                                        <p:tgtEl>
                                          <p:spTgt spid="977"/>
                                        </p:tgtEl>
                                        <p:attrNameLst>
                                          <p:attrName>style.visibility</p:attrName>
                                        </p:attrNameLst>
                                      </p:cBhvr>
                                      <p:to>
                                        <p:strVal val="visible"/>
                                      </p:to>
                                    </p:set>
                                    <p:animEffect transition="in" filter="fade">
                                      <p:cBhvr>
                                        <p:cTn id="238" dur="750"/>
                                        <p:tgtEl>
                                          <p:spTgt spid="977"/>
                                        </p:tgtEl>
                                      </p:cBhvr>
                                    </p:animEffect>
                                  </p:childTnLst>
                                </p:cTn>
                              </p:par>
                              <p:par>
                                <p:cTn id="239" presetID="10" presetClass="entr" presetSubtype="0" fill="hold" nodeType="withEffect">
                                  <p:stCondLst>
                                    <p:cond delay="800"/>
                                  </p:stCondLst>
                                  <p:childTnLst>
                                    <p:set>
                                      <p:cBhvr>
                                        <p:cTn id="240" dur="1" fill="hold">
                                          <p:stCondLst>
                                            <p:cond delay="0"/>
                                          </p:stCondLst>
                                        </p:cTn>
                                        <p:tgtEl>
                                          <p:spTgt spid="978"/>
                                        </p:tgtEl>
                                        <p:attrNameLst>
                                          <p:attrName>style.visibility</p:attrName>
                                        </p:attrNameLst>
                                      </p:cBhvr>
                                      <p:to>
                                        <p:strVal val="visible"/>
                                      </p:to>
                                    </p:set>
                                    <p:animEffect transition="in" filter="fade">
                                      <p:cBhvr>
                                        <p:cTn id="241" dur="750"/>
                                        <p:tgtEl>
                                          <p:spTgt spid="978"/>
                                        </p:tgtEl>
                                      </p:cBhvr>
                                    </p:animEffect>
                                  </p:childTnLst>
                                </p:cTn>
                              </p:par>
                              <p:par>
                                <p:cTn id="242" presetID="10" presetClass="entr" presetSubtype="0" fill="hold" nodeType="withEffect">
                                  <p:stCondLst>
                                    <p:cond delay="750"/>
                                  </p:stCondLst>
                                  <p:childTnLst>
                                    <p:set>
                                      <p:cBhvr>
                                        <p:cTn id="243" dur="1" fill="hold">
                                          <p:stCondLst>
                                            <p:cond delay="0"/>
                                          </p:stCondLst>
                                        </p:cTn>
                                        <p:tgtEl>
                                          <p:spTgt spid="979"/>
                                        </p:tgtEl>
                                        <p:attrNameLst>
                                          <p:attrName>style.visibility</p:attrName>
                                        </p:attrNameLst>
                                      </p:cBhvr>
                                      <p:to>
                                        <p:strVal val="visible"/>
                                      </p:to>
                                    </p:set>
                                    <p:animEffect transition="in" filter="fade">
                                      <p:cBhvr>
                                        <p:cTn id="244" dur="750"/>
                                        <p:tgtEl>
                                          <p:spTgt spid="979"/>
                                        </p:tgtEl>
                                      </p:cBhvr>
                                    </p:animEffect>
                                  </p:childTnLst>
                                </p:cTn>
                              </p:par>
                              <p:par>
                                <p:cTn id="245" presetID="10" presetClass="entr" presetSubtype="0" fill="hold" nodeType="withEffect">
                                  <p:stCondLst>
                                    <p:cond delay="1000"/>
                                  </p:stCondLst>
                                  <p:childTnLst>
                                    <p:set>
                                      <p:cBhvr>
                                        <p:cTn id="246" dur="1" fill="hold">
                                          <p:stCondLst>
                                            <p:cond delay="0"/>
                                          </p:stCondLst>
                                        </p:cTn>
                                        <p:tgtEl>
                                          <p:spTgt spid="984"/>
                                        </p:tgtEl>
                                        <p:attrNameLst>
                                          <p:attrName>style.visibility</p:attrName>
                                        </p:attrNameLst>
                                      </p:cBhvr>
                                      <p:to>
                                        <p:strVal val="visible"/>
                                      </p:to>
                                    </p:set>
                                    <p:animEffect transition="in" filter="fade">
                                      <p:cBhvr>
                                        <p:cTn id="247" dur="750"/>
                                        <p:tgtEl>
                                          <p:spTgt spid="984"/>
                                        </p:tgtEl>
                                      </p:cBhvr>
                                    </p:animEffect>
                                  </p:childTnLst>
                                </p:cTn>
                              </p:par>
                              <p:par>
                                <p:cTn id="248" presetID="10" presetClass="entr" presetSubtype="0" fill="hold" nodeType="withEffect">
                                  <p:stCondLst>
                                    <p:cond delay="1050"/>
                                  </p:stCondLst>
                                  <p:childTnLst>
                                    <p:set>
                                      <p:cBhvr>
                                        <p:cTn id="249" dur="1" fill="hold">
                                          <p:stCondLst>
                                            <p:cond delay="0"/>
                                          </p:stCondLst>
                                        </p:cTn>
                                        <p:tgtEl>
                                          <p:spTgt spid="980"/>
                                        </p:tgtEl>
                                        <p:attrNameLst>
                                          <p:attrName>style.visibility</p:attrName>
                                        </p:attrNameLst>
                                      </p:cBhvr>
                                      <p:to>
                                        <p:strVal val="visible"/>
                                      </p:to>
                                    </p:set>
                                    <p:animEffect transition="in" filter="fade">
                                      <p:cBhvr>
                                        <p:cTn id="250" dur="750"/>
                                        <p:tgtEl>
                                          <p:spTgt spid="980"/>
                                        </p:tgtEl>
                                      </p:cBhvr>
                                    </p:animEffect>
                                  </p:childTnLst>
                                </p:cTn>
                              </p:par>
                              <p:par>
                                <p:cTn id="251" presetID="10" presetClass="entr" presetSubtype="0" fill="hold" nodeType="withEffect">
                                  <p:stCondLst>
                                    <p:cond delay="1100"/>
                                  </p:stCondLst>
                                  <p:childTnLst>
                                    <p:set>
                                      <p:cBhvr>
                                        <p:cTn id="252" dur="1" fill="hold">
                                          <p:stCondLst>
                                            <p:cond delay="0"/>
                                          </p:stCondLst>
                                        </p:cTn>
                                        <p:tgtEl>
                                          <p:spTgt spid="981"/>
                                        </p:tgtEl>
                                        <p:attrNameLst>
                                          <p:attrName>style.visibility</p:attrName>
                                        </p:attrNameLst>
                                      </p:cBhvr>
                                      <p:to>
                                        <p:strVal val="visible"/>
                                      </p:to>
                                    </p:set>
                                    <p:animEffect transition="in" filter="fade">
                                      <p:cBhvr>
                                        <p:cTn id="253" dur="750"/>
                                        <p:tgtEl>
                                          <p:spTgt spid="981"/>
                                        </p:tgtEl>
                                      </p:cBhvr>
                                    </p:animEffect>
                                  </p:childTnLst>
                                </p:cTn>
                              </p:par>
                              <p:par>
                                <p:cTn id="254" presetID="10" presetClass="entr" presetSubtype="0" fill="hold" nodeType="withEffect">
                                  <p:stCondLst>
                                    <p:cond delay="1200"/>
                                  </p:stCondLst>
                                  <p:childTnLst>
                                    <p:set>
                                      <p:cBhvr>
                                        <p:cTn id="255" dur="1" fill="hold">
                                          <p:stCondLst>
                                            <p:cond delay="0"/>
                                          </p:stCondLst>
                                        </p:cTn>
                                        <p:tgtEl>
                                          <p:spTgt spid="983"/>
                                        </p:tgtEl>
                                        <p:attrNameLst>
                                          <p:attrName>style.visibility</p:attrName>
                                        </p:attrNameLst>
                                      </p:cBhvr>
                                      <p:to>
                                        <p:strVal val="visible"/>
                                      </p:to>
                                    </p:set>
                                    <p:animEffect transition="in" filter="fade">
                                      <p:cBhvr>
                                        <p:cTn id="256" dur="750"/>
                                        <p:tgtEl>
                                          <p:spTgt spid="983"/>
                                        </p:tgtEl>
                                      </p:cBhvr>
                                    </p:animEffect>
                                  </p:childTnLst>
                                </p:cTn>
                              </p:par>
                              <p:par>
                                <p:cTn id="257" presetID="10" presetClass="entr" presetSubtype="0" fill="hold" nodeType="withEffect">
                                  <p:stCondLst>
                                    <p:cond delay="1150"/>
                                  </p:stCondLst>
                                  <p:childTnLst>
                                    <p:set>
                                      <p:cBhvr>
                                        <p:cTn id="258" dur="1" fill="hold">
                                          <p:stCondLst>
                                            <p:cond delay="0"/>
                                          </p:stCondLst>
                                        </p:cTn>
                                        <p:tgtEl>
                                          <p:spTgt spid="982"/>
                                        </p:tgtEl>
                                        <p:attrNameLst>
                                          <p:attrName>style.visibility</p:attrName>
                                        </p:attrNameLst>
                                      </p:cBhvr>
                                      <p:to>
                                        <p:strVal val="visible"/>
                                      </p:to>
                                    </p:set>
                                    <p:animEffect transition="in" filter="fade">
                                      <p:cBhvr>
                                        <p:cTn id="259" dur="750"/>
                                        <p:tgtEl>
                                          <p:spTgt spid="982"/>
                                        </p:tgtEl>
                                      </p:cBhvr>
                                    </p:animEffect>
                                  </p:childTnLst>
                                </p:cTn>
                              </p:par>
                              <p:par>
                                <p:cTn id="260" presetID="10" presetClass="entr" presetSubtype="0" fill="hold" nodeType="withEffect">
                                  <p:stCondLst>
                                    <p:cond delay="0"/>
                                  </p:stCondLst>
                                  <p:childTnLst>
                                    <p:set>
                                      <p:cBhvr>
                                        <p:cTn id="261" dur="1" fill="hold">
                                          <p:stCondLst>
                                            <p:cond delay="0"/>
                                          </p:stCondLst>
                                        </p:cTn>
                                        <p:tgtEl>
                                          <p:spTgt spid="901"/>
                                        </p:tgtEl>
                                        <p:attrNameLst>
                                          <p:attrName>style.visibility</p:attrName>
                                        </p:attrNameLst>
                                      </p:cBhvr>
                                      <p:to>
                                        <p:strVal val="visible"/>
                                      </p:to>
                                    </p:set>
                                    <p:animEffect transition="in" filter="fade">
                                      <p:cBhvr>
                                        <p:cTn id="262" dur="500"/>
                                        <p:tgtEl>
                                          <p:spTgt spid="901"/>
                                        </p:tgtEl>
                                      </p:cBhvr>
                                    </p:animEffect>
                                  </p:childTnLst>
                                </p:cTn>
                              </p:par>
                              <p:par>
                                <p:cTn id="263" presetID="10" presetClass="entr" presetSubtype="0" fill="hold" nodeType="withEffect">
                                  <p:stCondLst>
                                    <p:cond delay="800"/>
                                  </p:stCondLst>
                                  <p:childTnLst>
                                    <p:set>
                                      <p:cBhvr>
                                        <p:cTn id="264" dur="1" fill="hold">
                                          <p:stCondLst>
                                            <p:cond delay="0"/>
                                          </p:stCondLst>
                                        </p:cTn>
                                        <p:tgtEl>
                                          <p:spTgt spid="987"/>
                                        </p:tgtEl>
                                        <p:attrNameLst>
                                          <p:attrName>style.visibility</p:attrName>
                                        </p:attrNameLst>
                                      </p:cBhvr>
                                      <p:to>
                                        <p:strVal val="visible"/>
                                      </p:to>
                                    </p:set>
                                    <p:animEffect transition="in" filter="fade">
                                      <p:cBhvr>
                                        <p:cTn id="265" dur="750"/>
                                        <p:tgtEl>
                                          <p:spTgt spid="987"/>
                                        </p:tgtEl>
                                      </p:cBhvr>
                                    </p:animEffect>
                                  </p:childTnLst>
                                </p:cTn>
                              </p:par>
                              <p:par>
                                <p:cTn id="266" presetID="10" presetClass="entr" presetSubtype="0" fill="hold" nodeType="withEffect">
                                  <p:stCondLst>
                                    <p:cond delay="1100"/>
                                  </p:stCondLst>
                                  <p:childTnLst>
                                    <p:set>
                                      <p:cBhvr>
                                        <p:cTn id="267" dur="1" fill="hold">
                                          <p:stCondLst>
                                            <p:cond delay="0"/>
                                          </p:stCondLst>
                                        </p:cTn>
                                        <p:tgtEl>
                                          <p:spTgt spid="988"/>
                                        </p:tgtEl>
                                        <p:attrNameLst>
                                          <p:attrName>style.visibility</p:attrName>
                                        </p:attrNameLst>
                                      </p:cBhvr>
                                      <p:to>
                                        <p:strVal val="visible"/>
                                      </p:to>
                                    </p:set>
                                    <p:animEffect transition="in" filter="fade">
                                      <p:cBhvr>
                                        <p:cTn id="268" dur="750"/>
                                        <p:tgtEl>
                                          <p:spTgt spid="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848"/>
        <p:cNvGrpSpPr/>
        <p:nvPr/>
      </p:nvGrpSpPr>
      <p:grpSpPr>
        <a:xfrm>
          <a:off x="0" y="0"/>
          <a:ext cx="0" cy="0"/>
          <a:chOff x="0" y="0"/>
          <a:chExt cx="0" cy="0"/>
        </a:xfrm>
      </p:grpSpPr>
      <p:sp>
        <p:nvSpPr>
          <p:cNvPr id="849" name="Google Shape;849;p127"/>
          <p:cNvSpPr/>
          <p:nvPr/>
        </p:nvSpPr>
        <p:spPr>
          <a:xfrm>
            <a:off x="4678589" y="1681595"/>
            <a:ext cx="3055600" cy="232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33" tIns="91433" rIns="91433" bIns="91433" anchor="ctr" anchorCtr="0">
            <a:noAutofit/>
          </a:bodyPr>
          <a:lstStyle/>
          <a:p>
            <a:endParaRPr sz="1467"/>
          </a:p>
        </p:txBody>
      </p:sp>
      <p:sp>
        <p:nvSpPr>
          <p:cNvPr id="850" name="Google Shape;850;p127"/>
          <p:cNvSpPr/>
          <p:nvPr/>
        </p:nvSpPr>
        <p:spPr>
          <a:xfrm>
            <a:off x="8737417" y="2149777"/>
            <a:ext cx="3055600" cy="232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33" tIns="91433" rIns="91433" bIns="91433" anchor="ctr" anchorCtr="0">
            <a:noAutofit/>
          </a:bodyPr>
          <a:lstStyle/>
          <a:p>
            <a:endParaRPr sz="1867"/>
          </a:p>
        </p:txBody>
      </p:sp>
      <p:sp>
        <p:nvSpPr>
          <p:cNvPr id="851" name="Google Shape;851;p127"/>
          <p:cNvSpPr/>
          <p:nvPr/>
        </p:nvSpPr>
        <p:spPr>
          <a:xfrm>
            <a:off x="808567" y="1965041"/>
            <a:ext cx="3055600" cy="232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33" tIns="91433" rIns="91433" bIns="91433" anchor="ctr" anchorCtr="0">
            <a:noAutofit/>
          </a:bodyPr>
          <a:lstStyle/>
          <a:p>
            <a:endParaRPr sz="1867"/>
          </a:p>
        </p:txBody>
      </p:sp>
      <p:sp>
        <p:nvSpPr>
          <p:cNvPr id="853" name="Google Shape;853;p127"/>
          <p:cNvSpPr txBox="1">
            <a:spLocks noGrp="1"/>
          </p:cNvSpPr>
          <p:nvPr>
            <p:ph type="sldNum" idx="12"/>
          </p:nvPr>
        </p:nvSpPr>
        <p:spPr>
          <a:xfrm>
            <a:off x="11250151" y="6492875"/>
            <a:ext cx="257600" cy="189600"/>
          </a:xfrm>
          <a:prstGeom prst="rect">
            <a:avLst/>
          </a:prstGeom>
          <a:noFill/>
          <a:ln>
            <a:noFill/>
          </a:ln>
        </p:spPr>
        <p:txBody>
          <a:bodyPr spcFirstLastPara="1" wrap="square" lIns="0" tIns="0" rIns="0" bIns="0" anchor="t" anchorCtr="0">
            <a:noAutofit/>
          </a:bodyPr>
          <a:lstStyle/>
          <a:p>
            <a:fld id="{00000000-1234-1234-1234-123412341234}" type="slidenum">
              <a:rPr lang="en"/>
              <a:pPr/>
              <a:t>11</a:t>
            </a:fld>
            <a:endParaRPr/>
          </a:p>
        </p:txBody>
      </p:sp>
      <p:sp>
        <p:nvSpPr>
          <p:cNvPr id="854" name="Google Shape;854;p127"/>
          <p:cNvSpPr txBox="1">
            <a:spLocks noGrp="1"/>
          </p:cNvSpPr>
          <p:nvPr>
            <p:ph type="body" idx="1"/>
          </p:nvPr>
        </p:nvSpPr>
        <p:spPr>
          <a:xfrm>
            <a:off x="783916" y="1849091"/>
            <a:ext cx="3080400" cy="674800"/>
          </a:xfrm>
          <a:prstGeom prst="rect">
            <a:avLst/>
          </a:prstGeom>
          <a:solidFill>
            <a:schemeClr val="accent1"/>
          </a:solidFill>
          <a:ln>
            <a:noFill/>
          </a:ln>
        </p:spPr>
        <p:txBody>
          <a:bodyPr spcFirstLastPara="1" wrap="square" lIns="216000" tIns="216000" rIns="216000" bIns="216000" anchor="ctr" anchorCtr="0">
            <a:noAutofit/>
          </a:bodyPr>
          <a:lstStyle/>
          <a:p>
            <a:pPr marL="0" lvl="1" indent="0" algn="ctr">
              <a:lnSpc>
                <a:spcPct val="100000"/>
              </a:lnSpc>
              <a:spcBef>
                <a:spcPts val="0"/>
              </a:spcBef>
              <a:buClr>
                <a:schemeClr val="lt1"/>
              </a:buClr>
              <a:buSzPts val="1500"/>
            </a:pPr>
            <a:r>
              <a:rPr lang="en" sz="1733" dirty="0">
                <a:solidFill>
                  <a:schemeClr val="lt1"/>
                </a:solidFill>
              </a:rPr>
              <a:t>Ecosystem of providers</a:t>
            </a:r>
            <a:br>
              <a:rPr lang="en" sz="1867" dirty="0">
                <a:solidFill>
                  <a:schemeClr val="lt1"/>
                </a:solidFill>
              </a:rPr>
            </a:br>
            <a:r>
              <a:rPr lang="en" sz="1600" b="0" dirty="0">
                <a:solidFill>
                  <a:schemeClr val="lt1"/>
                </a:solidFill>
              </a:rPr>
              <a:t>Observation infrastructure</a:t>
            </a:r>
            <a:endParaRPr sz="1600" b="0" dirty="0">
              <a:solidFill>
                <a:schemeClr val="lt1"/>
              </a:solidFill>
            </a:endParaRPr>
          </a:p>
        </p:txBody>
      </p:sp>
      <p:sp>
        <p:nvSpPr>
          <p:cNvPr id="857" name="Google Shape;857;p127"/>
          <p:cNvSpPr txBox="1">
            <a:spLocks noGrp="1"/>
          </p:cNvSpPr>
          <p:nvPr>
            <p:ph type="body" idx="1"/>
          </p:nvPr>
        </p:nvSpPr>
        <p:spPr>
          <a:xfrm>
            <a:off x="8674633" y="1892298"/>
            <a:ext cx="3080400" cy="674800"/>
          </a:xfrm>
          <a:prstGeom prst="rect">
            <a:avLst/>
          </a:prstGeom>
          <a:solidFill>
            <a:schemeClr val="accent1"/>
          </a:solidFill>
          <a:ln>
            <a:noFill/>
          </a:ln>
        </p:spPr>
        <p:txBody>
          <a:bodyPr spcFirstLastPara="1" wrap="square" lIns="216000" tIns="216000" rIns="216000" bIns="216000" anchor="ctr" anchorCtr="0">
            <a:noAutofit/>
          </a:bodyPr>
          <a:lstStyle/>
          <a:p>
            <a:pPr marL="0" lvl="1" indent="0" algn="ctr">
              <a:lnSpc>
                <a:spcPct val="100000"/>
              </a:lnSpc>
              <a:spcBef>
                <a:spcPts val="0"/>
              </a:spcBef>
              <a:buClr>
                <a:schemeClr val="lt1"/>
              </a:buClr>
              <a:buSzPts val="1500"/>
            </a:pPr>
            <a:r>
              <a:rPr lang="en" sz="1733">
                <a:solidFill>
                  <a:schemeClr val="lt1"/>
                </a:solidFill>
              </a:rPr>
              <a:t>Beneficiaries of ocean information</a:t>
            </a:r>
            <a:endParaRPr sz="1733">
              <a:solidFill>
                <a:schemeClr val="lt1"/>
              </a:solidFill>
            </a:endParaRPr>
          </a:p>
        </p:txBody>
      </p:sp>
      <p:pic>
        <p:nvPicPr>
          <p:cNvPr id="859" name="Google Shape;859;p127"/>
          <p:cNvPicPr preferRelativeResize="0"/>
          <p:nvPr/>
        </p:nvPicPr>
        <p:blipFill>
          <a:blip r:embed="rId3">
            <a:alphaModFix/>
          </a:blip>
          <a:stretch>
            <a:fillRect/>
          </a:stretch>
        </p:blipFill>
        <p:spPr>
          <a:xfrm>
            <a:off x="1075892" y="2218166"/>
            <a:ext cx="2412200" cy="2412200"/>
          </a:xfrm>
          <a:prstGeom prst="rect">
            <a:avLst/>
          </a:prstGeom>
          <a:noFill/>
          <a:ln>
            <a:noFill/>
          </a:ln>
        </p:spPr>
      </p:pic>
      <p:sp>
        <p:nvSpPr>
          <p:cNvPr id="860" name="Google Shape;860;p127"/>
          <p:cNvSpPr txBox="1">
            <a:spLocks noGrp="1"/>
          </p:cNvSpPr>
          <p:nvPr>
            <p:ph type="body" idx="1"/>
          </p:nvPr>
        </p:nvSpPr>
        <p:spPr>
          <a:xfrm>
            <a:off x="783904" y="4293041"/>
            <a:ext cx="3080400" cy="574800"/>
          </a:xfrm>
          <a:prstGeom prst="rect">
            <a:avLst/>
          </a:prstGeom>
          <a:solidFill>
            <a:srgbClr val="556D99">
              <a:alpha val="46430"/>
            </a:srgbClr>
          </a:solidFill>
          <a:ln>
            <a:noFill/>
          </a:ln>
        </p:spPr>
        <p:txBody>
          <a:bodyPr spcFirstLastPara="1" wrap="square" lIns="216000" tIns="216000" rIns="216000" bIns="216000" anchor="ctr" anchorCtr="0">
            <a:noAutofit/>
          </a:bodyPr>
          <a:lstStyle/>
          <a:p>
            <a:pPr marL="0" lvl="1" indent="0" algn="ctr">
              <a:lnSpc>
                <a:spcPct val="100000"/>
              </a:lnSpc>
              <a:spcBef>
                <a:spcPts val="0"/>
              </a:spcBef>
              <a:buClr>
                <a:schemeClr val="lt1"/>
              </a:buClr>
              <a:buSzPts val="1500"/>
            </a:pPr>
            <a:r>
              <a:rPr lang="en" sz="1467">
                <a:solidFill>
                  <a:schemeClr val="dk2"/>
                </a:solidFill>
              </a:rPr>
              <a:t>Ocean observing community, partners</a:t>
            </a:r>
            <a:endParaRPr sz="1467">
              <a:solidFill>
                <a:schemeClr val="dk2"/>
              </a:solidFill>
            </a:endParaRPr>
          </a:p>
        </p:txBody>
      </p:sp>
      <p:sp>
        <p:nvSpPr>
          <p:cNvPr id="861" name="Google Shape;861;p127"/>
          <p:cNvSpPr txBox="1">
            <a:spLocks noGrp="1"/>
          </p:cNvSpPr>
          <p:nvPr>
            <p:ph type="body" idx="1"/>
          </p:nvPr>
        </p:nvSpPr>
        <p:spPr>
          <a:xfrm>
            <a:off x="8674621" y="4336197"/>
            <a:ext cx="3080400" cy="725155"/>
          </a:xfrm>
          <a:prstGeom prst="rect">
            <a:avLst/>
          </a:prstGeom>
          <a:solidFill>
            <a:srgbClr val="556D99">
              <a:alpha val="46430"/>
            </a:srgbClr>
          </a:solidFill>
          <a:ln>
            <a:noFill/>
          </a:ln>
        </p:spPr>
        <p:txBody>
          <a:bodyPr spcFirstLastPara="1" wrap="square" lIns="216000" tIns="216000" rIns="216000" bIns="216000" anchor="ctr" anchorCtr="0">
            <a:noAutofit/>
          </a:bodyPr>
          <a:lstStyle/>
          <a:p>
            <a:pPr marL="0" lvl="1" indent="0" algn="ctr">
              <a:lnSpc>
                <a:spcPct val="100000"/>
              </a:lnSpc>
              <a:spcBef>
                <a:spcPts val="0"/>
              </a:spcBef>
              <a:buClr>
                <a:schemeClr val="lt1"/>
              </a:buClr>
              <a:buSzPts val="1500"/>
            </a:pPr>
            <a:r>
              <a:rPr lang="en" sz="1467" dirty="0">
                <a:solidFill>
                  <a:schemeClr val="dk2"/>
                </a:solidFill>
              </a:rPr>
              <a:t>Member States, Policy, Users, Investors, Research, Modellers, Services</a:t>
            </a:r>
            <a:endParaRPr sz="1333" dirty="0">
              <a:solidFill>
                <a:schemeClr val="dk2"/>
              </a:solidFill>
            </a:endParaRPr>
          </a:p>
        </p:txBody>
      </p:sp>
      <p:sp>
        <p:nvSpPr>
          <p:cNvPr id="862" name="Google Shape;862;p127"/>
          <p:cNvSpPr txBox="1">
            <a:spLocks noGrp="1"/>
          </p:cNvSpPr>
          <p:nvPr>
            <p:ph type="body" idx="1"/>
          </p:nvPr>
        </p:nvSpPr>
        <p:spPr>
          <a:xfrm>
            <a:off x="4688036" y="3782651"/>
            <a:ext cx="3080400" cy="574800"/>
          </a:xfrm>
          <a:prstGeom prst="rect">
            <a:avLst/>
          </a:prstGeom>
          <a:solidFill>
            <a:srgbClr val="556D99">
              <a:alpha val="46430"/>
            </a:srgbClr>
          </a:solidFill>
          <a:ln>
            <a:noFill/>
          </a:ln>
        </p:spPr>
        <p:txBody>
          <a:bodyPr spcFirstLastPara="1" wrap="square" lIns="216000" tIns="216000" rIns="216000" bIns="216000" anchor="ctr" anchorCtr="0">
            <a:noAutofit/>
          </a:bodyPr>
          <a:lstStyle/>
          <a:p>
            <a:pPr marL="0" lvl="1" indent="0" algn="ctr">
              <a:lnSpc>
                <a:spcPct val="100000"/>
              </a:lnSpc>
              <a:spcBef>
                <a:spcPts val="0"/>
              </a:spcBef>
              <a:buClr>
                <a:schemeClr val="lt1"/>
              </a:buClr>
              <a:buSzPts val="1500"/>
            </a:pPr>
            <a:r>
              <a:rPr lang="en" sz="1467" dirty="0">
                <a:solidFill>
                  <a:schemeClr val="dk2"/>
                </a:solidFill>
              </a:rPr>
              <a:t>GOOS coordination office  and system</a:t>
            </a:r>
            <a:endParaRPr sz="1333" dirty="0">
              <a:solidFill>
                <a:schemeClr val="dk2"/>
              </a:solidFill>
            </a:endParaRPr>
          </a:p>
        </p:txBody>
      </p:sp>
      <p:pic>
        <p:nvPicPr>
          <p:cNvPr id="864" name="Google Shape;864;p127"/>
          <p:cNvPicPr preferRelativeResize="0"/>
          <p:nvPr/>
        </p:nvPicPr>
        <p:blipFill>
          <a:blip r:embed="rId4">
            <a:alphaModFix/>
          </a:blip>
          <a:stretch>
            <a:fillRect/>
          </a:stretch>
        </p:blipFill>
        <p:spPr>
          <a:xfrm>
            <a:off x="4864343" y="1598762"/>
            <a:ext cx="2611675" cy="2611675"/>
          </a:xfrm>
          <a:prstGeom prst="rect">
            <a:avLst/>
          </a:prstGeom>
          <a:noFill/>
          <a:ln>
            <a:noFill/>
          </a:ln>
        </p:spPr>
      </p:pic>
      <p:sp>
        <p:nvSpPr>
          <p:cNvPr id="2" name="Arrow: Left-Right 1">
            <a:extLst>
              <a:ext uri="{FF2B5EF4-FFF2-40B4-BE49-F238E27FC236}">
                <a16:creationId xmlns:a16="http://schemas.microsoft.com/office/drawing/2014/main" id="{E9AE1212-0456-A2AD-1C01-9CBDBE071F29}"/>
              </a:ext>
            </a:extLst>
          </p:cNvPr>
          <p:cNvSpPr/>
          <p:nvPr/>
        </p:nvSpPr>
        <p:spPr>
          <a:xfrm>
            <a:off x="3943977" y="2693195"/>
            <a:ext cx="660400" cy="3048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Right 2">
            <a:extLst>
              <a:ext uri="{FF2B5EF4-FFF2-40B4-BE49-F238E27FC236}">
                <a16:creationId xmlns:a16="http://schemas.microsoft.com/office/drawing/2014/main" id="{92EA59A5-63C8-E561-7DA8-6998D1220B66}"/>
              </a:ext>
            </a:extLst>
          </p:cNvPr>
          <p:cNvSpPr/>
          <p:nvPr/>
        </p:nvSpPr>
        <p:spPr>
          <a:xfrm>
            <a:off x="7878953" y="2693195"/>
            <a:ext cx="660400" cy="30480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Right 4">
            <a:extLst>
              <a:ext uri="{FF2B5EF4-FFF2-40B4-BE49-F238E27FC236}">
                <a16:creationId xmlns:a16="http://schemas.microsoft.com/office/drawing/2014/main" id="{5BE3E9BC-C7EE-6B76-7FFA-24BDB86F4A98}"/>
              </a:ext>
            </a:extLst>
          </p:cNvPr>
          <p:cNvSpPr/>
          <p:nvPr/>
        </p:nvSpPr>
        <p:spPr>
          <a:xfrm>
            <a:off x="596836" y="5451417"/>
            <a:ext cx="11219105" cy="918593"/>
          </a:xfrm>
          <a:prstGeom prst="lef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67" dirty="0">
                <a:solidFill>
                  <a:schemeClr val="tx1"/>
                </a:solidFill>
              </a:rPr>
              <a:t>Co-design</a:t>
            </a:r>
          </a:p>
        </p:txBody>
      </p:sp>
      <p:pic>
        <p:nvPicPr>
          <p:cNvPr id="7" name="Google Shape;885;p129">
            <a:extLst>
              <a:ext uri="{FF2B5EF4-FFF2-40B4-BE49-F238E27FC236}">
                <a16:creationId xmlns:a16="http://schemas.microsoft.com/office/drawing/2014/main" id="{B0F96930-4E51-E45D-6671-DC2E0B7F6809}"/>
              </a:ext>
            </a:extLst>
          </p:cNvPr>
          <p:cNvPicPr preferRelativeResize="0">
            <a:picLocks noChangeAspect="1"/>
          </p:cNvPicPr>
          <p:nvPr/>
        </p:nvPicPr>
        <p:blipFill rotWithShape="1">
          <a:blip r:embed="rId5">
            <a:alphaModFix/>
          </a:blip>
          <a:srcRect/>
          <a:stretch/>
        </p:blipFill>
        <p:spPr>
          <a:xfrm>
            <a:off x="10214821" y="3283750"/>
            <a:ext cx="1488765" cy="576000"/>
          </a:xfrm>
          <a:prstGeom prst="rect">
            <a:avLst/>
          </a:prstGeom>
          <a:noFill/>
          <a:ln>
            <a:noFill/>
          </a:ln>
        </p:spPr>
      </p:pic>
      <p:pic>
        <p:nvPicPr>
          <p:cNvPr id="15" name="Picture 2" descr="World Meteorological Organization - Wikipedia">
            <a:extLst>
              <a:ext uri="{FF2B5EF4-FFF2-40B4-BE49-F238E27FC236}">
                <a16:creationId xmlns:a16="http://schemas.microsoft.com/office/drawing/2014/main" id="{8A4417F9-62CB-920E-BE96-B162122D6E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6697" y="2681852"/>
            <a:ext cx="1283302"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Google Shape;888;p129">
            <a:extLst>
              <a:ext uri="{FF2B5EF4-FFF2-40B4-BE49-F238E27FC236}">
                <a16:creationId xmlns:a16="http://schemas.microsoft.com/office/drawing/2014/main" id="{D1EEB84F-4AAA-55E3-8B7A-F6AD31634356}"/>
              </a:ext>
            </a:extLst>
          </p:cNvPr>
          <p:cNvPicPr preferRelativeResize="0">
            <a:picLocks noChangeAspect="1"/>
          </p:cNvPicPr>
          <p:nvPr/>
        </p:nvPicPr>
        <p:blipFill rotWithShape="1">
          <a:blip r:embed="rId7">
            <a:alphaModFix/>
          </a:blip>
          <a:srcRect/>
          <a:stretch/>
        </p:blipFill>
        <p:spPr>
          <a:xfrm>
            <a:off x="9628725" y="3238959"/>
            <a:ext cx="509838" cy="576000"/>
          </a:xfrm>
          <a:prstGeom prst="rect">
            <a:avLst/>
          </a:prstGeom>
          <a:noFill/>
          <a:ln>
            <a:noFill/>
          </a:ln>
        </p:spPr>
      </p:pic>
      <p:pic>
        <p:nvPicPr>
          <p:cNvPr id="21" name="Google Shape;891;p129">
            <a:extLst>
              <a:ext uri="{FF2B5EF4-FFF2-40B4-BE49-F238E27FC236}">
                <a16:creationId xmlns:a16="http://schemas.microsoft.com/office/drawing/2014/main" id="{F0EB7CD1-DD6D-AE55-EA62-2112639CB69A}"/>
              </a:ext>
            </a:extLst>
          </p:cNvPr>
          <p:cNvPicPr preferRelativeResize="0">
            <a:picLocks noChangeAspect="1"/>
          </p:cNvPicPr>
          <p:nvPr/>
        </p:nvPicPr>
        <p:blipFill rotWithShape="1">
          <a:blip r:embed="rId8">
            <a:alphaModFix/>
          </a:blip>
          <a:srcRect/>
          <a:stretch/>
        </p:blipFill>
        <p:spPr>
          <a:xfrm>
            <a:off x="11079315" y="2691756"/>
            <a:ext cx="494616" cy="540000"/>
          </a:xfrm>
          <a:prstGeom prst="rect">
            <a:avLst/>
          </a:prstGeom>
          <a:noFill/>
          <a:ln>
            <a:noFill/>
          </a:ln>
        </p:spPr>
      </p:pic>
      <p:pic>
        <p:nvPicPr>
          <p:cNvPr id="22" name="Google Shape;894;p129">
            <a:extLst>
              <a:ext uri="{FF2B5EF4-FFF2-40B4-BE49-F238E27FC236}">
                <a16:creationId xmlns:a16="http://schemas.microsoft.com/office/drawing/2014/main" id="{8324A1E7-8F21-665C-22AE-DF1F04DDF736}"/>
              </a:ext>
            </a:extLst>
          </p:cNvPr>
          <p:cNvPicPr preferRelativeResize="0"/>
          <p:nvPr/>
        </p:nvPicPr>
        <p:blipFill rotWithShape="1">
          <a:blip r:embed="rId9">
            <a:alphaModFix/>
          </a:blip>
          <a:srcRect/>
          <a:stretch/>
        </p:blipFill>
        <p:spPr>
          <a:xfrm>
            <a:off x="9000311" y="3967956"/>
            <a:ext cx="987473" cy="252000"/>
          </a:xfrm>
          <a:prstGeom prst="rect">
            <a:avLst/>
          </a:prstGeom>
          <a:noFill/>
          <a:ln>
            <a:noFill/>
          </a:ln>
        </p:spPr>
      </p:pic>
      <p:pic>
        <p:nvPicPr>
          <p:cNvPr id="23" name="Google Shape;886;p129">
            <a:extLst>
              <a:ext uri="{FF2B5EF4-FFF2-40B4-BE49-F238E27FC236}">
                <a16:creationId xmlns:a16="http://schemas.microsoft.com/office/drawing/2014/main" id="{F88EE27D-484D-FB5B-963C-B1EA03CCBBA3}"/>
              </a:ext>
            </a:extLst>
          </p:cNvPr>
          <p:cNvPicPr preferRelativeResize="0">
            <a:picLocks noChangeAspect="1"/>
          </p:cNvPicPr>
          <p:nvPr/>
        </p:nvPicPr>
        <p:blipFill rotWithShape="1">
          <a:blip r:embed="rId10">
            <a:alphaModFix/>
          </a:blip>
          <a:srcRect/>
          <a:stretch/>
        </p:blipFill>
        <p:spPr>
          <a:xfrm>
            <a:off x="10276447" y="3837979"/>
            <a:ext cx="1162523" cy="468000"/>
          </a:xfrm>
          <a:prstGeom prst="rect">
            <a:avLst/>
          </a:prstGeom>
          <a:noFill/>
          <a:ln>
            <a:noFill/>
          </a:ln>
        </p:spPr>
      </p:pic>
      <p:sp>
        <p:nvSpPr>
          <p:cNvPr id="25" name="Text Placeholder 24">
            <a:extLst>
              <a:ext uri="{FF2B5EF4-FFF2-40B4-BE49-F238E27FC236}">
                <a16:creationId xmlns:a16="http://schemas.microsoft.com/office/drawing/2014/main" id="{60104361-245F-75D1-8D8D-448247026F92}"/>
              </a:ext>
            </a:extLst>
          </p:cNvPr>
          <p:cNvSpPr>
            <a:spLocks noGrp="1"/>
          </p:cNvSpPr>
          <p:nvPr>
            <p:ph type="body" idx="1"/>
          </p:nvPr>
        </p:nvSpPr>
        <p:spPr>
          <a:xfrm>
            <a:off x="720727" y="622074"/>
            <a:ext cx="3764187" cy="889692"/>
          </a:xfrm>
        </p:spPr>
        <p:txBody>
          <a:bodyPr/>
          <a:lstStyle/>
          <a:p>
            <a:endParaRPr lang="en-US" dirty="0"/>
          </a:p>
        </p:txBody>
      </p:sp>
      <p:pic>
        <p:nvPicPr>
          <p:cNvPr id="2050" name="Picture 2" descr="Intergovernmental Oceanographic Commission ...">
            <a:extLst>
              <a:ext uri="{FF2B5EF4-FFF2-40B4-BE49-F238E27FC236}">
                <a16:creationId xmlns:a16="http://schemas.microsoft.com/office/drawing/2014/main" id="{BED81198-99FB-D2D1-5226-5815D1F27F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11629" y="2663199"/>
            <a:ext cx="626130" cy="5891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ternational Science Council">
            <a:extLst>
              <a:ext uri="{FF2B5EF4-FFF2-40B4-BE49-F238E27FC236}">
                <a16:creationId xmlns:a16="http://schemas.microsoft.com/office/drawing/2014/main" id="{5E9A958C-27E0-902E-046C-5B074EC150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58195" y="3382959"/>
            <a:ext cx="513786" cy="432000"/>
          </a:xfrm>
          <a:prstGeom prst="rect">
            <a:avLst/>
          </a:prstGeom>
          <a:noFill/>
          <a:extLst>
            <a:ext uri="{909E8E84-426E-40DD-AFC4-6F175D3DCCD1}">
              <a14:hiddenFill xmlns:a14="http://schemas.microsoft.com/office/drawing/2010/main">
                <a:solidFill>
                  <a:srgbClr val="FFFFFF"/>
                </a:solidFill>
              </a14:hiddenFill>
            </a:ext>
          </a:extLst>
        </p:spPr>
      </p:pic>
      <p:sp>
        <p:nvSpPr>
          <p:cNvPr id="26" name="Google Shape;854;p127">
            <a:extLst>
              <a:ext uri="{FF2B5EF4-FFF2-40B4-BE49-F238E27FC236}">
                <a16:creationId xmlns:a16="http://schemas.microsoft.com/office/drawing/2014/main" id="{046BDE15-4D84-3957-66CB-087194926E2A}"/>
              </a:ext>
            </a:extLst>
          </p:cNvPr>
          <p:cNvSpPr txBox="1">
            <a:spLocks/>
          </p:cNvSpPr>
          <p:nvPr/>
        </p:nvSpPr>
        <p:spPr>
          <a:xfrm>
            <a:off x="4666189" y="1056887"/>
            <a:ext cx="3080400" cy="674800"/>
          </a:xfrm>
          <a:prstGeom prst="rect">
            <a:avLst/>
          </a:prstGeom>
          <a:solidFill>
            <a:schemeClr val="accent1"/>
          </a:solidFill>
          <a:ln>
            <a:noFill/>
          </a:ln>
        </p:spPr>
        <p:txBody>
          <a:bodyPr spcFirstLastPara="1" wrap="square" lIns="216000" tIns="216000" rIns="216000" bIns="216000" anchor="ctr" anchorCtr="0">
            <a:noAutofit/>
          </a:bodyPr>
          <a:lstStyle>
            <a:defPPr marR="0" lvl="0" algn="l" rtl="0">
              <a:lnSpc>
                <a:spcPct val="100000"/>
              </a:lnSpc>
              <a:spcBef>
                <a:spcPts val="0"/>
              </a:spcBef>
              <a:spcAft>
                <a:spcPts val="0"/>
              </a:spcAft>
            </a:defPPr>
            <a:lvl1pPr marL="609585" marR="0" lvl="0" indent="-304792" algn="l" rtl="0">
              <a:lnSpc>
                <a:spcPct val="10000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1219170" marR="0" lvl="1" indent="-304792" algn="l" rtl="0">
              <a:lnSpc>
                <a:spcPct val="90000"/>
              </a:lnSpc>
              <a:spcBef>
                <a:spcPts val="1733"/>
              </a:spcBef>
              <a:spcAft>
                <a:spcPts val="0"/>
              </a:spcAft>
              <a:buClr>
                <a:schemeClr val="accent3"/>
              </a:buClr>
              <a:buSzPts val="1400"/>
              <a:buFont typeface="Arial"/>
              <a:buNone/>
              <a:defRPr sz="2000" b="1" i="0" u="none" strike="noStrike" cap="none">
                <a:solidFill>
                  <a:schemeClr val="accent3"/>
                </a:solidFill>
                <a:latin typeface="Arial"/>
                <a:ea typeface="Arial"/>
                <a:cs typeface="Arial"/>
                <a:sym typeface="Arial"/>
              </a:defRPr>
            </a:lvl2pPr>
            <a:lvl3pPr marL="1828754" marR="0" lvl="2" indent="-304792" algn="l" rtl="0">
              <a:lnSpc>
                <a:spcPct val="100000"/>
              </a:lnSpc>
              <a:spcBef>
                <a:spcPts val="533"/>
              </a:spcBef>
              <a:spcAft>
                <a:spcPts val="0"/>
              </a:spcAft>
              <a:buClr>
                <a:schemeClr val="accent1"/>
              </a:buClr>
              <a:buSzPts val="1400"/>
              <a:buFont typeface="Arial"/>
              <a:buNone/>
              <a:defRPr sz="1800" b="1" i="0" u="none" strike="noStrike" cap="none">
                <a:solidFill>
                  <a:schemeClr val="dk2"/>
                </a:solidFill>
                <a:latin typeface="Arial"/>
                <a:ea typeface="Arial"/>
                <a:cs typeface="Arial"/>
                <a:sym typeface="Arial"/>
              </a:defRPr>
            </a:lvl3pPr>
            <a:lvl4pPr marL="2438339" marR="0" lvl="3" indent="-423323" algn="l" rtl="0">
              <a:lnSpc>
                <a:spcPct val="100000"/>
              </a:lnSpc>
              <a:spcBef>
                <a:spcPts val="2800"/>
              </a:spcBef>
              <a:spcAft>
                <a:spcPts val="0"/>
              </a:spcAft>
              <a:buClr>
                <a:schemeClr val="accent2"/>
              </a:buClr>
              <a:buSzPts val="1400"/>
              <a:buFont typeface="Arial"/>
              <a:buChar char="•"/>
              <a:defRPr sz="1600" b="0" i="0" u="none" strike="noStrike" cap="none">
                <a:solidFill>
                  <a:schemeClr val="dk2"/>
                </a:solidFill>
                <a:latin typeface="Arial"/>
                <a:ea typeface="Arial"/>
                <a:cs typeface="Arial"/>
                <a:sym typeface="Arial"/>
              </a:defRPr>
            </a:lvl4pPr>
            <a:lvl5pPr marL="3047924" marR="0" lvl="4" indent="-423323" algn="l" rtl="0">
              <a:lnSpc>
                <a:spcPct val="100000"/>
              </a:lnSpc>
              <a:spcBef>
                <a:spcPts val="800"/>
              </a:spcBef>
              <a:spcAft>
                <a:spcPts val="0"/>
              </a:spcAft>
              <a:buClr>
                <a:schemeClr val="accent2"/>
              </a:buClr>
              <a:buSzPts val="1400"/>
              <a:buFont typeface="Arial"/>
              <a:buChar char="•"/>
              <a:defRPr sz="1600" b="0" i="0" u="none" strike="noStrike" cap="none">
                <a:solidFill>
                  <a:schemeClr val="dk2"/>
                </a:solidFill>
                <a:latin typeface="Arial"/>
                <a:ea typeface="Arial"/>
                <a:cs typeface="Arial"/>
                <a:sym typeface="Arial"/>
              </a:defRPr>
            </a:lvl5pPr>
            <a:lvl6pPr marL="3657509" marR="0" lvl="5" indent="-423323" algn="l" rtl="0">
              <a:lnSpc>
                <a:spcPct val="90000"/>
              </a:lnSpc>
              <a:spcBef>
                <a:spcPts val="8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6pPr>
            <a:lvl7pPr marL="4267093" marR="0" lvl="6" indent="-423323"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7pPr>
            <a:lvl8pPr marL="4876678" marR="0" lvl="7" indent="-423323"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9pPr>
          </a:lstStyle>
          <a:p>
            <a:pPr marL="0" lvl="1" indent="0" algn="ctr">
              <a:lnSpc>
                <a:spcPct val="100000"/>
              </a:lnSpc>
              <a:spcBef>
                <a:spcPts val="0"/>
              </a:spcBef>
              <a:buClr>
                <a:schemeClr val="lt1"/>
              </a:buClr>
              <a:buSzPts val="1500"/>
            </a:pPr>
            <a:r>
              <a:rPr lang="en-US" sz="1733" dirty="0">
                <a:solidFill>
                  <a:schemeClr val="lt1"/>
                </a:solidFill>
              </a:rPr>
              <a:t>Global Ocean Observing System</a:t>
            </a:r>
            <a:endParaRPr lang="en-US" sz="1600" b="0" dirty="0">
              <a:solidFill>
                <a:schemeClr val="lt1"/>
              </a:solidFill>
            </a:endParaRPr>
          </a:p>
        </p:txBody>
      </p:sp>
    </p:spTree>
    <p:extLst>
      <p:ext uri="{BB962C8B-B14F-4D97-AF65-F5344CB8AC3E}">
        <p14:creationId xmlns:p14="http://schemas.microsoft.com/office/powerpoint/2010/main" val="14826095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23679-DBAF-A77E-DC31-D104329527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sp>
        <p:nvSpPr>
          <p:cNvPr id="3" name="Content Placeholder 5">
            <a:extLst>
              <a:ext uri="{FF2B5EF4-FFF2-40B4-BE49-F238E27FC236}">
                <a16:creationId xmlns:a16="http://schemas.microsoft.com/office/drawing/2014/main" id="{F1DC9CD2-8CA6-FC46-52A7-70264CEA0F8E}"/>
              </a:ext>
            </a:extLst>
          </p:cNvPr>
          <p:cNvSpPr txBox="1">
            <a:spLocks/>
          </p:cNvSpPr>
          <p:nvPr/>
        </p:nvSpPr>
        <p:spPr>
          <a:xfrm>
            <a:off x="613026" y="1075418"/>
            <a:ext cx="9576852" cy="4918982"/>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189" indent="-296326">
              <a:spcAft>
                <a:spcPts val="600"/>
              </a:spcAft>
              <a:buClr>
                <a:schemeClr val="accent2"/>
              </a:buClr>
              <a:buSzPts val="900"/>
              <a:buFont typeface="Arial"/>
              <a:buChar char="●"/>
            </a:pPr>
            <a:r>
              <a:rPr lang="en-US" sz="1700" dirty="0"/>
              <a:t>Strengthen GOOS office support </a:t>
            </a:r>
            <a:r>
              <a:rPr lang="en-US" sz="1700" u="sng" dirty="0"/>
              <a:t>and</a:t>
            </a:r>
            <a:r>
              <a:rPr lang="en-US" sz="1700" dirty="0"/>
              <a:t> system components</a:t>
            </a:r>
          </a:p>
          <a:p>
            <a:pPr marL="457189" indent="-296326">
              <a:buClr>
                <a:schemeClr val="accent2"/>
              </a:buClr>
              <a:buSzPts val="900"/>
              <a:buFont typeface="Arial"/>
              <a:buChar char="●"/>
            </a:pPr>
            <a:r>
              <a:rPr lang="en-US" sz="1700" dirty="0"/>
              <a:t>Respond to IOC Assembly mandates</a:t>
            </a:r>
          </a:p>
          <a:p>
            <a:pPr marL="1080000" lvl="2" indent="-285750">
              <a:spcAft>
                <a:spcPts val="600"/>
              </a:spcAft>
              <a:buClr>
                <a:schemeClr val="accent2"/>
              </a:buClr>
              <a:buSzPts val="900"/>
              <a:buFont typeface="Courier New" panose="02070309020205020404" pitchFamily="49" charset="0"/>
              <a:buChar char="o"/>
            </a:pPr>
            <a:r>
              <a:rPr lang="en-US" sz="1700" dirty="0"/>
              <a:t>including OONJ, JCB, GCOS, governance</a:t>
            </a:r>
          </a:p>
          <a:p>
            <a:pPr marL="457189" indent="-296326">
              <a:spcAft>
                <a:spcPts val="600"/>
              </a:spcAft>
              <a:buClr>
                <a:schemeClr val="accent2"/>
              </a:buClr>
              <a:buSzPts val="900"/>
              <a:buFont typeface="Arial"/>
              <a:buChar char="●"/>
            </a:pPr>
            <a:r>
              <a:rPr lang="en-US" sz="1700" dirty="0"/>
              <a:t>Continue to strengthen relationship with sponsors </a:t>
            </a:r>
            <a:br>
              <a:rPr lang="en-US" sz="1700" dirty="0"/>
            </a:br>
            <a:r>
              <a:rPr lang="en-US" sz="1700" dirty="0"/>
              <a:t>and relevant organizations such as GEO, satellite community …</a:t>
            </a:r>
          </a:p>
          <a:p>
            <a:pPr marL="457189" indent="-296326">
              <a:buClr>
                <a:schemeClr val="accent2"/>
              </a:buClr>
              <a:buSzPts val="900"/>
              <a:buFont typeface="Arial"/>
              <a:buChar char="●"/>
            </a:pPr>
            <a:r>
              <a:rPr lang="en-US" sz="1700" dirty="0"/>
              <a:t>Respond to MLAs and other policy needs </a:t>
            </a:r>
          </a:p>
          <a:p>
            <a:pPr marL="1080000" lvl="2" indent="-285750">
              <a:spcAft>
                <a:spcPts val="600"/>
              </a:spcAft>
              <a:buClr>
                <a:schemeClr val="accent2"/>
              </a:buClr>
              <a:buSzPts val="900"/>
              <a:buFont typeface="Courier New" panose="02070309020205020404" pitchFamily="49" charset="0"/>
              <a:buChar char="o"/>
            </a:pPr>
            <a:r>
              <a:rPr lang="en-US" sz="1700" dirty="0"/>
              <a:t>including UNFCCC, CBD, BBNJ</a:t>
            </a:r>
          </a:p>
          <a:p>
            <a:pPr marL="457189" indent="-296326">
              <a:spcAft>
                <a:spcPts val="600"/>
              </a:spcAft>
              <a:buClr>
                <a:schemeClr val="accent2"/>
              </a:buClr>
              <a:buSzPts val="900"/>
              <a:buFont typeface="Arial"/>
              <a:buChar char="●"/>
            </a:pPr>
            <a:r>
              <a:rPr lang="en-US" sz="1700" dirty="0"/>
              <a:t>Evolve GOOS</a:t>
            </a:r>
          </a:p>
          <a:p>
            <a:pPr marL="457189" indent="-296326">
              <a:buClr>
                <a:schemeClr val="accent2"/>
              </a:buClr>
              <a:buSzPts val="900"/>
              <a:buFont typeface="Arial"/>
              <a:buChar char="●"/>
            </a:pPr>
            <a:r>
              <a:rPr lang="en-US" sz="1700" dirty="0"/>
              <a:t>Administer GOOS actions in the GCOS Implementation Plan</a:t>
            </a:r>
          </a:p>
          <a:p>
            <a:pPr marL="1080000" lvl="2" indent="-285750">
              <a:spcAft>
                <a:spcPts val="600"/>
              </a:spcAft>
              <a:buClr>
                <a:schemeClr val="accent2"/>
              </a:buClr>
              <a:buSzPts val="900"/>
              <a:buFont typeface="Courier New" panose="02070309020205020404" pitchFamily="49" charset="0"/>
              <a:buChar char="o"/>
            </a:pPr>
            <a:r>
              <a:rPr lang="en-US" sz="1700" dirty="0"/>
              <a:t>including implementation plan for ocean C</a:t>
            </a:r>
          </a:p>
          <a:p>
            <a:pPr marL="457189" indent="-296326">
              <a:buClr>
                <a:schemeClr val="accent2"/>
              </a:buClr>
              <a:buSzPts val="900"/>
              <a:buFont typeface="Arial"/>
              <a:buChar char="●"/>
            </a:pPr>
            <a:r>
              <a:rPr lang="en-US" sz="1700" dirty="0"/>
              <a:t>Build engagement and advocacy</a:t>
            </a:r>
          </a:p>
          <a:p>
            <a:pPr marL="1080000" lvl="2" indent="-285750">
              <a:spcAft>
                <a:spcPts val="600"/>
              </a:spcAft>
              <a:buClr>
                <a:schemeClr val="accent2"/>
              </a:buClr>
              <a:buSzPts val="900"/>
              <a:buFont typeface="Courier New" panose="02070309020205020404" pitchFamily="49" charset="0"/>
              <a:buChar char="o"/>
            </a:pPr>
            <a:r>
              <a:rPr lang="en-US" sz="1700" dirty="0"/>
              <a:t>including positioning IOC/GOOS as global voice on ocean observation needs in response to policy (e.g. 30x30, indicators, </a:t>
            </a:r>
            <a:r>
              <a:rPr lang="en-US" sz="1700" dirty="0" err="1"/>
              <a:t>mCDR</a:t>
            </a:r>
            <a:r>
              <a:rPr lang="en-US" sz="1700" dirty="0"/>
              <a:t>, new technologies </a:t>
            </a:r>
            <a:r>
              <a:rPr lang="en-US" sz="1700" dirty="0" err="1"/>
              <a:t>etc</a:t>
            </a:r>
            <a:r>
              <a:rPr lang="en-US" sz="1700" dirty="0"/>
              <a:t>)</a:t>
            </a:r>
          </a:p>
          <a:p>
            <a:pPr marL="457189" indent="-296326">
              <a:spcAft>
                <a:spcPts val="600"/>
              </a:spcAft>
              <a:buClr>
                <a:schemeClr val="accent2"/>
              </a:buClr>
              <a:buSzPts val="900"/>
              <a:buChar char="●"/>
            </a:pPr>
            <a:r>
              <a:rPr lang="en" sz="1700" dirty="0"/>
              <a:t>Further develop regional coordination and build capacity at regional and national level</a:t>
            </a:r>
          </a:p>
          <a:p>
            <a:pPr marL="457189" indent="-296326">
              <a:spcAft>
                <a:spcPts val="600"/>
              </a:spcAft>
              <a:buClr>
                <a:schemeClr val="accent2"/>
              </a:buClr>
              <a:buSzPts val="900"/>
              <a:buChar char="●"/>
            </a:pPr>
            <a:r>
              <a:rPr lang="en" sz="1700" dirty="0"/>
              <a:t>Synergize GOOS and UN Ocean Decade activities</a:t>
            </a:r>
          </a:p>
          <a:p>
            <a:pPr marL="457189" indent="-296326">
              <a:spcAft>
                <a:spcPts val="600"/>
              </a:spcAft>
              <a:buClr>
                <a:schemeClr val="accent2"/>
              </a:buClr>
              <a:buSzPts val="900"/>
              <a:buChar char="●"/>
            </a:pPr>
            <a:endParaRPr lang="en-US" sz="1700" b="1" dirty="0"/>
          </a:p>
        </p:txBody>
      </p:sp>
      <p:pic>
        <p:nvPicPr>
          <p:cNvPr id="5" name="Google Shape;1089;p138" descr="Diagram&#10;&#10;Description automatically generated">
            <a:extLst>
              <a:ext uri="{FF2B5EF4-FFF2-40B4-BE49-F238E27FC236}">
                <a16:creationId xmlns:a16="http://schemas.microsoft.com/office/drawing/2014/main" id="{32021E7A-8807-D938-C4A6-F22F840A0D61}"/>
              </a:ext>
            </a:extLst>
          </p:cNvPr>
          <p:cNvPicPr preferRelativeResize="0">
            <a:picLocks noChangeAspect="1"/>
          </p:cNvPicPr>
          <p:nvPr/>
        </p:nvPicPr>
        <p:blipFill rotWithShape="1">
          <a:blip r:embed="rId3">
            <a:alphaModFix/>
          </a:blip>
          <a:srcRect/>
          <a:stretch/>
        </p:blipFill>
        <p:spPr>
          <a:xfrm>
            <a:off x="8427494" y="324603"/>
            <a:ext cx="3292398" cy="3618127"/>
          </a:xfrm>
          <a:prstGeom prst="rect">
            <a:avLst/>
          </a:prstGeom>
          <a:noFill/>
          <a:ln>
            <a:noFill/>
          </a:ln>
        </p:spPr>
      </p:pic>
      <p:sp>
        <p:nvSpPr>
          <p:cNvPr id="4" name="Google Shape;144;p2">
            <a:extLst>
              <a:ext uri="{FF2B5EF4-FFF2-40B4-BE49-F238E27FC236}">
                <a16:creationId xmlns:a16="http://schemas.microsoft.com/office/drawing/2014/main" id="{1370E602-6431-C6B6-4E55-6A079425BF24}"/>
              </a:ext>
            </a:extLst>
          </p:cNvPr>
          <p:cNvSpPr txBox="1">
            <a:spLocks/>
          </p:cNvSpPr>
          <p:nvPr/>
        </p:nvSpPr>
        <p:spPr>
          <a:xfrm>
            <a:off x="573315" y="378739"/>
            <a:ext cx="7119256" cy="5746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5000"/>
              </a:lnSpc>
              <a:buClr>
                <a:schemeClr val="accent1"/>
              </a:buClr>
              <a:buSzPts val="3600"/>
            </a:pPr>
            <a:r>
              <a:rPr lang="en-GB" altLang="zh-CN" sz="3600" b="1" dirty="0">
                <a:solidFill>
                  <a:schemeClr val="accent1"/>
                </a:solidFill>
              </a:rPr>
              <a:t>Strategic direction 2024 - 2025</a:t>
            </a:r>
            <a:endParaRPr lang="en-GB" sz="3600" b="1" dirty="0">
              <a:solidFill>
                <a:schemeClr val="accent1"/>
              </a:solidFill>
            </a:endParaRPr>
          </a:p>
        </p:txBody>
      </p:sp>
      <p:sp>
        <p:nvSpPr>
          <p:cNvPr id="13" name="TextBox 12">
            <a:extLst>
              <a:ext uri="{FF2B5EF4-FFF2-40B4-BE49-F238E27FC236}">
                <a16:creationId xmlns:a16="http://schemas.microsoft.com/office/drawing/2014/main" id="{0EE59090-4FE6-8451-C499-5C8DAFB888F0}"/>
              </a:ext>
            </a:extLst>
          </p:cNvPr>
          <p:cNvSpPr txBox="1"/>
          <p:nvPr/>
        </p:nvSpPr>
        <p:spPr>
          <a:xfrm>
            <a:off x="3553939" y="6179454"/>
            <a:ext cx="6001658" cy="707886"/>
          </a:xfrm>
          <a:prstGeom prst="rect">
            <a:avLst/>
          </a:prstGeom>
          <a:noFill/>
        </p:spPr>
        <p:txBody>
          <a:bodyPr wrap="square" rtlCol="0">
            <a:spAutoFit/>
          </a:bodyPr>
          <a:lstStyle/>
          <a:p>
            <a:r>
              <a:rPr lang="en-US" sz="2000" b="1" dirty="0"/>
              <a:t>We cannot act on what we do not measure</a:t>
            </a:r>
          </a:p>
          <a:p>
            <a:endParaRPr lang="en-US" sz="2000" dirty="0"/>
          </a:p>
        </p:txBody>
      </p:sp>
    </p:spTree>
    <p:extLst>
      <p:ext uri="{BB962C8B-B14F-4D97-AF65-F5344CB8AC3E}">
        <p14:creationId xmlns:p14="http://schemas.microsoft.com/office/powerpoint/2010/main" val="19521499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afbda83210_0_189"/>
          <p:cNvSpPr txBox="1">
            <a:spLocks noGrp="1"/>
          </p:cNvSpPr>
          <p:nvPr>
            <p:ph type="ctrTitle"/>
          </p:nvPr>
        </p:nvSpPr>
        <p:spPr>
          <a:xfrm>
            <a:off x="601456" y="2854801"/>
            <a:ext cx="4074000" cy="1018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6000"/>
              <a:buFont typeface="Arial"/>
              <a:buNone/>
            </a:pPr>
            <a:r>
              <a:rPr lang="en-US"/>
              <a:t>Thank you</a:t>
            </a:r>
            <a:endParaRPr/>
          </a:p>
        </p:txBody>
      </p:sp>
      <p:sp>
        <p:nvSpPr>
          <p:cNvPr id="209" name="Google Shape;209;g2afbda83210_0_189"/>
          <p:cNvSpPr txBox="1">
            <a:spLocks noGrp="1"/>
          </p:cNvSpPr>
          <p:nvPr>
            <p:ph type="subTitle" idx="1"/>
          </p:nvPr>
        </p:nvSpPr>
        <p:spPr>
          <a:xfrm>
            <a:off x="720725" y="3873600"/>
            <a:ext cx="4074000" cy="4446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accent2"/>
              </a:buClr>
              <a:buSzPts val="2400"/>
              <a:buNone/>
            </a:pPr>
            <a:r>
              <a:rPr lang="en-US"/>
              <a:t>goosocean.org</a:t>
            </a:r>
            <a:endParaRPr/>
          </a:p>
        </p:txBody>
      </p:sp>
      <p:pic>
        <p:nvPicPr>
          <p:cNvPr id="210" name="Google Shape;210;g2afbda83210_0_189" descr="A picture containing swimming, ocean floor&#10;&#10;Description automatically generated"/>
          <p:cNvPicPr preferRelativeResize="0"/>
          <p:nvPr/>
        </p:nvPicPr>
        <p:blipFill rotWithShape="1">
          <a:blip r:embed="rId3">
            <a:alphaModFix/>
          </a:blip>
          <a:srcRect t="-80" r="9140" b="-735"/>
          <a:stretch/>
        </p:blipFill>
        <p:spPr>
          <a:xfrm>
            <a:off x="5003292" y="222416"/>
            <a:ext cx="3885337" cy="6458466"/>
          </a:xfrm>
          <a:prstGeom prst="rect">
            <a:avLst/>
          </a:prstGeom>
          <a:noFill/>
          <a:ln>
            <a:noFill/>
          </a:ln>
        </p:spPr>
      </p:pic>
      <p:pic>
        <p:nvPicPr>
          <p:cNvPr id="211" name="Google Shape;211;g2afbda83210_0_189"/>
          <p:cNvPicPr preferRelativeResize="0"/>
          <p:nvPr/>
        </p:nvPicPr>
        <p:blipFill rotWithShape="1">
          <a:blip r:embed="rId4">
            <a:alphaModFix/>
          </a:blip>
          <a:srcRect t="7426" b="8185"/>
          <a:stretch/>
        </p:blipFill>
        <p:spPr>
          <a:xfrm>
            <a:off x="9014364" y="233724"/>
            <a:ext cx="3177631" cy="2178791"/>
          </a:xfrm>
          <a:prstGeom prst="rect">
            <a:avLst/>
          </a:prstGeom>
          <a:noFill/>
          <a:ln>
            <a:noFill/>
          </a:ln>
        </p:spPr>
      </p:pic>
      <p:pic>
        <p:nvPicPr>
          <p:cNvPr id="212" name="Google Shape;212;g2afbda83210_0_189" descr="A picture containing person&#10;&#10;Description automatically generated"/>
          <p:cNvPicPr preferRelativeResize="0"/>
          <p:nvPr/>
        </p:nvPicPr>
        <p:blipFill rotWithShape="1">
          <a:blip r:embed="rId5">
            <a:alphaModFix/>
          </a:blip>
          <a:srcRect t="1871" b="9017"/>
          <a:stretch/>
        </p:blipFill>
        <p:spPr>
          <a:xfrm>
            <a:off x="9014365" y="2574207"/>
            <a:ext cx="3177638" cy="1755646"/>
          </a:xfrm>
          <a:prstGeom prst="rect">
            <a:avLst/>
          </a:prstGeom>
          <a:noFill/>
          <a:ln>
            <a:noFill/>
          </a:ln>
        </p:spPr>
      </p:pic>
      <p:pic>
        <p:nvPicPr>
          <p:cNvPr id="213" name="Google Shape;213;g2afbda83210_0_189" descr="A picture containing sky, outdoor, snow, seal&#10;&#10;Description automatically generated"/>
          <p:cNvPicPr preferRelativeResize="0"/>
          <p:nvPr/>
        </p:nvPicPr>
        <p:blipFill rotWithShape="1">
          <a:blip r:embed="rId6">
            <a:alphaModFix/>
          </a:blip>
          <a:srcRect t="9663" b="-1087"/>
          <a:stretch/>
        </p:blipFill>
        <p:spPr>
          <a:xfrm>
            <a:off x="9014364" y="4486675"/>
            <a:ext cx="3177631" cy="2178791"/>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8C25DE-A266-BC43-A021-D28B1F9CA7A7}"/>
              </a:ext>
            </a:extLst>
          </p:cNvPr>
          <p:cNvPicPr>
            <a:picLocks noChangeAspect="1"/>
          </p:cNvPicPr>
          <p:nvPr/>
        </p:nvPicPr>
        <p:blipFill>
          <a:blip r:embed="rId2"/>
          <a:stretch>
            <a:fillRect/>
          </a:stretch>
        </p:blipFill>
        <p:spPr>
          <a:xfrm>
            <a:off x="3935760" y="-30570"/>
            <a:ext cx="8760296" cy="6723699"/>
          </a:xfrm>
          <a:prstGeom prst="rect">
            <a:avLst/>
          </a:prstGeom>
        </p:spPr>
      </p:pic>
      <p:sp>
        <p:nvSpPr>
          <p:cNvPr id="3" name="Rectangle 2">
            <a:extLst>
              <a:ext uri="{FF2B5EF4-FFF2-40B4-BE49-F238E27FC236}">
                <a16:creationId xmlns:a16="http://schemas.microsoft.com/office/drawing/2014/main" id="{C29EE1C0-8930-A340-AAD5-43B07E74A729}"/>
              </a:ext>
            </a:extLst>
          </p:cNvPr>
          <p:cNvSpPr/>
          <p:nvPr/>
        </p:nvSpPr>
        <p:spPr bwMode="auto">
          <a:xfrm>
            <a:off x="8544274" y="3094912"/>
            <a:ext cx="2808311" cy="35744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latin typeface="Arial" pitchFamily="-1" charset="0"/>
              <a:ea typeface="ＭＳ Ｐゴシック" pitchFamily="-1" charset="-128"/>
              <a:cs typeface="ＭＳ Ｐゴシック" pitchFamily="-1" charset="-128"/>
            </a:endParaRPr>
          </a:p>
        </p:txBody>
      </p:sp>
      <p:sp>
        <p:nvSpPr>
          <p:cNvPr id="5" name="Rectangle 4">
            <a:extLst>
              <a:ext uri="{FF2B5EF4-FFF2-40B4-BE49-F238E27FC236}">
                <a16:creationId xmlns:a16="http://schemas.microsoft.com/office/drawing/2014/main" id="{B2963810-DAD4-214D-BE96-B9874B4664D0}"/>
              </a:ext>
            </a:extLst>
          </p:cNvPr>
          <p:cNvSpPr/>
          <p:nvPr/>
        </p:nvSpPr>
        <p:spPr bwMode="auto">
          <a:xfrm>
            <a:off x="-175415" y="1225209"/>
            <a:ext cx="4464496" cy="1946161"/>
          </a:xfrm>
          <a:prstGeom prst="rect">
            <a:avLst/>
          </a:prstGeom>
          <a:solidFill>
            <a:schemeClr val="bg1"/>
          </a:solidFill>
          <a:ln w="101600" cap="flat" cmpd="sng" algn="ctr">
            <a:solidFill>
              <a:schemeClr val="accent1">
                <a:lumMod val="75000"/>
              </a:schemeClr>
            </a:solidFill>
            <a:prstDash val="solid"/>
            <a:round/>
            <a:headEnd type="none" w="med" len="med"/>
            <a:tailEnd type="none" w="med" len="med"/>
          </a:ln>
          <a:effectLst/>
        </p:spPr>
        <p:txBody>
          <a:bodyPr vert="horz" wrap="square" lIns="720000" tIns="360000" rIns="360000" bIns="360000" numCol="1" rtlCol="0" anchor="t" anchorCtr="0" compatLnSpc="1">
            <a:prstTxWarp prst="textNoShape">
              <a:avLst/>
            </a:prstTxWarp>
          </a:bodyPr>
          <a:lstStyle/>
          <a:p>
            <a:r>
              <a:rPr lang="en-US" sz="2000" b="1" dirty="0">
                <a:latin typeface="+mj-lt"/>
              </a:rPr>
              <a:t>Vision</a:t>
            </a:r>
          </a:p>
          <a:p>
            <a:r>
              <a:rPr lang="en-US" dirty="0">
                <a:latin typeface="+mj-lt"/>
              </a:rPr>
              <a:t>A truly global ocean observing system that delivers the essential information needed for our sustainable development, safety, wellbeing and prosperity </a:t>
            </a:r>
          </a:p>
        </p:txBody>
      </p:sp>
      <p:pic>
        <p:nvPicPr>
          <p:cNvPr id="6" name="Picture 5">
            <a:extLst>
              <a:ext uri="{FF2B5EF4-FFF2-40B4-BE49-F238E27FC236}">
                <a16:creationId xmlns:a16="http://schemas.microsoft.com/office/drawing/2014/main" id="{00118250-AAC3-D04B-BFAE-DF3FCF0EEBA8}"/>
              </a:ext>
            </a:extLst>
          </p:cNvPr>
          <p:cNvPicPr>
            <a:picLocks noChangeAspect="1"/>
          </p:cNvPicPr>
          <p:nvPr/>
        </p:nvPicPr>
        <p:blipFill>
          <a:blip r:embed="rId3"/>
          <a:stretch>
            <a:fillRect/>
          </a:stretch>
        </p:blipFill>
        <p:spPr>
          <a:xfrm>
            <a:off x="8597268" y="3166920"/>
            <a:ext cx="2611301" cy="3691080"/>
          </a:xfrm>
          <a:prstGeom prst="rect">
            <a:avLst/>
          </a:prstGeom>
        </p:spPr>
      </p:pic>
      <p:sp>
        <p:nvSpPr>
          <p:cNvPr id="7" name="Rectangle 6">
            <a:extLst>
              <a:ext uri="{FF2B5EF4-FFF2-40B4-BE49-F238E27FC236}">
                <a16:creationId xmlns:a16="http://schemas.microsoft.com/office/drawing/2014/main" id="{CEA880CF-EE4A-2C4D-B405-6793A8C19EE6}"/>
              </a:ext>
            </a:extLst>
          </p:cNvPr>
          <p:cNvSpPr/>
          <p:nvPr/>
        </p:nvSpPr>
        <p:spPr bwMode="auto">
          <a:xfrm>
            <a:off x="-175415" y="3696948"/>
            <a:ext cx="4464496" cy="2160811"/>
          </a:xfrm>
          <a:prstGeom prst="rect">
            <a:avLst/>
          </a:prstGeom>
          <a:solidFill>
            <a:schemeClr val="bg1"/>
          </a:solidFill>
          <a:ln w="101600" cap="flat" cmpd="sng" algn="ctr">
            <a:solidFill>
              <a:schemeClr val="accent2">
                <a:lumMod val="75000"/>
              </a:schemeClr>
            </a:solidFill>
            <a:prstDash val="solid"/>
            <a:round/>
            <a:headEnd type="none" w="med" len="med"/>
            <a:tailEnd type="none" w="med" len="med"/>
          </a:ln>
          <a:effectLst/>
        </p:spPr>
        <p:txBody>
          <a:bodyPr vert="horz" wrap="square" lIns="720000" tIns="360000" rIns="360000" bIns="360000" numCol="1" rtlCol="0" anchor="t" anchorCtr="0" compatLnSpc="1">
            <a:prstTxWarp prst="textNoShape">
              <a:avLst/>
            </a:prstTxWarp>
          </a:bodyPr>
          <a:lstStyle/>
          <a:p>
            <a:r>
              <a:rPr lang="en-US" sz="2000" b="1" dirty="0"/>
              <a:t>Mission</a:t>
            </a:r>
          </a:p>
          <a:p>
            <a:r>
              <a:rPr lang="en-US" dirty="0"/>
              <a:t>To lead the ocean observing community and create the partnerships to grow an integrated, responsive and sustained observing system </a:t>
            </a:r>
          </a:p>
        </p:txBody>
      </p:sp>
      <p:sp>
        <p:nvSpPr>
          <p:cNvPr id="2" name="Google Shape;144;p2">
            <a:extLst>
              <a:ext uri="{FF2B5EF4-FFF2-40B4-BE49-F238E27FC236}">
                <a16:creationId xmlns:a16="http://schemas.microsoft.com/office/drawing/2014/main" id="{7F5D58F6-5496-0198-29D9-4139DCEC0D40}"/>
              </a:ext>
            </a:extLst>
          </p:cNvPr>
          <p:cNvSpPr txBox="1">
            <a:spLocks noGrp="1"/>
          </p:cNvSpPr>
          <p:nvPr>
            <p:ph type="title"/>
          </p:nvPr>
        </p:nvSpPr>
        <p:spPr>
          <a:xfrm>
            <a:off x="143399" y="378739"/>
            <a:ext cx="6686771"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3600"/>
              <a:buFont typeface="Arial"/>
              <a:buNone/>
            </a:pPr>
            <a:r>
              <a:rPr lang="en-US" dirty="0"/>
              <a:t>GOOS 2030 Strategy</a:t>
            </a:r>
            <a:br>
              <a:rPr lang="en-US" dirty="0"/>
            </a:br>
            <a:endParaRPr dirty="0"/>
          </a:p>
        </p:txBody>
      </p:sp>
    </p:spTree>
    <p:extLst>
      <p:ext uri="{BB962C8B-B14F-4D97-AF65-F5344CB8AC3E}">
        <p14:creationId xmlns:p14="http://schemas.microsoft.com/office/powerpoint/2010/main" val="290783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3B0ACE-0D42-4A46-AF48-2EA590FDE169}"/>
              </a:ext>
            </a:extLst>
          </p:cNvPr>
          <p:cNvSpPr>
            <a:spLocks noGrp="1"/>
          </p:cNvSpPr>
          <p:nvPr>
            <p:ph type="title"/>
          </p:nvPr>
        </p:nvSpPr>
        <p:spPr>
          <a:xfrm>
            <a:off x="254000" y="263294"/>
            <a:ext cx="11529973" cy="1143000"/>
          </a:xfrm>
        </p:spPr>
        <p:txBody>
          <a:bodyPr/>
          <a:lstStyle/>
          <a:p>
            <a:pPr algn="ctr"/>
            <a:r>
              <a:rPr lang="en-US" b="1" dirty="0"/>
              <a:t>Delivery across 3 target application areas</a:t>
            </a:r>
            <a:endParaRPr lang="en-US" sz="3200" b="1" dirty="0"/>
          </a:p>
        </p:txBody>
      </p:sp>
      <p:sp>
        <p:nvSpPr>
          <p:cNvPr id="2" name="Rectangle 1">
            <a:extLst>
              <a:ext uri="{FF2B5EF4-FFF2-40B4-BE49-F238E27FC236}">
                <a16:creationId xmlns:a16="http://schemas.microsoft.com/office/drawing/2014/main" id="{9042302D-04BF-1B43-8DB6-F912B65A7107}"/>
              </a:ext>
            </a:extLst>
          </p:cNvPr>
          <p:cNvSpPr/>
          <p:nvPr/>
        </p:nvSpPr>
        <p:spPr bwMode="auto">
          <a:xfrm>
            <a:off x="11352584" y="1515207"/>
            <a:ext cx="720080" cy="335395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 charset="0"/>
              <a:ea typeface="ＭＳ Ｐゴシック" pitchFamily="-1" charset="-128"/>
              <a:cs typeface="ＭＳ Ｐゴシック" pitchFamily="-1" charset="-128"/>
            </a:endParaRPr>
          </a:p>
        </p:txBody>
      </p:sp>
      <p:grpSp>
        <p:nvGrpSpPr>
          <p:cNvPr id="4" name="Group 3"/>
          <p:cNvGrpSpPr/>
          <p:nvPr/>
        </p:nvGrpSpPr>
        <p:grpSpPr>
          <a:xfrm>
            <a:off x="997131" y="840259"/>
            <a:ext cx="10005797" cy="3245960"/>
            <a:chOff x="986408" y="1259028"/>
            <a:chExt cx="10629740" cy="3466116"/>
          </a:xfrm>
        </p:grpSpPr>
        <p:pic>
          <p:nvPicPr>
            <p:cNvPr id="9" name="Picture 12">
              <a:extLst>
                <a:ext uri="{FF2B5EF4-FFF2-40B4-BE49-F238E27FC236}">
                  <a16:creationId xmlns:a16="http://schemas.microsoft.com/office/drawing/2014/main" id="{70E593DE-0120-F341-BD51-C6A1FF49EA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6408" y="1836294"/>
              <a:ext cx="3525416" cy="230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
              <a:extLst>
                <a:ext uri="{FF2B5EF4-FFF2-40B4-BE49-F238E27FC236}">
                  <a16:creationId xmlns:a16="http://schemas.microsoft.com/office/drawing/2014/main" id="{B50600C6-DFA3-A842-8009-7A6A9CE197FF}"/>
                </a:ext>
              </a:extLst>
            </p:cNvPr>
            <p:cNvSpPr txBox="1">
              <a:spLocks noChangeArrowheads="1"/>
            </p:cNvSpPr>
            <p:nvPr/>
          </p:nvSpPr>
          <p:spPr bwMode="auto">
            <a:xfrm>
              <a:off x="1559496" y="1276463"/>
              <a:ext cx="244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fr-FR" i="1" dirty="0"/>
                <a:t>Climate</a:t>
              </a:r>
            </a:p>
          </p:txBody>
        </p:sp>
        <p:sp>
          <p:nvSpPr>
            <p:cNvPr id="11" name="TextBox 8">
              <a:extLst>
                <a:ext uri="{FF2B5EF4-FFF2-40B4-BE49-F238E27FC236}">
                  <a16:creationId xmlns:a16="http://schemas.microsoft.com/office/drawing/2014/main" id="{B834A5F2-68ED-3942-A89A-409C96F8FC95}"/>
                </a:ext>
              </a:extLst>
            </p:cNvPr>
            <p:cNvSpPr txBox="1">
              <a:spLocks noChangeArrowheads="1"/>
            </p:cNvSpPr>
            <p:nvPr/>
          </p:nvSpPr>
          <p:spPr bwMode="auto">
            <a:xfrm>
              <a:off x="3996472" y="1259028"/>
              <a:ext cx="4464050" cy="32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fr-FR" i="1" dirty="0"/>
                <a:t>Forecasting</a:t>
              </a:r>
            </a:p>
          </p:txBody>
        </p:sp>
        <p:sp>
          <p:nvSpPr>
            <p:cNvPr id="12" name="TextBox 9">
              <a:extLst>
                <a:ext uri="{FF2B5EF4-FFF2-40B4-BE49-F238E27FC236}">
                  <a16:creationId xmlns:a16="http://schemas.microsoft.com/office/drawing/2014/main" id="{44FCBDBE-7160-C449-AB8F-5FD26195FFD1}"/>
                </a:ext>
              </a:extLst>
            </p:cNvPr>
            <p:cNvSpPr txBox="1">
              <a:spLocks noChangeArrowheads="1"/>
            </p:cNvSpPr>
            <p:nvPr/>
          </p:nvSpPr>
          <p:spPr bwMode="auto">
            <a:xfrm>
              <a:off x="7993023" y="1276613"/>
              <a:ext cx="2653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fr-FR" i="1" dirty="0"/>
                <a:t>Ocean health</a:t>
              </a:r>
            </a:p>
          </p:txBody>
        </p:sp>
        <p:pic>
          <p:nvPicPr>
            <p:cNvPr id="14" name="Picture 2">
              <a:extLst>
                <a:ext uri="{FF2B5EF4-FFF2-40B4-BE49-F238E27FC236}">
                  <a16:creationId xmlns:a16="http://schemas.microsoft.com/office/drawing/2014/main" id="{FB918E0C-89CE-AC44-9721-17CAE6971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1844824"/>
              <a:ext cx="4007980" cy="230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5">
              <a:extLst>
                <a:ext uri="{FF2B5EF4-FFF2-40B4-BE49-F238E27FC236}">
                  <a16:creationId xmlns:a16="http://schemas.microsoft.com/office/drawing/2014/main" id="{C49962B2-4BDC-8147-9D5F-D5AF43415F3E}"/>
                </a:ext>
              </a:extLst>
            </p:cNvPr>
            <p:cNvPicPr>
              <a:picLocks noChangeAspect="1"/>
            </p:cNvPicPr>
            <p:nvPr/>
          </p:nvPicPr>
          <p:blipFill>
            <a:blip r:embed="rId5"/>
            <a:stretch>
              <a:fillRect/>
            </a:stretch>
          </p:blipFill>
          <p:spPr>
            <a:xfrm>
              <a:off x="4470517" y="1821542"/>
              <a:ext cx="3497691" cy="2324198"/>
            </a:xfrm>
            <a:prstGeom prst="rect">
              <a:avLst/>
            </a:prstGeom>
          </p:spPr>
        </p:pic>
        <p:sp>
          <p:nvSpPr>
            <p:cNvPr id="3" name="TextBox 2">
              <a:extLst>
                <a:ext uri="{FF2B5EF4-FFF2-40B4-BE49-F238E27FC236}">
                  <a16:creationId xmlns:a16="http://schemas.microsoft.com/office/drawing/2014/main" id="{5CE221DD-4852-CD46-AEB8-6A51840DC5F9}"/>
                </a:ext>
              </a:extLst>
            </p:cNvPr>
            <p:cNvSpPr txBox="1"/>
            <p:nvPr/>
          </p:nvSpPr>
          <p:spPr>
            <a:xfrm>
              <a:off x="986408" y="4186870"/>
              <a:ext cx="3381400" cy="523220"/>
            </a:xfrm>
            <a:prstGeom prst="rect">
              <a:avLst/>
            </a:prstGeom>
            <a:noFill/>
          </p:spPr>
          <p:txBody>
            <a:bodyPr wrap="square" rtlCol="0">
              <a:spAutoFit/>
            </a:bodyPr>
            <a:lstStyle/>
            <a:p>
              <a:pPr algn="ctr"/>
              <a:r>
                <a:rPr lang="en-US" sz="1400" i="1" dirty="0"/>
                <a:t>mitigation and adaptation, </a:t>
              </a:r>
              <a:br>
                <a:rPr lang="en-US" sz="1400" i="1" dirty="0"/>
              </a:br>
              <a:r>
                <a:rPr lang="en-US" sz="1400" i="1" dirty="0"/>
                <a:t>seasonal forecasts</a:t>
              </a:r>
            </a:p>
          </p:txBody>
        </p:sp>
        <p:sp>
          <p:nvSpPr>
            <p:cNvPr id="15" name="TextBox 14">
              <a:extLst>
                <a:ext uri="{FF2B5EF4-FFF2-40B4-BE49-F238E27FC236}">
                  <a16:creationId xmlns:a16="http://schemas.microsoft.com/office/drawing/2014/main" id="{E8490BC7-5447-D548-9B38-A78BC1FC723D}"/>
                </a:ext>
              </a:extLst>
            </p:cNvPr>
            <p:cNvSpPr txBox="1"/>
            <p:nvPr/>
          </p:nvSpPr>
          <p:spPr>
            <a:xfrm>
              <a:off x="4507997" y="4193702"/>
              <a:ext cx="3381400" cy="523220"/>
            </a:xfrm>
            <a:prstGeom prst="rect">
              <a:avLst/>
            </a:prstGeom>
            <a:noFill/>
          </p:spPr>
          <p:txBody>
            <a:bodyPr wrap="square" rtlCol="0">
              <a:spAutoFit/>
            </a:bodyPr>
            <a:lstStyle/>
            <a:p>
              <a:pPr algn="ctr"/>
              <a:r>
                <a:rPr lang="en-US" sz="1400" i="1" dirty="0"/>
                <a:t>supporting the marine economy </a:t>
              </a:r>
              <a:br>
                <a:rPr lang="en-US" sz="1400" i="1" dirty="0"/>
              </a:br>
              <a:r>
                <a:rPr lang="en-US" sz="1400" i="1" dirty="0"/>
                <a:t>and reducing risk</a:t>
              </a:r>
            </a:p>
          </p:txBody>
        </p:sp>
        <p:sp>
          <p:nvSpPr>
            <p:cNvPr id="16" name="TextBox 15">
              <a:extLst>
                <a:ext uri="{FF2B5EF4-FFF2-40B4-BE49-F238E27FC236}">
                  <a16:creationId xmlns:a16="http://schemas.microsoft.com/office/drawing/2014/main" id="{74AA5B15-D1E9-5549-A4EC-582FAB2B30FC}"/>
                </a:ext>
              </a:extLst>
            </p:cNvPr>
            <p:cNvSpPr txBox="1"/>
            <p:nvPr/>
          </p:nvSpPr>
          <p:spPr>
            <a:xfrm>
              <a:off x="7957472" y="4201924"/>
              <a:ext cx="3381400" cy="523220"/>
            </a:xfrm>
            <a:prstGeom prst="rect">
              <a:avLst/>
            </a:prstGeom>
            <a:noFill/>
          </p:spPr>
          <p:txBody>
            <a:bodyPr wrap="square" rtlCol="0">
              <a:spAutoFit/>
            </a:bodyPr>
            <a:lstStyle/>
            <a:p>
              <a:pPr algn="ctr"/>
              <a:r>
                <a:rPr lang="en-US" sz="1400" i="1" dirty="0"/>
                <a:t>sustainability of ocean </a:t>
              </a:r>
              <a:br>
                <a:rPr lang="en-US" sz="1400" i="1" dirty="0"/>
              </a:br>
              <a:r>
                <a:rPr lang="en-US" sz="1400" i="1" dirty="0"/>
                <a:t>ecosystem services</a:t>
              </a:r>
            </a:p>
          </p:txBody>
        </p:sp>
      </p:grpSp>
      <p:pic>
        <p:nvPicPr>
          <p:cNvPr id="17" name="Picture 16">
            <a:extLst>
              <a:ext uri="{FF2B5EF4-FFF2-40B4-BE49-F238E27FC236}">
                <a16:creationId xmlns:a16="http://schemas.microsoft.com/office/drawing/2014/main" id="{CBE41D46-E875-2D40-B944-D8FC1D809CE3}"/>
              </a:ext>
            </a:extLst>
          </p:cNvPr>
          <p:cNvPicPr>
            <a:picLocks noChangeAspect="1"/>
          </p:cNvPicPr>
          <p:nvPr/>
        </p:nvPicPr>
        <p:blipFill>
          <a:blip r:embed="rId6"/>
          <a:stretch>
            <a:fillRect/>
          </a:stretch>
        </p:blipFill>
        <p:spPr>
          <a:xfrm>
            <a:off x="1787529" y="4138834"/>
            <a:ext cx="8831126" cy="2766131"/>
          </a:xfrm>
          <a:prstGeom prst="rect">
            <a:avLst/>
          </a:prstGeom>
          <a:solidFill>
            <a:schemeClr val="bg1"/>
          </a:solidFill>
        </p:spPr>
      </p:pic>
    </p:spTree>
    <p:extLst>
      <p:ext uri="{BB962C8B-B14F-4D97-AF65-F5344CB8AC3E}">
        <p14:creationId xmlns:p14="http://schemas.microsoft.com/office/powerpoint/2010/main" val="60930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1"/>
          <p:cNvSpPr/>
          <p:nvPr/>
        </p:nvSpPr>
        <p:spPr>
          <a:xfrm>
            <a:off x="2240279" y="1456508"/>
            <a:ext cx="7805053" cy="4661620"/>
          </a:xfrm>
          <a:prstGeom prst="rect">
            <a:avLst/>
          </a:prstGeom>
          <a:solidFill>
            <a:srgbClr val="E1EF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888888"/>
              </a:buClr>
              <a:buSzPts val="1200"/>
              <a:buFont typeface="Calibri"/>
              <a:buNone/>
            </a:pPr>
            <a:fld id="{00000000-1234-1234-1234-123412341234}" type="slidenum">
              <a:rPr lang="en-US" smtClean="0"/>
              <a:pPr/>
              <a:t>4</a:t>
            </a:fld>
            <a:endParaRPr dirty="0"/>
          </a:p>
        </p:txBody>
      </p:sp>
      <p:sp>
        <p:nvSpPr>
          <p:cNvPr id="86" name="Google Shape;86;p1"/>
          <p:cNvSpPr/>
          <p:nvPr/>
        </p:nvSpPr>
        <p:spPr>
          <a:xfrm>
            <a:off x="9879874" y="5671940"/>
            <a:ext cx="1784169" cy="747318"/>
          </a:xfrm>
          <a:prstGeom prst="rect">
            <a:avLst/>
          </a:prstGeom>
          <a:solidFill>
            <a:srgbClr val="0070C0"/>
          </a:solidFill>
          <a:ln w="12700" cap="flat" cmpd="sng">
            <a:solidFill>
              <a:schemeClr val="lt1"/>
            </a:solidFill>
            <a:prstDash val="solid"/>
            <a:miter lim="800000"/>
            <a:headEnd type="none" w="sm" len="sm"/>
            <a:tailEnd type="none" w="sm" len="sm"/>
          </a:ln>
        </p:spPr>
        <p:txBody>
          <a:bodyPr spcFirstLastPara="1" wrap="square" lIns="91425" tIns="72000" rIns="91425" bIns="45700" anchor="t"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GOOS Steering Committee</a:t>
            </a:r>
            <a:endParaRPr/>
          </a:p>
        </p:txBody>
      </p:sp>
      <p:sp>
        <p:nvSpPr>
          <p:cNvPr id="87" name="Google Shape;87;p1"/>
          <p:cNvSpPr txBox="1"/>
          <p:nvPr/>
        </p:nvSpPr>
        <p:spPr>
          <a:xfrm>
            <a:off x="2312125" y="6208701"/>
            <a:ext cx="6664992" cy="370422"/>
          </a:xfrm>
          <a:prstGeom prst="rect">
            <a:avLst/>
          </a:prstGeom>
          <a:solidFill>
            <a:srgbClr val="7B7B7B"/>
          </a:solidFill>
          <a:ln w="9525" cap="flat" cmpd="sng">
            <a:solidFill>
              <a:srgbClr val="385623"/>
            </a:solidFill>
            <a:prstDash val="solid"/>
            <a:round/>
            <a:headEnd type="none" w="sm" len="sm"/>
            <a:tailEnd type="none" w="sm" len="sm"/>
          </a:ln>
        </p:spPr>
        <p:txBody>
          <a:bodyPr spcFirstLastPara="1" wrap="square" lIns="91425" tIns="45700" rIns="91425" bIns="46800" anchor="ctr" anchorCtr="0">
            <a:spAutoFit/>
          </a:bodyPr>
          <a:lstStyle/>
          <a:p>
            <a:pPr marL="0" marR="0" lvl="0" indent="0" algn="ctr" rtl="0">
              <a:spcBef>
                <a:spcPts val="0"/>
              </a:spcBef>
              <a:spcAft>
                <a:spcPts val="0"/>
              </a:spcAft>
              <a:buNone/>
            </a:pPr>
            <a:r>
              <a:rPr lang="en-US" sz="1800" b="0" i="0" u="none" strike="noStrike" cap="none" dirty="0">
                <a:solidFill>
                  <a:schemeClr val="lt1"/>
                </a:solidFill>
                <a:latin typeface="Calibri"/>
                <a:ea typeface="Calibri"/>
                <a:cs typeface="Calibri"/>
                <a:sym typeface="Calibri"/>
              </a:rPr>
              <a:t>UNESCO – IOC     |     WMO     |     UNEP     |     ISC</a:t>
            </a:r>
            <a:endParaRPr dirty="0"/>
          </a:p>
        </p:txBody>
      </p:sp>
      <p:sp>
        <p:nvSpPr>
          <p:cNvPr id="88" name="Google Shape;88;p1"/>
          <p:cNvSpPr/>
          <p:nvPr/>
        </p:nvSpPr>
        <p:spPr>
          <a:xfrm>
            <a:off x="2289687" y="4189522"/>
            <a:ext cx="4256965" cy="864000"/>
          </a:xfrm>
          <a:prstGeom prst="rect">
            <a:avLst/>
          </a:prstGeom>
          <a:solidFill>
            <a:srgbClr val="2F5496"/>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3 Expert Panels </a:t>
            </a:r>
            <a:br>
              <a:rPr lang="en-US" sz="1600" b="0" i="0" u="none" strike="noStrike" cap="none">
                <a:solidFill>
                  <a:schemeClr val="lt1"/>
                </a:solidFill>
                <a:latin typeface="Calibri"/>
                <a:ea typeface="Calibri"/>
                <a:cs typeface="Calibri"/>
                <a:sym typeface="Calibri"/>
              </a:rPr>
            </a:br>
            <a:r>
              <a:rPr lang="en-US" sz="1600" b="0" i="0" u="none" strike="noStrike" cap="none">
                <a:solidFill>
                  <a:schemeClr val="lt1"/>
                </a:solidFill>
                <a:latin typeface="Calibri"/>
                <a:ea typeface="Calibri"/>
                <a:cs typeface="Calibri"/>
                <a:sym typeface="Calibri"/>
              </a:rPr>
              <a:t>Physics and Climate (OOPC) |Biogeochemisty (BGC) | Biology and Ecosystems (BioEco)</a:t>
            </a:r>
            <a:endParaRPr/>
          </a:p>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 </a:t>
            </a:r>
            <a:endParaRPr/>
          </a:p>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627133" y="4330380"/>
            <a:ext cx="1668163" cy="276999"/>
          </a:xfrm>
          <a:prstGeom prst="rect">
            <a:avLst/>
          </a:prstGeom>
          <a:noFill/>
          <a:ln>
            <a:noFill/>
          </a:ln>
        </p:spPr>
        <p:txBody>
          <a:bodyPr spcFirstLastPara="1" wrap="square" lIns="91425" tIns="45700" rIns="91425" bIns="45700" anchor="t" anchorCtr="0">
            <a:spAutoFit/>
          </a:bodyPr>
          <a:lstStyle/>
          <a:p>
            <a:pPr marL="457200" marR="0" lvl="1"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Requirements</a:t>
            </a:r>
            <a:endParaRPr/>
          </a:p>
        </p:txBody>
      </p:sp>
      <p:sp>
        <p:nvSpPr>
          <p:cNvPr id="90" name="Google Shape;90;p1"/>
          <p:cNvSpPr txBox="1"/>
          <p:nvPr/>
        </p:nvSpPr>
        <p:spPr>
          <a:xfrm>
            <a:off x="1158827" y="3273856"/>
            <a:ext cx="1136469"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Observing coordination</a:t>
            </a:r>
            <a:endParaRPr/>
          </a:p>
        </p:txBody>
      </p:sp>
      <p:sp>
        <p:nvSpPr>
          <p:cNvPr id="91" name="Google Shape;91;p1"/>
          <p:cNvSpPr/>
          <p:nvPr/>
        </p:nvSpPr>
        <p:spPr>
          <a:xfrm>
            <a:off x="2312126" y="3188148"/>
            <a:ext cx="1548000" cy="900000"/>
          </a:xfrm>
          <a:prstGeom prst="rect">
            <a:avLst/>
          </a:prstGeom>
          <a:solidFill>
            <a:srgbClr val="8DA9DB"/>
          </a:solidFill>
          <a:ln w="12700" cap="flat" cmpd="sng">
            <a:solidFill>
              <a:schemeClr val="lt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Observations</a:t>
            </a:r>
            <a:r>
              <a:rPr lang="en-US" sz="1600" b="0" i="0" u="none" strike="noStrike" cap="none">
                <a:solidFill>
                  <a:schemeClr val="lt1"/>
                </a:solidFill>
                <a:latin typeface="Calibri"/>
                <a:ea typeface="Calibri"/>
                <a:cs typeface="Calibri"/>
                <a:sym typeface="Calibri"/>
              </a:rPr>
              <a:t> Coordination Group (OCG)</a:t>
            </a:r>
            <a:endParaRPr/>
          </a:p>
        </p:txBody>
      </p:sp>
      <p:sp>
        <p:nvSpPr>
          <p:cNvPr id="92" name="Google Shape;92;p1"/>
          <p:cNvSpPr/>
          <p:nvPr/>
        </p:nvSpPr>
        <p:spPr>
          <a:xfrm>
            <a:off x="3886029" y="3188148"/>
            <a:ext cx="1943285" cy="900000"/>
          </a:xfrm>
          <a:prstGeom prst="rect">
            <a:avLst/>
          </a:prstGeom>
          <a:solidFill>
            <a:srgbClr val="8DA9DB"/>
          </a:solidFill>
          <a:ln w="12700" cap="flat" cmpd="sng">
            <a:solidFill>
              <a:schemeClr val="lt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13 GOOS </a:t>
            </a:r>
            <a:br>
              <a:rPr lang="en-US" sz="1600" b="0" i="0" u="none" strike="noStrike" cap="none">
                <a:solidFill>
                  <a:schemeClr val="lt1"/>
                </a:solidFill>
                <a:latin typeface="Calibri"/>
                <a:ea typeface="Calibri"/>
                <a:cs typeface="Calibri"/>
                <a:sym typeface="Calibri"/>
              </a:rPr>
            </a:br>
            <a:r>
              <a:rPr lang="en-US" sz="1600" b="0" i="0" u="none" strike="noStrike" cap="none">
                <a:solidFill>
                  <a:schemeClr val="lt1"/>
                </a:solidFill>
                <a:latin typeface="Calibri"/>
                <a:ea typeface="Calibri"/>
                <a:cs typeface="Calibri"/>
                <a:sym typeface="Calibri"/>
              </a:rPr>
              <a:t>Networks</a:t>
            </a:r>
            <a:endParaRPr/>
          </a:p>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+Emerging networks</a:t>
            </a:r>
            <a:endParaRPr/>
          </a:p>
        </p:txBody>
      </p:sp>
      <p:sp>
        <p:nvSpPr>
          <p:cNvPr id="93" name="Google Shape;93;p1"/>
          <p:cNvSpPr/>
          <p:nvPr/>
        </p:nvSpPr>
        <p:spPr>
          <a:xfrm>
            <a:off x="5855217" y="3188148"/>
            <a:ext cx="1548000" cy="900000"/>
          </a:xfrm>
          <a:prstGeom prst="rect">
            <a:avLst/>
          </a:prstGeom>
          <a:solidFill>
            <a:srgbClr val="8DA9DB"/>
          </a:solidFill>
          <a:ln w="12700" cap="flat" cmpd="sng">
            <a:solidFill>
              <a:schemeClr val="lt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US" sz="1600" b="0" i="0" u="none" strike="noStrike" cap="none" dirty="0">
                <a:solidFill>
                  <a:schemeClr val="lt1"/>
                </a:solidFill>
                <a:latin typeface="Calibri"/>
                <a:ea typeface="Calibri"/>
                <a:cs typeface="Calibri"/>
                <a:sym typeface="Calibri"/>
              </a:rPr>
              <a:t>16 GOOS Regional Alliances (GRAs)</a:t>
            </a:r>
            <a:endParaRPr dirty="0"/>
          </a:p>
        </p:txBody>
      </p:sp>
      <p:sp>
        <p:nvSpPr>
          <p:cNvPr id="94" name="Google Shape;94;p1"/>
          <p:cNvSpPr/>
          <p:nvPr/>
        </p:nvSpPr>
        <p:spPr>
          <a:xfrm>
            <a:off x="7429119" y="3188148"/>
            <a:ext cx="1548000" cy="900000"/>
          </a:xfrm>
          <a:prstGeom prst="rect">
            <a:avLst/>
          </a:prstGeom>
          <a:solidFill>
            <a:srgbClr val="8DA9DB"/>
          </a:solidFill>
          <a:ln w="12700" cap="flat" cmpd="sng">
            <a:solidFill>
              <a:schemeClr val="lt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Calibri"/>
                <a:ea typeface="Calibri"/>
                <a:cs typeface="Calibri"/>
                <a:sym typeface="Calibri"/>
              </a:rPr>
              <a:t>76 National Focal Points </a:t>
            </a:r>
            <a:br>
              <a:rPr lang="en-US" sz="1600" b="0" i="0" u="none" strike="noStrike" cap="none">
                <a:solidFill>
                  <a:schemeClr val="lt1"/>
                </a:solidFill>
                <a:latin typeface="Calibri"/>
                <a:ea typeface="Calibri"/>
                <a:cs typeface="Calibri"/>
                <a:sym typeface="Calibri"/>
              </a:rPr>
            </a:br>
            <a:r>
              <a:rPr lang="en-US" sz="1600" b="0" i="0" u="none" strike="noStrike" cap="none">
                <a:solidFill>
                  <a:schemeClr val="lt1"/>
                </a:solidFill>
                <a:latin typeface="Calibri"/>
                <a:ea typeface="Calibri"/>
                <a:cs typeface="Calibri"/>
                <a:sym typeface="Calibri"/>
              </a:rPr>
              <a:t>(NFPs)</a:t>
            </a:r>
            <a:endParaRPr/>
          </a:p>
        </p:txBody>
      </p:sp>
      <p:sp>
        <p:nvSpPr>
          <p:cNvPr id="95" name="Google Shape;95;p1"/>
          <p:cNvSpPr txBox="1"/>
          <p:nvPr/>
        </p:nvSpPr>
        <p:spPr>
          <a:xfrm>
            <a:off x="2312126" y="5126336"/>
            <a:ext cx="6665100" cy="1047300"/>
          </a:xfrm>
          <a:prstGeom prst="rect">
            <a:avLst/>
          </a:prstGeom>
          <a:solidFill>
            <a:srgbClr val="1F3864"/>
          </a:solidFill>
          <a:ln w="28575" cap="flat" cmpd="sng">
            <a:solidFill>
              <a:schemeClr val="lt1"/>
            </a:solidFill>
            <a:prstDash val="solid"/>
            <a:round/>
            <a:headEnd type="none" w="sm" len="sm"/>
            <a:tailEnd type="none" w="sm" len="sm"/>
          </a:ln>
        </p:spPr>
        <p:txBody>
          <a:bodyPr spcFirstLastPara="1" wrap="square" lIns="91425" tIns="72000" rIns="91425" bIns="72000" anchor="t" anchorCtr="0">
            <a:spAutoFit/>
          </a:bodyPr>
          <a:lstStyle/>
          <a:p>
            <a:pPr marL="0" marR="0" lvl="0" indent="0" algn="ctr" rtl="0">
              <a:lnSpc>
                <a:spcPct val="90000"/>
              </a:lnSpc>
              <a:spcBef>
                <a:spcPts val="0"/>
              </a:spcBef>
              <a:spcAft>
                <a:spcPts val="0"/>
              </a:spcAft>
              <a:buClr>
                <a:schemeClr val="lt1"/>
              </a:buClr>
              <a:buSzPts val="2200"/>
              <a:buFont typeface="Calibri"/>
              <a:buNone/>
            </a:pPr>
            <a:r>
              <a:rPr lang="en-US" sz="2200" b="1" i="0" u="none" strike="noStrike" cap="none">
                <a:solidFill>
                  <a:schemeClr val="lt1"/>
                </a:solidFill>
                <a:latin typeface="Calibri"/>
                <a:ea typeface="Calibri"/>
                <a:cs typeface="Calibri"/>
                <a:sym typeface="Calibri"/>
              </a:rPr>
              <a:t>GOOS Management Team</a:t>
            </a:r>
            <a:endParaRPr/>
          </a:p>
          <a:p>
            <a:pPr marL="0" marR="0" lvl="0" indent="0" algn="ctr" rtl="0">
              <a:lnSpc>
                <a:spcPct val="90000"/>
              </a:lnSpc>
              <a:spcBef>
                <a:spcPts val="1200"/>
              </a:spcBef>
              <a:spcAft>
                <a:spcPts val="0"/>
              </a:spcAft>
              <a:buClr>
                <a:schemeClr val="lt1"/>
              </a:buClr>
              <a:buSzPts val="1400"/>
              <a:buFont typeface="Calibri"/>
              <a:buNone/>
            </a:pPr>
            <a:r>
              <a:rPr lang="en-US" sz="1400" b="0" i="0" u="none" strike="noStrike" cap="none">
                <a:solidFill>
                  <a:schemeClr val="lt1"/>
                </a:solidFill>
                <a:latin typeface="Calibri"/>
                <a:ea typeface="Calibri"/>
                <a:cs typeface="Calibri"/>
                <a:sym typeface="Calibri"/>
              </a:rPr>
              <a:t>Advocacy | Communication | Collaboration </a:t>
            </a:r>
            <a:r>
              <a:rPr lang="en-US" sz="1800" b="0" i="0" u="none" strike="noStrike" cap="none">
                <a:solidFill>
                  <a:schemeClr val="lt1"/>
                </a:solidFill>
                <a:latin typeface="Calibri"/>
                <a:ea typeface="Calibri"/>
                <a:cs typeface="Calibri"/>
                <a:sym typeface="Calibri"/>
              </a:rPr>
              <a:t>|</a:t>
            </a:r>
            <a:r>
              <a:rPr lang="en-US" sz="1400" b="0" i="0" u="none" strike="noStrike" cap="none">
                <a:solidFill>
                  <a:schemeClr val="lt1"/>
                </a:solidFill>
                <a:latin typeface="Calibri"/>
                <a:ea typeface="Calibri"/>
                <a:cs typeface="Calibri"/>
                <a:sym typeface="Calibri"/>
              </a:rPr>
              <a:t> Monitoring | Resource mobilization </a:t>
            </a:r>
            <a:r>
              <a:rPr lang="en-US">
                <a:solidFill>
                  <a:schemeClr val="lt1"/>
                </a:solidFill>
                <a:latin typeface="Calibri"/>
                <a:ea typeface="Calibri"/>
                <a:cs typeface="Calibri"/>
                <a:sym typeface="Calibri"/>
              </a:rPr>
              <a:t>| </a:t>
            </a:r>
            <a:r>
              <a:rPr lang="en-US" sz="1400" b="0" i="0" u="none" strike="noStrike" cap="none">
                <a:solidFill>
                  <a:schemeClr val="lt1"/>
                </a:solidFill>
                <a:latin typeface="Calibri"/>
                <a:ea typeface="Calibri"/>
                <a:cs typeface="Calibri"/>
                <a:sym typeface="Calibri"/>
              </a:rPr>
              <a:t> </a:t>
            </a:r>
            <a:r>
              <a:rPr lang="en-US">
                <a:solidFill>
                  <a:schemeClr val="lt1"/>
                </a:solidFill>
                <a:latin typeface="Calibri"/>
                <a:ea typeface="Calibri"/>
                <a:cs typeface="Calibri"/>
                <a:sym typeface="Calibri"/>
              </a:rPr>
              <a:t>Rep</a:t>
            </a:r>
            <a:r>
              <a:rPr lang="en-US">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orting </a:t>
            </a:r>
            <a:r>
              <a:rPr lang="en-US">
                <a:solidFill>
                  <a:schemeClr val="lt1"/>
                </a:solidFill>
                <a:latin typeface="Calibri"/>
                <a:ea typeface="Calibri"/>
                <a:cs typeface="Calibri"/>
                <a:sym typeface="Calibri"/>
              </a:rPr>
              <a:t>| </a:t>
            </a:r>
            <a:r>
              <a:rPr lang="en-US" sz="1400" b="0" i="0" u="none" strike="noStrike" cap="none">
                <a:solidFill>
                  <a:schemeClr val="lt1"/>
                </a:solidFill>
                <a:latin typeface="Calibri"/>
                <a:ea typeface="Calibri"/>
                <a:cs typeface="Calibri"/>
                <a:sym typeface="Calibri"/>
              </a:rPr>
              <a:t>Ocean Observations Report Card</a:t>
            </a:r>
            <a:endParaRPr/>
          </a:p>
        </p:txBody>
      </p:sp>
      <p:sp>
        <p:nvSpPr>
          <p:cNvPr id="96" name="Google Shape;96;p1"/>
          <p:cNvSpPr/>
          <p:nvPr/>
        </p:nvSpPr>
        <p:spPr>
          <a:xfrm>
            <a:off x="5536483" y="2138875"/>
            <a:ext cx="2233305" cy="900000"/>
          </a:xfrm>
          <a:prstGeom prst="rect">
            <a:avLst/>
          </a:prstGeom>
          <a:solidFill>
            <a:srgbClr val="8DA9DB"/>
          </a:solidFill>
          <a:ln w="12700" cap="flat" cmpd="sng">
            <a:solidFill>
              <a:schemeClr val="lt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US" sz="1600" b="0" i="0" u="none" strike="noStrike" cap="none" dirty="0">
                <a:solidFill>
                  <a:schemeClr val="lt1"/>
                </a:solidFill>
                <a:latin typeface="Calibri"/>
                <a:ea typeface="Calibri"/>
                <a:cs typeface="Calibri"/>
                <a:sym typeface="Calibri"/>
              </a:rPr>
              <a:t>Expert Team on Operational Ocean Forecast Systems </a:t>
            </a:r>
            <a:r>
              <a:rPr lang="en-US" sz="1400" b="0" i="0" u="none" strike="noStrike" cap="none" dirty="0">
                <a:solidFill>
                  <a:schemeClr val="lt1"/>
                </a:solidFill>
                <a:latin typeface="Calibri"/>
                <a:ea typeface="Calibri"/>
                <a:cs typeface="Calibri"/>
                <a:sym typeface="Calibri"/>
              </a:rPr>
              <a:t>(ETOOFS)</a:t>
            </a:r>
            <a:endParaRPr dirty="0"/>
          </a:p>
        </p:txBody>
      </p:sp>
      <p:sp>
        <p:nvSpPr>
          <p:cNvPr id="97" name="Google Shape;97;p1"/>
          <p:cNvSpPr/>
          <p:nvPr/>
        </p:nvSpPr>
        <p:spPr>
          <a:xfrm>
            <a:off x="2326862" y="2138875"/>
            <a:ext cx="3169575" cy="900000"/>
          </a:xfrm>
          <a:prstGeom prst="rect">
            <a:avLst/>
          </a:prstGeom>
          <a:solidFill>
            <a:srgbClr val="8DA9DB"/>
          </a:solidFill>
          <a:ln w="12700" cap="flat" cmpd="sng">
            <a:solidFill>
              <a:schemeClr val="lt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US" sz="1600" b="0" i="0" u="none" strike="noStrike" cap="none" dirty="0">
                <a:solidFill>
                  <a:schemeClr val="lt1"/>
                </a:solidFill>
                <a:latin typeface="Calibri"/>
                <a:ea typeface="Calibri"/>
                <a:cs typeface="Calibri"/>
                <a:sym typeface="Calibri"/>
              </a:rPr>
              <a:t>OceanOPS</a:t>
            </a:r>
            <a:br>
              <a:rPr lang="en-US" sz="1600" b="0" i="0" u="none" strike="noStrike" cap="none" dirty="0">
                <a:solidFill>
                  <a:schemeClr val="lt1"/>
                </a:solidFill>
                <a:latin typeface="Calibri"/>
                <a:ea typeface="Calibri"/>
                <a:cs typeface="Calibri"/>
                <a:sym typeface="Calibri"/>
              </a:rPr>
            </a:br>
            <a:r>
              <a:rPr lang="en-US" sz="1400" b="0" i="0" u="none" strike="noStrike" cap="none" dirty="0">
                <a:solidFill>
                  <a:schemeClr val="lt1"/>
                </a:solidFill>
                <a:latin typeface="Calibri"/>
                <a:ea typeface="Calibri"/>
                <a:cs typeface="Calibri"/>
                <a:sym typeface="Calibri"/>
              </a:rPr>
              <a:t>Coordination of information and metadata</a:t>
            </a:r>
            <a:endParaRPr dirty="0"/>
          </a:p>
        </p:txBody>
      </p:sp>
      <p:sp>
        <p:nvSpPr>
          <p:cNvPr id="98" name="Google Shape;98;p1"/>
          <p:cNvSpPr txBox="1"/>
          <p:nvPr/>
        </p:nvSpPr>
        <p:spPr>
          <a:xfrm>
            <a:off x="1158827" y="2435599"/>
            <a:ext cx="1136469"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Modelling &amp; Data</a:t>
            </a:r>
            <a:endParaRPr/>
          </a:p>
        </p:txBody>
      </p:sp>
      <p:sp>
        <p:nvSpPr>
          <p:cNvPr id="99" name="Google Shape;99;p1"/>
          <p:cNvSpPr/>
          <p:nvPr/>
        </p:nvSpPr>
        <p:spPr>
          <a:xfrm>
            <a:off x="2312124" y="967225"/>
            <a:ext cx="6730498" cy="1050749"/>
          </a:xfrm>
          <a:prstGeom prst="upDownArrow">
            <a:avLst>
              <a:gd name="adj1" fmla="val 100000"/>
              <a:gd name="adj2" fmla="val 11170"/>
            </a:avLst>
          </a:prstGeom>
          <a:solidFill>
            <a:srgbClr val="323F4F"/>
          </a:solidFill>
          <a:ln w="28575" cap="flat" cmpd="sng">
            <a:solidFill>
              <a:schemeClr val="lt1"/>
            </a:solidFill>
            <a:prstDash val="solid"/>
            <a:round/>
            <a:headEnd type="none" w="sm" len="sm"/>
            <a:tailEnd type="none" w="sm" len="sm"/>
          </a:ln>
        </p:spPr>
        <p:txBody>
          <a:bodyPr spcFirstLastPara="1" wrap="square" lIns="36000" tIns="36000" rIns="36000" bIns="36000" anchor="ctr" anchorCtr="0">
            <a:spAutoFit/>
          </a:bodyPr>
          <a:lstStyle/>
          <a:p>
            <a:pPr marL="0" marR="0" lvl="0" indent="0" algn="ctr" rtl="0">
              <a:lnSpc>
                <a:spcPct val="90000"/>
              </a:lnSpc>
              <a:spcBef>
                <a:spcPts val="0"/>
              </a:spcBef>
              <a:spcAft>
                <a:spcPts val="0"/>
              </a:spcAft>
              <a:buClr>
                <a:schemeClr val="lt1"/>
              </a:buClr>
              <a:buSzPts val="1800"/>
              <a:buFont typeface="Calibri"/>
              <a:buNone/>
            </a:pPr>
            <a:r>
              <a:rPr lang="en-US" sz="1800" b="0" i="0" u="none" strike="noStrike" cap="none" dirty="0">
                <a:solidFill>
                  <a:schemeClr val="lt1"/>
                </a:solidFill>
                <a:latin typeface="Calibri"/>
                <a:ea typeface="Calibri"/>
                <a:cs typeface="Calibri"/>
                <a:sym typeface="Calibri"/>
              </a:rPr>
              <a:t>DCO | Decade </a:t>
            </a:r>
            <a:r>
              <a:rPr lang="en-US" sz="1800" b="0" i="0" u="none" strike="noStrike" cap="none" dirty="0" err="1">
                <a:solidFill>
                  <a:schemeClr val="lt1"/>
                </a:solidFill>
                <a:latin typeface="Calibri"/>
                <a:ea typeface="Calibri"/>
                <a:cs typeface="Calibri"/>
                <a:sym typeface="Calibri"/>
              </a:rPr>
              <a:t>Programmes</a:t>
            </a:r>
            <a:r>
              <a:rPr lang="en-US" sz="1800" b="0" i="0" u="none" strike="noStrike" cap="none" dirty="0">
                <a:solidFill>
                  <a:schemeClr val="lt1"/>
                </a:solidFill>
                <a:latin typeface="Calibri"/>
                <a:ea typeface="Calibri"/>
                <a:cs typeface="Calibri"/>
                <a:sym typeface="Calibri"/>
              </a:rPr>
              <a:t> (3 GOOS-led + 8 Others) + 91 Projects</a:t>
            </a:r>
            <a:br>
              <a:rPr lang="en-US" sz="1800" b="0" i="0" u="none" strike="noStrike" cap="none" dirty="0">
                <a:solidFill>
                  <a:schemeClr val="lt1"/>
                </a:solidFill>
                <a:latin typeface="Calibri"/>
                <a:ea typeface="Calibri"/>
                <a:cs typeface="Calibri"/>
                <a:sym typeface="Calibri"/>
              </a:rPr>
            </a:br>
            <a:r>
              <a:rPr lang="en-US" sz="1800" b="0" i="0" u="none" strike="noStrike" cap="none" dirty="0">
                <a:solidFill>
                  <a:schemeClr val="lt1"/>
                </a:solidFill>
                <a:latin typeface="Calibri"/>
                <a:ea typeface="Calibri"/>
                <a:cs typeface="Calibri"/>
                <a:sym typeface="Calibri"/>
              </a:rPr>
              <a:t>GOOS Projects: TPOS | DOOS | OBPS</a:t>
            </a:r>
            <a:br>
              <a:rPr lang="en-US" sz="1800" b="0" i="0" u="none" strike="noStrike" cap="none" dirty="0">
                <a:solidFill>
                  <a:schemeClr val="lt1"/>
                </a:solidFill>
                <a:latin typeface="Calibri"/>
                <a:ea typeface="Calibri"/>
                <a:cs typeface="Calibri"/>
                <a:sym typeface="Calibri"/>
              </a:rPr>
            </a:br>
            <a:r>
              <a:rPr lang="en-US" sz="1800" b="0" i="0" u="none" strike="noStrike" cap="none" dirty="0">
                <a:solidFill>
                  <a:schemeClr val="lt1"/>
                </a:solidFill>
                <a:latin typeface="Calibri"/>
                <a:ea typeface="Calibri"/>
                <a:cs typeface="Calibri"/>
                <a:sym typeface="Calibri"/>
              </a:rPr>
              <a:t>Dialogues with Industry</a:t>
            </a:r>
            <a:endParaRPr dirty="0"/>
          </a:p>
        </p:txBody>
      </p:sp>
      <p:sp>
        <p:nvSpPr>
          <p:cNvPr id="100" name="Google Shape;100;p1"/>
          <p:cNvSpPr txBox="1"/>
          <p:nvPr/>
        </p:nvSpPr>
        <p:spPr>
          <a:xfrm>
            <a:off x="2312017" y="316955"/>
            <a:ext cx="6720146" cy="495108"/>
          </a:xfrm>
          <a:prstGeom prst="rect">
            <a:avLst/>
          </a:prstGeom>
          <a:solidFill>
            <a:srgbClr val="11151A"/>
          </a:solidFill>
          <a:ln>
            <a:noFill/>
          </a:ln>
        </p:spPr>
        <p:txBody>
          <a:bodyPr spcFirstLastPara="1" wrap="square" lIns="91425" tIns="108000" rIns="91425" bIns="108000" anchor="ctr" anchorCtr="0">
            <a:spAutoFit/>
          </a:bodyPr>
          <a:lstStyle/>
          <a:p>
            <a:pPr marL="0" marR="0" lvl="0" indent="0" algn="ctr" rtl="0">
              <a:lnSpc>
                <a:spcPct val="9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Member States | Users | Beneficiaries</a:t>
            </a:r>
            <a:endParaRPr/>
          </a:p>
        </p:txBody>
      </p:sp>
      <p:sp>
        <p:nvSpPr>
          <p:cNvPr id="101" name="Google Shape;101;p1"/>
          <p:cNvSpPr txBox="1"/>
          <p:nvPr/>
        </p:nvSpPr>
        <p:spPr>
          <a:xfrm>
            <a:off x="10819998" y="661120"/>
            <a:ext cx="1161300" cy="2262600"/>
          </a:xfrm>
          <a:prstGeom prst="rect">
            <a:avLst/>
          </a:prstGeom>
          <a:solidFill>
            <a:srgbClr val="AEABAB"/>
          </a:solidFill>
          <a:ln w="28575" cap="flat" cmpd="sng">
            <a:solidFill>
              <a:schemeClr val="lt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dirty="0">
                <a:solidFill>
                  <a:schemeClr val="dk1"/>
                </a:solidFill>
                <a:latin typeface="Calibri"/>
                <a:ea typeface="Calibri"/>
                <a:cs typeface="Calibri"/>
                <a:sym typeface="Calibri"/>
              </a:rPr>
              <a:t>Partners</a:t>
            </a:r>
            <a:endParaRPr dirty="0"/>
          </a:p>
          <a:p>
            <a:pPr marL="0" marR="0" lvl="0" indent="0" algn="ctr" rtl="0">
              <a:lnSpc>
                <a:spcPct val="90000"/>
              </a:lnSpc>
              <a:spcBef>
                <a:spcPts val="60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IODE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GCOS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POGO</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 GOA-ON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GEO</a:t>
            </a:r>
            <a:endParaRPr sz="1800" dirty="0"/>
          </a:p>
          <a:p>
            <a:pPr marL="0" marR="0" lvl="0" indent="0" algn="ctr" rtl="0">
              <a:lnSpc>
                <a:spcPct val="90000"/>
              </a:lnSpc>
              <a:spcBef>
                <a:spcPts val="60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600"/>
              </a:spcBef>
              <a:spcAft>
                <a:spcPts val="0"/>
              </a:spcAft>
              <a:buClr>
                <a:schemeClr val="dk1"/>
              </a:buClr>
              <a:buSzPts val="1400"/>
              <a:buFont typeface="Calibri"/>
              <a:buNone/>
            </a:pPr>
            <a:r>
              <a:rPr lang="en-US" sz="14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
        <p:nvSpPr>
          <p:cNvPr id="102" name="Google Shape;102;p1"/>
          <p:cNvSpPr/>
          <p:nvPr/>
        </p:nvSpPr>
        <p:spPr>
          <a:xfrm flipH="1">
            <a:off x="9279063" y="521028"/>
            <a:ext cx="644902" cy="4860000"/>
          </a:xfrm>
          <a:prstGeom prst="upDownArrow">
            <a:avLst>
              <a:gd name="adj1" fmla="val 98100"/>
              <a:gd name="adj2" fmla="val 8281"/>
            </a:avLst>
          </a:prstGeom>
          <a:solidFill>
            <a:srgbClr val="D8E2F3"/>
          </a:solidFill>
          <a:ln w="28575"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endParaRPr lang="en-US" dirty="0"/>
          </a:p>
        </p:txBody>
      </p:sp>
      <p:sp>
        <p:nvSpPr>
          <p:cNvPr id="103" name="Google Shape;103;p1"/>
          <p:cNvSpPr txBox="1"/>
          <p:nvPr/>
        </p:nvSpPr>
        <p:spPr>
          <a:xfrm rot="5400000" flipH="1">
            <a:off x="7514440" y="2396518"/>
            <a:ext cx="4215432" cy="603618"/>
          </a:xfrm>
          <a:prstGeom prst="rect">
            <a:avLst/>
          </a:prstGeom>
          <a:noFill/>
          <a:ln>
            <a:noFill/>
          </a:ln>
        </p:spPr>
        <p:txBody>
          <a:bodyPr spcFirstLastPara="1" wrap="square" lIns="36000" tIns="36000" rIns="36000" bIns="36000" anchor="t" anchorCtr="0">
            <a:spAutoFit/>
          </a:bodyPr>
          <a:lstStyle/>
          <a:p>
            <a:pPr marL="0" marR="0" lvl="0" indent="0" algn="ctr" rtl="0">
              <a:spcBef>
                <a:spcPts val="300"/>
              </a:spcBef>
              <a:spcAft>
                <a:spcPts val="0"/>
              </a:spcAft>
              <a:buNone/>
            </a:pPr>
            <a:r>
              <a:rPr lang="en-US" sz="1600" b="0" i="0" u="none" strike="noStrike" cap="none" dirty="0">
                <a:solidFill>
                  <a:schemeClr val="dk1"/>
                </a:solidFill>
                <a:latin typeface="Calibri"/>
                <a:ea typeface="Calibri"/>
                <a:cs typeface="Calibri"/>
                <a:sym typeface="Calibri"/>
              </a:rPr>
              <a:t>Co-Design</a:t>
            </a:r>
            <a:br>
              <a:rPr lang="en-US" sz="1600" b="0" i="0" u="none" strike="noStrike" cap="none" dirty="0">
                <a:solidFill>
                  <a:schemeClr val="dk1"/>
                </a:solidFill>
                <a:latin typeface="Calibri"/>
                <a:ea typeface="Calibri"/>
                <a:cs typeface="Calibri"/>
                <a:sym typeface="Calibri"/>
              </a:rPr>
            </a:br>
            <a:r>
              <a:rPr lang="en-US" sz="1600" b="0" i="0" u="none" strike="noStrike" cap="none" dirty="0">
                <a:solidFill>
                  <a:schemeClr val="dk1"/>
                </a:solidFill>
                <a:latin typeface="Calibri"/>
                <a:ea typeface="Calibri"/>
                <a:cs typeface="Calibri"/>
                <a:sym typeface="Calibri"/>
              </a:rPr>
              <a:t>  Capacity Development</a:t>
            </a:r>
          </a:p>
        </p:txBody>
      </p:sp>
      <p:sp>
        <p:nvSpPr>
          <p:cNvPr id="104" name="Google Shape;104;p1"/>
          <p:cNvSpPr/>
          <p:nvPr/>
        </p:nvSpPr>
        <p:spPr>
          <a:xfrm>
            <a:off x="6760144" y="4185344"/>
            <a:ext cx="2233305" cy="864000"/>
          </a:xfrm>
          <a:prstGeom prst="rect">
            <a:avLst/>
          </a:prstGeom>
          <a:solidFill>
            <a:srgbClr val="2F549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dirty="0">
                <a:solidFill>
                  <a:schemeClr val="lt1"/>
                </a:solidFill>
                <a:latin typeface="Calibri"/>
                <a:ea typeface="Calibri"/>
                <a:cs typeface="Calibri"/>
                <a:sym typeface="Calibri"/>
              </a:rPr>
              <a:t>WMO </a:t>
            </a:r>
            <a:endParaRPr dirty="0"/>
          </a:p>
          <a:p>
            <a:pPr marL="0" marR="0" lvl="0" indent="0" algn="ctr" rtl="0">
              <a:spcBef>
                <a:spcPts val="0"/>
              </a:spcBef>
              <a:spcAft>
                <a:spcPts val="0"/>
              </a:spcAft>
              <a:buNone/>
            </a:pPr>
            <a:r>
              <a:rPr lang="en-US" sz="1600" b="0" i="0" u="none" strike="noStrike" cap="none" dirty="0">
                <a:solidFill>
                  <a:schemeClr val="lt1"/>
                </a:solidFill>
                <a:latin typeface="Calibri"/>
                <a:ea typeface="Calibri"/>
                <a:cs typeface="Calibri"/>
                <a:sym typeface="Calibri"/>
              </a:rPr>
              <a:t>RRR | WIGOS |GBON</a:t>
            </a:r>
            <a:br>
              <a:rPr lang="en-US" sz="1600" b="0" i="0" u="none" strike="noStrike" cap="none" dirty="0">
                <a:solidFill>
                  <a:schemeClr val="lt1"/>
                </a:solidFill>
                <a:latin typeface="Calibri"/>
                <a:ea typeface="Calibri"/>
                <a:cs typeface="Calibri"/>
                <a:sym typeface="Calibri"/>
              </a:rPr>
            </a:br>
            <a:r>
              <a:rPr lang="en-US" sz="1600" b="0" i="0" u="none" strike="noStrike" cap="none" dirty="0">
                <a:solidFill>
                  <a:schemeClr val="lt1"/>
                </a:solidFill>
                <a:latin typeface="Calibri"/>
                <a:ea typeface="Calibri"/>
                <a:cs typeface="Calibri"/>
                <a:sym typeface="Calibri"/>
              </a:rPr>
              <a:t>GCOS</a:t>
            </a:r>
            <a:endParaRPr dirty="0"/>
          </a:p>
        </p:txBody>
      </p:sp>
      <p:sp>
        <p:nvSpPr>
          <p:cNvPr id="105" name="Google Shape;105;p1"/>
          <p:cNvSpPr txBox="1"/>
          <p:nvPr/>
        </p:nvSpPr>
        <p:spPr>
          <a:xfrm>
            <a:off x="10786002" y="3056462"/>
            <a:ext cx="1161233" cy="1871282"/>
          </a:xfrm>
          <a:prstGeom prst="rect">
            <a:avLst/>
          </a:prstGeom>
          <a:solidFill>
            <a:srgbClr val="AEABAB"/>
          </a:solidFill>
          <a:ln w="28575" cap="flat" cmpd="sng">
            <a:solidFill>
              <a:schemeClr val="lt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Clr>
                <a:schemeClr val="dk1"/>
              </a:buClr>
              <a:buSzPts val="1800"/>
              <a:buFont typeface="Calibri"/>
              <a:buNone/>
            </a:pPr>
            <a:r>
              <a:rPr lang="en-US" sz="1800" b="1" i="0" u="none" strike="noStrike" cap="none" dirty="0">
                <a:solidFill>
                  <a:schemeClr val="dk1"/>
                </a:solidFill>
                <a:latin typeface="Calibri"/>
                <a:ea typeface="Calibri"/>
                <a:cs typeface="Calibri"/>
                <a:sym typeface="Calibri"/>
              </a:rPr>
              <a:t>Funding</a:t>
            </a:r>
            <a:endParaRPr dirty="0"/>
          </a:p>
          <a:p>
            <a:pPr marL="0" marR="0" lvl="0" indent="0" algn="ctr" rtl="0">
              <a:lnSpc>
                <a:spcPct val="90000"/>
              </a:lnSpc>
              <a:spcBef>
                <a:spcPts val="60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“Ocean SOFF”</a:t>
            </a:r>
            <a:endParaRPr dirty="0"/>
          </a:p>
          <a:p>
            <a:pPr marL="0" marR="0" lvl="0" indent="0" algn="ctr" rtl="0">
              <a:lnSpc>
                <a:spcPct val="90000"/>
              </a:lnSpc>
              <a:spcBef>
                <a:spcPts val="60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0" marR="0" lvl="0" indent="0" algn="ctr" rtl="0">
              <a:lnSpc>
                <a:spcPct val="90000"/>
              </a:lnSpc>
              <a:spcBef>
                <a:spcPts val="300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cxnSp>
        <p:nvCxnSpPr>
          <p:cNvPr id="106" name="Google Shape;106;p1"/>
          <p:cNvCxnSpPr>
            <a:cxnSpLocks/>
            <a:stCxn id="86" idx="1"/>
          </p:cNvCxnSpPr>
          <p:nvPr/>
        </p:nvCxnSpPr>
        <p:spPr>
          <a:xfrm flipH="1" flipV="1">
            <a:off x="9335074" y="5898546"/>
            <a:ext cx="544800" cy="147053"/>
          </a:xfrm>
          <a:prstGeom prst="straightConnector1">
            <a:avLst/>
          </a:prstGeom>
          <a:noFill/>
          <a:ln w="28575" cap="flat" cmpd="sng">
            <a:solidFill>
              <a:schemeClr val="accent1"/>
            </a:solidFill>
            <a:prstDash val="solid"/>
            <a:miter lim="800000"/>
            <a:headEnd type="none" w="sm" len="sm"/>
            <a:tailEnd type="triangle" w="med" len="med"/>
          </a:ln>
        </p:spPr>
      </p:cxnSp>
      <p:sp>
        <p:nvSpPr>
          <p:cNvPr id="107" name="Google Shape;107;p1"/>
          <p:cNvSpPr txBox="1"/>
          <p:nvPr/>
        </p:nvSpPr>
        <p:spPr>
          <a:xfrm>
            <a:off x="918447" y="6243091"/>
            <a:ext cx="1376850" cy="276999"/>
          </a:xfrm>
          <a:prstGeom prst="rect">
            <a:avLst/>
          </a:prstGeom>
          <a:noFill/>
          <a:ln>
            <a:noFill/>
          </a:ln>
        </p:spPr>
        <p:txBody>
          <a:bodyPr spcFirstLastPara="1" wrap="square" lIns="91425" tIns="45700" rIns="91425" bIns="45700" anchor="t" anchorCtr="0">
            <a:spAutoFit/>
          </a:bodyPr>
          <a:lstStyle/>
          <a:p>
            <a:pPr marL="457200" marR="0" lvl="1"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Sponsors</a:t>
            </a:r>
            <a:endParaRPr dirty="0"/>
          </a:p>
        </p:txBody>
      </p:sp>
      <p:grpSp>
        <p:nvGrpSpPr>
          <p:cNvPr id="9" name="Group 8">
            <a:extLst>
              <a:ext uri="{FF2B5EF4-FFF2-40B4-BE49-F238E27FC236}">
                <a16:creationId xmlns:a16="http://schemas.microsoft.com/office/drawing/2014/main" id="{318F471A-EBBC-5132-CDAC-F18DE2623828}"/>
              </a:ext>
            </a:extLst>
          </p:cNvPr>
          <p:cNvGrpSpPr/>
          <p:nvPr/>
        </p:nvGrpSpPr>
        <p:grpSpPr>
          <a:xfrm>
            <a:off x="739139" y="504372"/>
            <a:ext cx="725443" cy="5940000"/>
            <a:chOff x="739139" y="504372"/>
            <a:chExt cx="725443" cy="5940000"/>
          </a:xfrm>
        </p:grpSpPr>
        <p:cxnSp>
          <p:nvCxnSpPr>
            <p:cNvPr id="109" name="Google Shape;109;p1"/>
            <p:cNvCxnSpPr/>
            <p:nvPr/>
          </p:nvCxnSpPr>
          <p:spPr>
            <a:xfrm>
              <a:off x="744582" y="504372"/>
              <a:ext cx="0" cy="5940000"/>
            </a:xfrm>
            <a:prstGeom prst="straightConnector1">
              <a:avLst/>
            </a:prstGeom>
            <a:noFill/>
            <a:ln w="57150" cap="flat" cmpd="sng">
              <a:solidFill>
                <a:schemeClr val="accent1"/>
              </a:solidFill>
              <a:prstDash val="solid"/>
              <a:miter lim="800000"/>
              <a:headEnd type="none" w="sm" len="sm"/>
              <a:tailEnd type="none" w="sm" len="sm"/>
            </a:ln>
          </p:spPr>
        </p:cxnSp>
        <p:cxnSp>
          <p:nvCxnSpPr>
            <p:cNvPr id="110" name="Google Shape;110;p1"/>
            <p:cNvCxnSpPr>
              <a:cxnSpLocks/>
            </p:cNvCxnSpPr>
            <p:nvPr/>
          </p:nvCxnSpPr>
          <p:spPr>
            <a:xfrm flipV="1">
              <a:off x="744582" y="521029"/>
              <a:ext cx="720000" cy="9467"/>
            </a:xfrm>
            <a:prstGeom prst="straightConnector1">
              <a:avLst/>
            </a:prstGeom>
            <a:noFill/>
            <a:ln w="57150" cap="flat" cmpd="sng">
              <a:solidFill>
                <a:schemeClr val="accent1"/>
              </a:solidFill>
              <a:prstDash val="solid"/>
              <a:miter lim="800000"/>
              <a:headEnd type="none" w="sm" len="sm"/>
              <a:tailEnd type="triangle" w="med" len="med"/>
            </a:ln>
          </p:spPr>
        </p:cxnSp>
        <p:cxnSp>
          <p:nvCxnSpPr>
            <p:cNvPr id="111" name="Google Shape;111;p1"/>
            <p:cNvCxnSpPr>
              <a:cxnSpLocks/>
            </p:cNvCxnSpPr>
            <p:nvPr/>
          </p:nvCxnSpPr>
          <p:spPr>
            <a:xfrm>
              <a:off x="739139" y="6419258"/>
              <a:ext cx="720000" cy="0"/>
            </a:xfrm>
            <a:prstGeom prst="straightConnector1">
              <a:avLst/>
            </a:prstGeom>
            <a:noFill/>
            <a:ln w="57150" cap="flat" cmpd="sng">
              <a:solidFill>
                <a:schemeClr val="accent1"/>
              </a:solidFill>
              <a:prstDash val="solid"/>
              <a:miter lim="800000"/>
              <a:headEnd type="none" w="sm" len="sm"/>
              <a:tailEnd type="triangle" w="med" len="med"/>
            </a:ln>
          </p:spPr>
        </p:cxnSp>
      </p:grpSp>
      <p:sp>
        <p:nvSpPr>
          <p:cNvPr id="112" name="Google Shape;112;p1"/>
          <p:cNvSpPr/>
          <p:nvPr/>
        </p:nvSpPr>
        <p:spPr>
          <a:xfrm flipH="1">
            <a:off x="9989982" y="530496"/>
            <a:ext cx="604500" cy="4860000"/>
          </a:xfrm>
          <a:prstGeom prst="upDownArrow">
            <a:avLst>
              <a:gd name="adj1" fmla="val 98100"/>
              <a:gd name="adj2" fmla="val 8281"/>
            </a:avLst>
          </a:prstGeom>
          <a:solidFill>
            <a:schemeClr val="accent1">
              <a:lumMod val="60000"/>
              <a:lumOff val="40000"/>
            </a:scheme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endParaRPr/>
          </a:p>
        </p:txBody>
      </p:sp>
      <p:sp>
        <p:nvSpPr>
          <p:cNvPr id="113" name="Google Shape;113;p1"/>
          <p:cNvSpPr txBox="1"/>
          <p:nvPr/>
        </p:nvSpPr>
        <p:spPr>
          <a:xfrm rot="5400000" flipH="1">
            <a:off x="8075173" y="2606480"/>
            <a:ext cx="4434300" cy="380480"/>
          </a:xfrm>
          <a:prstGeom prst="rect">
            <a:avLst/>
          </a:prstGeom>
          <a:noFill/>
          <a:ln>
            <a:noFill/>
          </a:ln>
        </p:spPr>
        <p:txBody>
          <a:bodyPr spcFirstLastPara="1" wrap="square" lIns="144000" tIns="36000" rIns="144000" bIns="36000" anchor="t" anchorCtr="0">
            <a:spAutoFit/>
          </a:bodyPr>
          <a:lstStyle/>
          <a:p>
            <a:pPr marL="0" marR="0" lvl="0" indent="0" algn="ctr" rtl="0">
              <a:spcBef>
                <a:spcPts val="0"/>
              </a:spcBef>
              <a:spcAft>
                <a:spcPts val="0"/>
              </a:spcAft>
              <a:buNone/>
            </a:pPr>
            <a:r>
              <a:rPr lang="en-US" sz="2000" b="0" i="0" u="none" strike="noStrike" cap="none" dirty="0">
                <a:solidFill>
                  <a:schemeClr val="dk1"/>
                </a:solidFill>
                <a:latin typeface="Calibri"/>
                <a:ea typeface="Calibri"/>
                <a:cs typeface="Calibri"/>
                <a:sym typeface="Calibri"/>
              </a:rPr>
              <a:t>Data</a:t>
            </a:r>
            <a:endParaRPr sz="2000" dirty="0"/>
          </a:p>
        </p:txBody>
      </p:sp>
      <p:sp>
        <p:nvSpPr>
          <p:cNvPr id="13" name="Google Shape;93;p1">
            <a:extLst>
              <a:ext uri="{FF2B5EF4-FFF2-40B4-BE49-F238E27FC236}">
                <a16:creationId xmlns:a16="http://schemas.microsoft.com/office/drawing/2014/main" id="{A477EC97-2039-8BBB-9F33-D95D3F56C29F}"/>
              </a:ext>
            </a:extLst>
          </p:cNvPr>
          <p:cNvSpPr/>
          <p:nvPr/>
        </p:nvSpPr>
        <p:spPr>
          <a:xfrm>
            <a:off x="7809834" y="2138875"/>
            <a:ext cx="1167284" cy="900000"/>
          </a:xfrm>
          <a:prstGeom prst="rect">
            <a:avLst/>
          </a:prstGeom>
          <a:solidFill>
            <a:srgbClr val="8DA9DB"/>
          </a:solidFill>
          <a:ln w="12700" cap="flat" cmpd="sng">
            <a:solidFill>
              <a:schemeClr val="lt1"/>
            </a:solidFill>
            <a:prstDash val="solid"/>
            <a:miter lim="800000"/>
            <a:headEnd type="none" w="sm" len="sm"/>
            <a:tailEnd type="none" w="sm" len="sm"/>
          </a:ln>
        </p:spPr>
        <p:txBody>
          <a:bodyPr spcFirstLastPara="1" wrap="square" lIns="36000" tIns="36000" rIns="36000" bIns="36000" anchor="ctr" anchorCtr="0">
            <a:noAutofit/>
          </a:bodyPr>
          <a:lstStyle/>
          <a:p>
            <a:pPr marL="0" marR="0" lvl="0" indent="0" algn="ctr" rtl="0">
              <a:spcBef>
                <a:spcPts val="0"/>
              </a:spcBef>
              <a:spcAft>
                <a:spcPts val="0"/>
              </a:spcAft>
              <a:buNone/>
            </a:pPr>
            <a:r>
              <a:rPr lang="en-US" sz="1600" b="0" i="0" u="none" strike="noStrike" cap="none" dirty="0">
                <a:solidFill>
                  <a:schemeClr val="lt1"/>
                </a:solidFill>
                <a:latin typeface="Calibri"/>
                <a:ea typeface="Calibri"/>
                <a:cs typeface="Calibri"/>
                <a:sym typeface="Calibri"/>
              </a:rPr>
              <a:t>Bio-Eco data portal</a:t>
            </a:r>
            <a:endParaRPr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10;&#10;Description automatically generated with low confidence">
            <a:extLst>
              <a:ext uri="{FF2B5EF4-FFF2-40B4-BE49-F238E27FC236}">
                <a16:creationId xmlns:a16="http://schemas.microsoft.com/office/drawing/2014/main" id="{A6650D49-0BDD-558F-822A-DC3436196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87" y="1235901"/>
            <a:ext cx="8744404" cy="4849584"/>
          </a:xfrm>
          <a:prstGeom prst="rect">
            <a:avLst/>
          </a:prstGeom>
        </p:spPr>
      </p:pic>
      <p:sp>
        <p:nvSpPr>
          <p:cNvPr id="8" name="TextBox 7">
            <a:extLst>
              <a:ext uri="{FF2B5EF4-FFF2-40B4-BE49-F238E27FC236}">
                <a16:creationId xmlns:a16="http://schemas.microsoft.com/office/drawing/2014/main" id="{B28D7307-0683-3F3C-0545-986870A8AEA3}"/>
              </a:ext>
            </a:extLst>
          </p:cNvPr>
          <p:cNvSpPr txBox="1"/>
          <p:nvPr/>
        </p:nvSpPr>
        <p:spPr>
          <a:xfrm>
            <a:off x="9051706" y="3665587"/>
            <a:ext cx="2862023" cy="2246769"/>
          </a:xfrm>
          <a:prstGeom prst="rect">
            <a:avLst/>
          </a:prstGeom>
          <a:noFill/>
        </p:spPr>
        <p:txBody>
          <a:bodyPr wrap="square">
            <a:spAutoFit/>
          </a:bodyPr>
          <a:lstStyle/>
          <a:p>
            <a:r>
              <a:rPr lang="en-US" sz="1000" b="1" dirty="0">
                <a:solidFill>
                  <a:schemeClr val="accent1"/>
                </a:solidFill>
              </a:rPr>
              <a:t>Status</a:t>
            </a:r>
            <a:r>
              <a:rPr lang="en-US" sz="1000" dirty="0">
                <a:solidFill>
                  <a:schemeClr val="accent1"/>
                </a:solidFill>
              </a:rPr>
              <a:t>: status of the implementation compared to the community widely adopted target when it exists; network  self-assessed status when target doesn’t exist.</a:t>
            </a:r>
          </a:p>
          <a:p>
            <a:r>
              <a:rPr lang="en-US" sz="1000" b="1" dirty="0">
                <a:solidFill>
                  <a:schemeClr val="accent1"/>
                </a:solidFill>
              </a:rPr>
              <a:t>Real time</a:t>
            </a:r>
            <a:r>
              <a:rPr lang="en-US" sz="1000" dirty="0">
                <a:solidFill>
                  <a:schemeClr val="accent1"/>
                </a:solidFill>
              </a:rPr>
              <a:t>: data freely available, without any restriction, on Global Telecommunication System of WMO and internet.</a:t>
            </a:r>
          </a:p>
          <a:p>
            <a:r>
              <a:rPr lang="en-US" sz="1000" b="1" dirty="0">
                <a:solidFill>
                  <a:schemeClr val="accent1"/>
                </a:solidFill>
              </a:rPr>
              <a:t>Archived delayed mode</a:t>
            </a:r>
            <a:r>
              <a:rPr lang="en-US" sz="1000" dirty="0">
                <a:solidFill>
                  <a:schemeClr val="accent1"/>
                </a:solidFill>
              </a:rPr>
              <a:t>: data of the highest quality available for scientific analysis (e.g. climate studies) </a:t>
            </a:r>
          </a:p>
          <a:p>
            <a:r>
              <a:rPr lang="en-US" sz="1000" b="1" dirty="0">
                <a:solidFill>
                  <a:schemeClr val="accent1"/>
                </a:solidFill>
              </a:rPr>
              <a:t>Metadata</a:t>
            </a:r>
            <a:r>
              <a:rPr lang="en-US" sz="1000" dirty="0">
                <a:solidFill>
                  <a:schemeClr val="accent1"/>
                </a:solidFill>
              </a:rPr>
              <a:t>: information required by OceanOPS </a:t>
            </a:r>
          </a:p>
          <a:p>
            <a:r>
              <a:rPr lang="en-US" sz="1000" b="1" dirty="0">
                <a:solidFill>
                  <a:schemeClr val="accent1"/>
                </a:solidFill>
              </a:rPr>
              <a:t>Best Practices</a:t>
            </a:r>
            <a:r>
              <a:rPr lang="en-US" sz="1000" dirty="0">
                <a:solidFill>
                  <a:schemeClr val="accent1"/>
                </a:solidFill>
              </a:rPr>
              <a:t>: community reviewed and easily accessible documentation encompassing the observations lifecycle </a:t>
            </a:r>
          </a:p>
        </p:txBody>
      </p:sp>
      <p:sp>
        <p:nvSpPr>
          <p:cNvPr id="3" name="Google Shape;881;p129">
            <a:extLst>
              <a:ext uri="{FF2B5EF4-FFF2-40B4-BE49-F238E27FC236}">
                <a16:creationId xmlns:a16="http://schemas.microsoft.com/office/drawing/2014/main" id="{D7555602-F9AB-B0A4-C243-0C9EB70F0506}"/>
              </a:ext>
            </a:extLst>
          </p:cNvPr>
          <p:cNvSpPr txBox="1">
            <a:spLocks/>
          </p:cNvSpPr>
          <p:nvPr/>
        </p:nvSpPr>
        <p:spPr>
          <a:xfrm>
            <a:off x="540544" y="541735"/>
            <a:ext cx="8062800" cy="431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chemeClr val="accent1"/>
              </a:buClr>
              <a:buSzPts val="2700"/>
              <a:buFont typeface="Arial"/>
              <a:buNone/>
              <a:defRPr sz="27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GB" sz="3600" dirty="0"/>
              <a:t>In-situ observing system status</a:t>
            </a:r>
          </a:p>
        </p:txBody>
      </p:sp>
      <p:pic>
        <p:nvPicPr>
          <p:cNvPr id="9" name="Picture Placeholder 6" descr="Graphical user interface, website&#10;&#10;Description automatically generated">
            <a:extLst>
              <a:ext uri="{FF2B5EF4-FFF2-40B4-BE49-F238E27FC236}">
                <a16:creationId xmlns:a16="http://schemas.microsoft.com/office/drawing/2014/main" id="{F2FAE053-C2CC-4220-B57A-2448751266C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271" b="3271"/>
          <a:stretch>
            <a:fillRect/>
          </a:stretch>
        </p:blipFill>
        <p:spPr>
          <a:xfrm>
            <a:off x="13271500" y="-1613269"/>
            <a:ext cx="2469885" cy="3200770"/>
          </a:xfrm>
        </p:spPr>
      </p:pic>
      <p:pic>
        <p:nvPicPr>
          <p:cNvPr id="1026" name="Picture 2" descr="GOOS publishes its annual report card on the status of the global ocean  observing system in 2023 | JERICO Research Infrastructure">
            <a:extLst>
              <a:ext uri="{FF2B5EF4-FFF2-40B4-BE49-F238E27FC236}">
                <a16:creationId xmlns:a16="http://schemas.microsoft.com/office/drawing/2014/main" id="{D91B141A-5C72-23CF-68C1-83A3FAB2E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1313" y="151295"/>
            <a:ext cx="2420143" cy="334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7814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804791-72D4-9E6B-870B-50D6501317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graphicFrame>
        <p:nvGraphicFramePr>
          <p:cNvPr id="3" name="Diagram 2">
            <a:extLst>
              <a:ext uri="{FF2B5EF4-FFF2-40B4-BE49-F238E27FC236}">
                <a16:creationId xmlns:a16="http://schemas.microsoft.com/office/drawing/2014/main" id="{F582768E-830C-E4CF-D32F-BEE463C11ECF}"/>
              </a:ext>
            </a:extLst>
          </p:cNvPr>
          <p:cNvGraphicFramePr/>
          <p:nvPr>
            <p:extLst>
              <p:ext uri="{D42A27DB-BD31-4B8C-83A1-F6EECF244321}">
                <p14:modId xmlns:p14="http://schemas.microsoft.com/office/powerpoint/2010/main" val="1201990966"/>
              </p:ext>
            </p:extLst>
          </p:nvPr>
        </p:nvGraphicFramePr>
        <p:xfrm>
          <a:off x="-680593" y="117325"/>
          <a:ext cx="14164364" cy="663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44;p2">
            <a:extLst>
              <a:ext uri="{FF2B5EF4-FFF2-40B4-BE49-F238E27FC236}">
                <a16:creationId xmlns:a16="http://schemas.microsoft.com/office/drawing/2014/main" id="{DBE01915-642F-0A16-61F2-0435CB1B7CCA}"/>
              </a:ext>
            </a:extLst>
          </p:cNvPr>
          <p:cNvSpPr txBox="1">
            <a:spLocks/>
          </p:cNvSpPr>
          <p:nvPr/>
        </p:nvSpPr>
        <p:spPr>
          <a:xfrm rot="16200000">
            <a:off x="-2454779" y="197859"/>
            <a:ext cx="5887607" cy="5746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5000"/>
              </a:lnSpc>
              <a:buClr>
                <a:schemeClr val="accent1"/>
              </a:buClr>
              <a:buSzPts val="3600"/>
            </a:pPr>
            <a:r>
              <a:rPr lang="en-GB" sz="3600" b="1" dirty="0">
                <a:solidFill>
                  <a:schemeClr val="accent1"/>
                </a:solidFill>
              </a:rPr>
              <a:t>Progress 2023</a:t>
            </a:r>
            <a:endParaRPr lang="en-GB" dirty="0"/>
          </a:p>
        </p:txBody>
      </p:sp>
      <p:pic>
        <p:nvPicPr>
          <p:cNvPr id="5" name="Picture 4">
            <a:extLst>
              <a:ext uri="{FF2B5EF4-FFF2-40B4-BE49-F238E27FC236}">
                <a16:creationId xmlns:a16="http://schemas.microsoft.com/office/drawing/2014/main" id="{C284C09E-06A9-0071-BF58-B512222E15CA}"/>
              </a:ext>
            </a:extLst>
          </p:cNvPr>
          <p:cNvPicPr>
            <a:picLocks noChangeAspect="1"/>
          </p:cNvPicPr>
          <p:nvPr/>
        </p:nvPicPr>
        <p:blipFill>
          <a:blip r:embed="rId8"/>
          <a:stretch>
            <a:fillRect/>
          </a:stretch>
        </p:blipFill>
        <p:spPr>
          <a:xfrm>
            <a:off x="9897512" y="2721802"/>
            <a:ext cx="1481456" cy="1414395"/>
          </a:xfrm>
          <a:prstGeom prst="rect">
            <a:avLst/>
          </a:prstGeom>
        </p:spPr>
      </p:pic>
    </p:spTree>
    <p:extLst>
      <p:ext uri="{BB962C8B-B14F-4D97-AF65-F5344CB8AC3E}">
        <p14:creationId xmlns:p14="http://schemas.microsoft.com/office/powerpoint/2010/main" val="2964464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25a049944f_0_12"/>
          <p:cNvSpPr/>
          <p:nvPr/>
        </p:nvSpPr>
        <p:spPr>
          <a:xfrm>
            <a:off x="6673600" y="0"/>
            <a:ext cx="55185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8" name="Google Shape;118;g225a049944f_0_12"/>
          <p:cNvSpPr txBox="1">
            <a:spLocks noGrp="1"/>
          </p:cNvSpPr>
          <p:nvPr>
            <p:ph type="title"/>
          </p:nvPr>
        </p:nvSpPr>
        <p:spPr>
          <a:xfrm>
            <a:off x="451326" y="554238"/>
            <a:ext cx="5848890" cy="5748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SzPts val="1800"/>
              <a:buNone/>
            </a:pPr>
            <a:r>
              <a:rPr lang="en-GB" sz="2800">
                <a:latin typeface="Barlow"/>
                <a:ea typeface="Barlow"/>
                <a:cs typeface="Barlow"/>
                <a:sym typeface="Barlow"/>
              </a:rPr>
              <a:t>Cross-Network Data Implementation Strategy (GOOS-295)</a:t>
            </a:r>
            <a:endParaRPr sz="2800">
              <a:latin typeface="Barlow"/>
              <a:ea typeface="Barlow"/>
              <a:cs typeface="Barlow"/>
              <a:sym typeface="Barlow"/>
            </a:endParaRPr>
          </a:p>
        </p:txBody>
      </p:sp>
      <p:sp>
        <p:nvSpPr>
          <p:cNvPr id="119" name="Google Shape;119;g225a049944f_0_12"/>
          <p:cNvSpPr txBox="1">
            <a:spLocks noGrp="1"/>
          </p:cNvSpPr>
          <p:nvPr>
            <p:ph type="sldNum" idx="12"/>
          </p:nvPr>
        </p:nvSpPr>
        <p:spPr>
          <a:xfrm>
            <a:off x="11250150" y="6492875"/>
            <a:ext cx="257700" cy="1896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7</a:t>
            </a:fld>
            <a:endParaRPr/>
          </a:p>
        </p:txBody>
      </p:sp>
      <p:sp>
        <p:nvSpPr>
          <p:cNvPr id="120" name="Google Shape;120;g225a049944f_0_12"/>
          <p:cNvSpPr txBox="1"/>
          <p:nvPr/>
        </p:nvSpPr>
        <p:spPr>
          <a:xfrm>
            <a:off x="356951" y="1302684"/>
            <a:ext cx="2587418" cy="4485467"/>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1200"/>
              </a:spcBef>
              <a:spcAft>
                <a:spcPts val="0"/>
              </a:spcAft>
              <a:buClr>
                <a:schemeClr val="dk1"/>
              </a:buClr>
              <a:buSzPts val="1100"/>
              <a:buFont typeface="Arial"/>
              <a:buNone/>
            </a:pPr>
            <a:r>
              <a:rPr lang="en-GB" sz="1800" b="1" i="0" u="none" strike="noStrike" cap="none">
                <a:solidFill>
                  <a:schemeClr val="dk1"/>
                </a:solidFill>
                <a:latin typeface="Barlow"/>
                <a:ea typeface="Barlow"/>
                <a:cs typeface="Barlow"/>
                <a:sym typeface="Barlow"/>
              </a:rPr>
              <a:t>OCG Data Vision</a:t>
            </a:r>
            <a:endParaRPr sz="1800" b="1" i="0" u="none" strike="noStrike" cap="none">
              <a:solidFill>
                <a:schemeClr val="dk1"/>
              </a:solidFill>
              <a:latin typeface="Barlow"/>
              <a:ea typeface="Barlow"/>
              <a:cs typeface="Barlow"/>
              <a:sym typeface="Barlow"/>
            </a:endParaRPr>
          </a:p>
          <a:p>
            <a:pPr marL="0" marR="0" lvl="0" indent="0" algn="just" rtl="0">
              <a:lnSpc>
                <a:spcPct val="115000"/>
              </a:lnSpc>
              <a:spcBef>
                <a:spcPts val="1200"/>
              </a:spcBef>
              <a:spcAft>
                <a:spcPts val="0"/>
              </a:spcAft>
              <a:buClr>
                <a:schemeClr val="dk1"/>
              </a:buClr>
              <a:buSzPts val="1100"/>
              <a:buFont typeface="Arial"/>
              <a:buNone/>
            </a:pPr>
            <a:r>
              <a:rPr lang="en-GB" sz="1400" b="0" i="0" u="none" strike="noStrike" cap="none">
                <a:solidFill>
                  <a:schemeClr val="dk1"/>
                </a:solidFill>
                <a:highlight>
                  <a:srgbClr val="FFFFFF"/>
                </a:highlight>
                <a:latin typeface="Barlow"/>
                <a:ea typeface="Barlow"/>
                <a:cs typeface="Barlow"/>
                <a:sym typeface="Barlow"/>
              </a:rPr>
              <a:t>To provide integrated, interoperable, and FAIR-compliant access to the OCG Data System (encompassing data and metadata activities of the OCG networks, DACs, GDACs, OceanOPS and designated approved data access points) for international stakeholders, and to continue to improve access through innovation and stakeholder dialogue while engaging both with the OCG and international ocean data communities.</a:t>
            </a:r>
            <a:endParaRPr sz="1400" b="0" i="0" u="none" strike="noStrike" cap="none">
              <a:solidFill>
                <a:schemeClr val="dk1"/>
              </a:solidFill>
              <a:highlight>
                <a:srgbClr val="FFFFFF"/>
              </a:highlight>
              <a:latin typeface="Barlow"/>
              <a:ea typeface="Barlow"/>
              <a:cs typeface="Barlow"/>
              <a:sym typeface="Barlow"/>
            </a:endParaRPr>
          </a:p>
          <a:p>
            <a:pPr marL="0" marR="0" lvl="0" indent="0" algn="just" rtl="0">
              <a:lnSpc>
                <a:spcPct val="100000"/>
              </a:lnSpc>
              <a:spcBef>
                <a:spcPts val="120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pic>
        <p:nvPicPr>
          <p:cNvPr id="121" name="Google Shape;121;g225a049944f_0_12"/>
          <p:cNvPicPr preferRelativeResize="0"/>
          <p:nvPr/>
        </p:nvPicPr>
        <p:blipFill rotWithShape="1">
          <a:blip r:embed="rId3">
            <a:alphaModFix/>
          </a:blip>
          <a:srcRect/>
          <a:stretch/>
        </p:blipFill>
        <p:spPr>
          <a:xfrm>
            <a:off x="3274735" y="1600199"/>
            <a:ext cx="2953915" cy="4187952"/>
          </a:xfrm>
          <a:prstGeom prst="rect">
            <a:avLst/>
          </a:prstGeom>
          <a:noFill/>
          <a:ln>
            <a:noFill/>
          </a:ln>
        </p:spPr>
      </p:pic>
      <p:sp>
        <p:nvSpPr>
          <p:cNvPr id="122" name="Google Shape;122;g225a049944f_0_12"/>
          <p:cNvSpPr txBox="1"/>
          <p:nvPr/>
        </p:nvSpPr>
        <p:spPr>
          <a:xfrm>
            <a:off x="6673600" y="1713325"/>
            <a:ext cx="5359800" cy="32232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15000"/>
              </a:lnSpc>
              <a:spcBef>
                <a:spcPts val="0"/>
              </a:spcBef>
              <a:spcAft>
                <a:spcPts val="0"/>
              </a:spcAft>
              <a:buClr>
                <a:schemeClr val="lt1"/>
              </a:buClr>
              <a:buSzPts val="2000"/>
              <a:buFont typeface="Barlow"/>
              <a:buChar char="●"/>
            </a:pPr>
            <a:r>
              <a:rPr lang="en-GB" sz="1400" b="1" i="0" u="none" strike="noStrike" cap="none">
                <a:solidFill>
                  <a:schemeClr val="lt1"/>
                </a:solidFill>
                <a:latin typeface="Barlow"/>
                <a:ea typeface="Barlow"/>
                <a:cs typeface="Barlow"/>
                <a:sym typeface="Barlow"/>
              </a:rPr>
              <a:t>OCG Roundtable </a:t>
            </a:r>
            <a:r>
              <a:rPr lang="en-GB" sz="1400" b="0" i="0" u="none" strike="noStrike" cap="none">
                <a:solidFill>
                  <a:schemeClr val="lt1"/>
                </a:solidFill>
                <a:latin typeface="Barlow"/>
                <a:ea typeface="Barlow"/>
                <a:cs typeface="Barlow"/>
                <a:sym typeface="Barlow"/>
              </a:rPr>
              <a:t>to mainly address the OceanOPS issues (online, 90 min, end of Feb/ early March 2024, TBC)</a:t>
            </a:r>
            <a:endParaRPr sz="1400" b="0" i="0" u="none" strike="noStrike" cap="none">
              <a:solidFill>
                <a:schemeClr val="lt1"/>
              </a:solidFill>
              <a:latin typeface="Barlow"/>
              <a:ea typeface="Barlow"/>
              <a:cs typeface="Barlow"/>
              <a:sym typeface="Barlow"/>
            </a:endParaRPr>
          </a:p>
          <a:p>
            <a:pPr marL="457200" marR="0" lvl="0" indent="-355600" algn="l" rtl="0">
              <a:lnSpc>
                <a:spcPct val="115000"/>
              </a:lnSpc>
              <a:spcBef>
                <a:spcPts val="1200"/>
              </a:spcBef>
              <a:spcAft>
                <a:spcPts val="0"/>
              </a:spcAft>
              <a:buClr>
                <a:schemeClr val="lt1"/>
              </a:buClr>
              <a:buSzPts val="2000"/>
              <a:buFont typeface="Barlow"/>
              <a:buChar char="●"/>
            </a:pPr>
            <a:r>
              <a:rPr lang="en-GB" sz="1400" b="1" i="0" u="sng" strike="noStrike" cap="none">
                <a:solidFill>
                  <a:schemeClr val="lt1"/>
                </a:solidFill>
                <a:latin typeface="Barlow"/>
                <a:ea typeface="Barlow"/>
                <a:cs typeface="Barlow"/>
                <a:sym typeface="Barlow"/>
                <a:hlinkClick r:id="rId4">
                  <a:extLst>
                    <a:ext uri="{A12FA001-AC4F-418D-AE19-62706E023703}">
                      <ahyp:hlinkClr xmlns:ahyp="http://schemas.microsoft.com/office/drawing/2018/hyperlinkcolor" val="tx"/>
                    </a:ext>
                  </a:extLst>
                </a:hlinkClick>
              </a:rPr>
              <a:t>OCG-15</a:t>
            </a:r>
            <a:r>
              <a:rPr lang="en-GB" sz="1400" b="0" i="0" u="none" strike="noStrike" cap="none">
                <a:solidFill>
                  <a:schemeClr val="lt1"/>
                </a:solidFill>
                <a:latin typeface="Barlow"/>
                <a:ea typeface="Barlow"/>
                <a:cs typeface="Barlow"/>
                <a:sym typeface="Barlow"/>
              </a:rPr>
              <a:t> (13-17 May 2024, Victoria, British </a:t>
            </a:r>
            <a:r>
              <a:rPr lang="en-GB">
                <a:solidFill>
                  <a:schemeClr val="lt1"/>
                </a:solidFill>
                <a:latin typeface="Barlow"/>
                <a:ea typeface="Barlow"/>
                <a:cs typeface="Barlow"/>
                <a:sym typeface="Barlow"/>
              </a:rPr>
              <a:t>Columbia</a:t>
            </a:r>
            <a:r>
              <a:rPr lang="en-GB" sz="1400" b="0" i="0" u="none" strike="noStrike" cap="none">
                <a:solidFill>
                  <a:schemeClr val="lt1"/>
                </a:solidFill>
                <a:latin typeface="Barlow"/>
                <a:ea typeface="Barlow"/>
                <a:cs typeface="Barlow"/>
                <a:sym typeface="Barlow"/>
              </a:rPr>
              <a:t>, Canada, hybrid) </a:t>
            </a:r>
            <a:endParaRPr/>
          </a:p>
          <a:p>
            <a:pPr marL="741363" marR="0" lvl="8" indent="-285750" algn="l" rtl="0">
              <a:lnSpc>
                <a:spcPct val="115000"/>
              </a:lnSpc>
              <a:spcBef>
                <a:spcPts val="0"/>
              </a:spcBef>
              <a:spcAft>
                <a:spcPts val="0"/>
              </a:spcAft>
              <a:buClr>
                <a:schemeClr val="lt1"/>
              </a:buClr>
              <a:buSzPts val="2000"/>
              <a:buFont typeface="Arial"/>
              <a:buChar char="•"/>
            </a:pPr>
            <a:r>
              <a:rPr lang="en-GB" sz="1400" b="0" i="0" u="none" strike="noStrike" cap="none">
                <a:solidFill>
                  <a:schemeClr val="lt1"/>
                </a:solidFill>
                <a:latin typeface="Barlow"/>
                <a:ea typeface="Barlow"/>
                <a:cs typeface="Barlow"/>
                <a:sym typeface="Barlow"/>
              </a:rPr>
              <a:t>CIOOS workshop (indigenous + Coastal Ocean)  -- 14 May 2024 morning</a:t>
            </a:r>
            <a:endParaRPr/>
          </a:p>
          <a:p>
            <a:pPr marL="742950" marR="0" lvl="8" indent="-285750" algn="l" rtl="0">
              <a:lnSpc>
                <a:spcPct val="115000"/>
              </a:lnSpc>
              <a:spcBef>
                <a:spcPts val="0"/>
              </a:spcBef>
              <a:spcAft>
                <a:spcPts val="0"/>
              </a:spcAft>
              <a:buClr>
                <a:schemeClr val="lt1"/>
              </a:buClr>
              <a:buSzPts val="2000"/>
              <a:buFont typeface="Arial"/>
              <a:buChar char="•"/>
            </a:pPr>
            <a:r>
              <a:rPr lang="en-GB" sz="1400" b="0" i="0" u="none" strike="noStrike" cap="none">
                <a:solidFill>
                  <a:schemeClr val="lt1"/>
                </a:solidFill>
                <a:latin typeface="Barlow"/>
                <a:ea typeface="Barlow"/>
                <a:cs typeface="Barlow"/>
                <a:sym typeface="Barlow"/>
              </a:rPr>
              <a:t>Requirement implementations workshop --  14 May 2024 afternoon</a:t>
            </a:r>
            <a:endParaRPr/>
          </a:p>
          <a:p>
            <a:pPr marL="742950" marR="0" lvl="8" indent="-285750" algn="l" rtl="0">
              <a:lnSpc>
                <a:spcPct val="115000"/>
              </a:lnSpc>
              <a:spcBef>
                <a:spcPts val="0"/>
              </a:spcBef>
              <a:spcAft>
                <a:spcPts val="0"/>
              </a:spcAft>
              <a:buClr>
                <a:schemeClr val="lt1"/>
              </a:buClr>
              <a:buSzPts val="2000"/>
              <a:buFont typeface="Arial"/>
              <a:buChar char="•"/>
            </a:pPr>
            <a:r>
              <a:rPr lang="en-GB" sz="1400" b="0" i="0" u="none" strike="noStrike" cap="none">
                <a:solidFill>
                  <a:schemeClr val="lt1"/>
                </a:solidFill>
                <a:latin typeface="Barlow"/>
                <a:ea typeface="Barlow"/>
                <a:cs typeface="Barlow"/>
                <a:sym typeface="Barlow"/>
              </a:rPr>
              <a:t>Task Team on OCG Network Metrics workshop (TBC) -- 14 May 2024 afternoon</a:t>
            </a:r>
            <a:endParaRPr/>
          </a:p>
        </p:txBody>
      </p:sp>
      <p:sp>
        <p:nvSpPr>
          <p:cNvPr id="123" name="Google Shape;123;g225a049944f_0_12"/>
          <p:cNvSpPr txBox="1"/>
          <p:nvPr/>
        </p:nvSpPr>
        <p:spPr>
          <a:xfrm>
            <a:off x="7122954" y="5213353"/>
            <a:ext cx="5069100" cy="574800"/>
          </a:xfrm>
          <a:prstGeom prst="rect">
            <a:avLst/>
          </a:prstGeom>
          <a:noFill/>
          <a:ln>
            <a:noFill/>
          </a:ln>
        </p:spPr>
        <p:txBody>
          <a:bodyPr spcFirstLastPara="1" wrap="square" lIns="0" tIns="0" rIns="0" bIns="0" anchor="t" anchorCtr="0">
            <a:noAutofit/>
          </a:bodyPr>
          <a:lstStyle/>
          <a:p>
            <a:pPr marL="0" marR="0" lvl="0" indent="0" algn="l" rtl="0">
              <a:lnSpc>
                <a:spcPct val="85000"/>
              </a:lnSpc>
              <a:spcBef>
                <a:spcPts val="0"/>
              </a:spcBef>
              <a:spcAft>
                <a:spcPts val="0"/>
              </a:spcAft>
              <a:buClr>
                <a:schemeClr val="accent1"/>
              </a:buClr>
              <a:buSzPts val="1800"/>
              <a:buFont typeface="Arial"/>
              <a:buNone/>
            </a:pPr>
            <a:r>
              <a:rPr lang="en-GB" sz="2800" b="1" i="0" u="none" strike="noStrike" cap="none">
                <a:solidFill>
                  <a:schemeClr val="lt1"/>
                </a:solidFill>
                <a:latin typeface="Barlow"/>
                <a:ea typeface="Barlow"/>
                <a:cs typeface="Barlow"/>
                <a:sym typeface="Barlow"/>
              </a:rPr>
              <a:t>Upcoming OCG meetings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297800" y="179251"/>
            <a:ext cx="11526400" cy="1143200"/>
          </a:xfrm>
          <a:prstGeom prst="rect">
            <a:avLst/>
          </a:prstGeom>
          <a:noFill/>
          <a:ln>
            <a:noFill/>
          </a:ln>
        </p:spPr>
        <p:txBody>
          <a:bodyPr spcFirstLastPara="1" wrap="square" lIns="91433" tIns="45700" rIns="91433" bIns="45700" anchor="ctr" anchorCtr="0">
            <a:noAutofit/>
          </a:bodyPr>
          <a:lstStyle/>
          <a:p>
            <a:pPr>
              <a:lnSpc>
                <a:spcPct val="100000"/>
              </a:lnSpc>
              <a:buSzPts val="1100"/>
            </a:pPr>
            <a:r>
              <a:rPr lang="en" b="1"/>
              <a:t>GOOS BioEco Portal: https://bioeco.goosocean.org/</a:t>
            </a:r>
            <a:endParaRPr b="1"/>
          </a:p>
        </p:txBody>
      </p:sp>
      <p:sp>
        <p:nvSpPr>
          <p:cNvPr id="131" name="Google Shape;131;p25"/>
          <p:cNvSpPr txBox="1">
            <a:spLocks noGrp="1"/>
          </p:cNvSpPr>
          <p:nvPr>
            <p:ph type="body" idx="1"/>
          </p:nvPr>
        </p:nvSpPr>
        <p:spPr>
          <a:xfrm>
            <a:off x="122200" y="1110767"/>
            <a:ext cx="5636000" cy="2571600"/>
          </a:xfrm>
          <a:prstGeom prst="rect">
            <a:avLst/>
          </a:prstGeom>
          <a:noFill/>
          <a:ln>
            <a:noFill/>
          </a:ln>
        </p:spPr>
        <p:txBody>
          <a:bodyPr spcFirstLastPara="1" wrap="square" lIns="91433" tIns="45700" rIns="91433" bIns="45700" anchor="t" anchorCtr="0">
            <a:noAutofit/>
          </a:bodyPr>
          <a:lstStyle/>
          <a:p>
            <a:pPr marL="0" indent="0">
              <a:spcBef>
                <a:spcPts val="400"/>
              </a:spcBef>
              <a:buSzPts val="1400"/>
            </a:pPr>
            <a:endParaRPr sz="1867" b="1" i="1"/>
          </a:p>
          <a:p>
            <a:pPr marL="457189" indent="-313259">
              <a:lnSpc>
                <a:spcPct val="115000"/>
              </a:lnSpc>
              <a:buSzPts val="1100"/>
              <a:buChar char="•"/>
            </a:pPr>
            <a:r>
              <a:rPr lang="en" sz="1467"/>
              <a:t>Provides open access metadata and information on global ocean observations and monitoring programs involving biological and ecosystem EOVs</a:t>
            </a:r>
            <a:endParaRPr sz="1467"/>
          </a:p>
          <a:p>
            <a:pPr marL="457189" indent="-313259">
              <a:lnSpc>
                <a:spcPct val="115000"/>
              </a:lnSpc>
              <a:buSzPts val="1100"/>
              <a:buChar char="•"/>
            </a:pPr>
            <a:r>
              <a:rPr lang="en" sz="1467"/>
              <a:t>Currently holds metadata of </a:t>
            </a:r>
            <a:r>
              <a:rPr lang="en" sz="1467" b="1"/>
              <a:t>638</a:t>
            </a:r>
            <a:r>
              <a:rPr lang="en" sz="1467"/>
              <a:t> globally distributed active monitoring programs</a:t>
            </a:r>
            <a:endParaRPr sz="1467"/>
          </a:p>
          <a:p>
            <a:pPr marL="457189" indent="-313259">
              <a:lnSpc>
                <a:spcPct val="115000"/>
              </a:lnSpc>
              <a:buSzPts val="1100"/>
              <a:buChar char="•"/>
            </a:pPr>
            <a:r>
              <a:rPr lang="en" sz="1467"/>
              <a:t>Integration of EOV sub-variables and EBVs is in development</a:t>
            </a:r>
            <a:endParaRPr sz="1467"/>
          </a:p>
          <a:p>
            <a:pPr marL="457189" indent="-313259">
              <a:lnSpc>
                <a:spcPct val="115000"/>
              </a:lnSpc>
              <a:buSzPts val="1100"/>
              <a:buChar char="•"/>
            </a:pPr>
            <a:r>
              <a:rPr lang="en" sz="1467"/>
              <a:t>GOOS anticipates that the portal will be fully operational by 2025, contingent on resources to be in place.</a:t>
            </a:r>
            <a:endParaRPr sz="1467"/>
          </a:p>
          <a:p>
            <a:pPr marL="0" indent="0">
              <a:lnSpc>
                <a:spcPct val="115000"/>
              </a:lnSpc>
            </a:pPr>
            <a:endParaRPr sz="1467"/>
          </a:p>
          <a:p>
            <a:pPr marL="457189" indent="0">
              <a:lnSpc>
                <a:spcPct val="115000"/>
              </a:lnSpc>
            </a:pPr>
            <a:endParaRPr sz="2267"/>
          </a:p>
        </p:txBody>
      </p:sp>
      <p:pic>
        <p:nvPicPr>
          <p:cNvPr id="132" name="Google Shape;132;p25"/>
          <p:cNvPicPr preferRelativeResize="0"/>
          <p:nvPr/>
        </p:nvPicPr>
        <p:blipFill rotWithShape="1">
          <a:blip r:embed="rId3">
            <a:alphaModFix/>
          </a:blip>
          <a:srcRect t="8533"/>
          <a:stretch/>
        </p:blipFill>
        <p:spPr>
          <a:xfrm>
            <a:off x="6030767" y="1110767"/>
            <a:ext cx="5248000" cy="2974435"/>
          </a:xfrm>
          <a:prstGeom prst="rect">
            <a:avLst/>
          </a:prstGeom>
          <a:noFill/>
          <a:ln>
            <a:noFill/>
          </a:ln>
        </p:spPr>
      </p:pic>
      <p:sp>
        <p:nvSpPr>
          <p:cNvPr id="133" name="Google Shape;133;p25"/>
          <p:cNvSpPr txBox="1">
            <a:spLocks noGrp="1"/>
          </p:cNvSpPr>
          <p:nvPr>
            <p:ph type="body" idx="1"/>
          </p:nvPr>
        </p:nvSpPr>
        <p:spPr>
          <a:xfrm>
            <a:off x="234633" y="4324700"/>
            <a:ext cx="5636000" cy="1998400"/>
          </a:xfrm>
          <a:prstGeom prst="rect">
            <a:avLst/>
          </a:prstGeom>
          <a:noFill/>
          <a:ln>
            <a:noFill/>
          </a:ln>
        </p:spPr>
        <p:txBody>
          <a:bodyPr spcFirstLastPara="1" wrap="square" lIns="91433" tIns="45700" rIns="91433" bIns="45700" anchor="t" anchorCtr="0">
            <a:noAutofit/>
          </a:bodyPr>
          <a:lstStyle/>
          <a:p>
            <a:pPr marL="0" indent="0">
              <a:spcBef>
                <a:spcPts val="400"/>
              </a:spcBef>
              <a:buSzPts val="1400"/>
            </a:pPr>
            <a:r>
              <a:rPr lang="en" sz="2000" b="1" i="1"/>
              <a:t>Resources needed for</a:t>
            </a:r>
            <a:endParaRPr sz="2000" b="1" i="1"/>
          </a:p>
          <a:p>
            <a:pPr marL="457189" indent="-321725">
              <a:buSzPts val="1200"/>
              <a:buChar char="•"/>
            </a:pPr>
            <a:r>
              <a:rPr lang="en" sz="1467">
                <a:solidFill>
                  <a:srgbClr val="FF9900"/>
                </a:solidFill>
              </a:rPr>
              <a:t>Continuous technical and content maintenance, bug fixing,</a:t>
            </a:r>
            <a:r>
              <a:rPr lang="en" sz="1467"/>
              <a:t> </a:t>
            </a:r>
            <a:r>
              <a:rPr lang="en" sz="1467">
                <a:solidFill>
                  <a:srgbClr val="6AA84F"/>
                </a:solidFill>
              </a:rPr>
              <a:t>helpdesk and community support</a:t>
            </a:r>
            <a:endParaRPr sz="1467">
              <a:solidFill>
                <a:srgbClr val="6AA84F"/>
              </a:solidFill>
            </a:endParaRPr>
          </a:p>
          <a:p>
            <a:pPr marL="457189" indent="-321725">
              <a:buSzPts val="1200"/>
              <a:buChar char="•"/>
            </a:pPr>
            <a:r>
              <a:rPr lang="en" sz="1467">
                <a:solidFill>
                  <a:srgbClr val="FF9900"/>
                </a:solidFill>
              </a:rPr>
              <a:t>Creation of an automated flow of metadata from ocean observing programmes to the portal</a:t>
            </a:r>
            <a:r>
              <a:rPr lang="en" sz="1467"/>
              <a:t> </a:t>
            </a:r>
            <a:r>
              <a:rPr lang="en" sz="1467">
                <a:solidFill>
                  <a:srgbClr val="FF0000"/>
                </a:solidFill>
              </a:rPr>
              <a:t>(via ODIS)</a:t>
            </a:r>
            <a:endParaRPr sz="1467">
              <a:solidFill>
                <a:srgbClr val="FF0000"/>
              </a:solidFill>
            </a:endParaRPr>
          </a:p>
          <a:p>
            <a:pPr marL="457189" indent="-313259">
              <a:buSzPts val="1100"/>
              <a:buChar char="•"/>
            </a:pPr>
            <a:r>
              <a:rPr lang="en" sz="1467">
                <a:solidFill>
                  <a:srgbClr val="6AA84F"/>
                </a:solidFill>
              </a:rPr>
              <a:t>Development of connector and harvest routine between ODIS / Ocean InfoHub and the GOOS BioEco Porta</a:t>
            </a:r>
            <a:r>
              <a:rPr lang="en" sz="1467"/>
              <a:t>l</a:t>
            </a:r>
            <a:endParaRPr sz="1467"/>
          </a:p>
          <a:p>
            <a:pPr marL="457189" indent="0"/>
            <a:endParaRPr/>
          </a:p>
        </p:txBody>
      </p:sp>
      <p:sp>
        <p:nvSpPr>
          <p:cNvPr id="134" name="Google Shape;134;p25"/>
          <p:cNvSpPr txBox="1"/>
          <p:nvPr/>
        </p:nvSpPr>
        <p:spPr>
          <a:xfrm>
            <a:off x="6241567" y="4324700"/>
            <a:ext cx="5340400" cy="1911200"/>
          </a:xfrm>
          <a:prstGeom prst="rect">
            <a:avLst/>
          </a:prstGeom>
          <a:noFill/>
          <a:ln>
            <a:noFill/>
          </a:ln>
        </p:spPr>
        <p:txBody>
          <a:bodyPr spcFirstLastPara="1" wrap="square" lIns="121900" tIns="121900" rIns="121900" bIns="121900" anchor="t" anchorCtr="0">
            <a:noAutofit/>
          </a:bodyPr>
          <a:lstStyle/>
          <a:p>
            <a:pPr marL="609585" indent="-423323">
              <a:buClr>
                <a:srgbClr val="6AA84F"/>
              </a:buClr>
              <a:buSzPts val="1400"/>
              <a:buChar char="●"/>
            </a:pPr>
            <a:r>
              <a:rPr lang="en" sz="1867">
                <a:solidFill>
                  <a:srgbClr val="6AA84F"/>
                </a:solidFill>
              </a:rPr>
              <a:t>EU BioEcoOCean: part-time person to provide helpdesk and community support</a:t>
            </a:r>
            <a:endParaRPr sz="1867">
              <a:solidFill>
                <a:srgbClr val="6AA84F"/>
              </a:solidFill>
            </a:endParaRPr>
          </a:p>
          <a:p>
            <a:pPr marL="609585" indent="-423323">
              <a:buClr>
                <a:srgbClr val="6AA84F"/>
              </a:buClr>
              <a:buSzPts val="1400"/>
              <a:buChar char="●"/>
            </a:pPr>
            <a:r>
              <a:rPr lang="en" sz="1867">
                <a:solidFill>
                  <a:srgbClr val="6AA84F"/>
                </a:solidFill>
              </a:rPr>
              <a:t>EU MarcoBolo: part-time person to connect BioEco portal to ODIS</a:t>
            </a:r>
            <a:endParaRPr sz="1867">
              <a:solidFill>
                <a:srgbClr val="6AA84F"/>
              </a:solidFill>
            </a:endParaRPr>
          </a:p>
          <a:p>
            <a:pPr marL="609585" indent="-423323">
              <a:buClr>
                <a:srgbClr val="FF9900"/>
              </a:buClr>
              <a:buSzPts val="1400"/>
              <a:buChar char="●"/>
            </a:pPr>
            <a:r>
              <a:rPr lang="en" sz="1867">
                <a:solidFill>
                  <a:srgbClr val="FF9900"/>
                </a:solidFill>
              </a:rPr>
              <a:t>Need extra resources for technical maintenance and IT development</a:t>
            </a:r>
            <a:endParaRPr sz="1867">
              <a:solidFill>
                <a:srgbClr val="FF9900"/>
              </a:solidFill>
            </a:endParaRPr>
          </a:p>
        </p:txBody>
      </p:sp>
      <p:sp>
        <p:nvSpPr>
          <p:cNvPr id="135" name="Google Shape;135;p25"/>
          <p:cNvSpPr/>
          <p:nvPr/>
        </p:nvSpPr>
        <p:spPr>
          <a:xfrm>
            <a:off x="5735633" y="5234967"/>
            <a:ext cx="660400" cy="379600"/>
          </a:xfrm>
          <a:prstGeom prst="rightArrow">
            <a:avLst>
              <a:gd name="adj1" fmla="val 50000"/>
              <a:gd name="adj2" fmla="val 50000"/>
            </a:avLst>
          </a:prstGeom>
          <a:solidFill>
            <a:srgbClr val="FFFFFF"/>
          </a:solid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lgn="ctr"/>
            <a:endParaRPr sz="1867"/>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914400" y="304800"/>
            <a:ext cx="10363200" cy="1143200"/>
          </a:xfrm>
          <a:prstGeom prst="rect">
            <a:avLst/>
          </a:prstGeom>
        </p:spPr>
        <p:txBody>
          <a:bodyPr spcFirstLastPara="1" wrap="square" lIns="91433" tIns="45700" rIns="91433" bIns="45700" anchor="ctr" anchorCtr="0">
            <a:noAutofit/>
          </a:bodyPr>
          <a:lstStyle/>
          <a:p>
            <a:r>
              <a:rPr lang="en"/>
              <a:t>Conclusion BioEco Portal</a:t>
            </a:r>
            <a:endParaRPr/>
          </a:p>
        </p:txBody>
      </p:sp>
      <p:sp>
        <p:nvSpPr>
          <p:cNvPr id="141" name="Google Shape;141;p26"/>
          <p:cNvSpPr txBox="1">
            <a:spLocks noGrp="1"/>
          </p:cNvSpPr>
          <p:nvPr>
            <p:ph type="body" idx="1"/>
          </p:nvPr>
        </p:nvSpPr>
        <p:spPr>
          <a:xfrm>
            <a:off x="914400" y="1676400"/>
            <a:ext cx="10363200" cy="4496000"/>
          </a:xfrm>
          <a:prstGeom prst="rect">
            <a:avLst/>
          </a:prstGeom>
        </p:spPr>
        <p:txBody>
          <a:bodyPr spcFirstLastPara="1" wrap="square" lIns="91433" tIns="45700" rIns="91433" bIns="45700" anchor="t" anchorCtr="0">
            <a:noAutofit/>
          </a:bodyPr>
          <a:lstStyle/>
          <a:p>
            <a:pPr marL="0" indent="0">
              <a:spcBef>
                <a:spcPts val="400"/>
              </a:spcBef>
            </a:pPr>
            <a:endParaRPr/>
          </a:p>
          <a:p>
            <a:pPr marL="0" indent="0">
              <a:spcBef>
                <a:spcPts val="400"/>
              </a:spcBef>
            </a:pPr>
            <a:r>
              <a:rPr lang="en"/>
              <a:t>We need funds for technical maintenance of the portal. A technical work plan needs to be developed jointly between OBIS, ODIS and OceanOPS. Online meeting is planned for end of Feb/March 2024.</a:t>
            </a:r>
            <a:endParaRPr/>
          </a:p>
          <a:p>
            <a:pPr marL="0" indent="0">
              <a:spcBef>
                <a:spcPts val="400"/>
              </a:spcBef>
            </a:pPr>
            <a:endParaRPr/>
          </a:p>
          <a:p>
            <a:pPr marL="0" indent="0">
              <a:spcBef>
                <a:spcPts val="400"/>
              </a:spcBef>
              <a:buClr>
                <a:schemeClr val="dk1"/>
              </a:buClr>
              <a:buSzPts val="1100"/>
            </a:pPr>
            <a:r>
              <a:rPr lang="en"/>
              <a:t>We need funds for a joint IODE/OBIS+ODIS-GOOS/OCG-OceanOPS strategic in-person meeting.</a:t>
            </a:r>
            <a:endParaRPr/>
          </a:p>
        </p:txBody>
      </p:sp>
    </p:spTree>
  </p:cSld>
  <p:clrMapOvr>
    <a:masterClrMapping/>
  </p:clrMapOvr>
  <p:transition>
    <p:fade/>
  </p:transition>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11D3EED23C364FAD6531209E266F75" ma:contentTypeVersion="12" ma:contentTypeDescription="Create a new document." ma:contentTypeScope="" ma:versionID="94f384f49a8a889a4f490b3d8eaa9eaf">
  <xsd:schema xmlns:xsd="http://www.w3.org/2001/XMLSchema" xmlns:xs="http://www.w3.org/2001/XMLSchema" xmlns:p="http://schemas.microsoft.com/office/2006/metadata/properties" xmlns:ns3="a5c154b2-474b-40dd-a36b-bf5b1c43f168" xmlns:ns4="1507a7f2-d144-4e99-a791-d102c45cdece" targetNamespace="http://schemas.microsoft.com/office/2006/metadata/properties" ma:root="true" ma:fieldsID="bd4cbb700e1d29d0873ffc055c99daa6" ns3:_="" ns4:_="">
    <xsd:import namespace="a5c154b2-474b-40dd-a36b-bf5b1c43f168"/>
    <xsd:import namespace="1507a7f2-d144-4e99-a791-d102c45cdec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154b2-474b-40dd-a36b-bf5b1c43f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07a7f2-d144-4e99-a791-d102c45cdec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5c154b2-474b-40dd-a36b-bf5b1c43f168" xsi:nil="true"/>
  </documentManagement>
</p:properties>
</file>

<file path=customXml/itemProps1.xml><?xml version="1.0" encoding="utf-8"?>
<ds:datastoreItem xmlns:ds="http://schemas.openxmlformats.org/officeDocument/2006/customXml" ds:itemID="{3818AA00-1625-445F-8774-FB88BF0BB8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154b2-474b-40dd-a36b-bf5b1c43f168"/>
    <ds:schemaRef ds:uri="1507a7f2-d144-4e99-a791-d102c45cd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588131-B467-41F9-B19B-FE13CCA012EC}">
  <ds:schemaRefs>
    <ds:schemaRef ds:uri="http://schemas.microsoft.com/sharepoint/v3/contenttype/forms"/>
  </ds:schemaRefs>
</ds:datastoreItem>
</file>

<file path=customXml/itemProps3.xml><?xml version="1.0" encoding="utf-8"?>
<ds:datastoreItem xmlns:ds="http://schemas.openxmlformats.org/officeDocument/2006/customXml" ds:itemID="{E63B83CA-1591-4E2F-AABB-DFDA4D9E59EA}">
  <ds:schemaRefs>
    <ds:schemaRef ds:uri="http://schemas.microsoft.com/office/infopath/2007/PartnerControls"/>
    <ds:schemaRef ds:uri="http://purl.org/dc/elements/1.1/"/>
    <ds:schemaRef ds:uri="http://schemas.microsoft.com/office/2006/metadata/properties"/>
    <ds:schemaRef ds:uri="a5c154b2-474b-40dd-a36b-bf5b1c43f168"/>
    <ds:schemaRef ds:uri="http://purl.org/dc/terms/"/>
    <ds:schemaRef ds:uri="http://schemas.openxmlformats.org/package/2006/metadata/core-properties"/>
    <ds:schemaRef ds:uri="http://schemas.microsoft.com/office/2006/documentManagement/types"/>
    <ds:schemaRef ds:uri="1507a7f2-d144-4e99-a791-d102c45cdece"/>
    <ds:schemaRef ds:uri="http://www.w3.org/XML/1998/namespace"/>
    <ds:schemaRef ds:uri="http://purl.org/dc/dcmitype/"/>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26046</TotalTime>
  <Words>1627</Words>
  <Application>Microsoft Macintosh PowerPoint</Application>
  <PresentationFormat>Widescreen</PresentationFormat>
  <Paragraphs>206</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Barlow</vt:lpstr>
      <vt:lpstr>Barlow SemiBold</vt:lpstr>
      <vt:lpstr>Calibri</vt:lpstr>
      <vt:lpstr>Courier New</vt:lpstr>
      <vt:lpstr>GOOS PPT Theme</vt:lpstr>
      <vt:lpstr>IOC Observation and Services Section Global Ocean Observing System (GOOS) Update</vt:lpstr>
      <vt:lpstr>GOOS 2030 Strategy </vt:lpstr>
      <vt:lpstr>Delivery across 3 target application areas</vt:lpstr>
      <vt:lpstr>PowerPoint Presentation</vt:lpstr>
      <vt:lpstr>PowerPoint Presentation</vt:lpstr>
      <vt:lpstr>PowerPoint Presentation</vt:lpstr>
      <vt:lpstr>Cross-Network Data Implementation Strategy (GOOS-295)</vt:lpstr>
      <vt:lpstr>GOOS BioEco Portal: https://bioeco.goosocean.org/</vt:lpstr>
      <vt:lpstr>Conclusion BioEco Portal</vt:lpstr>
      <vt:lpstr>Regional Alliance &amp; National Focal Points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GOOS Office Team</dc:title>
  <dc:creator>Collins, Forest</dc:creator>
  <cp:lastModifiedBy>De Baenst, Sofie</cp:lastModifiedBy>
  <cp:revision>66</cp:revision>
  <dcterms:modified xsi:type="dcterms:W3CDTF">2024-02-08T15:25:10Z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0x0101007D11D3EED23C364FAD6531209E266F75</vt:lpwstr>
  </property>
</Properties>
</file>