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2.jpg" ContentType="image/jpg"/>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444" r:id="rId3"/>
    <p:sldId id="440" r:id="rId4"/>
    <p:sldId id="446" r:id="rId5"/>
    <p:sldId id="443" r:id="rId6"/>
    <p:sldId id="465" r:id="rId7"/>
    <p:sldId id="462" r:id="rId8"/>
    <p:sldId id="447" r:id="rId9"/>
    <p:sldId id="459" r:id="rId10"/>
    <p:sldId id="460" r:id="rId11"/>
    <p:sldId id="463" r:id="rId12"/>
    <p:sldId id="464" r:id="rId13"/>
    <p:sldId id="469" r:id="rId14"/>
    <p:sldId id="458" r:id="rId15"/>
    <p:sldId id="451" r:id="rId16"/>
    <p:sldId id="466" r:id="rId17"/>
    <p:sldId id="452" r:id="rId18"/>
    <p:sldId id="467" r:id="rId19"/>
    <p:sldId id="453" r:id="rId20"/>
    <p:sldId id="454" r:id="rId21"/>
    <p:sldId id="461" r:id="rId22"/>
    <p:sldId id="470" r:id="rId23"/>
    <p:sldId id="471" r:id="rId24"/>
    <p:sldId id="472" r:id="rId25"/>
    <p:sldId id="473" r:id="rId26"/>
    <p:sldId id="457" r:id="rId27"/>
    <p:sldId id="455" r:id="rId28"/>
    <p:sldId id="456" r:id="rId29"/>
  </p:sldIdLst>
  <p:sldSz cx="9906000" cy="6858000" type="A4"/>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pos="3120">
          <p15:clr>
            <a:srgbClr val="A4A3A4"/>
          </p15:clr>
        </p15:guide>
        <p15:guide id="4" orient="horz" pos="217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inos" initials="M"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CE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9" autoAdjust="0"/>
    <p:restoredTop sz="94988" autoAdjust="0"/>
  </p:normalViewPr>
  <p:slideViewPr>
    <p:cSldViewPr snapToGrid="0" snapToObjects="1">
      <p:cViewPr varScale="1">
        <p:scale>
          <a:sx n="57" d="100"/>
          <a:sy n="57" d="100"/>
        </p:scale>
        <p:origin x="1182" y="28"/>
      </p:cViewPr>
      <p:guideLst>
        <p:guide orient="horz" pos="2160"/>
        <p:guide pos="3840"/>
        <p:guide pos="3120"/>
        <p:guide orient="horz" pos="217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4F5B79-2660-9B49-8A5C-56E6A18E40F4}" type="datetimeFigureOut">
              <a:rPr lang="tr-TR" smtClean="0"/>
              <a:t>6.02.2024</a:t>
            </a:fld>
            <a:endParaRPr lang="tr-TR"/>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43BF49-2B01-0A4A-8F1B-9659BAE9EFB1}" type="slidenum">
              <a:rPr lang="tr-TR" smtClean="0"/>
              <a:t>‹#›</a:t>
            </a:fld>
            <a:endParaRPr lang="tr-TR"/>
          </a:p>
        </p:txBody>
      </p:sp>
    </p:spTree>
    <p:extLst>
      <p:ext uri="{BB962C8B-B14F-4D97-AF65-F5344CB8AC3E}">
        <p14:creationId xmlns:p14="http://schemas.microsoft.com/office/powerpoint/2010/main" val="2969401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43BF49-2B01-0A4A-8F1B-9659BAE9EFB1}" type="slidenum">
              <a:rPr lang="tr-TR" smtClean="0"/>
              <a:t>10</a:t>
            </a:fld>
            <a:endParaRPr lang="tr-TR"/>
          </a:p>
        </p:txBody>
      </p:sp>
    </p:spTree>
    <p:extLst>
      <p:ext uri="{BB962C8B-B14F-4D97-AF65-F5344CB8AC3E}">
        <p14:creationId xmlns:p14="http://schemas.microsoft.com/office/powerpoint/2010/main" val="2430933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43BF49-2B01-0A4A-8F1B-9659BAE9EFB1}" type="slidenum">
              <a:rPr lang="tr-TR" smtClean="0"/>
              <a:t>20</a:t>
            </a:fld>
            <a:endParaRPr lang="tr-TR"/>
          </a:p>
        </p:txBody>
      </p:sp>
    </p:spTree>
    <p:extLst>
      <p:ext uri="{BB962C8B-B14F-4D97-AF65-F5344CB8AC3E}">
        <p14:creationId xmlns:p14="http://schemas.microsoft.com/office/powerpoint/2010/main" val="921546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E76D7-BB7A-D04C-BC9A-0C157D078001}"/>
              </a:ext>
            </a:extLst>
          </p:cNvPr>
          <p:cNvSpPr>
            <a:spLocks noGrp="1"/>
          </p:cNvSpPr>
          <p:nvPr>
            <p:ph type="ctrTitle"/>
          </p:nvPr>
        </p:nvSpPr>
        <p:spPr>
          <a:xfrm>
            <a:off x="1238250" y="1122363"/>
            <a:ext cx="74295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20C397-3BA1-A745-90D7-4113A09A7B0C}"/>
              </a:ext>
            </a:extLst>
          </p:cNvPr>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3D34E2-6451-8D48-9EE4-04552B156D94}"/>
              </a:ext>
            </a:extLst>
          </p:cNvPr>
          <p:cNvSpPr>
            <a:spLocks noGrp="1"/>
          </p:cNvSpPr>
          <p:nvPr>
            <p:ph type="dt" sz="half" idx="10"/>
          </p:nvPr>
        </p:nvSpPr>
        <p:spPr/>
        <p:txBody>
          <a:bodyPr/>
          <a:lstStyle/>
          <a:p>
            <a:fld id="{C7CC283C-385D-B447-9959-D52334906EFA}" type="datetimeFigureOut">
              <a:rPr lang="en-US" smtClean="0"/>
              <a:t>06-Feb-24</a:t>
            </a:fld>
            <a:endParaRPr lang="en-US"/>
          </a:p>
        </p:txBody>
      </p:sp>
      <p:sp>
        <p:nvSpPr>
          <p:cNvPr id="5" name="Footer Placeholder 4">
            <a:extLst>
              <a:ext uri="{FF2B5EF4-FFF2-40B4-BE49-F238E27FC236}">
                <a16:creationId xmlns:a16="http://schemas.microsoft.com/office/drawing/2014/main" id="{24F600CB-661E-4646-B61E-A5BD68909A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E3B287-E623-804E-8451-D379A1550A4E}"/>
              </a:ext>
            </a:extLst>
          </p:cNvPr>
          <p:cNvSpPr>
            <a:spLocks noGrp="1"/>
          </p:cNvSpPr>
          <p:nvPr>
            <p:ph type="sldNum" sz="quarter" idx="12"/>
          </p:nvPr>
        </p:nvSpPr>
        <p:spPr/>
        <p:txBody>
          <a:bodyPr/>
          <a:lstStyle/>
          <a:p>
            <a:fld id="{11C18284-9F9A-8449-A88E-5431B14F7B2D}" type="slidenum">
              <a:rPr lang="en-US" smtClean="0"/>
              <a:t>‹#›</a:t>
            </a:fld>
            <a:endParaRPr lang="en-US"/>
          </a:p>
        </p:txBody>
      </p:sp>
    </p:spTree>
    <p:extLst>
      <p:ext uri="{BB962C8B-B14F-4D97-AF65-F5344CB8AC3E}">
        <p14:creationId xmlns:p14="http://schemas.microsoft.com/office/powerpoint/2010/main" val="3488594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30E5B-F31C-2947-90E9-E8DBD752B5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D58627-34C8-EC42-A868-8643466249F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61B3E4-D812-514B-9D80-F79B38E9AF2E}"/>
              </a:ext>
            </a:extLst>
          </p:cNvPr>
          <p:cNvSpPr>
            <a:spLocks noGrp="1"/>
          </p:cNvSpPr>
          <p:nvPr>
            <p:ph type="dt" sz="half" idx="10"/>
          </p:nvPr>
        </p:nvSpPr>
        <p:spPr/>
        <p:txBody>
          <a:bodyPr/>
          <a:lstStyle/>
          <a:p>
            <a:fld id="{C7CC283C-385D-B447-9959-D52334906EFA}" type="datetimeFigureOut">
              <a:rPr lang="en-US" smtClean="0"/>
              <a:t>06-Feb-24</a:t>
            </a:fld>
            <a:endParaRPr lang="en-US"/>
          </a:p>
        </p:txBody>
      </p:sp>
      <p:sp>
        <p:nvSpPr>
          <p:cNvPr id="5" name="Footer Placeholder 4">
            <a:extLst>
              <a:ext uri="{FF2B5EF4-FFF2-40B4-BE49-F238E27FC236}">
                <a16:creationId xmlns:a16="http://schemas.microsoft.com/office/drawing/2014/main" id="{473B89AD-1C8D-004D-8958-EC4C485E45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106AA2-0B7C-1747-A690-25B233CF5167}"/>
              </a:ext>
            </a:extLst>
          </p:cNvPr>
          <p:cNvSpPr>
            <a:spLocks noGrp="1"/>
          </p:cNvSpPr>
          <p:nvPr>
            <p:ph type="sldNum" sz="quarter" idx="12"/>
          </p:nvPr>
        </p:nvSpPr>
        <p:spPr/>
        <p:txBody>
          <a:bodyPr/>
          <a:lstStyle/>
          <a:p>
            <a:fld id="{11C18284-9F9A-8449-A88E-5431B14F7B2D}" type="slidenum">
              <a:rPr lang="en-US" smtClean="0"/>
              <a:t>‹#›</a:t>
            </a:fld>
            <a:endParaRPr lang="en-US"/>
          </a:p>
        </p:txBody>
      </p:sp>
    </p:spTree>
    <p:extLst>
      <p:ext uri="{BB962C8B-B14F-4D97-AF65-F5344CB8AC3E}">
        <p14:creationId xmlns:p14="http://schemas.microsoft.com/office/powerpoint/2010/main" val="4155718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3FCCCD-CBFD-534C-8450-D26AF84FA73D}"/>
              </a:ext>
            </a:extLst>
          </p:cNvPr>
          <p:cNvSpPr>
            <a:spLocks noGrp="1"/>
          </p:cNvSpPr>
          <p:nvPr>
            <p:ph type="title" orient="vert"/>
          </p:nvPr>
        </p:nvSpPr>
        <p:spPr>
          <a:xfrm>
            <a:off x="7088981" y="365125"/>
            <a:ext cx="2135981"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5BCBC2-B0D7-D744-AF77-26D1F190A176}"/>
              </a:ext>
            </a:extLst>
          </p:cNvPr>
          <p:cNvSpPr>
            <a:spLocks noGrp="1"/>
          </p:cNvSpPr>
          <p:nvPr>
            <p:ph type="body" orient="vert" idx="1"/>
          </p:nvPr>
        </p:nvSpPr>
        <p:spPr>
          <a:xfrm>
            <a:off x="681037" y="365125"/>
            <a:ext cx="6284119"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83482A-7E8E-3F4F-AFEF-B4B799FB88CF}"/>
              </a:ext>
            </a:extLst>
          </p:cNvPr>
          <p:cNvSpPr>
            <a:spLocks noGrp="1"/>
          </p:cNvSpPr>
          <p:nvPr>
            <p:ph type="dt" sz="half" idx="10"/>
          </p:nvPr>
        </p:nvSpPr>
        <p:spPr/>
        <p:txBody>
          <a:bodyPr/>
          <a:lstStyle/>
          <a:p>
            <a:fld id="{C7CC283C-385D-B447-9959-D52334906EFA}" type="datetimeFigureOut">
              <a:rPr lang="en-US" smtClean="0"/>
              <a:t>06-Feb-24</a:t>
            </a:fld>
            <a:endParaRPr lang="en-US"/>
          </a:p>
        </p:txBody>
      </p:sp>
      <p:sp>
        <p:nvSpPr>
          <p:cNvPr id="5" name="Footer Placeholder 4">
            <a:extLst>
              <a:ext uri="{FF2B5EF4-FFF2-40B4-BE49-F238E27FC236}">
                <a16:creationId xmlns:a16="http://schemas.microsoft.com/office/drawing/2014/main" id="{2FEDE7BA-E3FD-954A-977D-72E7F1F4D2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E32722-C027-CD42-9B65-0126F8F94D55}"/>
              </a:ext>
            </a:extLst>
          </p:cNvPr>
          <p:cNvSpPr>
            <a:spLocks noGrp="1"/>
          </p:cNvSpPr>
          <p:nvPr>
            <p:ph type="sldNum" sz="quarter" idx="12"/>
          </p:nvPr>
        </p:nvSpPr>
        <p:spPr/>
        <p:txBody>
          <a:bodyPr/>
          <a:lstStyle/>
          <a:p>
            <a:fld id="{11C18284-9F9A-8449-A88E-5431B14F7B2D}" type="slidenum">
              <a:rPr lang="en-US" smtClean="0"/>
              <a:t>‹#›</a:t>
            </a:fld>
            <a:endParaRPr lang="en-US"/>
          </a:p>
        </p:txBody>
      </p:sp>
    </p:spTree>
    <p:extLst>
      <p:ext uri="{BB962C8B-B14F-4D97-AF65-F5344CB8AC3E}">
        <p14:creationId xmlns:p14="http://schemas.microsoft.com/office/powerpoint/2010/main" val="4141498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6ED51-62F8-044E-B1E9-A6EAF7C5AA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AB0A2F-8143-F34E-BE2E-AD2ECCA46F5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DBA72F-408A-A642-9AD4-06AD08250C78}"/>
              </a:ext>
            </a:extLst>
          </p:cNvPr>
          <p:cNvSpPr>
            <a:spLocks noGrp="1"/>
          </p:cNvSpPr>
          <p:nvPr>
            <p:ph type="dt" sz="half" idx="10"/>
          </p:nvPr>
        </p:nvSpPr>
        <p:spPr/>
        <p:txBody>
          <a:bodyPr/>
          <a:lstStyle/>
          <a:p>
            <a:fld id="{C7CC283C-385D-B447-9959-D52334906EFA}" type="datetimeFigureOut">
              <a:rPr lang="en-US" smtClean="0"/>
              <a:t>06-Feb-24</a:t>
            </a:fld>
            <a:endParaRPr lang="en-US"/>
          </a:p>
        </p:txBody>
      </p:sp>
      <p:sp>
        <p:nvSpPr>
          <p:cNvPr id="5" name="Footer Placeholder 4">
            <a:extLst>
              <a:ext uri="{FF2B5EF4-FFF2-40B4-BE49-F238E27FC236}">
                <a16:creationId xmlns:a16="http://schemas.microsoft.com/office/drawing/2014/main" id="{6680BF00-28B9-934D-B01D-AE4E843D59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8DC9E2-CE0F-6947-87EA-29223AB3A178}"/>
              </a:ext>
            </a:extLst>
          </p:cNvPr>
          <p:cNvSpPr>
            <a:spLocks noGrp="1"/>
          </p:cNvSpPr>
          <p:nvPr>
            <p:ph type="sldNum" sz="quarter" idx="12"/>
          </p:nvPr>
        </p:nvSpPr>
        <p:spPr/>
        <p:txBody>
          <a:bodyPr/>
          <a:lstStyle/>
          <a:p>
            <a:fld id="{11C18284-9F9A-8449-A88E-5431B14F7B2D}" type="slidenum">
              <a:rPr lang="en-US" smtClean="0"/>
              <a:t>‹#›</a:t>
            </a:fld>
            <a:endParaRPr lang="en-US"/>
          </a:p>
        </p:txBody>
      </p:sp>
    </p:spTree>
    <p:extLst>
      <p:ext uri="{BB962C8B-B14F-4D97-AF65-F5344CB8AC3E}">
        <p14:creationId xmlns:p14="http://schemas.microsoft.com/office/powerpoint/2010/main" val="4150267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1450E-62B5-2C40-9A29-281888EEE9A1}"/>
              </a:ext>
            </a:extLst>
          </p:cNvPr>
          <p:cNvSpPr>
            <a:spLocks noGrp="1"/>
          </p:cNvSpPr>
          <p:nvPr>
            <p:ph type="title"/>
          </p:nvPr>
        </p:nvSpPr>
        <p:spPr>
          <a:xfrm>
            <a:off x="675878" y="1709745"/>
            <a:ext cx="8543925"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BDF53C-9EC8-9541-ACED-DDB47BA40256}"/>
              </a:ext>
            </a:extLst>
          </p:cNvPr>
          <p:cNvSpPr>
            <a:spLocks noGrp="1"/>
          </p:cNvSpPr>
          <p:nvPr>
            <p:ph type="body" idx="1"/>
          </p:nvPr>
        </p:nvSpPr>
        <p:spPr>
          <a:xfrm>
            <a:off x="675878" y="4589470"/>
            <a:ext cx="85439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7A5858F-E557-9842-8431-C5683AA7B201}"/>
              </a:ext>
            </a:extLst>
          </p:cNvPr>
          <p:cNvSpPr>
            <a:spLocks noGrp="1"/>
          </p:cNvSpPr>
          <p:nvPr>
            <p:ph type="dt" sz="half" idx="10"/>
          </p:nvPr>
        </p:nvSpPr>
        <p:spPr/>
        <p:txBody>
          <a:bodyPr/>
          <a:lstStyle/>
          <a:p>
            <a:fld id="{C7CC283C-385D-B447-9959-D52334906EFA}" type="datetimeFigureOut">
              <a:rPr lang="en-US" smtClean="0"/>
              <a:t>06-Feb-24</a:t>
            </a:fld>
            <a:endParaRPr lang="en-US"/>
          </a:p>
        </p:txBody>
      </p:sp>
      <p:sp>
        <p:nvSpPr>
          <p:cNvPr id="5" name="Footer Placeholder 4">
            <a:extLst>
              <a:ext uri="{FF2B5EF4-FFF2-40B4-BE49-F238E27FC236}">
                <a16:creationId xmlns:a16="http://schemas.microsoft.com/office/drawing/2014/main" id="{8CF53C27-A357-064A-9E71-DECB6AE691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8AF94C-E5A0-7F4C-91F4-15C3419923FA}"/>
              </a:ext>
            </a:extLst>
          </p:cNvPr>
          <p:cNvSpPr>
            <a:spLocks noGrp="1"/>
          </p:cNvSpPr>
          <p:nvPr>
            <p:ph type="sldNum" sz="quarter" idx="12"/>
          </p:nvPr>
        </p:nvSpPr>
        <p:spPr/>
        <p:txBody>
          <a:bodyPr/>
          <a:lstStyle/>
          <a:p>
            <a:fld id="{11C18284-9F9A-8449-A88E-5431B14F7B2D}" type="slidenum">
              <a:rPr lang="en-US" smtClean="0"/>
              <a:t>‹#›</a:t>
            </a:fld>
            <a:endParaRPr lang="en-US"/>
          </a:p>
        </p:txBody>
      </p:sp>
    </p:spTree>
    <p:extLst>
      <p:ext uri="{BB962C8B-B14F-4D97-AF65-F5344CB8AC3E}">
        <p14:creationId xmlns:p14="http://schemas.microsoft.com/office/powerpoint/2010/main" val="3272039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06231-EF98-A44D-9803-F0BD80317D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3F9051-033F-1E4D-8A87-9CCD49861227}"/>
              </a:ext>
            </a:extLst>
          </p:cNvPr>
          <p:cNvSpPr>
            <a:spLocks noGrp="1"/>
          </p:cNvSpPr>
          <p:nvPr>
            <p:ph sz="half" idx="1"/>
          </p:nvPr>
        </p:nvSpPr>
        <p:spPr>
          <a:xfrm>
            <a:off x="681038"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F2E17C-EEEA-BF47-BCC3-B3AFFD70E32B}"/>
              </a:ext>
            </a:extLst>
          </p:cNvPr>
          <p:cNvSpPr>
            <a:spLocks noGrp="1"/>
          </p:cNvSpPr>
          <p:nvPr>
            <p:ph sz="half" idx="2"/>
          </p:nvPr>
        </p:nvSpPr>
        <p:spPr>
          <a:xfrm>
            <a:off x="5014913"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9927BF-E322-5443-82D8-F165120BF075}"/>
              </a:ext>
            </a:extLst>
          </p:cNvPr>
          <p:cNvSpPr>
            <a:spLocks noGrp="1"/>
          </p:cNvSpPr>
          <p:nvPr>
            <p:ph type="dt" sz="half" idx="10"/>
          </p:nvPr>
        </p:nvSpPr>
        <p:spPr/>
        <p:txBody>
          <a:bodyPr/>
          <a:lstStyle/>
          <a:p>
            <a:fld id="{C7CC283C-385D-B447-9959-D52334906EFA}" type="datetimeFigureOut">
              <a:rPr lang="en-US" smtClean="0"/>
              <a:t>06-Feb-24</a:t>
            </a:fld>
            <a:endParaRPr lang="en-US"/>
          </a:p>
        </p:txBody>
      </p:sp>
      <p:sp>
        <p:nvSpPr>
          <p:cNvPr id="6" name="Footer Placeholder 5">
            <a:extLst>
              <a:ext uri="{FF2B5EF4-FFF2-40B4-BE49-F238E27FC236}">
                <a16:creationId xmlns:a16="http://schemas.microsoft.com/office/drawing/2014/main" id="{EAA075B6-FA42-CA43-94C0-77CE6E982E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FBD036-FA51-8247-9FEB-5C902F359E74}"/>
              </a:ext>
            </a:extLst>
          </p:cNvPr>
          <p:cNvSpPr>
            <a:spLocks noGrp="1"/>
          </p:cNvSpPr>
          <p:nvPr>
            <p:ph type="sldNum" sz="quarter" idx="12"/>
          </p:nvPr>
        </p:nvSpPr>
        <p:spPr/>
        <p:txBody>
          <a:bodyPr/>
          <a:lstStyle/>
          <a:p>
            <a:fld id="{11C18284-9F9A-8449-A88E-5431B14F7B2D}" type="slidenum">
              <a:rPr lang="en-US" smtClean="0"/>
              <a:t>‹#›</a:t>
            </a:fld>
            <a:endParaRPr lang="en-US"/>
          </a:p>
        </p:txBody>
      </p:sp>
    </p:spTree>
    <p:extLst>
      <p:ext uri="{BB962C8B-B14F-4D97-AF65-F5344CB8AC3E}">
        <p14:creationId xmlns:p14="http://schemas.microsoft.com/office/powerpoint/2010/main" val="1565941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8C6BF-9843-284C-A6B7-92F1A6EDBAEF}"/>
              </a:ext>
            </a:extLst>
          </p:cNvPr>
          <p:cNvSpPr>
            <a:spLocks noGrp="1"/>
          </p:cNvSpPr>
          <p:nvPr>
            <p:ph type="title"/>
          </p:nvPr>
        </p:nvSpPr>
        <p:spPr>
          <a:xfrm>
            <a:off x="682329" y="365129"/>
            <a:ext cx="8543925"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C9548C-8806-5448-9F3D-4F3299CA80F1}"/>
              </a:ext>
            </a:extLst>
          </p:cNvPr>
          <p:cNvSpPr>
            <a:spLocks noGrp="1"/>
          </p:cNvSpPr>
          <p:nvPr>
            <p:ph type="body" idx="1"/>
          </p:nvPr>
        </p:nvSpPr>
        <p:spPr>
          <a:xfrm>
            <a:off x="682328"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7447923-8D97-C342-B7C7-8D80AFD30EB8}"/>
              </a:ext>
            </a:extLst>
          </p:cNvPr>
          <p:cNvSpPr>
            <a:spLocks noGrp="1"/>
          </p:cNvSpPr>
          <p:nvPr>
            <p:ph sz="half" idx="2"/>
          </p:nvPr>
        </p:nvSpPr>
        <p:spPr>
          <a:xfrm>
            <a:off x="682328" y="2505075"/>
            <a:ext cx="419070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01E6B4-111F-BA40-8123-B2B18DE630FF}"/>
              </a:ext>
            </a:extLst>
          </p:cNvPr>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ACA828B-FA82-EE42-BD4E-86C2C977AE4B}"/>
              </a:ext>
            </a:extLst>
          </p:cNvPr>
          <p:cNvSpPr>
            <a:spLocks noGrp="1"/>
          </p:cNvSpPr>
          <p:nvPr>
            <p:ph sz="quarter" idx="4"/>
          </p:nvPr>
        </p:nvSpPr>
        <p:spPr>
          <a:xfrm>
            <a:off x="5014913" y="2505075"/>
            <a:ext cx="4211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A3FA91-1DDA-2940-9224-320879FF8983}"/>
              </a:ext>
            </a:extLst>
          </p:cNvPr>
          <p:cNvSpPr>
            <a:spLocks noGrp="1"/>
          </p:cNvSpPr>
          <p:nvPr>
            <p:ph type="dt" sz="half" idx="10"/>
          </p:nvPr>
        </p:nvSpPr>
        <p:spPr/>
        <p:txBody>
          <a:bodyPr/>
          <a:lstStyle/>
          <a:p>
            <a:fld id="{C7CC283C-385D-B447-9959-D52334906EFA}" type="datetimeFigureOut">
              <a:rPr lang="en-US" smtClean="0"/>
              <a:t>06-Feb-24</a:t>
            </a:fld>
            <a:endParaRPr lang="en-US"/>
          </a:p>
        </p:txBody>
      </p:sp>
      <p:sp>
        <p:nvSpPr>
          <p:cNvPr id="8" name="Footer Placeholder 7">
            <a:extLst>
              <a:ext uri="{FF2B5EF4-FFF2-40B4-BE49-F238E27FC236}">
                <a16:creationId xmlns:a16="http://schemas.microsoft.com/office/drawing/2014/main" id="{4DB581C6-3C3B-AA42-ABE1-AF83BADFF0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77C0DB-08CF-C945-B078-1B5F0E51113A}"/>
              </a:ext>
            </a:extLst>
          </p:cNvPr>
          <p:cNvSpPr>
            <a:spLocks noGrp="1"/>
          </p:cNvSpPr>
          <p:nvPr>
            <p:ph type="sldNum" sz="quarter" idx="12"/>
          </p:nvPr>
        </p:nvSpPr>
        <p:spPr/>
        <p:txBody>
          <a:bodyPr/>
          <a:lstStyle/>
          <a:p>
            <a:fld id="{11C18284-9F9A-8449-A88E-5431B14F7B2D}" type="slidenum">
              <a:rPr lang="en-US" smtClean="0"/>
              <a:t>‹#›</a:t>
            </a:fld>
            <a:endParaRPr lang="en-US"/>
          </a:p>
        </p:txBody>
      </p:sp>
    </p:spTree>
    <p:extLst>
      <p:ext uri="{BB962C8B-B14F-4D97-AF65-F5344CB8AC3E}">
        <p14:creationId xmlns:p14="http://schemas.microsoft.com/office/powerpoint/2010/main" val="3146292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C37F1-F2D5-D243-BAAF-BE23002D27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609B0F-4929-5749-943F-A310A971FE74}"/>
              </a:ext>
            </a:extLst>
          </p:cNvPr>
          <p:cNvSpPr>
            <a:spLocks noGrp="1"/>
          </p:cNvSpPr>
          <p:nvPr>
            <p:ph type="dt" sz="half" idx="10"/>
          </p:nvPr>
        </p:nvSpPr>
        <p:spPr/>
        <p:txBody>
          <a:bodyPr/>
          <a:lstStyle/>
          <a:p>
            <a:fld id="{C7CC283C-385D-B447-9959-D52334906EFA}" type="datetimeFigureOut">
              <a:rPr lang="en-US" smtClean="0"/>
              <a:t>06-Feb-24</a:t>
            </a:fld>
            <a:endParaRPr lang="en-US"/>
          </a:p>
        </p:txBody>
      </p:sp>
      <p:sp>
        <p:nvSpPr>
          <p:cNvPr id="4" name="Footer Placeholder 3">
            <a:extLst>
              <a:ext uri="{FF2B5EF4-FFF2-40B4-BE49-F238E27FC236}">
                <a16:creationId xmlns:a16="http://schemas.microsoft.com/office/drawing/2014/main" id="{9DBBB594-9474-404B-B04B-46A3C998D5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A05EE1-58B4-F943-9DBE-E39FB85341DF}"/>
              </a:ext>
            </a:extLst>
          </p:cNvPr>
          <p:cNvSpPr>
            <a:spLocks noGrp="1"/>
          </p:cNvSpPr>
          <p:nvPr>
            <p:ph type="sldNum" sz="quarter" idx="12"/>
          </p:nvPr>
        </p:nvSpPr>
        <p:spPr/>
        <p:txBody>
          <a:bodyPr/>
          <a:lstStyle/>
          <a:p>
            <a:fld id="{11C18284-9F9A-8449-A88E-5431B14F7B2D}" type="slidenum">
              <a:rPr lang="en-US" smtClean="0"/>
              <a:t>‹#›</a:t>
            </a:fld>
            <a:endParaRPr lang="en-US"/>
          </a:p>
        </p:txBody>
      </p:sp>
    </p:spTree>
    <p:extLst>
      <p:ext uri="{BB962C8B-B14F-4D97-AF65-F5344CB8AC3E}">
        <p14:creationId xmlns:p14="http://schemas.microsoft.com/office/powerpoint/2010/main" val="906959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7A3950-FAA3-544E-A1F1-6DD8280BEB85}"/>
              </a:ext>
            </a:extLst>
          </p:cNvPr>
          <p:cNvSpPr>
            <a:spLocks noGrp="1"/>
          </p:cNvSpPr>
          <p:nvPr>
            <p:ph type="dt" sz="half" idx="10"/>
          </p:nvPr>
        </p:nvSpPr>
        <p:spPr/>
        <p:txBody>
          <a:bodyPr/>
          <a:lstStyle/>
          <a:p>
            <a:fld id="{C7CC283C-385D-B447-9959-D52334906EFA}" type="datetimeFigureOut">
              <a:rPr lang="en-US" smtClean="0"/>
              <a:t>06-Feb-24</a:t>
            </a:fld>
            <a:endParaRPr lang="en-US"/>
          </a:p>
        </p:txBody>
      </p:sp>
      <p:sp>
        <p:nvSpPr>
          <p:cNvPr id="3" name="Footer Placeholder 2">
            <a:extLst>
              <a:ext uri="{FF2B5EF4-FFF2-40B4-BE49-F238E27FC236}">
                <a16:creationId xmlns:a16="http://schemas.microsoft.com/office/drawing/2014/main" id="{F74BA6EE-6BDD-C949-AB7A-64035A5180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0D13AF-51BD-D04D-AB50-29361FAE3F2F}"/>
              </a:ext>
            </a:extLst>
          </p:cNvPr>
          <p:cNvSpPr>
            <a:spLocks noGrp="1"/>
          </p:cNvSpPr>
          <p:nvPr>
            <p:ph type="sldNum" sz="quarter" idx="12"/>
          </p:nvPr>
        </p:nvSpPr>
        <p:spPr/>
        <p:txBody>
          <a:bodyPr/>
          <a:lstStyle/>
          <a:p>
            <a:fld id="{11C18284-9F9A-8449-A88E-5431B14F7B2D}" type="slidenum">
              <a:rPr lang="en-US" smtClean="0"/>
              <a:t>‹#›</a:t>
            </a:fld>
            <a:endParaRPr lang="en-US"/>
          </a:p>
        </p:txBody>
      </p:sp>
    </p:spTree>
    <p:extLst>
      <p:ext uri="{BB962C8B-B14F-4D97-AF65-F5344CB8AC3E}">
        <p14:creationId xmlns:p14="http://schemas.microsoft.com/office/powerpoint/2010/main" val="993843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535CB-5D67-4E4D-B7EC-3108BE4AD9C3}"/>
              </a:ext>
            </a:extLst>
          </p:cNvPr>
          <p:cNvSpPr>
            <a:spLocks noGrp="1"/>
          </p:cNvSpPr>
          <p:nvPr>
            <p:ph type="title"/>
          </p:nvPr>
        </p:nvSpPr>
        <p:spPr>
          <a:xfrm>
            <a:off x="682330" y="457200"/>
            <a:ext cx="3194943"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7A21D3-B6C5-A945-8E84-1740890E041E}"/>
              </a:ext>
            </a:extLst>
          </p:cNvPr>
          <p:cNvSpPr>
            <a:spLocks noGrp="1"/>
          </p:cNvSpPr>
          <p:nvPr>
            <p:ph idx="1"/>
          </p:nvPr>
        </p:nvSpPr>
        <p:spPr>
          <a:xfrm>
            <a:off x="4211343" y="987432"/>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DC3380-B47A-9243-9A26-4AA6AB37234E}"/>
              </a:ext>
            </a:extLst>
          </p:cNvPr>
          <p:cNvSpPr>
            <a:spLocks noGrp="1"/>
          </p:cNvSpPr>
          <p:nvPr>
            <p:ph type="body" sz="half" idx="2"/>
          </p:nvPr>
        </p:nvSpPr>
        <p:spPr>
          <a:xfrm>
            <a:off x="682330"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2EC04B8-4631-4140-8B4F-DD868A18BC3E}"/>
              </a:ext>
            </a:extLst>
          </p:cNvPr>
          <p:cNvSpPr>
            <a:spLocks noGrp="1"/>
          </p:cNvSpPr>
          <p:nvPr>
            <p:ph type="dt" sz="half" idx="10"/>
          </p:nvPr>
        </p:nvSpPr>
        <p:spPr/>
        <p:txBody>
          <a:bodyPr/>
          <a:lstStyle/>
          <a:p>
            <a:fld id="{C7CC283C-385D-B447-9959-D52334906EFA}" type="datetimeFigureOut">
              <a:rPr lang="en-US" smtClean="0"/>
              <a:t>06-Feb-24</a:t>
            </a:fld>
            <a:endParaRPr lang="en-US"/>
          </a:p>
        </p:txBody>
      </p:sp>
      <p:sp>
        <p:nvSpPr>
          <p:cNvPr id="6" name="Footer Placeholder 5">
            <a:extLst>
              <a:ext uri="{FF2B5EF4-FFF2-40B4-BE49-F238E27FC236}">
                <a16:creationId xmlns:a16="http://schemas.microsoft.com/office/drawing/2014/main" id="{3D13DE07-2E26-3A48-9908-05BF777E50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F0F972-BC51-6742-A830-1D08A9D1E207}"/>
              </a:ext>
            </a:extLst>
          </p:cNvPr>
          <p:cNvSpPr>
            <a:spLocks noGrp="1"/>
          </p:cNvSpPr>
          <p:nvPr>
            <p:ph type="sldNum" sz="quarter" idx="12"/>
          </p:nvPr>
        </p:nvSpPr>
        <p:spPr/>
        <p:txBody>
          <a:bodyPr/>
          <a:lstStyle/>
          <a:p>
            <a:fld id="{11C18284-9F9A-8449-A88E-5431B14F7B2D}" type="slidenum">
              <a:rPr lang="en-US" smtClean="0"/>
              <a:t>‹#›</a:t>
            </a:fld>
            <a:endParaRPr lang="en-US"/>
          </a:p>
        </p:txBody>
      </p:sp>
    </p:spTree>
    <p:extLst>
      <p:ext uri="{BB962C8B-B14F-4D97-AF65-F5344CB8AC3E}">
        <p14:creationId xmlns:p14="http://schemas.microsoft.com/office/powerpoint/2010/main" val="3796700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51ADC-837E-F241-9BA5-2559DDF0A86C}"/>
              </a:ext>
            </a:extLst>
          </p:cNvPr>
          <p:cNvSpPr>
            <a:spLocks noGrp="1"/>
          </p:cNvSpPr>
          <p:nvPr>
            <p:ph type="title"/>
          </p:nvPr>
        </p:nvSpPr>
        <p:spPr>
          <a:xfrm>
            <a:off x="682330" y="457200"/>
            <a:ext cx="3194943"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140B0D-2F6E-DA42-984E-F88032D52E1A}"/>
              </a:ext>
            </a:extLst>
          </p:cNvPr>
          <p:cNvSpPr>
            <a:spLocks noGrp="1"/>
          </p:cNvSpPr>
          <p:nvPr>
            <p:ph type="pic" idx="1"/>
          </p:nvPr>
        </p:nvSpPr>
        <p:spPr>
          <a:xfrm>
            <a:off x="4211343" y="987432"/>
            <a:ext cx="501491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9348DD-19AB-D44C-A583-A633B005F199}"/>
              </a:ext>
            </a:extLst>
          </p:cNvPr>
          <p:cNvSpPr>
            <a:spLocks noGrp="1"/>
          </p:cNvSpPr>
          <p:nvPr>
            <p:ph type="body" sz="half" idx="2"/>
          </p:nvPr>
        </p:nvSpPr>
        <p:spPr>
          <a:xfrm>
            <a:off x="682330"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AFED024-94B1-CC48-A0D2-496FDAA812D5}"/>
              </a:ext>
            </a:extLst>
          </p:cNvPr>
          <p:cNvSpPr>
            <a:spLocks noGrp="1"/>
          </p:cNvSpPr>
          <p:nvPr>
            <p:ph type="dt" sz="half" idx="10"/>
          </p:nvPr>
        </p:nvSpPr>
        <p:spPr/>
        <p:txBody>
          <a:bodyPr/>
          <a:lstStyle/>
          <a:p>
            <a:fld id="{C7CC283C-385D-B447-9959-D52334906EFA}" type="datetimeFigureOut">
              <a:rPr lang="en-US" smtClean="0"/>
              <a:t>06-Feb-24</a:t>
            </a:fld>
            <a:endParaRPr lang="en-US"/>
          </a:p>
        </p:txBody>
      </p:sp>
      <p:sp>
        <p:nvSpPr>
          <p:cNvPr id="6" name="Footer Placeholder 5">
            <a:extLst>
              <a:ext uri="{FF2B5EF4-FFF2-40B4-BE49-F238E27FC236}">
                <a16:creationId xmlns:a16="http://schemas.microsoft.com/office/drawing/2014/main" id="{2DD133B1-C791-234D-9661-B8382C5630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3E164B-0A6C-084C-A3F2-CA044A886FED}"/>
              </a:ext>
            </a:extLst>
          </p:cNvPr>
          <p:cNvSpPr>
            <a:spLocks noGrp="1"/>
          </p:cNvSpPr>
          <p:nvPr>
            <p:ph type="sldNum" sz="quarter" idx="12"/>
          </p:nvPr>
        </p:nvSpPr>
        <p:spPr/>
        <p:txBody>
          <a:bodyPr/>
          <a:lstStyle/>
          <a:p>
            <a:fld id="{11C18284-9F9A-8449-A88E-5431B14F7B2D}" type="slidenum">
              <a:rPr lang="en-US" smtClean="0"/>
              <a:t>‹#›</a:t>
            </a:fld>
            <a:endParaRPr lang="en-US"/>
          </a:p>
        </p:txBody>
      </p:sp>
    </p:spTree>
    <p:extLst>
      <p:ext uri="{BB962C8B-B14F-4D97-AF65-F5344CB8AC3E}">
        <p14:creationId xmlns:p14="http://schemas.microsoft.com/office/powerpoint/2010/main" val="614821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CC1745-4665-9A49-880F-CC32A6FEBB3D}"/>
              </a:ext>
            </a:extLst>
          </p:cNvPr>
          <p:cNvSpPr>
            <a:spLocks noGrp="1"/>
          </p:cNvSpPr>
          <p:nvPr>
            <p:ph type="title"/>
          </p:nvPr>
        </p:nvSpPr>
        <p:spPr>
          <a:xfrm>
            <a:off x="681038" y="365129"/>
            <a:ext cx="854392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4A5A37-5023-5D43-8BE5-92D84595BB26}"/>
              </a:ext>
            </a:extLst>
          </p:cNvPr>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3C8141-DA49-6A42-A3AF-2594B58E7744}"/>
              </a:ext>
            </a:extLst>
          </p:cNvPr>
          <p:cNvSpPr>
            <a:spLocks noGrp="1"/>
          </p:cNvSpPr>
          <p:nvPr>
            <p:ph type="dt" sz="half" idx="2"/>
          </p:nvPr>
        </p:nvSpPr>
        <p:spPr>
          <a:xfrm>
            <a:off x="681038" y="6356357"/>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CC283C-385D-B447-9959-D52334906EFA}" type="datetimeFigureOut">
              <a:rPr lang="en-US" smtClean="0"/>
              <a:t>06-Feb-24</a:t>
            </a:fld>
            <a:endParaRPr lang="en-US"/>
          </a:p>
        </p:txBody>
      </p:sp>
      <p:sp>
        <p:nvSpPr>
          <p:cNvPr id="5" name="Footer Placeholder 4">
            <a:extLst>
              <a:ext uri="{FF2B5EF4-FFF2-40B4-BE49-F238E27FC236}">
                <a16:creationId xmlns:a16="http://schemas.microsoft.com/office/drawing/2014/main" id="{4B2368E0-A0B2-6E4E-853D-FE44F196CB5A}"/>
              </a:ext>
            </a:extLst>
          </p:cNvPr>
          <p:cNvSpPr>
            <a:spLocks noGrp="1"/>
          </p:cNvSpPr>
          <p:nvPr>
            <p:ph type="ftr" sz="quarter" idx="3"/>
          </p:nvPr>
        </p:nvSpPr>
        <p:spPr>
          <a:xfrm>
            <a:off x="3281363" y="6356357"/>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1462C6E-7C2E-F244-A70A-06BDFCE53039}"/>
              </a:ext>
            </a:extLst>
          </p:cNvPr>
          <p:cNvSpPr>
            <a:spLocks noGrp="1"/>
          </p:cNvSpPr>
          <p:nvPr>
            <p:ph type="sldNum" sz="quarter" idx="4"/>
          </p:nvPr>
        </p:nvSpPr>
        <p:spPr>
          <a:xfrm>
            <a:off x="6996113" y="6356357"/>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C18284-9F9A-8449-A88E-5431B14F7B2D}" type="slidenum">
              <a:rPr lang="en-US" smtClean="0"/>
              <a:t>‹#›</a:t>
            </a:fld>
            <a:endParaRPr lang="en-US"/>
          </a:p>
        </p:txBody>
      </p:sp>
    </p:spTree>
    <p:extLst>
      <p:ext uri="{BB962C8B-B14F-4D97-AF65-F5344CB8AC3E}">
        <p14:creationId xmlns:p14="http://schemas.microsoft.com/office/powerpoint/2010/main" val="19980614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9.emf"/><Relationship Id="rId1" Type="http://schemas.openxmlformats.org/officeDocument/2006/relationships/slideLayout" Target="../slideLayouts/slideLayout2.xml"/><Relationship Id="rId5" Type="http://schemas.openxmlformats.org/officeDocument/2006/relationships/image" Target="../media/image20.emf"/><Relationship Id="rId4" Type="http://schemas.openxmlformats.org/officeDocument/2006/relationships/image" Target="../media/image1.jp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CF303CD-C22A-AB41-B42F-657C14964665}"/>
              </a:ext>
            </a:extLst>
          </p:cNvPr>
          <p:cNvSpPr>
            <a:spLocks noGrp="1"/>
          </p:cNvSpPr>
          <p:nvPr>
            <p:ph type="subTitle" idx="1"/>
          </p:nvPr>
        </p:nvSpPr>
        <p:spPr>
          <a:xfrm>
            <a:off x="1238250" y="6090543"/>
            <a:ext cx="7429500" cy="644561"/>
          </a:xfrm>
        </p:spPr>
        <p:txBody>
          <a:bodyPr>
            <a:normAutofit/>
          </a:bodyPr>
          <a:lstStyle/>
          <a:p>
            <a:r>
              <a:rPr lang="en-GB" sz="2000" i="1" dirty="0"/>
              <a:t>18</a:t>
            </a:r>
            <a:r>
              <a:rPr lang="en-GB" sz="2000" i="1" baseline="30000" dirty="0"/>
              <a:t>th</a:t>
            </a:r>
            <a:r>
              <a:rPr lang="en-GB" sz="2000" i="1" dirty="0"/>
              <a:t> session ICG/NEAMTWS</a:t>
            </a:r>
            <a:br>
              <a:rPr lang="en-GB" sz="2000" i="1" dirty="0"/>
            </a:br>
            <a:r>
              <a:rPr lang="en-GB" sz="2000" i="1" dirty="0"/>
              <a:t>6 – 8 February 2024</a:t>
            </a:r>
            <a:endParaRPr lang="en-US" sz="2000" i="1" dirty="0"/>
          </a:p>
        </p:txBody>
      </p:sp>
      <p:sp>
        <p:nvSpPr>
          <p:cNvPr id="10" name="TextBox 9">
            <a:extLst>
              <a:ext uri="{FF2B5EF4-FFF2-40B4-BE49-F238E27FC236}">
                <a16:creationId xmlns:a16="http://schemas.microsoft.com/office/drawing/2014/main" id="{4B474A55-EB20-4D4A-BE74-6C63D86CA542}"/>
              </a:ext>
            </a:extLst>
          </p:cNvPr>
          <p:cNvSpPr txBox="1"/>
          <p:nvPr/>
        </p:nvSpPr>
        <p:spPr>
          <a:xfrm>
            <a:off x="671630" y="4416307"/>
            <a:ext cx="8562745" cy="861774"/>
          </a:xfrm>
          <a:prstGeom prst="rect">
            <a:avLst/>
          </a:prstGeom>
          <a:noFill/>
        </p:spPr>
        <p:txBody>
          <a:bodyPr wrap="square" rtlCol="0">
            <a:spAutoFit/>
          </a:bodyPr>
          <a:lstStyle/>
          <a:p>
            <a:pPr algn="ctr"/>
            <a:r>
              <a:rPr lang="tr-TR" sz="2500" dirty="0"/>
              <a:t>Coordinated by Task Team on Tsunami Exercise</a:t>
            </a:r>
            <a:endParaRPr lang="en-US" sz="2500" dirty="0"/>
          </a:p>
          <a:p>
            <a:pPr algn="ctr"/>
            <a:r>
              <a:rPr lang="tr-TR" sz="2500" dirty="0"/>
              <a:t>(</a:t>
            </a:r>
            <a:r>
              <a:rPr lang="tr-TR" sz="2500" i="1" dirty="0"/>
              <a:t>co-chairs</a:t>
            </a:r>
            <a:r>
              <a:rPr lang="tr-TR" sz="2500" dirty="0"/>
              <a:t>: </a:t>
            </a:r>
            <a:r>
              <a:rPr lang="tr-TR" sz="2500" b="1" dirty="0"/>
              <a:t>Ceren Ozer Sozdinler</a:t>
            </a:r>
            <a:r>
              <a:rPr lang="en-US" sz="2500" b="1" dirty="0"/>
              <a:t> - </a:t>
            </a:r>
            <a:r>
              <a:rPr lang="tr-TR" sz="2500" b="1" dirty="0"/>
              <a:t>Marinos Charalampakis</a:t>
            </a:r>
            <a:r>
              <a:rPr lang="tr-TR" sz="2500" dirty="0"/>
              <a:t>) </a:t>
            </a:r>
          </a:p>
        </p:txBody>
      </p:sp>
      <p:sp>
        <p:nvSpPr>
          <p:cNvPr id="2" name="Rectangle 1">
            <a:extLst>
              <a:ext uri="{FF2B5EF4-FFF2-40B4-BE49-F238E27FC236}">
                <a16:creationId xmlns:a16="http://schemas.microsoft.com/office/drawing/2014/main" id="{37B8EC98-909C-514C-AE35-9084067FD784}"/>
              </a:ext>
            </a:extLst>
          </p:cNvPr>
          <p:cNvSpPr/>
          <p:nvPr/>
        </p:nvSpPr>
        <p:spPr>
          <a:xfrm>
            <a:off x="607137" y="2526116"/>
            <a:ext cx="8683727" cy="1329146"/>
          </a:xfrm>
          <a:prstGeom prst="rect">
            <a:avLst/>
          </a:prstGeom>
        </p:spPr>
        <p:txBody>
          <a:bodyPr wrap="square">
            <a:spAutoFit/>
          </a:bodyPr>
          <a:lstStyle/>
          <a:p>
            <a:pPr lvl="0" algn="ctr">
              <a:lnSpc>
                <a:spcPct val="115000"/>
              </a:lnSpc>
              <a:spcAft>
                <a:spcPts val="0"/>
              </a:spcAft>
            </a:pPr>
            <a:r>
              <a:rPr lang="en-US" sz="3600" b="1" dirty="0">
                <a:effectLst>
                  <a:outerShdw blurRad="38100" dist="38100" dir="2700000" algn="tl">
                    <a:srgbClr val="000000">
                      <a:alpha val="43137"/>
                    </a:srgbClr>
                  </a:outerShdw>
                </a:effectLst>
                <a:ea typeface="SimSun" panose="02010600030101010101" pitchFamily="2" charset="-122"/>
                <a:cs typeface="Times New Roman" panose="02020603050405020304" pitchFamily="18" charset="0"/>
              </a:rPr>
              <a:t>4.</a:t>
            </a:r>
            <a:r>
              <a:rPr lang="tr-TR" sz="3600" b="1" dirty="0">
                <a:effectLst>
                  <a:outerShdw blurRad="38100" dist="38100" dir="2700000" algn="tl">
                    <a:srgbClr val="000000">
                      <a:alpha val="43137"/>
                    </a:srgbClr>
                  </a:outerShdw>
                </a:effectLst>
                <a:ea typeface="SimSun" panose="02010600030101010101" pitchFamily="2" charset="-122"/>
                <a:cs typeface="Times New Roman" panose="02020603050405020304" pitchFamily="18" charset="0"/>
              </a:rPr>
              <a:t>6 </a:t>
            </a:r>
            <a:r>
              <a:rPr lang="en-US" sz="3600" b="1" dirty="0">
                <a:effectLst>
                  <a:outerShdw blurRad="38100" dist="38100" dir="2700000" algn="tl">
                    <a:srgbClr val="000000">
                      <a:alpha val="43137"/>
                    </a:srgbClr>
                  </a:outerShdw>
                </a:effectLst>
                <a:ea typeface="SimSun" panose="02010600030101010101" pitchFamily="2" charset="-122"/>
                <a:cs typeface="Times New Roman" panose="02020603050405020304" pitchFamily="18" charset="0"/>
              </a:rPr>
              <a:t>Preliminary Report</a:t>
            </a:r>
          </a:p>
          <a:p>
            <a:pPr lvl="0" algn="ctr">
              <a:lnSpc>
                <a:spcPct val="115000"/>
              </a:lnSpc>
              <a:spcAft>
                <a:spcPts val="0"/>
              </a:spcAft>
            </a:pPr>
            <a:r>
              <a:rPr lang="en-US" sz="3600" b="1" dirty="0">
                <a:effectLst>
                  <a:outerShdw blurRad="38100" dist="38100" dir="2700000" algn="tl">
                    <a:srgbClr val="000000">
                      <a:alpha val="43137"/>
                    </a:srgbClr>
                  </a:outerShdw>
                </a:effectLst>
                <a:ea typeface="SimSun" panose="02010600030101010101" pitchFamily="2" charset="-122"/>
                <a:cs typeface="Times New Roman" panose="02020603050405020304" pitchFamily="18" charset="0"/>
              </a:rPr>
              <a:t>on NEAMWave23 Exercise</a:t>
            </a:r>
            <a:endParaRPr lang="tr-TR" sz="3600" dirty="0">
              <a:effectLst>
                <a:outerShdw blurRad="38100" dist="38100" dir="2700000" algn="tl">
                  <a:srgbClr val="000000">
                    <a:alpha val="43137"/>
                  </a:srgbClr>
                </a:outerShdw>
              </a:effectLst>
              <a:ea typeface="SimSun" panose="02010600030101010101" pitchFamily="2" charset="-122"/>
              <a:cs typeface="Times New Roman" panose="02020603050405020304" pitchFamily="18" charset="0"/>
            </a:endParaRPr>
          </a:p>
        </p:txBody>
      </p:sp>
      <p:pic>
        <p:nvPicPr>
          <p:cNvPr id="5" name="Picture 4">
            <a:extLst>
              <a:ext uri="{FF2B5EF4-FFF2-40B4-BE49-F238E27FC236}">
                <a16:creationId xmlns:a16="http://schemas.microsoft.com/office/drawing/2014/main" id="{399D059B-A106-49FA-13C7-9589D615E055}"/>
              </a:ext>
            </a:extLst>
          </p:cNvPr>
          <p:cNvPicPr>
            <a:picLocks noChangeAspect="1"/>
          </p:cNvPicPr>
          <p:nvPr/>
        </p:nvPicPr>
        <p:blipFill>
          <a:blip r:embed="rId2"/>
          <a:stretch>
            <a:fillRect/>
          </a:stretch>
        </p:blipFill>
        <p:spPr>
          <a:xfrm>
            <a:off x="2729026" y="288314"/>
            <a:ext cx="4447948" cy="1425340"/>
          </a:xfrm>
          <a:prstGeom prst="rect">
            <a:avLst/>
          </a:prstGeom>
        </p:spPr>
      </p:pic>
    </p:spTree>
    <p:extLst>
      <p:ext uri="{BB962C8B-B14F-4D97-AF65-F5344CB8AC3E}">
        <p14:creationId xmlns:p14="http://schemas.microsoft.com/office/powerpoint/2010/main" val="730631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07F14-AE89-3C9F-C8A6-42DEEC2A031D}"/>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37BD2D40-62D3-27CE-CA9F-94D628CC0242}"/>
              </a:ext>
            </a:extLst>
          </p:cNvPr>
          <p:cNvSpPr txBox="1">
            <a:spLocks noGrp="1"/>
          </p:cNvSpPr>
          <p:nvPr>
            <p:ph type="title"/>
          </p:nvPr>
        </p:nvSpPr>
        <p:spPr>
          <a:xfrm>
            <a:off x="681037" y="296163"/>
            <a:ext cx="8543925" cy="566744"/>
          </a:xfrm>
          <a:prstGeom prst="rect">
            <a:avLst/>
          </a:prstGeom>
        </p:spPr>
        <p:txBody>
          <a:bodyPr vert="horz" wrap="square" lIns="0" tIns="605027" rIns="0" bIns="0" rtlCol="0">
            <a:noAutofit/>
          </a:bodyPr>
          <a:lstStyle/>
          <a:p>
            <a:pPr marL="132715" algn="ctr">
              <a:lnSpc>
                <a:spcPct val="100000"/>
              </a:lnSpc>
              <a:tabLst>
                <a:tab pos="7607934" algn="l"/>
              </a:tabLst>
            </a:pPr>
            <a:r>
              <a:rPr lang="en-US" sz="3200" u="sng" spc="-50" dirty="0">
                <a:latin typeface="Calibri Light"/>
                <a:cs typeface="Calibri Light"/>
              </a:rPr>
              <a:t>Preparations </a:t>
            </a:r>
            <a:r>
              <a:rPr sz="3200" u="sng" spc="-155" dirty="0">
                <a:latin typeface="Calibri Light"/>
                <a:cs typeface="Calibri Light"/>
              </a:rPr>
              <a:t>f</a:t>
            </a:r>
            <a:r>
              <a:rPr sz="3200" u="sng" spc="-50" dirty="0">
                <a:latin typeface="Calibri Light"/>
                <a:cs typeface="Calibri Light"/>
              </a:rPr>
              <a:t>o</a:t>
            </a:r>
            <a:r>
              <a:rPr sz="3200" u="sng" spc="-15" dirty="0">
                <a:latin typeface="Calibri Light"/>
                <a:cs typeface="Calibri Light"/>
              </a:rPr>
              <a:t>r</a:t>
            </a:r>
            <a:r>
              <a:rPr sz="3200" u="sng" spc="-125" dirty="0">
                <a:latin typeface="Calibri Light"/>
                <a:cs typeface="Calibri Light"/>
              </a:rPr>
              <a:t> </a:t>
            </a:r>
            <a:r>
              <a:rPr sz="3200" u="sng" spc="-75" dirty="0">
                <a:latin typeface="Calibri Light"/>
                <a:cs typeface="Calibri Light"/>
              </a:rPr>
              <a:t>N</a:t>
            </a:r>
            <a:r>
              <a:rPr sz="3200" u="sng" spc="-105" dirty="0">
                <a:latin typeface="Calibri Light"/>
                <a:cs typeface="Calibri Light"/>
              </a:rPr>
              <a:t>E</a:t>
            </a:r>
            <a:r>
              <a:rPr sz="3200" u="sng" spc="-50" dirty="0">
                <a:latin typeface="Calibri Light"/>
                <a:cs typeface="Calibri Light"/>
              </a:rPr>
              <a:t>A</a:t>
            </a:r>
            <a:r>
              <a:rPr sz="3200" u="sng" spc="-90" dirty="0">
                <a:latin typeface="Calibri Light"/>
                <a:cs typeface="Calibri Light"/>
              </a:rPr>
              <a:t>M</a:t>
            </a:r>
            <a:r>
              <a:rPr sz="3200" u="sng" spc="-225" dirty="0">
                <a:latin typeface="Calibri Light"/>
                <a:cs typeface="Calibri Light"/>
              </a:rPr>
              <a:t>W</a:t>
            </a:r>
            <a:r>
              <a:rPr sz="3200" u="sng" spc="-140" dirty="0">
                <a:latin typeface="Calibri Light"/>
                <a:cs typeface="Calibri Light"/>
              </a:rPr>
              <a:t>a</a:t>
            </a:r>
            <a:r>
              <a:rPr sz="3200" u="sng" spc="-100" dirty="0">
                <a:latin typeface="Calibri Light"/>
                <a:cs typeface="Calibri Light"/>
              </a:rPr>
              <a:t>v</a:t>
            </a:r>
            <a:r>
              <a:rPr sz="3200" u="sng" spc="-65" dirty="0">
                <a:latin typeface="Calibri Light"/>
                <a:cs typeface="Calibri Light"/>
              </a:rPr>
              <a:t>e</a:t>
            </a:r>
            <a:r>
              <a:rPr lang="en-US" sz="3200" u="sng" spc="-75" dirty="0">
                <a:latin typeface="Calibri Light"/>
                <a:cs typeface="Calibri Light"/>
              </a:rPr>
              <a:t>23</a:t>
            </a:r>
            <a:endParaRPr sz="3200" dirty="0">
              <a:latin typeface="Calibri Light"/>
              <a:cs typeface="Calibri Light"/>
            </a:endParaRPr>
          </a:p>
        </p:txBody>
      </p:sp>
      <p:sp>
        <p:nvSpPr>
          <p:cNvPr id="5" name="object 5">
            <a:extLst>
              <a:ext uri="{FF2B5EF4-FFF2-40B4-BE49-F238E27FC236}">
                <a16:creationId xmlns:a16="http://schemas.microsoft.com/office/drawing/2014/main" id="{E26742AF-3D2F-E659-624E-12C63C96A124}"/>
              </a:ext>
            </a:extLst>
          </p:cNvPr>
          <p:cNvSpPr/>
          <p:nvPr/>
        </p:nvSpPr>
        <p:spPr>
          <a:xfrm>
            <a:off x="11556" y="13716"/>
            <a:ext cx="1688973" cy="720852"/>
          </a:xfrm>
          <a:prstGeom prst="rect">
            <a:avLst/>
          </a:prstGeom>
          <a:blipFill>
            <a:blip r:embed="rId3" cstate="print"/>
            <a:stretch>
              <a:fillRect/>
            </a:stretch>
          </a:blipFill>
        </p:spPr>
        <p:txBody>
          <a:bodyPr wrap="square" lIns="0" tIns="0" rIns="0" bIns="0" rtlCol="0">
            <a:noAutofit/>
          </a:bodyPr>
          <a:lstStyle/>
          <a:p>
            <a:endParaRPr/>
          </a:p>
        </p:txBody>
      </p:sp>
      <p:pic>
        <p:nvPicPr>
          <p:cNvPr id="3" name="Picture 2">
            <a:extLst>
              <a:ext uri="{FF2B5EF4-FFF2-40B4-BE49-F238E27FC236}">
                <a16:creationId xmlns:a16="http://schemas.microsoft.com/office/drawing/2014/main" id="{D667845C-9A10-A1AB-4AD1-9F82D74421F5}"/>
              </a:ext>
            </a:extLst>
          </p:cNvPr>
          <p:cNvPicPr>
            <a:picLocks noChangeAspect="1"/>
          </p:cNvPicPr>
          <p:nvPr/>
        </p:nvPicPr>
        <p:blipFill>
          <a:blip r:embed="rId4"/>
          <a:stretch>
            <a:fillRect/>
          </a:stretch>
        </p:blipFill>
        <p:spPr>
          <a:xfrm>
            <a:off x="7611646" y="13716"/>
            <a:ext cx="2282798" cy="731520"/>
          </a:xfrm>
          <a:prstGeom prst="rect">
            <a:avLst/>
          </a:prstGeom>
        </p:spPr>
      </p:pic>
      <p:sp>
        <p:nvSpPr>
          <p:cNvPr id="7" name="object 10">
            <a:extLst>
              <a:ext uri="{FF2B5EF4-FFF2-40B4-BE49-F238E27FC236}">
                <a16:creationId xmlns:a16="http://schemas.microsoft.com/office/drawing/2014/main" id="{3A7117D4-7011-7F78-FC27-FB1C13794085}"/>
              </a:ext>
            </a:extLst>
          </p:cNvPr>
          <p:cNvSpPr txBox="1"/>
          <p:nvPr/>
        </p:nvSpPr>
        <p:spPr>
          <a:xfrm>
            <a:off x="681038" y="1929843"/>
            <a:ext cx="8543925" cy="3804209"/>
          </a:xfrm>
          <a:prstGeom prst="rect">
            <a:avLst/>
          </a:prstGeom>
        </p:spPr>
        <p:txBody>
          <a:bodyPr vert="horz" wrap="square" lIns="0" tIns="0" rIns="0" bIns="0" rtlCol="0">
            <a:noAutofit/>
          </a:bodyPr>
          <a:lstStyle/>
          <a:p>
            <a:pPr marL="12700" marR="12700" algn="just" defTabSz="457200">
              <a:lnSpc>
                <a:spcPct val="150000"/>
              </a:lnSpc>
              <a:spcAft>
                <a:spcPts val="1200"/>
              </a:spcAft>
            </a:pPr>
            <a:endParaRPr lang="en-US" b="1" dirty="0">
              <a:cs typeface="Calibri"/>
            </a:endParaRPr>
          </a:p>
        </p:txBody>
      </p:sp>
      <p:pic>
        <p:nvPicPr>
          <p:cNvPr id="6" name="Picture 5" descr="A close-up of a brochure&#10;&#10;Description automatically generated">
            <a:extLst>
              <a:ext uri="{FF2B5EF4-FFF2-40B4-BE49-F238E27FC236}">
                <a16:creationId xmlns:a16="http://schemas.microsoft.com/office/drawing/2014/main" id="{F958760C-55E6-6013-6D51-98D7D9FB908C}"/>
              </a:ext>
            </a:extLst>
          </p:cNvPr>
          <p:cNvPicPr>
            <a:picLocks noChangeAspect="1"/>
          </p:cNvPicPr>
          <p:nvPr/>
        </p:nvPicPr>
        <p:blipFill>
          <a:blip r:embed="rId5"/>
          <a:stretch>
            <a:fillRect/>
          </a:stretch>
        </p:blipFill>
        <p:spPr>
          <a:xfrm>
            <a:off x="185273" y="1210230"/>
            <a:ext cx="6010584" cy="5296172"/>
          </a:xfrm>
          <a:prstGeom prst="rect">
            <a:avLst/>
          </a:prstGeom>
        </p:spPr>
      </p:pic>
      <p:pic>
        <p:nvPicPr>
          <p:cNvPr id="9" name="Picture 8" descr="A screenshot of a website&#10;&#10;Description automatically generated">
            <a:extLst>
              <a:ext uri="{FF2B5EF4-FFF2-40B4-BE49-F238E27FC236}">
                <a16:creationId xmlns:a16="http://schemas.microsoft.com/office/drawing/2014/main" id="{32D65D80-1B73-8139-7E3D-44443C6D633B}"/>
              </a:ext>
            </a:extLst>
          </p:cNvPr>
          <p:cNvPicPr>
            <a:picLocks noChangeAspect="1"/>
          </p:cNvPicPr>
          <p:nvPr/>
        </p:nvPicPr>
        <p:blipFill>
          <a:blip r:embed="rId6"/>
          <a:stretch>
            <a:fillRect/>
          </a:stretch>
        </p:blipFill>
        <p:spPr>
          <a:xfrm>
            <a:off x="6237402" y="1200704"/>
            <a:ext cx="3029106" cy="5305698"/>
          </a:xfrm>
          <a:prstGeom prst="rect">
            <a:avLst/>
          </a:prstGeom>
        </p:spPr>
      </p:pic>
      <p:sp>
        <p:nvSpPr>
          <p:cNvPr id="10" name="TextBox 9">
            <a:extLst>
              <a:ext uri="{FF2B5EF4-FFF2-40B4-BE49-F238E27FC236}">
                <a16:creationId xmlns:a16="http://schemas.microsoft.com/office/drawing/2014/main" id="{C86966F0-552A-8888-FC16-3925FE935161}"/>
              </a:ext>
            </a:extLst>
          </p:cNvPr>
          <p:cNvSpPr txBox="1"/>
          <p:nvPr/>
        </p:nvSpPr>
        <p:spPr>
          <a:xfrm>
            <a:off x="6371138" y="6430911"/>
            <a:ext cx="3474606" cy="307777"/>
          </a:xfrm>
          <a:prstGeom prst="rect">
            <a:avLst/>
          </a:prstGeom>
          <a:noFill/>
        </p:spPr>
        <p:txBody>
          <a:bodyPr wrap="none" rtlCol="0">
            <a:spAutoFit/>
          </a:bodyPr>
          <a:lstStyle/>
          <a:p>
            <a:r>
              <a:rPr lang="en-US" sz="1400" i="1" dirty="0"/>
              <a:t>Special thanks to Maria Camila </a:t>
            </a:r>
            <a:r>
              <a:rPr lang="en-US" sz="1400" i="1" dirty="0">
                <a:solidFill>
                  <a:srgbClr val="262626"/>
                </a:solidFill>
                <a:effectLst/>
                <a:latin typeface="Segoe UI" panose="020B0502040204020203" pitchFamily="34" charset="0"/>
              </a:rPr>
              <a:t>León Duque</a:t>
            </a:r>
            <a:r>
              <a:rPr lang="en-US" sz="1400" i="1" dirty="0"/>
              <a:t>!</a:t>
            </a:r>
          </a:p>
        </p:txBody>
      </p:sp>
      <p:sp>
        <p:nvSpPr>
          <p:cNvPr id="4" name="Subtitle 2">
            <a:extLst>
              <a:ext uri="{FF2B5EF4-FFF2-40B4-BE49-F238E27FC236}">
                <a16:creationId xmlns:a16="http://schemas.microsoft.com/office/drawing/2014/main" id="{3252F55E-E880-A953-C89B-38070BAF74C0}"/>
              </a:ext>
            </a:extLst>
          </p:cNvPr>
          <p:cNvSpPr txBox="1">
            <a:spLocks/>
          </p:cNvSpPr>
          <p:nvPr/>
        </p:nvSpPr>
        <p:spPr>
          <a:xfrm>
            <a:off x="1238250" y="6553324"/>
            <a:ext cx="7429500" cy="265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t>18</a:t>
            </a:r>
            <a:r>
              <a:rPr lang="en-GB" sz="1200" i="1" baseline="30000" dirty="0"/>
              <a:t>th</a:t>
            </a:r>
            <a:r>
              <a:rPr lang="en-GB" sz="1200" i="1" dirty="0"/>
              <a:t> session ICG/NEAMTWS  ●  6 – 8 February 2024</a:t>
            </a:r>
            <a:endParaRPr lang="en-US" sz="1200" i="1" dirty="0"/>
          </a:p>
        </p:txBody>
      </p:sp>
    </p:spTree>
    <p:extLst>
      <p:ext uri="{BB962C8B-B14F-4D97-AF65-F5344CB8AC3E}">
        <p14:creationId xmlns:p14="http://schemas.microsoft.com/office/powerpoint/2010/main" val="4162109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08BED-0507-CA53-C497-5796FDAA54D6}"/>
              </a:ext>
            </a:extLst>
          </p:cNvPr>
          <p:cNvSpPr>
            <a:spLocks noGrp="1"/>
          </p:cNvSpPr>
          <p:nvPr>
            <p:ph type="title"/>
          </p:nvPr>
        </p:nvSpPr>
        <p:spPr>
          <a:xfrm>
            <a:off x="681038" y="734568"/>
            <a:ext cx="8543925" cy="1325563"/>
          </a:xfrm>
        </p:spPr>
        <p:txBody>
          <a:bodyPr>
            <a:normAutofit/>
          </a:bodyPr>
          <a:lstStyle/>
          <a:p>
            <a:pPr algn="ctr"/>
            <a:r>
              <a:rPr lang="en-US" sz="3200" dirty="0"/>
              <a:t>Updating online subscription form</a:t>
            </a:r>
          </a:p>
        </p:txBody>
      </p:sp>
      <p:pic>
        <p:nvPicPr>
          <p:cNvPr id="8" name="Content Placeholder 7" descr="A screenshot of a computer&#10;&#10;Description automatically generated">
            <a:extLst>
              <a:ext uri="{FF2B5EF4-FFF2-40B4-BE49-F238E27FC236}">
                <a16:creationId xmlns:a16="http://schemas.microsoft.com/office/drawing/2014/main" id="{1F3F8ACD-E43D-5191-5F48-895509492066}"/>
              </a:ext>
            </a:extLst>
          </p:cNvPr>
          <p:cNvPicPr>
            <a:picLocks noGrp="1" noChangeAspect="1"/>
          </p:cNvPicPr>
          <p:nvPr>
            <p:ph idx="1"/>
          </p:nvPr>
        </p:nvPicPr>
        <p:blipFill>
          <a:blip r:embed="rId2"/>
          <a:stretch>
            <a:fillRect/>
          </a:stretch>
        </p:blipFill>
        <p:spPr>
          <a:xfrm>
            <a:off x="1030166" y="1575183"/>
            <a:ext cx="7590939" cy="4917688"/>
          </a:xfrm>
        </p:spPr>
      </p:pic>
      <p:sp>
        <p:nvSpPr>
          <p:cNvPr id="4" name="object 2">
            <a:extLst>
              <a:ext uri="{FF2B5EF4-FFF2-40B4-BE49-F238E27FC236}">
                <a16:creationId xmlns:a16="http://schemas.microsoft.com/office/drawing/2014/main" id="{4FABA0D7-852A-12F3-B883-422590418A6E}"/>
              </a:ext>
            </a:extLst>
          </p:cNvPr>
          <p:cNvSpPr txBox="1">
            <a:spLocks/>
          </p:cNvSpPr>
          <p:nvPr/>
        </p:nvSpPr>
        <p:spPr>
          <a:xfrm>
            <a:off x="681037" y="296163"/>
            <a:ext cx="8543925" cy="566744"/>
          </a:xfrm>
          <a:prstGeom prst="rect">
            <a:avLst/>
          </a:prstGeom>
        </p:spPr>
        <p:txBody>
          <a:bodyPr vert="horz" wrap="square" lIns="0" tIns="605027"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32715" algn="ctr">
              <a:lnSpc>
                <a:spcPct val="100000"/>
              </a:lnSpc>
              <a:tabLst>
                <a:tab pos="7607934" algn="l"/>
              </a:tabLst>
            </a:pPr>
            <a:r>
              <a:rPr lang="en-US" sz="3200" u="sng" spc="-50">
                <a:latin typeface="Calibri Light"/>
                <a:cs typeface="Calibri Light"/>
              </a:rPr>
              <a:t>Preparations </a:t>
            </a:r>
            <a:r>
              <a:rPr lang="en-US" sz="3200" u="sng" spc="-155">
                <a:latin typeface="Calibri Light"/>
                <a:cs typeface="Calibri Light"/>
              </a:rPr>
              <a:t>f</a:t>
            </a:r>
            <a:r>
              <a:rPr lang="en-US" sz="3200" u="sng" spc="-50">
                <a:latin typeface="Calibri Light"/>
                <a:cs typeface="Calibri Light"/>
              </a:rPr>
              <a:t>o</a:t>
            </a:r>
            <a:r>
              <a:rPr lang="en-US" sz="3200" u="sng" spc="-15">
                <a:latin typeface="Calibri Light"/>
                <a:cs typeface="Calibri Light"/>
              </a:rPr>
              <a:t>r</a:t>
            </a:r>
            <a:r>
              <a:rPr lang="en-US" sz="3200" u="sng" spc="-125">
                <a:latin typeface="Calibri Light"/>
                <a:cs typeface="Calibri Light"/>
              </a:rPr>
              <a:t> </a:t>
            </a:r>
            <a:r>
              <a:rPr lang="en-US" sz="3200" u="sng" spc="-75">
                <a:latin typeface="Calibri Light"/>
                <a:cs typeface="Calibri Light"/>
              </a:rPr>
              <a:t>N</a:t>
            </a:r>
            <a:r>
              <a:rPr lang="en-US" sz="3200" u="sng" spc="-105">
                <a:latin typeface="Calibri Light"/>
                <a:cs typeface="Calibri Light"/>
              </a:rPr>
              <a:t>E</a:t>
            </a:r>
            <a:r>
              <a:rPr lang="en-US" sz="3200" u="sng" spc="-50">
                <a:latin typeface="Calibri Light"/>
                <a:cs typeface="Calibri Light"/>
              </a:rPr>
              <a:t>A</a:t>
            </a:r>
            <a:r>
              <a:rPr lang="en-US" sz="3200" u="sng" spc="-90">
                <a:latin typeface="Calibri Light"/>
                <a:cs typeface="Calibri Light"/>
              </a:rPr>
              <a:t>M</a:t>
            </a:r>
            <a:r>
              <a:rPr lang="en-US" sz="3200" u="sng" spc="-225">
                <a:latin typeface="Calibri Light"/>
                <a:cs typeface="Calibri Light"/>
              </a:rPr>
              <a:t>W</a:t>
            </a:r>
            <a:r>
              <a:rPr lang="en-US" sz="3200" u="sng" spc="-140">
                <a:latin typeface="Calibri Light"/>
                <a:cs typeface="Calibri Light"/>
              </a:rPr>
              <a:t>a</a:t>
            </a:r>
            <a:r>
              <a:rPr lang="en-US" sz="3200" u="sng" spc="-100">
                <a:latin typeface="Calibri Light"/>
                <a:cs typeface="Calibri Light"/>
              </a:rPr>
              <a:t>v</a:t>
            </a:r>
            <a:r>
              <a:rPr lang="en-US" sz="3200" u="sng" spc="-65">
                <a:latin typeface="Calibri Light"/>
                <a:cs typeface="Calibri Light"/>
              </a:rPr>
              <a:t>e</a:t>
            </a:r>
            <a:r>
              <a:rPr lang="en-US" sz="3200" u="sng" spc="-75">
                <a:latin typeface="Calibri Light"/>
                <a:cs typeface="Calibri Light"/>
              </a:rPr>
              <a:t>23</a:t>
            </a:r>
            <a:endParaRPr lang="en-US" sz="3200" dirty="0">
              <a:latin typeface="Calibri Light"/>
              <a:cs typeface="Calibri Light"/>
            </a:endParaRPr>
          </a:p>
        </p:txBody>
      </p:sp>
      <p:sp>
        <p:nvSpPr>
          <p:cNvPr id="5" name="object 5">
            <a:extLst>
              <a:ext uri="{FF2B5EF4-FFF2-40B4-BE49-F238E27FC236}">
                <a16:creationId xmlns:a16="http://schemas.microsoft.com/office/drawing/2014/main" id="{D37CC8A9-0A5D-63F8-91A5-00415FE2F85E}"/>
              </a:ext>
            </a:extLst>
          </p:cNvPr>
          <p:cNvSpPr/>
          <p:nvPr/>
        </p:nvSpPr>
        <p:spPr>
          <a:xfrm>
            <a:off x="11556" y="13716"/>
            <a:ext cx="1688973" cy="720852"/>
          </a:xfrm>
          <a:prstGeom prst="rect">
            <a:avLst/>
          </a:prstGeom>
          <a:blipFill>
            <a:blip r:embed="rId3" cstate="print"/>
            <a:stretch>
              <a:fillRect/>
            </a:stretch>
          </a:blipFill>
        </p:spPr>
        <p:txBody>
          <a:bodyPr wrap="square" lIns="0" tIns="0" rIns="0" bIns="0" rtlCol="0">
            <a:noAutofit/>
          </a:bodyPr>
          <a:lstStyle/>
          <a:p>
            <a:endParaRPr/>
          </a:p>
        </p:txBody>
      </p:sp>
      <p:pic>
        <p:nvPicPr>
          <p:cNvPr id="6" name="Picture 5">
            <a:extLst>
              <a:ext uri="{FF2B5EF4-FFF2-40B4-BE49-F238E27FC236}">
                <a16:creationId xmlns:a16="http://schemas.microsoft.com/office/drawing/2014/main" id="{FD827894-D96F-B105-6594-67FC0B90EE69}"/>
              </a:ext>
            </a:extLst>
          </p:cNvPr>
          <p:cNvPicPr>
            <a:picLocks noChangeAspect="1"/>
          </p:cNvPicPr>
          <p:nvPr/>
        </p:nvPicPr>
        <p:blipFill>
          <a:blip r:embed="rId4"/>
          <a:stretch>
            <a:fillRect/>
          </a:stretch>
        </p:blipFill>
        <p:spPr>
          <a:xfrm>
            <a:off x="7611646" y="13716"/>
            <a:ext cx="2282798" cy="731520"/>
          </a:xfrm>
          <a:prstGeom prst="rect">
            <a:avLst/>
          </a:prstGeom>
        </p:spPr>
      </p:pic>
      <p:sp>
        <p:nvSpPr>
          <p:cNvPr id="3" name="Subtitle 2">
            <a:extLst>
              <a:ext uri="{FF2B5EF4-FFF2-40B4-BE49-F238E27FC236}">
                <a16:creationId xmlns:a16="http://schemas.microsoft.com/office/drawing/2014/main" id="{76FEA0F9-201F-928A-E0B2-05C9F7E38B0A}"/>
              </a:ext>
            </a:extLst>
          </p:cNvPr>
          <p:cNvSpPr txBox="1">
            <a:spLocks/>
          </p:cNvSpPr>
          <p:nvPr/>
        </p:nvSpPr>
        <p:spPr>
          <a:xfrm>
            <a:off x="1238250" y="6553324"/>
            <a:ext cx="7429500" cy="265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t>18</a:t>
            </a:r>
            <a:r>
              <a:rPr lang="en-GB" sz="1200" i="1" baseline="30000" dirty="0"/>
              <a:t>th</a:t>
            </a:r>
            <a:r>
              <a:rPr lang="en-GB" sz="1200" i="1" dirty="0"/>
              <a:t> session ICG/NEAMTWS  ●  6 – 8 February 2024</a:t>
            </a:r>
            <a:endParaRPr lang="en-US" sz="1200" i="1" dirty="0"/>
          </a:p>
        </p:txBody>
      </p:sp>
    </p:spTree>
    <p:extLst>
      <p:ext uri="{BB962C8B-B14F-4D97-AF65-F5344CB8AC3E}">
        <p14:creationId xmlns:p14="http://schemas.microsoft.com/office/powerpoint/2010/main" val="274778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546D9-1ED4-1DE6-50CE-690EFFCE8D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BCF54D-754B-609F-A7B4-F294A4828CA3}"/>
              </a:ext>
            </a:extLst>
          </p:cNvPr>
          <p:cNvSpPr>
            <a:spLocks noGrp="1"/>
          </p:cNvSpPr>
          <p:nvPr>
            <p:ph type="title"/>
          </p:nvPr>
        </p:nvSpPr>
        <p:spPr>
          <a:xfrm>
            <a:off x="681038" y="734568"/>
            <a:ext cx="8543925" cy="1325563"/>
          </a:xfrm>
        </p:spPr>
        <p:txBody>
          <a:bodyPr>
            <a:normAutofit/>
          </a:bodyPr>
          <a:lstStyle/>
          <a:p>
            <a:pPr algn="ctr"/>
            <a:r>
              <a:rPr lang="en-US" sz="3200" dirty="0"/>
              <a:t>Updating online evaluation forms</a:t>
            </a:r>
          </a:p>
        </p:txBody>
      </p:sp>
      <p:sp>
        <p:nvSpPr>
          <p:cNvPr id="4" name="object 2">
            <a:extLst>
              <a:ext uri="{FF2B5EF4-FFF2-40B4-BE49-F238E27FC236}">
                <a16:creationId xmlns:a16="http://schemas.microsoft.com/office/drawing/2014/main" id="{12660AF5-897F-1975-7B9A-A5E5C15F7615}"/>
              </a:ext>
            </a:extLst>
          </p:cNvPr>
          <p:cNvSpPr txBox="1">
            <a:spLocks/>
          </p:cNvSpPr>
          <p:nvPr/>
        </p:nvSpPr>
        <p:spPr>
          <a:xfrm>
            <a:off x="681037" y="296163"/>
            <a:ext cx="8543925" cy="566744"/>
          </a:xfrm>
          <a:prstGeom prst="rect">
            <a:avLst/>
          </a:prstGeom>
        </p:spPr>
        <p:txBody>
          <a:bodyPr vert="horz" wrap="square" lIns="0" tIns="605027"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32715" algn="ctr">
              <a:lnSpc>
                <a:spcPct val="100000"/>
              </a:lnSpc>
              <a:tabLst>
                <a:tab pos="7607934" algn="l"/>
              </a:tabLst>
            </a:pPr>
            <a:r>
              <a:rPr lang="en-US" sz="3200" u="sng" spc="-50">
                <a:latin typeface="Calibri Light"/>
                <a:cs typeface="Calibri Light"/>
              </a:rPr>
              <a:t>Preparations </a:t>
            </a:r>
            <a:r>
              <a:rPr lang="en-US" sz="3200" u="sng" spc="-155">
                <a:latin typeface="Calibri Light"/>
                <a:cs typeface="Calibri Light"/>
              </a:rPr>
              <a:t>f</a:t>
            </a:r>
            <a:r>
              <a:rPr lang="en-US" sz="3200" u="sng" spc="-50">
                <a:latin typeface="Calibri Light"/>
                <a:cs typeface="Calibri Light"/>
              </a:rPr>
              <a:t>o</a:t>
            </a:r>
            <a:r>
              <a:rPr lang="en-US" sz="3200" u="sng" spc="-15">
                <a:latin typeface="Calibri Light"/>
                <a:cs typeface="Calibri Light"/>
              </a:rPr>
              <a:t>r</a:t>
            </a:r>
            <a:r>
              <a:rPr lang="en-US" sz="3200" u="sng" spc="-125">
                <a:latin typeface="Calibri Light"/>
                <a:cs typeface="Calibri Light"/>
              </a:rPr>
              <a:t> </a:t>
            </a:r>
            <a:r>
              <a:rPr lang="en-US" sz="3200" u="sng" spc="-75">
                <a:latin typeface="Calibri Light"/>
                <a:cs typeface="Calibri Light"/>
              </a:rPr>
              <a:t>N</a:t>
            </a:r>
            <a:r>
              <a:rPr lang="en-US" sz="3200" u="sng" spc="-105">
                <a:latin typeface="Calibri Light"/>
                <a:cs typeface="Calibri Light"/>
              </a:rPr>
              <a:t>E</a:t>
            </a:r>
            <a:r>
              <a:rPr lang="en-US" sz="3200" u="sng" spc="-50">
                <a:latin typeface="Calibri Light"/>
                <a:cs typeface="Calibri Light"/>
              </a:rPr>
              <a:t>A</a:t>
            </a:r>
            <a:r>
              <a:rPr lang="en-US" sz="3200" u="sng" spc="-90">
                <a:latin typeface="Calibri Light"/>
                <a:cs typeface="Calibri Light"/>
              </a:rPr>
              <a:t>M</a:t>
            </a:r>
            <a:r>
              <a:rPr lang="en-US" sz="3200" u="sng" spc="-225">
                <a:latin typeface="Calibri Light"/>
                <a:cs typeface="Calibri Light"/>
              </a:rPr>
              <a:t>W</a:t>
            </a:r>
            <a:r>
              <a:rPr lang="en-US" sz="3200" u="sng" spc="-140">
                <a:latin typeface="Calibri Light"/>
                <a:cs typeface="Calibri Light"/>
              </a:rPr>
              <a:t>a</a:t>
            </a:r>
            <a:r>
              <a:rPr lang="en-US" sz="3200" u="sng" spc="-100">
                <a:latin typeface="Calibri Light"/>
                <a:cs typeface="Calibri Light"/>
              </a:rPr>
              <a:t>v</a:t>
            </a:r>
            <a:r>
              <a:rPr lang="en-US" sz="3200" u="sng" spc="-65">
                <a:latin typeface="Calibri Light"/>
                <a:cs typeface="Calibri Light"/>
              </a:rPr>
              <a:t>e</a:t>
            </a:r>
            <a:r>
              <a:rPr lang="en-US" sz="3200" u="sng" spc="-75">
                <a:latin typeface="Calibri Light"/>
                <a:cs typeface="Calibri Light"/>
              </a:rPr>
              <a:t>23</a:t>
            </a:r>
            <a:endParaRPr lang="en-US" sz="3200" dirty="0">
              <a:latin typeface="Calibri Light"/>
              <a:cs typeface="Calibri Light"/>
            </a:endParaRPr>
          </a:p>
        </p:txBody>
      </p:sp>
      <p:sp>
        <p:nvSpPr>
          <p:cNvPr id="5" name="object 5">
            <a:extLst>
              <a:ext uri="{FF2B5EF4-FFF2-40B4-BE49-F238E27FC236}">
                <a16:creationId xmlns:a16="http://schemas.microsoft.com/office/drawing/2014/main" id="{543B6086-0986-7443-C2A1-7DE65448C7CA}"/>
              </a:ext>
            </a:extLst>
          </p:cNvPr>
          <p:cNvSpPr/>
          <p:nvPr/>
        </p:nvSpPr>
        <p:spPr>
          <a:xfrm>
            <a:off x="11556" y="13716"/>
            <a:ext cx="1688973" cy="720852"/>
          </a:xfrm>
          <a:prstGeom prst="rect">
            <a:avLst/>
          </a:prstGeom>
          <a:blipFill>
            <a:blip r:embed="rId2" cstate="print"/>
            <a:stretch>
              <a:fillRect/>
            </a:stretch>
          </a:blipFill>
        </p:spPr>
        <p:txBody>
          <a:bodyPr wrap="square" lIns="0" tIns="0" rIns="0" bIns="0" rtlCol="0">
            <a:noAutofit/>
          </a:bodyPr>
          <a:lstStyle/>
          <a:p>
            <a:endParaRPr/>
          </a:p>
        </p:txBody>
      </p:sp>
      <p:pic>
        <p:nvPicPr>
          <p:cNvPr id="6" name="Picture 5">
            <a:extLst>
              <a:ext uri="{FF2B5EF4-FFF2-40B4-BE49-F238E27FC236}">
                <a16:creationId xmlns:a16="http://schemas.microsoft.com/office/drawing/2014/main" id="{F493E7B8-5A6E-5DAC-BB99-624516659772}"/>
              </a:ext>
            </a:extLst>
          </p:cNvPr>
          <p:cNvPicPr>
            <a:picLocks noChangeAspect="1"/>
          </p:cNvPicPr>
          <p:nvPr/>
        </p:nvPicPr>
        <p:blipFill>
          <a:blip r:embed="rId3"/>
          <a:stretch>
            <a:fillRect/>
          </a:stretch>
        </p:blipFill>
        <p:spPr>
          <a:xfrm>
            <a:off x="7611646" y="13716"/>
            <a:ext cx="2282798" cy="731520"/>
          </a:xfrm>
          <a:prstGeom prst="rect">
            <a:avLst/>
          </a:prstGeom>
        </p:spPr>
      </p:pic>
      <p:pic>
        <p:nvPicPr>
          <p:cNvPr id="10" name="Content Placeholder 9" descr="A screenshot of a computer screen&#10;&#10;Description automatically generated">
            <a:extLst>
              <a:ext uri="{FF2B5EF4-FFF2-40B4-BE49-F238E27FC236}">
                <a16:creationId xmlns:a16="http://schemas.microsoft.com/office/drawing/2014/main" id="{9ED0A609-11A3-60D0-C31A-19B62AE1DBD2}"/>
              </a:ext>
            </a:extLst>
          </p:cNvPr>
          <p:cNvPicPr>
            <a:picLocks noGrp="1" noChangeAspect="1"/>
          </p:cNvPicPr>
          <p:nvPr>
            <p:ph idx="1"/>
          </p:nvPr>
        </p:nvPicPr>
        <p:blipFill>
          <a:blip r:embed="rId4"/>
          <a:stretch>
            <a:fillRect/>
          </a:stretch>
        </p:blipFill>
        <p:spPr>
          <a:xfrm>
            <a:off x="343984" y="1583759"/>
            <a:ext cx="6622262" cy="4297680"/>
          </a:xfrm>
        </p:spPr>
      </p:pic>
      <p:pic>
        <p:nvPicPr>
          <p:cNvPr id="12" name="Picture 11" descr="A screenshot of a computer&#10;&#10;Description automatically generated">
            <a:extLst>
              <a:ext uri="{FF2B5EF4-FFF2-40B4-BE49-F238E27FC236}">
                <a16:creationId xmlns:a16="http://schemas.microsoft.com/office/drawing/2014/main" id="{BBD9DD47-4488-2AF8-3E43-D5A5F2216643}"/>
              </a:ext>
            </a:extLst>
          </p:cNvPr>
          <p:cNvPicPr>
            <a:picLocks noChangeAspect="1"/>
          </p:cNvPicPr>
          <p:nvPr/>
        </p:nvPicPr>
        <p:blipFill>
          <a:blip r:embed="rId5"/>
          <a:stretch>
            <a:fillRect/>
          </a:stretch>
        </p:blipFill>
        <p:spPr>
          <a:xfrm>
            <a:off x="1113432" y="2225399"/>
            <a:ext cx="6702517" cy="4297680"/>
          </a:xfrm>
          <a:prstGeom prst="rect">
            <a:avLst/>
          </a:prstGeom>
        </p:spPr>
      </p:pic>
      <p:pic>
        <p:nvPicPr>
          <p:cNvPr id="14" name="Picture 13" descr="A screenshot of a computer&#10;&#10;Description automatically generated">
            <a:extLst>
              <a:ext uri="{FF2B5EF4-FFF2-40B4-BE49-F238E27FC236}">
                <a16:creationId xmlns:a16="http://schemas.microsoft.com/office/drawing/2014/main" id="{0D86AE4C-5793-F3DC-7204-8E723CB957C7}"/>
              </a:ext>
            </a:extLst>
          </p:cNvPr>
          <p:cNvPicPr>
            <a:picLocks noChangeAspect="1"/>
          </p:cNvPicPr>
          <p:nvPr/>
        </p:nvPicPr>
        <p:blipFill>
          <a:blip r:embed="rId6"/>
          <a:stretch>
            <a:fillRect/>
          </a:stretch>
        </p:blipFill>
        <p:spPr>
          <a:xfrm>
            <a:off x="1856681" y="2857847"/>
            <a:ext cx="6674134" cy="4297680"/>
          </a:xfrm>
          <a:prstGeom prst="rect">
            <a:avLst/>
          </a:prstGeom>
        </p:spPr>
      </p:pic>
      <p:pic>
        <p:nvPicPr>
          <p:cNvPr id="16" name="Picture 15" descr="A screenshot of a computer&#10;&#10;Description automatically generated">
            <a:extLst>
              <a:ext uri="{FF2B5EF4-FFF2-40B4-BE49-F238E27FC236}">
                <a16:creationId xmlns:a16="http://schemas.microsoft.com/office/drawing/2014/main" id="{2C7DF8E6-3104-3FD5-CD0E-6C0229E761B6}"/>
              </a:ext>
            </a:extLst>
          </p:cNvPr>
          <p:cNvPicPr>
            <a:picLocks noChangeAspect="1"/>
          </p:cNvPicPr>
          <p:nvPr/>
        </p:nvPicPr>
        <p:blipFill>
          <a:blip r:embed="rId7"/>
          <a:stretch>
            <a:fillRect/>
          </a:stretch>
        </p:blipFill>
        <p:spPr>
          <a:xfrm>
            <a:off x="2732686" y="3550660"/>
            <a:ext cx="6683552" cy="4297680"/>
          </a:xfrm>
          <a:prstGeom prst="rect">
            <a:avLst/>
          </a:prstGeom>
        </p:spPr>
      </p:pic>
      <p:sp>
        <p:nvSpPr>
          <p:cNvPr id="17" name="TextBox 16">
            <a:extLst>
              <a:ext uri="{FF2B5EF4-FFF2-40B4-BE49-F238E27FC236}">
                <a16:creationId xmlns:a16="http://schemas.microsoft.com/office/drawing/2014/main" id="{480C8C39-353A-0B6B-86D0-BEC212F8EF43}"/>
              </a:ext>
            </a:extLst>
          </p:cNvPr>
          <p:cNvSpPr txBox="1"/>
          <p:nvPr/>
        </p:nvSpPr>
        <p:spPr>
          <a:xfrm>
            <a:off x="5473465" y="6319015"/>
            <a:ext cx="4062266" cy="369332"/>
          </a:xfrm>
          <a:prstGeom prst="rect">
            <a:avLst/>
          </a:prstGeom>
          <a:noFill/>
        </p:spPr>
        <p:txBody>
          <a:bodyPr wrap="none" rtlCol="0">
            <a:spAutoFit/>
          </a:bodyPr>
          <a:lstStyle/>
          <a:p>
            <a:r>
              <a:rPr lang="en-US" i="1" dirty="0"/>
              <a:t>Special thanks to Alejandro Rojas Aldana!</a:t>
            </a:r>
          </a:p>
        </p:txBody>
      </p:sp>
    </p:spTree>
    <p:extLst>
      <p:ext uri="{BB962C8B-B14F-4D97-AF65-F5344CB8AC3E}">
        <p14:creationId xmlns:p14="http://schemas.microsoft.com/office/powerpoint/2010/main" val="2917239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C2C93F-1EA9-7D19-ABA4-2E9FEC30B71F}"/>
              </a:ext>
            </a:extLst>
          </p:cNvPr>
          <p:cNvPicPr>
            <a:picLocks noChangeAspect="1"/>
          </p:cNvPicPr>
          <p:nvPr/>
        </p:nvPicPr>
        <p:blipFill>
          <a:blip r:embed="rId2"/>
          <a:stretch>
            <a:fillRect/>
          </a:stretch>
        </p:blipFill>
        <p:spPr>
          <a:xfrm>
            <a:off x="77121" y="2316298"/>
            <a:ext cx="6262106" cy="3967414"/>
          </a:xfrm>
          <a:prstGeom prst="rect">
            <a:avLst/>
          </a:prstGeom>
        </p:spPr>
      </p:pic>
      <p:sp>
        <p:nvSpPr>
          <p:cNvPr id="17" name="object 2">
            <a:extLst>
              <a:ext uri="{FF2B5EF4-FFF2-40B4-BE49-F238E27FC236}">
                <a16:creationId xmlns:a16="http://schemas.microsoft.com/office/drawing/2014/main" id="{52ED3308-A016-DDEB-AB9B-D6A863A7C9F8}"/>
              </a:ext>
            </a:extLst>
          </p:cNvPr>
          <p:cNvSpPr txBox="1">
            <a:spLocks noGrp="1"/>
          </p:cNvSpPr>
          <p:nvPr>
            <p:ph type="title"/>
          </p:nvPr>
        </p:nvSpPr>
        <p:spPr>
          <a:xfrm>
            <a:off x="681038" y="-80920"/>
            <a:ext cx="8543925" cy="1325563"/>
          </a:xfrm>
          <a:prstGeom prst="rect">
            <a:avLst/>
          </a:prstGeom>
        </p:spPr>
        <p:txBody>
          <a:bodyPr vert="horz" wrap="square" lIns="0" tIns="605027" rIns="0" bIns="0" rtlCol="0">
            <a:noAutofit/>
          </a:bodyPr>
          <a:lstStyle/>
          <a:p>
            <a:pPr marL="132715" algn="ctr">
              <a:lnSpc>
                <a:spcPct val="100000"/>
              </a:lnSpc>
              <a:tabLst>
                <a:tab pos="7607934" algn="l"/>
              </a:tabLst>
            </a:pPr>
            <a:r>
              <a:rPr lang="en-US" sz="4000" u="sng" spc="-50" dirty="0">
                <a:latin typeface="Calibri Light"/>
                <a:cs typeface="Calibri Light"/>
              </a:rPr>
              <a:t>Participation Statistics</a:t>
            </a:r>
            <a:endParaRPr sz="4000" dirty="0">
              <a:latin typeface="Calibri Light"/>
              <a:cs typeface="Calibri Light"/>
            </a:endParaRPr>
          </a:p>
        </p:txBody>
      </p:sp>
      <p:sp>
        <p:nvSpPr>
          <p:cNvPr id="18" name="object 5">
            <a:extLst>
              <a:ext uri="{FF2B5EF4-FFF2-40B4-BE49-F238E27FC236}">
                <a16:creationId xmlns:a16="http://schemas.microsoft.com/office/drawing/2014/main" id="{EE2DDA18-E779-2C49-070E-8EDD4B7C09C9}"/>
              </a:ext>
            </a:extLst>
          </p:cNvPr>
          <p:cNvSpPr/>
          <p:nvPr/>
        </p:nvSpPr>
        <p:spPr>
          <a:xfrm>
            <a:off x="11556" y="13716"/>
            <a:ext cx="1688973" cy="720852"/>
          </a:xfrm>
          <a:prstGeom prst="rect">
            <a:avLst/>
          </a:prstGeom>
          <a:blipFill>
            <a:blip r:embed="rId3" cstate="print"/>
            <a:stretch>
              <a:fillRect/>
            </a:stretch>
          </a:blipFill>
        </p:spPr>
        <p:txBody>
          <a:bodyPr wrap="square" lIns="0" tIns="0" rIns="0" bIns="0" rtlCol="0">
            <a:noAutofit/>
          </a:bodyPr>
          <a:lstStyle/>
          <a:p>
            <a:endParaRPr/>
          </a:p>
        </p:txBody>
      </p:sp>
      <p:pic>
        <p:nvPicPr>
          <p:cNvPr id="19" name="Picture 18">
            <a:extLst>
              <a:ext uri="{FF2B5EF4-FFF2-40B4-BE49-F238E27FC236}">
                <a16:creationId xmlns:a16="http://schemas.microsoft.com/office/drawing/2014/main" id="{0271FA4E-03B3-71A2-C8ED-F7FDC67A998D}"/>
              </a:ext>
            </a:extLst>
          </p:cNvPr>
          <p:cNvPicPr>
            <a:picLocks noChangeAspect="1"/>
          </p:cNvPicPr>
          <p:nvPr/>
        </p:nvPicPr>
        <p:blipFill>
          <a:blip r:embed="rId4"/>
          <a:stretch>
            <a:fillRect/>
          </a:stretch>
        </p:blipFill>
        <p:spPr>
          <a:xfrm>
            <a:off x="7611646" y="13716"/>
            <a:ext cx="2282798" cy="731520"/>
          </a:xfrm>
          <a:prstGeom prst="rect">
            <a:avLst/>
          </a:prstGeom>
        </p:spPr>
      </p:pic>
      <p:sp>
        <p:nvSpPr>
          <p:cNvPr id="20" name="TextBox 19">
            <a:extLst>
              <a:ext uri="{FF2B5EF4-FFF2-40B4-BE49-F238E27FC236}">
                <a16:creationId xmlns:a16="http://schemas.microsoft.com/office/drawing/2014/main" id="{D24DDA0F-C742-CC57-53D1-52A9C3B3224F}"/>
              </a:ext>
            </a:extLst>
          </p:cNvPr>
          <p:cNvSpPr txBox="1"/>
          <p:nvPr/>
        </p:nvSpPr>
        <p:spPr>
          <a:xfrm>
            <a:off x="238822" y="1518777"/>
            <a:ext cx="9428356" cy="707886"/>
          </a:xfrm>
          <a:prstGeom prst="rect">
            <a:avLst/>
          </a:prstGeom>
          <a:solidFill>
            <a:srgbClr val="FFC000"/>
          </a:solidFill>
        </p:spPr>
        <p:txBody>
          <a:bodyPr wrap="square">
            <a:spAutoFit/>
          </a:bodyPr>
          <a:lstStyle/>
          <a:p>
            <a:r>
              <a:rPr lang="en-US" sz="2000" dirty="0"/>
              <a:t>IOC CL 2950: “Very importantly, Member States registered as recipients of a Tsunami Service Provider are urged to also subscribe to the exercise through the online form”.</a:t>
            </a:r>
          </a:p>
        </p:txBody>
      </p:sp>
      <p:sp>
        <p:nvSpPr>
          <p:cNvPr id="21" name="Subtitle 2">
            <a:extLst>
              <a:ext uri="{FF2B5EF4-FFF2-40B4-BE49-F238E27FC236}">
                <a16:creationId xmlns:a16="http://schemas.microsoft.com/office/drawing/2014/main" id="{D0DAC362-72E5-1DDC-D7EA-CE5B81610AB4}"/>
              </a:ext>
            </a:extLst>
          </p:cNvPr>
          <p:cNvSpPr txBox="1">
            <a:spLocks/>
          </p:cNvSpPr>
          <p:nvPr/>
        </p:nvSpPr>
        <p:spPr>
          <a:xfrm>
            <a:off x="1238250" y="6553324"/>
            <a:ext cx="7429500" cy="265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t>18</a:t>
            </a:r>
            <a:r>
              <a:rPr lang="en-GB" sz="1200" i="1" baseline="30000" dirty="0"/>
              <a:t>th</a:t>
            </a:r>
            <a:r>
              <a:rPr lang="en-GB" sz="1200" i="1" dirty="0"/>
              <a:t> session ICG/NEAMTWS  ●  6 – 8 February 2024</a:t>
            </a:r>
            <a:endParaRPr lang="en-US" sz="1200" i="1" dirty="0"/>
          </a:p>
        </p:txBody>
      </p:sp>
      <p:sp>
        <p:nvSpPr>
          <p:cNvPr id="4" name="Rectangle 3">
            <a:extLst>
              <a:ext uri="{FF2B5EF4-FFF2-40B4-BE49-F238E27FC236}">
                <a16:creationId xmlns:a16="http://schemas.microsoft.com/office/drawing/2014/main" id="{47B9B7FA-7B6A-BC2B-CA6E-718B7841C3F9}"/>
              </a:ext>
            </a:extLst>
          </p:cNvPr>
          <p:cNvSpPr/>
          <p:nvPr/>
        </p:nvSpPr>
        <p:spPr>
          <a:xfrm>
            <a:off x="5196465" y="4633328"/>
            <a:ext cx="1193180" cy="31223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1F3AA00-499E-B83E-EBCC-962EB61BCD62}"/>
              </a:ext>
            </a:extLst>
          </p:cNvPr>
          <p:cNvPicPr>
            <a:picLocks noChangeAspect="1"/>
          </p:cNvPicPr>
          <p:nvPr/>
        </p:nvPicPr>
        <p:blipFill>
          <a:blip r:embed="rId5"/>
          <a:stretch>
            <a:fillRect/>
          </a:stretch>
        </p:blipFill>
        <p:spPr>
          <a:xfrm>
            <a:off x="6389645" y="4273551"/>
            <a:ext cx="3446231" cy="2013528"/>
          </a:xfrm>
          <a:prstGeom prst="rect">
            <a:avLst/>
          </a:prstGeom>
        </p:spPr>
      </p:pic>
    </p:spTree>
    <p:extLst>
      <p:ext uri="{BB962C8B-B14F-4D97-AF65-F5344CB8AC3E}">
        <p14:creationId xmlns:p14="http://schemas.microsoft.com/office/powerpoint/2010/main" val="2900138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605027" rIns="0" bIns="0" rtlCol="0">
            <a:noAutofit/>
          </a:bodyPr>
          <a:lstStyle/>
          <a:p>
            <a:pPr marL="132715" algn="ctr">
              <a:lnSpc>
                <a:spcPct val="100000"/>
              </a:lnSpc>
              <a:tabLst>
                <a:tab pos="7607934" algn="l"/>
              </a:tabLst>
            </a:pPr>
            <a:r>
              <a:rPr lang="en-US" sz="4000" u="sng" spc="-50" dirty="0">
                <a:latin typeface="Calibri Light"/>
                <a:cs typeface="Calibri Light"/>
              </a:rPr>
              <a:t>Evaluation </a:t>
            </a:r>
            <a:r>
              <a:rPr lang="en-US" sz="4000" u="sng" spc="-155" dirty="0">
                <a:latin typeface="Calibri Light"/>
                <a:cs typeface="Calibri Light"/>
              </a:rPr>
              <a:t>in numbers</a:t>
            </a:r>
            <a:endParaRPr sz="4000" dirty="0">
              <a:latin typeface="Calibri Light"/>
              <a:cs typeface="Calibri Light"/>
            </a:endParaRPr>
          </a:p>
        </p:txBody>
      </p:sp>
      <p:sp>
        <p:nvSpPr>
          <p:cNvPr id="5" name="object 5"/>
          <p:cNvSpPr/>
          <p:nvPr/>
        </p:nvSpPr>
        <p:spPr>
          <a:xfrm>
            <a:off x="11556" y="13716"/>
            <a:ext cx="1688973" cy="720852"/>
          </a:xfrm>
          <a:prstGeom prst="rect">
            <a:avLst/>
          </a:prstGeom>
          <a:blipFill>
            <a:blip r:embed="rId2" cstate="print"/>
            <a:stretch>
              <a:fillRect/>
            </a:stretch>
          </a:blipFill>
        </p:spPr>
        <p:txBody>
          <a:bodyPr wrap="square" lIns="0" tIns="0" rIns="0" bIns="0" rtlCol="0">
            <a:noAutofit/>
          </a:bodyPr>
          <a:lstStyle/>
          <a:p>
            <a:endParaRPr/>
          </a:p>
        </p:txBody>
      </p:sp>
      <p:sp>
        <p:nvSpPr>
          <p:cNvPr id="7" name="object 10"/>
          <p:cNvSpPr txBox="1"/>
          <p:nvPr/>
        </p:nvSpPr>
        <p:spPr>
          <a:xfrm>
            <a:off x="430392" y="2106517"/>
            <a:ext cx="9045216" cy="4619625"/>
          </a:xfrm>
          <a:prstGeom prst="rect">
            <a:avLst/>
          </a:prstGeom>
        </p:spPr>
        <p:txBody>
          <a:bodyPr vert="horz" wrap="square" lIns="0" tIns="0" rIns="0" bIns="0" rtlCol="0">
            <a:noAutofit/>
          </a:bodyPr>
          <a:lstStyle/>
          <a:p>
            <a:pPr marL="12700" marR="12700" algn="ctr" defTabSz="457200">
              <a:lnSpc>
                <a:spcPct val="150000"/>
              </a:lnSpc>
            </a:pPr>
            <a:r>
              <a:rPr lang="en-US" sz="2000" b="1" dirty="0">
                <a:cs typeface="Calibri"/>
              </a:rPr>
              <a:t>44 Evaluation forms have been received.</a:t>
            </a:r>
          </a:p>
          <a:p>
            <a:pPr marL="298450" marR="12700" indent="-285750" algn="just" defTabSz="457200">
              <a:lnSpc>
                <a:spcPct val="150000"/>
              </a:lnSpc>
              <a:buFontTx/>
              <a:buChar char="-"/>
            </a:pPr>
            <a:r>
              <a:rPr lang="en-US" sz="2000" b="1" dirty="0">
                <a:cs typeface="Calibri"/>
              </a:rPr>
              <a:t>Phase A (TSP): 5 Member States</a:t>
            </a:r>
          </a:p>
          <a:p>
            <a:pPr marL="12700" marR="12700" algn="just" defTabSz="457200">
              <a:lnSpc>
                <a:spcPct val="150000"/>
              </a:lnSpc>
            </a:pPr>
            <a:r>
              <a:rPr lang="en-US" sz="2000" dirty="0">
                <a:cs typeface="Calibri"/>
              </a:rPr>
              <a:t>France (CENALT), Greece (NOA), Italy (INGV), Portugal (IPMA) &amp; Turkey (KOERI)</a:t>
            </a:r>
          </a:p>
          <a:p>
            <a:pPr marL="298450" marR="12700" indent="-285750" algn="just" defTabSz="457200">
              <a:lnSpc>
                <a:spcPct val="150000"/>
              </a:lnSpc>
              <a:buFontTx/>
              <a:buChar char="-"/>
            </a:pPr>
            <a:r>
              <a:rPr lang="en-US" sz="2000" b="1" dirty="0">
                <a:cs typeface="Calibri"/>
              </a:rPr>
              <a:t>Phase A (TSR): 9 Member States and 1 International body</a:t>
            </a:r>
          </a:p>
          <a:p>
            <a:pPr marL="12700" marR="12700" algn="just" defTabSz="457200">
              <a:lnSpc>
                <a:spcPct val="150000"/>
              </a:lnSpc>
            </a:pPr>
            <a:r>
              <a:rPr lang="en-US" sz="2000" dirty="0">
                <a:cs typeface="Calibri"/>
              </a:rPr>
              <a:t>Cyprus, Finland, France, Greece, Italy, Portugal, Romania, Spain &amp; Turkey and ERCC</a:t>
            </a:r>
          </a:p>
          <a:p>
            <a:pPr marL="298450" marR="12700" indent="-285750" algn="just" defTabSz="457200">
              <a:lnSpc>
                <a:spcPct val="150000"/>
              </a:lnSpc>
              <a:buFontTx/>
              <a:buChar char="-"/>
            </a:pPr>
            <a:r>
              <a:rPr lang="en-US" sz="2000" b="1" dirty="0">
                <a:cs typeface="Calibri"/>
              </a:rPr>
              <a:t>Phase B: 14 Member States subscribed – 4 filled evaluation forms</a:t>
            </a:r>
          </a:p>
          <a:p>
            <a:pPr marL="12700" marR="12700" algn="just" defTabSz="457200">
              <a:lnSpc>
                <a:spcPct val="150000"/>
              </a:lnSpc>
            </a:pPr>
            <a:r>
              <a:rPr lang="en-US" sz="2000" dirty="0">
                <a:cs typeface="Calibri"/>
              </a:rPr>
              <a:t>	Cyprus, Italy, Spain &amp; Turkey</a:t>
            </a:r>
          </a:p>
          <a:p>
            <a:pPr marL="298450" marR="12700" indent="-285750" algn="just" defTabSz="457200">
              <a:lnSpc>
                <a:spcPct val="150000"/>
              </a:lnSpc>
              <a:buFontTx/>
              <a:buChar char="-"/>
            </a:pPr>
            <a:r>
              <a:rPr lang="en-US" sz="2000" b="1" dirty="0">
                <a:cs typeface="Calibri"/>
              </a:rPr>
              <a:t>Phase C: 1 Member State</a:t>
            </a:r>
          </a:p>
          <a:p>
            <a:pPr marL="12700" marR="12700" algn="just" defTabSz="457200">
              <a:lnSpc>
                <a:spcPct val="150000"/>
              </a:lnSpc>
            </a:pPr>
            <a:r>
              <a:rPr lang="en-US" sz="2000" dirty="0">
                <a:cs typeface="Calibri"/>
              </a:rPr>
              <a:t>	Finland</a:t>
            </a:r>
          </a:p>
        </p:txBody>
      </p:sp>
      <p:pic>
        <p:nvPicPr>
          <p:cNvPr id="3" name="Picture 2">
            <a:extLst>
              <a:ext uri="{FF2B5EF4-FFF2-40B4-BE49-F238E27FC236}">
                <a16:creationId xmlns:a16="http://schemas.microsoft.com/office/drawing/2014/main" id="{8059CDF4-FBE0-C454-61DC-B080FD4F75A3}"/>
              </a:ext>
            </a:extLst>
          </p:cNvPr>
          <p:cNvPicPr>
            <a:picLocks noChangeAspect="1"/>
          </p:cNvPicPr>
          <p:nvPr/>
        </p:nvPicPr>
        <p:blipFill>
          <a:blip r:embed="rId3"/>
          <a:stretch>
            <a:fillRect/>
          </a:stretch>
        </p:blipFill>
        <p:spPr>
          <a:xfrm>
            <a:off x="7611646" y="13716"/>
            <a:ext cx="2282798" cy="731520"/>
          </a:xfrm>
          <a:prstGeom prst="rect">
            <a:avLst/>
          </a:prstGeom>
        </p:spPr>
      </p:pic>
      <p:sp>
        <p:nvSpPr>
          <p:cNvPr id="4" name="Subtitle 2">
            <a:extLst>
              <a:ext uri="{FF2B5EF4-FFF2-40B4-BE49-F238E27FC236}">
                <a16:creationId xmlns:a16="http://schemas.microsoft.com/office/drawing/2014/main" id="{0EA2741E-F086-F2AF-C5B5-C8E621B677BB}"/>
              </a:ext>
            </a:extLst>
          </p:cNvPr>
          <p:cNvSpPr txBox="1">
            <a:spLocks/>
          </p:cNvSpPr>
          <p:nvPr/>
        </p:nvSpPr>
        <p:spPr>
          <a:xfrm>
            <a:off x="1238250" y="6553324"/>
            <a:ext cx="7429500" cy="265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t>18</a:t>
            </a:r>
            <a:r>
              <a:rPr lang="en-GB" sz="1200" i="1" baseline="30000" dirty="0"/>
              <a:t>th</a:t>
            </a:r>
            <a:r>
              <a:rPr lang="en-GB" sz="1200" i="1" dirty="0"/>
              <a:t> session ICG/NEAMTWS  ●  6 – 8 February 2024</a:t>
            </a:r>
            <a:endParaRPr lang="en-US" sz="1200" i="1" dirty="0"/>
          </a:p>
        </p:txBody>
      </p:sp>
    </p:spTree>
    <p:extLst>
      <p:ext uri="{BB962C8B-B14F-4D97-AF65-F5344CB8AC3E}">
        <p14:creationId xmlns:p14="http://schemas.microsoft.com/office/powerpoint/2010/main" val="3242904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605027" rIns="0" bIns="0" rtlCol="0">
            <a:noAutofit/>
          </a:bodyPr>
          <a:lstStyle/>
          <a:p>
            <a:pPr marL="132715" algn="ctr">
              <a:lnSpc>
                <a:spcPct val="100000"/>
              </a:lnSpc>
              <a:tabLst>
                <a:tab pos="7607934" algn="l"/>
              </a:tabLst>
            </a:pPr>
            <a:r>
              <a:rPr lang="en-US" sz="4000" u="sng" spc="-50" dirty="0">
                <a:latin typeface="Calibri Light"/>
                <a:cs typeface="Calibri Light"/>
              </a:rPr>
              <a:t>Phase A TSP first comments …</a:t>
            </a:r>
            <a:endParaRPr sz="4000" dirty="0">
              <a:latin typeface="Calibri Light"/>
              <a:cs typeface="Calibri Light"/>
            </a:endParaRPr>
          </a:p>
        </p:txBody>
      </p:sp>
      <p:sp>
        <p:nvSpPr>
          <p:cNvPr id="5" name="object 5"/>
          <p:cNvSpPr/>
          <p:nvPr/>
        </p:nvSpPr>
        <p:spPr>
          <a:xfrm>
            <a:off x="11556" y="13716"/>
            <a:ext cx="1688973" cy="720852"/>
          </a:xfrm>
          <a:prstGeom prst="rect">
            <a:avLst/>
          </a:prstGeom>
          <a:blipFill>
            <a:blip r:embed="rId2" cstate="print"/>
            <a:stretch>
              <a:fillRect/>
            </a:stretch>
          </a:blipFill>
        </p:spPr>
        <p:txBody>
          <a:bodyPr wrap="square" lIns="0" tIns="0" rIns="0" bIns="0" rtlCol="0">
            <a:noAutofit/>
          </a:bodyPr>
          <a:lstStyle/>
          <a:p>
            <a:endParaRPr/>
          </a:p>
        </p:txBody>
      </p:sp>
      <p:sp>
        <p:nvSpPr>
          <p:cNvPr id="7" name="object 10"/>
          <p:cNvSpPr txBox="1"/>
          <p:nvPr/>
        </p:nvSpPr>
        <p:spPr>
          <a:xfrm>
            <a:off x="333376" y="1755869"/>
            <a:ext cx="9267824" cy="4647374"/>
          </a:xfrm>
          <a:prstGeom prst="rect">
            <a:avLst/>
          </a:prstGeom>
        </p:spPr>
        <p:txBody>
          <a:bodyPr vert="horz" wrap="square" lIns="0" tIns="0" rIns="0" bIns="0" rtlCol="0">
            <a:noAutofit/>
          </a:bodyPr>
          <a:lstStyle/>
          <a:p>
            <a:pPr marL="298450" marR="12700" indent="-285750" algn="just" defTabSz="457200">
              <a:buFontTx/>
              <a:buChar char="-"/>
            </a:pPr>
            <a:r>
              <a:rPr lang="en-US" sz="2000" dirty="0"/>
              <a:t>integration of several new coordinates and two more countries, showing the international interest for this exercise </a:t>
            </a:r>
          </a:p>
          <a:p>
            <a:pPr marL="298450" marR="12700" indent="-285750" algn="just" defTabSz="457200">
              <a:buFontTx/>
              <a:buChar char="-"/>
            </a:pPr>
            <a:r>
              <a:rPr lang="en-US" sz="2000" dirty="0"/>
              <a:t>useful to check the preparedness of the personnel on shift to manage the issuing of the messages</a:t>
            </a:r>
          </a:p>
          <a:p>
            <a:pPr marL="298450" marR="12700" indent="-285750" algn="just" defTabSz="457200">
              <a:buFontTx/>
              <a:buChar char="-"/>
            </a:pPr>
            <a:r>
              <a:rPr lang="en-US" sz="2000" dirty="0"/>
              <a:t>very helpful for testing in almost real conditions some new features in the analysis and reporting software. </a:t>
            </a:r>
          </a:p>
          <a:p>
            <a:pPr marL="298450" marR="12700" indent="-285750" algn="just" defTabSz="457200">
              <a:buFontTx/>
              <a:buChar char="-"/>
            </a:pPr>
            <a:r>
              <a:rPr lang="en-US" sz="2000" dirty="0"/>
              <a:t>an opportunity to implement distribution of messages to a lower level in the civil protection system, reaching directly some selected municipality levels and contributing to more effectiveness in the system. </a:t>
            </a:r>
          </a:p>
          <a:p>
            <a:pPr marL="298450" marR="12700" indent="-285750" algn="just" defTabSz="457200">
              <a:buFontTx/>
              <a:buChar char="-"/>
            </a:pPr>
            <a:r>
              <a:rPr lang="en-US" sz="2000" dirty="0"/>
              <a:t>very useful in terms of updating the communication channels, verifying the TSPs operational system and raising awareness among the end-user community; useful especially in terms of further validation of the message recipient details.</a:t>
            </a:r>
          </a:p>
          <a:p>
            <a:pPr marL="298450" marR="12700" indent="-285750" algn="just" defTabSz="457200">
              <a:buFontTx/>
              <a:buChar char="-"/>
            </a:pPr>
            <a:r>
              <a:rPr lang="en-US" sz="2000" dirty="0"/>
              <a:t>useful to test again both the procedures and the performance of the CAT-INGV TSP</a:t>
            </a:r>
          </a:p>
          <a:p>
            <a:pPr marL="298450" marR="12700" indent="-285750" algn="just" defTabSz="457200">
              <a:buFontTx/>
              <a:buChar char="-"/>
            </a:pPr>
            <a:r>
              <a:rPr lang="en-US" sz="2000" dirty="0"/>
              <a:t>problems in dissemination for messages through fax system mostly due to the non-uniqueness of the fax number from where they are emitted. </a:t>
            </a:r>
          </a:p>
          <a:p>
            <a:pPr marL="298450" marR="12700" indent="-285750" algn="just" defTabSz="457200">
              <a:buFontTx/>
              <a:buChar char="-"/>
            </a:pPr>
            <a:endParaRPr lang="en-US" sz="2000" dirty="0"/>
          </a:p>
        </p:txBody>
      </p:sp>
      <p:pic>
        <p:nvPicPr>
          <p:cNvPr id="3" name="Picture 2">
            <a:extLst>
              <a:ext uri="{FF2B5EF4-FFF2-40B4-BE49-F238E27FC236}">
                <a16:creationId xmlns:a16="http://schemas.microsoft.com/office/drawing/2014/main" id="{277AEDB1-2841-35FF-A974-D2B09830DD8C}"/>
              </a:ext>
            </a:extLst>
          </p:cNvPr>
          <p:cNvPicPr>
            <a:picLocks noChangeAspect="1"/>
          </p:cNvPicPr>
          <p:nvPr/>
        </p:nvPicPr>
        <p:blipFill>
          <a:blip r:embed="rId3"/>
          <a:stretch>
            <a:fillRect/>
          </a:stretch>
        </p:blipFill>
        <p:spPr>
          <a:xfrm>
            <a:off x="7611646" y="13716"/>
            <a:ext cx="2282798" cy="731520"/>
          </a:xfrm>
          <a:prstGeom prst="rect">
            <a:avLst/>
          </a:prstGeom>
        </p:spPr>
      </p:pic>
      <p:sp>
        <p:nvSpPr>
          <p:cNvPr id="6" name="Subtitle 2">
            <a:extLst>
              <a:ext uri="{FF2B5EF4-FFF2-40B4-BE49-F238E27FC236}">
                <a16:creationId xmlns:a16="http://schemas.microsoft.com/office/drawing/2014/main" id="{60FFEC1C-9A5D-B681-C6BE-2ADE8850DB2E}"/>
              </a:ext>
            </a:extLst>
          </p:cNvPr>
          <p:cNvSpPr txBox="1">
            <a:spLocks/>
          </p:cNvSpPr>
          <p:nvPr/>
        </p:nvSpPr>
        <p:spPr>
          <a:xfrm>
            <a:off x="1238250" y="6553324"/>
            <a:ext cx="7429500" cy="265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t>18</a:t>
            </a:r>
            <a:r>
              <a:rPr lang="en-GB" sz="1200" i="1" baseline="30000" dirty="0"/>
              <a:t>th</a:t>
            </a:r>
            <a:r>
              <a:rPr lang="en-GB" sz="1200" i="1" dirty="0"/>
              <a:t> session ICG/NEAMTWS  ●  6 – 8 February 2024</a:t>
            </a:r>
            <a:endParaRPr lang="en-US" sz="1200" i="1" dirty="0"/>
          </a:p>
        </p:txBody>
      </p:sp>
    </p:spTree>
    <p:extLst>
      <p:ext uri="{BB962C8B-B14F-4D97-AF65-F5344CB8AC3E}">
        <p14:creationId xmlns:p14="http://schemas.microsoft.com/office/powerpoint/2010/main" val="3480293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FDBCF-686A-7732-2F07-BA3EADD3A3F7}"/>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511273B9-ABBE-34BA-B289-E70F8415DF1E}"/>
              </a:ext>
            </a:extLst>
          </p:cNvPr>
          <p:cNvSpPr txBox="1">
            <a:spLocks noGrp="1"/>
          </p:cNvSpPr>
          <p:nvPr>
            <p:ph type="title"/>
          </p:nvPr>
        </p:nvSpPr>
        <p:spPr>
          <a:prstGeom prst="rect">
            <a:avLst/>
          </a:prstGeom>
        </p:spPr>
        <p:txBody>
          <a:bodyPr vert="horz" wrap="square" lIns="0" tIns="605027" rIns="0" bIns="0" rtlCol="0">
            <a:noAutofit/>
          </a:bodyPr>
          <a:lstStyle/>
          <a:p>
            <a:pPr marL="132715" algn="ctr">
              <a:lnSpc>
                <a:spcPct val="100000"/>
              </a:lnSpc>
              <a:tabLst>
                <a:tab pos="7607934" algn="l"/>
              </a:tabLst>
            </a:pPr>
            <a:r>
              <a:rPr lang="en-US" sz="4000" u="sng" spc="-50" dirty="0">
                <a:latin typeface="Calibri Light"/>
                <a:cs typeface="Calibri Light"/>
              </a:rPr>
              <a:t>Phase A TSP first comments …</a:t>
            </a:r>
            <a:endParaRPr sz="4000" dirty="0">
              <a:latin typeface="Calibri Light"/>
              <a:cs typeface="Calibri Light"/>
            </a:endParaRPr>
          </a:p>
        </p:txBody>
      </p:sp>
      <p:sp>
        <p:nvSpPr>
          <p:cNvPr id="5" name="object 5">
            <a:extLst>
              <a:ext uri="{FF2B5EF4-FFF2-40B4-BE49-F238E27FC236}">
                <a16:creationId xmlns:a16="http://schemas.microsoft.com/office/drawing/2014/main" id="{12D74734-82E4-BEE0-1732-23AC529B312B}"/>
              </a:ext>
            </a:extLst>
          </p:cNvPr>
          <p:cNvSpPr/>
          <p:nvPr/>
        </p:nvSpPr>
        <p:spPr>
          <a:xfrm>
            <a:off x="11556" y="13716"/>
            <a:ext cx="1688973" cy="720852"/>
          </a:xfrm>
          <a:prstGeom prst="rect">
            <a:avLst/>
          </a:prstGeom>
          <a:blipFill>
            <a:blip r:embed="rId2" cstate="print"/>
            <a:stretch>
              <a:fillRect/>
            </a:stretch>
          </a:blipFill>
        </p:spPr>
        <p:txBody>
          <a:bodyPr wrap="square" lIns="0" tIns="0" rIns="0" bIns="0" rtlCol="0">
            <a:noAutofit/>
          </a:bodyPr>
          <a:lstStyle/>
          <a:p>
            <a:endParaRPr/>
          </a:p>
        </p:txBody>
      </p:sp>
      <p:sp>
        <p:nvSpPr>
          <p:cNvPr id="7" name="object 10">
            <a:extLst>
              <a:ext uri="{FF2B5EF4-FFF2-40B4-BE49-F238E27FC236}">
                <a16:creationId xmlns:a16="http://schemas.microsoft.com/office/drawing/2014/main" id="{9A2E15CC-E23F-69A1-5B36-DBD158E865ED}"/>
              </a:ext>
            </a:extLst>
          </p:cNvPr>
          <p:cNvSpPr txBox="1"/>
          <p:nvPr/>
        </p:nvSpPr>
        <p:spPr>
          <a:xfrm>
            <a:off x="319088" y="1504967"/>
            <a:ext cx="9267824" cy="4647374"/>
          </a:xfrm>
          <a:prstGeom prst="rect">
            <a:avLst/>
          </a:prstGeom>
        </p:spPr>
        <p:txBody>
          <a:bodyPr vert="horz" wrap="square" lIns="0" tIns="0" rIns="0" bIns="0" rtlCol="0">
            <a:noAutofit/>
          </a:bodyPr>
          <a:lstStyle/>
          <a:p>
            <a:pPr marL="12700" marR="12700" algn="just" defTabSz="457200"/>
            <a:endParaRPr lang="en-US" sz="2000" dirty="0"/>
          </a:p>
          <a:p>
            <a:pPr marL="298450" marR="12700" indent="-285750" algn="just" defTabSz="457200">
              <a:buFontTx/>
              <a:buChar char="-"/>
            </a:pPr>
            <a:r>
              <a:rPr lang="en-US" sz="2000" dirty="0"/>
              <a:t>problem with the sending of emails, showing the need of multi-technology message transmission and of finalizing the implementation of a supplementary redundant service we are currently working on, using exterior email service provider.</a:t>
            </a:r>
          </a:p>
          <a:p>
            <a:pPr marL="298450" marR="12700" indent="-285750" algn="just" defTabSz="457200">
              <a:buFontTx/>
              <a:buChar char="-"/>
            </a:pPr>
            <a:r>
              <a:rPr lang="en-US" sz="2000" dirty="0"/>
              <a:t>Paperwork, meetings and the procedures in the preparation of the exercise can be reduced to diminish the workload that is needed for the preparation before the exercise.</a:t>
            </a:r>
          </a:p>
          <a:p>
            <a:pPr marL="298450" marR="12700" indent="-285750" algn="just" defTabSz="457200">
              <a:buFontTx/>
              <a:buChar char="-"/>
            </a:pPr>
            <a:r>
              <a:rPr lang="en-US" sz="2000" dirty="0"/>
              <a:t>the subscription mechanism needs to be improved</a:t>
            </a:r>
          </a:p>
          <a:p>
            <a:pPr marL="298450" marR="12700" indent="-285750" algn="just" defTabSz="457200">
              <a:buFontTx/>
              <a:buChar char="-"/>
            </a:pPr>
            <a:r>
              <a:rPr lang="en-US" sz="2000" dirty="0"/>
              <a:t>Special care should be taken in future exercises for local community participation. </a:t>
            </a:r>
          </a:p>
          <a:p>
            <a:pPr marL="298450" marR="12700" indent="-285750" algn="just" defTabSz="457200">
              <a:buFontTx/>
              <a:buChar char="-"/>
            </a:pPr>
            <a:r>
              <a:rPr lang="en-US" sz="2000" dirty="0"/>
              <a:t>a mechanism should be introduced that provides the option for TSPs to test the emails provided by the exercise subscribers prior to the execution of the exercise.</a:t>
            </a:r>
          </a:p>
          <a:p>
            <a:pPr marL="298450" marR="12700" indent="-285750" algn="just" defTabSz="457200">
              <a:buFontTx/>
              <a:buChar char="-"/>
            </a:pPr>
            <a:r>
              <a:rPr lang="en-US" sz="2000" dirty="0"/>
              <a:t>Something we should try to accommodate in the future, because for the NE Atlantic the tsunami propagation take long time to reach coast of some o the member states that subscribed the service.</a:t>
            </a:r>
          </a:p>
          <a:p>
            <a:pPr marL="298450" marR="12700" indent="-285750" algn="just" defTabSz="457200">
              <a:buFontTx/>
              <a:buChar char="-"/>
            </a:pPr>
            <a:r>
              <a:rPr lang="en-US" sz="2000" dirty="0"/>
              <a:t>The coordinates to implement only for the exercise should be given a little bit more in advance.</a:t>
            </a:r>
            <a:endParaRPr lang="en-US" sz="2000" dirty="0">
              <a:cs typeface="Calibri"/>
            </a:endParaRPr>
          </a:p>
        </p:txBody>
      </p:sp>
      <p:pic>
        <p:nvPicPr>
          <p:cNvPr id="3" name="Picture 2">
            <a:extLst>
              <a:ext uri="{FF2B5EF4-FFF2-40B4-BE49-F238E27FC236}">
                <a16:creationId xmlns:a16="http://schemas.microsoft.com/office/drawing/2014/main" id="{8A0AF191-A555-BD0D-A581-0B3E021E9AAD}"/>
              </a:ext>
            </a:extLst>
          </p:cNvPr>
          <p:cNvPicPr>
            <a:picLocks noChangeAspect="1"/>
          </p:cNvPicPr>
          <p:nvPr/>
        </p:nvPicPr>
        <p:blipFill>
          <a:blip r:embed="rId3"/>
          <a:stretch>
            <a:fillRect/>
          </a:stretch>
        </p:blipFill>
        <p:spPr>
          <a:xfrm>
            <a:off x="7611646" y="13716"/>
            <a:ext cx="2282798" cy="731520"/>
          </a:xfrm>
          <a:prstGeom prst="rect">
            <a:avLst/>
          </a:prstGeom>
        </p:spPr>
      </p:pic>
      <p:sp>
        <p:nvSpPr>
          <p:cNvPr id="6" name="Subtitle 2">
            <a:extLst>
              <a:ext uri="{FF2B5EF4-FFF2-40B4-BE49-F238E27FC236}">
                <a16:creationId xmlns:a16="http://schemas.microsoft.com/office/drawing/2014/main" id="{03F91787-C0B6-1ADF-F6E0-A4120AE56A63}"/>
              </a:ext>
            </a:extLst>
          </p:cNvPr>
          <p:cNvSpPr txBox="1">
            <a:spLocks/>
          </p:cNvSpPr>
          <p:nvPr/>
        </p:nvSpPr>
        <p:spPr>
          <a:xfrm>
            <a:off x="1238250" y="6553324"/>
            <a:ext cx="7429500" cy="265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t>18</a:t>
            </a:r>
            <a:r>
              <a:rPr lang="en-GB" sz="1200" i="1" baseline="30000" dirty="0"/>
              <a:t>th</a:t>
            </a:r>
            <a:r>
              <a:rPr lang="en-GB" sz="1200" i="1" dirty="0"/>
              <a:t> session ICG/NEAMTWS  ●  6 – 8 February 2024</a:t>
            </a:r>
            <a:endParaRPr lang="en-US" sz="1200" i="1" dirty="0"/>
          </a:p>
        </p:txBody>
      </p:sp>
    </p:spTree>
    <p:extLst>
      <p:ext uri="{BB962C8B-B14F-4D97-AF65-F5344CB8AC3E}">
        <p14:creationId xmlns:p14="http://schemas.microsoft.com/office/powerpoint/2010/main" val="485283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605027" rIns="0" bIns="0" rtlCol="0">
            <a:noAutofit/>
          </a:bodyPr>
          <a:lstStyle/>
          <a:p>
            <a:pPr marL="132715" algn="ctr">
              <a:lnSpc>
                <a:spcPct val="100000"/>
              </a:lnSpc>
              <a:tabLst>
                <a:tab pos="7607934" algn="l"/>
              </a:tabLst>
            </a:pPr>
            <a:r>
              <a:rPr lang="en-US" sz="4000" u="sng" spc="-50" dirty="0">
                <a:latin typeface="Calibri Light"/>
                <a:cs typeface="Calibri Light"/>
              </a:rPr>
              <a:t>Phase A TSR first comments …</a:t>
            </a:r>
            <a:endParaRPr sz="4000" dirty="0">
              <a:latin typeface="Calibri Light"/>
              <a:cs typeface="Calibri Light"/>
            </a:endParaRPr>
          </a:p>
        </p:txBody>
      </p:sp>
      <p:sp>
        <p:nvSpPr>
          <p:cNvPr id="5" name="object 5"/>
          <p:cNvSpPr/>
          <p:nvPr/>
        </p:nvSpPr>
        <p:spPr>
          <a:xfrm>
            <a:off x="11556" y="13716"/>
            <a:ext cx="1688973" cy="720852"/>
          </a:xfrm>
          <a:prstGeom prst="rect">
            <a:avLst/>
          </a:prstGeom>
          <a:blipFill>
            <a:blip r:embed="rId2" cstate="print"/>
            <a:stretch>
              <a:fillRect/>
            </a:stretch>
          </a:blipFill>
        </p:spPr>
        <p:txBody>
          <a:bodyPr wrap="square" lIns="0" tIns="0" rIns="0" bIns="0" rtlCol="0">
            <a:noAutofit/>
          </a:bodyPr>
          <a:lstStyle/>
          <a:p>
            <a:endParaRPr/>
          </a:p>
        </p:txBody>
      </p:sp>
      <p:sp>
        <p:nvSpPr>
          <p:cNvPr id="6" name="object 10"/>
          <p:cNvSpPr txBox="1"/>
          <p:nvPr/>
        </p:nvSpPr>
        <p:spPr>
          <a:xfrm>
            <a:off x="333376" y="1966498"/>
            <a:ext cx="9267824" cy="4714875"/>
          </a:xfrm>
          <a:prstGeom prst="rect">
            <a:avLst/>
          </a:prstGeom>
        </p:spPr>
        <p:txBody>
          <a:bodyPr vert="horz" wrap="square" lIns="0" tIns="0" rIns="0" bIns="0" rtlCol="0">
            <a:noAutofit/>
          </a:bodyPr>
          <a:lstStyle/>
          <a:p>
            <a:pPr marL="298450" marR="12700" indent="-285750" algn="just" defTabSz="457200">
              <a:buFontTx/>
              <a:buChar char="-"/>
            </a:pPr>
            <a:r>
              <a:rPr lang="en-US" sz="2000" dirty="0"/>
              <a:t>on top of managing our own crisis it would be interesting to have a resource that would integrate the messages of other </a:t>
            </a:r>
            <a:r>
              <a:rPr lang="en-US" sz="2000" dirty="0" err="1"/>
              <a:t>TSPs.</a:t>
            </a:r>
            <a:r>
              <a:rPr lang="en-US" sz="2000" dirty="0"/>
              <a:t> </a:t>
            </a:r>
          </a:p>
          <a:p>
            <a:pPr marL="298450" marR="12700" indent="-285750" algn="just" defTabSz="457200">
              <a:buFontTx/>
              <a:buChar char="-"/>
            </a:pPr>
            <a:r>
              <a:rPr lang="en-US" sz="2000" dirty="0"/>
              <a:t>very useful to verify operational readiness of our TSP as message recipient</a:t>
            </a:r>
          </a:p>
          <a:p>
            <a:pPr marL="298450" marR="12700" indent="-285750" algn="just" defTabSz="457200">
              <a:buFontTx/>
              <a:buChar char="-"/>
            </a:pPr>
            <a:r>
              <a:rPr lang="en-US" sz="2000" dirty="0"/>
              <a:t>Useful for assessing transmission delays and evaluation of messages associated to large tsunami events. </a:t>
            </a:r>
          </a:p>
          <a:p>
            <a:pPr marL="298450" marR="12700" indent="-285750" algn="just" defTabSz="457200">
              <a:buFontTx/>
              <a:buChar char="-"/>
            </a:pPr>
            <a:r>
              <a:rPr lang="en-US" sz="2000" dirty="0"/>
              <a:t>It was useful for my agency because we had immediate and efficient communication between all agencies. The communication between agencies was faster through emails than through fax.</a:t>
            </a:r>
          </a:p>
          <a:p>
            <a:pPr marL="298450" marR="12700" indent="-285750" algn="just" defTabSz="457200">
              <a:buFontTx/>
              <a:buChar char="-"/>
            </a:pPr>
            <a:r>
              <a:rPr lang="en-US" sz="2000" dirty="0"/>
              <a:t>Evaluation of operating procedures and manuals </a:t>
            </a:r>
          </a:p>
          <a:p>
            <a:pPr marL="298450" marR="12700" indent="-285750" algn="just" defTabSz="457200">
              <a:buFontTx/>
              <a:buChar char="-"/>
            </a:pPr>
            <a:r>
              <a:rPr lang="en-US" sz="2000" dirty="0"/>
              <a:t>The content of the tsunami bulletins was discussed with the rest of the agencies.</a:t>
            </a:r>
          </a:p>
          <a:p>
            <a:pPr marL="298450" marR="12700" indent="-285750" algn="just" defTabSz="457200">
              <a:buFontTx/>
              <a:buChar char="-"/>
            </a:pPr>
            <a:r>
              <a:rPr lang="en-US" sz="2000" dirty="0"/>
              <a:t>People in weather office are doing lot of remote work meaning they don't see FAX and SMS messages. So tsunami warnings via email are really important and also GTS network.</a:t>
            </a:r>
          </a:p>
          <a:p>
            <a:pPr marL="298450" marR="12700" indent="-285750" algn="just" defTabSz="457200">
              <a:buFontTx/>
              <a:buChar char="-"/>
            </a:pPr>
            <a:endParaRPr lang="en-US" sz="2000" dirty="0"/>
          </a:p>
        </p:txBody>
      </p:sp>
      <p:pic>
        <p:nvPicPr>
          <p:cNvPr id="3" name="Picture 2">
            <a:extLst>
              <a:ext uri="{FF2B5EF4-FFF2-40B4-BE49-F238E27FC236}">
                <a16:creationId xmlns:a16="http://schemas.microsoft.com/office/drawing/2014/main" id="{A5CF346D-A1D8-CF3C-C567-B9F713793611}"/>
              </a:ext>
            </a:extLst>
          </p:cNvPr>
          <p:cNvPicPr>
            <a:picLocks noChangeAspect="1"/>
          </p:cNvPicPr>
          <p:nvPr/>
        </p:nvPicPr>
        <p:blipFill>
          <a:blip r:embed="rId3"/>
          <a:stretch>
            <a:fillRect/>
          </a:stretch>
        </p:blipFill>
        <p:spPr>
          <a:xfrm>
            <a:off x="7611646" y="13716"/>
            <a:ext cx="2282798" cy="731520"/>
          </a:xfrm>
          <a:prstGeom prst="rect">
            <a:avLst/>
          </a:prstGeom>
        </p:spPr>
      </p:pic>
      <p:sp>
        <p:nvSpPr>
          <p:cNvPr id="7" name="Subtitle 2">
            <a:extLst>
              <a:ext uri="{FF2B5EF4-FFF2-40B4-BE49-F238E27FC236}">
                <a16:creationId xmlns:a16="http://schemas.microsoft.com/office/drawing/2014/main" id="{310F2A19-57AA-F933-069A-1A6C640E1AE4}"/>
              </a:ext>
            </a:extLst>
          </p:cNvPr>
          <p:cNvSpPr txBox="1">
            <a:spLocks/>
          </p:cNvSpPr>
          <p:nvPr/>
        </p:nvSpPr>
        <p:spPr>
          <a:xfrm>
            <a:off x="1238250" y="6553324"/>
            <a:ext cx="7429500" cy="265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t>18</a:t>
            </a:r>
            <a:r>
              <a:rPr lang="en-GB" sz="1200" i="1" baseline="30000" dirty="0"/>
              <a:t>th</a:t>
            </a:r>
            <a:r>
              <a:rPr lang="en-GB" sz="1200" i="1" dirty="0"/>
              <a:t> session ICG/NEAMTWS  ●  6 – 8 February 2024</a:t>
            </a:r>
            <a:endParaRPr lang="en-US" sz="1200" i="1" dirty="0"/>
          </a:p>
        </p:txBody>
      </p:sp>
    </p:spTree>
    <p:extLst>
      <p:ext uri="{BB962C8B-B14F-4D97-AF65-F5344CB8AC3E}">
        <p14:creationId xmlns:p14="http://schemas.microsoft.com/office/powerpoint/2010/main" val="41277831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36287-A996-BB01-C00B-EEAB7D27FE3A}"/>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6A8DEE69-E91E-C6D1-DC6D-5765CF086AC1}"/>
              </a:ext>
            </a:extLst>
          </p:cNvPr>
          <p:cNvSpPr txBox="1">
            <a:spLocks noGrp="1"/>
          </p:cNvSpPr>
          <p:nvPr>
            <p:ph type="title"/>
          </p:nvPr>
        </p:nvSpPr>
        <p:spPr>
          <a:prstGeom prst="rect">
            <a:avLst/>
          </a:prstGeom>
        </p:spPr>
        <p:txBody>
          <a:bodyPr vert="horz" wrap="square" lIns="0" tIns="605027" rIns="0" bIns="0" rtlCol="0">
            <a:noAutofit/>
          </a:bodyPr>
          <a:lstStyle/>
          <a:p>
            <a:pPr marL="132715" algn="ctr">
              <a:lnSpc>
                <a:spcPct val="100000"/>
              </a:lnSpc>
              <a:tabLst>
                <a:tab pos="7607934" algn="l"/>
              </a:tabLst>
            </a:pPr>
            <a:r>
              <a:rPr lang="en-US" sz="4000" u="sng" spc="-50" dirty="0">
                <a:latin typeface="Calibri Light"/>
                <a:cs typeface="Calibri Light"/>
              </a:rPr>
              <a:t>Phase A TSR first comments …</a:t>
            </a:r>
            <a:endParaRPr sz="4000" dirty="0">
              <a:latin typeface="Calibri Light"/>
              <a:cs typeface="Calibri Light"/>
            </a:endParaRPr>
          </a:p>
        </p:txBody>
      </p:sp>
      <p:sp>
        <p:nvSpPr>
          <p:cNvPr id="5" name="object 5">
            <a:extLst>
              <a:ext uri="{FF2B5EF4-FFF2-40B4-BE49-F238E27FC236}">
                <a16:creationId xmlns:a16="http://schemas.microsoft.com/office/drawing/2014/main" id="{0230ACD3-C860-817E-0303-2204E581F5E3}"/>
              </a:ext>
            </a:extLst>
          </p:cNvPr>
          <p:cNvSpPr/>
          <p:nvPr/>
        </p:nvSpPr>
        <p:spPr>
          <a:xfrm>
            <a:off x="11556" y="13716"/>
            <a:ext cx="1688973" cy="720852"/>
          </a:xfrm>
          <a:prstGeom prst="rect">
            <a:avLst/>
          </a:prstGeom>
          <a:blipFill>
            <a:blip r:embed="rId2" cstate="print"/>
            <a:stretch>
              <a:fillRect/>
            </a:stretch>
          </a:blipFill>
        </p:spPr>
        <p:txBody>
          <a:bodyPr wrap="square" lIns="0" tIns="0" rIns="0" bIns="0" rtlCol="0">
            <a:noAutofit/>
          </a:bodyPr>
          <a:lstStyle/>
          <a:p>
            <a:endParaRPr/>
          </a:p>
        </p:txBody>
      </p:sp>
      <p:sp>
        <p:nvSpPr>
          <p:cNvPr id="6" name="object 10">
            <a:extLst>
              <a:ext uri="{FF2B5EF4-FFF2-40B4-BE49-F238E27FC236}">
                <a16:creationId xmlns:a16="http://schemas.microsoft.com/office/drawing/2014/main" id="{2198A0C4-DF1C-C659-B42A-60082EBF0B4B}"/>
              </a:ext>
            </a:extLst>
          </p:cNvPr>
          <p:cNvSpPr txBox="1"/>
          <p:nvPr/>
        </p:nvSpPr>
        <p:spPr>
          <a:xfrm>
            <a:off x="333376" y="1866130"/>
            <a:ext cx="9267824" cy="4714875"/>
          </a:xfrm>
          <a:prstGeom prst="rect">
            <a:avLst/>
          </a:prstGeom>
        </p:spPr>
        <p:txBody>
          <a:bodyPr vert="horz" wrap="square" lIns="0" tIns="0" rIns="0" bIns="0" rtlCol="0">
            <a:noAutofit/>
          </a:bodyPr>
          <a:lstStyle/>
          <a:p>
            <a:pPr marL="298450" marR="12700" indent="-285750" algn="just" defTabSz="457200">
              <a:lnSpc>
                <a:spcPct val="110000"/>
              </a:lnSpc>
              <a:buFontTx/>
              <a:buChar char="-"/>
            </a:pPr>
            <a:r>
              <a:rPr lang="en-US" sz="2000" dirty="0"/>
              <a:t>It might be interesting to have a discussion with the TSPs and TT-TE before or after the exercise so that they can explain the differences between their products. It might also be interesting for the scenario to be a little more complex, with, for example, an intermediate alert level rising to a higher level.</a:t>
            </a:r>
          </a:p>
          <a:p>
            <a:pPr marL="298450" marR="12700" indent="-285750" algn="just" defTabSz="457200">
              <a:lnSpc>
                <a:spcPct val="110000"/>
              </a:lnSpc>
              <a:buFontTx/>
              <a:buChar char="-"/>
            </a:pPr>
            <a:r>
              <a:rPr lang="en-US" sz="2000" dirty="0"/>
              <a:t>it would be useful to create a digital tool for managing and updating contacts both for preparing for the exercise and for managing new subscriptions</a:t>
            </a:r>
          </a:p>
          <a:p>
            <a:pPr marL="298450" marR="12700" indent="-285750" algn="just" defTabSz="457200">
              <a:lnSpc>
                <a:spcPct val="110000"/>
              </a:lnSpc>
              <a:buFontTx/>
              <a:buChar char="-"/>
            </a:pPr>
            <a:r>
              <a:rPr lang="en-US" sz="2000" dirty="0"/>
              <a:t>Consider that the propagation of a tsunami in the Atlantic could extend for many hours, much more than the typical time window of the exercise. This is important for NE Atlantic Member States with territory located far from the source area. </a:t>
            </a:r>
          </a:p>
          <a:p>
            <a:pPr marL="298450" marR="12700" indent="-285750" algn="just" defTabSz="457200">
              <a:lnSpc>
                <a:spcPct val="110000"/>
              </a:lnSpc>
              <a:buFontTx/>
              <a:buChar char="-"/>
            </a:pPr>
            <a:r>
              <a:rPr lang="en-US" sz="2000" dirty="0"/>
              <a:t>A Black Sea area scenario, to be more involved and directly "affected”.</a:t>
            </a:r>
          </a:p>
        </p:txBody>
      </p:sp>
      <p:pic>
        <p:nvPicPr>
          <p:cNvPr id="3" name="Picture 2">
            <a:extLst>
              <a:ext uri="{FF2B5EF4-FFF2-40B4-BE49-F238E27FC236}">
                <a16:creationId xmlns:a16="http://schemas.microsoft.com/office/drawing/2014/main" id="{97872130-64CF-8798-B0C6-D969418B58D2}"/>
              </a:ext>
            </a:extLst>
          </p:cNvPr>
          <p:cNvPicPr>
            <a:picLocks noChangeAspect="1"/>
          </p:cNvPicPr>
          <p:nvPr/>
        </p:nvPicPr>
        <p:blipFill>
          <a:blip r:embed="rId3"/>
          <a:stretch>
            <a:fillRect/>
          </a:stretch>
        </p:blipFill>
        <p:spPr>
          <a:xfrm>
            <a:off x="7611646" y="13716"/>
            <a:ext cx="2282798" cy="731520"/>
          </a:xfrm>
          <a:prstGeom prst="rect">
            <a:avLst/>
          </a:prstGeom>
        </p:spPr>
      </p:pic>
      <p:sp>
        <p:nvSpPr>
          <p:cNvPr id="7" name="Subtitle 2">
            <a:extLst>
              <a:ext uri="{FF2B5EF4-FFF2-40B4-BE49-F238E27FC236}">
                <a16:creationId xmlns:a16="http://schemas.microsoft.com/office/drawing/2014/main" id="{6E473718-9052-3243-DEC7-B573ED11E421}"/>
              </a:ext>
            </a:extLst>
          </p:cNvPr>
          <p:cNvSpPr txBox="1">
            <a:spLocks/>
          </p:cNvSpPr>
          <p:nvPr/>
        </p:nvSpPr>
        <p:spPr>
          <a:xfrm>
            <a:off x="1238250" y="6553324"/>
            <a:ext cx="7429500" cy="265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t>18</a:t>
            </a:r>
            <a:r>
              <a:rPr lang="en-GB" sz="1200" i="1" baseline="30000" dirty="0"/>
              <a:t>th</a:t>
            </a:r>
            <a:r>
              <a:rPr lang="en-GB" sz="1200" i="1" dirty="0"/>
              <a:t> session ICG/NEAMTWS  ●  6 – 8 February 2024</a:t>
            </a:r>
            <a:endParaRPr lang="en-US" sz="1200" i="1" dirty="0"/>
          </a:p>
        </p:txBody>
      </p:sp>
    </p:spTree>
    <p:extLst>
      <p:ext uri="{BB962C8B-B14F-4D97-AF65-F5344CB8AC3E}">
        <p14:creationId xmlns:p14="http://schemas.microsoft.com/office/powerpoint/2010/main" val="1978093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1038" y="88904"/>
            <a:ext cx="8543925" cy="1325563"/>
          </a:xfrm>
          <a:prstGeom prst="rect">
            <a:avLst/>
          </a:prstGeom>
        </p:spPr>
        <p:txBody>
          <a:bodyPr vert="horz" wrap="square" lIns="0" tIns="605027" rIns="0" bIns="0" rtlCol="0">
            <a:noAutofit/>
          </a:bodyPr>
          <a:lstStyle/>
          <a:p>
            <a:pPr marL="132715" algn="ctr">
              <a:lnSpc>
                <a:spcPct val="100000"/>
              </a:lnSpc>
              <a:tabLst>
                <a:tab pos="7607934" algn="l"/>
              </a:tabLst>
            </a:pPr>
            <a:r>
              <a:rPr lang="en-US" sz="4000" u="sng" spc="-50" dirty="0">
                <a:latin typeface="Calibri Light"/>
                <a:cs typeface="Calibri Light"/>
              </a:rPr>
              <a:t>Phase B first comments …</a:t>
            </a:r>
            <a:endParaRPr sz="4000" dirty="0">
              <a:latin typeface="Calibri Light"/>
              <a:cs typeface="Calibri Light"/>
            </a:endParaRPr>
          </a:p>
        </p:txBody>
      </p:sp>
      <p:sp>
        <p:nvSpPr>
          <p:cNvPr id="5" name="object 5"/>
          <p:cNvSpPr/>
          <p:nvPr/>
        </p:nvSpPr>
        <p:spPr>
          <a:xfrm>
            <a:off x="11556" y="13716"/>
            <a:ext cx="1688973" cy="720852"/>
          </a:xfrm>
          <a:prstGeom prst="rect">
            <a:avLst/>
          </a:prstGeom>
          <a:blipFill>
            <a:blip r:embed="rId2" cstate="print"/>
            <a:stretch>
              <a:fillRect/>
            </a:stretch>
          </a:blipFill>
        </p:spPr>
        <p:txBody>
          <a:bodyPr wrap="square" lIns="0" tIns="0" rIns="0" bIns="0" rtlCol="0">
            <a:noAutofit/>
          </a:bodyPr>
          <a:lstStyle/>
          <a:p>
            <a:endParaRPr/>
          </a:p>
        </p:txBody>
      </p:sp>
      <p:sp>
        <p:nvSpPr>
          <p:cNvPr id="7" name="object 10"/>
          <p:cNvSpPr txBox="1"/>
          <p:nvPr/>
        </p:nvSpPr>
        <p:spPr>
          <a:xfrm>
            <a:off x="333376" y="1580491"/>
            <a:ext cx="9267824" cy="4714875"/>
          </a:xfrm>
          <a:prstGeom prst="rect">
            <a:avLst/>
          </a:prstGeom>
        </p:spPr>
        <p:txBody>
          <a:bodyPr vert="horz" wrap="square" lIns="0" tIns="0" rIns="0" bIns="0" rtlCol="0">
            <a:noAutofit/>
          </a:bodyPr>
          <a:lstStyle/>
          <a:p>
            <a:pPr marL="298450" marR="12700" indent="-285750" algn="just" defTabSz="457200">
              <a:buFontTx/>
              <a:buChar char="-"/>
            </a:pPr>
            <a:r>
              <a:rPr lang="en-US" sz="2000" dirty="0">
                <a:cs typeface="Calibri"/>
              </a:rPr>
              <a:t>Improvement of National Messages, because it seems that they are not well understood at local/municipality level.</a:t>
            </a:r>
          </a:p>
          <a:p>
            <a:pPr marL="298450" marR="12700" indent="-285750" algn="just" defTabSz="457200">
              <a:buFontTx/>
              <a:buChar char="-"/>
            </a:pPr>
            <a:r>
              <a:rPr lang="en-US" sz="2000" dirty="0">
                <a:cs typeface="Calibri"/>
              </a:rPr>
              <a:t>More municipalities to be included in future </a:t>
            </a:r>
            <a:r>
              <a:rPr lang="en-US" sz="2000" dirty="0" err="1">
                <a:cs typeface="Calibri"/>
              </a:rPr>
              <a:t>NEAMWave</a:t>
            </a:r>
            <a:r>
              <a:rPr lang="en-US" sz="2000" dirty="0">
                <a:cs typeface="Calibri"/>
              </a:rPr>
              <a:t> exercises.</a:t>
            </a:r>
          </a:p>
          <a:p>
            <a:pPr marL="298450" marR="12700" indent="-285750" algn="just" defTabSz="457200">
              <a:buFontTx/>
              <a:buChar char="-"/>
            </a:pPr>
            <a:r>
              <a:rPr lang="en-US" sz="2000" dirty="0">
                <a:cs typeface="Calibri"/>
              </a:rPr>
              <a:t>Promote self-protection in sectors with activity on the coast and at sea, against tsunami risk.</a:t>
            </a:r>
          </a:p>
          <a:p>
            <a:pPr marL="298450" marR="12700" indent="-285750" algn="just" defTabSz="457200">
              <a:buFontTx/>
              <a:buChar char="-"/>
            </a:pPr>
            <a:r>
              <a:rPr lang="en-US" sz="2000" dirty="0">
                <a:cs typeface="Calibri"/>
              </a:rPr>
              <a:t>It could be useful to have a dedicated meeting before the exercise, with the rest of countries participating in the exercise, as well as the involved TSPs and the Task Team on Tsunami Exercise.</a:t>
            </a:r>
          </a:p>
          <a:p>
            <a:pPr marL="298450" marR="12700" indent="-285750" algn="just" defTabSz="457200">
              <a:buFontTx/>
              <a:buChar char="-"/>
            </a:pPr>
            <a:r>
              <a:rPr lang="en-US" sz="2000" dirty="0">
                <a:cs typeface="Calibri"/>
              </a:rPr>
              <a:t>A request for more complex scenarios, for example with evolving alert levels, or even different alert levels between </a:t>
            </a:r>
            <a:r>
              <a:rPr lang="en-US" sz="2000" dirty="0" err="1">
                <a:cs typeface="Calibri"/>
              </a:rPr>
              <a:t>TSPs.</a:t>
            </a:r>
            <a:endParaRPr lang="en-US" sz="2000" dirty="0">
              <a:cs typeface="Calibri"/>
            </a:endParaRPr>
          </a:p>
          <a:p>
            <a:pPr marL="298450" marR="12700" indent="-285750" algn="just" defTabSz="457200">
              <a:buFontTx/>
              <a:buChar char="-"/>
            </a:pPr>
            <a:r>
              <a:rPr lang="en-US" sz="2000" dirty="0">
                <a:cs typeface="Calibri"/>
              </a:rPr>
              <a:t>There were also comments on the content of the messages:</a:t>
            </a:r>
          </a:p>
          <a:p>
            <a:pPr marL="812800" marR="12700" lvl="1" indent="-342900" algn="just" defTabSz="457200">
              <a:buFont typeface="Arial" panose="020B0604020202020204" pitchFamily="34" charset="0"/>
              <a:buChar char="•"/>
            </a:pPr>
            <a:r>
              <a:rPr lang="en-US" sz="2000" dirty="0">
                <a:cs typeface="Calibri"/>
              </a:rPr>
              <a:t>The number of forecast points is different between TSPs</a:t>
            </a:r>
          </a:p>
          <a:p>
            <a:pPr marL="812800" marR="12700" lvl="1" indent="-342900" algn="just" defTabSz="457200">
              <a:buFont typeface="Arial" panose="020B0604020202020204" pitchFamily="34" charset="0"/>
              <a:buChar char="•"/>
            </a:pPr>
            <a:r>
              <a:rPr lang="en-US" sz="2000" dirty="0">
                <a:cs typeface="Calibri"/>
              </a:rPr>
              <a:t>Tsunami Arrival Times are sometimes too different between TSPs</a:t>
            </a:r>
          </a:p>
          <a:p>
            <a:pPr marL="812800" marR="12700" lvl="1" indent="-342900" algn="just" defTabSz="457200">
              <a:buFont typeface="Arial" panose="020B0604020202020204" pitchFamily="34" charset="0"/>
              <a:buChar char="•"/>
            </a:pPr>
            <a:r>
              <a:rPr lang="en-US" sz="2000" dirty="0">
                <a:cs typeface="Calibri"/>
              </a:rPr>
              <a:t>Cartographic products are not harmonized</a:t>
            </a:r>
          </a:p>
          <a:p>
            <a:pPr marL="812800" marR="12700" lvl="1" indent="-342900" algn="just" defTabSz="457200">
              <a:buFont typeface="Arial" panose="020B0604020202020204" pitchFamily="34" charset="0"/>
              <a:buChar char="•"/>
            </a:pPr>
            <a:r>
              <a:rPr lang="en-US" sz="2000" dirty="0">
                <a:cs typeface="Calibri"/>
              </a:rPr>
              <a:t>The messages are lengthy.</a:t>
            </a:r>
          </a:p>
          <a:p>
            <a:pPr marL="298450" marR="12700" indent="-285750" algn="just" defTabSz="457200">
              <a:buFontTx/>
              <a:buChar char="-"/>
            </a:pPr>
            <a:endParaRPr lang="en-US" sz="2000" dirty="0">
              <a:cs typeface="Calibri"/>
            </a:endParaRPr>
          </a:p>
          <a:p>
            <a:pPr marL="298450" marR="12700" indent="-285750" algn="just" defTabSz="457200">
              <a:buFontTx/>
              <a:buChar char="-"/>
            </a:pPr>
            <a:endParaRPr lang="en-US" sz="2000" dirty="0">
              <a:cs typeface="Calibri"/>
            </a:endParaRPr>
          </a:p>
          <a:p>
            <a:pPr marL="12700" marR="12700" algn="just" defTabSz="457200"/>
            <a:endParaRPr lang="en-US" sz="2000" dirty="0">
              <a:cs typeface="Calibri"/>
            </a:endParaRPr>
          </a:p>
        </p:txBody>
      </p:sp>
      <p:pic>
        <p:nvPicPr>
          <p:cNvPr id="3" name="Picture 2">
            <a:extLst>
              <a:ext uri="{FF2B5EF4-FFF2-40B4-BE49-F238E27FC236}">
                <a16:creationId xmlns:a16="http://schemas.microsoft.com/office/drawing/2014/main" id="{FF19C3F1-3B88-0310-4ABD-DED100AC38EC}"/>
              </a:ext>
            </a:extLst>
          </p:cNvPr>
          <p:cNvPicPr>
            <a:picLocks noChangeAspect="1"/>
          </p:cNvPicPr>
          <p:nvPr/>
        </p:nvPicPr>
        <p:blipFill>
          <a:blip r:embed="rId3"/>
          <a:stretch>
            <a:fillRect/>
          </a:stretch>
        </p:blipFill>
        <p:spPr>
          <a:xfrm>
            <a:off x="7611646" y="13716"/>
            <a:ext cx="2282798" cy="731520"/>
          </a:xfrm>
          <a:prstGeom prst="rect">
            <a:avLst/>
          </a:prstGeom>
        </p:spPr>
      </p:pic>
      <p:sp>
        <p:nvSpPr>
          <p:cNvPr id="4" name="Subtitle 2">
            <a:extLst>
              <a:ext uri="{FF2B5EF4-FFF2-40B4-BE49-F238E27FC236}">
                <a16:creationId xmlns:a16="http://schemas.microsoft.com/office/drawing/2014/main" id="{AB7D91EE-968A-D59D-2DE1-9861A203ED04}"/>
              </a:ext>
            </a:extLst>
          </p:cNvPr>
          <p:cNvSpPr txBox="1">
            <a:spLocks/>
          </p:cNvSpPr>
          <p:nvPr/>
        </p:nvSpPr>
        <p:spPr>
          <a:xfrm>
            <a:off x="1238250" y="6553324"/>
            <a:ext cx="7429500" cy="265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t>18</a:t>
            </a:r>
            <a:r>
              <a:rPr lang="en-GB" sz="1200" i="1" baseline="30000" dirty="0"/>
              <a:t>th</a:t>
            </a:r>
            <a:r>
              <a:rPr lang="en-GB" sz="1200" i="1" dirty="0"/>
              <a:t> session ICG/NEAMTWS  ●  6 – 8 February 2024</a:t>
            </a:r>
            <a:endParaRPr lang="en-US" sz="1200" i="1" dirty="0"/>
          </a:p>
        </p:txBody>
      </p:sp>
    </p:spTree>
    <p:extLst>
      <p:ext uri="{BB962C8B-B14F-4D97-AF65-F5344CB8AC3E}">
        <p14:creationId xmlns:p14="http://schemas.microsoft.com/office/powerpoint/2010/main" val="25337159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11556" y="13716"/>
            <a:ext cx="1688973" cy="720852"/>
          </a:xfrm>
          <a:prstGeom prst="rect">
            <a:avLst/>
          </a:prstGeom>
          <a:blipFill>
            <a:blip r:embed="rId2" cstate="print"/>
            <a:stretch>
              <a:fillRect/>
            </a:stretch>
          </a:blipFill>
        </p:spPr>
        <p:txBody>
          <a:bodyPr wrap="square" lIns="0" tIns="0" rIns="0" bIns="0" rtlCol="0">
            <a:noAutofit/>
          </a:bodyPr>
          <a:lstStyle/>
          <a:p>
            <a:endParaRPr dirty="0"/>
          </a:p>
        </p:txBody>
      </p:sp>
      <p:sp>
        <p:nvSpPr>
          <p:cNvPr id="2" name="Rectangle 1"/>
          <p:cNvSpPr/>
          <p:nvPr/>
        </p:nvSpPr>
        <p:spPr>
          <a:xfrm>
            <a:off x="224195" y="1063616"/>
            <a:ext cx="9457607" cy="3323987"/>
          </a:xfrm>
          <a:prstGeom prst="rect">
            <a:avLst/>
          </a:prstGeom>
          <a:solidFill>
            <a:schemeClr val="bg2"/>
          </a:solidFill>
          <a:effectLst>
            <a:outerShdw blurRad="50800" dist="38100" dir="2700000" algn="tl" rotWithShape="0">
              <a:prstClr val="black">
                <a:alpha val="40000"/>
              </a:prstClr>
            </a:outerShdw>
          </a:effectLst>
        </p:spPr>
        <p:txBody>
          <a:bodyPr wrap="square">
            <a:spAutoFit/>
          </a:bodyPr>
          <a:lstStyle/>
          <a:p>
            <a:pPr algn="ctr"/>
            <a:r>
              <a:rPr lang="en-US" b="1" dirty="0">
                <a:solidFill>
                  <a:srgbClr val="FF0000"/>
                </a:solidFill>
                <a:cs typeface="Calibri"/>
              </a:rPr>
              <a:t>Opportunity for greater synergies within Tsunami Ready recognized communities.</a:t>
            </a:r>
            <a:endParaRPr lang="en-US" dirty="0">
              <a:cs typeface="Calibri"/>
            </a:endParaRPr>
          </a:p>
          <a:p>
            <a:pPr algn="just"/>
            <a:r>
              <a:rPr lang="en-US" dirty="0">
                <a:cs typeface="Calibri"/>
              </a:rPr>
              <a:t>IOC CL 2950: “For this exercise (NEAMWave23), a key objective is the involvement of Member States that participate in the </a:t>
            </a:r>
            <a:r>
              <a:rPr lang="en-US" dirty="0" err="1">
                <a:cs typeface="Calibri"/>
              </a:rPr>
              <a:t>CoastWAVE</a:t>
            </a:r>
            <a:r>
              <a:rPr lang="en-US" dirty="0">
                <a:cs typeface="Calibri"/>
              </a:rPr>
              <a:t> project, coordinated by UNESCO and those of other non-project countries (France, Italy). This exercise will test the efficiency and the abilities of the pilot UNESCO-IOC Tsunami Ready communities to respond in a complex and realistic situation, overcoming any challenges that may arise.”</a:t>
            </a:r>
          </a:p>
          <a:p>
            <a:pPr algn="just"/>
            <a:endParaRPr lang="en-US" sz="1200" dirty="0"/>
          </a:p>
          <a:p>
            <a:pPr algn="just"/>
            <a:r>
              <a:rPr lang="en-US" dirty="0">
                <a:cs typeface="Calibri"/>
              </a:rPr>
              <a:t>Suggested Options:</a:t>
            </a:r>
          </a:p>
          <a:p>
            <a:pPr algn="just"/>
            <a:r>
              <a:rPr lang="en-US" dirty="0" err="1">
                <a:cs typeface="Calibri"/>
              </a:rPr>
              <a:t>i</a:t>
            </a:r>
            <a:r>
              <a:rPr lang="en-US" dirty="0">
                <a:cs typeface="Calibri"/>
              </a:rPr>
              <a:t>. Conduct a functional/full-scale exercise, on the day of NEAMWave23, with the scenario provided;</a:t>
            </a:r>
          </a:p>
          <a:p>
            <a:pPr algn="just"/>
            <a:r>
              <a:rPr lang="en-US" dirty="0">
                <a:cs typeface="Calibri"/>
              </a:rPr>
              <a:t>ii. Conduct a functional/full-scale exercise, on a different date, with the scenario provided for NEAMWave23;</a:t>
            </a:r>
          </a:p>
          <a:p>
            <a:pPr algn="just"/>
            <a:r>
              <a:rPr lang="en-US" dirty="0">
                <a:cs typeface="Calibri"/>
              </a:rPr>
              <a:t>iii. Conduct a drill/table-top exercise, on the day of NEAMWave23, with the scenario provided.</a:t>
            </a:r>
            <a:endParaRPr lang="en-US" sz="1200" dirty="0"/>
          </a:p>
        </p:txBody>
      </p:sp>
      <p:pic>
        <p:nvPicPr>
          <p:cNvPr id="4" name="Picture 3">
            <a:extLst>
              <a:ext uri="{FF2B5EF4-FFF2-40B4-BE49-F238E27FC236}">
                <a16:creationId xmlns:a16="http://schemas.microsoft.com/office/drawing/2014/main" id="{F6CB0248-5452-BF29-FF54-88F0D99A2C26}"/>
              </a:ext>
            </a:extLst>
          </p:cNvPr>
          <p:cNvPicPr>
            <a:picLocks noChangeAspect="1"/>
          </p:cNvPicPr>
          <p:nvPr/>
        </p:nvPicPr>
        <p:blipFill>
          <a:blip r:embed="rId3"/>
          <a:stretch>
            <a:fillRect/>
          </a:stretch>
        </p:blipFill>
        <p:spPr>
          <a:xfrm>
            <a:off x="7611646" y="13716"/>
            <a:ext cx="2282798" cy="731520"/>
          </a:xfrm>
          <a:prstGeom prst="rect">
            <a:avLst/>
          </a:prstGeom>
        </p:spPr>
      </p:pic>
      <p:graphicFrame>
        <p:nvGraphicFramePr>
          <p:cNvPr id="6" name="Table 5">
            <a:extLst>
              <a:ext uri="{FF2B5EF4-FFF2-40B4-BE49-F238E27FC236}">
                <a16:creationId xmlns:a16="http://schemas.microsoft.com/office/drawing/2014/main" id="{87A65A77-DB62-A007-6886-9816068BACE4}"/>
              </a:ext>
            </a:extLst>
          </p:cNvPr>
          <p:cNvGraphicFramePr>
            <a:graphicFrameLocks noGrp="1"/>
          </p:cNvGraphicFramePr>
          <p:nvPr>
            <p:extLst>
              <p:ext uri="{D42A27DB-BD31-4B8C-83A1-F6EECF244321}">
                <p14:modId xmlns:p14="http://schemas.microsoft.com/office/powerpoint/2010/main" val="3396496367"/>
              </p:ext>
            </p:extLst>
          </p:nvPr>
        </p:nvGraphicFramePr>
        <p:xfrm>
          <a:off x="495299" y="4512636"/>
          <a:ext cx="8915400" cy="2006600"/>
        </p:xfrm>
        <a:graphic>
          <a:graphicData uri="http://schemas.openxmlformats.org/drawingml/2006/table">
            <a:tbl>
              <a:tblPr>
                <a:tableStyleId>{5C22544A-7EE6-4342-B048-85BDC9FD1C3A}</a:tableStyleId>
              </a:tblPr>
              <a:tblGrid>
                <a:gridCol w="2252547">
                  <a:extLst>
                    <a:ext uri="{9D8B030D-6E8A-4147-A177-3AD203B41FA5}">
                      <a16:colId xmlns:a16="http://schemas.microsoft.com/office/drawing/2014/main" val="995652146"/>
                    </a:ext>
                  </a:extLst>
                </a:gridCol>
                <a:gridCol w="2151373">
                  <a:extLst>
                    <a:ext uri="{9D8B030D-6E8A-4147-A177-3AD203B41FA5}">
                      <a16:colId xmlns:a16="http://schemas.microsoft.com/office/drawing/2014/main" val="4203251621"/>
                    </a:ext>
                  </a:extLst>
                </a:gridCol>
                <a:gridCol w="2744012">
                  <a:extLst>
                    <a:ext uri="{9D8B030D-6E8A-4147-A177-3AD203B41FA5}">
                      <a16:colId xmlns:a16="http://schemas.microsoft.com/office/drawing/2014/main" val="522062126"/>
                    </a:ext>
                  </a:extLst>
                </a:gridCol>
                <a:gridCol w="1767468">
                  <a:extLst>
                    <a:ext uri="{9D8B030D-6E8A-4147-A177-3AD203B41FA5}">
                      <a16:colId xmlns:a16="http://schemas.microsoft.com/office/drawing/2014/main" val="774485840"/>
                    </a:ext>
                  </a:extLst>
                </a:gridCol>
              </a:tblGrid>
              <a:tr h="194310">
                <a:tc>
                  <a:txBody>
                    <a:bodyPr/>
                    <a:lstStyle/>
                    <a:p>
                      <a:pPr algn="ctr">
                        <a:spcAft>
                          <a:spcPts val="1000"/>
                        </a:spcAft>
                      </a:pPr>
                      <a:r>
                        <a:rPr lang="en-GB" sz="1800" b="1" dirty="0">
                          <a:effectLst/>
                        </a:rPr>
                        <a:t>Date &amp; Time</a:t>
                      </a:r>
                      <a:endParaRPr lang="en-US" sz="1800" b="1" dirty="0">
                        <a:effectLst/>
                        <a:latin typeface="Arial" panose="020B0604020202020204" pitchFamily="34" charset="0"/>
                        <a:ea typeface="Arial" panose="020B0604020202020204" pitchFamily="34" charset="0"/>
                      </a:endParaRPr>
                    </a:p>
                  </a:txBody>
                  <a:tcPr marL="63500" marR="63500" marT="63500" marB="63500" anchor="ctr"/>
                </a:tc>
                <a:tc>
                  <a:txBody>
                    <a:bodyPr/>
                    <a:lstStyle/>
                    <a:p>
                      <a:pPr algn="ctr">
                        <a:spcAft>
                          <a:spcPts val="1000"/>
                        </a:spcAft>
                      </a:pPr>
                      <a:r>
                        <a:rPr lang="en-GB" sz="1800" b="1" dirty="0">
                          <a:effectLst/>
                        </a:rPr>
                        <a:t>Scenario</a:t>
                      </a:r>
                      <a:endParaRPr lang="en-US" sz="1800" b="1" dirty="0">
                        <a:effectLst/>
                        <a:latin typeface="Arial" panose="020B0604020202020204" pitchFamily="34" charset="0"/>
                        <a:ea typeface="Arial" panose="020B0604020202020204" pitchFamily="34" charset="0"/>
                      </a:endParaRPr>
                    </a:p>
                  </a:txBody>
                  <a:tcPr marL="63500" marR="63500" marT="63500" marB="63500" anchor="ctr"/>
                </a:tc>
                <a:tc>
                  <a:txBody>
                    <a:bodyPr/>
                    <a:lstStyle/>
                    <a:p>
                      <a:pPr algn="ctr">
                        <a:spcAft>
                          <a:spcPts val="1000"/>
                        </a:spcAft>
                      </a:pPr>
                      <a:r>
                        <a:rPr lang="en-GB" sz="1800" b="1" dirty="0">
                          <a:effectLst/>
                        </a:rPr>
                        <a:t>Region</a:t>
                      </a:r>
                      <a:endParaRPr lang="en-US" sz="1800" b="1" dirty="0">
                        <a:effectLst/>
                        <a:latin typeface="Arial" panose="020B0604020202020204" pitchFamily="34" charset="0"/>
                        <a:ea typeface="Arial" panose="020B0604020202020204" pitchFamily="34" charset="0"/>
                      </a:endParaRPr>
                    </a:p>
                  </a:txBody>
                  <a:tcPr marL="63500" marR="63500" marT="63500" marB="63500" anchor="ctr"/>
                </a:tc>
                <a:tc>
                  <a:txBody>
                    <a:bodyPr/>
                    <a:lstStyle/>
                    <a:p>
                      <a:pPr algn="ctr">
                        <a:spcAft>
                          <a:spcPts val="1000"/>
                        </a:spcAft>
                      </a:pPr>
                      <a:r>
                        <a:rPr lang="en-GB" sz="1800" b="1" dirty="0">
                          <a:effectLst/>
                        </a:rPr>
                        <a:t>TSPs</a:t>
                      </a:r>
                      <a:endParaRPr lang="en-US" sz="1800" b="1" dirty="0">
                        <a:effectLst/>
                        <a:latin typeface="Arial" panose="020B0604020202020204" pitchFamily="34" charset="0"/>
                        <a:ea typeface="Arial" panose="020B0604020202020204" pitchFamily="34" charset="0"/>
                      </a:endParaRPr>
                    </a:p>
                  </a:txBody>
                  <a:tcPr marL="63500" marR="63500" marT="63500" marB="63500" anchor="ctr"/>
                </a:tc>
                <a:extLst>
                  <a:ext uri="{0D108BD9-81ED-4DB2-BD59-A6C34878D82A}">
                    <a16:rowId xmlns:a16="http://schemas.microsoft.com/office/drawing/2014/main" val="3565536193"/>
                  </a:ext>
                </a:extLst>
              </a:tr>
              <a:tr h="396240">
                <a:tc>
                  <a:txBody>
                    <a:bodyPr/>
                    <a:lstStyle/>
                    <a:p>
                      <a:pPr algn="l">
                        <a:spcAft>
                          <a:spcPts val="1000"/>
                        </a:spcAft>
                      </a:pPr>
                      <a:r>
                        <a:rPr lang="en-GB" sz="1800" dirty="0">
                          <a:effectLst/>
                        </a:rPr>
                        <a:t>6 November  2023</a:t>
                      </a:r>
                      <a:endParaRPr lang="en-US" sz="1800" dirty="0">
                        <a:effectLst/>
                      </a:endParaRPr>
                    </a:p>
                    <a:p>
                      <a:pPr algn="l">
                        <a:spcAft>
                          <a:spcPts val="1000"/>
                        </a:spcAft>
                      </a:pPr>
                      <a:r>
                        <a:rPr lang="en-GB" sz="1800" dirty="0">
                          <a:effectLst/>
                        </a:rPr>
                        <a:t>08:00 UTC (6 hours)*</a:t>
                      </a:r>
                      <a:endParaRPr lang="en-US" sz="1800" dirty="0">
                        <a:effectLst/>
                        <a:latin typeface="Arial" panose="020B0604020202020204" pitchFamily="34" charset="0"/>
                        <a:ea typeface="Arial" panose="020B0604020202020204" pitchFamily="34" charset="0"/>
                      </a:endParaRPr>
                    </a:p>
                  </a:txBody>
                  <a:tcPr marL="63500" marR="63500" marT="63500" marB="63500" anchor="ctr"/>
                </a:tc>
                <a:tc>
                  <a:txBody>
                    <a:bodyPr/>
                    <a:lstStyle/>
                    <a:p>
                      <a:pPr algn="l">
                        <a:spcAft>
                          <a:spcPts val="1000"/>
                        </a:spcAft>
                      </a:pPr>
                      <a:r>
                        <a:rPr lang="en-GB" sz="1800" dirty="0">
                          <a:effectLst/>
                        </a:rPr>
                        <a:t>1761 Atlantic Earthquake</a:t>
                      </a:r>
                      <a:r>
                        <a:rPr lang="en-US" sz="1800" dirty="0">
                          <a:effectLst/>
                        </a:rPr>
                        <a:t> </a:t>
                      </a:r>
                      <a:r>
                        <a:rPr lang="en-GB" sz="1800" dirty="0">
                          <a:effectLst/>
                        </a:rPr>
                        <a:t>[8.5 Mw]</a:t>
                      </a:r>
                      <a:endParaRPr lang="en-US" sz="1800" dirty="0">
                        <a:effectLst/>
                        <a:latin typeface="Arial" panose="020B0604020202020204" pitchFamily="34" charset="0"/>
                        <a:ea typeface="Arial" panose="020B0604020202020204" pitchFamily="34" charset="0"/>
                      </a:endParaRPr>
                    </a:p>
                  </a:txBody>
                  <a:tcPr marL="63500" marR="63500" marT="63500" marB="63500" anchor="ctr"/>
                </a:tc>
                <a:tc>
                  <a:txBody>
                    <a:bodyPr/>
                    <a:lstStyle/>
                    <a:p>
                      <a:pPr algn="l">
                        <a:spcAft>
                          <a:spcPts val="1000"/>
                        </a:spcAft>
                      </a:pPr>
                      <a:r>
                        <a:rPr lang="en-GB" sz="1800" dirty="0">
                          <a:effectLst/>
                        </a:rPr>
                        <a:t>North-Eastern Atlantic</a:t>
                      </a:r>
                      <a:endParaRPr lang="en-US" sz="1800" dirty="0">
                        <a:effectLst/>
                      </a:endParaRPr>
                    </a:p>
                    <a:p>
                      <a:pPr algn="l">
                        <a:spcAft>
                          <a:spcPts val="1000"/>
                        </a:spcAft>
                      </a:pPr>
                      <a:r>
                        <a:rPr lang="en-GB" sz="1800" dirty="0">
                          <a:effectLst/>
                        </a:rPr>
                        <a:t>[35°N, 12°E, 10 km]</a:t>
                      </a:r>
                      <a:endParaRPr lang="en-US" sz="1800" dirty="0">
                        <a:effectLst/>
                        <a:latin typeface="Arial" panose="020B0604020202020204" pitchFamily="34" charset="0"/>
                        <a:ea typeface="Arial" panose="020B0604020202020204" pitchFamily="34" charset="0"/>
                      </a:endParaRPr>
                    </a:p>
                  </a:txBody>
                  <a:tcPr marL="63500" marR="63500" marT="63500" marB="63500" anchor="ctr"/>
                </a:tc>
                <a:tc>
                  <a:txBody>
                    <a:bodyPr/>
                    <a:lstStyle/>
                    <a:p>
                      <a:pPr algn="l">
                        <a:spcAft>
                          <a:spcPts val="1000"/>
                        </a:spcAft>
                      </a:pPr>
                      <a:r>
                        <a:rPr lang="en-GB" sz="1800">
                          <a:effectLst/>
                        </a:rPr>
                        <a:t>IPMA - CENALT</a:t>
                      </a:r>
                      <a:endParaRPr lang="en-US" sz="1800">
                        <a:effectLst/>
                        <a:latin typeface="Arial" panose="020B0604020202020204" pitchFamily="34" charset="0"/>
                        <a:ea typeface="Arial" panose="020B0604020202020204" pitchFamily="34" charset="0"/>
                      </a:endParaRPr>
                    </a:p>
                  </a:txBody>
                  <a:tcPr marL="63500" marR="63500" marT="63500" marB="63500" anchor="ctr"/>
                </a:tc>
                <a:extLst>
                  <a:ext uri="{0D108BD9-81ED-4DB2-BD59-A6C34878D82A}">
                    <a16:rowId xmlns:a16="http://schemas.microsoft.com/office/drawing/2014/main" val="2883813806"/>
                  </a:ext>
                </a:extLst>
              </a:tr>
              <a:tr h="314325">
                <a:tc>
                  <a:txBody>
                    <a:bodyPr/>
                    <a:lstStyle/>
                    <a:p>
                      <a:pPr algn="l">
                        <a:spcAft>
                          <a:spcPts val="1000"/>
                        </a:spcAft>
                      </a:pPr>
                      <a:r>
                        <a:rPr lang="en-GB" sz="1800">
                          <a:effectLst/>
                        </a:rPr>
                        <a:t>7 November  2023</a:t>
                      </a:r>
                      <a:endParaRPr lang="en-US" sz="1800">
                        <a:effectLst/>
                      </a:endParaRPr>
                    </a:p>
                    <a:p>
                      <a:pPr algn="l">
                        <a:spcAft>
                          <a:spcPts val="1000"/>
                        </a:spcAft>
                      </a:pPr>
                      <a:r>
                        <a:rPr lang="en-GB" sz="1800">
                          <a:effectLst/>
                        </a:rPr>
                        <a:t>08:00 UTC (3½ hours)*</a:t>
                      </a:r>
                      <a:endParaRPr lang="en-US" sz="1800">
                        <a:effectLst/>
                        <a:latin typeface="Arial" panose="020B0604020202020204" pitchFamily="34" charset="0"/>
                        <a:ea typeface="Arial" panose="020B0604020202020204" pitchFamily="34" charset="0"/>
                      </a:endParaRPr>
                    </a:p>
                  </a:txBody>
                  <a:tcPr marL="63500" marR="63500" marT="63500" marB="63500" anchor="ctr"/>
                </a:tc>
                <a:tc>
                  <a:txBody>
                    <a:bodyPr/>
                    <a:lstStyle/>
                    <a:p>
                      <a:pPr algn="l">
                        <a:spcAft>
                          <a:spcPts val="1000"/>
                        </a:spcAft>
                      </a:pPr>
                      <a:r>
                        <a:rPr lang="en-GB" sz="1800" dirty="0">
                          <a:effectLst/>
                        </a:rPr>
                        <a:t>Hellenic Arc</a:t>
                      </a:r>
                      <a:r>
                        <a:rPr lang="en-US" sz="1800" dirty="0">
                          <a:effectLst/>
                        </a:rPr>
                        <a:t> </a:t>
                      </a:r>
                      <a:r>
                        <a:rPr lang="en-GB" sz="1800" dirty="0">
                          <a:effectLst/>
                        </a:rPr>
                        <a:t>[8.1 Mw]</a:t>
                      </a:r>
                      <a:endParaRPr lang="en-US" sz="1800" dirty="0">
                        <a:effectLst/>
                        <a:latin typeface="Arial" panose="020B0604020202020204" pitchFamily="34" charset="0"/>
                        <a:ea typeface="Arial" panose="020B0604020202020204" pitchFamily="34" charset="0"/>
                      </a:endParaRPr>
                    </a:p>
                  </a:txBody>
                  <a:tcPr marL="63500" marR="63500" marT="63500" marB="63500" anchor="ctr"/>
                </a:tc>
                <a:tc>
                  <a:txBody>
                    <a:bodyPr/>
                    <a:lstStyle/>
                    <a:p>
                      <a:pPr algn="l">
                        <a:spcAft>
                          <a:spcPts val="1000"/>
                        </a:spcAft>
                      </a:pPr>
                      <a:r>
                        <a:rPr lang="en-GB" sz="1800" dirty="0">
                          <a:effectLst/>
                        </a:rPr>
                        <a:t>Eastern Mediterranean</a:t>
                      </a:r>
                      <a:endParaRPr lang="en-US" sz="1800" dirty="0">
                        <a:effectLst/>
                      </a:endParaRPr>
                    </a:p>
                    <a:p>
                      <a:pPr algn="l">
                        <a:spcAft>
                          <a:spcPts val="1000"/>
                        </a:spcAft>
                      </a:pPr>
                      <a:r>
                        <a:rPr lang="en-GB" sz="1800" dirty="0">
                          <a:effectLst/>
                        </a:rPr>
                        <a:t>[34.52°N, 24.57°E, 10 km]</a:t>
                      </a:r>
                      <a:endParaRPr lang="en-US" sz="1800" dirty="0">
                        <a:effectLst/>
                        <a:latin typeface="Arial" panose="020B0604020202020204" pitchFamily="34" charset="0"/>
                        <a:ea typeface="Arial" panose="020B0604020202020204" pitchFamily="34" charset="0"/>
                      </a:endParaRPr>
                    </a:p>
                  </a:txBody>
                  <a:tcPr marL="63500" marR="63500" marT="63500" marB="63500" anchor="ctr"/>
                </a:tc>
                <a:tc>
                  <a:txBody>
                    <a:bodyPr/>
                    <a:lstStyle/>
                    <a:p>
                      <a:pPr algn="l">
                        <a:spcAft>
                          <a:spcPts val="1000"/>
                        </a:spcAft>
                      </a:pPr>
                      <a:r>
                        <a:rPr lang="en-GB" sz="1800" dirty="0">
                          <a:effectLst/>
                        </a:rPr>
                        <a:t>INGV – NOA – KOERI</a:t>
                      </a:r>
                      <a:endParaRPr lang="en-US" sz="1800" dirty="0">
                        <a:effectLst/>
                        <a:latin typeface="Arial" panose="020B0604020202020204" pitchFamily="34" charset="0"/>
                        <a:ea typeface="Arial" panose="020B0604020202020204" pitchFamily="34" charset="0"/>
                      </a:endParaRPr>
                    </a:p>
                  </a:txBody>
                  <a:tcPr marL="63500" marR="63500" marT="63500" marB="63500" anchor="ctr"/>
                </a:tc>
                <a:extLst>
                  <a:ext uri="{0D108BD9-81ED-4DB2-BD59-A6C34878D82A}">
                    <a16:rowId xmlns:a16="http://schemas.microsoft.com/office/drawing/2014/main" val="2619768065"/>
                  </a:ext>
                </a:extLst>
              </a:tr>
            </a:tbl>
          </a:graphicData>
        </a:graphic>
      </p:graphicFrame>
      <p:sp>
        <p:nvSpPr>
          <p:cNvPr id="10" name="Rectangle 1">
            <a:extLst>
              <a:ext uri="{FF2B5EF4-FFF2-40B4-BE49-F238E27FC236}">
                <a16:creationId xmlns:a16="http://schemas.microsoft.com/office/drawing/2014/main" id="{987D1D9D-4027-3D1E-DE06-5B2C7FE1A349}"/>
              </a:ext>
            </a:extLst>
          </p:cNvPr>
          <p:cNvSpPr>
            <a:spLocks noChangeArrowheads="1"/>
          </p:cNvSpPr>
          <p:nvPr/>
        </p:nvSpPr>
        <p:spPr bwMode="auto">
          <a:xfrm>
            <a:off x="626297" y="6459603"/>
            <a:ext cx="309700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900" b="0" i="1" u="none" strike="noStrike" cap="none" normalizeH="0" baseline="0" dirty="0">
                <a:ln>
                  <a:noFill/>
                </a:ln>
                <a:solidFill>
                  <a:srgbClr val="0070C0"/>
                </a:solidFill>
                <a:effectLst/>
                <a:latin typeface="Arial" panose="020B0604020202020204" pitchFamily="34" charset="0"/>
                <a:ea typeface="Arial" panose="020B0604020202020204" pitchFamily="34" charset="0"/>
              </a:rPr>
              <a:t>* </a:t>
            </a:r>
            <a:r>
              <a:rPr kumimoji="0" lang="en-GB" altLang="en-US" sz="1200" b="0" i="1" u="none" strike="noStrike" cap="none" normalizeH="0" baseline="0" dirty="0">
                <a:ln>
                  <a:noFill/>
                </a:ln>
                <a:solidFill>
                  <a:srgbClr val="0070C0"/>
                </a:solidFill>
                <a:effectLst/>
                <a:latin typeface="Arial" panose="020B0604020202020204" pitchFamily="34" charset="0"/>
                <a:ea typeface="Arial" panose="020B0604020202020204" pitchFamily="34" charset="0"/>
              </a:rPr>
              <a:t>Duration of message dissemination by TSPs</a:t>
            </a:r>
            <a:endParaRPr kumimoji="0" lang="en-GB" altLang="en-US" sz="1200" b="0" i="0" u="none" strike="noStrike" cap="none" normalizeH="0" baseline="0" dirty="0">
              <a:ln>
                <a:noFill/>
              </a:ln>
              <a:solidFill>
                <a:schemeClr val="tx1"/>
              </a:solidFill>
              <a:effectLst/>
              <a:latin typeface="Arial" panose="020B0604020202020204" pitchFamily="34" charset="0"/>
            </a:endParaRPr>
          </a:p>
        </p:txBody>
      </p:sp>
      <p:sp>
        <p:nvSpPr>
          <p:cNvPr id="11" name="Subtitle 2">
            <a:extLst>
              <a:ext uri="{FF2B5EF4-FFF2-40B4-BE49-F238E27FC236}">
                <a16:creationId xmlns:a16="http://schemas.microsoft.com/office/drawing/2014/main" id="{1564DF6F-CD90-E0E0-5836-06CD60E1DB9C}"/>
              </a:ext>
            </a:extLst>
          </p:cNvPr>
          <p:cNvSpPr txBox="1">
            <a:spLocks/>
          </p:cNvSpPr>
          <p:nvPr/>
        </p:nvSpPr>
        <p:spPr>
          <a:xfrm>
            <a:off x="1238250" y="6553324"/>
            <a:ext cx="7429500" cy="265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t>18</a:t>
            </a:r>
            <a:r>
              <a:rPr lang="en-GB" sz="1200" i="1" baseline="30000" dirty="0"/>
              <a:t>th</a:t>
            </a:r>
            <a:r>
              <a:rPr lang="en-GB" sz="1200" i="1" dirty="0"/>
              <a:t> session ICG/NEAMTWS  ●  6 – 8 February 2024</a:t>
            </a:r>
            <a:endParaRPr lang="en-US" sz="1200" i="1" dirty="0"/>
          </a:p>
        </p:txBody>
      </p:sp>
    </p:spTree>
    <p:extLst>
      <p:ext uri="{BB962C8B-B14F-4D97-AF65-F5344CB8AC3E}">
        <p14:creationId xmlns:p14="http://schemas.microsoft.com/office/powerpoint/2010/main" val="4165620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605027" rIns="0" bIns="0" rtlCol="0">
            <a:noAutofit/>
          </a:bodyPr>
          <a:lstStyle/>
          <a:p>
            <a:pPr marL="132715" algn="ctr">
              <a:lnSpc>
                <a:spcPct val="100000"/>
              </a:lnSpc>
              <a:tabLst>
                <a:tab pos="7607934" algn="l"/>
              </a:tabLst>
            </a:pPr>
            <a:r>
              <a:rPr lang="en-US" sz="4000" u="sng" spc="-50" dirty="0">
                <a:latin typeface="Calibri Light"/>
                <a:cs typeface="Calibri Light"/>
              </a:rPr>
              <a:t>Phase C first comments …</a:t>
            </a:r>
            <a:endParaRPr sz="4000" dirty="0">
              <a:latin typeface="Calibri Light"/>
              <a:cs typeface="Calibri Light"/>
            </a:endParaRPr>
          </a:p>
        </p:txBody>
      </p:sp>
      <p:sp>
        <p:nvSpPr>
          <p:cNvPr id="5" name="object 5"/>
          <p:cNvSpPr/>
          <p:nvPr/>
        </p:nvSpPr>
        <p:spPr>
          <a:xfrm>
            <a:off x="11556" y="13716"/>
            <a:ext cx="1688973" cy="720852"/>
          </a:xfrm>
          <a:prstGeom prst="rect">
            <a:avLst/>
          </a:prstGeom>
          <a:blipFill>
            <a:blip r:embed="rId3" cstate="print"/>
            <a:stretch>
              <a:fillRect/>
            </a:stretch>
          </a:blipFill>
        </p:spPr>
        <p:txBody>
          <a:bodyPr wrap="square" lIns="0" tIns="0" rIns="0" bIns="0" rtlCol="0">
            <a:noAutofit/>
          </a:bodyPr>
          <a:lstStyle/>
          <a:p>
            <a:endParaRPr/>
          </a:p>
        </p:txBody>
      </p:sp>
      <p:sp>
        <p:nvSpPr>
          <p:cNvPr id="6" name="object 10"/>
          <p:cNvSpPr txBox="1"/>
          <p:nvPr/>
        </p:nvSpPr>
        <p:spPr>
          <a:xfrm>
            <a:off x="333376" y="2046400"/>
            <a:ext cx="9267824" cy="4714875"/>
          </a:xfrm>
          <a:prstGeom prst="rect">
            <a:avLst/>
          </a:prstGeom>
        </p:spPr>
        <p:txBody>
          <a:bodyPr vert="horz" wrap="square" lIns="0" tIns="0" rIns="0" bIns="0" rtlCol="0">
            <a:noAutofit/>
          </a:bodyPr>
          <a:lstStyle/>
          <a:p>
            <a:pPr marL="298450" marR="12700" indent="-285750" algn="just" defTabSz="457200">
              <a:lnSpc>
                <a:spcPct val="110000"/>
              </a:lnSpc>
              <a:buFontTx/>
              <a:buChar char="-"/>
            </a:pPr>
            <a:r>
              <a:rPr lang="en-US" sz="2000" dirty="0">
                <a:cs typeface="Calibri"/>
              </a:rPr>
              <a:t>During the exercise the ERCC experienced a real problem of network, delaying the actions and creating communication problem with Finland that was the offering country. This allowed to highlight the importance of making sure that the contact list of the national contact points is always up to date.</a:t>
            </a:r>
          </a:p>
          <a:p>
            <a:pPr marL="298450" marR="12700" indent="-285750" algn="just" defTabSz="457200">
              <a:lnSpc>
                <a:spcPct val="110000"/>
              </a:lnSpc>
              <a:buFontTx/>
              <a:buChar char="-"/>
            </a:pPr>
            <a:r>
              <a:rPr lang="en-US" sz="2000" dirty="0">
                <a:cs typeface="Calibri"/>
              </a:rPr>
              <a:t>The purpose of the phase C would be served better with the participation of at least one country requesting assistance and two or more offering. These could be set as minimum criteria for the conduct of phase C.</a:t>
            </a:r>
          </a:p>
          <a:p>
            <a:pPr marL="298450" marR="12700" indent="-285750" algn="just" defTabSz="457200">
              <a:lnSpc>
                <a:spcPct val="110000"/>
              </a:lnSpc>
              <a:buFontTx/>
              <a:buChar char="-"/>
            </a:pPr>
            <a:r>
              <a:rPr lang="en-US" sz="2000" dirty="0">
                <a:cs typeface="Calibri"/>
              </a:rPr>
              <a:t>Better involve Civil Protection authorities.</a:t>
            </a:r>
          </a:p>
          <a:p>
            <a:pPr marL="298450" marR="12700" indent="-285750" algn="just" defTabSz="457200">
              <a:lnSpc>
                <a:spcPct val="110000"/>
              </a:lnSpc>
              <a:buFontTx/>
              <a:buChar char="-"/>
            </a:pPr>
            <a:r>
              <a:rPr lang="en-US" sz="2000" dirty="0">
                <a:cs typeface="Calibri"/>
              </a:rPr>
              <a:t>The ERCC highlighted the complexity of the Tsunami messages and proposed at least to list the “affected country” by wave arrival time and not by country. </a:t>
            </a:r>
          </a:p>
          <a:p>
            <a:pPr marL="298450" marR="12700" indent="-285750" algn="just" defTabSz="457200">
              <a:lnSpc>
                <a:spcPct val="110000"/>
              </a:lnSpc>
              <a:buFontTx/>
              <a:buChar char="-"/>
            </a:pPr>
            <a:r>
              <a:rPr lang="en-US" sz="2000" dirty="0">
                <a:cs typeface="Calibri"/>
              </a:rPr>
              <a:t>For the next exercise, they should enhance their efforts to inform well in advance the civil protection community and aim at a bigger participation to phase C.</a:t>
            </a:r>
          </a:p>
        </p:txBody>
      </p:sp>
      <p:pic>
        <p:nvPicPr>
          <p:cNvPr id="3" name="Picture 2">
            <a:extLst>
              <a:ext uri="{FF2B5EF4-FFF2-40B4-BE49-F238E27FC236}">
                <a16:creationId xmlns:a16="http://schemas.microsoft.com/office/drawing/2014/main" id="{265999CF-B981-BFDA-9F6A-98BF6536CC88}"/>
              </a:ext>
            </a:extLst>
          </p:cNvPr>
          <p:cNvPicPr>
            <a:picLocks noChangeAspect="1"/>
          </p:cNvPicPr>
          <p:nvPr/>
        </p:nvPicPr>
        <p:blipFill>
          <a:blip r:embed="rId4"/>
          <a:stretch>
            <a:fillRect/>
          </a:stretch>
        </p:blipFill>
        <p:spPr>
          <a:xfrm>
            <a:off x="7611646" y="13716"/>
            <a:ext cx="2282798" cy="731520"/>
          </a:xfrm>
          <a:prstGeom prst="rect">
            <a:avLst/>
          </a:prstGeom>
        </p:spPr>
      </p:pic>
      <p:sp>
        <p:nvSpPr>
          <p:cNvPr id="4" name="Subtitle 2">
            <a:extLst>
              <a:ext uri="{FF2B5EF4-FFF2-40B4-BE49-F238E27FC236}">
                <a16:creationId xmlns:a16="http://schemas.microsoft.com/office/drawing/2014/main" id="{C93B28BE-5916-BB72-C32D-0ABFF2461E43}"/>
              </a:ext>
            </a:extLst>
          </p:cNvPr>
          <p:cNvSpPr txBox="1">
            <a:spLocks/>
          </p:cNvSpPr>
          <p:nvPr/>
        </p:nvSpPr>
        <p:spPr>
          <a:xfrm>
            <a:off x="1238250" y="6553324"/>
            <a:ext cx="7429500" cy="265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t>18</a:t>
            </a:r>
            <a:r>
              <a:rPr lang="en-GB" sz="1200" i="1" baseline="30000" dirty="0"/>
              <a:t>th</a:t>
            </a:r>
            <a:r>
              <a:rPr lang="en-GB" sz="1200" i="1" dirty="0"/>
              <a:t> session ICG/NEAMTWS  ●  6 – 8 February 2024</a:t>
            </a:r>
            <a:endParaRPr lang="en-US" sz="1200" i="1" dirty="0"/>
          </a:p>
        </p:txBody>
      </p:sp>
    </p:spTree>
    <p:extLst>
      <p:ext uri="{BB962C8B-B14F-4D97-AF65-F5344CB8AC3E}">
        <p14:creationId xmlns:p14="http://schemas.microsoft.com/office/powerpoint/2010/main" val="40306454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C7036-180D-6C54-4C8B-5E2A7C1A1E5C}"/>
            </a:ext>
          </a:extLst>
        </p:cNvPr>
        <p:cNvGrpSpPr/>
        <p:nvPr/>
      </p:nvGrpSpPr>
      <p:grpSpPr>
        <a:xfrm>
          <a:off x="0" y="0"/>
          <a:ext cx="0" cy="0"/>
          <a:chOff x="0" y="0"/>
          <a:chExt cx="0" cy="0"/>
        </a:xfrm>
      </p:grpSpPr>
      <p:pic>
        <p:nvPicPr>
          <p:cNvPr id="14" name="Picture 2">
            <a:extLst>
              <a:ext uri="{FF2B5EF4-FFF2-40B4-BE49-F238E27FC236}">
                <a16:creationId xmlns:a16="http://schemas.microsoft.com/office/drawing/2014/main" id="{0A217E42-8AD6-E488-D3C7-F2D8175A38C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0983" y="1393798"/>
            <a:ext cx="8908187" cy="5140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Oval 14">
            <a:extLst>
              <a:ext uri="{FF2B5EF4-FFF2-40B4-BE49-F238E27FC236}">
                <a16:creationId xmlns:a16="http://schemas.microsoft.com/office/drawing/2014/main" id="{FEBF41BC-ECB5-9139-CFD8-3EF3A3BE9C15}"/>
              </a:ext>
            </a:extLst>
          </p:cNvPr>
          <p:cNvSpPr/>
          <p:nvPr/>
        </p:nvSpPr>
        <p:spPr>
          <a:xfrm>
            <a:off x="8730152" y="4474913"/>
            <a:ext cx="179819" cy="182880"/>
          </a:xfrm>
          <a:prstGeom prst="ellipse">
            <a:avLst/>
          </a:prstGeom>
          <a:solidFill>
            <a:srgbClr val="FFFF00"/>
          </a:solidFill>
          <a:ln w="6350" cap="flat">
            <a:solidFill>
              <a:srgbClr val="00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sym typeface="Helvetica"/>
            </a:endParaRPr>
          </a:p>
        </p:txBody>
      </p:sp>
      <p:sp>
        <p:nvSpPr>
          <p:cNvPr id="17" name="Oval 16">
            <a:extLst>
              <a:ext uri="{FF2B5EF4-FFF2-40B4-BE49-F238E27FC236}">
                <a16:creationId xmlns:a16="http://schemas.microsoft.com/office/drawing/2014/main" id="{35FFD92D-F6E3-3A9F-0262-157C56C62475}"/>
              </a:ext>
            </a:extLst>
          </p:cNvPr>
          <p:cNvSpPr/>
          <p:nvPr/>
        </p:nvSpPr>
        <p:spPr>
          <a:xfrm>
            <a:off x="8225629" y="5707700"/>
            <a:ext cx="179819" cy="182880"/>
          </a:xfrm>
          <a:prstGeom prst="ellipse">
            <a:avLst/>
          </a:prstGeom>
          <a:solidFill>
            <a:srgbClr val="FFFF00"/>
          </a:solidFill>
          <a:ln w="6350" cap="flat">
            <a:solidFill>
              <a:srgbClr val="00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sym typeface="Helvetica"/>
            </a:endParaRPr>
          </a:p>
        </p:txBody>
      </p:sp>
      <p:sp>
        <p:nvSpPr>
          <p:cNvPr id="18" name="Oval 17">
            <a:extLst>
              <a:ext uri="{FF2B5EF4-FFF2-40B4-BE49-F238E27FC236}">
                <a16:creationId xmlns:a16="http://schemas.microsoft.com/office/drawing/2014/main" id="{4A0B0AF3-06AD-BC2D-A4A3-FBEFA66EAD69}"/>
              </a:ext>
            </a:extLst>
          </p:cNvPr>
          <p:cNvSpPr/>
          <p:nvPr/>
        </p:nvSpPr>
        <p:spPr>
          <a:xfrm>
            <a:off x="7373757" y="3806839"/>
            <a:ext cx="179819" cy="182880"/>
          </a:xfrm>
          <a:prstGeom prst="ellipse">
            <a:avLst/>
          </a:prstGeom>
          <a:solidFill>
            <a:srgbClr val="FFFF00"/>
          </a:solidFill>
          <a:ln w="6350" cap="flat">
            <a:solidFill>
              <a:srgbClr val="00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sym typeface="Helvetica"/>
            </a:endParaRPr>
          </a:p>
        </p:txBody>
      </p:sp>
      <p:sp>
        <p:nvSpPr>
          <p:cNvPr id="19" name="Oval 18">
            <a:extLst>
              <a:ext uri="{FF2B5EF4-FFF2-40B4-BE49-F238E27FC236}">
                <a16:creationId xmlns:a16="http://schemas.microsoft.com/office/drawing/2014/main" id="{ED6E1831-013C-3659-74E9-0300A518C179}"/>
              </a:ext>
            </a:extLst>
          </p:cNvPr>
          <p:cNvSpPr/>
          <p:nvPr/>
        </p:nvSpPr>
        <p:spPr>
          <a:xfrm>
            <a:off x="7694755" y="2764666"/>
            <a:ext cx="179819" cy="182880"/>
          </a:xfrm>
          <a:prstGeom prst="ellipse">
            <a:avLst/>
          </a:prstGeom>
          <a:solidFill>
            <a:srgbClr val="FFFF00"/>
          </a:solidFill>
          <a:ln w="6350" cap="flat">
            <a:solidFill>
              <a:srgbClr val="00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sym typeface="Helvetica"/>
            </a:endParaRPr>
          </a:p>
        </p:txBody>
      </p:sp>
      <p:sp>
        <p:nvSpPr>
          <p:cNvPr id="20" name="Oval 19">
            <a:extLst>
              <a:ext uri="{FF2B5EF4-FFF2-40B4-BE49-F238E27FC236}">
                <a16:creationId xmlns:a16="http://schemas.microsoft.com/office/drawing/2014/main" id="{549743AD-C689-F28A-BA65-875904A4669E}"/>
              </a:ext>
            </a:extLst>
          </p:cNvPr>
          <p:cNvSpPr/>
          <p:nvPr/>
        </p:nvSpPr>
        <p:spPr>
          <a:xfrm>
            <a:off x="4828775" y="4621680"/>
            <a:ext cx="179819" cy="182880"/>
          </a:xfrm>
          <a:prstGeom prst="ellipse">
            <a:avLst/>
          </a:prstGeom>
          <a:solidFill>
            <a:srgbClr val="FFFF00"/>
          </a:solidFill>
          <a:ln w="6350" cap="flat">
            <a:solidFill>
              <a:srgbClr val="00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sym typeface="Helvetica"/>
            </a:endParaRPr>
          </a:p>
        </p:txBody>
      </p:sp>
      <p:sp>
        <p:nvSpPr>
          <p:cNvPr id="21" name="Oval 20">
            <a:extLst>
              <a:ext uri="{FF2B5EF4-FFF2-40B4-BE49-F238E27FC236}">
                <a16:creationId xmlns:a16="http://schemas.microsoft.com/office/drawing/2014/main" id="{F33BA105-0695-5665-A7DD-DB71AFBAAF38}"/>
              </a:ext>
            </a:extLst>
          </p:cNvPr>
          <p:cNvSpPr/>
          <p:nvPr/>
        </p:nvSpPr>
        <p:spPr>
          <a:xfrm>
            <a:off x="949710" y="3736418"/>
            <a:ext cx="182880" cy="182880"/>
          </a:xfrm>
          <a:prstGeom prst="ellipse">
            <a:avLst/>
          </a:prstGeom>
          <a:solidFill>
            <a:srgbClr val="FFFF00"/>
          </a:solidFill>
          <a:ln w="6350" cap="flat">
            <a:solidFill>
              <a:srgbClr val="00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sym typeface="Helvetica"/>
            </a:endParaRPr>
          </a:p>
        </p:txBody>
      </p:sp>
      <p:sp>
        <p:nvSpPr>
          <p:cNvPr id="22" name="Oval 21">
            <a:extLst>
              <a:ext uri="{FF2B5EF4-FFF2-40B4-BE49-F238E27FC236}">
                <a16:creationId xmlns:a16="http://schemas.microsoft.com/office/drawing/2014/main" id="{FC3AF452-DD86-4FEA-76A9-67D0788BEFA8}"/>
              </a:ext>
            </a:extLst>
          </p:cNvPr>
          <p:cNvSpPr/>
          <p:nvPr/>
        </p:nvSpPr>
        <p:spPr>
          <a:xfrm>
            <a:off x="823282" y="4295286"/>
            <a:ext cx="179819" cy="182880"/>
          </a:xfrm>
          <a:prstGeom prst="ellipse">
            <a:avLst/>
          </a:prstGeom>
          <a:solidFill>
            <a:srgbClr val="FFFF00"/>
          </a:solidFill>
          <a:ln w="6350" cap="flat">
            <a:solidFill>
              <a:srgbClr val="00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sym typeface="Helvetica"/>
            </a:endParaRPr>
          </a:p>
        </p:txBody>
      </p:sp>
      <p:sp>
        <p:nvSpPr>
          <p:cNvPr id="25" name="TextBox 24">
            <a:extLst>
              <a:ext uri="{FF2B5EF4-FFF2-40B4-BE49-F238E27FC236}">
                <a16:creationId xmlns:a16="http://schemas.microsoft.com/office/drawing/2014/main" id="{5B970F62-133D-27BE-3287-77349A0EFAE0}"/>
              </a:ext>
            </a:extLst>
          </p:cNvPr>
          <p:cNvSpPr txBox="1"/>
          <p:nvPr/>
        </p:nvSpPr>
        <p:spPr>
          <a:xfrm>
            <a:off x="7491237" y="3621893"/>
            <a:ext cx="555597"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Calibri Light"/>
                <a:ea typeface="+mn-ea"/>
                <a:cs typeface="+mn-cs"/>
                <a:sym typeface="Helvetica"/>
              </a:rPr>
              <a:t>Samos</a:t>
            </a:r>
          </a:p>
        </p:txBody>
      </p:sp>
      <p:sp>
        <p:nvSpPr>
          <p:cNvPr id="26" name="TextBox 25">
            <a:extLst>
              <a:ext uri="{FF2B5EF4-FFF2-40B4-BE49-F238E27FC236}">
                <a16:creationId xmlns:a16="http://schemas.microsoft.com/office/drawing/2014/main" id="{7939EFCB-7EE6-D0CB-C8B7-5B8A4F0B6933}"/>
              </a:ext>
            </a:extLst>
          </p:cNvPr>
          <p:cNvSpPr txBox="1"/>
          <p:nvPr/>
        </p:nvSpPr>
        <p:spPr>
          <a:xfrm>
            <a:off x="8333034" y="4621680"/>
            <a:ext cx="641838"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FFFF00"/>
                </a:solidFill>
                <a:effectLst/>
                <a:uLnTx/>
                <a:uFillTx/>
                <a:latin typeface="Calibri Light"/>
                <a:ea typeface="+mn-ea"/>
                <a:cs typeface="+mn-cs"/>
                <a:sym typeface="Helvetica"/>
              </a:rPr>
              <a:t>Larnaka</a:t>
            </a:r>
            <a:endParaRPr kumimoji="0" lang="en-US" sz="1400" b="1" i="0" u="none" strike="noStrike" kern="1200" cap="none" spc="0" normalizeH="0" baseline="0" noProof="0" dirty="0">
              <a:ln>
                <a:noFill/>
              </a:ln>
              <a:solidFill>
                <a:srgbClr val="FFFF00"/>
              </a:solidFill>
              <a:effectLst/>
              <a:uLnTx/>
              <a:uFillTx/>
              <a:latin typeface="Calibri Light"/>
              <a:ea typeface="+mn-ea"/>
              <a:cs typeface="+mn-cs"/>
              <a:sym typeface="Helvetica"/>
            </a:endParaRPr>
          </a:p>
        </p:txBody>
      </p:sp>
      <p:sp>
        <p:nvSpPr>
          <p:cNvPr id="27" name="TextBox 26">
            <a:extLst>
              <a:ext uri="{FF2B5EF4-FFF2-40B4-BE49-F238E27FC236}">
                <a16:creationId xmlns:a16="http://schemas.microsoft.com/office/drawing/2014/main" id="{E396775A-C7EB-5290-29E5-4528DBD361EB}"/>
              </a:ext>
            </a:extLst>
          </p:cNvPr>
          <p:cNvSpPr txBox="1"/>
          <p:nvPr/>
        </p:nvSpPr>
        <p:spPr>
          <a:xfrm>
            <a:off x="7656084" y="5439321"/>
            <a:ext cx="833173"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Calibri Light"/>
                <a:ea typeface="+mn-ea"/>
                <a:cs typeface="+mn-cs"/>
                <a:sym typeface="Helvetica"/>
              </a:rPr>
              <a:t>Alexandria</a:t>
            </a:r>
          </a:p>
        </p:txBody>
      </p:sp>
      <p:sp>
        <p:nvSpPr>
          <p:cNvPr id="31" name="TextBox 30">
            <a:extLst>
              <a:ext uri="{FF2B5EF4-FFF2-40B4-BE49-F238E27FC236}">
                <a16:creationId xmlns:a16="http://schemas.microsoft.com/office/drawing/2014/main" id="{38EE35A3-F8DC-E1E0-C06C-B8CC8C214790}"/>
              </a:ext>
            </a:extLst>
          </p:cNvPr>
          <p:cNvSpPr txBox="1"/>
          <p:nvPr/>
        </p:nvSpPr>
        <p:spPr>
          <a:xfrm>
            <a:off x="7656080" y="2460364"/>
            <a:ext cx="653380"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Calibri Light"/>
                <a:ea typeface="+mn-ea"/>
                <a:cs typeface="+mn-cs"/>
                <a:sym typeface="Helvetica"/>
              </a:rPr>
              <a:t>Istanbul</a:t>
            </a:r>
          </a:p>
        </p:txBody>
      </p:sp>
      <p:sp>
        <p:nvSpPr>
          <p:cNvPr id="33" name="TextBox 32">
            <a:extLst>
              <a:ext uri="{FF2B5EF4-FFF2-40B4-BE49-F238E27FC236}">
                <a16:creationId xmlns:a16="http://schemas.microsoft.com/office/drawing/2014/main" id="{92647180-35AA-1C1A-E9B4-BA3CD2C51491}"/>
              </a:ext>
            </a:extLst>
          </p:cNvPr>
          <p:cNvSpPr txBox="1"/>
          <p:nvPr/>
        </p:nvSpPr>
        <p:spPr>
          <a:xfrm>
            <a:off x="5008594" y="4711365"/>
            <a:ext cx="501672"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Calibri Light"/>
                <a:ea typeface="+mn-ea"/>
                <a:cs typeface="+mn-cs"/>
                <a:sym typeface="Helvetica"/>
              </a:rPr>
              <a:t>Malta</a:t>
            </a:r>
          </a:p>
        </p:txBody>
      </p:sp>
      <p:sp>
        <p:nvSpPr>
          <p:cNvPr id="34" name="TextBox 33">
            <a:extLst>
              <a:ext uri="{FF2B5EF4-FFF2-40B4-BE49-F238E27FC236}">
                <a16:creationId xmlns:a16="http://schemas.microsoft.com/office/drawing/2014/main" id="{9B1C750B-4998-7652-CFE1-713912696F0D}"/>
              </a:ext>
            </a:extLst>
          </p:cNvPr>
          <p:cNvSpPr txBox="1"/>
          <p:nvPr/>
        </p:nvSpPr>
        <p:spPr>
          <a:xfrm>
            <a:off x="1045617" y="3450668"/>
            <a:ext cx="816841"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FFFF00"/>
                </a:solidFill>
                <a:effectLst/>
                <a:uLnTx/>
                <a:uFillTx/>
                <a:latin typeface="Calibri Light"/>
                <a:ea typeface="+mn-ea"/>
                <a:cs typeface="+mn-cs"/>
                <a:sym typeface="Helvetica"/>
              </a:rPr>
              <a:t>Chipiona</a:t>
            </a:r>
            <a:endParaRPr kumimoji="0" lang="en-US" sz="1400" b="1" i="0" u="none" strike="noStrike" kern="1200" cap="none" spc="0" normalizeH="0" baseline="0" noProof="0" dirty="0">
              <a:ln>
                <a:noFill/>
              </a:ln>
              <a:solidFill>
                <a:srgbClr val="FFFF00"/>
              </a:solidFill>
              <a:effectLst/>
              <a:uLnTx/>
              <a:uFillTx/>
              <a:latin typeface="Calibri Light"/>
              <a:ea typeface="+mn-ea"/>
              <a:cs typeface="+mn-cs"/>
              <a:sym typeface="Helvetica"/>
            </a:endParaRPr>
          </a:p>
        </p:txBody>
      </p:sp>
      <p:sp>
        <p:nvSpPr>
          <p:cNvPr id="35" name="TextBox 34">
            <a:extLst>
              <a:ext uri="{FF2B5EF4-FFF2-40B4-BE49-F238E27FC236}">
                <a16:creationId xmlns:a16="http://schemas.microsoft.com/office/drawing/2014/main" id="{93F6E584-CB54-56CE-1E8D-E65C466502FB}"/>
              </a:ext>
            </a:extLst>
          </p:cNvPr>
          <p:cNvSpPr txBox="1"/>
          <p:nvPr/>
        </p:nvSpPr>
        <p:spPr>
          <a:xfrm>
            <a:off x="754169" y="4503906"/>
            <a:ext cx="699868"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Calibri Light"/>
                <a:ea typeface="+mn-ea"/>
                <a:cs typeface="+mn-cs"/>
                <a:sym typeface="Helvetica"/>
              </a:rPr>
              <a:t>El </a:t>
            </a:r>
            <a:r>
              <a:rPr kumimoji="0" lang="en-US" sz="1400" b="1" i="0" u="none" strike="noStrike" kern="1200" cap="none" spc="0" normalizeH="0" baseline="0" noProof="0" dirty="0" err="1">
                <a:ln>
                  <a:noFill/>
                </a:ln>
                <a:solidFill>
                  <a:srgbClr val="FFFF00"/>
                </a:solidFill>
                <a:effectLst/>
                <a:uLnTx/>
                <a:uFillTx/>
                <a:latin typeface="Calibri Light"/>
                <a:ea typeface="+mn-ea"/>
                <a:cs typeface="+mn-cs"/>
                <a:sym typeface="Helvetica"/>
              </a:rPr>
              <a:t>Jadida</a:t>
            </a:r>
            <a:endParaRPr kumimoji="0" lang="en-US" sz="1400" b="1" i="0" u="none" strike="noStrike" kern="1200" cap="none" spc="0" normalizeH="0" baseline="0" noProof="0" dirty="0">
              <a:ln>
                <a:noFill/>
              </a:ln>
              <a:solidFill>
                <a:srgbClr val="FFFF00"/>
              </a:solidFill>
              <a:effectLst/>
              <a:uLnTx/>
              <a:uFillTx/>
              <a:latin typeface="Calibri Light"/>
              <a:ea typeface="+mn-ea"/>
              <a:cs typeface="+mn-cs"/>
              <a:sym typeface="Helvetica"/>
            </a:endParaRPr>
          </a:p>
        </p:txBody>
      </p:sp>
      <p:sp>
        <p:nvSpPr>
          <p:cNvPr id="36" name="5-Point Star 35">
            <a:extLst>
              <a:ext uri="{FF2B5EF4-FFF2-40B4-BE49-F238E27FC236}">
                <a16:creationId xmlns:a16="http://schemas.microsoft.com/office/drawing/2014/main" id="{0EE2080B-8F15-CF5F-5001-92C1E0FF083D}"/>
              </a:ext>
            </a:extLst>
          </p:cNvPr>
          <p:cNvSpPr/>
          <p:nvPr/>
        </p:nvSpPr>
        <p:spPr>
          <a:xfrm>
            <a:off x="6939009" y="4941722"/>
            <a:ext cx="353442" cy="307773"/>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5-Point Star 36">
            <a:extLst>
              <a:ext uri="{FF2B5EF4-FFF2-40B4-BE49-F238E27FC236}">
                <a16:creationId xmlns:a16="http://schemas.microsoft.com/office/drawing/2014/main" id="{EC2584CD-8422-15D1-9EED-7352E45A3756}"/>
              </a:ext>
            </a:extLst>
          </p:cNvPr>
          <p:cNvSpPr/>
          <p:nvPr/>
        </p:nvSpPr>
        <p:spPr>
          <a:xfrm>
            <a:off x="459370" y="3636420"/>
            <a:ext cx="353442" cy="307773"/>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bject 16">
            <a:extLst>
              <a:ext uri="{FF2B5EF4-FFF2-40B4-BE49-F238E27FC236}">
                <a16:creationId xmlns:a16="http://schemas.microsoft.com/office/drawing/2014/main" id="{373ABDBA-5520-B169-707E-B6D2A5A737E9}"/>
              </a:ext>
            </a:extLst>
          </p:cNvPr>
          <p:cNvSpPr txBox="1">
            <a:spLocks noGrp="1"/>
          </p:cNvSpPr>
          <p:nvPr>
            <p:ph type="title"/>
          </p:nvPr>
        </p:nvSpPr>
        <p:spPr>
          <a:xfrm>
            <a:off x="459370" y="23621"/>
            <a:ext cx="8543925" cy="1325563"/>
          </a:xfrm>
          <a:prstGeom prst="rect">
            <a:avLst/>
          </a:prstGeom>
        </p:spPr>
        <p:txBody>
          <a:bodyPr vert="horz" wrap="square" lIns="0" tIns="477520" rIns="0" bIns="0" rtlCol="0">
            <a:noAutofit/>
          </a:bodyPr>
          <a:lstStyle/>
          <a:p>
            <a:pPr marL="153035" algn="ctr">
              <a:lnSpc>
                <a:spcPct val="100000"/>
              </a:lnSpc>
              <a:tabLst>
                <a:tab pos="7607934" algn="l"/>
              </a:tabLst>
            </a:pPr>
            <a:r>
              <a:rPr sz="4000" u="sng" spc="-55" dirty="0">
                <a:latin typeface="Calibri Light"/>
                <a:cs typeface="Calibri Light"/>
              </a:rPr>
              <a:t>N</a:t>
            </a:r>
            <a:r>
              <a:rPr sz="4000" u="sng" spc="-95" dirty="0">
                <a:latin typeface="Calibri Light"/>
                <a:cs typeface="Calibri Light"/>
              </a:rPr>
              <a:t>E</a:t>
            </a:r>
            <a:r>
              <a:rPr sz="4000" u="sng" spc="-60" dirty="0">
                <a:latin typeface="Calibri Light"/>
                <a:cs typeface="Calibri Light"/>
              </a:rPr>
              <a:t>A</a:t>
            </a:r>
            <a:r>
              <a:rPr sz="4000" u="sng" spc="-50" dirty="0">
                <a:latin typeface="Calibri Light"/>
                <a:cs typeface="Calibri Light"/>
              </a:rPr>
              <a:t>M</a:t>
            </a:r>
            <a:r>
              <a:rPr sz="4000" u="sng" spc="-225" dirty="0">
                <a:latin typeface="Calibri Light"/>
                <a:cs typeface="Calibri Light"/>
              </a:rPr>
              <a:t>W</a:t>
            </a:r>
            <a:r>
              <a:rPr sz="4000" u="sng" spc="-165" dirty="0">
                <a:latin typeface="Calibri Light"/>
                <a:cs typeface="Calibri Light"/>
              </a:rPr>
              <a:t>a</a:t>
            </a:r>
            <a:r>
              <a:rPr sz="4000" u="sng" spc="-100" dirty="0">
                <a:latin typeface="Calibri Light"/>
                <a:cs typeface="Calibri Light"/>
              </a:rPr>
              <a:t>v</a:t>
            </a:r>
            <a:r>
              <a:rPr sz="4000" u="sng" spc="-45" dirty="0">
                <a:latin typeface="Calibri Light"/>
                <a:cs typeface="Calibri Light"/>
              </a:rPr>
              <a:t>e</a:t>
            </a:r>
            <a:r>
              <a:rPr lang="en-US" sz="4000" u="sng" spc="-45" dirty="0">
                <a:latin typeface="Calibri Light"/>
                <a:cs typeface="Calibri Light"/>
              </a:rPr>
              <a:t>2</a:t>
            </a:r>
            <a:r>
              <a:rPr lang="en-US" sz="4000" u="sng" spc="-50" dirty="0">
                <a:latin typeface="Calibri Light"/>
                <a:cs typeface="Calibri Light"/>
              </a:rPr>
              <a:t>3 &amp; Tsunami Ready</a:t>
            </a:r>
            <a:endParaRPr sz="4000" dirty="0">
              <a:latin typeface="Calibri Light"/>
              <a:cs typeface="Calibri Light"/>
            </a:endParaRPr>
          </a:p>
        </p:txBody>
      </p:sp>
      <p:sp>
        <p:nvSpPr>
          <p:cNvPr id="23" name="object 23">
            <a:extLst>
              <a:ext uri="{FF2B5EF4-FFF2-40B4-BE49-F238E27FC236}">
                <a16:creationId xmlns:a16="http://schemas.microsoft.com/office/drawing/2014/main" id="{97709905-790C-F7C3-042C-9A50A64523E8}"/>
              </a:ext>
            </a:extLst>
          </p:cNvPr>
          <p:cNvSpPr/>
          <p:nvPr/>
        </p:nvSpPr>
        <p:spPr>
          <a:xfrm>
            <a:off x="11556" y="13716"/>
            <a:ext cx="1688973" cy="720852"/>
          </a:xfrm>
          <a:prstGeom prst="rect">
            <a:avLst/>
          </a:prstGeom>
          <a:blipFill>
            <a:blip r:embed="rId3" cstate="print"/>
            <a:stretch>
              <a:fillRect/>
            </a:stretch>
          </a:blip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53BEBA8C-B887-BFA1-B861-929A6DA2D6F7}"/>
              </a:ext>
            </a:extLst>
          </p:cNvPr>
          <p:cNvSpPr txBox="1"/>
          <p:nvPr/>
        </p:nvSpPr>
        <p:spPr>
          <a:xfrm>
            <a:off x="120938" y="3025204"/>
            <a:ext cx="2365784" cy="523220"/>
          </a:xfrm>
          <a:prstGeom prst="rect">
            <a:avLst/>
          </a:prstGeom>
          <a:solidFill>
            <a:srgbClr val="0070C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NE Atlantic </a:t>
            </a:r>
            <a:r>
              <a:rPr kumimoji="0" lang="en-US" sz="1400" b="1" i="0" u="none" strike="noStrike" kern="1200" cap="none" spc="0" normalizeH="0" baseline="0" noProof="0" dirty="0" err="1">
                <a:ln>
                  <a:noFill/>
                </a:ln>
                <a:solidFill>
                  <a:prstClr val="white"/>
                </a:solidFill>
                <a:effectLst/>
                <a:uLnTx/>
                <a:uFillTx/>
                <a:latin typeface="Calibri"/>
                <a:ea typeface="+mn-ea"/>
                <a:cs typeface="+mn-cs"/>
              </a:rPr>
              <a:t>Scenairo</a:t>
            </a: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(Mw=8.5) by </a:t>
            </a:r>
            <a:r>
              <a:rPr kumimoji="0" lang="en-US" sz="1400" b="1" i="0" u="none" strike="noStrike" kern="1200" cap="none" spc="0" normalizeH="0" baseline="0" noProof="0" dirty="0">
                <a:ln>
                  <a:noFill/>
                </a:ln>
                <a:solidFill>
                  <a:prstClr val="white"/>
                </a:solidFill>
                <a:effectLst/>
                <a:uLnTx/>
                <a:uFillTx/>
                <a:latin typeface="Calibri"/>
                <a:ea typeface="+mn-ea"/>
                <a:cs typeface="+mn-cs"/>
              </a:rPr>
              <a:t>IPMA</a:t>
            </a:r>
            <a:r>
              <a:rPr kumimoji="0" lang="en-US" sz="1400" b="0" i="0" u="none" strike="noStrike" kern="1200" cap="none" spc="0" normalizeH="0" baseline="0" noProof="0" dirty="0">
                <a:ln>
                  <a:noFill/>
                </a:ln>
                <a:solidFill>
                  <a:prstClr val="white"/>
                </a:solidFill>
                <a:effectLst/>
                <a:uLnTx/>
                <a:uFillTx/>
                <a:latin typeface="Calibri"/>
                <a:ea typeface="+mn-ea"/>
                <a:cs typeface="+mn-cs"/>
              </a:rPr>
              <a:t> &amp; </a:t>
            </a:r>
            <a:r>
              <a:rPr kumimoji="0" lang="en-US" sz="1400" b="1" i="0" u="none" strike="noStrike" kern="1200" cap="none" spc="0" normalizeH="0" baseline="0" noProof="0" dirty="0">
                <a:ln>
                  <a:noFill/>
                </a:ln>
                <a:solidFill>
                  <a:prstClr val="white"/>
                </a:solidFill>
                <a:effectLst/>
                <a:uLnTx/>
                <a:uFillTx/>
                <a:latin typeface="Calibri"/>
                <a:ea typeface="+mn-ea"/>
                <a:cs typeface="+mn-cs"/>
              </a:rPr>
              <a:t>CENALT</a:t>
            </a:r>
          </a:p>
        </p:txBody>
      </p:sp>
      <p:sp>
        <p:nvSpPr>
          <p:cNvPr id="29" name="TextBox 28">
            <a:extLst>
              <a:ext uri="{FF2B5EF4-FFF2-40B4-BE49-F238E27FC236}">
                <a16:creationId xmlns:a16="http://schemas.microsoft.com/office/drawing/2014/main" id="{E04D7EB2-FB02-37DA-F6FA-72C01352341F}"/>
              </a:ext>
            </a:extLst>
          </p:cNvPr>
          <p:cNvSpPr txBox="1"/>
          <p:nvPr/>
        </p:nvSpPr>
        <p:spPr>
          <a:xfrm>
            <a:off x="5510266" y="5298368"/>
            <a:ext cx="1984429" cy="738664"/>
          </a:xfrm>
          <a:prstGeom prst="rect">
            <a:avLst/>
          </a:prstGeom>
          <a:solidFill>
            <a:srgbClr val="0070C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Eastern Mediterranean Scenario </a:t>
            </a:r>
            <a:r>
              <a:rPr kumimoji="0" lang="en-US" sz="1400" b="0" i="0" u="none" strike="noStrike" kern="1200" cap="none" spc="0" normalizeH="0" baseline="0" noProof="0" dirty="0">
                <a:ln>
                  <a:noFill/>
                </a:ln>
                <a:solidFill>
                  <a:prstClr val="white"/>
                </a:solidFill>
                <a:effectLst/>
                <a:uLnTx/>
                <a:uFillTx/>
                <a:latin typeface="Calibri"/>
                <a:ea typeface="+mn-ea"/>
                <a:cs typeface="+mn-cs"/>
              </a:rPr>
              <a:t>(Mw=8.1) by </a:t>
            </a:r>
            <a:r>
              <a:rPr kumimoji="0" 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INGV, NOA</a:t>
            </a:r>
            <a:r>
              <a:rPr kumimoji="0" 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1400" b="0" i="0" u="none" strike="noStrike" kern="1200" cap="none" spc="0" normalizeH="0" baseline="0" noProof="0" dirty="0">
                <a:ln>
                  <a:noFill/>
                </a:ln>
                <a:solidFill>
                  <a:prstClr val="white"/>
                </a:solidFill>
                <a:effectLst/>
                <a:uLnTx/>
                <a:uFillTx/>
                <a:latin typeface="Calibri"/>
                <a:ea typeface="+mn-ea"/>
                <a:cs typeface="+mn-cs"/>
              </a:rPr>
              <a:t>&amp; </a:t>
            </a:r>
            <a:r>
              <a:rPr kumimoji="0" 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KOERI </a:t>
            </a:r>
          </a:p>
        </p:txBody>
      </p:sp>
      <p:pic>
        <p:nvPicPr>
          <p:cNvPr id="2" name="Picture 1">
            <a:extLst>
              <a:ext uri="{FF2B5EF4-FFF2-40B4-BE49-F238E27FC236}">
                <a16:creationId xmlns:a16="http://schemas.microsoft.com/office/drawing/2014/main" id="{7F06DE63-A3F0-6076-9A63-5F5DE429899A}"/>
              </a:ext>
            </a:extLst>
          </p:cNvPr>
          <p:cNvPicPr>
            <a:picLocks noChangeAspect="1"/>
          </p:cNvPicPr>
          <p:nvPr/>
        </p:nvPicPr>
        <p:blipFill>
          <a:blip r:embed="rId4"/>
          <a:stretch>
            <a:fillRect/>
          </a:stretch>
        </p:blipFill>
        <p:spPr>
          <a:xfrm>
            <a:off x="7611646" y="13716"/>
            <a:ext cx="2282798" cy="731520"/>
          </a:xfrm>
          <a:prstGeom prst="rect">
            <a:avLst/>
          </a:prstGeom>
        </p:spPr>
      </p:pic>
      <p:sp>
        <p:nvSpPr>
          <p:cNvPr id="3" name="Oval 2">
            <a:extLst>
              <a:ext uri="{FF2B5EF4-FFF2-40B4-BE49-F238E27FC236}">
                <a16:creationId xmlns:a16="http://schemas.microsoft.com/office/drawing/2014/main" id="{4A334170-730A-C157-75D6-AC3A20AB8664}"/>
              </a:ext>
            </a:extLst>
          </p:cNvPr>
          <p:cNvSpPr/>
          <p:nvPr/>
        </p:nvSpPr>
        <p:spPr>
          <a:xfrm>
            <a:off x="4953000" y="3141974"/>
            <a:ext cx="179819" cy="182880"/>
          </a:xfrm>
          <a:prstGeom prst="ellipse">
            <a:avLst/>
          </a:prstGeom>
          <a:solidFill>
            <a:srgbClr val="FFFF00"/>
          </a:solidFill>
          <a:ln w="6350" cap="flat">
            <a:solidFill>
              <a:srgbClr val="00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sym typeface="Helvetica"/>
            </a:endParaRPr>
          </a:p>
        </p:txBody>
      </p:sp>
      <p:sp>
        <p:nvSpPr>
          <p:cNvPr id="4" name="TextBox 3">
            <a:extLst>
              <a:ext uri="{FF2B5EF4-FFF2-40B4-BE49-F238E27FC236}">
                <a16:creationId xmlns:a16="http://schemas.microsoft.com/office/drawing/2014/main" id="{289AD9D2-339A-A187-9515-75E1EA0372F4}"/>
              </a:ext>
            </a:extLst>
          </p:cNvPr>
          <p:cNvSpPr txBox="1"/>
          <p:nvPr/>
        </p:nvSpPr>
        <p:spPr>
          <a:xfrm>
            <a:off x="4661781" y="3328647"/>
            <a:ext cx="762256"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FFFF00"/>
                </a:solidFill>
                <a:effectLst/>
                <a:uLnTx/>
                <a:uFillTx/>
                <a:latin typeface="Calibri Light"/>
                <a:ea typeface="+mn-ea"/>
                <a:cs typeface="+mn-cs"/>
                <a:sym typeface="Helvetica"/>
              </a:rPr>
              <a:t>Minturno</a:t>
            </a:r>
            <a:endParaRPr kumimoji="0" lang="en-US" sz="1400" b="1" i="0" u="none" strike="noStrike" kern="1200" cap="none" spc="0" normalizeH="0" baseline="0" noProof="0" dirty="0">
              <a:ln>
                <a:noFill/>
              </a:ln>
              <a:solidFill>
                <a:srgbClr val="FFFF00"/>
              </a:solidFill>
              <a:effectLst/>
              <a:uLnTx/>
              <a:uFillTx/>
              <a:latin typeface="Calibri Light"/>
              <a:ea typeface="+mn-ea"/>
              <a:cs typeface="+mn-cs"/>
              <a:sym typeface="Helvetica"/>
            </a:endParaRPr>
          </a:p>
        </p:txBody>
      </p:sp>
      <p:sp>
        <p:nvSpPr>
          <p:cNvPr id="5" name="Subtitle 2">
            <a:extLst>
              <a:ext uri="{FF2B5EF4-FFF2-40B4-BE49-F238E27FC236}">
                <a16:creationId xmlns:a16="http://schemas.microsoft.com/office/drawing/2014/main" id="{169204D8-BAFB-ABC5-C86E-2FD7997238FC}"/>
              </a:ext>
            </a:extLst>
          </p:cNvPr>
          <p:cNvSpPr txBox="1">
            <a:spLocks/>
          </p:cNvSpPr>
          <p:nvPr/>
        </p:nvSpPr>
        <p:spPr>
          <a:xfrm>
            <a:off x="1238250" y="6553324"/>
            <a:ext cx="7429500" cy="265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t>18</a:t>
            </a:r>
            <a:r>
              <a:rPr lang="en-GB" sz="1200" i="1" baseline="30000" dirty="0"/>
              <a:t>th</a:t>
            </a:r>
            <a:r>
              <a:rPr lang="en-GB" sz="1200" i="1" dirty="0"/>
              <a:t> session ICG/NEAMTWS  ●  6 – 8 February 2024</a:t>
            </a:r>
            <a:endParaRPr lang="en-US" sz="1200" i="1" dirty="0"/>
          </a:p>
        </p:txBody>
      </p:sp>
    </p:spTree>
    <p:extLst>
      <p:ext uri="{BB962C8B-B14F-4D97-AF65-F5344CB8AC3E}">
        <p14:creationId xmlns:p14="http://schemas.microsoft.com/office/powerpoint/2010/main" val="38834441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BC9078-8836-C536-F9EC-75DD6ECC550F}"/>
              </a:ext>
            </a:extLst>
          </p:cNvPr>
          <p:cNvSpPr>
            <a:spLocks noGrp="1"/>
          </p:cNvSpPr>
          <p:nvPr>
            <p:ph idx="1"/>
          </p:nvPr>
        </p:nvSpPr>
        <p:spPr>
          <a:xfrm>
            <a:off x="228600" y="1805534"/>
            <a:ext cx="9339146" cy="5409701"/>
          </a:xfrm>
        </p:spPr>
        <p:txBody>
          <a:bodyPr>
            <a:noAutofit/>
          </a:bodyPr>
          <a:lstStyle/>
          <a:p>
            <a:pPr>
              <a:lnSpc>
                <a:spcPct val="110000"/>
              </a:lnSpc>
            </a:pPr>
            <a:r>
              <a:rPr lang="en-US" sz="2000" dirty="0"/>
              <a:t>Cyprus - Table Top Exercise:</a:t>
            </a:r>
          </a:p>
          <a:p>
            <a:pPr lvl="1">
              <a:lnSpc>
                <a:spcPct val="110000"/>
              </a:lnSpc>
            </a:pPr>
            <a:r>
              <a:rPr lang="en-US" sz="2000" dirty="0"/>
              <a:t>Workshop: </a:t>
            </a:r>
            <a:r>
              <a:rPr lang="en-US" sz="2000" dirty="0" err="1"/>
              <a:t>Larnaka</a:t>
            </a:r>
            <a:r>
              <a:rPr lang="en-US" sz="2000" dirty="0"/>
              <a:t> Evacuation Maps 26-27 September 2023 (NOA-INGV-HLC)</a:t>
            </a:r>
          </a:p>
          <a:p>
            <a:pPr lvl="1">
              <a:lnSpc>
                <a:spcPct val="110000"/>
              </a:lnSpc>
            </a:pPr>
            <a:r>
              <a:rPr lang="en-US" sz="2000" dirty="0"/>
              <a:t>We began work on improving our knowledge of the physical phenomenon of the tsunami inundation modelling, as well as mapping out evacuation plans. This exercise was also an opportunity to start drafting the SOPs and to renew discussions with the municipality of </a:t>
            </a:r>
            <a:r>
              <a:rPr lang="en-US" sz="2000" dirty="0" err="1"/>
              <a:t>Larnaka</a:t>
            </a:r>
            <a:r>
              <a:rPr lang="en-US" sz="2000" dirty="0"/>
              <a:t>, the pilot site for the </a:t>
            </a:r>
            <a:r>
              <a:rPr lang="en-US" sz="2000" dirty="0" err="1"/>
              <a:t>CoastWave</a:t>
            </a:r>
            <a:r>
              <a:rPr lang="en-US" sz="2000" dirty="0"/>
              <a:t> project. PTHA was conducted for </a:t>
            </a:r>
            <a:r>
              <a:rPr lang="en-US" sz="2000" dirty="0" err="1"/>
              <a:t>Larnaka</a:t>
            </a:r>
            <a:r>
              <a:rPr lang="en-US" sz="2000" dirty="0"/>
              <a:t> as beyond </a:t>
            </a:r>
            <a:r>
              <a:rPr lang="en-US" sz="2000" dirty="0" err="1"/>
              <a:t>CoastWAVE</a:t>
            </a:r>
            <a:r>
              <a:rPr lang="en-US" sz="2000" dirty="0"/>
              <a:t> activities.</a:t>
            </a:r>
          </a:p>
          <a:p>
            <a:pPr marL="230188" lvl="1" indent="-230188">
              <a:lnSpc>
                <a:spcPct val="110000"/>
              </a:lnSpc>
            </a:pPr>
            <a:r>
              <a:rPr lang="en-US" sz="2000" dirty="0"/>
              <a:t>Egypt – Drill:</a:t>
            </a:r>
          </a:p>
          <a:p>
            <a:pPr lvl="1">
              <a:lnSpc>
                <a:spcPct val="110000"/>
              </a:lnSpc>
            </a:pPr>
            <a:r>
              <a:rPr lang="en-US" sz="2000" dirty="0"/>
              <a:t>Evacuation of a middle school in Alexandria using Eastern Mediterranean Scenario. Agreement with the Directorate of Education to carry out this exercise in schools, due to concerns regarding children safety. Controlling the movement of students through the evacuation route was very challenging. </a:t>
            </a:r>
          </a:p>
        </p:txBody>
      </p:sp>
      <p:sp>
        <p:nvSpPr>
          <p:cNvPr id="5" name="object 23">
            <a:extLst>
              <a:ext uri="{FF2B5EF4-FFF2-40B4-BE49-F238E27FC236}">
                <a16:creationId xmlns:a16="http://schemas.microsoft.com/office/drawing/2014/main" id="{B518E66A-355C-938E-272D-8F7F3F4BD188}"/>
              </a:ext>
            </a:extLst>
          </p:cNvPr>
          <p:cNvSpPr/>
          <p:nvPr/>
        </p:nvSpPr>
        <p:spPr>
          <a:xfrm>
            <a:off x="11556" y="13716"/>
            <a:ext cx="1688973" cy="720852"/>
          </a:xfrm>
          <a:prstGeom prst="rect">
            <a:avLst/>
          </a:prstGeom>
          <a:blipFill>
            <a:blip r:embed="rId2" cstate="print"/>
            <a:stretch>
              <a:fillRect/>
            </a:stretch>
          </a:blip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B6001338-BF61-3ED0-3971-AA507D96DB7B}"/>
              </a:ext>
            </a:extLst>
          </p:cNvPr>
          <p:cNvPicPr>
            <a:picLocks noChangeAspect="1"/>
          </p:cNvPicPr>
          <p:nvPr/>
        </p:nvPicPr>
        <p:blipFill>
          <a:blip r:embed="rId3"/>
          <a:stretch>
            <a:fillRect/>
          </a:stretch>
        </p:blipFill>
        <p:spPr>
          <a:xfrm>
            <a:off x="7611646" y="13716"/>
            <a:ext cx="2282798" cy="731520"/>
          </a:xfrm>
          <a:prstGeom prst="rect">
            <a:avLst/>
          </a:prstGeom>
        </p:spPr>
      </p:pic>
      <p:sp>
        <p:nvSpPr>
          <p:cNvPr id="7" name="Subtitle 2">
            <a:extLst>
              <a:ext uri="{FF2B5EF4-FFF2-40B4-BE49-F238E27FC236}">
                <a16:creationId xmlns:a16="http://schemas.microsoft.com/office/drawing/2014/main" id="{72FDD4DD-A876-33C8-0179-36BD5697209C}"/>
              </a:ext>
            </a:extLst>
          </p:cNvPr>
          <p:cNvSpPr txBox="1">
            <a:spLocks/>
          </p:cNvSpPr>
          <p:nvPr/>
        </p:nvSpPr>
        <p:spPr>
          <a:xfrm>
            <a:off x="1238250" y="6553324"/>
            <a:ext cx="7429500" cy="265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200" b="0" i="1" u="none" strike="noStrike" kern="1200" cap="none" spc="0" normalizeH="0" baseline="0" noProof="0" dirty="0">
                <a:ln>
                  <a:noFill/>
                </a:ln>
                <a:solidFill>
                  <a:prstClr val="black"/>
                </a:solidFill>
                <a:effectLst/>
                <a:uLnTx/>
                <a:uFillTx/>
                <a:latin typeface="Calibri"/>
                <a:ea typeface="+mn-ea"/>
                <a:cs typeface="+mn-cs"/>
              </a:rPr>
              <a:t>18</a:t>
            </a:r>
            <a:r>
              <a:rPr kumimoji="0" lang="en-GB" sz="1200" b="0" i="1" u="none" strike="noStrike" kern="1200" cap="none" spc="0" normalizeH="0" baseline="30000" noProof="0" dirty="0">
                <a:ln>
                  <a:noFill/>
                </a:ln>
                <a:solidFill>
                  <a:prstClr val="black"/>
                </a:solidFill>
                <a:effectLst/>
                <a:uLnTx/>
                <a:uFillTx/>
                <a:latin typeface="Calibri"/>
                <a:ea typeface="+mn-ea"/>
                <a:cs typeface="+mn-cs"/>
              </a:rPr>
              <a:t>th</a:t>
            </a:r>
            <a:r>
              <a:rPr kumimoji="0" lang="en-GB" sz="1200" b="0" i="1" u="none" strike="noStrike" kern="1200" cap="none" spc="0" normalizeH="0" baseline="0" noProof="0" dirty="0">
                <a:ln>
                  <a:noFill/>
                </a:ln>
                <a:solidFill>
                  <a:prstClr val="black"/>
                </a:solidFill>
                <a:effectLst/>
                <a:uLnTx/>
                <a:uFillTx/>
                <a:latin typeface="Calibri"/>
                <a:ea typeface="+mn-ea"/>
                <a:cs typeface="+mn-cs"/>
              </a:rPr>
              <a:t> session ICG/NEAMTWS  ●  6 – 8 February 2024</a:t>
            </a:r>
            <a:endParaRPr kumimoji="0" lang="en-US" sz="1200" b="0" i="1" u="none" strike="noStrike" kern="1200" cap="none" spc="0" normalizeH="0" baseline="0" noProof="0" dirty="0">
              <a:ln>
                <a:noFill/>
              </a:ln>
              <a:solidFill>
                <a:prstClr val="black"/>
              </a:solidFill>
              <a:effectLst/>
              <a:uLnTx/>
              <a:uFillTx/>
              <a:latin typeface="Calibri"/>
              <a:ea typeface="+mn-ea"/>
              <a:cs typeface="+mn-cs"/>
            </a:endParaRPr>
          </a:p>
        </p:txBody>
      </p:sp>
      <p:sp>
        <p:nvSpPr>
          <p:cNvPr id="2" name="object 16">
            <a:extLst>
              <a:ext uri="{FF2B5EF4-FFF2-40B4-BE49-F238E27FC236}">
                <a16:creationId xmlns:a16="http://schemas.microsoft.com/office/drawing/2014/main" id="{24055098-88F9-1A2E-675E-AEBE65630203}"/>
              </a:ext>
            </a:extLst>
          </p:cNvPr>
          <p:cNvSpPr txBox="1">
            <a:spLocks noGrp="1"/>
          </p:cNvSpPr>
          <p:nvPr>
            <p:ph type="title"/>
          </p:nvPr>
        </p:nvSpPr>
        <p:spPr>
          <a:xfrm>
            <a:off x="459370" y="313553"/>
            <a:ext cx="8543925" cy="1325563"/>
          </a:xfrm>
          <a:prstGeom prst="rect">
            <a:avLst/>
          </a:prstGeom>
        </p:spPr>
        <p:txBody>
          <a:bodyPr vert="horz" wrap="square" lIns="0" tIns="477520" rIns="0" bIns="0" rtlCol="0">
            <a:noAutofit/>
          </a:bodyPr>
          <a:lstStyle/>
          <a:p>
            <a:pPr marL="153035" algn="ctr">
              <a:lnSpc>
                <a:spcPct val="100000"/>
              </a:lnSpc>
              <a:tabLst>
                <a:tab pos="7607934" algn="l"/>
              </a:tabLst>
            </a:pPr>
            <a:r>
              <a:rPr sz="4000" u="sng" spc="-55" dirty="0">
                <a:latin typeface="Calibri Light"/>
                <a:cs typeface="Calibri Light"/>
              </a:rPr>
              <a:t>N</a:t>
            </a:r>
            <a:r>
              <a:rPr sz="4000" u="sng" spc="-95" dirty="0">
                <a:latin typeface="Calibri Light"/>
                <a:cs typeface="Calibri Light"/>
              </a:rPr>
              <a:t>E</a:t>
            </a:r>
            <a:r>
              <a:rPr sz="4000" u="sng" spc="-60" dirty="0">
                <a:latin typeface="Calibri Light"/>
                <a:cs typeface="Calibri Light"/>
              </a:rPr>
              <a:t>A</a:t>
            </a:r>
            <a:r>
              <a:rPr sz="4000" u="sng" spc="-50" dirty="0">
                <a:latin typeface="Calibri Light"/>
                <a:cs typeface="Calibri Light"/>
              </a:rPr>
              <a:t>M</a:t>
            </a:r>
            <a:r>
              <a:rPr sz="4000" u="sng" spc="-225" dirty="0">
                <a:latin typeface="Calibri Light"/>
                <a:cs typeface="Calibri Light"/>
              </a:rPr>
              <a:t>W</a:t>
            </a:r>
            <a:r>
              <a:rPr sz="4000" u="sng" spc="-165" dirty="0">
                <a:latin typeface="Calibri Light"/>
                <a:cs typeface="Calibri Light"/>
              </a:rPr>
              <a:t>a</a:t>
            </a:r>
            <a:r>
              <a:rPr sz="4000" u="sng" spc="-100" dirty="0">
                <a:latin typeface="Calibri Light"/>
                <a:cs typeface="Calibri Light"/>
              </a:rPr>
              <a:t>v</a:t>
            </a:r>
            <a:r>
              <a:rPr sz="4000" u="sng" spc="-45" dirty="0">
                <a:latin typeface="Calibri Light"/>
                <a:cs typeface="Calibri Light"/>
              </a:rPr>
              <a:t>e</a:t>
            </a:r>
            <a:r>
              <a:rPr lang="en-US" sz="4000" u="sng" spc="-45" dirty="0">
                <a:latin typeface="Calibri Light"/>
                <a:cs typeface="Calibri Light"/>
              </a:rPr>
              <a:t>2</a:t>
            </a:r>
            <a:r>
              <a:rPr lang="en-US" sz="4000" u="sng" spc="-50" dirty="0">
                <a:latin typeface="Calibri Light"/>
                <a:cs typeface="Calibri Light"/>
              </a:rPr>
              <a:t>3 &amp; Tsunami Ready</a:t>
            </a:r>
            <a:endParaRPr sz="4000" dirty="0">
              <a:latin typeface="Calibri Light"/>
              <a:cs typeface="Calibri Light"/>
            </a:endParaRPr>
          </a:p>
        </p:txBody>
      </p:sp>
    </p:spTree>
    <p:extLst>
      <p:ext uri="{BB962C8B-B14F-4D97-AF65-F5344CB8AC3E}">
        <p14:creationId xmlns:p14="http://schemas.microsoft.com/office/powerpoint/2010/main" val="15708404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BA2B5-A0FF-2B3A-17EA-541D39E6639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EBAE03-8669-BA8D-FD0F-6A6563EEE759}"/>
              </a:ext>
            </a:extLst>
          </p:cNvPr>
          <p:cNvSpPr>
            <a:spLocks noGrp="1"/>
          </p:cNvSpPr>
          <p:nvPr>
            <p:ph idx="1"/>
          </p:nvPr>
        </p:nvSpPr>
        <p:spPr>
          <a:xfrm>
            <a:off x="228600" y="1710350"/>
            <a:ext cx="9339146" cy="5409701"/>
          </a:xfrm>
        </p:spPr>
        <p:txBody>
          <a:bodyPr>
            <a:noAutofit/>
          </a:bodyPr>
          <a:lstStyle/>
          <a:p>
            <a:pPr marL="228600" lvl="1">
              <a:lnSpc>
                <a:spcPct val="110000"/>
              </a:lnSpc>
              <a:spcBef>
                <a:spcPts val="1000"/>
              </a:spcBef>
            </a:pPr>
            <a:r>
              <a:rPr lang="en-US" sz="2000" dirty="0"/>
              <a:t>Greece – Table Top Exercise and Drill:</a:t>
            </a:r>
          </a:p>
          <a:p>
            <a:pPr lvl="1">
              <a:lnSpc>
                <a:spcPct val="110000"/>
              </a:lnSpc>
            </a:pPr>
            <a:r>
              <a:rPr lang="en-US" sz="2000" dirty="0"/>
              <a:t>An earthquake and tsunami exercise, called SAMOSWAVE23-CW was organized in the city of Samos by the Municipality of Eastern Samos and NOA using Eastern Mediterranean Scenario. It included two components that unfolded in parallel: a. Table-Top Exercise, and b. Earthquake and Tsunami Preparedness Exercise in two Middle Schools of Samos.</a:t>
            </a:r>
          </a:p>
          <a:p>
            <a:pPr>
              <a:lnSpc>
                <a:spcPct val="110000"/>
              </a:lnSpc>
            </a:pPr>
            <a:r>
              <a:rPr lang="en-US" sz="2000" dirty="0"/>
              <a:t>Italy – School drill:</a:t>
            </a:r>
          </a:p>
          <a:p>
            <a:pPr lvl="1" algn="just">
              <a:lnSpc>
                <a:spcPct val="110000"/>
              </a:lnSpc>
            </a:pPr>
            <a:r>
              <a:rPr lang="en-US" sz="2000" dirty="0"/>
              <a:t>Using NEAMWave23 Eastern Mediterranean scenario, a school drill was conducted in </a:t>
            </a:r>
            <a:r>
              <a:rPr lang="en-US" sz="2000" dirty="0" err="1"/>
              <a:t>Minturno</a:t>
            </a:r>
            <a:r>
              <a:rPr lang="en-US" sz="2000" dirty="0"/>
              <a:t>. A local nursery school participated in the drill by vertical evacuation of the children and staff to a higher floor of the building. The drill aimed to test the preparedness and response of the school community in case of a real tsunami event.</a:t>
            </a:r>
          </a:p>
        </p:txBody>
      </p:sp>
      <p:sp>
        <p:nvSpPr>
          <p:cNvPr id="5" name="object 23">
            <a:extLst>
              <a:ext uri="{FF2B5EF4-FFF2-40B4-BE49-F238E27FC236}">
                <a16:creationId xmlns:a16="http://schemas.microsoft.com/office/drawing/2014/main" id="{2B14FB45-1C05-0C9D-A1B0-866AECE46AAA}"/>
              </a:ext>
            </a:extLst>
          </p:cNvPr>
          <p:cNvSpPr/>
          <p:nvPr/>
        </p:nvSpPr>
        <p:spPr>
          <a:xfrm>
            <a:off x="11556" y="13716"/>
            <a:ext cx="1688973" cy="720852"/>
          </a:xfrm>
          <a:prstGeom prst="rect">
            <a:avLst/>
          </a:prstGeom>
          <a:blipFill>
            <a:blip r:embed="rId2" cstate="print"/>
            <a:stretch>
              <a:fillRect/>
            </a:stretch>
          </a:blip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F71F52E4-D22E-E4FE-4AB0-1A6E4A7E069D}"/>
              </a:ext>
            </a:extLst>
          </p:cNvPr>
          <p:cNvPicPr>
            <a:picLocks noChangeAspect="1"/>
          </p:cNvPicPr>
          <p:nvPr/>
        </p:nvPicPr>
        <p:blipFill>
          <a:blip r:embed="rId3"/>
          <a:stretch>
            <a:fillRect/>
          </a:stretch>
        </p:blipFill>
        <p:spPr>
          <a:xfrm>
            <a:off x="7611646" y="13716"/>
            <a:ext cx="2282798" cy="731520"/>
          </a:xfrm>
          <a:prstGeom prst="rect">
            <a:avLst/>
          </a:prstGeom>
        </p:spPr>
      </p:pic>
      <p:sp>
        <p:nvSpPr>
          <p:cNvPr id="7" name="Subtitle 2">
            <a:extLst>
              <a:ext uri="{FF2B5EF4-FFF2-40B4-BE49-F238E27FC236}">
                <a16:creationId xmlns:a16="http://schemas.microsoft.com/office/drawing/2014/main" id="{C6DB179F-8D54-FFCF-AD9E-418BD5145D04}"/>
              </a:ext>
            </a:extLst>
          </p:cNvPr>
          <p:cNvSpPr txBox="1">
            <a:spLocks/>
          </p:cNvSpPr>
          <p:nvPr/>
        </p:nvSpPr>
        <p:spPr>
          <a:xfrm>
            <a:off x="1238250" y="6553324"/>
            <a:ext cx="7429500" cy="265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200" b="0" i="1" u="none" strike="noStrike" kern="1200" cap="none" spc="0" normalizeH="0" baseline="0" noProof="0" dirty="0">
                <a:ln>
                  <a:noFill/>
                </a:ln>
                <a:solidFill>
                  <a:prstClr val="black"/>
                </a:solidFill>
                <a:effectLst/>
                <a:uLnTx/>
                <a:uFillTx/>
                <a:latin typeface="Calibri"/>
                <a:ea typeface="+mn-ea"/>
                <a:cs typeface="+mn-cs"/>
              </a:rPr>
              <a:t>18</a:t>
            </a:r>
            <a:r>
              <a:rPr kumimoji="0" lang="en-GB" sz="1200" b="0" i="1" u="none" strike="noStrike" kern="1200" cap="none" spc="0" normalizeH="0" baseline="30000" noProof="0" dirty="0">
                <a:ln>
                  <a:noFill/>
                </a:ln>
                <a:solidFill>
                  <a:prstClr val="black"/>
                </a:solidFill>
                <a:effectLst/>
                <a:uLnTx/>
                <a:uFillTx/>
                <a:latin typeface="Calibri"/>
                <a:ea typeface="+mn-ea"/>
                <a:cs typeface="+mn-cs"/>
              </a:rPr>
              <a:t>th</a:t>
            </a:r>
            <a:r>
              <a:rPr kumimoji="0" lang="en-GB" sz="1200" b="0" i="1" u="none" strike="noStrike" kern="1200" cap="none" spc="0" normalizeH="0" baseline="0" noProof="0" dirty="0">
                <a:ln>
                  <a:noFill/>
                </a:ln>
                <a:solidFill>
                  <a:prstClr val="black"/>
                </a:solidFill>
                <a:effectLst/>
                <a:uLnTx/>
                <a:uFillTx/>
                <a:latin typeface="Calibri"/>
                <a:ea typeface="+mn-ea"/>
                <a:cs typeface="+mn-cs"/>
              </a:rPr>
              <a:t> session ICG/NEAMTWS  ●  6 – 8 February 2024</a:t>
            </a:r>
            <a:endParaRPr kumimoji="0" lang="en-US" sz="1200" b="0" i="1" u="none" strike="noStrike" kern="1200" cap="none" spc="0" normalizeH="0" baseline="0" noProof="0" dirty="0">
              <a:ln>
                <a:noFill/>
              </a:ln>
              <a:solidFill>
                <a:prstClr val="black"/>
              </a:solidFill>
              <a:effectLst/>
              <a:uLnTx/>
              <a:uFillTx/>
              <a:latin typeface="Calibri"/>
              <a:ea typeface="+mn-ea"/>
              <a:cs typeface="+mn-cs"/>
            </a:endParaRPr>
          </a:p>
        </p:txBody>
      </p:sp>
      <p:sp>
        <p:nvSpPr>
          <p:cNvPr id="2" name="object 16">
            <a:extLst>
              <a:ext uri="{FF2B5EF4-FFF2-40B4-BE49-F238E27FC236}">
                <a16:creationId xmlns:a16="http://schemas.microsoft.com/office/drawing/2014/main" id="{0DAAAF08-1387-2FA7-4070-CF57C7B769F2}"/>
              </a:ext>
            </a:extLst>
          </p:cNvPr>
          <p:cNvSpPr txBox="1">
            <a:spLocks noGrp="1"/>
          </p:cNvSpPr>
          <p:nvPr>
            <p:ph type="title"/>
          </p:nvPr>
        </p:nvSpPr>
        <p:spPr>
          <a:xfrm>
            <a:off x="459370" y="263378"/>
            <a:ext cx="8543925" cy="1325563"/>
          </a:xfrm>
          <a:prstGeom prst="rect">
            <a:avLst/>
          </a:prstGeom>
        </p:spPr>
        <p:txBody>
          <a:bodyPr vert="horz" wrap="square" lIns="0" tIns="477520" rIns="0" bIns="0" rtlCol="0">
            <a:noAutofit/>
          </a:bodyPr>
          <a:lstStyle/>
          <a:p>
            <a:pPr marL="153035" algn="ctr">
              <a:lnSpc>
                <a:spcPct val="100000"/>
              </a:lnSpc>
              <a:tabLst>
                <a:tab pos="7607934" algn="l"/>
              </a:tabLst>
            </a:pPr>
            <a:r>
              <a:rPr sz="4000" u="sng" spc="-55" dirty="0">
                <a:latin typeface="Calibri Light"/>
                <a:cs typeface="Calibri Light"/>
              </a:rPr>
              <a:t>N</a:t>
            </a:r>
            <a:r>
              <a:rPr sz="4000" u="sng" spc="-95" dirty="0">
                <a:latin typeface="Calibri Light"/>
                <a:cs typeface="Calibri Light"/>
              </a:rPr>
              <a:t>E</a:t>
            </a:r>
            <a:r>
              <a:rPr sz="4000" u="sng" spc="-60" dirty="0">
                <a:latin typeface="Calibri Light"/>
                <a:cs typeface="Calibri Light"/>
              </a:rPr>
              <a:t>A</a:t>
            </a:r>
            <a:r>
              <a:rPr sz="4000" u="sng" spc="-50" dirty="0">
                <a:latin typeface="Calibri Light"/>
                <a:cs typeface="Calibri Light"/>
              </a:rPr>
              <a:t>M</a:t>
            </a:r>
            <a:r>
              <a:rPr sz="4000" u="sng" spc="-225" dirty="0">
                <a:latin typeface="Calibri Light"/>
                <a:cs typeface="Calibri Light"/>
              </a:rPr>
              <a:t>W</a:t>
            </a:r>
            <a:r>
              <a:rPr sz="4000" u="sng" spc="-165" dirty="0">
                <a:latin typeface="Calibri Light"/>
                <a:cs typeface="Calibri Light"/>
              </a:rPr>
              <a:t>a</a:t>
            </a:r>
            <a:r>
              <a:rPr sz="4000" u="sng" spc="-100" dirty="0">
                <a:latin typeface="Calibri Light"/>
                <a:cs typeface="Calibri Light"/>
              </a:rPr>
              <a:t>v</a:t>
            </a:r>
            <a:r>
              <a:rPr sz="4000" u="sng" spc="-45" dirty="0">
                <a:latin typeface="Calibri Light"/>
                <a:cs typeface="Calibri Light"/>
              </a:rPr>
              <a:t>e</a:t>
            </a:r>
            <a:r>
              <a:rPr lang="en-US" sz="4000" u="sng" spc="-45" dirty="0">
                <a:latin typeface="Calibri Light"/>
                <a:cs typeface="Calibri Light"/>
              </a:rPr>
              <a:t>2</a:t>
            </a:r>
            <a:r>
              <a:rPr lang="en-US" sz="4000" u="sng" spc="-50" dirty="0">
                <a:latin typeface="Calibri Light"/>
                <a:cs typeface="Calibri Light"/>
              </a:rPr>
              <a:t>3 &amp; Tsunami Ready</a:t>
            </a:r>
            <a:endParaRPr sz="4000" dirty="0">
              <a:latin typeface="Calibri Light"/>
              <a:cs typeface="Calibri Light"/>
            </a:endParaRPr>
          </a:p>
        </p:txBody>
      </p:sp>
    </p:spTree>
    <p:extLst>
      <p:ext uri="{BB962C8B-B14F-4D97-AF65-F5344CB8AC3E}">
        <p14:creationId xmlns:p14="http://schemas.microsoft.com/office/powerpoint/2010/main" val="1989895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C7613-7494-DB21-808A-356D73E808D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D982ED-9A8C-A97D-392D-ADB95CEEC5EF}"/>
              </a:ext>
            </a:extLst>
          </p:cNvPr>
          <p:cNvSpPr>
            <a:spLocks noGrp="1"/>
          </p:cNvSpPr>
          <p:nvPr>
            <p:ph idx="1"/>
          </p:nvPr>
        </p:nvSpPr>
        <p:spPr>
          <a:xfrm>
            <a:off x="245328" y="1559809"/>
            <a:ext cx="9339146" cy="5409701"/>
          </a:xfrm>
        </p:spPr>
        <p:txBody>
          <a:bodyPr>
            <a:noAutofit/>
          </a:bodyPr>
          <a:lstStyle/>
          <a:p>
            <a:pPr>
              <a:lnSpc>
                <a:spcPct val="100000"/>
              </a:lnSpc>
            </a:pPr>
            <a:r>
              <a:rPr lang="en-US" sz="2000" dirty="0"/>
              <a:t>Malta – Full Scale Exercise: </a:t>
            </a:r>
          </a:p>
          <a:p>
            <a:pPr lvl="1">
              <a:lnSpc>
                <a:spcPct val="100000"/>
              </a:lnSpc>
            </a:pPr>
            <a:r>
              <a:rPr lang="en-US" sz="2000" dirty="0"/>
              <a:t>Tsunami Hazard Assessment and Evacuation Modeling/Mapping at Marsaxlokk. They involved in Eastern Mediterranean Scenario; development of sea level time series at Marsaxlokk individually in collaboration with Malaga University. Testing the communication protocols, mobile incident command unit, tsunami simulation and support system, and tsunami alert devices were the main achievements. The students evacuated from the shore to a safe zone after hearing the sirens. It was officially classified as Functional Exercise but better fit in Full Scale.</a:t>
            </a:r>
          </a:p>
          <a:p>
            <a:pPr marL="228600" lvl="1">
              <a:lnSpc>
                <a:spcPct val="100000"/>
              </a:lnSpc>
              <a:spcBef>
                <a:spcPts val="1000"/>
              </a:spcBef>
            </a:pPr>
            <a:r>
              <a:rPr lang="en-US" sz="2000" dirty="0"/>
              <a:t>Morocco – Full Scale Exercise:</a:t>
            </a:r>
          </a:p>
          <a:p>
            <a:pPr lvl="1">
              <a:lnSpc>
                <a:spcPct val="100000"/>
              </a:lnSpc>
            </a:pPr>
            <a:r>
              <a:rPr lang="en-US" sz="2000" dirty="0"/>
              <a:t>Preparation of tsunami inundation and evacuation maps at </a:t>
            </a:r>
            <a:r>
              <a:rPr lang="en-US" sz="2000" dirty="0" err="1"/>
              <a:t>Jorf</a:t>
            </a:r>
            <a:r>
              <a:rPr lang="en-US" sz="2000" dirty="0"/>
              <a:t> </a:t>
            </a:r>
            <a:r>
              <a:rPr lang="en-US" sz="2000" dirty="0" err="1"/>
              <a:t>Lasfar</a:t>
            </a:r>
            <a:r>
              <a:rPr lang="en-US" sz="2000" dirty="0"/>
              <a:t> El </a:t>
            </a:r>
            <a:r>
              <a:rPr lang="en-US" sz="2000" dirty="0" err="1"/>
              <a:t>Jadida</a:t>
            </a:r>
            <a:r>
              <a:rPr lang="en-US" sz="2000" dirty="0"/>
              <a:t>. They had social events, workshops and meetings to inform about the exercise. It is a community tsunami evacuation exercise in full scale with the involvement of local authorities, local people, and the forces. The main challenges were related to the lack of knowledge of the authorities, worries about the publics attitude and their fears. After several meetings, the exercise was conducted and evaluated. </a:t>
            </a:r>
          </a:p>
          <a:p>
            <a:pPr marL="228600" lvl="1">
              <a:lnSpc>
                <a:spcPct val="110000"/>
              </a:lnSpc>
              <a:spcBef>
                <a:spcPts val="1000"/>
              </a:spcBef>
            </a:pPr>
            <a:r>
              <a:rPr lang="en-US" sz="2000" dirty="0"/>
              <a:t> </a:t>
            </a:r>
          </a:p>
        </p:txBody>
      </p:sp>
      <p:sp>
        <p:nvSpPr>
          <p:cNvPr id="5" name="object 23">
            <a:extLst>
              <a:ext uri="{FF2B5EF4-FFF2-40B4-BE49-F238E27FC236}">
                <a16:creationId xmlns:a16="http://schemas.microsoft.com/office/drawing/2014/main" id="{F881A3E3-5630-AE67-5F78-96ABE8ABEADF}"/>
              </a:ext>
            </a:extLst>
          </p:cNvPr>
          <p:cNvSpPr/>
          <p:nvPr/>
        </p:nvSpPr>
        <p:spPr>
          <a:xfrm>
            <a:off x="11556" y="13716"/>
            <a:ext cx="1688973" cy="720852"/>
          </a:xfrm>
          <a:prstGeom prst="rect">
            <a:avLst/>
          </a:prstGeom>
          <a:blipFill>
            <a:blip r:embed="rId2" cstate="print"/>
            <a:stretch>
              <a:fillRect/>
            </a:stretch>
          </a:blip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AF8C29B7-DCD5-0E07-FE70-0A7D8FB62E69}"/>
              </a:ext>
            </a:extLst>
          </p:cNvPr>
          <p:cNvPicPr>
            <a:picLocks noChangeAspect="1"/>
          </p:cNvPicPr>
          <p:nvPr/>
        </p:nvPicPr>
        <p:blipFill>
          <a:blip r:embed="rId3"/>
          <a:stretch>
            <a:fillRect/>
          </a:stretch>
        </p:blipFill>
        <p:spPr>
          <a:xfrm>
            <a:off x="7611646" y="13716"/>
            <a:ext cx="2282798" cy="731520"/>
          </a:xfrm>
          <a:prstGeom prst="rect">
            <a:avLst/>
          </a:prstGeom>
        </p:spPr>
      </p:pic>
      <p:sp>
        <p:nvSpPr>
          <p:cNvPr id="7" name="Subtitle 2">
            <a:extLst>
              <a:ext uri="{FF2B5EF4-FFF2-40B4-BE49-F238E27FC236}">
                <a16:creationId xmlns:a16="http://schemas.microsoft.com/office/drawing/2014/main" id="{5C1F90EC-5C8B-F6CD-BD2B-ED6B8C32D2B1}"/>
              </a:ext>
            </a:extLst>
          </p:cNvPr>
          <p:cNvSpPr txBox="1">
            <a:spLocks/>
          </p:cNvSpPr>
          <p:nvPr/>
        </p:nvSpPr>
        <p:spPr>
          <a:xfrm>
            <a:off x="1238250" y="6553324"/>
            <a:ext cx="7429500" cy="265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200" b="0" i="1" u="none" strike="noStrike" kern="1200" cap="none" spc="0" normalizeH="0" baseline="0" noProof="0" dirty="0">
                <a:ln>
                  <a:noFill/>
                </a:ln>
                <a:solidFill>
                  <a:prstClr val="black"/>
                </a:solidFill>
                <a:effectLst/>
                <a:uLnTx/>
                <a:uFillTx/>
                <a:latin typeface="Calibri"/>
                <a:ea typeface="+mn-ea"/>
                <a:cs typeface="+mn-cs"/>
              </a:rPr>
              <a:t>18</a:t>
            </a:r>
            <a:r>
              <a:rPr kumimoji="0" lang="en-GB" sz="1200" b="0" i="1" u="none" strike="noStrike" kern="1200" cap="none" spc="0" normalizeH="0" baseline="30000" noProof="0" dirty="0">
                <a:ln>
                  <a:noFill/>
                </a:ln>
                <a:solidFill>
                  <a:prstClr val="black"/>
                </a:solidFill>
                <a:effectLst/>
                <a:uLnTx/>
                <a:uFillTx/>
                <a:latin typeface="Calibri"/>
                <a:ea typeface="+mn-ea"/>
                <a:cs typeface="+mn-cs"/>
              </a:rPr>
              <a:t>th</a:t>
            </a:r>
            <a:r>
              <a:rPr kumimoji="0" lang="en-GB" sz="1200" b="0" i="1" u="none" strike="noStrike" kern="1200" cap="none" spc="0" normalizeH="0" baseline="0" noProof="0" dirty="0">
                <a:ln>
                  <a:noFill/>
                </a:ln>
                <a:solidFill>
                  <a:prstClr val="black"/>
                </a:solidFill>
                <a:effectLst/>
                <a:uLnTx/>
                <a:uFillTx/>
                <a:latin typeface="Calibri"/>
                <a:ea typeface="+mn-ea"/>
                <a:cs typeface="+mn-cs"/>
              </a:rPr>
              <a:t> session ICG/NEAMTWS  ●  6 – 8 February 2024</a:t>
            </a:r>
            <a:endParaRPr kumimoji="0" lang="en-US" sz="1200" b="0" i="1" u="none" strike="noStrike" kern="1200" cap="none" spc="0" normalizeH="0" baseline="0" noProof="0" dirty="0">
              <a:ln>
                <a:noFill/>
              </a:ln>
              <a:solidFill>
                <a:prstClr val="black"/>
              </a:solidFill>
              <a:effectLst/>
              <a:uLnTx/>
              <a:uFillTx/>
              <a:latin typeface="Calibri"/>
              <a:ea typeface="+mn-ea"/>
              <a:cs typeface="+mn-cs"/>
            </a:endParaRPr>
          </a:p>
        </p:txBody>
      </p:sp>
      <p:sp>
        <p:nvSpPr>
          <p:cNvPr id="2" name="object 16">
            <a:extLst>
              <a:ext uri="{FF2B5EF4-FFF2-40B4-BE49-F238E27FC236}">
                <a16:creationId xmlns:a16="http://schemas.microsoft.com/office/drawing/2014/main" id="{F1552037-AE41-2788-2EFE-66434C7B5F4E}"/>
              </a:ext>
            </a:extLst>
          </p:cNvPr>
          <p:cNvSpPr txBox="1">
            <a:spLocks noGrp="1"/>
          </p:cNvSpPr>
          <p:nvPr>
            <p:ph type="title"/>
          </p:nvPr>
        </p:nvSpPr>
        <p:spPr>
          <a:xfrm>
            <a:off x="459370" y="202048"/>
            <a:ext cx="8543925" cy="1325563"/>
          </a:xfrm>
          <a:prstGeom prst="rect">
            <a:avLst/>
          </a:prstGeom>
        </p:spPr>
        <p:txBody>
          <a:bodyPr vert="horz" wrap="square" lIns="0" tIns="477520" rIns="0" bIns="0" rtlCol="0">
            <a:noAutofit/>
          </a:bodyPr>
          <a:lstStyle/>
          <a:p>
            <a:pPr marL="153035" algn="ctr">
              <a:lnSpc>
                <a:spcPct val="100000"/>
              </a:lnSpc>
              <a:tabLst>
                <a:tab pos="7607934" algn="l"/>
              </a:tabLst>
            </a:pPr>
            <a:r>
              <a:rPr sz="4000" u="sng" spc="-55" dirty="0">
                <a:latin typeface="Calibri Light"/>
                <a:cs typeface="Calibri Light"/>
              </a:rPr>
              <a:t>N</a:t>
            </a:r>
            <a:r>
              <a:rPr sz="4000" u="sng" spc="-95" dirty="0">
                <a:latin typeface="Calibri Light"/>
                <a:cs typeface="Calibri Light"/>
              </a:rPr>
              <a:t>E</a:t>
            </a:r>
            <a:r>
              <a:rPr sz="4000" u="sng" spc="-60" dirty="0">
                <a:latin typeface="Calibri Light"/>
                <a:cs typeface="Calibri Light"/>
              </a:rPr>
              <a:t>A</a:t>
            </a:r>
            <a:r>
              <a:rPr sz="4000" u="sng" spc="-50" dirty="0">
                <a:latin typeface="Calibri Light"/>
                <a:cs typeface="Calibri Light"/>
              </a:rPr>
              <a:t>M</a:t>
            </a:r>
            <a:r>
              <a:rPr sz="4000" u="sng" spc="-225" dirty="0">
                <a:latin typeface="Calibri Light"/>
                <a:cs typeface="Calibri Light"/>
              </a:rPr>
              <a:t>W</a:t>
            </a:r>
            <a:r>
              <a:rPr sz="4000" u="sng" spc="-165" dirty="0">
                <a:latin typeface="Calibri Light"/>
                <a:cs typeface="Calibri Light"/>
              </a:rPr>
              <a:t>a</a:t>
            </a:r>
            <a:r>
              <a:rPr sz="4000" u="sng" spc="-100" dirty="0">
                <a:latin typeface="Calibri Light"/>
                <a:cs typeface="Calibri Light"/>
              </a:rPr>
              <a:t>v</a:t>
            </a:r>
            <a:r>
              <a:rPr sz="4000" u="sng" spc="-45" dirty="0">
                <a:latin typeface="Calibri Light"/>
                <a:cs typeface="Calibri Light"/>
              </a:rPr>
              <a:t>e</a:t>
            </a:r>
            <a:r>
              <a:rPr lang="en-US" sz="4000" u="sng" spc="-45" dirty="0">
                <a:latin typeface="Calibri Light"/>
                <a:cs typeface="Calibri Light"/>
              </a:rPr>
              <a:t>2</a:t>
            </a:r>
            <a:r>
              <a:rPr lang="en-US" sz="4000" u="sng" spc="-50" dirty="0">
                <a:latin typeface="Calibri Light"/>
                <a:cs typeface="Calibri Light"/>
              </a:rPr>
              <a:t>3 &amp; Tsunami Ready</a:t>
            </a:r>
            <a:endParaRPr sz="4000" dirty="0">
              <a:latin typeface="Calibri Light"/>
              <a:cs typeface="Calibri Light"/>
            </a:endParaRPr>
          </a:p>
        </p:txBody>
      </p:sp>
    </p:spTree>
    <p:extLst>
      <p:ext uri="{BB962C8B-B14F-4D97-AF65-F5344CB8AC3E}">
        <p14:creationId xmlns:p14="http://schemas.microsoft.com/office/powerpoint/2010/main" val="24669890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C7613-7494-DB21-808A-356D73E808D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D982ED-9A8C-A97D-392D-ADB95CEEC5EF}"/>
              </a:ext>
            </a:extLst>
          </p:cNvPr>
          <p:cNvSpPr>
            <a:spLocks noGrp="1"/>
          </p:cNvSpPr>
          <p:nvPr>
            <p:ph idx="1"/>
          </p:nvPr>
        </p:nvSpPr>
        <p:spPr>
          <a:xfrm>
            <a:off x="228600" y="1386961"/>
            <a:ext cx="9339146" cy="5409701"/>
          </a:xfrm>
        </p:spPr>
        <p:txBody>
          <a:bodyPr>
            <a:noAutofit/>
          </a:bodyPr>
          <a:lstStyle/>
          <a:p>
            <a:pPr marL="228600" lvl="1">
              <a:lnSpc>
                <a:spcPct val="100000"/>
              </a:lnSpc>
              <a:spcBef>
                <a:spcPts val="1000"/>
              </a:spcBef>
            </a:pPr>
            <a:r>
              <a:rPr lang="en-US" sz="2000" dirty="0"/>
              <a:t> Spain – Full Scale Exercise:</a:t>
            </a:r>
          </a:p>
          <a:p>
            <a:pPr lvl="1">
              <a:lnSpc>
                <a:spcPct val="100000"/>
              </a:lnSpc>
            </a:pPr>
            <a:r>
              <a:rPr lang="en-US" sz="2000" dirty="0"/>
              <a:t>Evacuation of a school in </a:t>
            </a:r>
            <a:r>
              <a:rPr lang="en-US" sz="2000" dirty="0" err="1"/>
              <a:t>Chipiona</a:t>
            </a:r>
            <a:r>
              <a:rPr lang="en-US" sz="2000" dirty="0"/>
              <a:t> Municipality coordinated by the operational center of the Local Police to reach the meeting point. Previous outreach activities in </a:t>
            </a:r>
            <a:r>
              <a:rPr lang="en-US" sz="2000" dirty="0" err="1"/>
              <a:t>Chipiona</a:t>
            </a:r>
            <a:r>
              <a:rPr lang="en-US" sz="2000" dirty="0"/>
              <a:t> like Conferences, 'Tsunami Walk' to know the evacuation routes, and meetings with institutions involved in the exercise. Evacuation of a school in </a:t>
            </a:r>
            <a:r>
              <a:rPr lang="en-US" sz="2000" dirty="0" err="1"/>
              <a:t>Chipiona</a:t>
            </a:r>
            <a:r>
              <a:rPr lang="en-US" sz="2000" dirty="0"/>
              <a:t> Municipality coordinated by the operational center of the Local Police to reach the meeting point.</a:t>
            </a:r>
          </a:p>
          <a:p>
            <a:pPr marL="228600" lvl="1">
              <a:lnSpc>
                <a:spcPct val="100000"/>
              </a:lnSpc>
              <a:spcBef>
                <a:spcPts val="1000"/>
              </a:spcBef>
            </a:pPr>
            <a:r>
              <a:rPr lang="en-US" sz="2000" dirty="0" err="1"/>
              <a:t>Turkiye</a:t>
            </a:r>
            <a:r>
              <a:rPr lang="en-US" sz="2000" dirty="0"/>
              <a:t> – Table Top Exercise:</a:t>
            </a:r>
          </a:p>
          <a:p>
            <a:pPr lvl="1">
              <a:lnSpc>
                <a:spcPct val="100000"/>
              </a:lnSpc>
            </a:pPr>
            <a:r>
              <a:rPr lang="en-US" sz="2000" dirty="0"/>
              <a:t>To monitor the dissemination chain during the NEAMWave23 Tsunami Exercise, KOERI led a Table Top Exercise related to the tsunami message dissemination chain of the </a:t>
            </a:r>
            <a:r>
              <a:rPr lang="en-US" sz="2000" dirty="0" err="1"/>
              <a:t>Büyükçekmece</a:t>
            </a:r>
            <a:r>
              <a:rPr lang="en-US" sz="2000" dirty="0"/>
              <a:t>, Istanbul) by inviting all the stakeholders such as Disaster and Emergency Management Department (AFAD), Istanbul Metropolitan Municipality, District Governorate and Municipality of </a:t>
            </a:r>
            <a:r>
              <a:rPr lang="en-US" sz="2000" dirty="0" err="1"/>
              <a:t>Büyükçekmece</a:t>
            </a:r>
            <a:r>
              <a:rPr lang="en-US" sz="2000" dirty="0"/>
              <a:t>, Middle East Technical University (METU), and Turkish Wireless and Radio Amateur Society (TRAC). Observers from the Office of Navigation, Hydrography and Oceanography (SHOD) and </a:t>
            </a:r>
            <a:r>
              <a:rPr lang="en-US" sz="2000" dirty="0" err="1"/>
              <a:t>Boğaziçi</a:t>
            </a:r>
            <a:r>
              <a:rPr lang="en-US" sz="2000" dirty="0"/>
              <a:t> University also involved in the exercise. </a:t>
            </a:r>
          </a:p>
          <a:p>
            <a:pPr lvl="1">
              <a:lnSpc>
                <a:spcPct val="110000"/>
              </a:lnSpc>
            </a:pPr>
            <a:endParaRPr lang="en-US" sz="2000" dirty="0"/>
          </a:p>
          <a:p>
            <a:pPr marL="228600" lvl="1">
              <a:lnSpc>
                <a:spcPct val="110000"/>
              </a:lnSpc>
              <a:spcBef>
                <a:spcPts val="1000"/>
              </a:spcBef>
            </a:pPr>
            <a:endParaRPr lang="en-US" sz="2000" dirty="0"/>
          </a:p>
          <a:p>
            <a:pPr marL="228600" lvl="1">
              <a:lnSpc>
                <a:spcPct val="110000"/>
              </a:lnSpc>
              <a:spcBef>
                <a:spcPts val="1000"/>
              </a:spcBef>
            </a:pPr>
            <a:endParaRPr lang="en-US" sz="2000" dirty="0"/>
          </a:p>
        </p:txBody>
      </p:sp>
      <p:sp>
        <p:nvSpPr>
          <p:cNvPr id="5" name="object 23">
            <a:extLst>
              <a:ext uri="{FF2B5EF4-FFF2-40B4-BE49-F238E27FC236}">
                <a16:creationId xmlns:a16="http://schemas.microsoft.com/office/drawing/2014/main" id="{F881A3E3-5630-AE67-5F78-96ABE8ABEADF}"/>
              </a:ext>
            </a:extLst>
          </p:cNvPr>
          <p:cNvSpPr/>
          <p:nvPr/>
        </p:nvSpPr>
        <p:spPr>
          <a:xfrm>
            <a:off x="11556" y="13716"/>
            <a:ext cx="1688973" cy="720852"/>
          </a:xfrm>
          <a:prstGeom prst="rect">
            <a:avLst/>
          </a:prstGeom>
          <a:blipFill>
            <a:blip r:embed="rId2" cstate="print"/>
            <a:stretch>
              <a:fillRect/>
            </a:stretch>
          </a:blip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AF8C29B7-DCD5-0E07-FE70-0A7D8FB62E69}"/>
              </a:ext>
            </a:extLst>
          </p:cNvPr>
          <p:cNvPicPr>
            <a:picLocks noChangeAspect="1"/>
          </p:cNvPicPr>
          <p:nvPr/>
        </p:nvPicPr>
        <p:blipFill>
          <a:blip r:embed="rId3"/>
          <a:stretch>
            <a:fillRect/>
          </a:stretch>
        </p:blipFill>
        <p:spPr>
          <a:xfrm>
            <a:off x="7611646" y="13716"/>
            <a:ext cx="2282798" cy="731520"/>
          </a:xfrm>
          <a:prstGeom prst="rect">
            <a:avLst/>
          </a:prstGeom>
        </p:spPr>
      </p:pic>
      <p:sp>
        <p:nvSpPr>
          <p:cNvPr id="7" name="Subtitle 2">
            <a:extLst>
              <a:ext uri="{FF2B5EF4-FFF2-40B4-BE49-F238E27FC236}">
                <a16:creationId xmlns:a16="http://schemas.microsoft.com/office/drawing/2014/main" id="{5C1F90EC-5C8B-F6CD-BD2B-ED6B8C32D2B1}"/>
              </a:ext>
            </a:extLst>
          </p:cNvPr>
          <p:cNvSpPr txBox="1">
            <a:spLocks/>
          </p:cNvSpPr>
          <p:nvPr/>
        </p:nvSpPr>
        <p:spPr>
          <a:xfrm>
            <a:off x="1238250" y="6553324"/>
            <a:ext cx="7429500" cy="265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200" b="0" i="1" u="none" strike="noStrike" kern="1200" cap="none" spc="0" normalizeH="0" baseline="0" noProof="0" dirty="0">
                <a:ln>
                  <a:noFill/>
                </a:ln>
                <a:solidFill>
                  <a:prstClr val="black"/>
                </a:solidFill>
                <a:effectLst/>
                <a:uLnTx/>
                <a:uFillTx/>
                <a:latin typeface="Calibri"/>
                <a:ea typeface="+mn-ea"/>
                <a:cs typeface="+mn-cs"/>
              </a:rPr>
              <a:t>18</a:t>
            </a:r>
            <a:r>
              <a:rPr kumimoji="0" lang="en-GB" sz="1200" b="0" i="1" u="none" strike="noStrike" kern="1200" cap="none" spc="0" normalizeH="0" baseline="30000" noProof="0" dirty="0">
                <a:ln>
                  <a:noFill/>
                </a:ln>
                <a:solidFill>
                  <a:prstClr val="black"/>
                </a:solidFill>
                <a:effectLst/>
                <a:uLnTx/>
                <a:uFillTx/>
                <a:latin typeface="Calibri"/>
                <a:ea typeface="+mn-ea"/>
                <a:cs typeface="+mn-cs"/>
              </a:rPr>
              <a:t>th</a:t>
            </a:r>
            <a:r>
              <a:rPr kumimoji="0" lang="en-GB" sz="1200" b="0" i="1" u="none" strike="noStrike" kern="1200" cap="none" spc="0" normalizeH="0" baseline="0" noProof="0" dirty="0">
                <a:ln>
                  <a:noFill/>
                </a:ln>
                <a:solidFill>
                  <a:prstClr val="black"/>
                </a:solidFill>
                <a:effectLst/>
                <a:uLnTx/>
                <a:uFillTx/>
                <a:latin typeface="Calibri"/>
                <a:ea typeface="+mn-ea"/>
                <a:cs typeface="+mn-cs"/>
              </a:rPr>
              <a:t> session ICG/NEAMTWS  ●  6 – 8 February 2024</a:t>
            </a:r>
            <a:endParaRPr kumimoji="0" lang="en-US" sz="1200" b="0" i="1" u="none" strike="noStrike" kern="1200" cap="none" spc="0" normalizeH="0" baseline="0" noProof="0" dirty="0">
              <a:ln>
                <a:noFill/>
              </a:ln>
              <a:solidFill>
                <a:prstClr val="black"/>
              </a:solidFill>
              <a:effectLst/>
              <a:uLnTx/>
              <a:uFillTx/>
              <a:latin typeface="Calibri"/>
              <a:ea typeface="+mn-ea"/>
              <a:cs typeface="+mn-cs"/>
            </a:endParaRPr>
          </a:p>
        </p:txBody>
      </p:sp>
      <p:sp>
        <p:nvSpPr>
          <p:cNvPr id="2" name="object 16">
            <a:extLst>
              <a:ext uri="{FF2B5EF4-FFF2-40B4-BE49-F238E27FC236}">
                <a16:creationId xmlns:a16="http://schemas.microsoft.com/office/drawing/2014/main" id="{F1552037-AE41-2788-2EFE-66434C7B5F4E}"/>
              </a:ext>
            </a:extLst>
          </p:cNvPr>
          <p:cNvSpPr txBox="1">
            <a:spLocks noGrp="1"/>
          </p:cNvSpPr>
          <p:nvPr>
            <p:ph type="title"/>
          </p:nvPr>
        </p:nvSpPr>
        <p:spPr>
          <a:xfrm>
            <a:off x="459370" y="140713"/>
            <a:ext cx="8543925" cy="1325563"/>
          </a:xfrm>
          <a:prstGeom prst="rect">
            <a:avLst/>
          </a:prstGeom>
        </p:spPr>
        <p:txBody>
          <a:bodyPr vert="horz" wrap="square" lIns="0" tIns="477520" rIns="0" bIns="0" rtlCol="0">
            <a:noAutofit/>
          </a:bodyPr>
          <a:lstStyle/>
          <a:p>
            <a:pPr marL="153035" algn="ctr">
              <a:lnSpc>
                <a:spcPct val="100000"/>
              </a:lnSpc>
              <a:tabLst>
                <a:tab pos="7607934" algn="l"/>
              </a:tabLst>
            </a:pPr>
            <a:r>
              <a:rPr sz="4000" u="sng" spc="-55" dirty="0">
                <a:latin typeface="Calibri Light"/>
                <a:cs typeface="Calibri Light"/>
              </a:rPr>
              <a:t>N</a:t>
            </a:r>
            <a:r>
              <a:rPr sz="4000" u="sng" spc="-95" dirty="0">
                <a:latin typeface="Calibri Light"/>
                <a:cs typeface="Calibri Light"/>
              </a:rPr>
              <a:t>E</a:t>
            </a:r>
            <a:r>
              <a:rPr sz="4000" u="sng" spc="-60" dirty="0">
                <a:latin typeface="Calibri Light"/>
                <a:cs typeface="Calibri Light"/>
              </a:rPr>
              <a:t>A</a:t>
            </a:r>
            <a:r>
              <a:rPr sz="4000" u="sng" spc="-50" dirty="0">
                <a:latin typeface="Calibri Light"/>
                <a:cs typeface="Calibri Light"/>
              </a:rPr>
              <a:t>M</a:t>
            </a:r>
            <a:r>
              <a:rPr sz="4000" u="sng" spc="-225" dirty="0">
                <a:latin typeface="Calibri Light"/>
                <a:cs typeface="Calibri Light"/>
              </a:rPr>
              <a:t>W</a:t>
            </a:r>
            <a:r>
              <a:rPr sz="4000" u="sng" spc="-165" dirty="0">
                <a:latin typeface="Calibri Light"/>
                <a:cs typeface="Calibri Light"/>
              </a:rPr>
              <a:t>a</a:t>
            </a:r>
            <a:r>
              <a:rPr sz="4000" u="sng" spc="-100" dirty="0">
                <a:latin typeface="Calibri Light"/>
                <a:cs typeface="Calibri Light"/>
              </a:rPr>
              <a:t>v</a:t>
            </a:r>
            <a:r>
              <a:rPr sz="4000" u="sng" spc="-45" dirty="0">
                <a:latin typeface="Calibri Light"/>
                <a:cs typeface="Calibri Light"/>
              </a:rPr>
              <a:t>e</a:t>
            </a:r>
            <a:r>
              <a:rPr lang="en-US" sz="4000" u="sng" spc="-45" dirty="0">
                <a:latin typeface="Calibri Light"/>
                <a:cs typeface="Calibri Light"/>
              </a:rPr>
              <a:t>2</a:t>
            </a:r>
            <a:r>
              <a:rPr lang="en-US" sz="4000" u="sng" spc="-50" dirty="0">
                <a:latin typeface="Calibri Light"/>
                <a:cs typeface="Calibri Light"/>
              </a:rPr>
              <a:t>3 &amp; Tsunami Ready</a:t>
            </a:r>
            <a:endParaRPr sz="4000" dirty="0">
              <a:latin typeface="Calibri Light"/>
              <a:cs typeface="Calibri Light"/>
            </a:endParaRPr>
          </a:p>
        </p:txBody>
      </p:sp>
    </p:spTree>
    <p:extLst>
      <p:ext uri="{BB962C8B-B14F-4D97-AF65-F5344CB8AC3E}">
        <p14:creationId xmlns:p14="http://schemas.microsoft.com/office/powerpoint/2010/main" val="20132763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EF36D-E2C4-2171-DA83-FD01070ADA99}"/>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51BA93D9-CCEA-84F2-F3CB-C1AC60AD73E0}"/>
              </a:ext>
            </a:extLst>
          </p:cNvPr>
          <p:cNvSpPr txBox="1">
            <a:spLocks noGrp="1"/>
          </p:cNvSpPr>
          <p:nvPr>
            <p:ph type="title"/>
          </p:nvPr>
        </p:nvSpPr>
        <p:spPr>
          <a:xfrm>
            <a:off x="681037" y="27582"/>
            <a:ext cx="8543925" cy="1325563"/>
          </a:xfrm>
          <a:prstGeom prst="rect">
            <a:avLst/>
          </a:prstGeom>
        </p:spPr>
        <p:txBody>
          <a:bodyPr vert="horz" wrap="square" lIns="0" tIns="605027" rIns="0" bIns="0" rtlCol="0">
            <a:noAutofit/>
          </a:bodyPr>
          <a:lstStyle/>
          <a:p>
            <a:pPr marL="132715" algn="ctr">
              <a:lnSpc>
                <a:spcPct val="100000"/>
              </a:lnSpc>
              <a:tabLst>
                <a:tab pos="7607934" algn="l"/>
              </a:tabLst>
            </a:pPr>
            <a:r>
              <a:rPr lang="en-US" sz="4000" u="sng" spc="-50" dirty="0">
                <a:latin typeface="Calibri Light"/>
                <a:cs typeface="Calibri Light"/>
              </a:rPr>
              <a:t>TT-TE first comments …</a:t>
            </a:r>
            <a:endParaRPr sz="4000" dirty="0">
              <a:latin typeface="Calibri Light"/>
              <a:cs typeface="Calibri Light"/>
            </a:endParaRPr>
          </a:p>
        </p:txBody>
      </p:sp>
      <p:sp>
        <p:nvSpPr>
          <p:cNvPr id="5" name="object 5">
            <a:extLst>
              <a:ext uri="{FF2B5EF4-FFF2-40B4-BE49-F238E27FC236}">
                <a16:creationId xmlns:a16="http://schemas.microsoft.com/office/drawing/2014/main" id="{AC968DE2-B9E5-350C-545A-C13750722048}"/>
              </a:ext>
            </a:extLst>
          </p:cNvPr>
          <p:cNvSpPr/>
          <p:nvPr/>
        </p:nvSpPr>
        <p:spPr>
          <a:xfrm>
            <a:off x="11556" y="13716"/>
            <a:ext cx="1688973" cy="720852"/>
          </a:xfrm>
          <a:prstGeom prst="rect">
            <a:avLst/>
          </a:prstGeom>
          <a:blipFill>
            <a:blip r:embed="rId2" cstate="print"/>
            <a:stretch>
              <a:fillRect/>
            </a:stretch>
          </a:blipFill>
        </p:spPr>
        <p:txBody>
          <a:bodyPr wrap="square" lIns="0" tIns="0" rIns="0" bIns="0" rtlCol="0">
            <a:noAutofit/>
          </a:bodyPr>
          <a:lstStyle/>
          <a:p>
            <a:endParaRPr/>
          </a:p>
        </p:txBody>
      </p:sp>
      <p:sp>
        <p:nvSpPr>
          <p:cNvPr id="6" name="object 10">
            <a:extLst>
              <a:ext uri="{FF2B5EF4-FFF2-40B4-BE49-F238E27FC236}">
                <a16:creationId xmlns:a16="http://schemas.microsoft.com/office/drawing/2014/main" id="{8F44A53A-8B49-42C2-9D9C-D701F1D922F0}"/>
              </a:ext>
            </a:extLst>
          </p:cNvPr>
          <p:cNvSpPr txBox="1"/>
          <p:nvPr/>
        </p:nvSpPr>
        <p:spPr>
          <a:xfrm>
            <a:off x="66907" y="1389950"/>
            <a:ext cx="9534293" cy="2987244"/>
          </a:xfrm>
          <a:prstGeom prst="rect">
            <a:avLst/>
          </a:prstGeom>
        </p:spPr>
        <p:txBody>
          <a:bodyPr vert="horz" wrap="square" lIns="0" tIns="0" rIns="0" bIns="0" rtlCol="0">
            <a:noAutofit/>
          </a:bodyPr>
          <a:lstStyle/>
          <a:p>
            <a:pPr marL="298450" marR="12700" indent="-285750" algn="just" defTabSz="457200">
              <a:lnSpc>
                <a:spcPct val="110000"/>
              </a:lnSpc>
              <a:buFontTx/>
              <a:buChar char="-"/>
            </a:pPr>
            <a:r>
              <a:rPr lang="en-US" dirty="0">
                <a:cs typeface="Calibri"/>
              </a:rPr>
              <a:t>Submission of exercise evaluation forms is highly important for TT-TE to better evaluate the functionality of </a:t>
            </a:r>
            <a:r>
              <a:rPr lang="en-US" dirty="0" err="1">
                <a:cs typeface="Calibri"/>
              </a:rPr>
              <a:t>NEAMWave</a:t>
            </a:r>
            <a:r>
              <a:rPr lang="en-US" dirty="0">
                <a:cs typeface="Calibri"/>
              </a:rPr>
              <a:t> (Subscription forms are not the main reference for the preparation of final evaluation report).</a:t>
            </a:r>
          </a:p>
          <a:p>
            <a:pPr marL="298450" marR="12700" indent="-285750" algn="just" defTabSz="457200">
              <a:lnSpc>
                <a:spcPct val="110000"/>
              </a:lnSpc>
              <a:buFontTx/>
              <a:buChar char="-"/>
            </a:pPr>
            <a:r>
              <a:rPr lang="en-US" dirty="0">
                <a:cs typeface="Calibri"/>
              </a:rPr>
              <a:t>New Exercise Online Platform was more functional and in NEAMWave23. Dissemination of exercise materials was delayed but was more effective due to the division of the exercise manual in two Parts.</a:t>
            </a:r>
          </a:p>
          <a:p>
            <a:pPr marL="298450" marR="12700" indent="-285750" algn="just" defTabSz="457200">
              <a:lnSpc>
                <a:spcPct val="110000"/>
              </a:lnSpc>
              <a:buFontTx/>
              <a:buChar char="-"/>
            </a:pPr>
            <a:r>
              <a:rPr lang="en-US" dirty="0"/>
              <a:t>A digital tool can be developed for managing and updating contacts both for preparing for the exercise and for managing new subscriptions.</a:t>
            </a:r>
            <a:endParaRPr lang="en-US" dirty="0">
              <a:cs typeface="Calibri"/>
            </a:endParaRPr>
          </a:p>
          <a:p>
            <a:pPr marL="298450" marR="12700" indent="-285750" algn="just" defTabSz="457200">
              <a:lnSpc>
                <a:spcPct val="110000"/>
              </a:lnSpc>
              <a:buFontTx/>
              <a:buChar char="-"/>
            </a:pPr>
            <a:r>
              <a:rPr lang="en-US" dirty="0">
                <a:cs typeface="Calibri"/>
              </a:rPr>
              <a:t>The participation of CPAs is “indirectly” increasing with the synergy of </a:t>
            </a:r>
            <a:r>
              <a:rPr lang="en-US" dirty="0" err="1">
                <a:cs typeface="Calibri"/>
              </a:rPr>
              <a:t>CoastWAVE</a:t>
            </a:r>
            <a:r>
              <a:rPr lang="en-US" dirty="0">
                <a:cs typeface="Calibri"/>
              </a:rPr>
              <a:t> project. </a:t>
            </a:r>
          </a:p>
          <a:p>
            <a:pPr marL="298450" marR="12700" indent="-285750" algn="just" defTabSz="457200">
              <a:lnSpc>
                <a:spcPct val="110000"/>
              </a:lnSpc>
              <a:buFontTx/>
              <a:buChar char="-"/>
            </a:pPr>
            <a:r>
              <a:rPr lang="en-US" dirty="0">
                <a:cs typeface="Calibri"/>
              </a:rPr>
              <a:t>Subscription and evaluation need to be improved to better capture the need of partners at local level (and not only NEAMTWS related, i.e. TSPs, TWFPs,…)</a:t>
            </a:r>
          </a:p>
          <a:p>
            <a:pPr marL="298450" marR="12700" indent="-285750" algn="just" defTabSz="457200">
              <a:lnSpc>
                <a:spcPct val="110000"/>
              </a:lnSpc>
              <a:buFontTx/>
              <a:buChar char="-"/>
            </a:pPr>
            <a:r>
              <a:rPr lang="en-US" dirty="0">
                <a:cs typeface="Calibri"/>
              </a:rPr>
              <a:t>The link between NEAMTWS parts, i.e. TSPS &amp; TWFP, and recipients like NTWCs and especially CPAs should be enforced. Informative meetings with the </a:t>
            </a:r>
            <a:r>
              <a:rPr lang="en-US" dirty="0" err="1">
                <a:cs typeface="Calibri"/>
              </a:rPr>
              <a:t>NEAMWave</a:t>
            </a:r>
            <a:r>
              <a:rPr lang="en-US" dirty="0">
                <a:cs typeface="Calibri"/>
              </a:rPr>
              <a:t> subscribers, TSPs and TT-TE prior to the exercise would be useful to explain the scenarios and procedures. This would also increase participation in Phase C. </a:t>
            </a:r>
          </a:p>
          <a:p>
            <a:pPr marL="298450" marR="12700" indent="-285750" algn="just" defTabSz="457200">
              <a:lnSpc>
                <a:spcPct val="110000"/>
              </a:lnSpc>
              <a:buFontTx/>
              <a:buChar char="-"/>
            </a:pPr>
            <a:r>
              <a:rPr lang="en-US" dirty="0">
                <a:cs typeface="Calibri"/>
              </a:rPr>
              <a:t>Clarification is necessary for the definition of Phase B exercise types by discussing with CPAs and/or ERCC.</a:t>
            </a:r>
            <a:endParaRPr lang="en-US" sz="2000" dirty="0">
              <a:cs typeface="Calibri"/>
            </a:endParaRPr>
          </a:p>
        </p:txBody>
      </p:sp>
      <p:pic>
        <p:nvPicPr>
          <p:cNvPr id="3" name="Picture 2">
            <a:extLst>
              <a:ext uri="{FF2B5EF4-FFF2-40B4-BE49-F238E27FC236}">
                <a16:creationId xmlns:a16="http://schemas.microsoft.com/office/drawing/2014/main" id="{341998D0-2117-66AF-EBF2-0EE443CC74B5}"/>
              </a:ext>
            </a:extLst>
          </p:cNvPr>
          <p:cNvPicPr>
            <a:picLocks noChangeAspect="1"/>
          </p:cNvPicPr>
          <p:nvPr/>
        </p:nvPicPr>
        <p:blipFill>
          <a:blip r:embed="rId3"/>
          <a:stretch>
            <a:fillRect/>
          </a:stretch>
        </p:blipFill>
        <p:spPr>
          <a:xfrm>
            <a:off x="7611646" y="13716"/>
            <a:ext cx="2282798" cy="731520"/>
          </a:xfrm>
          <a:prstGeom prst="rect">
            <a:avLst/>
          </a:prstGeom>
        </p:spPr>
      </p:pic>
      <p:sp>
        <p:nvSpPr>
          <p:cNvPr id="7" name="Subtitle 2">
            <a:extLst>
              <a:ext uri="{FF2B5EF4-FFF2-40B4-BE49-F238E27FC236}">
                <a16:creationId xmlns:a16="http://schemas.microsoft.com/office/drawing/2014/main" id="{B5AD6A26-5E60-CF19-4A93-3BA32CC95AF7}"/>
              </a:ext>
            </a:extLst>
          </p:cNvPr>
          <p:cNvSpPr txBox="1">
            <a:spLocks/>
          </p:cNvSpPr>
          <p:nvPr/>
        </p:nvSpPr>
        <p:spPr>
          <a:xfrm>
            <a:off x="1238250" y="6553324"/>
            <a:ext cx="7429500" cy="265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t>18</a:t>
            </a:r>
            <a:r>
              <a:rPr lang="en-GB" sz="1200" i="1" baseline="30000" dirty="0"/>
              <a:t>th</a:t>
            </a:r>
            <a:r>
              <a:rPr lang="en-GB" sz="1200" i="1" dirty="0"/>
              <a:t> session ICG/NEAMTWS  ●  6 – 8 February 2024</a:t>
            </a:r>
            <a:endParaRPr lang="en-US" sz="1200" i="1" dirty="0"/>
          </a:p>
        </p:txBody>
      </p:sp>
    </p:spTree>
    <p:extLst>
      <p:ext uri="{BB962C8B-B14F-4D97-AF65-F5344CB8AC3E}">
        <p14:creationId xmlns:p14="http://schemas.microsoft.com/office/powerpoint/2010/main" val="27449839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605027" rIns="0" bIns="0" rtlCol="0">
            <a:noAutofit/>
          </a:bodyPr>
          <a:lstStyle/>
          <a:p>
            <a:pPr marL="132715" algn="ctr">
              <a:lnSpc>
                <a:spcPct val="100000"/>
              </a:lnSpc>
              <a:tabLst>
                <a:tab pos="7607934" algn="l"/>
              </a:tabLst>
            </a:pPr>
            <a:r>
              <a:rPr lang="en-US" sz="4000" u="sng" spc="-50" dirty="0">
                <a:latin typeface="Calibri Light"/>
                <a:cs typeface="Calibri Light"/>
              </a:rPr>
              <a:t>Next steps – </a:t>
            </a:r>
            <a:r>
              <a:rPr lang="en-US" sz="4000" u="sng" spc="-50" dirty="0" err="1">
                <a:latin typeface="Calibri Light"/>
                <a:cs typeface="Calibri Light"/>
              </a:rPr>
              <a:t>PoA</a:t>
            </a:r>
            <a:r>
              <a:rPr lang="en-US" sz="4000" u="sng" spc="-50" dirty="0">
                <a:latin typeface="Calibri Light"/>
                <a:cs typeface="Calibri Light"/>
              </a:rPr>
              <a:t> of TT-TE</a:t>
            </a:r>
            <a:endParaRPr sz="4000" dirty="0">
              <a:latin typeface="Calibri Light"/>
              <a:cs typeface="Calibri Light"/>
            </a:endParaRPr>
          </a:p>
        </p:txBody>
      </p:sp>
      <p:sp>
        <p:nvSpPr>
          <p:cNvPr id="5" name="object 5"/>
          <p:cNvSpPr/>
          <p:nvPr/>
        </p:nvSpPr>
        <p:spPr>
          <a:xfrm>
            <a:off x="11556" y="13716"/>
            <a:ext cx="1688973" cy="720852"/>
          </a:xfrm>
          <a:prstGeom prst="rect">
            <a:avLst/>
          </a:prstGeom>
          <a:blipFill>
            <a:blip r:embed="rId2" cstate="print"/>
            <a:stretch>
              <a:fillRect/>
            </a:stretch>
          </a:blipFill>
        </p:spPr>
        <p:txBody>
          <a:bodyPr wrap="square" lIns="0" tIns="0" rIns="0" bIns="0" rtlCol="0">
            <a:noAutofit/>
          </a:bodyPr>
          <a:lstStyle/>
          <a:p>
            <a:endParaRPr/>
          </a:p>
        </p:txBody>
      </p:sp>
      <p:pic>
        <p:nvPicPr>
          <p:cNvPr id="4" name="Picture 3">
            <a:extLst>
              <a:ext uri="{FF2B5EF4-FFF2-40B4-BE49-F238E27FC236}">
                <a16:creationId xmlns:a16="http://schemas.microsoft.com/office/drawing/2014/main" id="{6A08D1FB-167A-BD44-E41E-9897A0C7A59F}"/>
              </a:ext>
            </a:extLst>
          </p:cNvPr>
          <p:cNvPicPr>
            <a:picLocks noChangeAspect="1"/>
          </p:cNvPicPr>
          <p:nvPr/>
        </p:nvPicPr>
        <p:blipFill>
          <a:blip r:embed="rId3"/>
          <a:stretch>
            <a:fillRect/>
          </a:stretch>
        </p:blipFill>
        <p:spPr>
          <a:xfrm>
            <a:off x="7611646" y="13716"/>
            <a:ext cx="2282798" cy="731520"/>
          </a:xfrm>
          <a:prstGeom prst="rect">
            <a:avLst/>
          </a:prstGeom>
        </p:spPr>
      </p:pic>
      <p:pic>
        <p:nvPicPr>
          <p:cNvPr id="8" name="Picture 7">
            <a:extLst>
              <a:ext uri="{FF2B5EF4-FFF2-40B4-BE49-F238E27FC236}">
                <a16:creationId xmlns:a16="http://schemas.microsoft.com/office/drawing/2014/main" id="{6E96DD27-79FC-CD5F-3368-CDC8826114AD}"/>
              </a:ext>
            </a:extLst>
          </p:cNvPr>
          <p:cNvPicPr>
            <a:picLocks noChangeAspect="1"/>
          </p:cNvPicPr>
          <p:nvPr/>
        </p:nvPicPr>
        <p:blipFill>
          <a:blip r:embed="rId4"/>
          <a:stretch>
            <a:fillRect/>
          </a:stretch>
        </p:blipFill>
        <p:spPr>
          <a:xfrm>
            <a:off x="1186961" y="2042105"/>
            <a:ext cx="7532077" cy="4354482"/>
          </a:xfrm>
          <a:prstGeom prst="rect">
            <a:avLst/>
          </a:prstGeom>
        </p:spPr>
      </p:pic>
      <p:sp>
        <p:nvSpPr>
          <p:cNvPr id="3" name="Rectangle 2">
            <a:extLst>
              <a:ext uri="{FF2B5EF4-FFF2-40B4-BE49-F238E27FC236}">
                <a16:creationId xmlns:a16="http://schemas.microsoft.com/office/drawing/2014/main" id="{2E450E3F-CFF7-DF4F-8746-804A0D064C19}"/>
              </a:ext>
            </a:extLst>
          </p:cNvPr>
          <p:cNvSpPr/>
          <p:nvPr/>
        </p:nvSpPr>
        <p:spPr>
          <a:xfrm>
            <a:off x="1070516" y="3295185"/>
            <a:ext cx="7811429" cy="66907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a:extLst>
              <a:ext uri="{FF2B5EF4-FFF2-40B4-BE49-F238E27FC236}">
                <a16:creationId xmlns:a16="http://schemas.microsoft.com/office/drawing/2014/main" id="{078A4AE0-6DBC-D72C-58E5-ED5ABECA66D2}"/>
              </a:ext>
            </a:extLst>
          </p:cNvPr>
          <p:cNvSpPr txBox="1">
            <a:spLocks/>
          </p:cNvSpPr>
          <p:nvPr/>
        </p:nvSpPr>
        <p:spPr>
          <a:xfrm>
            <a:off x="1238250" y="6553324"/>
            <a:ext cx="7429500" cy="265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t>18</a:t>
            </a:r>
            <a:r>
              <a:rPr lang="en-GB" sz="1200" i="1" baseline="30000" dirty="0"/>
              <a:t>th</a:t>
            </a:r>
            <a:r>
              <a:rPr lang="en-GB" sz="1200" i="1" dirty="0"/>
              <a:t> session ICG/NEAMTWS  ●  6 – 8 February 2024</a:t>
            </a:r>
            <a:endParaRPr lang="en-US" sz="1200" i="1" dirty="0"/>
          </a:p>
        </p:txBody>
      </p:sp>
      <p:sp>
        <p:nvSpPr>
          <p:cNvPr id="7" name="Rectangle 6">
            <a:extLst>
              <a:ext uri="{FF2B5EF4-FFF2-40B4-BE49-F238E27FC236}">
                <a16:creationId xmlns:a16="http://schemas.microsoft.com/office/drawing/2014/main" id="{1191EF9F-D0ED-921F-F393-48378C80F0E0}"/>
              </a:ext>
            </a:extLst>
          </p:cNvPr>
          <p:cNvSpPr/>
          <p:nvPr/>
        </p:nvSpPr>
        <p:spPr>
          <a:xfrm>
            <a:off x="1070517" y="2453268"/>
            <a:ext cx="7811429" cy="36241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5761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802591" y="4419537"/>
            <a:ext cx="4814887" cy="652467"/>
          </a:xfrm>
          <a:prstGeom prst="rect">
            <a:avLst/>
          </a:prstGeom>
        </p:spPr>
        <p:txBody>
          <a:bodyPr vert="horz" wrap="square" lIns="0" tIns="605027" rIns="0" bIns="0" rtlCol="0">
            <a:noAutofit/>
          </a:bodyPr>
          <a:lstStyle/>
          <a:p>
            <a:pPr marL="132715" algn="ctr">
              <a:lnSpc>
                <a:spcPct val="100000"/>
              </a:lnSpc>
              <a:tabLst>
                <a:tab pos="7607934" algn="l"/>
              </a:tabLst>
            </a:pPr>
            <a:r>
              <a:rPr lang="en-US" sz="4000" spc="600" dirty="0">
                <a:latin typeface="Book Antiqua" panose="02040602050305030304" pitchFamily="18" charset="0"/>
                <a:cs typeface="Calibri Light"/>
              </a:rPr>
              <a:t>Thank you</a:t>
            </a:r>
            <a:r>
              <a:rPr lang="en-US" sz="4000" spc="600" dirty="0">
                <a:latin typeface="Calibri Light"/>
                <a:cs typeface="Calibri Light"/>
              </a:rPr>
              <a:t>!</a:t>
            </a:r>
            <a:endParaRPr sz="4000" spc="600" dirty="0">
              <a:latin typeface="Calibri Light"/>
              <a:cs typeface="Calibri Light"/>
            </a:endParaRPr>
          </a:p>
        </p:txBody>
      </p:sp>
      <p:sp>
        <p:nvSpPr>
          <p:cNvPr id="5" name="object 5"/>
          <p:cNvSpPr/>
          <p:nvPr/>
        </p:nvSpPr>
        <p:spPr>
          <a:xfrm>
            <a:off x="11556" y="13716"/>
            <a:ext cx="1688973" cy="720852"/>
          </a:xfrm>
          <a:prstGeom prst="rect">
            <a:avLst/>
          </a:prstGeom>
          <a:blipFill>
            <a:blip r:embed="rId2" cstate="print"/>
            <a:stretch>
              <a:fillRect/>
            </a:stretch>
          </a:blipFill>
        </p:spPr>
        <p:txBody>
          <a:bodyPr wrap="square" lIns="0" tIns="0" rIns="0" bIns="0" rtlCol="0">
            <a:noAutofit/>
          </a:bodyPr>
          <a:lstStyle/>
          <a:p>
            <a:endParaRPr/>
          </a:p>
        </p:txBody>
      </p:sp>
      <p:pic>
        <p:nvPicPr>
          <p:cNvPr id="3" name="Picture 2">
            <a:extLst>
              <a:ext uri="{FF2B5EF4-FFF2-40B4-BE49-F238E27FC236}">
                <a16:creationId xmlns:a16="http://schemas.microsoft.com/office/drawing/2014/main" id="{0A446086-8A9B-8394-91C4-6946F94F600B}"/>
              </a:ext>
            </a:extLst>
          </p:cNvPr>
          <p:cNvPicPr>
            <a:picLocks noChangeAspect="1"/>
          </p:cNvPicPr>
          <p:nvPr/>
        </p:nvPicPr>
        <p:blipFill>
          <a:blip r:embed="rId3"/>
          <a:stretch>
            <a:fillRect/>
          </a:stretch>
        </p:blipFill>
        <p:spPr>
          <a:xfrm>
            <a:off x="7611646" y="13716"/>
            <a:ext cx="2282798" cy="731520"/>
          </a:xfrm>
          <a:prstGeom prst="rect">
            <a:avLst/>
          </a:prstGeom>
        </p:spPr>
      </p:pic>
      <p:graphicFrame>
        <p:nvGraphicFramePr>
          <p:cNvPr id="6" name="Table 5">
            <a:extLst>
              <a:ext uri="{FF2B5EF4-FFF2-40B4-BE49-F238E27FC236}">
                <a16:creationId xmlns:a16="http://schemas.microsoft.com/office/drawing/2014/main" id="{3DB17E1D-7C14-D013-9018-0A45606931D3}"/>
              </a:ext>
            </a:extLst>
          </p:cNvPr>
          <p:cNvGraphicFramePr>
            <a:graphicFrameLocks noGrp="1"/>
          </p:cNvGraphicFramePr>
          <p:nvPr>
            <p:extLst>
              <p:ext uri="{D42A27DB-BD31-4B8C-83A1-F6EECF244321}">
                <p14:modId xmlns:p14="http://schemas.microsoft.com/office/powerpoint/2010/main" val="2051381902"/>
              </p:ext>
            </p:extLst>
          </p:nvPr>
        </p:nvGraphicFramePr>
        <p:xfrm>
          <a:off x="295274" y="1346359"/>
          <a:ext cx="4299029" cy="2707107"/>
        </p:xfrm>
        <a:graphic>
          <a:graphicData uri="http://schemas.openxmlformats.org/drawingml/2006/table">
            <a:tbl>
              <a:tblPr bandRow="1">
                <a:tableStyleId>{5940675A-B579-460E-94D1-54222C63F5DA}</a:tableStyleId>
              </a:tblPr>
              <a:tblGrid>
                <a:gridCol w="1055679">
                  <a:extLst>
                    <a:ext uri="{9D8B030D-6E8A-4147-A177-3AD203B41FA5}">
                      <a16:colId xmlns:a16="http://schemas.microsoft.com/office/drawing/2014/main" val="940910653"/>
                    </a:ext>
                  </a:extLst>
                </a:gridCol>
                <a:gridCol w="1513563">
                  <a:extLst>
                    <a:ext uri="{9D8B030D-6E8A-4147-A177-3AD203B41FA5}">
                      <a16:colId xmlns:a16="http://schemas.microsoft.com/office/drawing/2014/main" val="2515647679"/>
                    </a:ext>
                  </a:extLst>
                </a:gridCol>
                <a:gridCol w="1729787">
                  <a:extLst>
                    <a:ext uri="{9D8B030D-6E8A-4147-A177-3AD203B41FA5}">
                      <a16:colId xmlns:a16="http://schemas.microsoft.com/office/drawing/2014/main" val="2929405291"/>
                    </a:ext>
                  </a:extLst>
                </a:gridCol>
              </a:tblGrid>
              <a:tr h="263039">
                <a:tc>
                  <a:txBody>
                    <a:bodyPr/>
                    <a:lstStyle/>
                    <a:p>
                      <a:pPr algn="ctr">
                        <a:spcAft>
                          <a:spcPts val="1000"/>
                        </a:spcAft>
                      </a:pPr>
                      <a:r>
                        <a:rPr lang="en-GB" sz="1400" b="1" dirty="0">
                          <a:effectLst/>
                          <a:latin typeface="+mn-lt"/>
                        </a:rPr>
                        <a:t>Name</a:t>
                      </a:r>
                      <a:endParaRPr lang="en-US" sz="1400" b="1" dirty="0">
                        <a:effectLst/>
                        <a:latin typeface="+mn-lt"/>
                        <a:ea typeface="Arial" panose="020B0604020202020204" pitchFamily="34" charset="0"/>
                      </a:endParaRPr>
                    </a:p>
                  </a:txBody>
                  <a:tcPr marL="68580" marR="68580" marT="0" marB="0" anchor="ctr"/>
                </a:tc>
                <a:tc>
                  <a:txBody>
                    <a:bodyPr/>
                    <a:lstStyle/>
                    <a:p>
                      <a:pPr algn="ctr">
                        <a:spcAft>
                          <a:spcPts val="1000"/>
                        </a:spcAft>
                      </a:pPr>
                      <a:r>
                        <a:rPr lang="en-GB" sz="1400" b="1" dirty="0">
                          <a:effectLst/>
                          <a:latin typeface="+mn-lt"/>
                        </a:rPr>
                        <a:t>Surname</a:t>
                      </a:r>
                      <a:endParaRPr lang="en-US" sz="1400" b="1" dirty="0">
                        <a:effectLst/>
                        <a:latin typeface="+mn-lt"/>
                        <a:ea typeface="Arial" panose="020B0604020202020204" pitchFamily="34" charset="0"/>
                      </a:endParaRPr>
                    </a:p>
                  </a:txBody>
                  <a:tcPr marL="68580" marR="68580" marT="0" marB="0" anchor="ctr"/>
                </a:tc>
                <a:tc>
                  <a:txBody>
                    <a:bodyPr/>
                    <a:lstStyle/>
                    <a:p>
                      <a:pPr algn="ctr">
                        <a:spcAft>
                          <a:spcPts val="1000"/>
                        </a:spcAft>
                      </a:pPr>
                      <a:r>
                        <a:rPr lang="en-GB" sz="1400" b="1" dirty="0">
                          <a:effectLst/>
                          <a:latin typeface="+mn-lt"/>
                        </a:rPr>
                        <a:t>Institution</a:t>
                      </a:r>
                      <a:endParaRPr lang="en-US" sz="1400" b="1" dirty="0">
                        <a:effectLst/>
                        <a:latin typeface="+mn-lt"/>
                        <a:ea typeface="Arial" panose="020B0604020202020204" pitchFamily="34" charset="0"/>
                      </a:endParaRPr>
                    </a:p>
                  </a:txBody>
                  <a:tcPr marL="68580" marR="68580" marT="0" marB="0" anchor="ctr"/>
                </a:tc>
                <a:extLst>
                  <a:ext uri="{0D108BD9-81ED-4DB2-BD59-A6C34878D82A}">
                    <a16:rowId xmlns:a16="http://schemas.microsoft.com/office/drawing/2014/main" val="1413838937"/>
                  </a:ext>
                </a:extLst>
              </a:tr>
              <a:tr h="263039">
                <a:tc>
                  <a:txBody>
                    <a:bodyPr/>
                    <a:lstStyle/>
                    <a:p>
                      <a:pPr algn="l">
                        <a:spcAft>
                          <a:spcPts val="1000"/>
                        </a:spcAft>
                      </a:pPr>
                      <a:r>
                        <a:rPr lang="en-GB" sz="1400">
                          <a:effectLst/>
                          <a:latin typeface="+mn-lt"/>
                        </a:rPr>
                        <a:t>Ceren</a:t>
                      </a:r>
                      <a:endParaRPr lang="en-US" sz="1400">
                        <a:effectLst/>
                        <a:latin typeface="+mn-lt"/>
                        <a:ea typeface="Arial" panose="020B0604020202020204" pitchFamily="34" charset="0"/>
                      </a:endParaRPr>
                    </a:p>
                  </a:txBody>
                  <a:tcPr marL="68580" marR="68580" marT="0" marB="0" anchor="ctr"/>
                </a:tc>
                <a:tc>
                  <a:txBody>
                    <a:bodyPr/>
                    <a:lstStyle/>
                    <a:p>
                      <a:pPr algn="l">
                        <a:spcAft>
                          <a:spcPts val="1000"/>
                        </a:spcAft>
                      </a:pPr>
                      <a:r>
                        <a:rPr lang="en-GB" sz="1400">
                          <a:effectLst/>
                          <a:latin typeface="+mn-lt"/>
                        </a:rPr>
                        <a:t>Ozer Sozdinler</a:t>
                      </a:r>
                      <a:endParaRPr lang="en-US" sz="1400">
                        <a:effectLst/>
                        <a:latin typeface="+mn-lt"/>
                        <a:ea typeface="Arial" panose="020B0604020202020204" pitchFamily="34" charset="0"/>
                      </a:endParaRPr>
                    </a:p>
                  </a:txBody>
                  <a:tcPr marL="68580" marR="68580" marT="0" marB="0" anchor="ctr"/>
                </a:tc>
                <a:tc>
                  <a:txBody>
                    <a:bodyPr/>
                    <a:lstStyle/>
                    <a:p>
                      <a:pPr algn="l">
                        <a:spcAft>
                          <a:spcPts val="1000"/>
                        </a:spcAft>
                      </a:pPr>
                      <a:r>
                        <a:rPr lang="en-GB" sz="1400">
                          <a:effectLst/>
                          <a:latin typeface="+mn-lt"/>
                        </a:rPr>
                        <a:t>GTU, Türkiye</a:t>
                      </a:r>
                      <a:endParaRPr lang="en-US" sz="1400">
                        <a:effectLst/>
                        <a:latin typeface="+mn-lt"/>
                        <a:ea typeface="Arial" panose="020B0604020202020204" pitchFamily="34" charset="0"/>
                      </a:endParaRPr>
                    </a:p>
                  </a:txBody>
                  <a:tcPr marL="68580" marR="68580" marT="0" marB="0" anchor="ctr"/>
                </a:tc>
                <a:extLst>
                  <a:ext uri="{0D108BD9-81ED-4DB2-BD59-A6C34878D82A}">
                    <a16:rowId xmlns:a16="http://schemas.microsoft.com/office/drawing/2014/main" val="4035614763"/>
                  </a:ext>
                </a:extLst>
              </a:tr>
              <a:tr h="263039">
                <a:tc>
                  <a:txBody>
                    <a:bodyPr/>
                    <a:lstStyle/>
                    <a:p>
                      <a:pPr algn="l">
                        <a:spcAft>
                          <a:spcPts val="1000"/>
                        </a:spcAft>
                      </a:pPr>
                      <a:r>
                        <a:rPr lang="en-GB" sz="1400">
                          <a:effectLst/>
                          <a:latin typeface="+mn-lt"/>
                        </a:rPr>
                        <a:t>Marinos</a:t>
                      </a:r>
                      <a:endParaRPr lang="en-US" sz="1400">
                        <a:effectLst/>
                        <a:latin typeface="+mn-lt"/>
                        <a:ea typeface="Arial" panose="020B0604020202020204" pitchFamily="34" charset="0"/>
                      </a:endParaRPr>
                    </a:p>
                  </a:txBody>
                  <a:tcPr marL="68580" marR="68580" marT="0" marB="0" anchor="ctr"/>
                </a:tc>
                <a:tc>
                  <a:txBody>
                    <a:bodyPr/>
                    <a:lstStyle/>
                    <a:p>
                      <a:pPr algn="l">
                        <a:spcAft>
                          <a:spcPts val="1000"/>
                        </a:spcAft>
                      </a:pPr>
                      <a:r>
                        <a:rPr lang="en-GB" sz="1400">
                          <a:effectLst/>
                          <a:latin typeface="+mn-lt"/>
                        </a:rPr>
                        <a:t>Charalampakis</a:t>
                      </a:r>
                      <a:endParaRPr lang="en-US" sz="1400">
                        <a:effectLst/>
                        <a:latin typeface="+mn-lt"/>
                        <a:ea typeface="Arial" panose="020B0604020202020204" pitchFamily="34" charset="0"/>
                      </a:endParaRPr>
                    </a:p>
                  </a:txBody>
                  <a:tcPr marL="68580" marR="68580" marT="0" marB="0" anchor="ctr"/>
                </a:tc>
                <a:tc>
                  <a:txBody>
                    <a:bodyPr/>
                    <a:lstStyle/>
                    <a:p>
                      <a:pPr algn="l">
                        <a:spcAft>
                          <a:spcPts val="1000"/>
                        </a:spcAft>
                      </a:pPr>
                      <a:r>
                        <a:rPr lang="en-GB" sz="1400">
                          <a:effectLst/>
                          <a:latin typeface="+mn-lt"/>
                        </a:rPr>
                        <a:t>NOA, Greece</a:t>
                      </a:r>
                      <a:endParaRPr lang="en-US" sz="1400">
                        <a:effectLst/>
                        <a:latin typeface="+mn-lt"/>
                        <a:ea typeface="Arial" panose="020B0604020202020204" pitchFamily="34" charset="0"/>
                      </a:endParaRPr>
                    </a:p>
                  </a:txBody>
                  <a:tcPr marL="68580" marR="68580" marT="0" marB="0" anchor="ctr"/>
                </a:tc>
                <a:extLst>
                  <a:ext uri="{0D108BD9-81ED-4DB2-BD59-A6C34878D82A}">
                    <a16:rowId xmlns:a16="http://schemas.microsoft.com/office/drawing/2014/main" val="3360456029"/>
                  </a:ext>
                </a:extLst>
              </a:tr>
              <a:tr h="319665">
                <a:tc>
                  <a:txBody>
                    <a:bodyPr/>
                    <a:lstStyle/>
                    <a:p>
                      <a:pPr algn="l">
                        <a:spcAft>
                          <a:spcPts val="1000"/>
                        </a:spcAft>
                      </a:pPr>
                      <a:r>
                        <a:rPr lang="en-GB" sz="1400">
                          <a:effectLst/>
                          <a:latin typeface="+mn-lt"/>
                        </a:rPr>
                        <a:t>Pascal </a:t>
                      </a:r>
                      <a:endParaRPr lang="en-US" sz="1400">
                        <a:effectLst/>
                        <a:latin typeface="+mn-lt"/>
                        <a:ea typeface="Arial" panose="020B0604020202020204" pitchFamily="34" charset="0"/>
                      </a:endParaRPr>
                    </a:p>
                  </a:txBody>
                  <a:tcPr marL="68580" marR="68580" marT="0" marB="0" anchor="ctr"/>
                </a:tc>
                <a:tc>
                  <a:txBody>
                    <a:bodyPr/>
                    <a:lstStyle/>
                    <a:p>
                      <a:pPr algn="l">
                        <a:spcAft>
                          <a:spcPts val="1000"/>
                        </a:spcAft>
                      </a:pPr>
                      <a:r>
                        <a:rPr lang="en-GB" sz="1400">
                          <a:effectLst/>
                          <a:latin typeface="+mn-lt"/>
                        </a:rPr>
                        <a:t>Roudil</a:t>
                      </a:r>
                      <a:endParaRPr lang="en-US" sz="1400">
                        <a:effectLst/>
                        <a:latin typeface="+mn-lt"/>
                        <a:ea typeface="Arial" panose="020B0604020202020204" pitchFamily="34" charset="0"/>
                      </a:endParaRPr>
                    </a:p>
                  </a:txBody>
                  <a:tcPr marL="68580" marR="68580" marT="0" marB="0" anchor="ctr"/>
                </a:tc>
                <a:tc>
                  <a:txBody>
                    <a:bodyPr/>
                    <a:lstStyle/>
                    <a:p>
                      <a:pPr algn="l">
                        <a:spcAft>
                          <a:spcPts val="1000"/>
                        </a:spcAft>
                      </a:pPr>
                      <a:r>
                        <a:rPr lang="en-GB" sz="1400">
                          <a:effectLst/>
                          <a:latin typeface="+mn-lt"/>
                        </a:rPr>
                        <a:t>CENALT, France</a:t>
                      </a:r>
                      <a:endParaRPr lang="en-US" sz="1400">
                        <a:effectLst/>
                        <a:latin typeface="+mn-lt"/>
                        <a:ea typeface="Arial" panose="020B0604020202020204" pitchFamily="34" charset="0"/>
                      </a:endParaRPr>
                    </a:p>
                  </a:txBody>
                  <a:tcPr marL="68580" marR="68580" marT="0" marB="0" anchor="ctr"/>
                </a:tc>
                <a:extLst>
                  <a:ext uri="{0D108BD9-81ED-4DB2-BD59-A6C34878D82A}">
                    <a16:rowId xmlns:a16="http://schemas.microsoft.com/office/drawing/2014/main" val="2391465128"/>
                  </a:ext>
                </a:extLst>
              </a:tr>
              <a:tr h="319665">
                <a:tc>
                  <a:txBody>
                    <a:bodyPr/>
                    <a:lstStyle/>
                    <a:p>
                      <a:pPr algn="l">
                        <a:spcAft>
                          <a:spcPts val="1000"/>
                        </a:spcAft>
                      </a:pPr>
                      <a:r>
                        <a:rPr lang="en-GB" sz="1400">
                          <a:effectLst/>
                          <a:latin typeface="+mn-lt"/>
                        </a:rPr>
                        <a:t>Fabrizio </a:t>
                      </a:r>
                      <a:endParaRPr lang="en-US" sz="1400">
                        <a:effectLst/>
                        <a:latin typeface="+mn-lt"/>
                        <a:ea typeface="Arial" panose="020B0604020202020204" pitchFamily="34" charset="0"/>
                      </a:endParaRPr>
                    </a:p>
                  </a:txBody>
                  <a:tcPr marL="68580" marR="68580" marT="0" marB="0" anchor="ctr"/>
                </a:tc>
                <a:tc>
                  <a:txBody>
                    <a:bodyPr/>
                    <a:lstStyle/>
                    <a:p>
                      <a:pPr algn="l">
                        <a:spcAft>
                          <a:spcPts val="1000"/>
                        </a:spcAft>
                      </a:pPr>
                      <a:r>
                        <a:rPr lang="en-GB" sz="1400" dirty="0">
                          <a:effectLst/>
                          <a:latin typeface="+mn-lt"/>
                        </a:rPr>
                        <a:t>Romano</a:t>
                      </a:r>
                      <a:endParaRPr lang="en-US" sz="1400" dirty="0">
                        <a:effectLst/>
                        <a:latin typeface="+mn-lt"/>
                        <a:ea typeface="Arial" panose="020B0604020202020204" pitchFamily="34" charset="0"/>
                      </a:endParaRPr>
                    </a:p>
                  </a:txBody>
                  <a:tcPr marL="68580" marR="68580" marT="0" marB="0" anchor="ctr"/>
                </a:tc>
                <a:tc>
                  <a:txBody>
                    <a:bodyPr/>
                    <a:lstStyle/>
                    <a:p>
                      <a:pPr algn="l">
                        <a:spcAft>
                          <a:spcPts val="1000"/>
                        </a:spcAft>
                      </a:pPr>
                      <a:r>
                        <a:rPr lang="en-GB" sz="1400" dirty="0">
                          <a:effectLst/>
                          <a:latin typeface="+mn-lt"/>
                        </a:rPr>
                        <a:t>INGV, Italy</a:t>
                      </a:r>
                      <a:endParaRPr lang="en-US" sz="1400" dirty="0">
                        <a:effectLst/>
                        <a:latin typeface="+mn-lt"/>
                        <a:ea typeface="Arial" panose="020B0604020202020204" pitchFamily="34" charset="0"/>
                      </a:endParaRPr>
                    </a:p>
                  </a:txBody>
                  <a:tcPr marL="68580" marR="68580" marT="0" marB="0" anchor="ctr"/>
                </a:tc>
                <a:extLst>
                  <a:ext uri="{0D108BD9-81ED-4DB2-BD59-A6C34878D82A}">
                    <a16:rowId xmlns:a16="http://schemas.microsoft.com/office/drawing/2014/main" val="125153896"/>
                  </a:ext>
                </a:extLst>
              </a:tr>
              <a:tr h="319665">
                <a:tc>
                  <a:txBody>
                    <a:bodyPr/>
                    <a:lstStyle/>
                    <a:p>
                      <a:pPr algn="l">
                        <a:spcAft>
                          <a:spcPts val="1000"/>
                        </a:spcAft>
                      </a:pPr>
                      <a:r>
                        <a:rPr lang="en-GB" sz="1400">
                          <a:effectLst/>
                          <a:latin typeface="+mn-lt"/>
                        </a:rPr>
                        <a:t>Fernando </a:t>
                      </a:r>
                      <a:endParaRPr lang="en-US" sz="1400">
                        <a:effectLst/>
                        <a:latin typeface="+mn-lt"/>
                        <a:ea typeface="Arial" panose="020B0604020202020204" pitchFamily="34" charset="0"/>
                      </a:endParaRPr>
                    </a:p>
                  </a:txBody>
                  <a:tcPr marL="68580" marR="68580" marT="0" marB="0" anchor="ctr"/>
                </a:tc>
                <a:tc>
                  <a:txBody>
                    <a:bodyPr/>
                    <a:lstStyle/>
                    <a:p>
                      <a:pPr algn="l">
                        <a:spcAft>
                          <a:spcPts val="1000"/>
                        </a:spcAft>
                      </a:pPr>
                      <a:r>
                        <a:rPr lang="en-GB" sz="1400" dirty="0">
                          <a:effectLst/>
                          <a:latin typeface="+mn-lt"/>
                        </a:rPr>
                        <a:t>Carrilho</a:t>
                      </a:r>
                      <a:endParaRPr lang="en-US" sz="1400" dirty="0">
                        <a:effectLst/>
                        <a:latin typeface="+mn-lt"/>
                        <a:ea typeface="Arial" panose="020B0604020202020204" pitchFamily="34" charset="0"/>
                      </a:endParaRPr>
                    </a:p>
                  </a:txBody>
                  <a:tcPr marL="68580" marR="68580" marT="0" marB="0" anchor="ctr"/>
                </a:tc>
                <a:tc>
                  <a:txBody>
                    <a:bodyPr/>
                    <a:lstStyle/>
                    <a:p>
                      <a:pPr algn="l">
                        <a:spcAft>
                          <a:spcPts val="1000"/>
                        </a:spcAft>
                      </a:pPr>
                      <a:r>
                        <a:rPr lang="en-GB" sz="1400">
                          <a:effectLst/>
                          <a:latin typeface="+mn-lt"/>
                        </a:rPr>
                        <a:t>IPMA, Portugal</a:t>
                      </a:r>
                      <a:endParaRPr lang="en-US" sz="1400">
                        <a:effectLst/>
                        <a:latin typeface="+mn-lt"/>
                        <a:ea typeface="Arial" panose="020B0604020202020204" pitchFamily="34" charset="0"/>
                      </a:endParaRPr>
                    </a:p>
                  </a:txBody>
                  <a:tcPr marL="68580" marR="68580" marT="0" marB="0" anchor="ctr"/>
                </a:tc>
                <a:extLst>
                  <a:ext uri="{0D108BD9-81ED-4DB2-BD59-A6C34878D82A}">
                    <a16:rowId xmlns:a16="http://schemas.microsoft.com/office/drawing/2014/main" val="1762813317"/>
                  </a:ext>
                </a:extLst>
              </a:tr>
              <a:tr h="319665">
                <a:tc>
                  <a:txBody>
                    <a:bodyPr/>
                    <a:lstStyle/>
                    <a:p>
                      <a:pPr algn="l">
                        <a:spcAft>
                          <a:spcPts val="1000"/>
                        </a:spcAft>
                      </a:pPr>
                      <a:r>
                        <a:rPr lang="en-GB" sz="1400">
                          <a:effectLst/>
                          <a:latin typeface="+mn-lt"/>
                        </a:rPr>
                        <a:t>Nikos </a:t>
                      </a:r>
                      <a:endParaRPr lang="en-US" sz="1400">
                        <a:effectLst/>
                        <a:latin typeface="+mn-lt"/>
                        <a:ea typeface="Arial" panose="020B0604020202020204" pitchFamily="34" charset="0"/>
                      </a:endParaRPr>
                    </a:p>
                  </a:txBody>
                  <a:tcPr marL="68580" marR="68580" marT="0" marB="0" anchor="ctr"/>
                </a:tc>
                <a:tc>
                  <a:txBody>
                    <a:bodyPr/>
                    <a:lstStyle/>
                    <a:p>
                      <a:pPr algn="l">
                        <a:spcAft>
                          <a:spcPts val="1000"/>
                        </a:spcAft>
                      </a:pPr>
                      <a:r>
                        <a:rPr lang="en-GB" sz="1400">
                          <a:effectLst/>
                          <a:latin typeface="+mn-lt"/>
                        </a:rPr>
                        <a:t>Kalligeris</a:t>
                      </a:r>
                      <a:endParaRPr lang="en-US" sz="1400">
                        <a:effectLst/>
                        <a:latin typeface="+mn-lt"/>
                        <a:ea typeface="Arial" panose="020B0604020202020204" pitchFamily="34" charset="0"/>
                      </a:endParaRPr>
                    </a:p>
                  </a:txBody>
                  <a:tcPr marL="68580" marR="68580" marT="0" marB="0" anchor="ctr"/>
                </a:tc>
                <a:tc>
                  <a:txBody>
                    <a:bodyPr/>
                    <a:lstStyle/>
                    <a:p>
                      <a:pPr algn="l">
                        <a:spcAft>
                          <a:spcPts val="1000"/>
                        </a:spcAft>
                      </a:pPr>
                      <a:r>
                        <a:rPr lang="en-GB" sz="1400">
                          <a:effectLst/>
                          <a:latin typeface="+mn-lt"/>
                        </a:rPr>
                        <a:t>NOA, Greece</a:t>
                      </a:r>
                      <a:endParaRPr lang="en-US" sz="1400">
                        <a:effectLst/>
                        <a:latin typeface="+mn-lt"/>
                        <a:ea typeface="Arial" panose="020B0604020202020204" pitchFamily="34" charset="0"/>
                      </a:endParaRPr>
                    </a:p>
                  </a:txBody>
                  <a:tcPr marL="68580" marR="68580" marT="0" marB="0" anchor="ctr"/>
                </a:tc>
                <a:extLst>
                  <a:ext uri="{0D108BD9-81ED-4DB2-BD59-A6C34878D82A}">
                    <a16:rowId xmlns:a16="http://schemas.microsoft.com/office/drawing/2014/main" val="3803402798"/>
                  </a:ext>
                </a:extLst>
              </a:tr>
              <a:tr h="319665">
                <a:tc>
                  <a:txBody>
                    <a:bodyPr/>
                    <a:lstStyle/>
                    <a:p>
                      <a:pPr algn="l">
                        <a:spcAft>
                          <a:spcPts val="1000"/>
                        </a:spcAft>
                      </a:pPr>
                      <a:r>
                        <a:rPr lang="en-GB" sz="1400">
                          <a:effectLst/>
                          <a:latin typeface="+mn-lt"/>
                        </a:rPr>
                        <a:t>Denis </a:t>
                      </a:r>
                      <a:endParaRPr lang="en-US" sz="1400">
                        <a:effectLst/>
                        <a:latin typeface="+mn-lt"/>
                        <a:ea typeface="Arial" panose="020B0604020202020204" pitchFamily="34" charset="0"/>
                      </a:endParaRPr>
                    </a:p>
                  </a:txBody>
                  <a:tcPr marL="68580" marR="68580" marT="0" marB="0" anchor="ctr"/>
                </a:tc>
                <a:tc>
                  <a:txBody>
                    <a:bodyPr/>
                    <a:lstStyle/>
                    <a:p>
                      <a:pPr algn="l">
                        <a:spcAft>
                          <a:spcPts val="1000"/>
                        </a:spcAft>
                      </a:pPr>
                      <a:r>
                        <a:rPr lang="en-GB" sz="1400" dirty="0">
                          <a:effectLst/>
                          <a:latin typeface="+mn-lt"/>
                        </a:rPr>
                        <a:t>Chang Seng </a:t>
                      </a:r>
                      <a:endParaRPr lang="en-US" sz="1400" dirty="0">
                        <a:effectLst/>
                        <a:latin typeface="+mn-lt"/>
                        <a:ea typeface="Arial" panose="020B0604020202020204" pitchFamily="34" charset="0"/>
                      </a:endParaRPr>
                    </a:p>
                  </a:txBody>
                  <a:tcPr marL="68580" marR="68580" marT="0" marB="0" anchor="ctr"/>
                </a:tc>
                <a:tc>
                  <a:txBody>
                    <a:bodyPr/>
                    <a:lstStyle/>
                    <a:p>
                      <a:pPr algn="l">
                        <a:spcAft>
                          <a:spcPts val="1000"/>
                        </a:spcAft>
                      </a:pPr>
                      <a:r>
                        <a:rPr lang="en-GB" sz="1400" dirty="0">
                          <a:effectLst/>
                          <a:latin typeface="+mn-lt"/>
                        </a:rPr>
                        <a:t>UNESCO IOC </a:t>
                      </a:r>
                      <a:endParaRPr lang="en-US" sz="1400" dirty="0">
                        <a:effectLst/>
                        <a:latin typeface="+mn-lt"/>
                        <a:ea typeface="Arial" panose="020B0604020202020204" pitchFamily="34" charset="0"/>
                      </a:endParaRPr>
                    </a:p>
                  </a:txBody>
                  <a:tcPr marL="68580" marR="68580" marT="0" marB="0" anchor="ctr"/>
                </a:tc>
                <a:extLst>
                  <a:ext uri="{0D108BD9-81ED-4DB2-BD59-A6C34878D82A}">
                    <a16:rowId xmlns:a16="http://schemas.microsoft.com/office/drawing/2014/main" val="2360344457"/>
                  </a:ext>
                </a:extLst>
              </a:tr>
              <a:tr h="319665">
                <a:tc>
                  <a:txBody>
                    <a:bodyPr/>
                    <a:lstStyle/>
                    <a:p>
                      <a:pPr algn="l">
                        <a:spcAft>
                          <a:spcPts val="1000"/>
                        </a:spcAft>
                      </a:pPr>
                      <a:r>
                        <a:rPr lang="en-US" sz="1400" dirty="0">
                          <a:effectLst/>
                          <a:latin typeface="+mn-lt"/>
                          <a:ea typeface="Arial" panose="020B0604020202020204" pitchFamily="34" charset="0"/>
                        </a:rPr>
                        <a:t>Alejandro</a:t>
                      </a:r>
                    </a:p>
                  </a:txBody>
                  <a:tcPr marL="68580" marR="68580" marT="0" marB="0" anchor="ctr"/>
                </a:tc>
                <a:tc>
                  <a:txBody>
                    <a:bodyPr/>
                    <a:lstStyle/>
                    <a:p>
                      <a:pPr algn="l">
                        <a:spcAft>
                          <a:spcPts val="1000"/>
                        </a:spcAft>
                      </a:pPr>
                      <a:r>
                        <a:rPr lang="en-US" sz="1400" dirty="0">
                          <a:effectLst/>
                          <a:latin typeface="+mn-lt"/>
                          <a:ea typeface="Arial" panose="020B0604020202020204" pitchFamily="34" charset="0"/>
                        </a:rPr>
                        <a:t>Rojas Aldana</a:t>
                      </a:r>
                    </a:p>
                  </a:txBody>
                  <a:tcPr marL="68580" marR="68580" marT="0" marB="0" anchor="ctr"/>
                </a:tc>
                <a:tc>
                  <a:txBody>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lang="en-GB" sz="1400" dirty="0">
                          <a:effectLst/>
                          <a:latin typeface="+mn-lt"/>
                        </a:rPr>
                        <a:t>UNESCO IOC </a:t>
                      </a:r>
                      <a:endParaRPr lang="en-US" sz="1400" dirty="0">
                        <a:effectLst/>
                        <a:latin typeface="+mn-lt"/>
                        <a:ea typeface="Arial" panose="020B0604020202020204" pitchFamily="34" charset="0"/>
                      </a:endParaRPr>
                    </a:p>
                  </a:txBody>
                  <a:tcPr marL="68580" marR="68580" marT="0" marB="0" anchor="ctr"/>
                </a:tc>
                <a:extLst>
                  <a:ext uri="{0D108BD9-81ED-4DB2-BD59-A6C34878D82A}">
                    <a16:rowId xmlns:a16="http://schemas.microsoft.com/office/drawing/2014/main" val="1134306636"/>
                  </a:ext>
                </a:extLst>
              </a:tr>
            </a:tbl>
          </a:graphicData>
        </a:graphic>
      </p:graphicFrame>
      <p:sp>
        <p:nvSpPr>
          <p:cNvPr id="4" name="Subtitle 2">
            <a:extLst>
              <a:ext uri="{FF2B5EF4-FFF2-40B4-BE49-F238E27FC236}">
                <a16:creationId xmlns:a16="http://schemas.microsoft.com/office/drawing/2014/main" id="{A017B53F-8137-430E-3D06-BD1CEF3DEA4C}"/>
              </a:ext>
            </a:extLst>
          </p:cNvPr>
          <p:cNvSpPr txBox="1">
            <a:spLocks/>
          </p:cNvSpPr>
          <p:nvPr/>
        </p:nvSpPr>
        <p:spPr>
          <a:xfrm>
            <a:off x="1238250" y="6090543"/>
            <a:ext cx="7429500" cy="6445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i="1" dirty="0"/>
              <a:t>18</a:t>
            </a:r>
            <a:r>
              <a:rPr lang="en-GB" sz="2000" i="1" baseline="30000" dirty="0"/>
              <a:t>th</a:t>
            </a:r>
            <a:r>
              <a:rPr lang="en-GB" sz="2000" i="1" dirty="0"/>
              <a:t> session ICG/NEAMTWS</a:t>
            </a:r>
            <a:br>
              <a:rPr lang="en-GB" sz="2000" i="1" dirty="0"/>
            </a:br>
            <a:r>
              <a:rPr lang="en-GB" sz="2000" i="1" dirty="0"/>
              <a:t>6 – 8 February 2024</a:t>
            </a:r>
            <a:endParaRPr lang="en-US" sz="2000" i="1" dirty="0"/>
          </a:p>
        </p:txBody>
      </p:sp>
    </p:spTree>
    <p:extLst>
      <p:ext uri="{BB962C8B-B14F-4D97-AF65-F5344CB8AC3E}">
        <p14:creationId xmlns:p14="http://schemas.microsoft.com/office/powerpoint/2010/main" val="445082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00698" y="2209800"/>
            <a:ext cx="2743962" cy="2532888"/>
          </a:xfrm>
          <a:custGeom>
            <a:avLst/>
            <a:gdLst/>
            <a:ahLst/>
            <a:cxnLst/>
            <a:rect l="l" t="t" r="r" b="b"/>
            <a:pathLst>
              <a:path w="2532888" h="2532888">
                <a:moveTo>
                  <a:pt x="1266444" y="0"/>
                </a:moveTo>
                <a:lnTo>
                  <a:pt x="1162582" y="4198"/>
                </a:lnTo>
                <a:lnTo>
                  <a:pt x="1061032" y="16576"/>
                </a:lnTo>
                <a:lnTo>
                  <a:pt x="962118" y="36809"/>
                </a:lnTo>
                <a:lnTo>
                  <a:pt x="866168" y="64568"/>
                </a:lnTo>
                <a:lnTo>
                  <a:pt x="773507" y="99530"/>
                </a:lnTo>
                <a:lnTo>
                  <a:pt x="684461" y="141367"/>
                </a:lnTo>
                <a:lnTo>
                  <a:pt x="599356" y="189754"/>
                </a:lnTo>
                <a:lnTo>
                  <a:pt x="518519" y="244364"/>
                </a:lnTo>
                <a:lnTo>
                  <a:pt x="442275" y="304871"/>
                </a:lnTo>
                <a:lnTo>
                  <a:pt x="370951" y="370951"/>
                </a:lnTo>
                <a:lnTo>
                  <a:pt x="304871" y="442275"/>
                </a:lnTo>
                <a:lnTo>
                  <a:pt x="244364" y="518519"/>
                </a:lnTo>
                <a:lnTo>
                  <a:pt x="189754" y="599356"/>
                </a:lnTo>
                <a:lnTo>
                  <a:pt x="141367" y="684461"/>
                </a:lnTo>
                <a:lnTo>
                  <a:pt x="99530" y="773507"/>
                </a:lnTo>
                <a:lnTo>
                  <a:pt x="64568" y="866168"/>
                </a:lnTo>
                <a:lnTo>
                  <a:pt x="36809" y="962118"/>
                </a:lnTo>
                <a:lnTo>
                  <a:pt x="16576" y="1061032"/>
                </a:lnTo>
                <a:lnTo>
                  <a:pt x="4198" y="1162582"/>
                </a:lnTo>
                <a:lnTo>
                  <a:pt x="0" y="1266444"/>
                </a:lnTo>
                <a:lnTo>
                  <a:pt x="4198" y="1370305"/>
                </a:lnTo>
                <a:lnTo>
                  <a:pt x="16576" y="1471855"/>
                </a:lnTo>
                <a:lnTo>
                  <a:pt x="36809" y="1570769"/>
                </a:lnTo>
                <a:lnTo>
                  <a:pt x="64568" y="1666719"/>
                </a:lnTo>
                <a:lnTo>
                  <a:pt x="99530" y="1759380"/>
                </a:lnTo>
                <a:lnTo>
                  <a:pt x="141367" y="1848426"/>
                </a:lnTo>
                <a:lnTo>
                  <a:pt x="189754" y="1933531"/>
                </a:lnTo>
                <a:lnTo>
                  <a:pt x="244364" y="2014368"/>
                </a:lnTo>
                <a:lnTo>
                  <a:pt x="304871" y="2090612"/>
                </a:lnTo>
                <a:lnTo>
                  <a:pt x="370951" y="2161936"/>
                </a:lnTo>
                <a:lnTo>
                  <a:pt x="442275" y="2228016"/>
                </a:lnTo>
                <a:lnTo>
                  <a:pt x="518519" y="2288523"/>
                </a:lnTo>
                <a:lnTo>
                  <a:pt x="599356" y="2343133"/>
                </a:lnTo>
                <a:lnTo>
                  <a:pt x="684461" y="2391520"/>
                </a:lnTo>
                <a:lnTo>
                  <a:pt x="773507" y="2433357"/>
                </a:lnTo>
                <a:lnTo>
                  <a:pt x="866168" y="2468319"/>
                </a:lnTo>
                <a:lnTo>
                  <a:pt x="962118" y="2496078"/>
                </a:lnTo>
                <a:lnTo>
                  <a:pt x="1061032" y="2516311"/>
                </a:lnTo>
                <a:lnTo>
                  <a:pt x="1162582" y="2528689"/>
                </a:lnTo>
                <a:lnTo>
                  <a:pt x="1266444" y="2532888"/>
                </a:lnTo>
                <a:lnTo>
                  <a:pt x="1370305" y="2528689"/>
                </a:lnTo>
                <a:lnTo>
                  <a:pt x="1471855" y="2516311"/>
                </a:lnTo>
                <a:lnTo>
                  <a:pt x="1570769" y="2496078"/>
                </a:lnTo>
                <a:lnTo>
                  <a:pt x="1666719" y="2468319"/>
                </a:lnTo>
                <a:lnTo>
                  <a:pt x="1759380" y="2433357"/>
                </a:lnTo>
                <a:lnTo>
                  <a:pt x="1848426" y="2391520"/>
                </a:lnTo>
                <a:lnTo>
                  <a:pt x="1933531" y="2343133"/>
                </a:lnTo>
                <a:lnTo>
                  <a:pt x="2014368" y="2288523"/>
                </a:lnTo>
                <a:lnTo>
                  <a:pt x="2090612" y="2228016"/>
                </a:lnTo>
                <a:lnTo>
                  <a:pt x="2161936" y="2161936"/>
                </a:lnTo>
                <a:lnTo>
                  <a:pt x="2228016" y="2090612"/>
                </a:lnTo>
                <a:lnTo>
                  <a:pt x="2288523" y="2014368"/>
                </a:lnTo>
                <a:lnTo>
                  <a:pt x="2343133" y="1933531"/>
                </a:lnTo>
                <a:lnTo>
                  <a:pt x="2391520" y="1848426"/>
                </a:lnTo>
                <a:lnTo>
                  <a:pt x="2433357" y="1759380"/>
                </a:lnTo>
                <a:lnTo>
                  <a:pt x="2468319" y="1666719"/>
                </a:lnTo>
                <a:lnTo>
                  <a:pt x="2496078" y="1570769"/>
                </a:lnTo>
                <a:lnTo>
                  <a:pt x="2516311" y="1471855"/>
                </a:lnTo>
                <a:lnTo>
                  <a:pt x="2528689" y="1370305"/>
                </a:lnTo>
                <a:lnTo>
                  <a:pt x="2532888" y="1266444"/>
                </a:lnTo>
                <a:lnTo>
                  <a:pt x="2528689" y="1162582"/>
                </a:lnTo>
                <a:lnTo>
                  <a:pt x="2516311" y="1061032"/>
                </a:lnTo>
                <a:lnTo>
                  <a:pt x="2496078" y="962118"/>
                </a:lnTo>
                <a:lnTo>
                  <a:pt x="2468319" y="866168"/>
                </a:lnTo>
                <a:lnTo>
                  <a:pt x="2433357" y="773507"/>
                </a:lnTo>
                <a:lnTo>
                  <a:pt x="2391520" y="684461"/>
                </a:lnTo>
                <a:lnTo>
                  <a:pt x="2343133" y="599356"/>
                </a:lnTo>
                <a:lnTo>
                  <a:pt x="2288523" y="518519"/>
                </a:lnTo>
                <a:lnTo>
                  <a:pt x="2228016" y="442275"/>
                </a:lnTo>
                <a:lnTo>
                  <a:pt x="2161936" y="370951"/>
                </a:lnTo>
                <a:lnTo>
                  <a:pt x="2090612" y="304871"/>
                </a:lnTo>
                <a:lnTo>
                  <a:pt x="2014368" y="244364"/>
                </a:lnTo>
                <a:lnTo>
                  <a:pt x="1933531" y="189754"/>
                </a:lnTo>
                <a:lnTo>
                  <a:pt x="1848426" y="141367"/>
                </a:lnTo>
                <a:lnTo>
                  <a:pt x="1759380" y="99530"/>
                </a:lnTo>
                <a:lnTo>
                  <a:pt x="1666719" y="64568"/>
                </a:lnTo>
                <a:lnTo>
                  <a:pt x="1570769" y="36809"/>
                </a:lnTo>
                <a:lnTo>
                  <a:pt x="1471855" y="16576"/>
                </a:lnTo>
                <a:lnTo>
                  <a:pt x="1370305" y="4198"/>
                </a:lnTo>
                <a:lnTo>
                  <a:pt x="1266444" y="0"/>
                </a:lnTo>
                <a:close/>
              </a:path>
            </a:pathLst>
          </a:custGeom>
          <a:solidFill>
            <a:srgbClr val="C2BB80"/>
          </a:solidFill>
        </p:spPr>
        <p:txBody>
          <a:bodyPr wrap="square" lIns="0" tIns="0" rIns="0" bIns="0" rtlCol="0">
            <a:noAutofit/>
          </a:bodyPr>
          <a:lstStyle/>
          <a:p>
            <a:endParaRPr/>
          </a:p>
        </p:txBody>
      </p:sp>
      <p:sp>
        <p:nvSpPr>
          <p:cNvPr id="3" name="object 3"/>
          <p:cNvSpPr/>
          <p:nvPr/>
        </p:nvSpPr>
        <p:spPr>
          <a:xfrm>
            <a:off x="6665088" y="2337816"/>
            <a:ext cx="2560700" cy="2365248"/>
          </a:xfrm>
          <a:custGeom>
            <a:avLst/>
            <a:gdLst/>
            <a:ahLst/>
            <a:cxnLst/>
            <a:rect l="l" t="t" r="r" b="b"/>
            <a:pathLst>
              <a:path w="2363723" h="2365248">
                <a:moveTo>
                  <a:pt x="1181862" y="0"/>
                </a:moveTo>
                <a:lnTo>
                  <a:pt x="1084923" y="3920"/>
                </a:lnTo>
                <a:lnTo>
                  <a:pt x="990144" y="15478"/>
                </a:lnTo>
                <a:lnTo>
                  <a:pt x="897828" y="34369"/>
                </a:lnTo>
                <a:lnTo>
                  <a:pt x="808280" y="60289"/>
                </a:lnTo>
                <a:lnTo>
                  <a:pt x="721804" y="92934"/>
                </a:lnTo>
                <a:lnTo>
                  <a:pt x="638703" y="131999"/>
                </a:lnTo>
                <a:lnTo>
                  <a:pt x="559282" y="177180"/>
                </a:lnTo>
                <a:lnTo>
                  <a:pt x="483845" y="228173"/>
                </a:lnTo>
                <a:lnTo>
                  <a:pt x="412696" y="284673"/>
                </a:lnTo>
                <a:lnTo>
                  <a:pt x="346138" y="346376"/>
                </a:lnTo>
                <a:lnTo>
                  <a:pt x="284476" y="412978"/>
                </a:lnTo>
                <a:lnTo>
                  <a:pt x="228014" y="484174"/>
                </a:lnTo>
                <a:lnTo>
                  <a:pt x="177056" y="559661"/>
                </a:lnTo>
                <a:lnTo>
                  <a:pt x="131906" y="639133"/>
                </a:lnTo>
                <a:lnTo>
                  <a:pt x="92868" y="722286"/>
                </a:lnTo>
                <a:lnTo>
                  <a:pt x="60246" y="808817"/>
                </a:lnTo>
                <a:lnTo>
                  <a:pt x="34344" y="898420"/>
                </a:lnTo>
                <a:lnTo>
                  <a:pt x="15467" y="990792"/>
                </a:lnTo>
                <a:lnTo>
                  <a:pt x="3917" y="1085628"/>
                </a:lnTo>
                <a:lnTo>
                  <a:pt x="0" y="1182624"/>
                </a:lnTo>
                <a:lnTo>
                  <a:pt x="3917" y="1279619"/>
                </a:lnTo>
                <a:lnTo>
                  <a:pt x="15467" y="1374455"/>
                </a:lnTo>
                <a:lnTo>
                  <a:pt x="34344" y="1466827"/>
                </a:lnTo>
                <a:lnTo>
                  <a:pt x="60246" y="1556430"/>
                </a:lnTo>
                <a:lnTo>
                  <a:pt x="92868" y="1642961"/>
                </a:lnTo>
                <a:lnTo>
                  <a:pt x="131906" y="1726114"/>
                </a:lnTo>
                <a:lnTo>
                  <a:pt x="177056" y="1805586"/>
                </a:lnTo>
                <a:lnTo>
                  <a:pt x="228014" y="1881073"/>
                </a:lnTo>
                <a:lnTo>
                  <a:pt x="284476" y="1952269"/>
                </a:lnTo>
                <a:lnTo>
                  <a:pt x="346138" y="2018871"/>
                </a:lnTo>
                <a:lnTo>
                  <a:pt x="412696" y="2080574"/>
                </a:lnTo>
                <a:lnTo>
                  <a:pt x="483845" y="2137074"/>
                </a:lnTo>
                <a:lnTo>
                  <a:pt x="559282" y="2188067"/>
                </a:lnTo>
                <a:lnTo>
                  <a:pt x="638703" y="2233248"/>
                </a:lnTo>
                <a:lnTo>
                  <a:pt x="721804" y="2272313"/>
                </a:lnTo>
                <a:lnTo>
                  <a:pt x="808280" y="2304958"/>
                </a:lnTo>
                <a:lnTo>
                  <a:pt x="897828" y="2330878"/>
                </a:lnTo>
                <a:lnTo>
                  <a:pt x="990144" y="2349769"/>
                </a:lnTo>
                <a:lnTo>
                  <a:pt x="1084923" y="2361327"/>
                </a:lnTo>
                <a:lnTo>
                  <a:pt x="1181862" y="2365248"/>
                </a:lnTo>
                <a:lnTo>
                  <a:pt x="1278800" y="2361327"/>
                </a:lnTo>
                <a:lnTo>
                  <a:pt x="1373579" y="2349769"/>
                </a:lnTo>
                <a:lnTo>
                  <a:pt x="1465895" y="2330878"/>
                </a:lnTo>
                <a:lnTo>
                  <a:pt x="1555443" y="2304958"/>
                </a:lnTo>
                <a:lnTo>
                  <a:pt x="1641919" y="2272313"/>
                </a:lnTo>
                <a:lnTo>
                  <a:pt x="1725020" y="2233248"/>
                </a:lnTo>
                <a:lnTo>
                  <a:pt x="1804441" y="2188067"/>
                </a:lnTo>
                <a:lnTo>
                  <a:pt x="1879878" y="2137074"/>
                </a:lnTo>
                <a:lnTo>
                  <a:pt x="1951027" y="2080574"/>
                </a:lnTo>
                <a:lnTo>
                  <a:pt x="2017585" y="2018871"/>
                </a:lnTo>
                <a:lnTo>
                  <a:pt x="2079247" y="1952269"/>
                </a:lnTo>
                <a:lnTo>
                  <a:pt x="2135709" y="1881073"/>
                </a:lnTo>
                <a:lnTo>
                  <a:pt x="2186667" y="1805586"/>
                </a:lnTo>
                <a:lnTo>
                  <a:pt x="2231817" y="1726114"/>
                </a:lnTo>
                <a:lnTo>
                  <a:pt x="2270855" y="1642961"/>
                </a:lnTo>
                <a:lnTo>
                  <a:pt x="2303477" y="1556430"/>
                </a:lnTo>
                <a:lnTo>
                  <a:pt x="2329379" y="1466827"/>
                </a:lnTo>
                <a:lnTo>
                  <a:pt x="2348256" y="1374455"/>
                </a:lnTo>
                <a:lnTo>
                  <a:pt x="2359806" y="1279619"/>
                </a:lnTo>
                <a:lnTo>
                  <a:pt x="2363723" y="1182624"/>
                </a:lnTo>
                <a:lnTo>
                  <a:pt x="2359806" y="1085628"/>
                </a:lnTo>
                <a:lnTo>
                  <a:pt x="2348256" y="990792"/>
                </a:lnTo>
                <a:lnTo>
                  <a:pt x="2329379" y="898420"/>
                </a:lnTo>
                <a:lnTo>
                  <a:pt x="2303477" y="808817"/>
                </a:lnTo>
                <a:lnTo>
                  <a:pt x="2270855" y="722286"/>
                </a:lnTo>
                <a:lnTo>
                  <a:pt x="2231817" y="639133"/>
                </a:lnTo>
                <a:lnTo>
                  <a:pt x="2186667" y="559661"/>
                </a:lnTo>
                <a:lnTo>
                  <a:pt x="2135709" y="484174"/>
                </a:lnTo>
                <a:lnTo>
                  <a:pt x="2079247" y="412978"/>
                </a:lnTo>
                <a:lnTo>
                  <a:pt x="2017585" y="346376"/>
                </a:lnTo>
                <a:lnTo>
                  <a:pt x="1951027" y="284673"/>
                </a:lnTo>
                <a:lnTo>
                  <a:pt x="1879878" y="228173"/>
                </a:lnTo>
                <a:lnTo>
                  <a:pt x="1804441" y="177180"/>
                </a:lnTo>
                <a:lnTo>
                  <a:pt x="1725020" y="131999"/>
                </a:lnTo>
                <a:lnTo>
                  <a:pt x="1641919" y="92934"/>
                </a:lnTo>
                <a:lnTo>
                  <a:pt x="1555443" y="60289"/>
                </a:lnTo>
                <a:lnTo>
                  <a:pt x="1465895" y="34369"/>
                </a:lnTo>
                <a:lnTo>
                  <a:pt x="1373579" y="15478"/>
                </a:lnTo>
                <a:lnTo>
                  <a:pt x="1278800" y="3920"/>
                </a:lnTo>
                <a:lnTo>
                  <a:pt x="1181862" y="0"/>
                </a:lnTo>
                <a:close/>
              </a:path>
            </a:pathLst>
          </a:custGeom>
          <a:solidFill>
            <a:srgbClr val="FFFFFF"/>
          </a:solidFill>
        </p:spPr>
        <p:txBody>
          <a:bodyPr wrap="square" lIns="0" tIns="0" rIns="0" bIns="0" rtlCol="0">
            <a:noAutofit/>
          </a:bodyPr>
          <a:lstStyle/>
          <a:p>
            <a:endParaRPr/>
          </a:p>
        </p:txBody>
      </p:sp>
      <p:sp>
        <p:nvSpPr>
          <p:cNvPr id="4" name="object 4"/>
          <p:cNvSpPr/>
          <p:nvPr/>
        </p:nvSpPr>
        <p:spPr>
          <a:xfrm>
            <a:off x="6665088" y="2337816"/>
            <a:ext cx="2560700" cy="2365248"/>
          </a:xfrm>
          <a:custGeom>
            <a:avLst/>
            <a:gdLst/>
            <a:ahLst/>
            <a:cxnLst/>
            <a:rect l="l" t="t" r="r" b="b"/>
            <a:pathLst>
              <a:path w="2363723" h="2365248">
                <a:moveTo>
                  <a:pt x="0" y="1182624"/>
                </a:moveTo>
                <a:lnTo>
                  <a:pt x="3917" y="1085628"/>
                </a:lnTo>
                <a:lnTo>
                  <a:pt x="15467" y="990792"/>
                </a:lnTo>
                <a:lnTo>
                  <a:pt x="34344" y="898420"/>
                </a:lnTo>
                <a:lnTo>
                  <a:pt x="60246" y="808817"/>
                </a:lnTo>
                <a:lnTo>
                  <a:pt x="92868" y="722286"/>
                </a:lnTo>
                <a:lnTo>
                  <a:pt x="131906" y="639133"/>
                </a:lnTo>
                <a:lnTo>
                  <a:pt x="177056" y="559661"/>
                </a:lnTo>
                <a:lnTo>
                  <a:pt x="228014" y="484174"/>
                </a:lnTo>
                <a:lnTo>
                  <a:pt x="284476" y="412978"/>
                </a:lnTo>
                <a:lnTo>
                  <a:pt x="346138" y="346376"/>
                </a:lnTo>
                <a:lnTo>
                  <a:pt x="412696" y="284673"/>
                </a:lnTo>
                <a:lnTo>
                  <a:pt x="483845" y="228173"/>
                </a:lnTo>
                <a:lnTo>
                  <a:pt x="559282" y="177180"/>
                </a:lnTo>
                <a:lnTo>
                  <a:pt x="638703" y="131999"/>
                </a:lnTo>
                <a:lnTo>
                  <a:pt x="721804" y="92934"/>
                </a:lnTo>
                <a:lnTo>
                  <a:pt x="808280" y="60289"/>
                </a:lnTo>
                <a:lnTo>
                  <a:pt x="897828" y="34369"/>
                </a:lnTo>
                <a:lnTo>
                  <a:pt x="990144" y="15478"/>
                </a:lnTo>
                <a:lnTo>
                  <a:pt x="1084923" y="3920"/>
                </a:lnTo>
                <a:lnTo>
                  <a:pt x="1181862" y="0"/>
                </a:lnTo>
                <a:lnTo>
                  <a:pt x="1278800" y="3920"/>
                </a:lnTo>
                <a:lnTo>
                  <a:pt x="1373579" y="15478"/>
                </a:lnTo>
                <a:lnTo>
                  <a:pt x="1465895" y="34369"/>
                </a:lnTo>
                <a:lnTo>
                  <a:pt x="1555443" y="60289"/>
                </a:lnTo>
                <a:lnTo>
                  <a:pt x="1641919" y="92934"/>
                </a:lnTo>
                <a:lnTo>
                  <a:pt x="1725020" y="131999"/>
                </a:lnTo>
                <a:lnTo>
                  <a:pt x="1804441" y="177180"/>
                </a:lnTo>
                <a:lnTo>
                  <a:pt x="1879878" y="228173"/>
                </a:lnTo>
                <a:lnTo>
                  <a:pt x="1951027" y="284673"/>
                </a:lnTo>
                <a:lnTo>
                  <a:pt x="2017585" y="346376"/>
                </a:lnTo>
                <a:lnTo>
                  <a:pt x="2079247" y="412978"/>
                </a:lnTo>
                <a:lnTo>
                  <a:pt x="2135709" y="484174"/>
                </a:lnTo>
                <a:lnTo>
                  <a:pt x="2186667" y="559661"/>
                </a:lnTo>
                <a:lnTo>
                  <a:pt x="2231817" y="639133"/>
                </a:lnTo>
                <a:lnTo>
                  <a:pt x="2270855" y="722286"/>
                </a:lnTo>
                <a:lnTo>
                  <a:pt x="2303477" y="808817"/>
                </a:lnTo>
                <a:lnTo>
                  <a:pt x="2329379" y="898420"/>
                </a:lnTo>
                <a:lnTo>
                  <a:pt x="2348256" y="990792"/>
                </a:lnTo>
                <a:lnTo>
                  <a:pt x="2359806" y="1085628"/>
                </a:lnTo>
                <a:lnTo>
                  <a:pt x="2363723" y="1182624"/>
                </a:lnTo>
                <a:lnTo>
                  <a:pt x="2359806" y="1279619"/>
                </a:lnTo>
                <a:lnTo>
                  <a:pt x="2348256" y="1374455"/>
                </a:lnTo>
                <a:lnTo>
                  <a:pt x="2329379" y="1466827"/>
                </a:lnTo>
                <a:lnTo>
                  <a:pt x="2303477" y="1556430"/>
                </a:lnTo>
                <a:lnTo>
                  <a:pt x="2270855" y="1642961"/>
                </a:lnTo>
                <a:lnTo>
                  <a:pt x="2231817" y="1726114"/>
                </a:lnTo>
                <a:lnTo>
                  <a:pt x="2186667" y="1805586"/>
                </a:lnTo>
                <a:lnTo>
                  <a:pt x="2135709" y="1881073"/>
                </a:lnTo>
                <a:lnTo>
                  <a:pt x="2079247" y="1952269"/>
                </a:lnTo>
                <a:lnTo>
                  <a:pt x="2017585" y="2018871"/>
                </a:lnTo>
                <a:lnTo>
                  <a:pt x="1951027" y="2080574"/>
                </a:lnTo>
                <a:lnTo>
                  <a:pt x="1879878" y="2137074"/>
                </a:lnTo>
                <a:lnTo>
                  <a:pt x="1804441" y="2188067"/>
                </a:lnTo>
                <a:lnTo>
                  <a:pt x="1725020" y="2233248"/>
                </a:lnTo>
                <a:lnTo>
                  <a:pt x="1641919" y="2272313"/>
                </a:lnTo>
                <a:lnTo>
                  <a:pt x="1555443" y="2304958"/>
                </a:lnTo>
                <a:lnTo>
                  <a:pt x="1465895" y="2330878"/>
                </a:lnTo>
                <a:lnTo>
                  <a:pt x="1373579" y="2349769"/>
                </a:lnTo>
                <a:lnTo>
                  <a:pt x="1278800" y="2361327"/>
                </a:lnTo>
                <a:lnTo>
                  <a:pt x="1181862" y="2365248"/>
                </a:lnTo>
                <a:lnTo>
                  <a:pt x="1084923" y="2361327"/>
                </a:lnTo>
                <a:lnTo>
                  <a:pt x="990144" y="2349769"/>
                </a:lnTo>
                <a:lnTo>
                  <a:pt x="897828" y="2330878"/>
                </a:lnTo>
                <a:lnTo>
                  <a:pt x="808280" y="2304958"/>
                </a:lnTo>
                <a:lnTo>
                  <a:pt x="721804" y="2272313"/>
                </a:lnTo>
                <a:lnTo>
                  <a:pt x="638703" y="2233248"/>
                </a:lnTo>
                <a:lnTo>
                  <a:pt x="559282" y="2188067"/>
                </a:lnTo>
                <a:lnTo>
                  <a:pt x="483845" y="2137074"/>
                </a:lnTo>
                <a:lnTo>
                  <a:pt x="412696" y="2080574"/>
                </a:lnTo>
                <a:lnTo>
                  <a:pt x="346138" y="2018871"/>
                </a:lnTo>
                <a:lnTo>
                  <a:pt x="284476" y="1952269"/>
                </a:lnTo>
                <a:lnTo>
                  <a:pt x="228014" y="1881073"/>
                </a:lnTo>
                <a:lnTo>
                  <a:pt x="177056" y="1805586"/>
                </a:lnTo>
                <a:lnTo>
                  <a:pt x="131906" y="1726114"/>
                </a:lnTo>
                <a:lnTo>
                  <a:pt x="92868" y="1642961"/>
                </a:lnTo>
                <a:lnTo>
                  <a:pt x="60246" y="1556430"/>
                </a:lnTo>
                <a:lnTo>
                  <a:pt x="34344" y="1466827"/>
                </a:lnTo>
                <a:lnTo>
                  <a:pt x="15467" y="1374455"/>
                </a:lnTo>
                <a:lnTo>
                  <a:pt x="3917" y="1279619"/>
                </a:lnTo>
                <a:lnTo>
                  <a:pt x="0" y="1182624"/>
                </a:lnTo>
                <a:close/>
              </a:path>
            </a:pathLst>
          </a:custGeom>
          <a:ln w="15240">
            <a:solidFill>
              <a:srgbClr val="C2BB80"/>
            </a:solidFill>
          </a:ln>
        </p:spPr>
        <p:txBody>
          <a:bodyPr wrap="square" lIns="0" tIns="0" rIns="0" bIns="0" rtlCol="0">
            <a:noAutofit/>
          </a:bodyPr>
          <a:lstStyle/>
          <a:p>
            <a:endParaRPr/>
          </a:p>
        </p:txBody>
      </p:sp>
      <p:sp>
        <p:nvSpPr>
          <p:cNvPr id="5" name="object 5"/>
          <p:cNvSpPr txBox="1"/>
          <p:nvPr/>
        </p:nvSpPr>
        <p:spPr>
          <a:xfrm>
            <a:off x="7139336" y="2712807"/>
            <a:ext cx="1613165" cy="1605915"/>
          </a:xfrm>
          <a:prstGeom prst="rect">
            <a:avLst/>
          </a:prstGeom>
        </p:spPr>
        <p:txBody>
          <a:bodyPr vert="horz" wrap="square" lIns="0" tIns="0" rIns="0" bIns="0" rtlCol="0">
            <a:noAutofit/>
          </a:bodyPr>
          <a:lstStyle/>
          <a:p>
            <a:pPr marL="22860" marR="22225" indent="0" algn="ctr">
              <a:lnSpc>
                <a:spcPct val="91600"/>
              </a:lnSpc>
            </a:pPr>
            <a:r>
              <a:rPr b="1" spc="-10" dirty="0">
                <a:cs typeface="Calibri"/>
              </a:rPr>
              <a:t>I</a:t>
            </a:r>
            <a:r>
              <a:rPr b="1" spc="-35" dirty="0">
                <a:cs typeface="Calibri"/>
              </a:rPr>
              <a:t>nt</a:t>
            </a:r>
            <a:r>
              <a:rPr b="1" spc="0" dirty="0">
                <a:cs typeface="Calibri"/>
              </a:rPr>
              <a:t>ern</a:t>
            </a:r>
            <a:r>
              <a:rPr b="1" spc="-35" dirty="0">
                <a:cs typeface="Calibri"/>
              </a:rPr>
              <a:t>a</a:t>
            </a:r>
            <a:r>
              <a:rPr b="1" spc="-10" dirty="0">
                <a:cs typeface="Calibri"/>
              </a:rPr>
              <a:t>tional</a:t>
            </a:r>
            <a:r>
              <a:rPr b="1" spc="-5" dirty="0">
                <a:cs typeface="Calibri"/>
              </a:rPr>
              <a:t> </a:t>
            </a:r>
            <a:r>
              <a:rPr b="1" spc="-10" dirty="0">
                <a:cs typeface="Calibri"/>
              </a:rPr>
              <a:t>a</a:t>
            </a:r>
            <a:r>
              <a:rPr b="1" spc="0" dirty="0">
                <a:cs typeface="Calibri"/>
              </a:rPr>
              <a:t>ssi</a:t>
            </a:r>
            <a:r>
              <a:rPr b="1" spc="-20" dirty="0">
                <a:cs typeface="Calibri"/>
              </a:rPr>
              <a:t>s</a:t>
            </a:r>
            <a:r>
              <a:rPr b="1" spc="-25" dirty="0">
                <a:cs typeface="Calibri"/>
              </a:rPr>
              <a:t>t</a:t>
            </a:r>
            <a:r>
              <a:rPr b="1" spc="-10" dirty="0">
                <a:cs typeface="Calibri"/>
              </a:rPr>
              <a:t>a</a:t>
            </a:r>
            <a:r>
              <a:rPr b="1" spc="0" dirty="0">
                <a:cs typeface="Calibri"/>
              </a:rPr>
              <a:t>nce </a:t>
            </a:r>
            <a:r>
              <a:rPr spc="-35" dirty="0">
                <a:cs typeface="Calibri"/>
              </a:rPr>
              <a:t>r</a:t>
            </a:r>
            <a:r>
              <a:rPr spc="0" dirty="0">
                <a:cs typeface="Calibri"/>
              </a:rPr>
              <a:t>eque</a:t>
            </a:r>
            <a:r>
              <a:rPr spc="-30" dirty="0">
                <a:cs typeface="Calibri"/>
              </a:rPr>
              <a:t>s</a:t>
            </a:r>
            <a:r>
              <a:rPr spc="-10" dirty="0">
                <a:cs typeface="Calibri"/>
              </a:rPr>
              <a:t>t and p</a:t>
            </a:r>
            <a:r>
              <a:rPr spc="-40" dirty="0">
                <a:cs typeface="Calibri"/>
              </a:rPr>
              <a:t>r</a:t>
            </a:r>
            <a:r>
              <a:rPr spc="-20" dirty="0">
                <a:cs typeface="Calibri"/>
              </a:rPr>
              <a:t>o</a:t>
            </a:r>
            <a:r>
              <a:rPr spc="0" dirty="0">
                <a:cs typeface="Calibri"/>
              </a:rPr>
              <a:t>vi</a:t>
            </a:r>
            <a:r>
              <a:rPr spc="-10" dirty="0">
                <a:cs typeface="Calibri"/>
              </a:rPr>
              <a:t>s</a:t>
            </a:r>
            <a:r>
              <a:rPr spc="0" dirty="0">
                <a:cs typeface="Calibri"/>
              </a:rPr>
              <a:t>ion</a:t>
            </a:r>
            <a:endParaRPr dirty="0">
              <a:cs typeface="Calibri"/>
            </a:endParaRPr>
          </a:p>
          <a:p>
            <a:pPr>
              <a:lnSpc>
                <a:spcPts val="650"/>
              </a:lnSpc>
              <a:spcBef>
                <a:spcPts val="33"/>
              </a:spcBef>
            </a:pPr>
            <a:endParaRPr dirty="0"/>
          </a:p>
          <a:p>
            <a:pPr algn="ctr">
              <a:lnSpc>
                <a:spcPct val="100000"/>
              </a:lnSpc>
            </a:pPr>
            <a:r>
              <a:rPr b="1" spc="-10" dirty="0">
                <a:cs typeface="Calibri"/>
              </a:rPr>
              <a:t>(</a:t>
            </a:r>
            <a:r>
              <a:rPr lang="en-US" b="1" spc="-10" dirty="0">
                <a:cs typeface="Calibri"/>
              </a:rPr>
              <a:t>CPA </a:t>
            </a:r>
            <a:r>
              <a:rPr b="1" spc="-15" dirty="0">
                <a:cs typeface="Calibri"/>
              </a:rPr>
              <a:t>&amp; E</a:t>
            </a:r>
            <a:r>
              <a:rPr b="1" spc="-25" dirty="0">
                <a:cs typeface="Calibri"/>
              </a:rPr>
              <a:t>R</a:t>
            </a:r>
            <a:r>
              <a:rPr b="1" spc="0" dirty="0">
                <a:cs typeface="Calibri"/>
              </a:rPr>
              <a:t>C</a:t>
            </a:r>
            <a:r>
              <a:rPr b="1" spc="5" dirty="0">
                <a:cs typeface="Calibri"/>
              </a:rPr>
              <a:t>C</a:t>
            </a:r>
            <a:r>
              <a:rPr sz="2100" b="1" spc="-10" dirty="0">
                <a:latin typeface="Calibri"/>
                <a:cs typeface="Calibri"/>
              </a:rPr>
              <a:t>)</a:t>
            </a:r>
            <a:endParaRPr sz="2100" dirty="0">
              <a:latin typeface="Calibri"/>
              <a:cs typeface="Calibri"/>
            </a:endParaRPr>
          </a:p>
        </p:txBody>
      </p:sp>
      <p:sp>
        <p:nvSpPr>
          <p:cNvPr id="6" name="object 6"/>
          <p:cNvSpPr/>
          <p:nvPr/>
        </p:nvSpPr>
        <p:spPr>
          <a:xfrm>
            <a:off x="3769095" y="2212213"/>
            <a:ext cx="3303651" cy="2526284"/>
          </a:xfrm>
          <a:custGeom>
            <a:avLst/>
            <a:gdLst/>
            <a:ahLst/>
            <a:cxnLst/>
            <a:rect l="l" t="t" r="r" b="b"/>
            <a:pathLst>
              <a:path w="3049524" h="2526283">
                <a:moveTo>
                  <a:pt x="1263141" y="0"/>
                </a:moveTo>
                <a:lnTo>
                  <a:pt x="1166235" y="3699"/>
                </a:lnTo>
                <a:lnTo>
                  <a:pt x="1069788" y="14798"/>
                </a:lnTo>
                <a:lnTo>
                  <a:pt x="974260" y="33295"/>
                </a:lnTo>
                <a:lnTo>
                  <a:pt x="880113" y="59192"/>
                </a:lnTo>
                <a:lnTo>
                  <a:pt x="787804" y="92487"/>
                </a:lnTo>
                <a:lnTo>
                  <a:pt x="697795" y="133182"/>
                </a:lnTo>
                <a:lnTo>
                  <a:pt x="610546" y="181275"/>
                </a:lnTo>
                <a:lnTo>
                  <a:pt x="526515" y="236768"/>
                </a:lnTo>
                <a:lnTo>
                  <a:pt x="446163" y="299660"/>
                </a:lnTo>
                <a:lnTo>
                  <a:pt x="369950" y="369950"/>
                </a:lnTo>
                <a:lnTo>
                  <a:pt x="299660" y="446163"/>
                </a:lnTo>
                <a:lnTo>
                  <a:pt x="236768" y="526515"/>
                </a:lnTo>
                <a:lnTo>
                  <a:pt x="181275" y="610546"/>
                </a:lnTo>
                <a:lnTo>
                  <a:pt x="133182" y="697795"/>
                </a:lnTo>
                <a:lnTo>
                  <a:pt x="92487" y="787804"/>
                </a:lnTo>
                <a:lnTo>
                  <a:pt x="59192" y="880113"/>
                </a:lnTo>
                <a:lnTo>
                  <a:pt x="33295" y="974260"/>
                </a:lnTo>
                <a:lnTo>
                  <a:pt x="14798" y="1069788"/>
                </a:lnTo>
                <a:lnTo>
                  <a:pt x="3699" y="1166235"/>
                </a:lnTo>
                <a:lnTo>
                  <a:pt x="0" y="1263142"/>
                </a:lnTo>
                <a:lnTo>
                  <a:pt x="3699" y="1360048"/>
                </a:lnTo>
                <a:lnTo>
                  <a:pt x="14798" y="1456495"/>
                </a:lnTo>
                <a:lnTo>
                  <a:pt x="33295" y="1552023"/>
                </a:lnTo>
                <a:lnTo>
                  <a:pt x="59192" y="1646170"/>
                </a:lnTo>
                <a:lnTo>
                  <a:pt x="92487" y="1738479"/>
                </a:lnTo>
                <a:lnTo>
                  <a:pt x="133182" y="1828488"/>
                </a:lnTo>
                <a:lnTo>
                  <a:pt x="181275" y="1915737"/>
                </a:lnTo>
                <a:lnTo>
                  <a:pt x="236768" y="1999768"/>
                </a:lnTo>
                <a:lnTo>
                  <a:pt x="299660" y="2080120"/>
                </a:lnTo>
                <a:lnTo>
                  <a:pt x="369950" y="2156333"/>
                </a:lnTo>
                <a:lnTo>
                  <a:pt x="446163" y="2226623"/>
                </a:lnTo>
                <a:lnTo>
                  <a:pt x="526515" y="2289515"/>
                </a:lnTo>
                <a:lnTo>
                  <a:pt x="610546" y="2345008"/>
                </a:lnTo>
                <a:lnTo>
                  <a:pt x="697795" y="2393101"/>
                </a:lnTo>
                <a:lnTo>
                  <a:pt x="787804" y="2433796"/>
                </a:lnTo>
                <a:lnTo>
                  <a:pt x="880113" y="2467091"/>
                </a:lnTo>
                <a:lnTo>
                  <a:pt x="974260" y="2492988"/>
                </a:lnTo>
                <a:lnTo>
                  <a:pt x="1069788" y="2511485"/>
                </a:lnTo>
                <a:lnTo>
                  <a:pt x="1166235" y="2522584"/>
                </a:lnTo>
                <a:lnTo>
                  <a:pt x="1263141" y="2526284"/>
                </a:lnTo>
                <a:lnTo>
                  <a:pt x="1360048" y="2522584"/>
                </a:lnTo>
                <a:lnTo>
                  <a:pt x="1456495" y="2511485"/>
                </a:lnTo>
                <a:lnTo>
                  <a:pt x="1552023" y="2492988"/>
                </a:lnTo>
                <a:lnTo>
                  <a:pt x="1646170" y="2467091"/>
                </a:lnTo>
                <a:lnTo>
                  <a:pt x="1738479" y="2433796"/>
                </a:lnTo>
                <a:lnTo>
                  <a:pt x="1828488" y="2393101"/>
                </a:lnTo>
                <a:lnTo>
                  <a:pt x="1915737" y="2345008"/>
                </a:lnTo>
                <a:lnTo>
                  <a:pt x="1999768" y="2289515"/>
                </a:lnTo>
                <a:lnTo>
                  <a:pt x="2080120" y="2226623"/>
                </a:lnTo>
                <a:lnTo>
                  <a:pt x="2156333" y="2156333"/>
                </a:lnTo>
                <a:lnTo>
                  <a:pt x="3049524" y="1263141"/>
                </a:lnTo>
                <a:lnTo>
                  <a:pt x="2156333" y="369950"/>
                </a:lnTo>
                <a:lnTo>
                  <a:pt x="2080120" y="299660"/>
                </a:lnTo>
                <a:lnTo>
                  <a:pt x="1999768" y="236768"/>
                </a:lnTo>
                <a:lnTo>
                  <a:pt x="1915737" y="181275"/>
                </a:lnTo>
                <a:lnTo>
                  <a:pt x="1828488" y="133182"/>
                </a:lnTo>
                <a:lnTo>
                  <a:pt x="1738479" y="92487"/>
                </a:lnTo>
                <a:lnTo>
                  <a:pt x="1646170" y="59192"/>
                </a:lnTo>
                <a:lnTo>
                  <a:pt x="1552023" y="33295"/>
                </a:lnTo>
                <a:lnTo>
                  <a:pt x="1456495" y="14798"/>
                </a:lnTo>
                <a:lnTo>
                  <a:pt x="1360048" y="3699"/>
                </a:lnTo>
                <a:lnTo>
                  <a:pt x="1263141" y="0"/>
                </a:lnTo>
                <a:close/>
              </a:path>
            </a:pathLst>
          </a:custGeom>
          <a:solidFill>
            <a:srgbClr val="A8B183"/>
          </a:solidFill>
        </p:spPr>
        <p:txBody>
          <a:bodyPr wrap="square" lIns="0" tIns="0" rIns="0" bIns="0" rtlCol="0">
            <a:noAutofit/>
          </a:bodyPr>
          <a:lstStyle/>
          <a:p>
            <a:endParaRPr/>
          </a:p>
        </p:txBody>
      </p:sp>
      <p:sp>
        <p:nvSpPr>
          <p:cNvPr id="7" name="object 7"/>
          <p:cNvSpPr/>
          <p:nvPr/>
        </p:nvSpPr>
        <p:spPr>
          <a:xfrm>
            <a:off x="3769095" y="2212213"/>
            <a:ext cx="3303651" cy="2526284"/>
          </a:xfrm>
          <a:custGeom>
            <a:avLst/>
            <a:gdLst/>
            <a:ahLst/>
            <a:cxnLst/>
            <a:rect l="l" t="t" r="r" b="b"/>
            <a:pathLst>
              <a:path w="3049524" h="2526283">
                <a:moveTo>
                  <a:pt x="369950" y="369950"/>
                </a:moveTo>
                <a:lnTo>
                  <a:pt x="446163" y="299660"/>
                </a:lnTo>
                <a:lnTo>
                  <a:pt x="526515" y="236768"/>
                </a:lnTo>
                <a:lnTo>
                  <a:pt x="610546" y="181275"/>
                </a:lnTo>
                <a:lnTo>
                  <a:pt x="697795" y="133182"/>
                </a:lnTo>
                <a:lnTo>
                  <a:pt x="787804" y="92487"/>
                </a:lnTo>
                <a:lnTo>
                  <a:pt x="880113" y="59192"/>
                </a:lnTo>
                <a:lnTo>
                  <a:pt x="974260" y="33295"/>
                </a:lnTo>
                <a:lnTo>
                  <a:pt x="1069788" y="14798"/>
                </a:lnTo>
                <a:lnTo>
                  <a:pt x="1166235" y="3699"/>
                </a:lnTo>
                <a:lnTo>
                  <a:pt x="1263141" y="0"/>
                </a:lnTo>
                <a:lnTo>
                  <a:pt x="1360048" y="3699"/>
                </a:lnTo>
                <a:lnTo>
                  <a:pt x="1456495" y="14798"/>
                </a:lnTo>
                <a:lnTo>
                  <a:pt x="1552023" y="33295"/>
                </a:lnTo>
                <a:lnTo>
                  <a:pt x="1646170" y="59192"/>
                </a:lnTo>
                <a:lnTo>
                  <a:pt x="1738479" y="92487"/>
                </a:lnTo>
                <a:lnTo>
                  <a:pt x="1828488" y="133182"/>
                </a:lnTo>
                <a:lnTo>
                  <a:pt x="1915737" y="181275"/>
                </a:lnTo>
                <a:lnTo>
                  <a:pt x="1999768" y="236768"/>
                </a:lnTo>
                <a:lnTo>
                  <a:pt x="2080120" y="299660"/>
                </a:lnTo>
                <a:lnTo>
                  <a:pt x="2156333" y="369950"/>
                </a:lnTo>
                <a:lnTo>
                  <a:pt x="2200987" y="414605"/>
                </a:lnTo>
                <a:lnTo>
                  <a:pt x="2245642" y="459260"/>
                </a:lnTo>
                <a:lnTo>
                  <a:pt x="2290300" y="503918"/>
                </a:lnTo>
                <a:lnTo>
                  <a:pt x="2334959" y="548577"/>
                </a:lnTo>
                <a:lnTo>
                  <a:pt x="2379618" y="593236"/>
                </a:lnTo>
                <a:lnTo>
                  <a:pt x="2424279" y="637897"/>
                </a:lnTo>
                <a:lnTo>
                  <a:pt x="2468941" y="682559"/>
                </a:lnTo>
                <a:lnTo>
                  <a:pt x="2513603" y="727221"/>
                </a:lnTo>
                <a:lnTo>
                  <a:pt x="2558265" y="771883"/>
                </a:lnTo>
                <a:lnTo>
                  <a:pt x="2602928" y="816546"/>
                </a:lnTo>
                <a:lnTo>
                  <a:pt x="2647591" y="861209"/>
                </a:lnTo>
                <a:lnTo>
                  <a:pt x="2692253" y="905871"/>
                </a:lnTo>
                <a:lnTo>
                  <a:pt x="2736915" y="950533"/>
                </a:lnTo>
                <a:lnTo>
                  <a:pt x="2781577" y="995195"/>
                </a:lnTo>
                <a:lnTo>
                  <a:pt x="2826238" y="1039856"/>
                </a:lnTo>
                <a:lnTo>
                  <a:pt x="2870897" y="1084515"/>
                </a:lnTo>
                <a:lnTo>
                  <a:pt x="2915556" y="1129174"/>
                </a:lnTo>
                <a:lnTo>
                  <a:pt x="2960214" y="1173832"/>
                </a:lnTo>
                <a:lnTo>
                  <a:pt x="3004869" y="1218487"/>
                </a:lnTo>
                <a:lnTo>
                  <a:pt x="3049524" y="1263141"/>
                </a:lnTo>
                <a:lnTo>
                  <a:pt x="3004869" y="1307796"/>
                </a:lnTo>
                <a:lnTo>
                  <a:pt x="2960214" y="1352451"/>
                </a:lnTo>
                <a:lnTo>
                  <a:pt x="2915556" y="1397109"/>
                </a:lnTo>
                <a:lnTo>
                  <a:pt x="2870897" y="1441768"/>
                </a:lnTo>
                <a:lnTo>
                  <a:pt x="2826238" y="1486427"/>
                </a:lnTo>
                <a:lnTo>
                  <a:pt x="2781577" y="1531088"/>
                </a:lnTo>
                <a:lnTo>
                  <a:pt x="2736915" y="1575750"/>
                </a:lnTo>
                <a:lnTo>
                  <a:pt x="2692253" y="1620412"/>
                </a:lnTo>
                <a:lnTo>
                  <a:pt x="2647591" y="1665074"/>
                </a:lnTo>
                <a:lnTo>
                  <a:pt x="2602928" y="1709737"/>
                </a:lnTo>
                <a:lnTo>
                  <a:pt x="2558265" y="1754400"/>
                </a:lnTo>
                <a:lnTo>
                  <a:pt x="2513603" y="1799062"/>
                </a:lnTo>
                <a:lnTo>
                  <a:pt x="2468941" y="1843724"/>
                </a:lnTo>
                <a:lnTo>
                  <a:pt x="2424279" y="1888386"/>
                </a:lnTo>
                <a:lnTo>
                  <a:pt x="2379618" y="1933047"/>
                </a:lnTo>
                <a:lnTo>
                  <a:pt x="2334959" y="1977706"/>
                </a:lnTo>
                <a:lnTo>
                  <a:pt x="2290300" y="2022365"/>
                </a:lnTo>
                <a:lnTo>
                  <a:pt x="2245642" y="2067023"/>
                </a:lnTo>
                <a:lnTo>
                  <a:pt x="2200987" y="2111678"/>
                </a:lnTo>
                <a:lnTo>
                  <a:pt x="2156333" y="2156333"/>
                </a:lnTo>
                <a:lnTo>
                  <a:pt x="2080120" y="2226623"/>
                </a:lnTo>
                <a:lnTo>
                  <a:pt x="1999768" y="2289515"/>
                </a:lnTo>
                <a:lnTo>
                  <a:pt x="1915737" y="2345008"/>
                </a:lnTo>
                <a:lnTo>
                  <a:pt x="1828488" y="2393101"/>
                </a:lnTo>
                <a:lnTo>
                  <a:pt x="1738479" y="2433796"/>
                </a:lnTo>
                <a:lnTo>
                  <a:pt x="1646170" y="2467091"/>
                </a:lnTo>
                <a:lnTo>
                  <a:pt x="1552023" y="2492988"/>
                </a:lnTo>
                <a:lnTo>
                  <a:pt x="1456495" y="2511485"/>
                </a:lnTo>
                <a:lnTo>
                  <a:pt x="1360048" y="2522584"/>
                </a:lnTo>
                <a:lnTo>
                  <a:pt x="1263141" y="2526284"/>
                </a:lnTo>
                <a:lnTo>
                  <a:pt x="1166235" y="2522584"/>
                </a:lnTo>
                <a:lnTo>
                  <a:pt x="1069788" y="2511485"/>
                </a:lnTo>
                <a:lnTo>
                  <a:pt x="974260" y="2492988"/>
                </a:lnTo>
                <a:lnTo>
                  <a:pt x="880113" y="2467091"/>
                </a:lnTo>
                <a:lnTo>
                  <a:pt x="787804" y="2433796"/>
                </a:lnTo>
                <a:lnTo>
                  <a:pt x="697795" y="2393101"/>
                </a:lnTo>
                <a:lnTo>
                  <a:pt x="610546" y="2345008"/>
                </a:lnTo>
                <a:lnTo>
                  <a:pt x="526515" y="2289515"/>
                </a:lnTo>
                <a:lnTo>
                  <a:pt x="446163" y="2226623"/>
                </a:lnTo>
                <a:lnTo>
                  <a:pt x="369950" y="2156333"/>
                </a:lnTo>
                <a:lnTo>
                  <a:pt x="299660" y="2080120"/>
                </a:lnTo>
                <a:lnTo>
                  <a:pt x="236768" y="1999768"/>
                </a:lnTo>
                <a:lnTo>
                  <a:pt x="181275" y="1915737"/>
                </a:lnTo>
                <a:lnTo>
                  <a:pt x="133182" y="1828488"/>
                </a:lnTo>
                <a:lnTo>
                  <a:pt x="92487" y="1738479"/>
                </a:lnTo>
                <a:lnTo>
                  <a:pt x="59192" y="1646170"/>
                </a:lnTo>
                <a:lnTo>
                  <a:pt x="33295" y="1552023"/>
                </a:lnTo>
                <a:lnTo>
                  <a:pt x="14798" y="1456495"/>
                </a:lnTo>
                <a:lnTo>
                  <a:pt x="3699" y="1360048"/>
                </a:lnTo>
                <a:lnTo>
                  <a:pt x="0" y="1263142"/>
                </a:lnTo>
                <a:lnTo>
                  <a:pt x="3699" y="1166235"/>
                </a:lnTo>
                <a:lnTo>
                  <a:pt x="14798" y="1069788"/>
                </a:lnTo>
                <a:lnTo>
                  <a:pt x="33295" y="974260"/>
                </a:lnTo>
                <a:lnTo>
                  <a:pt x="59192" y="880113"/>
                </a:lnTo>
                <a:lnTo>
                  <a:pt x="92487" y="787804"/>
                </a:lnTo>
                <a:lnTo>
                  <a:pt x="133182" y="697795"/>
                </a:lnTo>
                <a:lnTo>
                  <a:pt x="181275" y="610546"/>
                </a:lnTo>
                <a:lnTo>
                  <a:pt x="236768" y="526515"/>
                </a:lnTo>
                <a:lnTo>
                  <a:pt x="299660" y="446163"/>
                </a:lnTo>
                <a:lnTo>
                  <a:pt x="369950" y="369950"/>
                </a:lnTo>
                <a:close/>
              </a:path>
            </a:pathLst>
          </a:custGeom>
          <a:ln w="15875">
            <a:solidFill>
              <a:srgbClr val="FFFFFF"/>
            </a:solidFill>
          </a:ln>
        </p:spPr>
        <p:txBody>
          <a:bodyPr wrap="square" lIns="0" tIns="0" rIns="0" bIns="0" rtlCol="0">
            <a:noAutofit/>
          </a:bodyPr>
          <a:lstStyle/>
          <a:p>
            <a:endParaRPr/>
          </a:p>
        </p:txBody>
      </p:sp>
      <p:sp>
        <p:nvSpPr>
          <p:cNvPr id="8" name="object 8"/>
          <p:cNvSpPr/>
          <p:nvPr/>
        </p:nvSpPr>
        <p:spPr>
          <a:xfrm>
            <a:off x="3856736" y="2293621"/>
            <a:ext cx="2560701" cy="2363723"/>
          </a:xfrm>
          <a:custGeom>
            <a:avLst/>
            <a:gdLst/>
            <a:ahLst/>
            <a:cxnLst/>
            <a:rect l="l" t="t" r="r" b="b"/>
            <a:pathLst>
              <a:path w="2363724" h="2363724">
                <a:moveTo>
                  <a:pt x="1181862" y="0"/>
                </a:moveTo>
                <a:lnTo>
                  <a:pt x="1084923" y="3917"/>
                </a:lnTo>
                <a:lnTo>
                  <a:pt x="990144" y="15467"/>
                </a:lnTo>
                <a:lnTo>
                  <a:pt x="897828" y="34344"/>
                </a:lnTo>
                <a:lnTo>
                  <a:pt x="808280" y="60246"/>
                </a:lnTo>
                <a:lnTo>
                  <a:pt x="721804" y="92868"/>
                </a:lnTo>
                <a:lnTo>
                  <a:pt x="638703" y="131906"/>
                </a:lnTo>
                <a:lnTo>
                  <a:pt x="559282" y="177056"/>
                </a:lnTo>
                <a:lnTo>
                  <a:pt x="483845" y="228014"/>
                </a:lnTo>
                <a:lnTo>
                  <a:pt x="412696" y="284476"/>
                </a:lnTo>
                <a:lnTo>
                  <a:pt x="346138" y="346138"/>
                </a:lnTo>
                <a:lnTo>
                  <a:pt x="284476" y="412696"/>
                </a:lnTo>
                <a:lnTo>
                  <a:pt x="228014" y="483845"/>
                </a:lnTo>
                <a:lnTo>
                  <a:pt x="177056" y="559282"/>
                </a:lnTo>
                <a:lnTo>
                  <a:pt x="131906" y="638703"/>
                </a:lnTo>
                <a:lnTo>
                  <a:pt x="92868" y="721804"/>
                </a:lnTo>
                <a:lnTo>
                  <a:pt x="60246" y="808280"/>
                </a:lnTo>
                <a:lnTo>
                  <a:pt x="34344" y="897828"/>
                </a:lnTo>
                <a:lnTo>
                  <a:pt x="15467" y="990144"/>
                </a:lnTo>
                <a:lnTo>
                  <a:pt x="3917" y="1084923"/>
                </a:lnTo>
                <a:lnTo>
                  <a:pt x="0" y="1181862"/>
                </a:lnTo>
                <a:lnTo>
                  <a:pt x="3917" y="1278800"/>
                </a:lnTo>
                <a:lnTo>
                  <a:pt x="15467" y="1373579"/>
                </a:lnTo>
                <a:lnTo>
                  <a:pt x="34344" y="1465895"/>
                </a:lnTo>
                <a:lnTo>
                  <a:pt x="60246" y="1555443"/>
                </a:lnTo>
                <a:lnTo>
                  <a:pt x="92868" y="1641919"/>
                </a:lnTo>
                <a:lnTo>
                  <a:pt x="131906" y="1725020"/>
                </a:lnTo>
                <a:lnTo>
                  <a:pt x="177056" y="1804441"/>
                </a:lnTo>
                <a:lnTo>
                  <a:pt x="228014" y="1879878"/>
                </a:lnTo>
                <a:lnTo>
                  <a:pt x="284476" y="1951027"/>
                </a:lnTo>
                <a:lnTo>
                  <a:pt x="346138" y="2017585"/>
                </a:lnTo>
                <a:lnTo>
                  <a:pt x="412696" y="2079247"/>
                </a:lnTo>
                <a:lnTo>
                  <a:pt x="483845" y="2135709"/>
                </a:lnTo>
                <a:lnTo>
                  <a:pt x="559282" y="2186667"/>
                </a:lnTo>
                <a:lnTo>
                  <a:pt x="638703" y="2231817"/>
                </a:lnTo>
                <a:lnTo>
                  <a:pt x="721804" y="2270855"/>
                </a:lnTo>
                <a:lnTo>
                  <a:pt x="808280" y="2303477"/>
                </a:lnTo>
                <a:lnTo>
                  <a:pt x="897828" y="2329379"/>
                </a:lnTo>
                <a:lnTo>
                  <a:pt x="990144" y="2348256"/>
                </a:lnTo>
                <a:lnTo>
                  <a:pt x="1084923" y="2359806"/>
                </a:lnTo>
                <a:lnTo>
                  <a:pt x="1181862" y="2363723"/>
                </a:lnTo>
                <a:lnTo>
                  <a:pt x="1278800" y="2359806"/>
                </a:lnTo>
                <a:lnTo>
                  <a:pt x="1373579" y="2348256"/>
                </a:lnTo>
                <a:lnTo>
                  <a:pt x="1465895" y="2329379"/>
                </a:lnTo>
                <a:lnTo>
                  <a:pt x="1555443" y="2303477"/>
                </a:lnTo>
                <a:lnTo>
                  <a:pt x="1641919" y="2270855"/>
                </a:lnTo>
                <a:lnTo>
                  <a:pt x="1725020" y="2231817"/>
                </a:lnTo>
                <a:lnTo>
                  <a:pt x="1804441" y="2186667"/>
                </a:lnTo>
                <a:lnTo>
                  <a:pt x="1879878" y="2135709"/>
                </a:lnTo>
                <a:lnTo>
                  <a:pt x="1951027" y="2079247"/>
                </a:lnTo>
                <a:lnTo>
                  <a:pt x="2017585" y="2017585"/>
                </a:lnTo>
                <a:lnTo>
                  <a:pt x="2079247" y="1951027"/>
                </a:lnTo>
                <a:lnTo>
                  <a:pt x="2135709" y="1879878"/>
                </a:lnTo>
                <a:lnTo>
                  <a:pt x="2186667" y="1804441"/>
                </a:lnTo>
                <a:lnTo>
                  <a:pt x="2231817" y="1725020"/>
                </a:lnTo>
                <a:lnTo>
                  <a:pt x="2270855" y="1641919"/>
                </a:lnTo>
                <a:lnTo>
                  <a:pt x="2303477" y="1555443"/>
                </a:lnTo>
                <a:lnTo>
                  <a:pt x="2329379" y="1465895"/>
                </a:lnTo>
                <a:lnTo>
                  <a:pt x="2348256" y="1373579"/>
                </a:lnTo>
                <a:lnTo>
                  <a:pt x="2359806" y="1278800"/>
                </a:lnTo>
                <a:lnTo>
                  <a:pt x="2363724" y="1181862"/>
                </a:lnTo>
                <a:lnTo>
                  <a:pt x="2359806" y="1084923"/>
                </a:lnTo>
                <a:lnTo>
                  <a:pt x="2348256" y="990144"/>
                </a:lnTo>
                <a:lnTo>
                  <a:pt x="2329379" y="897828"/>
                </a:lnTo>
                <a:lnTo>
                  <a:pt x="2303477" y="808280"/>
                </a:lnTo>
                <a:lnTo>
                  <a:pt x="2270855" y="721804"/>
                </a:lnTo>
                <a:lnTo>
                  <a:pt x="2231817" y="638703"/>
                </a:lnTo>
                <a:lnTo>
                  <a:pt x="2186667" y="559282"/>
                </a:lnTo>
                <a:lnTo>
                  <a:pt x="2135709" y="483845"/>
                </a:lnTo>
                <a:lnTo>
                  <a:pt x="2079247" y="412696"/>
                </a:lnTo>
                <a:lnTo>
                  <a:pt x="2017585" y="346138"/>
                </a:lnTo>
                <a:lnTo>
                  <a:pt x="1951027" y="284476"/>
                </a:lnTo>
                <a:lnTo>
                  <a:pt x="1879878" y="228014"/>
                </a:lnTo>
                <a:lnTo>
                  <a:pt x="1804441" y="177056"/>
                </a:lnTo>
                <a:lnTo>
                  <a:pt x="1725020" y="131906"/>
                </a:lnTo>
                <a:lnTo>
                  <a:pt x="1641919" y="92868"/>
                </a:lnTo>
                <a:lnTo>
                  <a:pt x="1555443" y="60246"/>
                </a:lnTo>
                <a:lnTo>
                  <a:pt x="1465895" y="34344"/>
                </a:lnTo>
                <a:lnTo>
                  <a:pt x="1373579" y="15467"/>
                </a:lnTo>
                <a:lnTo>
                  <a:pt x="1278800" y="3917"/>
                </a:lnTo>
                <a:lnTo>
                  <a:pt x="1181862" y="0"/>
                </a:lnTo>
                <a:close/>
              </a:path>
            </a:pathLst>
          </a:custGeom>
          <a:solidFill>
            <a:srgbClr val="FFFFFF"/>
          </a:solidFill>
        </p:spPr>
        <p:txBody>
          <a:bodyPr wrap="square" lIns="0" tIns="0" rIns="0" bIns="0" rtlCol="0">
            <a:noAutofit/>
          </a:bodyPr>
          <a:lstStyle/>
          <a:p>
            <a:endParaRPr/>
          </a:p>
        </p:txBody>
      </p:sp>
      <p:sp>
        <p:nvSpPr>
          <p:cNvPr id="9" name="object 9"/>
          <p:cNvSpPr/>
          <p:nvPr/>
        </p:nvSpPr>
        <p:spPr>
          <a:xfrm>
            <a:off x="3856736" y="2293621"/>
            <a:ext cx="2560701" cy="2363723"/>
          </a:xfrm>
          <a:custGeom>
            <a:avLst/>
            <a:gdLst/>
            <a:ahLst/>
            <a:cxnLst/>
            <a:rect l="l" t="t" r="r" b="b"/>
            <a:pathLst>
              <a:path w="2363724" h="2363724">
                <a:moveTo>
                  <a:pt x="0" y="1181862"/>
                </a:moveTo>
                <a:lnTo>
                  <a:pt x="3917" y="1084923"/>
                </a:lnTo>
                <a:lnTo>
                  <a:pt x="15467" y="990144"/>
                </a:lnTo>
                <a:lnTo>
                  <a:pt x="34344" y="897828"/>
                </a:lnTo>
                <a:lnTo>
                  <a:pt x="60246" y="808280"/>
                </a:lnTo>
                <a:lnTo>
                  <a:pt x="92868" y="721804"/>
                </a:lnTo>
                <a:lnTo>
                  <a:pt x="131906" y="638703"/>
                </a:lnTo>
                <a:lnTo>
                  <a:pt x="177056" y="559282"/>
                </a:lnTo>
                <a:lnTo>
                  <a:pt x="228014" y="483845"/>
                </a:lnTo>
                <a:lnTo>
                  <a:pt x="284476" y="412696"/>
                </a:lnTo>
                <a:lnTo>
                  <a:pt x="346138" y="346138"/>
                </a:lnTo>
                <a:lnTo>
                  <a:pt x="412696" y="284476"/>
                </a:lnTo>
                <a:lnTo>
                  <a:pt x="483845" y="228014"/>
                </a:lnTo>
                <a:lnTo>
                  <a:pt x="559282" y="177056"/>
                </a:lnTo>
                <a:lnTo>
                  <a:pt x="638703" y="131906"/>
                </a:lnTo>
                <a:lnTo>
                  <a:pt x="721804" y="92868"/>
                </a:lnTo>
                <a:lnTo>
                  <a:pt x="808280" y="60246"/>
                </a:lnTo>
                <a:lnTo>
                  <a:pt x="897828" y="34344"/>
                </a:lnTo>
                <a:lnTo>
                  <a:pt x="990144" y="15467"/>
                </a:lnTo>
                <a:lnTo>
                  <a:pt x="1084923" y="3917"/>
                </a:lnTo>
                <a:lnTo>
                  <a:pt x="1181862" y="0"/>
                </a:lnTo>
                <a:lnTo>
                  <a:pt x="1278800" y="3917"/>
                </a:lnTo>
                <a:lnTo>
                  <a:pt x="1373579" y="15467"/>
                </a:lnTo>
                <a:lnTo>
                  <a:pt x="1465895" y="34344"/>
                </a:lnTo>
                <a:lnTo>
                  <a:pt x="1555443" y="60246"/>
                </a:lnTo>
                <a:lnTo>
                  <a:pt x="1641919" y="92868"/>
                </a:lnTo>
                <a:lnTo>
                  <a:pt x="1725020" y="131906"/>
                </a:lnTo>
                <a:lnTo>
                  <a:pt x="1804441" y="177056"/>
                </a:lnTo>
                <a:lnTo>
                  <a:pt x="1879878" y="228014"/>
                </a:lnTo>
                <a:lnTo>
                  <a:pt x="1951027" y="284476"/>
                </a:lnTo>
                <a:lnTo>
                  <a:pt x="2017585" y="346138"/>
                </a:lnTo>
                <a:lnTo>
                  <a:pt x="2079247" y="412696"/>
                </a:lnTo>
                <a:lnTo>
                  <a:pt x="2135709" y="483845"/>
                </a:lnTo>
                <a:lnTo>
                  <a:pt x="2186667" y="559282"/>
                </a:lnTo>
                <a:lnTo>
                  <a:pt x="2231817" y="638703"/>
                </a:lnTo>
                <a:lnTo>
                  <a:pt x="2270855" y="721804"/>
                </a:lnTo>
                <a:lnTo>
                  <a:pt x="2303477" y="808280"/>
                </a:lnTo>
                <a:lnTo>
                  <a:pt x="2329379" y="897828"/>
                </a:lnTo>
                <a:lnTo>
                  <a:pt x="2348256" y="990144"/>
                </a:lnTo>
                <a:lnTo>
                  <a:pt x="2359806" y="1084923"/>
                </a:lnTo>
                <a:lnTo>
                  <a:pt x="2363724" y="1181862"/>
                </a:lnTo>
                <a:lnTo>
                  <a:pt x="2359806" y="1278800"/>
                </a:lnTo>
                <a:lnTo>
                  <a:pt x="2348256" y="1373579"/>
                </a:lnTo>
                <a:lnTo>
                  <a:pt x="2329379" y="1465895"/>
                </a:lnTo>
                <a:lnTo>
                  <a:pt x="2303477" y="1555443"/>
                </a:lnTo>
                <a:lnTo>
                  <a:pt x="2270855" y="1641919"/>
                </a:lnTo>
                <a:lnTo>
                  <a:pt x="2231817" y="1725020"/>
                </a:lnTo>
                <a:lnTo>
                  <a:pt x="2186667" y="1804441"/>
                </a:lnTo>
                <a:lnTo>
                  <a:pt x="2135709" y="1879878"/>
                </a:lnTo>
                <a:lnTo>
                  <a:pt x="2079247" y="1951027"/>
                </a:lnTo>
                <a:lnTo>
                  <a:pt x="2017585" y="2017585"/>
                </a:lnTo>
                <a:lnTo>
                  <a:pt x="1951027" y="2079247"/>
                </a:lnTo>
                <a:lnTo>
                  <a:pt x="1879878" y="2135709"/>
                </a:lnTo>
                <a:lnTo>
                  <a:pt x="1804441" y="2186667"/>
                </a:lnTo>
                <a:lnTo>
                  <a:pt x="1725020" y="2231817"/>
                </a:lnTo>
                <a:lnTo>
                  <a:pt x="1641919" y="2270855"/>
                </a:lnTo>
                <a:lnTo>
                  <a:pt x="1555443" y="2303477"/>
                </a:lnTo>
                <a:lnTo>
                  <a:pt x="1465895" y="2329379"/>
                </a:lnTo>
                <a:lnTo>
                  <a:pt x="1373579" y="2348256"/>
                </a:lnTo>
                <a:lnTo>
                  <a:pt x="1278800" y="2359806"/>
                </a:lnTo>
                <a:lnTo>
                  <a:pt x="1181862" y="2363723"/>
                </a:lnTo>
                <a:lnTo>
                  <a:pt x="1084923" y="2359806"/>
                </a:lnTo>
                <a:lnTo>
                  <a:pt x="990144" y="2348256"/>
                </a:lnTo>
                <a:lnTo>
                  <a:pt x="897828" y="2329379"/>
                </a:lnTo>
                <a:lnTo>
                  <a:pt x="808280" y="2303477"/>
                </a:lnTo>
                <a:lnTo>
                  <a:pt x="721804" y="2270855"/>
                </a:lnTo>
                <a:lnTo>
                  <a:pt x="638703" y="2231817"/>
                </a:lnTo>
                <a:lnTo>
                  <a:pt x="559282" y="2186667"/>
                </a:lnTo>
                <a:lnTo>
                  <a:pt x="483845" y="2135709"/>
                </a:lnTo>
                <a:lnTo>
                  <a:pt x="412696" y="2079247"/>
                </a:lnTo>
                <a:lnTo>
                  <a:pt x="346138" y="2017585"/>
                </a:lnTo>
                <a:lnTo>
                  <a:pt x="284476" y="1951027"/>
                </a:lnTo>
                <a:lnTo>
                  <a:pt x="228014" y="1879878"/>
                </a:lnTo>
                <a:lnTo>
                  <a:pt x="177056" y="1804441"/>
                </a:lnTo>
                <a:lnTo>
                  <a:pt x="131906" y="1725020"/>
                </a:lnTo>
                <a:lnTo>
                  <a:pt x="92868" y="1641919"/>
                </a:lnTo>
                <a:lnTo>
                  <a:pt x="60246" y="1555443"/>
                </a:lnTo>
                <a:lnTo>
                  <a:pt x="34344" y="1465895"/>
                </a:lnTo>
                <a:lnTo>
                  <a:pt x="15467" y="1373579"/>
                </a:lnTo>
                <a:lnTo>
                  <a:pt x="3917" y="1278800"/>
                </a:lnTo>
                <a:lnTo>
                  <a:pt x="0" y="1181862"/>
                </a:lnTo>
                <a:close/>
              </a:path>
            </a:pathLst>
          </a:custGeom>
          <a:ln w="15239">
            <a:solidFill>
              <a:srgbClr val="A8B183"/>
            </a:solidFill>
          </a:ln>
        </p:spPr>
        <p:txBody>
          <a:bodyPr wrap="square" lIns="0" tIns="0" rIns="0" bIns="0" rtlCol="0">
            <a:noAutofit/>
          </a:bodyPr>
          <a:lstStyle/>
          <a:p>
            <a:endParaRPr/>
          </a:p>
        </p:txBody>
      </p:sp>
      <p:sp>
        <p:nvSpPr>
          <p:cNvPr id="10" name="object 10"/>
          <p:cNvSpPr/>
          <p:nvPr/>
        </p:nvSpPr>
        <p:spPr>
          <a:xfrm>
            <a:off x="933648" y="2212213"/>
            <a:ext cx="3303643" cy="2526284"/>
          </a:xfrm>
          <a:custGeom>
            <a:avLst/>
            <a:gdLst/>
            <a:ahLst/>
            <a:cxnLst/>
            <a:rect l="l" t="t" r="r" b="b"/>
            <a:pathLst>
              <a:path w="3049517" h="2526283">
                <a:moveTo>
                  <a:pt x="1263138" y="0"/>
                </a:moveTo>
                <a:lnTo>
                  <a:pt x="1166232" y="3699"/>
                </a:lnTo>
                <a:lnTo>
                  <a:pt x="1069787" y="14798"/>
                </a:lnTo>
                <a:lnTo>
                  <a:pt x="974261" y="33295"/>
                </a:lnTo>
                <a:lnTo>
                  <a:pt x="880115" y="59192"/>
                </a:lnTo>
                <a:lnTo>
                  <a:pt x="787809" y="92487"/>
                </a:lnTo>
                <a:lnTo>
                  <a:pt x="697802" y="133182"/>
                </a:lnTo>
                <a:lnTo>
                  <a:pt x="610555" y="181275"/>
                </a:lnTo>
                <a:lnTo>
                  <a:pt x="526527" y="236768"/>
                </a:lnTo>
                <a:lnTo>
                  <a:pt x="446179" y="299660"/>
                </a:lnTo>
                <a:lnTo>
                  <a:pt x="369970" y="369950"/>
                </a:lnTo>
                <a:lnTo>
                  <a:pt x="299675" y="446163"/>
                </a:lnTo>
                <a:lnTo>
                  <a:pt x="236780" y="526515"/>
                </a:lnTo>
                <a:lnTo>
                  <a:pt x="181285" y="610546"/>
                </a:lnTo>
                <a:lnTo>
                  <a:pt x="133189" y="697795"/>
                </a:lnTo>
                <a:lnTo>
                  <a:pt x="92492" y="787804"/>
                </a:lnTo>
                <a:lnTo>
                  <a:pt x="59195" y="880113"/>
                </a:lnTo>
                <a:lnTo>
                  <a:pt x="33297" y="974260"/>
                </a:lnTo>
                <a:lnTo>
                  <a:pt x="14798" y="1069788"/>
                </a:lnTo>
                <a:lnTo>
                  <a:pt x="3699" y="1166235"/>
                </a:lnTo>
                <a:lnTo>
                  <a:pt x="0" y="1263142"/>
                </a:lnTo>
                <a:lnTo>
                  <a:pt x="3699" y="1360048"/>
                </a:lnTo>
                <a:lnTo>
                  <a:pt x="14798" y="1456495"/>
                </a:lnTo>
                <a:lnTo>
                  <a:pt x="33297" y="1552023"/>
                </a:lnTo>
                <a:lnTo>
                  <a:pt x="59195" y="1646170"/>
                </a:lnTo>
                <a:lnTo>
                  <a:pt x="92492" y="1738479"/>
                </a:lnTo>
                <a:lnTo>
                  <a:pt x="133189" y="1828488"/>
                </a:lnTo>
                <a:lnTo>
                  <a:pt x="181285" y="1915737"/>
                </a:lnTo>
                <a:lnTo>
                  <a:pt x="236780" y="1999768"/>
                </a:lnTo>
                <a:lnTo>
                  <a:pt x="299675" y="2080120"/>
                </a:lnTo>
                <a:lnTo>
                  <a:pt x="369970" y="2156333"/>
                </a:lnTo>
                <a:lnTo>
                  <a:pt x="446179" y="2226623"/>
                </a:lnTo>
                <a:lnTo>
                  <a:pt x="526527" y="2289515"/>
                </a:lnTo>
                <a:lnTo>
                  <a:pt x="610555" y="2345008"/>
                </a:lnTo>
                <a:lnTo>
                  <a:pt x="697802" y="2393101"/>
                </a:lnTo>
                <a:lnTo>
                  <a:pt x="787809" y="2433796"/>
                </a:lnTo>
                <a:lnTo>
                  <a:pt x="880115" y="2467091"/>
                </a:lnTo>
                <a:lnTo>
                  <a:pt x="974261" y="2492988"/>
                </a:lnTo>
                <a:lnTo>
                  <a:pt x="1069787" y="2511485"/>
                </a:lnTo>
                <a:lnTo>
                  <a:pt x="1166232" y="2522584"/>
                </a:lnTo>
                <a:lnTo>
                  <a:pt x="1263138" y="2526284"/>
                </a:lnTo>
                <a:lnTo>
                  <a:pt x="1360044" y="2522584"/>
                </a:lnTo>
                <a:lnTo>
                  <a:pt x="1456491" y="2511485"/>
                </a:lnTo>
                <a:lnTo>
                  <a:pt x="1552017" y="2492988"/>
                </a:lnTo>
                <a:lnTo>
                  <a:pt x="1646165" y="2467091"/>
                </a:lnTo>
                <a:lnTo>
                  <a:pt x="1738473" y="2433796"/>
                </a:lnTo>
                <a:lnTo>
                  <a:pt x="1828481" y="2393101"/>
                </a:lnTo>
                <a:lnTo>
                  <a:pt x="1915731" y="2345008"/>
                </a:lnTo>
                <a:lnTo>
                  <a:pt x="1999762" y="2289515"/>
                </a:lnTo>
                <a:lnTo>
                  <a:pt x="2080113" y="2226623"/>
                </a:lnTo>
                <a:lnTo>
                  <a:pt x="2156326" y="2156333"/>
                </a:lnTo>
                <a:lnTo>
                  <a:pt x="3049517" y="1263141"/>
                </a:lnTo>
                <a:lnTo>
                  <a:pt x="2156326" y="369950"/>
                </a:lnTo>
                <a:lnTo>
                  <a:pt x="2080113" y="299660"/>
                </a:lnTo>
                <a:lnTo>
                  <a:pt x="1999762" y="236768"/>
                </a:lnTo>
                <a:lnTo>
                  <a:pt x="1915731" y="181275"/>
                </a:lnTo>
                <a:lnTo>
                  <a:pt x="1828481" y="133182"/>
                </a:lnTo>
                <a:lnTo>
                  <a:pt x="1738473" y="92487"/>
                </a:lnTo>
                <a:lnTo>
                  <a:pt x="1646165" y="59192"/>
                </a:lnTo>
                <a:lnTo>
                  <a:pt x="1552017" y="33295"/>
                </a:lnTo>
                <a:lnTo>
                  <a:pt x="1456491" y="14798"/>
                </a:lnTo>
                <a:lnTo>
                  <a:pt x="1360044" y="3699"/>
                </a:lnTo>
                <a:lnTo>
                  <a:pt x="1263138" y="0"/>
                </a:lnTo>
                <a:close/>
              </a:path>
            </a:pathLst>
          </a:custGeom>
          <a:solidFill>
            <a:srgbClr val="939F87"/>
          </a:solidFill>
        </p:spPr>
        <p:txBody>
          <a:bodyPr wrap="square" lIns="0" tIns="0" rIns="0" bIns="0" rtlCol="0">
            <a:noAutofit/>
          </a:bodyPr>
          <a:lstStyle/>
          <a:p>
            <a:endParaRPr/>
          </a:p>
        </p:txBody>
      </p:sp>
      <p:sp>
        <p:nvSpPr>
          <p:cNvPr id="11" name="object 11"/>
          <p:cNvSpPr/>
          <p:nvPr/>
        </p:nvSpPr>
        <p:spPr>
          <a:xfrm>
            <a:off x="933648" y="2212213"/>
            <a:ext cx="3303643" cy="2526284"/>
          </a:xfrm>
          <a:custGeom>
            <a:avLst/>
            <a:gdLst/>
            <a:ahLst/>
            <a:cxnLst/>
            <a:rect l="l" t="t" r="r" b="b"/>
            <a:pathLst>
              <a:path w="3049517" h="2526283">
                <a:moveTo>
                  <a:pt x="369970" y="369950"/>
                </a:moveTo>
                <a:lnTo>
                  <a:pt x="446179" y="299660"/>
                </a:lnTo>
                <a:lnTo>
                  <a:pt x="526527" y="236768"/>
                </a:lnTo>
                <a:lnTo>
                  <a:pt x="610555" y="181275"/>
                </a:lnTo>
                <a:lnTo>
                  <a:pt x="697802" y="133182"/>
                </a:lnTo>
                <a:lnTo>
                  <a:pt x="787809" y="92487"/>
                </a:lnTo>
                <a:lnTo>
                  <a:pt x="880115" y="59192"/>
                </a:lnTo>
                <a:lnTo>
                  <a:pt x="974261" y="33295"/>
                </a:lnTo>
                <a:lnTo>
                  <a:pt x="1069787" y="14798"/>
                </a:lnTo>
                <a:lnTo>
                  <a:pt x="1166232" y="3699"/>
                </a:lnTo>
                <a:lnTo>
                  <a:pt x="1263138" y="0"/>
                </a:lnTo>
                <a:lnTo>
                  <a:pt x="1360044" y="3699"/>
                </a:lnTo>
                <a:lnTo>
                  <a:pt x="1456491" y="14798"/>
                </a:lnTo>
                <a:lnTo>
                  <a:pt x="1552017" y="33295"/>
                </a:lnTo>
                <a:lnTo>
                  <a:pt x="1646165" y="59192"/>
                </a:lnTo>
                <a:lnTo>
                  <a:pt x="1738473" y="92487"/>
                </a:lnTo>
                <a:lnTo>
                  <a:pt x="1828481" y="133182"/>
                </a:lnTo>
                <a:lnTo>
                  <a:pt x="1915731" y="181275"/>
                </a:lnTo>
                <a:lnTo>
                  <a:pt x="1999762" y="236768"/>
                </a:lnTo>
                <a:lnTo>
                  <a:pt x="2080113" y="299660"/>
                </a:lnTo>
                <a:lnTo>
                  <a:pt x="2156326" y="369950"/>
                </a:lnTo>
                <a:lnTo>
                  <a:pt x="2200997" y="414605"/>
                </a:lnTo>
                <a:lnTo>
                  <a:pt x="2245667" y="459260"/>
                </a:lnTo>
                <a:lnTo>
                  <a:pt x="2290335" y="503918"/>
                </a:lnTo>
                <a:lnTo>
                  <a:pt x="2335001" y="548577"/>
                </a:lnTo>
                <a:lnTo>
                  <a:pt x="2379666" y="593236"/>
                </a:lnTo>
                <a:lnTo>
                  <a:pt x="2424329" y="637897"/>
                </a:lnTo>
                <a:lnTo>
                  <a:pt x="2468991" y="682559"/>
                </a:lnTo>
                <a:lnTo>
                  <a:pt x="2513651" y="727221"/>
                </a:lnTo>
                <a:lnTo>
                  <a:pt x="2558311" y="771883"/>
                </a:lnTo>
                <a:lnTo>
                  <a:pt x="2602969" y="816546"/>
                </a:lnTo>
                <a:lnTo>
                  <a:pt x="2647627" y="861209"/>
                </a:lnTo>
                <a:lnTo>
                  <a:pt x="2692283" y="905871"/>
                </a:lnTo>
                <a:lnTo>
                  <a:pt x="2736939" y="950533"/>
                </a:lnTo>
                <a:lnTo>
                  <a:pt x="2781595" y="995195"/>
                </a:lnTo>
                <a:lnTo>
                  <a:pt x="2826249" y="1039856"/>
                </a:lnTo>
                <a:lnTo>
                  <a:pt x="2870903" y="1084515"/>
                </a:lnTo>
                <a:lnTo>
                  <a:pt x="2915557" y="1129174"/>
                </a:lnTo>
                <a:lnTo>
                  <a:pt x="2960211" y="1173832"/>
                </a:lnTo>
                <a:lnTo>
                  <a:pt x="3004864" y="1218487"/>
                </a:lnTo>
                <a:lnTo>
                  <a:pt x="3049517" y="1263141"/>
                </a:lnTo>
                <a:lnTo>
                  <a:pt x="3004864" y="1307796"/>
                </a:lnTo>
                <a:lnTo>
                  <a:pt x="2960211" y="1352451"/>
                </a:lnTo>
                <a:lnTo>
                  <a:pt x="2915557" y="1397109"/>
                </a:lnTo>
                <a:lnTo>
                  <a:pt x="2870903" y="1441768"/>
                </a:lnTo>
                <a:lnTo>
                  <a:pt x="2826249" y="1486427"/>
                </a:lnTo>
                <a:lnTo>
                  <a:pt x="2781595" y="1531088"/>
                </a:lnTo>
                <a:lnTo>
                  <a:pt x="2736939" y="1575750"/>
                </a:lnTo>
                <a:lnTo>
                  <a:pt x="2692283" y="1620412"/>
                </a:lnTo>
                <a:lnTo>
                  <a:pt x="2647627" y="1665074"/>
                </a:lnTo>
                <a:lnTo>
                  <a:pt x="2602969" y="1709737"/>
                </a:lnTo>
                <a:lnTo>
                  <a:pt x="2558311" y="1754400"/>
                </a:lnTo>
                <a:lnTo>
                  <a:pt x="2513651" y="1799062"/>
                </a:lnTo>
                <a:lnTo>
                  <a:pt x="2468991" y="1843724"/>
                </a:lnTo>
                <a:lnTo>
                  <a:pt x="2424329" y="1888386"/>
                </a:lnTo>
                <a:lnTo>
                  <a:pt x="2379666" y="1933047"/>
                </a:lnTo>
                <a:lnTo>
                  <a:pt x="2335001" y="1977706"/>
                </a:lnTo>
                <a:lnTo>
                  <a:pt x="2290335" y="2022365"/>
                </a:lnTo>
                <a:lnTo>
                  <a:pt x="2245667" y="2067023"/>
                </a:lnTo>
                <a:lnTo>
                  <a:pt x="2200997" y="2111678"/>
                </a:lnTo>
                <a:lnTo>
                  <a:pt x="2156326" y="2156333"/>
                </a:lnTo>
                <a:lnTo>
                  <a:pt x="2080113" y="2226623"/>
                </a:lnTo>
                <a:lnTo>
                  <a:pt x="1999762" y="2289515"/>
                </a:lnTo>
                <a:lnTo>
                  <a:pt x="1915731" y="2345008"/>
                </a:lnTo>
                <a:lnTo>
                  <a:pt x="1828481" y="2393101"/>
                </a:lnTo>
                <a:lnTo>
                  <a:pt x="1738473" y="2433796"/>
                </a:lnTo>
                <a:lnTo>
                  <a:pt x="1646165" y="2467091"/>
                </a:lnTo>
                <a:lnTo>
                  <a:pt x="1552017" y="2492988"/>
                </a:lnTo>
                <a:lnTo>
                  <a:pt x="1456491" y="2511485"/>
                </a:lnTo>
                <a:lnTo>
                  <a:pt x="1360044" y="2522584"/>
                </a:lnTo>
                <a:lnTo>
                  <a:pt x="1263138" y="2526284"/>
                </a:lnTo>
                <a:lnTo>
                  <a:pt x="1166232" y="2522584"/>
                </a:lnTo>
                <a:lnTo>
                  <a:pt x="1069787" y="2511485"/>
                </a:lnTo>
                <a:lnTo>
                  <a:pt x="974261" y="2492988"/>
                </a:lnTo>
                <a:lnTo>
                  <a:pt x="880115" y="2467091"/>
                </a:lnTo>
                <a:lnTo>
                  <a:pt x="787809" y="2433796"/>
                </a:lnTo>
                <a:lnTo>
                  <a:pt x="697802" y="2393101"/>
                </a:lnTo>
                <a:lnTo>
                  <a:pt x="610555" y="2345008"/>
                </a:lnTo>
                <a:lnTo>
                  <a:pt x="526527" y="2289515"/>
                </a:lnTo>
                <a:lnTo>
                  <a:pt x="446179" y="2226623"/>
                </a:lnTo>
                <a:lnTo>
                  <a:pt x="369970" y="2156333"/>
                </a:lnTo>
                <a:lnTo>
                  <a:pt x="299675" y="2080120"/>
                </a:lnTo>
                <a:lnTo>
                  <a:pt x="236780" y="1999768"/>
                </a:lnTo>
                <a:lnTo>
                  <a:pt x="181285" y="1915737"/>
                </a:lnTo>
                <a:lnTo>
                  <a:pt x="133189" y="1828488"/>
                </a:lnTo>
                <a:lnTo>
                  <a:pt x="92492" y="1738479"/>
                </a:lnTo>
                <a:lnTo>
                  <a:pt x="59195" y="1646170"/>
                </a:lnTo>
                <a:lnTo>
                  <a:pt x="33297" y="1552023"/>
                </a:lnTo>
                <a:lnTo>
                  <a:pt x="14798" y="1456495"/>
                </a:lnTo>
                <a:lnTo>
                  <a:pt x="3699" y="1360048"/>
                </a:lnTo>
                <a:lnTo>
                  <a:pt x="0" y="1263142"/>
                </a:lnTo>
                <a:lnTo>
                  <a:pt x="3699" y="1166235"/>
                </a:lnTo>
                <a:lnTo>
                  <a:pt x="14798" y="1069788"/>
                </a:lnTo>
                <a:lnTo>
                  <a:pt x="33297" y="974260"/>
                </a:lnTo>
                <a:lnTo>
                  <a:pt x="59195" y="880113"/>
                </a:lnTo>
                <a:lnTo>
                  <a:pt x="92492" y="787804"/>
                </a:lnTo>
                <a:lnTo>
                  <a:pt x="133189" y="697795"/>
                </a:lnTo>
                <a:lnTo>
                  <a:pt x="181285" y="610546"/>
                </a:lnTo>
                <a:lnTo>
                  <a:pt x="236780" y="526515"/>
                </a:lnTo>
                <a:lnTo>
                  <a:pt x="299675" y="446163"/>
                </a:lnTo>
                <a:lnTo>
                  <a:pt x="369970" y="369950"/>
                </a:lnTo>
                <a:close/>
              </a:path>
            </a:pathLst>
          </a:custGeom>
          <a:ln w="15874">
            <a:solidFill>
              <a:srgbClr val="FFFFFF"/>
            </a:solidFill>
          </a:ln>
        </p:spPr>
        <p:txBody>
          <a:bodyPr wrap="square" lIns="0" tIns="0" rIns="0" bIns="0" rtlCol="0">
            <a:noAutofit/>
          </a:bodyPr>
          <a:lstStyle/>
          <a:p>
            <a:endParaRPr/>
          </a:p>
        </p:txBody>
      </p:sp>
      <p:sp>
        <p:nvSpPr>
          <p:cNvPr id="12" name="object 12"/>
          <p:cNvSpPr/>
          <p:nvPr/>
        </p:nvSpPr>
        <p:spPr>
          <a:xfrm>
            <a:off x="1021968" y="2293621"/>
            <a:ext cx="2560700" cy="2363723"/>
          </a:xfrm>
          <a:custGeom>
            <a:avLst/>
            <a:gdLst/>
            <a:ahLst/>
            <a:cxnLst/>
            <a:rect l="l" t="t" r="r" b="b"/>
            <a:pathLst>
              <a:path w="2363724" h="2363724">
                <a:moveTo>
                  <a:pt x="1181862" y="0"/>
                </a:moveTo>
                <a:lnTo>
                  <a:pt x="1084923" y="3917"/>
                </a:lnTo>
                <a:lnTo>
                  <a:pt x="990144" y="15467"/>
                </a:lnTo>
                <a:lnTo>
                  <a:pt x="897828" y="34344"/>
                </a:lnTo>
                <a:lnTo>
                  <a:pt x="808280" y="60246"/>
                </a:lnTo>
                <a:lnTo>
                  <a:pt x="721804" y="92868"/>
                </a:lnTo>
                <a:lnTo>
                  <a:pt x="638703" y="131906"/>
                </a:lnTo>
                <a:lnTo>
                  <a:pt x="559282" y="177056"/>
                </a:lnTo>
                <a:lnTo>
                  <a:pt x="483845" y="228014"/>
                </a:lnTo>
                <a:lnTo>
                  <a:pt x="412696" y="284476"/>
                </a:lnTo>
                <a:lnTo>
                  <a:pt x="346138" y="346138"/>
                </a:lnTo>
                <a:lnTo>
                  <a:pt x="284476" y="412696"/>
                </a:lnTo>
                <a:lnTo>
                  <a:pt x="228014" y="483845"/>
                </a:lnTo>
                <a:lnTo>
                  <a:pt x="177056" y="559282"/>
                </a:lnTo>
                <a:lnTo>
                  <a:pt x="131906" y="638703"/>
                </a:lnTo>
                <a:lnTo>
                  <a:pt x="92868" y="721804"/>
                </a:lnTo>
                <a:lnTo>
                  <a:pt x="60246" y="808280"/>
                </a:lnTo>
                <a:lnTo>
                  <a:pt x="34344" y="897828"/>
                </a:lnTo>
                <a:lnTo>
                  <a:pt x="15467" y="990144"/>
                </a:lnTo>
                <a:lnTo>
                  <a:pt x="3917" y="1084923"/>
                </a:lnTo>
                <a:lnTo>
                  <a:pt x="0" y="1181862"/>
                </a:lnTo>
                <a:lnTo>
                  <a:pt x="3917" y="1278800"/>
                </a:lnTo>
                <a:lnTo>
                  <a:pt x="15467" y="1373579"/>
                </a:lnTo>
                <a:lnTo>
                  <a:pt x="34344" y="1465895"/>
                </a:lnTo>
                <a:lnTo>
                  <a:pt x="60246" y="1555443"/>
                </a:lnTo>
                <a:lnTo>
                  <a:pt x="92868" y="1641919"/>
                </a:lnTo>
                <a:lnTo>
                  <a:pt x="131906" y="1725020"/>
                </a:lnTo>
                <a:lnTo>
                  <a:pt x="177056" y="1804441"/>
                </a:lnTo>
                <a:lnTo>
                  <a:pt x="228014" y="1879878"/>
                </a:lnTo>
                <a:lnTo>
                  <a:pt x="284476" y="1951027"/>
                </a:lnTo>
                <a:lnTo>
                  <a:pt x="346138" y="2017585"/>
                </a:lnTo>
                <a:lnTo>
                  <a:pt x="412696" y="2079247"/>
                </a:lnTo>
                <a:lnTo>
                  <a:pt x="483845" y="2135709"/>
                </a:lnTo>
                <a:lnTo>
                  <a:pt x="559282" y="2186667"/>
                </a:lnTo>
                <a:lnTo>
                  <a:pt x="638703" y="2231817"/>
                </a:lnTo>
                <a:lnTo>
                  <a:pt x="721804" y="2270855"/>
                </a:lnTo>
                <a:lnTo>
                  <a:pt x="808280" y="2303477"/>
                </a:lnTo>
                <a:lnTo>
                  <a:pt x="897828" y="2329379"/>
                </a:lnTo>
                <a:lnTo>
                  <a:pt x="990144" y="2348256"/>
                </a:lnTo>
                <a:lnTo>
                  <a:pt x="1084923" y="2359806"/>
                </a:lnTo>
                <a:lnTo>
                  <a:pt x="1181862" y="2363723"/>
                </a:lnTo>
                <a:lnTo>
                  <a:pt x="1278800" y="2359806"/>
                </a:lnTo>
                <a:lnTo>
                  <a:pt x="1373579" y="2348256"/>
                </a:lnTo>
                <a:lnTo>
                  <a:pt x="1465895" y="2329379"/>
                </a:lnTo>
                <a:lnTo>
                  <a:pt x="1555443" y="2303477"/>
                </a:lnTo>
                <a:lnTo>
                  <a:pt x="1641919" y="2270855"/>
                </a:lnTo>
                <a:lnTo>
                  <a:pt x="1725020" y="2231817"/>
                </a:lnTo>
                <a:lnTo>
                  <a:pt x="1804441" y="2186667"/>
                </a:lnTo>
                <a:lnTo>
                  <a:pt x="1879878" y="2135709"/>
                </a:lnTo>
                <a:lnTo>
                  <a:pt x="1951027" y="2079247"/>
                </a:lnTo>
                <a:lnTo>
                  <a:pt x="2017585" y="2017585"/>
                </a:lnTo>
                <a:lnTo>
                  <a:pt x="2079247" y="1951027"/>
                </a:lnTo>
                <a:lnTo>
                  <a:pt x="2135709" y="1879878"/>
                </a:lnTo>
                <a:lnTo>
                  <a:pt x="2186667" y="1804441"/>
                </a:lnTo>
                <a:lnTo>
                  <a:pt x="2231817" y="1725020"/>
                </a:lnTo>
                <a:lnTo>
                  <a:pt x="2270855" y="1641919"/>
                </a:lnTo>
                <a:lnTo>
                  <a:pt x="2303477" y="1555443"/>
                </a:lnTo>
                <a:lnTo>
                  <a:pt x="2329379" y="1465895"/>
                </a:lnTo>
                <a:lnTo>
                  <a:pt x="2348256" y="1373579"/>
                </a:lnTo>
                <a:lnTo>
                  <a:pt x="2359806" y="1278800"/>
                </a:lnTo>
                <a:lnTo>
                  <a:pt x="2363723" y="1181862"/>
                </a:lnTo>
                <a:lnTo>
                  <a:pt x="2359806" y="1084923"/>
                </a:lnTo>
                <a:lnTo>
                  <a:pt x="2348256" y="990144"/>
                </a:lnTo>
                <a:lnTo>
                  <a:pt x="2329379" y="897828"/>
                </a:lnTo>
                <a:lnTo>
                  <a:pt x="2303477" y="808280"/>
                </a:lnTo>
                <a:lnTo>
                  <a:pt x="2270855" y="721804"/>
                </a:lnTo>
                <a:lnTo>
                  <a:pt x="2231817" y="638703"/>
                </a:lnTo>
                <a:lnTo>
                  <a:pt x="2186667" y="559282"/>
                </a:lnTo>
                <a:lnTo>
                  <a:pt x="2135709" y="483845"/>
                </a:lnTo>
                <a:lnTo>
                  <a:pt x="2079247" y="412696"/>
                </a:lnTo>
                <a:lnTo>
                  <a:pt x="2017585" y="346138"/>
                </a:lnTo>
                <a:lnTo>
                  <a:pt x="1951027" y="284476"/>
                </a:lnTo>
                <a:lnTo>
                  <a:pt x="1879878" y="228014"/>
                </a:lnTo>
                <a:lnTo>
                  <a:pt x="1804441" y="177056"/>
                </a:lnTo>
                <a:lnTo>
                  <a:pt x="1725020" y="131906"/>
                </a:lnTo>
                <a:lnTo>
                  <a:pt x="1641919" y="92868"/>
                </a:lnTo>
                <a:lnTo>
                  <a:pt x="1555443" y="60246"/>
                </a:lnTo>
                <a:lnTo>
                  <a:pt x="1465895" y="34344"/>
                </a:lnTo>
                <a:lnTo>
                  <a:pt x="1373579" y="15467"/>
                </a:lnTo>
                <a:lnTo>
                  <a:pt x="1278800" y="3917"/>
                </a:lnTo>
                <a:lnTo>
                  <a:pt x="1181862" y="0"/>
                </a:lnTo>
                <a:close/>
              </a:path>
            </a:pathLst>
          </a:custGeom>
          <a:solidFill>
            <a:srgbClr val="FFFFFF"/>
          </a:solidFill>
        </p:spPr>
        <p:txBody>
          <a:bodyPr wrap="square" lIns="0" tIns="0" rIns="0" bIns="0" rtlCol="0">
            <a:noAutofit/>
          </a:bodyPr>
          <a:lstStyle/>
          <a:p>
            <a:endParaRPr/>
          </a:p>
        </p:txBody>
      </p:sp>
      <p:sp>
        <p:nvSpPr>
          <p:cNvPr id="13" name="object 13"/>
          <p:cNvSpPr/>
          <p:nvPr/>
        </p:nvSpPr>
        <p:spPr>
          <a:xfrm>
            <a:off x="1021968" y="2293621"/>
            <a:ext cx="2560700" cy="2363723"/>
          </a:xfrm>
          <a:custGeom>
            <a:avLst/>
            <a:gdLst/>
            <a:ahLst/>
            <a:cxnLst/>
            <a:rect l="l" t="t" r="r" b="b"/>
            <a:pathLst>
              <a:path w="2363724" h="2363724">
                <a:moveTo>
                  <a:pt x="0" y="1181862"/>
                </a:moveTo>
                <a:lnTo>
                  <a:pt x="3917" y="1084923"/>
                </a:lnTo>
                <a:lnTo>
                  <a:pt x="15467" y="990144"/>
                </a:lnTo>
                <a:lnTo>
                  <a:pt x="34344" y="897828"/>
                </a:lnTo>
                <a:lnTo>
                  <a:pt x="60246" y="808280"/>
                </a:lnTo>
                <a:lnTo>
                  <a:pt x="92868" y="721804"/>
                </a:lnTo>
                <a:lnTo>
                  <a:pt x="131906" y="638703"/>
                </a:lnTo>
                <a:lnTo>
                  <a:pt x="177056" y="559282"/>
                </a:lnTo>
                <a:lnTo>
                  <a:pt x="228014" y="483845"/>
                </a:lnTo>
                <a:lnTo>
                  <a:pt x="284476" y="412696"/>
                </a:lnTo>
                <a:lnTo>
                  <a:pt x="346138" y="346138"/>
                </a:lnTo>
                <a:lnTo>
                  <a:pt x="412696" y="284476"/>
                </a:lnTo>
                <a:lnTo>
                  <a:pt x="483845" y="228014"/>
                </a:lnTo>
                <a:lnTo>
                  <a:pt x="559282" y="177056"/>
                </a:lnTo>
                <a:lnTo>
                  <a:pt x="638703" y="131906"/>
                </a:lnTo>
                <a:lnTo>
                  <a:pt x="721804" y="92868"/>
                </a:lnTo>
                <a:lnTo>
                  <a:pt x="808280" y="60246"/>
                </a:lnTo>
                <a:lnTo>
                  <a:pt x="897828" y="34344"/>
                </a:lnTo>
                <a:lnTo>
                  <a:pt x="990144" y="15467"/>
                </a:lnTo>
                <a:lnTo>
                  <a:pt x="1084923" y="3917"/>
                </a:lnTo>
                <a:lnTo>
                  <a:pt x="1181862" y="0"/>
                </a:lnTo>
                <a:lnTo>
                  <a:pt x="1278800" y="3917"/>
                </a:lnTo>
                <a:lnTo>
                  <a:pt x="1373579" y="15467"/>
                </a:lnTo>
                <a:lnTo>
                  <a:pt x="1465895" y="34344"/>
                </a:lnTo>
                <a:lnTo>
                  <a:pt x="1555443" y="60246"/>
                </a:lnTo>
                <a:lnTo>
                  <a:pt x="1641919" y="92868"/>
                </a:lnTo>
                <a:lnTo>
                  <a:pt x="1725020" y="131906"/>
                </a:lnTo>
                <a:lnTo>
                  <a:pt x="1804441" y="177056"/>
                </a:lnTo>
                <a:lnTo>
                  <a:pt x="1879878" y="228014"/>
                </a:lnTo>
                <a:lnTo>
                  <a:pt x="1951027" y="284476"/>
                </a:lnTo>
                <a:lnTo>
                  <a:pt x="2017585" y="346138"/>
                </a:lnTo>
                <a:lnTo>
                  <a:pt x="2079247" y="412696"/>
                </a:lnTo>
                <a:lnTo>
                  <a:pt x="2135709" y="483845"/>
                </a:lnTo>
                <a:lnTo>
                  <a:pt x="2186667" y="559282"/>
                </a:lnTo>
                <a:lnTo>
                  <a:pt x="2231817" y="638703"/>
                </a:lnTo>
                <a:lnTo>
                  <a:pt x="2270855" y="721804"/>
                </a:lnTo>
                <a:lnTo>
                  <a:pt x="2303477" y="808280"/>
                </a:lnTo>
                <a:lnTo>
                  <a:pt x="2329379" y="897828"/>
                </a:lnTo>
                <a:lnTo>
                  <a:pt x="2348256" y="990144"/>
                </a:lnTo>
                <a:lnTo>
                  <a:pt x="2359806" y="1084923"/>
                </a:lnTo>
                <a:lnTo>
                  <a:pt x="2363723" y="1181862"/>
                </a:lnTo>
                <a:lnTo>
                  <a:pt x="2359806" y="1278800"/>
                </a:lnTo>
                <a:lnTo>
                  <a:pt x="2348256" y="1373579"/>
                </a:lnTo>
                <a:lnTo>
                  <a:pt x="2329379" y="1465895"/>
                </a:lnTo>
                <a:lnTo>
                  <a:pt x="2303477" y="1555443"/>
                </a:lnTo>
                <a:lnTo>
                  <a:pt x="2270855" y="1641919"/>
                </a:lnTo>
                <a:lnTo>
                  <a:pt x="2231817" y="1725020"/>
                </a:lnTo>
                <a:lnTo>
                  <a:pt x="2186667" y="1804441"/>
                </a:lnTo>
                <a:lnTo>
                  <a:pt x="2135709" y="1879878"/>
                </a:lnTo>
                <a:lnTo>
                  <a:pt x="2079247" y="1951027"/>
                </a:lnTo>
                <a:lnTo>
                  <a:pt x="2017585" y="2017585"/>
                </a:lnTo>
                <a:lnTo>
                  <a:pt x="1951027" y="2079247"/>
                </a:lnTo>
                <a:lnTo>
                  <a:pt x="1879878" y="2135709"/>
                </a:lnTo>
                <a:lnTo>
                  <a:pt x="1804441" y="2186667"/>
                </a:lnTo>
                <a:lnTo>
                  <a:pt x="1725020" y="2231817"/>
                </a:lnTo>
                <a:lnTo>
                  <a:pt x="1641919" y="2270855"/>
                </a:lnTo>
                <a:lnTo>
                  <a:pt x="1555443" y="2303477"/>
                </a:lnTo>
                <a:lnTo>
                  <a:pt x="1465895" y="2329379"/>
                </a:lnTo>
                <a:lnTo>
                  <a:pt x="1373579" y="2348256"/>
                </a:lnTo>
                <a:lnTo>
                  <a:pt x="1278800" y="2359806"/>
                </a:lnTo>
                <a:lnTo>
                  <a:pt x="1181862" y="2363723"/>
                </a:lnTo>
                <a:lnTo>
                  <a:pt x="1084923" y="2359806"/>
                </a:lnTo>
                <a:lnTo>
                  <a:pt x="990144" y="2348256"/>
                </a:lnTo>
                <a:lnTo>
                  <a:pt x="897828" y="2329379"/>
                </a:lnTo>
                <a:lnTo>
                  <a:pt x="808280" y="2303477"/>
                </a:lnTo>
                <a:lnTo>
                  <a:pt x="721804" y="2270855"/>
                </a:lnTo>
                <a:lnTo>
                  <a:pt x="638703" y="2231817"/>
                </a:lnTo>
                <a:lnTo>
                  <a:pt x="559282" y="2186667"/>
                </a:lnTo>
                <a:lnTo>
                  <a:pt x="483845" y="2135709"/>
                </a:lnTo>
                <a:lnTo>
                  <a:pt x="412696" y="2079247"/>
                </a:lnTo>
                <a:lnTo>
                  <a:pt x="346138" y="2017585"/>
                </a:lnTo>
                <a:lnTo>
                  <a:pt x="284476" y="1951027"/>
                </a:lnTo>
                <a:lnTo>
                  <a:pt x="228014" y="1879878"/>
                </a:lnTo>
                <a:lnTo>
                  <a:pt x="177056" y="1804441"/>
                </a:lnTo>
                <a:lnTo>
                  <a:pt x="131906" y="1725020"/>
                </a:lnTo>
                <a:lnTo>
                  <a:pt x="92868" y="1641919"/>
                </a:lnTo>
                <a:lnTo>
                  <a:pt x="60246" y="1555443"/>
                </a:lnTo>
                <a:lnTo>
                  <a:pt x="34344" y="1465895"/>
                </a:lnTo>
                <a:lnTo>
                  <a:pt x="15467" y="1373579"/>
                </a:lnTo>
                <a:lnTo>
                  <a:pt x="3917" y="1278800"/>
                </a:lnTo>
                <a:lnTo>
                  <a:pt x="0" y="1181862"/>
                </a:lnTo>
                <a:close/>
              </a:path>
            </a:pathLst>
          </a:custGeom>
          <a:ln w="15240">
            <a:solidFill>
              <a:srgbClr val="939F87"/>
            </a:solidFill>
          </a:ln>
        </p:spPr>
        <p:txBody>
          <a:bodyPr wrap="square" lIns="0" tIns="0" rIns="0" bIns="0" rtlCol="0">
            <a:noAutofit/>
          </a:bodyPr>
          <a:lstStyle/>
          <a:p>
            <a:endParaRPr/>
          </a:p>
        </p:txBody>
      </p:sp>
      <p:sp>
        <p:nvSpPr>
          <p:cNvPr id="14" name="object 14"/>
          <p:cNvSpPr txBox="1"/>
          <p:nvPr/>
        </p:nvSpPr>
        <p:spPr>
          <a:xfrm>
            <a:off x="4332362" y="1819402"/>
            <a:ext cx="1610413" cy="2594610"/>
          </a:xfrm>
          <a:prstGeom prst="rect">
            <a:avLst/>
          </a:prstGeom>
        </p:spPr>
        <p:txBody>
          <a:bodyPr vert="horz" wrap="square" lIns="0" tIns="0" rIns="0" bIns="0" rtlCol="0">
            <a:noAutofit/>
          </a:bodyPr>
          <a:lstStyle/>
          <a:p>
            <a:pPr marL="6985" algn="ctr">
              <a:lnSpc>
                <a:spcPct val="100000"/>
              </a:lnSpc>
            </a:pPr>
            <a:r>
              <a:rPr sz="2700" b="1" dirty="0">
                <a:solidFill>
                  <a:srgbClr val="009999"/>
                </a:solidFill>
                <a:latin typeface="Corbel"/>
                <a:cs typeface="Corbel"/>
              </a:rPr>
              <a:t>Pha</a:t>
            </a:r>
            <a:r>
              <a:rPr sz="2700" b="1" spc="-10" dirty="0">
                <a:solidFill>
                  <a:srgbClr val="009999"/>
                </a:solidFill>
                <a:latin typeface="Corbel"/>
                <a:cs typeface="Corbel"/>
              </a:rPr>
              <a:t>s</a:t>
            </a:r>
            <a:r>
              <a:rPr sz="2700" b="1" spc="0" dirty="0">
                <a:solidFill>
                  <a:srgbClr val="009999"/>
                </a:solidFill>
                <a:latin typeface="Corbel"/>
                <a:cs typeface="Corbel"/>
              </a:rPr>
              <a:t>e</a:t>
            </a:r>
            <a:r>
              <a:rPr sz="2700" b="1" spc="10" dirty="0">
                <a:solidFill>
                  <a:srgbClr val="009999"/>
                </a:solidFill>
                <a:latin typeface="Corbel"/>
                <a:cs typeface="Corbel"/>
              </a:rPr>
              <a:t> </a:t>
            </a:r>
            <a:r>
              <a:rPr sz="2700" b="1" spc="0" dirty="0">
                <a:solidFill>
                  <a:srgbClr val="009999"/>
                </a:solidFill>
                <a:latin typeface="Corbel"/>
                <a:cs typeface="Corbel"/>
              </a:rPr>
              <a:t>B</a:t>
            </a:r>
            <a:endParaRPr sz="2700" dirty="0">
              <a:latin typeface="Corbel"/>
              <a:cs typeface="Corbel"/>
            </a:endParaRPr>
          </a:p>
          <a:p>
            <a:pPr>
              <a:lnSpc>
                <a:spcPts val="1000"/>
              </a:lnSpc>
            </a:pPr>
            <a:endParaRPr sz="1000" dirty="0"/>
          </a:p>
          <a:p>
            <a:pPr>
              <a:lnSpc>
                <a:spcPts val="1300"/>
              </a:lnSpc>
              <a:spcBef>
                <a:spcPts val="79"/>
              </a:spcBef>
            </a:pPr>
            <a:endParaRPr sz="1300" dirty="0"/>
          </a:p>
          <a:p>
            <a:pPr marL="100965" marR="101600" indent="1905" algn="ctr">
              <a:lnSpc>
                <a:spcPct val="91600"/>
              </a:lnSpc>
            </a:pPr>
            <a:r>
              <a:rPr b="1" dirty="0">
                <a:cs typeface="Calibri"/>
              </a:rPr>
              <a:t>Eme</a:t>
            </a:r>
            <a:r>
              <a:rPr b="1" spc="-25" dirty="0">
                <a:cs typeface="Calibri"/>
              </a:rPr>
              <a:t>r</a:t>
            </a:r>
            <a:r>
              <a:rPr b="1" spc="-30" dirty="0">
                <a:cs typeface="Calibri"/>
              </a:rPr>
              <a:t>g</a:t>
            </a:r>
            <a:r>
              <a:rPr b="1" spc="0" dirty="0">
                <a:cs typeface="Calibri"/>
              </a:rPr>
              <a:t>e</a:t>
            </a:r>
            <a:r>
              <a:rPr b="1" spc="-10" dirty="0">
                <a:cs typeface="Calibri"/>
              </a:rPr>
              <a:t>ncy mana</a:t>
            </a:r>
            <a:r>
              <a:rPr b="1" spc="-30" dirty="0">
                <a:cs typeface="Calibri"/>
              </a:rPr>
              <a:t>g</a:t>
            </a:r>
            <a:r>
              <a:rPr b="1" spc="0" dirty="0">
                <a:cs typeface="Calibri"/>
              </a:rPr>
              <a:t>eme</a:t>
            </a:r>
            <a:r>
              <a:rPr b="1" spc="-10" dirty="0">
                <a:cs typeface="Calibri"/>
              </a:rPr>
              <a:t>n</a:t>
            </a:r>
            <a:r>
              <a:rPr b="1" spc="0" dirty="0">
                <a:cs typeface="Calibri"/>
              </a:rPr>
              <a:t>t </a:t>
            </a:r>
            <a:r>
              <a:rPr b="1" spc="-10" dirty="0">
                <a:cs typeface="Calibri"/>
              </a:rPr>
              <a:t>activiti</a:t>
            </a:r>
            <a:r>
              <a:rPr b="1" spc="0" dirty="0">
                <a:cs typeface="Calibri"/>
              </a:rPr>
              <a:t>e</a:t>
            </a:r>
            <a:r>
              <a:rPr b="1" spc="-10" dirty="0">
                <a:cs typeface="Calibri"/>
              </a:rPr>
              <a:t>s</a:t>
            </a:r>
            <a:r>
              <a:rPr b="1" spc="-5" dirty="0">
                <a:cs typeface="Calibri"/>
              </a:rPr>
              <a:t> </a:t>
            </a:r>
            <a:r>
              <a:rPr spc="-15" dirty="0">
                <a:cs typeface="Calibri"/>
              </a:rPr>
              <a:t>a</a:t>
            </a:r>
            <a:r>
              <a:rPr spc="-10" dirty="0">
                <a:cs typeface="Calibri"/>
              </a:rPr>
              <a:t>t</a:t>
            </a:r>
            <a:r>
              <a:rPr spc="-5" dirty="0">
                <a:cs typeface="Calibri"/>
              </a:rPr>
              <a:t> </a:t>
            </a:r>
            <a:r>
              <a:rPr b="1" spc="-10" dirty="0">
                <a:cs typeface="Calibri"/>
              </a:rPr>
              <a:t>n</a:t>
            </a:r>
            <a:r>
              <a:rPr b="1" spc="-25" dirty="0">
                <a:cs typeface="Calibri"/>
              </a:rPr>
              <a:t>a</a:t>
            </a:r>
            <a:r>
              <a:rPr b="1" spc="-10" dirty="0">
                <a:cs typeface="Calibri"/>
              </a:rPr>
              <a:t>tio</a:t>
            </a:r>
            <a:r>
              <a:rPr b="1" spc="-5" dirty="0">
                <a:cs typeface="Calibri"/>
              </a:rPr>
              <a:t>n</a:t>
            </a:r>
            <a:r>
              <a:rPr b="1" spc="-10" dirty="0">
                <a:cs typeface="Calibri"/>
              </a:rPr>
              <a:t>al</a:t>
            </a:r>
            <a:r>
              <a:rPr b="1" spc="-25" dirty="0">
                <a:cs typeface="Calibri"/>
              </a:rPr>
              <a:t> </a:t>
            </a:r>
            <a:r>
              <a:rPr b="1" spc="0" dirty="0">
                <a:cs typeface="Calibri"/>
              </a:rPr>
              <a:t>le</a:t>
            </a:r>
            <a:r>
              <a:rPr b="1" spc="-20" dirty="0">
                <a:cs typeface="Calibri"/>
              </a:rPr>
              <a:t>v</a:t>
            </a:r>
            <a:r>
              <a:rPr b="1" spc="0" dirty="0">
                <a:cs typeface="Calibri"/>
              </a:rPr>
              <a:t>e</a:t>
            </a:r>
            <a:r>
              <a:rPr b="1" spc="-5" dirty="0">
                <a:cs typeface="Calibri"/>
              </a:rPr>
              <a:t>l</a:t>
            </a:r>
            <a:endParaRPr dirty="0">
              <a:cs typeface="Calibri"/>
            </a:endParaRPr>
          </a:p>
          <a:p>
            <a:pPr>
              <a:lnSpc>
                <a:spcPts val="800"/>
              </a:lnSpc>
              <a:spcBef>
                <a:spcPts val="3"/>
              </a:spcBef>
            </a:pPr>
            <a:endParaRPr dirty="0"/>
          </a:p>
          <a:p>
            <a:pPr marL="12700" marR="12700" algn="ctr">
              <a:lnSpc>
                <a:spcPts val="1980"/>
              </a:lnSpc>
            </a:pPr>
            <a:r>
              <a:rPr b="1" dirty="0">
                <a:cs typeface="Calibri"/>
              </a:rPr>
              <a:t>(TWF</a:t>
            </a:r>
            <a:r>
              <a:rPr b="1" spc="-70" dirty="0">
                <a:cs typeface="Calibri"/>
              </a:rPr>
              <a:t>P</a:t>
            </a:r>
            <a:r>
              <a:rPr b="1" spc="-15" dirty="0">
                <a:cs typeface="Calibri"/>
              </a:rPr>
              <a:t>/</a:t>
            </a:r>
            <a:r>
              <a:rPr b="1" spc="0" dirty="0">
                <a:cs typeface="Calibri"/>
              </a:rPr>
              <a:t>NT</a:t>
            </a:r>
            <a:r>
              <a:rPr b="1" spc="-25" dirty="0">
                <a:cs typeface="Calibri"/>
              </a:rPr>
              <a:t>W</a:t>
            </a:r>
            <a:r>
              <a:rPr b="1" spc="0" dirty="0">
                <a:cs typeface="Calibri"/>
              </a:rPr>
              <a:t>C</a:t>
            </a:r>
            <a:r>
              <a:rPr b="1" spc="-10" dirty="0">
                <a:cs typeface="Calibri"/>
              </a:rPr>
              <a:t> </a:t>
            </a:r>
            <a:r>
              <a:rPr b="1" spc="0" dirty="0">
                <a:cs typeface="Calibri"/>
              </a:rPr>
              <a:t>–</a:t>
            </a:r>
            <a:r>
              <a:rPr lang="en-US" b="1" spc="0" dirty="0">
                <a:cs typeface="Calibri"/>
              </a:rPr>
              <a:t> CPA)</a:t>
            </a:r>
            <a:endParaRPr dirty="0">
              <a:cs typeface="Calibri"/>
            </a:endParaRPr>
          </a:p>
        </p:txBody>
      </p:sp>
      <p:sp>
        <p:nvSpPr>
          <p:cNvPr id="15" name="object 15"/>
          <p:cNvSpPr txBox="1"/>
          <p:nvPr/>
        </p:nvSpPr>
        <p:spPr>
          <a:xfrm>
            <a:off x="1483011" y="2658673"/>
            <a:ext cx="1544274" cy="1629410"/>
          </a:xfrm>
          <a:prstGeom prst="rect">
            <a:avLst/>
          </a:prstGeom>
        </p:spPr>
        <p:txBody>
          <a:bodyPr vert="horz" wrap="square" lIns="0" tIns="0" rIns="0" bIns="0" rtlCol="0">
            <a:noAutofit/>
          </a:bodyPr>
          <a:lstStyle/>
          <a:p>
            <a:pPr marL="12700" marR="12700" indent="-635" algn="ctr">
              <a:lnSpc>
                <a:spcPct val="91600"/>
              </a:lnSpc>
            </a:pPr>
            <a:r>
              <a:rPr lang="en-US" b="1" dirty="0">
                <a:cs typeface="Calibri"/>
              </a:rPr>
              <a:t>D</a:t>
            </a:r>
            <a:r>
              <a:rPr b="1" dirty="0">
                <a:cs typeface="Calibri"/>
              </a:rPr>
              <a:t>e</a:t>
            </a:r>
            <a:r>
              <a:rPr b="1" spc="-30" dirty="0">
                <a:cs typeface="Calibri"/>
              </a:rPr>
              <a:t>t</a:t>
            </a:r>
            <a:r>
              <a:rPr b="1" spc="0" dirty="0">
                <a:cs typeface="Calibri"/>
              </a:rPr>
              <a:t>ection</a:t>
            </a:r>
            <a:r>
              <a:rPr b="1" spc="-30" dirty="0">
                <a:cs typeface="Calibri"/>
              </a:rPr>
              <a:t> </a:t>
            </a:r>
            <a:r>
              <a:rPr b="1" spc="0" dirty="0">
                <a:cs typeface="Calibri"/>
              </a:rPr>
              <a:t>of </a:t>
            </a:r>
            <a:r>
              <a:rPr b="1" spc="-10" dirty="0">
                <a:cs typeface="Calibri"/>
              </a:rPr>
              <a:t>e</a:t>
            </a:r>
            <a:r>
              <a:rPr b="1" spc="-15" dirty="0">
                <a:cs typeface="Calibri"/>
              </a:rPr>
              <a:t>v</a:t>
            </a:r>
            <a:r>
              <a:rPr b="1" spc="0" dirty="0">
                <a:cs typeface="Calibri"/>
              </a:rPr>
              <a:t>e</a:t>
            </a:r>
            <a:r>
              <a:rPr b="1" spc="-20" dirty="0">
                <a:cs typeface="Calibri"/>
              </a:rPr>
              <a:t>n</a:t>
            </a:r>
            <a:r>
              <a:rPr b="1" spc="-10" dirty="0">
                <a:cs typeface="Calibri"/>
              </a:rPr>
              <a:t>t</a:t>
            </a:r>
            <a:r>
              <a:rPr b="1" spc="-25" dirty="0">
                <a:cs typeface="Calibri"/>
              </a:rPr>
              <a:t> </a:t>
            </a:r>
            <a:r>
              <a:rPr spc="0" dirty="0">
                <a:cs typeface="Calibri"/>
              </a:rPr>
              <a:t>and</a:t>
            </a:r>
            <a:r>
              <a:rPr spc="-10" dirty="0">
                <a:cs typeface="Calibri"/>
              </a:rPr>
              <a:t> </a:t>
            </a:r>
            <a:r>
              <a:rPr spc="-5" dirty="0">
                <a:cs typeface="Calibri"/>
              </a:rPr>
              <a:t>t</a:t>
            </a:r>
            <a:r>
              <a:rPr spc="-10" dirty="0">
                <a:cs typeface="Calibri"/>
              </a:rPr>
              <a:t>imely p</a:t>
            </a:r>
            <a:r>
              <a:rPr spc="-25" dirty="0">
                <a:cs typeface="Calibri"/>
              </a:rPr>
              <a:t>r</a:t>
            </a:r>
            <a:r>
              <a:rPr spc="-15" dirty="0">
                <a:cs typeface="Calibri"/>
              </a:rPr>
              <a:t>o</a:t>
            </a:r>
            <a:r>
              <a:rPr spc="0" dirty="0">
                <a:cs typeface="Calibri"/>
              </a:rPr>
              <a:t>vis</a:t>
            </a:r>
            <a:r>
              <a:rPr spc="-5" dirty="0">
                <a:cs typeface="Calibri"/>
              </a:rPr>
              <a:t>i</a:t>
            </a:r>
            <a:r>
              <a:rPr spc="0" dirty="0">
                <a:cs typeface="Calibri"/>
              </a:rPr>
              <a:t>on of </a:t>
            </a:r>
            <a:r>
              <a:rPr b="1" spc="-10" dirty="0">
                <a:cs typeface="Calibri"/>
              </a:rPr>
              <a:t>al</a:t>
            </a:r>
            <a:r>
              <a:rPr b="1" spc="-5" dirty="0">
                <a:cs typeface="Calibri"/>
              </a:rPr>
              <a:t>e</a:t>
            </a:r>
            <a:r>
              <a:rPr b="1" spc="0" dirty="0">
                <a:cs typeface="Calibri"/>
              </a:rPr>
              <a:t>rt me</a:t>
            </a:r>
            <a:r>
              <a:rPr b="1" spc="-10" dirty="0">
                <a:cs typeface="Calibri"/>
              </a:rPr>
              <a:t>ssa</a:t>
            </a:r>
            <a:r>
              <a:rPr b="1" spc="-35" dirty="0">
                <a:cs typeface="Calibri"/>
              </a:rPr>
              <a:t>g</a:t>
            </a:r>
            <a:r>
              <a:rPr b="1" spc="0" dirty="0">
                <a:cs typeface="Calibri"/>
              </a:rPr>
              <a:t>e</a:t>
            </a:r>
            <a:r>
              <a:rPr b="1" spc="-10" dirty="0">
                <a:cs typeface="Calibri"/>
              </a:rPr>
              <a:t>s</a:t>
            </a:r>
            <a:endParaRPr dirty="0">
              <a:cs typeface="Calibri"/>
            </a:endParaRPr>
          </a:p>
          <a:p>
            <a:pPr>
              <a:lnSpc>
                <a:spcPts val="550"/>
              </a:lnSpc>
              <a:spcBef>
                <a:spcPts val="40"/>
              </a:spcBef>
            </a:pPr>
            <a:endParaRPr dirty="0"/>
          </a:p>
          <a:p>
            <a:pPr marR="0" algn="ctr">
              <a:lnSpc>
                <a:spcPct val="100000"/>
              </a:lnSpc>
            </a:pPr>
            <a:r>
              <a:rPr b="1" spc="-10" dirty="0">
                <a:cs typeface="Calibri"/>
              </a:rPr>
              <a:t>(</a:t>
            </a:r>
            <a:r>
              <a:rPr b="1" spc="-15" dirty="0">
                <a:cs typeface="Calibri"/>
              </a:rPr>
              <a:t>T</a:t>
            </a:r>
            <a:r>
              <a:rPr b="1" spc="-10" dirty="0">
                <a:cs typeface="Calibri"/>
              </a:rPr>
              <a:t>S</a:t>
            </a:r>
            <a:r>
              <a:rPr b="1" spc="-35" dirty="0">
                <a:cs typeface="Calibri"/>
              </a:rPr>
              <a:t>P</a:t>
            </a:r>
            <a:r>
              <a:rPr b="1" spc="-10" dirty="0">
                <a:cs typeface="Calibri"/>
              </a:rPr>
              <a:t>s)</a:t>
            </a:r>
            <a:endParaRPr dirty="0">
              <a:cs typeface="Calibri"/>
            </a:endParaRPr>
          </a:p>
        </p:txBody>
      </p:sp>
      <p:sp>
        <p:nvSpPr>
          <p:cNvPr id="16" name="object 16"/>
          <p:cNvSpPr txBox="1">
            <a:spLocks noGrp="1"/>
          </p:cNvSpPr>
          <p:nvPr>
            <p:ph type="title"/>
          </p:nvPr>
        </p:nvSpPr>
        <p:spPr>
          <a:prstGeom prst="rect">
            <a:avLst/>
          </a:prstGeom>
        </p:spPr>
        <p:txBody>
          <a:bodyPr vert="horz" wrap="square" lIns="0" tIns="477520" rIns="0" bIns="0" rtlCol="0">
            <a:noAutofit/>
          </a:bodyPr>
          <a:lstStyle/>
          <a:p>
            <a:pPr marL="153035" algn="ctr">
              <a:lnSpc>
                <a:spcPct val="100000"/>
              </a:lnSpc>
              <a:tabLst>
                <a:tab pos="7607934" algn="l"/>
              </a:tabLst>
            </a:pPr>
            <a:r>
              <a:rPr sz="4800" u="sng" spc="-80" dirty="0">
                <a:latin typeface="Calibri Light"/>
                <a:cs typeface="Calibri Light"/>
              </a:rPr>
              <a:t>S</a:t>
            </a:r>
            <a:r>
              <a:rPr sz="4800" u="sng" spc="-125" dirty="0">
                <a:latin typeface="Calibri Light"/>
                <a:cs typeface="Calibri Light"/>
              </a:rPr>
              <a:t>t</a:t>
            </a:r>
            <a:r>
              <a:rPr sz="4800" u="sng" spc="-45" dirty="0">
                <a:latin typeface="Calibri Light"/>
                <a:cs typeface="Calibri Light"/>
              </a:rPr>
              <a:t>e</a:t>
            </a:r>
            <a:r>
              <a:rPr sz="4800" u="sng" spc="-95" dirty="0">
                <a:latin typeface="Calibri Light"/>
                <a:cs typeface="Calibri Light"/>
              </a:rPr>
              <a:t>p</a:t>
            </a:r>
            <a:r>
              <a:rPr sz="4800" u="sng" spc="-20" dirty="0">
                <a:latin typeface="Calibri Light"/>
                <a:cs typeface="Calibri Light"/>
              </a:rPr>
              <a:t>s</a:t>
            </a:r>
            <a:r>
              <a:rPr sz="4800" u="sng" spc="-95" dirty="0">
                <a:latin typeface="Calibri Light"/>
                <a:cs typeface="Calibri Light"/>
              </a:rPr>
              <a:t> </a:t>
            </a:r>
            <a:r>
              <a:rPr sz="4800" u="sng" spc="-50" dirty="0">
                <a:latin typeface="Calibri Light"/>
                <a:cs typeface="Calibri Light"/>
              </a:rPr>
              <a:t>o</a:t>
            </a:r>
            <a:r>
              <a:rPr sz="4800" u="sng" spc="-15" dirty="0">
                <a:latin typeface="Calibri Light"/>
                <a:cs typeface="Calibri Light"/>
              </a:rPr>
              <a:t>f</a:t>
            </a:r>
            <a:r>
              <a:rPr sz="4800" u="sng" spc="-110" dirty="0">
                <a:latin typeface="Calibri Light"/>
                <a:cs typeface="Calibri Light"/>
              </a:rPr>
              <a:t> </a:t>
            </a:r>
            <a:r>
              <a:rPr sz="4800" u="sng" spc="-55" dirty="0">
                <a:latin typeface="Calibri Light"/>
                <a:cs typeface="Calibri Light"/>
              </a:rPr>
              <a:t>N</a:t>
            </a:r>
            <a:r>
              <a:rPr sz="4800" u="sng" spc="-95" dirty="0">
                <a:latin typeface="Calibri Light"/>
                <a:cs typeface="Calibri Light"/>
              </a:rPr>
              <a:t>E</a:t>
            </a:r>
            <a:r>
              <a:rPr sz="4800" u="sng" spc="-60" dirty="0">
                <a:latin typeface="Calibri Light"/>
                <a:cs typeface="Calibri Light"/>
              </a:rPr>
              <a:t>A</a:t>
            </a:r>
            <a:r>
              <a:rPr sz="4800" u="sng" spc="-50" dirty="0">
                <a:latin typeface="Calibri Light"/>
                <a:cs typeface="Calibri Light"/>
              </a:rPr>
              <a:t>M</a:t>
            </a:r>
            <a:r>
              <a:rPr sz="4800" u="sng" spc="-225" dirty="0">
                <a:latin typeface="Calibri Light"/>
                <a:cs typeface="Calibri Light"/>
              </a:rPr>
              <a:t>W</a:t>
            </a:r>
            <a:r>
              <a:rPr sz="4800" u="sng" spc="-165" dirty="0">
                <a:latin typeface="Calibri Light"/>
                <a:cs typeface="Calibri Light"/>
              </a:rPr>
              <a:t>a</a:t>
            </a:r>
            <a:r>
              <a:rPr sz="4800" u="sng" spc="-100" dirty="0">
                <a:latin typeface="Calibri Light"/>
                <a:cs typeface="Calibri Light"/>
              </a:rPr>
              <a:t>v</a:t>
            </a:r>
            <a:r>
              <a:rPr sz="4800" u="sng" spc="-45" dirty="0">
                <a:latin typeface="Calibri Light"/>
                <a:cs typeface="Calibri Light"/>
              </a:rPr>
              <a:t>e</a:t>
            </a:r>
            <a:r>
              <a:rPr lang="en-US" sz="4800" u="sng" spc="-45" dirty="0">
                <a:latin typeface="Calibri Light"/>
                <a:cs typeface="Calibri Light"/>
              </a:rPr>
              <a:t>2</a:t>
            </a:r>
            <a:r>
              <a:rPr lang="en-US" sz="4800" u="sng" spc="-50" dirty="0">
                <a:latin typeface="Calibri Light"/>
                <a:cs typeface="Calibri Light"/>
              </a:rPr>
              <a:t>3</a:t>
            </a:r>
            <a:endParaRPr sz="4800" dirty="0">
              <a:latin typeface="Calibri Light"/>
              <a:cs typeface="Calibri Light"/>
            </a:endParaRPr>
          </a:p>
        </p:txBody>
      </p:sp>
      <p:sp>
        <p:nvSpPr>
          <p:cNvPr id="17" name="object 17"/>
          <p:cNvSpPr txBox="1"/>
          <p:nvPr/>
        </p:nvSpPr>
        <p:spPr>
          <a:xfrm>
            <a:off x="800100" y="4761104"/>
            <a:ext cx="2968996" cy="1325563"/>
          </a:xfrm>
          <a:prstGeom prst="rect">
            <a:avLst/>
          </a:prstGeom>
        </p:spPr>
        <p:txBody>
          <a:bodyPr vert="horz" wrap="square" lIns="0" tIns="0" rIns="0" bIns="0" rtlCol="0">
            <a:noAutofit/>
          </a:bodyPr>
          <a:lstStyle>
            <a:defPPr>
              <a:defRPr lang="tr-TR"/>
            </a:defPPr>
            <a:lvl1pPr marL="12700">
              <a:lnSpc>
                <a:spcPct val="100000"/>
              </a:lnSpc>
              <a:defRPr sz="1600" b="1" spc="-15">
                <a:solidFill>
                  <a:srgbClr val="009999"/>
                </a:solidFill>
                <a:latin typeface="Corbel"/>
                <a:cs typeface="Corbel"/>
              </a:defRPr>
            </a:lvl1pPr>
          </a:lstStyle>
          <a:p>
            <a:r>
              <a:rPr dirty="0"/>
              <a:t>Dissemination of exercise</a:t>
            </a:r>
            <a:r>
              <a:rPr lang="en-US" dirty="0"/>
              <a:t> </a:t>
            </a:r>
            <a:r>
              <a:rPr dirty="0"/>
              <a:t>messages to the</a:t>
            </a:r>
            <a:r>
              <a:rPr lang="en-US" dirty="0"/>
              <a:t> </a:t>
            </a:r>
            <a:r>
              <a:rPr dirty="0"/>
              <a:t>permanent and</a:t>
            </a:r>
            <a:r>
              <a:rPr lang="en-US" dirty="0"/>
              <a:t> N</a:t>
            </a:r>
            <a:r>
              <a:rPr dirty="0"/>
              <a:t>EAMWave</a:t>
            </a:r>
            <a:r>
              <a:rPr lang="en-US" dirty="0"/>
              <a:t>23</a:t>
            </a:r>
            <a:r>
              <a:rPr dirty="0"/>
              <a:t> subscribers via</a:t>
            </a:r>
            <a:r>
              <a:rPr lang="en-US" dirty="0"/>
              <a:t> e-mail, fax, GTS and optionally SMS and CAP-TSU.</a:t>
            </a:r>
          </a:p>
        </p:txBody>
      </p:sp>
      <p:sp>
        <p:nvSpPr>
          <p:cNvPr id="18" name="object 18"/>
          <p:cNvSpPr txBox="1"/>
          <p:nvPr/>
        </p:nvSpPr>
        <p:spPr>
          <a:xfrm>
            <a:off x="4162307" y="4761103"/>
            <a:ext cx="2504017" cy="1474470"/>
          </a:xfrm>
          <a:prstGeom prst="rect">
            <a:avLst/>
          </a:prstGeom>
        </p:spPr>
        <p:txBody>
          <a:bodyPr vert="horz" wrap="square" lIns="0" tIns="0" rIns="0" bIns="0" rtlCol="0">
            <a:noAutofit/>
          </a:bodyPr>
          <a:lstStyle/>
          <a:p>
            <a:pPr marL="12700">
              <a:lnSpc>
                <a:spcPct val="100000"/>
              </a:lnSpc>
            </a:pPr>
            <a:r>
              <a:rPr sz="1600" b="1" spc="-15" dirty="0">
                <a:solidFill>
                  <a:srgbClr val="009999"/>
                </a:solidFill>
                <a:latin typeface="Corbel"/>
                <a:cs typeface="Corbel"/>
              </a:rPr>
              <a:t>O</a:t>
            </a:r>
            <a:r>
              <a:rPr sz="1600" b="1" spc="-20" dirty="0">
                <a:solidFill>
                  <a:srgbClr val="009999"/>
                </a:solidFill>
                <a:latin typeface="Corbel"/>
                <a:cs typeface="Corbel"/>
              </a:rPr>
              <a:t>r</a:t>
            </a:r>
            <a:r>
              <a:rPr sz="1600" b="1" spc="-5" dirty="0">
                <a:solidFill>
                  <a:srgbClr val="009999"/>
                </a:solidFill>
                <a:latin typeface="Corbel"/>
                <a:cs typeface="Corbel"/>
              </a:rPr>
              <a:t>i</a:t>
            </a:r>
            <a:r>
              <a:rPr sz="1600" b="1" spc="-15" dirty="0">
                <a:solidFill>
                  <a:srgbClr val="009999"/>
                </a:solidFill>
                <a:latin typeface="Corbel"/>
                <a:cs typeface="Corbel"/>
              </a:rPr>
              <a:t>e</a:t>
            </a:r>
            <a:r>
              <a:rPr sz="1600" b="1" spc="-10" dirty="0">
                <a:solidFill>
                  <a:srgbClr val="009999"/>
                </a:solidFill>
                <a:latin typeface="Corbel"/>
                <a:cs typeface="Corbel"/>
              </a:rPr>
              <a:t>ntat</a:t>
            </a:r>
            <a:r>
              <a:rPr sz="1600" b="1" spc="-15" dirty="0">
                <a:solidFill>
                  <a:srgbClr val="009999"/>
                </a:solidFill>
                <a:latin typeface="Corbel"/>
                <a:cs typeface="Corbel"/>
              </a:rPr>
              <a:t>i</a:t>
            </a:r>
            <a:r>
              <a:rPr sz="1600" b="1" spc="-25" dirty="0">
                <a:solidFill>
                  <a:srgbClr val="009999"/>
                </a:solidFill>
                <a:latin typeface="Corbel"/>
                <a:cs typeface="Corbel"/>
              </a:rPr>
              <a:t>o</a:t>
            </a:r>
            <a:r>
              <a:rPr sz="1600" b="1" spc="-15" dirty="0">
                <a:solidFill>
                  <a:srgbClr val="009999"/>
                </a:solidFill>
                <a:latin typeface="Corbel"/>
                <a:cs typeface="Corbel"/>
              </a:rPr>
              <a:t>n</a:t>
            </a:r>
            <a:r>
              <a:rPr sz="1600" b="1" spc="25" dirty="0">
                <a:solidFill>
                  <a:srgbClr val="009999"/>
                </a:solidFill>
                <a:latin typeface="Corbel"/>
                <a:cs typeface="Corbel"/>
              </a:rPr>
              <a:t> </a:t>
            </a:r>
            <a:r>
              <a:rPr sz="1600" b="1" spc="-25" dirty="0">
                <a:solidFill>
                  <a:srgbClr val="009999"/>
                </a:solidFill>
                <a:latin typeface="Corbel"/>
                <a:cs typeface="Corbel"/>
              </a:rPr>
              <a:t>wo</a:t>
            </a:r>
            <a:r>
              <a:rPr sz="1600" b="1" spc="-10" dirty="0">
                <a:solidFill>
                  <a:srgbClr val="009999"/>
                </a:solidFill>
                <a:latin typeface="Corbel"/>
                <a:cs typeface="Corbel"/>
              </a:rPr>
              <a:t>rks</a:t>
            </a:r>
            <a:r>
              <a:rPr sz="1600" b="1" spc="-25" dirty="0">
                <a:solidFill>
                  <a:srgbClr val="009999"/>
                </a:solidFill>
                <a:latin typeface="Corbel"/>
                <a:cs typeface="Corbel"/>
              </a:rPr>
              <a:t>ho</a:t>
            </a:r>
            <a:r>
              <a:rPr sz="1600" b="1" spc="-15" dirty="0">
                <a:solidFill>
                  <a:srgbClr val="009999"/>
                </a:solidFill>
                <a:latin typeface="Corbel"/>
                <a:cs typeface="Corbel"/>
              </a:rPr>
              <a:t>p</a:t>
            </a:r>
            <a:endParaRPr sz="1600" dirty="0">
              <a:latin typeface="Corbel"/>
              <a:cs typeface="Corbel"/>
            </a:endParaRPr>
          </a:p>
          <a:p>
            <a:pPr marL="12700" marR="433070">
              <a:lnSpc>
                <a:spcPct val="100000"/>
              </a:lnSpc>
            </a:pPr>
            <a:r>
              <a:rPr sz="1600" b="1" spc="-10" dirty="0">
                <a:solidFill>
                  <a:srgbClr val="009999"/>
                </a:solidFill>
                <a:latin typeface="Corbel"/>
                <a:cs typeface="Corbel"/>
              </a:rPr>
              <a:t>Dri</a:t>
            </a:r>
            <a:r>
              <a:rPr sz="1600" b="1" spc="-5" dirty="0">
                <a:solidFill>
                  <a:srgbClr val="009999"/>
                </a:solidFill>
                <a:latin typeface="Corbel"/>
                <a:cs typeface="Corbel"/>
              </a:rPr>
              <a:t>ll</a:t>
            </a:r>
            <a:r>
              <a:rPr sz="1600" b="1" spc="5" dirty="0">
                <a:solidFill>
                  <a:srgbClr val="009999"/>
                </a:solidFill>
                <a:latin typeface="Corbel"/>
                <a:cs typeface="Corbel"/>
              </a:rPr>
              <a:t> </a:t>
            </a:r>
            <a:r>
              <a:rPr sz="1600" b="1" spc="-10" dirty="0">
                <a:solidFill>
                  <a:srgbClr val="009999"/>
                </a:solidFill>
                <a:latin typeface="Corbel"/>
                <a:cs typeface="Corbel"/>
              </a:rPr>
              <a:t>e</a:t>
            </a:r>
            <a:r>
              <a:rPr sz="1600" b="1" spc="-40" dirty="0">
                <a:solidFill>
                  <a:srgbClr val="009999"/>
                </a:solidFill>
                <a:latin typeface="Corbel"/>
                <a:cs typeface="Corbel"/>
              </a:rPr>
              <a:t>x</a:t>
            </a:r>
            <a:r>
              <a:rPr sz="1600" b="1" spc="-10" dirty="0">
                <a:solidFill>
                  <a:srgbClr val="009999"/>
                </a:solidFill>
                <a:latin typeface="Corbel"/>
                <a:cs typeface="Corbel"/>
              </a:rPr>
              <a:t>ercise</a:t>
            </a:r>
            <a:r>
              <a:rPr sz="1600" b="1" spc="-5" dirty="0">
                <a:solidFill>
                  <a:srgbClr val="009999"/>
                </a:solidFill>
                <a:latin typeface="Corbel"/>
                <a:cs typeface="Corbel"/>
              </a:rPr>
              <a:t> </a:t>
            </a:r>
            <a:r>
              <a:rPr sz="1600" b="1" spc="-160" dirty="0">
                <a:solidFill>
                  <a:srgbClr val="009999"/>
                </a:solidFill>
                <a:latin typeface="Corbel"/>
                <a:cs typeface="Corbel"/>
              </a:rPr>
              <a:t>T</a:t>
            </a:r>
            <a:r>
              <a:rPr sz="1600" b="1" spc="-10" dirty="0">
                <a:solidFill>
                  <a:srgbClr val="009999"/>
                </a:solidFill>
                <a:latin typeface="Corbel"/>
                <a:cs typeface="Corbel"/>
              </a:rPr>
              <a:t>able</a:t>
            </a:r>
            <a:r>
              <a:rPr sz="1600" b="1" spc="10" dirty="0">
                <a:solidFill>
                  <a:srgbClr val="009999"/>
                </a:solidFill>
                <a:latin typeface="Corbel"/>
                <a:cs typeface="Corbel"/>
              </a:rPr>
              <a:t> </a:t>
            </a:r>
            <a:r>
              <a:rPr lang="en-US" sz="1600" b="1" spc="10" dirty="0" err="1">
                <a:solidFill>
                  <a:srgbClr val="009999"/>
                </a:solidFill>
                <a:latin typeface="Corbel"/>
                <a:cs typeface="Corbel"/>
              </a:rPr>
              <a:t>Table</a:t>
            </a:r>
            <a:r>
              <a:rPr lang="en-US" sz="1600" b="1" spc="10" dirty="0">
                <a:solidFill>
                  <a:srgbClr val="009999"/>
                </a:solidFill>
                <a:latin typeface="Corbel"/>
                <a:cs typeface="Corbel"/>
              </a:rPr>
              <a:t> </a:t>
            </a:r>
            <a:r>
              <a:rPr sz="1600" b="1" spc="-10" dirty="0">
                <a:solidFill>
                  <a:srgbClr val="009999"/>
                </a:solidFill>
                <a:latin typeface="Corbel"/>
                <a:cs typeface="Corbel"/>
              </a:rPr>
              <a:t>top</a:t>
            </a:r>
            <a:r>
              <a:rPr sz="1600" b="1" spc="10" dirty="0">
                <a:solidFill>
                  <a:srgbClr val="009999"/>
                </a:solidFill>
                <a:latin typeface="Corbel"/>
                <a:cs typeface="Corbel"/>
              </a:rPr>
              <a:t> </a:t>
            </a:r>
            <a:r>
              <a:rPr sz="1600" b="1" spc="-10" dirty="0">
                <a:solidFill>
                  <a:srgbClr val="009999"/>
                </a:solidFill>
                <a:latin typeface="Corbel"/>
                <a:cs typeface="Corbel"/>
              </a:rPr>
              <a:t>e</a:t>
            </a:r>
            <a:r>
              <a:rPr sz="1600" b="1" spc="-40" dirty="0">
                <a:solidFill>
                  <a:srgbClr val="009999"/>
                </a:solidFill>
                <a:latin typeface="Corbel"/>
                <a:cs typeface="Corbel"/>
              </a:rPr>
              <a:t>x</a:t>
            </a:r>
            <a:r>
              <a:rPr sz="1600" b="1" spc="-10" dirty="0">
                <a:solidFill>
                  <a:srgbClr val="009999"/>
                </a:solidFill>
                <a:latin typeface="Corbel"/>
                <a:cs typeface="Corbel"/>
              </a:rPr>
              <a:t>ercise</a:t>
            </a:r>
            <a:endParaRPr sz="1600" dirty="0">
              <a:latin typeface="Corbel"/>
              <a:cs typeface="Corbel"/>
            </a:endParaRPr>
          </a:p>
          <a:p>
            <a:pPr marL="12700">
              <a:lnSpc>
                <a:spcPct val="100000"/>
              </a:lnSpc>
            </a:pPr>
            <a:r>
              <a:rPr sz="1600" b="1" spc="-10" dirty="0">
                <a:solidFill>
                  <a:srgbClr val="009999"/>
                </a:solidFill>
                <a:latin typeface="Corbel"/>
                <a:cs typeface="Corbel"/>
              </a:rPr>
              <a:t>Functi</a:t>
            </a:r>
            <a:r>
              <a:rPr sz="1600" b="1" spc="-20" dirty="0">
                <a:solidFill>
                  <a:srgbClr val="009999"/>
                </a:solidFill>
                <a:latin typeface="Corbel"/>
                <a:cs typeface="Corbel"/>
              </a:rPr>
              <a:t>o</a:t>
            </a:r>
            <a:r>
              <a:rPr sz="1600" b="1" spc="-10" dirty="0">
                <a:solidFill>
                  <a:srgbClr val="009999"/>
                </a:solidFill>
                <a:latin typeface="Corbel"/>
                <a:cs typeface="Corbel"/>
              </a:rPr>
              <a:t>nal</a:t>
            </a:r>
            <a:r>
              <a:rPr sz="1600" b="1" spc="5" dirty="0">
                <a:solidFill>
                  <a:srgbClr val="009999"/>
                </a:solidFill>
                <a:latin typeface="Corbel"/>
                <a:cs typeface="Corbel"/>
              </a:rPr>
              <a:t> </a:t>
            </a:r>
            <a:r>
              <a:rPr sz="1600" b="1" spc="-10" dirty="0">
                <a:solidFill>
                  <a:srgbClr val="009999"/>
                </a:solidFill>
                <a:latin typeface="Corbel"/>
                <a:cs typeface="Corbel"/>
              </a:rPr>
              <a:t>e</a:t>
            </a:r>
            <a:r>
              <a:rPr sz="1600" b="1" spc="-40" dirty="0">
                <a:solidFill>
                  <a:srgbClr val="009999"/>
                </a:solidFill>
                <a:latin typeface="Corbel"/>
                <a:cs typeface="Corbel"/>
              </a:rPr>
              <a:t>x</a:t>
            </a:r>
            <a:r>
              <a:rPr sz="1600" b="1" spc="-10" dirty="0">
                <a:solidFill>
                  <a:srgbClr val="009999"/>
                </a:solidFill>
                <a:latin typeface="Corbel"/>
                <a:cs typeface="Corbel"/>
              </a:rPr>
              <a:t>ercise</a:t>
            </a:r>
            <a:endParaRPr sz="1600" dirty="0">
              <a:latin typeface="Corbel"/>
              <a:cs typeface="Corbel"/>
            </a:endParaRPr>
          </a:p>
          <a:p>
            <a:pPr marL="12700">
              <a:lnSpc>
                <a:spcPct val="100000"/>
              </a:lnSpc>
            </a:pPr>
            <a:r>
              <a:rPr sz="1600" b="1" spc="-10" dirty="0">
                <a:solidFill>
                  <a:srgbClr val="009999"/>
                </a:solidFill>
                <a:latin typeface="Corbel"/>
                <a:cs typeface="Corbel"/>
              </a:rPr>
              <a:t>F</a:t>
            </a:r>
            <a:r>
              <a:rPr sz="1600" b="1" spc="-25" dirty="0">
                <a:solidFill>
                  <a:srgbClr val="009999"/>
                </a:solidFill>
                <a:latin typeface="Corbel"/>
                <a:cs typeface="Corbel"/>
              </a:rPr>
              <a:t>u</a:t>
            </a:r>
            <a:r>
              <a:rPr sz="1600" b="1" spc="0" dirty="0">
                <a:solidFill>
                  <a:srgbClr val="009999"/>
                </a:solidFill>
                <a:latin typeface="Corbel"/>
                <a:cs typeface="Corbel"/>
              </a:rPr>
              <a:t>ll</a:t>
            </a:r>
            <a:r>
              <a:rPr sz="1600" b="1" spc="-10" dirty="0">
                <a:solidFill>
                  <a:srgbClr val="009999"/>
                </a:solidFill>
                <a:latin typeface="Corbel"/>
                <a:cs typeface="Corbel"/>
              </a:rPr>
              <a:t>-scale</a:t>
            </a:r>
            <a:r>
              <a:rPr sz="1600" b="1" spc="-15" dirty="0">
                <a:solidFill>
                  <a:srgbClr val="009999"/>
                </a:solidFill>
                <a:latin typeface="Corbel"/>
                <a:cs typeface="Corbel"/>
              </a:rPr>
              <a:t> </a:t>
            </a:r>
            <a:r>
              <a:rPr sz="1600" b="1" spc="-10" dirty="0">
                <a:solidFill>
                  <a:srgbClr val="009999"/>
                </a:solidFill>
                <a:latin typeface="Corbel"/>
                <a:cs typeface="Corbel"/>
              </a:rPr>
              <a:t>e</a:t>
            </a:r>
            <a:r>
              <a:rPr sz="1600" b="1" spc="-45" dirty="0">
                <a:solidFill>
                  <a:srgbClr val="009999"/>
                </a:solidFill>
                <a:latin typeface="Corbel"/>
                <a:cs typeface="Corbel"/>
              </a:rPr>
              <a:t>x</a:t>
            </a:r>
            <a:r>
              <a:rPr sz="1600" b="1" spc="-10" dirty="0">
                <a:solidFill>
                  <a:srgbClr val="009999"/>
                </a:solidFill>
                <a:latin typeface="Corbel"/>
                <a:cs typeface="Corbel"/>
              </a:rPr>
              <a:t>e</a:t>
            </a:r>
            <a:r>
              <a:rPr sz="1600" b="1" spc="-15" dirty="0">
                <a:solidFill>
                  <a:srgbClr val="009999"/>
                </a:solidFill>
                <a:latin typeface="Corbel"/>
                <a:cs typeface="Corbel"/>
              </a:rPr>
              <a:t>r</a:t>
            </a:r>
            <a:r>
              <a:rPr sz="1600" b="1" spc="-10" dirty="0">
                <a:solidFill>
                  <a:srgbClr val="009999"/>
                </a:solidFill>
                <a:latin typeface="Corbel"/>
                <a:cs typeface="Corbel"/>
              </a:rPr>
              <a:t>cise</a:t>
            </a:r>
            <a:endParaRPr sz="1600" dirty="0">
              <a:latin typeface="Corbel"/>
              <a:cs typeface="Corbel"/>
            </a:endParaRPr>
          </a:p>
        </p:txBody>
      </p:sp>
      <p:sp>
        <p:nvSpPr>
          <p:cNvPr id="19" name="object 19"/>
          <p:cNvSpPr txBox="1"/>
          <p:nvPr/>
        </p:nvSpPr>
        <p:spPr>
          <a:xfrm>
            <a:off x="6833627" y="4756150"/>
            <a:ext cx="2841096" cy="1474470"/>
          </a:xfrm>
          <a:prstGeom prst="rect">
            <a:avLst/>
          </a:prstGeom>
        </p:spPr>
        <p:txBody>
          <a:bodyPr vert="horz" wrap="square" lIns="0" tIns="0" rIns="0" bIns="0" rtlCol="0">
            <a:noAutofit/>
          </a:bodyPr>
          <a:lstStyle/>
          <a:p>
            <a:pPr marL="355600" indent="-342900">
              <a:lnSpc>
                <a:spcPct val="100000"/>
              </a:lnSpc>
              <a:buClr>
                <a:srgbClr val="009999"/>
              </a:buClr>
              <a:buFont typeface="Arial"/>
              <a:buChar char="•"/>
              <a:tabLst>
                <a:tab pos="354965" algn="l"/>
              </a:tabLst>
            </a:pPr>
            <a:r>
              <a:rPr sz="1600" b="1" spc="-140" dirty="0">
                <a:solidFill>
                  <a:srgbClr val="009999"/>
                </a:solidFill>
                <a:latin typeface="Corbel"/>
                <a:cs typeface="Corbel"/>
              </a:rPr>
              <a:t>T</a:t>
            </a:r>
            <a:r>
              <a:rPr sz="1600" b="1" spc="-10" dirty="0">
                <a:solidFill>
                  <a:srgbClr val="009999"/>
                </a:solidFill>
                <a:latin typeface="Corbel"/>
                <a:cs typeface="Corbel"/>
              </a:rPr>
              <a:t>est</a:t>
            </a:r>
            <a:r>
              <a:rPr sz="1600" b="1" spc="-5" dirty="0">
                <a:solidFill>
                  <a:srgbClr val="009999"/>
                </a:solidFill>
                <a:latin typeface="Corbel"/>
                <a:cs typeface="Corbel"/>
              </a:rPr>
              <a:t> </a:t>
            </a:r>
            <a:r>
              <a:rPr sz="1600" b="1" spc="-10" dirty="0">
                <a:solidFill>
                  <a:srgbClr val="009999"/>
                </a:solidFill>
                <a:latin typeface="Corbel"/>
                <a:cs typeface="Corbel"/>
              </a:rPr>
              <a:t>of</a:t>
            </a:r>
            <a:r>
              <a:rPr sz="1600" b="1" spc="-75" dirty="0">
                <a:solidFill>
                  <a:srgbClr val="009999"/>
                </a:solidFill>
                <a:latin typeface="Corbel"/>
                <a:cs typeface="Corbel"/>
              </a:rPr>
              <a:t> </a:t>
            </a:r>
            <a:r>
              <a:rPr sz="1600" b="1" spc="-15" dirty="0">
                <a:solidFill>
                  <a:srgbClr val="009999"/>
                </a:solidFill>
                <a:latin typeface="Corbel"/>
                <a:cs typeface="Corbel"/>
              </a:rPr>
              <a:t>CE</a:t>
            </a:r>
            <a:r>
              <a:rPr sz="1600" b="1" spc="-25" dirty="0">
                <a:solidFill>
                  <a:srgbClr val="009999"/>
                </a:solidFill>
                <a:latin typeface="Corbel"/>
                <a:cs typeface="Corbel"/>
              </a:rPr>
              <a:t>C</a:t>
            </a:r>
            <a:r>
              <a:rPr sz="1600" b="1" spc="-10" dirty="0">
                <a:solidFill>
                  <a:srgbClr val="009999"/>
                </a:solidFill>
                <a:latin typeface="Corbel"/>
                <a:cs typeface="Corbel"/>
              </a:rPr>
              <a:t>IS</a:t>
            </a:r>
            <a:endParaRPr sz="1600" dirty="0">
              <a:latin typeface="Corbel"/>
              <a:cs typeface="Corbel"/>
            </a:endParaRPr>
          </a:p>
          <a:p>
            <a:pPr marL="355600" marR="12700" indent="-342900">
              <a:lnSpc>
                <a:spcPct val="100000"/>
              </a:lnSpc>
              <a:buClr>
                <a:srgbClr val="009999"/>
              </a:buClr>
              <a:buFont typeface="Arial"/>
              <a:buChar char="•"/>
              <a:tabLst>
                <a:tab pos="354965" algn="l"/>
              </a:tabLst>
            </a:pPr>
            <a:r>
              <a:rPr sz="1600" b="1" spc="-140" dirty="0">
                <a:solidFill>
                  <a:srgbClr val="009999"/>
                </a:solidFill>
                <a:latin typeface="Corbel"/>
                <a:cs typeface="Corbel"/>
              </a:rPr>
              <a:t>T</a:t>
            </a:r>
            <a:r>
              <a:rPr sz="1600" b="1" spc="-10" dirty="0">
                <a:solidFill>
                  <a:srgbClr val="009999"/>
                </a:solidFill>
                <a:latin typeface="Corbel"/>
                <a:cs typeface="Corbel"/>
              </a:rPr>
              <a:t>est </a:t>
            </a:r>
            <a:r>
              <a:rPr sz="1600" b="1" spc="-25" dirty="0">
                <a:solidFill>
                  <a:srgbClr val="009999"/>
                </a:solidFill>
                <a:latin typeface="Corbel"/>
                <a:cs typeface="Corbel"/>
              </a:rPr>
              <a:t>o</a:t>
            </a:r>
            <a:r>
              <a:rPr sz="1600" b="1" spc="-10" dirty="0">
                <a:solidFill>
                  <a:srgbClr val="009999"/>
                </a:solidFill>
                <a:latin typeface="Corbel"/>
                <a:cs typeface="Corbel"/>
              </a:rPr>
              <a:t>f pr</a:t>
            </a:r>
            <a:r>
              <a:rPr sz="1600" b="1" spc="-25" dirty="0">
                <a:solidFill>
                  <a:srgbClr val="009999"/>
                </a:solidFill>
                <a:latin typeface="Corbel"/>
                <a:cs typeface="Corbel"/>
              </a:rPr>
              <a:t>o</a:t>
            </a:r>
            <a:r>
              <a:rPr sz="1600" b="1" spc="-10" dirty="0">
                <a:solidFill>
                  <a:srgbClr val="009999"/>
                </a:solidFill>
                <a:latin typeface="Corbel"/>
                <a:cs typeface="Corbel"/>
              </a:rPr>
              <a:t>cedures</a:t>
            </a:r>
            <a:r>
              <a:rPr sz="1600" b="1" spc="25" dirty="0">
                <a:solidFill>
                  <a:srgbClr val="009999"/>
                </a:solidFill>
                <a:latin typeface="Corbel"/>
                <a:cs typeface="Corbel"/>
              </a:rPr>
              <a:t> </a:t>
            </a:r>
            <a:r>
              <a:rPr sz="1600" b="1" spc="-10" dirty="0">
                <a:solidFill>
                  <a:srgbClr val="009999"/>
                </a:solidFill>
                <a:latin typeface="Corbel"/>
                <a:cs typeface="Corbel"/>
              </a:rPr>
              <a:t>for the</a:t>
            </a:r>
            <a:r>
              <a:rPr sz="1600" b="1" spc="-5" dirty="0">
                <a:solidFill>
                  <a:srgbClr val="009999"/>
                </a:solidFill>
                <a:latin typeface="Corbel"/>
                <a:cs typeface="Corbel"/>
              </a:rPr>
              <a:t> </a:t>
            </a:r>
            <a:r>
              <a:rPr sz="1600" b="1" spc="-10" dirty="0">
                <a:solidFill>
                  <a:srgbClr val="009999"/>
                </a:solidFill>
                <a:latin typeface="Corbel"/>
                <a:cs typeface="Corbel"/>
              </a:rPr>
              <a:t>request</a:t>
            </a:r>
            <a:r>
              <a:rPr sz="1600" b="1" spc="25" dirty="0">
                <a:solidFill>
                  <a:srgbClr val="009999"/>
                </a:solidFill>
                <a:latin typeface="Corbel"/>
                <a:cs typeface="Corbel"/>
              </a:rPr>
              <a:t> </a:t>
            </a:r>
            <a:r>
              <a:rPr sz="1600" b="1" spc="-25" dirty="0">
                <a:solidFill>
                  <a:srgbClr val="009999"/>
                </a:solidFill>
                <a:latin typeface="Corbel"/>
                <a:cs typeface="Corbel"/>
              </a:rPr>
              <a:t>o</a:t>
            </a:r>
            <a:r>
              <a:rPr sz="1600" b="1" spc="-10" dirty="0">
                <a:solidFill>
                  <a:srgbClr val="009999"/>
                </a:solidFill>
                <a:latin typeface="Corbel"/>
                <a:cs typeface="Corbel"/>
              </a:rPr>
              <a:t>f internati</a:t>
            </a:r>
            <a:r>
              <a:rPr sz="1600" b="1" spc="-25" dirty="0">
                <a:solidFill>
                  <a:srgbClr val="009999"/>
                </a:solidFill>
                <a:latin typeface="Corbel"/>
                <a:cs typeface="Corbel"/>
              </a:rPr>
              <a:t>o</a:t>
            </a:r>
            <a:r>
              <a:rPr sz="1600" b="1" spc="-10" dirty="0">
                <a:solidFill>
                  <a:srgbClr val="009999"/>
                </a:solidFill>
                <a:latin typeface="Corbel"/>
                <a:cs typeface="Corbel"/>
              </a:rPr>
              <a:t>nal a</a:t>
            </a:r>
            <a:r>
              <a:rPr sz="1600" b="1" spc="-15" dirty="0">
                <a:solidFill>
                  <a:srgbClr val="009999"/>
                </a:solidFill>
                <a:latin typeface="Corbel"/>
                <a:cs typeface="Corbel"/>
              </a:rPr>
              <a:t>s</a:t>
            </a:r>
            <a:r>
              <a:rPr sz="1600" b="1" spc="-10" dirty="0">
                <a:solidFill>
                  <a:srgbClr val="009999"/>
                </a:solidFill>
                <a:latin typeface="Corbel"/>
                <a:cs typeface="Corbel"/>
              </a:rPr>
              <a:t>si</a:t>
            </a:r>
            <a:r>
              <a:rPr sz="1600" b="1" spc="-15" dirty="0">
                <a:solidFill>
                  <a:srgbClr val="009999"/>
                </a:solidFill>
                <a:latin typeface="Corbel"/>
                <a:cs typeface="Corbel"/>
              </a:rPr>
              <a:t>s</a:t>
            </a:r>
            <a:r>
              <a:rPr sz="1600" b="1" spc="-10" dirty="0">
                <a:solidFill>
                  <a:srgbClr val="009999"/>
                </a:solidFill>
                <a:latin typeface="Corbel"/>
                <a:cs typeface="Corbel"/>
              </a:rPr>
              <a:t>tance</a:t>
            </a:r>
            <a:endParaRPr sz="1600" dirty="0">
              <a:latin typeface="Corbel"/>
              <a:cs typeface="Corbel"/>
            </a:endParaRPr>
          </a:p>
        </p:txBody>
      </p:sp>
      <p:sp>
        <p:nvSpPr>
          <p:cNvPr id="20" name="object 20"/>
          <p:cNvSpPr txBox="1"/>
          <p:nvPr/>
        </p:nvSpPr>
        <p:spPr>
          <a:xfrm>
            <a:off x="1629261" y="1797685"/>
            <a:ext cx="1305666" cy="443865"/>
          </a:xfrm>
          <a:prstGeom prst="rect">
            <a:avLst/>
          </a:prstGeom>
        </p:spPr>
        <p:txBody>
          <a:bodyPr vert="horz" wrap="square" lIns="0" tIns="0" rIns="0" bIns="0" rtlCol="0">
            <a:noAutofit/>
          </a:bodyPr>
          <a:lstStyle/>
          <a:p>
            <a:pPr marL="12700">
              <a:lnSpc>
                <a:spcPct val="100000"/>
              </a:lnSpc>
            </a:pPr>
            <a:r>
              <a:rPr sz="2700" b="1" spc="-15" dirty="0">
                <a:solidFill>
                  <a:srgbClr val="009999"/>
                </a:solidFill>
                <a:latin typeface="Corbel"/>
                <a:cs typeface="Corbel"/>
              </a:rPr>
              <a:t>Phase</a:t>
            </a:r>
            <a:r>
              <a:rPr sz="2700" b="1" spc="-100" dirty="0">
                <a:solidFill>
                  <a:srgbClr val="009999"/>
                </a:solidFill>
                <a:latin typeface="Corbel"/>
                <a:cs typeface="Corbel"/>
              </a:rPr>
              <a:t> </a:t>
            </a:r>
            <a:r>
              <a:rPr sz="2700" b="1" spc="0" dirty="0">
                <a:solidFill>
                  <a:srgbClr val="009999"/>
                </a:solidFill>
                <a:latin typeface="Corbel"/>
                <a:cs typeface="Corbel"/>
              </a:rPr>
              <a:t>A</a:t>
            </a:r>
            <a:endParaRPr sz="2700">
              <a:latin typeface="Corbel"/>
              <a:cs typeface="Corbel"/>
            </a:endParaRPr>
          </a:p>
        </p:txBody>
      </p:sp>
      <p:sp>
        <p:nvSpPr>
          <p:cNvPr id="21" name="object 21"/>
          <p:cNvSpPr txBox="1"/>
          <p:nvPr/>
        </p:nvSpPr>
        <p:spPr>
          <a:xfrm>
            <a:off x="7336218" y="1819403"/>
            <a:ext cx="1280213" cy="443865"/>
          </a:xfrm>
          <a:prstGeom prst="rect">
            <a:avLst/>
          </a:prstGeom>
        </p:spPr>
        <p:txBody>
          <a:bodyPr vert="horz" wrap="square" lIns="0" tIns="0" rIns="0" bIns="0" rtlCol="0">
            <a:noAutofit/>
          </a:bodyPr>
          <a:lstStyle/>
          <a:p>
            <a:pPr marL="12700">
              <a:lnSpc>
                <a:spcPct val="100000"/>
              </a:lnSpc>
            </a:pPr>
            <a:r>
              <a:rPr sz="2700" b="1" dirty="0">
                <a:solidFill>
                  <a:srgbClr val="009999"/>
                </a:solidFill>
                <a:latin typeface="Corbel"/>
                <a:cs typeface="Corbel"/>
              </a:rPr>
              <a:t>Pha</a:t>
            </a:r>
            <a:r>
              <a:rPr sz="2700" b="1" spc="-10" dirty="0">
                <a:solidFill>
                  <a:srgbClr val="009999"/>
                </a:solidFill>
                <a:latin typeface="Corbel"/>
                <a:cs typeface="Corbel"/>
              </a:rPr>
              <a:t>s</a:t>
            </a:r>
            <a:r>
              <a:rPr sz="2700" b="1" spc="0" dirty="0">
                <a:solidFill>
                  <a:srgbClr val="009999"/>
                </a:solidFill>
                <a:latin typeface="Corbel"/>
                <a:cs typeface="Corbel"/>
              </a:rPr>
              <a:t>e</a:t>
            </a:r>
            <a:r>
              <a:rPr sz="2700" b="1" spc="-85" dirty="0">
                <a:solidFill>
                  <a:srgbClr val="009999"/>
                </a:solidFill>
                <a:latin typeface="Corbel"/>
                <a:cs typeface="Corbel"/>
              </a:rPr>
              <a:t> </a:t>
            </a:r>
            <a:r>
              <a:rPr sz="2700" b="1" spc="0" dirty="0">
                <a:solidFill>
                  <a:srgbClr val="009999"/>
                </a:solidFill>
                <a:latin typeface="Corbel"/>
                <a:cs typeface="Corbel"/>
              </a:rPr>
              <a:t>C</a:t>
            </a:r>
            <a:endParaRPr sz="2700">
              <a:latin typeface="Corbel"/>
              <a:cs typeface="Corbel"/>
            </a:endParaRPr>
          </a:p>
        </p:txBody>
      </p:sp>
      <p:sp>
        <p:nvSpPr>
          <p:cNvPr id="23" name="object 23"/>
          <p:cNvSpPr/>
          <p:nvPr/>
        </p:nvSpPr>
        <p:spPr>
          <a:xfrm>
            <a:off x="11556" y="13716"/>
            <a:ext cx="1688973" cy="720852"/>
          </a:xfrm>
          <a:prstGeom prst="rect">
            <a:avLst/>
          </a:prstGeom>
          <a:blipFill>
            <a:blip r:embed="rId2" cstate="print"/>
            <a:stretch>
              <a:fillRect/>
            </a:stretch>
          </a:blipFill>
        </p:spPr>
        <p:txBody>
          <a:bodyPr wrap="square" lIns="0" tIns="0" rIns="0" bIns="0" rtlCol="0">
            <a:noAutofit/>
          </a:bodyPr>
          <a:lstStyle/>
          <a:p>
            <a:endParaRPr/>
          </a:p>
        </p:txBody>
      </p:sp>
      <p:sp>
        <p:nvSpPr>
          <p:cNvPr id="24" name="object 24"/>
          <p:cNvSpPr txBox="1">
            <a:spLocks noGrp="1"/>
          </p:cNvSpPr>
          <p:nvPr>
            <p:ph type="ftr" sz="quarter" idx="4294967295"/>
          </p:nvPr>
        </p:nvSpPr>
        <p:spPr>
          <a:xfrm>
            <a:off x="11556" y="6042609"/>
            <a:ext cx="9882888" cy="383741"/>
          </a:xfrm>
          <a:prstGeom prst="rect">
            <a:avLst/>
          </a:prstGeom>
        </p:spPr>
        <p:txBody>
          <a:bodyPr vert="horz" wrap="square" lIns="0" tIns="0" rIns="0" bIns="0" rtlCol="0">
            <a:noAutofit/>
          </a:bodyPr>
          <a:lstStyle/>
          <a:p>
            <a:pPr marL="12700">
              <a:lnSpc>
                <a:spcPct val="100000"/>
              </a:lnSpc>
            </a:pPr>
            <a:r>
              <a:rPr lang="en-US" sz="1800" b="1" dirty="0">
                <a:solidFill>
                  <a:srgbClr val="FF0000"/>
                </a:solidFill>
                <a:effectLst>
                  <a:outerShdw blurRad="38100" dist="38100" dir="2700000" algn="tl">
                    <a:srgbClr val="000000">
                      <a:alpha val="43137"/>
                    </a:srgbClr>
                  </a:outerShdw>
                </a:effectLst>
                <a:latin typeface="Calibri"/>
                <a:cs typeface="Calibri"/>
              </a:rPr>
              <a:t>Participation of </a:t>
            </a:r>
            <a:r>
              <a:rPr lang="en-US" sz="1800" b="1" dirty="0" err="1">
                <a:solidFill>
                  <a:srgbClr val="FF0000"/>
                </a:solidFill>
                <a:effectLst>
                  <a:outerShdw blurRad="38100" dist="38100" dir="2700000" algn="tl">
                    <a:srgbClr val="000000">
                      <a:alpha val="43137"/>
                    </a:srgbClr>
                  </a:outerShdw>
                </a:effectLst>
                <a:latin typeface="Calibri"/>
                <a:cs typeface="Calibri"/>
              </a:rPr>
              <a:t>CoastWAVE</a:t>
            </a:r>
            <a:r>
              <a:rPr lang="en-US" sz="1800" b="1" dirty="0">
                <a:solidFill>
                  <a:srgbClr val="FF0000"/>
                </a:solidFill>
                <a:effectLst>
                  <a:outerShdw blurRad="38100" dist="38100" dir="2700000" algn="tl">
                    <a:srgbClr val="000000">
                      <a:alpha val="43137"/>
                    </a:srgbClr>
                  </a:outerShdw>
                </a:effectLst>
                <a:latin typeface="Calibri"/>
                <a:cs typeface="Calibri"/>
              </a:rPr>
              <a:t> Project Countries with the launch of exercises at local level</a:t>
            </a:r>
            <a:endParaRPr sz="1800" dirty="0">
              <a:solidFill>
                <a:srgbClr val="FF0000"/>
              </a:solidFill>
              <a:effectLst>
                <a:outerShdw blurRad="38100" dist="38100" dir="2700000" algn="tl">
                  <a:srgbClr val="000000">
                    <a:alpha val="43137"/>
                  </a:srgbClr>
                </a:outerShdw>
              </a:effectLst>
              <a:latin typeface="Calibri"/>
              <a:cs typeface="Calibri"/>
            </a:endParaRPr>
          </a:p>
        </p:txBody>
      </p:sp>
      <p:pic>
        <p:nvPicPr>
          <p:cNvPr id="22" name="Picture 21">
            <a:extLst>
              <a:ext uri="{FF2B5EF4-FFF2-40B4-BE49-F238E27FC236}">
                <a16:creationId xmlns:a16="http://schemas.microsoft.com/office/drawing/2014/main" id="{A29C2838-E8D4-AA83-D930-A1F940A6E544}"/>
              </a:ext>
            </a:extLst>
          </p:cNvPr>
          <p:cNvPicPr>
            <a:picLocks noChangeAspect="1"/>
          </p:cNvPicPr>
          <p:nvPr/>
        </p:nvPicPr>
        <p:blipFill>
          <a:blip r:embed="rId3"/>
          <a:stretch>
            <a:fillRect/>
          </a:stretch>
        </p:blipFill>
        <p:spPr>
          <a:xfrm>
            <a:off x="7611646" y="13716"/>
            <a:ext cx="2282798" cy="731520"/>
          </a:xfrm>
          <a:prstGeom prst="rect">
            <a:avLst/>
          </a:prstGeom>
        </p:spPr>
      </p:pic>
      <p:sp>
        <p:nvSpPr>
          <p:cNvPr id="25" name="Subtitle 2">
            <a:extLst>
              <a:ext uri="{FF2B5EF4-FFF2-40B4-BE49-F238E27FC236}">
                <a16:creationId xmlns:a16="http://schemas.microsoft.com/office/drawing/2014/main" id="{FC7A4731-9B77-F569-46F9-52D814FCDBAD}"/>
              </a:ext>
            </a:extLst>
          </p:cNvPr>
          <p:cNvSpPr txBox="1">
            <a:spLocks/>
          </p:cNvSpPr>
          <p:nvPr/>
        </p:nvSpPr>
        <p:spPr>
          <a:xfrm>
            <a:off x="1238250" y="6553324"/>
            <a:ext cx="7429500" cy="265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t>18</a:t>
            </a:r>
            <a:r>
              <a:rPr lang="en-GB" sz="1200" i="1" baseline="30000" dirty="0"/>
              <a:t>th</a:t>
            </a:r>
            <a:r>
              <a:rPr lang="en-GB" sz="1200" i="1" dirty="0"/>
              <a:t> session ICG/NEAMTWS  ●  6 – 8 February 2024</a:t>
            </a:r>
            <a:endParaRPr lang="en-US" sz="1200" i="1" dirty="0"/>
          </a:p>
        </p:txBody>
      </p:sp>
    </p:spTree>
    <p:extLst>
      <p:ext uri="{BB962C8B-B14F-4D97-AF65-F5344CB8AC3E}">
        <p14:creationId xmlns:p14="http://schemas.microsoft.com/office/powerpoint/2010/main" val="1756069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0983" y="1393798"/>
            <a:ext cx="8908187" cy="5140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5-Point Star 35"/>
          <p:cNvSpPr/>
          <p:nvPr/>
        </p:nvSpPr>
        <p:spPr>
          <a:xfrm>
            <a:off x="6762288" y="4888022"/>
            <a:ext cx="353442" cy="307773"/>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5-Point Star 36"/>
          <p:cNvSpPr/>
          <p:nvPr/>
        </p:nvSpPr>
        <p:spPr>
          <a:xfrm>
            <a:off x="505412" y="3636420"/>
            <a:ext cx="353442" cy="307773"/>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bject 16"/>
          <p:cNvSpPr txBox="1">
            <a:spLocks noGrp="1"/>
          </p:cNvSpPr>
          <p:nvPr>
            <p:ph type="title"/>
          </p:nvPr>
        </p:nvSpPr>
        <p:spPr>
          <a:xfrm>
            <a:off x="681038" y="-15871"/>
            <a:ext cx="8543925" cy="1325563"/>
          </a:xfrm>
          <a:prstGeom prst="rect">
            <a:avLst/>
          </a:prstGeom>
        </p:spPr>
        <p:txBody>
          <a:bodyPr vert="horz" wrap="square" lIns="0" tIns="477520" rIns="0" bIns="0" rtlCol="0">
            <a:noAutofit/>
          </a:bodyPr>
          <a:lstStyle/>
          <a:p>
            <a:pPr marL="153035" algn="ctr">
              <a:lnSpc>
                <a:spcPct val="100000"/>
              </a:lnSpc>
              <a:tabLst>
                <a:tab pos="7607934" algn="l"/>
              </a:tabLst>
            </a:pPr>
            <a:r>
              <a:rPr sz="4800" u="sng" spc="-55" dirty="0">
                <a:latin typeface="Calibri Light"/>
                <a:cs typeface="Calibri Light"/>
              </a:rPr>
              <a:t>N</a:t>
            </a:r>
            <a:r>
              <a:rPr sz="4800" u="sng" spc="-95" dirty="0">
                <a:latin typeface="Calibri Light"/>
                <a:cs typeface="Calibri Light"/>
              </a:rPr>
              <a:t>E</a:t>
            </a:r>
            <a:r>
              <a:rPr sz="4800" u="sng" spc="-60" dirty="0">
                <a:latin typeface="Calibri Light"/>
                <a:cs typeface="Calibri Light"/>
              </a:rPr>
              <a:t>A</a:t>
            </a:r>
            <a:r>
              <a:rPr sz="4800" u="sng" spc="-50" dirty="0">
                <a:latin typeface="Calibri Light"/>
                <a:cs typeface="Calibri Light"/>
              </a:rPr>
              <a:t>M</a:t>
            </a:r>
            <a:r>
              <a:rPr sz="4800" u="sng" spc="-225" dirty="0">
                <a:latin typeface="Calibri Light"/>
                <a:cs typeface="Calibri Light"/>
              </a:rPr>
              <a:t>W</a:t>
            </a:r>
            <a:r>
              <a:rPr sz="4800" u="sng" spc="-165" dirty="0">
                <a:latin typeface="Calibri Light"/>
                <a:cs typeface="Calibri Light"/>
              </a:rPr>
              <a:t>a</a:t>
            </a:r>
            <a:r>
              <a:rPr sz="4800" u="sng" spc="-100" dirty="0">
                <a:latin typeface="Calibri Light"/>
                <a:cs typeface="Calibri Light"/>
              </a:rPr>
              <a:t>v</a:t>
            </a:r>
            <a:r>
              <a:rPr sz="4800" u="sng" spc="-45" dirty="0">
                <a:latin typeface="Calibri Light"/>
                <a:cs typeface="Calibri Light"/>
              </a:rPr>
              <a:t>e</a:t>
            </a:r>
            <a:r>
              <a:rPr lang="en-US" sz="4800" u="sng" spc="-45" dirty="0">
                <a:latin typeface="Calibri Light"/>
                <a:cs typeface="Calibri Light"/>
              </a:rPr>
              <a:t>2</a:t>
            </a:r>
            <a:r>
              <a:rPr lang="en-US" sz="4800" u="sng" spc="-50" dirty="0">
                <a:latin typeface="Calibri Light"/>
                <a:cs typeface="Calibri Light"/>
              </a:rPr>
              <a:t>3 scenarios</a:t>
            </a:r>
            <a:endParaRPr sz="4800" dirty="0">
              <a:latin typeface="Calibri Light"/>
              <a:cs typeface="Calibri Light"/>
            </a:endParaRPr>
          </a:p>
        </p:txBody>
      </p:sp>
      <p:sp>
        <p:nvSpPr>
          <p:cNvPr id="23" name="object 23"/>
          <p:cNvSpPr/>
          <p:nvPr/>
        </p:nvSpPr>
        <p:spPr>
          <a:xfrm>
            <a:off x="11556" y="13716"/>
            <a:ext cx="1688973" cy="720852"/>
          </a:xfrm>
          <a:prstGeom prst="rect">
            <a:avLst/>
          </a:prstGeom>
          <a:blipFill>
            <a:blip r:embed="rId3" cstate="print"/>
            <a:stretch>
              <a:fillRect/>
            </a:stretch>
          </a:blipFill>
        </p:spPr>
        <p:txBody>
          <a:bodyPr wrap="square" lIns="0" tIns="0" rIns="0" bIns="0" rtlCol="0">
            <a:noAutofit/>
          </a:bodyPr>
          <a:lstStyle/>
          <a:p>
            <a:endParaRPr/>
          </a:p>
        </p:txBody>
      </p:sp>
      <p:sp>
        <p:nvSpPr>
          <p:cNvPr id="28" name="TextBox 27"/>
          <p:cNvSpPr txBox="1"/>
          <p:nvPr/>
        </p:nvSpPr>
        <p:spPr>
          <a:xfrm>
            <a:off x="541524" y="1490345"/>
            <a:ext cx="2441427" cy="923330"/>
          </a:xfrm>
          <a:prstGeom prst="rect">
            <a:avLst/>
          </a:prstGeom>
          <a:solidFill>
            <a:schemeClr val="bg1">
              <a:lumMod val="65000"/>
              <a:alpha val="60000"/>
            </a:schemeClr>
          </a:solidFill>
        </p:spPr>
        <p:txBody>
          <a:bodyPr wrap="square" rtlCol="0">
            <a:spAutoFit/>
          </a:bodyPr>
          <a:lstStyle/>
          <a:p>
            <a:pPr algn="ctr"/>
            <a:r>
              <a:rPr lang="en-US" b="1" dirty="0">
                <a:solidFill>
                  <a:schemeClr val="bg1"/>
                </a:solidFill>
              </a:rPr>
              <a:t>North Eastern Atlantic</a:t>
            </a:r>
            <a:endParaRPr lang="en-US" dirty="0">
              <a:solidFill>
                <a:schemeClr val="bg1"/>
              </a:solidFill>
            </a:endParaRPr>
          </a:p>
          <a:p>
            <a:pPr algn="ctr"/>
            <a:r>
              <a:rPr lang="en-US" dirty="0">
                <a:solidFill>
                  <a:schemeClr val="bg1"/>
                </a:solidFill>
              </a:rPr>
              <a:t>Joint scenario (Mw=8.5) by </a:t>
            </a:r>
            <a:r>
              <a:rPr lang="en-US" b="1" dirty="0">
                <a:solidFill>
                  <a:schemeClr val="bg1"/>
                </a:solidFill>
              </a:rPr>
              <a:t>IPMA</a:t>
            </a:r>
            <a:r>
              <a:rPr lang="en-US" dirty="0">
                <a:solidFill>
                  <a:schemeClr val="bg1"/>
                </a:solidFill>
              </a:rPr>
              <a:t> &amp; </a:t>
            </a:r>
            <a:r>
              <a:rPr lang="en-US" b="1" dirty="0">
                <a:solidFill>
                  <a:schemeClr val="bg1"/>
                </a:solidFill>
              </a:rPr>
              <a:t>CENALT</a:t>
            </a:r>
          </a:p>
        </p:txBody>
      </p:sp>
      <p:sp>
        <p:nvSpPr>
          <p:cNvPr id="29" name="TextBox 28"/>
          <p:cNvSpPr txBox="1"/>
          <p:nvPr/>
        </p:nvSpPr>
        <p:spPr>
          <a:xfrm>
            <a:off x="4778787" y="5574166"/>
            <a:ext cx="2550522" cy="923330"/>
          </a:xfrm>
          <a:prstGeom prst="rect">
            <a:avLst/>
          </a:prstGeom>
          <a:solidFill>
            <a:schemeClr val="bg1">
              <a:lumMod val="65000"/>
              <a:alpha val="60000"/>
            </a:schemeClr>
          </a:solidFill>
        </p:spPr>
        <p:txBody>
          <a:bodyPr wrap="square" rtlCol="0">
            <a:spAutoFit/>
          </a:bodyPr>
          <a:lstStyle/>
          <a:p>
            <a:pPr algn="ctr"/>
            <a:r>
              <a:rPr lang="en-US" b="1" dirty="0">
                <a:solidFill>
                  <a:schemeClr val="bg1"/>
                </a:solidFill>
              </a:rPr>
              <a:t>Eastern Mediterranean</a:t>
            </a:r>
            <a:endParaRPr lang="en-US" dirty="0">
              <a:solidFill>
                <a:schemeClr val="bg1"/>
              </a:solidFill>
            </a:endParaRPr>
          </a:p>
          <a:p>
            <a:pPr algn="ctr"/>
            <a:r>
              <a:rPr lang="en-US" dirty="0">
                <a:solidFill>
                  <a:schemeClr val="bg1"/>
                </a:solidFill>
              </a:rPr>
              <a:t>Joint Scenario (Mw=8.1) by </a:t>
            </a:r>
            <a:r>
              <a:rPr lang="en-US" b="1" dirty="0">
                <a:solidFill>
                  <a:schemeClr val="bg1"/>
                </a:solidFill>
                <a:effectLst>
                  <a:outerShdw blurRad="38100" dist="38100" dir="2700000" algn="tl">
                    <a:srgbClr val="000000">
                      <a:alpha val="43137"/>
                    </a:srgbClr>
                  </a:outerShdw>
                </a:effectLst>
              </a:rPr>
              <a:t>INGV, NOA</a:t>
            </a:r>
            <a:r>
              <a:rPr lang="en-US" dirty="0">
                <a:solidFill>
                  <a:schemeClr val="bg1"/>
                </a:solidFill>
                <a:effectLst>
                  <a:outerShdw blurRad="38100" dist="38100" dir="2700000" algn="tl">
                    <a:srgbClr val="000000">
                      <a:alpha val="43137"/>
                    </a:srgbClr>
                  </a:outerShdw>
                </a:effectLst>
              </a:rPr>
              <a:t> </a:t>
            </a:r>
            <a:r>
              <a:rPr lang="en-US" dirty="0">
                <a:solidFill>
                  <a:schemeClr val="bg1"/>
                </a:solidFill>
              </a:rPr>
              <a:t>&amp; </a:t>
            </a:r>
            <a:r>
              <a:rPr lang="en-US" b="1" dirty="0">
                <a:solidFill>
                  <a:schemeClr val="bg1"/>
                </a:solidFill>
                <a:effectLst>
                  <a:outerShdw blurRad="38100" dist="38100" dir="2700000" algn="tl">
                    <a:srgbClr val="000000">
                      <a:alpha val="43137"/>
                    </a:srgbClr>
                  </a:outerShdw>
                </a:effectLst>
              </a:rPr>
              <a:t>KOERI </a:t>
            </a:r>
          </a:p>
        </p:txBody>
      </p:sp>
      <p:cxnSp>
        <p:nvCxnSpPr>
          <p:cNvPr id="30" name="Straight Arrow Connector 29"/>
          <p:cNvCxnSpPr>
            <a:cxnSpLocks/>
          </p:cNvCxnSpPr>
          <p:nvPr/>
        </p:nvCxnSpPr>
        <p:spPr>
          <a:xfrm flipH="1">
            <a:off x="823283" y="2413675"/>
            <a:ext cx="877246" cy="1222745"/>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cxnSpLocks/>
            <a:stCxn id="29" idx="0"/>
          </p:cNvCxnSpPr>
          <p:nvPr/>
        </p:nvCxnSpPr>
        <p:spPr>
          <a:xfrm flipV="1">
            <a:off x="6054048" y="5195795"/>
            <a:ext cx="708240" cy="378371"/>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516E5D3-1BB6-EB5E-3767-7A5E04B5E118}"/>
              </a:ext>
            </a:extLst>
          </p:cNvPr>
          <p:cNvPicPr>
            <a:picLocks noChangeAspect="1"/>
          </p:cNvPicPr>
          <p:nvPr/>
        </p:nvPicPr>
        <p:blipFill>
          <a:blip r:embed="rId4"/>
          <a:stretch>
            <a:fillRect/>
          </a:stretch>
        </p:blipFill>
        <p:spPr>
          <a:xfrm>
            <a:off x="7611646" y="13716"/>
            <a:ext cx="2282798" cy="731520"/>
          </a:xfrm>
          <a:prstGeom prst="rect">
            <a:avLst/>
          </a:prstGeom>
        </p:spPr>
      </p:pic>
      <p:pic>
        <p:nvPicPr>
          <p:cNvPr id="4" name="Picture 3">
            <a:extLst>
              <a:ext uri="{FF2B5EF4-FFF2-40B4-BE49-F238E27FC236}">
                <a16:creationId xmlns:a16="http://schemas.microsoft.com/office/drawing/2014/main" id="{05D4F589-3C9F-BE50-319B-74CA3139AAA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012" t="10314"/>
          <a:stretch/>
        </p:blipFill>
        <p:spPr>
          <a:xfrm>
            <a:off x="4270168" y="2120199"/>
            <a:ext cx="3059140" cy="1737423"/>
          </a:xfrm>
          <a:prstGeom prst="rect">
            <a:avLst/>
          </a:prstGeom>
        </p:spPr>
      </p:pic>
      <p:pic>
        <p:nvPicPr>
          <p:cNvPr id="7" name="Picture 6" descr="A picture containing text, map, screenshot, multimedia software&#10;&#10;Description automatically generated">
            <a:extLst>
              <a:ext uri="{FF2B5EF4-FFF2-40B4-BE49-F238E27FC236}">
                <a16:creationId xmlns:a16="http://schemas.microsoft.com/office/drawing/2014/main" id="{34E9827C-9716-FFF1-8D77-24E07194ADED}"/>
              </a:ext>
            </a:extLst>
          </p:cNvPr>
          <p:cNvPicPr>
            <a:picLocks noChangeAspect="1"/>
          </p:cNvPicPr>
          <p:nvPr/>
        </p:nvPicPr>
        <p:blipFill rotWithShape="1">
          <a:blip r:embed="rId6"/>
          <a:srcRect r="35634"/>
          <a:stretch/>
        </p:blipFill>
        <p:spPr bwMode="auto">
          <a:xfrm>
            <a:off x="1527194" y="3984328"/>
            <a:ext cx="2712393" cy="2555554"/>
          </a:xfrm>
          <a:prstGeom prst="rect">
            <a:avLst/>
          </a:prstGeom>
        </p:spPr>
      </p:pic>
      <p:sp>
        <p:nvSpPr>
          <p:cNvPr id="5" name="Subtitle 2">
            <a:extLst>
              <a:ext uri="{FF2B5EF4-FFF2-40B4-BE49-F238E27FC236}">
                <a16:creationId xmlns:a16="http://schemas.microsoft.com/office/drawing/2014/main" id="{C8B62268-6CE8-FEBC-3244-B1E1AEB93686}"/>
              </a:ext>
            </a:extLst>
          </p:cNvPr>
          <p:cNvSpPr txBox="1">
            <a:spLocks/>
          </p:cNvSpPr>
          <p:nvPr/>
        </p:nvSpPr>
        <p:spPr>
          <a:xfrm>
            <a:off x="1238250" y="6553324"/>
            <a:ext cx="7429500" cy="265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t>18</a:t>
            </a:r>
            <a:r>
              <a:rPr lang="en-GB" sz="1200" i="1" baseline="30000" dirty="0"/>
              <a:t>th</a:t>
            </a:r>
            <a:r>
              <a:rPr lang="en-GB" sz="1200" i="1" dirty="0"/>
              <a:t> session ICG/NEAMTWS  ●  6 – 8 February 2024</a:t>
            </a:r>
            <a:endParaRPr lang="en-US" sz="1200" i="1" dirty="0"/>
          </a:p>
        </p:txBody>
      </p:sp>
    </p:spTree>
    <p:extLst>
      <p:ext uri="{BB962C8B-B14F-4D97-AF65-F5344CB8AC3E}">
        <p14:creationId xmlns:p14="http://schemas.microsoft.com/office/powerpoint/2010/main" val="1090634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61940" y="114742"/>
            <a:ext cx="8543925" cy="1325563"/>
          </a:xfrm>
          <a:prstGeom prst="rect">
            <a:avLst/>
          </a:prstGeom>
        </p:spPr>
        <p:txBody>
          <a:bodyPr vert="horz" wrap="square" lIns="0" tIns="605027" rIns="0" bIns="0" rtlCol="0">
            <a:noAutofit/>
          </a:bodyPr>
          <a:lstStyle/>
          <a:p>
            <a:pPr marL="132715" algn="ctr">
              <a:lnSpc>
                <a:spcPct val="100000"/>
              </a:lnSpc>
              <a:tabLst>
                <a:tab pos="7607934" algn="l"/>
              </a:tabLst>
            </a:pPr>
            <a:r>
              <a:rPr sz="4000" u="sng" spc="-50" dirty="0">
                <a:latin typeface="Calibri Light"/>
                <a:cs typeface="Calibri Light"/>
              </a:rPr>
              <a:t>A</a:t>
            </a:r>
            <a:r>
              <a:rPr sz="4000" u="sng" spc="-80" dirty="0">
                <a:latin typeface="Calibri Light"/>
                <a:cs typeface="Calibri Light"/>
              </a:rPr>
              <a:t>nn</a:t>
            </a:r>
            <a:r>
              <a:rPr sz="4000" u="sng" spc="-50" dirty="0">
                <a:latin typeface="Calibri Light"/>
                <a:cs typeface="Calibri Light"/>
              </a:rPr>
              <a:t>o</a:t>
            </a:r>
            <a:r>
              <a:rPr sz="4000" u="sng" spc="-80" dirty="0">
                <a:latin typeface="Calibri Light"/>
                <a:cs typeface="Calibri Light"/>
              </a:rPr>
              <a:t>un</a:t>
            </a:r>
            <a:r>
              <a:rPr sz="4000" u="sng" spc="-50" dirty="0">
                <a:latin typeface="Calibri Light"/>
                <a:cs typeface="Calibri Light"/>
              </a:rPr>
              <a:t>c</a:t>
            </a:r>
            <a:r>
              <a:rPr sz="4000" u="sng" spc="-65" dirty="0">
                <a:latin typeface="Calibri Light"/>
                <a:cs typeface="Calibri Light"/>
              </a:rPr>
              <a:t>e</a:t>
            </a:r>
            <a:r>
              <a:rPr sz="4000" u="sng" spc="-95" dirty="0">
                <a:latin typeface="Calibri Light"/>
                <a:cs typeface="Calibri Light"/>
              </a:rPr>
              <a:t>m</a:t>
            </a:r>
            <a:r>
              <a:rPr sz="4000" u="sng" spc="-65" dirty="0">
                <a:latin typeface="Calibri Light"/>
                <a:cs typeface="Calibri Light"/>
              </a:rPr>
              <a:t>e</a:t>
            </a:r>
            <a:r>
              <a:rPr sz="4000" u="sng" spc="-125" dirty="0">
                <a:latin typeface="Calibri Light"/>
                <a:cs typeface="Calibri Light"/>
              </a:rPr>
              <a:t>n</a:t>
            </a:r>
            <a:r>
              <a:rPr sz="4000" u="sng" spc="-70" dirty="0">
                <a:latin typeface="Calibri Light"/>
                <a:cs typeface="Calibri Light"/>
              </a:rPr>
              <a:t>t</a:t>
            </a:r>
            <a:r>
              <a:rPr sz="4000" u="sng" spc="-20" dirty="0">
                <a:latin typeface="Calibri Light"/>
                <a:cs typeface="Calibri Light"/>
              </a:rPr>
              <a:t>s</a:t>
            </a:r>
            <a:r>
              <a:rPr sz="4000" u="sng" spc="-130" dirty="0">
                <a:latin typeface="Calibri Light"/>
                <a:cs typeface="Calibri Light"/>
              </a:rPr>
              <a:t> </a:t>
            </a:r>
            <a:r>
              <a:rPr sz="4000" u="sng" spc="-155" dirty="0">
                <a:latin typeface="Calibri Light"/>
                <a:cs typeface="Calibri Light"/>
              </a:rPr>
              <a:t>f</a:t>
            </a:r>
            <a:r>
              <a:rPr sz="4000" u="sng" spc="-50" dirty="0">
                <a:latin typeface="Calibri Light"/>
                <a:cs typeface="Calibri Light"/>
              </a:rPr>
              <a:t>o</a:t>
            </a:r>
            <a:r>
              <a:rPr sz="4000" u="sng" spc="-15" dirty="0">
                <a:latin typeface="Calibri Light"/>
                <a:cs typeface="Calibri Light"/>
              </a:rPr>
              <a:t>r</a:t>
            </a:r>
            <a:r>
              <a:rPr sz="4000" u="sng" spc="-125" dirty="0">
                <a:latin typeface="Calibri Light"/>
                <a:cs typeface="Calibri Light"/>
              </a:rPr>
              <a:t> </a:t>
            </a:r>
            <a:r>
              <a:rPr sz="4000" u="sng" spc="-75" dirty="0">
                <a:latin typeface="Calibri Light"/>
                <a:cs typeface="Calibri Light"/>
              </a:rPr>
              <a:t>N</a:t>
            </a:r>
            <a:r>
              <a:rPr sz="4000" u="sng" spc="-105" dirty="0">
                <a:latin typeface="Calibri Light"/>
                <a:cs typeface="Calibri Light"/>
              </a:rPr>
              <a:t>E</a:t>
            </a:r>
            <a:r>
              <a:rPr sz="4000" u="sng" spc="-50" dirty="0">
                <a:latin typeface="Calibri Light"/>
                <a:cs typeface="Calibri Light"/>
              </a:rPr>
              <a:t>A</a:t>
            </a:r>
            <a:r>
              <a:rPr sz="4000" u="sng" spc="-90" dirty="0">
                <a:latin typeface="Calibri Light"/>
                <a:cs typeface="Calibri Light"/>
              </a:rPr>
              <a:t>M</a:t>
            </a:r>
            <a:r>
              <a:rPr sz="4000" u="sng" spc="-225" dirty="0">
                <a:latin typeface="Calibri Light"/>
                <a:cs typeface="Calibri Light"/>
              </a:rPr>
              <a:t>W</a:t>
            </a:r>
            <a:r>
              <a:rPr sz="4000" u="sng" spc="-140" dirty="0">
                <a:latin typeface="Calibri Light"/>
                <a:cs typeface="Calibri Light"/>
              </a:rPr>
              <a:t>a</a:t>
            </a:r>
            <a:r>
              <a:rPr sz="4000" u="sng" spc="-100" dirty="0">
                <a:latin typeface="Calibri Light"/>
                <a:cs typeface="Calibri Light"/>
              </a:rPr>
              <a:t>v</a:t>
            </a:r>
            <a:r>
              <a:rPr sz="4000" u="sng" spc="-65" dirty="0">
                <a:latin typeface="Calibri Light"/>
                <a:cs typeface="Calibri Light"/>
              </a:rPr>
              <a:t>e</a:t>
            </a:r>
            <a:r>
              <a:rPr lang="en-US" sz="4000" u="sng" spc="-75" dirty="0">
                <a:latin typeface="Calibri Light"/>
                <a:cs typeface="Calibri Light"/>
              </a:rPr>
              <a:t>23</a:t>
            </a:r>
            <a:endParaRPr sz="4000" dirty="0">
              <a:latin typeface="Calibri Light"/>
              <a:cs typeface="Calibri Light"/>
            </a:endParaRPr>
          </a:p>
        </p:txBody>
      </p:sp>
      <p:sp>
        <p:nvSpPr>
          <p:cNvPr id="3" name="object 3"/>
          <p:cNvSpPr txBox="1"/>
          <p:nvPr/>
        </p:nvSpPr>
        <p:spPr>
          <a:xfrm>
            <a:off x="11556" y="6190115"/>
            <a:ext cx="9882888" cy="349371"/>
          </a:xfrm>
          <a:prstGeom prst="rect">
            <a:avLst/>
          </a:prstGeom>
        </p:spPr>
        <p:txBody>
          <a:bodyPr vert="horz" wrap="square" lIns="0" tIns="0" rIns="0" bIns="0" rtlCol="0">
            <a:noAutofit/>
          </a:bodyPr>
          <a:lstStyle/>
          <a:p>
            <a:pPr marL="12700" marR="12700" algn="ctr">
              <a:lnSpc>
                <a:spcPct val="127200"/>
              </a:lnSpc>
            </a:pPr>
            <a:r>
              <a:rPr sz="1800" spc="0" dirty="0">
                <a:latin typeface="Calibri"/>
                <a:cs typeface="Calibri"/>
              </a:rPr>
              <a:t>IOC</a:t>
            </a:r>
            <a:r>
              <a:rPr sz="1800" spc="-5" dirty="0">
                <a:latin typeface="Calibri"/>
                <a:cs typeface="Calibri"/>
              </a:rPr>
              <a:t> </a:t>
            </a:r>
            <a:r>
              <a:rPr sz="1800" spc="0" dirty="0">
                <a:latin typeface="Calibri"/>
                <a:cs typeface="Calibri"/>
              </a:rPr>
              <a:t>Ci</a:t>
            </a:r>
            <a:r>
              <a:rPr sz="1800" spc="-35" dirty="0">
                <a:latin typeface="Calibri"/>
                <a:cs typeface="Calibri"/>
              </a:rPr>
              <a:t>r</a:t>
            </a:r>
            <a:r>
              <a:rPr sz="1800" spc="-20" dirty="0">
                <a:latin typeface="Calibri"/>
                <a:cs typeface="Calibri"/>
              </a:rPr>
              <a:t>c</a:t>
            </a:r>
            <a:r>
              <a:rPr sz="1800" spc="0" dirty="0">
                <a:latin typeface="Calibri"/>
                <a:cs typeface="Calibri"/>
              </a:rPr>
              <a:t>ular</a:t>
            </a:r>
            <a:r>
              <a:rPr sz="1800" spc="5" dirty="0">
                <a:latin typeface="Calibri"/>
                <a:cs typeface="Calibri"/>
              </a:rPr>
              <a:t> </a:t>
            </a:r>
            <a:r>
              <a:rPr sz="1800" spc="-10" dirty="0">
                <a:latin typeface="Calibri"/>
                <a:cs typeface="Calibri"/>
              </a:rPr>
              <a:t>L</a:t>
            </a:r>
            <a:r>
              <a:rPr sz="1800" spc="-20" dirty="0">
                <a:latin typeface="Calibri"/>
                <a:cs typeface="Calibri"/>
              </a:rPr>
              <a:t>e</a:t>
            </a:r>
            <a:r>
              <a:rPr sz="1800" spc="-40" dirty="0">
                <a:latin typeface="Calibri"/>
                <a:cs typeface="Calibri"/>
              </a:rPr>
              <a:t>tt</a:t>
            </a:r>
            <a:r>
              <a:rPr sz="1800" spc="-10" dirty="0">
                <a:latin typeface="Calibri"/>
                <a:cs typeface="Calibri"/>
              </a:rPr>
              <a:t>er</a:t>
            </a:r>
            <a:r>
              <a:rPr lang="en-US" sz="1800" spc="-10" dirty="0">
                <a:latin typeface="Calibri"/>
                <a:cs typeface="Calibri"/>
              </a:rPr>
              <a:t> 2950 and 2950_form</a:t>
            </a:r>
            <a:r>
              <a:rPr sz="1800" spc="-10" dirty="0">
                <a:latin typeface="Calibri"/>
                <a:cs typeface="Calibri"/>
              </a:rPr>
              <a:t>:</a:t>
            </a:r>
            <a:r>
              <a:rPr sz="1800" spc="30" dirty="0">
                <a:latin typeface="Calibri"/>
                <a:cs typeface="Calibri"/>
              </a:rPr>
              <a:t> </a:t>
            </a:r>
            <a:r>
              <a:rPr sz="1800" spc="0" dirty="0">
                <a:latin typeface="Calibri"/>
                <a:cs typeface="Calibri"/>
              </a:rPr>
              <a:t>on</a:t>
            </a:r>
            <a:r>
              <a:rPr sz="1800" spc="-5" dirty="0">
                <a:latin typeface="Calibri"/>
                <a:cs typeface="Calibri"/>
              </a:rPr>
              <a:t> </a:t>
            </a:r>
            <a:r>
              <a:rPr lang="en-US" sz="1800" spc="-5" dirty="0">
                <a:latin typeface="Calibri"/>
                <a:cs typeface="Calibri"/>
              </a:rPr>
              <a:t>10</a:t>
            </a:r>
            <a:r>
              <a:rPr sz="1800" spc="-7" baseline="25462" dirty="0">
                <a:latin typeface="Calibri"/>
                <a:cs typeface="Calibri"/>
              </a:rPr>
              <a:t>t</a:t>
            </a:r>
            <a:r>
              <a:rPr sz="1800" spc="0" baseline="25462" dirty="0">
                <a:latin typeface="Calibri"/>
                <a:cs typeface="Calibri"/>
              </a:rPr>
              <a:t>h</a:t>
            </a:r>
            <a:r>
              <a:rPr sz="1800" spc="195" baseline="25462" dirty="0">
                <a:latin typeface="Calibri"/>
                <a:cs typeface="Calibri"/>
              </a:rPr>
              <a:t> </a:t>
            </a:r>
            <a:r>
              <a:rPr sz="1800" spc="0" dirty="0">
                <a:latin typeface="Calibri"/>
                <a:cs typeface="Calibri"/>
              </a:rPr>
              <a:t>of</a:t>
            </a:r>
            <a:r>
              <a:rPr sz="1800" spc="10" dirty="0">
                <a:latin typeface="Calibri"/>
                <a:cs typeface="Calibri"/>
              </a:rPr>
              <a:t> </a:t>
            </a:r>
            <a:r>
              <a:rPr lang="en-US" sz="1800" spc="0" dirty="0">
                <a:latin typeface="Calibri"/>
                <a:cs typeface="Calibri"/>
              </a:rPr>
              <a:t>July</a:t>
            </a:r>
            <a:r>
              <a:rPr sz="1800" spc="-5" dirty="0">
                <a:latin typeface="Calibri"/>
                <a:cs typeface="Calibri"/>
              </a:rPr>
              <a:t>,</a:t>
            </a:r>
            <a:r>
              <a:rPr sz="1800" spc="5" dirty="0">
                <a:latin typeface="Calibri"/>
                <a:cs typeface="Calibri"/>
              </a:rPr>
              <a:t> </a:t>
            </a:r>
            <a:r>
              <a:rPr sz="1800" spc="-10" dirty="0">
                <a:latin typeface="Calibri"/>
                <a:cs typeface="Calibri"/>
              </a:rPr>
              <a:t>20</a:t>
            </a:r>
            <a:r>
              <a:rPr lang="en-US" sz="1800" spc="-10" dirty="0">
                <a:latin typeface="Calibri"/>
                <a:cs typeface="Calibri"/>
              </a:rPr>
              <a:t>23</a:t>
            </a:r>
          </a:p>
        </p:txBody>
      </p:sp>
      <p:sp>
        <p:nvSpPr>
          <p:cNvPr id="5" name="object 5"/>
          <p:cNvSpPr/>
          <p:nvPr/>
        </p:nvSpPr>
        <p:spPr>
          <a:xfrm>
            <a:off x="11556" y="13716"/>
            <a:ext cx="1688973" cy="720852"/>
          </a:xfrm>
          <a:prstGeom prst="rect">
            <a:avLst/>
          </a:prstGeom>
          <a:blipFill>
            <a:blip r:embed="rId2" cstate="print"/>
            <a:stretch>
              <a:fillRect/>
            </a:stretch>
          </a:blipFill>
        </p:spPr>
        <p:txBody>
          <a:bodyPr wrap="square" lIns="0" tIns="0" rIns="0" bIns="0" rtlCol="0">
            <a:noAutofit/>
          </a:bodyPr>
          <a:lstStyle/>
          <a:p>
            <a:endParaRPr/>
          </a:p>
        </p:txBody>
      </p:sp>
      <p:pic>
        <p:nvPicPr>
          <p:cNvPr id="4" name="Picture 3">
            <a:extLst>
              <a:ext uri="{FF2B5EF4-FFF2-40B4-BE49-F238E27FC236}">
                <a16:creationId xmlns:a16="http://schemas.microsoft.com/office/drawing/2014/main" id="{194190EE-3641-BEA8-AA56-1304F7580216}"/>
              </a:ext>
            </a:extLst>
          </p:cNvPr>
          <p:cNvPicPr>
            <a:picLocks noChangeAspect="1"/>
          </p:cNvPicPr>
          <p:nvPr/>
        </p:nvPicPr>
        <p:blipFill>
          <a:blip r:embed="rId3"/>
          <a:stretch>
            <a:fillRect/>
          </a:stretch>
        </p:blipFill>
        <p:spPr>
          <a:xfrm>
            <a:off x="7611646" y="13716"/>
            <a:ext cx="2282798" cy="731520"/>
          </a:xfrm>
          <a:prstGeom prst="rect">
            <a:avLst/>
          </a:prstGeom>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41" y="1494105"/>
            <a:ext cx="3297576" cy="4682173"/>
          </a:xfrm>
          <a:prstGeom prst="rect">
            <a:avLst/>
          </a:prstGeom>
          <a:solidFill>
            <a:schemeClr val="tx1"/>
          </a:solidFill>
          <a:ln>
            <a:solidFill>
              <a:schemeClr val="tx1"/>
            </a:solidFill>
          </a:ln>
          <a:effectLst/>
        </p:spPr>
      </p:pic>
      <p:pic>
        <p:nvPicPr>
          <p:cNvPr id="8" name="Picture 7">
            <a:extLst>
              <a:ext uri="{FF2B5EF4-FFF2-40B4-BE49-F238E27FC236}">
                <a16:creationId xmlns:a16="http://schemas.microsoft.com/office/drawing/2014/main" id="{1988A656-8F3F-5A0F-2259-117C46E27B48}"/>
              </a:ext>
            </a:extLst>
          </p:cNvPr>
          <p:cNvPicPr>
            <a:picLocks noChangeAspect="1"/>
          </p:cNvPicPr>
          <p:nvPr/>
        </p:nvPicPr>
        <p:blipFill>
          <a:blip r:embed="rId5"/>
          <a:stretch>
            <a:fillRect/>
          </a:stretch>
        </p:blipFill>
        <p:spPr>
          <a:xfrm>
            <a:off x="3404324" y="1671028"/>
            <a:ext cx="6486353" cy="4505249"/>
          </a:xfrm>
          <a:prstGeom prst="rect">
            <a:avLst/>
          </a:prstGeom>
        </p:spPr>
      </p:pic>
      <p:sp>
        <p:nvSpPr>
          <p:cNvPr id="6" name="Subtitle 2">
            <a:extLst>
              <a:ext uri="{FF2B5EF4-FFF2-40B4-BE49-F238E27FC236}">
                <a16:creationId xmlns:a16="http://schemas.microsoft.com/office/drawing/2014/main" id="{2AB47A75-10C4-9690-94EF-BE060DA81D76}"/>
              </a:ext>
            </a:extLst>
          </p:cNvPr>
          <p:cNvSpPr txBox="1">
            <a:spLocks/>
          </p:cNvSpPr>
          <p:nvPr/>
        </p:nvSpPr>
        <p:spPr>
          <a:xfrm>
            <a:off x="1238250" y="6553324"/>
            <a:ext cx="7429500" cy="265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t>18</a:t>
            </a:r>
            <a:r>
              <a:rPr lang="en-GB" sz="1200" i="1" baseline="30000" dirty="0"/>
              <a:t>th</a:t>
            </a:r>
            <a:r>
              <a:rPr lang="en-GB" sz="1200" i="1" dirty="0"/>
              <a:t> session ICG/NEAMTWS  ●  6 – 8 February 2024</a:t>
            </a:r>
            <a:endParaRPr lang="en-US" sz="1200" i="1" dirty="0"/>
          </a:p>
        </p:txBody>
      </p:sp>
    </p:spTree>
    <p:extLst>
      <p:ext uri="{BB962C8B-B14F-4D97-AF65-F5344CB8AC3E}">
        <p14:creationId xmlns:p14="http://schemas.microsoft.com/office/powerpoint/2010/main" val="992154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0E287-405E-3A96-FF2C-D2B054686DE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254AC50-3D69-CDF5-9112-531ADC234CE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019C20A-568B-FD38-81E0-8B7B8A3A107C}"/>
              </a:ext>
            </a:extLst>
          </p:cNvPr>
          <p:cNvPicPr>
            <a:picLocks noChangeAspect="1"/>
          </p:cNvPicPr>
          <p:nvPr/>
        </p:nvPicPr>
        <p:blipFill>
          <a:blip r:embed="rId2"/>
          <a:stretch>
            <a:fillRect/>
          </a:stretch>
        </p:blipFill>
        <p:spPr>
          <a:xfrm>
            <a:off x="862688" y="1825625"/>
            <a:ext cx="7918897" cy="3977583"/>
          </a:xfrm>
          <a:prstGeom prst="rect">
            <a:avLst/>
          </a:prstGeom>
        </p:spPr>
      </p:pic>
      <p:sp>
        <p:nvSpPr>
          <p:cNvPr id="6" name="object 2">
            <a:extLst>
              <a:ext uri="{FF2B5EF4-FFF2-40B4-BE49-F238E27FC236}">
                <a16:creationId xmlns:a16="http://schemas.microsoft.com/office/drawing/2014/main" id="{BA7B5A55-0BCA-0DE8-6B1F-4E21C54BEA28}"/>
              </a:ext>
            </a:extLst>
          </p:cNvPr>
          <p:cNvSpPr txBox="1">
            <a:spLocks/>
          </p:cNvSpPr>
          <p:nvPr/>
        </p:nvSpPr>
        <p:spPr>
          <a:xfrm>
            <a:off x="384125" y="275063"/>
            <a:ext cx="8543925" cy="1325563"/>
          </a:xfrm>
          <a:prstGeom prst="rect">
            <a:avLst/>
          </a:prstGeom>
        </p:spPr>
        <p:txBody>
          <a:bodyPr vert="horz" wrap="square" lIns="0" tIns="605027"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32715" algn="ctr">
              <a:lnSpc>
                <a:spcPct val="100000"/>
              </a:lnSpc>
              <a:tabLst>
                <a:tab pos="7607934" algn="l"/>
              </a:tabLst>
            </a:pPr>
            <a:r>
              <a:rPr lang="en-US" sz="4000" u="sng" spc="-50">
                <a:latin typeface="Calibri Light"/>
                <a:cs typeface="Calibri Light"/>
              </a:rPr>
              <a:t>A</a:t>
            </a:r>
            <a:r>
              <a:rPr lang="en-US" sz="4000" u="sng" spc="-80">
                <a:latin typeface="Calibri Light"/>
                <a:cs typeface="Calibri Light"/>
              </a:rPr>
              <a:t>nn</a:t>
            </a:r>
            <a:r>
              <a:rPr lang="en-US" sz="4000" u="sng" spc="-50">
                <a:latin typeface="Calibri Light"/>
                <a:cs typeface="Calibri Light"/>
              </a:rPr>
              <a:t>o</a:t>
            </a:r>
            <a:r>
              <a:rPr lang="en-US" sz="4000" u="sng" spc="-80">
                <a:latin typeface="Calibri Light"/>
                <a:cs typeface="Calibri Light"/>
              </a:rPr>
              <a:t>un</a:t>
            </a:r>
            <a:r>
              <a:rPr lang="en-US" sz="4000" u="sng" spc="-50">
                <a:latin typeface="Calibri Light"/>
                <a:cs typeface="Calibri Light"/>
              </a:rPr>
              <a:t>c</a:t>
            </a:r>
            <a:r>
              <a:rPr lang="en-US" sz="4000" u="sng" spc="-65">
                <a:latin typeface="Calibri Light"/>
                <a:cs typeface="Calibri Light"/>
              </a:rPr>
              <a:t>e</a:t>
            </a:r>
            <a:r>
              <a:rPr lang="en-US" sz="4000" u="sng" spc="-95">
                <a:latin typeface="Calibri Light"/>
                <a:cs typeface="Calibri Light"/>
              </a:rPr>
              <a:t>m</a:t>
            </a:r>
            <a:r>
              <a:rPr lang="en-US" sz="4000" u="sng" spc="-65">
                <a:latin typeface="Calibri Light"/>
                <a:cs typeface="Calibri Light"/>
              </a:rPr>
              <a:t>e</a:t>
            </a:r>
            <a:r>
              <a:rPr lang="en-US" sz="4000" u="sng" spc="-125">
                <a:latin typeface="Calibri Light"/>
                <a:cs typeface="Calibri Light"/>
              </a:rPr>
              <a:t>n</a:t>
            </a:r>
            <a:r>
              <a:rPr lang="en-US" sz="4000" u="sng" spc="-70">
                <a:latin typeface="Calibri Light"/>
                <a:cs typeface="Calibri Light"/>
              </a:rPr>
              <a:t>t</a:t>
            </a:r>
            <a:r>
              <a:rPr lang="en-US" sz="4000" u="sng" spc="-20">
                <a:latin typeface="Calibri Light"/>
                <a:cs typeface="Calibri Light"/>
              </a:rPr>
              <a:t>s</a:t>
            </a:r>
            <a:r>
              <a:rPr lang="en-US" sz="4000" u="sng" spc="-130">
                <a:latin typeface="Calibri Light"/>
                <a:cs typeface="Calibri Light"/>
              </a:rPr>
              <a:t> </a:t>
            </a:r>
            <a:r>
              <a:rPr lang="en-US" sz="4000" u="sng" spc="-155">
                <a:latin typeface="Calibri Light"/>
                <a:cs typeface="Calibri Light"/>
              </a:rPr>
              <a:t>f</a:t>
            </a:r>
            <a:r>
              <a:rPr lang="en-US" sz="4000" u="sng" spc="-50">
                <a:latin typeface="Calibri Light"/>
                <a:cs typeface="Calibri Light"/>
              </a:rPr>
              <a:t>o</a:t>
            </a:r>
            <a:r>
              <a:rPr lang="en-US" sz="4000" u="sng" spc="-15">
                <a:latin typeface="Calibri Light"/>
                <a:cs typeface="Calibri Light"/>
              </a:rPr>
              <a:t>r</a:t>
            </a:r>
            <a:r>
              <a:rPr lang="en-US" sz="4000" u="sng" spc="-125">
                <a:latin typeface="Calibri Light"/>
                <a:cs typeface="Calibri Light"/>
              </a:rPr>
              <a:t> </a:t>
            </a:r>
            <a:r>
              <a:rPr lang="en-US" sz="4000" u="sng" spc="-75">
                <a:latin typeface="Calibri Light"/>
                <a:cs typeface="Calibri Light"/>
              </a:rPr>
              <a:t>N</a:t>
            </a:r>
            <a:r>
              <a:rPr lang="en-US" sz="4000" u="sng" spc="-105">
                <a:latin typeface="Calibri Light"/>
                <a:cs typeface="Calibri Light"/>
              </a:rPr>
              <a:t>E</a:t>
            </a:r>
            <a:r>
              <a:rPr lang="en-US" sz="4000" u="sng" spc="-50">
                <a:latin typeface="Calibri Light"/>
                <a:cs typeface="Calibri Light"/>
              </a:rPr>
              <a:t>A</a:t>
            </a:r>
            <a:r>
              <a:rPr lang="en-US" sz="4000" u="sng" spc="-90">
                <a:latin typeface="Calibri Light"/>
                <a:cs typeface="Calibri Light"/>
              </a:rPr>
              <a:t>M</a:t>
            </a:r>
            <a:r>
              <a:rPr lang="en-US" sz="4000" u="sng" spc="-225">
                <a:latin typeface="Calibri Light"/>
                <a:cs typeface="Calibri Light"/>
              </a:rPr>
              <a:t>W</a:t>
            </a:r>
            <a:r>
              <a:rPr lang="en-US" sz="4000" u="sng" spc="-140">
                <a:latin typeface="Calibri Light"/>
                <a:cs typeface="Calibri Light"/>
              </a:rPr>
              <a:t>a</a:t>
            </a:r>
            <a:r>
              <a:rPr lang="en-US" sz="4000" u="sng" spc="-100">
                <a:latin typeface="Calibri Light"/>
                <a:cs typeface="Calibri Light"/>
              </a:rPr>
              <a:t>v</a:t>
            </a:r>
            <a:r>
              <a:rPr lang="en-US" sz="4000" u="sng" spc="-65">
                <a:latin typeface="Calibri Light"/>
                <a:cs typeface="Calibri Light"/>
              </a:rPr>
              <a:t>e</a:t>
            </a:r>
            <a:r>
              <a:rPr lang="en-US" sz="4000" u="sng" spc="-75">
                <a:latin typeface="Calibri Light"/>
                <a:cs typeface="Calibri Light"/>
              </a:rPr>
              <a:t>23</a:t>
            </a:r>
            <a:endParaRPr lang="en-US" sz="4000" dirty="0">
              <a:latin typeface="Calibri Light"/>
              <a:cs typeface="Calibri Light"/>
            </a:endParaRPr>
          </a:p>
        </p:txBody>
      </p:sp>
      <p:sp>
        <p:nvSpPr>
          <p:cNvPr id="7" name="object 5">
            <a:extLst>
              <a:ext uri="{FF2B5EF4-FFF2-40B4-BE49-F238E27FC236}">
                <a16:creationId xmlns:a16="http://schemas.microsoft.com/office/drawing/2014/main" id="{7C88CF30-328A-82BF-BFC1-45E7824A1D1B}"/>
              </a:ext>
            </a:extLst>
          </p:cNvPr>
          <p:cNvSpPr/>
          <p:nvPr/>
        </p:nvSpPr>
        <p:spPr>
          <a:xfrm>
            <a:off x="11556" y="13716"/>
            <a:ext cx="1688973" cy="720852"/>
          </a:xfrm>
          <a:prstGeom prst="rect">
            <a:avLst/>
          </a:prstGeom>
          <a:blipFill>
            <a:blip r:embed="rId3" cstate="print"/>
            <a:stretch>
              <a:fillRect/>
            </a:stretch>
          </a:blipFill>
        </p:spPr>
        <p:txBody>
          <a:bodyPr wrap="square" lIns="0" tIns="0" rIns="0" bIns="0" rtlCol="0">
            <a:noAutofit/>
          </a:bodyPr>
          <a:lstStyle/>
          <a:p>
            <a:endParaRPr/>
          </a:p>
        </p:txBody>
      </p:sp>
      <p:pic>
        <p:nvPicPr>
          <p:cNvPr id="8" name="Picture 7">
            <a:extLst>
              <a:ext uri="{FF2B5EF4-FFF2-40B4-BE49-F238E27FC236}">
                <a16:creationId xmlns:a16="http://schemas.microsoft.com/office/drawing/2014/main" id="{4F51DA4B-08D7-DCD9-8A89-FDE6566FDA9C}"/>
              </a:ext>
            </a:extLst>
          </p:cNvPr>
          <p:cNvPicPr>
            <a:picLocks noChangeAspect="1"/>
          </p:cNvPicPr>
          <p:nvPr/>
        </p:nvPicPr>
        <p:blipFill>
          <a:blip r:embed="rId4"/>
          <a:stretch>
            <a:fillRect/>
          </a:stretch>
        </p:blipFill>
        <p:spPr>
          <a:xfrm>
            <a:off x="7611646" y="13716"/>
            <a:ext cx="2282798" cy="731520"/>
          </a:xfrm>
          <a:prstGeom prst="rect">
            <a:avLst/>
          </a:prstGeom>
        </p:spPr>
      </p:pic>
      <p:sp>
        <p:nvSpPr>
          <p:cNvPr id="4" name="Subtitle 2">
            <a:extLst>
              <a:ext uri="{FF2B5EF4-FFF2-40B4-BE49-F238E27FC236}">
                <a16:creationId xmlns:a16="http://schemas.microsoft.com/office/drawing/2014/main" id="{7CC2E791-29E9-4065-66B1-C2D0EDA671BD}"/>
              </a:ext>
            </a:extLst>
          </p:cNvPr>
          <p:cNvSpPr txBox="1">
            <a:spLocks/>
          </p:cNvSpPr>
          <p:nvPr/>
        </p:nvSpPr>
        <p:spPr>
          <a:xfrm>
            <a:off x="1238250" y="6553324"/>
            <a:ext cx="7429500" cy="265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t>18</a:t>
            </a:r>
            <a:r>
              <a:rPr lang="en-GB" sz="1200" i="1" baseline="30000" dirty="0"/>
              <a:t>th</a:t>
            </a:r>
            <a:r>
              <a:rPr lang="en-GB" sz="1200" i="1" dirty="0"/>
              <a:t> session ICG/NEAMTWS  ●  6 – 8 February 2024</a:t>
            </a:r>
            <a:endParaRPr lang="en-US" sz="1200" i="1" dirty="0"/>
          </a:p>
        </p:txBody>
      </p:sp>
    </p:spTree>
    <p:extLst>
      <p:ext uri="{BB962C8B-B14F-4D97-AF65-F5344CB8AC3E}">
        <p14:creationId xmlns:p14="http://schemas.microsoft.com/office/powerpoint/2010/main" val="1231509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1E83E-9B97-93F6-D733-A50302607A9F}"/>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D10C33DD-A67D-AB7E-6DA9-767EB180D6C6}"/>
              </a:ext>
            </a:extLst>
          </p:cNvPr>
          <p:cNvSpPr txBox="1">
            <a:spLocks noGrp="1"/>
          </p:cNvSpPr>
          <p:nvPr>
            <p:ph type="title"/>
          </p:nvPr>
        </p:nvSpPr>
        <p:spPr>
          <a:xfrm>
            <a:off x="384125" y="275063"/>
            <a:ext cx="8543925" cy="1325563"/>
          </a:xfrm>
          <a:prstGeom prst="rect">
            <a:avLst/>
          </a:prstGeom>
        </p:spPr>
        <p:txBody>
          <a:bodyPr vert="horz" wrap="square" lIns="0" tIns="605027" rIns="0" bIns="0" rtlCol="0">
            <a:noAutofit/>
          </a:bodyPr>
          <a:lstStyle/>
          <a:p>
            <a:pPr marL="132715" algn="ctr">
              <a:lnSpc>
                <a:spcPct val="100000"/>
              </a:lnSpc>
              <a:tabLst>
                <a:tab pos="7607934" algn="l"/>
              </a:tabLst>
            </a:pPr>
            <a:r>
              <a:rPr sz="4000" u="sng" spc="-50" dirty="0">
                <a:latin typeface="Calibri Light"/>
                <a:cs typeface="Calibri Light"/>
              </a:rPr>
              <a:t>A</a:t>
            </a:r>
            <a:r>
              <a:rPr sz="4000" u="sng" spc="-80" dirty="0">
                <a:latin typeface="Calibri Light"/>
                <a:cs typeface="Calibri Light"/>
              </a:rPr>
              <a:t>nn</a:t>
            </a:r>
            <a:r>
              <a:rPr sz="4000" u="sng" spc="-50" dirty="0">
                <a:latin typeface="Calibri Light"/>
                <a:cs typeface="Calibri Light"/>
              </a:rPr>
              <a:t>o</a:t>
            </a:r>
            <a:r>
              <a:rPr sz="4000" u="sng" spc="-80" dirty="0">
                <a:latin typeface="Calibri Light"/>
                <a:cs typeface="Calibri Light"/>
              </a:rPr>
              <a:t>un</a:t>
            </a:r>
            <a:r>
              <a:rPr sz="4000" u="sng" spc="-50" dirty="0">
                <a:latin typeface="Calibri Light"/>
                <a:cs typeface="Calibri Light"/>
              </a:rPr>
              <a:t>c</a:t>
            </a:r>
            <a:r>
              <a:rPr sz="4000" u="sng" spc="-65" dirty="0">
                <a:latin typeface="Calibri Light"/>
                <a:cs typeface="Calibri Light"/>
              </a:rPr>
              <a:t>e</a:t>
            </a:r>
            <a:r>
              <a:rPr sz="4000" u="sng" spc="-95" dirty="0">
                <a:latin typeface="Calibri Light"/>
                <a:cs typeface="Calibri Light"/>
              </a:rPr>
              <a:t>m</a:t>
            </a:r>
            <a:r>
              <a:rPr sz="4000" u="sng" spc="-65" dirty="0">
                <a:latin typeface="Calibri Light"/>
                <a:cs typeface="Calibri Light"/>
              </a:rPr>
              <a:t>e</a:t>
            </a:r>
            <a:r>
              <a:rPr sz="4000" u="sng" spc="-125" dirty="0">
                <a:latin typeface="Calibri Light"/>
                <a:cs typeface="Calibri Light"/>
              </a:rPr>
              <a:t>n</a:t>
            </a:r>
            <a:r>
              <a:rPr sz="4000" u="sng" spc="-70" dirty="0">
                <a:latin typeface="Calibri Light"/>
                <a:cs typeface="Calibri Light"/>
              </a:rPr>
              <a:t>t</a:t>
            </a:r>
            <a:r>
              <a:rPr sz="4000" u="sng" spc="-20" dirty="0">
                <a:latin typeface="Calibri Light"/>
                <a:cs typeface="Calibri Light"/>
              </a:rPr>
              <a:t>s</a:t>
            </a:r>
            <a:r>
              <a:rPr sz="4000" u="sng" spc="-130" dirty="0">
                <a:latin typeface="Calibri Light"/>
                <a:cs typeface="Calibri Light"/>
              </a:rPr>
              <a:t> </a:t>
            </a:r>
            <a:r>
              <a:rPr sz="4000" u="sng" spc="-155" dirty="0">
                <a:latin typeface="Calibri Light"/>
                <a:cs typeface="Calibri Light"/>
              </a:rPr>
              <a:t>f</a:t>
            </a:r>
            <a:r>
              <a:rPr sz="4000" u="sng" spc="-50" dirty="0">
                <a:latin typeface="Calibri Light"/>
                <a:cs typeface="Calibri Light"/>
              </a:rPr>
              <a:t>o</a:t>
            </a:r>
            <a:r>
              <a:rPr sz="4000" u="sng" spc="-15" dirty="0">
                <a:latin typeface="Calibri Light"/>
                <a:cs typeface="Calibri Light"/>
              </a:rPr>
              <a:t>r</a:t>
            </a:r>
            <a:r>
              <a:rPr sz="4000" u="sng" spc="-125" dirty="0">
                <a:latin typeface="Calibri Light"/>
                <a:cs typeface="Calibri Light"/>
              </a:rPr>
              <a:t> </a:t>
            </a:r>
            <a:r>
              <a:rPr sz="4000" u="sng" spc="-75" dirty="0">
                <a:latin typeface="Calibri Light"/>
                <a:cs typeface="Calibri Light"/>
              </a:rPr>
              <a:t>N</a:t>
            </a:r>
            <a:r>
              <a:rPr sz="4000" u="sng" spc="-105" dirty="0">
                <a:latin typeface="Calibri Light"/>
                <a:cs typeface="Calibri Light"/>
              </a:rPr>
              <a:t>E</a:t>
            </a:r>
            <a:r>
              <a:rPr sz="4000" u="sng" spc="-50" dirty="0">
                <a:latin typeface="Calibri Light"/>
                <a:cs typeface="Calibri Light"/>
              </a:rPr>
              <a:t>A</a:t>
            </a:r>
            <a:r>
              <a:rPr sz="4000" u="sng" spc="-90" dirty="0">
                <a:latin typeface="Calibri Light"/>
                <a:cs typeface="Calibri Light"/>
              </a:rPr>
              <a:t>M</a:t>
            </a:r>
            <a:r>
              <a:rPr sz="4000" u="sng" spc="-225" dirty="0">
                <a:latin typeface="Calibri Light"/>
                <a:cs typeface="Calibri Light"/>
              </a:rPr>
              <a:t>W</a:t>
            </a:r>
            <a:r>
              <a:rPr sz="4000" u="sng" spc="-140" dirty="0">
                <a:latin typeface="Calibri Light"/>
                <a:cs typeface="Calibri Light"/>
              </a:rPr>
              <a:t>a</a:t>
            </a:r>
            <a:r>
              <a:rPr sz="4000" u="sng" spc="-100" dirty="0">
                <a:latin typeface="Calibri Light"/>
                <a:cs typeface="Calibri Light"/>
              </a:rPr>
              <a:t>v</a:t>
            </a:r>
            <a:r>
              <a:rPr sz="4000" u="sng" spc="-65" dirty="0">
                <a:latin typeface="Calibri Light"/>
                <a:cs typeface="Calibri Light"/>
              </a:rPr>
              <a:t>e</a:t>
            </a:r>
            <a:r>
              <a:rPr lang="en-US" sz="4000" u="sng" spc="-75" dirty="0">
                <a:latin typeface="Calibri Light"/>
                <a:cs typeface="Calibri Light"/>
              </a:rPr>
              <a:t>23</a:t>
            </a:r>
            <a:endParaRPr sz="4000" dirty="0">
              <a:latin typeface="Calibri Light"/>
              <a:cs typeface="Calibri Light"/>
            </a:endParaRPr>
          </a:p>
        </p:txBody>
      </p:sp>
      <p:sp>
        <p:nvSpPr>
          <p:cNvPr id="5" name="object 5">
            <a:extLst>
              <a:ext uri="{FF2B5EF4-FFF2-40B4-BE49-F238E27FC236}">
                <a16:creationId xmlns:a16="http://schemas.microsoft.com/office/drawing/2014/main" id="{02DECF87-3C27-CBF9-5D45-2BC00FF4C640}"/>
              </a:ext>
            </a:extLst>
          </p:cNvPr>
          <p:cNvSpPr/>
          <p:nvPr/>
        </p:nvSpPr>
        <p:spPr>
          <a:xfrm>
            <a:off x="11556" y="13716"/>
            <a:ext cx="1688973" cy="720852"/>
          </a:xfrm>
          <a:prstGeom prst="rect">
            <a:avLst/>
          </a:prstGeom>
          <a:blipFill>
            <a:blip r:embed="rId2" cstate="print"/>
            <a:stretch>
              <a:fillRect/>
            </a:stretch>
          </a:blipFill>
        </p:spPr>
        <p:txBody>
          <a:bodyPr wrap="square" lIns="0" tIns="0" rIns="0" bIns="0" rtlCol="0">
            <a:noAutofit/>
          </a:bodyPr>
          <a:lstStyle/>
          <a:p>
            <a:endParaRPr/>
          </a:p>
        </p:txBody>
      </p:sp>
      <p:sp>
        <p:nvSpPr>
          <p:cNvPr id="10" name="object 10">
            <a:extLst>
              <a:ext uri="{FF2B5EF4-FFF2-40B4-BE49-F238E27FC236}">
                <a16:creationId xmlns:a16="http://schemas.microsoft.com/office/drawing/2014/main" id="{633FBE81-3165-9368-B276-478E2E3B903E}"/>
              </a:ext>
            </a:extLst>
          </p:cNvPr>
          <p:cNvSpPr txBox="1"/>
          <p:nvPr/>
        </p:nvSpPr>
        <p:spPr>
          <a:xfrm>
            <a:off x="681038" y="6132132"/>
            <a:ext cx="9213406" cy="573467"/>
          </a:xfrm>
          <a:prstGeom prst="rect">
            <a:avLst/>
          </a:prstGeom>
        </p:spPr>
        <p:txBody>
          <a:bodyPr vert="horz" wrap="square" lIns="0" tIns="0" rIns="0" bIns="0" rtlCol="0">
            <a:noAutofit/>
          </a:bodyPr>
          <a:lstStyle/>
          <a:p>
            <a:pPr marL="12700" marR="12700">
              <a:lnSpc>
                <a:spcPct val="100000"/>
              </a:lnSpc>
            </a:pPr>
            <a:r>
              <a:rPr lang="en-US" sz="1800" dirty="0">
                <a:latin typeface="Calibri"/>
                <a:cs typeface="Calibri"/>
              </a:rPr>
              <a:t>Exercise Manual – Parts 1 &amp; 2: </a:t>
            </a:r>
            <a:r>
              <a:rPr sz="1800" dirty="0">
                <a:latin typeface="Calibri"/>
                <a:cs typeface="Calibri"/>
              </a:rPr>
              <a:t>D</a:t>
            </a:r>
            <a:r>
              <a:rPr sz="1800" spc="-10" dirty="0">
                <a:latin typeface="Calibri"/>
                <a:cs typeface="Calibri"/>
              </a:rPr>
              <a:t>i</a:t>
            </a:r>
            <a:r>
              <a:rPr sz="1800" spc="-20" dirty="0">
                <a:latin typeface="Calibri"/>
                <a:cs typeface="Calibri"/>
              </a:rPr>
              <a:t>s</a:t>
            </a:r>
            <a:r>
              <a:rPr sz="1800" spc="-10" dirty="0">
                <a:latin typeface="Calibri"/>
                <a:cs typeface="Calibri"/>
              </a:rPr>
              <a:t>t</a:t>
            </a:r>
            <a:r>
              <a:rPr sz="1800" spc="-20" dirty="0">
                <a:latin typeface="Calibri"/>
                <a:cs typeface="Calibri"/>
              </a:rPr>
              <a:t>r</a:t>
            </a:r>
            <a:r>
              <a:rPr sz="1800" spc="-5" dirty="0">
                <a:latin typeface="Calibri"/>
                <a:cs typeface="Calibri"/>
              </a:rPr>
              <a:t>i</a:t>
            </a:r>
            <a:r>
              <a:rPr sz="1800" spc="0" dirty="0">
                <a:latin typeface="Calibri"/>
                <a:cs typeface="Calibri"/>
              </a:rPr>
              <a:t>bu</a:t>
            </a:r>
            <a:r>
              <a:rPr sz="1800" spc="-40" dirty="0">
                <a:latin typeface="Calibri"/>
                <a:cs typeface="Calibri"/>
              </a:rPr>
              <a:t>t</a:t>
            </a:r>
            <a:r>
              <a:rPr sz="1800" spc="-10" dirty="0">
                <a:latin typeface="Calibri"/>
                <a:cs typeface="Calibri"/>
              </a:rPr>
              <a:t>ed</a:t>
            </a:r>
            <a:r>
              <a:rPr sz="1800" spc="25" dirty="0">
                <a:latin typeface="Calibri"/>
                <a:cs typeface="Calibri"/>
              </a:rPr>
              <a:t> </a:t>
            </a:r>
            <a:r>
              <a:rPr sz="1800" spc="-25" dirty="0">
                <a:latin typeface="Calibri"/>
                <a:cs typeface="Calibri"/>
              </a:rPr>
              <a:t>t</a:t>
            </a:r>
            <a:r>
              <a:rPr sz="1800" spc="0" dirty="0">
                <a:latin typeface="Calibri"/>
                <a:cs typeface="Calibri"/>
              </a:rPr>
              <a:t>o</a:t>
            </a:r>
            <a:r>
              <a:rPr sz="1800" spc="10" dirty="0">
                <a:latin typeface="Calibri"/>
                <a:cs typeface="Calibri"/>
              </a:rPr>
              <a:t> </a:t>
            </a:r>
            <a:r>
              <a:rPr sz="1800" spc="-15" dirty="0">
                <a:latin typeface="Calibri"/>
                <a:cs typeface="Calibri"/>
              </a:rPr>
              <a:t>N</a:t>
            </a:r>
            <a:r>
              <a:rPr sz="1800" spc="-35" dirty="0">
                <a:latin typeface="Calibri"/>
                <a:cs typeface="Calibri"/>
              </a:rPr>
              <a:t>E</a:t>
            </a:r>
            <a:r>
              <a:rPr sz="1800" spc="-15" dirty="0">
                <a:latin typeface="Calibri"/>
                <a:cs typeface="Calibri"/>
              </a:rPr>
              <a:t>AMT</a:t>
            </a:r>
            <a:r>
              <a:rPr sz="1800" spc="-40" dirty="0">
                <a:latin typeface="Calibri"/>
                <a:cs typeface="Calibri"/>
              </a:rPr>
              <a:t>W</a:t>
            </a:r>
            <a:r>
              <a:rPr sz="1800" spc="0" dirty="0">
                <a:latin typeface="Calibri"/>
                <a:cs typeface="Calibri"/>
              </a:rPr>
              <a:t>S</a:t>
            </a:r>
            <a:r>
              <a:rPr sz="1800" spc="-5" dirty="0">
                <a:latin typeface="Calibri"/>
                <a:cs typeface="Calibri"/>
              </a:rPr>
              <a:t> </a:t>
            </a:r>
            <a:r>
              <a:rPr sz="1800" spc="-15" dirty="0">
                <a:latin typeface="Calibri"/>
                <a:cs typeface="Calibri"/>
              </a:rPr>
              <a:t>Memb</a:t>
            </a:r>
            <a:r>
              <a:rPr sz="1800" spc="-5" dirty="0">
                <a:latin typeface="Calibri"/>
                <a:cs typeface="Calibri"/>
              </a:rPr>
              <a:t>e</a:t>
            </a:r>
            <a:r>
              <a:rPr sz="1800" spc="-10" dirty="0">
                <a:latin typeface="Calibri"/>
                <a:cs typeface="Calibri"/>
              </a:rPr>
              <a:t>r S</a:t>
            </a:r>
            <a:r>
              <a:rPr sz="1800" spc="-30" dirty="0">
                <a:latin typeface="Calibri"/>
                <a:cs typeface="Calibri"/>
              </a:rPr>
              <a:t>t</a:t>
            </a:r>
            <a:r>
              <a:rPr sz="1800" spc="-15" dirty="0">
                <a:latin typeface="Calibri"/>
                <a:cs typeface="Calibri"/>
              </a:rPr>
              <a:t>a</a:t>
            </a:r>
            <a:r>
              <a:rPr sz="1800" spc="-40" dirty="0">
                <a:latin typeface="Calibri"/>
                <a:cs typeface="Calibri"/>
              </a:rPr>
              <a:t>t</a:t>
            </a:r>
            <a:r>
              <a:rPr sz="1800" spc="-10" dirty="0">
                <a:latin typeface="Calibri"/>
                <a:cs typeface="Calibri"/>
              </a:rPr>
              <a:t>es</a:t>
            </a:r>
            <a:r>
              <a:rPr sz="1800" spc="-5" dirty="0">
                <a:latin typeface="Calibri"/>
                <a:cs typeface="Calibri"/>
              </a:rPr>
              <a:t> on</a:t>
            </a:r>
            <a:r>
              <a:rPr sz="1800" spc="10" dirty="0">
                <a:latin typeface="Calibri"/>
                <a:cs typeface="Calibri"/>
              </a:rPr>
              <a:t> </a:t>
            </a:r>
            <a:r>
              <a:rPr sz="1800" spc="-10" dirty="0">
                <a:latin typeface="Calibri"/>
                <a:cs typeface="Calibri"/>
              </a:rPr>
              <a:t>2</a:t>
            </a:r>
            <a:r>
              <a:rPr lang="en-US" sz="1800" spc="-10" dirty="0">
                <a:latin typeface="Calibri"/>
                <a:cs typeface="Calibri"/>
              </a:rPr>
              <a:t>0</a:t>
            </a:r>
            <a:r>
              <a:rPr sz="1800" spc="7" baseline="25462" dirty="0">
                <a:latin typeface="Calibri"/>
                <a:cs typeface="Calibri"/>
              </a:rPr>
              <a:t>t</a:t>
            </a:r>
            <a:r>
              <a:rPr sz="1800" spc="0" baseline="25462" dirty="0">
                <a:latin typeface="Calibri"/>
                <a:cs typeface="Calibri"/>
              </a:rPr>
              <a:t>h</a:t>
            </a:r>
            <a:r>
              <a:rPr sz="1800" spc="195" baseline="25462" dirty="0">
                <a:latin typeface="Calibri"/>
                <a:cs typeface="Calibri"/>
              </a:rPr>
              <a:t> </a:t>
            </a:r>
            <a:r>
              <a:rPr sz="1800" spc="0" dirty="0">
                <a:latin typeface="Calibri"/>
                <a:cs typeface="Calibri"/>
              </a:rPr>
              <a:t>of</a:t>
            </a:r>
            <a:r>
              <a:rPr sz="1800" spc="-5" dirty="0">
                <a:latin typeface="Calibri"/>
                <a:cs typeface="Calibri"/>
              </a:rPr>
              <a:t> </a:t>
            </a:r>
            <a:r>
              <a:rPr lang="en-US" sz="1800" spc="0" dirty="0">
                <a:latin typeface="Calibri"/>
                <a:cs typeface="Calibri"/>
              </a:rPr>
              <a:t>September, </a:t>
            </a:r>
            <a:r>
              <a:rPr sz="1800" spc="-10" dirty="0">
                <a:latin typeface="Calibri"/>
                <a:cs typeface="Calibri"/>
              </a:rPr>
              <a:t>20</a:t>
            </a:r>
            <a:r>
              <a:rPr lang="en-US" sz="1800" spc="-10" dirty="0">
                <a:latin typeface="Calibri"/>
                <a:cs typeface="Calibri"/>
              </a:rPr>
              <a:t>23</a:t>
            </a:r>
            <a:endParaRPr sz="1800" dirty="0">
              <a:latin typeface="Calibri"/>
              <a:cs typeface="Calibri"/>
            </a:endParaRPr>
          </a:p>
        </p:txBody>
      </p:sp>
      <p:pic>
        <p:nvPicPr>
          <p:cNvPr id="4" name="Picture 3">
            <a:extLst>
              <a:ext uri="{FF2B5EF4-FFF2-40B4-BE49-F238E27FC236}">
                <a16:creationId xmlns:a16="http://schemas.microsoft.com/office/drawing/2014/main" id="{F4EF602E-78C1-A4A0-4FC1-8E2252088CCA}"/>
              </a:ext>
            </a:extLst>
          </p:cNvPr>
          <p:cNvPicPr>
            <a:picLocks noChangeAspect="1"/>
          </p:cNvPicPr>
          <p:nvPr/>
        </p:nvPicPr>
        <p:blipFill>
          <a:blip r:embed="rId3"/>
          <a:stretch>
            <a:fillRect/>
          </a:stretch>
        </p:blipFill>
        <p:spPr>
          <a:xfrm>
            <a:off x="7611646" y="13716"/>
            <a:ext cx="2282798" cy="731520"/>
          </a:xfrm>
          <a:prstGeom prst="rect">
            <a:avLst/>
          </a:prstGeom>
        </p:spPr>
      </p:pic>
      <p:pic>
        <p:nvPicPr>
          <p:cNvPr id="1027" name="Picture 3">
            <a:extLst>
              <a:ext uri="{FF2B5EF4-FFF2-40B4-BE49-F238E27FC236}">
                <a16:creationId xmlns:a16="http://schemas.microsoft.com/office/drawing/2014/main" id="{977164B4-5DF3-574C-718E-59CD3ED50D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994" y="1643133"/>
            <a:ext cx="3026479" cy="44464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A document with text on it&#10;&#10;Description automatically generated">
            <a:extLst>
              <a:ext uri="{FF2B5EF4-FFF2-40B4-BE49-F238E27FC236}">
                <a16:creationId xmlns:a16="http://schemas.microsoft.com/office/drawing/2014/main" id="{9AC50A37-479E-1CF2-3778-2DB29BBD9792}"/>
              </a:ext>
            </a:extLst>
          </p:cNvPr>
          <p:cNvPicPr>
            <a:picLocks noChangeAspect="1"/>
          </p:cNvPicPr>
          <p:nvPr/>
        </p:nvPicPr>
        <p:blipFill rotWithShape="1">
          <a:blip r:embed="rId5"/>
          <a:srcRect r="3185"/>
          <a:stretch/>
        </p:blipFill>
        <p:spPr>
          <a:xfrm>
            <a:off x="4730428" y="1645640"/>
            <a:ext cx="3365357" cy="4443984"/>
          </a:xfrm>
          <a:prstGeom prst="rect">
            <a:avLst/>
          </a:prstGeom>
        </p:spPr>
      </p:pic>
      <p:sp>
        <p:nvSpPr>
          <p:cNvPr id="3" name="Subtitle 2">
            <a:extLst>
              <a:ext uri="{FF2B5EF4-FFF2-40B4-BE49-F238E27FC236}">
                <a16:creationId xmlns:a16="http://schemas.microsoft.com/office/drawing/2014/main" id="{2E8615E7-808D-30BE-875A-6B0414E87C66}"/>
              </a:ext>
            </a:extLst>
          </p:cNvPr>
          <p:cNvSpPr txBox="1">
            <a:spLocks/>
          </p:cNvSpPr>
          <p:nvPr/>
        </p:nvSpPr>
        <p:spPr>
          <a:xfrm>
            <a:off x="1238250" y="6553324"/>
            <a:ext cx="7429500" cy="265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t>18</a:t>
            </a:r>
            <a:r>
              <a:rPr lang="en-GB" sz="1200" i="1" baseline="30000" dirty="0"/>
              <a:t>th</a:t>
            </a:r>
            <a:r>
              <a:rPr lang="en-GB" sz="1200" i="1" dirty="0"/>
              <a:t> session ICG/NEAMTWS  ●  6 – 8 February 2024</a:t>
            </a:r>
            <a:endParaRPr lang="en-US" sz="1200" i="1" dirty="0"/>
          </a:p>
        </p:txBody>
      </p:sp>
    </p:spTree>
    <p:extLst>
      <p:ext uri="{BB962C8B-B14F-4D97-AF65-F5344CB8AC3E}">
        <p14:creationId xmlns:p14="http://schemas.microsoft.com/office/powerpoint/2010/main" val="561686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605027" rIns="0" bIns="0" rtlCol="0">
            <a:noAutofit/>
          </a:bodyPr>
          <a:lstStyle/>
          <a:p>
            <a:pPr marL="132715" algn="ctr">
              <a:lnSpc>
                <a:spcPct val="100000"/>
              </a:lnSpc>
              <a:tabLst>
                <a:tab pos="7607934" algn="l"/>
              </a:tabLst>
            </a:pPr>
            <a:r>
              <a:rPr lang="en-US" sz="4000" u="sng" spc="-50" dirty="0">
                <a:latin typeface="Calibri Light"/>
                <a:cs typeface="Calibri Light"/>
              </a:rPr>
              <a:t>Preparations </a:t>
            </a:r>
            <a:r>
              <a:rPr sz="4000" u="sng" spc="-155" dirty="0">
                <a:latin typeface="Calibri Light"/>
                <a:cs typeface="Calibri Light"/>
              </a:rPr>
              <a:t>f</a:t>
            </a:r>
            <a:r>
              <a:rPr sz="4000" u="sng" spc="-50" dirty="0">
                <a:latin typeface="Calibri Light"/>
                <a:cs typeface="Calibri Light"/>
              </a:rPr>
              <a:t>o</a:t>
            </a:r>
            <a:r>
              <a:rPr sz="4000" u="sng" spc="-15" dirty="0">
                <a:latin typeface="Calibri Light"/>
                <a:cs typeface="Calibri Light"/>
              </a:rPr>
              <a:t>r</a:t>
            </a:r>
            <a:r>
              <a:rPr sz="4000" u="sng" spc="-125" dirty="0">
                <a:latin typeface="Calibri Light"/>
                <a:cs typeface="Calibri Light"/>
              </a:rPr>
              <a:t> </a:t>
            </a:r>
            <a:r>
              <a:rPr sz="4000" u="sng" spc="-75" dirty="0">
                <a:latin typeface="Calibri Light"/>
                <a:cs typeface="Calibri Light"/>
              </a:rPr>
              <a:t>N</a:t>
            </a:r>
            <a:r>
              <a:rPr sz="4000" u="sng" spc="-105" dirty="0">
                <a:latin typeface="Calibri Light"/>
                <a:cs typeface="Calibri Light"/>
              </a:rPr>
              <a:t>E</a:t>
            </a:r>
            <a:r>
              <a:rPr sz="4000" u="sng" spc="-50" dirty="0">
                <a:latin typeface="Calibri Light"/>
                <a:cs typeface="Calibri Light"/>
              </a:rPr>
              <a:t>A</a:t>
            </a:r>
            <a:r>
              <a:rPr sz="4000" u="sng" spc="-90" dirty="0">
                <a:latin typeface="Calibri Light"/>
                <a:cs typeface="Calibri Light"/>
              </a:rPr>
              <a:t>M</a:t>
            </a:r>
            <a:r>
              <a:rPr sz="4000" u="sng" spc="-225" dirty="0">
                <a:latin typeface="Calibri Light"/>
                <a:cs typeface="Calibri Light"/>
              </a:rPr>
              <a:t>W</a:t>
            </a:r>
            <a:r>
              <a:rPr sz="4000" u="sng" spc="-140" dirty="0">
                <a:latin typeface="Calibri Light"/>
                <a:cs typeface="Calibri Light"/>
              </a:rPr>
              <a:t>a</a:t>
            </a:r>
            <a:r>
              <a:rPr sz="4000" u="sng" spc="-100" dirty="0">
                <a:latin typeface="Calibri Light"/>
                <a:cs typeface="Calibri Light"/>
              </a:rPr>
              <a:t>v</a:t>
            </a:r>
            <a:r>
              <a:rPr sz="4000" u="sng" spc="-65" dirty="0">
                <a:latin typeface="Calibri Light"/>
                <a:cs typeface="Calibri Light"/>
              </a:rPr>
              <a:t>e</a:t>
            </a:r>
            <a:r>
              <a:rPr lang="en-US" sz="4000" u="sng" spc="-75" dirty="0">
                <a:latin typeface="Calibri Light"/>
                <a:cs typeface="Calibri Light"/>
              </a:rPr>
              <a:t>23</a:t>
            </a:r>
            <a:endParaRPr sz="4000" dirty="0">
              <a:latin typeface="Calibri Light"/>
              <a:cs typeface="Calibri Light"/>
            </a:endParaRPr>
          </a:p>
        </p:txBody>
      </p:sp>
      <p:sp>
        <p:nvSpPr>
          <p:cNvPr id="5" name="object 5"/>
          <p:cNvSpPr/>
          <p:nvPr/>
        </p:nvSpPr>
        <p:spPr>
          <a:xfrm>
            <a:off x="11556" y="13716"/>
            <a:ext cx="1688973" cy="720852"/>
          </a:xfrm>
          <a:prstGeom prst="rect">
            <a:avLst/>
          </a:prstGeom>
          <a:blipFill>
            <a:blip r:embed="rId2" cstate="print"/>
            <a:stretch>
              <a:fillRect/>
            </a:stretch>
          </a:blipFill>
        </p:spPr>
        <p:txBody>
          <a:bodyPr wrap="square" lIns="0" tIns="0" rIns="0" bIns="0" rtlCol="0">
            <a:noAutofit/>
          </a:bodyPr>
          <a:lstStyle/>
          <a:p>
            <a:endParaRPr/>
          </a:p>
        </p:txBody>
      </p:sp>
      <p:pic>
        <p:nvPicPr>
          <p:cNvPr id="3" name="Picture 2">
            <a:extLst>
              <a:ext uri="{FF2B5EF4-FFF2-40B4-BE49-F238E27FC236}">
                <a16:creationId xmlns:a16="http://schemas.microsoft.com/office/drawing/2014/main" id="{B1053047-E6B5-3A38-BDD7-F7C534A0445B}"/>
              </a:ext>
            </a:extLst>
          </p:cNvPr>
          <p:cNvPicPr>
            <a:picLocks noChangeAspect="1"/>
          </p:cNvPicPr>
          <p:nvPr/>
        </p:nvPicPr>
        <p:blipFill>
          <a:blip r:embed="rId3"/>
          <a:stretch>
            <a:fillRect/>
          </a:stretch>
        </p:blipFill>
        <p:spPr>
          <a:xfrm>
            <a:off x="7611646" y="13716"/>
            <a:ext cx="2282798" cy="731520"/>
          </a:xfrm>
          <a:prstGeom prst="rect">
            <a:avLst/>
          </a:prstGeom>
        </p:spPr>
      </p:pic>
      <p:sp>
        <p:nvSpPr>
          <p:cNvPr id="7" name="object 10"/>
          <p:cNvSpPr txBox="1"/>
          <p:nvPr/>
        </p:nvSpPr>
        <p:spPr>
          <a:xfrm>
            <a:off x="681038" y="1929843"/>
            <a:ext cx="8543925" cy="3804209"/>
          </a:xfrm>
          <a:prstGeom prst="rect">
            <a:avLst/>
          </a:prstGeom>
        </p:spPr>
        <p:txBody>
          <a:bodyPr vert="horz" wrap="square" lIns="0" tIns="0" rIns="0" bIns="0" rtlCol="0">
            <a:noAutofit/>
          </a:bodyPr>
          <a:lstStyle/>
          <a:p>
            <a:pPr marL="12700" marR="12700" algn="just" defTabSz="457200">
              <a:lnSpc>
                <a:spcPct val="150000"/>
              </a:lnSpc>
              <a:spcAft>
                <a:spcPts val="1200"/>
              </a:spcAft>
            </a:pPr>
            <a:r>
              <a:rPr lang="en-US" sz="1900" dirty="0">
                <a:cs typeface="Calibri"/>
              </a:rPr>
              <a:t>● A concept note to inform CPAs, NTWCs and other exercise actors about the general concept of </a:t>
            </a:r>
            <a:r>
              <a:rPr lang="en-US" sz="1900" dirty="0" err="1">
                <a:cs typeface="Calibri"/>
              </a:rPr>
              <a:t>NEAMWave</a:t>
            </a:r>
            <a:r>
              <a:rPr lang="en-US" sz="1900" dirty="0">
                <a:cs typeface="Calibri"/>
              </a:rPr>
              <a:t> - </a:t>
            </a:r>
            <a:r>
              <a:rPr lang="en-US" sz="1900" b="1" dirty="0">
                <a:cs typeface="Calibri"/>
              </a:rPr>
              <a:t>Done</a:t>
            </a:r>
            <a:r>
              <a:rPr lang="en-US" sz="1900" dirty="0">
                <a:cs typeface="Calibri"/>
              </a:rPr>
              <a:t> (Shared through Circular Letter and exercise online platform)</a:t>
            </a:r>
          </a:p>
          <a:p>
            <a:pPr marL="12700" marR="12700" algn="just" defTabSz="457200">
              <a:lnSpc>
                <a:spcPct val="150000"/>
              </a:lnSpc>
              <a:spcAft>
                <a:spcPts val="1200"/>
              </a:spcAft>
            </a:pPr>
            <a:r>
              <a:rPr lang="en-US" sz="1900" dirty="0">
                <a:cs typeface="Calibri"/>
              </a:rPr>
              <a:t>● Revision of online tools (subscription &amp; evaluation) - </a:t>
            </a:r>
            <a:r>
              <a:rPr lang="en-US" sz="1900" b="1" dirty="0">
                <a:cs typeface="Calibri"/>
              </a:rPr>
              <a:t>Done</a:t>
            </a:r>
          </a:p>
          <a:p>
            <a:pPr marL="12700" marR="12700" algn="just" defTabSz="457200">
              <a:lnSpc>
                <a:spcPct val="150000"/>
              </a:lnSpc>
              <a:spcAft>
                <a:spcPts val="1200"/>
              </a:spcAft>
            </a:pPr>
            <a:r>
              <a:rPr lang="en-US" sz="1900" dirty="0">
                <a:cs typeface="Calibri"/>
              </a:rPr>
              <a:t>● Online meeting with </a:t>
            </a:r>
            <a:r>
              <a:rPr lang="en-US" sz="1900" dirty="0" err="1">
                <a:cs typeface="Calibri"/>
              </a:rPr>
              <a:t>CoastWAVE</a:t>
            </a:r>
            <a:r>
              <a:rPr lang="en-US" sz="1900" dirty="0">
                <a:cs typeface="Calibri"/>
              </a:rPr>
              <a:t> coordination team - </a:t>
            </a:r>
            <a:r>
              <a:rPr lang="tr-TR" sz="1900" b="1" dirty="0">
                <a:cs typeface="Calibri"/>
              </a:rPr>
              <a:t>D</a:t>
            </a:r>
            <a:r>
              <a:rPr lang="en-US" sz="1900" b="1" dirty="0">
                <a:cs typeface="Calibri"/>
              </a:rPr>
              <a:t>one</a:t>
            </a:r>
          </a:p>
          <a:p>
            <a:pPr marL="12700" marR="12700" algn="just" defTabSz="457200">
              <a:lnSpc>
                <a:spcPct val="150000"/>
              </a:lnSpc>
              <a:spcAft>
                <a:spcPts val="1200"/>
              </a:spcAft>
            </a:pPr>
            <a:r>
              <a:rPr lang="en-US" sz="1900" dirty="0">
                <a:cs typeface="Calibri"/>
              </a:rPr>
              <a:t>● Request Civil Protection Authorities (through TNCs) with experience in NW exercises to prepare a one-page guiding document to share with other non-experienced CPAs, describing their experience in implementing Phase B of </a:t>
            </a:r>
            <a:r>
              <a:rPr lang="en-US" sz="1900" dirty="0" err="1">
                <a:cs typeface="Calibri"/>
              </a:rPr>
              <a:t>NEAMWave</a:t>
            </a:r>
            <a:r>
              <a:rPr lang="en-US" sz="1900" dirty="0">
                <a:cs typeface="Calibri"/>
              </a:rPr>
              <a:t> Exercises – </a:t>
            </a:r>
            <a:r>
              <a:rPr lang="en-US" sz="1900" b="1" dirty="0">
                <a:cs typeface="Calibri"/>
              </a:rPr>
              <a:t>NO RE</a:t>
            </a:r>
            <a:r>
              <a:rPr lang="tr-TR" sz="1900" b="1" dirty="0">
                <a:cs typeface="Calibri"/>
              </a:rPr>
              <a:t>S</a:t>
            </a:r>
            <a:r>
              <a:rPr lang="en-US" sz="1900" b="1" dirty="0">
                <a:cs typeface="Calibri"/>
              </a:rPr>
              <a:t>PONSE</a:t>
            </a:r>
          </a:p>
        </p:txBody>
      </p:sp>
      <p:sp>
        <p:nvSpPr>
          <p:cNvPr id="4" name="Subtitle 2">
            <a:extLst>
              <a:ext uri="{FF2B5EF4-FFF2-40B4-BE49-F238E27FC236}">
                <a16:creationId xmlns:a16="http://schemas.microsoft.com/office/drawing/2014/main" id="{CCC2B06E-BC68-5073-2BF0-F209A1571DCD}"/>
              </a:ext>
            </a:extLst>
          </p:cNvPr>
          <p:cNvSpPr txBox="1">
            <a:spLocks/>
          </p:cNvSpPr>
          <p:nvPr/>
        </p:nvSpPr>
        <p:spPr>
          <a:xfrm>
            <a:off x="1238250" y="6553324"/>
            <a:ext cx="7429500" cy="265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t>18</a:t>
            </a:r>
            <a:r>
              <a:rPr lang="en-GB" sz="1200" i="1" baseline="30000" dirty="0"/>
              <a:t>th</a:t>
            </a:r>
            <a:r>
              <a:rPr lang="en-GB" sz="1200" i="1" dirty="0"/>
              <a:t> session ICG/NEAMTWS  ●  6 – 8 February 2024</a:t>
            </a:r>
            <a:endParaRPr lang="en-US" sz="1200" i="1" dirty="0"/>
          </a:p>
        </p:txBody>
      </p:sp>
    </p:spTree>
    <p:extLst>
      <p:ext uri="{BB962C8B-B14F-4D97-AF65-F5344CB8AC3E}">
        <p14:creationId xmlns:p14="http://schemas.microsoft.com/office/powerpoint/2010/main" val="1520430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screenshot of a computer&#10;&#10;Description automatically generated">
            <a:extLst>
              <a:ext uri="{FF2B5EF4-FFF2-40B4-BE49-F238E27FC236}">
                <a16:creationId xmlns:a16="http://schemas.microsoft.com/office/drawing/2014/main" id="{B2DF8413-6082-F92E-95C9-FB2EBD74B5D3}"/>
              </a:ext>
            </a:extLst>
          </p:cNvPr>
          <p:cNvPicPr>
            <a:picLocks noGrp="1" noChangeAspect="1"/>
          </p:cNvPicPr>
          <p:nvPr>
            <p:ph idx="1"/>
          </p:nvPr>
        </p:nvPicPr>
        <p:blipFill>
          <a:blip r:embed="rId2"/>
          <a:stretch>
            <a:fillRect/>
          </a:stretch>
        </p:blipFill>
        <p:spPr>
          <a:xfrm>
            <a:off x="613317" y="1357230"/>
            <a:ext cx="8611645" cy="5250579"/>
          </a:xfrm>
        </p:spPr>
      </p:pic>
      <p:sp>
        <p:nvSpPr>
          <p:cNvPr id="4" name="object 2">
            <a:extLst>
              <a:ext uri="{FF2B5EF4-FFF2-40B4-BE49-F238E27FC236}">
                <a16:creationId xmlns:a16="http://schemas.microsoft.com/office/drawing/2014/main" id="{559497E7-424A-248F-86DB-8FC336287CDD}"/>
              </a:ext>
            </a:extLst>
          </p:cNvPr>
          <p:cNvSpPr txBox="1">
            <a:spLocks/>
          </p:cNvSpPr>
          <p:nvPr/>
        </p:nvSpPr>
        <p:spPr>
          <a:xfrm>
            <a:off x="681037" y="402101"/>
            <a:ext cx="8543925" cy="566744"/>
          </a:xfrm>
          <a:prstGeom prst="rect">
            <a:avLst/>
          </a:prstGeom>
        </p:spPr>
        <p:txBody>
          <a:bodyPr vert="horz" wrap="square" lIns="0" tIns="605027"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32715" algn="ctr">
              <a:lnSpc>
                <a:spcPct val="100000"/>
              </a:lnSpc>
              <a:tabLst>
                <a:tab pos="7607934" algn="l"/>
              </a:tabLst>
            </a:pPr>
            <a:r>
              <a:rPr lang="en-US" sz="3400" u="sng" spc="-50" dirty="0">
                <a:latin typeface="Calibri Light"/>
                <a:cs typeface="Calibri Light"/>
              </a:rPr>
              <a:t>Preparations </a:t>
            </a:r>
            <a:r>
              <a:rPr lang="en-US" sz="3400" u="sng" spc="-155" dirty="0">
                <a:latin typeface="Calibri Light"/>
                <a:cs typeface="Calibri Light"/>
              </a:rPr>
              <a:t>f</a:t>
            </a:r>
            <a:r>
              <a:rPr lang="en-US" sz="3400" u="sng" spc="-50" dirty="0">
                <a:latin typeface="Calibri Light"/>
                <a:cs typeface="Calibri Light"/>
              </a:rPr>
              <a:t>o</a:t>
            </a:r>
            <a:r>
              <a:rPr lang="en-US" sz="3400" u="sng" spc="-15" dirty="0">
                <a:latin typeface="Calibri Light"/>
                <a:cs typeface="Calibri Light"/>
              </a:rPr>
              <a:t>r</a:t>
            </a:r>
            <a:r>
              <a:rPr lang="en-US" sz="3400" u="sng" spc="-125" dirty="0">
                <a:latin typeface="Calibri Light"/>
                <a:cs typeface="Calibri Light"/>
              </a:rPr>
              <a:t> </a:t>
            </a:r>
            <a:r>
              <a:rPr lang="en-US" sz="3400" u="sng" spc="-75" dirty="0">
                <a:latin typeface="Calibri Light"/>
                <a:cs typeface="Calibri Light"/>
              </a:rPr>
              <a:t>N</a:t>
            </a:r>
            <a:r>
              <a:rPr lang="en-US" sz="3400" u="sng" spc="-105" dirty="0">
                <a:latin typeface="Calibri Light"/>
                <a:cs typeface="Calibri Light"/>
              </a:rPr>
              <a:t>E</a:t>
            </a:r>
            <a:r>
              <a:rPr lang="en-US" sz="3400" u="sng" spc="-50" dirty="0">
                <a:latin typeface="Calibri Light"/>
                <a:cs typeface="Calibri Light"/>
              </a:rPr>
              <a:t>A</a:t>
            </a:r>
            <a:r>
              <a:rPr lang="en-US" sz="3400" u="sng" spc="-90" dirty="0">
                <a:latin typeface="Calibri Light"/>
                <a:cs typeface="Calibri Light"/>
              </a:rPr>
              <a:t>M</a:t>
            </a:r>
            <a:r>
              <a:rPr lang="en-US" sz="3400" u="sng" spc="-225" dirty="0">
                <a:latin typeface="Calibri Light"/>
                <a:cs typeface="Calibri Light"/>
              </a:rPr>
              <a:t>W</a:t>
            </a:r>
            <a:r>
              <a:rPr lang="en-US" sz="3400" u="sng" spc="-140" dirty="0">
                <a:latin typeface="Calibri Light"/>
                <a:cs typeface="Calibri Light"/>
              </a:rPr>
              <a:t>a</a:t>
            </a:r>
            <a:r>
              <a:rPr lang="en-US" sz="3400" u="sng" spc="-100" dirty="0">
                <a:latin typeface="Calibri Light"/>
                <a:cs typeface="Calibri Light"/>
              </a:rPr>
              <a:t>v</a:t>
            </a:r>
            <a:r>
              <a:rPr lang="en-US" sz="3400" u="sng" spc="-65" dirty="0">
                <a:latin typeface="Calibri Light"/>
                <a:cs typeface="Calibri Light"/>
              </a:rPr>
              <a:t>e</a:t>
            </a:r>
            <a:r>
              <a:rPr lang="en-US" sz="3400" u="sng" spc="-75" dirty="0">
                <a:latin typeface="Calibri Light"/>
                <a:cs typeface="Calibri Light"/>
              </a:rPr>
              <a:t>23</a:t>
            </a:r>
            <a:endParaRPr lang="en-US" sz="3400" dirty="0">
              <a:latin typeface="Calibri Light"/>
              <a:cs typeface="Calibri Light"/>
            </a:endParaRPr>
          </a:p>
        </p:txBody>
      </p:sp>
      <p:sp>
        <p:nvSpPr>
          <p:cNvPr id="5" name="object 5">
            <a:extLst>
              <a:ext uri="{FF2B5EF4-FFF2-40B4-BE49-F238E27FC236}">
                <a16:creationId xmlns:a16="http://schemas.microsoft.com/office/drawing/2014/main" id="{BDCE33FE-645A-0C4C-AFC0-6BF8E9C202AD}"/>
              </a:ext>
            </a:extLst>
          </p:cNvPr>
          <p:cNvSpPr/>
          <p:nvPr/>
        </p:nvSpPr>
        <p:spPr>
          <a:xfrm>
            <a:off x="11556" y="13716"/>
            <a:ext cx="1688973" cy="720852"/>
          </a:xfrm>
          <a:prstGeom prst="rect">
            <a:avLst/>
          </a:prstGeom>
          <a:blipFill>
            <a:blip r:embed="rId3" cstate="print"/>
            <a:stretch>
              <a:fillRect/>
            </a:stretch>
          </a:blipFill>
        </p:spPr>
        <p:txBody>
          <a:bodyPr wrap="square" lIns="0" tIns="0" rIns="0" bIns="0" rtlCol="0">
            <a:noAutofit/>
          </a:bodyPr>
          <a:lstStyle/>
          <a:p>
            <a:endParaRPr/>
          </a:p>
        </p:txBody>
      </p:sp>
      <p:pic>
        <p:nvPicPr>
          <p:cNvPr id="6" name="Picture 5">
            <a:extLst>
              <a:ext uri="{FF2B5EF4-FFF2-40B4-BE49-F238E27FC236}">
                <a16:creationId xmlns:a16="http://schemas.microsoft.com/office/drawing/2014/main" id="{8E1B05B7-25DA-648F-2447-07111D5E74B1}"/>
              </a:ext>
            </a:extLst>
          </p:cNvPr>
          <p:cNvPicPr>
            <a:picLocks noChangeAspect="1"/>
          </p:cNvPicPr>
          <p:nvPr/>
        </p:nvPicPr>
        <p:blipFill>
          <a:blip r:embed="rId4"/>
          <a:stretch>
            <a:fillRect/>
          </a:stretch>
        </p:blipFill>
        <p:spPr>
          <a:xfrm>
            <a:off x="7611646" y="13716"/>
            <a:ext cx="2282798" cy="731520"/>
          </a:xfrm>
          <a:prstGeom prst="rect">
            <a:avLst/>
          </a:prstGeom>
        </p:spPr>
      </p:pic>
      <p:sp>
        <p:nvSpPr>
          <p:cNvPr id="2" name="Subtitle 2">
            <a:extLst>
              <a:ext uri="{FF2B5EF4-FFF2-40B4-BE49-F238E27FC236}">
                <a16:creationId xmlns:a16="http://schemas.microsoft.com/office/drawing/2014/main" id="{AF723906-490B-11E5-6174-1F283DC193D2}"/>
              </a:ext>
            </a:extLst>
          </p:cNvPr>
          <p:cNvSpPr txBox="1">
            <a:spLocks/>
          </p:cNvSpPr>
          <p:nvPr/>
        </p:nvSpPr>
        <p:spPr>
          <a:xfrm>
            <a:off x="1238250" y="6553324"/>
            <a:ext cx="7429500" cy="265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t>18</a:t>
            </a:r>
            <a:r>
              <a:rPr lang="en-GB" sz="1200" i="1" baseline="30000" dirty="0"/>
              <a:t>th</a:t>
            </a:r>
            <a:r>
              <a:rPr lang="en-GB" sz="1200" i="1" dirty="0"/>
              <a:t> session ICG/NEAMTWS  ●  6 – 8 February 2024</a:t>
            </a:r>
            <a:endParaRPr lang="en-US" sz="1200" i="1" dirty="0"/>
          </a:p>
        </p:txBody>
      </p:sp>
    </p:spTree>
    <p:extLst>
      <p:ext uri="{BB962C8B-B14F-4D97-AF65-F5344CB8AC3E}">
        <p14:creationId xmlns:p14="http://schemas.microsoft.com/office/powerpoint/2010/main" val="33995675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5633</TotalTime>
  <Words>2894</Words>
  <Application>Microsoft Office PowerPoint</Application>
  <PresentationFormat>A4 Paper (210x297 mm)</PresentationFormat>
  <Paragraphs>235</Paragraphs>
  <Slides>28</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SimSun</vt:lpstr>
      <vt:lpstr>Arial</vt:lpstr>
      <vt:lpstr>Book Antiqua</vt:lpstr>
      <vt:lpstr>Calibri</vt:lpstr>
      <vt:lpstr>Calibri Light</vt:lpstr>
      <vt:lpstr>Corbel</vt:lpstr>
      <vt:lpstr>Segoe UI</vt:lpstr>
      <vt:lpstr>Office Theme</vt:lpstr>
      <vt:lpstr>PowerPoint Presentation</vt:lpstr>
      <vt:lpstr>PowerPoint Presentation</vt:lpstr>
      <vt:lpstr>Steps of NEAMWave23</vt:lpstr>
      <vt:lpstr>NEAMWave23 scenarios</vt:lpstr>
      <vt:lpstr>Announcements for NEAMWave23</vt:lpstr>
      <vt:lpstr>PowerPoint Presentation</vt:lpstr>
      <vt:lpstr>Announcements for NEAMWave23</vt:lpstr>
      <vt:lpstr>Preparations for NEAMWave23</vt:lpstr>
      <vt:lpstr>PowerPoint Presentation</vt:lpstr>
      <vt:lpstr>Preparations for NEAMWave23</vt:lpstr>
      <vt:lpstr>Updating online subscription form</vt:lpstr>
      <vt:lpstr>Updating online evaluation forms</vt:lpstr>
      <vt:lpstr>Participation Statistics</vt:lpstr>
      <vt:lpstr>Evaluation in numbers</vt:lpstr>
      <vt:lpstr>Phase A TSP first comments …</vt:lpstr>
      <vt:lpstr>Phase A TSP first comments …</vt:lpstr>
      <vt:lpstr>Phase A TSR first comments …</vt:lpstr>
      <vt:lpstr>Phase A TSR first comments …</vt:lpstr>
      <vt:lpstr>Phase B first comments …</vt:lpstr>
      <vt:lpstr>Phase C first comments …</vt:lpstr>
      <vt:lpstr>NEAMWave23 &amp; Tsunami Ready</vt:lpstr>
      <vt:lpstr>NEAMWave23 &amp; Tsunami Ready</vt:lpstr>
      <vt:lpstr>NEAMWave23 &amp; Tsunami Ready</vt:lpstr>
      <vt:lpstr>NEAMWave23 &amp; Tsunami Ready</vt:lpstr>
      <vt:lpstr>NEAMWave23 &amp; Tsunami Ready</vt:lpstr>
      <vt:lpstr>TT-TE first comments …</vt:lpstr>
      <vt:lpstr>Next steps – PoA of TT-TE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 PREPARATIONS FOR NEAMWave20</dc:title>
  <dc:creator>Ceren Ozer Sozdinler</dc:creator>
  <cp:lastModifiedBy>Ceren ÖZER SÖZDİNLER</cp:lastModifiedBy>
  <cp:revision>131</cp:revision>
  <dcterms:created xsi:type="dcterms:W3CDTF">2020-04-20T02:04:48Z</dcterms:created>
  <dcterms:modified xsi:type="dcterms:W3CDTF">2024-02-06T10:25:59Z</dcterms:modified>
</cp:coreProperties>
</file>