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3669" r:id="rId2"/>
    <p:sldMasterId id="2147483671" r:id="rId3"/>
  </p:sldMasterIdLst>
  <p:notesMasterIdLst>
    <p:notesMasterId r:id="rId20"/>
  </p:notesMasterIdLst>
  <p:sldIdLst>
    <p:sldId id="4184" r:id="rId4"/>
    <p:sldId id="4168" r:id="rId5"/>
    <p:sldId id="256" r:id="rId6"/>
    <p:sldId id="4193" r:id="rId7"/>
    <p:sldId id="4273" r:id="rId8"/>
    <p:sldId id="4274" r:id="rId9"/>
    <p:sldId id="258" r:id="rId10"/>
    <p:sldId id="4278" r:id="rId11"/>
    <p:sldId id="4284" r:id="rId12"/>
    <p:sldId id="4285" r:id="rId13"/>
    <p:sldId id="4287" r:id="rId14"/>
    <p:sldId id="4222" r:id="rId15"/>
    <p:sldId id="4289" r:id="rId16"/>
    <p:sldId id="4266" r:id="rId17"/>
    <p:sldId id="4288" r:id="rId18"/>
    <p:sldId id="41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E8E3"/>
    <a:srgbClr val="FAC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907" autoAdjust="0"/>
  </p:normalViewPr>
  <p:slideViewPr>
    <p:cSldViewPr snapToGrid="0">
      <p:cViewPr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DF51-392E-4284-9AA3-5BAED666933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27E18-5121-4E21-A8CE-1082171215E3}">
      <dgm:prSet phldrT="[Text]" custT="1"/>
      <dgm:spPr>
        <a:xfrm>
          <a:off x="4360577" y="4963536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Tsunami Ready Recognized Communities</a:t>
          </a:r>
        </a:p>
      </dgm:t>
    </dgm:pt>
    <dgm:pt modelId="{14D63D67-4C47-40E0-B2B1-3571C66D3605}" type="parTrans" cxnId="{F5ADE0E3-507B-43CB-91E6-770474DAABBC}">
      <dgm:prSet/>
      <dgm:spPr/>
      <dgm:t>
        <a:bodyPr/>
        <a:lstStyle/>
        <a:p>
          <a:endParaRPr lang="en-US"/>
        </a:p>
      </dgm:t>
    </dgm:pt>
    <dgm:pt modelId="{E1331F51-F1C4-4C14-85F2-1DCC95ABABD0}" type="sibTrans" cxnId="{F5ADE0E3-507B-43CB-91E6-770474DAABBC}">
      <dgm:prSet/>
      <dgm:spPr/>
      <dgm:t>
        <a:bodyPr/>
        <a:lstStyle/>
        <a:p>
          <a:endParaRPr lang="en-US"/>
        </a:p>
      </dgm:t>
    </dgm:pt>
    <dgm:pt modelId="{66DA7691-1B7E-4154-8BE1-157BEDD8EB13}">
      <dgm:prSet phldrT="[Text]" custT="1"/>
      <dgm:spPr>
        <a:xfrm>
          <a:off x="5046392" y="1396180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Alerting Systems</a:t>
          </a:r>
        </a:p>
      </dgm:t>
    </dgm:pt>
    <dgm:pt modelId="{1A12A8A4-E020-4387-B509-DFE90936CD24}" type="parTrans" cxnId="{8A9F5D1B-2DA6-414A-961F-EC1902196AF5}">
      <dgm:prSet/>
      <dgm:spPr/>
      <dgm:t>
        <a:bodyPr/>
        <a:lstStyle/>
        <a:p>
          <a:endParaRPr lang="en-US"/>
        </a:p>
      </dgm:t>
    </dgm:pt>
    <dgm:pt modelId="{63540976-BAEA-4516-8330-53318068AAD7}" type="sibTrans" cxnId="{8A9F5D1B-2DA6-414A-961F-EC1902196AF5}">
      <dgm:prSet/>
      <dgm:spPr/>
      <dgm:t>
        <a:bodyPr/>
        <a:lstStyle/>
        <a:p>
          <a:endParaRPr lang="en-US"/>
        </a:p>
      </dgm:t>
    </dgm:pt>
    <dgm:pt modelId="{A00B0153-2A9C-4ED6-BCB9-99BC3A83A96E}">
      <dgm:prSet phldrT="[Text]" custT="1"/>
      <dgm:spPr>
        <a:xfrm>
          <a:off x="3956852" y="335243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Detection &amp; Monitoring Systems</a:t>
          </a:r>
        </a:p>
      </dgm:t>
    </dgm:pt>
    <dgm:pt modelId="{3D0BA7B8-8C33-4E66-8A11-48A95DBCFE7A}" type="parTrans" cxnId="{FFCD7FE2-8F81-48BA-B65D-6CFFCF46466A}">
      <dgm:prSet/>
      <dgm:spPr/>
      <dgm:t>
        <a:bodyPr/>
        <a:lstStyle/>
        <a:p>
          <a:endParaRPr lang="en-US"/>
        </a:p>
      </dgm:t>
    </dgm:pt>
    <dgm:pt modelId="{F35B025C-5154-4A4F-AD20-4F5E350AA23E}" type="sibTrans" cxnId="{FFCD7FE2-8F81-48BA-B65D-6CFFCF46466A}">
      <dgm:prSet/>
      <dgm:spPr/>
      <dgm:t>
        <a:bodyPr/>
        <a:lstStyle/>
        <a:p>
          <a:endParaRPr lang="en-US"/>
        </a:p>
      </dgm:t>
    </dgm:pt>
    <dgm:pt modelId="{01EB1405-22D7-447C-B962-6C9FBD577670}">
      <dgm:prSet phldrT="[Text]" custT="1"/>
      <dgm:spPr>
        <a:xfrm>
          <a:off x="5153289" y="3341728"/>
          <a:ext cx="1674557" cy="87926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Risk Perception &amp; Communication</a:t>
          </a:r>
        </a:p>
      </dgm:t>
    </dgm:pt>
    <dgm:pt modelId="{BFE583C7-1787-4D80-86E2-0D0847FAABB7}" type="parTrans" cxnId="{9F19C018-D41F-47C4-A6F9-B79FBFFDC4FA}">
      <dgm:prSet/>
      <dgm:spPr/>
      <dgm:t>
        <a:bodyPr/>
        <a:lstStyle/>
        <a:p>
          <a:endParaRPr lang="en-US"/>
        </a:p>
      </dgm:t>
    </dgm:pt>
    <dgm:pt modelId="{E595DC0C-5095-45C2-9F3F-21073BDAA854}" type="sibTrans" cxnId="{9F19C018-D41F-47C4-A6F9-B79FBFFDC4FA}">
      <dgm:prSet/>
      <dgm:spPr/>
      <dgm:t>
        <a:bodyPr/>
        <a:lstStyle/>
        <a:p>
          <a:endParaRPr lang="en-US"/>
        </a:p>
      </dgm:t>
    </dgm:pt>
    <dgm:pt modelId="{73D74D17-E900-4CE5-9309-523AD13B8141}">
      <dgm:prSet phldrT="[Text]" custLinFactY="-146373" custLinFactNeighborX="-18067" custLinFactNeighborY="-200000"/>
      <dgm:spPr/>
      <dgm:t>
        <a:bodyPr/>
        <a:lstStyle/>
        <a:p>
          <a:endParaRPr lang="en-US"/>
        </a:p>
      </dgm:t>
    </dgm:pt>
    <dgm:pt modelId="{E2A39437-FE5F-4816-BC82-34F4597BFD60}" type="parTrans" cxnId="{1BEB5CBF-B582-4AC9-8CEE-EB851468E9E7}">
      <dgm:prSet/>
      <dgm:spPr/>
      <dgm:t>
        <a:bodyPr/>
        <a:lstStyle/>
        <a:p>
          <a:endParaRPr lang="en-US"/>
        </a:p>
      </dgm:t>
    </dgm:pt>
    <dgm:pt modelId="{16D7254B-9C7B-45D7-90C2-2E5ED99E06F7}" type="sibTrans" cxnId="{1BEB5CBF-B582-4AC9-8CEE-EB851468E9E7}">
      <dgm:prSet/>
      <dgm:spPr/>
      <dgm:t>
        <a:bodyPr/>
        <a:lstStyle/>
        <a:p>
          <a:endParaRPr lang="en-US"/>
        </a:p>
      </dgm:t>
    </dgm:pt>
    <dgm:pt modelId="{D7ABAA02-EEFF-43ED-B1D4-6BC6C9DA77B2}">
      <dgm:prSet phldrT="[Text]"/>
      <dgm:spPr>
        <a:xfrm>
          <a:off x="247894" y="1816360"/>
          <a:ext cx="3368895" cy="2872526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1D8E468-5013-4828-9E57-179B909BD495}" type="sibTrans" cxnId="{28702D3D-695F-4FF0-85C4-97435F8D63BC}">
      <dgm:prSet/>
      <dgm:spPr/>
      <dgm:t>
        <a:bodyPr/>
        <a:lstStyle/>
        <a:p>
          <a:endParaRPr lang="en-US"/>
        </a:p>
      </dgm:t>
    </dgm:pt>
    <dgm:pt modelId="{D2F0AB78-9C9A-4A94-B435-C8F18E93F3F8}" type="parTrans" cxnId="{28702D3D-695F-4FF0-85C4-97435F8D63BC}">
      <dgm:prSet/>
      <dgm:spPr/>
      <dgm:t>
        <a:bodyPr/>
        <a:lstStyle/>
        <a:p>
          <a:endParaRPr lang="en-US"/>
        </a:p>
      </dgm:t>
    </dgm:pt>
    <dgm:pt modelId="{FDA4E63F-59AC-4BB7-8620-2336DDC514BA}" type="pres">
      <dgm:prSet presAssocID="{CED3DF51-392E-4284-9AA3-5BAED666933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FF1D990-C35E-45E8-BE8C-3925D554450A}" type="pres">
      <dgm:prSet presAssocID="{D7ABAA02-EEFF-43ED-B1D4-6BC6C9DA77B2}" presName="Parent" presStyleLbl="node1" presStyleIdx="0" presStyleCnt="2" custScaleX="99305" custScaleY="90897" custLinFactNeighborX="-2521" custLinFactNeighborY="4220">
        <dgm:presLayoutVars>
          <dgm:chMax val="4"/>
          <dgm:chPref val="3"/>
        </dgm:presLayoutVars>
      </dgm:prSet>
      <dgm:spPr>
        <a:prstGeom prst="ellipse">
          <a:avLst/>
        </a:prstGeom>
      </dgm:spPr>
    </dgm:pt>
    <dgm:pt modelId="{AB1F09C5-A3C8-4427-839C-3B934C357C6E}" type="pres">
      <dgm:prSet presAssocID="{01EB1405-22D7-447C-B962-6C9FBD577670}" presName="Accent" presStyleLbl="node1" presStyleIdx="1" presStyleCnt="2"/>
      <dgm:spPr>
        <a:xfrm>
          <a:off x="0" y="612937"/>
          <a:ext cx="4705623" cy="490514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FF7D63C-E2E5-413D-A40C-0FCBC869FD91}" type="pres">
      <dgm:prSet presAssocID="{01EB1405-22D7-447C-B962-6C9FBD577670}" presName="Image1" presStyleLbl="fgImgPlace1" presStyleIdx="0" presStyleCnt="4" custLinFactNeighborX="-22608" custLinFactNeighborY="-11751"/>
      <dgm:spPr>
        <a:xfrm>
          <a:off x="3873408" y="3093907"/>
          <a:ext cx="1250948" cy="1250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74DBABA-31D1-4CFE-9837-07E1C0551B80}" type="pres">
      <dgm:prSet presAssocID="{01EB1405-22D7-447C-B962-6C9FBD577670}" presName="Child1" presStyleLbl="revTx" presStyleIdx="0" presStyleCnt="4" custScaleX="120027" custScaleY="72625" custLinFactNeighborX="-12658" custLinFactNeighborY="-1930">
        <dgm:presLayoutVars>
          <dgm:chMax val="0"/>
          <dgm:chPref val="0"/>
          <dgm:bulletEnabled val="1"/>
        </dgm:presLayoutVars>
      </dgm:prSet>
      <dgm:spPr/>
    </dgm:pt>
    <dgm:pt modelId="{4D825CAA-5137-496C-89D2-FA1D9AD80DAE}" type="pres">
      <dgm:prSet presAssocID="{9BC27E18-5121-4E21-A8CE-1082171215E3}" presName="Image2" presStyleCnt="0"/>
      <dgm:spPr/>
    </dgm:pt>
    <dgm:pt modelId="{8A4C771F-A06F-457A-910D-96A2D7401DF6}" type="pres">
      <dgm:prSet presAssocID="{9BC27E18-5121-4E21-A8CE-1082171215E3}" presName="Image" presStyleLbl="fgImgPlace1" presStyleIdx="1" presStyleCnt="4" custScaleX="107731" custScaleY="83720" custLinFactY="100000" custLinFactNeighborX="-60464" custLinFactNeighborY="112242"/>
      <dgm:spPr>
        <a:xfrm>
          <a:off x="2851940" y="4223657"/>
          <a:ext cx="1708633" cy="1282779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E1232B-0F8E-4650-9302-483CE722C744}" type="pres">
      <dgm:prSet presAssocID="{9BC27E18-5121-4E21-A8CE-1082171215E3}" presName="Child2" presStyleLbl="revTx" presStyleIdx="1" presStyleCnt="4" custLinFactY="100000" custLinFactNeighborX="-47883" custLinFactNeighborY="142511">
        <dgm:presLayoutVars>
          <dgm:chMax val="0"/>
          <dgm:chPref val="0"/>
          <dgm:bulletEnabled val="1"/>
        </dgm:presLayoutVars>
      </dgm:prSet>
      <dgm:spPr/>
    </dgm:pt>
    <dgm:pt modelId="{14DB7DC7-024C-435C-BB2A-F2D46BDD856A}" type="pres">
      <dgm:prSet presAssocID="{66DA7691-1B7E-4154-8BE1-157BEDD8EB13}" presName="Image3" presStyleCnt="0"/>
      <dgm:spPr/>
    </dgm:pt>
    <dgm:pt modelId="{23C27A23-FDB7-45C4-A5FC-BA4236AA84A9}" type="pres">
      <dgm:prSet presAssocID="{66DA7691-1B7E-4154-8BE1-157BEDD8EB13}" presName="Image" presStyleLbl="fgImgPlace1" presStyleIdx="2" presStyleCnt="4" custScaleX="107695" custScaleY="94239" custLinFactNeighborX="-6901" custLinFactNeighborY="-5766"/>
      <dgm:spPr>
        <a:xfrm>
          <a:off x="3654016" y="1587473"/>
          <a:ext cx="1347209" cy="11786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BD371A1-CE83-48EC-BEFE-47BC8C5F6D70}" type="pres">
      <dgm:prSet presAssocID="{66DA7691-1B7E-4154-8BE1-157BEDD8EB13}" presName="Child3" presStyleLbl="revTx" presStyleIdx="2" presStyleCnt="4" custLinFactNeighborX="-6080" custLinFactNeighborY="-7302">
        <dgm:presLayoutVars>
          <dgm:chMax val="0"/>
          <dgm:chPref val="0"/>
          <dgm:bulletEnabled val="1"/>
        </dgm:presLayoutVars>
      </dgm:prSet>
      <dgm:spPr/>
    </dgm:pt>
    <dgm:pt modelId="{E41394DF-AD15-401A-9807-B1C1211202E5}" type="pres">
      <dgm:prSet presAssocID="{A00B0153-2A9C-4ED6-BCB9-99BC3A83A96E}" presName="Image4" presStyleCnt="0"/>
      <dgm:spPr/>
    </dgm:pt>
    <dgm:pt modelId="{7A628D7F-6336-4C6C-9E37-C2853E0B4553}" type="pres">
      <dgm:prSet presAssocID="{A00B0153-2A9C-4ED6-BCB9-99BC3A83A96E}" presName="Image" presStyleLbl="fgImgPlace1" presStyleIdx="3" presStyleCnt="4" custLinFactY="-100000" custLinFactNeighborX="43888" custLinFactNeighborY="-117301"/>
      <dgm:spPr>
        <a:xfrm>
          <a:off x="2695990" y="307679"/>
          <a:ext cx="1250948" cy="125068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E2C614F-8D43-4C2D-8371-A49DA7723C26}" type="pres">
      <dgm:prSet presAssocID="{A00B0153-2A9C-4ED6-BCB9-99BC3A83A96E}" presName="Child4" presStyleLbl="revTx" presStyleIdx="3" presStyleCnt="4" custLinFactY="-100000" custLinFactNeighborX="32296" custLinFactNeighborY="-136921">
        <dgm:presLayoutVars>
          <dgm:chMax val="0"/>
          <dgm:chPref val="0"/>
          <dgm:bulletEnabled val="1"/>
        </dgm:presLayoutVars>
      </dgm:prSet>
      <dgm:spPr/>
    </dgm:pt>
  </dgm:ptLst>
  <dgm:cxnLst>
    <dgm:cxn modelId="{9F19C018-D41F-47C4-A6F9-B79FBFFDC4FA}" srcId="{D7ABAA02-EEFF-43ED-B1D4-6BC6C9DA77B2}" destId="{01EB1405-22D7-447C-B962-6C9FBD577670}" srcOrd="0" destOrd="0" parTransId="{BFE583C7-1787-4D80-86E2-0D0847FAABB7}" sibTransId="{E595DC0C-5095-45C2-9F3F-21073BDAA854}"/>
    <dgm:cxn modelId="{8A9F5D1B-2DA6-414A-961F-EC1902196AF5}" srcId="{D7ABAA02-EEFF-43ED-B1D4-6BC6C9DA77B2}" destId="{66DA7691-1B7E-4154-8BE1-157BEDD8EB13}" srcOrd="2" destOrd="0" parTransId="{1A12A8A4-E020-4387-B509-DFE90936CD24}" sibTransId="{63540976-BAEA-4516-8330-53318068AAD7}"/>
    <dgm:cxn modelId="{AAF62D3B-7A53-443D-8177-4B90A506B49A}" type="presOf" srcId="{D7ABAA02-EEFF-43ED-B1D4-6BC6C9DA77B2}" destId="{0FF1D990-C35E-45E8-BE8C-3925D554450A}" srcOrd="0" destOrd="0" presId="urn:microsoft.com/office/officeart/2011/layout/RadialPictureList"/>
    <dgm:cxn modelId="{28702D3D-695F-4FF0-85C4-97435F8D63BC}" srcId="{CED3DF51-392E-4284-9AA3-5BAED6669338}" destId="{D7ABAA02-EEFF-43ED-B1D4-6BC6C9DA77B2}" srcOrd="0" destOrd="0" parTransId="{D2F0AB78-9C9A-4A94-B435-C8F18E93F3F8}" sibTransId="{81D8E468-5013-4828-9E57-179B909BD495}"/>
    <dgm:cxn modelId="{5B6EF564-5129-438F-A322-EB26C04F40A9}" type="presOf" srcId="{CED3DF51-392E-4284-9AA3-5BAED6669338}" destId="{FDA4E63F-59AC-4BB7-8620-2336DDC514BA}" srcOrd="0" destOrd="0" presId="urn:microsoft.com/office/officeart/2011/layout/RadialPictureList"/>
    <dgm:cxn modelId="{274DCE79-D3FD-4B27-AD1C-7F8FE360438D}" type="presOf" srcId="{9BC27E18-5121-4E21-A8CE-1082171215E3}" destId="{08E1232B-0F8E-4650-9302-483CE722C744}" srcOrd="0" destOrd="0" presId="urn:microsoft.com/office/officeart/2011/layout/RadialPictureList"/>
    <dgm:cxn modelId="{6A1DE490-420F-4A03-92D9-1C2D9B4EC4AB}" type="presOf" srcId="{A00B0153-2A9C-4ED6-BCB9-99BC3A83A96E}" destId="{CE2C614F-8D43-4C2D-8371-A49DA7723C26}" srcOrd="0" destOrd="0" presId="urn:microsoft.com/office/officeart/2011/layout/RadialPictureList"/>
    <dgm:cxn modelId="{1E3407B3-2349-4595-93DA-AE0CF5C48917}" type="presOf" srcId="{01EB1405-22D7-447C-B962-6C9FBD577670}" destId="{774DBABA-31D1-4CFE-9837-07E1C0551B80}" srcOrd="0" destOrd="0" presId="urn:microsoft.com/office/officeart/2011/layout/RadialPictureList"/>
    <dgm:cxn modelId="{1BEB5CBF-B582-4AC9-8CEE-EB851468E9E7}" srcId="{CED3DF51-392E-4284-9AA3-5BAED6669338}" destId="{73D74D17-E900-4CE5-9309-523AD13B8141}" srcOrd="1" destOrd="0" parTransId="{E2A39437-FE5F-4816-BC82-34F4597BFD60}" sibTransId="{16D7254B-9C7B-45D7-90C2-2E5ED99E06F7}"/>
    <dgm:cxn modelId="{FFCD7FE2-8F81-48BA-B65D-6CFFCF46466A}" srcId="{D7ABAA02-EEFF-43ED-B1D4-6BC6C9DA77B2}" destId="{A00B0153-2A9C-4ED6-BCB9-99BC3A83A96E}" srcOrd="3" destOrd="0" parTransId="{3D0BA7B8-8C33-4E66-8A11-48A95DBCFE7A}" sibTransId="{F35B025C-5154-4A4F-AD20-4F5E350AA23E}"/>
    <dgm:cxn modelId="{F5ADE0E3-507B-43CB-91E6-770474DAABBC}" srcId="{D7ABAA02-EEFF-43ED-B1D4-6BC6C9DA77B2}" destId="{9BC27E18-5121-4E21-A8CE-1082171215E3}" srcOrd="1" destOrd="0" parTransId="{14D63D67-4C47-40E0-B2B1-3571C66D3605}" sibTransId="{E1331F51-F1C4-4C14-85F2-1DCC95ABABD0}"/>
    <dgm:cxn modelId="{A69CE7ED-7EF9-49FF-A04B-A58AEA704527}" type="presOf" srcId="{66DA7691-1B7E-4154-8BE1-157BEDD8EB13}" destId="{2BD371A1-CE83-48EC-BEFE-47BC8C5F6D70}" srcOrd="0" destOrd="0" presId="urn:microsoft.com/office/officeart/2011/layout/RadialPictureList"/>
    <dgm:cxn modelId="{203FFB53-B2A5-4048-A6E7-B768E85E6E35}" type="presParOf" srcId="{FDA4E63F-59AC-4BB7-8620-2336DDC514BA}" destId="{0FF1D990-C35E-45E8-BE8C-3925D554450A}" srcOrd="0" destOrd="0" presId="urn:microsoft.com/office/officeart/2011/layout/RadialPictureList"/>
    <dgm:cxn modelId="{21368BAE-2EC9-4428-B4D4-0427A8181B82}" type="presParOf" srcId="{FDA4E63F-59AC-4BB7-8620-2336DDC514BA}" destId="{AB1F09C5-A3C8-4427-839C-3B934C357C6E}" srcOrd="1" destOrd="0" presId="urn:microsoft.com/office/officeart/2011/layout/RadialPictureList"/>
    <dgm:cxn modelId="{6B19143A-FB53-4369-B3B7-5B7B78B3A1E1}" type="presParOf" srcId="{FDA4E63F-59AC-4BB7-8620-2336DDC514BA}" destId="{5FF7D63C-E2E5-413D-A40C-0FCBC869FD91}" srcOrd="2" destOrd="0" presId="urn:microsoft.com/office/officeart/2011/layout/RadialPictureList"/>
    <dgm:cxn modelId="{1607D0D1-E398-4379-80BE-5F8D3BAC6212}" type="presParOf" srcId="{FDA4E63F-59AC-4BB7-8620-2336DDC514BA}" destId="{774DBABA-31D1-4CFE-9837-07E1C0551B80}" srcOrd="3" destOrd="0" presId="urn:microsoft.com/office/officeart/2011/layout/RadialPictureList"/>
    <dgm:cxn modelId="{88519C2D-F30A-4497-954C-2319E411B1C8}" type="presParOf" srcId="{FDA4E63F-59AC-4BB7-8620-2336DDC514BA}" destId="{4D825CAA-5137-496C-89D2-FA1D9AD80DAE}" srcOrd="4" destOrd="0" presId="urn:microsoft.com/office/officeart/2011/layout/RadialPictureList"/>
    <dgm:cxn modelId="{C8613989-3EC1-4D3D-97C0-E75136ED92F1}" type="presParOf" srcId="{4D825CAA-5137-496C-89D2-FA1D9AD80DAE}" destId="{8A4C771F-A06F-457A-910D-96A2D7401DF6}" srcOrd="0" destOrd="0" presId="urn:microsoft.com/office/officeart/2011/layout/RadialPictureList"/>
    <dgm:cxn modelId="{3BE85A8A-9930-4B46-AB96-0039F93F3825}" type="presParOf" srcId="{FDA4E63F-59AC-4BB7-8620-2336DDC514BA}" destId="{08E1232B-0F8E-4650-9302-483CE722C744}" srcOrd="5" destOrd="0" presId="urn:microsoft.com/office/officeart/2011/layout/RadialPictureList"/>
    <dgm:cxn modelId="{6CBCD885-4D66-47A4-B131-B3F1F7394E86}" type="presParOf" srcId="{FDA4E63F-59AC-4BB7-8620-2336DDC514BA}" destId="{14DB7DC7-024C-435C-BB2A-F2D46BDD856A}" srcOrd="6" destOrd="0" presId="urn:microsoft.com/office/officeart/2011/layout/RadialPictureList"/>
    <dgm:cxn modelId="{6230E4D8-0BBC-42F2-97F5-9E18AD4F3BCC}" type="presParOf" srcId="{14DB7DC7-024C-435C-BB2A-F2D46BDD856A}" destId="{23C27A23-FDB7-45C4-A5FC-BA4236AA84A9}" srcOrd="0" destOrd="0" presId="urn:microsoft.com/office/officeart/2011/layout/RadialPictureList"/>
    <dgm:cxn modelId="{5D2D2164-B1ED-4AA4-80D8-99F1FF929C72}" type="presParOf" srcId="{FDA4E63F-59AC-4BB7-8620-2336DDC514BA}" destId="{2BD371A1-CE83-48EC-BEFE-47BC8C5F6D70}" srcOrd="7" destOrd="0" presId="urn:microsoft.com/office/officeart/2011/layout/RadialPictureList"/>
    <dgm:cxn modelId="{0AA276C8-0602-41DE-AC26-8D711E0E4D95}" type="presParOf" srcId="{FDA4E63F-59AC-4BB7-8620-2336DDC514BA}" destId="{E41394DF-AD15-401A-9807-B1C1211202E5}" srcOrd="8" destOrd="0" presId="urn:microsoft.com/office/officeart/2011/layout/RadialPictureList"/>
    <dgm:cxn modelId="{456DB618-D107-4BB1-A96F-F76F84943CCA}" type="presParOf" srcId="{E41394DF-AD15-401A-9807-B1C1211202E5}" destId="{7A628D7F-6336-4C6C-9E37-C2853E0B4553}" srcOrd="0" destOrd="0" presId="urn:microsoft.com/office/officeart/2011/layout/RadialPictureList"/>
    <dgm:cxn modelId="{34657F9C-8FEF-4A75-97D7-EDC739FD3D45}" type="presParOf" srcId="{FDA4E63F-59AC-4BB7-8620-2336DDC514BA}" destId="{CE2C614F-8D43-4C2D-8371-A49DA7723C26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EAAB0E-2ACF-4455-AAB2-5FEAE31FB92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5B1676-FBF1-4279-99E1-5A8A0675E344}">
      <dgm:prSet/>
      <dgm:spPr/>
      <dgm:t>
        <a:bodyPr/>
        <a:lstStyle/>
        <a:p>
          <a:r>
            <a:rPr lang="en-US" b="1" i="0"/>
            <a:t>Component 1</a:t>
          </a:r>
          <a:r>
            <a:rPr lang="en-US" b="0" i="0"/>
            <a:t>: Adapt Global Tsunami Ready Standards and Guidelines and pilot Tsunami Ready within the framework of the NEAMTWS.</a:t>
          </a:r>
          <a:endParaRPr lang="en-US"/>
        </a:p>
      </dgm:t>
    </dgm:pt>
    <dgm:pt modelId="{74C7CE64-B734-4CDA-8D5B-F690A24DB606}" type="parTrans" cxnId="{45F8E193-BC4C-412B-B452-916252B3F707}">
      <dgm:prSet/>
      <dgm:spPr/>
      <dgm:t>
        <a:bodyPr/>
        <a:lstStyle/>
        <a:p>
          <a:endParaRPr lang="en-US"/>
        </a:p>
      </dgm:t>
    </dgm:pt>
    <dgm:pt modelId="{08350964-D428-4952-B6B4-B769976CBAC3}" type="sibTrans" cxnId="{45F8E193-BC4C-412B-B452-916252B3F70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B1E1544-192A-406C-9D18-411444C15F64}">
      <dgm:prSet/>
      <dgm:spPr/>
      <dgm:t>
        <a:bodyPr/>
        <a:lstStyle/>
        <a:p>
          <a:r>
            <a:rPr lang="en-US" b="1" i="0"/>
            <a:t>Component 2</a:t>
          </a:r>
          <a:r>
            <a:rPr lang="en-US" b="0" i="0"/>
            <a:t>: Supply and install tsunami detection and alerting equipment in selected NEAMTWS countries</a:t>
          </a:r>
          <a:endParaRPr lang="en-US"/>
        </a:p>
      </dgm:t>
    </dgm:pt>
    <dgm:pt modelId="{6C5650DE-549F-4F22-ACF2-577E22EAFB1A}" type="parTrans" cxnId="{3D5682A6-9796-45D3-B93D-8EE20F90D456}">
      <dgm:prSet/>
      <dgm:spPr/>
      <dgm:t>
        <a:bodyPr/>
        <a:lstStyle/>
        <a:p>
          <a:endParaRPr lang="en-US"/>
        </a:p>
      </dgm:t>
    </dgm:pt>
    <dgm:pt modelId="{C7788CBC-76C9-4A90-9950-EB06C4C88243}" type="sibTrans" cxnId="{3D5682A6-9796-45D3-B93D-8EE20F90D45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80C7DD8-25E9-4EA9-BB4B-BCF25743FD58}">
      <dgm:prSet/>
      <dgm:spPr/>
      <dgm:t>
        <a:bodyPr/>
        <a:lstStyle/>
        <a:p>
          <a:r>
            <a:rPr lang="en-US" b="1" i="0"/>
            <a:t>Component 3</a:t>
          </a:r>
          <a:r>
            <a:rPr lang="en-US" b="0" i="0"/>
            <a:t>:Evaluate the effectiveness, compatibility, performance and benefits of the "Inexpensive Device for Sea Level" (IDSL) network in NEAMTWS countries and secure its sustainability.</a:t>
          </a:r>
          <a:endParaRPr lang="en-US"/>
        </a:p>
      </dgm:t>
    </dgm:pt>
    <dgm:pt modelId="{FADB3F95-C434-44B8-9BEC-BC1F7C0678CB}" type="parTrans" cxnId="{4EB93164-851C-4A15-B1BD-05990373421B}">
      <dgm:prSet/>
      <dgm:spPr/>
      <dgm:t>
        <a:bodyPr/>
        <a:lstStyle/>
        <a:p>
          <a:endParaRPr lang="en-US"/>
        </a:p>
      </dgm:t>
    </dgm:pt>
    <dgm:pt modelId="{9CC704BA-2904-49E6-B256-61202A500A87}" type="sibTrans" cxnId="{4EB93164-851C-4A15-B1BD-05990373421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F7E7753-3ACD-434D-8B5E-77BB32750365}" type="pres">
      <dgm:prSet presAssocID="{2CEAAB0E-2ACF-4455-AAB2-5FEAE31FB924}" presName="Name0" presStyleCnt="0">
        <dgm:presLayoutVars>
          <dgm:animLvl val="lvl"/>
          <dgm:resizeHandles val="exact"/>
        </dgm:presLayoutVars>
      </dgm:prSet>
      <dgm:spPr/>
    </dgm:pt>
    <dgm:pt modelId="{0D843EAB-5215-4670-8A52-07D69027795F}" type="pres">
      <dgm:prSet presAssocID="{9B5B1676-FBF1-4279-99E1-5A8A0675E344}" presName="compositeNode" presStyleCnt="0">
        <dgm:presLayoutVars>
          <dgm:bulletEnabled val="1"/>
        </dgm:presLayoutVars>
      </dgm:prSet>
      <dgm:spPr/>
    </dgm:pt>
    <dgm:pt modelId="{D5B3CA7B-41C3-428A-9BB9-477730647C97}" type="pres">
      <dgm:prSet presAssocID="{9B5B1676-FBF1-4279-99E1-5A8A0675E344}" presName="bgRect" presStyleLbl="bgAccFollowNode1" presStyleIdx="0" presStyleCnt="3"/>
      <dgm:spPr/>
    </dgm:pt>
    <dgm:pt modelId="{E456D434-6717-41A2-8F37-87B56673B053}" type="pres">
      <dgm:prSet presAssocID="{08350964-D428-4952-B6B4-B769976CBAC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85E83D85-6647-44AE-AB93-214F898EE583}" type="pres">
      <dgm:prSet presAssocID="{9B5B1676-FBF1-4279-99E1-5A8A0675E344}" presName="bottomLine" presStyleLbl="alignNode1" presStyleIdx="1" presStyleCnt="6">
        <dgm:presLayoutVars/>
      </dgm:prSet>
      <dgm:spPr/>
    </dgm:pt>
    <dgm:pt modelId="{EC9EAB56-C6AD-4801-971D-9F03A97CBD70}" type="pres">
      <dgm:prSet presAssocID="{9B5B1676-FBF1-4279-99E1-5A8A0675E344}" presName="nodeText" presStyleLbl="bgAccFollowNode1" presStyleIdx="0" presStyleCnt="3">
        <dgm:presLayoutVars>
          <dgm:bulletEnabled val="1"/>
        </dgm:presLayoutVars>
      </dgm:prSet>
      <dgm:spPr/>
    </dgm:pt>
    <dgm:pt modelId="{D222B8AF-D57A-425D-B477-7060C8493469}" type="pres">
      <dgm:prSet presAssocID="{08350964-D428-4952-B6B4-B769976CBAC3}" presName="sibTrans" presStyleCnt="0"/>
      <dgm:spPr/>
    </dgm:pt>
    <dgm:pt modelId="{C2B89D6E-3314-4FA2-B82D-B0A96CD7FE45}" type="pres">
      <dgm:prSet presAssocID="{FB1E1544-192A-406C-9D18-411444C15F64}" presName="compositeNode" presStyleCnt="0">
        <dgm:presLayoutVars>
          <dgm:bulletEnabled val="1"/>
        </dgm:presLayoutVars>
      </dgm:prSet>
      <dgm:spPr/>
    </dgm:pt>
    <dgm:pt modelId="{D18AB8E6-2861-4D6A-BF56-3416503B9045}" type="pres">
      <dgm:prSet presAssocID="{FB1E1544-192A-406C-9D18-411444C15F64}" presName="bgRect" presStyleLbl="bgAccFollowNode1" presStyleIdx="1" presStyleCnt="3"/>
      <dgm:spPr/>
    </dgm:pt>
    <dgm:pt modelId="{FB757D44-AAD8-46BF-88CC-476DA43C30AF}" type="pres">
      <dgm:prSet presAssocID="{C7788CBC-76C9-4A90-9950-EB06C4C8824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432226A-53B4-4912-9432-416B851BF458}" type="pres">
      <dgm:prSet presAssocID="{FB1E1544-192A-406C-9D18-411444C15F64}" presName="bottomLine" presStyleLbl="alignNode1" presStyleIdx="3" presStyleCnt="6">
        <dgm:presLayoutVars/>
      </dgm:prSet>
      <dgm:spPr/>
    </dgm:pt>
    <dgm:pt modelId="{BE17ADEA-751E-42CC-B9DC-BA68145B9102}" type="pres">
      <dgm:prSet presAssocID="{FB1E1544-192A-406C-9D18-411444C15F64}" presName="nodeText" presStyleLbl="bgAccFollowNode1" presStyleIdx="1" presStyleCnt="3">
        <dgm:presLayoutVars>
          <dgm:bulletEnabled val="1"/>
        </dgm:presLayoutVars>
      </dgm:prSet>
      <dgm:spPr/>
    </dgm:pt>
    <dgm:pt modelId="{C27F618C-C231-474D-99FB-883660579116}" type="pres">
      <dgm:prSet presAssocID="{C7788CBC-76C9-4A90-9950-EB06C4C88243}" presName="sibTrans" presStyleCnt="0"/>
      <dgm:spPr/>
    </dgm:pt>
    <dgm:pt modelId="{98CD8D16-4556-48BE-A6E5-B0E897BFA67A}" type="pres">
      <dgm:prSet presAssocID="{980C7DD8-25E9-4EA9-BB4B-BCF25743FD58}" presName="compositeNode" presStyleCnt="0">
        <dgm:presLayoutVars>
          <dgm:bulletEnabled val="1"/>
        </dgm:presLayoutVars>
      </dgm:prSet>
      <dgm:spPr/>
    </dgm:pt>
    <dgm:pt modelId="{0C0EEA7A-81E4-473B-9EC5-010169413C94}" type="pres">
      <dgm:prSet presAssocID="{980C7DD8-25E9-4EA9-BB4B-BCF25743FD58}" presName="bgRect" presStyleLbl="bgAccFollowNode1" presStyleIdx="2" presStyleCnt="3"/>
      <dgm:spPr/>
    </dgm:pt>
    <dgm:pt modelId="{BC5E88F0-330E-4FE5-AF05-A66A7005F1ED}" type="pres">
      <dgm:prSet presAssocID="{9CC704BA-2904-49E6-B256-61202A500A8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516E814-8CC0-4B0E-9CAC-AE47B250B145}" type="pres">
      <dgm:prSet presAssocID="{980C7DD8-25E9-4EA9-BB4B-BCF25743FD58}" presName="bottomLine" presStyleLbl="alignNode1" presStyleIdx="5" presStyleCnt="6">
        <dgm:presLayoutVars/>
      </dgm:prSet>
      <dgm:spPr/>
    </dgm:pt>
    <dgm:pt modelId="{E2109D5D-7057-4240-9196-22A6EF187D8C}" type="pres">
      <dgm:prSet presAssocID="{980C7DD8-25E9-4EA9-BB4B-BCF25743FD58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55E7AA2E-34AF-4217-B048-43B0C4B9C7AE}" type="presOf" srcId="{9B5B1676-FBF1-4279-99E1-5A8A0675E344}" destId="{EC9EAB56-C6AD-4801-971D-9F03A97CBD70}" srcOrd="1" destOrd="0" presId="urn:microsoft.com/office/officeart/2016/7/layout/BasicLinearProcessNumbered"/>
    <dgm:cxn modelId="{83A2C635-70F8-4682-BF85-98D5DC551C4C}" type="presOf" srcId="{9B5B1676-FBF1-4279-99E1-5A8A0675E344}" destId="{D5B3CA7B-41C3-428A-9BB9-477730647C97}" srcOrd="0" destOrd="0" presId="urn:microsoft.com/office/officeart/2016/7/layout/BasicLinearProcessNumbered"/>
    <dgm:cxn modelId="{4BD9B637-5A1E-40BB-9B32-623881A35719}" type="presOf" srcId="{980C7DD8-25E9-4EA9-BB4B-BCF25743FD58}" destId="{0C0EEA7A-81E4-473B-9EC5-010169413C94}" srcOrd="0" destOrd="0" presId="urn:microsoft.com/office/officeart/2016/7/layout/BasicLinearProcessNumbered"/>
    <dgm:cxn modelId="{FE9AE140-CCE2-4AB3-B245-B8DB78074F81}" type="presOf" srcId="{08350964-D428-4952-B6B4-B769976CBAC3}" destId="{E456D434-6717-41A2-8F37-87B56673B053}" srcOrd="0" destOrd="0" presId="urn:microsoft.com/office/officeart/2016/7/layout/BasicLinearProcessNumbered"/>
    <dgm:cxn modelId="{4EB93164-851C-4A15-B1BD-05990373421B}" srcId="{2CEAAB0E-2ACF-4455-AAB2-5FEAE31FB924}" destId="{980C7DD8-25E9-4EA9-BB4B-BCF25743FD58}" srcOrd="2" destOrd="0" parTransId="{FADB3F95-C434-44B8-9BEC-BC1F7C0678CB}" sibTransId="{9CC704BA-2904-49E6-B256-61202A500A87}"/>
    <dgm:cxn modelId="{66357565-083B-4171-B883-E92123A2C8E1}" type="presOf" srcId="{FB1E1544-192A-406C-9D18-411444C15F64}" destId="{BE17ADEA-751E-42CC-B9DC-BA68145B9102}" srcOrd="1" destOrd="0" presId="urn:microsoft.com/office/officeart/2016/7/layout/BasicLinearProcessNumbered"/>
    <dgm:cxn modelId="{54B35F6A-DF17-41A5-BAA0-75AEA3A783BF}" type="presOf" srcId="{2CEAAB0E-2ACF-4455-AAB2-5FEAE31FB924}" destId="{2F7E7753-3ACD-434D-8B5E-77BB32750365}" srcOrd="0" destOrd="0" presId="urn:microsoft.com/office/officeart/2016/7/layout/BasicLinearProcessNumbered"/>
    <dgm:cxn modelId="{F9FAC96A-DDDD-46F0-BA0F-FC3C56DEDA71}" type="presOf" srcId="{980C7DD8-25E9-4EA9-BB4B-BCF25743FD58}" destId="{E2109D5D-7057-4240-9196-22A6EF187D8C}" srcOrd="1" destOrd="0" presId="urn:microsoft.com/office/officeart/2016/7/layout/BasicLinearProcessNumbered"/>
    <dgm:cxn modelId="{45F8E193-BC4C-412B-B452-916252B3F707}" srcId="{2CEAAB0E-2ACF-4455-AAB2-5FEAE31FB924}" destId="{9B5B1676-FBF1-4279-99E1-5A8A0675E344}" srcOrd="0" destOrd="0" parTransId="{74C7CE64-B734-4CDA-8D5B-F690A24DB606}" sibTransId="{08350964-D428-4952-B6B4-B769976CBAC3}"/>
    <dgm:cxn modelId="{3D5682A6-9796-45D3-B93D-8EE20F90D456}" srcId="{2CEAAB0E-2ACF-4455-AAB2-5FEAE31FB924}" destId="{FB1E1544-192A-406C-9D18-411444C15F64}" srcOrd="1" destOrd="0" parTransId="{6C5650DE-549F-4F22-ACF2-577E22EAFB1A}" sibTransId="{C7788CBC-76C9-4A90-9950-EB06C4C88243}"/>
    <dgm:cxn modelId="{3B2AD8AD-C605-4346-AAFD-99D378F59CE6}" type="presOf" srcId="{9CC704BA-2904-49E6-B256-61202A500A87}" destId="{BC5E88F0-330E-4FE5-AF05-A66A7005F1ED}" srcOrd="0" destOrd="0" presId="urn:microsoft.com/office/officeart/2016/7/layout/BasicLinearProcessNumbered"/>
    <dgm:cxn modelId="{5AC629E7-4336-4D8C-9DB6-970837A93161}" type="presOf" srcId="{FB1E1544-192A-406C-9D18-411444C15F64}" destId="{D18AB8E6-2861-4D6A-BF56-3416503B9045}" srcOrd="0" destOrd="0" presId="urn:microsoft.com/office/officeart/2016/7/layout/BasicLinearProcessNumbered"/>
    <dgm:cxn modelId="{71F8FAF1-D507-4F3E-9111-B1A322B3BA6A}" type="presOf" srcId="{C7788CBC-76C9-4A90-9950-EB06C4C88243}" destId="{FB757D44-AAD8-46BF-88CC-476DA43C30AF}" srcOrd="0" destOrd="0" presId="urn:microsoft.com/office/officeart/2016/7/layout/BasicLinearProcessNumbered"/>
    <dgm:cxn modelId="{14B635D1-E077-4630-92A6-C42E1F44ACA1}" type="presParOf" srcId="{2F7E7753-3ACD-434D-8B5E-77BB32750365}" destId="{0D843EAB-5215-4670-8A52-07D69027795F}" srcOrd="0" destOrd="0" presId="urn:microsoft.com/office/officeart/2016/7/layout/BasicLinearProcessNumbered"/>
    <dgm:cxn modelId="{56F50760-D4FD-4703-A8D6-8E8BB66A7EBC}" type="presParOf" srcId="{0D843EAB-5215-4670-8A52-07D69027795F}" destId="{D5B3CA7B-41C3-428A-9BB9-477730647C97}" srcOrd="0" destOrd="0" presId="urn:microsoft.com/office/officeart/2016/7/layout/BasicLinearProcessNumbered"/>
    <dgm:cxn modelId="{42FBBF2A-661A-4818-84DC-14F497D10520}" type="presParOf" srcId="{0D843EAB-5215-4670-8A52-07D69027795F}" destId="{E456D434-6717-41A2-8F37-87B56673B053}" srcOrd="1" destOrd="0" presId="urn:microsoft.com/office/officeart/2016/7/layout/BasicLinearProcessNumbered"/>
    <dgm:cxn modelId="{E5EF77A0-2A6E-4952-BDE2-08CFFA77F629}" type="presParOf" srcId="{0D843EAB-5215-4670-8A52-07D69027795F}" destId="{85E83D85-6647-44AE-AB93-214F898EE583}" srcOrd="2" destOrd="0" presId="urn:microsoft.com/office/officeart/2016/7/layout/BasicLinearProcessNumbered"/>
    <dgm:cxn modelId="{7232440D-7E98-4D67-85CC-9AC4BA70EAEC}" type="presParOf" srcId="{0D843EAB-5215-4670-8A52-07D69027795F}" destId="{EC9EAB56-C6AD-4801-971D-9F03A97CBD70}" srcOrd="3" destOrd="0" presId="urn:microsoft.com/office/officeart/2016/7/layout/BasicLinearProcessNumbered"/>
    <dgm:cxn modelId="{96AB613B-1ADB-4F0B-9910-64F42B58C5E4}" type="presParOf" srcId="{2F7E7753-3ACD-434D-8B5E-77BB32750365}" destId="{D222B8AF-D57A-425D-B477-7060C8493469}" srcOrd="1" destOrd="0" presId="urn:microsoft.com/office/officeart/2016/7/layout/BasicLinearProcessNumbered"/>
    <dgm:cxn modelId="{F92D7ADF-C2B7-49E2-BA2D-3F37C3C267A5}" type="presParOf" srcId="{2F7E7753-3ACD-434D-8B5E-77BB32750365}" destId="{C2B89D6E-3314-4FA2-B82D-B0A96CD7FE45}" srcOrd="2" destOrd="0" presId="urn:microsoft.com/office/officeart/2016/7/layout/BasicLinearProcessNumbered"/>
    <dgm:cxn modelId="{E3F77640-2274-4788-A6D2-E30DADAEFCDB}" type="presParOf" srcId="{C2B89D6E-3314-4FA2-B82D-B0A96CD7FE45}" destId="{D18AB8E6-2861-4D6A-BF56-3416503B9045}" srcOrd="0" destOrd="0" presId="urn:microsoft.com/office/officeart/2016/7/layout/BasicLinearProcessNumbered"/>
    <dgm:cxn modelId="{72D549E1-AA58-445D-BA34-C9CF52D9072D}" type="presParOf" srcId="{C2B89D6E-3314-4FA2-B82D-B0A96CD7FE45}" destId="{FB757D44-AAD8-46BF-88CC-476DA43C30AF}" srcOrd="1" destOrd="0" presId="urn:microsoft.com/office/officeart/2016/7/layout/BasicLinearProcessNumbered"/>
    <dgm:cxn modelId="{89291F3B-2AB2-4562-A7F1-7D0E9FC4FA42}" type="presParOf" srcId="{C2B89D6E-3314-4FA2-B82D-B0A96CD7FE45}" destId="{4432226A-53B4-4912-9432-416B851BF458}" srcOrd="2" destOrd="0" presId="urn:microsoft.com/office/officeart/2016/7/layout/BasicLinearProcessNumbered"/>
    <dgm:cxn modelId="{5AA7955F-F9E1-4371-A480-8D76635AD2FF}" type="presParOf" srcId="{C2B89D6E-3314-4FA2-B82D-B0A96CD7FE45}" destId="{BE17ADEA-751E-42CC-B9DC-BA68145B9102}" srcOrd="3" destOrd="0" presId="urn:microsoft.com/office/officeart/2016/7/layout/BasicLinearProcessNumbered"/>
    <dgm:cxn modelId="{DB04B2F8-59A9-4564-85D6-245D8493AFAC}" type="presParOf" srcId="{2F7E7753-3ACD-434D-8B5E-77BB32750365}" destId="{C27F618C-C231-474D-99FB-883660579116}" srcOrd="3" destOrd="0" presId="urn:microsoft.com/office/officeart/2016/7/layout/BasicLinearProcessNumbered"/>
    <dgm:cxn modelId="{AD9E2432-187D-4989-AD27-9ED391A48E22}" type="presParOf" srcId="{2F7E7753-3ACD-434D-8B5E-77BB32750365}" destId="{98CD8D16-4556-48BE-A6E5-B0E897BFA67A}" srcOrd="4" destOrd="0" presId="urn:microsoft.com/office/officeart/2016/7/layout/BasicLinearProcessNumbered"/>
    <dgm:cxn modelId="{E68B4D75-E402-4115-BE36-739E1F5B7135}" type="presParOf" srcId="{98CD8D16-4556-48BE-A6E5-B0E897BFA67A}" destId="{0C0EEA7A-81E4-473B-9EC5-010169413C94}" srcOrd="0" destOrd="0" presId="urn:microsoft.com/office/officeart/2016/7/layout/BasicLinearProcessNumbered"/>
    <dgm:cxn modelId="{89717C73-8D53-4010-9537-E74EDEBC8E79}" type="presParOf" srcId="{98CD8D16-4556-48BE-A6E5-B0E897BFA67A}" destId="{BC5E88F0-330E-4FE5-AF05-A66A7005F1ED}" srcOrd="1" destOrd="0" presId="urn:microsoft.com/office/officeart/2016/7/layout/BasicLinearProcessNumbered"/>
    <dgm:cxn modelId="{1C194D39-F7B0-49AC-B45C-BAAFBE52061D}" type="presParOf" srcId="{98CD8D16-4556-48BE-A6E5-B0E897BFA67A}" destId="{2516E814-8CC0-4B0E-9CAC-AE47B250B145}" srcOrd="2" destOrd="0" presId="urn:microsoft.com/office/officeart/2016/7/layout/BasicLinearProcessNumbered"/>
    <dgm:cxn modelId="{B70D49D7-CEC8-4C05-865F-B1B1C364F3C9}" type="presParOf" srcId="{98CD8D16-4556-48BE-A6E5-B0E897BFA67A}" destId="{E2109D5D-7057-4240-9196-22A6EF187D8C}" srcOrd="3" destOrd="0" presId="urn:microsoft.com/office/officeart/2016/7/layout/BasicLinearProcessNumbered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42D610-8775-4B74-BE79-B754DE5F951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CC49D-76DD-4CAF-8DCE-54B7256ADC3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200" dirty="0"/>
            <a:t>All PROJECT countries have completed at least 10 of the 12 TR Indicators</a:t>
          </a:r>
          <a:endParaRPr lang="en-US" sz="1200" dirty="0"/>
        </a:p>
      </dgm:t>
    </dgm:pt>
    <dgm:pt modelId="{D37360C3-2F97-4D29-A83D-78E577C45139}" type="parTrans" cxnId="{C6E74B98-88BF-4E2F-9C85-EFAFE88B5980}">
      <dgm:prSet/>
      <dgm:spPr/>
      <dgm:t>
        <a:bodyPr/>
        <a:lstStyle/>
        <a:p>
          <a:endParaRPr lang="en-US"/>
        </a:p>
      </dgm:t>
    </dgm:pt>
    <dgm:pt modelId="{9934BE15-0772-4224-AEC5-4E6366EED164}" type="sibTrans" cxnId="{C6E74B98-88BF-4E2F-9C85-EFAFE88B5980}">
      <dgm:prSet/>
      <dgm:spPr/>
      <dgm:t>
        <a:bodyPr/>
        <a:lstStyle/>
        <a:p>
          <a:endParaRPr lang="en-US"/>
        </a:p>
      </dgm:t>
    </dgm:pt>
    <dgm:pt modelId="{030B4F1F-6FF4-4364-A27F-1DB014B67A7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200" dirty="0"/>
            <a:t>5 project countries out of 7 have already established NTRB</a:t>
          </a:r>
          <a:endParaRPr lang="en-US" sz="1200" dirty="0"/>
        </a:p>
      </dgm:t>
    </dgm:pt>
    <dgm:pt modelId="{D752EBC9-B254-494E-83F0-63D4AB8C1922}" type="parTrans" cxnId="{0A047A54-2BCF-4B41-8CC0-57A5481D16DE}">
      <dgm:prSet/>
      <dgm:spPr/>
      <dgm:t>
        <a:bodyPr/>
        <a:lstStyle/>
        <a:p>
          <a:endParaRPr lang="en-US"/>
        </a:p>
      </dgm:t>
    </dgm:pt>
    <dgm:pt modelId="{81ABA509-9D77-464E-B171-8E47944C28ED}" type="sibTrans" cxnId="{0A047A54-2BCF-4B41-8CC0-57A5481D16DE}">
      <dgm:prSet/>
      <dgm:spPr/>
      <dgm:t>
        <a:bodyPr/>
        <a:lstStyle/>
        <a:p>
          <a:endParaRPr lang="en-US"/>
        </a:p>
      </dgm:t>
    </dgm:pt>
    <dgm:pt modelId="{86C03D6A-8041-4217-9892-96BC3E9E667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200" dirty="0"/>
            <a:t>All project countries have developed tsunami education materials and raised awareness on tsunami</a:t>
          </a:r>
          <a:endParaRPr lang="en-US" sz="1200" dirty="0"/>
        </a:p>
      </dgm:t>
    </dgm:pt>
    <dgm:pt modelId="{BD999F87-D3DC-45AB-9F9F-E8C49C94D57B}" type="parTrans" cxnId="{D1917943-A8E9-4FD0-A1B9-86A41ED3DFF6}">
      <dgm:prSet/>
      <dgm:spPr/>
      <dgm:t>
        <a:bodyPr/>
        <a:lstStyle/>
        <a:p>
          <a:endParaRPr lang="en-US"/>
        </a:p>
      </dgm:t>
    </dgm:pt>
    <dgm:pt modelId="{1F8058DF-56E9-4334-83DE-7038BAFAD3EF}" type="sibTrans" cxnId="{D1917943-A8E9-4FD0-A1B9-86A41ED3DFF6}">
      <dgm:prSet/>
      <dgm:spPr/>
      <dgm:t>
        <a:bodyPr/>
        <a:lstStyle/>
        <a:p>
          <a:endParaRPr lang="en-US"/>
        </a:p>
      </dgm:t>
    </dgm:pt>
    <dgm:pt modelId="{1A647EB8-4BB8-4091-B898-92BCE03B1E5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All project countries participated in NEAMWave23 Exercise</a:t>
          </a:r>
          <a:endParaRPr lang="en-US" dirty="0"/>
        </a:p>
      </dgm:t>
    </dgm:pt>
    <dgm:pt modelId="{F39F738E-0505-4B9F-865E-AF88EE4CA589}" type="parTrans" cxnId="{AAC24E02-DAB7-437A-AF6A-92EBEA28D151}">
      <dgm:prSet/>
      <dgm:spPr/>
      <dgm:t>
        <a:bodyPr/>
        <a:lstStyle/>
        <a:p>
          <a:endParaRPr lang="en-US"/>
        </a:p>
      </dgm:t>
    </dgm:pt>
    <dgm:pt modelId="{A4C70CC6-9DF2-4254-A0DE-0F13ACE5493D}" type="sibTrans" cxnId="{AAC24E02-DAB7-437A-AF6A-92EBEA28D151}">
      <dgm:prSet/>
      <dgm:spPr/>
      <dgm:t>
        <a:bodyPr/>
        <a:lstStyle/>
        <a:p>
          <a:endParaRPr lang="en-US"/>
        </a:p>
      </dgm:t>
    </dgm:pt>
    <dgm:pt modelId="{0F81B575-5954-4062-B92F-D84236265B41}" type="pres">
      <dgm:prSet presAssocID="{6442D610-8775-4B74-BE79-B754DE5F951A}" presName="root" presStyleCnt="0">
        <dgm:presLayoutVars>
          <dgm:dir/>
          <dgm:resizeHandles val="exact"/>
        </dgm:presLayoutVars>
      </dgm:prSet>
      <dgm:spPr/>
    </dgm:pt>
    <dgm:pt modelId="{A4F6ECF1-E9B1-4C9D-9F00-6574AD34FB3E}" type="pres">
      <dgm:prSet presAssocID="{D08CC49D-76DD-4CAF-8DCE-54B7256ADC3D}" presName="compNode" presStyleCnt="0"/>
      <dgm:spPr/>
    </dgm:pt>
    <dgm:pt modelId="{93F8FB08-D439-4E91-9DE6-9D7EDE211EE3}" type="pres">
      <dgm:prSet presAssocID="{D08CC49D-76DD-4CAF-8DCE-54B7256ADC3D}" presName="iconBgRect" presStyleLbl="bgShp" presStyleIdx="0" presStyleCnt="4"/>
      <dgm:spPr/>
    </dgm:pt>
    <dgm:pt modelId="{0B97127C-B26B-443F-9A41-25BA27BC9B70}" type="pres">
      <dgm:prSet presAssocID="{D08CC49D-76DD-4CAF-8DCE-54B7256ADC3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E0E074F5-E854-42EF-8F2E-70AAF852B9EB}" type="pres">
      <dgm:prSet presAssocID="{D08CC49D-76DD-4CAF-8DCE-54B7256ADC3D}" presName="spaceRect" presStyleCnt="0"/>
      <dgm:spPr/>
    </dgm:pt>
    <dgm:pt modelId="{AB2B7D74-C808-4820-AC34-92B1B54F2CF9}" type="pres">
      <dgm:prSet presAssocID="{D08CC49D-76DD-4CAF-8DCE-54B7256ADC3D}" presName="textRect" presStyleLbl="revTx" presStyleIdx="0" presStyleCnt="4">
        <dgm:presLayoutVars>
          <dgm:chMax val="1"/>
          <dgm:chPref val="1"/>
        </dgm:presLayoutVars>
      </dgm:prSet>
      <dgm:spPr/>
    </dgm:pt>
    <dgm:pt modelId="{7B1137B6-83E0-4E50-8732-66988F9FC6B7}" type="pres">
      <dgm:prSet presAssocID="{9934BE15-0772-4224-AEC5-4E6366EED164}" presName="sibTrans" presStyleCnt="0"/>
      <dgm:spPr/>
    </dgm:pt>
    <dgm:pt modelId="{9E332CAD-1360-4FBC-9A2C-67ACB4859AE3}" type="pres">
      <dgm:prSet presAssocID="{030B4F1F-6FF4-4364-A27F-1DB014B67A79}" presName="compNode" presStyleCnt="0"/>
      <dgm:spPr/>
    </dgm:pt>
    <dgm:pt modelId="{D8433581-47B1-4E01-B283-3F2A65B66DED}" type="pres">
      <dgm:prSet presAssocID="{030B4F1F-6FF4-4364-A27F-1DB014B67A79}" presName="iconBgRect" presStyleLbl="bgShp" presStyleIdx="1" presStyleCnt="4"/>
      <dgm:spPr/>
    </dgm:pt>
    <dgm:pt modelId="{F7DE2547-08D9-48BA-ACAE-CE34C1072627}" type="pres">
      <dgm:prSet presAssocID="{030B4F1F-6FF4-4364-A27F-1DB014B67A7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80AA02C8-5877-4889-B1DC-9304E45CB8BE}" type="pres">
      <dgm:prSet presAssocID="{030B4F1F-6FF4-4364-A27F-1DB014B67A79}" presName="spaceRect" presStyleCnt="0"/>
      <dgm:spPr/>
    </dgm:pt>
    <dgm:pt modelId="{6F649F27-7134-4E74-AB6E-B44CF64AE1FD}" type="pres">
      <dgm:prSet presAssocID="{030B4F1F-6FF4-4364-A27F-1DB014B67A79}" presName="textRect" presStyleLbl="revTx" presStyleIdx="1" presStyleCnt="4">
        <dgm:presLayoutVars>
          <dgm:chMax val="1"/>
          <dgm:chPref val="1"/>
        </dgm:presLayoutVars>
      </dgm:prSet>
      <dgm:spPr/>
    </dgm:pt>
    <dgm:pt modelId="{C960B9C4-D000-4C95-ADBD-628B47B0576B}" type="pres">
      <dgm:prSet presAssocID="{81ABA509-9D77-464E-B171-8E47944C28ED}" presName="sibTrans" presStyleCnt="0"/>
      <dgm:spPr/>
    </dgm:pt>
    <dgm:pt modelId="{F8E79AEE-4CF1-44EF-9638-7C57DC110A5F}" type="pres">
      <dgm:prSet presAssocID="{86C03D6A-8041-4217-9892-96BC3E9E6671}" presName="compNode" presStyleCnt="0"/>
      <dgm:spPr/>
    </dgm:pt>
    <dgm:pt modelId="{191041A9-172B-497D-9657-5C44F241F553}" type="pres">
      <dgm:prSet presAssocID="{86C03D6A-8041-4217-9892-96BC3E9E6671}" presName="iconBgRect" presStyleLbl="bgShp" presStyleIdx="2" presStyleCnt="4"/>
      <dgm:spPr/>
    </dgm:pt>
    <dgm:pt modelId="{A59CA357-C378-4B3E-8450-54D077800E05}" type="pres">
      <dgm:prSet presAssocID="{86C03D6A-8041-4217-9892-96BC3E9E667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34D0782-A670-4811-9CEB-ABB009F32653}" type="pres">
      <dgm:prSet presAssocID="{86C03D6A-8041-4217-9892-96BC3E9E6671}" presName="spaceRect" presStyleCnt="0"/>
      <dgm:spPr/>
    </dgm:pt>
    <dgm:pt modelId="{12099802-96D6-4D6A-A4A9-D1195CCC43A7}" type="pres">
      <dgm:prSet presAssocID="{86C03D6A-8041-4217-9892-96BC3E9E6671}" presName="textRect" presStyleLbl="revTx" presStyleIdx="2" presStyleCnt="4">
        <dgm:presLayoutVars>
          <dgm:chMax val="1"/>
          <dgm:chPref val="1"/>
        </dgm:presLayoutVars>
      </dgm:prSet>
      <dgm:spPr/>
    </dgm:pt>
    <dgm:pt modelId="{4FF50AC7-F203-4E9A-9A70-58555327E21D}" type="pres">
      <dgm:prSet presAssocID="{1F8058DF-56E9-4334-83DE-7038BAFAD3EF}" presName="sibTrans" presStyleCnt="0"/>
      <dgm:spPr/>
    </dgm:pt>
    <dgm:pt modelId="{2FA45A62-F5A6-4A34-BF3F-C62B5C2D633D}" type="pres">
      <dgm:prSet presAssocID="{1A647EB8-4BB8-4091-B898-92BCE03B1E5B}" presName="compNode" presStyleCnt="0"/>
      <dgm:spPr/>
    </dgm:pt>
    <dgm:pt modelId="{0BA3147A-7642-4565-A52B-C2467084F609}" type="pres">
      <dgm:prSet presAssocID="{1A647EB8-4BB8-4091-B898-92BCE03B1E5B}" presName="iconBgRect" presStyleLbl="bgShp" presStyleIdx="3" presStyleCnt="4"/>
      <dgm:spPr/>
    </dgm:pt>
    <dgm:pt modelId="{D9B29DF1-94B5-403C-BB99-F92EB873D0FB}" type="pres">
      <dgm:prSet presAssocID="{1A647EB8-4BB8-4091-B898-92BCE03B1E5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396C704D-AE7C-465E-AA48-34AFD5E377F6}" type="pres">
      <dgm:prSet presAssocID="{1A647EB8-4BB8-4091-B898-92BCE03B1E5B}" presName="spaceRect" presStyleCnt="0"/>
      <dgm:spPr/>
    </dgm:pt>
    <dgm:pt modelId="{9B5F7DD7-5758-49D8-BEE1-7630A8911911}" type="pres">
      <dgm:prSet presAssocID="{1A647EB8-4BB8-4091-B898-92BCE03B1E5B}" presName="textRect" presStyleLbl="revTx" presStyleIdx="3" presStyleCnt="4" custScaleX="133174">
        <dgm:presLayoutVars>
          <dgm:chMax val="1"/>
          <dgm:chPref val="1"/>
        </dgm:presLayoutVars>
      </dgm:prSet>
      <dgm:spPr/>
    </dgm:pt>
  </dgm:ptLst>
  <dgm:cxnLst>
    <dgm:cxn modelId="{AAC24E02-DAB7-437A-AF6A-92EBEA28D151}" srcId="{6442D610-8775-4B74-BE79-B754DE5F951A}" destId="{1A647EB8-4BB8-4091-B898-92BCE03B1E5B}" srcOrd="3" destOrd="0" parTransId="{F39F738E-0505-4B9F-865E-AF88EE4CA589}" sibTransId="{A4C70CC6-9DF2-4254-A0DE-0F13ACE5493D}"/>
    <dgm:cxn modelId="{0FB08703-88CE-4D5A-8E61-AD3BFB1D0B58}" type="presOf" srcId="{030B4F1F-6FF4-4364-A27F-1DB014B67A79}" destId="{6F649F27-7134-4E74-AB6E-B44CF64AE1FD}" srcOrd="0" destOrd="0" presId="urn:microsoft.com/office/officeart/2018/5/layout/IconCircleLabelList"/>
    <dgm:cxn modelId="{D1917943-A8E9-4FD0-A1B9-86A41ED3DFF6}" srcId="{6442D610-8775-4B74-BE79-B754DE5F951A}" destId="{86C03D6A-8041-4217-9892-96BC3E9E6671}" srcOrd="2" destOrd="0" parTransId="{BD999F87-D3DC-45AB-9F9F-E8C49C94D57B}" sibTransId="{1F8058DF-56E9-4334-83DE-7038BAFAD3EF}"/>
    <dgm:cxn modelId="{0A047A54-2BCF-4B41-8CC0-57A5481D16DE}" srcId="{6442D610-8775-4B74-BE79-B754DE5F951A}" destId="{030B4F1F-6FF4-4364-A27F-1DB014B67A79}" srcOrd="1" destOrd="0" parTransId="{D752EBC9-B254-494E-83F0-63D4AB8C1922}" sibTransId="{81ABA509-9D77-464E-B171-8E47944C28ED}"/>
    <dgm:cxn modelId="{3DEACA57-82F2-47D0-838E-5F51A106E5E4}" type="presOf" srcId="{86C03D6A-8041-4217-9892-96BC3E9E6671}" destId="{12099802-96D6-4D6A-A4A9-D1195CCC43A7}" srcOrd="0" destOrd="0" presId="urn:microsoft.com/office/officeart/2018/5/layout/IconCircleLabelList"/>
    <dgm:cxn modelId="{C6E74B98-88BF-4E2F-9C85-EFAFE88B5980}" srcId="{6442D610-8775-4B74-BE79-B754DE5F951A}" destId="{D08CC49D-76DD-4CAF-8DCE-54B7256ADC3D}" srcOrd="0" destOrd="0" parTransId="{D37360C3-2F97-4D29-A83D-78E577C45139}" sibTransId="{9934BE15-0772-4224-AEC5-4E6366EED164}"/>
    <dgm:cxn modelId="{7F370AE1-33ED-4148-8113-66C9566FE719}" type="presOf" srcId="{6442D610-8775-4B74-BE79-B754DE5F951A}" destId="{0F81B575-5954-4062-B92F-D84236265B41}" srcOrd="0" destOrd="0" presId="urn:microsoft.com/office/officeart/2018/5/layout/IconCircleLabelList"/>
    <dgm:cxn modelId="{AF2D4EE2-76E6-4245-AC28-9CD1B882E8F8}" type="presOf" srcId="{D08CC49D-76DD-4CAF-8DCE-54B7256ADC3D}" destId="{AB2B7D74-C808-4820-AC34-92B1B54F2CF9}" srcOrd="0" destOrd="0" presId="urn:microsoft.com/office/officeart/2018/5/layout/IconCircleLabelList"/>
    <dgm:cxn modelId="{BB7445EA-1D21-4E83-A8D9-D46AE627CB02}" type="presOf" srcId="{1A647EB8-4BB8-4091-B898-92BCE03B1E5B}" destId="{9B5F7DD7-5758-49D8-BEE1-7630A8911911}" srcOrd="0" destOrd="0" presId="urn:microsoft.com/office/officeart/2018/5/layout/IconCircleLabelList"/>
    <dgm:cxn modelId="{8BB48F3B-FC57-42BE-A4D6-AD91394734B4}" type="presParOf" srcId="{0F81B575-5954-4062-B92F-D84236265B41}" destId="{A4F6ECF1-E9B1-4C9D-9F00-6574AD34FB3E}" srcOrd="0" destOrd="0" presId="urn:microsoft.com/office/officeart/2018/5/layout/IconCircleLabelList"/>
    <dgm:cxn modelId="{1004A434-AA68-4611-8A0A-167883F7EEB7}" type="presParOf" srcId="{A4F6ECF1-E9B1-4C9D-9F00-6574AD34FB3E}" destId="{93F8FB08-D439-4E91-9DE6-9D7EDE211EE3}" srcOrd="0" destOrd="0" presId="urn:microsoft.com/office/officeart/2018/5/layout/IconCircleLabelList"/>
    <dgm:cxn modelId="{2631E4F3-5811-4338-B624-24FBC4F61B05}" type="presParOf" srcId="{A4F6ECF1-E9B1-4C9D-9F00-6574AD34FB3E}" destId="{0B97127C-B26B-443F-9A41-25BA27BC9B70}" srcOrd="1" destOrd="0" presId="urn:microsoft.com/office/officeart/2018/5/layout/IconCircleLabelList"/>
    <dgm:cxn modelId="{044F90B6-4F03-43E9-BF58-A139E68705A4}" type="presParOf" srcId="{A4F6ECF1-E9B1-4C9D-9F00-6574AD34FB3E}" destId="{E0E074F5-E854-42EF-8F2E-70AAF852B9EB}" srcOrd="2" destOrd="0" presId="urn:microsoft.com/office/officeart/2018/5/layout/IconCircleLabelList"/>
    <dgm:cxn modelId="{B126E966-F90B-4D51-8B6A-5CD5C020B794}" type="presParOf" srcId="{A4F6ECF1-E9B1-4C9D-9F00-6574AD34FB3E}" destId="{AB2B7D74-C808-4820-AC34-92B1B54F2CF9}" srcOrd="3" destOrd="0" presId="urn:microsoft.com/office/officeart/2018/5/layout/IconCircleLabelList"/>
    <dgm:cxn modelId="{78436E74-688B-4FB4-8BD8-8A3322EA3114}" type="presParOf" srcId="{0F81B575-5954-4062-B92F-D84236265B41}" destId="{7B1137B6-83E0-4E50-8732-66988F9FC6B7}" srcOrd="1" destOrd="0" presId="urn:microsoft.com/office/officeart/2018/5/layout/IconCircleLabelList"/>
    <dgm:cxn modelId="{5923587D-D889-4C84-8DC8-3500BE5CB6BB}" type="presParOf" srcId="{0F81B575-5954-4062-B92F-D84236265B41}" destId="{9E332CAD-1360-4FBC-9A2C-67ACB4859AE3}" srcOrd="2" destOrd="0" presId="urn:microsoft.com/office/officeart/2018/5/layout/IconCircleLabelList"/>
    <dgm:cxn modelId="{71CC2868-A62F-4E19-AD01-C9AE792BC333}" type="presParOf" srcId="{9E332CAD-1360-4FBC-9A2C-67ACB4859AE3}" destId="{D8433581-47B1-4E01-B283-3F2A65B66DED}" srcOrd="0" destOrd="0" presId="urn:microsoft.com/office/officeart/2018/5/layout/IconCircleLabelList"/>
    <dgm:cxn modelId="{9116D21F-B507-49C0-AB62-24B3A267EFAB}" type="presParOf" srcId="{9E332CAD-1360-4FBC-9A2C-67ACB4859AE3}" destId="{F7DE2547-08D9-48BA-ACAE-CE34C1072627}" srcOrd="1" destOrd="0" presId="urn:microsoft.com/office/officeart/2018/5/layout/IconCircleLabelList"/>
    <dgm:cxn modelId="{21B36E03-84EA-4729-9A0F-425D797222AF}" type="presParOf" srcId="{9E332CAD-1360-4FBC-9A2C-67ACB4859AE3}" destId="{80AA02C8-5877-4889-B1DC-9304E45CB8BE}" srcOrd="2" destOrd="0" presId="urn:microsoft.com/office/officeart/2018/5/layout/IconCircleLabelList"/>
    <dgm:cxn modelId="{C0185CD4-E38D-4528-8AB4-2B0A08305493}" type="presParOf" srcId="{9E332CAD-1360-4FBC-9A2C-67ACB4859AE3}" destId="{6F649F27-7134-4E74-AB6E-B44CF64AE1FD}" srcOrd="3" destOrd="0" presId="urn:microsoft.com/office/officeart/2018/5/layout/IconCircleLabelList"/>
    <dgm:cxn modelId="{10C5A08E-DDC0-4BB9-AA5C-02071464F037}" type="presParOf" srcId="{0F81B575-5954-4062-B92F-D84236265B41}" destId="{C960B9C4-D000-4C95-ADBD-628B47B0576B}" srcOrd="3" destOrd="0" presId="urn:microsoft.com/office/officeart/2018/5/layout/IconCircleLabelList"/>
    <dgm:cxn modelId="{0FDDA4DE-70A8-4B41-99CC-6100827CFA0B}" type="presParOf" srcId="{0F81B575-5954-4062-B92F-D84236265B41}" destId="{F8E79AEE-4CF1-44EF-9638-7C57DC110A5F}" srcOrd="4" destOrd="0" presId="urn:microsoft.com/office/officeart/2018/5/layout/IconCircleLabelList"/>
    <dgm:cxn modelId="{EB93BC37-DA36-4E56-BCF9-52535649D6E5}" type="presParOf" srcId="{F8E79AEE-4CF1-44EF-9638-7C57DC110A5F}" destId="{191041A9-172B-497D-9657-5C44F241F553}" srcOrd="0" destOrd="0" presId="urn:microsoft.com/office/officeart/2018/5/layout/IconCircleLabelList"/>
    <dgm:cxn modelId="{C641C211-E83F-4989-A2EB-B1A87CAD15BE}" type="presParOf" srcId="{F8E79AEE-4CF1-44EF-9638-7C57DC110A5F}" destId="{A59CA357-C378-4B3E-8450-54D077800E05}" srcOrd="1" destOrd="0" presId="urn:microsoft.com/office/officeart/2018/5/layout/IconCircleLabelList"/>
    <dgm:cxn modelId="{982AD42E-DA11-4A3F-9DED-21C2548DB90A}" type="presParOf" srcId="{F8E79AEE-4CF1-44EF-9638-7C57DC110A5F}" destId="{534D0782-A670-4811-9CEB-ABB009F32653}" srcOrd="2" destOrd="0" presId="urn:microsoft.com/office/officeart/2018/5/layout/IconCircleLabelList"/>
    <dgm:cxn modelId="{74D8304C-053F-41AD-96E4-AC670AC0A8CB}" type="presParOf" srcId="{F8E79AEE-4CF1-44EF-9638-7C57DC110A5F}" destId="{12099802-96D6-4D6A-A4A9-D1195CCC43A7}" srcOrd="3" destOrd="0" presId="urn:microsoft.com/office/officeart/2018/5/layout/IconCircleLabelList"/>
    <dgm:cxn modelId="{EE8BB859-5D60-46B7-BA69-13478E719435}" type="presParOf" srcId="{0F81B575-5954-4062-B92F-D84236265B41}" destId="{4FF50AC7-F203-4E9A-9A70-58555327E21D}" srcOrd="5" destOrd="0" presId="urn:microsoft.com/office/officeart/2018/5/layout/IconCircleLabelList"/>
    <dgm:cxn modelId="{342FA27A-DDB9-482D-97DA-7E46BBF61A0A}" type="presParOf" srcId="{0F81B575-5954-4062-B92F-D84236265B41}" destId="{2FA45A62-F5A6-4A34-BF3F-C62B5C2D633D}" srcOrd="6" destOrd="0" presId="urn:microsoft.com/office/officeart/2018/5/layout/IconCircleLabelList"/>
    <dgm:cxn modelId="{1849131C-F9AC-48BE-9FE1-0F4DC977C04B}" type="presParOf" srcId="{2FA45A62-F5A6-4A34-BF3F-C62B5C2D633D}" destId="{0BA3147A-7642-4565-A52B-C2467084F609}" srcOrd="0" destOrd="0" presId="urn:microsoft.com/office/officeart/2018/5/layout/IconCircleLabelList"/>
    <dgm:cxn modelId="{E6681F86-F9F2-4BE3-8638-2EC93083DA2D}" type="presParOf" srcId="{2FA45A62-F5A6-4A34-BF3F-C62B5C2D633D}" destId="{D9B29DF1-94B5-403C-BB99-F92EB873D0FB}" srcOrd="1" destOrd="0" presId="urn:microsoft.com/office/officeart/2018/5/layout/IconCircleLabelList"/>
    <dgm:cxn modelId="{DE482539-7C25-4471-B4B5-851AF1C02B86}" type="presParOf" srcId="{2FA45A62-F5A6-4A34-BF3F-C62B5C2D633D}" destId="{396C704D-AE7C-465E-AA48-34AFD5E377F6}" srcOrd="2" destOrd="0" presId="urn:microsoft.com/office/officeart/2018/5/layout/IconCircleLabelList"/>
    <dgm:cxn modelId="{2171B8F7-9303-43DB-87FF-452BF606CCA2}" type="presParOf" srcId="{2FA45A62-F5A6-4A34-BF3F-C62B5C2D633D}" destId="{9B5F7DD7-5758-49D8-BEE1-7630A891191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1D990-C35E-45E8-BE8C-3925D554450A}">
      <dsp:nvSpPr>
        <dsp:cNvPr id="0" name=""/>
        <dsp:cNvSpPr/>
      </dsp:nvSpPr>
      <dsp:spPr>
        <a:xfrm>
          <a:off x="1003532" y="1794418"/>
          <a:ext cx="2018036" cy="1847007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99067" y="2064906"/>
        <a:ext cx="1426966" cy="1306031"/>
      </dsp:txXfrm>
    </dsp:sp>
    <dsp:sp modelId="{AB1F09C5-A3C8-4427-839C-3B934C357C6E}">
      <dsp:nvSpPr>
        <dsp:cNvPr id="0" name=""/>
        <dsp:cNvSpPr/>
      </dsp:nvSpPr>
      <dsp:spPr>
        <a:xfrm>
          <a:off x="0" y="486223"/>
          <a:ext cx="4095941" cy="4269614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7D63C-E2E5-413D-A40C-0FCBC869FD91}">
      <dsp:nvSpPr>
        <dsp:cNvPr id="0" name=""/>
        <dsp:cNvSpPr/>
      </dsp:nvSpPr>
      <dsp:spPr>
        <a:xfrm>
          <a:off x="2289552" y="190706"/>
          <a:ext cx="1088870" cy="10886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DBABA-31D1-4CFE-9837-07E1C0551B80}">
      <dsp:nvSpPr>
        <dsp:cNvPr id="0" name=""/>
        <dsp:cNvSpPr/>
      </dsp:nvSpPr>
      <dsp:spPr>
        <a:xfrm>
          <a:off x="3377069" y="456463"/>
          <a:ext cx="1749506" cy="765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Risk Perception &amp; Communication</a:t>
          </a:r>
        </a:p>
      </dsp:txBody>
      <dsp:txXfrm>
        <a:off x="3377069" y="456463"/>
        <a:ext cx="1749506" cy="765340"/>
      </dsp:txXfrm>
    </dsp:sp>
    <dsp:sp modelId="{8A4C771F-A06F-457A-910D-96A2D7401DF6}">
      <dsp:nvSpPr>
        <dsp:cNvPr id="0" name=""/>
        <dsp:cNvSpPr/>
      </dsp:nvSpPr>
      <dsp:spPr>
        <a:xfrm>
          <a:off x="2639532" y="3731705"/>
          <a:ext cx="1173050" cy="911411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1232B-0F8E-4650-9302-483CE722C744}">
      <dsp:nvSpPr>
        <dsp:cNvPr id="0" name=""/>
        <dsp:cNvSpPr/>
      </dsp:nvSpPr>
      <dsp:spPr>
        <a:xfrm>
          <a:off x="3810876" y="3907207"/>
          <a:ext cx="1457594" cy="1053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Tsunami Ready Recognized Communities</a:t>
          </a:r>
        </a:p>
      </dsp:txBody>
      <dsp:txXfrm>
        <a:off x="3810876" y="3907207"/>
        <a:ext cx="1457594" cy="1053824"/>
      </dsp:txXfrm>
    </dsp:sp>
    <dsp:sp modelId="{23C27A23-FDB7-45C4-A5FC-BA4236AA84A9}">
      <dsp:nvSpPr>
        <dsp:cNvPr id="0" name=""/>
        <dsp:cNvSpPr/>
      </dsp:nvSpPr>
      <dsp:spPr>
        <a:xfrm>
          <a:off x="3218783" y="2791794"/>
          <a:ext cx="1172658" cy="10259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371A1-CE83-48EC-BEFE-47BC8C5F6D70}">
      <dsp:nvSpPr>
        <dsp:cNvPr id="0" name=""/>
        <dsp:cNvSpPr/>
      </dsp:nvSpPr>
      <dsp:spPr>
        <a:xfrm>
          <a:off x="4420195" y="2763898"/>
          <a:ext cx="1457594" cy="1053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Alerting Systems</a:t>
          </a:r>
        </a:p>
      </dsp:txBody>
      <dsp:txXfrm>
        <a:off x="4420195" y="2763898"/>
        <a:ext cx="1457594" cy="1053824"/>
      </dsp:txXfrm>
    </dsp:sp>
    <dsp:sp modelId="{7A628D7F-6336-4C6C-9E37-C2853E0B4553}">
      <dsp:nvSpPr>
        <dsp:cNvPr id="0" name=""/>
        <dsp:cNvSpPr/>
      </dsp:nvSpPr>
      <dsp:spPr>
        <a:xfrm>
          <a:off x="3013607" y="1506758"/>
          <a:ext cx="1088870" cy="108864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C614F-8D43-4C2D-8371-A49DA7723C26}">
      <dsp:nvSpPr>
        <dsp:cNvPr id="0" name=""/>
        <dsp:cNvSpPr/>
      </dsp:nvSpPr>
      <dsp:spPr>
        <a:xfrm>
          <a:off x="4178272" y="1397941"/>
          <a:ext cx="1457594" cy="1053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Detection &amp; Monitoring Systems</a:t>
          </a:r>
        </a:p>
      </dsp:txBody>
      <dsp:txXfrm>
        <a:off x="4178272" y="1397941"/>
        <a:ext cx="1457594" cy="1053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CA7B-41C3-428A-9BB9-477730647C97}">
      <dsp:nvSpPr>
        <dsp:cNvPr id="0" name=""/>
        <dsp:cNvSpPr/>
      </dsp:nvSpPr>
      <dsp:spPr>
        <a:xfrm>
          <a:off x="0" y="0"/>
          <a:ext cx="3286125" cy="394887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Component 1</a:t>
          </a:r>
          <a:r>
            <a:rPr lang="en-US" sz="1700" b="0" i="0" kern="1200"/>
            <a:t>: Adapt Global Tsunami Ready Standards and Guidelines and pilot Tsunami Ready within the framework of the NEAMTWS.</a:t>
          </a:r>
          <a:endParaRPr lang="en-US" sz="1700" kern="1200"/>
        </a:p>
      </dsp:txBody>
      <dsp:txXfrm>
        <a:off x="0" y="1500572"/>
        <a:ext cx="3286125" cy="2369325"/>
      </dsp:txXfrm>
    </dsp:sp>
    <dsp:sp modelId="{E456D434-6717-41A2-8F37-87B56673B053}">
      <dsp:nvSpPr>
        <dsp:cNvPr id="0" name=""/>
        <dsp:cNvSpPr/>
      </dsp:nvSpPr>
      <dsp:spPr>
        <a:xfrm>
          <a:off x="1050731" y="394887"/>
          <a:ext cx="1184662" cy="11846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24221" y="568377"/>
        <a:ext cx="837682" cy="837682"/>
      </dsp:txXfrm>
    </dsp:sp>
    <dsp:sp modelId="{85E83D85-6647-44AE-AB93-214F898EE583}">
      <dsp:nvSpPr>
        <dsp:cNvPr id="0" name=""/>
        <dsp:cNvSpPr/>
      </dsp:nvSpPr>
      <dsp:spPr>
        <a:xfrm>
          <a:off x="0" y="3948804"/>
          <a:ext cx="3286125" cy="72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AB8E6-2861-4D6A-BF56-3416503B9045}">
      <dsp:nvSpPr>
        <dsp:cNvPr id="0" name=""/>
        <dsp:cNvSpPr/>
      </dsp:nvSpPr>
      <dsp:spPr>
        <a:xfrm>
          <a:off x="3614737" y="0"/>
          <a:ext cx="3286125" cy="3948876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Component 2</a:t>
          </a:r>
          <a:r>
            <a:rPr lang="en-US" sz="1700" b="0" i="0" kern="1200"/>
            <a:t>: Supply and install tsunami detection and alerting equipment in selected NEAMTWS countries</a:t>
          </a:r>
          <a:endParaRPr lang="en-US" sz="1700" kern="1200"/>
        </a:p>
      </dsp:txBody>
      <dsp:txXfrm>
        <a:off x="3614737" y="1500572"/>
        <a:ext cx="3286125" cy="2369325"/>
      </dsp:txXfrm>
    </dsp:sp>
    <dsp:sp modelId="{FB757D44-AAD8-46BF-88CC-476DA43C30AF}">
      <dsp:nvSpPr>
        <dsp:cNvPr id="0" name=""/>
        <dsp:cNvSpPr/>
      </dsp:nvSpPr>
      <dsp:spPr>
        <a:xfrm>
          <a:off x="4665468" y="394887"/>
          <a:ext cx="1184662" cy="1184662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38958" y="568377"/>
        <a:ext cx="837682" cy="837682"/>
      </dsp:txXfrm>
    </dsp:sp>
    <dsp:sp modelId="{4432226A-53B4-4912-9432-416B851BF458}">
      <dsp:nvSpPr>
        <dsp:cNvPr id="0" name=""/>
        <dsp:cNvSpPr/>
      </dsp:nvSpPr>
      <dsp:spPr>
        <a:xfrm>
          <a:off x="3614737" y="3948804"/>
          <a:ext cx="3286125" cy="72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EEA7A-81E4-473B-9EC5-010169413C94}">
      <dsp:nvSpPr>
        <dsp:cNvPr id="0" name=""/>
        <dsp:cNvSpPr/>
      </dsp:nvSpPr>
      <dsp:spPr>
        <a:xfrm>
          <a:off x="7229475" y="0"/>
          <a:ext cx="3286125" cy="3948876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Component 3</a:t>
          </a:r>
          <a:r>
            <a:rPr lang="en-US" sz="1700" b="0" i="0" kern="1200"/>
            <a:t>:Evaluate the effectiveness, compatibility, performance and benefits of the "Inexpensive Device for Sea Level" (IDSL) network in NEAMTWS countries and secure its sustainability.</a:t>
          </a:r>
          <a:endParaRPr lang="en-US" sz="1700" kern="1200"/>
        </a:p>
      </dsp:txBody>
      <dsp:txXfrm>
        <a:off x="7229475" y="1500572"/>
        <a:ext cx="3286125" cy="2369325"/>
      </dsp:txXfrm>
    </dsp:sp>
    <dsp:sp modelId="{BC5E88F0-330E-4FE5-AF05-A66A7005F1ED}">
      <dsp:nvSpPr>
        <dsp:cNvPr id="0" name=""/>
        <dsp:cNvSpPr/>
      </dsp:nvSpPr>
      <dsp:spPr>
        <a:xfrm>
          <a:off x="8280206" y="394887"/>
          <a:ext cx="1184662" cy="1184662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61" tIns="12700" rIns="9236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53696" y="568377"/>
        <a:ext cx="837682" cy="837682"/>
      </dsp:txXfrm>
    </dsp:sp>
    <dsp:sp modelId="{2516E814-8CC0-4B0E-9CAC-AE47B250B145}">
      <dsp:nvSpPr>
        <dsp:cNvPr id="0" name=""/>
        <dsp:cNvSpPr/>
      </dsp:nvSpPr>
      <dsp:spPr>
        <a:xfrm>
          <a:off x="7229475" y="3948804"/>
          <a:ext cx="3286125" cy="7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8FB08-D439-4E91-9DE6-9D7EDE211EE3}">
      <dsp:nvSpPr>
        <dsp:cNvPr id="0" name=""/>
        <dsp:cNvSpPr/>
      </dsp:nvSpPr>
      <dsp:spPr>
        <a:xfrm>
          <a:off x="871864" y="1488"/>
          <a:ext cx="1029375" cy="10293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7127C-B26B-443F-9A41-25BA27BC9B70}">
      <dsp:nvSpPr>
        <dsp:cNvPr id="0" name=""/>
        <dsp:cNvSpPr/>
      </dsp:nvSpPr>
      <dsp:spPr>
        <a:xfrm>
          <a:off x="1091239" y="220863"/>
          <a:ext cx="590625" cy="590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B7D74-C808-4820-AC34-92B1B54F2CF9}">
      <dsp:nvSpPr>
        <dsp:cNvPr id="0" name=""/>
        <dsp:cNvSpPr/>
      </dsp:nvSpPr>
      <dsp:spPr>
        <a:xfrm>
          <a:off x="542801" y="1351488"/>
          <a:ext cx="1687500" cy="87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 dirty="0"/>
            <a:t>All PROJECT countries have completed at least 10 of the 12 TR Indicators</a:t>
          </a:r>
          <a:endParaRPr lang="en-US" sz="1200" kern="1200" dirty="0"/>
        </a:p>
      </dsp:txBody>
      <dsp:txXfrm>
        <a:off x="542801" y="1351488"/>
        <a:ext cx="1687500" cy="874072"/>
      </dsp:txXfrm>
    </dsp:sp>
    <dsp:sp modelId="{D8433581-47B1-4E01-B283-3F2A65B66DED}">
      <dsp:nvSpPr>
        <dsp:cNvPr id="0" name=""/>
        <dsp:cNvSpPr/>
      </dsp:nvSpPr>
      <dsp:spPr>
        <a:xfrm>
          <a:off x="2854676" y="1488"/>
          <a:ext cx="1029375" cy="10293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E2547-08D9-48BA-ACAE-CE34C1072627}">
      <dsp:nvSpPr>
        <dsp:cNvPr id="0" name=""/>
        <dsp:cNvSpPr/>
      </dsp:nvSpPr>
      <dsp:spPr>
        <a:xfrm>
          <a:off x="3074052" y="220863"/>
          <a:ext cx="590625" cy="5906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49F27-7134-4E74-AB6E-B44CF64AE1FD}">
      <dsp:nvSpPr>
        <dsp:cNvPr id="0" name=""/>
        <dsp:cNvSpPr/>
      </dsp:nvSpPr>
      <dsp:spPr>
        <a:xfrm>
          <a:off x="2525614" y="1351488"/>
          <a:ext cx="1687500" cy="87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 dirty="0"/>
            <a:t>5 project countries out of 7 have already established NTRB</a:t>
          </a:r>
          <a:endParaRPr lang="en-US" sz="1200" kern="1200" dirty="0"/>
        </a:p>
      </dsp:txBody>
      <dsp:txXfrm>
        <a:off x="2525614" y="1351488"/>
        <a:ext cx="1687500" cy="874072"/>
      </dsp:txXfrm>
    </dsp:sp>
    <dsp:sp modelId="{191041A9-172B-497D-9657-5C44F241F553}">
      <dsp:nvSpPr>
        <dsp:cNvPr id="0" name=""/>
        <dsp:cNvSpPr/>
      </dsp:nvSpPr>
      <dsp:spPr>
        <a:xfrm>
          <a:off x="4837489" y="1488"/>
          <a:ext cx="1029375" cy="10293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CA357-C378-4B3E-8450-54D077800E05}">
      <dsp:nvSpPr>
        <dsp:cNvPr id="0" name=""/>
        <dsp:cNvSpPr/>
      </dsp:nvSpPr>
      <dsp:spPr>
        <a:xfrm>
          <a:off x="5056864" y="220863"/>
          <a:ext cx="590625" cy="5906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99802-96D6-4D6A-A4A9-D1195CCC43A7}">
      <dsp:nvSpPr>
        <dsp:cNvPr id="0" name=""/>
        <dsp:cNvSpPr/>
      </dsp:nvSpPr>
      <dsp:spPr>
        <a:xfrm>
          <a:off x="4508427" y="1351488"/>
          <a:ext cx="1687500" cy="87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 dirty="0"/>
            <a:t>All project countries have developed tsunami education materials and raised awareness on tsunami</a:t>
          </a:r>
          <a:endParaRPr lang="en-US" sz="1200" kern="1200" dirty="0"/>
        </a:p>
      </dsp:txBody>
      <dsp:txXfrm>
        <a:off x="4508427" y="1351488"/>
        <a:ext cx="1687500" cy="874072"/>
      </dsp:txXfrm>
    </dsp:sp>
    <dsp:sp modelId="{0BA3147A-7642-4565-A52B-C2467084F609}">
      <dsp:nvSpPr>
        <dsp:cNvPr id="0" name=""/>
        <dsp:cNvSpPr/>
      </dsp:nvSpPr>
      <dsp:spPr>
        <a:xfrm>
          <a:off x="2854676" y="2647435"/>
          <a:ext cx="1029375" cy="10293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29DF1-94B5-403C-BB99-F92EB873D0FB}">
      <dsp:nvSpPr>
        <dsp:cNvPr id="0" name=""/>
        <dsp:cNvSpPr/>
      </dsp:nvSpPr>
      <dsp:spPr>
        <a:xfrm>
          <a:off x="3074051" y="2866810"/>
          <a:ext cx="590625" cy="5906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F7DD7-5758-49D8-BEE1-7630A8911911}">
      <dsp:nvSpPr>
        <dsp:cNvPr id="0" name=""/>
        <dsp:cNvSpPr/>
      </dsp:nvSpPr>
      <dsp:spPr>
        <a:xfrm>
          <a:off x="2245708" y="3997436"/>
          <a:ext cx="2247311" cy="874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dirty="0"/>
            <a:t>All project countries participated in NEAMWave23 Exercise</a:t>
          </a:r>
          <a:endParaRPr lang="en-US" sz="1600" kern="1200" dirty="0"/>
        </a:p>
      </dsp:txBody>
      <dsp:txXfrm>
        <a:off x="2245708" y="3997436"/>
        <a:ext cx="2247311" cy="874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CE97D-31CD-472A-AC6D-CEA82F26D66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9989F-7EF8-403B-9EE1-3870F96A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9989F-7EF8-403B-9EE1-3870F96A09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1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89F-7EF8-403B-9EE1-3870F96A0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3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F163-60A1-4CD5-A93D-39DA76E3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E98BB-D3D0-4B72-8AB5-417987364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2D59-90FF-464E-8F25-78A6D160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27BAD-D3BA-4B23-BD88-81FB4561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CDBAC-6749-4171-A6DF-91614641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8803-7F44-4C77-968A-AA0922DE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6EAF5-8C47-451B-BD7B-A8F467435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7BBD6-B4FF-4267-BC1B-6A8B6CAF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57E46-1118-41AD-9ABD-12A7D755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CF726-4C09-4850-86C7-59180CF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964911-C15C-44E9-8E30-D4F1B0ACC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C57C6-B9B2-44A0-8AF5-C2915AC5E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A3BD3-21E7-422F-AFEC-1DC890FD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A0B64-15DF-4631-9870-90B179DB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CA70-E7F3-456E-8963-542F6A7B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95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59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C2238F4-1781-8F48-AEEB-AEF48A4BA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8EEAB7-E88D-6649-9411-58A4FF803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8919" y="201106"/>
            <a:ext cx="8382001" cy="5608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8A58C-5AF1-374F-8C6C-63EC664BE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6" y="5696890"/>
            <a:ext cx="1917936" cy="10715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FFBF907-224A-C488-46A4-D2A621AEC5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617" y="2197005"/>
            <a:ext cx="7724503" cy="676185"/>
          </a:xfrm>
        </p:spPr>
        <p:txBody>
          <a:bodyPr anchor="b"/>
          <a:lstStyle>
            <a:lvl1pPr algn="l">
              <a:defRPr sz="4000">
                <a:solidFill>
                  <a:srgbClr val="009193"/>
                </a:solidFill>
                <a:latin typeface="Myriad Pro" panose="020B0503030403020204" pitchFamily="34" charset="0"/>
              </a:defRPr>
            </a:lvl1pPr>
          </a:lstStyle>
          <a:p>
            <a:r>
              <a:rPr lang="it-IT" dirty="0"/>
              <a:t>Title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9C4170-3628-E13F-159A-53D326E702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617" y="2962763"/>
            <a:ext cx="7724503" cy="4662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Speaker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26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E57F45-29E5-82A4-D954-7E8ACD98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F2C58D-459F-A912-23EA-4AFC8B8A7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1E8FAD-44B6-D840-8CF8-BE5DE8BC9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C6C519-3246-7548-BF11-2F3D1C380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622EB7-85BA-ED17-6BC1-B0B86906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1CE600-9C48-DABB-F1B2-48018489C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C677BF1-EECE-F046-BBBA-0112E62A7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CAE33A-786D-934A-8B89-617741D41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8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70904-E3F6-8AD9-715F-8671301B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74E005-0D68-6441-52DF-417904F69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9235D1-10E4-41B7-8838-2E309EE14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B74031-B2DB-374A-82ED-DD418B8BB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B9B738-2267-A84D-A8AD-C9E43F463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C7A58-2784-0C87-3E79-90B43C29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D2AEEC-4B9F-E875-0BA7-CFAFDCEF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E89C19-911F-B453-CBDB-ADDD475C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A05CF6-4FF8-EABE-AC3D-E76F1423B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1592D-1AD0-87AD-272F-BA42F642C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09D4EDF-ADCD-4642-8BB1-AB3721BF4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BA06BC-6703-1D47-B6C1-B7484A1E8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95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E694B0-6FC2-E7B2-4FA1-D73E2699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134400-0972-844E-89E0-D26980DA0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9C99D0-557B-ED44-AB7C-7F1178B71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864E-7CA7-47F0-9B39-02C4B909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C8962-3B83-40FA-BC7E-21671020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31D7B-B9C8-4943-9EA4-A2036D79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61FA2-8B3F-4BA9-BB05-46AC3B7B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64825-498D-4BA2-A99E-9C305C14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79D1-3B5C-4ED5-B6C3-E9839350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C8083-B390-4C53-9EAC-D5631EAB7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AA65A-6E1C-4A71-85E4-AED9083A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97FC0-0AFF-41CC-A742-442DB925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CB6CC-73F1-4028-9E3E-147C5CFE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088D-4E2D-4CFF-BD7F-74349AB6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9B8E-1E28-4E76-BBCC-F1A9174FF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09D2-22F8-431F-AEE6-AB27E169E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DBA48-4357-44E8-BB98-F6069D767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15639-759E-442E-85B3-70CE680A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BD876-71DF-47A4-9557-E24D99DF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5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3D8D-D40F-480C-B0CC-CE8B8F18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09E10-84E5-4694-B0DC-8F93756F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F0BF3-2AA1-4433-8A68-C35C9682B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8EE9F-F27E-4382-9A33-49C40F529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860A4-D34C-48B3-8005-1B667BACF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BBD10-3413-462F-801F-9ECE8516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4D174-8200-43AF-A85D-3736E5C1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7FFDD-70E6-403B-9EBC-BF59286A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5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22DB-9881-4B7B-9CFC-EB6B4B59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9F9E6-9E72-4A36-928B-3F5BC344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1B6AD-ED0E-4899-B8C7-CC56E4CA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9BB1F-0A13-41FA-A491-2138A93D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168D4-1ACC-4CA9-AE64-CBA4FFC9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C377A-F847-4D37-8362-A60ED651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5C816-5142-4076-AF0A-AAC1BB01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6705-04C6-4D4E-A95A-34A9B39B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4CB2C-5426-454D-8297-71E4C1F12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389D5-7E9F-48C8-B5FA-CB1345EE9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702A0-C37D-492D-9D5A-FB364CFD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8655D-ED46-4735-A614-158245F5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F477-FA1E-471B-BB6E-3D257D51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6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36D1-C4DB-4A33-A34B-580ADDF4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C92D6-7CF6-4814-9F3A-E345F62F0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0BFEA-3A9E-43F9-962A-9A57FC092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8E1B5-8EE4-460A-98F4-EAE2A775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DF0D8-1710-4E9B-B8BF-7CD7C67B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0D7CE-D7D6-4715-8128-B6E1BCFE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9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ECABD-ED94-41C9-9BD0-CDC7E77F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11F58-FD18-4201-8548-1274070F9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D9EBF-9078-4292-BFE9-7FB9E711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98877-0717-432C-969B-89845627958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CC89-6505-4A29-BF31-31C8C7ACE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F0F1-915D-4689-BD82-FEB98F766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06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A1ED6BB-5615-F1E6-EE1A-3B1D2534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057132-DFED-AF95-8A48-EDD2D172B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BE8E8D-5A67-3D20-0D4B-770CCD691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F631-0255-E249-BB3B-879E191DEC60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42D2CB-8ACE-3C8E-CB81-7EF2CB8D8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33F17-09DD-4B4A-AEA6-5F18CE364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82B7A-672B-E844-9F64-236D262A5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4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5848" y="914123"/>
            <a:ext cx="564495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 on Component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Perception and Tsunami Ready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February 20224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EE47F7E-C778-ED8B-AD04-F60C46D8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724" y="4104204"/>
            <a:ext cx="5791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Seng, PhD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 Specialist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ICG/NEAMTWS Technical Secretary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CoastWAVE</a:t>
            </a: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Responsible Officer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Resilience Section</a:t>
            </a: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Ocean Observing System</a:t>
            </a: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IOC UNESCO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640DC-9C30-A7E7-5658-2BC401711526}"/>
              </a:ext>
            </a:extLst>
          </p:cNvPr>
          <p:cNvSpPr txBox="1"/>
          <p:nvPr/>
        </p:nvSpPr>
        <p:spPr>
          <a:xfrm>
            <a:off x="5856279" y="383917"/>
            <a:ext cx="609452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</a:rPr>
              <a:t>IOC DG ECHO </a:t>
            </a:r>
            <a:r>
              <a:rPr lang="en-US" sz="2400" b="0" i="0" u="none" strike="noStrike" baseline="0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CoastWAVE</a:t>
            </a:r>
            <a:r>
              <a:rPr lang="en-US" sz="2400" b="0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</a:rPr>
              <a:t> Project </a:t>
            </a:r>
          </a:p>
          <a:p>
            <a:endParaRPr lang="en-US" sz="20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Key Achievements Challenges and Opportunities on the Implementation of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CoastWAVE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Project and Tsunami Ready Programme In NEAM Region</a:t>
            </a:r>
            <a:endParaRPr lang="fr-FR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4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849E-1D6B-7397-D106-573F637E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02B667-720F-C0A1-2922-293BEDF67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397686"/>
              </p:ext>
            </p:extLst>
          </p:nvPr>
        </p:nvGraphicFramePr>
        <p:xfrm>
          <a:off x="301100" y="1134096"/>
          <a:ext cx="11052699" cy="4720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711">
                  <a:extLst>
                    <a:ext uri="{9D8B030D-6E8A-4147-A177-3AD203B41FA5}">
                      <a16:colId xmlns:a16="http://schemas.microsoft.com/office/drawing/2014/main" val="3046953226"/>
                    </a:ext>
                  </a:extLst>
                </a:gridCol>
                <a:gridCol w="3710866">
                  <a:extLst>
                    <a:ext uri="{9D8B030D-6E8A-4147-A177-3AD203B41FA5}">
                      <a16:colId xmlns:a16="http://schemas.microsoft.com/office/drawing/2014/main" val="1468474833"/>
                    </a:ext>
                  </a:extLst>
                </a:gridCol>
                <a:gridCol w="4563122">
                  <a:extLst>
                    <a:ext uri="{9D8B030D-6E8A-4147-A177-3AD203B41FA5}">
                      <a16:colId xmlns:a16="http://schemas.microsoft.com/office/drawing/2014/main" val="746963027"/>
                    </a:ext>
                  </a:extLst>
                </a:gridCol>
              </a:tblGrid>
              <a:tr h="37975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74035"/>
                  </a:ext>
                </a:extLst>
              </a:tr>
              <a:tr h="265825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b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National to community level tsunami awareness and Standard Operating Procedures workshop in Cyprus, Egypt, Greece, Malta, Morocco, Spain and Turkey</a:t>
                      </a:r>
                      <a:endParaRPr lang="fr-FR" sz="18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endParaRPr lang="en-GB" sz="1800" dirty="0">
                        <a:effectLst/>
                        <a:latin typeface="+mj-lt"/>
                        <a:cs typeface="72 Light" panose="020B03030300000000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GB" sz="1800" dirty="0">
                          <a:effectLst/>
                          <a:latin typeface="+mj-lt"/>
                          <a:cs typeface="72 Light" panose="020B0303030000000003" pitchFamily="34" charset="0"/>
                        </a:rPr>
                        <a:t>First regional training workshop in NEAM region on SOP co-organized by IOC UNESCO and JRC  in </a:t>
                      </a:r>
                      <a:r>
                        <a:rPr lang="en-GB" sz="1800" dirty="0" err="1">
                          <a:effectLst/>
                          <a:latin typeface="+mj-lt"/>
                          <a:cs typeface="72 Light" panose="020B0303030000000003" pitchFamily="34" charset="0"/>
                        </a:rPr>
                        <a:t>Ispra</a:t>
                      </a:r>
                      <a:r>
                        <a:rPr lang="en-GB" sz="1800" dirty="0">
                          <a:effectLst/>
                          <a:latin typeface="+mj-lt"/>
                          <a:cs typeface="72 Light" panose="020B0303030000000003" pitchFamily="34" charset="0"/>
                        </a:rPr>
                        <a:t>, Italy, October 2022 </a:t>
                      </a:r>
                    </a:p>
                    <a:p>
                      <a:pPr marL="742950" lvl="1" indent="-285750" algn="r" rtl="1">
                        <a:buFont typeface="Courier New" panose="02070309020205020404" pitchFamily="49" charset="0"/>
                        <a:buChar char="o"/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72 Light" panose="020B03030300000000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3556"/>
                  </a:ext>
                </a:extLst>
              </a:tr>
              <a:tr h="168204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National workshops also conducted in project countries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395728"/>
                  </a:ext>
                </a:extLst>
              </a:tr>
            </a:tbl>
          </a:graphicData>
        </a:graphic>
      </p:graphicFrame>
      <p:pic>
        <p:nvPicPr>
          <p:cNvPr id="3" name="image24.jpg" descr="P374#y1">
            <a:extLst>
              <a:ext uri="{FF2B5EF4-FFF2-40B4-BE49-F238E27FC236}">
                <a16:creationId xmlns:a16="http://schemas.microsoft.com/office/drawing/2014/main" id="{C7BD9C49-BBDA-EB06-FDD2-ACCE664AA68D}"/>
              </a:ext>
            </a:extLst>
          </p:cNvPr>
          <p:cNvPicPr/>
          <p:nvPr/>
        </p:nvPicPr>
        <p:blipFill rotWithShape="1">
          <a:blip r:embed="rId3"/>
          <a:srcRect t="16706"/>
          <a:stretch/>
        </p:blipFill>
        <p:spPr>
          <a:xfrm>
            <a:off x="6828060" y="1549000"/>
            <a:ext cx="4432975" cy="2406774"/>
          </a:xfrm>
          <a:prstGeom prst="rect">
            <a:avLst/>
          </a:prstGeom>
          <a:ln w="9525">
            <a:solidFill>
              <a:srgbClr val="000000"/>
            </a:solidFill>
            <a:prstDash val="solid"/>
          </a:ln>
        </p:spPr>
      </p:pic>
      <p:pic>
        <p:nvPicPr>
          <p:cNvPr id="4" name="Picture 2" descr="SOPs photo">
            <a:extLst>
              <a:ext uri="{FF2B5EF4-FFF2-40B4-BE49-F238E27FC236}">
                <a16:creationId xmlns:a16="http://schemas.microsoft.com/office/drawing/2014/main" id="{377FFD0C-7536-6BE6-B2E2-B326B269E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7" b="13400"/>
          <a:stretch/>
        </p:blipFill>
        <p:spPr bwMode="auto">
          <a:xfrm>
            <a:off x="6828060" y="4052690"/>
            <a:ext cx="4432975" cy="18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068E-73F2-75D8-724E-84BA6CDE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712776"/>
            <a:ext cx="2111122" cy="2105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Training and workshops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F2140-E386-3379-7E1C-F77D03998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450" y="2686809"/>
            <a:ext cx="3315810" cy="210502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National w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orkshops on tsunami hazard and evacuation mapping  (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e,g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Stakeholders in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Larnaka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Town Gathered to Decide on the State-of-the-Art (PTHA)  Mapping Tools for Tsunami Evacuation)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1400" dirty="0"/>
          </a:p>
        </p:txBody>
      </p:sp>
      <p:pic>
        <p:nvPicPr>
          <p:cNvPr id="5" name="Picture 2" descr="May be an image of 4 people, people studying, table, map, phone and text">
            <a:extLst>
              <a:ext uri="{FF2B5EF4-FFF2-40B4-BE49-F238E27FC236}">
                <a16:creationId xmlns:a16="http://schemas.microsoft.com/office/drawing/2014/main" id="{CE2EB528-3BC2-12D3-10AD-64558949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 r="1" b="23691"/>
          <a:stretch/>
        </p:blipFill>
        <p:spPr bwMode="auto">
          <a:xfrm>
            <a:off x="6968258" y="0"/>
            <a:ext cx="5045942" cy="6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8AF872-721E-55B3-F418-25EB2AE3223E}"/>
              </a:ext>
            </a:extLst>
          </p:cNvPr>
          <p:cNvSpPr txBox="1"/>
          <p:nvPr/>
        </p:nvSpPr>
        <p:spPr>
          <a:xfrm>
            <a:off x="755764" y="988801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8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Inundation maps and evacuation route maps for Tsunami Ready pilot sites in Cyprus, Egypt, Malta, Morocco and Spain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36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2760-84F6-1F44-2616-8A162832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Activity 9</a:t>
            </a:r>
            <a:br>
              <a:rPr lang="en-US" dirty="0"/>
            </a:br>
            <a:r>
              <a:rPr lang="en-US" sz="3100" dirty="0"/>
              <a:t>Implementation of Tsunami Ready </a:t>
            </a:r>
            <a:endParaRPr lang="fr-FR" sz="3100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AB26CEF-FA42-BE39-6101-DFF9EC4C04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716375"/>
              </p:ext>
            </p:extLst>
          </p:nvPr>
        </p:nvGraphicFramePr>
        <p:xfrm>
          <a:off x="685800" y="1825624"/>
          <a:ext cx="6738729" cy="4872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1FB15D-F40E-DF0F-624F-08AF1F592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04998"/>
              </p:ext>
            </p:extLst>
          </p:nvPr>
        </p:nvGraphicFramePr>
        <p:xfrm>
          <a:off x="7810131" y="169723"/>
          <a:ext cx="4128440" cy="6528898"/>
        </p:xfrm>
        <a:graphic>
          <a:graphicData uri="http://schemas.openxmlformats.org/drawingml/2006/table">
            <a:tbl>
              <a:tblPr firstRow="1" firstCol="1" bandRow="1"/>
              <a:tblGrid>
                <a:gridCol w="24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667">
                  <a:extLst>
                    <a:ext uri="{9D8B030D-6E8A-4147-A177-3AD203B41FA5}">
                      <a16:colId xmlns:a16="http://schemas.microsoft.com/office/drawing/2014/main" val="612317814"/>
                    </a:ext>
                  </a:extLst>
                </a:gridCol>
              </a:tblGrid>
              <a:tr h="26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ASSESSMENT (ASSESS)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Progress</a:t>
                      </a:r>
                      <a:endParaRPr lang="fr-F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ASSESS-1. Tsunami hazard zones are mapped and designated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Yes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ASSESS-2. The number of people at risk in the tsunami hazard zone is estimated        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ASSESS-3. Economic, infrastructural, political, and social resources are identified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fr-FR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PREPAREDNESS (PREP)</a:t>
                      </a:r>
                      <a:endParaRPr lang="fr-FR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PREP‑1. Easily understood tsunami evacuation maps are approved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fr-FR" sz="1100" b="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PREP‑2. Tsunami information is publicly displayed</a:t>
                      </a:r>
                      <a:endParaRPr lang="fr-FR" sz="11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Ongoing</a:t>
                      </a:r>
                      <a:endParaRPr lang="fr-FR" sz="11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PREP‑3. Outreach and public awareness and education resources are available and distributed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PREP‑4</a:t>
                      </a:r>
                      <a:r>
                        <a:rPr lang="en-US" sz="1100" b="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Outreach or educational activities are held at least  three times a year</a:t>
                      </a:r>
                      <a:endParaRPr lang="fr-FR" sz="1100" b="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fr-FR" sz="1100" b="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6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FR" sz="1100" b="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PREP‑5: A community tsunami exercise is conducted at least every two year</a:t>
                      </a:r>
                      <a:endParaRPr lang="fr-FR" sz="11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fr-FR" sz="11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RESPONSE </a:t>
                      </a:r>
                      <a:r>
                        <a:rPr lang="fr-FR" sz="1100" b="0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(RESP)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6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RESP-1. A community tsunami emergency response plan (ERP) is approved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3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RESP-2. The capacity to manage emergency response operations during a tsunami is in place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3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RESP-3. Redundant and reliable means to timely receive 24-hour official tsunami alerts are in place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improving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29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RESP-4. Redundant and reliable means to timely disseminate 24-hour official tsunami alerts to the public are in place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Developing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" marR="3491" marT="4655" marB="46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2A6583-6AC3-1C45-B512-CC88DBE82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366" y="230189"/>
            <a:ext cx="1877765" cy="13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8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0899-323D-EF59-F7A7-0D0E1484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83933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New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937E-84A1-1CA2-CD65-C00533DD3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5399"/>
            <a:ext cx="2683933" cy="3611563"/>
          </a:xfrm>
        </p:spPr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Secretariat has received the first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CoastWAVE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 project Tsunami Ready Recognition application for Büyükçekmece Pilot District, Istanbul , Türkiye.  [3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eb 2024]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0BEA1-CB82-6D30-2A66-E835C2FC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50" t="29013" r="9368" b="35062"/>
          <a:stretch/>
        </p:blipFill>
        <p:spPr>
          <a:xfrm>
            <a:off x="3640667" y="0"/>
            <a:ext cx="855133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17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A7AD-2DAE-B265-C1DA-CB63F50B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1" y="222489"/>
            <a:ext cx="6002110" cy="1495425"/>
          </a:xfrm>
        </p:spPr>
        <p:txBody>
          <a:bodyPr>
            <a:normAutofit/>
          </a:bodyPr>
          <a:lstStyle/>
          <a:p>
            <a:r>
              <a:rPr lang="en-GB" sz="4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NEAMWave23</a:t>
            </a:r>
            <a:endParaRPr lang="fr-F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8585B-72E3-424E-31BD-4A1BC16B0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1" y="2405067"/>
            <a:ext cx="3532512" cy="3729034"/>
          </a:xfrm>
        </p:spPr>
        <p:txBody>
          <a:bodyPr>
            <a:normAutofit fontScale="85000" lnSpcReduction="10000"/>
          </a:bodyPr>
          <a:lstStyle/>
          <a:p>
            <a:pPr marL="540385"/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 year WTAD event is highlighted by the regional wave exercise (NEAMWave23), 6-7 Nov 2023</a:t>
            </a:r>
          </a:p>
          <a:p>
            <a:pPr marL="540385"/>
            <a:endParaRPr lang="fr-FR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40385"/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 the first time, this year's </a:t>
            </a:r>
            <a:r>
              <a:rPr lang="en-GB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NEAMWave</a:t>
            </a:r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23 exercises included communities actively working towards becoming "Tsunami Ready" under the IOC DG ECHO </a:t>
            </a:r>
            <a:r>
              <a:rPr lang="en-GB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CoastWAVE</a:t>
            </a:r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project being implemented  in seven project countries. </a:t>
            </a:r>
            <a:endParaRPr lang="fr-FR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fr-F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EF8C5-BA4E-F810-C32B-343F6330E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3" t="32889" r="22167" b="25482"/>
          <a:stretch/>
        </p:blipFill>
        <p:spPr>
          <a:xfrm>
            <a:off x="4528669" y="1471038"/>
            <a:ext cx="1753221" cy="1747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26760-BCB9-60DB-7016-8AAE2BA92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0" t="32889" r="22618" b="25482"/>
          <a:stretch/>
        </p:blipFill>
        <p:spPr>
          <a:xfrm>
            <a:off x="10451409" y="3429000"/>
            <a:ext cx="1675731" cy="1714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F5E2E-2C94-CC6C-A3D6-FAE1AF3B4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67" t="37778" r="22451" b="20593"/>
          <a:stretch/>
        </p:blipFill>
        <p:spPr>
          <a:xfrm>
            <a:off x="4586244" y="3469156"/>
            <a:ext cx="1707570" cy="1747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AB28B-CBCD-87CB-FA67-88D57BD1F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83" t="45482" r="21917" b="14223"/>
          <a:stretch/>
        </p:blipFill>
        <p:spPr>
          <a:xfrm>
            <a:off x="8481137" y="3452822"/>
            <a:ext cx="1753221" cy="169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28C55-9987-8D03-48D3-0C7F529B50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66" t="38815" r="21667" b="18074"/>
          <a:stretch/>
        </p:blipFill>
        <p:spPr>
          <a:xfrm>
            <a:off x="10393834" y="1458060"/>
            <a:ext cx="1733306" cy="1704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2FC83-3044-897D-23D1-8AA1BCBB66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750" t="32148" r="22083" b="27259"/>
          <a:stretch/>
        </p:blipFill>
        <p:spPr>
          <a:xfrm>
            <a:off x="8569303" y="1471038"/>
            <a:ext cx="1665055" cy="1704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8A552-2317-AEA3-5A81-B179C28334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83" t="37629" r="21917" b="22074"/>
          <a:stretch/>
        </p:blipFill>
        <p:spPr>
          <a:xfrm>
            <a:off x="6510865" y="3482055"/>
            <a:ext cx="1753221" cy="169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5EA30-8E66-43E0-C2E5-BD4E77284B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667" t="29778" r="21833" b="28592"/>
          <a:stretch/>
        </p:blipFill>
        <p:spPr>
          <a:xfrm>
            <a:off x="6556516" y="1458060"/>
            <a:ext cx="1753221" cy="17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1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01DA-1018-CBCA-970F-C4AC6579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Challenges and Opportunities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AA266-B62B-4A4A-3475-111BF8CB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Recruit experience consultant to coordinate and support activities, e.g. studies and assessments (low survey response countries).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Project partners and MS collaborating on rather complex analysis/activity. PTHA  Mapping Tools for Tsunami Evacuation in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Larnaka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-a model to replicate. </a:t>
            </a:r>
            <a:b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Greater involvement of Civil Protection Agencies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the beginning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Document experiences in implementing TR. Improve M &amp; G 74 (Rev)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671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386CD-D04A-49EC-9D05-7BD3EA6CE523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83410F-B6A3-4A83-A8E7-C9E989AC6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60491"/>
            <a:ext cx="1687888" cy="15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215C3C-7933-A240-A7D8-4B798E0F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876" y="1441938"/>
            <a:ext cx="7300493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+mj-lt"/>
              </a:rPr>
              <a:t>IOC UNESCO EU DG ECHO </a:t>
            </a:r>
            <a:r>
              <a:rPr lang="en-US" sz="7300" b="1" dirty="0" err="1">
                <a:solidFill>
                  <a:srgbClr val="0070C0"/>
                </a:solidFill>
                <a:latin typeface="+mj-lt"/>
              </a:rPr>
              <a:t>CoastWAVE</a:t>
            </a:r>
            <a:r>
              <a:rPr lang="en-US" sz="7300" b="1" dirty="0">
                <a:solidFill>
                  <a:srgbClr val="0070C0"/>
                </a:solidFill>
                <a:latin typeface="+mj-lt"/>
              </a:rPr>
              <a:t> Project</a:t>
            </a:r>
            <a:br>
              <a:rPr lang="en-US" sz="5400" dirty="0">
                <a:solidFill>
                  <a:srgbClr val="0070C0"/>
                </a:solidFill>
                <a:latin typeface="+mj-lt"/>
              </a:rPr>
            </a:br>
            <a:r>
              <a:rPr lang="en-US" sz="2400" dirty="0">
                <a:solidFill>
                  <a:srgbClr val="0070C0"/>
                </a:solidFill>
                <a:latin typeface="+mj-lt"/>
              </a:rPr>
              <a:t>Sep 2021-June  2024</a:t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</a:b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2700" dirty="0">
                <a:solidFill>
                  <a:schemeClr val="bg1"/>
                </a:solidFill>
                <a:latin typeface="Narkisim" panose="020B0604020202020204" pitchFamily="34" charset="-79"/>
                <a:cs typeface="Narkisim" panose="020B0604020202020204" pitchFamily="34" charset="-79"/>
              </a:rPr>
              <a:t>Strengthening the Resilience of Coastal Communities in the North East Atlantic, Mediterranean Region to the Impact of Tsunamis and Other Sea Level-Related Coastal Hazards</a:t>
            </a:r>
            <a:br>
              <a:rPr lang="en-US" sz="4800" dirty="0">
                <a:solidFill>
                  <a:schemeClr val="tx2"/>
                </a:solidFill>
              </a:rPr>
            </a:b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90D43-5D25-41D7-AF16-CC4360474826}"/>
              </a:ext>
            </a:extLst>
          </p:cNvPr>
          <p:cNvSpPr/>
          <p:nvPr/>
        </p:nvSpPr>
        <p:spPr>
          <a:xfrm>
            <a:off x="73891" y="5560291"/>
            <a:ext cx="1976582" cy="1182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5F427-E4C7-43C5-B9EE-15609C83AA0C}"/>
              </a:ext>
            </a:extLst>
          </p:cNvPr>
          <p:cNvSpPr/>
          <p:nvPr/>
        </p:nvSpPr>
        <p:spPr>
          <a:xfrm>
            <a:off x="7795491" y="64655"/>
            <a:ext cx="3205018" cy="979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8A4D433-C821-414C-BEB6-0C26AF77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8" y="5827222"/>
            <a:ext cx="811461" cy="76261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38156C1-D3D2-4596-8C1C-7E55FB1FA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8" y="5681871"/>
            <a:ext cx="894264" cy="820231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B21EF1B5-C28D-4101-BCF8-F38D6F5AA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38" y="5696884"/>
            <a:ext cx="811460" cy="8929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35355-03D7-4DBF-A197-F24F69C6A51D}"/>
              </a:ext>
            </a:extLst>
          </p:cNvPr>
          <p:cNvSpPr txBox="1"/>
          <p:nvPr/>
        </p:nvSpPr>
        <p:spPr>
          <a:xfrm>
            <a:off x="3300446" y="489464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 ENDORSED UN OCEAN DECADE PROJECT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16432E-38ED-4F3B-AD3B-356E119CF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10" y="5762052"/>
            <a:ext cx="1486979" cy="8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0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2A265B-8840-458F-84E8-23A13C646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674402"/>
              </p:ext>
            </p:extLst>
          </p:nvPr>
        </p:nvGraphicFramePr>
        <p:xfrm>
          <a:off x="-1" y="723971"/>
          <a:ext cx="5966411" cy="5279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3F5211-A9F2-43D3-80F0-B1C7380C526A}"/>
              </a:ext>
            </a:extLst>
          </p:cNvPr>
          <p:cNvSpPr txBox="1"/>
          <p:nvPr/>
        </p:nvSpPr>
        <p:spPr>
          <a:xfrm>
            <a:off x="2905936" y="48115"/>
            <a:ext cx="62885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IOC-UNESCO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EU DG-ECHO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CoastWAVE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886B0-DD1A-4F94-892B-FD7E16826148}"/>
              </a:ext>
            </a:extLst>
          </p:cNvPr>
          <p:cNvSpPr txBox="1"/>
          <p:nvPr/>
        </p:nvSpPr>
        <p:spPr>
          <a:xfrm>
            <a:off x="6225591" y="1043225"/>
            <a:ext cx="5545962" cy="2950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Objectives: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Adopt Global Tsunami Ready Standards and Guidelines and pilot Tsunami Ready at 7 communities in 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7 countries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within ICG/NEAMTWS.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Supply and install tsunami detection and alerting equipment in selected NEAMTWS countries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Evaluate the effectiveness, compatibility, performance, and benefits of the “Inexpensive Device for Sea Level” (IDSL) network in NEAMTWS countries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86618A5-AB36-41D8-A95D-9041B5DA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99" y="1433449"/>
            <a:ext cx="5341250" cy="4272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BEDB7D-A8A8-42D8-AA27-A2B044005B3F}"/>
              </a:ext>
            </a:extLst>
          </p:cNvPr>
          <p:cNvSpPr txBox="1"/>
          <p:nvPr/>
        </p:nvSpPr>
        <p:spPr>
          <a:xfrm>
            <a:off x="5873691" y="4416525"/>
            <a:ext cx="664164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 the end of the project selected communities will have:</a:t>
            </a:r>
          </a:p>
          <a:p>
            <a:endParaRPr lang="en-GB" sz="1600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Improved understanding of tsunami and sea-level related risks;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etter communication strategies to govern sea-level related risk,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GB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ecognized Tsunami Ready communities (7);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 improved framework for the sustainability of the existing Inexpensive Device for Sea Level (IDSL) Network</a:t>
            </a:r>
            <a:r>
              <a:rPr lang="en-GB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FR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76AA308-041A-4DE9-8975-896207071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" y="6030221"/>
            <a:ext cx="811461" cy="762611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BAF050DF-9BEE-48EF-B893-3B486E718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62" y="5899883"/>
            <a:ext cx="811460" cy="892949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5FCB8C-39AD-4AFA-B0A4-F993361BC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4" y="5965051"/>
            <a:ext cx="1486979" cy="892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E8359-A64E-4819-BCA3-7850FD4E0C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000" t="41905" r="23637" b="51337"/>
          <a:stretch/>
        </p:blipFill>
        <p:spPr>
          <a:xfrm>
            <a:off x="81627" y="65170"/>
            <a:ext cx="2836039" cy="6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492C9-1BBB-968F-E365-2598A7064151}"/>
              </a:ext>
            </a:extLst>
          </p:cNvPr>
          <p:cNvSpPr/>
          <p:nvPr/>
        </p:nvSpPr>
        <p:spPr>
          <a:xfrm>
            <a:off x="838200" y="2206487"/>
            <a:ext cx="3296478" cy="39474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8A91E-3B7F-4BE5-94A5-50F9B875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Project Components</a:t>
            </a:r>
            <a:endParaRPr lang="fr-FR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1D1E20-9B48-38F4-60C8-26B155673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99759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6F21F50-5AF1-28C6-C802-CF9FF452232E}"/>
              </a:ext>
            </a:extLst>
          </p:cNvPr>
          <p:cNvSpPr/>
          <p:nvPr/>
        </p:nvSpPr>
        <p:spPr>
          <a:xfrm>
            <a:off x="838200" y="2203449"/>
            <a:ext cx="3296478" cy="3947425"/>
          </a:xfrm>
          <a:prstGeom prst="rect">
            <a:avLst/>
          </a:pr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03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FA86D-2296-4E87-A825-7F35B227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4400" dirty="0">
                <a:effectLst/>
              </a:rPr>
            </a:br>
            <a:br>
              <a:rPr lang="en-GB" sz="4400" dirty="0">
                <a:effectLst/>
              </a:rPr>
            </a:br>
            <a:r>
              <a:rPr lang="en-GB" sz="4400" dirty="0">
                <a:solidFill>
                  <a:srgbClr val="0070C0"/>
                </a:solidFill>
                <a:effectLst/>
              </a:rPr>
              <a:t>INCEPTION PHASE</a:t>
            </a:r>
            <a:br>
              <a:rPr lang="en-GB" sz="4400" dirty="0">
                <a:effectLst/>
              </a:rPr>
            </a:br>
            <a:br>
              <a:rPr lang="fr-F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6DC9-EE85-C2AF-C3C5-99675F86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85"/>
            <a:ext cx="10925710" cy="4779678"/>
          </a:xfrm>
        </p:spPr>
        <p:txBody>
          <a:bodyPr/>
          <a:lstStyle/>
          <a:p>
            <a:r>
              <a:rPr lang="en-GB" sz="2800" dirty="0">
                <a:effectLst/>
              </a:rPr>
              <a:t>Project setup, recruitment of project coordinator and assistant, inception workshop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35F6A-382B-56A4-CC73-F78A2E8A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2545587"/>
            <a:ext cx="8340220" cy="4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A7FA717-79C8-4254-AB83-10C05C6727DE}"/>
              </a:ext>
            </a:extLst>
          </p:cNvPr>
          <p:cNvSpPr txBox="1"/>
          <p:nvPr/>
        </p:nvSpPr>
        <p:spPr>
          <a:xfrm>
            <a:off x="6730419" y="1417320"/>
            <a:ext cx="4887685" cy="3867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Project Countries: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Malta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Cyprus 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Greece 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Turkiye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Egypt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Morocco </a:t>
            </a:r>
          </a:p>
          <a:p>
            <a:pPr marL="514350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>
                <a:latin typeface="+mj-lt"/>
                <a:ea typeface="+mj-ea"/>
                <a:cs typeface="+mj-cs"/>
              </a:rPr>
              <a:t>Spain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47B7838B-BC7F-4F9C-996B-2D082375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r="16523" b="3"/>
          <a:stretch/>
        </p:blipFill>
        <p:spPr>
          <a:xfrm>
            <a:off x="-18091" y="0"/>
            <a:ext cx="5580691" cy="62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785039" y="4049971"/>
            <a:ext cx="1530429" cy="2122229"/>
            <a:chOff x="0" y="0"/>
            <a:chExt cx="848641" cy="11768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62604" y="4043621"/>
            <a:ext cx="1530429" cy="2122229"/>
            <a:chOff x="0" y="0"/>
            <a:chExt cx="848641" cy="11768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37875" y="1677374"/>
            <a:ext cx="1530429" cy="2122229"/>
            <a:chOff x="0" y="0"/>
            <a:chExt cx="848641" cy="11768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37875" y="4049971"/>
            <a:ext cx="1530429" cy="2122229"/>
            <a:chOff x="0" y="0"/>
            <a:chExt cx="848641" cy="11768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07835" y="4049971"/>
            <a:ext cx="1530429" cy="2122229"/>
            <a:chOff x="0" y="0"/>
            <a:chExt cx="848641" cy="11768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626770" y="1733818"/>
            <a:ext cx="1217992" cy="12179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8214" t="-37790" r="-68048" b="-1306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623243" y="3005292"/>
            <a:ext cx="1365382" cy="19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202020"/>
                </a:solidFill>
                <a:latin typeface="Barlow Medium"/>
              </a:rPr>
              <a:t>KHALID EL KHALIDI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09740" y="3254849"/>
            <a:ext cx="1225046" cy="31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"/>
              </a:lnSpc>
            </a:pPr>
            <a:r>
              <a:rPr lang="en-US" sz="928">
                <a:solidFill>
                  <a:srgbClr val="202020"/>
                </a:solidFill>
                <a:latin typeface="Barlow Medium"/>
              </a:rPr>
              <a:t>COORDINATOR-</a:t>
            </a:r>
          </a:p>
          <a:p>
            <a:pPr algn="ctr">
              <a:lnSpc>
                <a:spcPts val="1299"/>
              </a:lnSpc>
            </a:pPr>
            <a:r>
              <a:rPr lang="en-US" sz="928">
                <a:solidFill>
                  <a:srgbClr val="202020"/>
                </a:solidFill>
                <a:latin typeface="Barlow Medium"/>
              </a:rPr>
              <a:t>UCD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115954" y="1677374"/>
            <a:ext cx="1530429" cy="2122229"/>
            <a:chOff x="0" y="0"/>
            <a:chExt cx="848641" cy="117680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15954" y="4049971"/>
            <a:ext cx="1530429" cy="2122229"/>
            <a:chOff x="0" y="0"/>
            <a:chExt cx="848641" cy="11768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559796" y="1677374"/>
            <a:ext cx="1530429" cy="2122229"/>
            <a:chOff x="0" y="0"/>
            <a:chExt cx="848641" cy="11768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48641" cy="1176801"/>
            </a:xfrm>
            <a:custGeom>
              <a:avLst/>
              <a:gdLst/>
              <a:ahLst/>
              <a:cxnLst/>
              <a:rect l="l" t="t" r="r" b="b"/>
              <a:pathLst>
                <a:path w="848641" h="1176801">
                  <a:moveTo>
                    <a:pt x="724181" y="1176801"/>
                  </a:moveTo>
                  <a:lnTo>
                    <a:pt x="124460" y="1176801"/>
                  </a:lnTo>
                  <a:cubicBezTo>
                    <a:pt x="55880" y="1176801"/>
                    <a:pt x="0" y="1120921"/>
                    <a:pt x="0" y="10523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1052341"/>
                  </a:lnTo>
                  <a:cubicBezTo>
                    <a:pt x="848641" y="1120921"/>
                    <a:pt x="792761" y="1176801"/>
                    <a:pt x="724181" y="1176801"/>
                  </a:cubicBezTo>
                  <a:close/>
                </a:path>
              </a:pathLst>
            </a:custGeom>
            <a:solidFill>
              <a:srgbClr val="B2C0C9"/>
            </a:solid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41537" y="1904094"/>
            <a:ext cx="1294850" cy="93464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16883" y="1904094"/>
            <a:ext cx="1311086" cy="94636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07427" y="4208015"/>
            <a:ext cx="1311086" cy="9463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10539" y="1912645"/>
            <a:ext cx="1365971" cy="9859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49726" y="4208015"/>
            <a:ext cx="1271359" cy="9176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24843" y="4244118"/>
            <a:ext cx="1312058" cy="87415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01791" y="4208015"/>
            <a:ext cx="1242308" cy="89672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52923" y="4229585"/>
            <a:ext cx="1212427" cy="875151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950208" y="5152309"/>
            <a:ext cx="1225046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AHMET YALCINER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28218" y="5122630"/>
            <a:ext cx="1225046" cy="437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1"/>
              </a:lnSpc>
            </a:pPr>
            <a:r>
              <a:rPr lang="en-US" sz="1293">
                <a:solidFill>
                  <a:srgbClr val="0D5EB0"/>
                </a:solidFill>
                <a:latin typeface="Barlow Medium"/>
              </a:rPr>
              <a:t>IGNACIO AYERBE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502922" y="3005292"/>
            <a:ext cx="1225046" cy="19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DIDEM CAMBAZ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725478" y="5736819"/>
            <a:ext cx="1225046" cy="38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PARTNER-IHCANTABRIA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91970" y="5729045"/>
            <a:ext cx="1225046" cy="38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PARTNER-</a:t>
            </a:r>
          </a:p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UM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80383" y="3464406"/>
            <a:ext cx="1225046" cy="1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sz="1195">
                <a:solidFill>
                  <a:srgbClr val="202020"/>
                </a:solidFill>
                <a:latin typeface="Barlow Medium Bold"/>
              </a:rPr>
              <a:t>PARTNER-KOERI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29814" y="5704155"/>
            <a:ext cx="1225046" cy="1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PARTNER-METU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172882" y="5152309"/>
            <a:ext cx="1225046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NIKOS KALLIGERIS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51086" y="5729045"/>
            <a:ext cx="1225046" cy="1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PARTNER-NOA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287404" y="3005292"/>
            <a:ext cx="1225046" cy="19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AMR HAMOUDA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404" y="5140969"/>
            <a:ext cx="1225046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SYLVANA PILIDOU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81002" y="5704155"/>
            <a:ext cx="1225046" cy="38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PARTNER-</a:t>
            </a:r>
          </a:p>
          <a:p>
            <a:pPr algn="ctr">
              <a:lnSpc>
                <a:spcPts val="1579"/>
              </a:lnSpc>
            </a:pPr>
            <a:r>
              <a:rPr lang="en-US" sz="1128">
                <a:solidFill>
                  <a:srgbClr val="202020"/>
                </a:solidFill>
                <a:latin typeface="Barlow Medium Bold"/>
              </a:rPr>
              <a:t>GSD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1154" y="3445200"/>
            <a:ext cx="1225046" cy="1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sz="1195">
                <a:solidFill>
                  <a:srgbClr val="202020"/>
                </a:solidFill>
                <a:latin typeface="Barlow Medium Bold"/>
              </a:rPr>
              <a:t>PARTNER-NIOF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459902" y="5168029"/>
            <a:ext cx="1225046" cy="19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"/>
              </a:rPr>
              <a:t>PAULINE GALEA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645128" y="3014663"/>
            <a:ext cx="1365382" cy="19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</a:pPr>
            <a:r>
              <a:rPr lang="en-US" sz="1237">
                <a:solidFill>
                  <a:srgbClr val="0D5EB0"/>
                </a:solidFill>
                <a:latin typeface="Barlow Medium Bold"/>
              </a:rPr>
              <a:t>KHALID EL KHALIDI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11340" y="3445200"/>
            <a:ext cx="1225046" cy="1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sz="1195">
                <a:solidFill>
                  <a:srgbClr val="202020"/>
                </a:solidFill>
                <a:latin typeface="Barlow Medium Bold"/>
              </a:rPr>
              <a:t>PARTNER-UCD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88717" y="1589478"/>
            <a:ext cx="4937146" cy="1957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6"/>
              </a:lnSpc>
            </a:pPr>
            <a:r>
              <a:rPr lang="en-US" sz="4800" dirty="0">
                <a:solidFill>
                  <a:schemeClr val="accent1"/>
                </a:solidFill>
                <a:latin typeface="Forum"/>
              </a:rPr>
              <a:t>The 8 </a:t>
            </a:r>
          </a:p>
          <a:p>
            <a:pPr>
              <a:lnSpc>
                <a:spcPts val="7976"/>
              </a:lnSpc>
            </a:pPr>
            <a:r>
              <a:rPr lang="en-US" sz="4800" dirty="0">
                <a:solidFill>
                  <a:schemeClr val="accent1"/>
                </a:solidFill>
                <a:latin typeface="Forum"/>
              </a:rPr>
              <a:t>Project Partners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A5D7-C12A-1239-CD32-7DD197F5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 1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Perception and Tsunami Ready)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Project Activities</a:t>
            </a:r>
            <a:endParaRPr lang="fr-FR" sz="2400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ACDAA5-11D4-50C6-FDB0-7D42967D3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111888"/>
              </p:ext>
            </p:extLst>
          </p:nvPr>
        </p:nvGraphicFramePr>
        <p:xfrm>
          <a:off x="940046" y="1421002"/>
          <a:ext cx="1051560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302442006"/>
                    </a:ext>
                  </a:extLst>
                </a:gridCol>
                <a:gridCol w="2704425">
                  <a:extLst>
                    <a:ext uri="{9D8B030D-6E8A-4147-A177-3AD203B41FA5}">
                      <a16:colId xmlns:a16="http://schemas.microsoft.com/office/drawing/2014/main" val="1426881986"/>
                    </a:ext>
                  </a:extLst>
                </a:gridCol>
                <a:gridCol w="4305975">
                  <a:extLst>
                    <a:ext uri="{9D8B030D-6E8A-4147-A177-3AD203B41FA5}">
                      <a16:colId xmlns:a16="http://schemas.microsoft.com/office/drawing/2014/main" val="2330779384"/>
                    </a:ext>
                  </a:extLst>
                </a:gridCol>
              </a:tblGrid>
              <a:tr h="347976">
                <a:tc>
                  <a:txBody>
                    <a:bodyPr/>
                    <a:lstStyle/>
                    <a:p>
                      <a:r>
                        <a:rPr lang="en-US" dirty="0"/>
                        <a:t>Activity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39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1</a:t>
                      </a:r>
                      <a:b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Online survey to assess needs and requirements and in-country support for Tsunami Ready programme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2</a:t>
                      </a:r>
                      <a:b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Regional workshop of national stakeholders, including CPD representatives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The organization of </a:t>
                      </a:r>
                      <a:r>
                        <a:rPr lang="en-US" sz="1600" dirty="0">
                          <a:latin typeface="+mj-lt"/>
                          <a:ea typeface="Calibri" panose="020F0502020204030204" pitchFamily="34" charset="0"/>
                        </a:rPr>
                        <a:t>the kick-off workshop in December 2021 and </a:t>
                      </a: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a Tsunami Ready online </a:t>
                      </a:r>
                      <a:r>
                        <a:rPr lang="en-US" sz="1600" dirty="0">
                          <a:latin typeface="+mj-lt"/>
                          <a:ea typeface="Calibri" panose="020F0502020204030204" pitchFamily="34" charset="0"/>
                        </a:rPr>
                        <a:t>w</a:t>
                      </a: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orkshop in February  2023 for project  countries led to the completion of activity 1 and 2 </a:t>
                      </a:r>
                      <a:endParaRPr lang="fr-FR" sz="16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909727"/>
                  </a:ext>
                </a:extLst>
              </a:tr>
              <a:tr h="1372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3</a:t>
                      </a:r>
                      <a:b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Drafting and publication of NEAMTWS Tsunami Ready Guidelines</a:t>
                      </a:r>
                    </a:p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IOC-UNESCO publication of Manual and Guide MG 74 titled "Standard Guidelines for the Tsunami Ready Recognition Programme." </a:t>
                      </a:r>
                    </a:p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 &amp; G 74 will be officially adopted by      Member States during the IOC-UNESCO ICG/NEAMTWS XVIII Session, Paris, France, 6-8 February 2024</a:t>
                      </a:r>
                      <a:endParaRPr lang="fr-FR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fr-FR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867261"/>
                  </a:ext>
                </a:extLst>
              </a:tr>
            </a:tbl>
          </a:graphicData>
        </a:graphic>
      </p:graphicFrame>
      <p:pic>
        <p:nvPicPr>
          <p:cNvPr id="6" name="image12.png" descr="P342#yIS1">
            <a:extLst>
              <a:ext uri="{FF2B5EF4-FFF2-40B4-BE49-F238E27FC236}">
                <a16:creationId xmlns:a16="http://schemas.microsoft.com/office/drawing/2014/main" id="{3FBBAEE2-AE66-E11B-77B9-772351CAC5A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66625" y="1799462"/>
            <a:ext cx="4287175" cy="251508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052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849E-1D6B-7397-D106-573F637E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02B667-720F-C0A1-2922-293BEDF67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2072"/>
              </p:ext>
            </p:extLst>
          </p:nvPr>
        </p:nvGraphicFramePr>
        <p:xfrm>
          <a:off x="301100" y="365125"/>
          <a:ext cx="11695430" cy="631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297">
                  <a:extLst>
                    <a:ext uri="{9D8B030D-6E8A-4147-A177-3AD203B41FA5}">
                      <a16:colId xmlns:a16="http://schemas.microsoft.com/office/drawing/2014/main" val="3046953226"/>
                    </a:ext>
                  </a:extLst>
                </a:gridCol>
                <a:gridCol w="3745486">
                  <a:extLst>
                    <a:ext uri="{9D8B030D-6E8A-4147-A177-3AD203B41FA5}">
                      <a16:colId xmlns:a16="http://schemas.microsoft.com/office/drawing/2014/main" val="1468474833"/>
                    </a:ext>
                  </a:extLst>
                </a:gridCol>
                <a:gridCol w="5009647">
                  <a:extLst>
                    <a:ext uri="{9D8B030D-6E8A-4147-A177-3AD203B41FA5}">
                      <a16:colId xmlns:a16="http://schemas.microsoft.com/office/drawing/2014/main" val="746963027"/>
                    </a:ext>
                  </a:extLst>
                </a:gridCol>
              </a:tblGrid>
              <a:tr h="416461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74035"/>
                  </a:ext>
                </a:extLst>
              </a:tr>
              <a:tr h="326228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4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Develop concept note, identify target communities design survey protocol, socialise survey in target communities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IOC Prepared literature review and concept note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Consultative online meetings 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Reviewed survey questions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Identified survey communities (TR)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Identified survey target groups, and methods of distribution of the questionnaire.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Adapted survey questions according to local needs, 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72 Light" panose="020B0303030000000003" pitchFamily="34" charset="0"/>
                        </a:rPr>
                        <a:t>Translated survey into four official languages (French, Spanish, Arabic and Greek)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3556"/>
                  </a:ext>
                </a:extLst>
              </a:tr>
              <a:tr h="13187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5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Conduct the survey, Focus Group Discussions and other data collection activities and analyse the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Project countries conducted survey and analyzed results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1865 people participated 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395728"/>
                  </a:ext>
                </a:extLst>
              </a:tr>
              <a:tr h="131879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1400" b="1" kern="120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Activity 6 </a:t>
                      </a:r>
                    </a:p>
                    <a:p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Prepare report, translate into Arabic and circulate to partner agencies, target communities and ICG/NEAMTWS WG4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National Reports prepared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Synthesis Report under review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IOC Technical Series  and a Brochure 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85595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4E15293-4B73-DBBF-1937-26F330E2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5" t="17901"/>
          <a:stretch/>
        </p:blipFill>
        <p:spPr>
          <a:xfrm>
            <a:off x="7036904" y="812317"/>
            <a:ext cx="4959626" cy="31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1187</Words>
  <Application>Microsoft Office PowerPoint</Application>
  <PresentationFormat>Widescreen</PresentationFormat>
  <Paragraphs>175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Barlow Medium Bold</vt:lpstr>
      <vt:lpstr>Forum</vt:lpstr>
      <vt:lpstr>Myriad Pro</vt:lpstr>
      <vt:lpstr>Arial</vt:lpstr>
      <vt:lpstr>Barlow Medium</vt:lpstr>
      <vt:lpstr>Biome Light</vt:lpstr>
      <vt:lpstr>Calibri</vt:lpstr>
      <vt:lpstr>Calibri Light</vt:lpstr>
      <vt:lpstr>Courier New</vt:lpstr>
      <vt:lpstr>Georgia</vt:lpstr>
      <vt:lpstr>Narkisim</vt:lpstr>
      <vt:lpstr>Times New Roman</vt:lpstr>
      <vt:lpstr>Wingdings</vt:lpstr>
      <vt:lpstr>Office Theme</vt:lpstr>
      <vt:lpstr>9_Custom Design</vt:lpstr>
      <vt:lpstr>Tema di Office</vt:lpstr>
      <vt:lpstr>PowerPoint Presentation</vt:lpstr>
      <vt:lpstr>IOC UNESCO EU DG ECHO CoastWAVE Project Sep 2021-June  2024  Strengthening the Resilience of Coastal Communities in the North East Atlantic, Mediterranean Region to the Impact of Tsunamis and Other Sea Level-Related Coastal Hazards  </vt:lpstr>
      <vt:lpstr>PowerPoint Presentation</vt:lpstr>
      <vt:lpstr>Project Components</vt:lpstr>
      <vt:lpstr>  INCEPTION PHASE  </vt:lpstr>
      <vt:lpstr>PowerPoint Presentation</vt:lpstr>
      <vt:lpstr>PowerPoint Presentation</vt:lpstr>
      <vt:lpstr>COMPONENT 1 (Risk Perception and Tsunami Ready) 9 Project Activities</vt:lpstr>
      <vt:lpstr>PowerPoint Presentation</vt:lpstr>
      <vt:lpstr>PowerPoint Presentation</vt:lpstr>
      <vt:lpstr>Training and workshops</vt:lpstr>
      <vt:lpstr>Activity 9 Implementation of Tsunami Ready </vt:lpstr>
      <vt:lpstr>New Development</vt:lpstr>
      <vt:lpstr>NEAMWave23</vt:lpstr>
      <vt:lpstr>Challenges and Opportunities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Dilmen Vennin, Derya</dc:creator>
  <cp:lastModifiedBy>Chang Seng, Denis</cp:lastModifiedBy>
  <cp:revision>241</cp:revision>
  <dcterms:created xsi:type="dcterms:W3CDTF">2022-09-05T09:30:12Z</dcterms:created>
  <dcterms:modified xsi:type="dcterms:W3CDTF">2024-02-04T21:32:13Z</dcterms:modified>
</cp:coreProperties>
</file>