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09" r:id="rId3"/>
    <p:sldId id="261" r:id="rId4"/>
    <p:sldId id="314" r:id="rId5"/>
    <p:sldId id="315" r:id="rId6"/>
    <p:sldId id="316" r:id="rId7"/>
    <p:sldId id="317" r:id="rId8"/>
    <p:sldId id="312" r:id="rId9"/>
    <p:sldId id="319" r:id="rId10"/>
    <p:sldId id="318" r:id="rId11"/>
    <p:sldId id="320" r:id="rId12"/>
    <p:sldId id="323" r:id="rId13"/>
    <p:sldId id="322" r:id="rId14"/>
    <p:sldId id="321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6405"/>
  </p:normalViewPr>
  <p:slideViewPr>
    <p:cSldViewPr snapToGrid="0">
      <p:cViewPr>
        <p:scale>
          <a:sx n="60" d="100"/>
          <a:sy n="60" d="100"/>
        </p:scale>
        <p:origin x="-96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42AC-9B48-D74C-87C1-C5E631BE63AD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269A-53A9-944A-BD57-040B6CA7B135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6837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6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PTWC send Graphical Products in Messages 3-7?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:notes"/>
          <p:cNvSpPr txBox="1">
            <a:spLocks noGrp="1"/>
          </p:cNvSpPr>
          <p:nvPr>
            <p:ph type="sldNum" idx="12"/>
          </p:nvPr>
        </p:nvSpPr>
        <p:spPr>
          <a:xfrm>
            <a:off x="3884026" y="8684927"/>
            <a:ext cx="2972421" cy="45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ts val="300"/>
              </a:pPr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30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6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0:notes"/>
          <p:cNvSpPr txBox="1">
            <a:spLocks noGrp="1"/>
          </p:cNvSpPr>
          <p:nvPr>
            <p:ph type="sldNum" idx="12"/>
          </p:nvPr>
        </p:nvSpPr>
        <p:spPr>
          <a:xfrm>
            <a:off x="3884026" y="8684927"/>
            <a:ext cx="2972421" cy="45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ts val="300"/>
              </a:pPr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6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89715" rIns="89715" bIns="89715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31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6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1:notes"/>
          <p:cNvSpPr txBox="1">
            <a:spLocks noGrp="1"/>
          </p:cNvSpPr>
          <p:nvPr>
            <p:ph type="sldNum" idx="12"/>
          </p:nvPr>
        </p:nvSpPr>
        <p:spPr>
          <a:xfrm>
            <a:off x="3884026" y="8684927"/>
            <a:ext cx="2972421" cy="45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44845" rIns="89715" bIns="44845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ts val="300"/>
              </a:pPr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6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6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15" tIns="89715" rIns="89715" bIns="89715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02F6BD-2D25-93EA-542E-AB062AB71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EB068D-A72F-4BD9-9061-E7CB1136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17A5CB-1859-22A8-3276-F6C415D3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E6DC9A-A8CF-ADF8-524D-6717A163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11B6FF-AAAB-C349-5AEC-753FDAA3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4694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D76BA-145D-2188-8B46-F3DB5C23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518439-1153-51C2-883B-6AFA572A2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9671CC-B8D7-C7C8-198E-E8A7D2D8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651A7C-471C-D831-12FA-61A6E40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7DCFDA-DFCE-8FD6-C96B-7072DA9F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113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CF94CE4-E241-713C-75FE-07DC8E8B2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FF855A-DDFB-0897-C784-5504E9514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B9F90-0A78-7E02-2C60-313716F1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720C07-70DD-BE51-9C88-9FA42C7C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2F145B-5A5A-8141-4C1D-DF0D720B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309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576D7-3115-DF8D-82D2-F734EDFC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4FB297-C303-D81A-9087-445C4793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507E79-1C6F-7EFA-0897-60DF124C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87A01-AED4-55BF-89AC-C99A02E6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E61B2C-07F7-779A-0249-940C1624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880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4C659-39F9-60FF-25C5-842CF4CD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B7ED5B-C66F-40DE-78D7-E8D3BEE9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82547F-3B53-B52B-7921-C0A559E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C5B6BA-230E-BB62-0252-FAA156F9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80CA6-02D5-D5AA-B4DE-B772788C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799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49E8C-5673-F111-7FBF-FA4639A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3541EA-9CE7-FCEE-1758-E24F0677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865E16-664B-8A41-22A9-D63708FC2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E26803-4B0F-4D11-6234-C8D6FAC4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8BDB5D-F382-2C33-47E9-11C141BF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0405F8-58A1-CF82-F05C-E15C5495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83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D977A-8010-6E99-A907-E9D84C94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A001C0-DC6C-3620-16C0-ED083893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05E5D1-6DAF-4D25-EF27-882F7427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D45A7E-D1C3-A1C6-A71A-0D8D98D04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510D97-F3ED-9DD6-5B49-C9A4CEF57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745878-69A8-18F7-D574-66E74943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21786E9-2230-C153-315B-6F0B3BBF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1B87348-5F2D-8F6A-89CE-A354E83A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79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4FC-4918-B507-D479-2EB83DF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39E9C1-FEB9-CD11-96C3-B2B1183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0E589D-BAAB-47E7-D569-DC992243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5CAE43-519E-B507-0EAF-97E925C5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466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D1C1B43-F2FD-5754-0EFE-B52B32A2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A84DFE-43A6-C24F-0C4F-C171C5F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FB1A91-D2F6-E588-0785-FCAAFBD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730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85A11A-4417-42DC-B638-A191E43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E37D77-C9CB-FA52-2142-486E5438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AC9A3F-BB98-EC1D-1081-EE63D699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CBC897-640B-9F96-B5BA-6282561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DC294-29E8-E447-7E61-50CB5A9D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9D69B2-CF95-4F45-D416-8B39B802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2757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8E8C-5008-1409-7DEC-3B03A4B8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22789D6-523C-5328-8884-7901C5FD8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3B433D-7514-CD0F-891C-C12F06D87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23C2B8-BA64-73A1-8D2F-20C77A1F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7E4530-B6CB-7FED-F314-33A5EEB7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9EF4CD-A4A6-BAE6-5360-083A8EDF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672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F491BC-1992-9704-F573-79C48DF9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74D3AD-77DF-B145-320C-1243EEA5D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18839C-3A4A-1AC8-63C7-49C4C9065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3D5F-4EDA-FF41-B1B0-BF75D45C4EA6}" type="datetimeFigureOut">
              <a:rPr lang="x-none" smtClean="0"/>
              <a:pPr/>
              <a:t>31/01/2024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A8E4FD-8DBD-CCB2-8FC2-3CA123C8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C77FB3-546E-F9AB-37DA-75A99F9FC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3A8F-9A13-0C4B-A4BF-E71743452E2E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156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mailto:christa.vonh@noa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mailto:gisela.baez1@upr.edu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antoniodesastres@gmai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tic.ioc-unesco.org/index.php?option=com_content&amp;view=category&amp;layout=blog&amp;id=2020&amp;Itemid=23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486399" y="2238514"/>
            <a:ext cx="6053959" cy="58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algn="ctr">
              <a:buClr>
                <a:srgbClr val="0C0C0C"/>
              </a:buClr>
              <a:buSzPts val="1000"/>
            </a:pPr>
            <a:r>
              <a:rPr lang="en-US" sz="5400" b="1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Exercise Update</a:t>
            </a:r>
            <a:endParaRPr sz="2800" b="1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942399" y="3936570"/>
            <a:ext cx="6607534" cy="27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80000"/>
              </a:lnSpc>
              <a:buClr>
                <a:schemeClr val="dk1"/>
              </a:buClr>
              <a:buSzPts val="5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Antonio Aguilar</a:t>
            </a:r>
          </a:p>
          <a:p>
            <a:pPr lvl="0" algn="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Team Chair,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FUNVISIS, Venezuela</a:t>
            </a: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ts val="400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Gisela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Báez-Sánchez</a:t>
            </a: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Team Vice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Chair,  Puerto Rico Seismic Network, USA</a:t>
            </a:r>
          </a:p>
          <a:p>
            <a:pPr lvl="0" algn="r">
              <a:lnSpc>
                <a:spcPct val="80000"/>
              </a:lnSpc>
              <a:buClr>
                <a:schemeClr val="dk1"/>
              </a:buClr>
              <a:buSzPts val="400"/>
            </a:pPr>
            <a:endParaRPr lang="en-US" sz="1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lnSpc>
                <a:spcPct val="80000"/>
              </a:lnSpc>
              <a:buClr>
                <a:schemeClr val="dk1"/>
              </a:buClr>
              <a:buSzPts val="4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Christa G. von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Hillebrandt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-Andrade</a:t>
            </a:r>
            <a:endParaRPr lang="en-US" sz="1600" dirty="0" smtClean="0"/>
          </a:p>
          <a:p>
            <a:pPr lvl="0"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Manager, </a:t>
            </a: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ITIC </a:t>
            </a: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Caribbean Office</a:t>
            </a:r>
            <a:endParaRPr lang="en-US" sz="1600" dirty="0" smtClean="0"/>
          </a:p>
          <a:p>
            <a:pPr lvl="0"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ICG CARIBE-EWS WG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III</a:t>
            </a: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Chair</a:t>
            </a:r>
            <a:endParaRPr lang="en-US" sz="1600" dirty="0" smtClean="0"/>
          </a:p>
          <a:p>
            <a:pPr lvl="0"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endParaRPr lang="en-US" sz="1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400"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Kimberly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Maisonet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González</a:t>
            </a:r>
            <a:endParaRPr lang="en-US" sz="1600" dirty="0" smtClean="0">
              <a:solidFill>
                <a:schemeClr val="dk1"/>
              </a:solidFill>
            </a:endParaRPr>
          </a:p>
          <a:p>
            <a:pPr lvl="0"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Contractor</a:t>
            </a:r>
            <a:r>
              <a:rPr lang="en-US" sz="1600" dirty="0" smtClean="0">
                <a:solidFill>
                  <a:schemeClr val="dk1"/>
                </a:solidFill>
              </a:rPr>
              <a:t>,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ITIC Caribbean Office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ts val="400"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350"/>
            </a:pP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1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</a:t>
            </a:r>
            <a:endParaRPr dirty="0"/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749" t="16968" r="17650" b="7591"/>
          <a:stretch/>
        </p:blipFill>
        <p:spPr>
          <a:xfrm>
            <a:off x="-22890211" y="-4029795"/>
            <a:ext cx="121477" cy="2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24001" y="6308276"/>
            <a:ext cx="27127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#CARIBEWAVE #TSUNAMIREADY</a:t>
            </a:r>
            <a:endParaRPr/>
          </a:p>
        </p:txBody>
      </p:sp>
      <p:grpSp>
        <p:nvGrpSpPr>
          <p:cNvPr id="93" name="Google Shape;93;p1"/>
          <p:cNvGrpSpPr/>
          <p:nvPr/>
        </p:nvGrpSpPr>
        <p:grpSpPr>
          <a:xfrm>
            <a:off x="2376271" y="79008"/>
            <a:ext cx="7439458" cy="1038034"/>
            <a:chOff x="362753" y="74805"/>
            <a:chExt cx="7439458" cy="1038034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l="64497"/>
            <a:stretch/>
          </p:blipFill>
          <p:spPr>
            <a:xfrm>
              <a:off x="5189755" y="103739"/>
              <a:ext cx="2612456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12719" y="233323"/>
              <a:ext cx="717412" cy="72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53" y="233324"/>
              <a:ext cx="836202" cy="784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Text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43718" y="74805"/>
              <a:ext cx="1369001" cy="103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Logo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74894" y="236910"/>
              <a:ext cx="717412" cy="717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4">
              <a:alphaModFix/>
            </a:blip>
            <a:srcRect l="30509" r="60171"/>
            <a:stretch/>
          </p:blipFill>
          <p:spPr>
            <a:xfrm>
              <a:off x="4405457" y="128717"/>
              <a:ext cx="717412" cy="914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324;p1"/>
          <p:cNvPicPr preferRelativeResize="0"/>
          <p:nvPr/>
        </p:nvPicPr>
        <p:blipFill rotWithShape="1">
          <a:blip r:embed="rId9">
            <a:alphaModFix/>
          </a:blip>
          <a:srcRect l="23829" t="22456" r="24265" b="12034"/>
          <a:stretch/>
        </p:blipFill>
        <p:spPr>
          <a:xfrm>
            <a:off x="2027995" y="1397695"/>
            <a:ext cx="2903726" cy="283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6"/>
          <p:cNvSpPr txBox="1">
            <a:spLocks noGrp="1"/>
          </p:cNvSpPr>
          <p:nvPr>
            <p:ph type="title"/>
          </p:nvPr>
        </p:nvSpPr>
        <p:spPr>
          <a:xfrm>
            <a:off x="406400" y="117450"/>
            <a:ext cx="11377165" cy="8589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 State Participation   </a:t>
            </a:r>
            <a:b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Tsunami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Zone Registration</a:t>
            </a:r>
            <a:endParaRPr/>
          </a:p>
        </p:txBody>
      </p:sp>
      <p:sp>
        <p:nvSpPr>
          <p:cNvPr id="620" name="Google Shape;620;p46"/>
          <p:cNvSpPr txBox="1">
            <a:spLocks noGrp="1"/>
          </p:cNvSpPr>
          <p:nvPr>
            <p:ph type="body" idx="1"/>
          </p:nvPr>
        </p:nvSpPr>
        <p:spPr>
          <a:xfrm>
            <a:off x="404370" y="1042696"/>
            <a:ext cx="11379196" cy="715847"/>
          </a:xfrm>
          <a:prstGeom prst="rect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TsunamiZone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egistration is used to track th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 number of people and organizations participating in the exercise.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404370" y="5943600"/>
            <a:ext cx="11379196" cy="762000"/>
          </a:xfrm>
          <a:prstGeom prst="rect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8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TWFP and NTWC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register on TsunamiZone to be part of the statistical count. Independent of registering, they will receive the simulated bulletins from PTWC.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6"/>
          <p:cNvSpPr txBox="1"/>
          <p:nvPr/>
        </p:nvSpPr>
        <p:spPr>
          <a:xfrm>
            <a:off x="2323733" y="0"/>
            <a:ext cx="19040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949" y="1758543"/>
            <a:ext cx="6016035" cy="40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6"/>
          <p:cNvSpPr/>
          <p:nvPr/>
        </p:nvSpPr>
        <p:spPr>
          <a:xfrm>
            <a:off x="3085950" y="2738222"/>
            <a:ext cx="967325" cy="22043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874" t="13793" r="14929" b="6250"/>
          <a:stretch>
            <a:fillRect/>
          </a:stretch>
        </p:blipFill>
        <p:spPr bwMode="auto">
          <a:xfrm>
            <a:off x="756757" y="73383"/>
            <a:ext cx="10673256" cy="676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772400" y="567559"/>
            <a:ext cx="2144110" cy="268013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6"/>
          <p:cNvSpPr txBox="1">
            <a:spLocks/>
          </p:cNvSpPr>
          <p:nvPr/>
        </p:nvSpPr>
        <p:spPr>
          <a:xfrm>
            <a:off x="1466199" y="304801"/>
            <a:ext cx="9040509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lvl="0" algn="ctr">
              <a:buClr>
                <a:schemeClr val="lt1"/>
              </a:buClr>
              <a:buSzPts val="800"/>
            </a:pPr>
            <a:r>
              <a:rPr lang="en-US" sz="3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</a:t>
            </a:r>
            <a:r>
              <a:rPr lang="en-US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Wave 24 exercise evaluation </a:t>
            </a:r>
            <a:r>
              <a:rPr lang="en-US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 update</a:t>
            </a:r>
            <a:endParaRPr lang="en-US" sz="32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558" t="16164" r="29899" b="6250"/>
          <a:stretch>
            <a:fillRect/>
          </a:stretch>
        </p:blipFill>
        <p:spPr bwMode="auto">
          <a:xfrm>
            <a:off x="204958" y="1387366"/>
            <a:ext cx="5561811" cy="54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5456" t="24677" r="30487" b="12392"/>
          <a:stretch>
            <a:fillRect/>
          </a:stretch>
        </p:blipFill>
        <p:spPr bwMode="auto">
          <a:xfrm>
            <a:off x="5990897" y="1655380"/>
            <a:ext cx="5707117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1014" t="9914" r="24300" b="6250"/>
          <a:stretch>
            <a:fillRect/>
          </a:stretch>
        </p:blipFill>
        <p:spPr bwMode="auto">
          <a:xfrm>
            <a:off x="6369279" y="283772"/>
            <a:ext cx="4493173" cy="61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30626" y="2349069"/>
            <a:ext cx="534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Need to make this document available in Spanish and French</a:t>
            </a:r>
            <a:endParaRPr lang="es-VE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360271" y="1560576"/>
            <a:ext cx="6053959" cy="58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algn="ctr">
              <a:buClr>
                <a:srgbClr val="0C0C0C"/>
              </a:buClr>
              <a:buSzPts val="1000"/>
            </a:pPr>
            <a:r>
              <a:rPr lang="en-US" sz="3200" b="1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Exercise </a:t>
            </a:r>
            <a:r>
              <a:rPr lang="en-US" sz="3200" b="1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</a:t>
            </a:r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749" t="16968" r="17650" b="7591"/>
          <a:stretch/>
        </p:blipFill>
        <p:spPr>
          <a:xfrm>
            <a:off x="-22890211" y="-4029795"/>
            <a:ext cx="121477" cy="2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445171" y="6355574"/>
            <a:ext cx="92911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CARIBEWAVE         #TSUNAMIREADY</a:t>
            </a:r>
            <a:endParaRPr/>
          </a:p>
        </p:txBody>
      </p:sp>
      <p:grpSp>
        <p:nvGrpSpPr>
          <p:cNvPr id="2" name="Google Shape;93;p1"/>
          <p:cNvGrpSpPr/>
          <p:nvPr/>
        </p:nvGrpSpPr>
        <p:grpSpPr>
          <a:xfrm>
            <a:off x="2376271" y="79008"/>
            <a:ext cx="7439458" cy="1038034"/>
            <a:chOff x="362753" y="74805"/>
            <a:chExt cx="7439458" cy="1038034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l="64497"/>
            <a:stretch/>
          </p:blipFill>
          <p:spPr>
            <a:xfrm>
              <a:off x="5189755" y="103739"/>
              <a:ext cx="2612456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12719" y="233323"/>
              <a:ext cx="717412" cy="72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53" y="233324"/>
              <a:ext cx="836202" cy="784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Text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43718" y="74805"/>
              <a:ext cx="1369001" cy="103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Logo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74894" y="236910"/>
              <a:ext cx="717412" cy="717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4">
              <a:alphaModFix/>
            </a:blip>
            <a:srcRect l="30509" r="60171"/>
            <a:stretch/>
          </p:blipFill>
          <p:spPr>
            <a:xfrm>
              <a:off x="4405457" y="128717"/>
              <a:ext cx="717412" cy="914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324;p1"/>
          <p:cNvPicPr preferRelativeResize="0"/>
          <p:nvPr/>
        </p:nvPicPr>
        <p:blipFill rotWithShape="1">
          <a:blip r:embed="rId9">
            <a:alphaModFix/>
          </a:blip>
          <a:srcRect l="23829" t="22456" r="24265" b="12034"/>
          <a:stretch/>
        </p:blipFill>
        <p:spPr>
          <a:xfrm>
            <a:off x="1933399" y="1823377"/>
            <a:ext cx="2903726" cy="283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1308550" y="5738645"/>
            <a:ext cx="1013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>
                <a:hlinkClick r:id="rId10"/>
              </a:rPr>
              <a:t>antoniodesastres@gmail.com</a:t>
            </a:r>
            <a:r>
              <a:rPr lang="es-VE" sz="2400" dirty="0" smtClean="0"/>
              <a:t> </a:t>
            </a:r>
            <a:r>
              <a:rPr lang="es-VE" sz="2400" dirty="0" smtClean="0"/>
              <a:t>   </a:t>
            </a:r>
            <a:r>
              <a:rPr lang="es-VE" sz="2400" dirty="0" smtClean="0">
                <a:hlinkClick r:id="rId11"/>
              </a:rPr>
              <a:t>gisela.baez1@upr.edu</a:t>
            </a:r>
            <a:r>
              <a:rPr lang="es-VE" sz="2400" dirty="0" smtClean="0"/>
              <a:t> </a:t>
            </a:r>
            <a:r>
              <a:rPr lang="es-VE" sz="2400" dirty="0" smtClean="0"/>
              <a:t>  </a:t>
            </a:r>
            <a:r>
              <a:rPr lang="es-VE" sz="2400" dirty="0" smtClean="0">
                <a:hlinkClick r:id="rId12"/>
              </a:rPr>
              <a:t>christa.vonh@noaa.gov</a:t>
            </a:r>
            <a:r>
              <a:rPr lang="es-VE" sz="2400" dirty="0" smtClean="0"/>
              <a:t> </a:t>
            </a:r>
            <a:endParaRPr lang="es-VE" sz="2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33692" y="2790499"/>
            <a:ext cx="5612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000" dirty="0" err="1" smtClean="0"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es-VE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6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VE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60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s-VE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6000" dirty="0" err="1" smtClean="0">
                <a:latin typeface="Times New Roman" pitchFamily="18" charset="0"/>
                <a:cs typeface="Times New Roman" pitchFamily="18" charset="0"/>
              </a:rPr>
              <a:t>attention</a:t>
            </a:r>
            <a:endParaRPr lang="es-VE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8531352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900"/>
            </a:pPr>
            <a:r>
              <a:rPr lang="en-US" sz="36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Timeline  2024</a:t>
            </a:r>
            <a:r>
              <a:rPr lang="en-US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537" name="Google Shape;537;p54"/>
          <p:cNvGraphicFramePr/>
          <p:nvPr>
            <p:extLst>
              <p:ext uri="{D42A27DB-BD31-4B8C-83A1-F6EECF244321}">
                <p14:modId xmlns="" xmlns:p14="http://schemas.microsoft.com/office/powerpoint/2010/main" val="4039308108"/>
              </p:ext>
            </p:extLst>
          </p:nvPr>
        </p:nvGraphicFramePr>
        <p:xfrm>
          <a:off x="1828800" y="1447800"/>
          <a:ext cx="8534400" cy="52714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972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2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alibri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ACTION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alibri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TIMELINE</a:t>
                      </a:r>
                      <a:endParaRPr dirty="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Circular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Letter Issued by IOC to MS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October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200"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3533403189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Handbook Draft Circulated among ICG CARIBE EWS, TWFP/NTWC contacts and TT CARIBE WAVE 23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 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November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Deadline for Comments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December 2022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 Handbook Available Online 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January 2023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1200" b="1" i="0" u="none" strike="noStrike" cap="non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Webinar CW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(Overview, PTWC Products)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January 2023 – English</a:t>
                      </a:r>
                      <a:endParaRPr lang="en-US" sz="1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January 2023 – Spanish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 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January 2023 – French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200" b="1" i="0" u="none" strike="noStrike" cap="non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nd</a:t>
                      </a: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Webinar CW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(Update, Communication Methods, Registration, Questionnaire, Uploading Pictures/Videos 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February 2023 - English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February 2023 - Spanish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February 2023 – French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Countries Indicate Selected Scenario 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March 2023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March 2023</a:t>
                      </a:r>
                      <a:endParaRPr dirty="0"/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Hot-Wash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dirty="0"/>
                        <a:t>   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April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45725" marB="45725" anchor="ctr"/>
                </a:tc>
                <a:extLst>
                  <a:ext uri="{0D108BD9-81ED-4DB2-BD59-A6C34878D82A}">
                    <a16:rowId xmlns="" xmlns:a16="http://schemas.microsoft.com/office/drawing/2014/main" val="1425973321"/>
                  </a:ext>
                </a:extLst>
              </a:tr>
              <a:tr h="37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Exercise Evaluation Due</a:t>
                      </a:r>
                      <a:endParaRPr dirty="0"/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April 2023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2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Draft Caribe Wave 23 Report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April 19, </a:t>
                      </a:r>
                      <a:r>
                        <a:rPr lang="en-US" sz="120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025" marR="73025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818051" y="304801"/>
            <a:ext cx="8483699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800"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</a:t>
            </a:r>
            <a:r>
              <a:rPr lang="en-US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 24</a:t>
            </a:r>
            <a: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Earthquake and Tsunami Scenarios</a:t>
            </a:r>
            <a:endParaRPr dirty="0"/>
          </a:p>
        </p:txBody>
      </p:sp>
      <p:sp>
        <p:nvSpPr>
          <p:cNvPr id="141" name="Google Shape;141;p6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379;p7"/>
          <p:cNvGraphicFramePr/>
          <p:nvPr/>
        </p:nvGraphicFramePr>
        <p:xfrm>
          <a:off x="1860360" y="5503100"/>
          <a:ext cx="7445125" cy="118028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38400"/>
                <a:gridCol w="2197575"/>
                <a:gridCol w="923050"/>
                <a:gridCol w="1886100"/>
              </a:tblGrid>
              <a:tr h="43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Scenarios</a:t>
                      </a:r>
                      <a:endParaRPr sz="10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 time</a:t>
                      </a:r>
                      <a:endParaRPr lang="en-US" sz="105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Mw</a:t>
                      </a:r>
                      <a:endParaRPr sz="10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Epicenter</a:t>
                      </a:r>
                      <a:endParaRPr sz="105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Puerto Rico Trench </a:t>
                      </a:r>
                      <a:endParaRPr sz="105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:00:00 UTC 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march</a:t>
                      </a:r>
                      <a:r>
                        <a:rPr lang="en-US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8.7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19.25ºN</a:t>
                      </a: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66.5ºW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Panamá</a:t>
                      </a:r>
                      <a:endParaRPr sz="105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8.47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9.80ºN</a:t>
                      </a: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77.75ºW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Google Shape;380;p7" descr="C:\Users\christa.vonh\AppData\Local\Temp\94b52dbe-27a3-4bec-bcee-dfc6eaaf9a22_CW24_files.zip.a22\CaribeWave_map_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595" y="1371600"/>
            <a:ext cx="5596101" cy="400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381;p7"/>
          <p:cNvGrpSpPr/>
          <p:nvPr/>
        </p:nvGrpSpPr>
        <p:grpSpPr>
          <a:xfrm>
            <a:off x="1702676" y="1730038"/>
            <a:ext cx="9047465" cy="2495121"/>
            <a:chOff x="1765222" y="1730038"/>
            <a:chExt cx="7858303" cy="2495121"/>
          </a:xfrm>
        </p:grpSpPr>
        <p:sp>
          <p:nvSpPr>
            <p:cNvPr id="14" name="Google Shape;382;p7"/>
            <p:cNvSpPr txBox="1"/>
            <p:nvPr/>
          </p:nvSpPr>
          <p:spPr>
            <a:xfrm>
              <a:off x="8096525" y="1730038"/>
              <a:ext cx="15270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Puerto Rico Trench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3;p7"/>
            <p:cNvSpPr txBox="1"/>
            <p:nvPr/>
          </p:nvSpPr>
          <p:spPr>
            <a:xfrm>
              <a:off x="1765222" y="3787775"/>
              <a:ext cx="851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Panama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" name="Google Shape;384;p7"/>
            <p:cNvCxnSpPr/>
            <p:nvPr/>
          </p:nvCxnSpPr>
          <p:spPr>
            <a:xfrm rot="10800000" flipV="1">
              <a:off x="6708526" y="1946207"/>
              <a:ext cx="1538630" cy="576275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" name="Google Shape;385;p7"/>
            <p:cNvCxnSpPr/>
            <p:nvPr/>
          </p:nvCxnSpPr>
          <p:spPr>
            <a:xfrm>
              <a:off x="2616617" y="3957670"/>
              <a:ext cx="1709264" cy="267489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8" name="Google Shape;386;p7"/>
          <p:cNvSpPr txBox="1"/>
          <p:nvPr/>
        </p:nvSpPr>
        <p:spPr>
          <a:xfrm>
            <a:off x="9977715" y="3202609"/>
            <a:ext cx="187795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VE" sz="3200" dirty="0" smtClean="0"/>
              <a:t>Note </a:t>
            </a:r>
            <a:r>
              <a:rPr lang="es-VE" sz="3200" dirty="0" smtClean="0"/>
              <a:t>n</a:t>
            </a:r>
            <a:r>
              <a:rPr lang="es-VE" sz="3200" dirty="0" smtClean="0"/>
              <a:t>ew time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87;p7"/>
          <p:cNvSpPr/>
          <p:nvPr/>
        </p:nvSpPr>
        <p:spPr>
          <a:xfrm rot="4036247">
            <a:off x="7719037" y="2938049"/>
            <a:ext cx="612279" cy="38323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375200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"/>
              <a:buFont typeface="Calibri"/>
              <a:buNone/>
            </a:pPr>
            <a:r>
              <a:rPr lang="en-US" sz="324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Chronology issued by the PTWC</a:t>
            </a:r>
            <a:br>
              <a:rPr lang="en-US" sz="324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4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Puerto Rico Trench</a:t>
            </a:r>
            <a:endParaRPr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98" name="Google Shape;298;p14"/>
          <p:cNvGraphicFramePr/>
          <p:nvPr/>
        </p:nvGraphicFramePr>
        <p:xfrm>
          <a:off x="409834" y="1539240"/>
          <a:ext cx="11371767" cy="4555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0167"/>
                <a:gridCol w="1625600"/>
                <a:gridCol w="4414533"/>
                <a:gridCol w="3711467"/>
              </a:tblGrid>
              <a:tr h="4308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8600" marR="860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(UTC)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8600" marR="860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PTWC</a:t>
                      </a:r>
                      <a:endParaRPr sz="1400" u="none" strike="noStrike" cap="none"/>
                    </a:p>
                  </a:txBody>
                  <a:tcPr marL="8600" marR="860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8475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Product</a:t>
                      </a:r>
                      <a:endParaRPr sz="1400" u="none" strike="noStrike" cap="none"/>
                    </a:p>
                  </a:txBody>
                  <a:tcPr marL="8600" marR="860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 Method</a:t>
                      </a:r>
                      <a:endParaRPr sz="1400" u="none" strike="noStrike" cap="none"/>
                    </a:p>
                  </a:txBody>
                  <a:tcPr marL="8600" marR="8600" marT="64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33172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1500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 - - - - E a r t h q u a k e   O c c u r s - - - -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5057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1500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Dummy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NWWS, GTS, EMWIN, AISR, Fax, 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0547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1505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Initial Tsunami Threat Message #1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29645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1535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#2 with Forecast and Graphical Enhanced Products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3255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1600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#3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145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1700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#4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25132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1800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#5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3255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1900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#6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2874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2000</a:t>
                      </a:r>
                      <a:endParaRPr sz="1200" b="1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#7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/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2352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2100</a:t>
                      </a:r>
                      <a:endParaRPr sz="1200" b="1" i="0" u="none" strike="noStrike" cap="none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Tsunami Threat Message #8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3252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3/21/24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2200</a:t>
                      </a:r>
                      <a:endParaRPr sz="1200" b="1" i="0" u="none" strike="noStrike" cap="none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Final Tsunami Threat Message #9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Email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406400" y="152401"/>
            <a:ext cx="11375200" cy="901799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"/>
              <a:buFont typeface="Calibri"/>
              <a:buNone/>
            </a:pPr>
            <a:r>
              <a:rPr lang="en-US" sz="324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Chronology issued by the PTWC</a:t>
            </a:r>
            <a:br>
              <a:rPr lang="en-US" sz="324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Panama</a:t>
            </a:r>
            <a:endParaRPr sz="3000" b="0" i="0" u="none" strike="noStrike" cap="none">
              <a:solidFill>
                <a:schemeClr val="accent5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13" name="Google Shape;413;p30"/>
          <p:cNvGraphicFramePr/>
          <p:nvPr/>
        </p:nvGraphicFramePr>
        <p:xfrm>
          <a:off x="406400" y="1308463"/>
          <a:ext cx="11375200" cy="5270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8767"/>
                <a:gridCol w="1625033"/>
                <a:gridCol w="4671967"/>
                <a:gridCol w="3859433"/>
              </a:tblGrid>
              <a:tr h="448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3233" marR="13233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(UTC)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3233" marR="13233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PTWC</a:t>
                      </a:r>
                      <a:endParaRPr sz="1400" u="none" strike="noStrike" cap="none"/>
                    </a:p>
                  </a:txBody>
                  <a:tcPr marL="13233" marR="13233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1260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Product</a:t>
                      </a:r>
                      <a:endParaRPr sz="1400" u="none" strike="noStrike" cap="none"/>
                    </a:p>
                  </a:txBody>
                  <a:tcPr marL="13233" marR="13233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 Method</a:t>
                      </a:r>
                      <a:endParaRPr sz="1400" u="none" strike="noStrike" cap="none"/>
                    </a:p>
                  </a:txBody>
                  <a:tcPr marL="13233" marR="13233" marT="9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284375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- - - E a r t h q u a k e	   O c c u r s - - - -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7235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Dummy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NWWS, GTS, EMWIN, AISR, Fax, 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1508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Tsunami Threat Message #1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 2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8345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#3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1900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</a:t>
                      </a:r>
                      <a:endParaRPr sz="1000" b="1" i="0" u="none" strike="noStrike" cap="none">
                        <a:solidFill>
                          <a:srgbClr val="FF0000"/>
                        </a:solidFill>
                        <a:highlight>
                          <a:srgbClr val="CCCCCC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#7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4126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2100</a:t>
                      </a:r>
                      <a:endParaRPr sz="1000" b="1" i="0" u="none" strike="noStrike" cap="none">
                        <a:solidFill>
                          <a:srgbClr val="FF0000"/>
                        </a:solidFill>
                        <a:highlight>
                          <a:srgbClr val="CCCCCC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Tsunami Threat Message #8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  <a:tr h="381800"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3/21/24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2200</a:t>
                      </a:r>
                      <a:endParaRPr sz="1000" b="1" i="0" u="none" strike="noStrike" cap="none">
                        <a:solidFill>
                          <a:srgbClr val="FF0000"/>
                        </a:solidFill>
                        <a:highlight>
                          <a:srgbClr val="CCCCCC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Tsunami Threat Message #9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4667" marR="84667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6623277" y="-77200"/>
            <a:ext cx="6096000" cy="72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ANGUILLA... BERMUDA... DOMINICAN REPUBLIC... AND PUERTO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RICO AND VIRGIN ISLANDS.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TSUNAMI WAVES REACHING 1 TO 3 METERS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ABOVE THE TIDE LEVEL ARE POSSIBLE ALONG SOME COASTS 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ANTIGUA AND BARBUDA... GUADELOUPE... HAITI... SABA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SAINT EUSTATIUS... SAINT BARTHELEMY... SAINT KITTS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NEVIS... SINT MAARTEN... SAINT MARTIN... AND TURKS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CAICOS ISLANDS.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TSUNAMI WAVES REACHING 0.3 TO 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METERS ABOVE THE TIDE LEVEL ARE POSSIBLE FOR SOME COASTS 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ARUBA... BAHAMAS... BARBADOS... BONAIRE... COLOMBIA...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COSTA RICA... CUBA... CURACAO... DOMINICA... GRENADA...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GUYANA... JAMAICA... MARTINIQUE... MEXICO... MONTSERRAT...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PANAMA... SAINT LUCIA... SAINT VINCENT AND THE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GRENADINES... SURINAME... TRINIDAD AND TOBAGO...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VENEZUELA.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ACTUAL AMPLITUDES AT THE COAST MAY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VARY FROM FORECAST AMPLITUDES DUE TO UNCERTAINTIES IN THE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FORECAST AND LOCAL FEATURES. IN PARTICULAR MAXIMUM TSUNAMI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AMPLITUDES ON ATOLLS OR SMALL ISLANDS AND AT LOCATIONS WITH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FRINGING OR BARRIER REEFS WILL LIKELY BE MUCH SMALLER THAN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 FORECAST INDICATES.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FOR ALL OTHER AREAS COVERED BY THIS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MESSAGE... THERE IS NO TSUNAMI THREAT ALTHOUGH SMALL SEA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LEVEL CHANGES MAY OCCUR.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RECOMMENDED ACTIONS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GOVERNMENT AGENCIES RESPONSIBLE FOR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THREATENED COASTAL AREAS SHOULD TAKE ACTION TO INFORM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INSTRUCT ANY COASTAL POPULATIONS AT RISK IN ACCORDANCE WITH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THEIR OWN EVALUATION... PROCEDURES AND THE LEVEL OF THREAT.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PERSONS LOCATED IN THREATENED COASTAL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AREAS SHOULD STAY ALERT FOR INFORMATION AND FOLLOW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INSTRUCTIONS FROM NATIONAL AND LOCAL AUTHORITIES.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ESTIMATED TIMES OF ARRIVAL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ESTIMATED TIMES OF ARRIVAL -ETA- 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 INITIAL TSUNAMI WAVE FOR PLACES WITHIN THREATENED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REGIONS ARE GIVEN BELOW. ACTUAL ARRIVAL TIMES MAY DIFFER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 INITIAL WAVE MAY NOT BE THE LARGEST. A TSUNAMI IS A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6667367" y="0"/>
            <a:ext cx="6139507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614874" y="0"/>
            <a:ext cx="6052493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u="sng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PTWC Message #2</a:t>
            </a:r>
            <a:endParaRPr sz="800" b="1" i="1" u="sng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ZCZC 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WECA41 PHEB 211535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TSUCAX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TEST...TSUNAMI MESSAGE NUMBER 2...TEST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NWS PACIFIC TSUNAMI WARNING CENTER HONOLULU HI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1535 UTC THU MAR 21 2024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...THIS MESSAGE IS FOR TEST PURPOSES ONLY...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...TEST TSUNAMI THREAT MESSAGE TEST...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**** NOTICE **** NOTICE **** NOTICE **** NOTICE **** NOTICE *****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THIS IS A TEST MESSAGE. THIS MESSAGE IS ISSUED FOR INFORMATION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ONLY IN SUPPORT OF THE UNESCO/IOC TSUNAMI AND OTHER COASTAL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HAZARDS WARNING SYSTEM FOR THE CARIBBEAN AND ADJACENT REGIONS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AND IS MEANT FOR NATIONAL AUTHORITIES IN EACH COUNTRY OF THAT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SYSTEM.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THIS IS A TEST MESSAGE. NATIONAL AUTHORITIES WILL DETERMINE THE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APPROPRIATE LEVEL OF ALERT FOR EACH COUNTRY AND MAY ISSUE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ADDITIONAL OR MORE REFINED INFORMATION.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**** NOTICE **** NOTICE **** NOTICE **** NOTICE **** NOTICE *****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PRELIMINARY EARTHQUAKE PARAMETERS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MAGNITUDE      8.7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ORIGIN TIME    1500 UTC MAR 21 2024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COORDINATES    19.3 NORTH  66.5 WEST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DEPTH          20 KM / 12 MILES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LOCATION       PUERTO RICO REGION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EVALUATION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AN EARTHQUAKE WITH A PRELIMINARY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MAGNITUDE OF 8.7 OCCURRED IN THE PUERTO RICO REGION AT 1500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UTC ON THURSDAY MARCH 21 2024.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TSUNAMI WAVES HAVE BEEN OBSERVED.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BASED ON ALL AVAILABLE DATA...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HAZARDOUS TSUNAMI WAVES ARE FORECAST FOR SOME COASTS.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TSUNAMI THREAT FORECAST...UPDATED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TSUNAMI WAVES REACHING MORE THAN 3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METERS ABOVE THE TIDE LEVEL ARE POSSIBLE ALONG SOME COASTS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500" b="1" i="1" u="sng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614874" y="1068574"/>
            <a:ext cx="3149600" cy="1524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614874" y="3434596"/>
            <a:ext cx="4433600" cy="1219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614863" y="6057976"/>
            <a:ext cx="5445600" cy="702600"/>
          </a:xfrm>
          <a:prstGeom prst="roundRect">
            <a:avLst>
              <a:gd name="adj" fmla="val 11481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/>
          <p:nvPr/>
        </p:nvSpPr>
        <p:spPr>
          <a:xfrm>
            <a:off x="590346" y="76200"/>
            <a:ext cx="6096000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PTWC Message #1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ZCZC 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WECA41 PHEB 211508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TSUCAX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TEST...TSUNAMI MESSAGE NUMBER 1...TEST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NWS PACIFIC TSUNAMI WARNING CENTER HONOLULU HI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1508 UTC THU MAR 21 2024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...THIS MESSAGE IS FOR TEST PURPOSES ONLY...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...TEST TSUNAMI THREAT MESSAGE TEST...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**** NOTICE **** NOTICE **** NOTICE **** NOTICE **** NOTICE *****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THIS IS A TEST MESSAGE. THIS MESSAGE IS ISSUED FOR INFORMATION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ONLY IN SUPPORT OF THE UNESCO/IOC TSUNAMI AND OTHER COASTAL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HAZARDS WARNING SYSTEM FOR THE CARIBBEAN AND ADJACENT REGIONS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AND IS MEANT FOR NATIONAL AUTHORITIES IN EACH COUNTRY OF THAT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SYSTEM.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THIS IS A TEST MESSAGE. NATIONAL AUTHORITIES WILL DETERMINE THE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APPROPRIATE LEVEL OF ALERT FOR EACH COUNTRY AND MAY ISSUE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ADDITIONAL OR MORE REFINED INFORMATION.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**** NOTICE **** NOTICE **** NOTICE **** NOTICE **** NOTICE *****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PRELIMINARY EARTHQUAKE PARAMETERS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MAGNITUDE      8.5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ORIGIN TIME    1500 UTC MAR 21 2024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COORDINATES    9.8 NORTH  77.8 WEST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DEPTH          25 KM / 16 MILES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LOCATION       NEAR THE NORTH COAST OF COLOMBIA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EVALUATION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AN EARTHQUAKE WITH A PRELIMINARY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MAGNITUDE OF 8.5 OCCURRED NEAR THE NORTH COAST OF COLOMBIA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AT 1500 UTC ON THURSDAY MARCH 21 2024.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BASED ON THE PRELIMINARY EARTHQUAKE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PARAMETERS... WIDESPREAD HAZARDOUS TSUNAMI WAVES ARE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POSSIBLE.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TSUNAMI THREAT FORECAST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HAZARDOUS TSUNAMI WAVES FROM THIS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EARTHQUAKE ARE POSSIBLE WITHIN THE NEXT THREE HOURS ALONG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SOME COASTS 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500" b="1" i="1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501046" y="0"/>
            <a:ext cx="5868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590347" y="1409035"/>
            <a:ext cx="3710400" cy="106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590346" y="3429002"/>
            <a:ext cx="4749600" cy="1086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2263030" y="459313"/>
            <a:ext cx="914400" cy="242700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WMO 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1226462" y="587713"/>
            <a:ext cx="1016000" cy="228600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AWIPS 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6607425" y="0"/>
            <a:ext cx="6096000" cy="7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PANAMA... COLOMBIA... SAN ANDRES PROVID... COSTA RICA...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HAITI... ARUBA... BONAIRE... JAMAICA... CUBA... CAYMAN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ISLANDS... DOMINICAN REP... NICARAGUA... CURACAO... PUERTO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RICO... BAHAMAS... US VIRGIN IS... VENEZUELA... TURKS 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CAICOS... SABA... SAINT KITTS... MONTSERRAT... SINT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EUSTATIUS... GUADELOUPE... DOMINICA... SAINT LUCIA... SINT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MAARTEN... SAINT VINCENT... MARTINIQUE... BR VIRGIN IS...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MEXICO... HONDURAS... ANGUILLA AND GRENADA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RECOMMENDED ACTIONS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GOVERNMENT AGENCIES RESPONSIBLE FOR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THREATENED COASTAL AREAS SHOULD TAKE ACTION TO INFORM AND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INSTRUCT ANY COASTAL POPULATIONS AT RISK IN ACCORDANCE WITH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THEIR OWN EVALUATION... PROCEDURES AND THE LEVEL OF THREAT.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PERSONS LOCATED IN THREATENED COASTAL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AREAS SHOULD STAY ALERT FOR INFORMATION AND FOLLOW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INSTRUCTIONS FROM NATIONAL AND LOCAL AUTHORITIES.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TEST... ESTIMATED TIMES OF ARRIVAL ...TEST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 THIS IS A TEST MESSAGE. ESTIMATED TIMES OF ARRIVAL -ETA- OF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THE INITIAL TSUNAMI WAVE FOR PLACES WITHIN THE REGION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IDENTIFIED WITH A POTENTIAL TSUNAMI THREAT. ACTUAL ARRIVAL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TIMES MAY DIFFER AND THE INITIAL WAVE MAY NOT BE THE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LARGEST. A TSUNAMI IS A SERIES OF WAVES AND THE TIME BETWEEN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WAVES CAN BE FIVE MINUTES TO ONE HOUR.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LOCATION         REGION             COORDINATES    ETA(UTC)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------------------------------------------------------------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ALIGANDI         PANAMA             9.2N  78.0W   1514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PUERTO CARRETO   PANAMA             8.8N  77.6W   1525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CARTAGENA        COLOMBIA          10.4N  75.6W   1532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PUERTO OBALDIA   PANAMA             8.7N  77.4W   1539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PUNTA CARIBANA   COLOMBIA           8.6N  76.9W   1545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SANTA MARTA      COLOMBIA          11.2N  74.2W   1555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PROVIDENCIA      SAN ANDRES PROVI  12.6N  81.7W   1556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SAN ANDRES       SAN ANDRES PROVI  13.4N  81.4W   1600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COLON            PANAMA             9.4N  79.9W   1605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BARRANQUILLA     COLOMBIA          11.1N  74.9W   1608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PUERTO LIMON     COSTA RICA        10.0N  83.0W   1609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BOCAS DEL TORO   PANAMA             9.4N  82.2W   1621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JACAMEL          HAITI             18.1N  72.5W   1634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ORANJESTAD       ARUBA             12.5N  70.0W   1643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RIOHACHA         COLOMBIA          11.6N  72.9W   1647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JEREMIE          HAITI             18.6N  74.1W   1652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ONIMA            BONAIRE           12.3N  68.3W   1653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KINGSTON         JAMAICA           17.9N  76.9W   1656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SANTIAGO D CUBA  CUBA              19.9N  75.8W   1657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CAYMAN BRAC      CAYMAN ISLANDS    19.7N  79.9W   1658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SANTO DOMINGO    DOMINICAN REP     18.5N  69.9W   1702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PUNTA GORDA      NICARAGUA         11.4N  83.8W   1703 03/21</a:t>
            </a:r>
            <a:endParaRPr sz="7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6369046" y="0"/>
            <a:ext cx="61592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10" y="2077982"/>
            <a:ext cx="4191091" cy="4005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47701"/>
            <a:ext cx="3842238" cy="50659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34155" y="2936631"/>
            <a:ext cx="3165231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3767" y="1784719"/>
            <a:ext cx="678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Website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AC8599-4BBC-1B51-AC90-F87CC9D8841E}"/>
              </a:ext>
            </a:extLst>
          </p:cNvPr>
          <p:cNvSpPr txBox="1"/>
          <p:nvPr/>
        </p:nvSpPr>
        <p:spPr>
          <a:xfrm>
            <a:off x="79441" y="4461550"/>
            <a:ext cx="1901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hlinkClick r:id="rId4"/>
              </a:rPr>
              <a:t>http://itic.ioc-unesco.org/index.php?option=com_content&amp;view=category&amp;layout=blog&amp;id=2020&amp;Itemid=2335</a:t>
            </a:r>
            <a:endParaRPr lang="x-none" dirty="0"/>
          </a:p>
        </p:txBody>
      </p:sp>
      <p:sp>
        <p:nvSpPr>
          <p:cNvPr id="10" name="Google Shape;140;p6"/>
          <p:cNvSpPr txBox="1">
            <a:spLocks/>
          </p:cNvSpPr>
          <p:nvPr/>
        </p:nvSpPr>
        <p:spPr>
          <a:xfrm>
            <a:off x="1818051" y="304801"/>
            <a:ext cx="8483699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NEW CARIBE WAVE WEBSITE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00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40" t="12931" r="19432" b="5387"/>
          <a:stretch>
            <a:fillRect/>
          </a:stretch>
        </p:blipFill>
        <p:spPr bwMode="auto">
          <a:xfrm>
            <a:off x="346842" y="1450428"/>
            <a:ext cx="5849007" cy="51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7525" t="13254" r="30974" b="5065"/>
          <a:stretch>
            <a:fillRect/>
          </a:stretch>
        </p:blipFill>
        <p:spPr bwMode="auto">
          <a:xfrm>
            <a:off x="6931915" y="1418896"/>
            <a:ext cx="4766099" cy="52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Google Shape;140;p6"/>
          <p:cNvSpPr txBox="1">
            <a:spLocks/>
          </p:cNvSpPr>
          <p:nvPr/>
        </p:nvSpPr>
        <p:spPr>
          <a:xfrm>
            <a:off x="1818051" y="304801"/>
            <a:ext cx="8483699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NEW CARIBE WAVE WEBSITE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2025</Words>
  <Application>Microsoft Office PowerPoint</Application>
  <PresentationFormat>Personalizado</PresentationFormat>
  <Paragraphs>426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Diapositiva 1</vt:lpstr>
      <vt:lpstr>Timeline  2024 </vt:lpstr>
      <vt:lpstr>CARIBE WAVE 24 Earthquake and Tsunami Scenarios</vt:lpstr>
      <vt:lpstr>Message Chronology issued by the PTWC Puerto Rico Trench</vt:lpstr>
      <vt:lpstr>Message Chronology issued by the PTWC Panama</vt:lpstr>
      <vt:lpstr>Diapositiva 6</vt:lpstr>
      <vt:lpstr>Diapositiva 7</vt:lpstr>
      <vt:lpstr>Diapositiva 8</vt:lpstr>
      <vt:lpstr>Diapositiva 9</vt:lpstr>
      <vt:lpstr>Member State Participation    The TsunamiZone Registration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Vanacore;Antonio Aguilar M.</dc:creator>
  <cp:keywords>#CaribeWave</cp:keywords>
  <cp:lastModifiedBy>Antonio A</cp:lastModifiedBy>
  <cp:revision>7</cp:revision>
  <dcterms:created xsi:type="dcterms:W3CDTF">2023-01-30T12:24:29Z</dcterms:created>
  <dcterms:modified xsi:type="dcterms:W3CDTF">2024-02-01T03:34:35Z</dcterms:modified>
</cp:coreProperties>
</file>