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17C3AE-006C-C49F-C76D-8C8F8A5449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C98F365-DCEF-445A-26AB-352310C1D2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B521DE-1862-FB84-D388-1A749C5B6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F69F2-90BB-894F-81FB-FBB0B895CEE9}" type="datetimeFigureOut">
              <a:rPr lang="es-CR" smtClean="0"/>
              <a:t>1/2/24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3E9165-A464-7369-51C7-39079F049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3565808-6D23-1E33-64E5-763E89AE2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1933-B4DD-CE4E-B365-02D59B9F8C6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54084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DBE801-0955-174B-B2C6-A42EEEB5A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F7141A6-5153-1CDE-BF54-2E0AD9B635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6E9248-F5E7-DC09-F5F1-D02C3705B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F69F2-90BB-894F-81FB-FBB0B895CEE9}" type="datetimeFigureOut">
              <a:rPr lang="es-CR" smtClean="0"/>
              <a:t>1/2/24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BF84F5-7E0A-A6A4-B15E-EFC84BC32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E11E982-8F2B-DEBA-6C91-DAEEDEDBE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1933-B4DD-CE4E-B365-02D59B9F8C6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6704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C398B2A-A12D-457F-B842-95C30504CA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E8AE7D8-6B3A-12E3-7FC7-1C3EA4364D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D897F6-9DCB-CD0A-CF5C-CBB82CCF0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F69F2-90BB-894F-81FB-FBB0B895CEE9}" type="datetimeFigureOut">
              <a:rPr lang="es-CR" smtClean="0"/>
              <a:t>1/2/24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691733F-D2B1-28E8-C3CF-B64C5152F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46A408-39EC-F711-33D2-ADBD1E08E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1933-B4DD-CE4E-B365-02D59B9F8C6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299699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B03A4B-18C8-D881-B432-ADA81A89D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466BB7B-369F-DB06-1E3A-59B773263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BE2B98-93D6-38A5-3D13-51E482CD4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F69F2-90BB-894F-81FB-FBB0B895CEE9}" type="datetimeFigureOut">
              <a:rPr lang="es-CR" smtClean="0"/>
              <a:t>1/2/24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F2F40E-9A8F-BC01-407C-2BD01BC10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01B60F-1FC0-391D-12C6-160A65A9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1933-B4DD-CE4E-B365-02D59B9F8C6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5434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864EE3-CDC6-FFAE-113D-5A97F804F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DFEBB8C-083E-9540-C407-14E4E1DBD2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377749-B56F-C294-F0B7-5EB769147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F69F2-90BB-894F-81FB-FBB0B895CEE9}" type="datetimeFigureOut">
              <a:rPr lang="es-CR" smtClean="0"/>
              <a:t>1/2/24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98755F-CE57-8E5F-9187-5141F079C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3C9EC51-614F-2C9D-F988-61DA396B4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1933-B4DD-CE4E-B365-02D59B9F8C6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27533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8F7E1B-9477-1D95-E6DA-774B969B6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EDA932-361C-A277-3EB5-182E0CD895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1D3E09E-C7AF-CCD6-8106-64CC4C31E4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EE07F9C-6F7F-672D-FEB0-C72F59B63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F69F2-90BB-894F-81FB-FBB0B895CEE9}" type="datetimeFigureOut">
              <a:rPr lang="es-CR" smtClean="0"/>
              <a:t>1/2/24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FFA0C6C-99EB-F558-96E4-824622BDD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349F872-4C6C-F59A-02C2-2DE690B17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1933-B4DD-CE4E-B365-02D59B9F8C6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9489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FF738-4FEC-9E3C-2D4B-C28D4BDC8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0D21D1-A693-6DB4-DA4F-130B31E223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9DC3BC1-6762-BC7E-F3C3-A8E8DB8A3F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6CEF31E-FED0-AA4E-AF7E-862DB30CC2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0115236-44CE-328E-5A23-DF7FDD4902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7A8C6F7-66FF-2C75-1468-27A5A6497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F69F2-90BB-894F-81FB-FBB0B895CEE9}" type="datetimeFigureOut">
              <a:rPr lang="es-CR" smtClean="0"/>
              <a:t>1/2/24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20C700F-8380-FE45-3E93-1D67646F0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4355926-4367-B8C9-318B-CAFB8617D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1933-B4DD-CE4E-B365-02D59B9F8C6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47772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88AB59-ED1A-89AF-BF35-C77742334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D20E4C6-4197-A0D5-27E4-7994FE022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F69F2-90BB-894F-81FB-FBB0B895CEE9}" type="datetimeFigureOut">
              <a:rPr lang="es-CR" smtClean="0"/>
              <a:t>1/2/24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3DEC3D4-63B5-0B8B-67C1-951EBFB2D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1C403E3-E5C8-47C1-6827-8979F651E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1933-B4DD-CE4E-B365-02D59B9F8C6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90079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715E501-5759-C009-F41F-3366710C8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F69F2-90BB-894F-81FB-FBB0B895CEE9}" type="datetimeFigureOut">
              <a:rPr lang="es-CR" smtClean="0"/>
              <a:t>1/2/24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610941D-99E2-825B-FD30-62A00B021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172FB68-6290-1007-D08C-FE56F3D26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1933-B4DD-CE4E-B365-02D59B9F8C6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162731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0725C7-201B-1979-5496-E283B8A03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76C674-BA3D-F3BC-1B68-F8E8D4308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C373560-7BF7-1BF1-1DAE-D09CFE64C4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F7C82C-AC33-DCB2-5B42-011C2C138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F69F2-90BB-894F-81FB-FBB0B895CEE9}" type="datetimeFigureOut">
              <a:rPr lang="es-CR" smtClean="0"/>
              <a:t>1/2/24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6AD9D23-FA52-6AB8-EB7A-B2C72CADA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C949535-DACE-8C14-34C5-03E262C1D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1933-B4DD-CE4E-B365-02D59B9F8C6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320086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92D1A3-68CB-0AEC-56F1-1CC2119CB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96B371D-7565-4952-4FE6-DFA51BABDE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4EC20F5-8904-8E0D-BAA7-1CA64D575D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DFF1BA1-7AF4-EB70-8D21-6973E3F07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F69F2-90BB-894F-81FB-FBB0B895CEE9}" type="datetimeFigureOut">
              <a:rPr lang="es-CR" smtClean="0"/>
              <a:t>1/2/24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537602A-BA76-6068-B2ED-FC58F7D53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D58C703-D61B-BB8E-8500-0A28481DC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1933-B4DD-CE4E-B365-02D59B9F8C6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57164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E48BBE9-FEBB-0602-E916-0AA932AAD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A971B16-F9CC-D83B-2099-7C3456547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34B90B-5CBF-9DA0-57D2-66BB97CED4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4F69F2-90BB-894F-81FB-FBB0B895CEE9}" type="datetimeFigureOut">
              <a:rPr lang="es-CR" smtClean="0"/>
              <a:t>1/2/24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985FAC-FF98-A01F-DAC7-01428F80D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6FBFD5-0AE6-7D7D-47C0-C7BDF2A696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E01933-B4DD-CE4E-B365-02D59B9F8C6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85850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5C15DA-56A2-A844-5D2A-6549A742F0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R" dirty="0"/>
              <a:t>WG4 </a:t>
            </a:r>
            <a:r>
              <a:rPr lang="es-CR" dirty="0" err="1"/>
              <a:t>Report</a:t>
            </a:r>
            <a:endParaRPr lang="es-C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751D782-886D-40B1-AA10-DDB5DDCD85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131" y="3602037"/>
            <a:ext cx="10867697" cy="2387599"/>
          </a:xfrm>
        </p:spPr>
        <p:txBody>
          <a:bodyPr/>
          <a:lstStyle/>
          <a:p>
            <a:r>
              <a:rPr lang="es-CR" dirty="0" err="1"/>
              <a:t>Chair</a:t>
            </a:r>
            <a:r>
              <a:rPr lang="es-CR" dirty="0"/>
              <a:t>: Silvia Chacón-Barrantes (Costa Rica)</a:t>
            </a:r>
          </a:p>
          <a:p>
            <a:r>
              <a:rPr lang="es-CR" dirty="0" err="1"/>
              <a:t>ViceChair</a:t>
            </a:r>
            <a:r>
              <a:rPr lang="es-CR" dirty="0"/>
              <a:t> </a:t>
            </a:r>
            <a:r>
              <a:rPr lang="es-CR" dirty="0" err="1"/>
              <a:t>Preparedness</a:t>
            </a:r>
            <a:r>
              <a:rPr lang="es-CR" dirty="0"/>
              <a:t> and Response </a:t>
            </a:r>
            <a:r>
              <a:rPr lang="es-CR" dirty="0" err="1"/>
              <a:t>Capabilities</a:t>
            </a:r>
            <a:r>
              <a:rPr lang="es-CR" dirty="0"/>
              <a:t>: Jacob </a:t>
            </a:r>
            <a:r>
              <a:rPr lang="es-CR" dirty="0" err="1"/>
              <a:t>Ngumbah</a:t>
            </a:r>
            <a:r>
              <a:rPr lang="es-CR" dirty="0"/>
              <a:t> (SKN)</a:t>
            </a:r>
          </a:p>
          <a:p>
            <a:r>
              <a:rPr lang="es-CR" dirty="0" err="1"/>
              <a:t>ViceChair</a:t>
            </a:r>
            <a:r>
              <a:rPr lang="es-CR" dirty="0"/>
              <a:t> </a:t>
            </a:r>
            <a:r>
              <a:rPr lang="es-CR" dirty="0" err="1"/>
              <a:t>Mitigation</a:t>
            </a:r>
            <a:r>
              <a:rPr lang="es-CR" dirty="0"/>
              <a:t>: Stacey Edwards (T&amp;T)</a:t>
            </a:r>
          </a:p>
          <a:p>
            <a:r>
              <a:rPr lang="es-CR" dirty="0" err="1"/>
              <a:t>ViceChair</a:t>
            </a:r>
            <a:r>
              <a:rPr lang="es-CR" dirty="0"/>
              <a:t> Tsunami </a:t>
            </a:r>
            <a:r>
              <a:rPr lang="es-CR" dirty="0" err="1"/>
              <a:t>Ready</a:t>
            </a:r>
            <a:r>
              <a:rPr lang="es-CR" dirty="0"/>
              <a:t>: Fabian </a:t>
            </a:r>
            <a:r>
              <a:rPr lang="es-CR" dirty="0" err="1"/>
              <a:t>Hinds</a:t>
            </a:r>
            <a:r>
              <a:rPr lang="es-CR" dirty="0"/>
              <a:t> (Barbados)</a:t>
            </a:r>
          </a:p>
        </p:txBody>
      </p:sp>
    </p:spTree>
    <p:extLst>
      <p:ext uri="{BB962C8B-B14F-4D97-AF65-F5344CB8AC3E}">
        <p14:creationId xmlns:p14="http://schemas.microsoft.com/office/powerpoint/2010/main" val="556595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35050F-F2F7-6F18-091F-8269BF74B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/>
              <a:t>General </a:t>
            </a:r>
            <a:r>
              <a:rPr lang="es-CR" dirty="0" err="1"/>
              <a:t>tasks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6307A0-314B-2D47-8855-2F1323907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4.G1 - Consider UN Ocean Decade Tsunami </a:t>
            </a:r>
            <a:r>
              <a:rPr lang="en-US" dirty="0" err="1"/>
              <a:t>Programme</a:t>
            </a:r>
            <a:r>
              <a:rPr lang="en-US" dirty="0"/>
              <a:t> and other relevant decade actions, the Regional Action Plan for the Implementation of the Sendai Framework for Disaster Risk Reduction 2015-2030 in the Americas and the Caribbean and the UN Early Warnings for All Initiative (EW4ALL) </a:t>
            </a:r>
            <a:r>
              <a:rPr lang="en-US" dirty="0">
                <a:solidFill>
                  <a:srgbClr val="FF0000"/>
                </a:solidFill>
              </a:rPr>
              <a:t>- Silvia</a:t>
            </a:r>
            <a:endParaRPr lang="es-CR" dirty="0"/>
          </a:p>
          <a:p>
            <a:r>
              <a:rPr lang="en-US" dirty="0"/>
              <a:t>4.G2 - Present a progress report based on the Key Performance Indicators related to the UN ODTP </a:t>
            </a:r>
            <a:r>
              <a:rPr lang="en-US" dirty="0">
                <a:solidFill>
                  <a:srgbClr val="FF0000"/>
                </a:solidFill>
              </a:rPr>
              <a:t>– Silvia </a:t>
            </a:r>
            <a:endParaRPr lang="es-CR" dirty="0"/>
          </a:p>
          <a:p>
            <a:r>
              <a:rPr lang="en-US" dirty="0"/>
              <a:t>4.G3 - Support the </a:t>
            </a:r>
            <a:r>
              <a:rPr lang="en-US" u="sng" dirty="0"/>
              <a:t>development</a:t>
            </a:r>
            <a:r>
              <a:rPr lang="en-US" dirty="0"/>
              <a:t> of </a:t>
            </a:r>
            <a:r>
              <a:rPr lang="en-US" u="sng" dirty="0"/>
              <a:t>guidelines and capacity development</a:t>
            </a:r>
            <a:r>
              <a:rPr lang="en-US" dirty="0"/>
              <a:t> on </a:t>
            </a:r>
            <a:r>
              <a:rPr lang="en-US" u="sng" dirty="0"/>
              <a:t>preparedness, response and recovery planning </a:t>
            </a:r>
            <a:r>
              <a:rPr lang="en-US" dirty="0"/>
              <a:t>for Member States, communities, and organizations, which should include sharing of training and evacuation best practices.</a:t>
            </a:r>
            <a:r>
              <a:rPr lang="es-CR" dirty="0"/>
              <a:t> </a:t>
            </a:r>
            <a:r>
              <a:rPr lang="es-CR" dirty="0">
                <a:solidFill>
                  <a:srgbClr val="FF0000"/>
                </a:solidFill>
              </a:rPr>
              <a:t>– </a:t>
            </a:r>
            <a:r>
              <a:rPr lang="es-CR" dirty="0" err="1">
                <a:solidFill>
                  <a:srgbClr val="FF0000"/>
                </a:solidFill>
              </a:rPr>
              <a:t>requires</a:t>
            </a:r>
            <a:r>
              <a:rPr lang="es-CR" dirty="0">
                <a:solidFill>
                  <a:srgbClr val="FF0000"/>
                </a:solidFill>
              </a:rPr>
              <a:t> </a:t>
            </a:r>
            <a:r>
              <a:rPr lang="es-CR" dirty="0" err="1">
                <a:solidFill>
                  <a:srgbClr val="FF0000"/>
                </a:solidFill>
              </a:rPr>
              <a:t>knowing</a:t>
            </a:r>
            <a:r>
              <a:rPr lang="es-CR" dirty="0">
                <a:solidFill>
                  <a:srgbClr val="FF0000"/>
                </a:solidFill>
              </a:rPr>
              <a:t> </a:t>
            </a:r>
            <a:r>
              <a:rPr lang="es-CR" dirty="0" err="1">
                <a:solidFill>
                  <a:srgbClr val="FF0000"/>
                </a:solidFill>
              </a:rPr>
              <a:t>those</a:t>
            </a:r>
            <a:r>
              <a:rPr lang="es-CR" dirty="0">
                <a:solidFill>
                  <a:srgbClr val="FF0000"/>
                </a:solidFill>
              </a:rPr>
              <a:t> </a:t>
            </a:r>
            <a:r>
              <a:rPr lang="es-CR" dirty="0" err="1">
                <a:solidFill>
                  <a:srgbClr val="FF0000"/>
                </a:solidFill>
              </a:rPr>
              <a:t>needs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753374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208734-7D04-F390-251D-D5EBF00A0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/>
              <a:t>Preparedness</a:t>
            </a:r>
            <a:r>
              <a:rPr lang="es-CR" dirty="0"/>
              <a:t> and Response </a:t>
            </a:r>
            <a:r>
              <a:rPr lang="es-CR" dirty="0" err="1"/>
              <a:t>Tasks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3F9789-D19F-137D-BF4A-B3CC2DDFD1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4.1.1 Identify the public awareness and education strategies and tools that the Member States can integrate into their risk reduction and emergency </a:t>
            </a:r>
            <a:r>
              <a:rPr lang="en-US"/>
              <a:t>management programmes</a:t>
            </a:r>
            <a:r>
              <a:rPr lang="en-US" dirty="0"/>
              <a:t>.</a:t>
            </a:r>
            <a:endParaRPr lang="es-CR" dirty="0"/>
          </a:p>
          <a:p>
            <a:r>
              <a:rPr lang="en-US" dirty="0"/>
              <a:t>4.1.2 To closely cooperate with the Caribbean Tsunami Information Centre (CTIC) in carrying out its mandate and in the implementation of </a:t>
            </a:r>
            <a:r>
              <a:rPr lang="en-US"/>
              <a:t>its programme</a:t>
            </a:r>
            <a:r>
              <a:rPr lang="en-US" dirty="0"/>
              <a:t>.</a:t>
            </a:r>
            <a:r>
              <a:rPr lang="es-C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90089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E73B2F-756B-40DA-95B2-0AFB8BACD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/>
              <a:t>Mitigation</a:t>
            </a:r>
            <a:r>
              <a:rPr lang="es-CR" dirty="0"/>
              <a:t> </a:t>
            </a:r>
            <a:r>
              <a:rPr lang="es-CR" dirty="0" err="1"/>
              <a:t>Tasks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BFC143-5F2C-5D75-3749-438EDEECCA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4.2.1 Identify mitigation best practices related to plans, structural and nature-based solutions.</a:t>
            </a:r>
            <a:endParaRPr lang="es-CR" dirty="0"/>
          </a:p>
          <a:p>
            <a:r>
              <a:rPr lang="en-US" dirty="0"/>
              <a:t>4.2.2 Advise Member States on measures to minimize impacts to critical infrastructure and marine assets from tsunamis and other coastal hazards.</a:t>
            </a:r>
            <a:endParaRPr lang="es-CR" dirty="0"/>
          </a:p>
          <a:p>
            <a:r>
              <a:rPr lang="en-US" dirty="0"/>
              <a:t>4.2.3 Identify and employ strategies to support mainstreaming disaster risk reduction into urban planning.</a:t>
            </a:r>
            <a:endParaRPr lang="es-CR" dirty="0"/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491594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CF38A5-15C2-88E2-7F1B-F5AC3B0CB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/>
              <a:t>Tsunami </a:t>
            </a:r>
            <a:r>
              <a:rPr lang="es-CR" dirty="0" err="1"/>
              <a:t>Ready</a:t>
            </a:r>
            <a:r>
              <a:rPr lang="es-CR" dirty="0"/>
              <a:t> </a:t>
            </a:r>
            <a:r>
              <a:rPr lang="es-CR" dirty="0" err="1"/>
              <a:t>Tasks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7FCD3C-A7BC-7AAC-9E99-B84164E02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4.3.1 Identify and employ strategies to ensure 100% of at-risk communities achieve UNESCO/IOC Tsunami Ready recognition.</a:t>
            </a:r>
            <a:endParaRPr lang="es-CR" dirty="0"/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314439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EA8C55-EDE4-CA95-DE18-633B4F4F2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/>
              <a:t>First</a:t>
            </a:r>
            <a:r>
              <a:rPr lang="es-CR" dirty="0"/>
              <a:t> meeting: 9 </a:t>
            </a:r>
            <a:r>
              <a:rPr lang="es-CR" dirty="0" err="1"/>
              <a:t>January</a:t>
            </a:r>
            <a:r>
              <a:rPr lang="es-CR" dirty="0"/>
              <a:t> 2024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9C3B3B-A620-C381-C9E5-E3A096F29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14 participants</a:t>
            </a:r>
          </a:p>
          <a:p>
            <a:r>
              <a:rPr lang="en-US" dirty="0"/>
              <a:t>We distributed ourselves in the subgroups to work in the tasks assigned to each subgroup.</a:t>
            </a:r>
          </a:p>
          <a:p>
            <a:r>
              <a:rPr lang="en-US" dirty="0"/>
              <a:t>Discussed the possibility of performing surveys on best practices, strategies and measures to MS</a:t>
            </a:r>
          </a:p>
          <a:p>
            <a:r>
              <a:rPr lang="en-US" dirty="0"/>
              <a:t>Ways to address these outside the Caribbean region will be addressed within the subgroups</a:t>
            </a:r>
          </a:p>
          <a:p>
            <a:r>
              <a:rPr lang="en-US" dirty="0"/>
              <a:t>Each subgroup will meet separately to address their tasks</a:t>
            </a:r>
          </a:p>
        </p:txBody>
      </p:sp>
    </p:spTree>
    <p:extLst>
      <p:ext uri="{BB962C8B-B14F-4D97-AF65-F5344CB8AC3E}">
        <p14:creationId xmlns:p14="http://schemas.microsoft.com/office/powerpoint/2010/main" val="3360590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60C918-8721-95F3-6C5C-8D9FB2B04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/>
              <a:t>Tsunami </a:t>
            </a:r>
            <a:r>
              <a:rPr lang="es-CR" dirty="0" err="1"/>
              <a:t>Ready</a:t>
            </a:r>
            <a:r>
              <a:rPr lang="es-CR" dirty="0"/>
              <a:t> </a:t>
            </a:r>
            <a:r>
              <a:rPr lang="es-CR" dirty="0" err="1"/>
              <a:t>proposal</a:t>
            </a:r>
            <a:r>
              <a:rPr lang="es-CR" dirty="0"/>
              <a:t> (</a:t>
            </a:r>
            <a:r>
              <a:rPr lang="es-CR" dirty="0" err="1"/>
              <a:t>by</a:t>
            </a:r>
            <a:r>
              <a:rPr lang="es-CR" dirty="0"/>
              <a:t> Christa)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0877D6-7B9E-0F0F-D2CB-DB2F91BF1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be decided by next ICG</a:t>
            </a:r>
          </a:p>
          <a:p>
            <a:r>
              <a:rPr lang="en-US" dirty="0"/>
              <a:t>Eliminate TR subgroup from WG4</a:t>
            </a:r>
          </a:p>
          <a:p>
            <a:r>
              <a:rPr lang="en-US" dirty="0"/>
              <a:t>Establish TR-TT:</a:t>
            </a:r>
          </a:p>
          <a:p>
            <a:pPr lvl="1"/>
            <a:r>
              <a:rPr lang="en-US" dirty="0"/>
              <a:t>Chair: Fabian Hinds,</a:t>
            </a:r>
          </a:p>
          <a:p>
            <a:pPr lvl="1"/>
            <a:r>
              <a:rPr lang="en-US" dirty="0"/>
              <a:t>Members: Chairs and </a:t>
            </a:r>
            <a:r>
              <a:rPr lang="en-US" dirty="0" err="1"/>
              <a:t>ViceChairs</a:t>
            </a:r>
            <a:r>
              <a:rPr lang="en-US" dirty="0"/>
              <a:t> of all the WGs</a:t>
            </a:r>
          </a:p>
          <a:p>
            <a:pPr lvl="1"/>
            <a:r>
              <a:rPr lang="en-US" dirty="0"/>
              <a:t>+ </a:t>
            </a:r>
            <a:r>
              <a:rPr lang="en-US"/>
              <a:t>ex officio</a:t>
            </a:r>
            <a:endParaRPr lang="en-US" dirty="0"/>
          </a:p>
          <a:p>
            <a:r>
              <a:rPr lang="en-US" dirty="0"/>
              <a:t>Because TR is a transversal subject</a:t>
            </a:r>
          </a:p>
        </p:txBody>
      </p:sp>
    </p:spTree>
    <p:extLst>
      <p:ext uri="{BB962C8B-B14F-4D97-AF65-F5344CB8AC3E}">
        <p14:creationId xmlns:p14="http://schemas.microsoft.com/office/powerpoint/2010/main" val="39596695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395</Words>
  <Application>Microsoft Macintosh PowerPoint</Application>
  <PresentationFormat>Panorámica</PresentationFormat>
  <Paragraphs>32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Tema de Office</vt:lpstr>
      <vt:lpstr>WG4 Report</vt:lpstr>
      <vt:lpstr>General tasks</vt:lpstr>
      <vt:lpstr>Preparedness and Response Tasks</vt:lpstr>
      <vt:lpstr>Mitigation Tasks</vt:lpstr>
      <vt:lpstr>Tsunami Ready Tasks</vt:lpstr>
      <vt:lpstr>First meeting: 9 January 2024</vt:lpstr>
      <vt:lpstr>Tsunami Ready proposal (by Christa)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WG4 Report</dc:title>
  <dc:creator>SILVIA CHACON  BARRANTES</dc:creator>
  <cp:lastModifiedBy>SILVIA CHACON  BARRANTES</cp:lastModifiedBy>
  <cp:revision>1</cp:revision>
  <dcterms:created xsi:type="dcterms:W3CDTF">2024-02-01T18:48:47Z</dcterms:created>
  <dcterms:modified xsi:type="dcterms:W3CDTF">2024-02-01T20:14:04Z</dcterms:modified>
</cp:coreProperties>
</file>