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7" r:id="rId1"/>
  </p:sldMasterIdLst>
  <p:notesMasterIdLst>
    <p:notesMasterId r:id="rId17"/>
  </p:notesMasterIdLst>
  <p:sldIdLst>
    <p:sldId id="319" r:id="rId2"/>
    <p:sldId id="854" r:id="rId3"/>
    <p:sldId id="853" r:id="rId4"/>
    <p:sldId id="360" r:id="rId5"/>
    <p:sldId id="354" r:id="rId6"/>
    <p:sldId id="872" r:id="rId7"/>
    <p:sldId id="859" r:id="rId8"/>
    <p:sldId id="858" r:id="rId9"/>
    <p:sldId id="873" r:id="rId10"/>
    <p:sldId id="867" r:id="rId11"/>
    <p:sldId id="868" r:id="rId12"/>
    <p:sldId id="871" r:id="rId13"/>
    <p:sldId id="874" r:id="rId14"/>
    <p:sldId id="875" r:id="rId15"/>
    <p:sldId id="320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33"/>
    <a:srgbClr val="0066CC"/>
    <a:srgbClr val="00FF00"/>
    <a:srgbClr val="FF0000"/>
    <a:srgbClr val="66FF66"/>
    <a:srgbClr val="CCFFCC"/>
    <a:srgbClr val="ECF8EE"/>
    <a:srgbClr val="E6D8B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3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941901A-5C26-4D48-AD5C-61EDD766BC3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C6C05DA-35EE-4B5B-A90A-F0D384B5F57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B3144C89-B845-40AC-BE8A-8CFF8DAC8EE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11B87B0C-0EBF-43DA-AC47-9EB28BC4D27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83CCDF98-7C43-4194-A8F3-40FBAEC38ED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A3E350C6-FDFA-469C-86BE-96673845DE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7032516-AB39-44C7-BA97-FD56584A85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10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CDCCE52F-814F-49B7-8C26-E0A08D54CE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010D6A4-302B-45DC-8D94-5F8140243FB4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750C54BD-6BB9-4514-A2E3-FE05EC1C25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5EC09245-EB19-456B-8DF3-DB79F0A854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465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2F314B57-2775-4A4E-BAD3-B69432851C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0340ECC-18A9-4A45-A28A-08DDA6B2D75B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15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4E973D60-70A3-4575-8000-FEBFEA94E7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10A73BDA-A690-4FBB-AED4-41F382FF33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064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>
            <a:extLst>
              <a:ext uri="{FF2B5EF4-FFF2-40B4-BE49-F238E27FC236}">
                <a16:creationId xmlns:a16="http://schemas.microsoft.com/office/drawing/2014/main" id="{B66F2C67-9234-4BEB-AE05-7742665F4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114800"/>
            <a:ext cx="7770813" cy="92075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folHlink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lIns="91368" tIns="45685" rIns="91368" bIns="45685"/>
          <a:lstStyle/>
          <a:p>
            <a:endParaRPr lang="en-US"/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F8BDAA33-7243-4B18-A36F-0336CB2CB5C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55800" y="311150"/>
            <a:ext cx="6846888" cy="82742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87908" tIns="43953" rIns="87908" bIns="43953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600" b="1" dirty="0">
                <a:latin typeface="Calibri" panose="020F0502020204030204" pitchFamily="34" charset="0"/>
                <a:cs typeface="Arial" panose="020B0604020202020204" pitchFamily="34" charset="0"/>
              </a:rPr>
              <a:t>ICG/CARIBE-EWS Officers Meeting</a:t>
            </a:r>
          </a:p>
          <a:p>
            <a:pPr algn="ctr" eaLnBrk="1" hangingPunct="1">
              <a:defRPr/>
            </a:pPr>
            <a:r>
              <a:rPr lang="en-US" altLang="en-US" sz="1600" b="1" dirty="0">
                <a:latin typeface="Calibri" panose="020F0502020204030204" pitchFamily="34" charset="0"/>
                <a:cs typeface="Arial" panose="020B0604020202020204" pitchFamily="34" charset="0"/>
              </a:rPr>
              <a:t>Mayaguez, Puerto Rico and Virtual</a:t>
            </a:r>
          </a:p>
          <a:p>
            <a:pPr algn="ctr" eaLnBrk="1" hangingPunct="1">
              <a:defRPr/>
            </a:pPr>
            <a:r>
              <a:rPr lang="en-US" altLang="en-US" sz="1600" b="1" dirty="0">
                <a:latin typeface="Calibri" panose="020F0502020204030204" pitchFamily="34" charset="0"/>
                <a:cs typeface="Arial" panose="020B0604020202020204" pitchFamily="34" charset="0"/>
              </a:rPr>
              <a:t>1-2 January, 2024</a:t>
            </a:r>
          </a:p>
        </p:txBody>
      </p:sp>
      <p:pic>
        <p:nvPicPr>
          <p:cNvPr id="6" name="Picture 11" descr="UNESCO-IOC_nowords.png">
            <a:extLst>
              <a:ext uri="{FF2B5EF4-FFF2-40B4-BE49-F238E27FC236}">
                <a16:creationId xmlns:a16="http://schemas.microsoft.com/office/drawing/2014/main" id="{D3CC552C-DCC6-4F69-B9F9-14FE5B656E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450850"/>
            <a:ext cx="1335087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78110" y="4329701"/>
            <a:ext cx="5497513" cy="609600"/>
          </a:xfrm>
        </p:spPr>
        <p:txBody>
          <a:bodyPr/>
          <a:lstStyle>
            <a:lvl1pPr marL="0" indent="0" algn="r">
              <a:buFont typeface="Wingdings" charset="2"/>
              <a:buNone/>
              <a:defRPr sz="2100" b="0"/>
            </a:lvl1pPr>
          </a:lstStyle>
          <a:p>
            <a:r>
              <a:rPr lang="th-TH"/>
              <a:t>Click to edit Master subtitle style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155" y="2115145"/>
            <a:ext cx="7772400" cy="1817688"/>
          </a:xfrm>
          <a:solidFill>
            <a:schemeClr val="bg1"/>
          </a:solidFill>
        </p:spPr>
        <p:txBody>
          <a:bodyPr/>
          <a:lstStyle>
            <a:lvl1pPr>
              <a:defRPr sz="3600"/>
            </a:lvl1pPr>
          </a:lstStyle>
          <a:p>
            <a:endParaRPr lang="th-TH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6DBCE85-3C1E-4231-B62A-CD542F5052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368" tIns="45685" rIns="91368" bIns="4568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000000"/>
                </a:solidFill>
                <a:latin typeface="Verdana" charset="0"/>
                <a:ea typeface="Angsana New"/>
                <a:cs typeface="Angsana New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3635A37-73EA-4EB7-8DF1-FB688EEBBC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368" tIns="45685" rIns="91368" bIns="4568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  <a:latin typeface="Verdana" charset="0"/>
                <a:ea typeface="Angsana New"/>
                <a:cs typeface="Angsana New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621B241-FE97-4DFE-AA54-ACF86EFCA7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368" tIns="45685" rIns="91368" bIns="4568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A6C1E7C1-3DA2-4E59-B1A5-507333F023A2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271522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218" y="151900"/>
            <a:ext cx="8380963" cy="91529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919" y="991195"/>
            <a:ext cx="4229411" cy="51807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07823" y="991195"/>
            <a:ext cx="4230968" cy="25181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07823" y="3652326"/>
            <a:ext cx="4230968" cy="25196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B24BDAD-B0C3-4831-B359-64841C9399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lIns="87908" tIns="43953" rIns="87908" bIns="43953"/>
          <a:lstStyle>
            <a:lvl1pPr algn="ctr" eaLnBrk="1" hangingPunct="1">
              <a:defRPr sz="3500">
                <a:solidFill>
                  <a:srgbClr val="000000"/>
                </a:solidFill>
                <a:latin typeface="Times New Roman" charset="0"/>
                <a:ea typeface="Angsana New"/>
                <a:cs typeface="Angsana New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F314AE-2368-437F-A8E2-1A4559FD2C1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87908" tIns="43953" rIns="87908" bIns="43953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35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0794047-EF86-4F54-AAC3-7CA092B26C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7801404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220" y="151811"/>
            <a:ext cx="8380962" cy="91529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913" y="991195"/>
            <a:ext cx="4229411" cy="51807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7818" y="991195"/>
            <a:ext cx="4230968" cy="51807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812DC4-1B48-4EEB-BE8F-596BE4D255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lIns="87947" tIns="43973" rIns="87947" bIns="43973"/>
          <a:lstStyle>
            <a:lvl1pPr algn="ctr" eaLnBrk="1" hangingPunct="1">
              <a:defRPr sz="35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A398E4-72FB-4CBD-BB8E-5117D135FC8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87947" tIns="43973" rIns="87947" bIns="43973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35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D946EA1-BB92-4DBE-B165-653F3F47EC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2220483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B5AF4-34D5-4869-8F73-8123F6FB23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lIns="87947" tIns="43973" rIns="87947" bIns="43973"/>
          <a:lstStyle>
            <a:lvl1pPr algn="ctr" eaLnBrk="1" hangingPunct="1">
              <a:defRPr sz="35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1CCC067-4AC9-40EB-A6A3-F12B65C99F7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87947" tIns="43973" rIns="87947" bIns="43973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35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F9D33D4-D518-4136-A04D-6F80A77CF9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7691339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5F47BA7-7393-42A4-9045-8C844E1461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68151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8" tIns="45690" rIns="91378" bIns="4569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EF40677-734F-4BCB-91DA-D34CD4EBC1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95400"/>
            <a:ext cx="84359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/>
              <a:t>Click to edit Master text styles</a:t>
            </a:r>
          </a:p>
          <a:p>
            <a:pPr lvl="1"/>
            <a:r>
              <a:rPr lang="th-TH" altLang="en-US"/>
              <a:t>Second level</a:t>
            </a:r>
          </a:p>
          <a:p>
            <a:pPr lvl="2"/>
            <a:r>
              <a:rPr lang="th-TH" altLang="en-US"/>
              <a:t>Third level</a:t>
            </a:r>
          </a:p>
          <a:p>
            <a:pPr lvl="3"/>
            <a:r>
              <a:rPr lang="th-TH" altLang="en-US"/>
              <a:t>Fourth level</a:t>
            </a:r>
          </a:p>
          <a:p>
            <a:pPr lvl="4"/>
            <a:r>
              <a:rPr lang="th-TH" altLang="en-US"/>
              <a:t>Fifth level </a:t>
            </a:r>
          </a:p>
        </p:txBody>
      </p:sp>
      <p:sp>
        <p:nvSpPr>
          <p:cNvPr id="1028" name="AutoShape 4">
            <a:extLst>
              <a:ext uri="{FF2B5EF4-FFF2-40B4-BE49-F238E27FC236}">
                <a16:creationId xmlns:a16="http://schemas.microsoft.com/office/drawing/2014/main" id="{C6C1E4A1-25E3-4326-9A5E-ABCC8BD69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138" y="990600"/>
            <a:ext cx="7958137" cy="109538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lIns="91378" tIns="45690" rIns="91378" bIns="4569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71" r:id="rId3"/>
    <p:sldLayoutId id="2147484172" r:id="rId4"/>
  </p:sldLayoutIdLst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  <a:ea typeface="MS PGothic" panose="020B0600070205080204" pitchFamily="34" charset="-128"/>
          <a:cs typeface="Angsana New" pitchFamily="18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  <a:ea typeface="MS PGothic" panose="020B0600070205080204" pitchFamily="34" charset="-128"/>
          <a:cs typeface="Angsana New" pitchFamily="18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  <a:ea typeface="MS PGothic" panose="020B0600070205080204" pitchFamily="34" charset="-128"/>
          <a:cs typeface="Angsana New" pitchFamily="18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  <a:ea typeface="MS PGothic" panose="020B0600070205080204" pitchFamily="34" charset="-128"/>
          <a:cs typeface="Angsana New" pitchFamily="18" charset="0"/>
        </a:defRPr>
      </a:lvl5pPr>
      <a:lvl6pPr marL="456891" algn="l" rtl="0" fontAlgn="base">
        <a:lnSpc>
          <a:spcPct val="110000"/>
        </a:lnSpc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  <a:ea typeface="Angsana New" pitchFamily="18" charset="0"/>
          <a:cs typeface="Angsana New" pitchFamily="18" charset="0"/>
        </a:defRPr>
      </a:lvl6pPr>
      <a:lvl7pPr marL="913782" algn="l" rtl="0" fontAlgn="base">
        <a:lnSpc>
          <a:spcPct val="110000"/>
        </a:lnSpc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  <a:ea typeface="Angsana New" pitchFamily="18" charset="0"/>
          <a:cs typeface="Angsana New" pitchFamily="18" charset="0"/>
        </a:defRPr>
      </a:lvl7pPr>
      <a:lvl8pPr marL="1370672" algn="l" rtl="0" fontAlgn="base">
        <a:lnSpc>
          <a:spcPct val="110000"/>
        </a:lnSpc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  <a:ea typeface="Angsana New" pitchFamily="18" charset="0"/>
          <a:cs typeface="Angsana New" pitchFamily="18" charset="0"/>
        </a:defRPr>
      </a:lvl8pPr>
      <a:lvl9pPr marL="1827563" algn="l" rtl="0" fontAlgn="base">
        <a:lnSpc>
          <a:spcPct val="110000"/>
        </a:lnSpc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  <a:ea typeface="Angsana New" pitchFamily="18" charset="0"/>
          <a:cs typeface="Angsana New" pitchFamily="18" charset="0"/>
        </a:defRPr>
      </a:lvl9pPr>
    </p:titleStyle>
    <p:bodyStyle>
      <a:lvl1pPr marL="466725" indent="-46672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o"/>
        <a:defRPr sz="3000" b="1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904875" indent="-433388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301750" indent="-39211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o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90688" indent="-3841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2090738" indent="-395288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2549388" indent="-398194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3006279" indent="-398194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3463170" indent="-398194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3920060" indent="-398194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8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91" algn="l" defTabSz="4568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82" algn="l" defTabSz="4568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72" algn="l" defTabSz="4568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63" algn="l" defTabSz="4568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55" algn="l" defTabSz="4568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44" algn="l" defTabSz="4568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36" algn="l" defTabSz="4568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127" algn="l" defTabSz="4568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65A259F-F3F4-4266-9648-538B9585F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2697163"/>
            <a:ext cx="7783513" cy="1133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8" tIns="45690" rIns="91378" bIns="4569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3000" b="1">
                <a:solidFill>
                  <a:schemeClr val="accent2"/>
                </a:solidFill>
              </a:rPr>
              <a:t>Tsunami Service Provider Report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3000" b="1">
                <a:solidFill>
                  <a:schemeClr val="accent2"/>
                </a:solidFill>
              </a:rPr>
              <a:t>Pacific Tsunami Warning Center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3922DBB-0818-4ECC-9114-4771917DB62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955925" y="5381625"/>
            <a:ext cx="5497513" cy="1411288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000"/>
              <a:t>Charles McCreery, Director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000"/>
              <a:t>NOAA Pacific Tsunami Warning Center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000"/>
              <a:t>charles.mccreery@noaa.gov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C5BC471F-A9C2-4B0A-8B06-68359410F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63" y="438150"/>
            <a:ext cx="8174037" cy="582613"/>
          </a:xfrm>
        </p:spPr>
        <p:txBody>
          <a:bodyPr/>
          <a:lstStyle/>
          <a:p>
            <a:r>
              <a:rPr lang="en-US" altLang="en-US" sz="2800" dirty="0"/>
              <a:t>Tsunamis Generated by Volcanoes (TGVs)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312" t="39547" r="18165" b="4988"/>
          <a:stretch/>
        </p:blipFill>
        <p:spPr>
          <a:xfrm>
            <a:off x="365369" y="1483742"/>
            <a:ext cx="8252419" cy="33211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37B1CA-E0D6-4F6A-B77F-95757D5B0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506" y="5924287"/>
            <a:ext cx="83889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algn="ctr">
              <a:spcBef>
                <a:spcPts val="600"/>
              </a:spcBef>
              <a:defRPr/>
            </a:pPr>
            <a:r>
              <a:rPr lang="en-US" altLang="en-US" dirty="0"/>
              <a:t>(from the TOWS-WG Task Team Report on TGVs lead by Francois </a:t>
            </a:r>
            <a:r>
              <a:rPr lang="en-US" altLang="en-US" dirty="0" err="1"/>
              <a:t>Schindele</a:t>
            </a:r>
            <a:r>
              <a:rPr lang="en-US" altLang="en-US" dirty="0"/>
              <a:t>)</a:t>
            </a:r>
            <a:endParaRPr lang="en-US" altLang="en-US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1488" y="4882235"/>
            <a:ext cx="7781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Different Mechanisms for Tsunami-genesis by Volcanoes</a:t>
            </a:r>
          </a:p>
        </p:txBody>
      </p:sp>
    </p:spTree>
    <p:extLst>
      <p:ext uri="{BB962C8B-B14F-4D97-AF65-F5344CB8AC3E}">
        <p14:creationId xmlns:p14="http://schemas.microsoft.com/office/powerpoint/2010/main" val="4085019021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C5BC471F-A9C2-4B0A-8B06-68359410F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63" y="438150"/>
            <a:ext cx="8174037" cy="582613"/>
          </a:xfrm>
        </p:spPr>
        <p:txBody>
          <a:bodyPr/>
          <a:lstStyle/>
          <a:p>
            <a:r>
              <a:rPr lang="en-US" altLang="en-US" sz="2800" dirty="0"/>
              <a:t>Tsunamis Generated by Volcanoes (TGVs)</a:t>
            </a:r>
          </a:p>
        </p:txBody>
      </p:sp>
      <p:sp>
        <p:nvSpPr>
          <p:cNvPr id="10243" name="TextBox 4">
            <a:extLst>
              <a:ext uri="{FF2B5EF4-FFF2-40B4-BE49-F238E27FC236}">
                <a16:creationId xmlns:a16="http://schemas.microsoft.com/office/drawing/2014/main" id="{E037B1CA-E0D6-4F6A-B77F-95757D5B0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506" y="5924287"/>
            <a:ext cx="83889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algn="ctr">
              <a:spcBef>
                <a:spcPts val="600"/>
              </a:spcBef>
              <a:defRPr/>
            </a:pPr>
            <a:r>
              <a:rPr lang="en-US" altLang="en-US" dirty="0"/>
              <a:t>(from the TOWS-WG Task Team Report on TGVs lead by Francois </a:t>
            </a:r>
            <a:r>
              <a:rPr lang="en-US" altLang="en-US" dirty="0" err="1"/>
              <a:t>Schindele</a:t>
            </a:r>
            <a:r>
              <a:rPr lang="en-US" altLang="en-US" dirty="0"/>
              <a:t>)</a:t>
            </a:r>
            <a:endParaRPr lang="en-US" altLang="en-US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622" t="25925" r="17453" b="11845"/>
          <a:stretch/>
        </p:blipFill>
        <p:spPr>
          <a:xfrm>
            <a:off x="87900" y="1246160"/>
            <a:ext cx="8968200" cy="40285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96220" y="5192785"/>
            <a:ext cx="4951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Potentially Tsunamigenic Volcanoes</a:t>
            </a:r>
          </a:p>
        </p:txBody>
      </p:sp>
    </p:spTree>
    <p:extLst>
      <p:ext uri="{BB962C8B-B14F-4D97-AF65-F5344CB8AC3E}">
        <p14:creationId xmlns:p14="http://schemas.microsoft.com/office/powerpoint/2010/main" val="3816385520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C5BC471F-A9C2-4B0A-8B06-68359410F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63" y="438150"/>
            <a:ext cx="8174037" cy="582613"/>
          </a:xfrm>
        </p:spPr>
        <p:txBody>
          <a:bodyPr/>
          <a:lstStyle/>
          <a:p>
            <a:r>
              <a:rPr lang="en-US" altLang="en-US" sz="2400" dirty="0"/>
              <a:t>Update of Users’ Guide to PTWC Products</a:t>
            </a:r>
          </a:p>
        </p:txBody>
      </p:sp>
      <p:sp>
        <p:nvSpPr>
          <p:cNvPr id="10243" name="TextBox 4">
            <a:extLst>
              <a:ext uri="{FF2B5EF4-FFF2-40B4-BE49-F238E27FC236}">
                <a16:creationId xmlns:a16="http://schemas.microsoft.com/office/drawing/2014/main" id="{E037B1CA-E0D6-4F6A-B77F-95757D5B0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763" y="1280457"/>
            <a:ext cx="7947025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+mj-lt"/>
                <a:cs typeface="Courier New" panose="02070309020205020404" pitchFamily="49" charset="0"/>
              </a:rPr>
              <a:t>Include description and example products with previously proposed product changes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+mj-lt"/>
                <a:cs typeface="Courier New" panose="02070309020205020404" pitchFamily="49" charset="0"/>
              </a:rPr>
              <a:t>Alphabetize country/territory names listed with a threat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+mj-lt"/>
                <a:cs typeface="Courier New" panose="02070309020205020404" pitchFamily="49" charset="0"/>
              </a:rPr>
              <a:t>Organize ETAs by country/territory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+mj-lt"/>
                <a:cs typeface="Courier New" panose="02070309020205020404" pitchFamily="49" charset="0"/>
              </a:rPr>
              <a:t>Organize observations by country/territory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+mj-lt"/>
                <a:cs typeface="Courier New" panose="02070309020205020404" pitchFamily="49" charset="0"/>
              </a:rPr>
              <a:t>Indicate type of marigram measurement made (crest-to-trough, mid-to-crest, mid-to-trough)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+mj-lt"/>
                <a:cs typeface="Courier New" panose="02070309020205020404" pitchFamily="49" charset="0"/>
              </a:rPr>
              <a:t>Define pre-forecast potential threat areas by time-to-impact versus distance to the epicenter (e.g., first arrival within one hour, two hours, or three hours)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+mj-lt"/>
                <a:cs typeface="Courier New" panose="02070309020205020404" pitchFamily="49" charset="0"/>
              </a:rPr>
              <a:t>Incorporate information from the 2006 Communication Plan and retire that Plan.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+mj-lt"/>
                <a:cs typeface="Courier New" panose="02070309020205020404" pitchFamily="49" charset="0"/>
              </a:rPr>
              <a:t>Prepare and distribute the updated Users’ Guide for review, comments, and approval prior to next ICG-CARIBE-EWS Meeting</a:t>
            </a:r>
          </a:p>
        </p:txBody>
      </p:sp>
    </p:spTree>
    <p:extLst>
      <p:ext uri="{BB962C8B-B14F-4D97-AF65-F5344CB8AC3E}">
        <p14:creationId xmlns:p14="http://schemas.microsoft.com/office/powerpoint/2010/main" val="1807879564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C5BC471F-A9C2-4B0A-8B06-68359410F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63" y="438150"/>
            <a:ext cx="8174037" cy="582613"/>
          </a:xfrm>
        </p:spPr>
        <p:txBody>
          <a:bodyPr/>
          <a:lstStyle/>
          <a:p>
            <a:r>
              <a:rPr lang="en-US" altLang="en-US" sz="2400" dirty="0"/>
              <a:t>Communication Tests</a:t>
            </a:r>
          </a:p>
        </p:txBody>
      </p:sp>
      <p:sp>
        <p:nvSpPr>
          <p:cNvPr id="10243" name="TextBox 4">
            <a:extLst>
              <a:ext uri="{FF2B5EF4-FFF2-40B4-BE49-F238E27FC236}">
                <a16:creationId xmlns:a16="http://schemas.microsoft.com/office/drawing/2014/main" id="{E037B1CA-E0D6-4F6A-B77F-95757D5B0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763" y="1280457"/>
            <a:ext cx="7947025" cy="473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+mj-lt"/>
                <a:cs typeface="Courier New" panose="02070309020205020404" pitchFamily="49" charset="0"/>
              </a:rPr>
              <a:t>Routine unscheduled communication tests from PTWC with verification of message receipt from TWFPs and/or NTWCs help ensure that the system will work to save lives when an event occurs. 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+mj-lt"/>
                <a:cs typeface="Courier New" panose="02070309020205020404" pitchFamily="49" charset="0"/>
              </a:rPr>
              <a:t>PTWC intends to resume unscheduled communication tests on a regular basis.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+mj-lt"/>
                <a:cs typeface="Courier New" panose="02070309020205020404" pitchFamily="49" charset="0"/>
              </a:rPr>
              <a:t>PTWC has been working with the Secretariat on a better method to conduct these tests, likely with a simple electronic form for responding and/or using electronic logs that can verify message receipt by various methods.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+mj-lt"/>
                <a:cs typeface="Courier New" panose="02070309020205020404" pitchFamily="49" charset="0"/>
              </a:rPr>
              <a:t>Goals of the new process are: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+mj-lt"/>
                <a:cs typeface="Courier New" panose="02070309020205020404" pitchFamily="49" charset="0"/>
              </a:rPr>
              <a:t>Minimize and simplify any work for TWFPs and/or NTWCs to respond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+mj-lt"/>
                <a:cs typeface="Courier New" panose="02070309020205020404" pitchFamily="49" charset="0"/>
              </a:rPr>
              <a:t>Enable an automated compilation of results that can be published regularly to Member States for action if necessary – not just reported at annual ICG meetings</a:t>
            </a:r>
          </a:p>
        </p:txBody>
      </p:sp>
    </p:spTree>
    <p:extLst>
      <p:ext uri="{BB962C8B-B14F-4D97-AF65-F5344CB8AC3E}">
        <p14:creationId xmlns:p14="http://schemas.microsoft.com/office/powerpoint/2010/main" val="3330669368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C5BC471F-A9C2-4B0A-8B06-68359410F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63" y="438150"/>
            <a:ext cx="8174037" cy="582613"/>
          </a:xfrm>
        </p:spPr>
        <p:txBody>
          <a:bodyPr/>
          <a:lstStyle/>
          <a:p>
            <a:r>
              <a:rPr lang="en-US" altLang="en-US" sz="2400" dirty="0"/>
              <a:t>Phasing Out Telefaxing of PTWC Products</a:t>
            </a:r>
          </a:p>
        </p:txBody>
      </p:sp>
      <p:sp>
        <p:nvSpPr>
          <p:cNvPr id="10243" name="TextBox 4">
            <a:extLst>
              <a:ext uri="{FF2B5EF4-FFF2-40B4-BE49-F238E27FC236}">
                <a16:creationId xmlns:a16="http://schemas.microsoft.com/office/drawing/2014/main" id="{E037B1CA-E0D6-4F6A-B77F-95757D5B0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763" y="1280457"/>
            <a:ext cx="79470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+mj-lt"/>
                <a:cs typeface="Courier New" panose="02070309020205020404" pitchFamily="49" charset="0"/>
              </a:rPr>
              <a:t>PTWC is seeking ICG approval to phase out telefaxes as a method of product distribution.  This was recently agreed to by the PTWS ICG for its four </a:t>
            </a:r>
            <a:r>
              <a:rPr lang="en-US" altLang="en-US" dirty="0" err="1">
                <a:latin typeface="+mj-lt"/>
                <a:cs typeface="Courier New" panose="02070309020205020404" pitchFamily="49" charset="0"/>
              </a:rPr>
              <a:t>TSPs.</a:t>
            </a:r>
            <a:endParaRPr lang="en-US" altLang="en-US" dirty="0"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569494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34ACE3C-4020-42DE-95CC-92949A276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2144713"/>
            <a:ext cx="7204075" cy="1685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8" tIns="45690" rIns="91378" bIns="4569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3600" b="1">
                <a:solidFill>
                  <a:srgbClr val="CC0000"/>
                </a:solidFill>
              </a:rPr>
              <a:t>Thank You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CE99AE69-028D-4656-B59B-C7F7DFE42EB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19400" y="5087938"/>
            <a:ext cx="5497513" cy="1411287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/>
              <a:t>Charles McCreery, Chair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/>
              <a:t>NOAA Pacific Tsunami Warning Center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/>
              <a:t>charles.mccreery@noaa.gov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AFB01D6A-22DE-45C2-A8A3-8AAE640CB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63" y="85725"/>
            <a:ext cx="8174037" cy="914400"/>
          </a:xfrm>
        </p:spPr>
        <p:txBody>
          <a:bodyPr/>
          <a:lstStyle/>
          <a:p>
            <a:r>
              <a:rPr lang="en-US" altLang="en-US" sz="2800" dirty="0"/>
              <a:t>Sensing Network: Seismic – 02/01/24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78A035-6826-4632-8613-73520103F88C}"/>
              </a:ext>
            </a:extLst>
          </p:cNvPr>
          <p:cNvSpPr txBox="1"/>
          <p:nvPr/>
        </p:nvSpPr>
        <p:spPr>
          <a:xfrm>
            <a:off x="5229225" y="1390650"/>
            <a:ext cx="3181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Snapshot on 4/20/23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White Dots are Active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57" t="3304" b="94054"/>
          <a:stretch/>
        </p:blipFill>
        <p:spPr>
          <a:xfrm>
            <a:off x="1351410" y="6092867"/>
            <a:ext cx="6441181" cy="2265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93C9A4-C51F-4BA0-AB53-70AACA2A70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5600" r="8020" b="3536"/>
          <a:stretch/>
        </p:blipFill>
        <p:spPr>
          <a:xfrm>
            <a:off x="569913" y="1246904"/>
            <a:ext cx="8004175" cy="467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265019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55427B-50CC-4B17-8711-AC3E9449F3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7" r="12139" b="4002"/>
          <a:stretch/>
        </p:blipFill>
        <p:spPr>
          <a:xfrm>
            <a:off x="223633" y="1266737"/>
            <a:ext cx="8696734" cy="4847720"/>
          </a:xfrm>
          <a:prstGeom prst="rect">
            <a:avLst/>
          </a:prstGeom>
        </p:spPr>
      </p:pic>
      <p:sp>
        <p:nvSpPr>
          <p:cNvPr id="9218" name="Title 1">
            <a:extLst>
              <a:ext uri="{FF2B5EF4-FFF2-40B4-BE49-F238E27FC236}">
                <a16:creationId xmlns:a16="http://schemas.microsoft.com/office/drawing/2014/main" id="{AFB01D6A-22DE-45C2-A8A3-8AAE640CB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63" y="85725"/>
            <a:ext cx="8174037" cy="914400"/>
          </a:xfrm>
        </p:spPr>
        <p:txBody>
          <a:bodyPr/>
          <a:lstStyle/>
          <a:p>
            <a:r>
              <a:rPr lang="en-US" altLang="en-US" sz="2800" dirty="0"/>
              <a:t>Sensing Network: Sea Level – 02/01/24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78A035-6826-4632-8613-73520103F88C}"/>
              </a:ext>
            </a:extLst>
          </p:cNvPr>
          <p:cNvSpPr txBox="1"/>
          <p:nvPr/>
        </p:nvSpPr>
        <p:spPr>
          <a:xfrm>
            <a:off x="223633" y="5283460"/>
            <a:ext cx="2262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Snapshot on 02/01/24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White/Yellow/Orange Dots are Active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4CDC93-4237-41EA-95F7-199A5594FCBC}"/>
              </a:ext>
            </a:extLst>
          </p:cNvPr>
          <p:cNvSpPr txBox="1"/>
          <p:nvPr/>
        </p:nvSpPr>
        <p:spPr>
          <a:xfrm>
            <a:off x="6896100" y="1497198"/>
            <a:ext cx="1790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Half-Shaded Dots are DARTs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28" t="2742" b="94322"/>
          <a:stretch/>
        </p:blipFill>
        <p:spPr>
          <a:xfrm>
            <a:off x="1173919" y="6223558"/>
            <a:ext cx="6851723" cy="31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11035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AFB01D6A-22DE-45C2-A8A3-8AAE640CB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63" y="133350"/>
            <a:ext cx="8174037" cy="914400"/>
          </a:xfrm>
        </p:spPr>
        <p:txBody>
          <a:bodyPr/>
          <a:lstStyle/>
          <a:p>
            <a:r>
              <a:rPr lang="en-US" altLang="en-US" sz="2800" dirty="0"/>
              <a:t>2 Message Events: 04/20/2023 – 02/01/2024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1120C08-4F22-40C5-AAE7-17F71CE9ED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294631"/>
              </p:ext>
            </p:extLst>
          </p:nvPr>
        </p:nvGraphicFramePr>
        <p:xfrm>
          <a:off x="612775" y="1277934"/>
          <a:ext cx="7972426" cy="1188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1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44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95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58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32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2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49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9556">
                <a:tc gridSpan="4"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PTWC EARTHQUAKE</a:t>
                      </a:r>
                      <a:r>
                        <a:rPr lang="en-US" sz="13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PARAMETERS</a:t>
                      </a:r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3" marR="91453" marT="45725" marB="45725" anchor="ctr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46" marR="91446" marT="45721" marB="45721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46" marR="91446" marT="45721" marB="45721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46" marR="91446" marT="45721" marB="45721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PTWC</a:t>
                      </a:r>
                      <a:r>
                        <a:rPr lang="en-US" sz="13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PRODUCTS</a:t>
                      </a:r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3" marR="91453" marT="45725" marB="457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46" marR="91446" marT="45721" marB="4572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663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Origin Time (UTC)</a:t>
                      </a:r>
                    </a:p>
                  </a:txBody>
                  <a:tcPr marL="91453" marR="91453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Location</a:t>
                      </a:r>
                    </a:p>
                  </a:txBody>
                  <a:tcPr marL="91453" marR="91453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Mw</a:t>
                      </a:r>
                    </a:p>
                  </a:txBody>
                  <a:tcPr marL="91453" marR="91453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Depth</a:t>
                      </a:r>
                    </a:p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(km)</a:t>
                      </a:r>
                    </a:p>
                  </a:txBody>
                  <a:tcPr marL="91453" marR="91453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</a:t>
                      </a:r>
                    </a:p>
                  </a:txBody>
                  <a:tcPr marL="91453" marR="91453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</a:t>
                      </a:r>
                    </a:p>
                  </a:txBody>
                  <a:tcPr marL="91453" marR="91453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Elapsed</a:t>
                      </a:r>
                    </a:p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Time</a:t>
                      </a:r>
                    </a:p>
                  </a:txBody>
                  <a:tcPr marL="91453" marR="91453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05/25/2023 03:05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PANAMA-COLOMBIA_BORDER_REGION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</a:t>
                      </a:r>
                    </a:p>
                  </a:txBody>
                  <a:tcPr marL="7621" marR="7621" marT="7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00:05:06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07/10/2023 18:32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NORTH_OF_THE_LEEWARD_ISLANDS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</a:t>
                      </a:r>
                    </a:p>
                  </a:txBody>
                  <a:tcPr marL="7621" marR="7621" marT="7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00:06:24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4345362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C5BC471F-A9C2-4B0A-8B06-68359410F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63" y="438150"/>
            <a:ext cx="8174037" cy="582613"/>
          </a:xfrm>
        </p:spPr>
        <p:txBody>
          <a:bodyPr/>
          <a:lstStyle/>
          <a:p>
            <a:r>
              <a:rPr lang="en-US" altLang="en-US" sz="2800" dirty="0"/>
              <a:t>Elapsed Time to Initial Product - Since 2019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BA4EDB-4300-4562-8CDF-34B17E0DE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585" y="1174199"/>
            <a:ext cx="8060830" cy="51637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5D458D-244E-425C-BE13-814BF5D6252D}"/>
              </a:ext>
            </a:extLst>
          </p:cNvPr>
          <p:cNvSpPr txBox="1"/>
          <p:nvPr/>
        </p:nvSpPr>
        <p:spPr>
          <a:xfrm>
            <a:off x="541585" y="6337959"/>
            <a:ext cx="80608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66CC"/>
                </a:solidFill>
              </a:rPr>
              <a:t>Blue dots are Information Statements      </a:t>
            </a:r>
            <a:r>
              <a:rPr lang="en-US" sz="1600" b="1" dirty="0">
                <a:solidFill>
                  <a:srgbClr val="FF6600"/>
                </a:solidFill>
              </a:rPr>
              <a:t>Orange dots are Threat Messages</a:t>
            </a:r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C5BC471F-A9C2-4B0A-8B06-68359410F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63" y="438150"/>
            <a:ext cx="8174037" cy="582613"/>
          </a:xfrm>
        </p:spPr>
        <p:txBody>
          <a:bodyPr/>
          <a:lstStyle/>
          <a:p>
            <a:r>
              <a:rPr lang="en-US" altLang="en-US" sz="2800" dirty="0"/>
              <a:t>Epicenter Location Performance - Since 2019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F63720-5D1C-4044-8AE5-C37A61060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585" y="1177244"/>
            <a:ext cx="8060830" cy="51570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2DEB76-1599-4AC6-A1C3-15F52DDB5ABA}"/>
              </a:ext>
            </a:extLst>
          </p:cNvPr>
          <p:cNvSpPr txBox="1"/>
          <p:nvPr/>
        </p:nvSpPr>
        <p:spPr>
          <a:xfrm>
            <a:off x="541585" y="6337959"/>
            <a:ext cx="80608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66CC"/>
                </a:solidFill>
              </a:rPr>
              <a:t>Blue dots are Information Statements      </a:t>
            </a:r>
            <a:r>
              <a:rPr lang="en-US" sz="1600" b="1" dirty="0">
                <a:solidFill>
                  <a:srgbClr val="FF6600"/>
                </a:solidFill>
              </a:rPr>
              <a:t>Orange dots are Threat Messages</a:t>
            </a:r>
          </a:p>
        </p:txBody>
      </p:sp>
    </p:spTree>
    <p:extLst>
      <p:ext uri="{BB962C8B-B14F-4D97-AF65-F5344CB8AC3E}">
        <p14:creationId xmlns:p14="http://schemas.microsoft.com/office/powerpoint/2010/main" val="3806891274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C5BC471F-A9C2-4B0A-8B06-68359410F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63" y="438150"/>
            <a:ext cx="8174037" cy="582613"/>
          </a:xfrm>
        </p:spPr>
        <p:txBody>
          <a:bodyPr/>
          <a:lstStyle/>
          <a:p>
            <a:r>
              <a:rPr lang="en-US" altLang="en-US" sz="2800" dirty="0"/>
              <a:t>Depth Performance - Since 2019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13EF93-D0EC-4CE0-B941-6128D20F7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585" y="1174192"/>
            <a:ext cx="8060830" cy="51637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03F651-34C4-4D4B-99EB-EF30F3E164F2}"/>
              </a:ext>
            </a:extLst>
          </p:cNvPr>
          <p:cNvSpPr txBox="1"/>
          <p:nvPr/>
        </p:nvSpPr>
        <p:spPr>
          <a:xfrm>
            <a:off x="541585" y="6337959"/>
            <a:ext cx="80608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66CC"/>
                </a:solidFill>
              </a:rPr>
              <a:t>Blue dots are Information Statements      </a:t>
            </a:r>
            <a:r>
              <a:rPr lang="en-US" sz="1600" b="1" dirty="0">
                <a:solidFill>
                  <a:srgbClr val="FF6600"/>
                </a:solidFill>
              </a:rPr>
              <a:t>Orange dots are Threat Messages</a:t>
            </a:r>
          </a:p>
        </p:txBody>
      </p:sp>
    </p:spTree>
    <p:extLst>
      <p:ext uri="{BB962C8B-B14F-4D97-AF65-F5344CB8AC3E}">
        <p14:creationId xmlns:p14="http://schemas.microsoft.com/office/powerpoint/2010/main" val="2383346223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C5BC471F-A9C2-4B0A-8B06-68359410F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63" y="438150"/>
            <a:ext cx="8174037" cy="582613"/>
          </a:xfrm>
        </p:spPr>
        <p:txBody>
          <a:bodyPr/>
          <a:lstStyle/>
          <a:p>
            <a:r>
              <a:rPr lang="en-US" altLang="en-US" sz="2800" dirty="0"/>
              <a:t>Magnitude Performance - Since 2019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BAD439-C08B-4E44-8093-F11998413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585" y="1177244"/>
            <a:ext cx="8060830" cy="51570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2818A7-2575-43DC-B1F7-4EBE180E7C78}"/>
              </a:ext>
            </a:extLst>
          </p:cNvPr>
          <p:cNvSpPr txBox="1"/>
          <p:nvPr/>
        </p:nvSpPr>
        <p:spPr>
          <a:xfrm>
            <a:off x="541585" y="6337959"/>
            <a:ext cx="80608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66CC"/>
                </a:solidFill>
              </a:rPr>
              <a:t>Blue dots are Information Statements      </a:t>
            </a:r>
            <a:r>
              <a:rPr lang="en-US" sz="1600" b="1" dirty="0">
                <a:solidFill>
                  <a:srgbClr val="FF6600"/>
                </a:solidFill>
              </a:rPr>
              <a:t>Orange dots are Threat Messages</a:t>
            </a:r>
          </a:p>
        </p:txBody>
      </p:sp>
    </p:spTree>
    <p:extLst>
      <p:ext uri="{BB962C8B-B14F-4D97-AF65-F5344CB8AC3E}">
        <p14:creationId xmlns:p14="http://schemas.microsoft.com/office/powerpoint/2010/main" val="1413086293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C5BC471F-A9C2-4B0A-8B06-68359410F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63" y="438150"/>
            <a:ext cx="8174037" cy="582613"/>
          </a:xfrm>
        </p:spPr>
        <p:txBody>
          <a:bodyPr/>
          <a:lstStyle/>
          <a:p>
            <a:r>
              <a:rPr lang="en-US" altLang="en-US" sz="2800" dirty="0"/>
              <a:t>Forecast Magnitude Performance - Since 2019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13B92D-293F-4D28-8D85-9E7B3CCA4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585" y="1174192"/>
            <a:ext cx="8060830" cy="51637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700992-FBEE-4D18-8D5F-E0A03F0D93B8}"/>
              </a:ext>
            </a:extLst>
          </p:cNvPr>
          <p:cNvSpPr txBox="1"/>
          <p:nvPr/>
        </p:nvSpPr>
        <p:spPr>
          <a:xfrm>
            <a:off x="541585" y="6337959"/>
            <a:ext cx="80608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6600"/>
                </a:solidFill>
              </a:rPr>
              <a:t>Orange dots are Threat Messages</a:t>
            </a:r>
          </a:p>
        </p:txBody>
      </p:sp>
    </p:spTree>
    <p:extLst>
      <p:ext uri="{BB962C8B-B14F-4D97-AF65-F5344CB8AC3E}">
        <p14:creationId xmlns:p14="http://schemas.microsoft.com/office/powerpoint/2010/main" val="3894368556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6_ITTI.McKinnie">
  <a:themeElements>
    <a:clrScheme name="ITTI.McKinni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ITTI.McKinnie">
      <a:majorFont>
        <a:latin typeface="Arial"/>
        <a:ea typeface="Angsana New"/>
        <a:cs typeface="Angsana New"/>
      </a:majorFont>
      <a:minorFont>
        <a:latin typeface="Arial"/>
        <a:ea typeface="Angsana New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TTI.McKinni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TI.McKinni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SOP BKK Template</Template>
  <TotalTime>26615</TotalTime>
  <Words>541</Words>
  <Application>Microsoft Office PowerPoint</Application>
  <PresentationFormat>On-screen Show (4:3)</PresentationFormat>
  <Paragraphs>78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MS PGothic</vt:lpstr>
      <vt:lpstr>MS PGothic</vt:lpstr>
      <vt:lpstr>Angsana New</vt:lpstr>
      <vt:lpstr>Arial</vt:lpstr>
      <vt:lpstr>Calibri</vt:lpstr>
      <vt:lpstr>Courier New</vt:lpstr>
      <vt:lpstr>Times New Roman</vt:lpstr>
      <vt:lpstr>Verdana</vt:lpstr>
      <vt:lpstr>Wingdings</vt:lpstr>
      <vt:lpstr>6_ITTI.McKinnie</vt:lpstr>
      <vt:lpstr>PowerPoint Presentation</vt:lpstr>
      <vt:lpstr>Sensing Network: Seismic – 02/01/24</vt:lpstr>
      <vt:lpstr>Sensing Network: Sea Level – 02/01/24</vt:lpstr>
      <vt:lpstr>2 Message Events: 04/20/2023 – 02/01/2024</vt:lpstr>
      <vt:lpstr>Elapsed Time to Initial Product - Since 2019</vt:lpstr>
      <vt:lpstr>Epicenter Location Performance - Since 2019</vt:lpstr>
      <vt:lpstr>Depth Performance - Since 2019</vt:lpstr>
      <vt:lpstr>Magnitude Performance - Since 2019</vt:lpstr>
      <vt:lpstr>Forecast Magnitude Performance - Since 2019</vt:lpstr>
      <vt:lpstr>Tsunamis Generated by Volcanoes (TGVs)</vt:lpstr>
      <vt:lpstr>Tsunamis Generated by Volcanoes (TGVs)</vt:lpstr>
      <vt:lpstr>Update of Users’ Guide to PTWC Products</vt:lpstr>
      <vt:lpstr>Communication Tests</vt:lpstr>
      <vt:lpstr>Phasing Out Telefaxing of PTWC Products</vt:lpstr>
      <vt:lpstr>PowerPoint Presentation</vt:lpstr>
    </vt:vector>
  </TitlesOfParts>
  <Company>Pacific Tsunami Warning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Lessons Learned from Past Tsunami</dc:title>
  <dc:creator>Charles McCreery</dc:creator>
  <cp:lastModifiedBy>cmccreery</cp:lastModifiedBy>
  <cp:revision>231</cp:revision>
  <dcterms:created xsi:type="dcterms:W3CDTF">2008-05-03T16:04:58Z</dcterms:created>
  <dcterms:modified xsi:type="dcterms:W3CDTF">2024-02-01T07:52:46Z</dcterms:modified>
</cp:coreProperties>
</file>