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21"/>
  </p:notesMasterIdLst>
  <p:sldIdLst>
    <p:sldId id="256" r:id="rId4"/>
    <p:sldId id="261" r:id="rId5"/>
    <p:sldId id="262" r:id="rId6"/>
    <p:sldId id="258" r:id="rId7"/>
    <p:sldId id="292" r:id="rId8"/>
    <p:sldId id="263" r:id="rId9"/>
    <p:sldId id="272" r:id="rId10"/>
    <p:sldId id="282" r:id="rId11"/>
    <p:sldId id="283" r:id="rId12"/>
    <p:sldId id="284" r:id="rId13"/>
    <p:sldId id="285" r:id="rId14"/>
    <p:sldId id="276" r:id="rId15"/>
    <p:sldId id="279" r:id="rId16"/>
    <p:sldId id="281" r:id="rId17"/>
    <p:sldId id="291" r:id="rId18"/>
    <p:sldId id="293" r:id="rId19"/>
    <p:sldId id="290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lQJREjRQNuTZaHMKA0pZe4PpS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F5C268-809E-4267-8B79-F8DFC4AB5E50}">
  <a:tblStyle styleId="{B8F5C268-809E-4267-8B79-F8DFC4AB5E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E5BB394-CC37-4847-A897-F9206D4285F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6D3A739-264F-4569-8296-B66C695920DA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51F2BC6-445D-4469-9EDA-918641B0F503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4F81BD">
              <a:alpha val="2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4F81BD">
              <a:alpha val="2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B4F76F5-9511-4B24-8B8B-32CC0513884E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9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45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ab6948a0c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ab6948a0c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2ab6948a0c5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ab6948a0c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g2ab6948a0c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ac07dedc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ac07dedc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2ac07dedc1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b63250492_0_243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ab63250492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109" cy="360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89700" rIns="89700" bIns="89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2:notes"/>
          <p:cNvSpPr txBox="1">
            <a:spLocks noGrp="1"/>
          </p:cNvSpPr>
          <p:nvPr>
            <p:ph type="sldNum" idx="12"/>
          </p:nvPr>
        </p:nvSpPr>
        <p:spPr>
          <a:xfrm>
            <a:off x="3884025" y="8684926"/>
            <a:ext cx="2972348" cy="45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25" rIns="89700" bIns="448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b6948a0c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2ab6948a0c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89700" rIns="89700" bIns="89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65" name="Google Shape;465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ab6948a0c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ab6948a0c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2ab6948a0c5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ab6948a0c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ab6948a0c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2ab6948a0c5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8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531352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 cap="flat" cmpd="sng">
            <a:solidFill>
              <a:srgbClr val="3660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8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8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8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8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8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9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9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93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4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94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b63250492_0_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g2ab63250492_0_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g2ab63250492_0_18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g2ab63250492_0_1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g2ab63250492_0_1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g2ab63250492_0_1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b63250492_0_18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6" name="Google Shape;176;g2ab63250492_0_1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g2ab63250492_0_1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g2ab63250492_0_1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g2ab63250492_0_1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b63250492_0_1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g2ab63250492_0_1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g2ab63250492_0_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b63250492_0_19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g2ab63250492_0_19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g2ab63250492_0_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g2ab63250492_0_1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g2ab63250492_0_1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b63250492_0_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2" name="Google Shape;192;g2ab63250492_0_20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g2ab63250492_0_20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g2ab63250492_0_20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g2ab63250492_0_2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g2ab63250492_0_2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g2ab63250492_0_2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g2ab63250492_0_2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b63250492_0_2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g2ab63250492_0_2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g2ab63250492_0_2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g2ab63250492_0_2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b63250492_0_2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g2ab63250492_0_2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g2ab63250492_0_2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g2ab63250492_0_2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g2ab63250492_0_2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g2ab63250492_0_2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b63250492_0_2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g2ab63250492_0_2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g2ab63250492_0_2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g2ab63250492_0_2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g2ab63250492_0_2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g2ab63250492_0_2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b63250492_0_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g2ab63250492_0_231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g2ab63250492_0_2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g2ab63250492_0_2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g2ab63250492_0_2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b63250492_0_237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g2ab63250492_0_237"/>
          <p:cNvSpPr txBox="1">
            <a:spLocks noGrp="1"/>
          </p:cNvSpPr>
          <p:nvPr>
            <p:ph type="body" idx="1"/>
          </p:nvPr>
        </p:nvSpPr>
        <p:spPr>
          <a:xfrm rot="5400000">
            <a:off x="541347" y="190486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g2ab63250492_0_2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g2ab63250492_0_2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g2ab63250492_0_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8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b63250492_0_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g2ab63250492_0_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g2ab63250492_0_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g2ab63250492_0_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g2ab63250492_0_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895602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CaribeWave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CaribeWave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/>
          <p:nvPr/>
        </p:nvSpPr>
        <p:spPr>
          <a:xfrm>
            <a:off x="426596" y="3538018"/>
            <a:ext cx="719490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28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4.3 WG3</a:t>
            </a:r>
            <a:r>
              <a:rPr lang="en-US" sz="28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Tsunami Warning Dissemination and Communication</a:t>
            </a:r>
            <a:endParaRPr sz="28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28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20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Christa von Hillebrandt and Susan Hodge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en-US" sz="2000" dirty="0" smtClean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"/>
          <p:cNvSpPr txBox="1"/>
          <p:nvPr/>
        </p:nvSpPr>
        <p:spPr>
          <a:xfrm>
            <a:off x="7250809" y="6364285"/>
            <a:ext cx="378638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#TSUNAMIREADY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"/>
          <p:cNvSpPr txBox="1"/>
          <p:nvPr/>
        </p:nvSpPr>
        <p:spPr>
          <a:xfrm>
            <a:off x="5127578" y="5674421"/>
            <a:ext cx="3786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February 1-2, 2024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1"/>
          <p:cNvSpPr txBox="1"/>
          <p:nvPr/>
        </p:nvSpPr>
        <p:spPr>
          <a:xfrm>
            <a:off x="218378" y="1529985"/>
            <a:ext cx="8695500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UNESCO/IOC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Intergovernmental Coordination Group for the Tsunami and Other Coastal Hazards Warning System for the Caribbean and Adjacent Regions (ICG/CARIBE-EWS</a:t>
            </a:r>
            <a:r>
              <a:rPr lang="en-US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Mid Term Officers Meeting</a:t>
            </a: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74" y="56707"/>
            <a:ext cx="1528907" cy="147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ab6948a0c5_0_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Post Evaluation Survey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85" name="Google Shape;485;g2ab6948a0c5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" y="1954663"/>
            <a:ext cx="885825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2ab6948a0c5_0_31"/>
          <p:cNvSpPr txBox="1"/>
          <p:nvPr/>
        </p:nvSpPr>
        <p:spPr>
          <a:xfrm>
            <a:off x="-1" y="6473739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ab6948a0c5_0_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 Evaluation Survey</a:t>
            </a:r>
            <a:endParaRPr/>
          </a:p>
        </p:txBody>
      </p:sp>
      <p:sp>
        <p:nvSpPr>
          <p:cNvPr id="493" name="Google Shape;493;g2ab6948a0c5_0_38"/>
          <p:cNvSpPr txBox="1">
            <a:spLocks noGrp="1"/>
          </p:cNvSpPr>
          <p:nvPr>
            <p:ph type="body" idx="1"/>
          </p:nvPr>
        </p:nvSpPr>
        <p:spPr>
          <a:xfrm>
            <a:off x="730715" y="1531260"/>
            <a:ext cx="7682700" cy="413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4" name="Google Shape;494;g2ab6948a0c5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73" y="221075"/>
            <a:ext cx="8385064" cy="500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2ab6948a0c5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87" y="5226895"/>
            <a:ext cx="8207226" cy="158445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2ab6948a0c5_0_38"/>
          <p:cNvSpPr/>
          <p:nvPr/>
        </p:nvSpPr>
        <p:spPr>
          <a:xfrm>
            <a:off x="232200" y="53550"/>
            <a:ext cx="8679600" cy="6750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"/>
          <p:cNvSpPr txBox="1">
            <a:spLocks noGrp="1"/>
          </p:cNvSpPr>
          <p:nvPr>
            <p:ph type="title"/>
          </p:nvPr>
        </p:nvSpPr>
        <p:spPr>
          <a:xfrm>
            <a:off x="306325" y="110675"/>
            <a:ext cx="8531400" cy="5781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Caribe Wave</a:t>
            </a:r>
            <a:endParaRPr/>
          </a:p>
        </p:txBody>
      </p:sp>
      <p:pic>
        <p:nvPicPr>
          <p:cNvPr id="423" name="Google Shape;423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00" y="769808"/>
            <a:ext cx="8098626" cy="60116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424" name="Google Shape;424;p6"/>
          <p:cNvSpPr txBox="1"/>
          <p:nvPr/>
        </p:nvSpPr>
        <p:spPr>
          <a:xfrm>
            <a:off x="7160749" y="110664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CARIBE-EWS Training</a:t>
            </a:r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body" idx="1"/>
          </p:nvPr>
        </p:nvSpPr>
        <p:spPr>
          <a:xfrm>
            <a:off x="322800" y="1769700"/>
            <a:ext cx="4038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1"/>
              <a:t>Tsunami Products</a:t>
            </a: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Video link: </a:t>
            </a:r>
            <a:r>
              <a:rPr lang="en-US" sz="1500" u="sng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https://vimeo.com/showcase/8956022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Password: training</a:t>
            </a:r>
            <a:endParaRPr sz="2600"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45" name="Google Shape;445;p61"/>
          <p:cNvSpPr txBox="1">
            <a:spLocks noGrp="1"/>
          </p:cNvSpPr>
          <p:nvPr>
            <p:ph type="body" idx="2"/>
          </p:nvPr>
        </p:nvSpPr>
        <p:spPr>
          <a:xfrm>
            <a:off x="4847225" y="1707350"/>
            <a:ext cx="4038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Tsunami warning dissemination systems</a:t>
            </a: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9600"/>
              <a:t>?</a:t>
            </a:r>
            <a:endParaRPr sz="9600"/>
          </a:p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4">
            <a:alphaModFix/>
          </a:blip>
          <a:srcRect l="4825" t="3325" r="5488"/>
          <a:stretch/>
        </p:blipFill>
        <p:spPr>
          <a:xfrm>
            <a:off x="322788" y="2745173"/>
            <a:ext cx="3773473" cy="20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1"/>
          <p:cNvSpPr txBox="1"/>
          <p:nvPr/>
        </p:nvSpPr>
        <p:spPr>
          <a:xfrm>
            <a:off x="-1" y="6473739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ab6948a0c5_0_53"/>
          <p:cNvSpPr txBox="1"/>
          <p:nvPr/>
        </p:nvSpPr>
        <p:spPr>
          <a:xfrm>
            <a:off x="670301" y="147206"/>
            <a:ext cx="7772400" cy="87568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of TSPs PTWC and CATAC</a:t>
            </a:r>
            <a:endParaRPr sz="3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g2ab6948a0c5_0_53"/>
          <p:cNvSpPr txBox="1"/>
          <p:nvPr/>
        </p:nvSpPr>
        <p:spPr>
          <a:xfrm>
            <a:off x="-1" y="6473739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10" y="1398722"/>
            <a:ext cx="857831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CATAC: 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reating awareness of services with the Central America warning authorities,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elies </a:t>
            </a:r>
            <a:r>
              <a:rPr lang="en-US" dirty="0"/>
              <a:t>on Email, </a:t>
            </a:r>
            <a:r>
              <a:rPr lang="en-US" dirty="0" smtClean="0"/>
              <a:t>Web, Messaging and Social Media </a:t>
            </a:r>
          </a:p>
          <a:p>
            <a:pPr lvl="1"/>
            <a:r>
              <a:rPr lang="en-US" dirty="0" smtClean="0"/>
              <a:t>No capacity </a:t>
            </a:r>
            <a:r>
              <a:rPr lang="en-US" dirty="0"/>
              <a:t>to generate GTS </a:t>
            </a:r>
            <a:r>
              <a:rPr lang="en-US" dirty="0" smtClean="0"/>
              <a:t>messages</a:t>
            </a:r>
            <a:endParaRPr lang="en-US" dirty="0"/>
          </a:p>
          <a:p>
            <a:r>
              <a:rPr lang="en-US" dirty="0" smtClean="0"/>
              <a:t>PTWC</a:t>
            </a:r>
          </a:p>
          <a:p>
            <a:pPr lvl="1"/>
            <a:r>
              <a:rPr lang="en-US" dirty="0"/>
              <a:t>consolidating into one Users Guide the 2006 CARIBE EWS Communication Plan and the PTWC Enhanced Products User's Guide (IOC TS 135, October 2017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hoping to resume unannounced communication </a:t>
            </a:r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Evaluating Slack as a Potential resource for communication with TWFP/NTWC during events</a:t>
            </a:r>
          </a:p>
          <a:p>
            <a:pPr lvl="1"/>
            <a:r>
              <a:rPr lang="en-US" dirty="0" smtClean="0"/>
              <a:t>Tsunami.gov being updated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4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Present a progress report based on the Key Performance Indicators related to the UN ODTP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8488" y="988016"/>
            <a:ext cx="8927024" cy="586998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Review of KPI of CARIBE EWS  -  Based on Status Implementation Plan</a:t>
            </a:r>
          </a:p>
          <a:p>
            <a:pPr lvl="1"/>
            <a:r>
              <a:rPr lang="en-US" sz="2000" dirty="0"/>
              <a:t>Establishment of additional regional tsunami warning </a:t>
            </a:r>
            <a:r>
              <a:rPr lang="en-US" sz="2000" dirty="0" err="1"/>
              <a:t>centres</a:t>
            </a:r>
            <a:r>
              <a:rPr lang="en-US" sz="2000" dirty="0"/>
              <a:t> to support MS, and integrated with the Caribbean Tsunami Warning Center</a:t>
            </a:r>
            <a:r>
              <a:rPr lang="en-US" sz="2000" dirty="0" smtClean="0"/>
              <a:t>. – </a:t>
            </a:r>
            <a:r>
              <a:rPr lang="en-US" sz="2000" dirty="0" smtClean="0">
                <a:solidFill>
                  <a:srgbClr val="FF0000"/>
                </a:solidFill>
              </a:rPr>
              <a:t>Needs to  be updated,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PTWC (TSP) and CATAC (Experimental TSP)</a:t>
            </a:r>
          </a:p>
          <a:p>
            <a:pPr lvl="1"/>
            <a:r>
              <a:rPr lang="en-US" sz="2000" dirty="0" smtClean="0"/>
              <a:t>Develop </a:t>
            </a:r>
            <a:r>
              <a:rPr lang="en-US" sz="2000" dirty="0"/>
              <a:t>regional training for the new products, including the development of standard operating procedures securing that at least 2 national officers of each Member States get </a:t>
            </a:r>
            <a:r>
              <a:rPr lang="en-US" sz="2000" dirty="0" smtClean="0"/>
              <a:t>trained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– ITIC (PTWS/CARIBE EWS in 2024 in Chile), National Trainings as part of Tsunami Ready, last regional training in 2017</a:t>
            </a:r>
          </a:p>
          <a:p>
            <a:pPr lvl="1"/>
            <a:r>
              <a:rPr lang="en-US" sz="2000" dirty="0"/>
              <a:t>Collect information on conventional and alternative means and communication platforms for receiving and disseminating tsunami warning messages in institutions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communities- </a:t>
            </a:r>
            <a:r>
              <a:rPr lang="en-US" sz="2000" dirty="0" smtClean="0">
                <a:solidFill>
                  <a:srgbClr val="FFC000"/>
                </a:solidFill>
              </a:rPr>
              <a:t>Ongoing, supported by ITIC-CAR</a:t>
            </a:r>
          </a:p>
          <a:p>
            <a:pPr lvl="1"/>
            <a:r>
              <a:rPr lang="en-US" sz="2000" dirty="0"/>
              <a:t>Produce a resource guide on communication and technologies for use by communities in the dissemination of tsunami information alerts, in support of the guideline requirements- </a:t>
            </a:r>
            <a:r>
              <a:rPr lang="en-US" sz="2000" dirty="0">
                <a:solidFill>
                  <a:srgbClr val="FFC000"/>
                </a:solidFill>
              </a:rPr>
              <a:t>Ongoing, supported by ITIC-CAR</a:t>
            </a:r>
            <a:endParaRPr lang="en-US" sz="2000" dirty="0"/>
          </a:p>
          <a:p>
            <a:pPr lvl="1"/>
            <a:endParaRPr lang="en-US" sz="2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4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3" y="247972"/>
            <a:ext cx="9035511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Present </a:t>
            </a:r>
            <a:r>
              <a:rPr lang="en-US" sz="3600" dirty="0" smtClean="0"/>
              <a:t>progress </a:t>
            </a:r>
            <a:r>
              <a:rPr lang="en-US" sz="3600" dirty="0"/>
              <a:t>report based on the Key Performance Indicators related to </a:t>
            </a:r>
            <a:r>
              <a:rPr lang="en-US" sz="3600" dirty="0" smtClean="0"/>
              <a:t>UN ODTP (</a:t>
            </a:r>
            <a:r>
              <a:rPr lang="en-US" sz="3600" dirty="0" err="1" smtClean="0"/>
              <a:t>cont</a:t>
            </a:r>
            <a:r>
              <a:rPr lang="en-US" sz="3600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8487" y="1390972"/>
            <a:ext cx="8927024" cy="5869983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To </a:t>
            </a:r>
            <a:r>
              <a:rPr lang="en-US" sz="2000" dirty="0"/>
              <a:t>promote and supervise the implementation of actions as a basis for communications in case of emergency, the criteria established in the tsunami awareness and education strategy for the Caribbean and the adjacent regions</a:t>
            </a:r>
            <a:r>
              <a:rPr lang="en-US" sz="2000" dirty="0" smtClean="0"/>
              <a:t>.  </a:t>
            </a:r>
            <a:r>
              <a:rPr lang="en-US" sz="2000" dirty="0" smtClean="0">
                <a:solidFill>
                  <a:srgbClr val="FF0000"/>
                </a:solidFill>
              </a:rPr>
              <a:t>Need Clarification</a:t>
            </a:r>
            <a:r>
              <a:rPr lang="en-US" sz="2000" dirty="0" smtClean="0"/>
              <a:t>,  </a:t>
            </a:r>
            <a:r>
              <a:rPr lang="en-US" sz="2000" dirty="0" smtClean="0">
                <a:solidFill>
                  <a:srgbClr val="FFC000"/>
                </a:solidFill>
              </a:rPr>
              <a:t>Post CARIBE WAVE questionnaires</a:t>
            </a:r>
          </a:p>
          <a:p>
            <a:pPr lvl="1"/>
            <a:r>
              <a:rPr lang="en-US" sz="2000" dirty="0"/>
              <a:t>Establish a research and development team of web technologies 3.0 applied to early warning systems, emergencies and </a:t>
            </a:r>
            <a:r>
              <a:rPr lang="en-US" sz="2000" dirty="0" smtClean="0"/>
              <a:t>disasters – </a:t>
            </a:r>
            <a:r>
              <a:rPr lang="en-US" sz="2000" dirty="0" smtClean="0">
                <a:solidFill>
                  <a:srgbClr val="FF0000"/>
                </a:solidFill>
              </a:rPr>
              <a:t>Need clarification, update?</a:t>
            </a:r>
          </a:p>
          <a:p>
            <a:pPr lvl="1"/>
            <a:r>
              <a:rPr lang="en-US" sz="2000" dirty="0"/>
              <a:t>Organize a training workshop on vulnerability assessment tools applicable to tsunamis</a:t>
            </a:r>
            <a:r>
              <a:rPr lang="en-US" sz="2000" dirty="0" smtClean="0"/>
              <a:t>. – </a:t>
            </a:r>
            <a:r>
              <a:rPr lang="en-US" sz="2000" dirty="0" smtClean="0">
                <a:solidFill>
                  <a:srgbClr val="FF0000"/>
                </a:solidFill>
              </a:rPr>
              <a:t>Does not fit with WG 3</a:t>
            </a:r>
          </a:p>
          <a:p>
            <a:pPr lvl="1"/>
            <a:r>
              <a:rPr lang="en-US" sz="2000" dirty="0"/>
              <a:t>Promote the incorporation of amateur radio organizations in the region, to local and regional systems of early warning system and disaster response, as a strategic resource</a:t>
            </a:r>
            <a:r>
              <a:rPr lang="en-US" sz="2000" dirty="0" smtClean="0"/>
              <a:t>.  </a:t>
            </a:r>
            <a:r>
              <a:rPr lang="en-US" sz="2000" dirty="0" smtClean="0">
                <a:solidFill>
                  <a:srgbClr val="FFC000"/>
                </a:solidFill>
              </a:rPr>
              <a:t>CARIBE WAVE</a:t>
            </a:r>
            <a:endParaRPr lang="en-US" sz="2000" dirty="0" smtClean="0"/>
          </a:p>
          <a:p>
            <a:r>
              <a:rPr lang="en-US" sz="2400" dirty="0" smtClean="0"/>
              <a:t>Review </a:t>
            </a:r>
            <a:r>
              <a:rPr lang="en-US" sz="2400" dirty="0"/>
              <a:t>of Ocean Decade Tsunami </a:t>
            </a:r>
            <a:r>
              <a:rPr lang="en-US" sz="2400" dirty="0" smtClean="0"/>
              <a:t>Programme Research &amp; Development </a:t>
            </a:r>
            <a:r>
              <a:rPr lang="en-US" sz="2400" dirty="0"/>
              <a:t>Implementation </a:t>
            </a:r>
            <a:r>
              <a:rPr lang="en-US" sz="2400" dirty="0" smtClean="0"/>
              <a:t>Plan</a:t>
            </a:r>
          </a:p>
          <a:p>
            <a:pPr lvl="1"/>
            <a:r>
              <a:rPr lang="en-US" sz="2000" dirty="0" smtClean="0"/>
              <a:t>Due in 2024: Review of Tsunami Watch Operation Global Service Document </a:t>
            </a:r>
            <a:r>
              <a:rPr lang="en-US" sz="2000" dirty="0"/>
              <a:t>(</a:t>
            </a:r>
            <a:r>
              <a:rPr lang="en-US" sz="2000" dirty="0" smtClean="0"/>
              <a:t>IOC Technical Series 130) </a:t>
            </a:r>
            <a:r>
              <a:rPr lang="en-US" sz="2000" dirty="0" smtClean="0">
                <a:solidFill>
                  <a:srgbClr val="FF0000"/>
                </a:solidFill>
              </a:rPr>
              <a:t>TBD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2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/>
          <p:nvPr/>
        </p:nvSpPr>
        <p:spPr>
          <a:xfrm>
            <a:off x="685800" y="2130425"/>
            <a:ext cx="7772400" cy="1470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800"/>
              <a:buFont typeface="Calibri"/>
              <a:buNone/>
            </a:pPr>
            <a:r>
              <a:rPr lang="en-US" sz="3200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Meeting: April, 2024</a:t>
            </a:r>
            <a:endParaRPr sz="3200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67"/>
          <p:cNvSpPr txBox="1"/>
          <p:nvPr/>
        </p:nvSpPr>
        <p:spPr>
          <a:xfrm>
            <a:off x="1371600" y="4267200"/>
            <a:ext cx="640079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</a:t>
            </a:r>
            <a:r>
              <a:rPr lang="en-US" sz="2800" b="0" i="0" u="none" strike="noStrike" cap="none" dirty="0" smtClean="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</a:pPr>
            <a:endParaRPr sz="2800" b="0" i="0" u="none" strike="noStrike" cap="none" dirty="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7"/>
          <p:cNvSpPr txBox="1"/>
          <p:nvPr/>
        </p:nvSpPr>
        <p:spPr>
          <a:xfrm>
            <a:off x="-1" y="6473739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ac07dedc10_0_0"/>
          <p:cNvSpPr txBox="1">
            <a:spLocks noGrp="1"/>
          </p:cNvSpPr>
          <p:nvPr>
            <p:ph type="title"/>
          </p:nvPr>
        </p:nvSpPr>
        <p:spPr>
          <a:xfrm>
            <a:off x="457200" y="274624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Terms of Reference</a:t>
            </a:r>
            <a:endParaRPr/>
          </a:p>
        </p:txBody>
      </p:sp>
      <p:sp>
        <p:nvSpPr>
          <p:cNvPr id="286" name="Google Shape;286;g2ac07dedc10_0_0"/>
          <p:cNvSpPr txBox="1">
            <a:spLocks noGrp="1"/>
          </p:cNvSpPr>
          <p:nvPr>
            <p:ph type="body" idx="1"/>
          </p:nvPr>
        </p:nvSpPr>
        <p:spPr>
          <a:xfrm>
            <a:off x="457200" y="1155825"/>
            <a:ext cx="8229600" cy="6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Purpose: </a:t>
            </a:r>
            <a:r>
              <a:rPr lang="en-US" sz="1800" b="0" dirty="0"/>
              <a:t>To examine current and developing capacities and advise the ICG about the definition and composition of early warnings and tsunami products and the methods and best practices for effective end-to-end dissemination and communication.</a:t>
            </a:r>
            <a:endParaRPr sz="1800" b="0" dirty="0"/>
          </a:p>
        </p:txBody>
      </p:sp>
      <p:sp>
        <p:nvSpPr>
          <p:cNvPr id="287" name="Google Shape;287;g2ac07dedc10_0_0"/>
          <p:cNvSpPr txBox="1">
            <a:spLocks noGrp="1"/>
          </p:cNvSpPr>
          <p:nvPr>
            <p:ph type="body" idx="2"/>
          </p:nvPr>
        </p:nvSpPr>
        <p:spPr>
          <a:xfrm>
            <a:off x="583525" y="1939500"/>
            <a:ext cx="3648600" cy="42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/>
              <a:t>Tasks:</a:t>
            </a:r>
            <a:endParaRPr sz="1400" b="1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- Explore and document the dissemination capabilities and existing alert guidance in the countries of the region. </a:t>
            </a:r>
            <a:endParaRPr sz="14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- Identify the difficulties and challenges existing in the region that hinder the impact of “end to end” dissemination and communication of early warnings.  </a:t>
            </a:r>
            <a:endParaRPr sz="14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- Establish strategies for the development and implementation of methods and technologies to strengthen the interaction with the media and dissemination of early warnings within the countries of the region. </a:t>
            </a:r>
            <a:endParaRPr sz="14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- Evaluate communication tests and tsunami exercises, in order to identify weaknesses and make recommendations to help strengthen these delivery systems</a:t>
            </a:r>
            <a:endParaRPr sz="14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88" name="Google Shape;288;g2ac07dedc10_0_0"/>
          <p:cNvSpPr txBox="1">
            <a:spLocks noGrp="1"/>
          </p:cNvSpPr>
          <p:nvPr>
            <p:ph type="body" idx="4"/>
          </p:nvPr>
        </p:nvSpPr>
        <p:spPr>
          <a:xfrm>
            <a:off x="4827675" y="2104825"/>
            <a:ext cx="3926400" cy="4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dirty="0"/>
              <a:t>- Create communication protocol and standardized information identifying the minimum acceptable levels for communication and dissemination of tsunami early warning in all countries for approval by the ICG. </a:t>
            </a:r>
            <a:endParaRPr sz="14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- Provide feedback to the Tsunami Service Providers on its products and communication procedures. </a:t>
            </a:r>
            <a:endParaRPr sz="14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- Serve as a reviewing and approving body for proposed changes to TSP products for the CARIBE-EWS, or determine if proposed changes warrant going to the ICG for review and approval. </a:t>
            </a:r>
            <a:endParaRPr sz="14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- Present a progress report based on the Key Performance Indicators related to the UN ODTP.  </a:t>
            </a:r>
            <a:endParaRPr sz="1400" dirty="0"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- Promote the sharing of experience and expertise, and capacity building essential to effective tsunami warning dissemination and communication. 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289" name="Google Shape;289;g2ac07dedc10_0_0"/>
          <p:cNvSpPr txBox="1"/>
          <p:nvPr/>
        </p:nvSpPr>
        <p:spPr>
          <a:xfrm>
            <a:off x="-1" y="6473739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b63250492_0_243"/>
          <p:cNvSpPr txBox="1">
            <a:spLocks noGrp="1"/>
          </p:cNvSpPr>
          <p:nvPr>
            <p:ph type="title"/>
          </p:nvPr>
        </p:nvSpPr>
        <p:spPr>
          <a:xfrm rot="16200000">
            <a:off x="-3217983" y="3217985"/>
            <a:ext cx="6893172" cy="457201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WG 3 Membership</a:t>
            </a:r>
            <a:endParaRPr sz="3600" dirty="0">
              <a:highlight>
                <a:srgbClr val="FFFF00"/>
              </a:highlight>
            </a:endParaRPr>
          </a:p>
        </p:txBody>
      </p:sp>
      <p:graphicFrame>
        <p:nvGraphicFramePr>
          <p:cNvPr id="295" name="Google Shape;295;g2ab63250492_0_243"/>
          <p:cNvGraphicFramePr/>
          <p:nvPr>
            <p:extLst>
              <p:ext uri="{D42A27DB-BD31-4B8C-83A1-F6EECF244321}">
                <p14:modId xmlns:p14="http://schemas.microsoft.com/office/powerpoint/2010/main" val="2462291023"/>
              </p:ext>
            </p:extLst>
          </p:nvPr>
        </p:nvGraphicFramePr>
        <p:xfrm>
          <a:off x="457200" y="37996"/>
          <a:ext cx="8686800" cy="7076916"/>
        </p:xfrm>
        <a:graphic>
          <a:graphicData uri="http://schemas.openxmlformats.org/drawingml/2006/table">
            <a:tbl>
              <a:tblPr bandRow="1">
                <a:noFill/>
                <a:tableStyleId>{B8F5C268-809E-4267-8B79-F8DFC4AB5E50}</a:tableStyleId>
              </a:tblPr>
              <a:tblGrid>
                <a:gridCol w="420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18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SUSAN HODGE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ANGUILLA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DDM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0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RACQUEL DAVIS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BARBADOS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BMS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SIMON BOXALL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CAYMAN ISLANDS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HM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CARLOS BURITICÁ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COLOMBIA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GMD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ANTHONY MURILLO-GUTIERREZ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COSTA RICA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KRISTEL ESPINOZA HERNÁNDEZ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COSTA RICA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 MERCERON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MF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JOSÉ ANTONIO TOJIL JIMÉNEZ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GUATEMALA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INSIVUMEH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PABLO DANIEL MARTÍNEZ ZECEÑA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GUATEMALA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INSIVUMEH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JUNIOR AIMABLE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ST. LUCIA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NEMO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KAZA HIPPOLYTE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ST. LUCIA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STLFS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MABIUS FRANCIS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ST. LUCIA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STLFS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ASIM FRETT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U.S. VIRGIN ISLANDS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USVI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CHARLES MCCREERY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PTWC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CHRISTA G. VON HILLEBRANDT-ANDRADE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ITIC-CAR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MARIA TORRES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USA - PR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PRSN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WILFRIED STRAUCH</a:t>
                      </a:r>
                      <a:endParaRPr sz="12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NICARAGUA</a:t>
                      </a:r>
                      <a:endParaRPr sz="12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CATAC</a:t>
                      </a:r>
                      <a:endParaRPr sz="1200" dirty="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MIGUEL FLORES</a:t>
                      </a:r>
                      <a:endParaRPr sz="1200" dirty="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NICARAGUA</a:t>
                      </a:r>
                      <a:endParaRPr sz="12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CATAC</a:t>
                      </a:r>
                      <a:endParaRPr sz="1200" dirty="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75716" y="4974955"/>
            <a:ext cx="1797803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Ex Officio </a:t>
            </a:r>
            <a:r>
              <a:rPr lang="en-US" dirty="0" smtClean="0"/>
              <a:t>– Dr. </a:t>
            </a:r>
            <a:r>
              <a:rPr lang="en-US" dirty="0" err="1" smtClean="0"/>
              <a:t>Ocal</a:t>
            </a:r>
            <a:r>
              <a:rPr lang="en-US" dirty="0" smtClean="0"/>
              <a:t> </a:t>
            </a:r>
            <a:r>
              <a:rPr lang="en-US" dirty="0" err="1" smtClean="0"/>
              <a:t>Necmioglu</a:t>
            </a:r>
            <a:r>
              <a:rPr lang="en-US" dirty="0" smtClean="0"/>
              <a:t>, Alison Brome</a:t>
            </a:r>
          </a:p>
          <a:p>
            <a:r>
              <a:rPr lang="en-US" b="1" dirty="0" smtClean="0"/>
              <a:t>Invited Expert</a:t>
            </a:r>
          </a:p>
          <a:p>
            <a:r>
              <a:rPr lang="en-US" dirty="0" smtClean="0"/>
              <a:t>UNDRR Representative Jair Torres TBC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"/>
          <p:cNvSpPr txBox="1"/>
          <p:nvPr/>
        </p:nvSpPr>
        <p:spPr>
          <a:xfrm>
            <a:off x="1" y="988017"/>
            <a:ext cx="8989016" cy="623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98450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Received and Reviewed Membership – December 2023</a:t>
            </a:r>
          </a:p>
          <a:p>
            <a:pPr marL="742950" marR="0" lvl="1" indent="-298450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Meeting of Chair and Vice Chair – December 7, 2023</a:t>
            </a:r>
          </a:p>
          <a:p>
            <a:pPr marL="742950" lvl="1" indent="-298450">
              <a:lnSpc>
                <a:spcPct val="150000"/>
              </a:lnSpc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Inventory of Tsunami Warning Dissemination and Communication</a:t>
            </a:r>
          </a:p>
          <a:p>
            <a:pPr marL="742950" marR="0" lvl="1" indent="-298450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First WG 3 Meeting – January 11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01700" lvl="3" indent="-457200">
              <a:lnSpc>
                <a:spcPct val="150000"/>
              </a:lnSpc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Presentation of Draft of Inventory</a:t>
            </a:r>
            <a:endParaRPr lang="en-US" sz="2800" dirty="0" smtClean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01700" lvl="3" indent="-457200">
              <a:lnSpc>
                <a:spcPct val="150000"/>
              </a:lnSpc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CARIBE </a:t>
            </a: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WAVE </a:t>
            </a: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24 - review  of activities related to dissemination and reception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901700" lvl="3" indent="-457200">
              <a:lnSpc>
                <a:spcPct val="150000"/>
              </a:lnSpc>
              <a:buClr>
                <a:schemeClr val="dk1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Updates from </a:t>
            </a: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TSPs PTWC and </a:t>
            </a: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CATAC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"/>
          <p:cNvSpPr txBox="1"/>
          <p:nvPr/>
        </p:nvSpPr>
        <p:spPr>
          <a:xfrm>
            <a:off x="431800" y="228600"/>
            <a:ext cx="8229600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Activities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in January 11 Meeting</a:t>
            </a:r>
            <a:endParaRPr lang="en-US" dirty="0"/>
          </a:p>
        </p:txBody>
      </p:sp>
      <p:pic>
        <p:nvPicPr>
          <p:cNvPr id="1026" name="Picture 2" descr="https://lh7-us.googleusercontent.com/1zZx4VQRhMCqeVEoCvijgU5PZFObDLbuMj56pM0Vu3hs63T_uAn0kvNd3hKFG2rMv8Ic71ZV91JJ48FJDQTml5eDGcL18Wbq8jw2OARXbQTDLO6WPoGsVPt_WKZjaVoIy-irviyPLD599gmW77uo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2" y="1748065"/>
            <a:ext cx="8115075" cy="45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1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ab6948a0c5_0_16"/>
          <p:cNvSpPr txBox="1"/>
          <p:nvPr/>
        </p:nvSpPr>
        <p:spPr>
          <a:xfrm>
            <a:off x="230685" y="6533784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68" y="881303"/>
            <a:ext cx="5262929" cy="56524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</a:t>
            </a:r>
            <a:r>
              <a:rPr lang="en-US" dirty="0" smtClean="0"/>
              <a:t>3 </a:t>
            </a:r>
            <a:r>
              <a:rPr lang="en-US" dirty="0" smtClean="0"/>
              <a:t>with support of ITIC-CAR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Inventory different systems available for the dissemination and communication of tsunami warnings and other related products.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Overview of the systems and mechanisms used at different level and agencies from TSP’s through national authorities down to the private sector, media and communities and local governments.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Challenges of redundant and robust methods.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Systems for people with disabilities.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" descr="C:\Users\christa.vonh\AppData\Local\Temp\94b52dbe-27a3-4bec-bcee-dfc6eaaf9a22_CW24_files.zip.a22\CaribeWave_map_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300" y="1268825"/>
            <a:ext cx="5024312" cy="437655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"/>
          <p:cNvSpPr txBox="1">
            <a:spLocks noGrp="1"/>
          </p:cNvSpPr>
          <p:nvPr>
            <p:ph type="title"/>
          </p:nvPr>
        </p:nvSpPr>
        <p:spPr>
          <a:xfrm>
            <a:off x="330150" y="307800"/>
            <a:ext cx="8483700" cy="8847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CARIBE WAVE 2</a:t>
            </a: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Earthquake and Tsunami Scenarios</a:t>
            </a:r>
            <a:endParaRPr/>
          </a:p>
        </p:txBody>
      </p:sp>
      <p:sp>
        <p:nvSpPr>
          <p:cNvPr id="381" name="Google Shape;381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4"/>
          <p:cNvGrpSpPr/>
          <p:nvPr/>
        </p:nvGrpSpPr>
        <p:grpSpPr>
          <a:xfrm>
            <a:off x="1651375" y="1768897"/>
            <a:ext cx="6794196" cy="2630523"/>
            <a:chOff x="1632347" y="1768897"/>
            <a:chExt cx="6794196" cy="2630523"/>
          </a:xfrm>
        </p:grpSpPr>
        <p:sp>
          <p:nvSpPr>
            <p:cNvPr id="383" name="Google Shape;383;p4"/>
            <p:cNvSpPr txBox="1"/>
            <p:nvPr/>
          </p:nvSpPr>
          <p:spPr>
            <a:xfrm>
              <a:off x="6899543" y="1768897"/>
              <a:ext cx="1527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Puerto Rico Trench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 txBox="1"/>
            <p:nvPr/>
          </p:nvSpPr>
          <p:spPr>
            <a:xfrm>
              <a:off x="1632347" y="3745125"/>
              <a:ext cx="773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Panama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5" name="Google Shape;385;p4"/>
            <p:cNvCxnSpPr/>
            <p:nvPr/>
          </p:nvCxnSpPr>
          <p:spPr>
            <a:xfrm flipH="1">
              <a:off x="6340144" y="2154720"/>
              <a:ext cx="773700" cy="4422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86" name="Google Shape;386;p4"/>
            <p:cNvCxnSpPr/>
            <p:nvPr/>
          </p:nvCxnSpPr>
          <p:spPr>
            <a:xfrm>
              <a:off x="2406042" y="4052920"/>
              <a:ext cx="1141200" cy="3465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aphicFrame>
        <p:nvGraphicFramePr>
          <p:cNvPr id="387" name="Google Shape;387;p4"/>
          <p:cNvGraphicFramePr/>
          <p:nvPr/>
        </p:nvGraphicFramePr>
        <p:xfrm>
          <a:off x="1125948" y="5645364"/>
          <a:ext cx="6819900" cy="1163533"/>
        </p:xfrm>
        <a:graphic>
          <a:graphicData uri="http://schemas.openxmlformats.org/drawingml/2006/table">
            <a:tbl>
              <a:tblPr firstRow="1" bandRow="1">
                <a:noFill/>
                <a:tableStyleId>{851F2BC6-445D-4469-9EDA-918641B0F503}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Scenario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 Time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Mw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Epicenter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Puerto Rico Trench</a:t>
                      </a:r>
                      <a:endParaRPr sz="105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:00:00 UTC </a:t>
                      </a:r>
                      <a:endParaRPr sz="105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 March 2024</a:t>
                      </a:r>
                      <a:endParaRPr sz="10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8.7</a:t>
                      </a:r>
                      <a:endParaRPr sz="105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19.25ºN</a:t>
                      </a: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66.5ºW</a:t>
                      </a:r>
                      <a:endParaRPr sz="105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Panama</a:t>
                      </a:r>
                      <a:endParaRPr sz="105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8.47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9.80ºN</a:t>
                      </a:r>
                      <a:r>
                        <a:rPr lang="en-US" sz="16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77.75ºW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8" name="Google Shape;388;p4"/>
          <p:cNvSpPr txBox="1"/>
          <p:nvPr/>
        </p:nvSpPr>
        <p:spPr>
          <a:xfrm>
            <a:off x="-1" y="-11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7"/>
          <p:cNvSpPr txBox="1"/>
          <p:nvPr/>
        </p:nvSpPr>
        <p:spPr>
          <a:xfrm>
            <a:off x="304800" y="152400"/>
            <a:ext cx="8531400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Post-Exercise Evaluation Form</a:t>
            </a: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57"/>
          <p:cNvSpPr txBox="1"/>
          <p:nvPr/>
        </p:nvSpPr>
        <p:spPr>
          <a:xfrm>
            <a:off x="301752" y="1295400"/>
            <a:ext cx="8534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CARIBE-EWS member state and territory is requested to provide feedback on the exercise.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feedback will assist the ICG/CARIBE-EWS in the evaluation of CARIBE WAVE 24, the development of subsequent exercises, and help response agencies document lessons learned.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facilitate feedback, the online evaluation survey can be accessed at the following link: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https://www.surveymonkey.com/r/CaribeWave24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	 	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deadline for completing the evaluation is 11 April 202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questionnaire includes feedback on PTWC, CATAC, Risk Knowledge and SOPs, Tsunami Ready.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contains 38 questions, 12 pages, and should take no more than 20 minutes.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7"/>
          <p:cNvSpPr txBox="1"/>
          <p:nvPr/>
        </p:nvSpPr>
        <p:spPr>
          <a:xfrm>
            <a:off x="-1" y="6473739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ab6948a0c5_0_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 dirty="0">
                <a:solidFill>
                  <a:schemeClr val="lt1"/>
                </a:solidFill>
              </a:rPr>
              <a:t>Post Evaluation </a:t>
            </a:r>
            <a:r>
              <a:rPr lang="en-US" dirty="0" smtClean="0">
                <a:solidFill>
                  <a:schemeClr val="lt1"/>
                </a:solidFill>
              </a:rPr>
              <a:t>Survey – Due April 11</a:t>
            </a:r>
            <a:br>
              <a:rPr lang="en-US" dirty="0" smtClean="0">
                <a:solidFill>
                  <a:schemeClr val="lt1"/>
                </a:solidFill>
              </a:rPr>
            </a:br>
            <a:r>
              <a:rPr lang="en-US" sz="27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https://www.surveymonkey.com/r/CaribeWave24</a:t>
            </a:r>
            <a:endParaRPr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6" name="Google Shape;476;g2ab6948a0c5_0_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7" name="Google Shape;477;g2ab6948a0c5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50" y="1524000"/>
            <a:ext cx="8656312" cy="50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2ab6948a0c5_0_22"/>
          <p:cNvSpPr txBox="1"/>
          <p:nvPr/>
        </p:nvSpPr>
        <p:spPr>
          <a:xfrm>
            <a:off x="-1" y="6473739"/>
            <a:ext cx="308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#TSUNAMIREADY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1197</Words>
  <Application>Microsoft Office PowerPoint</Application>
  <PresentationFormat>On-screen Show (4:3)</PresentationFormat>
  <Paragraphs>178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Office Theme</vt:lpstr>
      <vt:lpstr>1_Office Theme</vt:lpstr>
      <vt:lpstr>Office Theme</vt:lpstr>
      <vt:lpstr>PowerPoint Presentation</vt:lpstr>
      <vt:lpstr>Terms of Reference</vt:lpstr>
      <vt:lpstr>WG 3 Membership</vt:lpstr>
      <vt:lpstr>PowerPoint Presentation</vt:lpstr>
      <vt:lpstr>Participants in January 11 Meeting</vt:lpstr>
      <vt:lpstr>Working Group 3 with support of ITIC-CAR</vt:lpstr>
      <vt:lpstr>CARIBE WAVE 24 Earthquake and Tsunami Scenarios</vt:lpstr>
      <vt:lpstr>PowerPoint Presentation</vt:lpstr>
      <vt:lpstr>Post Evaluation Survey – Due April 11 https://www.surveymonkey.com/r/CaribeWave24</vt:lpstr>
      <vt:lpstr>Post Evaluation Survey</vt:lpstr>
      <vt:lpstr>Post Evaluation Survey</vt:lpstr>
      <vt:lpstr>Caribe Wave</vt:lpstr>
      <vt:lpstr>CARIBE-EWS Training</vt:lpstr>
      <vt:lpstr>PowerPoint Presentation</vt:lpstr>
      <vt:lpstr>Present a progress report based on the Key Performance Indicators related to the UN ODTP.</vt:lpstr>
      <vt:lpstr>Present progress report based on the Key Performance Indicators related to UN ODTP (cont).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CTWP.SAD</dc:creator>
  <cp:lastModifiedBy>Christa Von Hillebrandt-Andrade</cp:lastModifiedBy>
  <cp:revision>13</cp:revision>
  <dcterms:created xsi:type="dcterms:W3CDTF">2017-11-27T13:10:18Z</dcterms:created>
  <dcterms:modified xsi:type="dcterms:W3CDTF">2024-01-31T20:00:19Z</dcterms:modified>
</cp:coreProperties>
</file>