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slideLayouts/slideLayout15.xml" ContentType="application/vnd.openxmlformats-officedocument.presentationml.slideLayout+xml"/>
  <Override PartName="/ppt/theme/theme7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8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9.xml" ContentType="application/vnd.openxmlformats-officedocument.theme+xml"/>
  <Override PartName="/ppt/slideLayouts/slideLayout24.xml" ContentType="application/vnd.openxmlformats-officedocument.presentationml.slideLayout+xml"/>
  <Override PartName="/ppt/theme/theme10.xml" ContentType="application/vnd.openxmlformats-officedocument.theme+xml"/>
  <Override PartName="/ppt/slideLayouts/slideLayout25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4"/>
    <p:sldMasterId id="2147483655" r:id="rId5"/>
    <p:sldMasterId id="2147483667" r:id="rId6"/>
    <p:sldMasterId id="2147483675" r:id="rId7"/>
    <p:sldMasterId id="2147483691" r:id="rId8"/>
    <p:sldMasterId id="2147483693" r:id="rId9"/>
    <p:sldMasterId id="2147483688" r:id="rId10"/>
    <p:sldMasterId id="2147483676" r:id="rId11"/>
    <p:sldMasterId id="2147483697" r:id="rId12"/>
    <p:sldMasterId id="2147483699" r:id="rId13"/>
    <p:sldMasterId id="2147483700" r:id="rId14"/>
  </p:sldMasterIdLst>
  <p:notesMasterIdLst>
    <p:notesMasterId r:id="rId27"/>
  </p:notesMasterIdLst>
  <p:handoutMasterIdLst>
    <p:handoutMasterId r:id="rId28"/>
  </p:handoutMasterIdLst>
  <p:sldIdLst>
    <p:sldId id="269" r:id="rId15"/>
    <p:sldId id="274" r:id="rId16"/>
    <p:sldId id="286" r:id="rId17"/>
    <p:sldId id="287" r:id="rId18"/>
    <p:sldId id="289" r:id="rId19"/>
    <p:sldId id="290" r:id="rId20"/>
    <p:sldId id="291" r:id="rId21"/>
    <p:sldId id="292" r:id="rId22"/>
    <p:sldId id="293" r:id="rId23"/>
    <p:sldId id="278" r:id="rId24"/>
    <p:sldId id="263" r:id="rId25"/>
    <p:sldId id="285" r:id="rId2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254"/>
    <a:srgbClr val="0069B4"/>
    <a:srgbClr val="FCC002"/>
    <a:srgbClr val="67BB89"/>
    <a:srgbClr val="41B7C8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3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slide" Target="slides/slide7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E6A58-4FB4-4CC6-96D2-704E647E1F92}" type="datetimeFigureOut">
              <a:rPr lang="fr-FR" smtClean="0"/>
              <a:t>25/01/2024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99EB5-BBC7-4461-B19C-AF767D8FFBC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31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DCC70-1736-4198-B3CB-0BBF381B4215}" type="datetimeFigureOut">
              <a:rPr lang="fr-FR" smtClean="0"/>
              <a:t>25/01/2024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55B3A-F9BB-419E-94F8-F6C4477A78E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35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6913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1409" y="1881352"/>
            <a:ext cx="3490842" cy="353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784181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850" t="-943" r="-1"/>
          <a:stretch/>
        </p:blipFill>
        <p:spPr>
          <a:xfrm>
            <a:off x="7338429" y="1779105"/>
            <a:ext cx="3970734" cy="3977470"/>
          </a:xfrm>
          <a:prstGeom prst="rect">
            <a:avLst/>
          </a:prstGeom>
        </p:spPr>
      </p:pic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9045603" y="63563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79096A-E1C7-4DE6-944A-D4A34A5826EA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1153834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0702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7319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7845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281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3378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12403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881200"/>
            <a:ext cx="12192001" cy="439738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2031713" y="2270490"/>
            <a:ext cx="8128572" cy="361880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0069B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6" name="Oval 17"/>
          <p:cNvSpPr/>
          <p:nvPr userDrawn="1"/>
        </p:nvSpPr>
        <p:spPr>
          <a:xfrm>
            <a:off x="1703252" y="1972193"/>
            <a:ext cx="955433" cy="955433"/>
          </a:xfrm>
          <a:prstGeom prst="ellipse">
            <a:avLst/>
          </a:prstGeom>
          <a:solidFill>
            <a:srgbClr val="0069B4"/>
          </a:solidFill>
          <a:ln w="12700">
            <a:solidFill>
              <a:srgbClr val="0069B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84252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03D55D0-3C72-4164-9340-C8944BC236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10858"/>
            <a:ext cx="12192000" cy="4539343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2031714" y="2171125"/>
            <a:ext cx="8128572" cy="361880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0069B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206140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2596056" y="2687579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3195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52639"/>
            <a:ext cx="12192000" cy="453934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151898" y="1812907"/>
            <a:ext cx="8128572" cy="361880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1B7C8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9" name="Oval 17"/>
          <p:cNvSpPr/>
          <p:nvPr userDrawn="1"/>
        </p:nvSpPr>
        <p:spPr>
          <a:xfrm>
            <a:off x="1495862" y="1170914"/>
            <a:ext cx="955433" cy="955433"/>
          </a:xfrm>
          <a:prstGeom prst="ellipse">
            <a:avLst/>
          </a:prstGeom>
          <a:solidFill>
            <a:srgbClr val="41B7C8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536" y="-115614"/>
            <a:ext cx="1629168" cy="162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820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990017"/>
            <a:ext cx="12192000" cy="43656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Placeholder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33108" y="1990017"/>
            <a:ext cx="3458892" cy="4365641"/>
          </a:xfrm>
          <a:prstGeom prst="rect">
            <a:avLst/>
          </a:prstGeom>
          <a:solidFill>
            <a:srgbClr val="41B7C8"/>
          </a:solidFill>
          <a:ln w="12700">
            <a:solidFill>
              <a:srgbClr val="41B7C8"/>
            </a:solidFill>
          </a:ln>
        </p:spPr>
      </p:pic>
    </p:spTree>
    <p:extLst>
      <p:ext uri="{BB962C8B-B14F-4D97-AF65-F5344CB8AC3E}">
        <p14:creationId xmlns:p14="http://schemas.microsoft.com/office/powerpoint/2010/main" val="35374230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988818" y="0"/>
            <a:ext cx="6203182" cy="6962503"/>
          </a:xfrm>
          <a:prstGeom prst="rect">
            <a:avLst/>
          </a:prstGeom>
          <a:solidFill>
            <a:srgbClr val="183254"/>
          </a:solidFill>
          <a:ln w="12700" cap="flat">
            <a:solidFill>
              <a:srgbClr val="1F476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0B0CD4-6B8D-45A9-9DCA-8CB0A0C642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36525"/>
            <a:ext cx="1495758" cy="143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5922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45628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21471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2056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4857" y="0"/>
            <a:ext cx="5987143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FB8DA0-25B2-48F6-8868-B213CEA011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22621" y="5349548"/>
            <a:ext cx="1495758" cy="1437388"/>
          </a:xfrm>
          <a:prstGeom prst="rect">
            <a:avLst/>
          </a:prstGeom>
        </p:spPr>
      </p:pic>
      <p:sp>
        <p:nvSpPr>
          <p:cNvPr id="6" name="Rectangle">
            <a:extLst>
              <a:ext uri="{FF2B5EF4-FFF2-40B4-BE49-F238E27FC236}">
                <a16:creationId xmlns:a16="http://schemas.microsoft.com/office/drawing/2014/main" id="{6339B7C9-369B-4FBD-93AB-42CB9FBB9CB7}"/>
              </a:ext>
            </a:extLst>
          </p:cNvPr>
          <p:cNvSpPr/>
          <p:nvPr userDrawn="1"/>
        </p:nvSpPr>
        <p:spPr>
          <a:xfrm rot="10800000">
            <a:off x="1790483" y="1302602"/>
            <a:ext cx="2423422" cy="9823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3358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239683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">
            <a:extLst>
              <a:ext uri="{FF2B5EF4-FFF2-40B4-BE49-F238E27FC236}">
                <a16:creationId xmlns:a16="http://schemas.microsoft.com/office/drawing/2014/main" id="{694F4ECB-61D4-4894-A69C-2CEC9B9D8136}"/>
              </a:ext>
            </a:extLst>
          </p:cNvPr>
          <p:cNvSpPr/>
          <p:nvPr userDrawn="1"/>
        </p:nvSpPr>
        <p:spPr>
          <a:xfrm rot="5400000">
            <a:off x="1412796" y="3379881"/>
            <a:ext cx="2423422" cy="9823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4192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2445868" y="0"/>
            <a:ext cx="974613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"/>
          <p:cNvSpPr/>
          <p:nvPr userDrawn="1"/>
        </p:nvSpPr>
        <p:spPr>
          <a:xfrm rot="5400000">
            <a:off x="1412796" y="3379881"/>
            <a:ext cx="2423422" cy="98238"/>
          </a:xfrm>
          <a:prstGeom prst="rect">
            <a:avLst/>
          </a:prstGeom>
          <a:solidFill>
            <a:srgbClr val="18325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2445868" cy="6858000"/>
          </a:xfrm>
          <a:prstGeom prst="rect">
            <a:avLst/>
          </a:prstGeom>
          <a:solidFill>
            <a:srgbClr val="0069B4"/>
          </a:solidFill>
          <a:ln>
            <a:solidFill>
              <a:srgbClr val="41B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F47C58-E686-410D-A080-804664D176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71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795290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794727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211408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210746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4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544" y="216362"/>
            <a:ext cx="1999700" cy="951923"/>
          </a:xfrm>
          <a:prstGeom prst="rect">
            <a:avLst/>
          </a:prstGeom>
        </p:spPr>
      </p:pic>
      <p:sp>
        <p:nvSpPr>
          <p:cNvPr id="10" name="Rectangle"/>
          <p:cNvSpPr/>
          <p:nvPr userDrawn="1"/>
        </p:nvSpPr>
        <p:spPr>
          <a:xfrm rot="5400000">
            <a:off x="1721007" y="3812568"/>
            <a:ext cx="1639614" cy="11048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11" name="Rectangle 10"/>
          <p:cNvSpPr/>
          <p:nvPr userDrawn="1"/>
        </p:nvSpPr>
        <p:spPr>
          <a:xfrm>
            <a:off x="0" y="-7428"/>
            <a:ext cx="12192000" cy="6858000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8951" y="2025894"/>
            <a:ext cx="2920169" cy="2806212"/>
          </a:xfrm>
          <a:prstGeom prst="rect">
            <a:avLst/>
          </a:prstGeom>
        </p:spPr>
      </p:pic>
      <p:sp>
        <p:nvSpPr>
          <p:cNvPr id="12" name="Rectangle">
            <a:extLst>
              <a:ext uri="{FF2B5EF4-FFF2-40B4-BE49-F238E27FC236}">
                <a16:creationId xmlns:a16="http://schemas.microsoft.com/office/drawing/2014/main" id="{21257D7F-3656-47C9-B5F0-D20A647BD6E3}"/>
              </a:ext>
            </a:extLst>
          </p:cNvPr>
          <p:cNvSpPr/>
          <p:nvPr userDrawn="1"/>
        </p:nvSpPr>
        <p:spPr>
          <a:xfrm rot="5400000">
            <a:off x="4884289" y="3379881"/>
            <a:ext cx="2423422" cy="9823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991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8382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2A5ED9-6140-49EF-92C0-7F9DD0623968}" type="datetimeFigureOut">
              <a:rPr lang="fr-FR" smtClean="0"/>
              <a:pPr/>
              <a:t>25/01/2024</a:t>
            </a:fld>
            <a:endParaRPr lang="fr-FR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239683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"/>
          <p:cNvSpPr/>
          <p:nvPr userDrawn="1"/>
        </p:nvSpPr>
        <p:spPr>
          <a:xfrm rot="5400000">
            <a:off x="1974074" y="3090727"/>
            <a:ext cx="1328398" cy="12577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2445868" cy="6858000"/>
          </a:xfrm>
          <a:prstGeom prst="rect">
            <a:avLst/>
          </a:prstGeom>
          <a:solidFill>
            <a:srgbClr val="0069B4"/>
          </a:solidFill>
          <a:ln>
            <a:solidFill>
              <a:srgbClr val="41B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 userDrawn="1"/>
        </p:nvSpPr>
        <p:spPr>
          <a:xfrm>
            <a:off x="2529840" y="2716523"/>
            <a:ext cx="753291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3004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 dirty="0">
                <a:ln>
                  <a:noFill/>
                </a:ln>
                <a:solidFill>
                  <a:srgbClr val="0069B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THANK YOU</a:t>
            </a:r>
            <a:endParaRPr kumimoji="0" lang="fr-FR" sz="7000" b="1" i="0" u="none" strike="noStrike" kern="0" cap="none" spc="0" normalizeH="0" baseline="0" noProof="0" dirty="0">
              <a:ln>
                <a:noFill/>
              </a:ln>
              <a:solidFill>
                <a:srgbClr val="0069B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Roboto"/>
            </a:endParaRPr>
          </a:p>
        </p:txBody>
      </p:sp>
      <p:sp>
        <p:nvSpPr>
          <p:cNvPr id="9" name="Rectangle">
            <a:extLst>
              <a:ext uri="{FF2B5EF4-FFF2-40B4-BE49-F238E27FC236}">
                <a16:creationId xmlns:a16="http://schemas.microsoft.com/office/drawing/2014/main" id="{77534053-254D-4E28-925D-C8196B6A1DA0}"/>
              </a:ext>
            </a:extLst>
          </p:cNvPr>
          <p:cNvSpPr/>
          <p:nvPr userDrawn="1"/>
        </p:nvSpPr>
        <p:spPr>
          <a:xfrm rot="5400000">
            <a:off x="1001943" y="3379881"/>
            <a:ext cx="2423422" cy="9823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DEE516-FBD8-4DC1-9266-A07046C024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640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38897" y="635634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9045603" y="63563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79096A-E1C7-4DE6-944A-D4A34A5826EA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sp>
        <p:nvSpPr>
          <p:cNvPr id="14" name="Rectangle"/>
          <p:cNvSpPr/>
          <p:nvPr userDrawn="1"/>
        </p:nvSpPr>
        <p:spPr>
          <a:xfrm rot="5400000">
            <a:off x="1974074" y="3090727"/>
            <a:ext cx="1328398" cy="12577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16" name="Rectangle 15"/>
          <p:cNvSpPr/>
          <p:nvPr userDrawn="1"/>
        </p:nvSpPr>
        <p:spPr>
          <a:xfrm>
            <a:off x="2396836" y="0"/>
            <a:ext cx="9826971" cy="6858000"/>
          </a:xfrm>
          <a:prstGeom prst="rect">
            <a:avLst/>
          </a:prstGeom>
          <a:solidFill>
            <a:srgbClr val="0069B4"/>
          </a:solidFill>
          <a:ln>
            <a:solidFill>
              <a:srgbClr val="41B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 userDrawn="1"/>
        </p:nvSpPr>
        <p:spPr>
          <a:xfrm>
            <a:off x="2557322" y="2786402"/>
            <a:ext cx="753291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3004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THANK YOU</a:t>
            </a:r>
            <a:endParaRPr kumimoji="0" lang="fr-FR" sz="7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Roboto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68"/>
          <a:stretch/>
        </p:blipFill>
        <p:spPr>
          <a:xfrm>
            <a:off x="8255299" y="2786397"/>
            <a:ext cx="1161899" cy="8683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64F7D3D-79F0-46CE-815A-70D872E7A56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36525"/>
            <a:ext cx="1495758" cy="1437388"/>
          </a:xfrm>
          <a:prstGeom prst="rect">
            <a:avLst/>
          </a:prstGeom>
        </p:spPr>
      </p:pic>
      <p:sp>
        <p:nvSpPr>
          <p:cNvPr id="13" name="Rectangle">
            <a:extLst>
              <a:ext uri="{FF2B5EF4-FFF2-40B4-BE49-F238E27FC236}">
                <a16:creationId xmlns:a16="http://schemas.microsoft.com/office/drawing/2014/main" id="{A47F5B70-A4B3-46E6-B156-999A54EA23A3}"/>
              </a:ext>
            </a:extLst>
          </p:cNvPr>
          <p:cNvSpPr/>
          <p:nvPr userDrawn="1"/>
        </p:nvSpPr>
        <p:spPr>
          <a:xfrm rot="5400000">
            <a:off x="1001943" y="3379881"/>
            <a:ext cx="2423422" cy="98238"/>
          </a:xfrm>
          <a:prstGeom prst="rect">
            <a:avLst/>
          </a:prstGeom>
          <a:solidFill>
            <a:srgbClr val="18325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9069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544" y="216362"/>
            <a:ext cx="1999700" cy="951923"/>
          </a:xfrm>
          <a:prstGeom prst="rect">
            <a:avLst/>
          </a:prstGeom>
        </p:spPr>
      </p:pic>
      <p:sp>
        <p:nvSpPr>
          <p:cNvPr id="10" name="Rectangle"/>
          <p:cNvSpPr/>
          <p:nvPr userDrawn="1"/>
        </p:nvSpPr>
        <p:spPr>
          <a:xfrm rot="5400000">
            <a:off x="1721007" y="3812568"/>
            <a:ext cx="1639614" cy="11048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36525"/>
            <a:ext cx="1495758" cy="143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548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49" r:id="rId2"/>
    <p:sldLayoutId id="2147483656" r:id="rId3"/>
    <p:sldLayoutId id="2147483674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:a16="http://schemas.microsoft.com/office/drawing/2014/main" id="{C10E1C6E-56AE-4A56-82D7-922AEEE28BA1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4AB9F8-DCDF-4F56-BFC8-6D6873D2C01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17863F2-11A4-4389-99C2-FE101F254974}"/>
              </a:ext>
            </a:extLst>
          </p:cNvPr>
          <p:cNvSpPr/>
          <p:nvPr userDrawn="1"/>
        </p:nvSpPr>
        <p:spPr>
          <a:xfrm>
            <a:off x="0" y="6148552"/>
            <a:ext cx="12192000" cy="709448"/>
          </a:xfrm>
          <a:prstGeom prst="rect">
            <a:avLst/>
          </a:prstGeom>
          <a:solidFill>
            <a:srgbClr val="0069B4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449580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668" r:id="rId2"/>
    <p:sldLayoutId id="2147483669" r:id="rId3"/>
    <p:sldLayoutId id="2147483670" r:id="rId4"/>
    <p:sldLayoutId id="2147483689" r:id="rId5"/>
    <p:sldLayoutId id="2147483690" r:id="rId6"/>
  </p:sldLayoutIdLst>
  <p:transition spd="med"/>
  <p:hf sldNum="0" hdr="0" ftr="0" dt="0"/>
  <p:txStyles>
    <p:titleStyle>
      <a:lvl1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1pPr>
      <a:lvl2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2pPr>
      <a:lvl3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3pPr>
      <a:lvl4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4pPr>
      <a:lvl5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5pPr>
      <a:lvl6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9pPr>
    </p:titleStyle>
    <p:bodyStyle>
      <a:lvl1pPr marL="218131" marR="0" indent="-218131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1pPr>
      <a:lvl2pPr marL="575944" marR="0" indent="-254487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2pPr>
      <a:lvl3pPr marL="948298" marR="0" indent="-305384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3pPr>
      <a:lvl4pPr marL="1303688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4pPr>
      <a:lvl5pPr marL="1625145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5pPr>
      <a:lvl6pPr marL="1946603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6pPr>
      <a:lvl7pPr marL="2268060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7pPr>
      <a:lvl8pPr marL="2589517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8pPr>
      <a:lvl9pPr marL="2910975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9pPr>
    </p:bodyStyle>
    <p:otherStyle>
      <a:lvl1pPr marL="0" marR="0" indent="0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1pPr>
      <a:lvl2pPr marL="0" marR="0" indent="321457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2pPr>
      <a:lvl3pPr marL="0" marR="0" indent="642915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3pPr>
      <a:lvl4pPr marL="0" marR="0" indent="964372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4pPr>
      <a:lvl5pPr marL="0" marR="0" indent="1285829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5pPr>
      <a:lvl6pPr marL="0" marR="0" indent="1607287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6pPr>
      <a:lvl7pPr marL="0" marR="0" indent="1928744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7pPr>
      <a:lvl8pPr marL="0" marR="0" indent="2250201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8pPr>
      <a:lvl9pPr marL="0" marR="0" indent="2571659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val 8"/>
          <p:cNvSpPr/>
          <p:nvPr userDrawn="1"/>
        </p:nvSpPr>
        <p:spPr>
          <a:xfrm>
            <a:off x="518275" y="1855801"/>
            <a:ext cx="594088" cy="583454"/>
          </a:xfrm>
          <a:prstGeom prst="ellipse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marL="0" marR="0" lvl="0" indent="0" algn="ctr" defTabSz="130048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41B7C8"/>
              </a:solidFill>
              <a:effectLst/>
              <a:uLnTx/>
              <a:uFillTx/>
              <a:latin typeface="Roboto"/>
              <a:sym typeface="Roboto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08AB85A-D4DC-48B7-AC15-2A576CD744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  <p:sp>
        <p:nvSpPr>
          <p:cNvPr id="12" name="Rectangle">
            <a:extLst>
              <a:ext uri="{FF2B5EF4-FFF2-40B4-BE49-F238E27FC236}">
                <a16:creationId xmlns:a16="http://schemas.microsoft.com/office/drawing/2014/main" id="{AEC65851-C120-4AE0-9C20-79A8D25101DF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13" name="Oval 8">
            <a:extLst>
              <a:ext uri="{FF2B5EF4-FFF2-40B4-BE49-F238E27FC236}">
                <a16:creationId xmlns:a16="http://schemas.microsoft.com/office/drawing/2014/main" id="{3FB3321D-09B7-419A-8BAF-CB3FBE47F72F}"/>
              </a:ext>
            </a:extLst>
          </p:cNvPr>
          <p:cNvSpPr/>
          <p:nvPr userDrawn="1"/>
        </p:nvSpPr>
        <p:spPr>
          <a:xfrm>
            <a:off x="502508" y="3269246"/>
            <a:ext cx="594088" cy="583454"/>
          </a:xfrm>
          <a:prstGeom prst="ellipse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marL="0" marR="0" lvl="0" indent="0" algn="ctr" defTabSz="130048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41B7C8"/>
              </a:solidFill>
              <a:effectLst/>
              <a:uLnTx/>
              <a:uFillTx/>
              <a:latin typeface="Roboto"/>
              <a:sym typeface="Roboto"/>
            </a:endParaRPr>
          </a:p>
        </p:txBody>
      </p:sp>
      <p:sp>
        <p:nvSpPr>
          <p:cNvPr id="14" name="Oval 8">
            <a:extLst>
              <a:ext uri="{FF2B5EF4-FFF2-40B4-BE49-F238E27FC236}">
                <a16:creationId xmlns:a16="http://schemas.microsoft.com/office/drawing/2014/main" id="{62CCC20A-A1CA-4F8C-9E43-B430FE3E37D3}"/>
              </a:ext>
            </a:extLst>
          </p:cNvPr>
          <p:cNvSpPr/>
          <p:nvPr userDrawn="1"/>
        </p:nvSpPr>
        <p:spPr>
          <a:xfrm>
            <a:off x="518275" y="4682691"/>
            <a:ext cx="594088" cy="583454"/>
          </a:xfrm>
          <a:prstGeom prst="ellipse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marL="0" marR="0" lvl="0" indent="0" algn="ctr" defTabSz="130048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41B7C8"/>
              </a:solidFill>
              <a:effectLst/>
              <a:uLnTx/>
              <a:uFillTx/>
              <a:latin typeface="Roboto"/>
              <a:sym typeface="Roboto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509056-E910-4D3F-9F8A-C35247846223}"/>
              </a:ext>
            </a:extLst>
          </p:cNvPr>
          <p:cNvSpPr/>
          <p:nvPr userDrawn="1"/>
        </p:nvSpPr>
        <p:spPr>
          <a:xfrm>
            <a:off x="0" y="6148552"/>
            <a:ext cx="12192000" cy="709448"/>
          </a:xfrm>
          <a:prstGeom prst="rect">
            <a:avLst/>
          </a:prstGeom>
          <a:solidFill>
            <a:srgbClr val="0069B4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609986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8"/>
          <p:cNvSpPr/>
          <p:nvPr userDrawn="1"/>
        </p:nvSpPr>
        <p:spPr>
          <a:xfrm>
            <a:off x="4585098" y="2105715"/>
            <a:ext cx="2976412" cy="3010378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69B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>
              <a:solidFill>
                <a:srgbClr val="41B7C8"/>
              </a:solidFill>
            </a:endParaRPr>
          </a:p>
        </p:txBody>
      </p:sp>
      <p:sp>
        <p:nvSpPr>
          <p:cNvPr id="12" name="Oval 8"/>
          <p:cNvSpPr/>
          <p:nvPr userDrawn="1"/>
        </p:nvSpPr>
        <p:spPr>
          <a:xfrm>
            <a:off x="701293" y="2204006"/>
            <a:ext cx="2976412" cy="3010378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69B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>
              <a:solidFill>
                <a:srgbClr val="41B7C8"/>
              </a:solidFill>
            </a:endParaRPr>
          </a:p>
        </p:txBody>
      </p:sp>
      <p:sp>
        <p:nvSpPr>
          <p:cNvPr id="14" name="TextBox 27"/>
          <p:cNvSpPr txBox="1"/>
          <p:nvPr userDrawn="1"/>
        </p:nvSpPr>
        <p:spPr>
          <a:xfrm>
            <a:off x="1697784" y="3511090"/>
            <a:ext cx="131381" cy="469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>
              <a:defRPr sz="22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endParaRPr dirty="0"/>
          </a:p>
        </p:txBody>
      </p:sp>
      <p:sp>
        <p:nvSpPr>
          <p:cNvPr id="15" name="TextBox 27"/>
          <p:cNvSpPr txBox="1"/>
          <p:nvPr userDrawn="1"/>
        </p:nvSpPr>
        <p:spPr>
          <a:xfrm>
            <a:off x="5592372" y="3291783"/>
            <a:ext cx="131381" cy="469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>
              <a:defRPr sz="22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endParaRPr lang="en-US" dirty="0"/>
          </a:p>
        </p:txBody>
      </p:sp>
      <p:sp>
        <p:nvSpPr>
          <p:cNvPr id="16" name="Oval 8"/>
          <p:cNvSpPr/>
          <p:nvPr userDrawn="1"/>
        </p:nvSpPr>
        <p:spPr>
          <a:xfrm>
            <a:off x="8491953" y="2236268"/>
            <a:ext cx="2976412" cy="3010378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69B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>
              <a:solidFill>
                <a:srgbClr val="41B7C8"/>
              </a:solidFill>
            </a:endParaRPr>
          </a:p>
        </p:txBody>
      </p:sp>
      <p:sp>
        <p:nvSpPr>
          <p:cNvPr id="17" name="Oval 8"/>
          <p:cNvSpPr/>
          <p:nvPr userDrawn="1"/>
        </p:nvSpPr>
        <p:spPr>
          <a:xfrm>
            <a:off x="10561169" y="1924232"/>
            <a:ext cx="1025586" cy="1024496"/>
          </a:xfrm>
          <a:prstGeom prst="ellipse">
            <a:avLst/>
          </a:prstGeom>
          <a:solidFill>
            <a:srgbClr val="18325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dirty="0">
              <a:solidFill>
                <a:srgbClr val="41B7C8"/>
              </a:solidFill>
            </a:endParaRPr>
          </a:p>
        </p:txBody>
      </p:sp>
      <p:sp>
        <p:nvSpPr>
          <p:cNvPr id="18" name="TextBox 27"/>
          <p:cNvSpPr txBox="1"/>
          <p:nvPr userDrawn="1"/>
        </p:nvSpPr>
        <p:spPr>
          <a:xfrm>
            <a:off x="9529307" y="3526718"/>
            <a:ext cx="131381" cy="469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>
              <a:defRPr sz="22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endParaRPr dirty="0"/>
          </a:p>
        </p:txBody>
      </p:sp>
      <p:sp>
        <p:nvSpPr>
          <p:cNvPr id="19" name="Oval 8"/>
          <p:cNvSpPr/>
          <p:nvPr userDrawn="1"/>
        </p:nvSpPr>
        <p:spPr>
          <a:xfrm>
            <a:off x="4731524" y="4539439"/>
            <a:ext cx="1025586" cy="1024496"/>
          </a:xfrm>
          <a:prstGeom prst="ellipse">
            <a:avLst/>
          </a:prstGeom>
          <a:solidFill>
            <a:srgbClr val="67BB89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dirty="0">
              <a:solidFill>
                <a:srgbClr val="41B7C8"/>
              </a:solidFill>
            </a:endParaRPr>
          </a:p>
        </p:txBody>
      </p:sp>
      <p:sp>
        <p:nvSpPr>
          <p:cNvPr id="20" name="Oval 8"/>
          <p:cNvSpPr/>
          <p:nvPr userDrawn="1"/>
        </p:nvSpPr>
        <p:spPr>
          <a:xfrm>
            <a:off x="582903" y="1846397"/>
            <a:ext cx="1025586" cy="1024496"/>
          </a:xfrm>
          <a:prstGeom prst="ellipse">
            <a:avLst/>
          </a:prstGeom>
          <a:solidFill>
            <a:srgbClr val="FCC002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dirty="0">
              <a:solidFill>
                <a:srgbClr val="41B7C8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D4347AA-9E03-4E79-83A3-F0BEFFA791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  <p:sp>
        <p:nvSpPr>
          <p:cNvPr id="22" name="Rectangle">
            <a:extLst>
              <a:ext uri="{FF2B5EF4-FFF2-40B4-BE49-F238E27FC236}">
                <a16:creationId xmlns:a16="http://schemas.microsoft.com/office/drawing/2014/main" id="{139CCA59-4736-4A16-BAF9-7008590D0EB3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4F40950-1C56-4BF3-A2DD-AF830DAE5D27}"/>
              </a:ext>
            </a:extLst>
          </p:cNvPr>
          <p:cNvSpPr/>
          <p:nvPr userDrawn="1"/>
        </p:nvSpPr>
        <p:spPr>
          <a:xfrm>
            <a:off x="0" y="6148552"/>
            <a:ext cx="12192000" cy="709448"/>
          </a:xfrm>
          <a:prstGeom prst="rect">
            <a:avLst/>
          </a:prstGeom>
          <a:solidFill>
            <a:srgbClr val="0069B4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7879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558706" y="1744852"/>
            <a:ext cx="11074588" cy="4768934"/>
          </a:xfrm>
          <a:prstGeom prst="rect">
            <a:avLst/>
          </a:prstGeom>
          <a:solidFill>
            <a:schemeClr val="bg1"/>
          </a:solidFill>
          <a:ln w="28575" cap="flat">
            <a:solidFill>
              <a:srgbClr val="0069B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34FD65-7187-4ED1-A740-6B2F1CAEAE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  <p:sp>
        <p:nvSpPr>
          <p:cNvPr id="10" name="Rectangle">
            <a:extLst>
              <a:ext uri="{FF2B5EF4-FFF2-40B4-BE49-F238E27FC236}">
                <a16:creationId xmlns:a16="http://schemas.microsoft.com/office/drawing/2014/main" id="{D21CA73B-23B0-4E0C-A623-4B3E1ABEB8B3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5603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7"/>
          <p:cNvSpPr/>
          <p:nvPr userDrawn="1"/>
        </p:nvSpPr>
        <p:spPr>
          <a:xfrm>
            <a:off x="8909764" y="3829971"/>
            <a:ext cx="1774525" cy="116156"/>
          </a:xfrm>
          <a:prstGeom prst="rect">
            <a:avLst/>
          </a:prstGeom>
          <a:solidFill>
            <a:srgbClr val="0069B4"/>
          </a:solidFill>
          <a:ln w="12700">
            <a:solidFill>
              <a:srgbClr val="0069B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Rectangle 59"/>
          <p:cNvSpPr/>
          <p:nvPr userDrawn="1"/>
        </p:nvSpPr>
        <p:spPr>
          <a:xfrm>
            <a:off x="5367337" y="3829971"/>
            <a:ext cx="1774525" cy="116156"/>
          </a:xfrm>
          <a:prstGeom prst="rect">
            <a:avLst/>
          </a:prstGeom>
          <a:solidFill>
            <a:srgbClr val="67BB89"/>
          </a:solidFill>
          <a:ln w="12700">
            <a:solidFill>
              <a:srgbClr val="67BB89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" name="Rectangle 60"/>
          <p:cNvSpPr/>
          <p:nvPr userDrawn="1"/>
        </p:nvSpPr>
        <p:spPr>
          <a:xfrm>
            <a:off x="7140607" y="3829971"/>
            <a:ext cx="1774526" cy="116156"/>
          </a:xfrm>
          <a:prstGeom prst="rect">
            <a:avLst/>
          </a:prstGeom>
          <a:solidFill>
            <a:srgbClr val="FCC002"/>
          </a:solidFill>
          <a:ln w="12700">
            <a:solidFill>
              <a:srgbClr val="FCC002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" name="Oval 62"/>
          <p:cNvSpPr/>
          <p:nvPr userDrawn="1"/>
        </p:nvSpPr>
        <p:spPr>
          <a:xfrm>
            <a:off x="2271202" y="2112580"/>
            <a:ext cx="848697" cy="794330"/>
          </a:xfrm>
          <a:prstGeom prst="ellipse">
            <a:avLst/>
          </a:prstGeom>
          <a:solidFill>
            <a:srgbClr val="0069B4"/>
          </a:solidFill>
          <a:ln w="12700">
            <a:solidFill>
              <a:srgbClr val="41B7C8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>
              <a:solidFill>
                <a:srgbClr val="41B7C8"/>
              </a:solidFill>
            </a:endParaRPr>
          </a:p>
        </p:txBody>
      </p:sp>
      <p:cxnSp>
        <p:nvCxnSpPr>
          <p:cNvPr id="13" name="Straight Connector 9"/>
          <p:cNvCxnSpPr>
            <a:endCxn id="12" idx="0"/>
          </p:cNvCxnSpPr>
          <p:nvPr userDrawn="1"/>
        </p:nvCxnSpPr>
        <p:spPr>
          <a:xfrm flipV="1">
            <a:off x="2695550" y="2112580"/>
            <a:ext cx="1" cy="1724728"/>
          </a:xfrm>
          <a:prstGeom prst="straightConnector1">
            <a:avLst/>
          </a:prstGeom>
          <a:ln w="25400">
            <a:solidFill>
              <a:srgbClr val="0069B4"/>
            </a:solidFill>
            <a:miter/>
          </a:ln>
        </p:spPr>
      </p:cxnSp>
      <p:sp>
        <p:nvSpPr>
          <p:cNvPr id="14" name="Oval 67"/>
          <p:cNvSpPr/>
          <p:nvPr userDrawn="1"/>
        </p:nvSpPr>
        <p:spPr>
          <a:xfrm>
            <a:off x="5823631" y="2112580"/>
            <a:ext cx="848697" cy="794330"/>
          </a:xfrm>
          <a:prstGeom prst="ellipse">
            <a:avLst/>
          </a:prstGeom>
          <a:solidFill>
            <a:srgbClr val="67BB89"/>
          </a:solidFill>
          <a:ln w="12700">
            <a:solidFill>
              <a:srgbClr val="67BB89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cxnSp>
        <p:nvCxnSpPr>
          <p:cNvPr id="15" name="Straight Connector 68"/>
          <p:cNvCxnSpPr>
            <a:stCxn id="10" idx="0"/>
            <a:endCxn id="14" idx="0"/>
          </p:cNvCxnSpPr>
          <p:nvPr userDrawn="1"/>
        </p:nvCxnSpPr>
        <p:spPr>
          <a:xfrm flipV="1">
            <a:off x="6247979" y="2509745"/>
            <a:ext cx="1" cy="1385641"/>
          </a:xfrm>
          <a:prstGeom prst="straightConnector1">
            <a:avLst/>
          </a:prstGeom>
          <a:ln w="25400">
            <a:solidFill>
              <a:srgbClr val="67BB89"/>
            </a:solidFill>
            <a:miter/>
          </a:ln>
        </p:spPr>
      </p:cxnSp>
      <p:sp>
        <p:nvSpPr>
          <p:cNvPr id="16" name="Oval 72"/>
          <p:cNvSpPr/>
          <p:nvPr userDrawn="1"/>
        </p:nvSpPr>
        <p:spPr>
          <a:xfrm>
            <a:off x="9335364" y="2112580"/>
            <a:ext cx="848697" cy="794330"/>
          </a:xfrm>
          <a:prstGeom prst="ellipse">
            <a:avLst/>
          </a:prstGeom>
          <a:solidFill>
            <a:srgbClr val="0069B4"/>
          </a:solidFill>
          <a:ln w="12700">
            <a:solidFill>
              <a:srgbClr val="0069B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cxnSp>
        <p:nvCxnSpPr>
          <p:cNvPr id="17" name="Straight Connector 73"/>
          <p:cNvCxnSpPr>
            <a:stCxn id="9" idx="0"/>
            <a:endCxn id="16" idx="0"/>
          </p:cNvCxnSpPr>
          <p:nvPr userDrawn="1"/>
        </p:nvCxnSpPr>
        <p:spPr>
          <a:xfrm flipH="1" flipV="1">
            <a:off x="9759712" y="2509745"/>
            <a:ext cx="5" cy="1385641"/>
          </a:xfrm>
          <a:prstGeom prst="straightConnector1">
            <a:avLst/>
          </a:prstGeom>
          <a:ln w="25400">
            <a:solidFill>
              <a:srgbClr val="0069B4"/>
            </a:solidFill>
            <a:miter/>
          </a:ln>
        </p:spPr>
      </p:cxnSp>
      <p:sp>
        <p:nvSpPr>
          <p:cNvPr id="18" name="Oval 76"/>
          <p:cNvSpPr/>
          <p:nvPr userDrawn="1"/>
        </p:nvSpPr>
        <p:spPr>
          <a:xfrm>
            <a:off x="4049105" y="4859415"/>
            <a:ext cx="848697" cy="794330"/>
          </a:xfrm>
          <a:prstGeom prst="ellipse">
            <a:avLst/>
          </a:prstGeom>
          <a:solidFill>
            <a:srgbClr val="183254"/>
          </a:solidFill>
          <a:ln w="12700">
            <a:solidFill>
              <a:srgbClr val="18325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>
              <a:solidFill>
                <a:srgbClr val="F4C646"/>
              </a:solidFill>
            </a:endParaRPr>
          </a:p>
        </p:txBody>
      </p:sp>
      <p:cxnSp>
        <p:nvCxnSpPr>
          <p:cNvPr id="19" name="Straight Connector 77"/>
          <p:cNvCxnSpPr>
            <a:stCxn id="18" idx="0"/>
          </p:cNvCxnSpPr>
          <p:nvPr userDrawn="1"/>
        </p:nvCxnSpPr>
        <p:spPr>
          <a:xfrm flipV="1">
            <a:off x="4473454" y="3837307"/>
            <a:ext cx="1" cy="1022107"/>
          </a:xfrm>
          <a:prstGeom prst="straightConnector1">
            <a:avLst/>
          </a:prstGeom>
          <a:ln w="25400">
            <a:solidFill>
              <a:srgbClr val="183254"/>
            </a:solidFill>
            <a:miter/>
          </a:ln>
        </p:spPr>
      </p:cxnSp>
      <p:sp>
        <p:nvSpPr>
          <p:cNvPr id="20" name="Oval 80"/>
          <p:cNvSpPr/>
          <p:nvPr userDrawn="1"/>
        </p:nvSpPr>
        <p:spPr>
          <a:xfrm>
            <a:off x="7560837" y="4859415"/>
            <a:ext cx="848697" cy="794330"/>
          </a:xfrm>
          <a:prstGeom prst="ellipse">
            <a:avLst/>
          </a:prstGeom>
          <a:solidFill>
            <a:srgbClr val="FCC002"/>
          </a:solidFill>
          <a:ln w="12700">
            <a:solidFill>
              <a:srgbClr val="FCC002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cxnSp>
        <p:nvCxnSpPr>
          <p:cNvPr id="21" name="Straight Connector 81"/>
          <p:cNvCxnSpPr>
            <a:stCxn id="20" idx="0"/>
            <a:endCxn id="11" idx="0"/>
          </p:cNvCxnSpPr>
          <p:nvPr userDrawn="1"/>
        </p:nvCxnSpPr>
        <p:spPr>
          <a:xfrm flipV="1">
            <a:off x="7985186" y="3837307"/>
            <a:ext cx="1255" cy="1022107"/>
          </a:xfrm>
          <a:prstGeom prst="straightConnector1">
            <a:avLst/>
          </a:prstGeom>
          <a:ln w="25400">
            <a:solidFill>
              <a:srgbClr val="FCC002"/>
            </a:solidFill>
            <a:miter/>
          </a:ln>
        </p:spPr>
      </p:cxnSp>
      <p:sp>
        <p:nvSpPr>
          <p:cNvPr id="32" name="Rectangle 59"/>
          <p:cNvSpPr/>
          <p:nvPr userDrawn="1"/>
        </p:nvSpPr>
        <p:spPr>
          <a:xfrm>
            <a:off x="3594066" y="3829971"/>
            <a:ext cx="1774525" cy="116156"/>
          </a:xfrm>
          <a:prstGeom prst="rect">
            <a:avLst/>
          </a:prstGeom>
          <a:solidFill>
            <a:srgbClr val="183254"/>
          </a:solidFill>
          <a:ln w="12700">
            <a:solidFill>
              <a:srgbClr val="18325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" name="Rectangle 59"/>
          <p:cNvSpPr/>
          <p:nvPr userDrawn="1"/>
        </p:nvSpPr>
        <p:spPr>
          <a:xfrm>
            <a:off x="1818289" y="3829971"/>
            <a:ext cx="1774525" cy="116156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" name="Rectangle">
            <a:extLst>
              <a:ext uri="{FF2B5EF4-FFF2-40B4-BE49-F238E27FC236}">
                <a16:creationId xmlns:a16="http://schemas.microsoft.com/office/drawing/2014/main" id="{AA509E63-55CD-40EB-85AD-92344A66B7D1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156F82B-0653-4C84-95C0-C657FF2E42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907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A3FE81-0D90-4272-BC39-C055F7743AB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  <p:sp>
        <p:nvSpPr>
          <p:cNvPr id="4" name="Rectangle">
            <a:extLst>
              <a:ext uri="{FF2B5EF4-FFF2-40B4-BE49-F238E27FC236}">
                <a16:creationId xmlns:a16="http://schemas.microsoft.com/office/drawing/2014/main" id="{EB2C2B3B-334A-4D6A-B56D-1C2D00B9E443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7192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13" r:id="rId2"/>
    <p:sldLayoutId id="2147483694" r:id="rId3"/>
    <p:sldLayoutId id="2147483714" r:id="rId4"/>
    <p:sldLayoutId id="2147483695" r:id="rId5"/>
    <p:sldLayoutId id="2147483696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1949" y="362662"/>
            <a:ext cx="1692368" cy="805623"/>
          </a:xfrm>
          <a:prstGeom prst="rect">
            <a:avLst/>
          </a:prstGeom>
        </p:spPr>
      </p:pic>
      <p:sp>
        <p:nvSpPr>
          <p:cNvPr id="4" name="Rectangle">
            <a:extLst>
              <a:ext uri="{FF2B5EF4-FFF2-40B4-BE49-F238E27FC236}">
                <a16:creationId xmlns:a16="http://schemas.microsoft.com/office/drawing/2014/main" id="{31C4609B-4DB2-4730-BF27-120777E420A1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8383C4-C2B5-4C73-B449-6D166856C7A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213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1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i.org/10.54499/LA/P/0068/2020" TargetMode="External"/><Relationship Id="rId5" Type="http://schemas.openxmlformats.org/officeDocument/2006/relationships/hyperlink" Target="https://doi.org/10.54499/UIDP/50019/2020" TargetMode="External"/><Relationship Id="rId4" Type="http://schemas.openxmlformats.org/officeDocument/2006/relationships/hyperlink" Target="https://doi.org/10.54499/UIDB/50019/202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5EF9FAC-7518-344F-9D43-6EEBC023EEAA}"/>
              </a:ext>
            </a:extLst>
          </p:cNvPr>
          <p:cNvSpPr txBox="1"/>
          <p:nvPr/>
        </p:nvSpPr>
        <p:spPr>
          <a:xfrm>
            <a:off x="151620" y="4840280"/>
            <a:ext cx="120017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Intergovernmental Coordination Group for the Tsunami Early Warning and Mitigation System in the North-eastern Atlantic, the Mediterranean and connected seas </a:t>
            </a:r>
          </a:p>
          <a:p>
            <a:pPr algn="ctr"/>
            <a:r>
              <a:rPr lang="en-GB" sz="2400" b="1" dirty="0">
                <a:solidFill>
                  <a:schemeClr val="bg1"/>
                </a:solidFill>
              </a:rPr>
              <a:t>4</a:t>
            </a:r>
            <a:r>
              <a:rPr lang="en-GB" sz="2400" b="1" baseline="30000" dirty="0">
                <a:solidFill>
                  <a:schemeClr val="bg1"/>
                </a:solidFill>
              </a:rPr>
              <a:t>th</a:t>
            </a:r>
            <a:r>
              <a:rPr lang="en-GB" sz="2400" b="1" dirty="0">
                <a:solidFill>
                  <a:schemeClr val="bg1"/>
                </a:solidFill>
              </a:rPr>
              <a:t> Scientific Meeting Ocean Decade Tsunami Program</a:t>
            </a:r>
          </a:p>
          <a:p>
            <a:pPr algn="ctr"/>
            <a:r>
              <a:rPr lang="en-GB" sz="2400" b="1" dirty="0">
                <a:solidFill>
                  <a:schemeClr val="bg1"/>
                </a:solidFill>
              </a:rPr>
              <a:t>Paris 25,26 January 2024</a:t>
            </a:r>
          </a:p>
          <a:p>
            <a:pPr algn="ctr"/>
            <a:endParaRPr lang="en-P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825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F6EC4F6-5C45-A84D-91F2-28FEA1EA672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5199" y="6450805"/>
            <a:ext cx="1138177" cy="32846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BC5EDC1-CF50-1D4F-9D71-6E12826F26E1}"/>
              </a:ext>
            </a:extLst>
          </p:cNvPr>
          <p:cNvSpPr txBox="1"/>
          <p:nvPr/>
        </p:nvSpPr>
        <p:spPr>
          <a:xfrm>
            <a:off x="410308" y="386862"/>
            <a:ext cx="6192271" cy="5006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5023" tIns="65023" rIns="65023" bIns="65023" numCol="1" spcCol="38100" rtlCol="0" anchor="t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PT" sz="2400" b="1" i="0" u="none" strike="noStrike" cap="none" spc="0" normalizeH="0" baseline="0" dirty="0">
                <a:ln>
                  <a:noFill/>
                </a:ln>
                <a:solidFill>
                  <a:srgbClr val="183254"/>
                </a:solidFill>
                <a:effectLst/>
                <a:uFillTx/>
                <a:latin typeface="+mn-lt"/>
                <a:ea typeface="+mn-ea"/>
                <a:cs typeface="+mn-cs"/>
                <a:sym typeface="Roboto"/>
              </a:rPr>
              <a:t>GTM GLOBAL TSUNAMI MODEL INITIATIVE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3A0A2F-5CD0-8441-BE7B-E701D2527B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512" y="1577264"/>
            <a:ext cx="8382000" cy="22459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A00B92-A316-DB42-8319-BC347A56A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308" y="3565280"/>
            <a:ext cx="11061700" cy="2400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1ADCDB-3D77-6A49-8699-BA6025D13A82}"/>
              </a:ext>
            </a:extLst>
          </p:cNvPr>
          <p:cNvSpPr txBox="1"/>
          <p:nvPr/>
        </p:nvSpPr>
        <p:spPr>
          <a:xfrm>
            <a:off x="9680598" y="1679638"/>
            <a:ext cx="3235301" cy="18856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t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PT" dirty="0">
                <a:solidFill>
                  <a:srgbClr val="0070C0"/>
                </a:solidFill>
                <a:sym typeface="Roboto"/>
              </a:rPr>
              <a:t>Leadership:</a:t>
            </a:r>
          </a:p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PT" dirty="0">
              <a:solidFill>
                <a:srgbClr val="0070C0"/>
              </a:solidFill>
              <a:sym typeface="Roboto"/>
            </a:endParaRPr>
          </a:p>
          <a:p>
            <a:pPr defTabSz="1300480" hangingPunct="0"/>
            <a:r>
              <a:rPr lang="en-GB" dirty="0">
                <a:solidFill>
                  <a:srgbClr val="0070C0"/>
                </a:solidFill>
              </a:rPr>
              <a:t>Prof </a:t>
            </a:r>
            <a:r>
              <a:rPr lang="en-GB" dirty="0" err="1">
                <a:solidFill>
                  <a:srgbClr val="0070C0"/>
                </a:solidFill>
              </a:rPr>
              <a:t>Joern</a:t>
            </a:r>
            <a:r>
              <a:rPr lang="en-GB" dirty="0">
                <a:solidFill>
                  <a:srgbClr val="0070C0"/>
                </a:solidFill>
              </a:rPr>
              <a:t> Behrens</a:t>
            </a:r>
          </a:p>
          <a:p>
            <a:pPr defTabSz="1300480" hangingPunct="0"/>
            <a:r>
              <a:rPr lang="en-GB" dirty="0">
                <a:solidFill>
                  <a:srgbClr val="0070C0"/>
                </a:solidFill>
              </a:rPr>
              <a:t> </a:t>
            </a:r>
          </a:p>
          <a:p>
            <a:pPr defTabSz="1300480" hangingPunct="0"/>
            <a:r>
              <a:rPr lang="en-GB" dirty="0">
                <a:solidFill>
                  <a:srgbClr val="0070C0"/>
                </a:solidFill>
              </a:rPr>
              <a:t>Dr Finn </a:t>
            </a:r>
            <a:r>
              <a:rPr lang="en-GB" dirty="0" err="1">
                <a:solidFill>
                  <a:srgbClr val="0070C0"/>
                </a:solidFill>
              </a:rPr>
              <a:t>Løvholt</a:t>
            </a:r>
            <a:endParaRPr lang="en-GB" dirty="0">
              <a:solidFill>
                <a:srgbClr val="0070C0"/>
              </a:solidFill>
            </a:endParaRPr>
          </a:p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PT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71777050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C05016-84C1-A743-B147-F1FE01BADA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5199" y="6450805"/>
            <a:ext cx="1138177" cy="3284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0AE1A5-6900-2F44-8467-6171CB8E8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308" y="1203447"/>
            <a:ext cx="10858500" cy="3733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403464-880F-B34B-8852-2911C4347250}"/>
              </a:ext>
            </a:extLst>
          </p:cNvPr>
          <p:cNvSpPr txBox="1"/>
          <p:nvPr/>
        </p:nvSpPr>
        <p:spPr>
          <a:xfrm>
            <a:off x="542925" y="5286375"/>
            <a:ext cx="7780149" cy="5006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t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400" dirty="0">
                <a:solidFill>
                  <a:srgbClr val="0070C0"/>
                </a:solidFill>
              </a:rPr>
              <a:t>General assembly will take place in Lisbon 18-20 March</a:t>
            </a:r>
            <a:endParaRPr kumimoji="0" lang="en-PT" sz="24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4E9A89-710D-9441-B145-BB67B8691BD3}"/>
              </a:ext>
            </a:extLst>
          </p:cNvPr>
          <p:cNvSpPr txBox="1"/>
          <p:nvPr/>
        </p:nvSpPr>
        <p:spPr>
          <a:xfrm>
            <a:off x="410308" y="386862"/>
            <a:ext cx="6192271" cy="5006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5023" tIns="65023" rIns="65023" bIns="65023" numCol="1" spcCol="38100" rtlCol="0" anchor="t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PT" sz="2400" b="1" i="0" u="none" strike="noStrike" cap="none" spc="0" normalizeH="0" baseline="0" dirty="0">
                <a:ln>
                  <a:noFill/>
                </a:ln>
                <a:solidFill>
                  <a:srgbClr val="183254"/>
                </a:solidFill>
                <a:effectLst/>
                <a:uFillTx/>
                <a:latin typeface="+mn-lt"/>
                <a:ea typeface="+mn-ea"/>
                <a:cs typeface="+mn-cs"/>
                <a:sym typeface="Roboto"/>
              </a:rPr>
              <a:t>GTM GLOBAL TSUNAMI MODEL INITIATIVE</a:t>
            </a:r>
          </a:p>
        </p:txBody>
      </p:sp>
    </p:spTree>
    <p:extLst>
      <p:ext uri="{BB962C8B-B14F-4D97-AF65-F5344CB8AC3E}">
        <p14:creationId xmlns:p14="http://schemas.microsoft.com/office/powerpoint/2010/main" val="345440403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714480-5765-6E44-A0D7-15459E0F2D08}"/>
              </a:ext>
            </a:extLst>
          </p:cNvPr>
          <p:cNvSpPr txBox="1"/>
          <p:nvPr/>
        </p:nvSpPr>
        <p:spPr>
          <a:xfrm>
            <a:off x="3426105" y="1250066"/>
            <a:ext cx="2356284" cy="7468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5023" tIns="65023" rIns="65023" bIns="65023" numCol="1" spcCol="38100" rtlCol="0" anchor="t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PT" sz="2800" b="1" dirty="0">
                <a:solidFill>
                  <a:schemeClr val="accent4">
                    <a:lumMod val="75000"/>
                  </a:schemeClr>
                </a:solidFill>
                <a:sym typeface="Roboto"/>
              </a:rPr>
              <a:t>THANK YOU </a:t>
            </a:r>
            <a:r>
              <a:rPr kumimoji="0" lang="en-PT" sz="4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Roboto"/>
              </a:rPr>
              <a:t>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BACA27-4204-6A49-A549-51B415F9C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700" y="2882900"/>
            <a:ext cx="3784600" cy="1092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568741-07AA-4F40-B900-AE1195E9A3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1984" y="5265232"/>
            <a:ext cx="2619577" cy="7559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8DED42-7BD4-6C4A-9C3D-735063187B85}"/>
              </a:ext>
            </a:extLst>
          </p:cNvPr>
          <p:cNvSpPr txBox="1"/>
          <p:nvPr/>
        </p:nvSpPr>
        <p:spPr>
          <a:xfrm>
            <a:off x="140678" y="5339095"/>
            <a:ext cx="9472246" cy="1015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1F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This work was funded by the Portuguese </a:t>
            </a:r>
            <a:r>
              <a:rPr lang="en-GB" sz="1200" dirty="0" err="1">
                <a:solidFill>
                  <a:srgbClr val="1F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Fundação</a:t>
            </a:r>
            <a:r>
              <a:rPr lang="en-GB" sz="1200" dirty="0">
                <a:solidFill>
                  <a:srgbClr val="1F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para a </a:t>
            </a:r>
            <a:r>
              <a:rPr lang="en-GB" sz="1200" dirty="0" err="1">
                <a:solidFill>
                  <a:srgbClr val="1F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Ciência</a:t>
            </a:r>
            <a:r>
              <a:rPr lang="en-GB" sz="1200" dirty="0">
                <a:solidFill>
                  <a:srgbClr val="1F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 a </a:t>
            </a:r>
            <a:r>
              <a:rPr lang="en-GB" sz="1200" dirty="0" err="1">
                <a:solidFill>
                  <a:srgbClr val="1F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Tecnologia</a:t>
            </a:r>
            <a:r>
              <a:rPr lang="en-GB" sz="1200" dirty="0">
                <a:solidFill>
                  <a:srgbClr val="1F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(FCT) I.P./MCTES through national funds (PIDDAC) – UIDB/50019/2020 (</a:t>
            </a:r>
            <a:r>
              <a:rPr lang="en-GB" sz="1200" dirty="0">
                <a:solidFill>
                  <a:srgbClr val="1F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https://doi.org/10.54499/UIDB/50019/2020</a:t>
            </a:r>
            <a:r>
              <a:rPr lang="en-GB" sz="1200" dirty="0">
                <a:solidFill>
                  <a:srgbClr val="1F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), UIDP/50019/2020 (</a:t>
            </a:r>
            <a:r>
              <a:rPr lang="en-GB" sz="1200" dirty="0">
                <a:solidFill>
                  <a:srgbClr val="1F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https://doi.org/10.54499/UIDP/50019/2020</a:t>
            </a:r>
            <a:r>
              <a:rPr lang="en-GB" sz="1200" dirty="0">
                <a:solidFill>
                  <a:srgbClr val="1F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 and LA/P/0068/2020 (</a:t>
            </a:r>
            <a:r>
              <a:rPr lang="en-GB" sz="1200" dirty="0">
                <a:solidFill>
                  <a:srgbClr val="1F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https://doi.org/10.54499/LA/P/0068/2020</a:t>
            </a:r>
            <a:r>
              <a:rPr lang="en-GB" sz="1200" dirty="0">
                <a:solidFill>
                  <a:srgbClr val="1F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200" dirty="0">
                <a:solidFill>
                  <a:srgbClr val="000000"/>
                </a:solidFill>
                <a:effectLst/>
              </a:rPr>
              <a:t> 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28872015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397E0FB-B1F2-7142-9861-85E7FB2040FF}"/>
              </a:ext>
            </a:extLst>
          </p:cNvPr>
          <p:cNvSpPr txBox="1"/>
          <p:nvPr/>
        </p:nvSpPr>
        <p:spPr>
          <a:xfrm>
            <a:off x="410308" y="386862"/>
            <a:ext cx="8742648" cy="5006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5023" tIns="65023" rIns="65023" bIns="65023" numCol="1" spcCol="38100" rtlCol="0" anchor="t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PT" sz="2400" b="1" i="0" u="none" strike="noStrike" cap="none" spc="0" normalizeH="0" baseline="0" dirty="0">
                <a:ln>
                  <a:noFill/>
                </a:ln>
                <a:solidFill>
                  <a:srgbClr val="183254"/>
                </a:solidFill>
                <a:effectLst/>
                <a:uFillTx/>
                <a:latin typeface="+mn-lt"/>
                <a:ea typeface="+mn-ea"/>
                <a:cs typeface="+mn-cs"/>
                <a:sym typeface="Roboto"/>
              </a:rPr>
              <a:t>SMART CABLES INITIATIVES MEDITERRANEAN InSEA project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3177DC-B975-D341-8797-020B999DA9E4}"/>
              </a:ext>
            </a:extLst>
          </p:cNvPr>
          <p:cNvSpPr txBox="1"/>
          <p:nvPr/>
        </p:nvSpPr>
        <p:spPr>
          <a:xfrm>
            <a:off x="257909" y="1176388"/>
            <a:ext cx="6940060" cy="5078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en-US" dirty="0" err="1">
                <a:solidFill>
                  <a:srgbClr val="0070C0"/>
                </a:solidFill>
              </a:rPr>
              <a:t>Güralp</a:t>
            </a:r>
            <a:r>
              <a:rPr lang="en-US" dirty="0">
                <a:solidFill>
                  <a:srgbClr val="0070C0"/>
                </a:solidFill>
              </a:rPr>
              <a:t> Systems Ltd has successfully designed, manufactured and deployed a 21 km ‘SMART’ cable 30 km off the coast of Catania in Sicily, Italy. </a:t>
            </a:r>
          </a:p>
          <a:p>
            <a:pPr algn="just"/>
            <a:endParaRPr lang="en-US" dirty="0">
              <a:solidFill>
                <a:srgbClr val="0070C0"/>
              </a:solidFill>
            </a:endParaRPr>
          </a:p>
          <a:p>
            <a:pPr algn="just"/>
            <a:r>
              <a:rPr lang="en-GB" dirty="0">
                <a:solidFill>
                  <a:srgbClr val="0070C0"/>
                </a:solidFill>
              </a:rPr>
              <a:t>This area has been prone to past events including the major earthquake and tsunami in 1693 that caused ~60,000 casualties in Catania (</a:t>
            </a:r>
            <a:r>
              <a:rPr lang="en-GB" dirty="0" err="1">
                <a:solidFill>
                  <a:srgbClr val="0070C0"/>
                </a:solidFill>
              </a:rPr>
              <a:t>Tonini</a:t>
            </a:r>
            <a:r>
              <a:rPr lang="en-GB" dirty="0">
                <a:solidFill>
                  <a:srgbClr val="0070C0"/>
                </a:solidFill>
              </a:rPr>
              <a:t> et al., 2011).</a:t>
            </a:r>
            <a:endParaRPr lang="en-US" dirty="0">
              <a:solidFill>
                <a:srgbClr val="0070C0"/>
              </a:solidFill>
            </a:endParaRPr>
          </a:p>
          <a:p>
            <a:pPr algn="just"/>
            <a:endParaRPr lang="en-US" dirty="0">
              <a:solidFill>
                <a:srgbClr val="0070C0"/>
              </a:solidFill>
            </a:endParaRPr>
          </a:p>
          <a:p>
            <a:pPr algn="just"/>
            <a:r>
              <a:rPr lang="en-US" dirty="0">
                <a:solidFill>
                  <a:srgbClr val="0070C0"/>
                </a:solidFill>
              </a:rPr>
              <a:t>The SMART cable (Science Monitoring and Reliable Telecommunications), is an innovative system developed by </a:t>
            </a:r>
            <a:r>
              <a:rPr lang="en-US" dirty="0" err="1">
                <a:solidFill>
                  <a:srgbClr val="0070C0"/>
                </a:solidFill>
              </a:rPr>
              <a:t>Güralp</a:t>
            </a:r>
            <a:r>
              <a:rPr lang="en-US" dirty="0">
                <a:solidFill>
                  <a:srgbClr val="0070C0"/>
                </a:solidFill>
              </a:rPr>
              <a:t> in partnership with </a:t>
            </a:r>
            <a:r>
              <a:rPr lang="en-US" dirty="0" err="1">
                <a:solidFill>
                  <a:srgbClr val="0070C0"/>
                </a:solidFill>
              </a:rPr>
              <a:t>Istituto</a:t>
            </a:r>
            <a:r>
              <a:rPr lang="en-US" dirty="0">
                <a:solidFill>
                  <a:srgbClr val="0070C0"/>
                </a:solidFill>
              </a:rPr>
              <a:t> Nazionale di </a:t>
            </a:r>
            <a:r>
              <a:rPr lang="en-US" dirty="0" err="1">
                <a:solidFill>
                  <a:srgbClr val="0070C0"/>
                </a:solidFill>
              </a:rPr>
              <a:t>Geofisica</a:t>
            </a:r>
            <a:r>
              <a:rPr lang="en-US" dirty="0">
                <a:solidFill>
                  <a:srgbClr val="0070C0"/>
                </a:solidFill>
              </a:rPr>
              <a:t> e </a:t>
            </a:r>
            <a:r>
              <a:rPr lang="en-US" dirty="0" err="1">
                <a:solidFill>
                  <a:srgbClr val="0070C0"/>
                </a:solidFill>
              </a:rPr>
              <a:t>Vulcanologia</a:t>
            </a:r>
            <a:r>
              <a:rPr lang="en-US" dirty="0">
                <a:solidFill>
                  <a:srgbClr val="0070C0"/>
                </a:solidFill>
              </a:rPr>
              <a:t> (INGV), for the Italian </a:t>
            </a:r>
            <a:r>
              <a:rPr lang="en-US" dirty="0" err="1">
                <a:solidFill>
                  <a:srgbClr val="0070C0"/>
                </a:solidFill>
              </a:rPr>
              <a:t>InSEA</a:t>
            </a:r>
            <a:r>
              <a:rPr lang="en-US" dirty="0">
                <a:solidFill>
                  <a:srgbClr val="0070C0"/>
                </a:solidFill>
              </a:rPr>
              <a:t> SMART cable Wet Demonstrator project which will measure seismic risk off the coast of Sicily.</a:t>
            </a:r>
          </a:p>
          <a:p>
            <a:pPr algn="just"/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The </a:t>
            </a:r>
            <a:r>
              <a:rPr lang="en-US" dirty="0" err="1">
                <a:solidFill>
                  <a:srgbClr val="0070C0"/>
                </a:solidFill>
              </a:rPr>
              <a:t>InSEA</a:t>
            </a:r>
            <a:r>
              <a:rPr lang="en-US" dirty="0">
                <a:solidFill>
                  <a:srgbClr val="0070C0"/>
                </a:solidFill>
              </a:rPr>
              <a:t> project, funded by the Italian Ministry of Research and managed by the </a:t>
            </a:r>
            <a:r>
              <a:rPr lang="en-US" dirty="0" err="1">
                <a:solidFill>
                  <a:srgbClr val="0070C0"/>
                </a:solidFill>
              </a:rPr>
              <a:t>Istituto</a:t>
            </a:r>
            <a:r>
              <a:rPr lang="en-US" dirty="0">
                <a:solidFill>
                  <a:srgbClr val="0070C0"/>
                </a:solidFill>
              </a:rPr>
              <a:t> Nazionale di </a:t>
            </a:r>
            <a:r>
              <a:rPr lang="en-US" dirty="0" err="1">
                <a:solidFill>
                  <a:srgbClr val="0070C0"/>
                </a:solidFill>
              </a:rPr>
              <a:t>Geofisica</a:t>
            </a:r>
            <a:r>
              <a:rPr lang="en-US" dirty="0">
                <a:solidFill>
                  <a:srgbClr val="0070C0"/>
                </a:solidFill>
              </a:rPr>
              <a:t> e </a:t>
            </a:r>
            <a:r>
              <a:rPr lang="en-US" dirty="0" err="1">
                <a:solidFill>
                  <a:srgbClr val="0070C0"/>
                </a:solidFill>
              </a:rPr>
              <a:t>Vulcanologia</a:t>
            </a:r>
            <a:r>
              <a:rPr lang="en-US" dirty="0">
                <a:solidFill>
                  <a:srgbClr val="0070C0"/>
                </a:solidFill>
              </a:rPr>
              <a:t> (INGV)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. </a:t>
            </a:r>
          </a:p>
        </p:txBody>
      </p:sp>
      <p:pic>
        <p:nvPicPr>
          <p:cNvPr id="4" name="Immagine 1">
            <a:extLst>
              <a:ext uri="{FF2B5EF4-FFF2-40B4-BE49-F238E27FC236}">
                <a16:creationId xmlns:a16="http://schemas.microsoft.com/office/drawing/2014/main" id="{063A9BC3-333B-9143-BAE5-EB78DA3DF30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385" y="1943422"/>
            <a:ext cx="4103077" cy="3088060"/>
          </a:xfrm>
          <a:prstGeom prst="rect">
            <a:avLst/>
          </a:prstGeom>
        </p:spPr>
      </p:pic>
      <p:sp>
        <p:nvSpPr>
          <p:cNvPr id="5" name="CasellaDiTesto 2">
            <a:extLst>
              <a:ext uri="{FF2B5EF4-FFF2-40B4-BE49-F238E27FC236}">
                <a16:creationId xmlns:a16="http://schemas.microsoft.com/office/drawing/2014/main" id="{93035CD6-D151-1344-BDD1-B5FB1E91049E}"/>
              </a:ext>
            </a:extLst>
          </p:cNvPr>
          <p:cNvSpPr txBox="1"/>
          <p:nvPr/>
        </p:nvSpPr>
        <p:spPr>
          <a:xfrm>
            <a:off x="8268913" y="5006166"/>
            <a:ext cx="3032782" cy="3775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t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spc="0" normalizeH="0" baseline="0" dirty="0" err="1">
                <a:ln>
                  <a:noFill/>
                </a:ln>
                <a:solidFill>
                  <a:schemeClr val="accent4"/>
                </a:solidFill>
                <a:effectLst/>
                <a:uFillTx/>
                <a:latin typeface="+mn-lt"/>
                <a:ea typeface="+mn-ea"/>
                <a:cs typeface="+mn-cs"/>
                <a:sym typeface="Roboto"/>
              </a:rPr>
              <a:t>Courtesy</a:t>
            </a:r>
            <a:r>
              <a:rPr kumimoji="0" lang="it-IT" sz="1600" b="0" i="0" u="none" strike="noStrike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FillTx/>
                <a:latin typeface="+mn-lt"/>
                <a:ea typeface="+mn-ea"/>
                <a:cs typeface="+mn-cs"/>
                <a:sym typeface="Roboto"/>
              </a:rPr>
              <a:t> of</a:t>
            </a:r>
            <a:r>
              <a:rPr kumimoji="0" lang="it-IT" sz="1600" b="0" i="0" u="none" strike="noStrike" cap="none" spc="0" normalizeH="0" dirty="0">
                <a:ln>
                  <a:noFill/>
                </a:ln>
                <a:solidFill>
                  <a:schemeClr val="accent4"/>
                </a:solidFill>
                <a:effectLst/>
                <a:uFillTx/>
                <a:latin typeface="+mn-lt"/>
                <a:ea typeface="+mn-ea"/>
                <a:cs typeface="+mn-cs"/>
                <a:sym typeface="Roboto"/>
              </a:rPr>
              <a:t> G. Marinaro, INGV</a:t>
            </a:r>
            <a:endParaRPr kumimoji="0" lang="it-IT" sz="1600" b="0" i="0" u="none" strike="noStrike" cap="none" spc="0" normalizeH="0" baseline="0" dirty="0">
              <a:ln>
                <a:noFill/>
              </a:ln>
              <a:solidFill>
                <a:schemeClr val="accent4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55036461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0B98AC-34E5-AE4A-B5EA-753D8EFB2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" y="1758950"/>
            <a:ext cx="10998200" cy="3644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6806DA-ECB4-BC43-8FB0-DBE886C424C3}"/>
              </a:ext>
            </a:extLst>
          </p:cNvPr>
          <p:cNvSpPr txBox="1"/>
          <p:nvPr/>
        </p:nvSpPr>
        <p:spPr>
          <a:xfrm>
            <a:off x="410308" y="386862"/>
            <a:ext cx="4199737" cy="5006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5023" tIns="65023" rIns="65023" bIns="65023" numCol="1" spcCol="38100" rtlCol="0" anchor="t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PT" sz="2400" b="1" i="0" u="none" strike="noStrike" cap="none" spc="0" normalizeH="0" baseline="0" dirty="0">
                <a:ln>
                  <a:noFill/>
                </a:ln>
                <a:solidFill>
                  <a:srgbClr val="183254"/>
                </a:solidFill>
                <a:effectLst/>
                <a:uFillTx/>
                <a:latin typeface="+mn-lt"/>
                <a:ea typeface="+mn-ea"/>
                <a:cs typeface="+mn-cs"/>
                <a:sym typeface="Roboto"/>
              </a:rPr>
              <a:t>SMART CABLES INITIATIVES</a:t>
            </a:r>
          </a:p>
        </p:txBody>
      </p:sp>
    </p:spTree>
    <p:extLst>
      <p:ext uri="{BB962C8B-B14F-4D97-AF65-F5344CB8AC3E}">
        <p14:creationId xmlns:p14="http://schemas.microsoft.com/office/powerpoint/2010/main" val="220545247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08B3A0-7418-4644-87F4-940B75199A5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6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463" y="1179331"/>
            <a:ext cx="6083445" cy="305937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BAEA3AB-B060-4C45-B309-07CFC5296CEE}"/>
              </a:ext>
            </a:extLst>
          </p:cNvPr>
          <p:cNvGrpSpPr/>
          <p:nvPr/>
        </p:nvGrpSpPr>
        <p:grpSpPr>
          <a:xfrm>
            <a:off x="6423414" y="3174736"/>
            <a:ext cx="5498123" cy="2801816"/>
            <a:chOff x="539552" y="2276872"/>
            <a:chExt cx="7728025" cy="3885267"/>
          </a:xfrm>
        </p:grpSpPr>
        <p:pic>
          <p:nvPicPr>
            <p:cNvPr id="4" name="Picture 3" descr="A flat screen television&#10;&#10;Description automatically generated">
              <a:extLst>
                <a:ext uri="{FF2B5EF4-FFF2-40B4-BE49-F238E27FC236}">
                  <a16:creationId xmlns:a16="http://schemas.microsoft.com/office/drawing/2014/main" id="{7D9F745B-FDE9-FC46-BE10-ACDC8ED77F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552" y="2276872"/>
              <a:ext cx="7728025" cy="3885267"/>
            </a:xfrm>
            <a:prstGeom prst="rect">
              <a:avLst/>
            </a:prstGeom>
          </p:spPr>
        </p:pic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02C1300F-04A6-AB4A-8E06-CC9FD5C1695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47664" y="3573016"/>
              <a:ext cx="5256584" cy="201622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5477C2F1-03A5-0149-8EE1-80E825EFC8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19672" y="4509120"/>
              <a:ext cx="4248472" cy="108012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514D4D5-17DC-2143-B011-861D7219E9F6}"/>
              </a:ext>
            </a:extLst>
          </p:cNvPr>
          <p:cNvSpPr txBox="1"/>
          <p:nvPr/>
        </p:nvSpPr>
        <p:spPr>
          <a:xfrm>
            <a:off x="410308" y="386862"/>
            <a:ext cx="8280983" cy="5006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5023" tIns="65023" rIns="65023" bIns="65023" numCol="1" spcCol="38100" rtlCol="0" anchor="t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PT" sz="2400" b="1" i="0" u="none" strike="noStrike" cap="none" spc="0" normalizeH="0" baseline="0" dirty="0">
                <a:ln>
                  <a:noFill/>
                </a:ln>
                <a:solidFill>
                  <a:srgbClr val="183254"/>
                </a:solidFill>
                <a:effectLst/>
                <a:uFillTx/>
                <a:latin typeface="+mn-lt"/>
                <a:ea typeface="+mn-ea"/>
                <a:cs typeface="+mn-cs"/>
                <a:sym typeface="Roboto"/>
              </a:rPr>
              <a:t>SMART CABLES INITIATIVES NORTH EASTERN ATLANTIC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4F3AFC28-BE71-3941-92C7-1C03D59F29C1}"/>
              </a:ext>
            </a:extLst>
          </p:cNvPr>
          <p:cNvSpPr txBox="1">
            <a:spLocks/>
          </p:cNvSpPr>
          <p:nvPr/>
        </p:nvSpPr>
        <p:spPr>
          <a:xfrm>
            <a:off x="510397" y="4460907"/>
            <a:ext cx="5623017" cy="2435524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In the 20th century three earthquakes of magnitude greater than 7 occurred between Iberia and Azores (1941, 1969 and 1975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endParaRPr lang="en-PT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ACFDBD-70B7-D240-84DA-ECB40466019B}"/>
              </a:ext>
            </a:extLst>
          </p:cNvPr>
          <p:cNvSpPr txBox="1"/>
          <p:nvPr/>
        </p:nvSpPr>
        <p:spPr>
          <a:xfrm>
            <a:off x="6623538" y="2006041"/>
            <a:ext cx="5297999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The North-Eastern Atlantic was home of two ocean-wide tsunamis in 1755 and 1761</a:t>
            </a:r>
          </a:p>
          <a:p>
            <a:pPr algn="just"/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631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791F37-D3BC-E444-9EA9-60F19041BCAA}"/>
              </a:ext>
            </a:extLst>
          </p:cNvPr>
          <p:cNvSpPr/>
          <p:nvPr/>
        </p:nvSpPr>
        <p:spPr>
          <a:xfrm>
            <a:off x="703385" y="1467462"/>
            <a:ext cx="107291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Timeline of SMART </a:t>
            </a:r>
            <a:r>
              <a:rPr lang="en-US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Atlantic CAM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B2B911-B552-7547-8748-8A49CD79C3CF}"/>
              </a:ext>
            </a:extLst>
          </p:cNvPr>
          <p:cNvSpPr txBox="1"/>
          <p:nvPr/>
        </p:nvSpPr>
        <p:spPr>
          <a:xfrm>
            <a:off x="703385" y="1974756"/>
            <a:ext cx="10257692" cy="20774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December 2022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IP launches the SMART 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Atlantic CAM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RfT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Next steps:</a:t>
            </a:r>
          </a:p>
          <a:p>
            <a:pPr algn="just"/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13.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Mid of 2023.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Signature of contract.</a:t>
            </a:r>
          </a:p>
          <a:p>
            <a:pPr algn="just"/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14.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2nd half of 2025.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SMART 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Atlantic CAM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will be operational.</a:t>
            </a:r>
          </a:p>
          <a:p>
            <a:pPr algn="just"/>
            <a:endParaRPr lang="en-US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15.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End of 2025.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Old CAM Ring will be disconnected (&gt; 25 years lifetime).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E54036-F8E4-A542-8936-735248FDB919}"/>
              </a:ext>
            </a:extLst>
          </p:cNvPr>
          <p:cNvSpPr txBox="1"/>
          <p:nvPr/>
        </p:nvSpPr>
        <p:spPr>
          <a:xfrm>
            <a:off x="410308" y="386862"/>
            <a:ext cx="8280983" cy="5006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5023" tIns="65023" rIns="65023" bIns="65023" numCol="1" spcCol="38100" rtlCol="0" anchor="t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PT" sz="2400" b="1" i="0" u="none" strike="noStrike" cap="none" spc="0" normalizeH="0" baseline="0" dirty="0">
                <a:ln>
                  <a:noFill/>
                </a:ln>
                <a:solidFill>
                  <a:srgbClr val="183254"/>
                </a:solidFill>
                <a:effectLst/>
                <a:uFillTx/>
                <a:latin typeface="+mn-lt"/>
                <a:ea typeface="+mn-ea"/>
                <a:cs typeface="+mn-cs"/>
                <a:sym typeface="Roboto"/>
              </a:rPr>
              <a:t>SMART CABLES INITIATIVES NORTH EASTERN ATLANTIC</a:t>
            </a:r>
          </a:p>
        </p:txBody>
      </p:sp>
    </p:spTree>
    <p:extLst>
      <p:ext uri="{BB962C8B-B14F-4D97-AF65-F5344CB8AC3E}">
        <p14:creationId xmlns:p14="http://schemas.microsoft.com/office/powerpoint/2010/main" val="151109546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81D027-57EB-4A45-A94A-ACB683E6FC4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3516" y="508712"/>
            <a:ext cx="7364976" cy="52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84421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79DAA7-ED66-574F-9978-443F4B0C65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277" y="1356127"/>
            <a:ext cx="10046677" cy="47347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0F81D8-5C20-0748-90BD-59BC910B84FD}"/>
              </a:ext>
            </a:extLst>
          </p:cNvPr>
          <p:cNvSpPr txBox="1"/>
          <p:nvPr/>
        </p:nvSpPr>
        <p:spPr>
          <a:xfrm>
            <a:off x="410308" y="386862"/>
            <a:ext cx="8280983" cy="5006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5023" tIns="65023" rIns="65023" bIns="65023" numCol="1" spcCol="38100" rtlCol="0" anchor="t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PT" sz="2400" b="1" i="0" u="none" strike="noStrike" cap="none" spc="0" normalizeH="0" baseline="0" dirty="0">
                <a:ln>
                  <a:noFill/>
                </a:ln>
                <a:solidFill>
                  <a:srgbClr val="183254"/>
                </a:solidFill>
                <a:effectLst/>
                <a:uFillTx/>
                <a:latin typeface="+mn-lt"/>
                <a:ea typeface="+mn-ea"/>
                <a:cs typeface="+mn-cs"/>
                <a:sym typeface="Roboto"/>
              </a:rPr>
              <a:t>SMART CABLES INITIATIVES NORTH EASTERN ATLANTIC</a:t>
            </a:r>
          </a:p>
        </p:txBody>
      </p:sp>
    </p:spTree>
    <p:extLst>
      <p:ext uri="{BB962C8B-B14F-4D97-AF65-F5344CB8AC3E}">
        <p14:creationId xmlns:p14="http://schemas.microsoft.com/office/powerpoint/2010/main" val="66252245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A6F5D9-4560-2149-9FB1-F0CA4709EF4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92" y="975445"/>
            <a:ext cx="11652738" cy="56255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4E78DB6-4691-5A40-84C1-89984BAAF1BE}"/>
              </a:ext>
            </a:extLst>
          </p:cNvPr>
          <p:cNvSpPr txBox="1"/>
          <p:nvPr/>
        </p:nvSpPr>
        <p:spPr>
          <a:xfrm>
            <a:off x="152401" y="256974"/>
            <a:ext cx="6192271" cy="5006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5023" tIns="65023" rIns="65023" bIns="65023" numCol="1" spcCol="38100" rtlCol="0" anchor="t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PT" sz="2400" b="1" i="0" u="none" strike="noStrike" cap="none" spc="0" normalizeH="0" baseline="0" dirty="0">
                <a:ln>
                  <a:noFill/>
                </a:ln>
                <a:solidFill>
                  <a:srgbClr val="183254"/>
                </a:solidFill>
                <a:effectLst/>
                <a:uFillTx/>
                <a:latin typeface="+mn-lt"/>
                <a:ea typeface="+mn-ea"/>
                <a:cs typeface="+mn-cs"/>
                <a:sym typeface="Roboto"/>
              </a:rPr>
              <a:t>GTM GLOBAL TSUNAMI MODEL INITIATIVE</a:t>
            </a:r>
          </a:p>
        </p:txBody>
      </p:sp>
    </p:spTree>
    <p:extLst>
      <p:ext uri="{BB962C8B-B14F-4D97-AF65-F5344CB8AC3E}">
        <p14:creationId xmlns:p14="http://schemas.microsoft.com/office/powerpoint/2010/main" val="276032191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485AE4-335D-B54E-8A77-ACAA380263B7}"/>
              </a:ext>
            </a:extLst>
          </p:cNvPr>
          <p:cNvSpPr txBox="1"/>
          <p:nvPr/>
        </p:nvSpPr>
        <p:spPr>
          <a:xfrm>
            <a:off x="363415" y="1901876"/>
            <a:ext cx="11101754" cy="22467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PT" sz="2000" dirty="0">
                <a:solidFill>
                  <a:schemeClr val="accent4">
                    <a:lumMod val="75000"/>
                  </a:schemeClr>
                </a:solidFill>
              </a:rPr>
              <a:t>Collective and non-exclusive  initiative for improved understanding of tsunami hazard and risk</a:t>
            </a:r>
          </a:p>
          <a:p>
            <a:endParaRPr lang="en-PT" sz="2000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PT" sz="20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PT" sz="2000" dirty="0">
                <a:solidFill>
                  <a:schemeClr val="accent4">
                    <a:lumMod val="75000"/>
                  </a:schemeClr>
                </a:solidFill>
              </a:rPr>
              <a:t>Highlight tsunami relevance at stakeholders and decision-makers level</a:t>
            </a:r>
          </a:p>
          <a:p>
            <a:endParaRPr lang="en-PT" sz="2000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PT" sz="20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PT" sz="2000" dirty="0">
                <a:solidFill>
                  <a:schemeClr val="accent4">
                    <a:lumMod val="75000"/>
                  </a:schemeClr>
                </a:solidFill>
              </a:rPr>
              <a:t>Improvement of analysis methodologies and tools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6C1988-E539-B740-8E99-122D3C218183}"/>
              </a:ext>
            </a:extLst>
          </p:cNvPr>
          <p:cNvSpPr txBox="1"/>
          <p:nvPr/>
        </p:nvSpPr>
        <p:spPr>
          <a:xfrm>
            <a:off x="152401" y="256974"/>
            <a:ext cx="6192271" cy="5006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5023" tIns="65023" rIns="65023" bIns="65023" numCol="1" spcCol="38100" rtlCol="0" anchor="t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PT" sz="2400" b="1" i="0" u="none" strike="noStrike" cap="none" spc="0" normalizeH="0" baseline="0" dirty="0">
                <a:ln>
                  <a:noFill/>
                </a:ln>
                <a:solidFill>
                  <a:srgbClr val="183254"/>
                </a:solidFill>
                <a:effectLst/>
                <a:uFillTx/>
                <a:latin typeface="+mn-lt"/>
                <a:ea typeface="+mn-ea"/>
                <a:cs typeface="+mn-cs"/>
                <a:sym typeface="Roboto"/>
              </a:rPr>
              <a:t>GTM GLOBAL TSUNAMI MODEL INITIATIVE</a:t>
            </a:r>
          </a:p>
        </p:txBody>
      </p:sp>
    </p:spTree>
    <p:extLst>
      <p:ext uri="{BB962C8B-B14F-4D97-AF65-F5344CB8AC3E}">
        <p14:creationId xmlns:p14="http://schemas.microsoft.com/office/powerpoint/2010/main" val="164963776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6BEEC"/>
      </a:accent1>
      <a:accent2>
        <a:srgbClr val="31A8DF"/>
      </a:accent2>
      <a:accent3>
        <a:srgbClr val="238ACB"/>
      </a:accent3>
      <a:accent4>
        <a:srgbClr val="1A6798"/>
      </a:accent4>
      <a:accent5>
        <a:srgbClr val="189ED9"/>
      </a:accent5>
      <a:accent6>
        <a:srgbClr val="0D587A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Roboto"/>
        <a:ea typeface="Roboto"/>
        <a:cs typeface="Roboto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65023" tIns="65023" rIns="65023" bIns="65023" numCol="1" spcCol="38100" rtlCol="0" anchor="ctr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Robot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5023" tIns="65023" rIns="65023" bIns="65023" numCol="1" spcCol="38100" rtlCol="0" anchor="t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Robot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54335BECF21B40B6CCFAE91E076EEB" ma:contentTypeVersion="12" ma:contentTypeDescription="Create a new document." ma:contentTypeScope="" ma:versionID="16b783511206b153c03d5fefde4531b3">
  <xsd:schema xmlns:xsd="http://www.w3.org/2001/XMLSchema" xmlns:xs="http://www.w3.org/2001/XMLSchema" xmlns:p="http://schemas.microsoft.com/office/2006/metadata/properties" xmlns:ns2="f8ef70f3-4e3d-42be-bd40-fbc1cacc1519" xmlns:ns3="5b799ec2-212c-48b5-b7ff-d14ec6cbce2b" targetNamespace="http://schemas.microsoft.com/office/2006/metadata/properties" ma:root="true" ma:fieldsID="b267013bc9d140bdaaf8e2e8bc6d8858" ns2:_="" ns3:_="">
    <xsd:import namespace="f8ef70f3-4e3d-42be-bd40-fbc1cacc1519"/>
    <xsd:import namespace="5b799ec2-212c-48b5-b7ff-d14ec6cbce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ef70f3-4e3d-42be-bd40-fbc1cacc15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799ec2-212c-48b5-b7ff-d14ec6cbce2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66E7957-B5E5-46CF-AD8A-11A4E998B5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ef70f3-4e3d-42be-bd40-fbc1cacc1519"/>
    <ds:schemaRef ds:uri="5b799ec2-212c-48b5-b7ff-d14ec6cbce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CBB465B-9A16-414B-90F3-46AB976AC4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DD4463-9D06-478E-926D-3B1828915142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5b799ec2-212c-48b5-b7ff-d14ec6cbce2b"/>
    <ds:schemaRef ds:uri="f8ef70f3-4e3d-42be-bd40-fbc1cacc151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1969</TotalTime>
  <Words>447</Words>
  <Application>Microsoft Macintosh PowerPoint</Application>
  <PresentationFormat>Widescreen</PresentationFormat>
  <Paragraphs>47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12</vt:i4>
      </vt:variant>
    </vt:vector>
  </HeadingPairs>
  <TitlesOfParts>
    <vt:vector size="29" baseType="lpstr">
      <vt:lpstr>Arial</vt:lpstr>
      <vt:lpstr>Calibri</vt:lpstr>
      <vt:lpstr>Calibri Light</vt:lpstr>
      <vt:lpstr>Helvetica</vt:lpstr>
      <vt:lpstr>Open Sans</vt:lpstr>
      <vt:lpstr>Roboto</vt:lpstr>
      <vt:lpstr>9_Custom Design</vt:lpstr>
      <vt:lpstr>Custom Design</vt:lpstr>
      <vt:lpstr>1_Office Theme</vt:lpstr>
      <vt:lpstr>1_Custom Design</vt:lpstr>
      <vt:lpstr>4_Custom Design</vt:lpstr>
      <vt:lpstr>6_Custom Design</vt:lpstr>
      <vt:lpstr>3_Custom Design</vt:lpstr>
      <vt:lpstr>2_Custom Design</vt:lpstr>
      <vt:lpstr>5_Custom Design</vt:lpstr>
      <vt:lpstr>7_Custom Design</vt:lpstr>
      <vt:lpstr>8_Custom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UNESCO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Tesan, Maeva</dc:creator>
  <cp:lastModifiedBy>Maria Ana de Carvalho Viana Baptista</cp:lastModifiedBy>
  <cp:revision>81</cp:revision>
  <dcterms:created xsi:type="dcterms:W3CDTF">2019-09-03T09:02:06Z</dcterms:created>
  <dcterms:modified xsi:type="dcterms:W3CDTF">2024-01-25T15:04:02Z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0x0101009354335BECF21B40B6CCFAE91E076EEB</vt:lpwstr>
  </property>
</Properties>
</file>