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43" r:id="rId2"/>
    <p:sldId id="342" r:id="rId3"/>
    <p:sldId id="345" r:id="rId4"/>
    <p:sldId id="348" r:id="rId5"/>
    <p:sldId id="274" r:id="rId6"/>
    <p:sldId id="346" r:id="rId7"/>
    <p:sldId id="260" r:id="rId8"/>
    <p:sldId id="264" r:id="rId9"/>
    <p:sldId id="312" r:id="rId10"/>
    <p:sldId id="313" r:id="rId11"/>
    <p:sldId id="270" r:id="rId12"/>
    <p:sldId id="314" r:id="rId13"/>
    <p:sldId id="315" r:id="rId14"/>
    <p:sldId id="271" r:id="rId15"/>
    <p:sldId id="316" r:id="rId16"/>
    <p:sldId id="317" r:id="rId17"/>
    <p:sldId id="341" r:id="rId18"/>
    <p:sldId id="331" r:id="rId19"/>
    <p:sldId id="332" r:id="rId20"/>
    <p:sldId id="333" r:id="rId21"/>
    <p:sldId id="273" r:id="rId22"/>
    <p:sldId id="349" r:id="rId23"/>
    <p:sldId id="350" r:id="rId24"/>
    <p:sldId id="334" r:id="rId25"/>
    <p:sldId id="324" r:id="rId26"/>
    <p:sldId id="325" r:id="rId27"/>
    <p:sldId id="351" r:id="rId28"/>
    <p:sldId id="327" r:id="rId29"/>
    <p:sldId id="319" r:id="rId30"/>
    <p:sldId id="330" r:id="rId31"/>
    <p:sldId id="354" r:id="rId32"/>
    <p:sldId id="335" r:id="rId33"/>
    <p:sldId id="352" r:id="rId34"/>
    <p:sldId id="326" r:id="rId35"/>
    <p:sldId id="329" r:id="rId36"/>
    <p:sldId id="272" r:id="rId37"/>
    <p:sldId id="355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5" autoAdjust="0"/>
    <p:restoredTop sz="87442" autoAdjust="0"/>
  </p:normalViewPr>
  <p:slideViewPr>
    <p:cSldViewPr snapToGrid="0">
      <p:cViewPr varScale="1">
        <p:scale>
          <a:sx n="97" d="100"/>
          <a:sy n="97" d="100"/>
        </p:scale>
        <p:origin x="1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9497E-6508-1D4E-8094-59DC746A3F7F}" type="datetimeFigureOut">
              <a:rPr lang="en-US" smtClean="0"/>
              <a:t>1/17/24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44442-10BC-EC4A-A330-0C125DB91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37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43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987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74151"/>
                </a:solidFill>
                <a:effectLst/>
                <a:latin typeface="Söhne"/>
              </a:rPr>
              <a:t>We are also currently discussing other potential members for the steering committee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5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80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55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10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44442-10BC-EC4A-A330-0C125DB912A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89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17/01/24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751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17/01/24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8768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17/01/24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14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17/01/24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6442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17/01/24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667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17/01/24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4179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17/01/24</a:t>
            </a:fld>
            <a:endParaRPr lang="en-ID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8120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17/01/24</a:t>
            </a:fld>
            <a:endParaRPr lang="en-ID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56148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17/01/24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1490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17/01/24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919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107-7947-4773-9D2C-403FF5D2EBC6}" type="datetimeFigureOut">
              <a:rPr lang="en-ID" smtClean="0"/>
              <a:t>17/01/24</a:t>
            </a:fld>
            <a:endParaRPr lang="en-ID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ID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412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3FB107-7947-4773-9D2C-403FF5D2EBC6}" type="datetimeFigureOut">
              <a:rPr lang="en-ID" smtClean="0"/>
              <a:t>17/01/24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D1F47C3-B807-48F7-A9A0-1272092D144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272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F104-E7A5-0163-038A-CFB51D4CC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340" y="1878721"/>
            <a:ext cx="8771907" cy="23876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UNESCO IOC Global Tsunami Symposium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“The Two Decades Post 2004 Indian Ocean Tsunami: A Reflection and Way Forward”</a:t>
            </a:r>
            <a:endParaRPr lang="en-ID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FF496-01C3-1B30-8275-E1DF85432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13" y="5245286"/>
            <a:ext cx="8771907" cy="80400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11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Thursday 14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2024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BANDA ACEH, INDONESIA</a:t>
            </a:r>
            <a:endParaRPr lang="en-ID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6CB5E-8895-875A-3126-68DC10D42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0" y="1247369"/>
            <a:ext cx="28575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D58E3E-6A3C-20E6-56C2-447D241A1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2914506"/>
            <a:ext cx="28575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21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25DC-F3DF-8D4C-4C5E-540F093E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Day 1: Monday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11  Nov. 2024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Opening Ceremony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704E-0D46-8DD1-1856-0A1FFC0ED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7"/>
            <a:ext cx="7635547" cy="5254059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1 Morning: Opening Ceremony’</a:t>
            </a:r>
          </a:p>
          <a:p>
            <a:pPr marL="282575" indent="-282575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Indonesian Anthem</a:t>
            </a:r>
          </a:p>
          <a:p>
            <a:pPr marL="282575" indent="-282575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Prayer</a:t>
            </a:r>
          </a:p>
          <a:p>
            <a:pPr marL="282575" indent="-282575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Moment of Silent (Video) + eyewitness</a:t>
            </a:r>
          </a:p>
          <a:p>
            <a:pPr marL="282575" indent="-282575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Opening Performance (Saman Dance)</a:t>
            </a:r>
          </a:p>
          <a:p>
            <a:pPr marL="282575" indent="-282575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</a:p>
          <a:p>
            <a:pPr marL="515938" indent="-260350">
              <a:buFont typeface="+mj-lt"/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Welcoming Remarks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Governor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Nangroe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Aceh Darussalam Province 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Head of BMKG.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ADG/ES of UNESCO-IOC (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If not attending, Director of UNESCO Office Jakarta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UN Resident Coordinator for Indonesia (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TBC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65188" lvl="1" indent="-285750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Special Representative of the Secretary-General for Disaster Risk Reduction (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TBC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5938" indent="-260350">
              <a:buFont typeface="+mj-lt"/>
              <a:buAutoNum type="alphaL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Opening Remark </a:t>
            </a:r>
          </a:p>
          <a:p>
            <a:pPr marL="865188" lvl="1" indent="-300038">
              <a:spcBef>
                <a:spcPts val="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Coordinating Minister for Maritime and Investment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(TBC)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Keynote Speech by the Newly Elected President (TBC)</a:t>
            </a:r>
          </a:p>
          <a:p>
            <a:pPr marL="282575" indent="-282575">
              <a:buFont typeface="+mj-lt"/>
              <a:buAutoNum type="arabicPeriod" startAt="6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Group Photo</a:t>
            </a:r>
          </a:p>
        </p:txBody>
      </p:sp>
    </p:spTree>
    <p:extLst>
      <p:ext uri="{BB962C8B-B14F-4D97-AF65-F5344CB8AC3E}">
        <p14:creationId xmlns:p14="http://schemas.microsoft.com/office/powerpoint/2010/main" val="1691993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Day 1: Monday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11  Nov. 2024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1350" y="864108"/>
            <a:ext cx="7789332" cy="5120640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 Afternoon: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Plenary Session I: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Review of the Tsunami Warning Systems in the past 2 decades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</a:p>
          <a:p>
            <a:pPr marL="1076325" indent="-51435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gaps and challenges in detection, warning and dissemination </a:t>
            </a:r>
          </a:p>
          <a:p>
            <a:pPr marL="1076325" indent="-51435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gaps and challenges in tsunami risk, awareness, and preparedness</a:t>
            </a:r>
          </a:p>
          <a:p>
            <a:pPr marL="1076325" indent="-514350">
              <a:buFont typeface="+mj-lt"/>
              <a:buAutoNum type="alphaL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ID" sz="2400" b="1" dirty="0">
                <a:latin typeface="Arial" panose="020B0604020202020204" pitchFamily="34" charset="0"/>
                <a:cs typeface="Arial" panose="020B0604020202020204" pitchFamily="34" charset="0"/>
              </a:rPr>
              <a:t>Plenary Session 2: </a:t>
            </a:r>
            <a:r>
              <a:rPr lang="en-ID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Non-Seismic Tsunami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(to response to UN Ocean Decade Tsunami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  <a:endParaRPr lang="en-ID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 indent="-514350"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Emerging challenges on Non-Seismic Sources</a:t>
            </a:r>
          </a:p>
          <a:p>
            <a:pPr marL="1076325" indent="-514350">
              <a:buFont typeface="+mj-lt"/>
              <a:buAutoNum type="alphaLcPeriod"/>
            </a:pPr>
            <a:r>
              <a:rPr lang="en-ID" sz="2400" dirty="0">
                <a:latin typeface="Arial" panose="020B0604020202020204" pitchFamily="34" charset="0"/>
                <a:cs typeface="Arial" panose="020B0604020202020204" pitchFamily="34" charset="0"/>
              </a:rPr>
              <a:t>Non-Seismic Tsunami Monitoring and Detection System: A State of the Art</a:t>
            </a:r>
          </a:p>
        </p:txBody>
      </p:sp>
    </p:spTree>
    <p:extLst>
      <p:ext uri="{BB962C8B-B14F-4D97-AF65-F5344CB8AC3E}">
        <p14:creationId xmlns:p14="http://schemas.microsoft.com/office/powerpoint/2010/main" val="12679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Day 2: Tuesday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12  Nov. 2024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614521" cy="5120640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 Morning: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Plenary Session 3: 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State of the Art and Strategic Plan of Standard Operating Procedure for Tsunami early Warning System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Seismic Generated Tsunami (Local vs Distant)</a:t>
            </a:r>
          </a:p>
          <a:p>
            <a:pPr marL="1168400" indent="-514350">
              <a:buFont typeface="+mj-lt"/>
              <a:buAutoNum type="alphaL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Non-Seismic Generated Tsunami(Local vs Distant)</a:t>
            </a:r>
          </a:p>
          <a:p>
            <a:pPr marL="1168400" indent="-514350">
              <a:buFont typeface="+mj-lt"/>
              <a:buAutoNum type="alphaLcPeriod"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Plenary Session 4: 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Tsunami Disaster Governance, Policy, and Justice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Learning from Mega Tsunamis : 2004 Indian Ocean Tsunami and 2011 Tohoku Tsunami</a:t>
            </a:r>
          </a:p>
          <a:p>
            <a:pPr marL="1168400" indent="-514350">
              <a:buFont typeface="+mj-lt"/>
              <a:buAutoNum type="alphaLcPeriod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Contribution of TEWS to global initiatives: UN Ocean Decade, SDGs, SFDRR, COP27, UNDRR-EWS4ALL</a:t>
            </a:r>
            <a:endParaRPr lang="en-ID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442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Day 2: Tuesday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12  Nov. 2024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437320"/>
            <a:ext cx="7315200" cy="6175513"/>
          </a:xfrm>
        </p:spPr>
        <p:txBody>
          <a:bodyPr>
            <a:normAutofit fontScale="5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44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2 Afternoon: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Session 5: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Achieving 100% Communities at Risk to be Prepared for and Resilient to tsunami by 2030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latin typeface="Arial" panose="020B0604020202020204" pitchFamily="34" charset="0"/>
                <a:cs typeface="Arial" panose="020B0604020202020204" pitchFamily="34" charset="0"/>
              </a:rPr>
              <a:t>Progress of UNESCO IOC Tsunami Ready recognition programme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latin typeface="Arial" panose="020B0604020202020204" pitchFamily="34" charset="0"/>
                <a:cs typeface="Arial" panose="020B0604020202020204" pitchFamily="34" charset="0"/>
              </a:rPr>
              <a:t>Accrediting national programme initiatives for tsunami preparedness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latin typeface="Arial" panose="020B0604020202020204" pitchFamily="34" charset="0"/>
                <a:cs typeface="Arial" panose="020B0604020202020204" pitchFamily="34" charset="0"/>
              </a:rPr>
              <a:t>Tsunami Ready Coalition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latin typeface="Arial" panose="020B0604020202020204" pitchFamily="34" charset="0"/>
                <a:cs typeface="Arial" panose="020B0604020202020204" pitchFamily="34" charset="0"/>
              </a:rPr>
              <a:t>Linkage with other Global Frameworks and initiatives, (SDG, SFDRR, EWA for ALL, Resilient City, etc.)</a:t>
            </a:r>
          </a:p>
          <a:p>
            <a:pPr marL="654050" indent="0">
              <a:buNone/>
            </a:pPr>
            <a:endParaRPr lang="en-ID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D" sz="3200" b="1" dirty="0">
                <a:latin typeface="Arial" panose="020B0604020202020204" pitchFamily="34" charset="0"/>
                <a:cs typeface="Arial" panose="020B0604020202020204" pitchFamily="34" charset="0"/>
              </a:rPr>
              <a:t>Session 6: </a:t>
            </a:r>
            <a:r>
              <a:rPr lang="en-ID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Other Critical Issues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latin typeface="Arial" panose="020B0604020202020204" pitchFamily="34" charset="0"/>
                <a:cs typeface="Arial" panose="020B0604020202020204" pitchFamily="34" charset="0"/>
              </a:rPr>
              <a:t>Social and Human perspective in Tsunami Science and Tsunami Early Warning System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latin typeface="Arial" panose="020B0604020202020204" pitchFamily="34" charset="0"/>
                <a:cs typeface="Arial" panose="020B0604020202020204" pitchFamily="34" charset="0"/>
              </a:rPr>
              <a:t>Critical infrastructure ready to tsunami: design and implementation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latin typeface="Arial" panose="020B0604020202020204" pitchFamily="34" charset="0"/>
                <a:cs typeface="Arial" panose="020B0604020202020204" pitchFamily="34" charset="0"/>
              </a:rPr>
              <a:t>Mainstreaming DRR into Urban Planning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solidFill>
                  <a:srgbClr val="3F3F3F"/>
                </a:solidFill>
                <a:effectLst/>
                <a:latin typeface="Helvetica" pitchFamily="2" charset="0"/>
              </a:rPr>
              <a:t>MHEWS</a:t>
            </a:r>
          </a:p>
          <a:p>
            <a:pPr marL="1168400" indent="-514350">
              <a:buFont typeface="+mj-lt"/>
              <a:buAutoNum type="alphaLcPeriod"/>
            </a:pPr>
            <a:r>
              <a:rPr lang="en-ID" sz="3200" dirty="0">
                <a:solidFill>
                  <a:srgbClr val="3F3F3F"/>
                </a:solidFill>
                <a:effectLst/>
                <a:latin typeface="Helvetica" pitchFamily="2" charset="0"/>
              </a:rPr>
              <a:t>Cascading and compound hazards, systemic risk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Banda Aceh Declaration (in one powerful sentence)</a:t>
            </a:r>
            <a:endParaRPr lang="en-ID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82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Day 3: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Wednesday 13 Nov. 2024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Excursion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3 : All Day Excursion</a:t>
            </a:r>
            <a:endParaRPr lang="en-US" sz="2800" b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42988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Museum Tsunami Aceh</a:t>
            </a:r>
          </a:p>
          <a:p>
            <a:pPr marL="1042988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Tsunami Ready Village: Inauguration Tsunami Ready and Tsunami Drill</a:t>
            </a:r>
          </a:p>
          <a:p>
            <a:pPr marL="1042988" indent="-514350">
              <a:buFont typeface="+mj-lt"/>
              <a:buAutoNum type="arabicPeriod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86175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31E-E835-785B-AC49-F5686B2AB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Day 4: Thursday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12 Nov. 2024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Plenary Session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06F36-465E-A380-A86A-B5C5E5787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4 Morning: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Session 7: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UN Ocean Decade Tsunami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Research, Development &amp; Implementation Plan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(2021-2030)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(90 min - invited speakers)</a:t>
            </a:r>
          </a:p>
          <a:p>
            <a:pPr marL="1168400" indent="-514350">
              <a:buFont typeface="+mj-lt"/>
              <a:buAutoNum type="alphaLcPeriod"/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1168400" indent="-514350">
              <a:buFont typeface="+mj-lt"/>
              <a:buAutoNum type="alphaLcPeriod"/>
            </a:pPr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D" b="1" dirty="0">
                <a:latin typeface="Arial" panose="020B0604020202020204" pitchFamily="34" charset="0"/>
                <a:cs typeface="Arial" panose="020B0604020202020204" pitchFamily="34" charset="0"/>
              </a:rPr>
              <a:t>Session 8: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Wrap up /Synthesis/Way Forward</a:t>
            </a:r>
          </a:p>
          <a:p>
            <a:pPr marL="1168400" indent="-514350">
              <a:lnSpc>
                <a:spcPct val="100000"/>
              </a:lnSpc>
              <a:buFont typeface="+mj-lt"/>
              <a:buAutoNum type="alphaLcPeriod"/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Clear link to an outcome document, drawing upon achievements, gaps, challenges from each session, including pre-event. 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Coordinate with </a:t>
            </a: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Pre event and 8 session chairs?</a:t>
            </a:r>
          </a:p>
          <a:p>
            <a:pPr marL="1168400" indent="-514350">
              <a:lnSpc>
                <a:spcPct val="100000"/>
              </a:lnSpc>
              <a:buFont typeface="+mj-lt"/>
              <a:buAutoNum type="alphaLcPeriod"/>
            </a:pPr>
            <a:r>
              <a:rPr lang="en-ID" dirty="0">
                <a:latin typeface="Arial" panose="020B0604020202020204" pitchFamily="34" charset="0"/>
                <a:cs typeface="Arial" panose="020B0604020202020204" pitchFamily="34" charset="0"/>
              </a:rPr>
              <a:t>Declare: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Wrap up /Synthesis and Way Forward</a:t>
            </a:r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147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25DC-F3DF-8D4C-4C5E-540F093E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Day 4: Thursday 12 November 2024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Closing Ceremony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704E-0D46-8DD1-1856-0A1FFC0ED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 4 Afternoon: Closing Ceremony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Indigenous Story-Teller </a:t>
            </a:r>
            <a:r>
              <a:rPr lang="mr-IN" dirty="0">
                <a:latin typeface="Arial" panose="020B0604020202020204" pitchFamily="34" charset="0"/>
              </a:rPr>
              <a:t>–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Ngah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Hand-over price to the Indian Ocean Youth Tsunami Conversation and Campaign (IOYTCC) Winners (4 Indian Ocean competition regions)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Winner announcement for best poster 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Closing Remark: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Representative of the Local Government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Representative of UNESCO IOC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Representative of the Government (Officially Closed the event)</a:t>
            </a:r>
          </a:p>
        </p:txBody>
      </p:sp>
    </p:spTree>
    <p:extLst>
      <p:ext uri="{BB962C8B-B14F-4D97-AF65-F5344CB8AC3E}">
        <p14:creationId xmlns:p14="http://schemas.microsoft.com/office/powerpoint/2010/main" val="1106300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9C95C-6B7D-76BA-4804-31631F21F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7912" y="474095"/>
            <a:ext cx="3474720" cy="614238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Hiroo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Kanamori (California Institute of Technology)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Emile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Okal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(Northwestern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Costas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Synolakis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(University of South Carolina)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Hermann Fritz (Georgia Institute of Technology)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Thorne Lay (University of California Santa Cruz)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Stuart Weinstein (NOAA)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Elena Suleimani (University of Alaska Fairbanks)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Bryan Atwater (USGS)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Louise Comfort (Univ of Berkley)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Charita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Pattiarachi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(University of Southwest Australia)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Gareth Davies (Geoscience Australia)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Shunichi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Koshimura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(Tohoku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Fumihiko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Imamura (Tohoku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Yuichiro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Tanioka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(Hokkaido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Kenji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Satake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(University of Tokyo)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Yoshihiro Okumura (Kansai University)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Yushiro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Fujii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 of Tokyo)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Megumi Sugimoto (Kyushu University)</a:t>
            </a:r>
          </a:p>
          <a:p>
            <a:endParaRPr lang="en-US" sz="1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D31E56-16CD-03FF-6791-C2ED614A5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0451" y="550627"/>
            <a:ext cx="3474720" cy="5989321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SINGAPORE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Philip Liu (University of Singapore)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RUSIA: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Vasily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Titov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(NOAA Center for Tsunami Research)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Efim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Pelinovsky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(Russian Academy of Sciences)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Mohammed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Heiderzadeh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 of Bath)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Dilanthi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Tumaratungga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 of Huddersfield)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Richard Haigh (Univ of Huddersfield)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Laura Graziani (Institute of Geophysics and Volcanology)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Maurizio RIPEPE (Univ of Florence)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SPANYOL: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Elisa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Buforn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(Universidad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Complutense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Madrid)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PNG: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Hugh Davies (University of Papua New Guinea)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INDONESIA: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Dwikorita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Karnawati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(BMKG)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Dimas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Salomo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Sianipar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(BMKG)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Suci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Dewi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Anugrah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(BMKG)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Harkunti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P.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Rahayu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(ITB)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Syamsul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Maarief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(former Head of BNPB)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 Yan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Sophaheluwakan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(UI)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endParaRPr lang="en-US" sz="1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F58C71-8BED-DE4F-B3AC-30DF0135F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06" y="2409959"/>
            <a:ext cx="3138187" cy="1325563"/>
          </a:xfrm>
        </p:spPr>
        <p:txBody>
          <a:bodyPr>
            <a:no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Potential Invited Speakers</a:t>
            </a:r>
            <a:endParaRPr lang="en-ID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53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B123-7DA2-837A-FD1A-C52DD2921C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Side-Event: 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Booth and Poster Exhibition and Stages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C6E5C-4199-51BA-9754-379FE7F57F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7640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Side-Event: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Booth and Poster Exhibition and Stages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11-14 November 2024)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/>
              <a:t>Rumah </a:t>
            </a:r>
            <a:r>
              <a:rPr lang="en-US" sz="2800" err="1"/>
              <a:t>Resiliensi</a:t>
            </a:r>
            <a:r>
              <a:rPr lang="en-US" sz="2800"/>
              <a:t> – Resilience House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/>
              <a:t>“expo from us to us”</a:t>
            </a:r>
          </a:p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</a:rPr>
              <a:t>Aims to provide platform for</a:t>
            </a:r>
            <a:r>
              <a:rPr lang="en-US" sz="3200"/>
              <a:t> </a:t>
            </a:r>
          </a:p>
          <a:p>
            <a:pPr lvl="1"/>
            <a:r>
              <a:rPr lang="en-US" sz="2800"/>
              <a:t>Tsunami and DRR players to show product, result, and innovation on Tsunami Mitigation, Tsunami Preparedness, Tsunami Awareness, Tsunami Early Warning, etc.</a:t>
            </a:r>
          </a:p>
          <a:p>
            <a:pPr lvl="1"/>
            <a:r>
              <a:rPr lang="en-US" sz="2800"/>
              <a:t>Youth and young professionals (i.e. early career researcher and scientist) to showcase their research and activities on Tsunami Risk Reduction </a:t>
            </a:r>
          </a:p>
          <a:p>
            <a:pPr lvl="1"/>
            <a:r>
              <a:rPr lang="en-US" sz="2800"/>
              <a:t>For donor and sponsors to participate and showcase their engagement in the symposium</a:t>
            </a:r>
          </a:p>
        </p:txBody>
      </p:sp>
    </p:spTree>
    <p:extLst>
      <p:ext uri="{BB962C8B-B14F-4D97-AF65-F5344CB8AC3E}">
        <p14:creationId xmlns:p14="http://schemas.microsoft.com/office/powerpoint/2010/main" val="1978181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832D46E0-6E1E-5AC4-B7F8-E2EE5A2291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8058695"/>
              </p:ext>
            </p:extLst>
          </p:nvPr>
        </p:nvGraphicFramePr>
        <p:xfrm>
          <a:off x="735495" y="370238"/>
          <a:ext cx="10721010" cy="63057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835">
                  <a:extLst>
                    <a:ext uri="{9D8B030D-6E8A-4147-A177-3AD203B41FA5}">
                      <a16:colId xmlns:a16="http://schemas.microsoft.com/office/drawing/2014/main" val="1399858956"/>
                    </a:ext>
                  </a:extLst>
                </a:gridCol>
                <a:gridCol w="1786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6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6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68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6835">
                  <a:extLst>
                    <a:ext uri="{9D8B030D-6E8A-4147-A177-3AD203B41FA5}">
                      <a16:colId xmlns:a16="http://schemas.microsoft.com/office/drawing/2014/main" val="793114828"/>
                    </a:ext>
                  </a:extLst>
                </a:gridCol>
              </a:tblGrid>
              <a:tr h="103472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PRE-EVENT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i="1" dirty="0"/>
                        <a:t>Venue: USK  Banda Aceh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0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UNESCO IOC Global Tsunami Symposium 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Venue: Banda Aceh Convention Hall</a:t>
                      </a:r>
                      <a:endParaRPr lang="en-US" sz="16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POST-EVENT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600" i="1" dirty="0"/>
                        <a:t>Venue: BMKG Jakarta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1221964"/>
                  </a:ext>
                </a:extLst>
              </a:tr>
              <a:tr h="1060174">
                <a:tc>
                  <a:txBody>
                    <a:bodyPr/>
                    <a:lstStyle/>
                    <a:p>
                      <a:r>
                        <a:rPr lang="en-US" b="1" dirty="0"/>
                        <a:t>International Workshop </a:t>
                      </a:r>
                    </a:p>
                    <a:p>
                      <a:r>
                        <a:rPr lang="en-US" b="1" dirty="0"/>
                        <a:t>(9 -10 Nov 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1 </a:t>
                      </a:r>
                    </a:p>
                    <a:p>
                      <a:r>
                        <a:rPr lang="en-US" b="1" dirty="0"/>
                        <a:t>(11 Nov</a:t>
                      </a:r>
                      <a:r>
                        <a:rPr lang="en-US" b="1" baseline="0" dirty="0"/>
                        <a:t> 2024)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</a:t>
                      </a:r>
                    </a:p>
                    <a:p>
                      <a:r>
                        <a:rPr lang="en-US" b="1" dirty="0"/>
                        <a:t>( 12 Nov 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3 </a:t>
                      </a:r>
                    </a:p>
                    <a:p>
                      <a:r>
                        <a:rPr lang="en-US" b="1" dirty="0"/>
                        <a:t>(13 Nov 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Day 4 </a:t>
                      </a:r>
                    </a:p>
                    <a:p>
                      <a:r>
                        <a:rPr lang="en-US" b="1" dirty="0"/>
                        <a:t>(14 Nov 2024)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ICG IOTWMS</a:t>
                      </a:r>
                    </a:p>
                    <a:p>
                      <a:r>
                        <a:rPr lang="en-US" b="1" dirty="0"/>
                        <a:t>XIV Session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154">
                <a:tc rowSpan="5">
                  <a:txBody>
                    <a:bodyPr/>
                    <a:lstStyle/>
                    <a:p>
                      <a:r>
                        <a:rPr lang="en-US" sz="1600" b="0" dirty="0"/>
                        <a:t>Hosted by </a:t>
                      </a:r>
                    </a:p>
                    <a:p>
                      <a:r>
                        <a:rPr lang="en-US" sz="1600" b="0" dirty="0"/>
                        <a:t>IABI in collaboration </a:t>
                      </a: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</a:t>
                      </a:r>
                      <a:r>
                        <a:rPr lang="en-US" sz="1600" b="0" dirty="0"/>
                        <a:t>TDRMC, IGI</a:t>
                      </a:r>
                    </a:p>
                    <a:p>
                      <a:r>
                        <a:rPr lang="en-US" sz="1600" b="0" dirty="0"/>
                        <a:t>Location: USK</a:t>
                      </a:r>
                      <a:endParaRPr lang="en-US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b="1" dirty="0"/>
                        <a:t>Opening Ceremony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Day Excursion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Lunch Break (12:00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14:00)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Lunch Break (12:00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14:00)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b="1" dirty="0"/>
                        <a:t>Closing Ceremony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20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Session</a:t>
                      </a:r>
                      <a:r>
                        <a:rPr lang="en-US" b="1" baseline="0" dirty="0"/>
                        <a:t> 6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91649">
                <a:tc gridSpan="3"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Events: </a:t>
                      </a:r>
                    </a:p>
                    <a:p>
                      <a:pPr algn="ctr"/>
                      <a:r>
                        <a:rPr lang="en-US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Posters, Ignite Stages and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Indonesia” located at Banda Aceh Convention Hall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Events: </a:t>
                      </a:r>
                    </a:p>
                    <a:p>
                      <a:pPr algn="ctr"/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</a:t>
                      </a:r>
                      <a:r>
                        <a:rPr lang="en-US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Indonesia, Posters, and Ignite Stages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38252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1634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Side-Event: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Booth and Poster Exhibition and Stages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(11-14 November 2024)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Rumah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Resiliensi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Resilience House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“expo from us to us”</a:t>
            </a:r>
          </a:p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Exhibition booth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Poster Exhibition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Ignite stage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Eyewitnesses or Survivor of 2004 Tsunami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Interested party who wants to take the stage must register and will be given max 10 minutes to talk or present on the stage.</a:t>
            </a:r>
          </a:p>
          <a:p>
            <a:pPr lvl="2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Schedule: During Coffee Breaks, Lunch Breaks and 1 hour after the end of day of the main event activities.</a:t>
            </a:r>
          </a:p>
        </p:txBody>
      </p:sp>
    </p:spTree>
    <p:extLst>
      <p:ext uri="{BB962C8B-B14F-4D97-AF65-F5344CB8AC3E}">
        <p14:creationId xmlns:p14="http://schemas.microsoft.com/office/powerpoint/2010/main" val="3736354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Side Events: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9-12 November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1126" y="5532440"/>
            <a:ext cx="5463121" cy="1191038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Poster Session: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open to public to participate for Global Tsunami Symposium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23698" y="3027547"/>
            <a:ext cx="3585756" cy="1893249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Ignite Stage:</a:t>
            </a:r>
          </a:p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Invited institutions/organization</a:t>
            </a:r>
          </a:p>
          <a:p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Invited experts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engetahuan Lokal Mengenai Bencana Mendunia Lewat Ignite Stage GPDRR ...">
            <a:extLst>
              <a:ext uri="{FF2B5EF4-FFF2-40B4-BE49-F238E27FC236}">
                <a16:creationId xmlns:a16="http://schemas.microsoft.com/office/drawing/2014/main" id="{CE83751B-B3A0-DF65-1BB4-3C4E92FA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698" y="569422"/>
            <a:ext cx="3585755" cy="23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07C13-83C2-6D7D-A843-A0BD8C6CC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18" y="569422"/>
            <a:ext cx="3693489" cy="2216093"/>
          </a:xfrm>
          <a:prstGeom prst="rect">
            <a:avLst/>
          </a:prstGeom>
        </p:spPr>
      </p:pic>
      <p:pic>
        <p:nvPicPr>
          <p:cNvPr id="7" name="Picture 2" descr="Poster sessions illustrate student research data – UHCL The Signal">
            <a:extLst>
              <a:ext uri="{FF2B5EF4-FFF2-40B4-BE49-F238E27FC236}">
                <a16:creationId xmlns:a16="http://schemas.microsoft.com/office/drawing/2014/main" id="{F23160DD-1B80-1C1E-EF5D-C5514C092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879" y="3334981"/>
            <a:ext cx="4020162" cy="243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565818" y="2721304"/>
            <a:ext cx="5004866" cy="6124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Exhibitions</a:t>
            </a:r>
          </a:p>
        </p:txBody>
      </p:sp>
    </p:spTree>
    <p:extLst>
      <p:ext uri="{BB962C8B-B14F-4D97-AF65-F5344CB8AC3E}">
        <p14:creationId xmlns:p14="http://schemas.microsoft.com/office/powerpoint/2010/main" val="1520490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23D4-135D-A21C-EB4A-508CF439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Side Event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Technical and Scope Guidelines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65723-F65C-073E-91D6-5FE683F3B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Exhibition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...(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 Session: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...(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Ignite Stages: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...(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Rumah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Resilience: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...(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Competitio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...(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62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5359-7793-2140-C833-F0BB0C41A6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Venues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D1920-83F1-F79E-0B67-8AD132E443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07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Venue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A8211-2995-09AF-9546-94D65CC3BA0F}"/>
              </a:ext>
            </a:extLst>
          </p:cNvPr>
          <p:cNvSpPr txBox="1"/>
          <p:nvPr/>
        </p:nvSpPr>
        <p:spPr>
          <a:xfrm>
            <a:off x="4081548" y="2433842"/>
            <a:ext cx="730688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Auditorium – University of </a:t>
            </a:r>
            <a:r>
              <a:rPr lang="en-US" sz="3200" b="1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Syiah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Aceh Convention Hall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Hermes Hotel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456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41" y="864826"/>
            <a:ext cx="3155299" cy="2305163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Pre-Event Venue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9-10 November 2024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614376" y="652646"/>
            <a:ext cx="8089943" cy="12067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AAC Dayan Dawood Auditorium –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Syiah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Kuala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D5B132-9130-6C1C-7BC1-E912B6D4D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200" y="1859378"/>
            <a:ext cx="7772400" cy="39623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3614376" y="5923532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Capacity: 1,000 people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17E326-8F51-E084-2ACE-83C7A9EC1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38" y="3169989"/>
            <a:ext cx="2760443" cy="27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8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54" y="1123837"/>
            <a:ext cx="3219151" cy="23051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Main Event Venue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11-12 November 2024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574620" y="212383"/>
            <a:ext cx="7681152" cy="9114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Aceh Convention Hall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Opening, Closing, Plenary and Side event activities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160154" y="6345436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Capacity:1,000 people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AD34B-8BC8-CED3-C60F-2965D19D4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3530859"/>
            <a:ext cx="3075250" cy="2305163"/>
          </a:xfrm>
          <a:prstGeom prst="rect">
            <a:avLst/>
          </a:prstGeom>
        </p:spPr>
      </p:pic>
      <p:pic>
        <p:nvPicPr>
          <p:cNvPr id="3" name="Picture 2" descr="A building with stairs leading to the front&#10;&#10;Description automatically generated">
            <a:extLst>
              <a:ext uri="{FF2B5EF4-FFF2-40B4-BE49-F238E27FC236}">
                <a16:creationId xmlns:a16="http://schemas.microsoft.com/office/drawing/2014/main" id="{DCC2C2DE-FD5E-AC03-D457-23EDCB0F2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20" y="1257748"/>
            <a:ext cx="8251687" cy="61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20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54" y="1123837"/>
            <a:ext cx="3219151" cy="23051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Main Event Venue</a:t>
            </a:r>
            <a:b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11-12 November 2024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614377" y="817593"/>
            <a:ext cx="7681152" cy="91145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Banda Aceh Convention Hall</a:t>
            </a:r>
          </a:p>
          <a:p>
            <a:pPr marL="0" indent="0">
              <a:buNone/>
            </a:pPr>
            <a:r>
              <a:rPr lang="en-US" sz="22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Opening, Closing, Plenary and Side event activities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252919" y="6305680"/>
            <a:ext cx="234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Capacity:1,000 people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5AD34B-8BC8-CED3-C60F-2965D19D4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9" y="3530859"/>
            <a:ext cx="3075250" cy="2305163"/>
          </a:xfrm>
          <a:prstGeom prst="rect">
            <a:avLst/>
          </a:prstGeom>
        </p:spPr>
      </p:pic>
      <p:pic>
        <p:nvPicPr>
          <p:cNvPr id="6" name="Picture 5" descr="A large room with a black ceiling&#10;&#10;Description automatically generated">
            <a:extLst>
              <a:ext uri="{FF2B5EF4-FFF2-40B4-BE49-F238E27FC236}">
                <a16:creationId xmlns:a16="http://schemas.microsoft.com/office/drawing/2014/main" id="{338CF992-81AB-EFB6-AE81-95DE95A42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87" y="3460836"/>
            <a:ext cx="4448313" cy="3336235"/>
          </a:xfrm>
          <a:prstGeom prst="rect">
            <a:avLst/>
          </a:prstGeom>
        </p:spPr>
      </p:pic>
      <p:pic>
        <p:nvPicPr>
          <p:cNvPr id="5" name="Picture 4" descr="A large room with a black curtain&#10;&#10;Description automatically generated">
            <a:extLst>
              <a:ext uri="{FF2B5EF4-FFF2-40B4-BE49-F238E27FC236}">
                <a16:creationId xmlns:a16="http://schemas.microsoft.com/office/drawing/2014/main" id="{23287FAE-BE55-37D7-40F1-BACC4EB2E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65" y="1872226"/>
            <a:ext cx="4151397" cy="31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73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28" y="1123837"/>
            <a:ext cx="3090973" cy="23051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Session 7 &amp; 8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Venue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82CB06-0A8A-972B-6317-4861B21789E1}"/>
              </a:ext>
            </a:extLst>
          </p:cNvPr>
          <p:cNvSpPr txBox="1">
            <a:spLocks/>
          </p:cNvSpPr>
          <p:nvPr/>
        </p:nvSpPr>
        <p:spPr>
          <a:xfrm>
            <a:off x="3614377" y="637276"/>
            <a:ext cx="7681152" cy="104465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00" b="1" dirty="0">
                <a:solidFill>
                  <a:schemeClr val="accent1">
                    <a:lumMod val="75000"/>
                  </a:schemeClr>
                </a:solidFill>
              </a:rPr>
              <a:t>Hermes Hotel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7 &amp; 8 and Closing Ceremony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D35254-5058-97B1-0E80-84B9D8658DC8}"/>
              </a:ext>
            </a:extLst>
          </p:cNvPr>
          <p:cNvSpPr txBox="1"/>
          <p:nvPr/>
        </p:nvSpPr>
        <p:spPr>
          <a:xfrm>
            <a:off x="3832412" y="5836022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Capacity: 400 people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0DDC8-AE31-5EF3-9226-08EF00852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53" y="1681933"/>
            <a:ext cx="7772400" cy="3902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E9BAC2-7FB9-1733-7D77-DC666BD64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73" y="4025875"/>
            <a:ext cx="3090973" cy="155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135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C675-BE29-E298-3F66-CE7034529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3196134" cy="4601183"/>
          </a:xfrm>
        </p:spPr>
        <p:txBody>
          <a:bodyPr>
            <a:norm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Preparation Done</a:t>
            </a:r>
            <a:endParaRPr lang="en-ID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C5698-EA55-9E8C-2D6A-E81957E01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01" y="882316"/>
            <a:ext cx="7303167" cy="534620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up Meeting after TOWS WG Meeting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Discussed with Prof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Dwikorita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(Head of BMKG), Prof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Syamsul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Maarief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(Former Head of BNPB/NDMA) (March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Discussed with BMKG and BNPB core team (March and April)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Discussed with IABI (April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Meeting with Prof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Tanioka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(May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Meeting with IABI and IGI (August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Meeting with BMKG, IOTIC, University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Syiah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Kuala, Government of Aceh (September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Hand over PIT IABI from UB in 2023 to USK 2024 (27-28 November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Symposium Technical Meeting with BMKG, BNPB, IOTIC, and Ministry of Foreign Affairs (8 December 2023)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Online meeting with Program Organizing Committee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Site Visit to Banda Aceh by Chairs (HPR and SA) and BMKG team (20 December 2024)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Several meeting conducted in January 2024 online and offline</a:t>
            </a:r>
          </a:p>
        </p:txBody>
      </p:sp>
    </p:spTree>
    <p:extLst>
      <p:ext uri="{BB962C8B-B14F-4D97-AF65-F5344CB8AC3E}">
        <p14:creationId xmlns:p14="http://schemas.microsoft.com/office/powerpoint/2010/main" val="1858484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F104-E7A5-0163-038A-CFB51D4CC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349" y="1865469"/>
            <a:ext cx="8771907" cy="23876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UNESCO IOC Global Tsunami Symposium 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“The Two Decades Post 2004 Indian Ocean Tsunami: A Reflection and Way Forward”</a:t>
            </a:r>
            <a:endParaRPr lang="en-ID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7198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44D33-3420-D746-7CB7-837341E57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Preparation Meetings</a:t>
            </a:r>
          </a:p>
        </p:txBody>
      </p:sp>
      <p:pic>
        <p:nvPicPr>
          <p:cNvPr id="7" name="Content Placeholder 6" descr="A screenshot of a video conference&#10;&#10;Description automatically generated">
            <a:extLst>
              <a:ext uri="{FF2B5EF4-FFF2-40B4-BE49-F238E27FC236}">
                <a16:creationId xmlns:a16="http://schemas.microsoft.com/office/drawing/2014/main" id="{8E465AC3-47EC-DE11-36F6-ECB066E965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368" y="2494674"/>
            <a:ext cx="2514089" cy="1571305"/>
          </a:xfrm>
        </p:spPr>
      </p:pic>
      <p:pic>
        <p:nvPicPr>
          <p:cNvPr id="9" name="Content Placeholder 8" descr="A group of people sitting on couches in a room&#10;&#10;Description automatically generated">
            <a:extLst>
              <a:ext uri="{FF2B5EF4-FFF2-40B4-BE49-F238E27FC236}">
                <a16:creationId xmlns:a16="http://schemas.microsoft.com/office/drawing/2014/main" id="{A0E0BDCD-F47B-1706-178A-3FCE610AFA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77" y="771353"/>
            <a:ext cx="2793432" cy="1571305"/>
          </a:xfrm>
        </p:spPr>
      </p:pic>
      <p:pic>
        <p:nvPicPr>
          <p:cNvPr id="10" name="Content Placeholder 7" descr="A group of people standing in front of a wall&#10;&#10;Description automatically generated">
            <a:extLst>
              <a:ext uri="{FF2B5EF4-FFF2-40B4-BE49-F238E27FC236}">
                <a16:creationId xmlns:a16="http://schemas.microsoft.com/office/drawing/2014/main" id="{C47A31F7-FA6A-B79D-9B65-16C0B11C9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77" y="771353"/>
            <a:ext cx="2793432" cy="1571305"/>
          </a:xfrm>
          <a:prstGeom prst="rect">
            <a:avLst/>
          </a:prstGeom>
        </p:spPr>
      </p:pic>
      <p:pic>
        <p:nvPicPr>
          <p:cNvPr id="11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74F7862-A4B1-227F-F01E-DCA95A17F4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77" y="2494674"/>
            <a:ext cx="2793433" cy="1571305"/>
          </a:xfrm>
          <a:prstGeom prst="rect">
            <a:avLst/>
          </a:prstGeom>
        </p:spPr>
      </p:pic>
      <p:pic>
        <p:nvPicPr>
          <p:cNvPr id="12" name="Content Placeholder 9" descr="A group of women sitting at a table with laptops&#10;&#10;Description automatically generated">
            <a:extLst>
              <a:ext uri="{FF2B5EF4-FFF2-40B4-BE49-F238E27FC236}">
                <a16:creationId xmlns:a16="http://schemas.microsoft.com/office/drawing/2014/main" id="{CF6F7DF3-659C-10E8-9002-C900F260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486" y="4424822"/>
            <a:ext cx="2641214" cy="1980910"/>
          </a:xfrm>
          <a:prstGeom prst="rect">
            <a:avLst/>
          </a:prstGeom>
        </p:spPr>
      </p:pic>
      <p:pic>
        <p:nvPicPr>
          <p:cNvPr id="13" name="Content Placeholder 5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66BFA225-A379-A4DC-C289-A79E8762DA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77" y="4424823"/>
            <a:ext cx="2641213" cy="19809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DB4A19-5BD4-9568-D879-FADD91F1BE60}"/>
              </a:ext>
            </a:extLst>
          </p:cNvPr>
          <p:cNvSpPr txBox="1"/>
          <p:nvPr/>
        </p:nvSpPr>
        <p:spPr>
          <a:xfrm>
            <a:off x="9381609" y="204933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AA3AB-84B2-ABCA-DDF7-D9D6BD6F3ED0}"/>
              </a:ext>
            </a:extLst>
          </p:cNvPr>
          <p:cNvSpPr txBox="1"/>
          <p:nvPr/>
        </p:nvSpPr>
        <p:spPr>
          <a:xfrm>
            <a:off x="6355700" y="369140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C94129-05BC-FAFD-1B1F-49EA581B8DCD}"/>
              </a:ext>
            </a:extLst>
          </p:cNvPr>
          <p:cNvSpPr txBox="1"/>
          <p:nvPr/>
        </p:nvSpPr>
        <p:spPr>
          <a:xfrm>
            <a:off x="10102319" y="369140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F4EFAA-402F-2B11-EDE8-170ACB8E866D}"/>
              </a:ext>
            </a:extLst>
          </p:cNvPr>
          <p:cNvSpPr txBox="1"/>
          <p:nvPr/>
        </p:nvSpPr>
        <p:spPr>
          <a:xfrm>
            <a:off x="9229390" y="6086647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December 2023</a:t>
            </a:r>
          </a:p>
        </p:txBody>
      </p:sp>
    </p:spTree>
    <p:extLst>
      <p:ext uri="{BB962C8B-B14F-4D97-AF65-F5344CB8AC3E}">
        <p14:creationId xmlns:p14="http://schemas.microsoft.com/office/powerpoint/2010/main" val="196959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44D33-3420-D746-7CB7-837341E57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885529"/>
            <a:ext cx="2947482" cy="2606279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Courtesy Local Governments and Site Visits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(19-21 December 2024)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Content Placeholder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16BECA-1D8A-FFD3-CDCF-A35F9EE52B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41" y="3736725"/>
            <a:ext cx="3475037" cy="2606277"/>
          </a:xfrm>
        </p:spPr>
      </p:pic>
      <p:pic>
        <p:nvPicPr>
          <p:cNvPr id="18" name="Content Placeholder 1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72FFA4E8-25E4-BB69-FBE5-AB699EE95C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441" y="606026"/>
            <a:ext cx="3475038" cy="2606278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1F01D0-AAA8-7237-12F4-48859393D639}"/>
              </a:ext>
            </a:extLst>
          </p:cNvPr>
          <p:cNvSpPr txBox="1"/>
          <p:nvPr/>
        </p:nvSpPr>
        <p:spPr>
          <a:xfrm>
            <a:off x="7633441" y="3318296"/>
            <a:ext cx="3376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to Vice Rector of USK and TDRMC</a:t>
            </a:r>
          </a:p>
        </p:txBody>
      </p:sp>
      <p:pic>
        <p:nvPicPr>
          <p:cNvPr id="22" name="Content Placeholder 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7C0BC3B-28F4-783F-A784-B54FC5F98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6" y="606026"/>
            <a:ext cx="3475038" cy="2606278"/>
          </a:xfrm>
          <a:prstGeom prst="rect">
            <a:avLst/>
          </a:prstGeom>
        </p:spPr>
      </p:pic>
      <p:pic>
        <p:nvPicPr>
          <p:cNvPr id="23" name="Content Placeholder 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01BFA599-73CE-C3A8-F50E-0DF15DF40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7" y="3736725"/>
            <a:ext cx="3475037" cy="26062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C821E7-51E8-E247-9C8C-09BB18942820}"/>
              </a:ext>
            </a:extLst>
          </p:cNvPr>
          <p:cNvSpPr txBox="1"/>
          <p:nvPr/>
        </p:nvSpPr>
        <p:spPr>
          <a:xfrm>
            <a:off x="3728606" y="3337920"/>
            <a:ext cx="3376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to Vice Rector of USK and TDRMC</a:t>
            </a:r>
          </a:p>
        </p:txBody>
      </p:sp>
      <p:pic>
        <p:nvPicPr>
          <p:cNvPr id="26" name="Content Placeholder 13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74E6A2D5-6EAC-74FD-C0B0-64E4C4090C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9" y="3736725"/>
            <a:ext cx="2773970" cy="208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87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607A0AB-7A2D-44AF-B876-9655821A7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EC393D-764C-4624-9871-BD5C73281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103F6-2DC7-C742-57F2-FA7182586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28" y="1298448"/>
            <a:ext cx="3843409" cy="32552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500" b="1" spc="-100" dirty="0"/>
              <a:t>Example of </a:t>
            </a:r>
            <a:r>
              <a:rPr lang="en-US" sz="5500" b="1" spc="-100" dirty="0" err="1"/>
              <a:t>Rumah</a:t>
            </a:r>
            <a:r>
              <a:rPr lang="en-US" sz="5500" b="1" spc="-100" dirty="0"/>
              <a:t> Resilience Indonesia @GPDRR</a:t>
            </a:r>
          </a:p>
        </p:txBody>
      </p:sp>
      <p:pic>
        <p:nvPicPr>
          <p:cNvPr id="8" name="Content Placeholder 7" descr="A group of people on a stage&#10;&#10;Description automatically generated">
            <a:extLst>
              <a:ext uri="{FF2B5EF4-FFF2-40B4-BE49-F238E27FC236}">
                <a16:creationId xmlns:a16="http://schemas.microsoft.com/office/drawing/2014/main" id="{88DC5DE2-5F62-524C-F7B9-E2D11163D8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r="20905" b="-2"/>
          <a:stretch/>
        </p:blipFill>
        <p:spPr>
          <a:xfrm>
            <a:off x="5120637" y="770805"/>
            <a:ext cx="3131882" cy="2599924"/>
          </a:xfrm>
          <a:prstGeom prst="rect">
            <a:avLst/>
          </a:prstGeom>
        </p:spPr>
      </p:pic>
      <p:pic>
        <p:nvPicPr>
          <p:cNvPr id="9" name="Content Placeholder 5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EFCAAB94-13E4-2B47-6FE1-0F25EC05F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2" b="-3"/>
          <a:stretch/>
        </p:blipFill>
        <p:spPr>
          <a:xfrm>
            <a:off x="8356033" y="768095"/>
            <a:ext cx="3131883" cy="2601388"/>
          </a:xfrm>
          <a:prstGeom prst="rect">
            <a:avLst/>
          </a:prstGeom>
        </p:spPr>
      </p:pic>
      <p:pic>
        <p:nvPicPr>
          <p:cNvPr id="10" name="Content Placeholder 7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A15C5107-606B-2139-26C1-F719B6B28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1" r="20280" b="2"/>
          <a:stretch/>
        </p:blipFill>
        <p:spPr>
          <a:xfrm>
            <a:off x="5120636" y="3483864"/>
            <a:ext cx="3131884" cy="2601389"/>
          </a:xfrm>
          <a:prstGeom prst="rect">
            <a:avLst/>
          </a:prstGeom>
        </p:spPr>
      </p:pic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AEDFAE-02FB-2215-E8D2-85E420EAD0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2" r="4609" b="2"/>
          <a:stretch/>
        </p:blipFill>
        <p:spPr>
          <a:xfrm>
            <a:off x="8356032" y="3483863"/>
            <a:ext cx="3131883" cy="260138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72D4B7-46FC-4C20-9A40-1C07C2F04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93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18EE-5A68-65E6-DBFB-52BA126A7D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Hotel and Accommodations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FB468-A65D-9489-2D51-4A8815EBEE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806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125DC-F3DF-8D4C-4C5E-540F093EF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Hotels</a:t>
            </a:r>
            <a:endParaRPr lang="en-US" sz="6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704E-0D46-8DD1-1856-0A1FFC0ED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Alternatives Hotel for Delegation/Participants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Hermes Hotel (4 star)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Kyria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(4 star)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3 star hotels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146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6B123-7DA2-837A-FD1A-C52DD2921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32" y="1298448"/>
            <a:ext cx="7315200" cy="3255264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Pre-Event: International Scientific  Workshop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C6E5C-4199-51BA-9754-379FE7F57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499" y="4670246"/>
            <a:ext cx="7315200" cy="914400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Hosted by IABI collaborated with TDRMC – USK and IGI </a:t>
            </a:r>
          </a:p>
        </p:txBody>
      </p:sp>
    </p:spTree>
    <p:extLst>
      <p:ext uri="{BB962C8B-B14F-4D97-AF65-F5344CB8AC3E}">
        <p14:creationId xmlns:p14="http://schemas.microsoft.com/office/powerpoint/2010/main" val="786413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Pre-Event: International Scientific Workshop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9-10 November 2024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commemorate 2 decades post 2004 Tsunami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conduct PIT IABI 2024 collaborate with AIWEST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accommodate International and National Public to present their works/thoughts before participate the UNESCO IOC Global Symposium</a:t>
            </a:r>
          </a:p>
          <a:p>
            <a:pPr marL="0" indent="0">
              <a:buNone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Scope: 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Call for papers for Scientific Workshop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 event scientific workshop Book of abstracts, Indexing proceedings, Special issue of journals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Open to global scientific and practician communities</a:t>
            </a:r>
          </a:p>
        </p:txBody>
      </p:sp>
    </p:spTree>
    <p:extLst>
      <p:ext uri="{BB962C8B-B14F-4D97-AF65-F5344CB8AC3E}">
        <p14:creationId xmlns:p14="http://schemas.microsoft.com/office/powerpoint/2010/main" val="111636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0D0EA-88DE-866E-5348-2524FB4742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Post Event:</a:t>
            </a:r>
            <a:br>
              <a:rPr lang="en-US" b="1" dirty="0"/>
            </a:br>
            <a:r>
              <a:rPr lang="en-US" b="1" dirty="0"/>
              <a:t>UNESCO IOC/ICG IOTWMS XIV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C2203-9ECD-3169-FB43-9C59279A98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In BMKG Jakarta</a:t>
            </a:r>
          </a:p>
          <a:p>
            <a:r>
              <a:rPr lang="en-US" b="1" dirty="0">
                <a:solidFill>
                  <a:schemeClr val="bg1"/>
                </a:solidFill>
              </a:rPr>
              <a:t>16-19 November 2024 (</a:t>
            </a:r>
            <a:r>
              <a:rPr lang="en-US" b="1" dirty="0" err="1">
                <a:solidFill>
                  <a:schemeClr val="bg1"/>
                </a:solidFill>
              </a:rPr>
              <a:t>tbd</a:t>
            </a:r>
            <a:r>
              <a:rPr lang="en-US" b="1" dirty="0">
                <a:solidFill>
                  <a:schemeClr val="bg1"/>
                </a:solidFill>
              </a:rPr>
              <a:t> with Chair of ICG IOTWMS)</a:t>
            </a:r>
          </a:p>
        </p:txBody>
      </p:sp>
    </p:spTree>
    <p:extLst>
      <p:ext uri="{BB962C8B-B14F-4D97-AF65-F5344CB8AC3E}">
        <p14:creationId xmlns:p14="http://schemas.microsoft.com/office/powerpoint/2010/main" val="4228269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Aims 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268" y="864107"/>
            <a:ext cx="7315200" cy="5496935"/>
          </a:xfrm>
        </p:spPr>
        <p:txBody>
          <a:bodyPr>
            <a:normAutofit fontScale="70000" lnSpcReduction="20000"/>
          </a:bodyPr>
          <a:lstStyle/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Aims: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commemorate 2 decades after 2004 Tsunami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reflect what has been achieved in two decades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 decide way forward in compliance with global challenges and global commitments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Scopes: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Session 1-6 open to public + Session 7-8 for formulation of way forward action.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Invited speaker for the sessions will be nominated/selected by POC from global and local prominent academia, engineers, practician, politician and public figures.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Participants (500-800) of the first 2 days are open to public, who can express or give intervention during discussion in Session 1 to 6)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Participants (100) for Session 7 + 8 are by invitation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Each session will be chaired by 1 Chair Session supported by 1 Rapporteur + 1 Timekeeper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Chair Session and Rapporteur will be nominated by POC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Exhibitions, Poster Sessions, Ignites Stage,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Rumah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Resileince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and local elementary school drawing competition will be organized by BMKG, Government of Banda Aceh, IABI, USK, IGI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Video Competition will be organized by IOTIC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Book of Commemoration as output of Global Symposium writer will be from all speaker – editor HPR, DA and RH 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Extensive Promotion should start soon</a:t>
            </a:r>
          </a:p>
        </p:txBody>
      </p:sp>
    </p:spTree>
    <p:extLst>
      <p:ext uri="{BB962C8B-B14F-4D97-AF65-F5344CB8AC3E}">
        <p14:creationId xmlns:p14="http://schemas.microsoft.com/office/powerpoint/2010/main" val="724290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of Indonesia </a:t>
            </a:r>
            <a:r>
              <a:rPr lang="mr-IN" sz="2800" dirty="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BMKG (Host)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IOC - Tsunami Resilient Section (Co-host)</a:t>
            </a:r>
          </a:p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IUGG (</a:t>
            </a:r>
            <a:r>
              <a:rPr lang="en-ID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Union of Geodesy and Geophysics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mr-IN" sz="2800" dirty="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Joint Tsunami Commission (Co-host)</a:t>
            </a:r>
          </a:p>
        </p:txBody>
      </p:sp>
    </p:spTree>
    <p:extLst>
      <p:ext uri="{BB962C8B-B14F-4D97-AF65-F5344CB8AC3E}">
        <p14:creationId xmlns:p14="http://schemas.microsoft.com/office/powerpoint/2010/main" val="360230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3A73-A7F6-21E9-FF06-15780F186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Steering Committee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2841F-0512-3864-B32B-703FA4F9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136" y="864108"/>
            <a:ext cx="8117685" cy="512064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ID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guide the Programme Organizing Committee on the substance of symposium: the themes, topics, programme, expertise and speakers, etc.</a:t>
            </a:r>
          </a:p>
          <a:p>
            <a:pPr marL="457200" indent="-457200">
              <a:buFont typeface="+mj-lt"/>
              <a:buAutoNum type="arabicPeriod"/>
            </a:pPr>
            <a:r>
              <a:rPr lang="en-ID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of Indonesia: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ID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BMKG: Prof Dwikorita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Karnawati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BNPB: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Letjen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Suharyanto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Representative of Ministry of Foreign Affairs: (</a:t>
            </a:r>
            <a:r>
              <a:rPr lang="en-US" sz="2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Jakarta Office: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and Representative: Ms. Maki Katsuno-Hayashikawa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UNESCO IOC: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Resilient Section: Mr. Bernardo Aliaga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IUGG-JTC: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 of Join Tsunami Cooperation: Prof.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Tanioka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324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CFAD4-F44A-5E38-FB2C-2412B3572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Organizing Committee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8B3CA-274B-A021-764E-A3C9B53B6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098" y="935575"/>
            <a:ext cx="8108576" cy="5279695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coordinate and organize the 2</a:t>
            </a:r>
            <a:r>
              <a:rPr lang="en-US" sz="2400" i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Tsunami Symposium on the detailed planning of the program and agenda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 : Dr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Harkunti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Rahayu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(UNESCO IOC-TOWS WG-TTDMP)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Chair 1: Dr.  Yuji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Nishimae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(UNESCO IOC-TOWS WG-TTWO)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Co-Chair 2: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Dewi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Anugrah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(BMKG)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Members: 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Srinivasa Kumar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Tummala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(Chairperson of the Scientific Committee for the UN Ocean Decade Tsunami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SC-ODTP)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Hanif Andi (Deputy of Geophysics of BMKG)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Rick Bailey (Secretariat of ICG/IOTWMS)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Laura Kong (International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Denis Chang-Seng (Northeast Atlantic and the Mediterranean Seas TIC)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Allison Broom (Caribbean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Ardito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Kodijat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(Indian Ocean Tsunami Information Centre)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Nora Gale (Secretariat of ICG/IOTWMS) </a:t>
            </a:r>
          </a:p>
          <a:p>
            <a:pPr marL="865188" lvl="1" indent="-363538">
              <a:buFont typeface="+mj-lt"/>
              <a:buAutoNum type="arabicPeriod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6423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3A73-A7F6-21E9-FF06-15780F18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06" y="2409959"/>
            <a:ext cx="3138187" cy="1325563"/>
          </a:xfrm>
        </p:spPr>
        <p:txBody>
          <a:bodyPr>
            <a:no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b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Committee Indonesia</a:t>
            </a:r>
            <a:endParaRPr lang="en-ID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2841F-0512-3864-B32B-703FA4F9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1999" y="781395"/>
            <a:ext cx="7799294" cy="520858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collaboration with </a:t>
            </a:r>
            <a:r>
              <a:rPr lang="en-US" sz="22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2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Organizing Committee, to coordinate, support, and manage the technical arrangement and organization of the symposium nationally and in Banda Aceh. </a:t>
            </a:r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Advisor: Deputy of Geophysics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Technical Committee : Director of Earthquake and Tsunami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Members: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Division and other Division of </a:t>
            </a:r>
            <a:r>
              <a:rPr lang="en-ID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Earthquake and Tsunami BMKG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Intl Cooperation BMKG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Affairs Division BMKG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and Networks Division BMKG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Aceh Geophysical Station BMKG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Centre Medan BMKG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BNPB (NDMO) 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Indonesian Ministry of Foreign Affairs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BPBA Province </a:t>
            </a:r>
            <a:r>
              <a:rPr lang="en-ID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Nangroe</a:t>
            </a: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Aceh Darussalam (LDMO)</a:t>
            </a:r>
          </a:p>
          <a:p>
            <a:pPr marL="1076325" indent="-514350">
              <a:spcBef>
                <a:spcPts val="0"/>
              </a:spcBef>
              <a:buFont typeface="+mj-lt"/>
              <a:buAutoNum type="alphaLcPeriod"/>
            </a:pPr>
            <a:r>
              <a:rPr lang="en-ID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BPBA Kota Banda Aceh (LDMO)</a:t>
            </a:r>
          </a:p>
        </p:txBody>
      </p:sp>
    </p:spTree>
    <p:extLst>
      <p:ext uri="{BB962C8B-B14F-4D97-AF65-F5344CB8AC3E}">
        <p14:creationId xmlns:p14="http://schemas.microsoft.com/office/powerpoint/2010/main" val="856045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8CC69-41D4-49B5-1346-C2787589E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Agenda of 2</a:t>
            </a:r>
            <a:r>
              <a:rPr lang="en-US" sz="3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Global Tsunami Symposium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(11-14 November 2024)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D2316D-1E5C-15D6-FD59-33F131F887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441733"/>
              </p:ext>
            </p:extLst>
          </p:nvPr>
        </p:nvGraphicFramePr>
        <p:xfrm>
          <a:off x="3458817" y="781878"/>
          <a:ext cx="8574156" cy="5153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13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5361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1 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 Nov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2024)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(12 Nov 2024)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3 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(13 Nov 2024)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Day 4 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(14 Nov 2024)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175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Morning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(09:00–12:00)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Opening Ceremony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Day Excursion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175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070">
                <a:tc gridSpan="5">
                  <a:txBody>
                    <a:bodyPr/>
                    <a:lstStyle/>
                    <a:p>
                      <a:pPr algn="ctr"/>
                      <a:r>
                        <a:rPr lang="en-US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Lunch Break (12:00 </a:t>
                      </a:r>
                      <a:r>
                        <a:rPr lang="mr-IN" i="1" dirty="0">
                          <a:latin typeface="Arial" panose="020B0604020202020204" pitchFamily="34" charset="0"/>
                        </a:rPr>
                        <a:t>–</a:t>
                      </a:r>
                      <a:r>
                        <a:rPr lang="en-US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14:00)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070">
                <a:tc rowSpan="2"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Afternoon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(14:00</a:t>
                      </a:r>
                      <a:r>
                        <a:rPr lang="mr-IN" baseline="0" dirty="0">
                          <a:latin typeface="Arial" panose="020B0604020202020204" pitchFamily="34" charset="0"/>
                        </a:rPr>
                        <a:t>–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17:00)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Closing Ceremony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2175">
                <a:tc v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 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Session</a:t>
                      </a:r>
                      <a:r>
                        <a:rPr lang="en-US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85470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Side Events: </a:t>
                      </a:r>
                    </a:p>
                    <a:p>
                      <a:pPr algn="ctr"/>
                      <a:r>
                        <a:rPr lang="en-US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Exhibitions, Posters, Ignite Stages and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n-US" b="0" i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Rumah</a:t>
                      </a:r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Resilience Indonesia”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1181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6861897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37521</TotalTime>
  <Words>2567</Words>
  <Application>Microsoft Macintosh PowerPoint</Application>
  <PresentationFormat>Widescreen</PresentationFormat>
  <Paragraphs>365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Corbel</vt:lpstr>
      <vt:lpstr>Helvetica</vt:lpstr>
      <vt:lpstr>Söhne</vt:lpstr>
      <vt:lpstr>Wingdings</vt:lpstr>
      <vt:lpstr>Wingdings 2</vt:lpstr>
      <vt:lpstr>Frame</vt:lpstr>
      <vt:lpstr>2nd UNESCO IOC Global Tsunami Symposium   “The Two Decades Post 2004 Indian Ocean Tsunami: A Reflection and Way Forward”</vt:lpstr>
      <vt:lpstr>PowerPoint Presentation</vt:lpstr>
      <vt:lpstr>2nd UNESCO IOC Global Tsunami Symposium   “The Two Decades Post 2004 Indian Ocean Tsunami: A Reflection and Way Forward”</vt:lpstr>
      <vt:lpstr>Aims  and  Scope</vt:lpstr>
      <vt:lpstr>Host</vt:lpstr>
      <vt:lpstr>Steering Committee</vt:lpstr>
      <vt:lpstr>Programme Organizing Committee</vt:lpstr>
      <vt:lpstr>National Committee Indonesia</vt:lpstr>
      <vt:lpstr>Agenda of 2nd Global Tsunami Symposium (11-14 November 2024)</vt:lpstr>
      <vt:lpstr>Day 1: Monday  11  Nov. 2024  Opening Ceremony</vt:lpstr>
      <vt:lpstr>Day 1: Monday  11  Nov. 2024  Plenary Session</vt:lpstr>
      <vt:lpstr>Day 2: Tuesday  12  Nov. 2024  Plenary Session</vt:lpstr>
      <vt:lpstr>Day 2: Tuesday  12  Nov. 2024  Plenary Session</vt:lpstr>
      <vt:lpstr>Day 3:  Wednesday 13 Nov. 2024  Excursion</vt:lpstr>
      <vt:lpstr>Day 4: Thursday  12 Nov. 2024  Plenary Session</vt:lpstr>
      <vt:lpstr>Day 4: Thursday 12 November 2024  Closing Ceremony</vt:lpstr>
      <vt:lpstr>Potential Invited Speakers</vt:lpstr>
      <vt:lpstr>Side-Event:  Booth and Poster Exhibition and Stages</vt:lpstr>
      <vt:lpstr>Side-Event: Booth and Poster Exhibition and Stages (11-14 November 2024)</vt:lpstr>
      <vt:lpstr>Side-Event: Booth and Poster Exhibition and Stages (11-14 November 2024)</vt:lpstr>
      <vt:lpstr>Side Events: 9-12 November 2024</vt:lpstr>
      <vt:lpstr>Side Event Technical and Scope Guidelines</vt:lpstr>
      <vt:lpstr>Venues</vt:lpstr>
      <vt:lpstr>Venue </vt:lpstr>
      <vt:lpstr>Pre-Event Venue 9-10 November 2024</vt:lpstr>
      <vt:lpstr>Main Event Venue 11-12 November 2024</vt:lpstr>
      <vt:lpstr>Main Event Venue 11-12 November 2024</vt:lpstr>
      <vt:lpstr>Session 7 &amp; 8 Venue</vt:lpstr>
      <vt:lpstr>Preparation Done</vt:lpstr>
      <vt:lpstr>Preparation Meetings</vt:lpstr>
      <vt:lpstr>Courtesy Local Governments and Site Visits (19-21 December 2024)</vt:lpstr>
      <vt:lpstr>Example of Rumah Resilience Indonesia @GPDRR</vt:lpstr>
      <vt:lpstr>Hotel and Accommodations</vt:lpstr>
      <vt:lpstr>Hotels</vt:lpstr>
      <vt:lpstr>Pre-Event: International Scientific  Workshop</vt:lpstr>
      <vt:lpstr>Pre-Event: International Scientific Workshop  9-10 November 2024</vt:lpstr>
      <vt:lpstr>Post Event: UNESCO IOC/ICG IOTWMS XIV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asus-a416e@hotmail.com</dc:creator>
  <cp:lastModifiedBy>Harkunti Pertiwi Rahayu</cp:lastModifiedBy>
  <cp:revision>59</cp:revision>
  <dcterms:created xsi:type="dcterms:W3CDTF">2023-03-28T05:31:42Z</dcterms:created>
  <dcterms:modified xsi:type="dcterms:W3CDTF">2024-01-19T01:48:54Z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8b525e5-f3da-4501-8f1e-526b6769fc56_Enabled">
    <vt:lpwstr>true</vt:lpwstr>
  </property>
  <property fmtid="{D5CDD505-2E9C-101B-9397-08002B2CF9AE}" pid="3" name="MSIP_Label_38b525e5-f3da-4501-8f1e-526b6769fc56_SetDate">
    <vt:lpwstr>2023-12-14T06:18:29Z</vt:lpwstr>
  </property>
  <property fmtid="{D5CDD505-2E9C-101B-9397-08002B2CF9AE}" pid="4" name="MSIP_Label_38b525e5-f3da-4501-8f1e-526b6769fc56_Method">
    <vt:lpwstr>Standard</vt:lpwstr>
  </property>
  <property fmtid="{D5CDD505-2E9C-101B-9397-08002B2CF9AE}" pid="5" name="MSIP_Label_38b525e5-f3da-4501-8f1e-526b6769fc56_Name">
    <vt:lpwstr>defa4170-0d19-0005-0004-bc88714345d2</vt:lpwstr>
  </property>
  <property fmtid="{D5CDD505-2E9C-101B-9397-08002B2CF9AE}" pid="6" name="MSIP_Label_38b525e5-f3da-4501-8f1e-526b6769fc56_SiteId">
    <vt:lpwstr>db6e1183-4c65-405c-82ce-7cd53fa6e9dc</vt:lpwstr>
  </property>
  <property fmtid="{D5CDD505-2E9C-101B-9397-08002B2CF9AE}" pid="7" name="MSIP_Label_38b525e5-f3da-4501-8f1e-526b6769fc56_ActionId">
    <vt:lpwstr>a82c5592-2d19-40ae-90a4-7296b3fcaeea</vt:lpwstr>
  </property>
  <property fmtid="{D5CDD505-2E9C-101B-9397-08002B2CF9AE}" pid="8" name="MSIP_Label_38b525e5-f3da-4501-8f1e-526b6769fc56_ContentBits">
    <vt:lpwstr>0</vt:lpwstr>
  </property>
</Properties>
</file>