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3" r:id="rId5"/>
    <p:sldMasterId id="214748368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y="5143500" cx="9144000"/>
  <p:notesSz cx="6858000" cy="9144000"/>
  <p:embeddedFontLst>
    <p:embeddedFont>
      <p:font typeface="Proxima Nova"/>
      <p:regular r:id="rId31"/>
      <p:bold r:id="rId32"/>
      <p:italic r:id="rId33"/>
      <p:boldItalic r:id="rId34"/>
    </p:embeddedFont>
    <p:embeddedFont>
      <p:font typeface="Roboto"/>
      <p:regular r:id="rId35"/>
      <p:bold r:id="rId36"/>
      <p:italic r:id="rId37"/>
      <p:boldItalic r:id="rId38"/>
    </p:embeddedFont>
    <p:embeddedFont>
      <p:font typeface="Roboto Light"/>
      <p:regular r:id="rId39"/>
      <p:bold r:id="rId40"/>
      <p:italic r:id="rId41"/>
      <p:boldItalic r:id="rId42"/>
    </p:embeddedFont>
    <p:embeddedFont>
      <p:font typeface="Barlow Semi Condensed SemiBold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7" roundtripDataSignature="AMtx7mjZwGz+pdzEkAKWHYS82uu/lF8B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Light-bold.fntdata"/><Relationship Id="rId20" Type="http://schemas.openxmlformats.org/officeDocument/2006/relationships/slide" Target="slides/slide13.xml"/><Relationship Id="rId42" Type="http://schemas.openxmlformats.org/officeDocument/2006/relationships/font" Target="fonts/RobotoLight-boldItalic.fntdata"/><Relationship Id="rId41" Type="http://schemas.openxmlformats.org/officeDocument/2006/relationships/font" Target="fonts/RobotoLight-italic.fntdata"/><Relationship Id="rId22" Type="http://schemas.openxmlformats.org/officeDocument/2006/relationships/slide" Target="slides/slide15.xml"/><Relationship Id="rId44" Type="http://schemas.openxmlformats.org/officeDocument/2006/relationships/font" Target="fonts/BarlowSemiCondensedSemiBold-bold.fntdata"/><Relationship Id="rId21" Type="http://schemas.openxmlformats.org/officeDocument/2006/relationships/slide" Target="slides/slide14.xml"/><Relationship Id="rId43" Type="http://schemas.openxmlformats.org/officeDocument/2006/relationships/font" Target="fonts/BarlowSemiCondensedSemiBold-regular.fntdata"/><Relationship Id="rId24" Type="http://schemas.openxmlformats.org/officeDocument/2006/relationships/slide" Target="slides/slide17.xml"/><Relationship Id="rId46" Type="http://schemas.openxmlformats.org/officeDocument/2006/relationships/font" Target="fonts/BarlowSemiCondensedSemiBold-boldItalic.fntdata"/><Relationship Id="rId23" Type="http://schemas.openxmlformats.org/officeDocument/2006/relationships/slide" Target="slides/slide16.xml"/><Relationship Id="rId45" Type="http://schemas.openxmlformats.org/officeDocument/2006/relationships/font" Target="fonts/BarlowSemiCondensedSemiBold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47" Type="http://customschemas.google.com/relationships/presentationmetadata" Target="meta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ProximaNova-regular.fntdata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ProximaNova-italic.fntdata"/><Relationship Id="rId10" Type="http://schemas.openxmlformats.org/officeDocument/2006/relationships/slide" Target="slides/slide3.xml"/><Relationship Id="rId32" Type="http://schemas.openxmlformats.org/officeDocument/2006/relationships/font" Target="fonts/ProximaNova-bold.fntdata"/><Relationship Id="rId13" Type="http://schemas.openxmlformats.org/officeDocument/2006/relationships/slide" Target="slides/slide6.xml"/><Relationship Id="rId35" Type="http://schemas.openxmlformats.org/officeDocument/2006/relationships/font" Target="fonts/Roboto-regular.fntdata"/><Relationship Id="rId12" Type="http://schemas.openxmlformats.org/officeDocument/2006/relationships/slide" Target="slides/slide5.xml"/><Relationship Id="rId34" Type="http://schemas.openxmlformats.org/officeDocument/2006/relationships/font" Target="fonts/ProximaNova-boldItalic.fntdata"/><Relationship Id="rId15" Type="http://schemas.openxmlformats.org/officeDocument/2006/relationships/slide" Target="slides/slide8.xml"/><Relationship Id="rId37" Type="http://schemas.openxmlformats.org/officeDocument/2006/relationships/font" Target="fonts/Roboto-italic.fntdata"/><Relationship Id="rId14" Type="http://schemas.openxmlformats.org/officeDocument/2006/relationships/slide" Target="slides/slide7.xml"/><Relationship Id="rId36" Type="http://schemas.openxmlformats.org/officeDocument/2006/relationships/font" Target="fonts/Roboto-bold.fntdata"/><Relationship Id="rId17" Type="http://schemas.openxmlformats.org/officeDocument/2006/relationships/slide" Target="slides/slide10.xml"/><Relationship Id="rId39" Type="http://schemas.openxmlformats.org/officeDocument/2006/relationships/font" Target="fonts/RobotoLight-regular.fntdata"/><Relationship Id="rId16" Type="http://schemas.openxmlformats.org/officeDocument/2006/relationships/slide" Target="slides/slide9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a596c4a20d_6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2a596c4a20d_6_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a596c4a20d_6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2a596c4a20d_6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a596c4a20d_6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2a596c4a20d_6_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a596c4a20d_6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2a596c4a20d_6_1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a596c4a20d_6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2a596c4a20d_6_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Add a link to the ToRs, (chapeo) check if it is the short version of chapeo. —-</a:t>
            </a:r>
            <a:r>
              <a:rPr b="1" lang="en" sz="1200"/>
              <a:t>yes</a:t>
            </a:r>
            <a:endParaRPr b="1"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Bullets on 7 points, with simple word, one or two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David did a summary of the NFP role, so we can use that.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a5863d9050_3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2a5863d9050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Add a link to the ToRs, (chapeo) check if it is the short version of chapeo. —-</a:t>
            </a:r>
            <a:r>
              <a:rPr b="1" lang="en" sz="1200"/>
              <a:t>yes</a:t>
            </a:r>
            <a:endParaRPr b="1"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Bullets on 7 points, with simple word, one or two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David did a summary of the NFP role, so we can use that.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/>
              <a:t>In the last 30 years, GOOS developed -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/>
              <a:t>Mature networks drifting buoys, moored buoys, voluntary observing ships, tide gauges, Argo floats, and emerging networks; HF Radar, ocean gliders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/>
              <a:t>Ocean Observing is big science</a:t>
            </a:r>
            <a:endParaRPr/>
          </a:p>
        </p:txBody>
      </p:sp>
      <p:sp>
        <p:nvSpPr>
          <p:cNvPr id="507" name="Google Shape;50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Add a link to the ToRs, (chapeo) check if it is the short version of chapeo. —-</a:t>
            </a:r>
            <a:r>
              <a:rPr b="1" lang="en" sz="1200"/>
              <a:t>yes</a:t>
            </a:r>
            <a:endParaRPr b="1"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Bullets on 7 points, with simple word, one or two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David did a summary of the NFP role, so we can use that.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33333"/>
                </a:solidFill>
              </a:rPr>
              <a:t>A couple of bullet points ( no more than 5 words, how GOOS sees the importance of the NFP)</a:t>
            </a:r>
            <a:endParaRPr sz="1000">
              <a:solidFill>
                <a:srgbClr val="333333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chemeClr val="lt1"/>
                </a:highlight>
              </a:rPr>
              <a:t>Advocacy of ocean observing to national sustainability, hazard, and adaptation needs - sustained support</a:t>
            </a:r>
            <a:endParaRPr sz="10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chemeClr val="lt1"/>
                </a:highlight>
              </a:rPr>
              <a:t> Locus/hub for national connections - ocean observing, WMO, data, modeling, government, stakeholders - increase in-country coordination</a:t>
            </a:r>
            <a:endParaRPr sz="10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chemeClr val="lt1"/>
                </a:highlight>
              </a:rPr>
              <a:t>Strengthen fit-for-purpose, integrated, sustained national ocean observing</a:t>
            </a:r>
            <a:endParaRPr sz="10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chemeClr val="lt1"/>
                </a:highlight>
              </a:rPr>
              <a:t>Communicate with GOOS around national needs</a:t>
            </a:r>
            <a:endParaRPr sz="10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chemeClr val="lt1"/>
                </a:highlight>
              </a:rPr>
              <a:t>Promote GOOS activities &amp; capacity building </a:t>
            </a:r>
            <a:endParaRPr sz="1000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AutoNum type="arabicPeriod"/>
            </a:pPr>
            <a:r>
              <a:rPr lang="en" sz="1000">
                <a:solidFill>
                  <a:srgbClr val="333333"/>
                </a:solidFill>
                <a:highlight>
                  <a:schemeClr val="lt1"/>
                </a:highlight>
              </a:rPr>
              <a:t>Visibility for national ocean observing contribution to the global</a:t>
            </a:r>
            <a:endParaRPr sz="1000">
              <a:solidFill>
                <a:srgbClr val="333333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/>
              <a:t>In the last 30 years, GOOS developed -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/>
              <a:t>Mature networks drifting buoys, moored buoys, voluntary observing ships, tide gauges, Argo floats, and emerging networks; HF Radar, ocean gliders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/>
              <a:t>Ocean Observing is big science</a:t>
            </a:r>
            <a:endParaRPr/>
          </a:p>
        </p:txBody>
      </p:sp>
      <p:sp>
        <p:nvSpPr>
          <p:cNvPr id="323" name="Google Shape;32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9" name="Google Shape;52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GOOS establishes frameworks,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EOVs underpin nations’ action and reporting to international agreements, and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GOOS does work through its expert Panels - Physics &amp; Climate, Biogeochemistry, BioEco</a:t>
            </a:r>
            <a:endParaRPr/>
          </a:p>
        </p:txBody>
      </p:sp>
      <p:sp>
        <p:nvSpPr>
          <p:cNvPr id="539" name="Google Shape;53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rgbClr val="333333"/>
                </a:solidFill>
              </a:rPr>
              <a:t>GOOS is a global network.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200">
              <a:solidFill>
                <a:srgbClr val="33333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33333"/>
                </a:solidFill>
              </a:rPr>
              <a:t>14 GOOS Regional Alliances – </a:t>
            </a:r>
            <a:r>
              <a:rPr b="0" lang="en" sz="1200">
                <a:solidFill>
                  <a:srgbClr val="333333"/>
                </a:solidFill>
              </a:rPr>
              <a:t>all very different in governance, scope and mandate – connected to 130 countries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33333"/>
                </a:solidFill>
              </a:rPr>
              <a:t>Orange is in the network, Green is in dialogue</a:t>
            </a:r>
            <a:endParaRPr b="1" sz="12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rgbClr val="333333"/>
                </a:solidFill>
              </a:rPr>
              <a:t>CIOOS: </a:t>
            </a:r>
            <a:r>
              <a:rPr lang="en" sz="1200">
                <a:solidFill>
                  <a:srgbClr val="333333"/>
                </a:solidFill>
              </a:rPr>
              <a:t>Canadian Integrated Ocean Observing System - </a:t>
            </a:r>
            <a:r>
              <a:rPr b="1" lang="en" sz="1200">
                <a:solidFill>
                  <a:srgbClr val="333333"/>
                </a:solidFill>
              </a:rPr>
              <a:t> adopted recently!</a:t>
            </a:r>
            <a:endParaRPr b="1" sz="12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rgbClr val="333333"/>
                </a:solidFill>
              </a:rPr>
              <a:t>PI-GOOS</a:t>
            </a:r>
            <a:r>
              <a:rPr lang="en" sz="1200">
                <a:solidFill>
                  <a:srgbClr val="333333"/>
                </a:solidFill>
              </a:rPr>
              <a:t>: </a:t>
            </a:r>
            <a:r>
              <a:rPr b="1" lang="en" sz="1200">
                <a:solidFill>
                  <a:srgbClr val="333333"/>
                </a:solidFill>
              </a:rPr>
              <a:t>New hosting Office at SPC </a:t>
            </a:r>
            <a:r>
              <a:rPr lang="en" sz="1200">
                <a:solidFill>
                  <a:srgbClr val="333333"/>
                </a:solidFill>
              </a:rPr>
              <a:t>(Pacific Community, Fiji)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rgbClr val="333333"/>
                </a:solidFill>
              </a:rPr>
              <a:t>IOCARIBE-GOOS</a:t>
            </a:r>
            <a:r>
              <a:rPr lang="en" sz="1200">
                <a:solidFill>
                  <a:srgbClr val="333333"/>
                </a:solidFill>
              </a:rPr>
              <a:t>: Special session at the IOCARIBE meeting 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rgbClr val="333333"/>
                </a:solidFill>
              </a:rPr>
              <a:t>GOOS Africa</a:t>
            </a:r>
            <a:r>
              <a:rPr lang="en" sz="1200">
                <a:solidFill>
                  <a:srgbClr val="333333"/>
                </a:solidFill>
              </a:rPr>
              <a:t>: Africa Roadmap Ocean Decade, new opportunities for support</a:t>
            </a:r>
            <a:endParaRPr sz="1200">
              <a:solidFill>
                <a:srgbClr val="33333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33333"/>
                </a:solidFill>
              </a:rPr>
              <a:t>Now have 76 GOOS NFPs</a:t>
            </a:r>
            <a:r>
              <a:rPr b="0" lang="en" sz="1200">
                <a:solidFill>
                  <a:srgbClr val="333333"/>
                </a:solidFill>
              </a:rPr>
              <a:t> – supported though the </a:t>
            </a:r>
            <a:r>
              <a:rPr lang="en" sz="1200">
                <a:solidFill>
                  <a:srgbClr val="333333"/>
                </a:solidFill>
              </a:rPr>
              <a:t>GOOS office. ToRs reviewed and adopted by SC in April. </a:t>
            </a:r>
            <a:endParaRPr/>
          </a:p>
        </p:txBody>
      </p:sp>
      <p:sp>
        <p:nvSpPr>
          <p:cNvPr id="560" name="Google Shape;56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78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55" name="Google Shape;65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999" lvl="3" marL="323999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/>
              <a:t>EuroSea 520 programmes identified in 1 year – real base to work from</a:t>
            </a:r>
            <a:endParaRPr/>
          </a:p>
        </p:txBody>
      </p:sp>
      <p:sp>
        <p:nvSpPr>
          <p:cNvPr id="334" name="Google Shape;33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998" lvl="3" marL="32399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/>
              <a:t>2019 IOC Assembly adopted a Global Ocean Observing System 2030 Strategy which now informs our work</a:t>
            </a:r>
            <a:endParaRPr/>
          </a:p>
          <a:p>
            <a:pPr indent="-323998" lvl="3" marL="323998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/>
              <a:t>Ambitious – need a step change to deliver a fit-for-purpose system</a:t>
            </a:r>
            <a:endParaRPr/>
          </a:p>
          <a:p>
            <a:pPr indent="-323998" lvl="3" marL="323998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/>
              <a:t>Eleven Strategic Objectives guide our planning</a:t>
            </a:r>
            <a:endParaRPr/>
          </a:p>
          <a:p>
            <a:pPr indent="-323998" lvl="3" marL="323998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/>
              <a:t>System integration and delivery are the ‘core’ of GOOS ‘business’ today</a:t>
            </a:r>
            <a:endParaRPr/>
          </a:p>
          <a:p>
            <a:pPr indent="-323998" lvl="3" marL="323998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/>
              <a:t>Deepening engagement and impact are key priority - </a:t>
            </a:r>
            <a:r>
              <a:rPr b="0" i="0" lang="en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only achievable through partnership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key stakeholders</a:t>
            </a:r>
            <a:endParaRPr/>
          </a:p>
          <a:p>
            <a:pPr indent="-323998" lvl="3" marL="323998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b="1" i="0" lang="en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Going to look at 3 important axis of this partnership with stakeholders – co-design of fit for purpose system, increasing partnership with private sector and across the UN</a:t>
            </a:r>
            <a:endParaRPr/>
          </a:p>
          <a:p>
            <a:pPr indent="-222398" lvl="3" marL="323998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GOOS structure and how we deliver </a:t>
            </a:r>
            <a:endParaRPr/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">
                <a:solidFill>
                  <a:srgbClr val="184596"/>
                </a:solidFill>
              </a:rPr>
              <a:t>Connecting and coordinating</a:t>
            </a:r>
            <a:endParaRPr b="1">
              <a:solidFill>
                <a:srgbClr val="184596"/>
              </a:solidFill>
            </a:endParaRPr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>
                <a:solidFill>
                  <a:srgbClr val="333333"/>
                </a:solidFill>
              </a:rPr>
              <a:t>ocean observing projects around the world</a:t>
            </a:r>
            <a:endParaRPr>
              <a:solidFill>
                <a:srgbClr val="333333"/>
              </a:solidFill>
            </a:endParaRPr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">
                <a:solidFill>
                  <a:srgbClr val="184596"/>
                </a:solidFill>
              </a:rPr>
              <a:t>Facilitating collaboration</a:t>
            </a:r>
            <a:endParaRPr b="1">
              <a:solidFill>
                <a:srgbClr val="184596"/>
              </a:solidFill>
            </a:endParaRPr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>
                <a:solidFill>
                  <a:srgbClr val="333333"/>
                </a:solidFill>
              </a:rPr>
              <a:t>by bringing international experts together</a:t>
            </a:r>
            <a:endParaRPr>
              <a:solidFill>
                <a:srgbClr val="333333"/>
              </a:solidFill>
            </a:endParaRPr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">
                <a:solidFill>
                  <a:srgbClr val="184596"/>
                </a:solidFill>
              </a:rPr>
              <a:t>Setting global standards</a:t>
            </a:r>
            <a:endParaRPr b="1">
              <a:solidFill>
                <a:srgbClr val="184596"/>
              </a:solidFill>
            </a:endParaRPr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>
                <a:solidFill>
                  <a:srgbClr val="333333"/>
                </a:solidFill>
              </a:rPr>
              <a:t>by developing frameworks and best practices</a:t>
            </a:r>
            <a:endParaRPr>
              <a:solidFill>
                <a:srgbClr val="333333"/>
              </a:solidFill>
            </a:endParaRPr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">
                <a:solidFill>
                  <a:srgbClr val="184596"/>
                </a:solidFill>
              </a:rPr>
              <a:t>Empowering solutions</a:t>
            </a:r>
            <a:endParaRPr b="1">
              <a:solidFill>
                <a:srgbClr val="184596"/>
              </a:solidFill>
            </a:endParaRPr>
          </a:p>
          <a:p>
            <a: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">
                <a:solidFill>
                  <a:srgbClr val="333333"/>
                </a:solidFill>
              </a:rPr>
              <a:t>through improved models and predictions</a:t>
            </a:r>
            <a:endParaRPr>
              <a:solidFill>
                <a:srgbClr val="333333"/>
              </a:solidFill>
            </a:endParaRPr>
          </a:p>
        </p:txBody>
      </p:sp>
      <p:sp>
        <p:nvSpPr>
          <p:cNvPr id="355" name="Google Shape;355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Add a link to the ToRs, (chapeo) check if it is the short version of chapeo. —-</a:t>
            </a:r>
            <a:r>
              <a:rPr b="1" lang="en" sz="1200"/>
              <a:t>yes</a:t>
            </a:r>
            <a:endParaRPr b="1"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Bullets on 7 points, with simple word, one or two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David did a summary of the NFP role, so we can use that.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Global Ocean Observing System or GOOS is led by the Intergovernmental Oceanographic Commission of UNESCO and is co-sponsored by the World Meteorological Organization (WMO), United Nations Environment Programme UNEP and the international science council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IOC Assembly in 2019 adopted a Global Ocean Observing System 2030 Strategy which now informs our work.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[vision] [mission]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Suite of Strategic Objectives which have become important to our planning: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System integration and delivery are the ‘core’ of GOOS ‘business’ today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Deepening engagement and impact are key priority areas for work – including developing partnerships for delivery, advocacy and communications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Building for the future are about building the additional pieces we need for a fully integrated system, including capacity development and innovation, and leading the development of a governance system for the future system that includes say partners and other stakeholders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1" name="Google Shape;39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0" name="Google Shape;40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a596c4a20d_6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2a596c4a20d_6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/>
          <p:nvPr/>
        </p:nvSpPr>
        <p:spPr>
          <a:xfrm>
            <a:off x="0" y="1393200"/>
            <a:ext cx="9144000" cy="375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8"/>
          <p:cNvSpPr txBox="1"/>
          <p:nvPr>
            <p:ph type="ctrTitle"/>
          </p:nvPr>
        </p:nvSpPr>
        <p:spPr>
          <a:xfrm>
            <a:off x="1025999" y="2092500"/>
            <a:ext cx="51576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18"/>
          <p:cNvSpPr txBox="1"/>
          <p:nvPr>
            <p:ph idx="1" type="subTitle"/>
          </p:nvPr>
        </p:nvSpPr>
        <p:spPr>
          <a:xfrm>
            <a:off x="1025999" y="3447900"/>
            <a:ext cx="51576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17" name="Google Shape;1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00" y="432000"/>
            <a:ext cx="2227500" cy="62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 Blue">
  <p:cSld name="Content and Image Blue">
    <p:bg>
      <p:bgPr>
        <a:solidFill>
          <a:schemeClr val="accen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/>
          <p:nvPr>
            <p:ph type="title"/>
          </p:nvPr>
        </p:nvSpPr>
        <p:spPr>
          <a:xfrm>
            <a:off x="891000" y="595313"/>
            <a:ext cx="35466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0" type="dt"/>
          </p:nvPr>
        </p:nvSpPr>
        <p:spPr>
          <a:xfrm>
            <a:off x="4168120" y="469800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idx="11" type="ftr"/>
          </p:nvPr>
        </p:nvSpPr>
        <p:spPr>
          <a:xfrm>
            <a:off x="513160" y="4698000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33"/>
          <p:cNvSpPr/>
          <p:nvPr>
            <p:ph idx="2" type="pic"/>
          </p:nvPr>
        </p:nvSpPr>
        <p:spPr>
          <a:xfrm>
            <a:off x="4918501" y="0"/>
            <a:ext cx="4225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1" name="Google Shape;81;p33"/>
          <p:cNvSpPr txBox="1"/>
          <p:nvPr>
            <p:ph idx="1" type="body"/>
          </p:nvPr>
        </p:nvSpPr>
        <p:spPr>
          <a:xfrm>
            <a:off x="513160" y="1417502"/>
            <a:ext cx="3924300" cy="30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500"/>
              <a:buChar char="―"/>
              <a:defRPr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500"/>
              <a:buChar char="―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4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34"/>
          <p:cNvSpPr txBox="1"/>
          <p:nvPr>
            <p:ph idx="1" type="body"/>
          </p:nvPr>
        </p:nvSpPr>
        <p:spPr>
          <a:xfrm>
            <a:off x="540542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34"/>
          <p:cNvSpPr txBox="1"/>
          <p:nvPr>
            <p:ph idx="2" type="body"/>
          </p:nvPr>
        </p:nvSpPr>
        <p:spPr>
          <a:xfrm>
            <a:off x="4572000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6" name="Google Shape;86;p34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34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34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5"/>
          <p:cNvSpPr/>
          <p:nvPr/>
        </p:nvSpPr>
        <p:spPr>
          <a:xfrm>
            <a:off x="0" y="0"/>
            <a:ext cx="9144000" cy="173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5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3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3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3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35"/>
          <p:cNvSpPr txBox="1"/>
          <p:nvPr>
            <p:ph idx="1" type="body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35"/>
          <p:cNvSpPr txBox="1"/>
          <p:nvPr>
            <p:ph idx="2" type="body"/>
          </p:nvPr>
        </p:nvSpPr>
        <p:spPr>
          <a:xfrm>
            <a:off x="540543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7" name="Google Shape;97;p35"/>
          <p:cNvSpPr txBox="1"/>
          <p:nvPr>
            <p:ph idx="3" type="body"/>
          </p:nvPr>
        </p:nvSpPr>
        <p:spPr>
          <a:xfrm>
            <a:off x="3272399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8" name="Google Shape;98;p35"/>
          <p:cNvSpPr txBox="1"/>
          <p:nvPr>
            <p:ph idx="4" type="body"/>
          </p:nvPr>
        </p:nvSpPr>
        <p:spPr>
          <a:xfrm>
            <a:off x="6004255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99" name="Google Shape;99;p35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6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36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36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36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36"/>
          <p:cNvSpPr txBox="1"/>
          <p:nvPr>
            <p:ph idx="1" type="body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ulleted Orange Subtitle" showMasterSp="0">
  <p:cSld name="3_Bulleted Orange Sub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3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26122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6122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6122"/>
              </a:buClr>
              <a:buSzPts val="1500"/>
              <a:buNone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612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2612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9" name="Google Shape;109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1" name="Google Shape;111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4499996">
            <a:off x="8361031" y="4514717"/>
            <a:ext cx="356787" cy="46438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7"/>
          <p:cNvSpPr txBox="1"/>
          <p:nvPr>
            <p:ph idx="12" type="sldNum"/>
          </p:nvPr>
        </p:nvSpPr>
        <p:spPr>
          <a:xfrm>
            <a:off x="8279018" y="4608743"/>
            <a:ext cx="5409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37"/>
          <p:cNvSpPr txBox="1"/>
          <p:nvPr>
            <p:ph idx="2" type="body"/>
          </p:nvPr>
        </p:nvSpPr>
        <p:spPr>
          <a:xfrm>
            <a:off x="341384" y="548643"/>
            <a:ext cx="86754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300"/>
              <a:buNone/>
              <a:defRPr sz="1300" cap="none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0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0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0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and Image">
  <p:cSld name="1_Content and Image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540545" y="972742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15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048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1"/>
          <p:cNvSpPr/>
          <p:nvPr>
            <p:ph idx="2" type="pic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22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2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22"/>
          <p:cNvSpPr txBox="1"/>
          <p:nvPr>
            <p:ph idx="1" type="body"/>
          </p:nvPr>
        </p:nvSpPr>
        <p:spPr>
          <a:xfrm>
            <a:off x="540545" y="972741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" name="Google Shape;141;p22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2"/>
          <p:cNvSpPr/>
          <p:nvPr>
            <p:ph idx="2" type="pic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0" name="Google Shape;150;p26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6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26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and Image">
  <p:cSld name="1_Content and Imag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4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24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24"/>
          <p:cNvSpPr txBox="1"/>
          <p:nvPr>
            <p:ph idx="1" type="body"/>
          </p:nvPr>
        </p:nvSpPr>
        <p:spPr>
          <a:xfrm>
            <a:off x="540545" y="972742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15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048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" name="Google Shape;24;p24"/>
          <p:cNvSpPr/>
          <p:nvPr>
            <p:ph idx="2" type="pic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8"/>
          <p:cNvSpPr/>
          <p:nvPr/>
        </p:nvSpPr>
        <p:spPr>
          <a:xfrm>
            <a:off x="0" y="1393200"/>
            <a:ext cx="9144000" cy="375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8"/>
          <p:cNvSpPr txBox="1"/>
          <p:nvPr>
            <p:ph type="ctrTitle"/>
          </p:nvPr>
        </p:nvSpPr>
        <p:spPr>
          <a:xfrm>
            <a:off x="1025999" y="2092500"/>
            <a:ext cx="51576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6" name="Google Shape;156;p38"/>
          <p:cNvSpPr txBox="1"/>
          <p:nvPr>
            <p:ph idx="1" type="subTitle"/>
          </p:nvPr>
        </p:nvSpPr>
        <p:spPr>
          <a:xfrm>
            <a:off x="1025999" y="3447900"/>
            <a:ext cx="51576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157" name="Google Shape;157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00" y="432000"/>
            <a:ext cx="2227500" cy="62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 1">
  <p:cSld name="1_Three Columns with Images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9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39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161" name="Google Shape;161;p39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162" name="Google Shape;162;p39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39"/>
          <p:cNvSpPr/>
          <p:nvPr>
            <p:ph idx="2" type="pic"/>
          </p:nvPr>
        </p:nvSpPr>
        <p:spPr>
          <a:xfrm>
            <a:off x="540544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4" name="Google Shape;164;p39"/>
          <p:cNvSpPr txBox="1"/>
          <p:nvPr>
            <p:ph idx="1" type="body"/>
          </p:nvPr>
        </p:nvSpPr>
        <p:spPr>
          <a:xfrm>
            <a:off x="540544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5" name="Google Shape;165;p39"/>
          <p:cNvSpPr/>
          <p:nvPr>
            <p:ph idx="3" type="pic"/>
          </p:nvPr>
        </p:nvSpPr>
        <p:spPr>
          <a:xfrm>
            <a:off x="3273300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6" name="Google Shape;166;p39"/>
          <p:cNvSpPr txBox="1"/>
          <p:nvPr>
            <p:ph idx="4" type="body"/>
          </p:nvPr>
        </p:nvSpPr>
        <p:spPr>
          <a:xfrm>
            <a:off x="3273300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7" name="Google Shape;167;p39"/>
          <p:cNvSpPr/>
          <p:nvPr>
            <p:ph idx="5" type="pic"/>
          </p:nvPr>
        </p:nvSpPr>
        <p:spPr>
          <a:xfrm>
            <a:off x="6006056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68" name="Google Shape;168;p39"/>
          <p:cNvSpPr txBox="1"/>
          <p:nvPr>
            <p:ph idx="6" type="body"/>
          </p:nvPr>
        </p:nvSpPr>
        <p:spPr>
          <a:xfrm>
            <a:off x="6006056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0"/>
          <p:cNvSpPr txBox="1"/>
          <p:nvPr>
            <p:ph type="title"/>
          </p:nvPr>
        </p:nvSpPr>
        <p:spPr>
          <a:xfrm>
            <a:off x="540544" y="1412100"/>
            <a:ext cx="5805000" cy="21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40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40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40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" name="Google Shape;174;p40"/>
          <p:cNvSpPr txBox="1"/>
          <p:nvPr>
            <p:ph idx="1" type="body"/>
          </p:nvPr>
        </p:nvSpPr>
        <p:spPr>
          <a:xfrm>
            <a:off x="540544" y="3798900"/>
            <a:ext cx="58050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75" name="Google Shape;175;p40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type="titleOnly">
  <p:cSld name="TITLE_ONL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1"/>
          <p:cNvSpPr txBox="1"/>
          <p:nvPr>
            <p:ph type="title"/>
          </p:nvPr>
        </p:nvSpPr>
        <p:spPr>
          <a:xfrm>
            <a:off x="685800" y="2286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78" name="Google Shape;178;p41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79" name="Google Shape;179;p41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80" name="Google Shape;180;p41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2"/>
          <p:cNvSpPr txBox="1"/>
          <p:nvPr>
            <p:ph idx="1" type="body"/>
          </p:nvPr>
        </p:nvSpPr>
        <p:spPr>
          <a:xfrm>
            <a:off x="540544" y="972741"/>
            <a:ext cx="60885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3" name="Google Shape;183;p42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4" name="Google Shape;184;p42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42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42"/>
          <p:cNvSpPr txBox="1"/>
          <p:nvPr>
            <p:ph type="title"/>
          </p:nvPr>
        </p:nvSpPr>
        <p:spPr>
          <a:xfrm>
            <a:off x="540544" y="541735"/>
            <a:ext cx="608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 Blue">
  <p:cSld name="Content and Image Blue">
    <p:bg>
      <p:bgPr>
        <a:solidFill>
          <a:schemeClr val="accen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3"/>
          <p:cNvSpPr txBox="1"/>
          <p:nvPr>
            <p:ph type="title"/>
          </p:nvPr>
        </p:nvSpPr>
        <p:spPr>
          <a:xfrm>
            <a:off x="891000" y="595313"/>
            <a:ext cx="35466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43"/>
          <p:cNvSpPr txBox="1"/>
          <p:nvPr>
            <p:ph idx="10" type="dt"/>
          </p:nvPr>
        </p:nvSpPr>
        <p:spPr>
          <a:xfrm>
            <a:off x="4168120" y="4698000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43"/>
          <p:cNvSpPr txBox="1"/>
          <p:nvPr>
            <p:ph idx="11" type="ftr"/>
          </p:nvPr>
        </p:nvSpPr>
        <p:spPr>
          <a:xfrm>
            <a:off x="513160" y="4698000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1" name="Google Shape;191;p43"/>
          <p:cNvSpPr/>
          <p:nvPr>
            <p:ph idx="2" type="pic"/>
          </p:nvPr>
        </p:nvSpPr>
        <p:spPr>
          <a:xfrm>
            <a:off x="4918501" y="0"/>
            <a:ext cx="4225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2" name="Google Shape;192;p43"/>
          <p:cNvSpPr txBox="1"/>
          <p:nvPr>
            <p:ph idx="1" type="body"/>
          </p:nvPr>
        </p:nvSpPr>
        <p:spPr>
          <a:xfrm>
            <a:off x="513160" y="1417502"/>
            <a:ext cx="3924300" cy="30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500"/>
              <a:buChar char="―"/>
              <a:defRPr>
                <a:solidFill>
                  <a:schemeClr val="lt1"/>
                </a:solidFill>
              </a:defRPr>
            </a:lvl4pPr>
            <a:lvl5pPr indent="-323850" lvl="4" marL="228600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500"/>
              <a:buChar char="―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 txBox="1"/>
          <p:nvPr>
            <p:ph type="ctrTitle"/>
          </p:nvPr>
        </p:nvSpPr>
        <p:spPr>
          <a:xfrm>
            <a:off x="540544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" name="Google Shape;195;p44"/>
          <p:cNvSpPr txBox="1"/>
          <p:nvPr>
            <p:ph idx="1" type="subTitle"/>
          </p:nvPr>
        </p:nvSpPr>
        <p:spPr>
          <a:xfrm>
            <a:off x="540544" y="2905200"/>
            <a:ext cx="3055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0" sz="18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 sz="1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6" name="Google Shape;196;p44"/>
          <p:cNvSpPr/>
          <p:nvPr>
            <p:ph idx="2" type="pic"/>
          </p:nvPr>
        </p:nvSpPr>
        <p:spPr>
          <a:xfrm>
            <a:off x="39654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197" name="Google Shape;197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0544" y="645300"/>
            <a:ext cx="2227500" cy="629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44"/>
          <p:cNvGrpSpPr/>
          <p:nvPr/>
        </p:nvGrpSpPr>
        <p:grpSpPr>
          <a:xfrm>
            <a:off x="540544" y="4104000"/>
            <a:ext cx="3006951" cy="521209"/>
            <a:chOff x="720725" y="5218493"/>
            <a:chExt cx="4009268" cy="694945"/>
          </a:xfrm>
        </p:grpSpPr>
        <p:pic>
          <p:nvPicPr>
            <p:cNvPr id="199" name="Google Shape;199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4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5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p45"/>
          <p:cNvSpPr txBox="1"/>
          <p:nvPr>
            <p:ph idx="1" type="body"/>
          </p:nvPr>
        </p:nvSpPr>
        <p:spPr>
          <a:xfrm>
            <a:off x="540542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6" name="Google Shape;206;p45"/>
          <p:cNvSpPr txBox="1"/>
          <p:nvPr>
            <p:ph idx="2" type="body"/>
          </p:nvPr>
        </p:nvSpPr>
        <p:spPr>
          <a:xfrm>
            <a:off x="4572000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7" name="Google Shape;207;p4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8" name="Google Shape;208;p4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4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6"/>
          <p:cNvSpPr/>
          <p:nvPr/>
        </p:nvSpPr>
        <p:spPr>
          <a:xfrm>
            <a:off x="0" y="0"/>
            <a:ext cx="9144000" cy="173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6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3" name="Google Shape;213;p46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4" name="Google Shape;214;p46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5" name="Google Shape;215;p46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46"/>
          <p:cNvSpPr txBox="1"/>
          <p:nvPr>
            <p:ph idx="1" type="body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7" name="Google Shape;217;p46"/>
          <p:cNvSpPr txBox="1"/>
          <p:nvPr>
            <p:ph idx="2" type="body"/>
          </p:nvPr>
        </p:nvSpPr>
        <p:spPr>
          <a:xfrm>
            <a:off x="540543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8" name="Google Shape;218;p46"/>
          <p:cNvSpPr txBox="1"/>
          <p:nvPr>
            <p:ph idx="3" type="body"/>
          </p:nvPr>
        </p:nvSpPr>
        <p:spPr>
          <a:xfrm>
            <a:off x="3272399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9" name="Google Shape;219;p46"/>
          <p:cNvSpPr txBox="1"/>
          <p:nvPr>
            <p:ph idx="4" type="body"/>
          </p:nvPr>
        </p:nvSpPr>
        <p:spPr>
          <a:xfrm>
            <a:off x="6004255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220" name="Google Shape;220;p46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7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3" name="Google Shape;223;p47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4" name="Google Shape;224;p47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5" name="Google Shape;225;p4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47"/>
          <p:cNvSpPr txBox="1"/>
          <p:nvPr>
            <p:ph idx="1" type="body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/>
          <p:nvPr>
            <p:ph type="ctrTitle"/>
          </p:nvPr>
        </p:nvSpPr>
        <p:spPr>
          <a:xfrm>
            <a:off x="540544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25"/>
          <p:cNvSpPr txBox="1"/>
          <p:nvPr>
            <p:ph idx="1" type="subTitle"/>
          </p:nvPr>
        </p:nvSpPr>
        <p:spPr>
          <a:xfrm>
            <a:off x="540544" y="2905200"/>
            <a:ext cx="3055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0" sz="18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 sz="1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8" name="Google Shape;28;p25"/>
          <p:cNvSpPr/>
          <p:nvPr>
            <p:ph idx="2" type="pic"/>
          </p:nvPr>
        </p:nvSpPr>
        <p:spPr>
          <a:xfrm>
            <a:off x="39654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29" name="Google Shape;29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0544" y="645300"/>
            <a:ext cx="2227500" cy="629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25"/>
          <p:cNvGrpSpPr/>
          <p:nvPr/>
        </p:nvGrpSpPr>
        <p:grpSpPr>
          <a:xfrm>
            <a:off x="540544" y="4103998"/>
            <a:ext cx="3006951" cy="521209"/>
            <a:chOff x="720725" y="5218493"/>
            <a:chExt cx="4009268" cy="694945"/>
          </a:xfrm>
        </p:grpSpPr>
        <p:pic>
          <p:nvPicPr>
            <p:cNvPr id="31" name="Google Shape;31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 1">
  <p:cSld name="1_Content and Large Image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8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229" name="Google Shape;229;p48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230" name="Google Shape;230;p48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48"/>
          <p:cNvSpPr txBox="1"/>
          <p:nvPr>
            <p:ph idx="1" type="body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2" name="Google Shape;232;p48"/>
          <p:cNvSpPr txBox="1"/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p48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Slide" showMasterSp="0">
  <p:cSld name="Intro Slide">
    <p:bg>
      <p:bgPr>
        <a:solidFill>
          <a:schemeClr val="accen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9"/>
          <p:cNvSpPr txBox="1"/>
          <p:nvPr>
            <p:ph idx="1" type="body"/>
          </p:nvPr>
        </p:nvSpPr>
        <p:spPr>
          <a:xfrm>
            <a:off x="945000" y="1080000"/>
            <a:ext cx="5940000" cy="27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400"/>
              <a:buChar char="―"/>
              <a:defRPr/>
            </a:lvl4pPr>
            <a:lvl5pPr indent="-317500" lvl="4" marL="2286000" algn="l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SzPts val="1400"/>
              <a:buChar char="―"/>
              <a:defRPr/>
            </a:lvl5pPr>
            <a:lvl6pPr indent="-317500" lvl="5" marL="2743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6" name="Google Shape;236;p49"/>
          <p:cNvSpPr/>
          <p:nvPr/>
        </p:nvSpPr>
        <p:spPr>
          <a:xfrm>
            <a:off x="6554700" y="4495500"/>
            <a:ext cx="2589300" cy="6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37" name="Google Shape;237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50000" y="4698000"/>
            <a:ext cx="2178563" cy="267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a596c4a20d_6_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6" name="Google Shape;246;g2a596c4a20d_6_6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7" name="Google Shape;247;g2a596c4a20d_6_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8" name="Google Shape;248;g2a596c4a20d_6_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9" name="Google Shape;249;g2a596c4a20d_6_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596c4a20d_6_1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2" name="Google Shape;252;g2a596c4a20d_6_1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3" name="Google Shape;253;g2a596c4a20d_6_1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a596c4a20d_6_1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6" name="Google Shape;256;g2a596c4a20d_6_16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7" name="Google Shape;257;g2a596c4a20d_6_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8" name="Google Shape;258;g2a596c4a20d_6_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9" name="Google Shape;259;g2a596c4a20d_6_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a596c4a20d_6_22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2" name="Google Shape;262;g2a596c4a20d_6_22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3" name="Google Shape;263;g2a596c4a20d_6_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4" name="Google Shape;264;g2a596c4a20d_6_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5" name="Google Shape;265;g2a596c4a20d_6_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a596c4a20d_6_2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8" name="Google Shape;268;g2a596c4a20d_6_28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9" name="Google Shape;269;g2a596c4a20d_6_28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0" name="Google Shape;270;g2a596c4a20d_6_2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1" name="Google Shape;271;g2a596c4a20d_6_2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2" name="Google Shape;272;g2a596c4a20d_6_2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a596c4a20d_6_35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5" name="Google Shape;275;g2a596c4a20d_6_35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76" name="Google Shape;276;g2a596c4a20d_6_35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7" name="Google Shape;277;g2a596c4a20d_6_35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78" name="Google Shape;278;g2a596c4a20d_6_35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9" name="Google Shape;279;g2a596c4a20d_6_3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0" name="Google Shape;280;g2a596c4a20d_6_3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1" name="Google Shape;281;g2a596c4a20d_6_3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a596c4a20d_6_4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4" name="Google Shape;284;g2a596c4a20d_6_4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5" name="Google Shape;285;g2a596c4a20d_6_4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6" name="Google Shape;286;g2a596c4a20d_6_4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a596c4a20d_6_4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9" name="Google Shape;289;g2a596c4a20d_6_4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90" name="Google Shape;290;g2a596c4a20d_6_49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91" name="Google Shape;291;g2a596c4a20d_6_4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2" name="Google Shape;292;g2a596c4a20d_6_4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3" name="Google Shape;293;g2a596c4a20d_6_4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8" name="Google Shape;38;p27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27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2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a596c4a20d_6_56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6" name="Google Shape;296;g2a596c4a20d_6_56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g2a596c4a20d_6_56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98" name="Google Shape;298;g2a596c4a20d_6_5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9" name="Google Shape;299;g2a596c4a20d_6_5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0" name="Google Shape;300;g2a596c4a20d_6_5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a596c4a20d_6_6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3" name="Google Shape;303;g2a596c4a20d_6_6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4" name="Google Shape;304;g2a596c4a20d_6_6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5" name="Google Shape;305;g2a596c4a20d_6_6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6" name="Google Shape;306;g2a596c4a20d_6_6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a596c4a20d_6_69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9" name="Google Shape;309;g2a596c4a20d_6_69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0" name="Google Shape;310;g2a596c4a20d_6_6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1" name="Google Shape;311;g2a596c4a20d_6_6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2" name="Google Shape;312;g2a596c4a20d_6_6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Google Shape;44;p28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" name="Google Shape;45;p28"/>
          <p:cNvSpPr txBox="1"/>
          <p:nvPr>
            <p:ph idx="1" type="body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" name="Google Shape;46;p28"/>
          <p:cNvSpPr txBox="1"/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28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 1">
  <p:cSld name="1_Content and Large Imag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50" name="Google Shape;50;p29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/>
        </p:txBody>
      </p:sp>
      <p:sp>
        <p:nvSpPr>
          <p:cNvPr id="51" name="Google Shape;51;p29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29"/>
          <p:cNvSpPr txBox="1"/>
          <p:nvPr>
            <p:ph idx="1" type="body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" name="Google Shape;54;p29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30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30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30"/>
          <p:cNvSpPr/>
          <p:nvPr>
            <p:ph idx="2" type="pic"/>
          </p:nvPr>
        </p:nvSpPr>
        <p:spPr>
          <a:xfrm>
            <a:off x="540544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1" name="Google Shape;61;p30"/>
          <p:cNvSpPr txBox="1"/>
          <p:nvPr>
            <p:ph idx="1" type="body"/>
          </p:nvPr>
        </p:nvSpPr>
        <p:spPr>
          <a:xfrm>
            <a:off x="540544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2" name="Google Shape;62;p30"/>
          <p:cNvSpPr/>
          <p:nvPr>
            <p:ph idx="3" type="pic"/>
          </p:nvPr>
        </p:nvSpPr>
        <p:spPr>
          <a:xfrm>
            <a:off x="3273300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3" name="Google Shape;63;p30"/>
          <p:cNvSpPr txBox="1"/>
          <p:nvPr>
            <p:ph idx="4" type="body"/>
          </p:nvPr>
        </p:nvSpPr>
        <p:spPr>
          <a:xfrm>
            <a:off x="3273300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4" name="Google Shape;64;p30"/>
          <p:cNvSpPr/>
          <p:nvPr>
            <p:ph idx="5" type="pic"/>
          </p:nvPr>
        </p:nvSpPr>
        <p:spPr>
          <a:xfrm>
            <a:off x="6006056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5" name="Google Shape;65;p30"/>
          <p:cNvSpPr txBox="1"/>
          <p:nvPr>
            <p:ph idx="6" type="body"/>
          </p:nvPr>
        </p:nvSpPr>
        <p:spPr>
          <a:xfrm>
            <a:off x="6006056" y="2635200"/>
            <a:ext cx="2597400" cy="179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31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 txBox="1"/>
          <p:nvPr>
            <p:ph idx="1" type="body"/>
          </p:nvPr>
        </p:nvSpPr>
        <p:spPr>
          <a:xfrm>
            <a:off x="540544" y="972741"/>
            <a:ext cx="60885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2" name="Google Shape;72;p32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32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32"/>
          <p:cNvSpPr txBox="1"/>
          <p:nvPr>
            <p:ph type="title"/>
          </p:nvPr>
        </p:nvSpPr>
        <p:spPr>
          <a:xfrm>
            <a:off x="540544" y="541735"/>
            <a:ext cx="608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8.xml"/><Relationship Id="rId19" Type="http://schemas.openxmlformats.org/officeDocument/2006/relationships/theme" Target="../theme/theme4.xml"/><Relationship Id="rId6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" name="Google Shape;11;p17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" name="Google Shape;12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40544" y="4646699"/>
            <a:ext cx="674371" cy="2491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41">
          <p15:clr>
            <a:srgbClr val="F26B43"/>
          </p15:clr>
        </p15:guide>
        <p15:guide id="4" pos="5114">
          <p15:clr>
            <a:srgbClr val="F26B43"/>
          </p15:clr>
        </p15:guide>
        <p15:guide id="5" orient="horz" pos="341">
          <p15:clr>
            <a:srgbClr val="F26B43"/>
          </p15:clr>
        </p15:guide>
        <p15:guide id="6" orient="horz" pos="2794">
          <p15:clr>
            <a:srgbClr val="F26B43"/>
          </p15:clr>
        </p15:guide>
        <p15:guide id="7" orient="horz" pos="613">
          <p15:clr>
            <a:srgbClr val="F26B43"/>
          </p15:clr>
        </p15:guide>
        <p15:guide id="8" orient="horz" pos="970">
          <p15:clr>
            <a:srgbClr val="F26B43"/>
          </p15:clr>
        </p15:guide>
        <p15:guide id="9" pos="54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19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19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19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0" name="Google Shape;120;p19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" name="Google Shape;121;p1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40544" y="4646699"/>
            <a:ext cx="674371" cy="2491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41">
          <p15:clr>
            <a:srgbClr val="F26B43"/>
          </p15:clr>
        </p15:guide>
        <p15:guide id="4" pos="5114">
          <p15:clr>
            <a:srgbClr val="F26B43"/>
          </p15:clr>
        </p15:guide>
        <p15:guide id="5" orient="horz" pos="341">
          <p15:clr>
            <a:srgbClr val="F26B43"/>
          </p15:clr>
        </p15:guide>
        <p15:guide id="6" orient="horz" pos="2794">
          <p15:clr>
            <a:srgbClr val="F26B43"/>
          </p15:clr>
        </p15:guide>
        <p15:guide id="7" orient="horz" pos="613">
          <p15:clr>
            <a:srgbClr val="F26B43"/>
          </p15:clr>
        </p15:guide>
        <p15:guide id="8" orient="horz" pos="970">
          <p15:clr>
            <a:srgbClr val="F26B43"/>
          </p15:clr>
        </p15:guide>
        <p15:guide id="9" pos="541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a596c4a20d_6_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40" name="Google Shape;240;g2a596c4a20d_6_0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g2a596c4a20d_6_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g2a596c4a20d_6_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g2a596c4a20d_6_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3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71.png"/><Relationship Id="rId5" Type="http://schemas.openxmlformats.org/officeDocument/2006/relationships/image" Target="../media/image5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Relationship Id="rId5" Type="http://schemas.openxmlformats.org/officeDocument/2006/relationships/hyperlink" Target="http://www.ocean-ops.org/reportcard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jpg"/><Relationship Id="rId4" Type="http://schemas.openxmlformats.org/officeDocument/2006/relationships/image" Target="../media/image70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5.png"/><Relationship Id="rId5" Type="http://schemas.openxmlformats.org/officeDocument/2006/relationships/image" Target="../media/image51.png"/><Relationship Id="rId6" Type="http://schemas.openxmlformats.org/officeDocument/2006/relationships/image" Target="../media/image58.png"/><Relationship Id="rId7" Type="http://schemas.openxmlformats.org/officeDocument/2006/relationships/image" Target="../media/image53.png"/><Relationship Id="rId8" Type="http://schemas.openxmlformats.org/officeDocument/2006/relationships/image" Target="../media/image5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hyperlink" Target="https://www.goosocean.org/index.php?option=com_content&amp;view=article&amp;id=393:alarming-knowledge-gaps-in-the-global-status-of-marine-life&amp;catid=13&amp;Itemid=125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39.png"/><Relationship Id="rId5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Relationship Id="rId9" Type="http://schemas.openxmlformats.org/officeDocument/2006/relationships/image" Target="../media/image24.png"/><Relationship Id="rId5" Type="http://schemas.openxmlformats.org/officeDocument/2006/relationships/image" Target="../media/image66.png"/><Relationship Id="rId6" Type="http://schemas.openxmlformats.org/officeDocument/2006/relationships/image" Target="../media/image29.png"/><Relationship Id="rId7" Type="http://schemas.openxmlformats.org/officeDocument/2006/relationships/image" Target="../media/image33.jpg"/><Relationship Id="rId8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gif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://www.ocean-ops.org/reportcard" TargetMode="External"/><Relationship Id="rId10" Type="http://schemas.openxmlformats.org/officeDocument/2006/relationships/image" Target="../media/image44.png"/><Relationship Id="rId13" Type="http://schemas.openxmlformats.org/officeDocument/2006/relationships/image" Target="../media/image40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5" Type="http://schemas.openxmlformats.org/officeDocument/2006/relationships/image" Target="../media/image34.gif"/><Relationship Id="rId6" Type="http://schemas.openxmlformats.org/officeDocument/2006/relationships/image" Target="../media/image37.jpg"/><Relationship Id="rId7" Type="http://schemas.openxmlformats.org/officeDocument/2006/relationships/image" Target="../media/image41.png"/><Relationship Id="rId8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45.png"/><Relationship Id="rId5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"/>
          <p:cNvSpPr txBox="1"/>
          <p:nvPr>
            <p:ph type="ctrTitle"/>
          </p:nvPr>
        </p:nvSpPr>
        <p:spPr>
          <a:xfrm>
            <a:off x="1026000" y="2092500"/>
            <a:ext cx="701807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"/>
              <a:t>Ocean Best Practice System</a:t>
            </a:r>
            <a:br>
              <a:rPr lang="en"/>
            </a:br>
            <a:r>
              <a:rPr lang="en"/>
              <a:t>GOOS and IODE Input</a:t>
            </a:r>
            <a:endParaRPr/>
          </a:p>
        </p:txBody>
      </p:sp>
      <p:sp>
        <p:nvSpPr>
          <p:cNvPr id="318" name="Google Shape;318;p1"/>
          <p:cNvSpPr txBox="1"/>
          <p:nvPr>
            <p:ph idx="1" type="subTitle"/>
          </p:nvPr>
        </p:nvSpPr>
        <p:spPr>
          <a:xfrm>
            <a:off x="1026000" y="3447900"/>
            <a:ext cx="66324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Steering Group Meeting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Paris, December 2023</a:t>
            </a:r>
            <a:endParaRPr/>
          </a:p>
        </p:txBody>
      </p:sp>
      <p:pic>
        <p:nvPicPr>
          <p:cNvPr id="319" name="Google Shape;31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4766" y="292100"/>
            <a:ext cx="3467100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5674" y="426899"/>
            <a:ext cx="1912725" cy="40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a596c4a20d_6_83"/>
          <p:cNvSpPr txBox="1"/>
          <p:nvPr/>
        </p:nvSpPr>
        <p:spPr>
          <a:xfrm>
            <a:off x="2141092" y="584819"/>
            <a:ext cx="6687015" cy="117661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0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Programme component, programme activities and projects</a:t>
            </a:r>
            <a:endParaRPr sz="1100"/>
          </a:p>
        </p:txBody>
      </p:sp>
      <p:sp>
        <p:nvSpPr>
          <p:cNvPr id="429" name="Google Shape;429;g2a596c4a20d_6_83"/>
          <p:cNvSpPr txBox="1"/>
          <p:nvPr/>
        </p:nvSpPr>
        <p:spPr>
          <a:xfrm>
            <a:off x="202499" y="71136"/>
            <a:ext cx="52821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25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2023: The new IODE structure</a:t>
            </a:r>
            <a:endParaRPr b="1" sz="500">
              <a:solidFill>
                <a:schemeClr val="dk2"/>
              </a:solidFill>
            </a:endParaRPr>
          </a:p>
        </p:txBody>
      </p:sp>
      <p:pic>
        <p:nvPicPr>
          <p:cNvPr id="430" name="Google Shape;430;g2a596c4a20d_6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402" y="986550"/>
            <a:ext cx="8779195" cy="390593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2a596c4a20d_6_83"/>
          <p:cNvSpPr txBox="1"/>
          <p:nvPr/>
        </p:nvSpPr>
        <p:spPr>
          <a:xfrm>
            <a:off x="318608" y="2335344"/>
            <a:ext cx="2380980" cy="221424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 OBIS nodes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PacMAN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eDNA Expeditions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MARCO-BOLO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DTO-BioFlow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MPA Europe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eDNAquaPlan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BioEcoOcean</a:t>
            </a:r>
            <a:b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Font typeface="Calibri"/>
              <a:buChar char="●"/>
            </a:pPr>
            <a:r>
              <a:rPr b="1" i="0" lang="en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GOOS BioEco Portal</a:t>
            </a:r>
            <a:endParaRPr b="1" i="0" sz="1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 portal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g2a596c4a20d_6_83"/>
          <p:cNvSpPr txBox="1"/>
          <p:nvPr/>
        </p:nvSpPr>
        <p:spPr>
          <a:xfrm>
            <a:off x="6272321" y="2490835"/>
            <a:ext cx="2380981" cy="134548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19685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regional and specialized training centres</a:t>
            </a:r>
            <a:endParaRPr sz="1100"/>
          </a:p>
          <a:p>
            <a:pPr indent="-19685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 cooperation with IOC Capacity development Unit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2a596c4a20d_6_83"/>
          <p:cNvSpPr txBox="1"/>
          <p:nvPr/>
        </p:nvSpPr>
        <p:spPr>
          <a:xfrm>
            <a:off x="3388977" y="2758889"/>
            <a:ext cx="1841850" cy="18954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0320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partners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 Ocean Database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GODAR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GTSPP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GOSUD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IQuOD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AquaDocs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OceanExpert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ICAN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032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Font typeface="Calibri"/>
              <a:buChar char="●"/>
            </a:pPr>
            <a:r>
              <a:rPr b="1" i="0" lang="en" sz="1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OBPS (jointly with GOOS)</a:t>
            </a:r>
            <a:endParaRPr b="1" i="0" sz="11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3200" lvl="0" marL="20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●"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QMF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g2a596c4a20d_6_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4293" y="7"/>
            <a:ext cx="2349702" cy="5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a596c4a20d_6_92"/>
          <p:cNvSpPr txBox="1"/>
          <p:nvPr/>
        </p:nvSpPr>
        <p:spPr>
          <a:xfrm>
            <a:off x="240599" y="666951"/>
            <a:ext cx="5282100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0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its Ocean Information Hub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2a596c4a20d_6_92"/>
          <p:cNvSpPr txBox="1"/>
          <p:nvPr/>
        </p:nvSpPr>
        <p:spPr>
          <a:xfrm>
            <a:off x="240599" y="183962"/>
            <a:ext cx="74556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025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 Data and Information System (ODIS)</a:t>
            </a:r>
            <a:endParaRPr b="1" sz="500">
              <a:solidFill>
                <a:schemeClr val="dk2"/>
              </a:solidFill>
            </a:endParaRPr>
          </a:p>
        </p:txBody>
      </p:sp>
      <p:pic>
        <p:nvPicPr>
          <p:cNvPr id="441" name="Google Shape;441;g2a596c4a20d_6_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4900" y="1089856"/>
            <a:ext cx="6591301" cy="367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2a596c4a20d_6_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4293" y="7"/>
            <a:ext cx="2349702" cy="5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g2a596c4a20d_6_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966" y="965739"/>
            <a:ext cx="6934900" cy="3706843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2a596c4a20d_6_98"/>
          <p:cNvSpPr txBox="1"/>
          <p:nvPr/>
        </p:nvSpPr>
        <p:spPr>
          <a:xfrm>
            <a:off x="380299" y="305816"/>
            <a:ext cx="6680900" cy="278383"/>
          </a:xfrm>
          <a:prstGeom prst="rect">
            <a:avLst/>
          </a:prstGeom>
          <a:noFill/>
          <a:ln>
            <a:noFill/>
          </a:ln>
        </p:spPr>
        <p:txBody>
          <a:bodyPr anchorCtr="0" anchor="t" bIns="2025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None/>
            </a:pPr>
            <a:r>
              <a:rPr b="1" i="0" lang="en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What is our objective with ODIS</a:t>
            </a:r>
            <a:endParaRPr b="1" sz="1000">
              <a:solidFill>
                <a:schemeClr val="dk2"/>
              </a:solidFill>
            </a:endParaRPr>
          </a:p>
        </p:txBody>
      </p:sp>
      <p:pic>
        <p:nvPicPr>
          <p:cNvPr id="449" name="Google Shape;449;g2a596c4a20d_6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1418" y="7"/>
            <a:ext cx="2349702" cy="5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a596c4a20d_6_103"/>
          <p:cNvSpPr txBox="1"/>
          <p:nvPr/>
        </p:nvSpPr>
        <p:spPr>
          <a:xfrm>
            <a:off x="358875" y="329175"/>
            <a:ext cx="6777900" cy="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0" spcFirstLastPara="1" rIns="51425" wrap="square" tIns="2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Partners currently indexed by ODIS/OIH</a:t>
            </a:r>
            <a:endParaRPr b="1" sz="1700">
              <a:solidFill>
                <a:schemeClr val="dk2"/>
              </a:solidFill>
            </a:endParaRPr>
          </a:p>
        </p:txBody>
      </p:sp>
      <p:sp>
        <p:nvSpPr>
          <p:cNvPr id="455" name="Google Shape;455;g2a596c4a20d_6_103"/>
          <p:cNvSpPr/>
          <p:nvPr/>
        </p:nvSpPr>
        <p:spPr>
          <a:xfrm>
            <a:off x="2776625" y="3172000"/>
            <a:ext cx="1060200" cy="20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g2a596c4a20d_6_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889" y="1112587"/>
            <a:ext cx="7704371" cy="364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2a596c4a20d_6_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0723" y="32928"/>
            <a:ext cx="1391275" cy="29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2a596c4a20d_6_103"/>
          <p:cNvSpPr txBox="1"/>
          <p:nvPr/>
        </p:nvSpPr>
        <p:spPr>
          <a:xfrm>
            <a:off x="3639400" y="3483025"/>
            <a:ext cx="5530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a596c4a20d_6_109"/>
          <p:cNvSpPr txBox="1"/>
          <p:nvPr/>
        </p:nvSpPr>
        <p:spPr>
          <a:xfrm>
            <a:off x="202499" y="184855"/>
            <a:ext cx="7240448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25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ODIS portal today</a:t>
            </a:r>
            <a:endParaRPr b="1" i="0" sz="27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g2a596c4a20d_6_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2293" y="35944"/>
            <a:ext cx="2349702" cy="5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2a596c4a20d_6_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0850" y="610855"/>
            <a:ext cx="4436677" cy="4451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2a596c4a20d_6_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500" y="1321655"/>
            <a:ext cx="3686052" cy="177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9"/>
          <p:cNvSpPr txBox="1"/>
          <p:nvPr>
            <p:ph type="title"/>
          </p:nvPr>
        </p:nvSpPr>
        <p:spPr>
          <a:xfrm>
            <a:off x="540545" y="541735"/>
            <a:ext cx="4807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472" name="Google Shape;472;p9"/>
          <p:cNvSpPr/>
          <p:nvPr/>
        </p:nvSpPr>
        <p:spPr>
          <a:xfrm>
            <a:off x="2164950" y="1693588"/>
            <a:ext cx="594300" cy="369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473" name="Google Shape;473;p9"/>
          <p:cNvGrpSpPr/>
          <p:nvPr/>
        </p:nvGrpSpPr>
        <p:grpSpPr>
          <a:xfrm>
            <a:off x="183300" y="1198875"/>
            <a:ext cx="2478413" cy="2283163"/>
            <a:chOff x="571524" y="1957140"/>
            <a:chExt cx="2305500" cy="1836816"/>
          </a:xfrm>
        </p:grpSpPr>
        <p:sp>
          <p:nvSpPr>
            <p:cNvPr id="474" name="Google Shape;474;p9"/>
            <p:cNvSpPr/>
            <p:nvPr/>
          </p:nvSpPr>
          <p:spPr>
            <a:xfrm>
              <a:off x="1151896" y="1957140"/>
              <a:ext cx="925200" cy="805500"/>
            </a:xfrm>
            <a:prstGeom prst="ellipse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75" name="Google Shape;475;p9"/>
            <p:cNvSpPr txBox="1"/>
            <p:nvPr/>
          </p:nvSpPr>
          <p:spPr>
            <a:xfrm>
              <a:off x="1291106" y="2199387"/>
              <a:ext cx="64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70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2017</a:t>
              </a:r>
              <a:endPara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6" name="Google Shape;476;p9"/>
            <p:cNvSpPr txBox="1"/>
            <p:nvPr/>
          </p:nvSpPr>
          <p:spPr>
            <a:xfrm>
              <a:off x="571524" y="2723556"/>
              <a:ext cx="2305500" cy="107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300"/>
                <a:buChar char="•"/>
              </a:pPr>
              <a:r>
                <a:rPr lang="en" sz="1300">
                  <a:solidFill>
                    <a:schemeClr val="dk2"/>
                  </a:solidFill>
                </a:rPr>
                <a:t>GOOS (and IODE) engages (Juliet, Emma, OCG) First OBPS Assembly, Paris. </a:t>
              </a:r>
              <a:endParaRPr sz="1300">
                <a:solidFill>
                  <a:schemeClr val="dk2"/>
                </a:solidFill>
              </a:endParaRPr>
            </a:p>
            <a:p>
              <a:pPr indent="-311150" lvl="0" marL="45720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300"/>
                <a:buChar char="•"/>
              </a:pPr>
              <a:r>
                <a:rPr lang="en" sz="1300">
                  <a:solidFill>
                    <a:schemeClr val="dk2"/>
                  </a:solidFill>
                </a:rPr>
                <a:t>Definition Best Practice, benefits, and advice on evolution/features </a:t>
              </a:r>
              <a:endParaRPr sz="1100">
                <a:solidFill>
                  <a:schemeClr val="dk2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77" name="Google Shape;477;p9"/>
          <p:cNvSpPr/>
          <p:nvPr/>
        </p:nvSpPr>
        <p:spPr>
          <a:xfrm>
            <a:off x="4417000" y="1693588"/>
            <a:ext cx="594300" cy="369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478" name="Google Shape;478;p9"/>
          <p:cNvGrpSpPr/>
          <p:nvPr/>
        </p:nvGrpSpPr>
        <p:grpSpPr>
          <a:xfrm>
            <a:off x="2435350" y="1198875"/>
            <a:ext cx="2478413" cy="2283163"/>
            <a:chOff x="571524" y="1957140"/>
            <a:chExt cx="2305500" cy="1836816"/>
          </a:xfrm>
        </p:grpSpPr>
        <p:sp>
          <p:nvSpPr>
            <p:cNvPr id="479" name="Google Shape;479;p9"/>
            <p:cNvSpPr/>
            <p:nvPr/>
          </p:nvSpPr>
          <p:spPr>
            <a:xfrm>
              <a:off x="1151896" y="1957140"/>
              <a:ext cx="925200" cy="805500"/>
            </a:xfrm>
            <a:prstGeom prst="ellipse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80" name="Google Shape;480;p9"/>
            <p:cNvSpPr txBox="1"/>
            <p:nvPr/>
          </p:nvSpPr>
          <p:spPr>
            <a:xfrm>
              <a:off x="1291106" y="2199387"/>
              <a:ext cx="64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70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2018</a:t>
              </a:r>
              <a:endPara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81" name="Google Shape;481;p9"/>
            <p:cNvSpPr txBox="1"/>
            <p:nvPr/>
          </p:nvSpPr>
          <p:spPr>
            <a:xfrm>
              <a:off x="571524" y="2723556"/>
              <a:ext cx="2305500" cy="107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300"/>
                <a:buChar char="•"/>
              </a:pPr>
              <a:r>
                <a:rPr lang="en" sz="1300">
                  <a:solidFill>
                    <a:schemeClr val="dk2"/>
                  </a:solidFill>
                </a:rPr>
                <a:t>Meeting Mallorca, mission, vision, targets (flyer) - 5 elements (repository, journal, technology, communications, interface/templates). </a:t>
              </a:r>
              <a:endParaRPr sz="9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82" name="Google Shape;482;p9"/>
          <p:cNvSpPr/>
          <p:nvPr/>
        </p:nvSpPr>
        <p:spPr>
          <a:xfrm>
            <a:off x="6653450" y="1693588"/>
            <a:ext cx="594300" cy="369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483" name="Google Shape;483;p9"/>
          <p:cNvGrpSpPr/>
          <p:nvPr/>
        </p:nvGrpSpPr>
        <p:grpSpPr>
          <a:xfrm>
            <a:off x="6899075" y="1198887"/>
            <a:ext cx="1930485" cy="2283170"/>
            <a:chOff x="571524" y="1957140"/>
            <a:chExt cx="1795800" cy="1836822"/>
          </a:xfrm>
        </p:grpSpPr>
        <p:sp>
          <p:nvSpPr>
            <p:cNvPr id="484" name="Google Shape;484;p9"/>
            <p:cNvSpPr/>
            <p:nvPr/>
          </p:nvSpPr>
          <p:spPr>
            <a:xfrm>
              <a:off x="1151896" y="1957140"/>
              <a:ext cx="925200" cy="805500"/>
            </a:xfrm>
            <a:prstGeom prst="ellipse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85" name="Google Shape;485;p9"/>
            <p:cNvSpPr txBox="1"/>
            <p:nvPr/>
          </p:nvSpPr>
          <p:spPr>
            <a:xfrm>
              <a:off x="1221501" y="2127906"/>
              <a:ext cx="7860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70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2020-2021</a:t>
              </a:r>
              <a:endPara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86" name="Google Shape;486;p9"/>
            <p:cNvSpPr txBox="1"/>
            <p:nvPr/>
          </p:nvSpPr>
          <p:spPr>
            <a:xfrm>
              <a:off x="571524" y="2723562"/>
              <a:ext cx="1795800" cy="107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98450" lvl="0" marL="45720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100"/>
                <a:buChar char="•"/>
              </a:pPr>
              <a:r>
                <a:t/>
              </a:r>
              <a:endParaRPr sz="7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87" name="Google Shape;487;p9"/>
          <p:cNvGrpSpPr/>
          <p:nvPr/>
        </p:nvGrpSpPr>
        <p:grpSpPr>
          <a:xfrm>
            <a:off x="4835500" y="1198887"/>
            <a:ext cx="2244923" cy="2283157"/>
            <a:chOff x="571524" y="1957140"/>
            <a:chExt cx="2088300" cy="1836812"/>
          </a:xfrm>
        </p:grpSpPr>
        <p:sp>
          <p:nvSpPr>
            <p:cNvPr id="488" name="Google Shape;488;p9"/>
            <p:cNvSpPr/>
            <p:nvPr/>
          </p:nvSpPr>
          <p:spPr>
            <a:xfrm>
              <a:off x="1151896" y="1957140"/>
              <a:ext cx="925200" cy="805500"/>
            </a:xfrm>
            <a:prstGeom prst="ellipse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89" name="Google Shape;489;p9"/>
            <p:cNvSpPr txBox="1"/>
            <p:nvPr/>
          </p:nvSpPr>
          <p:spPr>
            <a:xfrm>
              <a:off x="1291106" y="2199387"/>
              <a:ext cx="64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70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2019</a:t>
              </a:r>
              <a:endPara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90" name="Google Shape;490;p9"/>
            <p:cNvSpPr txBox="1"/>
            <p:nvPr/>
          </p:nvSpPr>
          <p:spPr>
            <a:xfrm>
              <a:off x="571524" y="2723552"/>
              <a:ext cx="2088300" cy="107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Char char="•"/>
              </a:pPr>
              <a:r>
                <a:rPr lang="en" sz="1300">
                  <a:solidFill>
                    <a:schemeClr val="dk2"/>
                  </a:solidFill>
                </a:rPr>
                <a:t>Designated GOOS/IODE Project IOC Assembly, 500 records. First Steering Group Meeting</a:t>
              </a:r>
              <a:endParaRPr sz="8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a5863d9050_3_0"/>
          <p:cNvSpPr txBox="1"/>
          <p:nvPr>
            <p:ph type="title"/>
          </p:nvPr>
        </p:nvSpPr>
        <p:spPr>
          <a:xfrm>
            <a:off x="540545" y="541735"/>
            <a:ext cx="4807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496" name="Google Shape;496;g2a5863d9050_3_0"/>
          <p:cNvSpPr/>
          <p:nvPr/>
        </p:nvSpPr>
        <p:spPr>
          <a:xfrm>
            <a:off x="2164950" y="1693588"/>
            <a:ext cx="594300" cy="369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497" name="Google Shape;497;g2a5863d9050_3_0"/>
          <p:cNvGrpSpPr/>
          <p:nvPr/>
        </p:nvGrpSpPr>
        <p:grpSpPr>
          <a:xfrm>
            <a:off x="183300" y="1198875"/>
            <a:ext cx="2478413" cy="2283163"/>
            <a:chOff x="571524" y="1957140"/>
            <a:chExt cx="2305500" cy="1836816"/>
          </a:xfrm>
        </p:grpSpPr>
        <p:sp>
          <p:nvSpPr>
            <p:cNvPr id="498" name="Google Shape;498;g2a5863d9050_3_0"/>
            <p:cNvSpPr/>
            <p:nvPr/>
          </p:nvSpPr>
          <p:spPr>
            <a:xfrm>
              <a:off x="1151896" y="1957140"/>
              <a:ext cx="925200" cy="805500"/>
            </a:xfrm>
            <a:prstGeom prst="ellipse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499" name="Google Shape;499;g2a5863d9050_3_0"/>
            <p:cNvSpPr txBox="1"/>
            <p:nvPr/>
          </p:nvSpPr>
          <p:spPr>
            <a:xfrm>
              <a:off x="1291106" y="2199387"/>
              <a:ext cx="64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70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2022</a:t>
              </a:r>
              <a:endPara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00" name="Google Shape;500;g2a5863d9050_3_0"/>
            <p:cNvSpPr txBox="1"/>
            <p:nvPr/>
          </p:nvSpPr>
          <p:spPr>
            <a:xfrm>
              <a:off x="571524" y="2723556"/>
              <a:ext cx="2305500" cy="107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300"/>
                <a:buChar char="•"/>
              </a:pPr>
              <a:r>
                <a:rPr lang="en" sz="1300">
                  <a:solidFill>
                    <a:schemeClr val="dk2"/>
                  </a:solidFill>
                </a:rPr>
                <a:t>GOOS Endorsement process</a:t>
              </a:r>
              <a:endParaRPr sz="1100">
                <a:solidFill>
                  <a:schemeClr val="dk2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11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01" name="Google Shape;501;g2a5863d9050_3_0"/>
          <p:cNvGrpSpPr/>
          <p:nvPr/>
        </p:nvGrpSpPr>
        <p:grpSpPr>
          <a:xfrm>
            <a:off x="2435350" y="1198875"/>
            <a:ext cx="2478413" cy="2283163"/>
            <a:chOff x="571524" y="1957140"/>
            <a:chExt cx="2305500" cy="1836816"/>
          </a:xfrm>
        </p:grpSpPr>
        <p:sp>
          <p:nvSpPr>
            <p:cNvPr id="502" name="Google Shape;502;g2a5863d9050_3_0"/>
            <p:cNvSpPr/>
            <p:nvPr/>
          </p:nvSpPr>
          <p:spPr>
            <a:xfrm>
              <a:off x="1151896" y="1957140"/>
              <a:ext cx="925200" cy="805500"/>
            </a:xfrm>
            <a:prstGeom prst="ellipse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03" name="Google Shape;503;g2a5863d9050_3_0"/>
            <p:cNvSpPr txBox="1"/>
            <p:nvPr/>
          </p:nvSpPr>
          <p:spPr>
            <a:xfrm>
              <a:off x="1291106" y="2199387"/>
              <a:ext cx="64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700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2023</a:t>
              </a:r>
              <a:endParaRPr b="1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04" name="Google Shape;504;g2a5863d9050_3_0"/>
            <p:cNvSpPr txBox="1"/>
            <p:nvPr/>
          </p:nvSpPr>
          <p:spPr>
            <a:xfrm>
              <a:off x="571524" y="2723556"/>
              <a:ext cx="2305500" cy="107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accent2"/>
                </a:buClr>
                <a:buSzPts val="1300"/>
                <a:buChar char="•"/>
              </a:pPr>
              <a:r>
                <a:t/>
              </a:r>
              <a:endParaRPr sz="900">
                <a:solidFill>
                  <a:srgbClr val="A729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"/>
          <p:cNvSpPr txBox="1"/>
          <p:nvPr>
            <p:ph idx="12" type="sldNum"/>
          </p:nvPr>
        </p:nvSpPr>
        <p:spPr>
          <a:xfrm>
            <a:off x="8437613" y="4869658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0" name="Google Shape;510;p10"/>
          <p:cNvSpPr txBox="1"/>
          <p:nvPr>
            <p:ph idx="1" type="body"/>
          </p:nvPr>
        </p:nvSpPr>
        <p:spPr>
          <a:xfrm>
            <a:off x="5519583" y="754361"/>
            <a:ext cx="3347969" cy="1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/>
          </a:p>
          <a:p>
            <a:pPr indent="-2286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1851 out of 2043 Practices on the OBPS identify as ocean observing</a:t>
            </a:r>
            <a:endParaRPr/>
          </a:p>
          <a:p>
            <a:pPr indent="-2286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9 GOOS endorsed practices</a:t>
            </a:r>
            <a:endParaRPr sz="1400"/>
          </a:p>
          <a:p>
            <a:pPr indent="-2413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14 out of 2043 Practices on the OBPS identify as “IODE” practices</a:t>
            </a:r>
            <a:endParaRPr sz="1400"/>
          </a:p>
          <a:p>
            <a:pPr indent="-2286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OBPS raised the  profile and provided a global home for BP</a:t>
            </a:r>
            <a:endParaRPr/>
          </a:p>
          <a:p>
            <a:pPr indent="-1524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-2286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takes of order 1-2 years to develop GOOS endorsed practice</a:t>
            </a:r>
            <a:endParaRPr/>
          </a:p>
          <a:p>
            <a:pPr indent="-2286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BP creation low importance at institutional level (Revelard et al.  2022)</a:t>
            </a:r>
            <a:endParaRPr/>
          </a:p>
          <a:p>
            <a:pPr indent="-2286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imbalance with other parts of the value chain</a:t>
            </a:r>
            <a:endParaRPr/>
          </a:p>
          <a:p>
            <a:pPr indent="-2286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many are not best practices or practices/methods</a:t>
            </a:r>
            <a:endParaRPr/>
          </a:p>
          <a:p>
            <a:pPr indent="-1524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-1524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</p:txBody>
      </p:sp>
      <p:sp>
        <p:nvSpPr>
          <p:cNvPr id="511" name="Google Shape;511;p10"/>
          <p:cNvSpPr txBox="1"/>
          <p:nvPr>
            <p:ph type="title"/>
          </p:nvPr>
        </p:nvSpPr>
        <p:spPr>
          <a:xfrm>
            <a:off x="5633363" y="330517"/>
            <a:ext cx="3607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OBPS Today</a:t>
            </a:r>
            <a:endParaRPr/>
          </a:p>
        </p:txBody>
      </p:sp>
      <p:pic>
        <p:nvPicPr>
          <p:cNvPr id="512" name="Google Shape;51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385" y="443608"/>
            <a:ext cx="4275023" cy="4144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1"/>
          <p:cNvSpPr txBox="1"/>
          <p:nvPr>
            <p:ph idx="1" type="body"/>
          </p:nvPr>
        </p:nvSpPr>
        <p:spPr>
          <a:xfrm>
            <a:off x="540550" y="1085575"/>
            <a:ext cx="4473660" cy="3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en" sz="1400"/>
              <a:t>Develop scalability of the OBPS to other ocean related disciplines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en" sz="1400"/>
              <a:t>Create guidelines for the submission, review and entry of practices into the repository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en" sz="1400"/>
              <a:t>Agree rules that allow a “practice” to be elevated to “best practice”, and for endorsed practice or BP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en" sz="1400"/>
              <a:t>Review of search technology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en" sz="1400"/>
              <a:t>User feedback process initiation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en" sz="1400"/>
              <a:t>Advocacy for Best Practices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en" sz="1400"/>
              <a:t>Assured future support by the host programmes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400">
              <a:solidFill>
                <a:srgbClr val="0000FF"/>
              </a:solidFill>
            </a:endParaRPr>
          </a:p>
        </p:txBody>
      </p:sp>
      <p:sp>
        <p:nvSpPr>
          <p:cNvPr id="518" name="Google Shape;518;p11"/>
          <p:cNvSpPr txBox="1"/>
          <p:nvPr>
            <p:ph type="title"/>
          </p:nvPr>
        </p:nvSpPr>
        <p:spPr>
          <a:xfrm>
            <a:off x="540545" y="541734"/>
            <a:ext cx="4695484" cy="431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GOOS/IODE</a:t>
            </a:r>
            <a:br>
              <a:rPr lang="en"/>
            </a:br>
            <a:r>
              <a:rPr lang="en"/>
              <a:t>Recommendations</a:t>
            </a:r>
            <a:endParaRPr/>
          </a:p>
        </p:txBody>
      </p:sp>
      <p:pic>
        <p:nvPicPr>
          <p:cNvPr id="519" name="Google Shape;519;p11"/>
          <p:cNvPicPr preferRelativeResize="0"/>
          <p:nvPr/>
        </p:nvPicPr>
        <p:blipFill rotWithShape="1">
          <a:blip r:embed="rId3">
            <a:alphaModFix/>
          </a:blip>
          <a:srcRect b="0" l="24545" r="26989" t="0"/>
          <a:stretch/>
        </p:blipFill>
        <p:spPr>
          <a:xfrm>
            <a:off x="5386700" y="0"/>
            <a:ext cx="3757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2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/>
              <a:t>Importance of evolution</a:t>
            </a:r>
            <a:endParaRPr/>
          </a:p>
        </p:txBody>
      </p:sp>
      <p:pic>
        <p:nvPicPr>
          <p:cNvPr id="525" name="Google Shape;525;p12"/>
          <p:cNvPicPr preferRelativeResize="0"/>
          <p:nvPr/>
        </p:nvPicPr>
        <p:blipFill rotWithShape="1">
          <a:blip r:embed="rId3">
            <a:alphaModFix/>
          </a:blip>
          <a:srcRect b="0" l="51598" r="7243" t="0"/>
          <a:stretch/>
        </p:blipFill>
        <p:spPr>
          <a:xfrm>
            <a:off x="5380500" y="0"/>
            <a:ext cx="37635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2"/>
          <p:cNvSpPr txBox="1"/>
          <p:nvPr>
            <p:ph idx="1" type="body"/>
          </p:nvPr>
        </p:nvSpPr>
        <p:spPr>
          <a:xfrm>
            <a:off x="540550" y="1085575"/>
            <a:ext cx="4473660" cy="3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" sz="1400"/>
              <a:t>GOOS projects evolve -  integrated into GOOS or become part of sustained infrastructure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IODE: restructuring of IODE has evolved OBPS into an </a:t>
            </a:r>
            <a:r>
              <a:rPr b="1" lang="en" sz="1400"/>
              <a:t>IODE programme activity under the ODIS Programme component </a:t>
            </a:r>
            <a:r>
              <a:rPr lang="en" sz="1400"/>
              <a:t>providing more sustained support and integration into the IOC ocean data ecosystem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1" sz="14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"/>
          <p:cNvSpPr txBox="1"/>
          <p:nvPr>
            <p:ph idx="12" type="sldNum"/>
          </p:nvPr>
        </p:nvSpPr>
        <p:spPr>
          <a:xfrm>
            <a:off x="8437613" y="4869658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2"/>
          <p:cNvSpPr txBox="1"/>
          <p:nvPr>
            <p:ph idx="1" type="body"/>
          </p:nvPr>
        </p:nvSpPr>
        <p:spPr>
          <a:xfrm>
            <a:off x="5519584" y="874105"/>
            <a:ext cx="31662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/>
          </a:p>
          <a:p>
            <a:pPr indent="-2286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84 countries, 8,700+ observing platforms, 13 global networks</a:t>
            </a:r>
            <a:endParaRPr sz="1400"/>
          </a:p>
          <a:p>
            <a:pPr indent="-2413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More than 100,000 observations per day - delivering an accessible, safe and productive ocean</a:t>
            </a:r>
            <a:endParaRPr/>
          </a:p>
          <a:p>
            <a:pPr indent="-241300" lvl="3" marL="241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</a:pPr>
            <a:r>
              <a:rPr lang="en" sz="1400"/>
              <a:t>Global observing networks, e.g. Argo, GO-SHIP, Drifting Buoys, plus emerging networks, e.g., OceanGliders, HF Radar. </a:t>
            </a:r>
            <a:endParaRPr sz="1400"/>
          </a:p>
        </p:txBody>
      </p:sp>
      <p:pic>
        <p:nvPicPr>
          <p:cNvPr id="327" name="Google Shape;327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-1276" t="0"/>
          <a:stretch/>
        </p:blipFill>
        <p:spPr>
          <a:xfrm>
            <a:off x="-612318" y="-358519"/>
            <a:ext cx="6045281" cy="550201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"/>
          <p:cNvSpPr txBox="1"/>
          <p:nvPr>
            <p:ph type="title"/>
          </p:nvPr>
        </p:nvSpPr>
        <p:spPr>
          <a:xfrm>
            <a:off x="5633363" y="447480"/>
            <a:ext cx="3607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GOOS Today</a:t>
            </a:r>
            <a:endParaRPr/>
          </a:p>
        </p:txBody>
      </p:sp>
      <p:pic>
        <p:nvPicPr>
          <p:cNvPr id="329" name="Google Shape;32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3836" y="3552826"/>
            <a:ext cx="1771651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"/>
          <p:cNvSpPr txBox="1"/>
          <p:nvPr/>
        </p:nvSpPr>
        <p:spPr>
          <a:xfrm>
            <a:off x="5774313" y="4807771"/>
            <a:ext cx="2631300" cy="25388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184596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www.ocean-ops.org/reportcard2023</a:t>
            </a:r>
            <a:endParaRPr b="0" i="0" sz="1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2"/>
          <p:cNvSpPr txBox="1"/>
          <p:nvPr/>
        </p:nvSpPr>
        <p:spPr>
          <a:xfrm>
            <a:off x="5774313" y="3460671"/>
            <a:ext cx="2911200" cy="1200600"/>
          </a:xfrm>
          <a:prstGeom prst="rect">
            <a:avLst/>
          </a:prstGeom>
          <a:solidFill>
            <a:srgbClr val="D6D6D6">
              <a:alpha val="4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“The weather forecasting systems will run off the rails if they don’t have the surface pressure information over the ocean to constrain them” - </a:t>
            </a:r>
            <a:r>
              <a:rPr b="0" i="0" lang="en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Lars Peter Riishojgaard, Director of the Earth System Branch WMO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3"/>
          <p:cNvSpPr txBox="1"/>
          <p:nvPr>
            <p:ph type="ctrTitle"/>
          </p:nvPr>
        </p:nvSpPr>
        <p:spPr>
          <a:xfrm>
            <a:off x="346162" y="2141101"/>
            <a:ext cx="3207074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532" name="Google Shape;532;p13"/>
          <p:cNvSpPr txBox="1"/>
          <p:nvPr>
            <p:ph idx="1" type="subTitle"/>
          </p:nvPr>
        </p:nvSpPr>
        <p:spPr>
          <a:xfrm>
            <a:off x="540558" y="2905200"/>
            <a:ext cx="2291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en"/>
              <a:t>goosocean.org</a:t>
            </a:r>
            <a:endParaRPr/>
          </a:p>
        </p:txBody>
      </p:sp>
      <p:pic>
        <p:nvPicPr>
          <p:cNvPr descr="A picture containing swimming, ocean floor&#10;&#10;Description automatically generated" id="533" name="Google Shape;533;p13"/>
          <p:cNvPicPr preferRelativeResize="0"/>
          <p:nvPr/>
        </p:nvPicPr>
        <p:blipFill rotWithShape="1">
          <a:blip r:embed="rId3">
            <a:alphaModFix/>
          </a:blip>
          <a:srcRect b="-735" l="0" r="9140" t="-80"/>
          <a:stretch/>
        </p:blipFill>
        <p:spPr>
          <a:xfrm>
            <a:off x="3752469" y="166812"/>
            <a:ext cx="2914002" cy="484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3"/>
          <p:cNvPicPr preferRelativeResize="0"/>
          <p:nvPr/>
        </p:nvPicPr>
        <p:blipFill rotWithShape="1">
          <a:blip r:embed="rId4">
            <a:alphaModFix/>
          </a:blip>
          <a:srcRect b="8184" l="0" r="0" t="7426"/>
          <a:stretch/>
        </p:blipFill>
        <p:spPr>
          <a:xfrm>
            <a:off x="6760773" y="175293"/>
            <a:ext cx="2383225" cy="1634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Description automatically generated" id="535" name="Google Shape;535;p13"/>
          <p:cNvPicPr preferRelativeResize="0"/>
          <p:nvPr/>
        </p:nvPicPr>
        <p:blipFill rotWithShape="1">
          <a:blip r:embed="rId5">
            <a:alphaModFix/>
          </a:blip>
          <a:srcRect b="9016" l="0" r="0" t="1871"/>
          <a:stretch/>
        </p:blipFill>
        <p:spPr>
          <a:xfrm>
            <a:off x="6760774" y="1930655"/>
            <a:ext cx="2383231" cy="1316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outdoor, snow, seal&#10;&#10;Description automatically generated" id="536" name="Google Shape;536;p13"/>
          <p:cNvPicPr preferRelativeResize="0"/>
          <p:nvPr/>
        </p:nvPicPr>
        <p:blipFill rotWithShape="1">
          <a:blip r:embed="rId6">
            <a:alphaModFix/>
          </a:blip>
          <a:srcRect b="-1086" l="0" r="0" t="9663"/>
          <a:stretch/>
        </p:blipFill>
        <p:spPr>
          <a:xfrm>
            <a:off x="6760773" y="3365006"/>
            <a:ext cx="2383225" cy="1634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4"/>
          <p:cNvSpPr/>
          <p:nvPr/>
        </p:nvSpPr>
        <p:spPr>
          <a:xfrm>
            <a:off x="1810250" y="1051766"/>
            <a:ext cx="5441400" cy="226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4"/>
          <p:cNvSpPr txBox="1"/>
          <p:nvPr>
            <p:ph type="title"/>
          </p:nvPr>
        </p:nvSpPr>
        <p:spPr>
          <a:xfrm>
            <a:off x="405408" y="406301"/>
            <a:ext cx="60471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</a:pPr>
            <a:r>
              <a:rPr lang="en">
                <a:solidFill>
                  <a:schemeClr val="accent2"/>
                </a:solidFill>
              </a:rPr>
              <a:t>35</a:t>
            </a:r>
            <a:r>
              <a:rPr lang="en"/>
              <a:t> Essential Ocean Variables (EOVs)</a:t>
            </a:r>
            <a:endParaRPr/>
          </a:p>
        </p:txBody>
      </p:sp>
      <p:grpSp>
        <p:nvGrpSpPr>
          <p:cNvPr id="543" name="Google Shape;543;p14"/>
          <p:cNvGrpSpPr/>
          <p:nvPr/>
        </p:nvGrpSpPr>
        <p:grpSpPr>
          <a:xfrm>
            <a:off x="1823434" y="972761"/>
            <a:ext cx="5442073" cy="2345912"/>
            <a:chOff x="405400" y="908475"/>
            <a:chExt cx="8146816" cy="3526626"/>
          </a:xfrm>
        </p:grpSpPr>
        <p:pic>
          <p:nvPicPr>
            <p:cNvPr id="544" name="Google Shape;544;p14"/>
            <p:cNvPicPr preferRelativeResize="0"/>
            <p:nvPr/>
          </p:nvPicPr>
          <p:blipFill rotWithShape="1">
            <a:blip r:embed="rId3">
              <a:alphaModFix/>
            </a:blip>
            <a:srcRect b="11844" l="-1374" r="3142" t="12562"/>
            <a:stretch/>
          </p:blipFill>
          <p:spPr>
            <a:xfrm>
              <a:off x="405400" y="908475"/>
              <a:ext cx="8146816" cy="3526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96525" y="3520100"/>
              <a:ext cx="810450" cy="810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6" name="Google Shape;54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875" y="3640938"/>
            <a:ext cx="1874099" cy="707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95925" y="1287088"/>
            <a:ext cx="1316949" cy="504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8" name="Google Shape;548;p14"/>
          <p:cNvGrpSpPr/>
          <p:nvPr/>
        </p:nvGrpSpPr>
        <p:grpSpPr>
          <a:xfrm>
            <a:off x="5805325" y="3640961"/>
            <a:ext cx="2313550" cy="923900"/>
            <a:chOff x="6877325" y="1252398"/>
            <a:chExt cx="2313550" cy="923900"/>
          </a:xfrm>
        </p:grpSpPr>
        <p:pic>
          <p:nvPicPr>
            <p:cNvPr id="549" name="Google Shape;549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77325" y="1252398"/>
              <a:ext cx="646975" cy="92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0" name="Google Shape;550;p14"/>
            <p:cNvSpPr txBox="1"/>
            <p:nvPr/>
          </p:nvSpPr>
          <p:spPr>
            <a:xfrm>
              <a:off x="7628175" y="1445150"/>
              <a:ext cx="1562700" cy="3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+ Biodiversity Beyond National Jurisdiction</a:t>
              </a:r>
              <a:endParaRPr b="1" i="0" sz="3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14"/>
          <p:cNvGrpSpPr/>
          <p:nvPr/>
        </p:nvGrpSpPr>
        <p:grpSpPr>
          <a:xfrm>
            <a:off x="3226413" y="3614663"/>
            <a:ext cx="1874113" cy="760215"/>
            <a:chOff x="6801125" y="2493588"/>
            <a:chExt cx="1874113" cy="760215"/>
          </a:xfrm>
        </p:grpSpPr>
        <p:pic>
          <p:nvPicPr>
            <p:cNvPr id="552" name="Google Shape;552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801125" y="2493588"/>
              <a:ext cx="646974" cy="7602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14"/>
            <p:cNvSpPr txBox="1"/>
            <p:nvPr/>
          </p:nvSpPr>
          <p:spPr>
            <a:xfrm>
              <a:off x="7562538" y="2572800"/>
              <a:ext cx="1112700" cy="46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 International Legally Binding Instrument on Plastic Pollution  2024</a:t>
              </a:r>
              <a:endParaRPr b="1" i="0" sz="1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1" i="0" sz="15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4" name="Google Shape;554;p14"/>
          <p:cNvSpPr txBox="1"/>
          <p:nvPr>
            <p:ph idx="12" type="sldNum"/>
          </p:nvPr>
        </p:nvSpPr>
        <p:spPr>
          <a:xfrm>
            <a:off x="11250150" y="6492875"/>
            <a:ext cx="257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5" name="Google Shape;555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8600" y="2632887"/>
            <a:ext cx="1369418" cy="3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30325" y="2632876"/>
            <a:ext cx="848151" cy="848151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14"/>
          <p:cNvSpPr txBox="1"/>
          <p:nvPr/>
        </p:nvSpPr>
        <p:spPr>
          <a:xfrm>
            <a:off x="7519725" y="1764450"/>
            <a:ext cx="1620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Post-2020 Biodiversity Framework</a:t>
            </a:r>
            <a:endParaRPr b="1" i="0" sz="1000" u="none" cap="none" strike="noStrike">
              <a:solidFill>
                <a:schemeClr val="accent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5"/>
          <p:cNvSpPr txBox="1"/>
          <p:nvPr>
            <p:ph type="title"/>
          </p:nvPr>
        </p:nvSpPr>
        <p:spPr>
          <a:xfrm>
            <a:off x="414018" y="126827"/>
            <a:ext cx="83112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en" sz="2000"/>
              <a:t>GOOS : Regional &amp; National Alliances</a:t>
            </a:r>
            <a:endParaRPr sz="2000"/>
          </a:p>
        </p:txBody>
      </p:sp>
      <p:cxnSp>
        <p:nvCxnSpPr>
          <p:cNvPr id="563" name="Google Shape;563;p15"/>
          <p:cNvCxnSpPr/>
          <p:nvPr/>
        </p:nvCxnSpPr>
        <p:spPr>
          <a:xfrm>
            <a:off x="2095500" y="2594113"/>
            <a:ext cx="10092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4" name="Google Shape;564;p15"/>
          <p:cNvCxnSpPr/>
          <p:nvPr/>
        </p:nvCxnSpPr>
        <p:spPr>
          <a:xfrm>
            <a:off x="3104804" y="1900238"/>
            <a:ext cx="0" cy="7065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5" name="Google Shape;565;p15"/>
          <p:cNvCxnSpPr/>
          <p:nvPr/>
        </p:nvCxnSpPr>
        <p:spPr>
          <a:xfrm>
            <a:off x="2892287" y="1913214"/>
            <a:ext cx="2124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6" name="Google Shape;566;p15"/>
          <p:cNvCxnSpPr/>
          <p:nvPr/>
        </p:nvCxnSpPr>
        <p:spPr>
          <a:xfrm>
            <a:off x="1700213" y="1913214"/>
            <a:ext cx="11922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67" name="Google Shape;567;p15"/>
          <p:cNvCxnSpPr/>
          <p:nvPr/>
        </p:nvCxnSpPr>
        <p:spPr>
          <a:xfrm>
            <a:off x="1711325" y="1919679"/>
            <a:ext cx="101100" cy="1752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68" name="Google Shape;568;p15"/>
          <p:cNvCxnSpPr/>
          <p:nvPr/>
        </p:nvCxnSpPr>
        <p:spPr>
          <a:xfrm>
            <a:off x="1803855" y="2078038"/>
            <a:ext cx="300900" cy="5211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9" name="Google Shape;569;p15"/>
          <p:cNvCxnSpPr/>
          <p:nvPr/>
        </p:nvCxnSpPr>
        <p:spPr>
          <a:xfrm>
            <a:off x="1242392" y="1513193"/>
            <a:ext cx="16959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0" name="Google Shape;570;p15"/>
          <p:cNvCxnSpPr/>
          <p:nvPr/>
        </p:nvCxnSpPr>
        <p:spPr>
          <a:xfrm>
            <a:off x="2923829" y="1501776"/>
            <a:ext cx="0" cy="4113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1" name="Google Shape;571;p15"/>
          <p:cNvCxnSpPr/>
          <p:nvPr/>
        </p:nvCxnSpPr>
        <p:spPr>
          <a:xfrm>
            <a:off x="1764505" y="2114169"/>
            <a:ext cx="11922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72" name="Google Shape;572;p15"/>
          <p:cNvCxnSpPr/>
          <p:nvPr/>
        </p:nvCxnSpPr>
        <p:spPr>
          <a:xfrm>
            <a:off x="2923758" y="1901826"/>
            <a:ext cx="0" cy="2223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73" name="Google Shape;573;p15"/>
          <p:cNvCxnSpPr/>
          <p:nvPr/>
        </p:nvCxnSpPr>
        <p:spPr>
          <a:xfrm>
            <a:off x="1272828" y="1513193"/>
            <a:ext cx="0" cy="6108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4" name="Google Shape;574;p15"/>
          <p:cNvCxnSpPr/>
          <p:nvPr/>
        </p:nvCxnSpPr>
        <p:spPr>
          <a:xfrm>
            <a:off x="1260475" y="2114169"/>
            <a:ext cx="5520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5" name="Google Shape;575;p15"/>
          <p:cNvCxnSpPr/>
          <p:nvPr/>
        </p:nvCxnSpPr>
        <p:spPr>
          <a:xfrm>
            <a:off x="1230313" y="721375"/>
            <a:ext cx="19050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76" name="Google Shape;576;p15"/>
          <p:cNvCxnSpPr/>
          <p:nvPr/>
        </p:nvCxnSpPr>
        <p:spPr>
          <a:xfrm>
            <a:off x="3135245" y="708235"/>
            <a:ext cx="0" cy="8112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77" name="Google Shape;577;p15"/>
          <p:cNvCxnSpPr/>
          <p:nvPr/>
        </p:nvCxnSpPr>
        <p:spPr>
          <a:xfrm>
            <a:off x="1242945" y="719787"/>
            <a:ext cx="0" cy="8058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78" name="Google Shape;578;p15"/>
          <p:cNvCxnSpPr/>
          <p:nvPr/>
        </p:nvCxnSpPr>
        <p:spPr>
          <a:xfrm>
            <a:off x="2878003" y="1512258"/>
            <a:ext cx="2697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79" name="Google Shape;579;p15"/>
          <p:cNvCxnSpPr/>
          <p:nvPr/>
        </p:nvCxnSpPr>
        <p:spPr>
          <a:xfrm>
            <a:off x="0" y="2143430"/>
            <a:ext cx="9000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0" name="Google Shape;580;p15"/>
          <p:cNvCxnSpPr/>
          <p:nvPr/>
        </p:nvCxnSpPr>
        <p:spPr>
          <a:xfrm>
            <a:off x="-2382" y="4145267"/>
            <a:ext cx="9000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1" name="Google Shape;581;p15"/>
          <p:cNvCxnSpPr/>
          <p:nvPr/>
        </p:nvCxnSpPr>
        <p:spPr>
          <a:xfrm>
            <a:off x="897731" y="2130726"/>
            <a:ext cx="0" cy="20268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2" name="Google Shape;582;p15"/>
          <p:cNvCxnSpPr/>
          <p:nvPr/>
        </p:nvCxnSpPr>
        <p:spPr>
          <a:xfrm>
            <a:off x="2107142" y="2605226"/>
            <a:ext cx="0" cy="18573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3" name="Google Shape;583;p15"/>
          <p:cNvCxnSpPr/>
          <p:nvPr/>
        </p:nvCxnSpPr>
        <p:spPr>
          <a:xfrm>
            <a:off x="2098432" y="4450067"/>
            <a:ext cx="6225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4" name="Google Shape;584;p15"/>
          <p:cNvCxnSpPr/>
          <p:nvPr/>
        </p:nvCxnSpPr>
        <p:spPr>
          <a:xfrm>
            <a:off x="2708806" y="2594113"/>
            <a:ext cx="0" cy="18573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5" name="Google Shape;585;p15"/>
          <p:cNvCxnSpPr/>
          <p:nvPr/>
        </p:nvCxnSpPr>
        <p:spPr>
          <a:xfrm>
            <a:off x="2708806" y="4005567"/>
            <a:ext cx="4980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6" name="Google Shape;586;p15"/>
          <p:cNvCxnSpPr/>
          <p:nvPr/>
        </p:nvCxnSpPr>
        <p:spPr>
          <a:xfrm>
            <a:off x="2998545" y="2810179"/>
            <a:ext cx="5808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7" name="Google Shape;587;p15"/>
          <p:cNvCxnSpPr/>
          <p:nvPr/>
        </p:nvCxnSpPr>
        <p:spPr>
          <a:xfrm>
            <a:off x="3579304" y="2797744"/>
            <a:ext cx="0" cy="5583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8" name="Google Shape;588;p15"/>
          <p:cNvCxnSpPr/>
          <p:nvPr/>
        </p:nvCxnSpPr>
        <p:spPr>
          <a:xfrm flipH="1">
            <a:off x="3194397" y="3348600"/>
            <a:ext cx="387000" cy="6633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9" name="Google Shape;589;p15"/>
          <p:cNvCxnSpPr/>
          <p:nvPr/>
        </p:nvCxnSpPr>
        <p:spPr>
          <a:xfrm flipH="1">
            <a:off x="2720276" y="2803827"/>
            <a:ext cx="289800" cy="12018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0" name="Google Shape;590;p15"/>
          <p:cNvCxnSpPr/>
          <p:nvPr/>
        </p:nvCxnSpPr>
        <p:spPr>
          <a:xfrm>
            <a:off x="0" y="996950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91" name="Google Shape;591;p15"/>
          <p:cNvCxnSpPr/>
          <p:nvPr/>
        </p:nvCxnSpPr>
        <p:spPr>
          <a:xfrm>
            <a:off x="-2382" y="4511675"/>
            <a:ext cx="91440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92" name="Google Shape;592;p15"/>
          <p:cNvCxnSpPr/>
          <p:nvPr/>
        </p:nvCxnSpPr>
        <p:spPr>
          <a:xfrm>
            <a:off x="3648605" y="2173425"/>
            <a:ext cx="0" cy="18033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3" name="Google Shape;593;p15"/>
          <p:cNvCxnSpPr/>
          <p:nvPr/>
        </p:nvCxnSpPr>
        <p:spPr>
          <a:xfrm>
            <a:off x="3648605" y="3964292"/>
            <a:ext cx="13122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4" name="Google Shape;594;p15"/>
          <p:cNvCxnSpPr/>
          <p:nvPr/>
        </p:nvCxnSpPr>
        <p:spPr>
          <a:xfrm flipH="1">
            <a:off x="4954730" y="3588055"/>
            <a:ext cx="649200" cy="3777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5" name="Google Shape;595;p15"/>
          <p:cNvCxnSpPr/>
          <p:nvPr/>
        </p:nvCxnSpPr>
        <p:spPr>
          <a:xfrm>
            <a:off x="5599166" y="2455866"/>
            <a:ext cx="0" cy="11418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96" name="Google Shape;596;p15"/>
          <p:cNvCxnSpPr/>
          <p:nvPr/>
        </p:nvCxnSpPr>
        <p:spPr>
          <a:xfrm rot="10800000">
            <a:off x="5168754" y="1781179"/>
            <a:ext cx="432000" cy="6819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7" name="Google Shape;597;p15"/>
          <p:cNvCxnSpPr/>
          <p:nvPr/>
        </p:nvCxnSpPr>
        <p:spPr>
          <a:xfrm>
            <a:off x="4052881" y="1787526"/>
            <a:ext cx="11274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98" name="Google Shape;598;p15"/>
          <p:cNvCxnSpPr/>
          <p:nvPr/>
        </p:nvCxnSpPr>
        <p:spPr>
          <a:xfrm flipH="1" rot="10800000">
            <a:off x="3770812" y="1784715"/>
            <a:ext cx="292200" cy="2787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599" name="Google Shape;599;p15"/>
          <p:cNvCxnSpPr/>
          <p:nvPr/>
        </p:nvCxnSpPr>
        <p:spPr>
          <a:xfrm flipH="1" rot="10800000">
            <a:off x="3645161" y="1987656"/>
            <a:ext cx="204900" cy="1953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0" name="Google Shape;600;p15"/>
          <p:cNvCxnSpPr/>
          <p:nvPr/>
        </p:nvCxnSpPr>
        <p:spPr>
          <a:xfrm>
            <a:off x="3841429" y="1990726"/>
            <a:ext cx="13149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01" name="Google Shape;601;p15"/>
          <p:cNvCxnSpPr/>
          <p:nvPr/>
        </p:nvCxnSpPr>
        <p:spPr>
          <a:xfrm>
            <a:off x="5168953" y="1787526"/>
            <a:ext cx="0" cy="2160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02" name="Google Shape;602;p15"/>
          <p:cNvCxnSpPr/>
          <p:nvPr/>
        </p:nvCxnSpPr>
        <p:spPr>
          <a:xfrm>
            <a:off x="5168900" y="1668463"/>
            <a:ext cx="0" cy="1872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3" name="Google Shape;603;p15"/>
          <p:cNvCxnSpPr/>
          <p:nvPr/>
        </p:nvCxnSpPr>
        <p:spPr>
          <a:xfrm>
            <a:off x="4954586" y="1670051"/>
            <a:ext cx="3762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4" name="Google Shape;604;p15"/>
          <p:cNvCxnSpPr/>
          <p:nvPr/>
        </p:nvCxnSpPr>
        <p:spPr>
          <a:xfrm>
            <a:off x="3841429" y="1458912"/>
            <a:ext cx="14895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5" name="Google Shape;605;p15"/>
          <p:cNvCxnSpPr/>
          <p:nvPr/>
        </p:nvCxnSpPr>
        <p:spPr>
          <a:xfrm>
            <a:off x="5318919" y="1446213"/>
            <a:ext cx="0" cy="2364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6" name="Google Shape;606;p15"/>
          <p:cNvCxnSpPr/>
          <p:nvPr/>
        </p:nvCxnSpPr>
        <p:spPr>
          <a:xfrm>
            <a:off x="4952998" y="1446213"/>
            <a:ext cx="0" cy="2364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7" name="Google Shape;607;p15"/>
          <p:cNvCxnSpPr/>
          <p:nvPr/>
        </p:nvCxnSpPr>
        <p:spPr>
          <a:xfrm>
            <a:off x="3846821" y="984250"/>
            <a:ext cx="0" cy="10032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8" name="Google Shape;608;p15"/>
          <p:cNvCxnSpPr/>
          <p:nvPr/>
        </p:nvCxnSpPr>
        <p:spPr>
          <a:xfrm>
            <a:off x="5270808" y="984250"/>
            <a:ext cx="0" cy="4746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9" name="Google Shape;609;p15"/>
          <p:cNvCxnSpPr/>
          <p:nvPr/>
        </p:nvCxnSpPr>
        <p:spPr>
          <a:xfrm>
            <a:off x="5178524" y="2182956"/>
            <a:ext cx="0" cy="16557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10" name="Google Shape;610;p15"/>
          <p:cNvCxnSpPr/>
          <p:nvPr/>
        </p:nvCxnSpPr>
        <p:spPr>
          <a:xfrm>
            <a:off x="5178524" y="3792539"/>
            <a:ext cx="0" cy="1872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1" name="Google Shape;611;p15"/>
          <p:cNvCxnSpPr/>
          <p:nvPr/>
        </p:nvCxnSpPr>
        <p:spPr>
          <a:xfrm>
            <a:off x="5178524" y="3967500"/>
            <a:ext cx="20733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2" name="Google Shape;612;p15"/>
          <p:cNvCxnSpPr/>
          <p:nvPr/>
        </p:nvCxnSpPr>
        <p:spPr>
          <a:xfrm>
            <a:off x="5165724" y="2182956"/>
            <a:ext cx="2541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13" name="Google Shape;613;p15"/>
          <p:cNvCxnSpPr/>
          <p:nvPr/>
        </p:nvCxnSpPr>
        <p:spPr>
          <a:xfrm>
            <a:off x="5422900" y="2182956"/>
            <a:ext cx="37212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4" name="Google Shape;614;p15"/>
          <p:cNvCxnSpPr/>
          <p:nvPr/>
        </p:nvCxnSpPr>
        <p:spPr>
          <a:xfrm>
            <a:off x="6594529" y="2173425"/>
            <a:ext cx="0" cy="9810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15" name="Google Shape;615;p15"/>
          <p:cNvCxnSpPr/>
          <p:nvPr/>
        </p:nvCxnSpPr>
        <p:spPr>
          <a:xfrm>
            <a:off x="7235879" y="2173425"/>
            <a:ext cx="0" cy="9810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16" name="Google Shape;616;p15"/>
          <p:cNvCxnSpPr/>
          <p:nvPr/>
        </p:nvCxnSpPr>
        <p:spPr>
          <a:xfrm>
            <a:off x="6594529" y="3141967"/>
            <a:ext cx="6414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17" name="Google Shape;617;p15"/>
          <p:cNvCxnSpPr/>
          <p:nvPr/>
        </p:nvCxnSpPr>
        <p:spPr>
          <a:xfrm>
            <a:off x="7235879" y="3141967"/>
            <a:ext cx="7032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8" name="Google Shape;618;p15"/>
          <p:cNvCxnSpPr/>
          <p:nvPr/>
        </p:nvCxnSpPr>
        <p:spPr>
          <a:xfrm>
            <a:off x="7925594" y="2182956"/>
            <a:ext cx="0" cy="20907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9" name="Google Shape;619;p15"/>
          <p:cNvCxnSpPr/>
          <p:nvPr/>
        </p:nvCxnSpPr>
        <p:spPr>
          <a:xfrm>
            <a:off x="7939088" y="4261155"/>
            <a:ext cx="12048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0" name="Google Shape;620;p15"/>
          <p:cNvCxnSpPr/>
          <p:nvPr/>
        </p:nvCxnSpPr>
        <p:spPr>
          <a:xfrm>
            <a:off x="7235879" y="3141967"/>
            <a:ext cx="0" cy="8346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1" name="Google Shape;621;p15"/>
          <p:cNvCxnSpPr/>
          <p:nvPr/>
        </p:nvCxnSpPr>
        <p:spPr>
          <a:xfrm>
            <a:off x="6683429" y="3141967"/>
            <a:ext cx="0" cy="13698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22" name="Google Shape;622;p15"/>
          <p:cNvCxnSpPr/>
          <p:nvPr/>
        </p:nvCxnSpPr>
        <p:spPr>
          <a:xfrm>
            <a:off x="8143929" y="3141967"/>
            <a:ext cx="0" cy="14094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23" name="Google Shape;623;p15"/>
          <p:cNvCxnSpPr/>
          <p:nvPr/>
        </p:nvCxnSpPr>
        <p:spPr>
          <a:xfrm>
            <a:off x="7877230" y="3141967"/>
            <a:ext cx="2874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24" name="Google Shape;624;p15"/>
          <p:cNvCxnSpPr/>
          <p:nvPr/>
        </p:nvCxnSpPr>
        <p:spPr>
          <a:xfrm>
            <a:off x="7262867" y="1029563"/>
            <a:ext cx="7920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5" name="Google Shape;625;p15"/>
          <p:cNvCxnSpPr/>
          <p:nvPr/>
        </p:nvCxnSpPr>
        <p:spPr>
          <a:xfrm flipH="1" rot="10800000">
            <a:off x="6832600" y="1022325"/>
            <a:ext cx="441900" cy="11511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6" name="Google Shape;626;p15"/>
          <p:cNvCxnSpPr/>
          <p:nvPr/>
        </p:nvCxnSpPr>
        <p:spPr>
          <a:xfrm flipH="1" rot="10800000">
            <a:off x="7605713" y="1033566"/>
            <a:ext cx="438900" cy="11433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7" name="Google Shape;627;p15"/>
          <p:cNvCxnSpPr/>
          <p:nvPr/>
        </p:nvCxnSpPr>
        <p:spPr>
          <a:xfrm>
            <a:off x="3885409" y="422275"/>
            <a:ext cx="13860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28" name="Google Shape;628;p15"/>
          <p:cNvCxnSpPr/>
          <p:nvPr/>
        </p:nvCxnSpPr>
        <p:spPr>
          <a:xfrm>
            <a:off x="5270808" y="409575"/>
            <a:ext cx="0" cy="5748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29" name="Google Shape;629;p15"/>
          <p:cNvCxnSpPr/>
          <p:nvPr/>
        </p:nvCxnSpPr>
        <p:spPr>
          <a:xfrm>
            <a:off x="3846821" y="409575"/>
            <a:ext cx="0" cy="58740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630" name="Google Shape;630;p15"/>
          <p:cNvCxnSpPr/>
          <p:nvPr/>
        </p:nvCxnSpPr>
        <p:spPr>
          <a:xfrm>
            <a:off x="3841429" y="422275"/>
            <a:ext cx="669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1" name="Google Shape;631;p15"/>
          <p:cNvCxnSpPr/>
          <p:nvPr/>
        </p:nvCxnSpPr>
        <p:spPr>
          <a:xfrm>
            <a:off x="5203812" y="422275"/>
            <a:ext cx="669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2" name="Google Shape;632;p15"/>
          <p:cNvCxnSpPr/>
          <p:nvPr/>
        </p:nvCxnSpPr>
        <p:spPr>
          <a:xfrm>
            <a:off x="3058446" y="721375"/>
            <a:ext cx="66900" cy="0"/>
          </a:xfrm>
          <a:prstGeom prst="straightConnector1">
            <a:avLst/>
          </a:prstGeom>
          <a:noFill/>
          <a:ln cap="flat" cmpd="sng" w="25400">
            <a:solidFill>
              <a:srgbClr val="0184C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3" name="Google Shape;633;p15"/>
          <p:cNvSpPr/>
          <p:nvPr/>
        </p:nvSpPr>
        <p:spPr>
          <a:xfrm>
            <a:off x="1822484" y="963964"/>
            <a:ext cx="720600" cy="2478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CIOOS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5"/>
          <p:cNvSpPr/>
          <p:nvPr/>
        </p:nvSpPr>
        <p:spPr>
          <a:xfrm>
            <a:off x="1578206" y="1611899"/>
            <a:ext cx="847500" cy="2478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 IOOS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2076421" y="2154894"/>
            <a:ext cx="987600" cy="3906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IOCARIBE-GOOS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5"/>
          <p:cNvSpPr/>
          <p:nvPr/>
        </p:nvSpPr>
        <p:spPr>
          <a:xfrm>
            <a:off x="2014360" y="3416640"/>
            <a:ext cx="760500" cy="2478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GRASP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5"/>
          <p:cNvSpPr/>
          <p:nvPr/>
        </p:nvSpPr>
        <p:spPr>
          <a:xfrm>
            <a:off x="2645518" y="3118683"/>
            <a:ext cx="1166400" cy="2478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OCEANTLAN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>
            <a:off x="3829497" y="2605226"/>
            <a:ext cx="1175400" cy="2478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GOOS-Africa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>
            <a:off x="3908425" y="1612247"/>
            <a:ext cx="1022400" cy="2478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MONGOOS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>
            <a:off x="4064568" y="857062"/>
            <a:ext cx="1017900" cy="2478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EuroGOOS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>
            <a:off x="5620279" y="3012308"/>
            <a:ext cx="1017900" cy="2478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IOGOOS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>
            <a:off x="6737254" y="2555574"/>
            <a:ext cx="997200" cy="2478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SEAGOOS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>
            <a:off x="7096860" y="3653009"/>
            <a:ext cx="607500" cy="2478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>
            <a:off x="8116686" y="3010765"/>
            <a:ext cx="876900" cy="2478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PI-GOOS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>
            <a:off x="5845243" y="428613"/>
            <a:ext cx="648000" cy="247800"/>
          </a:xfrm>
          <a:prstGeom prst="roundRect">
            <a:avLst>
              <a:gd fmla="val 16667" name="adj"/>
            </a:avLst>
          </a:prstGeom>
          <a:solidFill>
            <a:srgbClr val="769B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SAON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5"/>
          <p:cNvSpPr/>
          <p:nvPr/>
        </p:nvSpPr>
        <p:spPr>
          <a:xfrm>
            <a:off x="3999763" y="4031813"/>
            <a:ext cx="764700" cy="247800"/>
          </a:xfrm>
          <a:prstGeom prst="roundRect">
            <a:avLst>
              <a:gd fmla="val 16667" name="adj"/>
            </a:avLst>
          </a:prstGeom>
          <a:solidFill>
            <a:srgbClr val="769B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SAEON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5"/>
          <p:cNvSpPr/>
          <p:nvPr/>
        </p:nvSpPr>
        <p:spPr>
          <a:xfrm>
            <a:off x="4052881" y="4704051"/>
            <a:ext cx="657300" cy="247800"/>
          </a:xfrm>
          <a:prstGeom prst="roundRect">
            <a:avLst>
              <a:gd fmla="val 16667" name="adj"/>
            </a:avLst>
          </a:prstGeom>
          <a:solidFill>
            <a:srgbClr val="769B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5"/>
          <p:cNvSpPr/>
          <p:nvPr/>
        </p:nvSpPr>
        <p:spPr>
          <a:xfrm>
            <a:off x="5298007" y="1333727"/>
            <a:ext cx="1022400" cy="4335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Black Sea GOOS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5"/>
          <p:cNvSpPr/>
          <p:nvPr/>
        </p:nvSpPr>
        <p:spPr>
          <a:xfrm>
            <a:off x="7786172" y="1282886"/>
            <a:ext cx="1124400" cy="247800"/>
          </a:xfrm>
          <a:prstGeom prst="roundRect">
            <a:avLst>
              <a:gd fmla="val 16667" name="adj"/>
            </a:avLst>
          </a:prstGeom>
          <a:solidFill>
            <a:srgbClr val="EA891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NEARGOOS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5"/>
          <p:cNvSpPr txBox="1"/>
          <p:nvPr/>
        </p:nvSpPr>
        <p:spPr>
          <a:xfrm>
            <a:off x="2291443" y="2496783"/>
            <a:ext cx="458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5"/>
          <p:cNvSpPr txBox="1"/>
          <p:nvPr/>
        </p:nvSpPr>
        <p:spPr>
          <a:xfrm>
            <a:off x="2291443" y="2496783"/>
            <a:ext cx="458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5"/>
          <p:cNvSpPr txBox="1"/>
          <p:nvPr/>
        </p:nvSpPr>
        <p:spPr>
          <a:xfrm>
            <a:off x="367527" y="2481800"/>
            <a:ext cx="1127400" cy="1416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184596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Plus 76 GOOS National Focal Points</a:t>
            </a:r>
            <a:endParaRPr b="0" i="0" sz="1800" u="none" cap="none" strike="noStrike">
              <a:solidFill>
                <a:srgbClr val="184596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6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" sz="2800"/>
              <a:t>GOOS Steering Committee</a:t>
            </a:r>
            <a:br>
              <a:rPr lang="en" sz="2800"/>
            </a:br>
            <a:r>
              <a:rPr lang="en" sz="2800"/>
              <a:t>April 2023 </a:t>
            </a:r>
            <a:endParaRPr sz="2800"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400"/>
          </a:p>
        </p:txBody>
      </p:sp>
      <p:sp>
        <p:nvSpPr>
          <p:cNvPr id="658" name="Google Shape;658;p16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659" name="Google Shape;659;p16"/>
          <p:cNvSpPr txBox="1"/>
          <p:nvPr>
            <p:ph idx="1" type="body"/>
          </p:nvPr>
        </p:nvSpPr>
        <p:spPr>
          <a:xfrm>
            <a:off x="540550" y="1539875"/>
            <a:ext cx="4387500" cy="28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33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rPr b="1" lang="en" sz="1600">
                <a:solidFill>
                  <a:schemeClr val="accent3"/>
                </a:solidFill>
              </a:rPr>
              <a:t>Focus areas for the next period:</a:t>
            </a:r>
            <a:endParaRPr b="1">
              <a:solidFill>
                <a:schemeClr val="accent3"/>
              </a:solidFill>
            </a:endParaRPr>
          </a:p>
          <a:p>
            <a:pPr indent="-1651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t/>
            </a:r>
            <a:endParaRPr sz="1600"/>
          </a:p>
          <a:p>
            <a:pPr indent="-222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</a:pPr>
            <a:r>
              <a:rPr lang="en" sz="1600"/>
              <a:t>Communications and advocacy</a:t>
            </a:r>
            <a:endParaRPr/>
          </a:p>
          <a:p>
            <a:pPr indent="-222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</a:pPr>
            <a:r>
              <a:rPr lang="en" sz="1600"/>
              <a:t>Regional coordination </a:t>
            </a:r>
            <a:endParaRPr/>
          </a:p>
          <a:p>
            <a:pPr indent="-222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</a:pPr>
            <a:r>
              <a:rPr lang="en" sz="1600"/>
              <a:t>UN Ocean Decade - Co-Design </a:t>
            </a:r>
            <a:endParaRPr/>
          </a:p>
          <a:p>
            <a:pPr indent="-222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</a:pPr>
            <a:r>
              <a:rPr lang="en" sz="1600"/>
              <a:t>Evolving GOOS Governance - key 2023</a:t>
            </a:r>
            <a:endParaRPr/>
          </a:p>
          <a:p>
            <a:pPr indent="-2222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</a:pPr>
            <a:r>
              <a:rPr lang="en" sz="1600"/>
              <a:t>Strengthening GOOS core support is absolutely vital</a:t>
            </a:r>
            <a:endParaRPr sz="1600"/>
          </a:p>
          <a:p>
            <a:pPr indent="-1651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</a:pPr>
            <a:r>
              <a:t/>
            </a:r>
            <a:endParaRPr sz="1300"/>
          </a:p>
        </p:txBody>
      </p:sp>
      <p:pic>
        <p:nvPicPr>
          <p:cNvPr id="660" name="Google Shape;66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7155" y="1181314"/>
            <a:ext cx="3358572" cy="2510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661" name="Google Shape;661;p16"/>
          <p:cNvSpPr txBox="1"/>
          <p:nvPr/>
        </p:nvSpPr>
        <p:spPr>
          <a:xfrm>
            <a:off x="624600" y="3796950"/>
            <a:ext cx="3947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Plus, updated NFP ToRs approved</a:t>
            </a:r>
            <a:endParaRPr b="1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"/>
          <p:cNvSpPr txBox="1"/>
          <p:nvPr>
            <p:ph idx="12" type="sldNum"/>
          </p:nvPr>
        </p:nvSpPr>
        <p:spPr>
          <a:xfrm>
            <a:off x="8437613" y="4869657"/>
            <a:ext cx="193228" cy="142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7" name="Google Shape;33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594" y="4344994"/>
            <a:ext cx="1536375" cy="798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09968" y="289612"/>
            <a:ext cx="7156031" cy="421944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"/>
          <p:cNvSpPr txBox="1"/>
          <p:nvPr/>
        </p:nvSpPr>
        <p:spPr>
          <a:xfrm>
            <a:off x="3399713" y="4297838"/>
            <a:ext cx="3646350" cy="519351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2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Satterthwaite et al. (2021) Frontiers in Marine Science -</a:t>
            </a:r>
            <a:r>
              <a:rPr b="0" i="0" lang="en" sz="825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GOOS news</a:t>
            </a:r>
            <a:br>
              <a:rPr b="0" i="0" lang="en" sz="82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825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25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"/>
          <p:cNvSpPr txBox="1"/>
          <p:nvPr/>
        </p:nvSpPr>
        <p:spPr>
          <a:xfrm>
            <a:off x="6703875" y="692400"/>
            <a:ext cx="2440125" cy="43627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12 BioEco EOV communities</a:t>
            </a:r>
            <a:endParaRPr b="1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"/>
          <p:cNvSpPr txBox="1"/>
          <p:nvPr>
            <p:ph idx="1" type="body"/>
          </p:nvPr>
        </p:nvSpPr>
        <p:spPr>
          <a:xfrm>
            <a:off x="6805950" y="1582612"/>
            <a:ext cx="2032875" cy="2868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242999" lvl="3" marL="242999" rtl="0" algn="l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1800"/>
              <a:buChar char="•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500+ sustained BioEco observing programmes </a:t>
            </a:r>
            <a:r>
              <a:rPr lang="en">
                <a:solidFill>
                  <a:schemeClr val="accent1"/>
                </a:solidFill>
                <a:highlight>
                  <a:srgbClr val="FFFFFF"/>
                </a:highlight>
              </a:rPr>
              <a:t>…</a:t>
            </a:r>
            <a:r>
              <a:rPr i="1" lang="en">
                <a:solidFill>
                  <a:schemeClr val="accent1"/>
                </a:solidFill>
                <a:highlight>
                  <a:srgbClr val="FFFFFF"/>
                </a:highlight>
              </a:rPr>
              <a:t>and more out there..</a:t>
            </a:r>
            <a:endParaRPr i="1">
              <a:solidFill>
                <a:schemeClr val="accent1"/>
              </a:solidFill>
              <a:highlight>
                <a:srgbClr val="FFFFFF"/>
              </a:highlight>
            </a:endParaRPr>
          </a:p>
          <a:p>
            <a:pPr indent="-242999" lvl="3" marL="242999" rtl="0" algn="l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1800"/>
              <a:buChar char="•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Only 7% of the ocean surface has an </a:t>
            </a:r>
            <a:r>
              <a:rPr i="1" lang="en">
                <a:solidFill>
                  <a:schemeClr val="dk1"/>
                </a:solidFill>
                <a:highlight>
                  <a:srgbClr val="FFFFFF"/>
                </a:highlight>
              </a:rPr>
              <a:t>identified 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active monitoring program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242999" lvl="3" marL="242999" rtl="0" algn="l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1800"/>
              <a:buChar char="•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Some of the biggest gaps are in areas of high biodiversity and high human pressure 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638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ts val="800"/>
              <a:buNone/>
            </a:pPr>
            <a:fld id="{00000000-1234-1234-1234-123412341234}" type="slidenum">
              <a:rPr lang="en" sz="600"/>
              <a:t>‹#›</a:t>
            </a:fld>
            <a:endParaRPr sz="600"/>
          </a:p>
        </p:txBody>
      </p:sp>
      <p:pic>
        <p:nvPicPr>
          <p:cNvPr id="348" name="Google Shape;348;p4"/>
          <p:cNvPicPr preferRelativeResize="0"/>
          <p:nvPr/>
        </p:nvPicPr>
        <p:blipFill rotWithShape="1">
          <a:blip r:embed="rId3">
            <a:alphaModFix/>
          </a:blip>
          <a:srcRect b="0" l="26" r="12705" t="0"/>
          <a:stretch/>
        </p:blipFill>
        <p:spPr>
          <a:xfrm>
            <a:off x="3749456" y="1164948"/>
            <a:ext cx="4139100" cy="346233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"/>
          <p:cNvSpPr txBox="1"/>
          <p:nvPr>
            <p:ph type="title"/>
          </p:nvPr>
        </p:nvSpPr>
        <p:spPr>
          <a:xfrm>
            <a:off x="4298513" y="217727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2400"/>
              <a:t>Underpinning a wide range of applications</a:t>
            </a:r>
            <a:endParaRPr/>
          </a:p>
        </p:txBody>
      </p:sp>
      <p:pic>
        <p:nvPicPr>
          <p:cNvPr id="350" name="Google Shape;350;p4"/>
          <p:cNvPicPr preferRelativeResize="0"/>
          <p:nvPr/>
        </p:nvPicPr>
        <p:blipFill rotWithShape="1">
          <a:blip r:embed="rId4">
            <a:alphaModFix/>
          </a:blip>
          <a:srcRect b="4425" l="0" r="0" t="0"/>
          <a:stretch/>
        </p:blipFill>
        <p:spPr>
          <a:xfrm>
            <a:off x="-44052" y="0"/>
            <a:ext cx="396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"/>
          <p:cNvSpPr txBox="1"/>
          <p:nvPr/>
        </p:nvSpPr>
        <p:spPr>
          <a:xfrm>
            <a:off x="6872953" y="1011146"/>
            <a:ext cx="2031300" cy="13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2" marL="0" marR="0" rtl="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Vision: </a:t>
            </a:r>
            <a:r>
              <a:rPr b="0" i="0" lang="en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 truly global ocean observing system that delivers the essential information needed for our sustainable development, safety, wellbeing and prosperity 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r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"/>
          <p:cNvSpPr/>
          <p:nvPr/>
        </p:nvSpPr>
        <p:spPr>
          <a:xfrm>
            <a:off x="3536381" y="1667972"/>
            <a:ext cx="2291700" cy="174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6450056" y="1458431"/>
            <a:ext cx="2291700" cy="174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612319" y="1458431"/>
            <a:ext cx="2291700" cy="174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"/>
          <p:cNvSpPr txBox="1"/>
          <p:nvPr>
            <p:ph type="title"/>
          </p:nvPr>
        </p:nvSpPr>
        <p:spPr>
          <a:xfrm>
            <a:off x="540544" y="541744"/>
            <a:ext cx="5229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en"/>
              <a:t>Providing global coordination</a:t>
            </a:r>
            <a:endParaRPr/>
          </a:p>
        </p:txBody>
      </p:sp>
      <p:sp>
        <p:nvSpPr>
          <p:cNvPr id="361" name="Google Shape;361;p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2" name="Google Shape;362;p5"/>
          <p:cNvSpPr txBox="1"/>
          <p:nvPr>
            <p:ph idx="1" type="body"/>
          </p:nvPr>
        </p:nvSpPr>
        <p:spPr>
          <a:xfrm>
            <a:off x="593831" y="1371469"/>
            <a:ext cx="2310300" cy="50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62000" lIns="162000" spcFirstLastPara="1" rIns="162000" wrap="square" tIns="162000">
            <a:noAutofit/>
          </a:bodyPr>
          <a:lstStyle/>
          <a:p>
            <a: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300">
                <a:solidFill>
                  <a:schemeClr val="lt1"/>
                </a:solidFill>
              </a:rPr>
              <a:t>Ecosystem of providers</a:t>
            </a:r>
            <a:br>
              <a:rPr lang="en" sz="1400">
                <a:solidFill>
                  <a:schemeClr val="lt1"/>
                </a:solidFill>
              </a:rPr>
            </a:br>
            <a:r>
              <a:rPr b="0" lang="en" sz="1200">
                <a:solidFill>
                  <a:schemeClr val="lt1"/>
                </a:solidFill>
              </a:rPr>
              <a:t>Observation infrastructure</a:t>
            </a:r>
            <a:endParaRPr b="0" sz="1200">
              <a:solidFill>
                <a:schemeClr val="lt1"/>
              </a:solidFill>
            </a:endParaRPr>
          </a:p>
        </p:txBody>
      </p:sp>
      <p:sp>
        <p:nvSpPr>
          <p:cNvPr id="363" name="Google Shape;363;p5"/>
          <p:cNvSpPr/>
          <p:nvPr/>
        </p:nvSpPr>
        <p:spPr>
          <a:xfrm rot="5400000">
            <a:off x="3070819" y="2147681"/>
            <a:ext cx="356100" cy="5121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 rot="-5400000">
            <a:off x="5848209" y="2147747"/>
            <a:ext cx="356100" cy="5121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"/>
          <p:cNvSpPr txBox="1"/>
          <p:nvPr>
            <p:ph idx="1" type="body"/>
          </p:nvPr>
        </p:nvSpPr>
        <p:spPr>
          <a:xfrm>
            <a:off x="6460444" y="1371506"/>
            <a:ext cx="2310300" cy="50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62000" lIns="162000" spcFirstLastPara="1" rIns="162000" wrap="square" tIns="162000">
            <a:noAutofit/>
          </a:bodyPr>
          <a:lstStyle/>
          <a:p>
            <a: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300">
                <a:solidFill>
                  <a:schemeClr val="lt1"/>
                </a:solidFill>
              </a:rPr>
              <a:t>Beneficiaries of ocean information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366" name="Google Shape;36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2613" y="1608713"/>
            <a:ext cx="1888275" cy="188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813" y="1648275"/>
            <a:ext cx="1809150" cy="180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"/>
          <p:cNvSpPr txBox="1"/>
          <p:nvPr>
            <p:ph idx="1" type="body"/>
          </p:nvPr>
        </p:nvSpPr>
        <p:spPr>
          <a:xfrm>
            <a:off x="593822" y="3204431"/>
            <a:ext cx="2310300" cy="431100"/>
          </a:xfrm>
          <a:prstGeom prst="rect">
            <a:avLst/>
          </a:prstGeom>
          <a:solidFill>
            <a:srgbClr val="556D99">
              <a:alpha val="46274"/>
            </a:srgbClr>
          </a:solidFill>
          <a:ln>
            <a:noFill/>
          </a:ln>
        </p:spPr>
        <p:txBody>
          <a:bodyPr anchorCtr="0" anchor="ctr" bIns="162000" lIns="162000" spcFirstLastPara="1" rIns="162000" wrap="square" tIns="162000">
            <a:noAutofit/>
          </a:bodyPr>
          <a:lstStyle/>
          <a:p>
            <a: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100">
                <a:solidFill>
                  <a:schemeClr val="dk2"/>
                </a:solidFill>
              </a:rPr>
              <a:t>Ocean observing community, partners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369" name="Google Shape;369;p5"/>
          <p:cNvSpPr txBox="1"/>
          <p:nvPr>
            <p:ph idx="1" type="body"/>
          </p:nvPr>
        </p:nvSpPr>
        <p:spPr>
          <a:xfrm>
            <a:off x="6460434" y="3204431"/>
            <a:ext cx="2310300" cy="431100"/>
          </a:xfrm>
          <a:prstGeom prst="rect">
            <a:avLst/>
          </a:prstGeom>
          <a:solidFill>
            <a:srgbClr val="556D99">
              <a:alpha val="46274"/>
            </a:srgbClr>
          </a:solidFill>
          <a:ln>
            <a:noFill/>
          </a:ln>
        </p:spPr>
        <p:txBody>
          <a:bodyPr anchorCtr="0" anchor="ctr" bIns="162000" lIns="162000" spcFirstLastPara="1" rIns="162000" wrap="square" tIns="162000">
            <a:noAutofit/>
          </a:bodyPr>
          <a:lstStyle/>
          <a:p>
            <a: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100">
                <a:solidFill>
                  <a:schemeClr val="dk2"/>
                </a:solidFill>
              </a:rPr>
              <a:t>Users, end-users, investors, the public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70" name="Google Shape;370;p5"/>
          <p:cNvSpPr txBox="1"/>
          <p:nvPr>
            <p:ph idx="1" type="body"/>
          </p:nvPr>
        </p:nvSpPr>
        <p:spPr>
          <a:xfrm>
            <a:off x="3527128" y="3204431"/>
            <a:ext cx="2310300" cy="431100"/>
          </a:xfrm>
          <a:prstGeom prst="rect">
            <a:avLst/>
          </a:prstGeom>
          <a:solidFill>
            <a:srgbClr val="556D99">
              <a:alpha val="46274"/>
            </a:srgbClr>
          </a:solidFill>
          <a:ln>
            <a:noFill/>
          </a:ln>
        </p:spPr>
        <p:txBody>
          <a:bodyPr anchorCtr="0" anchor="ctr" bIns="162000" lIns="162000" spcFirstLastPara="1" rIns="162000" wrap="square" tIns="162000">
            <a:noAutofit/>
          </a:bodyPr>
          <a:lstStyle/>
          <a:p>
            <a: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100">
                <a:solidFill>
                  <a:schemeClr val="dk2"/>
                </a:solidFill>
              </a:rPr>
              <a:t>GOOS core and components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71" name="Google Shape;371;p5"/>
          <p:cNvSpPr txBox="1"/>
          <p:nvPr>
            <p:ph idx="1" type="body"/>
          </p:nvPr>
        </p:nvSpPr>
        <p:spPr>
          <a:xfrm>
            <a:off x="3527156" y="1371506"/>
            <a:ext cx="2310300" cy="50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62000" lIns="162000" spcFirstLastPara="1" rIns="162000" wrap="square" tIns="162000">
            <a:noAutofit/>
          </a:bodyPr>
          <a:lstStyle/>
          <a:p>
            <a: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300">
                <a:solidFill>
                  <a:schemeClr val="lt1"/>
                </a:solidFill>
              </a:rPr>
              <a:t>Infrastructure and </a:t>
            </a:r>
            <a:endParaRPr sz="1300">
              <a:solidFill>
                <a:schemeClr val="lt1"/>
              </a:solidFill>
            </a:endParaRPr>
          </a:p>
          <a:p>
            <a: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300">
                <a:solidFill>
                  <a:schemeClr val="lt1"/>
                </a:solidFill>
              </a:rPr>
              <a:t>global coordination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372" name="Google Shape;37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58197" y="1592368"/>
            <a:ext cx="1958756" cy="195875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"/>
          <p:cNvSpPr txBox="1"/>
          <p:nvPr/>
        </p:nvSpPr>
        <p:spPr>
          <a:xfrm>
            <a:off x="3458837" y="3457425"/>
            <a:ext cx="4089757" cy="1453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3" marL="2413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 Expert Panels</a:t>
            </a:r>
            <a:endParaRPr/>
          </a:p>
          <a:p>
            <a:pPr indent="-241300" lvl="3" marL="2413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Observation Coordination Group, OceanOPS, networks</a:t>
            </a:r>
            <a:endParaRPr/>
          </a:p>
          <a:p>
            <a:pPr indent="-241300" lvl="3" marL="2413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Regional Alliances &amp; National Focal Points</a:t>
            </a:r>
            <a:endParaRPr/>
          </a:p>
          <a:p>
            <a:pPr indent="-241300" lvl="3" marL="2413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Expert Team Operational Ocean Forecasting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"/>
          <p:cNvSpPr txBox="1"/>
          <p:nvPr>
            <p:ph idx="1" type="body"/>
          </p:nvPr>
        </p:nvSpPr>
        <p:spPr>
          <a:xfrm>
            <a:off x="540550" y="1085950"/>
            <a:ext cx="5137200" cy="3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</a:pPr>
            <a:r>
              <a:rPr b="1" lang="en" sz="1400">
                <a:solidFill>
                  <a:schemeClr val="accent3"/>
                </a:solidFill>
              </a:rPr>
              <a:t>3 Major Ocean Decade Programmes &amp; DCO</a:t>
            </a:r>
            <a:endParaRPr b="1" sz="1400">
              <a:solidFill>
                <a:schemeClr val="accent3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1" lang="en" sz="1400">
                <a:solidFill>
                  <a:schemeClr val="accent3"/>
                </a:solidFill>
              </a:rPr>
              <a:t>6 GOOS Projects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sz="1400"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</a:pPr>
            <a:r>
              <a:rPr b="1" lang="en" sz="1400">
                <a:solidFill>
                  <a:schemeClr val="accent3"/>
                </a:solidFill>
              </a:rPr>
              <a:t>Projects:  ideal characteristics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" sz="1400"/>
              <a:t>Focus on developing long-term sustained infrastructure - including coordination mechanisms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" sz="1400"/>
              <a:t>Funding support and interest of agencies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" sz="1400"/>
              <a:t>Technical infrastructure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" sz="1400"/>
              <a:t>Clear objectives and expected results within a sufficient, but limited period of time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" sz="1400"/>
              <a:t>Fundable: engages potential sponsors early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" sz="1400"/>
              <a:t>Strategy to prove value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" sz="1400"/>
              <a:t>Potential to be repeatable / scalable / reusable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" sz="1400"/>
              <a:t>Engages developing countries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400">
              <a:solidFill>
                <a:srgbClr val="0000FF"/>
              </a:solidFill>
            </a:endParaRPr>
          </a:p>
        </p:txBody>
      </p:sp>
      <p:sp>
        <p:nvSpPr>
          <p:cNvPr id="379" name="Google Shape;379;p6"/>
          <p:cNvSpPr txBox="1"/>
          <p:nvPr>
            <p:ph type="title"/>
          </p:nvPr>
        </p:nvSpPr>
        <p:spPr>
          <a:xfrm>
            <a:off x="540545" y="541735"/>
            <a:ext cx="4807632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Transformation &amp; Innovation</a:t>
            </a:r>
            <a:endParaRPr/>
          </a:p>
        </p:txBody>
      </p:sp>
      <p:pic>
        <p:nvPicPr>
          <p:cNvPr descr="Diagram&#10;&#10;Description automatically generated" id="380" name="Google Shape;38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8392" y="471020"/>
            <a:ext cx="2193624" cy="2446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08605" y="-21168"/>
            <a:ext cx="1433498" cy="10418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globe and text&#10;&#10;Description automatically generated" id="382" name="Google Shape;382;p6"/>
          <p:cNvPicPr preferRelativeResize="0"/>
          <p:nvPr/>
        </p:nvPicPr>
        <p:blipFill rotWithShape="1">
          <a:blip r:embed="rId5">
            <a:alphaModFix/>
          </a:blip>
          <a:srcRect b="22641" l="0" r="0" t="33146"/>
          <a:stretch/>
        </p:blipFill>
        <p:spPr>
          <a:xfrm>
            <a:off x="4930775" y="1197613"/>
            <a:ext cx="1548250" cy="6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11999" y="2265917"/>
            <a:ext cx="1437798" cy="61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77748" y="2349418"/>
            <a:ext cx="821959" cy="82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"/>
          <p:cNvPicPr preferRelativeResize="0"/>
          <p:nvPr/>
        </p:nvPicPr>
        <p:blipFill rotWithShape="1">
          <a:blip r:embed="rId8">
            <a:alphaModFix/>
          </a:blip>
          <a:srcRect b="33604" l="0" r="0" t="30365"/>
          <a:stretch/>
        </p:blipFill>
        <p:spPr>
          <a:xfrm>
            <a:off x="6993496" y="2815975"/>
            <a:ext cx="1896699" cy="61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"/>
          <p:cNvPicPr preferRelativeResize="0"/>
          <p:nvPr/>
        </p:nvPicPr>
        <p:blipFill rotWithShape="1">
          <a:blip r:embed="rId9">
            <a:alphaModFix/>
          </a:blip>
          <a:srcRect b="36094" l="0" r="0" t="29848"/>
          <a:stretch/>
        </p:blipFill>
        <p:spPr>
          <a:xfrm>
            <a:off x="5039362" y="3348800"/>
            <a:ext cx="2006636" cy="61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04850" y="3427638"/>
            <a:ext cx="2332530" cy="12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30767" y="4099400"/>
            <a:ext cx="2013758" cy="61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4" name="Google Shape;394;p7"/>
          <p:cNvPicPr preferRelativeResize="0"/>
          <p:nvPr/>
        </p:nvPicPr>
        <p:blipFill rotWithShape="1">
          <a:blip r:embed="rId3">
            <a:alphaModFix/>
          </a:blip>
          <a:srcRect b="24958" l="0" r="0" t="0"/>
          <a:stretch/>
        </p:blipFill>
        <p:spPr>
          <a:xfrm>
            <a:off x="2531275" y="739376"/>
            <a:ext cx="6819324" cy="4024023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7"/>
          <p:cNvSpPr/>
          <p:nvPr/>
        </p:nvSpPr>
        <p:spPr>
          <a:xfrm>
            <a:off x="-259925" y="1439366"/>
            <a:ext cx="2791200" cy="1675974"/>
          </a:xfrm>
          <a:prstGeom prst="rect">
            <a:avLst/>
          </a:prstGeom>
          <a:solidFill>
            <a:schemeClr val="lt1"/>
          </a:solidFill>
          <a:ln cap="flat" cmpd="sng" w="1016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70000" lIns="540000" spcFirstLastPara="1" rIns="270000" wrap="square" tIns="270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1F3864"/>
                </a:solidFill>
                <a:latin typeface="Proxima Nova"/>
                <a:ea typeface="Proxima Nova"/>
                <a:cs typeface="Proxima Nova"/>
                <a:sym typeface="Proxima Nova"/>
              </a:rPr>
              <a:t>Mission</a:t>
            </a:r>
            <a:endParaRPr b="0" i="0" sz="1200" u="none" cap="none" strike="noStrike">
              <a:solidFill>
                <a:srgbClr val="1F386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222222"/>
                </a:solidFill>
                <a:latin typeface="Proxima Nova"/>
                <a:ea typeface="Proxima Nova"/>
                <a:cs typeface="Proxima Nova"/>
                <a:sym typeface="Proxima Nova"/>
              </a:rPr>
              <a:t>To lead the ocean observing community and create the partnerships to grow an integrated, responsive and sustained observing system </a:t>
            </a:r>
            <a:endParaRPr b="0" i="0" sz="1200" u="none" cap="none" strike="noStrike">
              <a:solidFill>
                <a:srgbClr val="22222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6" name="Google Shape;396;p7"/>
          <p:cNvSpPr txBox="1"/>
          <p:nvPr/>
        </p:nvSpPr>
        <p:spPr>
          <a:xfrm>
            <a:off x="247425" y="265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184596"/>
                </a:solidFill>
                <a:latin typeface="Proxima Nova"/>
                <a:ea typeface="Proxima Nova"/>
                <a:cs typeface="Proxima Nova"/>
                <a:sym typeface="Proxima Nova"/>
              </a:rPr>
              <a:t>The GOOS 2030 Strategy</a:t>
            </a:r>
            <a:endParaRPr b="1" i="0" sz="2700" u="none" cap="none" strike="noStrike">
              <a:solidFill>
                <a:srgbClr val="18459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7" name="Google Shape;397;p7"/>
          <p:cNvSpPr/>
          <p:nvPr/>
        </p:nvSpPr>
        <p:spPr>
          <a:xfrm>
            <a:off x="5459424" y="780855"/>
            <a:ext cx="971400" cy="969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"/>
          <p:cNvSpPr txBox="1"/>
          <p:nvPr>
            <p:ph idx="12" type="sldNum"/>
          </p:nvPr>
        </p:nvSpPr>
        <p:spPr>
          <a:xfrm>
            <a:off x="8437613" y="4869657"/>
            <a:ext cx="193228" cy="1422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3" name="Google Shape;403;p8"/>
          <p:cNvSpPr txBox="1"/>
          <p:nvPr/>
        </p:nvSpPr>
        <p:spPr>
          <a:xfrm>
            <a:off x="480150" y="326194"/>
            <a:ext cx="7398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GOOS global and emerging networks</a:t>
            </a:r>
            <a:endParaRPr b="1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BCP Logo" id="404" name="Google Shape;40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8531" y="1045160"/>
            <a:ext cx="431006" cy="431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OSS" id="405" name="Google Shape;40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8531" y="1611569"/>
            <a:ext cx="431006" cy="449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406" name="Google Shape;40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8538" y="2185089"/>
            <a:ext cx="461687" cy="44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71944" y="2794725"/>
            <a:ext cx="724181" cy="541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go Information Centre" id="408" name="Google Shape;408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50496" y="1615856"/>
            <a:ext cx="453215" cy="449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ceanSITES " id="409" name="Google Shape;409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24350" y="2215269"/>
            <a:ext cx="522980" cy="38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78247" y="3409259"/>
            <a:ext cx="724181" cy="26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10664" y="2794719"/>
            <a:ext cx="436659" cy="41891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"/>
          <p:cNvSpPr txBox="1"/>
          <p:nvPr/>
        </p:nvSpPr>
        <p:spPr>
          <a:xfrm>
            <a:off x="4142919" y="4815755"/>
            <a:ext cx="4900950" cy="1961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25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www.ocean-ops.org/reportcard</a:t>
            </a:r>
            <a:r>
              <a:rPr b="0" i="0" lang="en" sz="825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0" i="0" sz="82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234344" y="972750"/>
            <a:ext cx="522975" cy="5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06401" y="4641469"/>
            <a:ext cx="724181" cy="3483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 shot of a computer&#10;&#10;Description automatically generated with low confidence" id="415" name="Google Shape;415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80150" y="734318"/>
            <a:ext cx="7013420" cy="3889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a596c4a20d_6_75"/>
          <p:cNvSpPr txBox="1"/>
          <p:nvPr/>
        </p:nvSpPr>
        <p:spPr>
          <a:xfrm>
            <a:off x="456499" y="294532"/>
            <a:ext cx="5282058" cy="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2025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IODE transformation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</p:txBody>
      </p:sp>
      <p:pic>
        <p:nvPicPr>
          <p:cNvPr id="421" name="Google Shape;421;g2a596c4a20d_6_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0218" y="395782"/>
            <a:ext cx="2349702" cy="5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2a596c4a20d_6_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96107"/>
            <a:ext cx="3282538" cy="26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2a596c4a20d_6_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2538" y="1451919"/>
            <a:ext cx="5442362" cy="329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Heslop, Emma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8e024d6-51f2-471b-ac2c-b1117d65062e_Enabled">
    <vt:lpwstr>true</vt:lpwstr>
  </property>
  <property fmtid="{D5CDD505-2E9C-101B-9397-08002B2CF9AE}" pid="3" name="MSIP_Label_f8e024d6-51f2-471b-ac2c-b1117d65062e_SetDate">
    <vt:lpwstr>2023-10-25T14:22:27Z</vt:lpwstr>
  </property>
  <property fmtid="{D5CDD505-2E9C-101B-9397-08002B2CF9AE}" pid="4" name="MSIP_Label_f8e024d6-51f2-471b-ac2c-b1117d65062e_Method">
    <vt:lpwstr>Standard</vt:lpwstr>
  </property>
  <property fmtid="{D5CDD505-2E9C-101B-9397-08002B2CF9AE}" pid="5" name="MSIP_Label_f8e024d6-51f2-471b-ac2c-b1117d65062e_Name">
    <vt:lpwstr>UNESCO - Unclassified</vt:lpwstr>
  </property>
  <property fmtid="{D5CDD505-2E9C-101B-9397-08002B2CF9AE}" pid="6" name="MSIP_Label_f8e024d6-51f2-471b-ac2c-b1117d65062e_SiteId">
    <vt:lpwstr>1d4fae52-39b3-4bfa-b0b3-022956b11194</vt:lpwstr>
  </property>
  <property fmtid="{D5CDD505-2E9C-101B-9397-08002B2CF9AE}" pid="7" name="MSIP_Label_f8e024d6-51f2-471b-ac2c-b1117d65062e_ActionId">
    <vt:lpwstr>931dcd3d-de61-42d5-baf6-8c0493ce99d4</vt:lpwstr>
  </property>
  <property fmtid="{D5CDD505-2E9C-101B-9397-08002B2CF9AE}" pid="8" name="MSIP_Label_f8e024d6-51f2-471b-ac2c-b1117d65062e_ContentBits">
    <vt:lpwstr>0</vt:lpwstr>
  </property>
</Properties>
</file>