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4"/>
    <p:sldMasterId id="2147483650"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Lst>
  <p:sldSz cy="6858000" cx="12192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26" roundtripDataSignature="AMtx7mhFOBiRbJwI0n4TQ2MyoiOtJQ9Be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49BFE4A1-9E80-4791-A59A-03B0699874F5}">
  <a:tblStyle styleId="{49BFE4A1-9E80-4791-A59A-03B0699874F5}" styleName="Table_0">
    <a:wholeTbl>
      <a:tcTxStyle b="off" i="off">
        <a:font>
          <a:latin typeface="Calibri"/>
          <a:ea typeface="Calibri"/>
          <a:cs typeface="Calibri"/>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9EFF7"/>
          </a:solidFill>
        </a:fill>
      </a:tcStyle>
    </a:wholeTbl>
    <a:band1H>
      <a:tcTxStyle/>
      <a:tcStyle>
        <a:fill>
          <a:solidFill>
            <a:srgbClr val="D0DEEF"/>
          </a:solidFill>
        </a:fill>
      </a:tcStyle>
    </a:band1H>
    <a:band2H>
      <a:tcTxStyle/>
    </a:band2H>
    <a:band1V>
      <a:tcTxStyle/>
      <a:tcStyle>
        <a:fill>
          <a:solidFill>
            <a:srgbClr val="D0DEEF"/>
          </a:solidFill>
        </a:fill>
      </a:tcStyle>
    </a:band1V>
    <a:band2V>
      <a:tcTxStyle/>
    </a:band2V>
    <a:lastCol>
      <a:tcTxStyle b="on" i="off">
        <a:font>
          <a:latin typeface="Calibri"/>
          <a:ea typeface="Calibri"/>
          <a:cs typeface="Calibri"/>
        </a:font>
        <a:schemeClr val="lt1"/>
      </a:tcTxStyle>
      <a:tcStyle>
        <a:fill>
          <a:solidFill>
            <a:schemeClr val="accent1"/>
          </a:solidFill>
        </a:fill>
      </a:tcStyle>
    </a:lastCol>
    <a:firstCol>
      <a:tcTxStyle b="on" i="off">
        <a:font>
          <a:latin typeface="Calibri"/>
          <a:ea typeface="Calibri"/>
          <a:cs typeface="Calibri"/>
        </a:font>
        <a:schemeClr val="lt1"/>
      </a:tcTxStyle>
      <a:tcStyle>
        <a:fill>
          <a:solidFill>
            <a:schemeClr val="accent1"/>
          </a:solidFill>
        </a:fill>
      </a:tcStyle>
    </a:firstCol>
    <a:lastRow>
      <a:tcTxStyle b="on" i="off">
        <a:font>
          <a:latin typeface="Calibri"/>
          <a:ea typeface="Calibri"/>
          <a:cs typeface="Calibri"/>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a:seCell>
    <a:swCell>
      <a:tcTxStyle/>
    </a:swCell>
    <a:firstRow>
      <a:tcTxStyle b="on" i="off">
        <a:font>
          <a:latin typeface="Calibri"/>
          <a:ea typeface="Calibri"/>
          <a:cs typeface="Calibri"/>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a:neCell>
    <a:nwCell>
      <a:tcTxStyle/>
    </a:nwCell>
  </a:tblStyle>
  <a:tblStyle styleId="{BE8D6901-CE7E-4959-9DFC-72AF83D6108C}" styleName="Table_1">
    <a:wholeTbl>
      <a:tcTxStyle b="off" i="off">
        <a:font>
          <a:latin typeface="Calibri"/>
          <a:ea typeface="Calibri"/>
          <a:cs typeface="Calibri"/>
        </a:font>
        <a:schemeClr val="dk1"/>
      </a:tcTxStyle>
      <a:tcStyle>
        <a:tcBdr>
          <a:left>
            <a:ln cap="flat" cmpd="sng" w="9525">
              <a:solidFill>
                <a:srgbClr val="000000">
                  <a:alpha val="0"/>
                </a:srgbClr>
              </a:solidFill>
              <a:prstDash val="solid"/>
              <a:round/>
              <a:headEnd len="sm" w="sm" type="none"/>
              <a:tailEnd len="sm" w="sm" type="none"/>
            </a:ln>
          </a:left>
          <a:right>
            <a:ln cap="flat" cmpd="sng" w="9525">
              <a:solidFill>
                <a:srgbClr val="000000">
                  <a:alpha val="0"/>
                </a:srgbClr>
              </a:solidFill>
              <a:prstDash val="solid"/>
              <a:round/>
              <a:headEnd len="sm" w="sm" type="none"/>
              <a:tailEnd len="sm" w="sm" type="none"/>
            </a:ln>
          </a:right>
          <a:top>
            <a:ln cap="flat" cmpd="sng" w="12700">
              <a:solidFill>
                <a:schemeClr val="accent1"/>
              </a:solidFill>
              <a:prstDash val="solid"/>
              <a:round/>
              <a:headEnd len="sm" w="sm" type="none"/>
              <a:tailEnd len="sm" w="sm" type="none"/>
            </a:ln>
          </a:top>
          <a:bottom>
            <a:ln cap="flat" cmpd="sng" w="12700">
              <a:solidFill>
                <a:schemeClr val="accent1"/>
              </a:solidFill>
              <a:prstDash val="solid"/>
              <a:round/>
              <a:headEnd len="sm" w="sm" type="none"/>
              <a:tailEnd len="sm" w="sm" type="none"/>
            </a:ln>
          </a:bottom>
          <a:insideH>
            <a:ln cap="flat" cmpd="sng" w="9525">
              <a:solidFill>
                <a:srgbClr val="000000">
                  <a:alpha val="0"/>
                </a:srgbClr>
              </a:solidFill>
              <a:prstDash val="solid"/>
              <a:round/>
              <a:headEnd len="sm" w="sm" type="none"/>
              <a:tailEnd len="sm" w="sm" type="none"/>
            </a:ln>
          </a:insideH>
          <a:insideV>
            <a:ln cap="flat" cmpd="sng" w="9525">
              <a:solidFill>
                <a:srgbClr val="000000">
                  <a:alpha val="0"/>
                </a:srgbClr>
              </a:solidFill>
              <a:prstDash val="solid"/>
              <a:round/>
              <a:headEnd len="sm" w="sm" type="none"/>
              <a:tailEnd len="sm" w="sm" type="none"/>
            </a:ln>
          </a:insideV>
        </a:tcBdr>
        <a:fill>
          <a:solidFill>
            <a:srgbClr val="FFFFFF">
              <a:alpha val="0"/>
            </a:srgbClr>
          </a:solidFill>
        </a:fill>
      </a:tcStyle>
    </a:wholeTbl>
    <a:band1H>
      <a:tcTxStyle/>
      <a:tcStyle>
        <a:fill>
          <a:solidFill>
            <a:schemeClr val="accent1">
              <a:alpha val="20000"/>
            </a:schemeClr>
          </a:solidFill>
        </a:fill>
      </a:tcStyle>
    </a:band1H>
    <a:band2H>
      <a:tcTxStyle/>
    </a:band2H>
    <a:band1V>
      <a:tcTxStyle/>
      <a:tcStyle>
        <a:fill>
          <a:solidFill>
            <a:schemeClr val="accent1">
              <a:alpha val="20000"/>
            </a:schemeClr>
          </a:solidFill>
        </a:fill>
      </a:tcStyle>
    </a:band1V>
    <a:band2V>
      <a:tcTxStyle/>
    </a:band2V>
    <a:lastCol>
      <a:tcTxStyle b="on" i="off"/>
    </a:lastCol>
    <a:firstCol>
      <a:tcTxStyle b="on" i="off"/>
    </a:firstCol>
    <a:lastRow>
      <a:tcTxStyle b="on" i="off"/>
      <a:tcStyle>
        <a:tcBdr>
          <a:top>
            <a:ln cap="flat" cmpd="sng" w="12700">
              <a:solidFill>
                <a:schemeClr val="accent1"/>
              </a:solidFill>
              <a:prstDash val="solid"/>
              <a:round/>
              <a:headEnd len="sm" w="sm" type="none"/>
              <a:tailEnd len="sm" w="sm" type="none"/>
            </a:ln>
          </a:top>
        </a:tcBdr>
        <a:fill>
          <a:solidFill>
            <a:srgbClr val="FFFFFF">
              <a:alpha val="0"/>
            </a:srgbClr>
          </a:solidFill>
        </a:fill>
      </a:tcStyle>
    </a:lastRow>
    <a:seCell>
      <a:tcTxStyle/>
    </a:seCell>
    <a:swCell>
      <a:tcTxStyle/>
    </a:swCell>
    <a:firstRow>
      <a:tcTxStyle b="on" i="off"/>
      <a:tcStyle>
        <a:tcBdr>
          <a:bottom>
            <a:ln cap="flat" cmpd="sng" w="12700">
              <a:solidFill>
                <a:schemeClr val="accent1"/>
              </a:solidFill>
              <a:prstDash val="solid"/>
              <a:round/>
              <a:headEnd len="sm" w="sm" type="none"/>
              <a:tailEnd len="sm" w="sm" type="none"/>
            </a:ln>
          </a:bottom>
        </a:tcBdr>
        <a:fill>
          <a:solidFill>
            <a:srgbClr val="FFFFFF">
              <a:alpha val="0"/>
            </a:srgbClr>
          </a:solidFill>
        </a:fill>
      </a:tcStyle>
    </a:firstRow>
    <a:neCell>
      <a:tcTxStyle/>
    </a:neCell>
    <a:nwCell>
      <a:tcTxStyle/>
    </a:nwCell>
  </a:tblStyle>
</a:tblStyleLst>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3.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26" Type="http://customschemas.google.com/relationships/presentationmetadata" Target="metadata"/><Relationship Id="rId25" Type="http://schemas.openxmlformats.org/officeDocument/2006/relationships/slide" Target="slides/slide19.xml"/><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 name="Shape 43"/>
        <p:cNvGrpSpPr/>
        <p:nvPr/>
      </p:nvGrpSpPr>
      <p:grpSpPr>
        <a:xfrm>
          <a:off x="0" y="0"/>
          <a:ext cx="0" cy="0"/>
          <a:chOff x="0" y="0"/>
          <a:chExt cx="0" cy="0"/>
        </a:xfrm>
      </p:grpSpPr>
      <p:sp>
        <p:nvSpPr>
          <p:cNvPr id="44" name="Google Shape;44;p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 name="Google Shape;45;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6" name="Google Shape;136;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71450" lvl="0" marL="171450" rtl="0" algn="l">
              <a:spcBef>
                <a:spcPts val="0"/>
              </a:spcBef>
              <a:spcAft>
                <a:spcPts val="0"/>
              </a:spcAft>
              <a:buClr>
                <a:schemeClr val="dk1"/>
              </a:buClr>
              <a:buSzPts val="1200"/>
              <a:buFont typeface="Arial"/>
              <a:buChar char="•"/>
            </a:pPr>
            <a:r>
              <a:rPr lang="en-US"/>
              <a:t>9</a:t>
            </a:r>
            <a:r>
              <a:rPr baseline="30000" lang="en-US"/>
              <a:t>th</a:t>
            </a:r>
            <a:r>
              <a:rPr lang="en-US"/>
              <a:t> WG-PICT meeting on 3</a:t>
            </a:r>
            <a:r>
              <a:rPr baseline="30000" lang="en-US"/>
              <a:t>rd</a:t>
            </a:r>
            <a:r>
              <a:rPr lang="en-US"/>
              <a:t> February 2023</a:t>
            </a:r>
            <a:endParaRPr/>
          </a:p>
        </p:txBody>
      </p:sp>
      <p:sp>
        <p:nvSpPr>
          <p:cNvPr id="137" name="Google Shape;137;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p1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4" name="Google Shape;144;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5" name="Google Shape;155;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6" name="Google Shape;156;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p1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8" name="Google Shape;168;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p1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0" name="Google Shape;180;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2" name="Google Shape;192;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3" name="Google Shape;193;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9" name="Google Shape;199;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0" name="Google Shape;200;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6" name="Google Shape;206;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7" name="Google Shape;207;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3" name="Google Shape;213;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4" name="Google Shape;214;p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p1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0" name="Google Shape;220;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 name="Shape 49"/>
        <p:cNvGrpSpPr/>
        <p:nvPr/>
      </p:nvGrpSpPr>
      <p:grpSpPr>
        <a:xfrm>
          <a:off x="0" y="0"/>
          <a:ext cx="0" cy="0"/>
          <a:chOff x="0" y="0"/>
          <a:chExt cx="0" cy="0"/>
        </a:xfrm>
      </p:grpSpPr>
      <p:sp>
        <p:nvSpPr>
          <p:cNvPr id="50" name="Google Shape;50;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 name="Google Shape;51;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Last Reporting Period December 2021</a:t>
            </a:r>
            <a:endParaRPr/>
          </a:p>
        </p:txBody>
      </p:sp>
      <p:sp>
        <p:nvSpPr>
          <p:cNvPr id="52" name="Google Shape;52;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 name="Shape 55"/>
        <p:cNvGrpSpPr/>
        <p:nvPr/>
      </p:nvGrpSpPr>
      <p:grpSpPr>
        <a:xfrm>
          <a:off x="0" y="0"/>
          <a:ext cx="0" cy="0"/>
          <a:chOff x="0" y="0"/>
          <a:chExt cx="0" cy="0"/>
        </a:xfrm>
      </p:grpSpPr>
      <p:sp>
        <p:nvSpPr>
          <p:cNvPr id="56" name="Google Shape;56;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 name="Google Shape;57;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1. One month after the ICG/PTWS- XXIX in December 2021- HTHH Volcano Erupted on 14</a:t>
            </a:r>
            <a:r>
              <a:rPr baseline="30000" lang="en-US"/>
              <a:t>th</a:t>
            </a:r>
            <a:r>
              <a:rPr lang="en-US"/>
              <a:t> January and Exploded on 15</a:t>
            </a:r>
            <a:r>
              <a:rPr baseline="30000" lang="en-US"/>
              <a:t>th</a:t>
            </a:r>
            <a:r>
              <a:rPr lang="en-US"/>
              <a:t> January 2022</a:t>
            </a:r>
            <a:endParaRPr/>
          </a:p>
        </p:txBody>
      </p:sp>
      <p:sp>
        <p:nvSpPr>
          <p:cNvPr id="58" name="Google Shape;58;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 name="Shape 66"/>
        <p:cNvGrpSpPr/>
        <p:nvPr/>
      </p:nvGrpSpPr>
      <p:grpSpPr>
        <a:xfrm>
          <a:off x="0" y="0"/>
          <a:ext cx="0" cy="0"/>
          <a:chOff x="0" y="0"/>
          <a:chExt cx="0" cy="0"/>
        </a:xfrm>
      </p:grpSpPr>
      <p:sp>
        <p:nvSpPr>
          <p:cNvPr id="67" name="Google Shape;67;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8" name="Google Shape;68;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spcBef>
                <a:spcPts val="0"/>
              </a:spcBef>
              <a:spcAft>
                <a:spcPts val="0"/>
              </a:spcAft>
              <a:buClr>
                <a:schemeClr val="dk1"/>
              </a:buClr>
              <a:buSzPts val="1200"/>
              <a:buFont typeface="Calibri"/>
              <a:buAutoNum type="arabicPeriod"/>
            </a:pPr>
            <a:r>
              <a:rPr lang="en-US"/>
              <a:t>First In-person meeting supported by SPC PREP PROJECT and UNESCO/IOC held in Nuku’alofa, Tonga on 17</a:t>
            </a:r>
            <a:r>
              <a:rPr baseline="30000" lang="en-US"/>
              <a:t>th</a:t>
            </a:r>
            <a:r>
              <a:rPr lang="en-US"/>
              <a:t> -21</a:t>
            </a:r>
            <a:r>
              <a:rPr baseline="30000" lang="en-US"/>
              <a:t>st</a:t>
            </a:r>
            <a:r>
              <a:rPr lang="en-US"/>
              <a:t> October, 2022</a:t>
            </a:r>
            <a:endParaRPr/>
          </a:p>
          <a:p>
            <a:pPr indent="-228600" lvl="0" marL="228600" rtl="0" algn="l">
              <a:spcBef>
                <a:spcPts val="0"/>
              </a:spcBef>
              <a:spcAft>
                <a:spcPts val="0"/>
              </a:spcAft>
              <a:buClr>
                <a:schemeClr val="dk1"/>
              </a:buClr>
              <a:buSzPts val="1200"/>
              <a:buFont typeface="Calibri"/>
              <a:buAutoNum type="arabicPeriod"/>
            </a:pPr>
            <a:r>
              <a:rPr lang="en-US"/>
              <a:t>7</a:t>
            </a:r>
            <a:r>
              <a:rPr baseline="30000" lang="en-US"/>
              <a:t>th</a:t>
            </a:r>
            <a:r>
              <a:rPr lang="en-US"/>
              <a:t> ORSNET Meeting </a:t>
            </a:r>
            <a:endParaRPr/>
          </a:p>
          <a:p>
            <a:pPr indent="-228600" lvl="0" marL="228600" rtl="0" algn="l">
              <a:spcBef>
                <a:spcPts val="0"/>
              </a:spcBef>
              <a:spcAft>
                <a:spcPts val="0"/>
              </a:spcAft>
              <a:buClr>
                <a:schemeClr val="dk1"/>
              </a:buClr>
              <a:buSzPts val="1200"/>
              <a:buFont typeface="Calibri"/>
              <a:buAutoNum type="arabicPeriod"/>
            </a:pPr>
            <a:r>
              <a:rPr lang="en-US"/>
              <a:t>8</a:t>
            </a:r>
            <a:r>
              <a:rPr baseline="30000" lang="en-US"/>
              <a:t>th</a:t>
            </a:r>
            <a:r>
              <a:rPr lang="en-US"/>
              <a:t> Task Team Seismic Data Sharing in the SouthWest Pacific </a:t>
            </a:r>
            <a:endParaRPr/>
          </a:p>
          <a:p>
            <a:pPr indent="-228600" lvl="0" marL="228600" rtl="0" algn="l">
              <a:spcBef>
                <a:spcPts val="0"/>
              </a:spcBef>
              <a:spcAft>
                <a:spcPts val="0"/>
              </a:spcAft>
              <a:buClr>
                <a:schemeClr val="dk1"/>
              </a:buClr>
              <a:buSzPts val="1200"/>
              <a:buFont typeface="Calibri"/>
              <a:buAutoNum type="arabicPeriod"/>
            </a:pPr>
            <a:r>
              <a:rPr lang="en-US"/>
              <a:t>HTHH Learning Event </a:t>
            </a:r>
            <a:endParaRPr/>
          </a:p>
        </p:txBody>
      </p:sp>
      <p:sp>
        <p:nvSpPr>
          <p:cNvPr id="69" name="Google Shape;69;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 name="Shape 79"/>
        <p:cNvGrpSpPr/>
        <p:nvPr/>
      </p:nvGrpSpPr>
      <p:grpSpPr>
        <a:xfrm>
          <a:off x="0" y="0"/>
          <a:ext cx="0" cy="0"/>
          <a:chOff x="0" y="0"/>
          <a:chExt cx="0" cy="0"/>
        </a:xfrm>
      </p:grpSpPr>
      <p:sp>
        <p:nvSpPr>
          <p:cNvPr id="80" name="Google Shape;80;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1" name="Google Shape;81;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WORLD TSUNAMI AWARENESS DAY 2022 ON 5</a:t>
            </a:r>
            <a:r>
              <a:rPr baseline="30000" lang="en-US"/>
              <a:t>TH</a:t>
            </a:r>
            <a:r>
              <a:rPr lang="en-US"/>
              <a:t> NOVEMBER 2022</a:t>
            </a:r>
            <a:endParaRPr/>
          </a:p>
        </p:txBody>
      </p:sp>
      <p:sp>
        <p:nvSpPr>
          <p:cNvPr id="82" name="Google Shape;82;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4" name="Google Shape;94;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spcBef>
                <a:spcPts val="0"/>
              </a:spcBef>
              <a:spcAft>
                <a:spcPts val="0"/>
              </a:spcAft>
              <a:buClr>
                <a:schemeClr val="dk1"/>
              </a:buClr>
              <a:buSzPts val="1200"/>
              <a:buFont typeface="Arial"/>
              <a:buChar char="•"/>
            </a:pPr>
            <a:r>
              <a:rPr lang="en-US"/>
              <a:t>Exercise Pacific Wave 2022</a:t>
            </a:r>
            <a:endParaRPr/>
          </a:p>
          <a:p>
            <a:pPr indent="-228600" lvl="0" marL="228600" rtl="0" algn="l">
              <a:spcBef>
                <a:spcPts val="0"/>
              </a:spcBef>
              <a:spcAft>
                <a:spcPts val="0"/>
              </a:spcAft>
              <a:buClr>
                <a:schemeClr val="dk1"/>
              </a:buClr>
              <a:buSzPts val="1200"/>
              <a:buFont typeface="Arial"/>
              <a:buChar char="•"/>
            </a:pPr>
            <a:r>
              <a:rPr lang="en-US"/>
              <a:t>First Pacific Islands Countries and Territories Regional Exercise 2022</a:t>
            </a:r>
            <a:endParaRPr/>
          </a:p>
          <a:p>
            <a:pPr indent="-228600" lvl="0" marL="228600" rtl="0" algn="l">
              <a:spcBef>
                <a:spcPts val="0"/>
              </a:spcBef>
              <a:spcAft>
                <a:spcPts val="0"/>
              </a:spcAft>
              <a:buClr>
                <a:schemeClr val="dk1"/>
              </a:buClr>
              <a:buSzPts val="1200"/>
              <a:buFont typeface="Arial"/>
              <a:buChar char="•"/>
            </a:pPr>
            <a:r>
              <a:rPr lang="en-US"/>
              <a:t>18 Countries participated in a 2hr live exercise </a:t>
            </a:r>
            <a:endParaRPr/>
          </a:p>
          <a:p>
            <a:pPr indent="-228600" lvl="0" marL="228600" rtl="0" algn="l">
              <a:spcBef>
                <a:spcPts val="0"/>
              </a:spcBef>
              <a:spcAft>
                <a:spcPts val="0"/>
              </a:spcAft>
              <a:buClr>
                <a:schemeClr val="dk1"/>
              </a:buClr>
              <a:buSzPts val="1200"/>
              <a:buFont typeface="Arial"/>
              <a:buChar char="•"/>
            </a:pPr>
            <a:r>
              <a:rPr lang="en-US"/>
              <a:t>NTWC and NDMOs</a:t>
            </a:r>
            <a:endParaRPr/>
          </a:p>
          <a:p>
            <a:pPr indent="-228600" lvl="0" marL="228600" rtl="0" algn="l">
              <a:spcBef>
                <a:spcPts val="0"/>
              </a:spcBef>
              <a:spcAft>
                <a:spcPts val="0"/>
              </a:spcAft>
              <a:buClr>
                <a:schemeClr val="dk1"/>
              </a:buClr>
              <a:buSzPts val="1200"/>
              <a:buFont typeface="Arial"/>
              <a:buChar char="•"/>
            </a:pPr>
            <a:r>
              <a:rPr lang="en-US"/>
              <a:t>To Test the HTHH Interim Procedures </a:t>
            </a:r>
            <a:endParaRPr/>
          </a:p>
          <a:p>
            <a:pPr indent="-228600" lvl="0" marL="228600" marR="0" rtl="0" algn="l">
              <a:lnSpc>
                <a:spcPct val="100000"/>
              </a:lnSpc>
              <a:spcBef>
                <a:spcPts val="0"/>
              </a:spcBef>
              <a:spcAft>
                <a:spcPts val="0"/>
              </a:spcAft>
              <a:buClr>
                <a:schemeClr val="dk1"/>
              </a:buClr>
              <a:buSzPts val="1200"/>
              <a:buFont typeface="Arial"/>
              <a:buChar char="•"/>
            </a:pPr>
            <a:r>
              <a:rPr lang="en-US"/>
              <a:t>Using WhatsApp, Email Listserve and HF Radio </a:t>
            </a:r>
            <a:endParaRPr/>
          </a:p>
          <a:p>
            <a:pPr indent="-171450" lvl="0" marL="171450" rtl="0" algn="l">
              <a:spcBef>
                <a:spcPts val="0"/>
              </a:spcBef>
              <a:spcAft>
                <a:spcPts val="0"/>
              </a:spcAft>
              <a:buClr>
                <a:schemeClr val="dk1"/>
              </a:buClr>
              <a:buSzPts val="1200"/>
              <a:buFont typeface="Arial"/>
              <a:buChar char="•"/>
            </a:pPr>
            <a:r>
              <a:rPr lang="en-US"/>
              <a:t>Thank support of ITIC on hosting a Website and Listsever </a:t>
            </a:r>
            <a:endParaRPr/>
          </a:p>
        </p:txBody>
      </p:sp>
      <p:sp>
        <p:nvSpPr>
          <p:cNvPr id="95" name="Google Shape;95;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4" name="Google Shape;104;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71450" lvl="0" marL="171450" rtl="0" algn="l">
              <a:spcBef>
                <a:spcPts val="0"/>
              </a:spcBef>
              <a:spcAft>
                <a:spcPts val="0"/>
              </a:spcAft>
              <a:buClr>
                <a:schemeClr val="dk1"/>
              </a:buClr>
              <a:buSzPts val="1200"/>
              <a:buFont typeface="Arial"/>
              <a:buChar char="•"/>
            </a:pPr>
            <a:r>
              <a:rPr lang="en-US"/>
              <a:t>First Regional Training on  UNESCO/IOC TSUNAMI READY RECOGNITION PROGRAMME n Nadi, Fiji on 30</a:t>
            </a:r>
            <a:r>
              <a:rPr baseline="30000" lang="en-US"/>
              <a:t>th</a:t>
            </a:r>
            <a:r>
              <a:rPr lang="en-US"/>
              <a:t> January -1</a:t>
            </a:r>
            <a:r>
              <a:rPr baseline="30000" lang="en-US"/>
              <a:t>st</a:t>
            </a:r>
            <a:r>
              <a:rPr lang="en-US"/>
              <a:t> February, 2023</a:t>
            </a:r>
            <a:endParaRPr/>
          </a:p>
          <a:p>
            <a:pPr indent="-171450" lvl="0" marL="171450" rtl="0" algn="l">
              <a:spcBef>
                <a:spcPts val="0"/>
              </a:spcBef>
              <a:spcAft>
                <a:spcPts val="0"/>
              </a:spcAft>
              <a:buClr>
                <a:schemeClr val="dk1"/>
              </a:buClr>
              <a:buSzPts val="1200"/>
              <a:buFont typeface="Arial"/>
              <a:buChar char="•"/>
            </a:pPr>
            <a:r>
              <a:rPr lang="en-US"/>
              <a:t>Attended by 13 PICTs</a:t>
            </a:r>
            <a:endParaRPr/>
          </a:p>
          <a:p>
            <a:pPr indent="-95250" lvl="0" marL="171450" rtl="0" algn="l">
              <a:spcBef>
                <a:spcPts val="0"/>
              </a:spcBef>
              <a:spcAft>
                <a:spcPts val="0"/>
              </a:spcAft>
              <a:buClr>
                <a:schemeClr val="dk1"/>
              </a:buClr>
              <a:buSzPts val="1200"/>
              <a:buFont typeface="Arial"/>
              <a:buNone/>
            </a:pPr>
            <a:r>
              <a:t/>
            </a:r>
            <a:endParaRPr/>
          </a:p>
          <a:p>
            <a:pPr indent="-95250" lvl="0" marL="171450" rtl="0" algn="l">
              <a:spcBef>
                <a:spcPts val="0"/>
              </a:spcBef>
              <a:spcAft>
                <a:spcPts val="0"/>
              </a:spcAft>
              <a:buClr>
                <a:schemeClr val="dk1"/>
              </a:buClr>
              <a:buSzPts val="1200"/>
              <a:buFont typeface="Arial"/>
              <a:buNone/>
            </a:pPr>
            <a:r>
              <a:t/>
            </a:r>
            <a:endParaRPr/>
          </a:p>
        </p:txBody>
      </p:sp>
      <p:sp>
        <p:nvSpPr>
          <p:cNvPr id="105" name="Google Shape;105;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5" name="Google Shape;115;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In 2023, National Workshops on UNESCO/IOC Tsunami Ready Recognition Programme in Fiji, RMI, FSM and Palau</a:t>
            </a:r>
            <a:endParaRPr/>
          </a:p>
          <a:p>
            <a:pPr indent="0" lvl="0" marL="0" rtl="0" algn="l">
              <a:spcBef>
                <a:spcPts val="0"/>
              </a:spcBef>
              <a:spcAft>
                <a:spcPts val="0"/>
              </a:spcAft>
              <a:buNone/>
            </a:pPr>
            <a:r>
              <a:rPr lang="en-US"/>
              <a:t>Target at least one community to be formalized Tsunami Ready in 2023</a:t>
            </a:r>
            <a:endParaRPr/>
          </a:p>
          <a:p>
            <a:pPr indent="0" lvl="0" marL="0" rtl="0" algn="l">
              <a:spcBef>
                <a:spcPts val="0"/>
              </a:spcBef>
              <a:spcAft>
                <a:spcPts val="0"/>
              </a:spcAft>
              <a:buNone/>
            </a:pPr>
            <a:r>
              <a:t/>
            </a:r>
            <a:endParaRPr/>
          </a:p>
        </p:txBody>
      </p:sp>
      <p:sp>
        <p:nvSpPr>
          <p:cNvPr id="116" name="Google Shape;116;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7" name="Google Shape;127;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On-Going Review and Update of Tsunami SOP and National Tsunami Response Plan</a:t>
            </a:r>
            <a:endParaRPr/>
          </a:p>
          <a:p>
            <a:pPr indent="0" lvl="0" marL="0" rtl="0" algn="l">
              <a:spcBef>
                <a:spcPts val="0"/>
              </a:spcBef>
              <a:spcAft>
                <a:spcPts val="0"/>
              </a:spcAft>
              <a:buNone/>
            </a:pPr>
            <a:r>
              <a:rPr lang="en-US"/>
              <a:t>Vanuatu, Tonga, Cook Islands, Solomons Islands, Fiji</a:t>
            </a:r>
            <a:endParaRPr/>
          </a:p>
        </p:txBody>
      </p:sp>
      <p:sp>
        <p:nvSpPr>
          <p:cNvPr id="128" name="Google Shape;128;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jpg"/><Relationship Id="rId3"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18" name="Shape 18"/>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p:cSld name="1_Title Slide">
    <p:spTree>
      <p:nvGrpSpPr>
        <p:cNvPr id="27" name="Shape 27"/>
        <p:cNvGrpSpPr/>
        <p:nvPr/>
      </p:nvGrpSpPr>
      <p:grpSpPr>
        <a:xfrm>
          <a:off x="0" y="0"/>
          <a:ext cx="0" cy="0"/>
          <a:chOff x="0" y="0"/>
          <a:chExt cx="0" cy="0"/>
        </a:xfrm>
      </p:grpSpPr>
      <p:pic>
        <p:nvPicPr>
          <p:cNvPr id="28" name="Google Shape;28;p23"/>
          <p:cNvPicPr preferRelativeResize="0"/>
          <p:nvPr/>
        </p:nvPicPr>
        <p:blipFill rotWithShape="1">
          <a:blip r:embed="rId2">
            <a:alphaModFix/>
          </a:blip>
          <a:srcRect b="13839" l="26151" r="23338" t="6791"/>
          <a:stretch/>
        </p:blipFill>
        <p:spPr>
          <a:xfrm>
            <a:off x="6204857" y="0"/>
            <a:ext cx="5987143" cy="6858000"/>
          </a:xfrm>
          <a:prstGeom prst="rect">
            <a:avLst/>
          </a:prstGeom>
          <a:noFill/>
          <a:ln>
            <a:noFill/>
          </a:ln>
        </p:spPr>
      </p:pic>
      <p:pic>
        <p:nvPicPr>
          <p:cNvPr id="29" name="Google Shape;29;p23"/>
          <p:cNvPicPr preferRelativeResize="0"/>
          <p:nvPr/>
        </p:nvPicPr>
        <p:blipFill rotWithShape="1">
          <a:blip r:embed="rId3">
            <a:alphaModFix/>
          </a:blip>
          <a:srcRect b="0" l="0" r="0" t="0"/>
          <a:stretch/>
        </p:blipFill>
        <p:spPr>
          <a:xfrm>
            <a:off x="10622621" y="5349548"/>
            <a:ext cx="1495758" cy="1437388"/>
          </a:xfrm>
          <a:prstGeom prst="rect">
            <a:avLst/>
          </a:prstGeom>
          <a:noFill/>
          <a:ln>
            <a:noFill/>
          </a:ln>
        </p:spPr>
      </p:pic>
      <p:sp>
        <p:nvSpPr>
          <p:cNvPr id="30" name="Google Shape;30;p23"/>
          <p:cNvSpPr/>
          <p:nvPr/>
        </p:nvSpPr>
        <p:spPr>
          <a:xfrm rot="10800000">
            <a:off x="1790483" y="1302602"/>
            <a:ext cx="2423422" cy="98238"/>
          </a:xfrm>
          <a:prstGeom prst="rect">
            <a:avLst/>
          </a:prstGeom>
          <a:solidFill>
            <a:schemeClr val="lt1"/>
          </a:solidFill>
          <a:ln>
            <a:noFill/>
          </a:ln>
        </p:spPr>
        <p:txBody>
          <a:bodyPr anchorCtr="0" anchor="ctr" bIns="65000" lIns="65000" spcFirstLastPara="1" rIns="65000" wrap="square" tIns="65000">
            <a:noAutofit/>
          </a:bodyPr>
          <a:lstStyle/>
          <a:p>
            <a:pPr indent="0" lvl="0" marL="0" marR="0" rtl="0" algn="l">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31" name="Shape 31"/>
        <p:cNvGrpSpPr/>
        <p:nvPr/>
      </p:nvGrpSpPr>
      <p:grpSpPr>
        <a:xfrm>
          <a:off x="0" y="0"/>
          <a:ext cx="0" cy="0"/>
          <a:chOff x="0" y="0"/>
          <a:chExt cx="0" cy="0"/>
        </a:xfrm>
      </p:grpSpPr>
      <p:sp>
        <p:nvSpPr>
          <p:cNvPr id="32" name="Google Shape;32;p24"/>
          <p:cNvSpPr txBox="1"/>
          <p:nvPr/>
        </p:nvSpPr>
        <p:spPr>
          <a:xfrm>
            <a:off x="2596056" y="2687579"/>
            <a:ext cx="10515600" cy="1325563"/>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SzPts val="4400"/>
              <a:buFont typeface="Calibri"/>
              <a:buNone/>
            </a:pPr>
            <a:r>
              <a:t/>
            </a:r>
            <a:endParaRPr b="1" i="0" sz="4400" u="none" cap="none" strike="noStrike">
              <a:solidFill>
                <a:schemeClr val="lt1"/>
              </a:solidFill>
              <a:latin typeface="Arial"/>
              <a:ea typeface="Arial"/>
              <a:cs typeface="Arial"/>
              <a:sym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Slide">
  <p:cSld name="2_Title Slide">
    <p:spTree>
      <p:nvGrpSpPr>
        <p:cNvPr id="33" name="Shape 33"/>
        <p:cNvGrpSpPr/>
        <p:nvPr/>
      </p:nvGrpSpPr>
      <p:grpSpPr>
        <a:xfrm>
          <a:off x="0" y="0"/>
          <a:ext cx="0" cy="0"/>
          <a:chOff x="0" y="0"/>
          <a:chExt cx="0" cy="0"/>
        </a:xfrm>
      </p:grpSpPr>
      <p:sp>
        <p:nvSpPr>
          <p:cNvPr id="34" name="Google Shape;34;p2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 name="Google Shape;35;p2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36" name="Google Shape;36;p25"/>
          <p:cNvSpPr/>
          <p:nvPr/>
        </p:nvSpPr>
        <p:spPr>
          <a:xfrm>
            <a:off x="2445868" y="0"/>
            <a:ext cx="9746132" cy="6858000"/>
          </a:xfrm>
          <a:prstGeom prst="rect">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37" name="Google Shape;37;p25"/>
          <p:cNvSpPr/>
          <p:nvPr/>
        </p:nvSpPr>
        <p:spPr>
          <a:xfrm rot="5400000">
            <a:off x="1412796" y="3379881"/>
            <a:ext cx="2423422" cy="98238"/>
          </a:xfrm>
          <a:prstGeom prst="rect">
            <a:avLst/>
          </a:prstGeom>
          <a:solidFill>
            <a:srgbClr val="183254"/>
          </a:solidFill>
          <a:ln>
            <a:noFill/>
          </a:ln>
        </p:spPr>
        <p:txBody>
          <a:bodyPr anchorCtr="0" anchor="ctr" bIns="65000" lIns="65000" spcFirstLastPara="1" rIns="65000" wrap="square" tIns="65000">
            <a:noAutofit/>
          </a:bodyPr>
          <a:lstStyle/>
          <a:p>
            <a:pPr indent="0" lvl="0" marL="0" marR="0" rtl="0" algn="l">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38" name="Google Shape;38;p25"/>
          <p:cNvSpPr/>
          <p:nvPr/>
        </p:nvSpPr>
        <p:spPr>
          <a:xfrm>
            <a:off x="0" y="0"/>
            <a:ext cx="2445868" cy="6858000"/>
          </a:xfrm>
          <a:prstGeom prst="rect">
            <a:avLst/>
          </a:prstGeom>
          <a:solidFill>
            <a:srgbClr val="0069B4"/>
          </a:solidFill>
          <a:ln cap="flat" cmpd="sng" w="12700">
            <a:solidFill>
              <a:srgbClr val="41B7C8"/>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id="39" name="Google Shape;39;p25"/>
          <p:cNvPicPr preferRelativeResize="0"/>
          <p:nvPr/>
        </p:nvPicPr>
        <p:blipFill rotWithShape="1">
          <a:blip r:embed="rId2">
            <a:alphaModFix/>
          </a:blip>
          <a:srcRect b="0" l="0" r="0" t="0"/>
          <a:stretch/>
        </p:blipFill>
        <p:spPr>
          <a:xfrm>
            <a:off x="10575486" y="152363"/>
            <a:ext cx="1495758" cy="1405711"/>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40" name="Shape 40"/>
        <p:cNvGrpSpPr/>
        <p:nvPr/>
      </p:nvGrpSpPr>
      <p:grpSpPr>
        <a:xfrm>
          <a:off x="0" y="0"/>
          <a:ext cx="0" cy="0"/>
          <a:chOff x="0" y="0"/>
          <a:chExt cx="0" cy="0"/>
        </a:xfrm>
      </p:grpSpPr>
      <p:sp>
        <p:nvSpPr>
          <p:cNvPr id="41" name="Google Shape;41;p26"/>
          <p:cNvSpPr/>
          <p:nvPr/>
        </p:nvSpPr>
        <p:spPr>
          <a:xfrm>
            <a:off x="0" y="0"/>
            <a:ext cx="2396836" cy="6858000"/>
          </a:xfrm>
          <a:prstGeom prst="rect">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2" name="Google Shape;42;p26"/>
          <p:cNvSpPr/>
          <p:nvPr/>
        </p:nvSpPr>
        <p:spPr>
          <a:xfrm rot="5400000">
            <a:off x="1412796" y="3379881"/>
            <a:ext cx="2423422" cy="98238"/>
          </a:xfrm>
          <a:prstGeom prst="rect">
            <a:avLst/>
          </a:prstGeom>
          <a:solidFill>
            <a:schemeClr val="lt1"/>
          </a:solidFill>
          <a:ln>
            <a:noFill/>
          </a:ln>
        </p:spPr>
        <p:txBody>
          <a:bodyPr anchorCtr="0" anchor="ctr" bIns="65000" lIns="65000" spcFirstLastPara="1" rIns="65000" wrap="square" tIns="65000">
            <a:noAutofit/>
          </a:bodyPr>
          <a:lstStyle/>
          <a:p>
            <a:pPr indent="0" lvl="0" marL="0" marR="0" rtl="0" algn="l">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3.png"/><Relationship Id="rId2" Type="http://schemas.openxmlformats.org/officeDocument/2006/relationships/image" Target="../media/image2.png"/><Relationship Id="rId3" Type="http://schemas.openxmlformats.org/officeDocument/2006/relationships/slideLayout" Target="../slideLayouts/slideLayout1.xml"/><Relationship Id="rId4" Type="http://schemas.openxmlformats.org/officeDocument/2006/relationships/theme" Target="../theme/theme3.xml"/></Relationships>
</file>

<file path=ppt/slideMasters/_rels/slideMaster2.xml.rels><?xml version="1.0" encoding="UTF-8" standalone="yes"?><Relationships xmlns="http://schemas.openxmlformats.org/package/2006/relationships"><Relationship Id="rId1" Type="http://schemas.openxmlformats.org/officeDocument/2006/relationships/image" Target="../media/image3.png"/><Relationship Id="rId2" Type="http://schemas.openxmlformats.org/officeDocument/2006/relationships/image" Target="../media/image2.png"/><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2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1" name="Google Shape;11;p2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2" name="Google Shape;12;p2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pic>
        <p:nvPicPr>
          <p:cNvPr id="13" name="Google Shape;13;p20"/>
          <p:cNvPicPr preferRelativeResize="0"/>
          <p:nvPr/>
        </p:nvPicPr>
        <p:blipFill rotWithShape="1">
          <a:blip r:embed="rId1">
            <a:alphaModFix/>
          </a:blip>
          <a:srcRect b="0" l="0" r="0" t="0"/>
          <a:stretch/>
        </p:blipFill>
        <p:spPr>
          <a:xfrm>
            <a:off x="10071544" y="216362"/>
            <a:ext cx="1999700" cy="951923"/>
          </a:xfrm>
          <a:prstGeom prst="rect">
            <a:avLst/>
          </a:prstGeom>
          <a:noFill/>
          <a:ln>
            <a:noFill/>
          </a:ln>
        </p:spPr>
      </p:pic>
      <p:sp>
        <p:nvSpPr>
          <p:cNvPr id="14" name="Google Shape;14;p20"/>
          <p:cNvSpPr/>
          <p:nvPr/>
        </p:nvSpPr>
        <p:spPr>
          <a:xfrm rot="5400000">
            <a:off x="1721007" y="3812568"/>
            <a:ext cx="1639614" cy="110484"/>
          </a:xfrm>
          <a:prstGeom prst="rect">
            <a:avLst/>
          </a:prstGeom>
          <a:solidFill>
            <a:schemeClr val="lt1"/>
          </a:solidFill>
          <a:ln>
            <a:noFill/>
          </a:ln>
        </p:spPr>
        <p:txBody>
          <a:bodyPr anchorCtr="0" anchor="ctr" bIns="65000" lIns="65000" spcFirstLastPara="1" rIns="65000" wrap="square" tIns="65000">
            <a:noAutofit/>
          </a:bodyPr>
          <a:lstStyle/>
          <a:p>
            <a:pPr indent="0" lvl="0" marL="0" marR="0" rtl="0" algn="l">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15" name="Google Shape;15;p20"/>
          <p:cNvSpPr/>
          <p:nvPr/>
        </p:nvSpPr>
        <p:spPr>
          <a:xfrm>
            <a:off x="0" y="-7428"/>
            <a:ext cx="12192000" cy="6858000"/>
          </a:xfrm>
          <a:prstGeom prst="rect">
            <a:avLst/>
          </a:prstGeom>
          <a:solidFill>
            <a:srgbClr val="0069B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id="16" name="Google Shape;16;p20"/>
          <p:cNvPicPr preferRelativeResize="0"/>
          <p:nvPr/>
        </p:nvPicPr>
        <p:blipFill rotWithShape="1">
          <a:blip r:embed="rId2">
            <a:alphaModFix/>
          </a:blip>
          <a:srcRect b="0" l="0" r="0" t="0"/>
          <a:stretch/>
        </p:blipFill>
        <p:spPr>
          <a:xfrm>
            <a:off x="1548951" y="2025894"/>
            <a:ext cx="2920169" cy="2806212"/>
          </a:xfrm>
          <a:prstGeom prst="rect">
            <a:avLst/>
          </a:prstGeom>
          <a:noFill/>
          <a:ln>
            <a:noFill/>
          </a:ln>
        </p:spPr>
      </p:pic>
      <p:sp>
        <p:nvSpPr>
          <p:cNvPr id="17" name="Google Shape;17;p20"/>
          <p:cNvSpPr/>
          <p:nvPr/>
        </p:nvSpPr>
        <p:spPr>
          <a:xfrm rot="5400000">
            <a:off x="4884289" y="3379881"/>
            <a:ext cx="2423422" cy="98238"/>
          </a:xfrm>
          <a:prstGeom prst="rect">
            <a:avLst/>
          </a:prstGeom>
          <a:solidFill>
            <a:schemeClr val="lt1"/>
          </a:solidFill>
          <a:ln>
            <a:noFill/>
          </a:ln>
        </p:spPr>
        <p:txBody>
          <a:bodyPr anchorCtr="0" anchor="ctr" bIns="65000" lIns="65000" spcFirstLastPara="1" rIns="65000" wrap="square" tIns="65000">
            <a:noAutofit/>
          </a:bodyPr>
          <a:lstStyle/>
          <a:p>
            <a:pPr indent="0" lvl="0" marL="0" marR="0" rtl="0" algn="l">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sldLayoutIdLst>
    <p:sldLayoutId id="2147483649" r:id="rId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9" name="Shape 19"/>
        <p:cNvGrpSpPr/>
        <p:nvPr/>
      </p:nvGrpSpPr>
      <p:grpSpPr>
        <a:xfrm>
          <a:off x="0" y="0"/>
          <a:ext cx="0" cy="0"/>
          <a:chOff x="0" y="0"/>
          <a:chExt cx="0" cy="0"/>
        </a:xfrm>
      </p:grpSpPr>
      <p:sp>
        <p:nvSpPr>
          <p:cNvPr id="20" name="Google Shape;20;p2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1" name="Google Shape;21;p2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2" name="Google Shape;22;p2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pic>
        <p:nvPicPr>
          <p:cNvPr id="23" name="Google Shape;23;p22"/>
          <p:cNvPicPr preferRelativeResize="0"/>
          <p:nvPr/>
        </p:nvPicPr>
        <p:blipFill rotWithShape="1">
          <a:blip r:embed="rId1">
            <a:alphaModFix/>
          </a:blip>
          <a:srcRect b="0" l="0" r="0" t="0"/>
          <a:stretch/>
        </p:blipFill>
        <p:spPr>
          <a:xfrm>
            <a:off x="10071544" y="216362"/>
            <a:ext cx="1999700" cy="951923"/>
          </a:xfrm>
          <a:prstGeom prst="rect">
            <a:avLst/>
          </a:prstGeom>
          <a:noFill/>
          <a:ln>
            <a:noFill/>
          </a:ln>
        </p:spPr>
      </p:pic>
      <p:sp>
        <p:nvSpPr>
          <p:cNvPr id="24" name="Google Shape;24;p22"/>
          <p:cNvSpPr/>
          <p:nvPr/>
        </p:nvSpPr>
        <p:spPr>
          <a:xfrm rot="5400000">
            <a:off x="1721007" y="3812568"/>
            <a:ext cx="1639614" cy="110484"/>
          </a:xfrm>
          <a:prstGeom prst="rect">
            <a:avLst/>
          </a:prstGeom>
          <a:solidFill>
            <a:schemeClr val="lt1"/>
          </a:solidFill>
          <a:ln>
            <a:noFill/>
          </a:ln>
        </p:spPr>
        <p:txBody>
          <a:bodyPr anchorCtr="0" anchor="ctr" bIns="65000" lIns="65000" spcFirstLastPara="1" rIns="65000" wrap="square" tIns="65000">
            <a:noAutofit/>
          </a:bodyPr>
          <a:lstStyle/>
          <a:p>
            <a:pPr indent="0" lvl="0" marL="0" marR="0" rtl="0" algn="l">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25" name="Google Shape;25;p22"/>
          <p:cNvSpPr/>
          <p:nvPr/>
        </p:nvSpPr>
        <p:spPr>
          <a:xfrm>
            <a:off x="0" y="0"/>
            <a:ext cx="12192000" cy="6858000"/>
          </a:xfrm>
          <a:prstGeom prst="rect">
            <a:avLst/>
          </a:prstGeom>
          <a:solidFill>
            <a:srgbClr val="0069B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id="26" name="Google Shape;26;p22"/>
          <p:cNvPicPr preferRelativeResize="0"/>
          <p:nvPr/>
        </p:nvPicPr>
        <p:blipFill rotWithShape="1">
          <a:blip r:embed="rId2">
            <a:alphaModFix/>
          </a:blip>
          <a:srcRect b="0" l="0" r="0" t="0"/>
          <a:stretch/>
        </p:blipFill>
        <p:spPr>
          <a:xfrm>
            <a:off x="10575486" y="136525"/>
            <a:ext cx="1495758" cy="1437388"/>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51" r:id="rId3"/>
    <p:sldLayoutId id="2147483652" r:id="rId4"/>
    <p:sldLayoutId id="2147483653" r:id="rId5"/>
    <p:sldLayoutId id="2147483654" r:id="rId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2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8.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23.jpg"/><Relationship Id="rId4" Type="http://schemas.openxmlformats.org/officeDocument/2006/relationships/image" Target="../media/image25.png"/><Relationship Id="rId5" Type="http://schemas.openxmlformats.org/officeDocument/2006/relationships/image" Target="../media/image1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3.png"/><Relationship Id="rId4" Type="http://schemas.openxmlformats.org/officeDocument/2006/relationships/image" Target="../media/image15.png"/><Relationship Id="rId5" Type="http://schemas.openxmlformats.org/officeDocument/2006/relationships/image" Target="../media/image27.png"/><Relationship Id="rId6" Type="http://schemas.openxmlformats.org/officeDocument/2006/relationships/image" Target="../media/image6.jpg"/><Relationship Id="rId7" Type="http://schemas.openxmlformats.org/officeDocument/2006/relationships/image" Target="../media/image1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22.png"/><Relationship Id="rId4" Type="http://schemas.openxmlformats.org/officeDocument/2006/relationships/hyperlink" Target="http://itic.ioc-unesco.org/index.php?option=com_content&amp;view=article&amp;id=2224&amp;Itemid=2333" TargetMode="External"/><Relationship Id="rId5" Type="http://schemas.openxmlformats.org/officeDocument/2006/relationships/image" Target="../media/image16.jpg"/><Relationship Id="rId6" Type="http://schemas.openxmlformats.org/officeDocument/2006/relationships/image" Target="../media/image1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0.jpg"/><Relationship Id="rId4" Type="http://schemas.openxmlformats.org/officeDocument/2006/relationships/image" Target="../media/image28.png"/><Relationship Id="rId5" Type="http://schemas.openxmlformats.org/officeDocument/2006/relationships/image" Target="../media/image3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4.jpg"/><Relationship Id="rId4" Type="http://schemas.openxmlformats.org/officeDocument/2006/relationships/image" Target="../media/image11.png"/><Relationship Id="rId5" Type="http://schemas.openxmlformats.org/officeDocument/2006/relationships/image" Target="../media/image21.png"/><Relationship Id="rId6" Type="http://schemas.openxmlformats.org/officeDocument/2006/relationships/image" Target="../media/image31.png"/><Relationship Id="rId7" Type="http://schemas.openxmlformats.org/officeDocument/2006/relationships/image" Target="../media/image2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6.png"/><Relationship Id="rId4" Type="http://schemas.openxmlformats.org/officeDocument/2006/relationships/image" Target="../media/image18.png"/><Relationship Id="rId5"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 name="Shape 46"/>
        <p:cNvGrpSpPr/>
        <p:nvPr/>
      </p:nvGrpSpPr>
      <p:grpSpPr>
        <a:xfrm>
          <a:off x="0" y="0"/>
          <a:ext cx="0" cy="0"/>
          <a:chOff x="0" y="0"/>
          <a:chExt cx="0" cy="0"/>
        </a:xfrm>
      </p:grpSpPr>
      <p:sp>
        <p:nvSpPr>
          <p:cNvPr id="47" name="Google Shape;47;p1"/>
          <p:cNvSpPr/>
          <p:nvPr/>
        </p:nvSpPr>
        <p:spPr>
          <a:xfrm>
            <a:off x="5962075" y="0"/>
            <a:ext cx="6138600" cy="6745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FF"/>
              </a:buClr>
              <a:buSzPts val="4800"/>
              <a:buFont typeface="Arial"/>
              <a:buNone/>
            </a:pPr>
            <a:r>
              <a:rPr b="1" i="0" lang="en-US" sz="4800" u="none" cap="none" strike="noStrike">
                <a:solidFill>
                  <a:srgbClr val="FFFFFF"/>
                </a:solidFill>
                <a:latin typeface="Arial"/>
                <a:ea typeface="Arial"/>
                <a:cs typeface="Arial"/>
                <a:sym typeface="Arial"/>
              </a:rPr>
              <a:t>Pacific Islands Countries and Territories Regional Working Group on Tsunami Warning and Mitigation System -</a:t>
            </a:r>
            <a:endParaRPr/>
          </a:p>
          <a:p>
            <a:pPr indent="0" lvl="0" marL="0" marR="0" rtl="0" algn="ctr">
              <a:lnSpc>
                <a:spcPct val="100000"/>
              </a:lnSpc>
              <a:spcBef>
                <a:spcPts val="0"/>
              </a:spcBef>
              <a:spcAft>
                <a:spcPts val="0"/>
              </a:spcAft>
              <a:buClr>
                <a:schemeClr val="dk1"/>
              </a:buClr>
              <a:buSzPts val="1600"/>
              <a:buFont typeface="Calibri"/>
              <a:buNone/>
            </a:pPr>
            <a:r>
              <a:t/>
            </a:r>
            <a:endParaRPr b="1" i="0" sz="1600" u="none" cap="none" strike="noStrike">
              <a:solidFill>
                <a:srgbClr val="FFFFFF"/>
              </a:solidFill>
              <a:latin typeface="Arial"/>
              <a:ea typeface="Arial"/>
              <a:cs typeface="Arial"/>
              <a:sym typeface="Arial"/>
            </a:endParaRPr>
          </a:p>
          <a:p>
            <a:pPr indent="0" lvl="0" marL="0" marR="0" rtl="0" algn="ctr">
              <a:lnSpc>
                <a:spcPct val="100000"/>
              </a:lnSpc>
              <a:spcBef>
                <a:spcPts val="0"/>
              </a:spcBef>
              <a:spcAft>
                <a:spcPts val="0"/>
              </a:spcAft>
              <a:buClr>
                <a:srgbClr val="FFFFFF"/>
              </a:buClr>
              <a:buSzPts val="4800"/>
              <a:buFont typeface="Arial"/>
              <a:buNone/>
            </a:pPr>
            <a:r>
              <a:rPr b="1" i="0" lang="en-US" sz="4800" u="none" cap="none" strike="noStrike">
                <a:solidFill>
                  <a:srgbClr val="FFFFFF"/>
                </a:solidFill>
                <a:latin typeface="Arial"/>
                <a:ea typeface="Arial"/>
                <a:cs typeface="Arial"/>
                <a:sym typeface="Arial"/>
              </a:rPr>
              <a:t>WG-PICT</a:t>
            </a:r>
            <a:endParaRPr/>
          </a:p>
        </p:txBody>
      </p:sp>
      <p:sp>
        <p:nvSpPr>
          <p:cNvPr id="48" name="Google Shape;48;p1"/>
          <p:cNvSpPr/>
          <p:nvPr/>
        </p:nvSpPr>
        <p:spPr>
          <a:xfrm>
            <a:off x="2128904" y="5370119"/>
            <a:ext cx="3001143" cy="40011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2060"/>
              </a:buClr>
              <a:buSzPts val="2000"/>
              <a:buFont typeface="Arial"/>
              <a:buNone/>
            </a:pPr>
            <a:r>
              <a:rPr b="1" lang="en-US" sz="2000">
                <a:solidFill>
                  <a:srgbClr val="002060"/>
                </a:solidFill>
              </a:rPr>
              <a:t>Rennie Vaiomounga-Tonga </a:t>
            </a:r>
            <a:endParaRPr b="1" i="0" sz="2000" u="none" cap="none" strike="noStrike">
              <a:solidFill>
                <a:srgbClr val="00206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38" name="Shape 138"/>
        <p:cNvGrpSpPr/>
        <p:nvPr/>
      </p:nvGrpSpPr>
      <p:grpSpPr>
        <a:xfrm>
          <a:off x="0" y="0"/>
          <a:ext cx="0" cy="0"/>
          <a:chOff x="0" y="0"/>
          <a:chExt cx="0" cy="0"/>
        </a:xfrm>
      </p:grpSpPr>
      <p:sp>
        <p:nvSpPr>
          <p:cNvPr id="139" name="Google Shape;139;p10"/>
          <p:cNvSpPr txBox="1"/>
          <p:nvPr/>
        </p:nvSpPr>
        <p:spPr>
          <a:xfrm>
            <a:off x="481013" y="3752849"/>
            <a:ext cx="3290887" cy="2452687"/>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None/>
            </a:pPr>
            <a:r>
              <a:rPr b="1" i="0" lang="en-US" sz="3600" u="none" cap="none" strike="noStrike">
                <a:solidFill>
                  <a:schemeClr val="dk1"/>
                </a:solidFill>
                <a:latin typeface="Calibri"/>
                <a:ea typeface="Calibri"/>
                <a:cs typeface="Calibri"/>
                <a:sym typeface="Calibri"/>
              </a:rPr>
              <a:t>BACKGROUND </a:t>
            </a:r>
            <a:endParaRPr b="0" i="0" sz="3600" u="none" cap="none" strike="noStrike">
              <a:solidFill>
                <a:schemeClr val="dk1"/>
              </a:solidFill>
              <a:latin typeface="Calibri"/>
              <a:ea typeface="Calibri"/>
              <a:cs typeface="Calibri"/>
              <a:sym typeface="Calibri"/>
            </a:endParaRPr>
          </a:p>
        </p:txBody>
      </p:sp>
      <p:pic>
        <p:nvPicPr>
          <p:cNvPr id="140" name="Google Shape;140;p10"/>
          <p:cNvPicPr preferRelativeResize="0"/>
          <p:nvPr/>
        </p:nvPicPr>
        <p:blipFill rotWithShape="1">
          <a:blip r:embed="rId3">
            <a:alphaModFix/>
          </a:blip>
          <a:srcRect b="19755" l="0" r="0" t="26139"/>
          <a:stretch/>
        </p:blipFill>
        <p:spPr>
          <a:xfrm>
            <a:off x="20" y="10"/>
            <a:ext cx="12191980" cy="3710603"/>
          </a:xfrm>
          <a:custGeom>
            <a:rect b="b" l="l" r="r" t="t"/>
            <a:pathLst>
              <a:path extrusionOk="0" h="3692092" w="12192000">
                <a:moveTo>
                  <a:pt x="0" y="0"/>
                </a:moveTo>
                <a:lnTo>
                  <a:pt x="12192000" y="0"/>
                </a:lnTo>
                <a:lnTo>
                  <a:pt x="12192000" y="3504824"/>
                </a:lnTo>
                <a:lnTo>
                  <a:pt x="12024691" y="3517794"/>
                </a:lnTo>
                <a:cubicBezTo>
                  <a:pt x="8077523" y="3783195"/>
                  <a:pt x="4094678" y="3026959"/>
                  <a:pt x="160485" y="3663863"/>
                </a:cubicBezTo>
                <a:lnTo>
                  <a:pt x="0" y="3692092"/>
                </a:lnTo>
                <a:close/>
              </a:path>
            </a:pathLst>
          </a:custGeom>
          <a:noFill/>
          <a:ln>
            <a:noFill/>
          </a:ln>
        </p:spPr>
      </p:pic>
      <p:sp>
        <p:nvSpPr>
          <p:cNvPr id="141" name="Google Shape;141;p10"/>
          <p:cNvSpPr txBox="1"/>
          <p:nvPr/>
        </p:nvSpPr>
        <p:spPr>
          <a:xfrm>
            <a:off x="4270342" y="3827282"/>
            <a:ext cx="7439053" cy="2378255"/>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None/>
            </a:pPr>
            <a:r>
              <a:rPr b="0" i="0" lang="en-US" sz="1800" u="none" cap="none" strike="noStrike">
                <a:solidFill>
                  <a:schemeClr val="dk1"/>
                </a:solidFill>
                <a:latin typeface="Calibri"/>
                <a:ea typeface="Calibri"/>
                <a:cs typeface="Calibri"/>
                <a:sym typeface="Calibri"/>
              </a:rPr>
              <a:t>On 3</a:t>
            </a:r>
            <a:r>
              <a:rPr b="0" baseline="30000" i="0" lang="en-US" sz="1800" u="none" cap="none" strike="noStrike">
                <a:solidFill>
                  <a:schemeClr val="dk1"/>
                </a:solidFill>
                <a:latin typeface="Calibri"/>
                <a:ea typeface="Calibri"/>
                <a:cs typeface="Calibri"/>
                <a:sym typeface="Calibri"/>
              </a:rPr>
              <a:t>rd</a:t>
            </a:r>
            <a:r>
              <a:rPr b="0" i="0" lang="en-US" sz="1800" u="none" cap="none" strike="noStrike">
                <a:solidFill>
                  <a:schemeClr val="dk1"/>
                </a:solidFill>
                <a:latin typeface="Calibri"/>
                <a:ea typeface="Calibri"/>
                <a:cs typeface="Calibri"/>
                <a:sym typeface="Calibri"/>
              </a:rPr>
              <a:t> February, 2023, the 9</a:t>
            </a:r>
            <a:r>
              <a:rPr b="0" baseline="30000" i="0" lang="en-US" sz="1800" u="none" cap="none" strike="noStrike">
                <a:solidFill>
                  <a:schemeClr val="dk1"/>
                </a:solidFill>
                <a:latin typeface="Calibri"/>
                <a:ea typeface="Calibri"/>
                <a:cs typeface="Calibri"/>
                <a:sym typeface="Calibri"/>
              </a:rPr>
              <a:t>th</a:t>
            </a:r>
            <a:r>
              <a:rPr b="0" i="0" lang="en-US" sz="1800" u="none" cap="none" strike="noStrike">
                <a:solidFill>
                  <a:schemeClr val="dk1"/>
                </a:solidFill>
                <a:latin typeface="Calibri"/>
                <a:ea typeface="Calibri"/>
                <a:cs typeface="Calibri"/>
                <a:sym typeface="Calibri"/>
              </a:rPr>
              <a:t> WG-PICT meeting was attended by representatives of Australia, Cook Islands, Fiji, French Polynesia, Kiribati, Nauru, New Caledonia, New Zealand, Papua New Guinea, Samoa, Solomon Islands, Tonga, Tuvalu and Vanuatu as well as the Intergovernmental Oceanographic Commission of UNESCO (UNESCO/IOC), IOC International Tsunami Information Centre (ITIC), United Nations Office for Disaster Risk Reduction (UNDRR), Plan International and the Pacific Community (SPC).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45" name="Shape 145"/>
        <p:cNvGrpSpPr/>
        <p:nvPr/>
      </p:nvGrpSpPr>
      <p:grpSpPr>
        <a:xfrm>
          <a:off x="0" y="0"/>
          <a:ext cx="0" cy="0"/>
          <a:chOff x="0" y="0"/>
          <a:chExt cx="0" cy="0"/>
        </a:xfrm>
      </p:grpSpPr>
      <p:sp>
        <p:nvSpPr>
          <p:cNvPr id="146" name="Google Shape;146;p11"/>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grpSp>
        <p:nvGrpSpPr>
          <p:cNvPr id="147" name="Google Shape;147;p11"/>
          <p:cNvGrpSpPr/>
          <p:nvPr/>
        </p:nvGrpSpPr>
        <p:grpSpPr>
          <a:xfrm flipH="1">
            <a:off x="10741136" y="-454724"/>
            <a:ext cx="2323655" cy="2323656"/>
            <a:chOff x="-872270" y="-454724"/>
            <a:chExt cx="2323655" cy="2323656"/>
          </a:xfrm>
        </p:grpSpPr>
        <p:sp>
          <p:nvSpPr>
            <p:cNvPr id="148" name="Google Shape;148;p11"/>
            <p:cNvSpPr/>
            <p:nvPr/>
          </p:nvSpPr>
          <p:spPr>
            <a:xfrm rot="2700000">
              <a:off x="-415188" y="-231223"/>
              <a:ext cx="1409491" cy="1876653"/>
            </a:xfrm>
            <a:custGeom>
              <a:rect b="b" l="l" r="r" t="t"/>
              <a:pathLst>
                <a:path extrusionOk="0" h="1876653" w="1409491">
                  <a:moveTo>
                    <a:pt x="0" y="643075"/>
                  </a:moveTo>
                  <a:lnTo>
                    <a:pt x="643075" y="0"/>
                  </a:lnTo>
                  <a:lnTo>
                    <a:pt x="1409491" y="0"/>
                  </a:lnTo>
                  <a:lnTo>
                    <a:pt x="1409491" y="1876653"/>
                  </a:lnTo>
                  <a:lnTo>
                    <a:pt x="1233578" y="1876653"/>
                  </a:lnTo>
                  <a:close/>
                </a:path>
              </a:pathLst>
            </a:custGeom>
            <a:solidFill>
              <a:schemeClr val="accent1">
                <a:alpha val="29803"/>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49" name="Google Shape;149;p11"/>
            <p:cNvSpPr/>
            <p:nvPr/>
          </p:nvSpPr>
          <p:spPr>
            <a:xfrm rot="2700000">
              <a:off x="301285" y="1282788"/>
              <a:ext cx="485578" cy="485578"/>
            </a:xfrm>
            <a:prstGeom prst="rect">
              <a:avLst/>
            </a:prstGeom>
            <a:solidFill>
              <a:schemeClr val="accent1">
                <a:alpha val="29803"/>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grpSp>
      <p:sp>
        <p:nvSpPr>
          <p:cNvPr id="150" name="Google Shape;150;p11"/>
          <p:cNvSpPr/>
          <p:nvPr/>
        </p:nvSpPr>
        <p:spPr>
          <a:xfrm rot="2700000">
            <a:off x="2737196" y="6033666"/>
            <a:ext cx="645368" cy="645368"/>
          </a:xfrm>
          <a:prstGeom prst="rect">
            <a:avLst/>
          </a:prstGeom>
          <a:solidFill>
            <a:schemeClr val="accent4">
              <a:alpha val="29803"/>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51" name="Google Shape;151;p11"/>
          <p:cNvSpPr/>
          <p:nvPr/>
        </p:nvSpPr>
        <p:spPr>
          <a:xfrm>
            <a:off x="1343436" y="5721108"/>
            <a:ext cx="2261965" cy="1136891"/>
          </a:xfrm>
          <a:prstGeom prst="triangle">
            <a:avLst>
              <a:gd fmla="val 50000" name="adj"/>
            </a:avLst>
          </a:prstGeom>
          <a:solidFill>
            <a:schemeClr val="accent4">
              <a:alpha val="29803"/>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graphicFrame>
        <p:nvGraphicFramePr>
          <p:cNvPr id="152" name="Google Shape;152;p11"/>
          <p:cNvGraphicFramePr/>
          <p:nvPr/>
        </p:nvGraphicFramePr>
        <p:xfrm>
          <a:off x="282805" y="226243"/>
          <a:ext cx="3000000" cy="3000000"/>
        </p:xfrm>
        <a:graphic>
          <a:graphicData uri="http://schemas.openxmlformats.org/drawingml/2006/table">
            <a:tbl>
              <a:tblPr bandRow="1" firstRow="1">
                <a:noFill/>
                <a:tableStyleId>{49BFE4A1-9E80-4791-A59A-03B0699874F5}</a:tableStyleId>
              </a:tblPr>
              <a:tblGrid>
                <a:gridCol w="3924300"/>
                <a:gridCol w="3728550"/>
                <a:gridCol w="3913850"/>
              </a:tblGrid>
              <a:tr h="752525">
                <a:tc>
                  <a:txBody>
                    <a:bodyPr/>
                    <a:lstStyle/>
                    <a:p>
                      <a:pPr indent="0" lvl="0" marL="0" marR="0" rtl="0" algn="l">
                        <a:spcBef>
                          <a:spcPts val="0"/>
                        </a:spcBef>
                        <a:spcAft>
                          <a:spcPts val="0"/>
                        </a:spcAft>
                        <a:buNone/>
                      </a:pPr>
                      <a:r>
                        <a:rPr b="1" lang="en-US" sz="1800" u="none" cap="none" strike="noStrike">
                          <a:solidFill>
                            <a:schemeClr val="dk1"/>
                          </a:solidFill>
                        </a:rPr>
                        <a:t>TERMS OF REFERENCE </a:t>
                      </a:r>
                      <a:endParaRPr/>
                    </a:p>
                  </a:txBody>
                  <a:tcPr marT="64025" marB="64025" marR="91475" marL="9147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28575">
                      <a:solidFill>
                        <a:schemeClr val="dk1"/>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spcBef>
                          <a:spcPts val="0"/>
                        </a:spcBef>
                        <a:spcAft>
                          <a:spcPts val="0"/>
                        </a:spcAft>
                        <a:buNone/>
                      </a:pPr>
                      <a:r>
                        <a:rPr b="1" lang="en-US" sz="1800" cap="none">
                          <a:solidFill>
                            <a:schemeClr val="dk1"/>
                          </a:solidFill>
                        </a:rPr>
                        <a:t>PROGRESS UPDATE</a:t>
                      </a:r>
                      <a:endParaRPr/>
                    </a:p>
                  </a:txBody>
                  <a:tcPr marT="64025" marB="64025" marR="91475" marL="9147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28575">
                      <a:solidFill>
                        <a:schemeClr val="dk1"/>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spcBef>
                          <a:spcPts val="0"/>
                        </a:spcBef>
                        <a:spcAft>
                          <a:spcPts val="0"/>
                        </a:spcAft>
                        <a:buNone/>
                      </a:pPr>
                      <a:r>
                        <a:rPr b="1" lang="en-US" sz="1800" cap="none">
                          <a:solidFill>
                            <a:schemeClr val="dk1"/>
                          </a:solidFill>
                        </a:rPr>
                        <a:t>9</a:t>
                      </a:r>
                      <a:r>
                        <a:rPr b="1" baseline="30000" lang="en-US" sz="1800" cap="none">
                          <a:solidFill>
                            <a:schemeClr val="dk1"/>
                          </a:solidFill>
                        </a:rPr>
                        <a:t>TH</a:t>
                      </a:r>
                      <a:r>
                        <a:rPr b="1" lang="en-US" sz="1800" cap="none">
                          <a:solidFill>
                            <a:schemeClr val="dk1"/>
                          </a:solidFill>
                        </a:rPr>
                        <a:t> WG-PICT MEETING &amp; Task Team Capacity Development  RECOMMENDATIONS TO ICG/PTWS-XXX</a:t>
                      </a:r>
                      <a:endParaRPr/>
                    </a:p>
                  </a:txBody>
                  <a:tcPr marT="64025" marB="64025" marR="91475" marL="9147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28575">
                      <a:solidFill>
                        <a:schemeClr val="dk1"/>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1949675">
                <a:tc>
                  <a:txBody>
                    <a:bodyPr/>
                    <a:lstStyle/>
                    <a:p>
                      <a:pPr indent="0" lvl="0" marL="0" marR="0" rtl="0" algn="l">
                        <a:lnSpc>
                          <a:spcPct val="107000"/>
                        </a:lnSpc>
                        <a:spcBef>
                          <a:spcPts val="0"/>
                        </a:spcBef>
                        <a:spcAft>
                          <a:spcPts val="0"/>
                        </a:spcAft>
                        <a:buNone/>
                      </a:pPr>
                      <a:r>
                        <a:rPr lang="en-US" sz="1400" cap="none">
                          <a:solidFill>
                            <a:schemeClr val="dk1"/>
                          </a:solidFill>
                          <a:latin typeface="Calibri"/>
                          <a:ea typeface="Calibri"/>
                          <a:cs typeface="Calibri"/>
                          <a:sym typeface="Calibri"/>
                        </a:rPr>
                        <a:t>(i) To continually review and evaluate capabilities of, and evaluate capabilities of, and make recommendations for improvements to countries in the Pacific Islands and Territories (PICT) Region for providing end-to–end tsunami warning and mitigation services within the MHEWS framework. </a:t>
                      </a:r>
                      <a:endParaRPr sz="1400" cap="none">
                        <a:solidFill>
                          <a:schemeClr val="dk1"/>
                        </a:solidFill>
                        <a:latin typeface="Calibri"/>
                        <a:ea typeface="Calibri"/>
                        <a:cs typeface="Calibri"/>
                        <a:sym typeface="Calibri"/>
                      </a:endParaRPr>
                    </a:p>
                  </a:txBody>
                  <a:tcPr marT="64025" marB="64025" marR="68600" marL="6860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spcBef>
                          <a:spcPts val="0"/>
                        </a:spcBef>
                        <a:spcAft>
                          <a:spcPts val="0"/>
                        </a:spcAft>
                        <a:buClr>
                          <a:schemeClr val="dk1"/>
                        </a:buClr>
                        <a:buSzPts val="1400"/>
                        <a:buFont typeface="Arial"/>
                        <a:buNone/>
                      </a:pPr>
                      <a:r>
                        <a:t/>
                      </a:r>
                      <a:endParaRPr sz="1400" cap="none">
                        <a:solidFill>
                          <a:schemeClr val="dk1"/>
                        </a:solidFill>
                      </a:endParaRPr>
                    </a:p>
                    <a:p>
                      <a:pPr indent="0" lvl="0" marL="0" marR="0" rtl="0" algn="l">
                        <a:spcBef>
                          <a:spcPts val="0"/>
                        </a:spcBef>
                        <a:spcAft>
                          <a:spcPts val="0"/>
                        </a:spcAft>
                        <a:buClr>
                          <a:schemeClr val="dk1"/>
                        </a:buClr>
                        <a:buSzPts val="1400"/>
                        <a:buFont typeface="Arial"/>
                        <a:buNone/>
                      </a:pPr>
                      <a:r>
                        <a:rPr lang="en-US" sz="1400" cap="none">
                          <a:solidFill>
                            <a:schemeClr val="dk1"/>
                          </a:solidFill>
                        </a:rPr>
                        <a:t>WG-PICT Regional Exercise  PacWave22 Evaluations </a:t>
                      </a:r>
                      <a:endParaRPr/>
                    </a:p>
                    <a:p>
                      <a:pPr indent="0" lvl="0" marL="0" marR="0" rtl="0" algn="l">
                        <a:spcBef>
                          <a:spcPts val="0"/>
                        </a:spcBef>
                        <a:spcAft>
                          <a:spcPts val="0"/>
                        </a:spcAft>
                        <a:buClr>
                          <a:schemeClr val="dk1"/>
                        </a:buClr>
                        <a:buSzPts val="1400"/>
                        <a:buFont typeface="Arial"/>
                        <a:buNone/>
                      </a:pPr>
                      <a:r>
                        <a:rPr lang="en-US" sz="1400" cap="none">
                          <a:solidFill>
                            <a:schemeClr val="dk1"/>
                          </a:solidFill>
                        </a:rPr>
                        <a:t>PacWave22 Evaluation </a:t>
                      </a:r>
                      <a:endParaRPr/>
                    </a:p>
                  </a:txBody>
                  <a:tcPr marT="64025" marB="64025" marR="91475" marL="9147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285750" lvl="0" marL="285750" marR="0" rtl="0" algn="l">
                        <a:spcBef>
                          <a:spcPts val="0"/>
                        </a:spcBef>
                        <a:spcAft>
                          <a:spcPts val="0"/>
                        </a:spcAft>
                        <a:buClr>
                          <a:schemeClr val="dk1"/>
                        </a:buClr>
                        <a:buSzPts val="1400"/>
                        <a:buFont typeface="Arial"/>
                        <a:buChar char="•"/>
                      </a:pPr>
                      <a:r>
                        <a:rPr lang="en-US" sz="1400" cap="none">
                          <a:solidFill>
                            <a:schemeClr val="dk1"/>
                          </a:solidFill>
                          <a:latin typeface="Calibri"/>
                          <a:ea typeface="Calibri"/>
                          <a:cs typeface="Calibri"/>
                          <a:sym typeface="Calibri"/>
                        </a:rPr>
                        <a:t>ITIC to review the existing survey of warning and mitigation capabilities in PICTs in-consideration of recent events and provide feedback of the Task Team</a:t>
                      </a:r>
                      <a:endParaRPr/>
                    </a:p>
                    <a:p>
                      <a:pPr indent="-285750" lvl="0" marL="285750" marR="0" rtl="0" algn="l">
                        <a:spcBef>
                          <a:spcPts val="0"/>
                        </a:spcBef>
                        <a:spcAft>
                          <a:spcPts val="0"/>
                        </a:spcAft>
                        <a:buClr>
                          <a:schemeClr val="dk1"/>
                        </a:buClr>
                        <a:buSzPts val="1400"/>
                        <a:buFont typeface="Arial"/>
                        <a:buChar char="•"/>
                      </a:pPr>
                      <a:r>
                        <a:rPr lang="en-US" sz="1400" cap="none">
                          <a:solidFill>
                            <a:schemeClr val="dk1"/>
                          </a:solidFill>
                          <a:latin typeface="Calibri"/>
                          <a:ea typeface="Calibri"/>
                          <a:cs typeface="Calibri"/>
                          <a:sym typeface="Calibri"/>
                        </a:rPr>
                        <a:t>Secretariat to annually administer online capability survey.</a:t>
                      </a:r>
                      <a:endParaRPr/>
                    </a:p>
                    <a:p>
                      <a:pPr indent="0" lvl="0" marL="0" marR="0" rtl="0" algn="l">
                        <a:spcBef>
                          <a:spcPts val="0"/>
                        </a:spcBef>
                        <a:spcAft>
                          <a:spcPts val="0"/>
                        </a:spcAft>
                        <a:buNone/>
                      </a:pPr>
                      <a:r>
                        <a:t/>
                      </a:r>
                      <a:endParaRPr sz="1400" cap="none">
                        <a:solidFill>
                          <a:schemeClr val="dk1"/>
                        </a:solidFill>
                        <a:latin typeface="Calibri"/>
                        <a:ea typeface="Calibri"/>
                        <a:cs typeface="Calibri"/>
                        <a:sym typeface="Calibri"/>
                      </a:endParaRPr>
                    </a:p>
                  </a:txBody>
                  <a:tcPr marT="64025" marB="64025" marR="91475" marL="9147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3720550">
                <a:tc>
                  <a:txBody>
                    <a:bodyPr/>
                    <a:lstStyle/>
                    <a:p>
                      <a:pPr indent="0" lvl="0" marL="0" marR="0" rtl="0" algn="l">
                        <a:lnSpc>
                          <a:spcPct val="107000"/>
                        </a:lnSpc>
                        <a:spcBef>
                          <a:spcPts val="0"/>
                        </a:spcBef>
                        <a:spcAft>
                          <a:spcPts val="0"/>
                        </a:spcAft>
                        <a:buNone/>
                      </a:pPr>
                      <a:r>
                        <a:rPr lang="en-US" sz="1400" cap="none">
                          <a:solidFill>
                            <a:schemeClr val="dk1"/>
                          </a:solidFill>
                          <a:latin typeface="Calibri"/>
                          <a:ea typeface="Calibri"/>
                          <a:cs typeface="Calibri"/>
                          <a:sym typeface="Calibri"/>
                        </a:rPr>
                        <a:t>(ii) To support the involvement and contribution of PICT in the activities of the ICG/PTWS. </a:t>
                      </a:r>
                      <a:endParaRPr b="0" sz="1400" cap="none">
                        <a:solidFill>
                          <a:schemeClr val="dk1"/>
                        </a:solidFill>
                        <a:latin typeface="Calibri"/>
                        <a:ea typeface="Calibri"/>
                        <a:cs typeface="Calibri"/>
                        <a:sym typeface="Calibri"/>
                      </a:endParaRPr>
                    </a:p>
                  </a:txBody>
                  <a:tcPr marT="64025" marB="64025" marR="68600" marL="6860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2F2F2"/>
                    </a:solidFill>
                  </a:tcPr>
                </a:tc>
                <a:tc>
                  <a:txBody>
                    <a:bodyPr/>
                    <a:lstStyle/>
                    <a:p>
                      <a:pPr indent="0" lvl="0" marL="0" marR="0" rtl="0" algn="l">
                        <a:spcBef>
                          <a:spcPts val="0"/>
                        </a:spcBef>
                        <a:spcAft>
                          <a:spcPts val="0"/>
                        </a:spcAft>
                        <a:buNone/>
                      </a:pPr>
                      <a:r>
                        <a:rPr lang="en-US" sz="1400" cap="none">
                          <a:solidFill>
                            <a:schemeClr val="dk1"/>
                          </a:solidFill>
                        </a:rPr>
                        <a:t>HTHH Volcanic  Eruption and Tsunami Post –Event Assessment in Feb  2022</a:t>
                      </a:r>
                      <a:endParaRPr/>
                    </a:p>
                    <a:p>
                      <a:pPr indent="0" lvl="0" marL="0" marR="0" rtl="0" algn="l">
                        <a:spcBef>
                          <a:spcPts val="0"/>
                        </a:spcBef>
                        <a:spcAft>
                          <a:spcPts val="0"/>
                        </a:spcAft>
                        <a:buNone/>
                      </a:pPr>
                      <a:r>
                        <a:t/>
                      </a:r>
                      <a:endParaRPr sz="1400" cap="none">
                        <a:solidFill>
                          <a:schemeClr val="dk1"/>
                        </a:solidFill>
                      </a:endParaRPr>
                    </a:p>
                    <a:p>
                      <a:pPr indent="0" lvl="0" marL="0" marR="0" rtl="0" algn="l">
                        <a:spcBef>
                          <a:spcPts val="0"/>
                        </a:spcBef>
                        <a:spcAft>
                          <a:spcPts val="0"/>
                        </a:spcAft>
                        <a:buNone/>
                      </a:pPr>
                      <a:r>
                        <a:rPr lang="en-US" sz="1400" cap="none">
                          <a:solidFill>
                            <a:schemeClr val="dk1"/>
                          </a:solidFill>
                        </a:rPr>
                        <a:t>PTWS Post- HTHH Event Brief  I, II, &amp; III in Feb 2022</a:t>
                      </a:r>
                      <a:endParaRPr/>
                    </a:p>
                    <a:p>
                      <a:pPr indent="0" lvl="0" marL="0" marR="0" rtl="0" algn="l">
                        <a:spcBef>
                          <a:spcPts val="0"/>
                        </a:spcBef>
                        <a:spcAft>
                          <a:spcPts val="0"/>
                        </a:spcAft>
                        <a:buNone/>
                      </a:pPr>
                      <a:r>
                        <a:t/>
                      </a:r>
                      <a:endParaRPr sz="1400" cap="none">
                        <a:solidFill>
                          <a:schemeClr val="dk1"/>
                        </a:solidFill>
                      </a:endParaRPr>
                    </a:p>
                    <a:p>
                      <a:pPr indent="0" lvl="0" marL="0" marR="0" rtl="0" algn="l">
                        <a:spcBef>
                          <a:spcPts val="0"/>
                        </a:spcBef>
                        <a:spcAft>
                          <a:spcPts val="0"/>
                        </a:spcAft>
                        <a:buNone/>
                      </a:pPr>
                      <a:r>
                        <a:rPr lang="en-US" sz="1400" cap="none">
                          <a:solidFill>
                            <a:schemeClr val="dk1"/>
                          </a:solidFill>
                        </a:rPr>
                        <a:t>Exercise Pacific Wave 2022</a:t>
                      </a:r>
                      <a:endParaRPr/>
                    </a:p>
                    <a:p>
                      <a:pPr indent="0" lvl="0" marL="0" marR="0" rtl="0" algn="l">
                        <a:lnSpc>
                          <a:spcPct val="100000"/>
                        </a:lnSpc>
                        <a:spcBef>
                          <a:spcPts val="0"/>
                        </a:spcBef>
                        <a:spcAft>
                          <a:spcPts val="0"/>
                        </a:spcAft>
                        <a:buClr>
                          <a:schemeClr val="dk1"/>
                        </a:buClr>
                        <a:buSzPts val="1400"/>
                        <a:buFont typeface="Calibri"/>
                        <a:buNone/>
                      </a:pPr>
                      <a:r>
                        <a:rPr lang="en-US" sz="1400" cap="none">
                          <a:solidFill>
                            <a:schemeClr val="dk1"/>
                          </a:solidFill>
                        </a:rPr>
                        <a:t>WG-PICT Regional PacWave  Exercise – November 2022 </a:t>
                      </a:r>
                      <a:endParaRPr/>
                    </a:p>
                    <a:p>
                      <a:pPr indent="0" lvl="0" marL="0" marR="0" rtl="0" algn="l">
                        <a:lnSpc>
                          <a:spcPct val="100000"/>
                        </a:lnSpc>
                        <a:spcBef>
                          <a:spcPts val="0"/>
                        </a:spcBef>
                        <a:spcAft>
                          <a:spcPts val="0"/>
                        </a:spcAft>
                        <a:buClr>
                          <a:schemeClr val="dk1"/>
                        </a:buClr>
                        <a:buSzPts val="1400"/>
                        <a:buFont typeface="Calibri"/>
                        <a:buNone/>
                      </a:pPr>
                      <a:r>
                        <a:rPr lang="en-US" sz="1400" cap="none">
                          <a:solidFill>
                            <a:schemeClr val="dk1"/>
                          </a:solidFill>
                        </a:rPr>
                        <a:t>New Task Team name and TOR completed in August 2023 </a:t>
                      </a:r>
                      <a:endParaRPr/>
                    </a:p>
                    <a:p>
                      <a:pPr indent="0" lvl="0" marL="0" marR="0" rtl="0" algn="l">
                        <a:lnSpc>
                          <a:spcPct val="100000"/>
                        </a:lnSpc>
                        <a:spcBef>
                          <a:spcPts val="0"/>
                        </a:spcBef>
                        <a:spcAft>
                          <a:spcPts val="0"/>
                        </a:spcAft>
                        <a:buClr>
                          <a:schemeClr val="dk1"/>
                        </a:buClr>
                        <a:buSzPts val="1400"/>
                        <a:buFont typeface="Calibri"/>
                        <a:buNone/>
                      </a:pPr>
                      <a:r>
                        <a:rPr b="1" lang="en-US" sz="1400" cap="none">
                          <a:solidFill>
                            <a:schemeClr val="dk1"/>
                          </a:solidFill>
                        </a:rPr>
                        <a:t>“Task Team Information Sharing Platforms” </a:t>
                      </a:r>
                      <a:endParaRPr b="1" sz="1400" cap="none">
                        <a:solidFill>
                          <a:schemeClr val="dk1"/>
                        </a:solidFill>
                        <a:latin typeface="Calibri"/>
                        <a:ea typeface="Calibri"/>
                        <a:cs typeface="Calibri"/>
                        <a:sym typeface="Calibri"/>
                      </a:endParaRPr>
                    </a:p>
                    <a:p>
                      <a:pPr indent="0" lvl="0" marL="0" marR="0" rtl="0" algn="l">
                        <a:spcBef>
                          <a:spcPts val="0"/>
                        </a:spcBef>
                        <a:spcAft>
                          <a:spcPts val="0"/>
                        </a:spcAft>
                        <a:buNone/>
                      </a:pPr>
                      <a:r>
                        <a:t/>
                      </a:r>
                      <a:endParaRPr sz="1400" cap="none">
                        <a:solidFill>
                          <a:schemeClr val="dk1"/>
                        </a:solidFill>
                      </a:endParaRPr>
                    </a:p>
                  </a:txBody>
                  <a:tcPr marT="64025" marB="64025" marR="91475" marL="9147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2F2F2"/>
                    </a:solidFill>
                  </a:tcPr>
                </a:tc>
                <a:tc>
                  <a:txBody>
                    <a:bodyPr/>
                    <a:lstStyle/>
                    <a:p>
                      <a:pPr indent="0" lvl="0" marL="0" marR="0" rtl="0" algn="l">
                        <a:lnSpc>
                          <a:spcPct val="100000"/>
                        </a:lnSpc>
                        <a:spcBef>
                          <a:spcPts val="0"/>
                        </a:spcBef>
                        <a:spcAft>
                          <a:spcPts val="0"/>
                        </a:spcAft>
                        <a:buClr>
                          <a:schemeClr val="dk1"/>
                        </a:buClr>
                        <a:buSzPts val="1400"/>
                        <a:buFont typeface="Arial"/>
                        <a:buNone/>
                      </a:pPr>
                      <a:r>
                        <a:rPr lang="en-US" sz="1400" cap="none">
                          <a:solidFill>
                            <a:schemeClr val="dk1"/>
                          </a:solidFill>
                          <a:latin typeface="Calibri"/>
                          <a:ea typeface="Calibri"/>
                          <a:cs typeface="Calibri"/>
                          <a:sym typeface="Calibri"/>
                        </a:rPr>
                        <a:t>Lessons and learnings from HTHH are shared and considered in the revision of Tsunami SOP by PICTs;</a:t>
                      </a:r>
                      <a:endParaRPr/>
                    </a:p>
                    <a:p>
                      <a:pPr indent="0" lvl="0" marL="0" marR="0" rtl="0" algn="l">
                        <a:lnSpc>
                          <a:spcPct val="107000"/>
                        </a:lnSpc>
                        <a:spcBef>
                          <a:spcPts val="0"/>
                        </a:spcBef>
                        <a:spcAft>
                          <a:spcPts val="0"/>
                        </a:spcAft>
                        <a:buNone/>
                      </a:pPr>
                      <a:r>
                        <a:rPr b="0" lang="en-US" sz="1400" cap="none">
                          <a:solidFill>
                            <a:schemeClr val="dk1"/>
                          </a:solidFill>
                          <a:latin typeface="Calibri"/>
                          <a:ea typeface="Calibri"/>
                          <a:cs typeface="Calibri"/>
                          <a:sym typeface="Calibri"/>
                        </a:rPr>
                        <a:t>Learning from the Hunga Tonga Hunga Ha’apai event, develop guidelines for requesting post event technical assistance to include:</a:t>
                      </a:r>
                      <a:endParaRPr b="0" sz="1400" cap="none">
                        <a:solidFill>
                          <a:schemeClr val="dk1"/>
                        </a:solidFill>
                        <a:latin typeface="Calibri"/>
                        <a:ea typeface="Calibri"/>
                        <a:cs typeface="Calibri"/>
                        <a:sym typeface="Calibri"/>
                      </a:endParaRPr>
                    </a:p>
                    <a:p>
                      <a:pPr indent="-285750" lvl="0" marL="285750" marR="0" rtl="0" algn="l">
                        <a:lnSpc>
                          <a:spcPct val="107000"/>
                        </a:lnSpc>
                        <a:spcBef>
                          <a:spcPts val="800"/>
                        </a:spcBef>
                        <a:spcAft>
                          <a:spcPts val="0"/>
                        </a:spcAft>
                        <a:buClr>
                          <a:schemeClr val="dk1"/>
                        </a:buClr>
                        <a:buSzPts val="1400"/>
                        <a:buFont typeface="Arial"/>
                        <a:buChar char="•"/>
                      </a:pPr>
                      <a:r>
                        <a:rPr b="0" lang="en-US" sz="1400" cap="none">
                          <a:solidFill>
                            <a:schemeClr val="dk1"/>
                          </a:solidFill>
                          <a:latin typeface="Calibri"/>
                          <a:ea typeface="Calibri"/>
                          <a:cs typeface="Calibri"/>
                          <a:sym typeface="Calibri"/>
                        </a:rPr>
                        <a:t>the assessment of tsunami warning capability;</a:t>
                      </a:r>
                      <a:endParaRPr b="0" sz="1400" cap="none">
                        <a:solidFill>
                          <a:schemeClr val="dk1"/>
                        </a:solidFill>
                        <a:latin typeface="Calibri"/>
                        <a:ea typeface="Calibri"/>
                        <a:cs typeface="Calibri"/>
                        <a:sym typeface="Calibri"/>
                      </a:endParaRPr>
                    </a:p>
                    <a:p>
                      <a:pPr indent="-285750" lvl="0" marL="285750" marR="0" rtl="0" algn="l">
                        <a:lnSpc>
                          <a:spcPct val="107000"/>
                        </a:lnSpc>
                        <a:spcBef>
                          <a:spcPts val="800"/>
                        </a:spcBef>
                        <a:spcAft>
                          <a:spcPts val="0"/>
                        </a:spcAft>
                        <a:buClr>
                          <a:schemeClr val="dk1"/>
                        </a:buClr>
                        <a:buSzPts val="1400"/>
                        <a:buFont typeface="Arial"/>
                        <a:buChar char="•"/>
                      </a:pPr>
                      <a:r>
                        <a:rPr b="0" lang="en-US" sz="1400" cap="none">
                          <a:solidFill>
                            <a:schemeClr val="dk1"/>
                          </a:solidFill>
                          <a:latin typeface="Calibri"/>
                          <a:ea typeface="Calibri"/>
                          <a:cs typeface="Calibri"/>
                          <a:sym typeface="Calibri"/>
                        </a:rPr>
                        <a:t>harmonisation with disaster management protocols for the deployment of goods, personnel and services; and</a:t>
                      </a:r>
                      <a:endParaRPr b="0" sz="1400" cap="none">
                        <a:solidFill>
                          <a:schemeClr val="dk1"/>
                        </a:solidFill>
                        <a:latin typeface="Calibri"/>
                        <a:ea typeface="Calibri"/>
                        <a:cs typeface="Calibri"/>
                        <a:sym typeface="Calibri"/>
                      </a:endParaRPr>
                    </a:p>
                    <a:p>
                      <a:pPr indent="-285750" lvl="0" marL="285750" marR="0" rtl="0" algn="l">
                        <a:lnSpc>
                          <a:spcPct val="107000"/>
                        </a:lnSpc>
                        <a:spcBef>
                          <a:spcPts val="800"/>
                        </a:spcBef>
                        <a:spcAft>
                          <a:spcPts val="0"/>
                        </a:spcAft>
                        <a:buClr>
                          <a:schemeClr val="dk1"/>
                        </a:buClr>
                        <a:buSzPts val="1400"/>
                        <a:buFont typeface="Arial"/>
                        <a:buChar char="•"/>
                      </a:pPr>
                      <a:r>
                        <a:rPr b="0" lang="en-US" sz="1400" cap="none">
                          <a:solidFill>
                            <a:schemeClr val="dk1"/>
                          </a:solidFill>
                          <a:latin typeface="Calibri"/>
                          <a:ea typeface="Calibri"/>
                          <a:cs typeface="Calibri"/>
                          <a:sym typeface="Calibri"/>
                        </a:rPr>
                        <a:t>development of National Post-Tsunami Field Survey Guide </a:t>
                      </a:r>
                      <a:r>
                        <a:rPr lang="en-US" sz="1400" cap="none">
                          <a:solidFill>
                            <a:schemeClr val="dk1"/>
                          </a:solidFill>
                          <a:latin typeface="Calibri"/>
                          <a:ea typeface="Calibri"/>
                          <a:cs typeface="Calibri"/>
                          <a:sym typeface="Calibri"/>
                        </a:rPr>
                        <a:t>for PICTs</a:t>
                      </a:r>
                      <a:endParaRPr sz="1400" cap="none">
                        <a:solidFill>
                          <a:schemeClr val="dk1"/>
                        </a:solidFill>
                        <a:latin typeface="Calibri"/>
                        <a:ea typeface="Calibri"/>
                        <a:cs typeface="Calibri"/>
                        <a:sym typeface="Calibri"/>
                      </a:endParaRPr>
                    </a:p>
                  </a:txBody>
                  <a:tcPr marT="64025" marB="64025" marR="91475" marL="9147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2F2F2"/>
                    </a:solidFill>
                  </a:tcPr>
                </a:tc>
              </a:tr>
            </a:tbl>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57" name="Shape 157"/>
        <p:cNvGrpSpPr/>
        <p:nvPr/>
      </p:nvGrpSpPr>
      <p:grpSpPr>
        <a:xfrm>
          <a:off x="0" y="0"/>
          <a:ext cx="0" cy="0"/>
          <a:chOff x="0" y="0"/>
          <a:chExt cx="0" cy="0"/>
        </a:xfrm>
      </p:grpSpPr>
      <p:sp>
        <p:nvSpPr>
          <p:cNvPr id="158" name="Google Shape;158;p12"/>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59" name="Google Shape;159;p12"/>
          <p:cNvSpPr/>
          <p:nvPr/>
        </p:nvSpPr>
        <p:spPr>
          <a:xfrm flipH="1" rot="-2700000">
            <a:off x="-376156" y="-253670"/>
            <a:ext cx="1827638" cy="1376989"/>
          </a:xfrm>
          <a:custGeom>
            <a:rect b="b" l="l" r="r" t="t"/>
            <a:pathLst>
              <a:path extrusionOk="0" h="1376989" w="1827638">
                <a:moveTo>
                  <a:pt x="0" y="987379"/>
                </a:moveTo>
                <a:lnTo>
                  <a:pt x="987379" y="0"/>
                </a:lnTo>
                <a:lnTo>
                  <a:pt x="1827638" y="840260"/>
                </a:lnTo>
                <a:lnTo>
                  <a:pt x="1827638" y="1376989"/>
                </a:lnTo>
                <a:lnTo>
                  <a:pt x="0" y="1376989"/>
                </a:lnTo>
                <a:close/>
              </a:path>
            </a:pathLst>
          </a:custGeom>
          <a:solidFill>
            <a:schemeClr val="accent1">
              <a:alpha val="29803"/>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60" name="Google Shape;160;p12"/>
          <p:cNvSpPr/>
          <p:nvPr/>
        </p:nvSpPr>
        <p:spPr>
          <a:xfrm flipH="1" rot="-2700000">
            <a:off x="891641" y="422146"/>
            <a:ext cx="645368" cy="645368"/>
          </a:xfrm>
          <a:prstGeom prst="rect">
            <a:avLst/>
          </a:prstGeom>
          <a:solidFill>
            <a:schemeClr val="accent1">
              <a:alpha val="29803"/>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61" name="Google Shape;161;p12"/>
          <p:cNvSpPr/>
          <p:nvPr/>
        </p:nvSpPr>
        <p:spPr>
          <a:xfrm flipH="1" rot="-2700000">
            <a:off x="10043482" y="655140"/>
            <a:ext cx="687472" cy="687472"/>
          </a:xfrm>
          <a:prstGeom prst="rect">
            <a:avLst/>
          </a:prstGeom>
          <a:solidFill>
            <a:schemeClr val="accent4">
              <a:alpha val="29803"/>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62" name="Google Shape;162;p12"/>
          <p:cNvSpPr/>
          <p:nvPr/>
        </p:nvSpPr>
        <p:spPr>
          <a:xfrm flipH="1" rot="10800000">
            <a:off x="9356643" y="0"/>
            <a:ext cx="2835357" cy="1480837"/>
          </a:xfrm>
          <a:custGeom>
            <a:rect b="b" l="l" r="r" t="t"/>
            <a:pathLst>
              <a:path extrusionOk="0" h="1480837" w="2835357">
                <a:moveTo>
                  <a:pt x="2835357" y="1480837"/>
                </a:moveTo>
                <a:lnTo>
                  <a:pt x="0" y="1480837"/>
                </a:lnTo>
                <a:lnTo>
                  <a:pt x="1552727" y="0"/>
                </a:lnTo>
                <a:lnTo>
                  <a:pt x="2835357" y="1223245"/>
                </a:lnTo>
                <a:close/>
              </a:path>
            </a:pathLst>
          </a:custGeom>
          <a:solidFill>
            <a:schemeClr val="accent4">
              <a:alpha val="29803"/>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63" name="Google Shape;163;p12"/>
          <p:cNvSpPr/>
          <p:nvPr/>
        </p:nvSpPr>
        <p:spPr>
          <a:xfrm flipH="1">
            <a:off x="7976344" y="6115501"/>
            <a:ext cx="1494513" cy="742499"/>
          </a:xfrm>
          <a:prstGeom prst="triangle">
            <a:avLst>
              <a:gd fmla="val 50000" name="adj"/>
            </a:avLst>
          </a:prstGeom>
          <a:solidFill>
            <a:schemeClr val="accent1">
              <a:alpha val="29803"/>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64" name="Google Shape;164;p12"/>
          <p:cNvSpPr/>
          <p:nvPr/>
        </p:nvSpPr>
        <p:spPr>
          <a:xfrm flipH="1">
            <a:off x="7604080" y="6453143"/>
            <a:ext cx="814903" cy="404857"/>
          </a:xfrm>
          <a:prstGeom prst="triangle">
            <a:avLst>
              <a:gd fmla="val 50000" name="adj"/>
            </a:avLst>
          </a:prstGeom>
          <a:solidFill>
            <a:schemeClr val="accent1">
              <a:alpha val="29803"/>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graphicFrame>
        <p:nvGraphicFramePr>
          <p:cNvPr id="165" name="Google Shape;165;p12"/>
          <p:cNvGraphicFramePr/>
          <p:nvPr/>
        </p:nvGraphicFramePr>
        <p:xfrm>
          <a:off x="643466" y="83819"/>
          <a:ext cx="3000000" cy="3000000"/>
        </p:xfrm>
        <a:graphic>
          <a:graphicData uri="http://schemas.openxmlformats.org/drawingml/2006/table">
            <a:tbl>
              <a:tblPr bandRow="1" firstRow="1">
                <a:noFill/>
                <a:tableStyleId>{49BFE4A1-9E80-4791-A59A-03B0699874F5}</a:tableStyleId>
              </a:tblPr>
              <a:tblGrid>
                <a:gridCol w="3150725"/>
                <a:gridCol w="3892850"/>
                <a:gridCol w="3861475"/>
              </a:tblGrid>
              <a:tr h="696050">
                <a:tc>
                  <a:txBody>
                    <a:bodyPr/>
                    <a:lstStyle/>
                    <a:p>
                      <a:pPr indent="0" lvl="0" marL="0" marR="0" rtl="0" algn="l">
                        <a:spcBef>
                          <a:spcPts val="0"/>
                        </a:spcBef>
                        <a:spcAft>
                          <a:spcPts val="0"/>
                        </a:spcAft>
                        <a:buNone/>
                      </a:pPr>
                      <a:r>
                        <a:rPr b="1" lang="en-US" sz="1800" cap="none">
                          <a:solidFill>
                            <a:schemeClr val="dk1"/>
                          </a:solidFill>
                        </a:rPr>
                        <a:t>TERMS OF REFERENCE </a:t>
                      </a:r>
                      <a:endParaRPr/>
                    </a:p>
                  </a:txBody>
                  <a:tcPr marT="15975" marB="96900" marR="48450" marL="4845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chemeClr val="accent1"/>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spcBef>
                          <a:spcPts val="0"/>
                        </a:spcBef>
                        <a:spcAft>
                          <a:spcPts val="0"/>
                        </a:spcAft>
                        <a:buNone/>
                      </a:pPr>
                      <a:r>
                        <a:rPr b="1" lang="en-US" sz="1800" cap="none">
                          <a:solidFill>
                            <a:schemeClr val="dk1"/>
                          </a:solidFill>
                        </a:rPr>
                        <a:t>PROGRESS UPDATE</a:t>
                      </a:r>
                      <a:endParaRPr/>
                    </a:p>
                  </a:txBody>
                  <a:tcPr marT="64025" marB="64025" marR="91475" marL="9147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chemeClr val="accent1"/>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spcBef>
                          <a:spcPts val="0"/>
                        </a:spcBef>
                        <a:spcAft>
                          <a:spcPts val="0"/>
                        </a:spcAft>
                        <a:buNone/>
                      </a:pPr>
                      <a:r>
                        <a:rPr b="1" lang="en-US" sz="1800" cap="none">
                          <a:solidFill>
                            <a:schemeClr val="dk1"/>
                          </a:solidFill>
                        </a:rPr>
                        <a:t>9</a:t>
                      </a:r>
                      <a:r>
                        <a:rPr b="1" baseline="30000" lang="en-US" sz="1800" cap="none">
                          <a:solidFill>
                            <a:schemeClr val="dk1"/>
                          </a:solidFill>
                        </a:rPr>
                        <a:t>TH</a:t>
                      </a:r>
                      <a:r>
                        <a:rPr b="1" lang="en-US" sz="1800" cap="none">
                          <a:solidFill>
                            <a:schemeClr val="dk1"/>
                          </a:solidFill>
                        </a:rPr>
                        <a:t> WG-PICT MEETING &amp; Task Team Capacity Development  RECOMMENDATIONS TO ICG/PTWS-XXX</a:t>
                      </a:r>
                      <a:endParaRPr/>
                    </a:p>
                  </a:txBody>
                  <a:tcPr marT="64025" marB="64025" marR="91475" marL="9147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chemeClr val="accent1"/>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1283275">
                <a:tc>
                  <a:txBody>
                    <a:bodyPr/>
                    <a:lstStyle/>
                    <a:p>
                      <a:pPr indent="0" lvl="0" marL="0" marR="0" rtl="0" algn="l">
                        <a:lnSpc>
                          <a:spcPct val="107000"/>
                        </a:lnSpc>
                        <a:spcBef>
                          <a:spcPts val="0"/>
                        </a:spcBef>
                        <a:spcAft>
                          <a:spcPts val="0"/>
                        </a:spcAft>
                        <a:buNone/>
                      </a:pPr>
                      <a:r>
                        <a:rPr lang="en-US" sz="1600" cap="none">
                          <a:solidFill>
                            <a:schemeClr val="dk1"/>
                          </a:solidFill>
                          <a:latin typeface="Calibri"/>
                          <a:ea typeface="Calibri"/>
                          <a:cs typeface="Calibri"/>
                          <a:sym typeface="Calibri"/>
                        </a:rPr>
                        <a:t>(iii) To promote and facilitate the tsunami hazard and risk studies in the PICT region. </a:t>
                      </a:r>
                      <a:endParaRPr sz="1600" cap="none">
                        <a:solidFill>
                          <a:schemeClr val="dk1"/>
                        </a:solidFill>
                        <a:latin typeface="Calibri"/>
                        <a:ea typeface="Calibri"/>
                        <a:cs typeface="Calibri"/>
                        <a:sym typeface="Calibri"/>
                      </a:endParaRPr>
                    </a:p>
                  </a:txBody>
                  <a:tcPr marT="15975" marB="96900" marR="48450" marL="48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chemeClr val="accent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chemeClr val="dk1"/>
                        </a:buClr>
                        <a:buSzPts val="1600"/>
                        <a:buFont typeface="Arial"/>
                        <a:buNone/>
                      </a:pPr>
                      <a:r>
                        <a:rPr lang="en-US" sz="1600" cap="none">
                          <a:solidFill>
                            <a:schemeClr val="dk1"/>
                          </a:solidFill>
                          <a:latin typeface="Calibri"/>
                          <a:ea typeface="Calibri"/>
                          <a:cs typeface="Calibri"/>
                          <a:sym typeface="Calibri"/>
                        </a:rPr>
                        <a:t>HTHH Inundation impact report and papers Tsunami Runup and Inundation in Tonga from the 15 January 2022 eruption of Hunga Tonga-Hunga Ha’apai Volcano. Now published</a:t>
                      </a:r>
                      <a:endParaRPr/>
                    </a:p>
                    <a:p>
                      <a:pPr indent="0" lvl="0" marL="0" marR="0" rtl="0" algn="l">
                        <a:lnSpc>
                          <a:spcPct val="100000"/>
                        </a:lnSpc>
                        <a:spcBef>
                          <a:spcPts val="0"/>
                        </a:spcBef>
                        <a:spcAft>
                          <a:spcPts val="0"/>
                        </a:spcAft>
                        <a:buClr>
                          <a:schemeClr val="dk1"/>
                        </a:buClr>
                        <a:buSzPts val="1600"/>
                        <a:buFont typeface="Arial"/>
                        <a:buNone/>
                      </a:pPr>
                      <a:r>
                        <a:t/>
                      </a:r>
                      <a:endParaRPr sz="1600" cap="none">
                        <a:solidFill>
                          <a:schemeClr val="dk1"/>
                        </a:solidFill>
                        <a:latin typeface="Calibri"/>
                        <a:ea typeface="Calibri"/>
                        <a:cs typeface="Calibri"/>
                        <a:sym typeface="Calibri"/>
                      </a:endParaRPr>
                    </a:p>
                  </a:txBody>
                  <a:tcPr marT="15975" marB="96900" marR="48450" marL="48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chemeClr val="accent1"/>
                      </a:solidFill>
                      <a:prstDash val="solid"/>
                      <a:round/>
                      <a:headEnd len="sm" w="sm" type="none"/>
                      <a:tailEnd len="sm" w="sm" type="none"/>
                    </a:lnB>
                  </a:tcPr>
                </a:tc>
                <a:tc>
                  <a:txBody>
                    <a:bodyPr/>
                    <a:lstStyle/>
                    <a:p>
                      <a:pPr indent="0" lvl="0" marL="0" marR="0" rtl="0" algn="l">
                        <a:spcBef>
                          <a:spcPts val="0"/>
                        </a:spcBef>
                        <a:spcAft>
                          <a:spcPts val="0"/>
                        </a:spcAft>
                        <a:buNone/>
                      </a:pPr>
                      <a:r>
                        <a:rPr lang="en-US" sz="1600" cap="none">
                          <a:solidFill>
                            <a:schemeClr val="dk1"/>
                          </a:solidFill>
                          <a:latin typeface="Calibri"/>
                          <a:ea typeface="Calibri"/>
                          <a:cs typeface="Calibri"/>
                          <a:sym typeface="Calibri"/>
                        </a:rPr>
                        <a:t>SPC to support the stock-take of topographic and bathymetric data for inundation mapping</a:t>
                      </a:r>
                      <a:endParaRPr/>
                    </a:p>
                    <a:p>
                      <a:pPr indent="0" lvl="0" marL="0" marR="0" rtl="0" algn="l">
                        <a:spcBef>
                          <a:spcPts val="0"/>
                        </a:spcBef>
                        <a:spcAft>
                          <a:spcPts val="0"/>
                        </a:spcAft>
                        <a:buNone/>
                      </a:pPr>
                      <a:r>
                        <a:t/>
                      </a:r>
                      <a:endParaRPr sz="1600" cap="none">
                        <a:solidFill>
                          <a:schemeClr val="dk1"/>
                        </a:solidFill>
                        <a:latin typeface="Calibri"/>
                        <a:ea typeface="Calibri"/>
                        <a:cs typeface="Calibri"/>
                        <a:sym typeface="Calibri"/>
                      </a:endParaRPr>
                    </a:p>
                    <a:p>
                      <a:pPr indent="0" lvl="0" marL="0" marR="0" rtl="0" algn="l">
                        <a:spcBef>
                          <a:spcPts val="0"/>
                        </a:spcBef>
                        <a:spcAft>
                          <a:spcPts val="0"/>
                        </a:spcAft>
                        <a:buNone/>
                      </a:pPr>
                      <a:r>
                        <a:t/>
                      </a:r>
                      <a:endParaRPr sz="1600" cap="none">
                        <a:solidFill>
                          <a:schemeClr val="dk1"/>
                        </a:solidFill>
                        <a:latin typeface="Calibri"/>
                        <a:ea typeface="Calibri"/>
                        <a:cs typeface="Calibri"/>
                        <a:sym typeface="Calibri"/>
                      </a:endParaRPr>
                    </a:p>
                  </a:txBody>
                  <a:tcPr marT="15975" marB="96900" marR="48450" marL="48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chemeClr val="accent1"/>
                      </a:solidFill>
                      <a:prstDash val="solid"/>
                      <a:round/>
                      <a:headEnd len="sm" w="sm" type="none"/>
                      <a:tailEnd len="sm" w="sm" type="none"/>
                    </a:lnB>
                  </a:tcPr>
                </a:tc>
              </a:tr>
              <a:tr h="3867200">
                <a:tc>
                  <a:txBody>
                    <a:bodyPr/>
                    <a:lstStyle/>
                    <a:p>
                      <a:pPr indent="0" lvl="0" marL="0" marR="0" rtl="0" algn="l">
                        <a:lnSpc>
                          <a:spcPct val="107000"/>
                        </a:lnSpc>
                        <a:spcBef>
                          <a:spcPts val="0"/>
                        </a:spcBef>
                        <a:spcAft>
                          <a:spcPts val="0"/>
                        </a:spcAft>
                        <a:buNone/>
                      </a:pPr>
                      <a:r>
                        <a:rPr lang="en-US" sz="1600" cap="none">
                          <a:solidFill>
                            <a:schemeClr val="dk1"/>
                          </a:solidFill>
                          <a:latin typeface="Calibri"/>
                          <a:ea typeface="Calibri"/>
                          <a:cs typeface="Calibri"/>
                          <a:sym typeface="Calibri"/>
                        </a:rPr>
                        <a:t>(iv) To facilitate cooperation in the establishment and upgrading of earthquake and tsunami monitoring networks in the region and the interoperability of these systems in accordance with ICG/PTWS requirements. </a:t>
                      </a:r>
                      <a:endParaRPr sz="1600" cap="none">
                        <a:solidFill>
                          <a:schemeClr val="dk1"/>
                        </a:solidFill>
                        <a:latin typeface="Calibri"/>
                        <a:ea typeface="Calibri"/>
                        <a:cs typeface="Calibri"/>
                        <a:sym typeface="Calibri"/>
                      </a:endParaRPr>
                    </a:p>
                  </a:txBody>
                  <a:tcPr marT="15975" marB="96900" marR="48450" marL="48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chemeClr val="accent1"/>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2F2F2"/>
                    </a:solidFill>
                  </a:tcPr>
                </a:tc>
                <a:tc>
                  <a:txBody>
                    <a:bodyPr/>
                    <a:lstStyle/>
                    <a:p>
                      <a:pPr indent="-285750" lvl="0" marL="285750" marR="0" rtl="0" algn="just">
                        <a:lnSpc>
                          <a:spcPct val="100000"/>
                        </a:lnSpc>
                        <a:spcBef>
                          <a:spcPts val="0"/>
                        </a:spcBef>
                        <a:spcAft>
                          <a:spcPts val="0"/>
                        </a:spcAft>
                        <a:buClr>
                          <a:schemeClr val="dk1"/>
                        </a:buClr>
                        <a:buSzPts val="1600"/>
                        <a:buFont typeface="Arial"/>
                        <a:buChar char="•"/>
                      </a:pPr>
                      <a:r>
                        <a:rPr b="0" lang="en-US" sz="1600" cap="none">
                          <a:solidFill>
                            <a:schemeClr val="dk1"/>
                          </a:solidFill>
                          <a:latin typeface="Calibri"/>
                          <a:ea typeface="Calibri"/>
                          <a:cs typeface="Calibri"/>
                          <a:sym typeface="Calibri"/>
                        </a:rPr>
                        <a:t>Volcanic hazard monitoring and consider data sharing of emerging technologies such as infrasound </a:t>
                      </a:r>
                      <a:endParaRPr/>
                    </a:p>
                    <a:p>
                      <a:pPr indent="-285750" lvl="0" marL="285750" marR="0" rtl="0" algn="just">
                        <a:spcBef>
                          <a:spcPts val="0"/>
                        </a:spcBef>
                        <a:spcAft>
                          <a:spcPts val="0"/>
                        </a:spcAft>
                        <a:buClr>
                          <a:schemeClr val="dk1"/>
                        </a:buClr>
                        <a:buSzPts val="1600"/>
                        <a:buFont typeface="Arial"/>
                        <a:buChar char="•"/>
                      </a:pPr>
                      <a:r>
                        <a:rPr lang="en-US" sz="1600" cap="none">
                          <a:solidFill>
                            <a:schemeClr val="dk1"/>
                          </a:solidFill>
                          <a:latin typeface="Calibri"/>
                          <a:ea typeface="Calibri"/>
                          <a:cs typeface="Calibri"/>
                          <a:sym typeface="Calibri"/>
                        </a:rPr>
                        <a:t>All ORSNET MS upgraded from SC 4 to SC 5, through SPC PREP Project </a:t>
                      </a:r>
                      <a:endParaRPr/>
                    </a:p>
                    <a:p>
                      <a:pPr indent="-285750" lvl="0" marL="285750" marR="0" rtl="0" algn="just">
                        <a:spcBef>
                          <a:spcPts val="0"/>
                        </a:spcBef>
                        <a:spcAft>
                          <a:spcPts val="0"/>
                        </a:spcAft>
                        <a:buClr>
                          <a:schemeClr val="dk1"/>
                        </a:buClr>
                        <a:buSzPts val="1600"/>
                        <a:buFont typeface="Arial"/>
                        <a:buChar char="•"/>
                      </a:pPr>
                      <a:r>
                        <a:rPr lang="en-US" sz="1600" cap="none">
                          <a:solidFill>
                            <a:schemeClr val="dk1"/>
                          </a:solidFill>
                          <a:latin typeface="Calibri"/>
                          <a:ea typeface="Calibri"/>
                          <a:cs typeface="Calibri"/>
                          <a:sym typeface="Calibri"/>
                        </a:rPr>
                        <a:t>Newly developed ORSNET Website </a:t>
                      </a:r>
                      <a:endParaRPr/>
                    </a:p>
                    <a:p>
                      <a:pPr indent="-285750" lvl="0" marL="285750" marR="0" rtl="0" algn="just">
                        <a:spcBef>
                          <a:spcPts val="0"/>
                        </a:spcBef>
                        <a:spcAft>
                          <a:spcPts val="0"/>
                        </a:spcAft>
                        <a:buClr>
                          <a:schemeClr val="dk1"/>
                        </a:buClr>
                        <a:buSzPts val="1600"/>
                        <a:buFont typeface="Arial"/>
                        <a:buChar char="•"/>
                      </a:pPr>
                      <a:r>
                        <a:rPr lang="en-US" sz="1600" cap="none">
                          <a:solidFill>
                            <a:schemeClr val="dk1"/>
                          </a:solidFill>
                          <a:latin typeface="Calibri"/>
                          <a:ea typeface="Calibri"/>
                          <a:cs typeface="Calibri"/>
                          <a:sym typeface="Calibri"/>
                        </a:rPr>
                        <a:t>Development of ORSNET Strategic Plan with the support of SPC PREP Project </a:t>
                      </a:r>
                      <a:endParaRPr/>
                    </a:p>
                    <a:p>
                      <a:pPr indent="-285750" lvl="0" marL="285750" marR="0" rtl="0" algn="just">
                        <a:spcBef>
                          <a:spcPts val="0"/>
                        </a:spcBef>
                        <a:spcAft>
                          <a:spcPts val="0"/>
                        </a:spcAft>
                        <a:buClr>
                          <a:schemeClr val="dk1"/>
                        </a:buClr>
                        <a:buSzPts val="1600"/>
                        <a:buFont typeface="Arial"/>
                        <a:buChar char="•"/>
                      </a:pPr>
                      <a:r>
                        <a:rPr lang="en-US" sz="1600" cap="none">
                          <a:solidFill>
                            <a:schemeClr val="dk1"/>
                          </a:solidFill>
                          <a:latin typeface="Calibri"/>
                          <a:ea typeface="Calibri"/>
                          <a:cs typeface="Calibri"/>
                          <a:sym typeface="Calibri"/>
                        </a:rPr>
                        <a:t>Local Source Tsunami Guideline received further considerations from the Task Team Capacity Development</a:t>
                      </a:r>
                      <a:endParaRPr/>
                    </a:p>
                    <a:p>
                      <a:pPr indent="0" lvl="0" marL="0" marR="0" rtl="0" algn="just">
                        <a:spcBef>
                          <a:spcPts val="0"/>
                        </a:spcBef>
                        <a:spcAft>
                          <a:spcPts val="0"/>
                        </a:spcAft>
                        <a:buClr>
                          <a:schemeClr val="dk1"/>
                        </a:buClr>
                        <a:buSzPts val="1600"/>
                        <a:buFont typeface="Arial"/>
                        <a:buNone/>
                      </a:pPr>
                      <a:r>
                        <a:t/>
                      </a:r>
                      <a:endParaRPr sz="1600" cap="none">
                        <a:solidFill>
                          <a:schemeClr val="dk1"/>
                        </a:solidFill>
                        <a:latin typeface="Calibri"/>
                        <a:ea typeface="Calibri"/>
                        <a:cs typeface="Calibri"/>
                        <a:sym typeface="Calibri"/>
                      </a:endParaRPr>
                    </a:p>
                    <a:p>
                      <a:pPr indent="-184150" lvl="0" marL="285750" marR="0" rtl="0" algn="l">
                        <a:spcBef>
                          <a:spcPts val="0"/>
                        </a:spcBef>
                        <a:spcAft>
                          <a:spcPts val="0"/>
                        </a:spcAft>
                        <a:buClr>
                          <a:schemeClr val="dk1"/>
                        </a:buClr>
                        <a:buSzPts val="1600"/>
                        <a:buFont typeface="Arial"/>
                        <a:buNone/>
                      </a:pPr>
                      <a:r>
                        <a:t/>
                      </a:r>
                      <a:endParaRPr sz="1600" cap="none">
                        <a:solidFill>
                          <a:schemeClr val="dk1"/>
                        </a:solidFill>
                        <a:latin typeface="Calibri"/>
                        <a:ea typeface="Calibri"/>
                        <a:cs typeface="Calibri"/>
                        <a:sym typeface="Calibri"/>
                      </a:endParaRPr>
                    </a:p>
                    <a:p>
                      <a:pPr indent="-184150" lvl="0" marL="285750" marR="0" rtl="0" algn="l">
                        <a:spcBef>
                          <a:spcPts val="0"/>
                        </a:spcBef>
                        <a:spcAft>
                          <a:spcPts val="0"/>
                        </a:spcAft>
                        <a:buClr>
                          <a:schemeClr val="dk1"/>
                        </a:buClr>
                        <a:buSzPts val="1600"/>
                        <a:buFont typeface="Arial"/>
                        <a:buNone/>
                      </a:pPr>
                      <a:r>
                        <a:t/>
                      </a:r>
                      <a:endParaRPr sz="1600" cap="none">
                        <a:solidFill>
                          <a:schemeClr val="dk1"/>
                        </a:solidFill>
                        <a:latin typeface="Calibri"/>
                        <a:ea typeface="Calibri"/>
                        <a:cs typeface="Calibri"/>
                        <a:sym typeface="Calibri"/>
                      </a:endParaRPr>
                    </a:p>
                    <a:p>
                      <a:pPr indent="0" lvl="0" marL="0" marR="0" rtl="0" algn="l">
                        <a:spcBef>
                          <a:spcPts val="0"/>
                        </a:spcBef>
                        <a:spcAft>
                          <a:spcPts val="0"/>
                        </a:spcAft>
                        <a:buClr>
                          <a:schemeClr val="dk1"/>
                        </a:buClr>
                        <a:buSzPts val="1600"/>
                        <a:buFont typeface="Arial"/>
                        <a:buNone/>
                      </a:pPr>
                      <a:r>
                        <a:t/>
                      </a:r>
                      <a:endParaRPr sz="1600" cap="none">
                        <a:solidFill>
                          <a:schemeClr val="dk1"/>
                        </a:solidFill>
                        <a:latin typeface="Calibri"/>
                        <a:ea typeface="Calibri"/>
                        <a:cs typeface="Calibri"/>
                        <a:sym typeface="Calibri"/>
                      </a:endParaRPr>
                    </a:p>
                    <a:p>
                      <a:pPr indent="-184150" lvl="0" marL="285750" marR="0" rtl="0" algn="l">
                        <a:spcBef>
                          <a:spcPts val="0"/>
                        </a:spcBef>
                        <a:spcAft>
                          <a:spcPts val="0"/>
                        </a:spcAft>
                        <a:buClr>
                          <a:schemeClr val="dk1"/>
                        </a:buClr>
                        <a:buSzPts val="1600"/>
                        <a:buFont typeface="Arial"/>
                        <a:buNone/>
                      </a:pPr>
                      <a:r>
                        <a:t/>
                      </a:r>
                      <a:endParaRPr sz="1600" cap="none">
                        <a:solidFill>
                          <a:schemeClr val="dk1"/>
                        </a:solidFill>
                        <a:latin typeface="Calibri"/>
                        <a:ea typeface="Calibri"/>
                        <a:cs typeface="Calibri"/>
                        <a:sym typeface="Calibri"/>
                      </a:endParaRPr>
                    </a:p>
                  </a:txBody>
                  <a:tcPr marT="15975" marB="96900" marR="48450" marL="48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chemeClr val="accent1"/>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2F2F2"/>
                    </a:solidFill>
                  </a:tcPr>
                </a:tc>
                <a:tc>
                  <a:txBody>
                    <a:bodyPr/>
                    <a:lstStyle/>
                    <a:p>
                      <a:pPr indent="-285750" lvl="0" marL="285750" marR="0" rtl="0" algn="l">
                        <a:lnSpc>
                          <a:spcPct val="107000"/>
                        </a:lnSpc>
                        <a:spcBef>
                          <a:spcPts val="0"/>
                        </a:spcBef>
                        <a:spcAft>
                          <a:spcPts val="0"/>
                        </a:spcAft>
                        <a:buClr>
                          <a:schemeClr val="dk1"/>
                        </a:buClr>
                        <a:buSzPts val="1600"/>
                        <a:buFont typeface="Arial"/>
                        <a:buChar char="•"/>
                      </a:pPr>
                      <a:r>
                        <a:rPr lang="en-US" sz="1600" cap="none">
                          <a:solidFill>
                            <a:schemeClr val="dk1"/>
                          </a:solidFill>
                          <a:latin typeface="Calibri"/>
                          <a:ea typeface="Calibri"/>
                          <a:cs typeface="Calibri"/>
                          <a:sym typeface="Calibri"/>
                        </a:rPr>
                        <a:t>Proposed inclusion of volcano monitoring network into ORSNET via VIDAP and JICA technical assistance taking into consideration the WMO initiative on Volcano hazard on Marine Services</a:t>
                      </a:r>
                      <a:endParaRPr sz="1600" cap="none">
                        <a:solidFill>
                          <a:schemeClr val="dk1"/>
                        </a:solidFill>
                        <a:latin typeface="Calibri"/>
                        <a:ea typeface="Calibri"/>
                        <a:cs typeface="Calibri"/>
                        <a:sym typeface="Calibri"/>
                      </a:endParaRPr>
                    </a:p>
                    <a:p>
                      <a:pPr indent="-285750" lvl="0" marL="285750" marR="0" rtl="0" algn="l">
                        <a:lnSpc>
                          <a:spcPct val="107000"/>
                        </a:lnSpc>
                        <a:spcBef>
                          <a:spcPts val="800"/>
                        </a:spcBef>
                        <a:spcAft>
                          <a:spcPts val="0"/>
                        </a:spcAft>
                        <a:buClr>
                          <a:schemeClr val="dk1"/>
                        </a:buClr>
                        <a:buSzPts val="1600"/>
                        <a:buFont typeface="Arial"/>
                        <a:buChar char="•"/>
                      </a:pPr>
                      <a:r>
                        <a:rPr lang="en-US" sz="1600" cap="none">
                          <a:solidFill>
                            <a:schemeClr val="dk1"/>
                          </a:solidFill>
                          <a:latin typeface="Calibri"/>
                          <a:ea typeface="Calibri"/>
                          <a:cs typeface="Calibri"/>
                          <a:sym typeface="Calibri"/>
                        </a:rPr>
                        <a:t>Convene the 9th ICG/PTWS Working Group 2 Task Team Seismic Data Sharing in the Southwest Pacific after the 30th UNESCO-IOC ICG/PTWS in September 2023</a:t>
                      </a:r>
                      <a:endParaRPr/>
                    </a:p>
                    <a:p>
                      <a:pPr indent="-285750" lvl="0" marL="285750" marR="0" rtl="0" algn="l">
                        <a:lnSpc>
                          <a:spcPct val="107000"/>
                        </a:lnSpc>
                        <a:spcBef>
                          <a:spcPts val="800"/>
                        </a:spcBef>
                        <a:spcAft>
                          <a:spcPts val="0"/>
                        </a:spcAft>
                        <a:buClr>
                          <a:schemeClr val="dk1"/>
                        </a:buClr>
                        <a:buSzPts val="1600"/>
                        <a:buFont typeface="Arial"/>
                        <a:buChar char="•"/>
                      </a:pPr>
                      <a:r>
                        <a:rPr lang="en-US" sz="1600" cap="none">
                          <a:solidFill>
                            <a:schemeClr val="dk1"/>
                          </a:solidFill>
                          <a:latin typeface="Calibri"/>
                          <a:ea typeface="Calibri"/>
                          <a:cs typeface="Calibri"/>
                          <a:sym typeface="Calibri"/>
                        </a:rPr>
                        <a:t>ORSNET Strategic Plan to be endorsed in the next ORSNET meeting in November 2023.</a:t>
                      </a:r>
                      <a:endParaRPr sz="1600" cap="none">
                        <a:solidFill>
                          <a:schemeClr val="dk1"/>
                        </a:solidFill>
                        <a:latin typeface="Calibri"/>
                        <a:ea typeface="Calibri"/>
                        <a:cs typeface="Calibri"/>
                        <a:sym typeface="Calibri"/>
                      </a:endParaRPr>
                    </a:p>
                  </a:txBody>
                  <a:tcPr marT="15975" marB="96900" marR="48450" marL="48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chemeClr val="accent1"/>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2F2F2"/>
                    </a:solidFill>
                  </a:tcPr>
                </a:tc>
              </a:tr>
            </a:tbl>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69" name="Shape 169"/>
        <p:cNvGrpSpPr/>
        <p:nvPr/>
      </p:nvGrpSpPr>
      <p:grpSpPr>
        <a:xfrm>
          <a:off x="0" y="0"/>
          <a:ext cx="0" cy="0"/>
          <a:chOff x="0" y="0"/>
          <a:chExt cx="0" cy="0"/>
        </a:xfrm>
      </p:grpSpPr>
      <p:sp>
        <p:nvSpPr>
          <p:cNvPr id="170" name="Google Shape;170;p13"/>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71" name="Google Shape;171;p13"/>
          <p:cNvSpPr/>
          <p:nvPr/>
        </p:nvSpPr>
        <p:spPr>
          <a:xfrm flipH="1" rot="-2700000">
            <a:off x="-376156" y="-253670"/>
            <a:ext cx="1827638" cy="1376989"/>
          </a:xfrm>
          <a:custGeom>
            <a:rect b="b" l="l" r="r" t="t"/>
            <a:pathLst>
              <a:path extrusionOk="0" h="1376989" w="1827638">
                <a:moveTo>
                  <a:pt x="0" y="987379"/>
                </a:moveTo>
                <a:lnTo>
                  <a:pt x="987379" y="0"/>
                </a:lnTo>
                <a:lnTo>
                  <a:pt x="1827638" y="840260"/>
                </a:lnTo>
                <a:lnTo>
                  <a:pt x="1827638" y="1376989"/>
                </a:lnTo>
                <a:lnTo>
                  <a:pt x="0" y="1376989"/>
                </a:lnTo>
                <a:close/>
              </a:path>
            </a:pathLst>
          </a:custGeom>
          <a:solidFill>
            <a:schemeClr val="accent1">
              <a:alpha val="29803"/>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72" name="Google Shape;172;p13"/>
          <p:cNvSpPr/>
          <p:nvPr/>
        </p:nvSpPr>
        <p:spPr>
          <a:xfrm flipH="1" rot="-2700000">
            <a:off x="891641" y="422146"/>
            <a:ext cx="645368" cy="645368"/>
          </a:xfrm>
          <a:prstGeom prst="rect">
            <a:avLst/>
          </a:prstGeom>
          <a:solidFill>
            <a:schemeClr val="accent1">
              <a:alpha val="29803"/>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73" name="Google Shape;173;p13"/>
          <p:cNvSpPr/>
          <p:nvPr/>
        </p:nvSpPr>
        <p:spPr>
          <a:xfrm flipH="1" rot="-2700000">
            <a:off x="10043482" y="655140"/>
            <a:ext cx="687472" cy="687472"/>
          </a:xfrm>
          <a:prstGeom prst="rect">
            <a:avLst/>
          </a:prstGeom>
          <a:solidFill>
            <a:schemeClr val="accent4">
              <a:alpha val="29803"/>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74" name="Google Shape;174;p13"/>
          <p:cNvSpPr/>
          <p:nvPr/>
        </p:nvSpPr>
        <p:spPr>
          <a:xfrm flipH="1" rot="10800000">
            <a:off x="9356643" y="0"/>
            <a:ext cx="2835357" cy="1480837"/>
          </a:xfrm>
          <a:custGeom>
            <a:rect b="b" l="l" r="r" t="t"/>
            <a:pathLst>
              <a:path extrusionOk="0" h="1480837" w="2835357">
                <a:moveTo>
                  <a:pt x="2835357" y="1480837"/>
                </a:moveTo>
                <a:lnTo>
                  <a:pt x="0" y="1480837"/>
                </a:lnTo>
                <a:lnTo>
                  <a:pt x="1552727" y="0"/>
                </a:lnTo>
                <a:lnTo>
                  <a:pt x="2835357" y="1223245"/>
                </a:lnTo>
                <a:close/>
              </a:path>
            </a:pathLst>
          </a:custGeom>
          <a:solidFill>
            <a:schemeClr val="accent4">
              <a:alpha val="29803"/>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75" name="Google Shape;175;p13"/>
          <p:cNvSpPr/>
          <p:nvPr/>
        </p:nvSpPr>
        <p:spPr>
          <a:xfrm flipH="1">
            <a:off x="7976344" y="6115501"/>
            <a:ext cx="1494513" cy="742499"/>
          </a:xfrm>
          <a:prstGeom prst="triangle">
            <a:avLst>
              <a:gd fmla="val 50000" name="adj"/>
            </a:avLst>
          </a:prstGeom>
          <a:solidFill>
            <a:schemeClr val="accent1">
              <a:alpha val="29803"/>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76" name="Google Shape;176;p13"/>
          <p:cNvSpPr/>
          <p:nvPr/>
        </p:nvSpPr>
        <p:spPr>
          <a:xfrm flipH="1">
            <a:off x="7604080" y="6453143"/>
            <a:ext cx="814903" cy="404857"/>
          </a:xfrm>
          <a:prstGeom prst="triangle">
            <a:avLst>
              <a:gd fmla="val 50000" name="adj"/>
            </a:avLst>
          </a:prstGeom>
          <a:solidFill>
            <a:schemeClr val="accent1">
              <a:alpha val="29803"/>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graphicFrame>
        <p:nvGraphicFramePr>
          <p:cNvPr id="177" name="Google Shape;177;p13"/>
          <p:cNvGraphicFramePr/>
          <p:nvPr/>
        </p:nvGraphicFramePr>
        <p:xfrm>
          <a:off x="0" y="0"/>
          <a:ext cx="3000000" cy="3000000"/>
        </p:xfrm>
        <a:graphic>
          <a:graphicData uri="http://schemas.openxmlformats.org/drawingml/2006/table">
            <a:tbl>
              <a:tblPr bandRow="1" firstRow="1">
                <a:noFill/>
                <a:tableStyleId>{49BFE4A1-9E80-4791-A59A-03B0699874F5}</a:tableStyleId>
              </a:tblPr>
              <a:tblGrid>
                <a:gridCol w="3618575"/>
                <a:gridCol w="4329600"/>
                <a:gridCol w="4243850"/>
              </a:tblGrid>
              <a:tr h="1405200">
                <a:tc>
                  <a:txBody>
                    <a:bodyPr/>
                    <a:lstStyle/>
                    <a:p>
                      <a:pPr indent="0" lvl="0" marL="0" marR="0" rtl="0" algn="l">
                        <a:spcBef>
                          <a:spcPts val="0"/>
                        </a:spcBef>
                        <a:spcAft>
                          <a:spcPts val="0"/>
                        </a:spcAft>
                        <a:buNone/>
                      </a:pPr>
                      <a:r>
                        <a:rPr lang="en-US" sz="1800"/>
                        <a:t>TERMS OF REFERENCE </a:t>
                      </a:r>
                      <a:endParaRPr/>
                    </a:p>
                  </a:txBody>
                  <a:tcPr marT="36225" marB="36225" marR="72475" marL="72475"/>
                </a:tc>
                <a:tc>
                  <a:txBody>
                    <a:bodyPr/>
                    <a:lstStyle/>
                    <a:p>
                      <a:pPr indent="0" lvl="0" marL="0" marR="0" rtl="0" algn="l">
                        <a:spcBef>
                          <a:spcPts val="0"/>
                        </a:spcBef>
                        <a:spcAft>
                          <a:spcPts val="0"/>
                        </a:spcAft>
                        <a:buNone/>
                      </a:pPr>
                      <a:r>
                        <a:rPr lang="en-US" sz="1800"/>
                        <a:t>UPDATES</a:t>
                      </a:r>
                      <a:endParaRPr/>
                    </a:p>
                  </a:txBody>
                  <a:tcPr marT="36225" marB="36225" marR="72475" marL="72475"/>
                </a:tc>
                <a:tc>
                  <a:txBody>
                    <a:bodyPr/>
                    <a:lstStyle/>
                    <a:p>
                      <a:pPr indent="0" lvl="0" marL="0" marR="0" rtl="0" algn="l">
                        <a:spcBef>
                          <a:spcPts val="0"/>
                        </a:spcBef>
                        <a:spcAft>
                          <a:spcPts val="0"/>
                        </a:spcAft>
                        <a:buNone/>
                      </a:pPr>
                      <a:r>
                        <a:rPr b="1" lang="en-US" sz="1800" cap="none">
                          <a:solidFill>
                            <a:schemeClr val="lt1"/>
                          </a:solidFill>
                        </a:rPr>
                        <a:t>9</a:t>
                      </a:r>
                      <a:r>
                        <a:rPr b="1" baseline="30000" lang="en-US" sz="1800" cap="none">
                          <a:solidFill>
                            <a:schemeClr val="lt1"/>
                          </a:solidFill>
                        </a:rPr>
                        <a:t>TH</a:t>
                      </a:r>
                      <a:r>
                        <a:rPr b="1" lang="en-US" sz="1800" cap="none">
                          <a:solidFill>
                            <a:schemeClr val="lt1"/>
                          </a:solidFill>
                        </a:rPr>
                        <a:t> WG-PICT MEETING &amp; Task Team Capacity Development  RECOMMENDATIONS TO ICG/PTWS-XXX</a:t>
                      </a:r>
                      <a:endParaRPr/>
                    </a:p>
                    <a:p>
                      <a:pPr indent="0" lvl="0" marL="0" marR="0" rtl="0" algn="l">
                        <a:spcBef>
                          <a:spcPts val="0"/>
                        </a:spcBef>
                        <a:spcAft>
                          <a:spcPts val="0"/>
                        </a:spcAft>
                        <a:buNone/>
                      </a:pPr>
                      <a:r>
                        <a:t/>
                      </a:r>
                      <a:endParaRPr b="1" sz="1800" cap="none">
                        <a:solidFill>
                          <a:schemeClr val="dk1"/>
                        </a:solidFill>
                      </a:endParaRPr>
                    </a:p>
                  </a:txBody>
                  <a:tcPr marT="64025" marB="64025" marR="91475" marL="91475"/>
                </a:tc>
              </a:tr>
              <a:tr h="2490600">
                <a:tc>
                  <a:txBody>
                    <a:bodyPr/>
                    <a:lstStyle/>
                    <a:p>
                      <a:pPr indent="0" lvl="0" marL="0" marR="0" rtl="0" algn="l">
                        <a:lnSpc>
                          <a:spcPct val="107000"/>
                        </a:lnSpc>
                        <a:spcBef>
                          <a:spcPts val="0"/>
                        </a:spcBef>
                        <a:spcAft>
                          <a:spcPts val="0"/>
                        </a:spcAft>
                        <a:buNone/>
                      </a:pPr>
                      <a:r>
                        <a:rPr lang="en-US" sz="1600">
                          <a:latin typeface="Calibri"/>
                          <a:ea typeface="Calibri"/>
                          <a:cs typeface="Calibri"/>
                          <a:sym typeface="Calibri"/>
                        </a:rPr>
                        <a:t>(v) To facilitate training and capacity building in the end-to-end tsunami warning and mitigation system in the region. </a:t>
                      </a:r>
                      <a:endParaRPr sz="1600">
                        <a:latin typeface="Calibri"/>
                        <a:ea typeface="Calibri"/>
                        <a:cs typeface="Calibri"/>
                        <a:sym typeface="Calibri"/>
                      </a:endParaRPr>
                    </a:p>
                  </a:txBody>
                  <a:tcPr marT="0" marB="0" marR="54350" marL="54350"/>
                </a:tc>
                <a:tc>
                  <a:txBody>
                    <a:bodyPr/>
                    <a:lstStyle/>
                    <a:p>
                      <a:pPr indent="-285750" lvl="0" marL="285750" marR="0" rtl="0" algn="l">
                        <a:spcBef>
                          <a:spcPts val="0"/>
                        </a:spcBef>
                        <a:spcAft>
                          <a:spcPts val="0"/>
                        </a:spcAft>
                        <a:buClr>
                          <a:schemeClr val="dk1"/>
                        </a:buClr>
                        <a:buSzPts val="1600"/>
                        <a:buFont typeface="Arial"/>
                        <a:buChar char="•"/>
                      </a:pPr>
                      <a:r>
                        <a:rPr lang="en-US" sz="1600"/>
                        <a:t>ITP-ITIC Training on Tsunami SOP conducted in Cook Islands in January 2023</a:t>
                      </a:r>
                      <a:endParaRPr/>
                    </a:p>
                    <a:p>
                      <a:pPr indent="-285750" lvl="0" marL="285750" marR="0" rtl="0" algn="l">
                        <a:spcBef>
                          <a:spcPts val="0"/>
                        </a:spcBef>
                        <a:spcAft>
                          <a:spcPts val="0"/>
                        </a:spcAft>
                        <a:buClr>
                          <a:schemeClr val="dk1"/>
                        </a:buClr>
                        <a:buSzPts val="1600"/>
                        <a:buFont typeface="Arial"/>
                        <a:buChar char="•"/>
                      </a:pPr>
                      <a:r>
                        <a:rPr lang="en-US" sz="1600"/>
                        <a:t>ITP-ITC Hawaii Training in August 2023 attended by Fiji, Tonga, Vanuatu, Solomon Islands and RMI</a:t>
                      </a:r>
                      <a:endParaRPr/>
                    </a:p>
                    <a:p>
                      <a:pPr indent="-285750" lvl="0" marL="285750" marR="0" rtl="0" algn="l">
                        <a:lnSpc>
                          <a:spcPct val="100000"/>
                        </a:lnSpc>
                        <a:spcBef>
                          <a:spcPts val="0"/>
                        </a:spcBef>
                        <a:spcAft>
                          <a:spcPts val="0"/>
                        </a:spcAft>
                        <a:buClr>
                          <a:schemeClr val="dk1"/>
                        </a:buClr>
                        <a:buSzPts val="1600"/>
                        <a:buFont typeface="Arial"/>
                        <a:buChar char="•"/>
                      </a:pPr>
                      <a:r>
                        <a:rPr lang="en-US" sz="1600"/>
                        <a:t>Finalization for the NTWC Competency Framework in August 2023</a:t>
                      </a:r>
                      <a:endParaRPr/>
                    </a:p>
                    <a:p>
                      <a:pPr indent="-285750" lvl="0" marL="285750" marR="0" rtl="0" algn="l">
                        <a:lnSpc>
                          <a:spcPct val="100000"/>
                        </a:lnSpc>
                        <a:spcBef>
                          <a:spcPts val="0"/>
                        </a:spcBef>
                        <a:spcAft>
                          <a:spcPts val="0"/>
                        </a:spcAft>
                        <a:buClr>
                          <a:schemeClr val="dk1"/>
                        </a:buClr>
                        <a:buSzPts val="1600"/>
                        <a:buFont typeface="Arial"/>
                        <a:buChar char="•"/>
                      </a:pPr>
                      <a:r>
                        <a:rPr lang="en-US" sz="1600"/>
                        <a:t>SeisComP5 Training conducted by SPC Consultant </a:t>
                      </a:r>
                      <a:endParaRPr/>
                    </a:p>
                  </a:txBody>
                  <a:tcPr marT="36225" marB="36225" marR="72475" marL="72475"/>
                </a:tc>
                <a:tc>
                  <a:txBody>
                    <a:bodyPr/>
                    <a:lstStyle/>
                    <a:p>
                      <a:pPr indent="0" lvl="0" marL="0" marR="0" rtl="0" algn="l">
                        <a:lnSpc>
                          <a:spcPct val="107000"/>
                        </a:lnSpc>
                        <a:spcBef>
                          <a:spcPts val="0"/>
                        </a:spcBef>
                        <a:spcAft>
                          <a:spcPts val="0"/>
                        </a:spcAft>
                        <a:buNone/>
                      </a:pPr>
                      <a:r>
                        <a:rPr lang="en-US" sz="1600">
                          <a:latin typeface="Calibri"/>
                          <a:ea typeface="Calibri"/>
                          <a:cs typeface="Calibri"/>
                          <a:sym typeface="Calibri"/>
                        </a:rPr>
                        <a:t>WG 2 Task Team Minimum Competency Levels for National Tsunami Warning Centre (NTWC) Operations Staff to consider including Volcano.</a:t>
                      </a:r>
                      <a:endParaRPr/>
                    </a:p>
                    <a:p>
                      <a:pPr indent="0" lvl="0" marL="0" marR="0" rtl="0" algn="l">
                        <a:lnSpc>
                          <a:spcPct val="107000"/>
                        </a:lnSpc>
                        <a:spcBef>
                          <a:spcPts val="800"/>
                        </a:spcBef>
                        <a:spcAft>
                          <a:spcPts val="0"/>
                        </a:spcAft>
                        <a:buClr>
                          <a:schemeClr val="dk1"/>
                        </a:buClr>
                        <a:buSzPts val="1600"/>
                        <a:buFont typeface="Calibri"/>
                        <a:buNone/>
                      </a:pPr>
                      <a:r>
                        <a:rPr lang="en-US" sz="1600"/>
                        <a:t>WG-PICT to endorse French Polynesia to join Task Team Capacity Development to assist the Competency Framework</a:t>
                      </a:r>
                      <a:endParaRPr/>
                    </a:p>
                    <a:p>
                      <a:pPr indent="0" lvl="0" marL="0" marR="0" rtl="0" algn="l">
                        <a:lnSpc>
                          <a:spcPct val="107000"/>
                        </a:lnSpc>
                        <a:spcBef>
                          <a:spcPts val="800"/>
                        </a:spcBef>
                        <a:spcAft>
                          <a:spcPts val="0"/>
                        </a:spcAft>
                        <a:buNone/>
                      </a:pPr>
                      <a:r>
                        <a:t/>
                      </a:r>
                      <a:endParaRPr sz="1600">
                        <a:latin typeface="Calibri"/>
                        <a:ea typeface="Calibri"/>
                        <a:cs typeface="Calibri"/>
                        <a:sym typeface="Calibri"/>
                      </a:endParaRPr>
                    </a:p>
                    <a:p>
                      <a:pPr indent="0" lvl="0" marL="0" marR="0" rtl="0" algn="l">
                        <a:lnSpc>
                          <a:spcPct val="107000"/>
                        </a:lnSpc>
                        <a:spcBef>
                          <a:spcPts val="800"/>
                        </a:spcBef>
                        <a:spcAft>
                          <a:spcPts val="0"/>
                        </a:spcAft>
                        <a:buNone/>
                      </a:pPr>
                      <a:r>
                        <a:t/>
                      </a:r>
                      <a:endParaRPr sz="1600">
                        <a:latin typeface="Calibri"/>
                        <a:ea typeface="Calibri"/>
                        <a:cs typeface="Calibri"/>
                        <a:sym typeface="Calibri"/>
                      </a:endParaRPr>
                    </a:p>
                  </a:txBody>
                  <a:tcPr marT="0" marB="0" marR="54350" marL="54350"/>
                </a:tc>
              </a:tr>
              <a:tr h="2882075">
                <a:tc>
                  <a:txBody>
                    <a:bodyPr/>
                    <a:lstStyle/>
                    <a:p>
                      <a:pPr indent="0" lvl="0" marL="0" marR="0" rtl="0" algn="l">
                        <a:lnSpc>
                          <a:spcPct val="107000"/>
                        </a:lnSpc>
                        <a:spcBef>
                          <a:spcPts val="0"/>
                        </a:spcBef>
                        <a:spcAft>
                          <a:spcPts val="0"/>
                        </a:spcAft>
                        <a:buNone/>
                      </a:pPr>
                      <a:r>
                        <a:rPr lang="en-US" sz="1600">
                          <a:latin typeface="Calibri"/>
                          <a:ea typeface="Calibri"/>
                          <a:cs typeface="Calibri"/>
                          <a:sym typeface="Calibri"/>
                        </a:rPr>
                        <a:t>(vi) To encourage the sharing of tsunami information, including but not limited to the free and open exchange of data. </a:t>
                      </a:r>
                      <a:endParaRPr sz="1600">
                        <a:latin typeface="Calibri"/>
                        <a:ea typeface="Calibri"/>
                        <a:cs typeface="Calibri"/>
                        <a:sym typeface="Calibri"/>
                      </a:endParaRPr>
                    </a:p>
                  </a:txBody>
                  <a:tcPr marT="0" marB="0" marR="54350" marL="54350"/>
                </a:tc>
                <a:tc>
                  <a:txBody>
                    <a:bodyPr/>
                    <a:lstStyle/>
                    <a:p>
                      <a:pPr indent="-285750" lvl="0" marL="285750" marR="0" rtl="0" algn="l">
                        <a:spcBef>
                          <a:spcPts val="0"/>
                        </a:spcBef>
                        <a:spcAft>
                          <a:spcPts val="0"/>
                        </a:spcAft>
                        <a:buClr>
                          <a:schemeClr val="dk1"/>
                        </a:buClr>
                        <a:buSzPts val="1600"/>
                        <a:buFont typeface="Arial"/>
                        <a:buChar char="•"/>
                      </a:pPr>
                      <a:r>
                        <a:rPr lang="en-US" sz="1600"/>
                        <a:t>Set-up of New Task Team on Information Sharing Platform</a:t>
                      </a:r>
                      <a:endParaRPr/>
                    </a:p>
                    <a:p>
                      <a:pPr indent="-285750" lvl="0" marL="285750" marR="0" rtl="0" algn="l">
                        <a:spcBef>
                          <a:spcPts val="0"/>
                        </a:spcBef>
                        <a:spcAft>
                          <a:spcPts val="0"/>
                        </a:spcAft>
                        <a:buClr>
                          <a:schemeClr val="dk1"/>
                        </a:buClr>
                        <a:buSzPts val="1600"/>
                        <a:buFont typeface="Arial"/>
                        <a:buChar char="•"/>
                      </a:pPr>
                      <a:r>
                        <a:rPr lang="en-US" sz="1600"/>
                        <a:t>ORSNET Data Sharing Agreement signed By Fiji, PNG and Tonga</a:t>
                      </a:r>
                      <a:endParaRPr/>
                    </a:p>
                    <a:p>
                      <a:pPr indent="-285750" lvl="0" marL="285750" marR="0" rtl="0" algn="l">
                        <a:spcBef>
                          <a:spcPts val="0"/>
                        </a:spcBef>
                        <a:spcAft>
                          <a:spcPts val="0"/>
                        </a:spcAft>
                        <a:buClr>
                          <a:schemeClr val="dk1"/>
                        </a:buClr>
                        <a:buSzPts val="1600"/>
                        <a:buFont typeface="Arial"/>
                        <a:buChar char="•"/>
                      </a:pPr>
                      <a:r>
                        <a:rPr b="1" lang="en-US" sz="1600"/>
                        <a:t>Reccomend,  </a:t>
                      </a:r>
                      <a:r>
                        <a:rPr lang="en-US" sz="1600"/>
                        <a:t>the use of a World Meteorological Organization (WMO) dissemination method through the Global Telecommunication System (GTS) and Common Alert Protocol (CAP) in order to share national tsunami warnings between countries. </a:t>
                      </a:r>
                      <a:endParaRPr sz="1600"/>
                    </a:p>
                  </a:txBody>
                  <a:tcPr marT="36225" marB="36225" marR="72475" marL="72475"/>
                </a:tc>
                <a:tc>
                  <a:txBody>
                    <a:bodyPr/>
                    <a:lstStyle/>
                    <a:p>
                      <a:pPr indent="0" lvl="0" marL="0" marR="0" rtl="0" algn="l">
                        <a:spcBef>
                          <a:spcPts val="0"/>
                        </a:spcBef>
                        <a:spcAft>
                          <a:spcPts val="0"/>
                        </a:spcAft>
                        <a:buNone/>
                      </a:pPr>
                      <a:r>
                        <a:rPr lang="en-US" sz="1600"/>
                        <a:t>Proposed Task Team to undertake the following actions and report progress to inform the WG-PICT report at the ICG/PTWS XXX;</a:t>
                      </a:r>
                      <a:endParaRPr/>
                    </a:p>
                    <a:p>
                      <a:pPr indent="-285750" lvl="0" marL="285750" marR="0" rtl="0" algn="l">
                        <a:spcBef>
                          <a:spcPts val="0"/>
                        </a:spcBef>
                        <a:spcAft>
                          <a:spcPts val="0"/>
                        </a:spcAft>
                        <a:buClr>
                          <a:schemeClr val="dk1"/>
                        </a:buClr>
                        <a:buSzPts val="1600"/>
                        <a:buFont typeface="Arial"/>
                        <a:buChar char="•"/>
                      </a:pPr>
                      <a:r>
                        <a:rPr lang="en-US" sz="1600">
                          <a:highlight>
                            <a:srgbClr val="FFFF00"/>
                          </a:highlight>
                        </a:rPr>
                        <a:t>Develop TOR</a:t>
                      </a:r>
                      <a:endParaRPr/>
                    </a:p>
                    <a:p>
                      <a:pPr indent="-285750" lvl="0" marL="285750" marR="0" rtl="0" algn="l">
                        <a:spcBef>
                          <a:spcPts val="0"/>
                        </a:spcBef>
                        <a:spcAft>
                          <a:spcPts val="0"/>
                        </a:spcAft>
                        <a:buClr>
                          <a:schemeClr val="dk1"/>
                        </a:buClr>
                        <a:buSzPts val="1600"/>
                        <a:buFont typeface="Arial"/>
                        <a:buChar char="•"/>
                      </a:pPr>
                      <a:r>
                        <a:rPr lang="en-US" sz="1600">
                          <a:highlight>
                            <a:srgbClr val="FFFF00"/>
                          </a:highlight>
                        </a:rPr>
                        <a:t>Develop Task Team Name</a:t>
                      </a:r>
                      <a:endParaRPr/>
                    </a:p>
                    <a:p>
                      <a:pPr indent="-285750" lvl="0" marL="285750" marR="0" rtl="0" algn="l">
                        <a:spcBef>
                          <a:spcPts val="0"/>
                        </a:spcBef>
                        <a:spcAft>
                          <a:spcPts val="0"/>
                        </a:spcAft>
                        <a:buClr>
                          <a:schemeClr val="dk1"/>
                        </a:buClr>
                        <a:buSzPts val="1600"/>
                        <a:buFont typeface="Arial"/>
                        <a:buChar char="•"/>
                      </a:pPr>
                      <a:r>
                        <a:rPr lang="en-US" sz="1600"/>
                        <a:t>Review PacWave 2022 Objectives and propose WG-PICT PacWave24 Objectives</a:t>
                      </a:r>
                      <a:endParaRPr/>
                    </a:p>
                    <a:p>
                      <a:pPr indent="0" lvl="0" marL="0" marR="0" rtl="0" algn="l">
                        <a:spcBef>
                          <a:spcPts val="0"/>
                        </a:spcBef>
                        <a:spcAft>
                          <a:spcPts val="0"/>
                        </a:spcAft>
                        <a:buClr>
                          <a:schemeClr val="dk1"/>
                        </a:buClr>
                        <a:buSzPts val="1600"/>
                        <a:buFont typeface="Arial"/>
                        <a:buNone/>
                      </a:pPr>
                      <a:r>
                        <a:t/>
                      </a:r>
                      <a:endParaRPr sz="1600"/>
                    </a:p>
                    <a:p>
                      <a:pPr indent="0" lvl="0" marL="0" marR="0" rtl="0" algn="l">
                        <a:spcBef>
                          <a:spcPts val="0"/>
                        </a:spcBef>
                        <a:spcAft>
                          <a:spcPts val="0"/>
                        </a:spcAft>
                        <a:buClr>
                          <a:schemeClr val="dk1"/>
                        </a:buClr>
                        <a:buSzPts val="1600"/>
                        <a:buFont typeface="Arial"/>
                        <a:buNone/>
                      </a:pPr>
                      <a:r>
                        <a:rPr lang="en-US" sz="1600"/>
                        <a:t>Use of GTS and CAP will be piloted by Solomon Islands and Tonga</a:t>
                      </a:r>
                      <a:endParaRPr sz="1600"/>
                    </a:p>
                  </a:txBody>
                  <a:tcPr marT="0" marB="0" marR="54350" marL="54350"/>
                </a:tc>
              </a:tr>
            </a:tbl>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81" name="Shape 181"/>
        <p:cNvGrpSpPr/>
        <p:nvPr/>
      </p:nvGrpSpPr>
      <p:grpSpPr>
        <a:xfrm>
          <a:off x="0" y="0"/>
          <a:ext cx="0" cy="0"/>
          <a:chOff x="0" y="0"/>
          <a:chExt cx="0" cy="0"/>
        </a:xfrm>
      </p:grpSpPr>
      <p:sp>
        <p:nvSpPr>
          <p:cNvPr id="182" name="Google Shape;182;p14"/>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grpSp>
        <p:nvGrpSpPr>
          <p:cNvPr id="183" name="Google Shape;183;p14"/>
          <p:cNvGrpSpPr/>
          <p:nvPr/>
        </p:nvGrpSpPr>
        <p:grpSpPr>
          <a:xfrm flipH="1">
            <a:off x="10741136" y="-454724"/>
            <a:ext cx="2323655" cy="2323656"/>
            <a:chOff x="-872270" y="-454724"/>
            <a:chExt cx="2323655" cy="2323656"/>
          </a:xfrm>
        </p:grpSpPr>
        <p:sp>
          <p:nvSpPr>
            <p:cNvPr id="184" name="Google Shape;184;p14"/>
            <p:cNvSpPr/>
            <p:nvPr/>
          </p:nvSpPr>
          <p:spPr>
            <a:xfrm rot="2700000">
              <a:off x="-415188" y="-231223"/>
              <a:ext cx="1409491" cy="1876653"/>
            </a:xfrm>
            <a:custGeom>
              <a:rect b="b" l="l" r="r" t="t"/>
              <a:pathLst>
                <a:path extrusionOk="0" h="1876653" w="1409491">
                  <a:moveTo>
                    <a:pt x="0" y="643075"/>
                  </a:moveTo>
                  <a:lnTo>
                    <a:pt x="643075" y="0"/>
                  </a:lnTo>
                  <a:lnTo>
                    <a:pt x="1409491" y="0"/>
                  </a:lnTo>
                  <a:lnTo>
                    <a:pt x="1409491" y="1876653"/>
                  </a:lnTo>
                  <a:lnTo>
                    <a:pt x="1233578" y="1876653"/>
                  </a:lnTo>
                  <a:close/>
                </a:path>
              </a:pathLst>
            </a:custGeom>
            <a:solidFill>
              <a:schemeClr val="accent1">
                <a:alpha val="29803"/>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85" name="Google Shape;185;p14"/>
            <p:cNvSpPr/>
            <p:nvPr/>
          </p:nvSpPr>
          <p:spPr>
            <a:xfrm rot="2700000">
              <a:off x="301285" y="1282788"/>
              <a:ext cx="485578" cy="485578"/>
            </a:xfrm>
            <a:prstGeom prst="rect">
              <a:avLst/>
            </a:prstGeom>
            <a:solidFill>
              <a:schemeClr val="accent1">
                <a:alpha val="29803"/>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grpSp>
      <p:sp>
        <p:nvSpPr>
          <p:cNvPr id="186" name="Google Shape;186;p14"/>
          <p:cNvSpPr/>
          <p:nvPr/>
        </p:nvSpPr>
        <p:spPr>
          <a:xfrm rot="2700000">
            <a:off x="2737196" y="6033666"/>
            <a:ext cx="645368" cy="645368"/>
          </a:xfrm>
          <a:prstGeom prst="rect">
            <a:avLst/>
          </a:prstGeom>
          <a:solidFill>
            <a:schemeClr val="accent4">
              <a:alpha val="29803"/>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87" name="Google Shape;187;p14"/>
          <p:cNvSpPr/>
          <p:nvPr/>
        </p:nvSpPr>
        <p:spPr>
          <a:xfrm>
            <a:off x="1343436" y="5721108"/>
            <a:ext cx="2261965" cy="1136891"/>
          </a:xfrm>
          <a:prstGeom prst="triangle">
            <a:avLst>
              <a:gd fmla="val 50000" name="adj"/>
            </a:avLst>
          </a:prstGeom>
          <a:solidFill>
            <a:schemeClr val="accent4">
              <a:alpha val="29803"/>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88" name="Google Shape;188;p14"/>
          <p:cNvSpPr txBox="1"/>
          <p:nvPr/>
        </p:nvSpPr>
        <p:spPr>
          <a:xfrm>
            <a:off x="589558" y="244742"/>
            <a:ext cx="7015498" cy="1235225"/>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None/>
            </a:pPr>
            <a:r>
              <a:t/>
            </a:r>
            <a:endParaRPr b="1" i="0" sz="3600" u="none" cap="none" strike="noStrike">
              <a:solidFill>
                <a:schemeClr val="dk1"/>
              </a:solidFill>
              <a:latin typeface="Calibri"/>
              <a:ea typeface="Calibri"/>
              <a:cs typeface="Calibri"/>
              <a:sym typeface="Calibri"/>
            </a:endParaRPr>
          </a:p>
        </p:txBody>
      </p:sp>
      <p:graphicFrame>
        <p:nvGraphicFramePr>
          <p:cNvPr id="189" name="Google Shape;189;p14"/>
          <p:cNvGraphicFramePr/>
          <p:nvPr/>
        </p:nvGraphicFramePr>
        <p:xfrm>
          <a:off x="643467" y="770287"/>
          <a:ext cx="3000000" cy="3000000"/>
        </p:xfrm>
        <a:graphic>
          <a:graphicData uri="http://schemas.openxmlformats.org/drawingml/2006/table">
            <a:tbl>
              <a:tblPr bandRow="1" firstRow="1">
                <a:solidFill>
                  <a:srgbClr val="F2F2F2"/>
                </a:solidFill>
                <a:tableStyleId>{BE8D6901-CE7E-4959-9DFC-72AF83D6108C}</a:tableStyleId>
              </a:tblPr>
              <a:tblGrid>
                <a:gridCol w="3700450"/>
                <a:gridCol w="3911750"/>
                <a:gridCol w="3292875"/>
              </a:tblGrid>
              <a:tr h="1064975">
                <a:tc>
                  <a:txBody>
                    <a:bodyPr/>
                    <a:lstStyle/>
                    <a:p>
                      <a:pPr indent="0" lvl="0" marL="0" marR="0" rtl="0" algn="l">
                        <a:spcBef>
                          <a:spcPts val="0"/>
                        </a:spcBef>
                        <a:spcAft>
                          <a:spcPts val="0"/>
                        </a:spcAft>
                        <a:buNone/>
                      </a:pPr>
                      <a:r>
                        <a:rPr b="1" lang="en-US" sz="1900" cap="none">
                          <a:solidFill>
                            <a:schemeClr val="dk1"/>
                          </a:solidFill>
                        </a:rPr>
                        <a:t>TERMS OF REFERENCE </a:t>
                      </a:r>
                      <a:endParaRPr/>
                    </a:p>
                  </a:txBody>
                  <a:tcPr marT="20825" marB="156250" marR="156375" marL="72925" anchor="b">
                    <a:lnL cap="flat" cmpd="sng" w="12700">
                      <a:solidFill>
                        <a:schemeClr val="accent1"/>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2F2F2"/>
                    </a:solidFill>
                  </a:tcPr>
                </a:tc>
                <a:tc>
                  <a:txBody>
                    <a:bodyPr/>
                    <a:lstStyle/>
                    <a:p>
                      <a:pPr indent="0" lvl="0" marL="0" marR="0" rtl="0" algn="l">
                        <a:spcBef>
                          <a:spcPts val="0"/>
                        </a:spcBef>
                        <a:spcAft>
                          <a:spcPts val="0"/>
                        </a:spcAft>
                        <a:buNone/>
                      </a:pPr>
                      <a:r>
                        <a:rPr b="1" lang="en-US" sz="1900" cap="none">
                          <a:solidFill>
                            <a:schemeClr val="dk1"/>
                          </a:solidFill>
                        </a:rPr>
                        <a:t>UPDATES</a:t>
                      </a:r>
                      <a:endParaRPr/>
                    </a:p>
                  </a:txBody>
                  <a:tcPr marT="20825" marB="156250" marR="156375" marL="72925"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2F2F2"/>
                    </a:solidFill>
                  </a:tcPr>
                </a:tc>
                <a:tc>
                  <a:txBody>
                    <a:bodyPr/>
                    <a:lstStyle/>
                    <a:p>
                      <a:pPr indent="0" lvl="0" marL="0" marR="0" rtl="0" algn="l">
                        <a:spcBef>
                          <a:spcPts val="0"/>
                        </a:spcBef>
                        <a:spcAft>
                          <a:spcPts val="0"/>
                        </a:spcAft>
                        <a:buNone/>
                      </a:pPr>
                      <a:r>
                        <a:rPr b="1" lang="en-US" sz="2000" cap="none">
                          <a:solidFill>
                            <a:schemeClr val="dk1"/>
                          </a:solidFill>
                        </a:rPr>
                        <a:t>9</a:t>
                      </a:r>
                      <a:r>
                        <a:rPr b="1" baseline="30000" lang="en-US" sz="2000" cap="none">
                          <a:solidFill>
                            <a:schemeClr val="dk1"/>
                          </a:solidFill>
                        </a:rPr>
                        <a:t>TH</a:t>
                      </a:r>
                      <a:r>
                        <a:rPr b="1" lang="en-US" sz="2000" cap="none">
                          <a:solidFill>
                            <a:schemeClr val="dk1"/>
                          </a:solidFill>
                        </a:rPr>
                        <a:t> WG-PICT MEETING &amp; Task Team Capacity Development  RECOMMENDATIONS TO ICG/PTWS-XXX</a:t>
                      </a:r>
                      <a:endParaRPr/>
                    </a:p>
                  </a:txBody>
                  <a:tcPr marT="20825" marB="156250" marR="156375" marL="72925"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2F2F2"/>
                    </a:solidFill>
                  </a:tcPr>
                </a:tc>
              </a:tr>
              <a:tr h="1408750">
                <a:tc>
                  <a:txBody>
                    <a:bodyPr/>
                    <a:lstStyle/>
                    <a:p>
                      <a:pPr indent="0" lvl="0" marL="0" marR="0" rtl="0" algn="l">
                        <a:lnSpc>
                          <a:spcPct val="107000"/>
                        </a:lnSpc>
                        <a:spcBef>
                          <a:spcPts val="0"/>
                        </a:spcBef>
                        <a:spcAft>
                          <a:spcPts val="0"/>
                        </a:spcAft>
                        <a:buNone/>
                      </a:pPr>
                      <a:r>
                        <a:rPr b="0" lang="en-US" sz="1600" u="none" cap="none" strike="noStrike">
                          <a:solidFill>
                            <a:schemeClr val="dk1"/>
                          </a:solidFill>
                        </a:rPr>
                        <a:t>(vii) To facilitate tsunami awareness in school curricula, and development and dissemination of public educational materials </a:t>
                      </a:r>
                      <a:endParaRPr sz="1600" cap="none">
                        <a:solidFill>
                          <a:schemeClr val="dk1"/>
                        </a:solidFill>
                        <a:latin typeface="Calibri"/>
                        <a:ea typeface="Calibri"/>
                        <a:cs typeface="Calibri"/>
                        <a:sym typeface="Calibri"/>
                      </a:endParaRPr>
                    </a:p>
                  </a:txBody>
                  <a:tcPr marT="20825" marB="156250" marR="54675" marL="72925">
                    <a:lnL cap="flat" cmpd="sng" w="12700">
                      <a:solidFill>
                        <a:schemeClr val="accent1"/>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2F2F2"/>
                    </a:solidFill>
                  </a:tcPr>
                </a:tc>
                <a:tc>
                  <a:txBody>
                    <a:bodyPr/>
                    <a:lstStyle/>
                    <a:p>
                      <a:pPr indent="0" lvl="0" marL="0" marR="0" rtl="0" algn="l">
                        <a:spcBef>
                          <a:spcPts val="0"/>
                        </a:spcBef>
                        <a:spcAft>
                          <a:spcPts val="0"/>
                        </a:spcAft>
                        <a:buNone/>
                      </a:pPr>
                      <a:r>
                        <a:rPr lang="en-US" sz="1600" cap="none">
                          <a:solidFill>
                            <a:schemeClr val="dk1"/>
                          </a:solidFill>
                        </a:rPr>
                        <a:t>World Tsunami Awareness Day 2022 Activities </a:t>
                      </a:r>
                      <a:endParaRPr/>
                    </a:p>
                    <a:p>
                      <a:pPr indent="0" lvl="0" marL="0" marR="0" rtl="0" algn="l">
                        <a:spcBef>
                          <a:spcPts val="0"/>
                        </a:spcBef>
                        <a:spcAft>
                          <a:spcPts val="0"/>
                        </a:spcAft>
                        <a:buNone/>
                      </a:pPr>
                      <a:r>
                        <a:rPr lang="en-US" sz="1600" cap="none">
                          <a:solidFill>
                            <a:schemeClr val="dk1"/>
                          </a:solidFill>
                        </a:rPr>
                        <a:t>Development of Education and Awareness Materials </a:t>
                      </a:r>
                      <a:endParaRPr/>
                    </a:p>
                    <a:p>
                      <a:pPr indent="0" lvl="0" marL="0" marR="0" rtl="0" algn="l">
                        <a:spcBef>
                          <a:spcPts val="0"/>
                        </a:spcBef>
                        <a:spcAft>
                          <a:spcPts val="0"/>
                        </a:spcAft>
                        <a:buNone/>
                      </a:pPr>
                      <a:r>
                        <a:t/>
                      </a:r>
                      <a:endParaRPr sz="1600" cap="none">
                        <a:solidFill>
                          <a:schemeClr val="dk1"/>
                        </a:solidFill>
                      </a:endParaRPr>
                    </a:p>
                  </a:txBody>
                  <a:tcPr marT="20825" marB="156250" marR="72900" marL="7292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2F2F2"/>
                    </a:solidFill>
                  </a:tcPr>
                </a:tc>
                <a:tc>
                  <a:txBody>
                    <a:bodyPr/>
                    <a:lstStyle/>
                    <a:p>
                      <a:pPr indent="0" lvl="0" marL="0" marR="0" rtl="0" algn="l">
                        <a:spcBef>
                          <a:spcPts val="0"/>
                        </a:spcBef>
                        <a:spcAft>
                          <a:spcPts val="0"/>
                        </a:spcAft>
                        <a:buNone/>
                      </a:pPr>
                      <a:r>
                        <a:rPr lang="en-US" sz="1600" cap="none">
                          <a:solidFill>
                            <a:schemeClr val="dk1"/>
                          </a:solidFill>
                        </a:rPr>
                        <a:t>Secretariat to collate all MS WTAD22 reports and awareness materials for dissemination</a:t>
                      </a:r>
                      <a:endParaRPr/>
                    </a:p>
                  </a:txBody>
                  <a:tcPr marT="20825" marB="156250" marR="72900" marL="7292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2F2F2"/>
                    </a:solidFill>
                  </a:tcPr>
                </a:tc>
              </a:tr>
              <a:tr h="2843700">
                <a:tc>
                  <a:txBody>
                    <a:bodyPr/>
                    <a:lstStyle/>
                    <a:p>
                      <a:pPr indent="0" lvl="0" marL="0" marR="0" rtl="0" algn="l">
                        <a:lnSpc>
                          <a:spcPct val="107000"/>
                        </a:lnSpc>
                        <a:spcBef>
                          <a:spcPts val="0"/>
                        </a:spcBef>
                        <a:spcAft>
                          <a:spcPts val="0"/>
                        </a:spcAft>
                        <a:buNone/>
                      </a:pPr>
                      <a:r>
                        <a:rPr b="0" lang="en-US" sz="1600" u="none" cap="none" strike="noStrike">
                          <a:solidFill>
                            <a:schemeClr val="dk1"/>
                          </a:solidFill>
                        </a:rPr>
                        <a:t>(viii) To work in cooperation with PTWS Working Group 1, 2, &amp; 3 and relevant task teams, especially on activities that strengthen country capacity in tsunami warning, risk mitigation &amp; emergency response. Support the implementation of Tsunami priorities under the UN Decade. </a:t>
                      </a:r>
                      <a:endParaRPr sz="1600" cap="none">
                        <a:solidFill>
                          <a:schemeClr val="dk1"/>
                        </a:solidFill>
                        <a:latin typeface="Calibri"/>
                        <a:ea typeface="Calibri"/>
                        <a:cs typeface="Calibri"/>
                        <a:sym typeface="Calibri"/>
                      </a:endParaRPr>
                    </a:p>
                  </a:txBody>
                  <a:tcPr marT="20825" marB="156250" marR="54675" marL="72925">
                    <a:lnL cap="flat" cmpd="sng" w="12700">
                      <a:solidFill>
                        <a:schemeClr val="accent1"/>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D8D8D8"/>
                    </a:solidFill>
                  </a:tcPr>
                </a:tc>
                <a:tc>
                  <a:txBody>
                    <a:bodyPr/>
                    <a:lstStyle/>
                    <a:p>
                      <a:pPr indent="-285750" lvl="0" marL="285750" marR="0" rtl="0" algn="l">
                        <a:lnSpc>
                          <a:spcPct val="100000"/>
                        </a:lnSpc>
                        <a:spcBef>
                          <a:spcPts val="0"/>
                        </a:spcBef>
                        <a:spcAft>
                          <a:spcPts val="0"/>
                        </a:spcAft>
                        <a:buClr>
                          <a:schemeClr val="dk1"/>
                        </a:buClr>
                        <a:buSzPts val="1600"/>
                        <a:buFont typeface="Arial"/>
                        <a:buChar char="•"/>
                      </a:pPr>
                      <a:r>
                        <a:rPr b="0" lang="en-US" sz="1600" u="none" cap="none" strike="noStrike">
                          <a:solidFill>
                            <a:schemeClr val="dk1"/>
                          </a:solidFill>
                        </a:rPr>
                        <a:t>WG-1 – Tsunami Hazard Assessment conducted in Fiji and Marshall Islands with support of PMEL and ITIC</a:t>
                      </a:r>
                      <a:endParaRPr/>
                    </a:p>
                    <a:p>
                      <a:pPr indent="-285750" lvl="0" marL="285750" marR="0" rtl="0" algn="l">
                        <a:lnSpc>
                          <a:spcPct val="100000"/>
                        </a:lnSpc>
                        <a:spcBef>
                          <a:spcPts val="0"/>
                        </a:spcBef>
                        <a:spcAft>
                          <a:spcPts val="0"/>
                        </a:spcAft>
                        <a:buClr>
                          <a:schemeClr val="dk1"/>
                        </a:buClr>
                        <a:buSzPts val="1600"/>
                        <a:buFont typeface="Arial"/>
                        <a:buChar char="•"/>
                      </a:pPr>
                      <a:r>
                        <a:rPr b="0" lang="en-US" sz="1600" u="none" cap="none" strike="noStrike">
                          <a:solidFill>
                            <a:schemeClr val="dk1"/>
                          </a:solidFill>
                        </a:rPr>
                        <a:t>WG-2 –All ORSNET MS upgraded from SC 4 to SC 5, inclusion of volcano monitoring network into ORSNET </a:t>
                      </a:r>
                      <a:endParaRPr/>
                    </a:p>
                    <a:p>
                      <a:pPr indent="-285750" lvl="0" marL="285750" marR="0" rtl="0" algn="l">
                        <a:lnSpc>
                          <a:spcPct val="100000"/>
                        </a:lnSpc>
                        <a:spcBef>
                          <a:spcPts val="0"/>
                        </a:spcBef>
                        <a:spcAft>
                          <a:spcPts val="0"/>
                        </a:spcAft>
                        <a:buClr>
                          <a:schemeClr val="dk1"/>
                        </a:buClr>
                        <a:buSzPts val="1600"/>
                        <a:buFont typeface="Arial"/>
                        <a:buChar char="•"/>
                      </a:pPr>
                      <a:r>
                        <a:rPr b="0" lang="en-US" sz="1600" u="none" cap="none" strike="noStrike">
                          <a:solidFill>
                            <a:schemeClr val="dk1"/>
                          </a:solidFill>
                        </a:rPr>
                        <a:t>WG3 – UNESCO/IOC Tsunami Ready Programme underway in Fiji and Marshall Islands, Palau and FSM</a:t>
                      </a:r>
                      <a:endParaRPr/>
                    </a:p>
                    <a:p>
                      <a:pPr indent="-285750" lvl="0" marL="285750" marR="0" rtl="0" algn="l">
                        <a:lnSpc>
                          <a:spcPct val="100000"/>
                        </a:lnSpc>
                        <a:spcBef>
                          <a:spcPts val="0"/>
                        </a:spcBef>
                        <a:spcAft>
                          <a:spcPts val="0"/>
                        </a:spcAft>
                        <a:buClr>
                          <a:schemeClr val="dk1"/>
                        </a:buClr>
                        <a:buSzPts val="1600"/>
                        <a:buFont typeface="Arial"/>
                        <a:buChar char="•"/>
                      </a:pPr>
                      <a:r>
                        <a:rPr b="0" lang="en-US" sz="1600" u="none" cap="none" strike="noStrike">
                          <a:solidFill>
                            <a:schemeClr val="dk1"/>
                          </a:solidFill>
                        </a:rPr>
                        <a:t>Member States encouraged to send their interest </a:t>
                      </a:r>
                      <a:endParaRPr b="0" i="0" sz="1600" u="none" cap="none" strike="noStrike">
                        <a:solidFill>
                          <a:schemeClr val="dk1"/>
                        </a:solidFill>
                        <a:latin typeface="Calibri"/>
                        <a:ea typeface="Calibri"/>
                        <a:cs typeface="Calibri"/>
                        <a:sym typeface="Calibri"/>
                      </a:endParaRPr>
                    </a:p>
                  </a:txBody>
                  <a:tcPr marT="20825" marB="156250" marR="72900" marL="7292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D8D8D8"/>
                    </a:solidFill>
                  </a:tcPr>
                </a:tc>
                <a:tc>
                  <a:txBody>
                    <a:bodyPr/>
                    <a:lstStyle/>
                    <a:p>
                      <a:pPr indent="-285750" lvl="0" marL="285750" marR="0" rtl="0" algn="just">
                        <a:spcBef>
                          <a:spcPts val="0"/>
                        </a:spcBef>
                        <a:spcAft>
                          <a:spcPts val="0"/>
                        </a:spcAft>
                        <a:buClr>
                          <a:schemeClr val="dk1"/>
                        </a:buClr>
                        <a:buSzPts val="1600"/>
                        <a:buFont typeface="Arial"/>
                        <a:buChar char="•"/>
                      </a:pPr>
                      <a:r>
                        <a:rPr lang="en-US" sz="1600" cap="none">
                          <a:solidFill>
                            <a:schemeClr val="dk1"/>
                          </a:solidFill>
                        </a:rPr>
                        <a:t>ITIC/IOC support to provide Technical Assistance in developing Terms of Reference for hiring Tsunami Ready national consultants.</a:t>
                      </a:r>
                      <a:endParaRPr/>
                    </a:p>
                    <a:p>
                      <a:pPr indent="0" lvl="0" marL="0" marR="0" rtl="0" algn="just">
                        <a:spcBef>
                          <a:spcPts val="0"/>
                        </a:spcBef>
                        <a:spcAft>
                          <a:spcPts val="0"/>
                        </a:spcAft>
                        <a:buNone/>
                      </a:pPr>
                      <a:r>
                        <a:t/>
                      </a:r>
                      <a:endParaRPr sz="1600" cap="none">
                        <a:solidFill>
                          <a:schemeClr val="dk1"/>
                        </a:solidFill>
                      </a:endParaRPr>
                    </a:p>
                    <a:p>
                      <a:pPr indent="-285750" lvl="0" marL="285750" marR="0" rtl="0" algn="just">
                        <a:spcBef>
                          <a:spcPts val="0"/>
                        </a:spcBef>
                        <a:spcAft>
                          <a:spcPts val="0"/>
                        </a:spcAft>
                        <a:buClr>
                          <a:schemeClr val="dk1"/>
                        </a:buClr>
                        <a:buSzPts val="1600"/>
                        <a:buFont typeface="Arial"/>
                        <a:buChar char="•"/>
                      </a:pPr>
                      <a:r>
                        <a:rPr lang="en-US" sz="1600" cap="none">
                          <a:solidFill>
                            <a:schemeClr val="dk1"/>
                          </a:solidFill>
                        </a:rPr>
                        <a:t>SPC to support the stock-take of topographic and bathymetric data for inundation mapping</a:t>
                      </a:r>
                      <a:endParaRPr/>
                    </a:p>
                  </a:txBody>
                  <a:tcPr marT="20825" marB="156250" marR="72900" marL="7292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D8D8D8"/>
                    </a:solidFill>
                  </a:tcPr>
                </a:tc>
              </a:tr>
            </a:tbl>
          </a:graphicData>
        </a:graphic>
      </p:graphicFrame>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 name="Shape 194"/>
        <p:cNvGrpSpPr/>
        <p:nvPr/>
      </p:nvGrpSpPr>
      <p:grpSpPr>
        <a:xfrm>
          <a:off x="0" y="0"/>
          <a:ext cx="0" cy="0"/>
          <a:chOff x="0" y="0"/>
          <a:chExt cx="0" cy="0"/>
        </a:xfrm>
      </p:grpSpPr>
      <p:sp>
        <p:nvSpPr>
          <p:cNvPr id="195" name="Google Shape;195;p15"/>
          <p:cNvSpPr txBox="1"/>
          <p:nvPr/>
        </p:nvSpPr>
        <p:spPr>
          <a:xfrm>
            <a:off x="2922309" y="348792"/>
            <a:ext cx="7401346" cy="923828"/>
          </a:xfrm>
          <a:prstGeom prst="rect">
            <a:avLst/>
          </a:prstGeom>
          <a:noFill/>
          <a:ln>
            <a:noFill/>
          </a:ln>
        </p:spPr>
        <p:txBody>
          <a:bodyPr anchorCtr="0" anchor="ctr" bIns="45700" lIns="91425" spcFirstLastPara="1" rIns="91425" wrap="square" tIns="45700">
            <a:normAutofit fontScale="92500" lnSpcReduction="20000"/>
          </a:bodyPr>
          <a:lstStyle/>
          <a:p>
            <a:pPr indent="0" lvl="0" marL="0" marR="0" rtl="0" algn="l">
              <a:lnSpc>
                <a:spcPct val="90000"/>
              </a:lnSpc>
              <a:spcBef>
                <a:spcPts val="0"/>
              </a:spcBef>
              <a:spcAft>
                <a:spcPts val="0"/>
              </a:spcAft>
              <a:buClr>
                <a:srgbClr val="000000"/>
              </a:buClr>
              <a:buSzPct val="100000"/>
              <a:buFont typeface="Calibri"/>
              <a:buNone/>
            </a:pPr>
            <a:r>
              <a:rPr b="0" i="0" lang="en-US" sz="4000" u="none" cap="none" strike="noStrike">
                <a:solidFill>
                  <a:srgbClr val="000000"/>
                </a:solidFill>
                <a:latin typeface="Calibri"/>
                <a:ea typeface="Calibri"/>
                <a:cs typeface="Calibri"/>
                <a:sym typeface="Calibri"/>
              </a:rPr>
              <a:t>Proposed Task Team Information Sharing Platform</a:t>
            </a:r>
            <a:endParaRPr/>
          </a:p>
        </p:txBody>
      </p:sp>
      <p:sp>
        <p:nvSpPr>
          <p:cNvPr id="196" name="Google Shape;196;p15"/>
          <p:cNvSpPr txBox="1"/>
          <p:nvPr/>
        </p:nvSpPr>
        <p:spPr>
          <a:xfrm>
            <a:off x="2688607" y="1549681"/>
            <a:ext cx="9416957" cy="452431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Calibri"/>
              <a:buNone/>
            </a:pPr>
            <a:r>
              <a:rPr b="0" i="0" lang="en-US" sz="1800" u="sng" cap="none" strike="noStrike">
                <a:solidFill>
                  <a:srgbClr val="000000"/>
                </a:solidFill>
                <a:latin typeface="Calibri"/>
                <a:ea typeface="Calibri"/>
                <a:cs typeface="Calibri"/>
                <a:sym typeface="Calibri"/>
              </a:rPr>
              <a:t>Terms of Reference:</a:t>
            </a:r>
            <a:endParaRPr b="0" i="0" sz="18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 </a:t>
            </a:r>
            <a:endParaRPr b="0" i="0" sz="1800" u="none" cap="none" strike="noStrike">
              <a:solidFill>
                <a:srgbClr val="000000"/>
              </a:solidFill>
              <a:latin typeface="Calibri"/>
              <a:ea typeface="Calibri"/>
              <a:cs typeface="Calibri"/>
              <a:sym typeface="Calibri"/>
            </a:endParaRPr>
          </a:p>
          <a:p>
            <a:pPr indent="-342900" lvl="0" marL="34290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Propose a WG-PICT regional PacWave24 objective;</a:t>
            </a:r>
            <a:endParaRPr b="0" i="0" sz="1800" u="none" cap="none" strike="noStrike">
              <a:solidFill>
                <a:srgbClr val="000000"/>
              </a:solidFill>
              <a:latin typeface="Calibri"/>
              <a:ea typeface="Calibri"/>
              <a:cs typeface="Calibri"/>
              <a:sym typeface="Calibri"/>
            </a:endParaRPr>
          </a:p>
          <a:p>
            <a:pPr indent="-342900" lvl="0" marL="34290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1. Based on Pacwave22 report, re-evaluate early /anticipatory information to be shared between NTWC &amp; NDMO and which platform would be more adapted for each kind of information.</a:t>
            </a:r>
            <a:endParaRPr/>
          </a:p>
          <a:p>
            <a:pPr indent="-342900" lvl="0" marL="34290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2. WhatsApp Guidelines;</a:t>
            </a:r>
            <a:endParaRPr b="0" i="0" sz="1800" u="none" cap="none" strike="noStrike">
              <a:solidFill>
                <a:srgbClr val="000000"/>
              </a:solidFill>
              <a:latin typeface="Calibri"/>
              <a:ea typeface="Calibri"/>
              <a:cs typeface="Calibri"/>
              <a:sym typeface="Calibri"/>
            </a:endParaRPr>
          </a:p>
          <a:p>
            <a:pPr indent="0" lvl="0" marL="45720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 Maintain the mobile contact list up to date in order to keep the PacWave22 group alive;</a:t>
            </a:r>
            <a:endParaRPr b="0" i="0" sz="1800" u="none" cap="none" strike="noStrike">
              <a:solidFill>
                <a:srgbClr val="000000"/>
              </a:solidFill>
              <a:latin typeface="Calibri"/>
              <a:ea typeface="Calibri"/>
              <a:cs typeface="Calibri"/>
              <a:sym typeface="Calibri"/>
            </a:endParaRPr>
          </a:p>
          <a:p>
            <a:pPr indent="0" lvl="0" marL="45720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 Obtain official mobile numbers of NTWC and NDMO (handle by IOC/UNESCO Secretariat)</a:t>
            </a:r>
            <a:endParaRPr b="0" i="0" sz="1800" u="none" cap="none" strike="noStrike">
              <a:solidFill>
                <a:srgbClr val="000000"/>
              </a:solidFill>
              <a:latin typeface="Calibri"/>
              <a:ea typeface="Calibri"/>
              <a:cs typeface="Calibri"/>
              <a:sym typeface="Calibri"/>
            </a:endParaRPr>
          </a:p>
          <a:p>
            <a:pPr indent="0" lvl="0" marL="45720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 guideline for messages sent on WhatsApp </a:t>
            </a:r>
            <a:endParaRPr b="0" i="0" sz="1800" u="none" cap="none" strike="noStrike">
              <a:solidFill>
                <a:srgbClr val="000000"/>
              </a:solidFill>
              <a:latin typeface="Calibri"/>
              <a:ea typeface="Calibri"/>
              <a:cs typeface="Calibri"/>
              <a:sym typeface="Calibri"/>
            </a:endParaRPr>
          </a:p>
          <a:p>
            <a:pPr indent="-342900" lvl="0" marL="34290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3. HF- Radio Guidelines :</a:t>
            </a:r>
            <a:endParaRPr b="0" i="0" sz="1800" u="none" cap="none" strike="noStrike">
              <a:solidFill>
                <a:srgbClr val="000000"/>
              </a:solidFill>
              <a:latin typeface="Calibri"/>
              <a:ea typeface="Calibri"/>
              <a:cs typeface="Calibri"/>
              <a:sym typeface="Calibri"/>
            </a:endParaRPr>
          </a:p>
          <a:p>
            <a:pPr indent="0" lvl="0" marL="45720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 Fecth feedbacks from monthly test and recommend preliminary guidelines.</a:t>
            </a:r>
            <a:endParaRPr b="0" i="0" sz="1800" u="none" cap="none" strike="noStrike">
              <a:solidFill>
                <a:srgbClr val="000000"/>
              </a:solidFill>
              <a:latin typeface="Calibri"/>
              <a:ea typeface="Calibri"/>
              <a:cs typeface="Calibri"/>
              <a:sym typeface="Calibri"/>
            </a:endParaRPr>
          </a:p>
          <a:p>
            <a:pPr indent="0" lvl="0" marL="45720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 Membership of the task team is open to any technical communication expert on this platform</a:t>
            </a:r>
            <a:endParaRPr b="0" i="0" sz="1800" u="none" cap="none" strike="noStrike">
              <a:solidFill>
                <a:srgbClr val="000000"/>
              </a:solidFill>
              <a:latin typeface="Calibri"/>
              <a:ea typeface="Calibri"/>
              <a:cs typeface="Calibri"/>
              <a:sym typeface="Calibri"/>
            </a:endParaRPr>
          </a:p>
          <a:p>
            <a:pPr indent="-342900" lvl="0" marL="34290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4. Email Listerv Guidelines :</a:t>
            </a:r>
            <a:endParaRPr b="0" i="0" sz="1800" u="none" cap="none" strike="noStrike">
              <a:solidFill>
                <a:srgbClr val="000000"/>
              </a:solidFill>
              <a:latin typeface="Calibri"/>
              <a:ea typeface="Calibri"/>
              <a:cs typeface="Calibri"/>
              <a:sym typeface="Calibri"/>
            </a:endParaRPr>
          </a:p>
          <a:p>
            <a:pPr indent="0" lvl="0" marL="45720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 guideline for messages shared by email (no acknowledgement , etc)</a:t>
            </a:r>
            <a:endParaRPr b="0" i="0" sz="1800" u="none" cap="none" strike="noStrike">
              <a:solidFill>
                <a:srgbClr val="000000"/>
              </a:solidFill>
              <a:latin typeface="Calibri"/>
              <a:ea typeface="Calibri"/>
              <a:cs typeface="Calibri"/>
              <a:sym typeface="Calibri"/>
            </a:endParaRPr>
          </a:p>
          <a:p>
            <a:pPr indent="0" lvl="0" marL="45720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 Update and add new e-mail into the Pacwave22 listserv handled by ITIC</a:t>
            </a:r>
            <a:endParaRPr b="0" i="0" sz="1800" u="none" cap="none" strike="noStrike">
              <a:solidFill>
                <a:srgbClr val="000000"/>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 name="Shape 201"/>
        <p:cNvGrpSpPr/>
        <p:nvPr/>
      </p:nvGrpSpPr>
      <p:grpSpPr>
        <a:xfrm>
          <a:off x="0" y="0"/>
          <a:ext cx="0" cy="0"/>
          <a:chOff x="0" y="0"/>
          <a:chExt cx="0" cy="0"/>
        </a:xfrm>
      </p:grpSpPr>
      <p:sp>
        <p:nvSpPr>
          <p:cNvPr id="202" name="Google Shape;202;p16"/>
          <p:cNvSpPr txBox="1"/>
          <p:nvPr/>
        </p:nvSpPr>
        <p:spPr>
          <a:xfrm>
            <a:off x="2922309" y="348792"/>
            <a:ext cx="7401346" cy="923828"/>
          </a:xfrm>
          <a:prstGeom prst="rect">
            <a:avLst/>
          </a:prstGeom>
          <a:noFill/>
          <a:ln>
            <a:noFill/>
          </a:ln>
        </p:spPr>
        <p:txBody>
          <a:bodyPr anchorCtr="0" anchor="ctr" bIns="45700" lIns="91425" spcFirstLastPara="1" rIns="91425" wrap="square" tIns="45700">
            <a:normAutofit fontScale="92500" lnSpcReduction="20000"/>
          </a:bodyPr>
          <a:lstStyle/>
          <a:p>
            <a:pPr indent="0" lvl="0" marL="0" marR="0" rtl="0" algn="l">
              <a:lnSpc>
                <a:spcPct val="90000"/>
              </a:lnSpc>
              <a:spcBef>
                <a:spcPts val="0"/>
              </a:spcBef>
              <a:spcAft>
                <a:spcPts val="0"/>
              </a:spcAft>
              <a:buNone/>
            </a:pPr>
            <a:r>
              <a:rPr b="0" i="0" lang="en-US" sz="4000" u="none" cap="none" strike="noStrike">
                <a:solidFill>
                  <a:schemeClr val="dk1"/>
                </a:solidFill>
                <a:latin typeface="Calibri"/>
                <a:ea typeface="Calibri"/>
                <a:cs typeface="Calibri"/>
                <a:sym typeface="Calibri"/>
              </a:rPr>
              <a:t>Proposed Task Team Information Sharing Platform</a:t>
            </a:r>
            <a:endParaRPr/>
          </a:p>
        </p:txBody>
      </p:sp>
      <p:sp>
        <p:nvSpPr>
          <p:cNvPr id="203" name="Google Shape;203;p16"/>
          <p:cNvSpPr txBox="1"/>
          <p:nvPr/>
        </p:nvSpPr>
        <p:spPr>
          <a:xfrm>
            <a:off x="2688607" y="1549681"/>
            <a:ext cx="9416957" cy="369331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800" u="sng" cap="none" strike="noStrike">
                <a:solidFill>
                  <a:schemeClr val="dk1"/>
                </a:solidFill>
                <a:latin typeface="Calibri"/>
                <a:ea typeface="Calibri"/>
                <a:cs typeface="Calibri"/>
                <a:sym typeface="Calibri"/>
              </a:rPr>
              <a:t>Terms of Reference:</a:t>
            </a:r>
            <a:endParaRPr b="0" i="0" sz="1800" u="none" cap="none" strike="noStrike">
              <a:solidFill>
                <a:schemeClr val="dk1"/>
              </a:solidFill>
              <a:latin typeface="Calibri"/>
              <a:ea typeface="Calibri"/>
              <a:cs typeface="Calibri"/>
              <a:sym typeface="Calibri"/>
            </a:endParaRPr>
          </a:p>
          <a:p>
            <a:pPr indent="0" lvl="0" marL="0" marR="0" rtl="0" algn="l">
              <a:spcBef>
                <a:spcPts val="0"/>
              </a:spcBef>
              <a:spcAft>
                <a:spcPts val="0"/>
              </a:spcAft>
              <a:buNone/>
            </a:pPr>
            <a:r>
              <a:rPr b="0" i="0" lang="en-US" sz="2400" u="none" cap="none" strike="noStrike">
                <a:solidFill>
                  <a:schemeClr val="dk1"/>
                </a:solidFill>
                <a:latin typeface="Calibri"/>
                <a:ea typeface="Calibri"/>
                <a:cs typeface="Calibri"/>
                <a:sym typeface="Calibri"/>
              </a:rPr>
              <a:t> </a:t>
            </a:r>
            <a:endParaRPr b="0" i="0" sz="2400" u="none" cap="none" strike="noStrike">
              <a:solidFill>
                <a:schemeClr val="dk1"/>
              </a:solidFill>
              <a:latin typeface="Calibri"/>
              <a:ea typeface="Calibri"/>
              <a:cs typeface="Calibri"/>
              <a:sym typeface="Calibri"/>
            </a:endParaRPr>
          </a:p>
          <a:p>
            <a:pPr indent="-342900" lvl="0" marL="342900" marR="0" rtl="0" algn="l">
              <a:spcBef>
                <a:spcPts val="0"/>
              </a:spcBef>
              <a:spcAft>
                <a:spcPts val="0"/>
              </a:spcAft>
              <a:buNone/>
            </a:pPr>
            <a:r>
              <a:rPr b="0" i="0" lang="en-US" sz="2400" u="none" cap="none" strike="noStrike">
                <a:solidFill>
                  <a:schemeClr val="dk1"/>
                </a:solidFill>
                <a:latin typeface="Calibri"/>
                <a:ea typeface="Calibri"/>
                <a:cs typeface="Calibri"/>
                <a:sym typeface="Calibri"/>
              </a:rPr>
              <a:t>5. Email Listerv Guidelines :</a:t>
            </a:r>
            <a:endParaRPr b="0" i="0" sz="2400" u="none" cap="none" strike="noStrike">
              <a:solidFill>
                <a:schemeClr val="dk1"/>
              </a:solidFill>
              <a:latin typeface="Calibri"/>
              <a:ea typeface="Calibri"/>
              <a:cs typeface="Calibri"/>
              <a:sym typeface="Calibri"/>
            </a:endParaRPr>
          </a:p>
          <a:p>
            <a:pPr indent="0" lvl="0" marL="457200" marR="0" rtl="0" algn="l">
              <a:spcBef>
                <a:spcPts val="0"/>
              </a:spcBef>
              <a:spcAft>
                <a:spcPts val="0"/>
              </a:spcAft>
              <a:buNone/>
            </a:pPr>
            <a:r>
              <a:rPr b="0" i="0" lang="en-US" sz="2400" u="none" cap="none" strike="noStrike">
                <a:solidFill>
                  <a:schemeClr val="dk1"/>
                </a:solidFill>
                <a:latin typeface="Calibri"/>
                <a:ea typeface="Calibri"/>
                <a:cs typeface="Calibri"/>
                <a:sym typeface="Calibri"/>
              </a:rPr>
              <a:t>- guideline for messages shared by email (no acknowledgement , etc)</a:t>
            </a:r>
            <a:endParaRPr b="0" i="0" sz="2400" u="none" cap="none" strike="noStrike">
              <a:solidFill>
                <a:schemeClr val="dk1"/>
              </a:solidFill>
              <a:latin typeface="Calibri"/>
              <a:ea typeface="Calibri"/>
              <a:cs typeface="Calibri"/>
              <a:sym typeface="Calibri"/>
            </a:endParaRPr>
          </a:p>
          <a:p>
            <a:pPr indent="0" lvl="0" marL="457200" marR="0" rtl="0" algn="l">
              <a:spcBef>
                <a:spcPts val="0"/>
              </a:spcBef>
              <a:spcAft>
                <a:spcPts val="0"/>
              </a:spcAft>
              <a:buNone/>
            </a:pPr>
            <a:r>
              <a:rPr b="0" i="0" lang="en-US" sz="2400" u="none" cap="none" strike="noStrike">
                <a:solidFill>
                  <a:schemeClr val="dk1"/>
                </a:solidFill>
                <a:latin typeface="Calibri"/>
                <a:ea typeface="Calibri"/>
                <a:cs typeface="Calibri"/>
                <a:sym typeface="Calibri"/>
              </a:rPr>
              <a:t>- Update and add new e-mail into the Pacwave22 listserv handled by ITIC</a:t>
            </a:r>
            <a:endParaRPr b="0" i="0" sz="2400" u="none" cap="none" strike="noStrike">
              <a:solidFill>
                <a:schemeClr val="dk1"/>
              </a:solidFill>
              <a:latin typeface="Calibri"/>
              <a:ea typeface="Calibri"/>
              <a:cs typeface="Calibri"/>
              <a:sym typeface="Calibri"/>
            </a:endParaRPr>
          </a:p>
          <a:p>
            <a:pPr indent="-342900" lvl="0" marL="342900" marR="0" rtl="0" algn="l">
              <a:spcBef>
                <a:spcPts val="0"/>
              </a:spcBef>
              <a:spcAft>
                <a:spcPts val="0"/>
              </a:spcAft>
              <a:buNone/>
            </a:pPr>
            <a:r>
              <a:rPr b="0" i="0" lang="en-US" sz="2400" u="none" cap="none" strike="noStrike">
                <a:solidFill>
                  <a:schemeClr val="dk1"/>
                </a:solidFill>
                <a:latin typeface="Calibri"/>
                <a:ea typeface="Calibri"/>
                <a:cs typeface="Calibri"/>
                <a:sym typeface="Calibri"/>
              </a:rPr>
              <a:t>6. Identify and list new and relevant platform for Information Sharing</a:t>
            </a:r>
            <a:endParaRPr b="0" i="0" sz="2400" u="none" cap="none" strike="noStrike">
              <a:solidFill>
                <a:schemeClr val="dk1"/>
              </a:solidFill>
              <a:latin typeface="Calibri"/>
              <a:ea typeface="Calibri"/>
              <a:cs typeface="Calibri"/>
              <a:sym typeface="Calibri"/>
            </a:endParaRPr>
          </a:p>
          <a:p>
            <a:pPr indent="0" lvl="0" marL="457200" marR="0" rtl="0" algn="l">
              <a:spcBef>
                <a:spcPts val="0"/>
              </a:spcBef>
              <a:spcAft>
                <a:spcPts val="0"/>
              </a:spcAft>
              <a:buNone/>
            </a:pPr>
            <a:r>
              <a:rPr b="0" i="0" lang="en-US" sz="2400" u="none" cap="none" strike="noStrike">
                <a:solidFill>
                  <a:schemeClr val="dk1"/>
                </a:solidFill>
                <a:latin typeface="Calibri"/>
                <a:ea typeface="Calibri"/>
                <a:cs typeface="Calibri"/>
                <a:sym typeface="Calibri"/>
              </a:rPr>
              <a:t>- Other social media (Signal, …)</a:t>
            </a:r>
            <a:endParaRPr b="0" i="0" sz="2400" u="none" cap="none" strike="noStrike">
              <a:solidFill>
                <a:schemeClr val="dk1"/>
              </a:solidFill>
              <a:latin typeface="Calibri"/>
              <a:ea typeface="Calibri"/>
              <a:cs typeface="Calibri"/>
              <a:sym typeface="Calibri"/>
            </a:endParaRPr>
          </a:p>
          <a:p>
            <a:pPr indent="0" lvl="0" marL="457200" marR="0" rtl="0" algn="l">
              <a:spcBef>
                <a:spcPts val="0"/>
              </a:spcBef>
              <a:spcAft>
                <a:spcPts val="0"/>
              </a:spcAft>
              <a:buNone/>
            </a:pPr>
            <a:r>
              <a:rPr b="0" i="0" lang="en-US" sz="2400" u="none" cap="none" strike="noStrike">
                <a:solidFill>
                  <a:schemeClr val="dk1"/>
                </a:solidFill>
                <a:latin typeface="Calibri"/>
                <a:ea typeface="Calibri"/>
                <a:cs typeface="Calibri"/>
                <a:sym typeface="Calibri"/>
              </a:rPr>
              <a:t>- Mobile App Broadcast system</a:t>
            </a:r>
            <a:endParaRPr b="0" i="0" sz="2400" u="none" cap="none" strike="noStrike">
              <a:solidFill>
                <a:schemeClr val="dk1"/>
              </a:solidFill>
              <a:latin typeface="Calibri"/>
              <a:ea typeface="Calibri"/>
              <a:cs typeface="Calibri"/>
              <a:sym typeface="Calibri"/>
            </a:endParaRPr>
          </a:p>
          <a:p>
            <a:pPr indent="0" lvl="0" marL="457200" marR="0" rtl="0" algn="l">
              <a:spcBef>
                <a:spcPts val="0"/>
              </a:spcBef>
              <a:spcAft>
                <a:spcPts val="0"/>
              </a:spcAft>
              <a:buNone/>
            </a:pPr>
            <a:r>
              <a:rPr b="0" i="0" lang="en-US" sz="2400" u="none" cap="none" strike="noStrike">
                <a:solidFill>
                  <a:schemeClr val="dk1"/>
                </a:solidFill>
                <a:latin typeface="Calibri"/>
                <a:ea typeface="Calibri"/>
                <a:cs typeface="Calibri"/>
                <a:sym typeface="Calibri"/>
              </a:rPr>
              <a:t>- Dedicated (private) broadcasting information web-page.</a:t>
            </a:r>
            <a:endParaRPr b="0" i="0" sz="2400" u="none" cap="none" strike="noStrike">
              <a:solidFill>
                <a:schemeClr val="dk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 name="Shape 208"/>
        <p:cNvGrpSpPr/>
        <p:nvPr/>
      </p:nvGrpSpPr>
      <p:grpSpPr>
        <a:xfrm>
          <a:off x="0" y="0"/>
          <a:ext cx="0" cy="0"/>
          <a:chOff x="0" y="0"/>
          <a:chExt cx="0" cy="0"/>
        </a:xfrm>
      </p:grpSpPr>
      <p:sp>
        <p:nvSpPr>
          <p:cNvPr id="209" name="Google Shape;209;p17"/>
          <p:cNvSpPr txBox="1"/>
          <p:nvPr/>
        </p:nvSpPr>
        <p:spPr>
          <a:xfrm>
            <a:off x="2922309" y="348792"/>
            <a:ext cx="7401346" cy="923828"/>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rgbClr val="000000"/>
              </a:buClr>
              <a:buSzPts val="4000"/>
              <a:buFont typeface="Calibri"/>
              <a:buNone/>
            </a:pPr>
            <a:r>
              <a:rPr b="0" i="0" lang="en-US" sz="4000" u="none" cap="none" strike="noStrike">
                <a:solidFill>
                  <a:srgbClr val="000000"/>
                </a:solidFill>
                <a:latin typeface="Calibri"/>
                <a:ea typeface="Calibri"/>
                <a:cs typeface="Calibri"/>
                <a:sym typeface="Calibri"/>
              </a:rPr>
              <a:t>RECCOMENDATIONS TO ICG/PTWS </a:t>
            </a:r>
            <a:endParaRPr/>
          </a:p>
        </p:txBody>
      </p:sp>
      <p:sp>
        <p:nvSpPr>
          <p:cNvPr id="210" name="Google Shape;210;p17"/>
          <p:cNvSpPr txBox="1"/>
          <p:nvPr/>
        </p:nvSpPr>
        <p:spPr>
          <a:xfrm>
            <a:off x="2634016" y="3302758"/>
            <a:ext cx="9225887" cy="4599295"/>
          </a:xfrm>
          <a:prstGeom prst="rect">
            <a:avLst/>
          </a:prstGeom>
          <a:noFill/>
          <a:ln>
            <a:noFill/>
          </a:ln>
        </p:spPr>
        <p:txBody>
          <a:bodyPr anchorCtr="0" anchor="ctr" bIns="45700" lIns="91425" spcFirstLastPara="1" rIns="91425" wrap="square" tIns="45700">
            <a:normAutofit fontScale="85000" lnSpcReduction="20000"/>
          </a:bodyPr>
          <a:lstStyle/>
          <a:p>
            <a:pPr indent="-742950" lvl="0" marL="742950" marR="0" rtl="0" algn="just">
              <a:lnSpc>
                <a:spcPct val="90000"/>
              </a:lnSpc>
              <a:spcBef>
                <a:spcPts val="0"/>
              </a:spcBef>
              <a:spcAft>
                <a:spcPts val="0"/>
              </a:spcAft>
              <a:buClr>
                <a:srgbClr val="000000"/>
              </a:buClr>
              <a:buSzPct val="100000"/>
              <a:buFont typeface="Calibri"/>
              <a:buAutoNum type="arabicPeriod"/>
            </a:pPr>
            <a:r>
              <a:rPr b="1" i="0" lang="en-US" sz="4200" u="none" cap="none" strike="noStrike">
                <a:solidFill>
                  <a:srgbClr val="000000"/>
                </a:solidFill>
                <a:latin typeface="Calibri"/>
                <a:ea typeface="Calibri"/>
                <a:cs typeface="Calibri"/>
                <a:sym typeface="Calibri"/>
              </a:rPr>
              <a:t>Endorse</a:t>
            </a:r>
            <a:r>
              <a:rPr b="0" i="0" lang="en-US" sz="4200" u="none" cap="none" strike="noStrike">
                <a:solidFill>
                  <a:srgbClr val="000000"/>
                </a:solidFill>
                <a:latin typeface="Calibri"/>
                <a:ea typeface="Calibri"/>
                <a:cs typeface="Calibri"/>
                <a:sym typeface="Calibri"/>
              </a:rPr>
              <a:t> the New Task Team under WG-PICT and its TOR – </a:t>
            </a:r>
            <a:r>
              <a:rPr b="1" i="0" lang="en-US" sz="4200" u="none" cap="none" strike="noStrike">
                <a:solidFill>
                  <a:srgbClr val="000000"/>
                </a:solidFill>
                <a:latin typeface="Calibri"/>
                <a:ea typeface="Calibri"/>
                <a:cs typeface="Calibri"/>
                <a:sym typeface="Calibri"/>
              </a:rPr>
              <a:t>Task Team Information Sharing Platforms </a:t>
            </a:r>
            <a:r>
              <a:rPr b="0" i="0" lang="en-US" sz="4200" u="none" cap="none" strike="noStrike">
                <a:solidFill>
                  <a:srgbClr val="000000"/>
                </a:solidFill>
                <a:latin typeface="Calibri"/>
                <a:ea typeface="Calibri"/>
                <a:cs typeface="Calibri"/>
                <a:sym typeface="Calibri"/>
              </a:rPr>
              <a:t>Co-Chaired by French Polynesia and Solomon Islands </a:t>
            </a:r>
            <a:endParaRPr/>
          </a:p>
          <a:p>
            <a:pPr indent="-742950" lvl="0" marL="742950" marR="0" rtl="0" algn="just">
              <a:lnSpc>
                <a:spcPct val="90000"/>
              </a:lnSpc>
              <a:spcBef>
                <a:spcPts val="600"/>
              </a:spcBef>
              <a:spcAft>
                <a:spcPts val="0"/>
              </a:spcAft>
              <a:buClr>
                <a:srgbClr val="000000"/>
              </a:buClr>
              <a:buSzPct val="100000"/>
              <a:buFont typeface="Calibri"/>
              <a:buAutoNum type="arabicPeriod"/>
            </a:pPr>
            <a:r>
              <a:rPr b="1" i="0" lang="en-US" sz="4200" u="none" cap="none" strike="noStrike">
                <a:solidFill>
                  <a:srgbClr val="000000"/>
                </a:solidFill>
                <a:latin typeface="Calibri"/>
                <a:ea typeface="Calibri"/>
                <a:cs typeface="Calibri"/>
                <a:sym typeface="Calibri"/>
              </a:rPr>
              <a:t>Request</a:t>
            </a:r>
            <a:r>
              <a:rPr b="0" i="0" lang="en-US" sz="4200" u="none" cap="none" strike="noStrike">
                <a:solidFill>
                  <a:srgbClr val="000000"/>
                </a:solidFill>
                <a:latin typeface="Calibri"/>
                <a:ea typeface="Calibri"/>
                <a:cs typeface="Calibri"/>
                <a:sym typeface="Calibri"/>
              </a:rPr>
              <a:t> PTWC to extend first bulletin to report (forecast and ETA) to 6 hrs. (not 3 hrs.’).</a:t>
            </a:r>
            <a:endParaRPr/>
          </a:p>
          <a:p>
            <a:pPr indent="-742950" lvl="0" marL="742950" marR="0" rtl="0" algn="just">
              <a:lnSpc>
                <a:spcPct val="90000"/>
              </a:lnSpc>
              <a:spcBef>
                <a:spcPts val="600"/>
              </a:spcBef>
              <a:spcAft>
                <a:spcPts val="0"/>
              </a:spcAft>
              <a:buClr>
                <a:srgbClr val="000000"/>
              </a:buClr>
              <a:buSzPct val="100000"/>
              <a:buFont typeface="Calibri"/>
              <a:buAutoNum type="arabicPeriod"/>
            </a:pPr>
            <a:r>
              <a:rPr b="1" i="0" lang="en-US" sz="4200" u="none" cap="none" strike="noStrike">
                <a:solidFill>
                  <a:srgbClr val="000000"/>
                </a:solidFill>
                <a:latin typeface="Calibri"/>
                <a:ea typeface="Calibri"/>
                <a:cs typeface="Calibri"/>
                <a:sym typeface="Calibri"/>
              </a:rPr>
              <a:t>Note</a:t>
            </a:r>
            <a:r>
              <a:rPr b="0" i="0" lang="en-US" sz="4200" u="none" cap="none" strike="noStrike">
                <a:solidFill>
                  <a:srgbClr val="000000"/>
                </a:solidFill>
                <a:latin typeface="Calibri"/>
                <a:ea typeface="Calibri"/>
                <a:cs typeface="Calibri"/>
                <a:sym typeface="Calibri"/>
              </a:rPr>
              <a:t>, progress of WG 2 Task Team Seismic Data Sharing in the Southwest Pacific especially effort of ORSNET and its recommendations .</a:t>
            </a:r>
            <a:endParaRPr/>
          </a:p>
          <a:p>
            <a:pPr indent="0" lvl="0" marL="0" marR="0" rtl="0" algn="l">
              <a:lnSpc>
                <a:spcPct val="90000"/>
              </a:lnSpc>
              <a:spcBef>
                <a:spcPts val="600"/>
              </a:spcBef>
              <a:spcAft>
                <a:spcPts val="0"/>
              </a:spcAft>
              <a:buClr>
                <a:schemeClr val="dk1"/>
              </a:buClr>
              <a:buSzPct val="100000"/>
              <a:buFont typeface="Calibri"/>
              <a:buNone/>
            </a:pPr>
            <a:r>
              <a:t/>
            </a:r>
            <a:endParaRPr b="0" i="0" sz="3600" u="none" cap="none" strike="noStrike">
              <a:solidFill>
                <a:srgbClr val="000000"/>
              </a:solidFill>
              <a:latin typeface="Calibri"/>
              <a:ea typeface="Calibri"/>
              <a:cs typeface="Calibri"/>
              <a:sym typeface="Calibri"/>
            </a:endParaRPr>
          </a:p>
          <a:p>
            <a:pPr indent="-548640" lvl="0" marL="742950" marR="0" rtl="0" algn="l">
              <a:lnSpc>
                <a:spcPct val="90000"/>
              </a:lnSpc>
              <a:spcBef>
                <a:spcPts val="600"/>
              </a:spcBef>
              <a:spcAft>
                <a:spcPts val="0"/>
              </a:spcAft>
              <a:buClr>
                <a:schemeClr val="dk1"/>
              </a:buClr>
              <a:buSzPct val="100000"/>
              <a:buFont typeface="Calibri"/>
              <a:buNone/>
            </a:pPr>
            <a:r>
              <a:t/>
            </a:r>
            <a:endParaRPr b="0" i="0" sz="3600" u="none" cap="none" strike="noStrike">
              <a:solidFill>
                <a:srgbClr val="000000"/>
              </a:solidFill>
              <a:latin typeface="Calibri"/>
              <a:ea typeface="Calibri"/>
              <a:cs typeface="Calibri"/>
              <a:sym typeface="Calibri"/>
            </a:endParaRPr>
          </a:p>
          <a:p>
            <a:pPr indent="0" lvl="0" marL="0" marR="0" rtl="0" algn="l">
              <a:lnSpc>
                <a:spcPct val="90000"/>
              </a:lnSpc>
              <a:spcBef>
                <a:spcPts val="600"/>
              </a:spcBef>
              <a:spcAft>
                <a:spcPts val="0"/>
              </a:spcAft>
              <a:buClr>
                <a:schemeClr val="dk1"/>
              </a:buClr>
              <a:buSzPct val="100000"/>
              <a:buFont typeface="Calibri"/>
              <a:buNone/>
            </a:pPr>
            <a:r>
              <a:t/>
            </a:r>
            <a:endParaRPr b="0" i="0" sz="3600" u="none" cap="none" strike="noStrike">
              <a:solidFill>
                <a:srgbClr val="000000"/>
              </a:solidFill>
              <a:latin typeface="Calibri"/>
              <a:ea typeface="Calibri"/>
              <a:cs typeface="Calibri"/>
              <a:sym typeface="Calibri"/>
            </a:endParaRPr>
          </a:p>
          <a:p>
            <a:pPr indent="-548640" lvl="0" marL="742950" marR="0" rtl="0" algn="l">
              <a:lnSpc>
                <a:spcPct val="90000"/>
              </a:lnSpc>
              <a:spcBef>
                <a:spcPts val="600"/>
              </a:spcBef>
              <a:spcAft>
                <a:spcPts val="0"/>
              </a:spcAft>
              <a:buClr>
                <a:schemeClr val="dk1"/>
              </a:buClr>
              <a:buSzPct val="100000"/>
              <a:buFont typeface="Calibri"/>
              <a:buNone/>
            </a:pPr>
            <a:r>
              <a:t/>
            </a:r>
            <a:endParaRPr b="0" i="0" sz="3600" u="none" cap="none" strike="noStrike">
              <a:solidFill>
                <a:srgbClr val="000000"/>
              </a:solidFill>
              <a:latin typeface="Calibri"/>
              <a:ea typeface="Calibri"/>
              <a:cs typeface="Calibri"/>
              <a:sym typeface="Calibri"/>
            </a:endParaRPr>
          </a:p>
          <a:p>
            <a:pPr indent="-527050" lvl="0" marL="742950" marR="0" rtl="0" algn="l">
              <a:lnSpc>
                <a:spcPct val="90000"/>
              </a:lnSpc>
              <a:spcBef>
                <a:spcPts val="600"/>
              </a:spcBef>
              <a:spcAft>
                <a:spcPts val="0"/>
              </a:spcAft>
              <a:buClr>
                <a:schemeClr val="dk1"/>
              </a:buClr>
              <a:buSzPct val="100000"/>
              <a:buFont typeface="Calibri"/>
              <a:buNone/>
            </a:pPr>
            <a:r>
              <a:t/>
            </a:r>
            <a:endParaRPr b="0" i="0" sz="4000" u="none" cap="none" strike="noStrike">
              <a:solidFill>
                <a:srgbClr val="000000"/>
              </a:solidFill>
              <a:latin typeface="Calibri"/>
              <a:ea typeface="Calibri"/>
              <a:cs typeface="Calibri"/>
              <a:sym typeface="Calibri"/>
            </a:endParaRPr>
          </a:p>
          <a:p>
            <a:pPr indent="0" lvl="0" marL="0" marR="0" rtl="0" algn="l">
              <a:lnSpc>
                <a:spcPct val="90000"/>
              </a:lnSpc>
              <a:spcBef>
                <a:spcPts val="600"/>
              </a:spcBef>
              <a:spcAft>
                <a:spcPts val="0"/>
              </a:spcAft>
              <a:buClr>
                <a:schemeClr val="dk1"/>
              </a:buClr>
              <a:buSzPct val="100000"/>
              <a:buFont typeface="Calibri"/>
              <a:buNone/>
            </a:pPr>
            <a:r>
              <a:t/>
            </a:r>
            <a:endParaRPr b="0" i="0" sz="4000" u="none" cap="none" strike="noStrike">
              <a:solidFill>
                <a:srgbClr val="000000"/>
              </a:solidFill>
              <a:latin typeface="Calibri"/>
              <a:ea typeface="Calibri"/>
              <a:cs typeface="Calibri"/>
              <a:sym typeface="Calibri"/>
            </a:endParaRPr>
          </a:p>
          <a:p>
            <a:pPr indent="-527050" lvl="0" marL="742950" marR="0" rtl="0" algn="l">
              <a:lnSpc>
                <a:spcPct val="90000"/>
              </a:lnSpc>
              <a:spcBef>
                <a:spcPts val="600"/>
              </a:spcBef>
              <a:spcAft>
                <a:spcPts val="0"/>
              </a:spcAft>
              <a:buClr>
                <a:schemeClr val="dk1"/>
              </a:buClr>
              <a:buSzPct val="100000"/>
              <a:buFont typeface="Calibri"/>
              <a:buNone/>
            </a:pPr>
            <a:r>
              <a:t/>
            </a:r>
            <a:endParaRPr b="0" i="0" sz="4000" u="none" cap="none" strike="noStrike">
              <a:solidFill>
                <a:srgbClr val="000000"/>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 name="Shape 215"/>
        <p:cNvGrpSpPr/>
        <p:nvPr/>
      </p:nvGrpSpPr>
      <p:grpSpPr>
        <a:xfrm>
          <a:off x="0" y="0"/>
          <a:ext cx="0" cy="0"/>
          <a:chOff x="0" y="0"/>
          <a:chExt cx="0" cy="0"/>
        </a:xfrm>
      </p:grpSpPr>
      <p:sp>
        <p:nvSpPr>
          <p:cNvPr id="216" name="Google Shape;216;p18"/>
          <p:cNvSpPr txBox="1"/>
          <p:nvPr/>
        </p:nvSpPr>
        <p:spPr>
          <a:xfrm>
            <a:off x="2922309" y="348792"/>
            <a:ext cx="7401346" cy="923828"/>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None/>
            </a:pPr>
            <a:r>
              <a:rPr b="0" i="0" lang="en-US" sz="4000" u="none" cap="none" strike="noStrike">
                <a:solidFill>
                  <a:schemeClr val="dk1"/>
                </a:solidFill>
                <a:latin typeface="Calibri"/>
                <a:ea typeface="Calibri"/>
                <a:cs typeface="Calibri"/>
                <a:sym typeface="Calibri"/>
              </a:rPr>
              <a:t>RECCOMENDATIONS TO ICG/PTWS </a:t>
            </a:r>
            <a:endParaRPr/>
          </a:p>
        </p:txBody>
      </p:sp>
      <p:sp>
        <p:nvSpPr>
          <p:cNvPr id="217" name="Google Shape;217;p18"/>
          <p:cNvSpPr txBox="1"/>
          <p:nvPr/>
        </p:nvSpPr>
        <p:spPr>
          <a:xfrm>
            <a:off x="2688607" y="2866031"/>
            <a:ext cx="9225887" cy="4599295"/>
          </a:xfrm>
          <a:prstGeom prst="rect">
            <a:avLst/>
          </a:prstGeom>
          <a:noFill/>
          <a:ln>
            <a:noFill/>
          </a:ln>
        </p:spPr>
        <p:txBody>
          <a:bodyPr anchorCtr="0" anchor="ctr" bIns="45700" lIns="91425" spcFirstLastPara="1" rIns="91425" wrap="square" tIns="45700">
            <a:normAutofit fontScale="70000" lnSpcReduction="20000"/>
          </a:bodyPr>
          <a:lstStyle/>
          <a:p>
            <a:pPr indent="0" lvl="0" marL="0" marR="0" rtl="0" algn="just">
              <a:lnSpc>
                <a:spcPct val="90000"/>
              </a:lnSpc>
              <a:spcBef>
                <a:spcPts val="0"/>
              </a:spcBef>
              <a:spcAft>
                <a:spcPts val="0"/>
              </a:spcAft>
              <a:buNone/>
            </a:pPr>
            <a:r>
              <a:rPr b="1" i="0" lang="en-US" sz="4200" u="none" cap="none" strike="noStrike">
                <a:solidFill>
                  <a:schemeClr val="dk1"/>
                </a:solidFill>
                <a:latin typeface="Calibri"/>
                <a:ea typeface="Calibri"/>
                <a:cs typeface="Calibri"/>
                <a:sym typeface="Calibri"/>
              </a:rPr>
              <a:t>5. Note</a:t>
            </a:r>
            <a:r>
              <a:rPr b="0" i="0" lang="en-US" sz="4200" u="none" cap="none" strike="noStrike">
                <a:solidFill>
                  <a:schemeClr val="dk1"/>
                </a:solidFill>
                <a:latin typeface="Calibri"/>
                <a:ea typeface="Calibri"/>
                <a:cs typeface="Calibri"/>
                <a:sym typeface="Calibri"/>
              </a:rPr>
              <a:t>, progress of Task Team Capacity Development and its recommendations </a:t>
            </a:r>
            <a:endParaRPr/>
          </a:p>
          <a:p>
            <a:pPr indent="0" lvl="0" marL="0" marR="0" rtl="0" algn="just">
              <a:lnSpc>
                <a:spcPct val="90000"/>
              </a:lnSpc>
              <a:spcBef>
                <a:spcPts val="600"/>
              </a:spcBef>
              <a:spcAft>
                <a:spcPts val="0"/>
              </a:spcAft>
              <a:buNone/>
            </a:pPr>
            <a:r>
              <a:rPr b="1" i="0" lang="en-US" sz="4200" u="none" cap="none" strike="noStrike">
                <a:solidFill>
                  <a:schemeClr val="dk1"/>
                </a:solidFill>
                <a:latin typeface="Calibri"/>
                <a:ea typeface="Calibri"/>
                <a:cs typeface="Calibri"/>
                <a:sym typeface="Calibri"/>
              </a:rPr>
              <a:t>6. Reccomend,  </a:t>
            </a:r>
            <a:r>
              <a:rPr b="0" i="0" lang="en-US" sz="4200" u="none" cap="none" strike="noStrike">
                <a:solidFill>
                  <a:schemeClr val="dk1"/>
                </a:solidFill>
                <a:latin typeface="Calibri"/>
                <a:ea typeface="Calibri"/>
                <a:cs typeface="Calibri"/>
                <a:sym typeface="Calibri"/>
              </a:rPr>
              <a:t>the use of a World Meteorological Organization (WMO) dissemination method through the Global Telecommunication System (GTS) and Common Alert Protocol (CAP) in order to share national tsunami warnings between countries.  This will be piloted by Solomon Islands and Tonga</a:t>
            </a:r>
            <a:endParaRPr/>
          </a:p>
          <a:p>
            <a:pPr indent="0" lvl="0" marL="0" marR="0" rtl="0" algn="just">
              <a:lnSpc>
                <a:spcPct val="90000"/>
              </a:lnSpc>
              <a:spcBef>
                <a:spcPts val="600"/>
              </a:spcBef>
              <a:spcAft>
                <a:spcPts val="0"/>
              </a:spcAft>
              <a:buNone/>
            </a:pPr>
            <a:r>
              <a:rPr b="1" i="0" lang="en-US" sz="4200" u="none" cap="none" strike="noStrike">
                <a:solidFill>
                  <a:schemeClr val="dk1"/>
                </a:solidFill>
                <a:latin typeface="Calibri"/>
                <a:ea typeface="Calibri"/>
                <a:cs typeface="Calibri"/>
                <a:sym typeface="Calibri"/>
              </a:rPr>
              <a:t>7. Continue</a:t>
            </a:r>
            <a:r>
              <a:rPr b="0" i="0" lang="en-US" sz="4200" u="none" cap="none" strike="noStrike">
                <a:solidFill>
                  <a:schemeClr val="dk1"/>
                </a:solidFill>
                <a:latin typeface="Calibri"/>
                <a:ea typeface="Calibri"/>
                <a:cs typeface="Calibri"/>
                <a:sym typeface="Calibri"/>
              </a:rPr>
              <a:t> WG-PICT TOR and Membership for next intersession </a:t>
            </a:r>
            <a:endParaRPr/>
          </a:p>
          <a:p>
            <a:pPr indent="0" lvl="0" marL="0" marR="0" rtl="0" algn="just">
              <a:lnSpc>
                <a:spcPct val="90000"/>
              </a:lnSpc>
              <a:spcBef>
                <a:spcPts val="600"/>
              </a:spcBef>
              <a:spcAft>
                <a:spcPts val="0"/>
              </a:spcAft>
              <a:buNone/>
            </a:pPr>
            <a:r>
              <a:rPr b="1" i="0" lang="en-US" sz="4200" u="none" cap="none" strike="noStrike">
                <a:solidFill>
                  <a:schemeClr val="dk1"/>
                </a:solidFill>
                <a:latin typeface="Calibri"/>
                <a:ea typeface="Calibri"/>
                <a:cs typeface="Calibri"/>
                <a:sym typeface="Calibri"/>
              </a:rPr>
              <a:t>8. Endorse </a:t>
            </a:r>
            <a:r>
              <a:rPr b="0" i="0" lang="en-US" sz="4200" u="none" cap="none" strike="noStrike">
                <a:solidFill>
                  <a:schemeClr val="dk1"/>
                </a:solidFill>
                <a:latin typeface="Calibri"/>
                <a:ea typeface="Calibri"/>
                <a:cs typeface="Calibri"/>
                <a:sym typeface="Calibri"/>
              </a:rPr>
              <a:t>re-appointment of WG-PICT Officials for the next intersessional period ; Chair Ms Esline Garaebiti (Vanuatu) and Vice Chair Mathew Moihoi (PNG) </a:t>
            </a:r>
            <a:endParaRPr/>
          </a:p>
          <a:p>
            <a:pPr indent="0" lvl="0" marL="0" marR="0" rtl="0" algn="l">
              <a:lnSpc>
                <a:spcPct val="90000"/>
              </a:lnSpc>
              <a:spcBef>
                <a:spcPts val="600"/>
              </a:spcBef>
              <a:spcAft>
                <a:spcPts val="0"/>
              </a:spcAft>
              <a:buNone/>
            </a:pPr>
            <a:r>
              <a:t/>
            </a:r>
            <a:endParaRPr b="0" i="0" sz="3600" u="none" cap="none" strike="noStrike">
              <a:solidFill>
                <a:schemeClr val="dk1"/>
              </a:solidFill>
              <a:latin typeface="Calibri"/>
              <a:ea typeface="Calibri"/>
              <a:cs typeface="Calibri"/>
              <a:sym typeface="Calibri"/>
            </a:endParaRPr>
          </a:p>
          <a:p>
            <a:pPr indent="-582930" lvl="0" marL="742950" marR="0" rtl="0" algn="l">
              <a:lnSpc>
                <a:spcPct val="90000"/>
              </a:lnSpc>
              <a:spcBef>
                <a:spcPts val="600"/>
              </a:spcBef>
              <a:spcAft>
                <a:spcPts val="0"/>
              </a:spcAft>
              <a:buClr>
                <a:schemeClr val="dk1"/>
              </a:buClr>
              <a:buSzPct val="100000"/>
              <a:buFont typeface="Calibri"/>
              <a:buNone/>
            </a:pPr>
            <a:r>
              <a:t/>
            </a:r>
            <a:endParaRPr b="0" i="0" sz="3600" u="none" cap="none" strike="noStrike">
              <a:solidFill>
                <a:schemeClr val="dk1"/>
              </a:solidFill>
              <a:latin typeface="Calibri"/>
              <a:ea typeface="Calibri"/>
              <a:cs typeface="Calibri"/>
              <a:sym typeface="Calibri"/>
            </a:endParaRPr>
          </a:p>
          <a:p>
            <a:pPr indent="0" lvl="0" marL="0" marR="0" rtl="0" algn="l">
              <a:lnSpc>
                <a:spcPct val="90000"/>
              </a:lnSpc>
              <a:spcBef>
                <a:spcPts val="600"/>
              </a:spcBef>
              <a:spcAft>
                <a:spcPts val="0"/>
              </a:spcAft>
              <a:buNone/>
            </a:pPr>
            <a:r>
              <a:t/>
            </a:r>
            <a:endParaRPr b="0" i="0" sz="3600" u="none" cap="none" strike="noStrike">
              <a:solidFill>
                <a:schemeClr val="dk1"/>
              </a:solidFill>
              <a:latin typeface="Calibri"/>
              <a:ea typeface="Calibri"/>
              <a:cs typeface="Calibri"/>
              <a:sym typeface="Calibri"/>
            </a:endParaRPr>
          </a:p>
          <a:p>
            <a:pPr indent="-582930" lvl="0" marL="742950" marR="0" rtl="0" algn="l">
              <a:lnSpc>
                <a:spcPct val="90000"/>
              </a:lnSpc>
              <a:spcBef>
                <a:spcPts val="600"/>
              </a:spcBef>
              <a:spcAft>
                <a:spcPts val="0"/>
              </a:spcAft>
              <a:buClr>
                <a:schemeClr val="dk1"/>
              </a:buClr>
              <a:buSzPct val="100000"/>
              <a:buFont typeface="Calibri"/>
              <a:buNone/>
            </a:pPr>
            <a:r>
              <a:t/>
            </a:r>
            <a:endParaRPr b="0" i="0" sz="3600" u="none" cap="none" strike="noStrike">
              <a:solidFill>
                <a:schemeClr val="dk1"/>
              </a:solidFill>
              <a:latin typeface="Calibri"/>
              <a:ea typeface="Calibri"/>
              <a:cs typeface="Calibri"/>
              <a:sym typeface="Calibri"/>
            </a:endParaRPr>
          </a:p>
          <a:p>
            <a:pPr indent="-565150" lvl="0" marL="742950" marR="0" rtl="0" algn="l">
              <a:lnSpc>
                <a:spcPct val="90000"/>
              </a:lnSpc>
              <a:spcBef>
                <a:spcPts val="600"/>
              </a:spcBef>
              <a:spcAft>
                <a:spcPts val="0"/>
              </a:spcAft>
              <a:buClr>
                <a:schemeClr val="dk1"/>
              </a:buClr>
              <a:buSzPct val="100000"/>
              <a:buFont typeface="Calibri"/>
              <a:buNone/>
            </a:pPr>
            <a:r>
              <a:t/>
            </a:r>
            <a:endParaRPr b="0" i="0" sz="4000" u="none" cap="none" strike="noStrike">
              <a:solidFill>
                <a:schemeClr val="dk1"/>
              </a:solidFill>
              <a:latin typeface="Calibri"/>
              <a:ea typeface="Calibri"/>
              <a:cs typeface="Calibri"/>
              <a:sym typeface="Calibri"/>
            </a:endParaRPr>
          </a:p>
          <a:p>
            <a:pPr indent="0" lvl="0" marL="0" marR="0" rtl="0" algn="l">
              <a:lnSpc>
                <a:spcPct val="90000"/>
              </a:lnSpc>
              <a:spcBef>
                <a:spcPts val="600"/>
              </a:spcBef>
              <a:spcAft>
                <a:spcPts val="0"/>
              </a:spcAft>
              <a:buNone/>
            </a:pPr>
            <a:r>
              <a:t/>
            </a:r>
            <a:endParaRPr b="0" i="0" sz="4000" u="none" cap="none" strike="noStrike">
              <a:solidFill>
                <a:schemeClr val="dk1"/>
              </a:solidFill>
              <a:latin typeface="Calibri"/>
              <a:ea typeface="Calibri"/>
              <a:cs typeface="Calibri"/>
              <a:sym typeface="Calibri"/>
            </a:endParaRPr>
          </a:p>
          <a:p>
            <a:pPr indent="-565150" lvl="0" marL="742950" marR="0" rtl="0" algn="l">
              <a:lnSpc>
                <a:spcPct val="90000"/>
              </a:lnSpc>
              <a:spcBef>
                <a:spcPts val="600"/>
              </a:spcBef>
              <a:spcAft>
                <a:spcPts val="0"/>
              </a:spcAft>
              <a:buClr>
                <a:schemeClr val="dk1"/>
              </a:buClr>
              <a:buSzPct val="100000"/>
              <a:buFont typeface="Calibri"/>
              <a:buNone/>
            </a:pPr>
            <a:r>
              <a:t/>
            </a:r>
            <a:endParaRPr b="0" i="0" sz="4000" u="none" cap="none" strike="noStrike">
              <a:solidFill>
                <a:schemeClr val="dk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sp>
        <p:nvSpPr>
          <p:cNvPr id="222" name="Google Shape;222;p19"/>
          <p:cNvSpPr/>
          <p:nvPr/>
        </p:nvSpPr>
        <p:spPr>
          <a:xfrm>
            <a:off x="5860473" y="2128982"/>
            <a:ext cx="6138486" cy="230832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FF"/>
              </a:buClr>
              <a:buSzPts val="4800"/>
              <a:buFont typeface="Arial"/>
              <a:buNone/>
            </a:pPr>
            <a:r>
              <a:rPr b="1" i="0" lang="en-US" sz="4800" u="none" cap="none" strike="noStrike">
                <a:solidFill>
                  <a:srgbClr val="FFFFFF"/>
                </a:solidFill>
                <a:latin typeface="Arial"/>
                <a:ea typeface="Arial"/>
                <a:cs typeface="Arial"/>
                <a:sym typeface="Arial"/>
              </a:rPr>
              <a:t>Malo &amp; Thank you for your kind attention</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pic>
        <p:nvPicPr>
          <p:cNvPr id="54" name="Google Shape;54;p2"/>
          <p:cNvPicPr preferRelativeResize="0"/>
          <p:nvPr/>
        </p:nvPicPr>
        <p:blipFill rotWithShape="1">
          <a:blip r:embed="rId3">
            <a:alphaModFix/>
          </a:blip>
          <a:srcRect b="0" l="0" r="0" t="0"/>
          <a:stretch/>
        </p:blipFill>
        <p:spPr>
          <a:xfrm>
            <a:off x="4373217" y="1"/>
            <a:ext cx="7818783" cy="68580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9" name="Shape 59"/>
        <p:cNvGrpSpPr/>
        <p:nvPr/>
      </p:nvGrpSpPr>
      <p:grpSpPr>
        <a:xfrm>
          <a:off x="0" y="0"/>
          <a:ext cx="0" cy="0"/>
          <a:chOff x="0" y="0"/>
          <a:chExt cx="0" cy="0"/>
        </a:xfrm>
      </p:grpSpPr>
      <p:sp>
        <p:nvSpPr>
          <p:cNvPr id="60" name="Google Shape;60;p3"/>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descr="A top view of a volcano erupting" id="61" name="Google Shape;61;p3"/>
          <p:cNvPicPr preferRelativeResize="0"/>
          <p:nvPr/>
        </p:nvPicPr>
        <p:blipFill rotWithShape="1">
          <a:blip r:embed="rId3">
            <a:alphaModFix/>
          </a:blip>
          <a:srcRect b="-1" l="15627" r="-1" t="0"/>
          <a:stretch/>
        </p:blipFill>
        <p:spPr>
          <a:xfrm>
            <a:off x="0" y="81280"/>
            <a:ext cx="7757439" cy="6776720"/>
          </a:xfrm>
          <a:prstGeom prst="rect">
            <a:avLst/>
          </a:prstGeom>
          <a:noFill/>
          <a:ln>
            <a:noFill/>
          </a:ln>
        </p:spPr>
      </p:pic>
      <p:sp>
        <p:nvSpPr>
          <p:cNvPr id="62" name="Google Shape;62;p3"/>
          <p:cNvSpPr/>
          <p:nvPr/>
        </p:nvSpPr>
        <p:spPr>
          <a:xfrm flipH="1">
            <a:off x="3711652" y="0"/>
            <a:ext cx="8480347" cy="6858000"/>
          </a:xfrm>
          <a:prstGeom prst="rect">
            <a:avLst/>
          </a:prstGeom>
          <a:gradFill>
            <a:gsLst>
              <a:gs pos="0">
                <a:srgbClr val="FFFFFF">
                  <a:alpha val="0"/>
                </a:srgbClr>
              </a:gs>
              <a:gs pos="19000">
                <a:srgbClr val="FFFFFF">
                  <a:alpha val="37647"/>
                </a:srgbClr>
              </a:gs>
              <a:gs pos="35000">
                <a:srgbClr val="FFFFFF">
                  <a:alpha val="76862"/>
                </a:srgbClr>
              </a:gs>
              <a:gs pos="48000">
                <a:schemeClr val="lt1"/>
              </a:gs>
              <a:gs pos="100000">
                <a:schemeClr val="lt1"/>
              </a:gs>
            </a:gsLst>
            <a:lin ang="108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63" name="Google Shape;63;p3"/>
          <p:cNvSpPr txBox="1"/>
          <p:nvPr/>
        </p:nvSpPr>
        <p:spPr>
          <a:xfrm>
            <a:off x="7848600" y="1122363"/>
            <a:ext cx="4023360" cy="3204134"/>
          </a:xfrm>
          <a:prstGeom prst="rect">
            <a:avLst/>
          </a:prstGeom>
          <a:noFill/>
          <a:ln>
            <a:noFill/>
          </a:ln>
        </p:spPr>
        <p:txBody>
          <a:bodyPr anchorCtr="0" anchor="b" bIns="45700" lIns="91425" spcFirstLastPara="1" rIns="91425" wrap="square" tIns="45700">
            <a:normAutofit fontScale="85000" lnSpcReduction="20000"/>
          </a:bodyPr>
          <a:lstStyle/>
          <a:p>
            <a:pPr indent="0" lvl="0" marL="0" marR="0" rtl="0" algn="l">
              <a:lnSpc>
                <a:spcPct val="90000"/>
              </a:lnSpc>
              <a:spcBef>
                <a:spcPts val="0"/>
              </a:spcBef>
              <a:spcAft>
                <a:spcPts val="0"/>
              </a:spcAft>
              <a:buNone/>
            </a:pPr>
            <a:r>
              <a:rPr b="1" i="0" lang="en-US" sz="3700" u="none" cap="none" strike="noStrike">
                <a:solidFill>
                  <a:schemeClr val="dk1"/>
                </a:solidFill>
                <a:latin typeface="Calibri"/>
                <a:ea typeface="Calibri"/>
                <a:cs typeface="Calibri"/>
                <a:sym typeface="Calibri"/>
              </a:rPr>
              <a:t>HUNGA TONGA HUNGA HAAPAI VOLCANO/TSUNAMI 15</a:t>
            </a:r>
            <a:r>
              <a:rPr b="1" baseline="30000" i="0" lang="en-US" sz="3700" u="none" cap="none" strike="noStrike">
                <a:solidFill>
                  <a:schemeClr val="dk1"/>
                </a:solidFill>
                <a:latin typeface="Calibri"/>
                <a:ea typeface="Calibri"/>
                <a:cs typeface="Calibri"/>
                <a:sym typeface="Calibri"/>
              </a:rPr>
              <a:t>TH</a:t>
            </a:r>
            <a:r>
              <a:rPr b="1" i="0" lang="en-US" sz="3700" u="none" cap="none" strike="noStrike">
                <a:solidFill>
                  <a:schemeClr val="dk1"/>
                </a:solidFill>
                <a:latin typeface="Calibri"/>
                <a:ea typeface="Calibri"/>
                <a:cs typeface="Calibri"/>
                <a:sym typeface="Calibri"/>
              </a:rPr>
              <a:t> JANUARY 2022 – </a:t>
            </a:r>
            <a:endParaRPr/>
          </a:p>
          <a:p>
            <a:pPr indent="0" lvl="0" marL="0" marR="0" rtl="0" algn="l">
              <a:lnSpc>
                <a:spcPct val="90000"/>
              </a:lnSpc>
              <a:spcBef>
                <a:spcPts val="600"/>
              </a:spcBef>
              <a:spcAft>
                <a:spcPts val="0"/>
              </a:spcAft>
              <a:buNone/>
            </a:pPr>
            <a:r>
              <a:t/>
            </a:r>
            <a:endParaRPr b="1" i="0" sz="3700" u="none" cap="none" strike="noStrike">
              <a:solidFill>
                <a:schemeClr val="dk1"/>
              </a:solidFill>
              <a:latin typeface="Calibri"/>
              <a:ea typeface="Calibri"/>
              <a:cs typeface="Calibri"/>
              <a:sym typeface="Calibri"/>
            </a:endParaRPr>
          </a:p>
          <a:p>
            <a:pPr indent="0" lvl="0" marL="0" marR="0" rtl="0" algn="l">
              <a:lnSpc>
                <a:spcPct val="90000"/>
              </a:lnSpc>
              <a:spcBef>
                <a:spcPts val="600"/>
              </a:spcBef>
              <a:spcAft>
                <a:spcPts val="0"/>
              </a:spcAft>
              <a:buNone/>
            </a:pPr>
            <a:r>
              <a:t/>
            </a:r>
            <a:endParaRPr b="1" i="0" sz="3700" u="none" cap="none" strike="noStrike">
              <a:solidFill>
                <a:schemeClr val="dk1"/>
              </a:solidFill>
              <a:latin typeface="Calibri"/>
              <a:ea typeface="Calibri"/>
              <a:cs typeface="Calibri"/>
              <a:sym typeface="Calibri"/>
            </a:endParaRPr>
          </a:p>
          <a:p>
            <a:pPr indent="0" lvl="0" marL="0" marR="0" rtl="0" algn="l">
              <a:lnSpc>
                <a:spcPct val="90000"/>
              </a:lnSpc>
              <a:spcBef>
                <a:spcPts val="600"/>
              </a:spcBef>
              <a:spcAft>
                <a:spcPts val="0"/>
              </a:spcAft>
              <a:buNone/>
            </a:pPr>
            <a:r>
              <a:rPr b="1" i="0" lang="en-US" sz="3700" u="none" cap="none" strike="noStrike">
                <a:solidFill>
                  <a:schemeClr val="dk1"/>
                </a:solidFill>
                <a:latin typeface="Calibri"/>
                <a:ea typeface="Calibri"/>
                <a:cs typeface="Calibri"/>
                <a:sym typeface="Calibri"/>
              </a:rPr>
              <a:t>RESPONSE &amp; RECOVERY</a:t>
            </a:r>
            <a:endParaRPr/>
          </a:p>
          <a:p>
            <a:pPr indent="0" lvl="0" marL="0" marR="0" rtl="0" algn="l">
              <a:lnSpc>
                <a:spcPct val="90000"/>
              </a:lnSpc>
              <a:spcBef>
                <a:spcPts val="600"/>
              </a:spcBef>
              <a:spcAft>
                <a:spcPts val="0"/>
              </a:spcAft>
              <a:buNone/>
            </a:pPr>
            <a:r>
              <a:rPr b="0" i="0" lang="en-US" sz="3700" u="none" cap="none" strike="noStrike">
                <a:solidFill>
                  <a:schemeClr val="dk1"/>
                </a:solidFill>
                <a:latin typeface="Calibri"/>
                <a:ea typeface="Calibri"/>
                <a:cs typeface="Calibri"/>
                <a:sym typeface="Calibri"/>
              </a:rPr>
              <a:t>  </a:t>
            </a:r>
            <a:endParaRPr/>
          </a:p>
        </p:txBody>
      </p:sp>
      <p:sp>
        <p:nvSpPr>
          <p:cNvPr id="64" name="Google Shape;64;p3"/>
          <p:cNvSpPr/>
          <p:nvPr/>
        </p:nvSpPr>
        <p:spPr>
          <a:xfrm rot="5400000">
            <a:off x="8130540" y="346791"/>
            <a:ext cx="146304" cy="704088"/>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65" name="Google Shape;65;p3"/>
          <p:cNvSpPr/>
          <p:nvPr/>
        </p:nvSpPr>
        <p:spPr>
          <a:xfrm>
            <a:off x="7851648" y="4546920"/>
            <a:ext cx="4023360" cy="18288"/>
          </a:xfrm>
          <a:prstGeom prst="rect">
            <a:avLst/>
          </a:prstGeom>
          <a:solidFill>
            <a:srgbClr val="D5D5D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0" name="Shape 70"/>
        <p:cNvGrpSpPr/>
        <p:nvPr/>
      </p:nvGrpSpPr>
      <p:grpSpPr>
        <a:xfrm>
          <a:off x="0" y="0"/>
          <a:ext cx="0" cy="0"/>
          <a:chOff x="0" y="0"/>
          <a:chExt cx="0" cy="0"/>
        </a:xfrm>
      </p:grpSpPr>
      <p:sp>
        <p:nvSpPr>
          <p:cNvPr id="71" name="Google Shape;71;p4"/>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id="72" name="Google Shape;72;p4"/>
          <p:cNvPicPr preferRelativeResize="0"/>
          <p:nvPr/>
        </p:nvPicPr>
        <p:blipFill rotWithShape="1">
          <a:blip r:embed="rId3">
            <a:alphaModFix/>
          </a:blip>
          <a:srcRect b="-1" l="0" r="-1" t="1108"/>
          <a:stretch/>
        </p:blipFill>
        <p:spPr>
          <a:xfrm>
            <a:off x="0" y="10"/>
            <a:ext cx="12191980" cy="6857990"/>
          </a:xfrm>
          <a:prstGeom prst="rect">
            <a:avLst/>
          </a:prstGeom>
          <a:noFill/>
          <a:ln>
            <a:noFill/>
          </a:ln>
        </p:spPr>
      </p:pic>
      <p:sp>
        <p:nvSpPr>
          <p:cNvPr id="73" name="Google Shape;73;p4"/>
          <p:cNvSpPr/>
          <p:nvPr/>
        </p:nvSpPr>
        <p:spPr>
          <a:xfrm flipH="1">
            <a:off x="3711652" y="0"/>
            <a:ext cx="8480347" cy="6858000"/>
          </a:xfrm>
          <a:prstGeom prst="rect">
            <a:avLst/>
          </a:prstGeom>
          <a:gradFill>
            <a:gsLst>
              <a:gs pos="0">
                <a:srgbClr val="FFFFFF">
                  <a:alpha val="0"/>
                </a:srgbClr>
              </a:gs>
              <a:gs pos="19000">
                <a:srgbClr val="FFFFFF">
                  <a:alpha val="37647"/>
                </a:srgbClr>
              </a:gs>
              <a:gs pos="35000">
                <a:srgbClr val="FFFFFF">
                  <a:alpha val="76862"/>
                </a:srgbClr>
              </a:gs>
              <a:gs pos="48000">
                <a:schemeClr val="lt1"/>
              </a:gs>
              <a:gs pos="100000">
                <a:schemeClr val="lt1"/>
              </a:gs>
            </a:gsLst>
            <a:lin ang="108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74" name="Google Shape;74;p4"/>
          <p:cNvSpPr txBox="1"/>
          <p:nvPr/>
        </p:nvSpPr>
        <p:spPr>
          <a:xfrm>
            <a:off x="7848600" y="1122363"/>
            <a:ext cx="4023360" cy="3204134"/>
          </a:xfrm>
          <a:prstGeom prst="rect">
            <a:avLst/>
          </a:prstGeom>
          <a:noFill/>
          <a:ln>
            <a:noFill/>
          </a:ln>
        </p:spPr>
        <p:txBody>
          <a:bodyPr anchorCtr="0" anchor="b" bIns="45700" lIns="91425" spcFirstLastPara="1" rIns="91425" wrap="square" tIns="45700">
            <a:normAutofit fontScale="92500" lnSpcReduction="20000"/>
          </a:bodyPr>
          <a:lstStyle/>
          <a:p>
            <a:pPr indent="0" lvl="0" marL="0" marR="0" rtl="0" algn="l">
              <a:lnSpc>
                <a:spcPct val="90000"/>
              </a:lnSpc>
              <a:spcBef>
                <a:spcPts val="0"/>
              </a:spcBef>
              <a:spcAft>
                <a:spcPts val="0"/>
              </a:spcAft>
              <a:buNone/>
            </a:pPr>
            <a:r>
              <a:rPr b="1" i="0" lang="en-US" sz="3000" u="none" cap="none" strike="noStrike">
                <a:solidFill>
                  <a:schemeClr val="dk1"/>
                </a:solidFill>
                <a:latin typeface="Calibri"/>
                <a:ea typeface="Calibri"/>
                <a:cs typeface="Calibri"/>
                <a:sym typeface="Calibri"/>
              </a:rPr>
              <a:t>7</a:t>
            </a:r>
            <a:r>
              <a:rPr b="1" baseline="30000" i="0" lang="en-US" sz="3000" u="none" cap="none" strike="noStrike">
                <a:solidFill>
                  <a:schemeClr val="dk1"/>
                </a:solidFill>
                <a:latin typeface="Calibri"/>
                <a:ea typeface="Calibri"/>
                <a:cs typeface="Calibri"/>
                <a:sym typeface="Calibri"/>
              </a:rPr>
              <a:t>TH</a:t>
            </a:r>
            <a:r>
              <a:rPr b="1" i="0" lang="en-US" sz="3000" u="none" cap="none" strike="noStrike">
                <a:solidFill>
                  <a:schemeClr val="dk1"/>
                </a:solidFill>
                <a:latin typeface="Calibri"/>
                <a:ea typeface="Calibri"/>
                <a:cs typeface="Calibri"/>
                <a:sym typeface="Calibri"/>
              </a:rPr>
              <a:t> ORSNET MEETING </a:t>
            </a:r>
            <a:endParaRPr/>
          </a:p>
          <a:p>
            <a:pPr indent="0" lvl="0" marL="0" marR="0" rtl="0" algn="l">
              <a:lnSpc>
                <a:spcPct val="90000"/>
              </a:lnSpc>
              <a:spcBef>
                <a:spcPts val="600"/>
              </a:spcBef>
              <a:spcAft>
                <a:spcPts val="0"/>
              </a:spcAft>
              <a:buNone/>
            </a:pPr>
            <a:r>
              <a:rPr b="1" i="0" lang="en-US" sz="3000" u="none" cap="none" strike="noStrike">
                <a:solidFill>
                  <a:schemeClr val="dk1"/>
                </a:solidFill>
                <a:latin typeface="Calibri"/>
                <a:ea typeface="Calibri"/>
                <a:cs typeface="Calibri"/>
                <a:sym typeface="Calibri"/>
              </a:rPr>
              <a:t>             &amp;</a:t>
            </a:r>
            <a:endParaRPr/>
          </a:p>
          <a:p>
            <a:pPr indent="0" lvl="0" marL="0" marR="0" rtl="0" algn="l">
              <a:lnSpc>
                <a:spcPct val="90000"/>
              </a:lnSpc>
              <a:spcBef>
                <a:spcPts val="600"/>
              </a:spcBef>
              <a:spcAft>
                <a:spcPts val="0"/>
              </a:spcAft>
              <a:buNone/>
            </a:pPr>
            <a:r>
              <a:rPr b="1" i="0" lang="en-US" sz="3000" u="none" cap="none" strike="noStrike">
                <a:solidFill>
                  <a:schemeClr val="dk1"/>
                </a:solidFill>
                <a:latin typeface="Calibri"/>
                <a:ea typeface="Calibri"/>
                <a:cs typeface="Calibri"/>
                <a:sym typeface="Calibri"/>
              </a:rPr>
              <a:t>WG 2 TASK TEAM SEISMIC DATA SHARING IN THE SOUTHWEST PACIFIC.</a:t>
            </a:r>
            <a:endParaRPr/>
          </a:p>
          <a:p>
            <a:pPr indent="0" lvl="0" marL="0" marR="0" rtl="0" algn="l">
              <a:lnSpc>
                <a:spcPct val="90000"/>
              </a:lnSpc>
              <a:spcBef>
                <a:spcPts val="600"/>
              </a:spcBef>
              <a:spcAft>
                <a:spcPts val="0"/>
              </a:spcAft>
              <a:buNone/>
            </a:pPr>
            <a:r>
              <a:t/>
            </a:r>
            <a:endParaRPr b="1" i="0" sz="3000" u="none" cap="none" strike="noStrike">
              <a:solidFill>
                <a:schemeClr val="dk1"/>
              </a:solidFill>
              <a:latin typeface="Calibri"/>
              <a:ea typeface="Calibri"/>
              <a:cs typeface="Calibri"/>
              <a:sym typeface="Calibri"/>
            </a:endParaRPr>
          </a:p>
          <a:p>
            <a:pPr indent="0" lvl="0" marL="0" marR="0" rtl="0" algn="l">
              <a:lnSpc>
                <a:spcPct val="90000"/>
              </a:lnSpc>
              <a:spcBef>
                <a:spcPts val="600"/>
              </a:spcBef>
              <a:spcAft>
                <a:spcPts val="0"/>
              </a:spcAft>
              <a:buNone/>
            </a:pPr>
            <a:r>
              <a:rPr b="1" i="0" lang="en-US" sz="3000" u="none" cap="none" strike="noStrike">
                <a:solidFill>
                  <a:schemeClr val="dk1"/>
                </a:solidFill>
                <a:latin typeface="Calibri"/>
                <a:ea typeface="Calibri"/>
                <a:cs typeface="Calibri"/>
                <a:sym typeface="Calibri"/>
              </a:rPr>
              <a:t>17</a:t>
            </a:r>
            <a:r>
              <a:rPr b="1" baseline="30000" i="0" lang="en-US" sz="3000" u="none" cap="none" strike="noStrike">
                <a:solidFill>
                  <a:schemeClr val="dk1"/>
                </a:solidFill>
                <a:latin typeface="Calibri"/>
                <a:ea typeface="Calibri"/>
                <a:cs typeface="Calibri"/>
                <a:sym typeface="Calibri"/>
              </a:rPr>
              <a:t>TH</a:t>
            </a:r>
            <a:r>
              <a:rPr b="1" i="0" lang="en-US" sz="3000" u="none" cap="none" strike="noStrike">
                <a:solidFill>
                  <a:schemeClr val="dk1"/>
                </a:solidFill>
                <a:latin typeface="Calibri"/>
                <a:ea typeface="Calibri"/>
                <a:cs typeface="Calibri"/>
                <a:sym typeface="Calibri"/>
              </a:rPr>
              <a:t> -21</a:t>
            </a:r>
            <a:r>
              <a:rPr b="1" baseline="30000" i="0" lang="en-US" sz="3000" u="none" cap="none" strike="noStrike">
                <a:solidFill>
                  <a:schemeClr val="dk1"/>
                </a:solidFill>
                <a:latin typeface="Calibri"/>
                <a:ea typeface="Calibri"/>
                <a:cs typeface="Calibri"/>
                <a:sym typeface="Calibri"/>
              </a:rPr>
              <a:t>ST</a:t>
            </a:r>
            <a:r>
              <a:rPr b="1" i="0" lang="en-US" sz="3000" u="none" cap="none" strike="noStrike">
                <a:solidFill>
                  <a:schemeClr val="dk1"/>
                </a:solidFill>
                <a:latin typeface="Calibri"/>
                <a:ea typeface="Calibri"/>
                <a:cs typeface="Calibri"/>
                <a:sym typeface="Calibri"/>
              </a:rPr>
              <a:t> OCTOBER 2022 –NUKU’ALOFA TONGA</a:t>
            </a:r>
            <a:endParaRPr/>
          </a:p>
          <a:p>
            <a:pPr indent="0" lvl="0" marL="0" marR="0" rtl="0" algn="l">
              <a:lnSpc>
                <a:spcPct val="90000"/>
              </a:lnSpc>
              <a:spcBef>
                <a:spcPts val="600"/>
              </a:spcBef>
              <a:spcAft>
                <a:spcPts val="0"/>
              </a:spcAft>
              <a:buNone/>
            </a:pPr>
            <a:r>
              <a:rPr b="0" i="0" lang="en-US" sz="3000" u="none" cap="none" strike="noStrike">
                <a:solidFill>
                  <a:schemeClr val="dk1"/>
                </a:solidFill>
                <a:latin typeface="Calibri"/>
                <a:ea typeface="Calibri"/>
                <a:cs typeface="Calibri"/>
                <a:sym typeface="Calibri"/>
              </a:rPr>
              <a:t>  </a:t>
            </a:r>
            <a:endParaRPr/>
          </a:p>
        </p:txBody>
      </p:sp>
      <p:sp>
        <p:nvSpPr>
          <p:cNvPr id="75" name="Google Shape;75;p4"/>
          <p:cNvSpPr/>
          <p:nvPr/>
        </p:nvSpPr>
        <p:spPr>
          <a:xfrm rot="5400000">
            <a:off x="8130540" y="346791"/>
            <a:ext cx="146304" cy="704088"/>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76" name="Google Shape;76;p4"/>
          <p:cNvSpPr/>
          <p:nvPr/>
        </p:nvSpPr>
        <p:spPr>
          <a:xfrm>
            <a:off x="7851648" y="4546920"/>
            <a:ext cx="4023360" cy="18288"/>
          </a:xfrm>
          <a:prstGeom prst="rect">
            <a:avLst/>
          </a:prstGeom>
          <a:solidFill>
            <a:srgbClr val="D5D5D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pic>
        <p:nvPicPr>
          <p:cNvPr id="77" name="Google Shape;77;p4"/>
          <p:cNvPicPr preferRelativeResize="0"/>
          <p:nvPr/>
        </p:nvPicPr>
        <p:blipFill rotWithShape="1">
          <a:blip r:embed="rId4">
            <a:alphaModFix/>
          </a:blip>
          <a:srcRect b="0" l="0" r="0" t="0"/>
          <a:stretch/>
        </p:blipFill>
        <p:spPr>
          <a:xfrm>
            <a:off x="0" y="0"/>
            <a:ext cx="4826000" cy="3931920"/>
          </a:xfrm>
          <a:prstGeom prst="rect">
            <a:avLst/>
          </a:prstGeom>
          <a:noFill/>
          <a:ln>
            <a:noFill/>
          </a:ln>
        </p:spPr>
      </p:pic>
      <p:pic>
        <p:nvPicPr>
          <p:cNvPr id="78" name="Google Shape;78;p4"/>
          <p:cNvPicPr preferRelativeResize="0"/>
          <p:nvPr/>
        </p:nvPicPr>
        <p:blipFill rotWithShape="1">
          <a:blip r:embed="rId5">
            <a:alphaModFix/>
          </a:blip>
          <a:srcRect b="0" l="0" r="0" t="0"/>
          <a:stretch/>
        </p:blipFill>
        <p:spPr>
          <a:xfrm>
            <a:off x="0" y="3931920"/>
            <a:ext cx="4826000" cy="2889504"/>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3" name="Shape 83"/>
        <p:cNvGrpSpPr/>
        <p:nvPr/>
      </p:nvGrpSpPr>
      <p:grpSpPr>
        <a:xfrm>
          <a:off x="0" y="0"/>
          <a:ext cx="0" cy="0"/>
          <a:chOff x="0" y="0"/>
          <a:chExt cx="0" cy="0"/>
        </a:xfrm>
      </p:grpSpPr>
      <p:pic>
        <p:nvPicPr>
          <p:cNvPr descr="A group of people posing for a photo&#10;&#10;Description automatically generated" id="84" name="Google Shape;84;p5"/>
          <p:cNvPicPr preferRelativeResize="0"/>
          <p:nvPr/>
        </p:nvPicPr>
        <p:blipFill rotWithShape="1">
          <a:blip r:embed="rId3">
            <a:alphaModFix/>
          </a:blip>
          <a:srcRect b="19351" l="0" r="1" t="12406"/>
          <a:stretch/>
        </p:blipFill>
        <p:spPr>
          <a:xfrm>
            <a:off x="4166504" y="10"/>
            <a:ext cx="8025495" cy="3067040"/>
          </a:xfrm>
          <a:prstGeom prst="rect">
            <a:avLst/>
          </a:prstGeom>
          <a:noFill/>
          <a:ln>
            <a:noFill/>
          </a:ln>
        </p:spPr>
      </p:pic>
      <p:pic>
        <p:nvPicPr>
          <p:cNvPr descr="A collage of several people in a tent&#10;&#10;Description automatically generated" id="85" name="Google Shape;85;p5"/>
          <p:cNvPicPr preferRelativeResize="0"/>
          <p:nvPr/>
        </p:nvPicPr>
        <p:blipFill rotWithShape="1">
          <a:blip r:embed="rId4">
            <a:alphaModFix/>
          </a:blip>
          <a:srcRect b="38191" l="0" r="-2" t="15505"/>
          <a:stretch/>
        </p:blipFill>
        <p:spPr>
          <a:xfrm>
            <a:off x="20" y="3790950"/>
            <a:ext cx="8305780" cy="3067051"/>
          </a:xfrm>
          <a:prstGeom prst="rect">
            <a:avLst/>
          </a:prstGeom>
          <a:noFill/>
          <a:ln>
            <a:noFill/>
          </a:ln>
        </p:spPr>
      </p:pic>
      <p:sp>
        <p:nvSpPr>
          <p:cNvPr id="86" name="Google Shape;86;p5"/>
          <p:cNvSpPr/>
          <p:nvPr/>
        </p:nvSpPr>
        <p:spPr>
          <a:xfrm>
            <a:off x="0" y="11472"/>
            <a:ext cx="5155454" cy="4845530"/>
          </a:xfrm>
          <a:custGeom>
            <a:rect b="b" l="l" r="r" t="t"/>
            <a:pathLst>
              <a:path extrusionOk="0" h="4845530" w="5155454">
                <a:moveTo>
                  <a:pt x="0" y="0"/>
                </a:moveTo>
                <a:lnTo>
                  <a:pt x="4766270" y="0"/>
                </a:lnTo>
                <a:lnTo>
                  <a:pt x="4896671" y="270697"/>
                </a:lnTo>
                <a:cubicBezTo>
                  <a:pt x="5063308" y="664671"/>
                  <a:pt x="5155454" y="1097822"/>
                  <a:pt x="5155454" y="1552495"/>
                </a:cubicBezTo>
                <a:cubicBezTo>
                  <a:pt x="5155454" y="3371188"/>
                  <a:pt x="3681112" y="4845530"/>
                  <a:pt x="1862419" y="4845530"/>
                </a:cubicBezTo>
                <a:cubicBezTo>
                  <a:pt x="1180409" y="4845530"/>
                  <a:pt x="546824" y="4638201"/>
                  <a:pt x="21252" y="4283132"/>
                </a:cubicBezTo>
                <a:lnTo>
                  <a:pt x="0" y="4267240"/>
                </a:lnTo>
                <a:close/>
              </a:path>
            </a:pathLst>
          </a:cu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pic>
        <p:nvPicPr>
          <p:cNvPr descr="A group of girls in uniform&#10;&#10;Description automatically generated" id="87" name="Google Shape;87;p5"/>
          <p:cNvPicPr preferRelativeResize="0"/>
          <p:nvPr/>
        </p:nvPicPr>
        <p:blipFill rotWithShape="1">
          <a:blip r:embed="rId5">
            <a:alphaModFix/>
          </a:blip>
          <a:srcRect b="1" l="2616" r="17640" t="0"/>
          <a:stretch/>
        </p:blipFill>
        <p:spPr>
          <a:xfrm>
            <a:off x="1" y="1"/>
            <a:ext cx="5017099" cy="4718647"/>
          </a:xfrm>
          <a:custGeom>
            <a:rect b="b" l="l" r="r" t="t"/>
            <a:pathLst>
              <a:path extrusionOk="0" h="4718647" w="5017099">
                <a:moveTo>
                  <a:pt x="0" y="0"/>
                </a:moveTo>
                <a:lnTo>
                  <a:pt x="4599738" y="0"/>
                </a:lnTo>
                <a:lnTo>
                  <a:pt x="4636346" y="60259"/>
                </a:lnTo>
                <a:cubicBezTo>
                  <a:pt x="4879170" y="507256"/>
                  <a:pt x="5017099" y="1019504"/>
                  <a:pt x="5017099" y="1563967"/>
                </a:cubicBezTo>
                <a:cubicBezTo>
                  <a:pt x="5017099" y="3306249"/>
                  <a:pt x="3604701" y="4718647"/>
                  <a:pt x="1862419" y="4718647"/>
                </a:cubicBezTo>
                <a:cubicBezTo>
                  <a:pt x="1209063" y="4718647"/>
                  <a:pt x="602098" y="4520029"/>
                  <a:pt x="98607" y="4179877"/>
                </a:cubicBezTo>
                <a:lnTo>
                  <a:pt x="0" y="4106140"/>
                </a:lnTo>
                <a:close/>
              </a:path>
            </a:pathLst>
          </a:custGeom>
          <a:noFill/>
          <a:ln>
            <a:noFill/>
          </a:ln>
        </p:spPr>
      </p:pic>
      <p:sp>
        <p:nvSpPr>
          <p:cNvPr id="88" name="Google Shape;88;p5"/>
          <p:cNvSpPr/>
          <p:nvPr/>
        </p:nvSpPr>
        <p:spPr>
          <a:xfrm>
            <a:off x="6148480" y="1563968"/>
            <a:ext cx="6043520" cy="5294033"/>
          </a:xfrm>
          <a:custGeom>
            <a:rect b="b" l="l" r="r" t="t"/>
            <a:pathLst>
              <a:path extrusionOk="0" h="5294033" w="6043520">
                <a:moveTo>
                  <a:pt x="3600823" y="0"/>
                </a:moveTo>
                <a:cubicBezTo>
                  <a:pt x="4470871" y="0"/>
                  <a:pt x="5268847" y="308574"/>
                  <a:pt x="5891281" y="822253"/>
                </a:cubicBezTo>
                <a:lnTo>
                  <a:pt x="6043520" y="960617"/>
                </a:lnTo>
                <a:lnTo>
                  <a:pt x="6043520" y="5294033"/>
                </a:lnTo>
                <a:lnTo>
                  <a:pt x="423445" y="5294033"/>
                </a:lnTo>
                <a:lnTo>
                  <a:pt x="282971" y="5002426"/>
                </a:lnTo>
                <a:cubicBezTo>
                  <a:pt x="100759" y="4571630"/>
                  <a:pt x="0" y="4097993"/>
                  <a:pt x="0" y="3600823"/>
                </a:cubicBezTo>
                <a:cubicBezTo>
                  <a:pt x="0" y="1612143"/>
                  <a:pt x="1612143" y="0"/>
                  <a:pt x="3600823" y="0"/>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pic>
        <p:nvPicPr>
          <p:cNvPr descr="A model of a town" id="89" name="Google Shape;89;p5"/>
          <p:cNvPicPr preferRelativeResize="0"/>
          <p:nvPr/>
        </p:nvPicPr>
        <p:blipFill rotWithShape="1">
          <a:blip r:embed="rId6">
            <a:alphaModFix/>
          </a:blip>
          <a:srcRect b="0" l="0" r="14103" t="0"/>
          <a:stretch/>
        </p:blipFill>
        <p:spPr>
          <a:xfrm>
            <a:off x="6283728" y="1699214"/>
            <a:ext cx="5908273" cy="5158786"/>
          </a:xfrm>
          <a:custGeom>
            <a:rect b="b" l="l" r="r" t="t"/>
            <a:pathLst>
              <a:path extrusionOk="0" h="5158786" w="5908273">
                <a:moveTo>
                  <a:pt x="3465576" y="0"/>
                </a:moveTo>
                <a:cubicBezTo>
                  <a:pt x="4302945" y="0"/>
                  <a:pt x="5070948" y="296984"/>
                  <a:pt x="5670004" y="791369"/>
                </a:cubicBezTo>
                <a:lnTo>
                  <a:pt x="5908273" y="1007923"/>
                </a:lnTo>
                <a:lnTo>
                  <a:pt x="5908273" y="5158786"/>
                </a:lnTo>
                <a:lnTo>
                  <a:pt x="443374" y="5158786"/>
                </a:lnTo>
                <a:lnTo>
                  <a:pt x="418277" y="5117476"/>
                </a:lnTo>
                <a:cubicBezTo>
                  <a:pt x="151523" y="4626427"/>
                  <a:pt x="0" y="4063697"/>
                  <a:pt x="0" y="3465576"/>
                </a:cubicBezTo>
                <a:cubicBezTo>
                  <a:pt x="0" y="1551591"/>
                  <a:pt x="1551591" y="0"/>
                  <a:pt x="3465576" y="0"/>
                </a:cubicBezTo>
                <a:close/>
              </a:path>
            </a:pathLst>
          </a:custGeom>
          <a:noFill/>
          <a:ln>
            <a:noFill/>
          </a:ln>
        </p:spPr>
      </p:pic>
      <p:sp>
        <p:nvSpPr>
          <p:cNvPr id="90" name="Google Shape;90;p5"/>
          <p:cNvSpPr/>
          <p:nvPr/>
        </p:nvSpPr>
        <p:spPr>
          <a:xfrm>
            <a:off x="3150534" y="1716727"/>
            <a:ext cx="4572000" cy="45720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pic>
        <p:nvPicPr>
          <p:cNvPr descr="A group of people in orange vests&#10;&#10;Description automatically generated" id="91" name="Google Shape;91;p5"/>
          <p:cNvPicPr preferRelativeResize="0"/>
          <p:nvPr/>
        </p:nvPicPr>
        <p:blipFill rotWithShape="1">
          <a:blip r:embed="rId7">
            <a:alphaModFix/>
          </a:blip>
          <a:srcRect b="2" l="9125" r="9126" t="0"/>
          <a:stretch/>
        </p:blipFill>
        <p:spPr>
          <a:xfrm>
            <a:off x="3287694" y="1853886"/>
            <a:ext cx="4297680" cy="4297680"/>
          </a:xfrm>
          <a:custGeom>
            <a:rect b="b" l="l" r="r" t="t"/>
            <a:pathLst>
              <a:path extrusionOk="0" h="4297680" w="4297680">
                <a:moveTo>
                  <a:pt x="2148840" y="0"/>
                </a:moveTo>
                <a:cubicBezTo>
                  <a:pt x="3335612" y="0"/>
                  <a:pt x="4297680" y="962068"/>
                  <a:pt x="4297680" y="2148840"/>
                </a:cubicBezTo>
                <a:cubicBezTo>
                  <a:pt x="4297680" y="3335612"/>
                  <a:pt x="3335612" y="4297680"/>
                  <a:pt x="2148840" y="4297680"/>
                </a:cubicBezTo>
                <a:cubicBezTo>
                  <a:pt x="962068" y="4297680"/>
                  <a:pt x="0" y="3335612"/>
                  <a:pt x="0" y="2148840"/>
                </a:cubicBezTo>
                <a:cubicBezTo>
                  <a:pt x="0" y="962068"/>
                  <a:pt x="962068" y="0"/>
                  <a:pt x="2148840" y="0"/>
                </a:cubicBezTo>
                <a:close/>
              </a:path>
            </a:pathLst>
          </a:cu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6" name="Shape 96"/>
        <p:cNvGrpSpPr/>
        <p:nvPr/>
      </p:nvGrpSpPr>
      <p:grpSpPr>
        <a:xfrm>
          <a:off x="0" y="0"/>
          <a:ext cx="0" cy="0"/>
          <a:chOff x="0" y="0"/>
          <a:chExt cx="0" cy="0"/>
        </a:xfrm>
      </p:grpSpPr>
      <p:sp>
        <p:nvSpPr>
          <p:cNvPr id="97" name="Google Shape;97;p6"/>
          <p:cNvSpPr/>
          <p:nvPr/>
        </p:nvSpPr>
        <p:spPr>
          <a:xfrm>
            <a:off x="0"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descr="A collage of several images of people working in an office&#10;&#10;Description automatically generated" id="98" name="Google Shape;98;p6"/>
          <p:cNvPicPr preferRelativeResize="0"/>
          <p:nvPr/>
        </p:nvPicPr>
        <p:blipFill rotWithShape="1">
          <a:blip r:embed="rId3">
            <a:alphaModFix/>
          </a:blip>
          <a:srcRect b="0" l="15834" r="22366" t="0"/>
          <a:stretch/>
        </p:blipFill>
        <p:spPr>
          <a:xfrm>
            <a:off x="-4" y="-4"/>
            <a:ext cx="7534640" cy="6857984"/>
          </a:xfrm>
          <a:custGeom>
            <a:rect b="b" l="l" r="r" t="t"/>
            <a:pathLst>
              <a:path extrusionOk="0" h="6857984" w="7534640">
                <a:moveTo>
                  <a:pt x="0" y="0"/>
                </a:moveTo>
                <a:lnTo>
                  <a:pt x="7534640" y="0"/>
                </a:lnTo>
                <a:lnTo>
                  <a:pt x="7534640" y="3832811"/>
                </a:lnTo>
                <a:lnTo>
                  <a:pt x="7344853" y="3826712"/>
                </a:lnTo>
                <a:cubicBezTo>
                  <a:pt x="7344853" y="3826712"/>
                  <a:pt x="7341511" y="3826712"/>
                  <a:pt x="7341511" y="3826712"/>
                </a:cubicBezTo>
                <a:cubicBezTo>
                  <a:pt x="7274667" y="3823370"/>
                  <a:pt x="7211169" y="3823370"/>
                  <a:pt x="7144324" y="3820027"/>
                </a:cubicBezTo>
                <a:cubicBezTo>
                  <a:pt x="6913719" y="3820027"/>
                  <a:pt x="6683113" y="3820027"/>
                  <a:pt x="6455848" y="3820027"/>
                </a:cubicBezTo>
                <a:cubicBezTo>
                  <a:pt x="6231926" y="3910265"/>
                  <a:pt x="5987951" y="3833396"/>
                  <a:pt x="5767372" y="3903581"/>
                </a:cubicBezTo>
                <a:cubicBezTo>
                  <a:pt x="5533423" y="3900239"/>
                  <a:pt x="5312845" y="3970423"/>
                  <a:pt x="5082238" y="4000503"/>
                </a:cubicBezTo>
                <a:cubicBezTo>
                  <a:pt x="4908446" y="4013871"/>
                  <a:pt x="4731314" y="3997160"/>
                  <a:pt x="4570892" y="4067345"/>
                </a:cubicBezTo>
                <a:cubicBezTo>
                  <a:pt x="4447233" y="4124161"/>
                  <a:pt x="4350312" y="4197688"/>
                  <a:pt x="4483996" y="4348083"/>
                </a:cubicBezTo>
                <a:cubicBezTo>
                  <a:pt x="4644419" y="4344742"/>
                  <a:pt x="4627708" y="4598742"/>
                  <a:pt x="4788129" y="4561979"/>
                </a:cubicBezTo>
                <a:cubicBezTo>
                  <a:pt x="4754709" y="4678954"/>
                  <a:pt x="4641076" y="4618795"/>
                  <a:pt x="4600971" y="4705690"/>
                </a:cubicBezTo>
                <a:cubicBezTo>
                  <a:pt x="4684524" y="4779217"/>
                  <a:pt x="4844945" y="4725744"/>
                  <a:pt x="4871683" y="4879480"/>
                </a:cubicBezTo>
                <a:cubicBezTo>
                  <a:pt x="4838262" y="5039902"/>
                  <a:pt x="4945210" y="5019849"/>
                  <a:pt x="5032105" y="5029876"/>
                </a:cubicBezTo>
                <a:cubicBezTo>
                  <a:pt x="5239317" y="5049930"/>
                  <a:pt x="5439843" y="5063297"/>
                  <a:pt x="5643713" y="5096719"/>
                </a:cubicBezTo>
                <a:cubicBezTo>
                  <a:pt x="5693844" y="5106745"/>
                  <a:pt x="5810819" y="5083350"/>
                  <a:pt x="5800794" y="5186956"/>
                </a:cubicBezTo>
                <a:cubicBezTo>
                  <a:pt x="5790767" y="5270508"/>
                  <a:pt x="5700529" y="5240431"/>
                  <a:pt x="5643713" y="5243772"/>
                </a:cubicBezTo>
                <a:cubicBezTo>
                  <a:pt x="5329553" y="5283879"/>
                  <a:pt x="5012052" y="5220378"/>
                  <a:pt x="4701235" y="5223719"/>
                </a:cubicBezTo>
                <a:cubicBezTo>
                  <a:pt x="4664472" y="5223719"/>
                  <a:pt x="4657787" y="5334009"/>
                  <a:pt x="4577576" y="5297246"/>
                </a:cubicBezTo>
                <a:cubicBezTo>
                  <a:pt x="4788129" y="5397510"/>
                  <a:pt x="5767372" y="5424248"/>
                  <a:pt x="6094900" y="5477721"/>
                </a:cubicBezTo>
                <a:cubicBezTo>
                  <a:pt x="5754004" y="5858724"/>
                  <a:pt x="5429817" y="5628117"/>
                  <a:pt x="5159105" y="5842012"/>
                </a:cubicBezTo>
                <a:cubicBezTo>
                  <a:pt x="5159105" y="5842012"/>
                  <a:pt x="5212580" y="5842012"/>
                  <a:pt x="5443187" y="5912197"/>
                </a:cubicBezTo>
                <a:cubicBezTo>
                  <a:pt x="5627002" y="5969012"/>
                  <a:pt x="5536765" y="6049223"/>
                  <a:pt x="6001321" y="6202962"/>
                </a:cubicBezTo>
                <a:cubicBezTo>
                  <a:pt x="5824188" y="6253093"/>
                  <a:pt x="5593581" y="6156172"/>
                  <a:pt x="5506685" y="6416857"/>
                </a:cubicBezTo>
                <a:cubicBezTo>
                  <a:pt x="5643713" y="6463648"/>
                  <a:pt x="5807477" y="6420200"/>
                  <a:pt x="5904398" y="6543858"/>
                </a:cubicBezTo>
                <a:cubicBezTo>
                  <a:pt x="5934478" y="6580622"/>
                  <a:pt x="5964557" y="6604017"/>
                  <a:pt x="6001321" y="6624068"/>
                </a:cubicBezTo>
                <a:cubicBezTo>
                  <a:pt x="5984612" y="6630754"/>
                  <a:pt x="5964557" y="6637437"/>
                  <a:pt x="5951188" y="6644121"/>
                </a:cubicBezTo>
                <a:cubicBezTo>
                  <a:pt x="5977925" y="6667518"/>
                  <a:pt x="6663060" y="6794517"/>
                  <a:pt x="6836850" y="6797860"/>
                </a:cubicBezTo>
                <a:cubicBezTo>
                  <a:pt x="6761652" y="6822926"/>
                  <a:pt x="6636845" y="6844075"/>
                  <a:pt x="6553814" y="6856412"/>
                </a:cubicBezTo>
                <a:lnTo>
                  <a:pt x="6542822" y="6857984"/>
                </a:lnTo>
                <a:lnTo>
                  <a:pt x="0" y="6857984"/>
                </a:lnTo>
                <a:close/>
              </a:path>
            </a:pathLst>
          </a:custGeom>
          <a:noFill/>
          <a:ln>
            <a:noFill/>
          </a:ln>
        </p:spPr>
      </p:pic>
      <p:sp>
        <p:nvSpPr>
          <p:cNvPr id="99" name="Google Shape;99;p6"/>
          <p:cNvSpPr txBox="1"/>
          <p:nvPr/>
        </p:nvSpPr>
        <p:spPr>
          <a:xfrm>
            <a:off x="5923128" y="3962400"/>
            <a:ext cx="5926336" cy="2138149"/>
          </a:xfrm>
          <a:prstGeom prst="rect">
            <a:avLst/>
          </a:prstGeom>
          <a:noFill/>
          <a:ln>
            <a:noFill/>
          </a:ln>
        </p:spPr>
        <p:txBody>
          <a:bodyPr anchorCtr="0" anchor="b" bIns="45700" lIns="91425" spcFirstLastPara="1" rIns="91425" wrap="square" tIns="45700">
            <a:normAutofit fontScale="40000" lnSpcReduction="20000"/>
          </a:bodyPr>
          <a:lstStyle/>
          <a:p>
            <a:pPr indent="0" lvl="0" marL="0" marR="0" rtl="0" algn="l">
              <a:lnSpc>
                <a:spcPct val="90000"/>
              </a:lnSpc>
              <a:spcBef>
                <a:spcPts val="0"/>
              </a:spcBef>
              <a:spcAft>
                <a:spcPts val="0"/>
              </a:spcAft>
              <a:buNone/>
            </a:pPr>
            <a:r>
              <a:rPr b="1" i="0" lang="en-US" sz="4500" u="none" cap="none" strike="noStrike">
                <a:solidFill>
                  <a:schemeClr val="dk1"/>
                </a:solidFill>
                <a:latin typeface="Calibri"/>
                <a:ea typeface="Calibri"/>
                <a:cs typeface="Calibri"/>
                <a:sym typeface="Calibri"/>
              </a:rPr>
              <a:t>FIRST PACIFIC ISLANDS REGIONAL EXERCISE -9</a:t>
            </a:r>
            <a:r>
              <a:rPr b="1" baseline="30000" i="0" lang="en-US" sz="4500" u="none" cap="none" strike="noStrike">
                <a:solidFill>
                  <a:schemeClr val="dk1"/>
                </a:solidFill>
                <a:latin typeface="Calibri"/>
                <a:ea typeface="Calibri"/>
                <a:cs typeface="Calibri"/>
                <a:sym typeface="Calibri"/>
              </a:rPr>
              <a:t>th </a:t>
            </a:r>
            <a:r>
              <a:rPr b="1" i="0" lang="en-US" sz="4500" u="none" cap="none" strike="noStrike">
                <a:solidFill>
                  <a:schemeClr val="dk1"/>
                </a:solidFill>
                <a:latin typeface="Calibri"/>
                <a:ea typeface="Calibri"/>
                <a:cs typeface="Calibri"/>
                <a:sym typeface="Calibri"/>
              </a:rPr>
              <a:t> November 2022 </a:t>
            </a:r>
            <a:endParaRPr/>
          </a:p>
          <a:p>
            <a:pPr indent="0" lvl="0" marL="0" marR="0" rtl="0" algn="l">
              <a:lnSpc>
                <a:spcPct val="90000"/>
              </a:lnSpc>
              <a:spcBef>
                <a:spcPts val="600"/>
              </a:spcBef>
              <a:spcAft>
                <a:spcPts val="0"/>
              </a:spcAft>
              <a:buNone/>
            </a:pPr>
            <a:r>
              <a:t/>
            </a:r>
            <a:endParaRPr b="1" i="0" sz="3100" u="none" cap="none" strike="noStrike">
              <a:solidFill>
                <a:schemeClr val="dk1"/>
              </a:solidFill>
              <a:latin typeface="Calibri"/>
              <a:ea typeface="Calibri"/>
              <a:cs typeface="Calibri"/>
              <a:sym typeface="Calibri"/>
            </a:endParaRPr>
          </a:p>
          <a:p>
            <a:pPr indent="0" lvl="0" marL="0" marR="0" rtl="0" algn="l">
              <a:lnSpc>
                <a:spcPct val="90000"/>
              </a:lnSpc>
              <a:spcBef>
                <a:spcPts val="600"/>
              </a:spcBef>
              <a:spcAft>
                <a:spcPts val="0"/>
              </a:spcAft>
              <a:buNone/>
            </a:pPr>
            <a:r>
              <a:t/>
            </a:r>
            <a:endParaRPr b="1" i="0" sz="3100" u="none" cap="none" strike="noStrike">
              <a:solidFill>
                <a:schemeClr val="dk1"/>
              </a:solidFill>
              <a:latin typeface="Calibri"/>
              <a:ea typeface="Calibri"/>
              <a:cs typeface="Calibri"/>
              <a:sym typeface="Calibri"/>
            </a:endParaRPr>
          </a:p>
          <a:p>
            <a:pPr indent="0" lvl="0" marL="0" marR="0" rtl="0" algn="l">
              <a:lnSpc>
                <a:spcPct val="90000"/>
              </a:lnSpc>
              <a:spcBef>
                <a:spcPts val="600"/>
              </a:spcBef>
              <a:spcAft>
                <a:spcPts val="0"/>
              </a:spcAft>
              <a:buNone/>
            </a:pPr>
            <a:r>
              <a:t/>
            </a:r>
            <a:endParaRPr b="1" i="0" sz="3100" u="none" cap="none" strike="noStrike">
              <a:solidFill>
                <a:schemeClr val="dk1"/>
              </a:solidFill>
              <a:latin typeface="Calibri"/>
              <a:ea typeface="Calibri"/>
              <a:cs typeface="Calibri"/>
              <a:sym typeface="Calibri"/>
            </a:endParaRPr>
          </a:p>
          <a:p>
            <a:pPr indent="0" lvl="0" marL="0" marR="0" rtl="0" algn="l">
              <a:lnSpc>
                <a:spcPct val="90000"/>
              </a:lnSpc>
              <a:spcBef>
                <a:spcPts val="600"/>
              </a:spcBef>
              <a:spcAft>
                <a:spcPts val="0"/>
              </a:spcAft>
              <a:buNone/>
            </a:pPr>
            <a:r>
              <a:rPr b="1" i="0" lang="en-US" sz="3100" u="sng" cap="none" strike="noStrike">
                <a:solidFill>
                  <a:schemeClr val="dk1"/>
                </a:solidFill>
                <a:latin typeface="Calibri"/>
                <a:ea typeface="Calibri"/>
                <a:cs typeface="Calibri"/>
                <a:sym typeface="Calibri"/>
                <a:hlinkClick r:id="rId4">
                  <a:extLst>
                    <a:ext uri="{A12FA001-AC4F-418D-AE19-62706E023703}">
                      <ahyp:hlinkClr val="tx"/>
                    </a:ext>
                  </a:extLst>
                </a:hlinkClick>
              </a:rPr>
              <a:t>http://itic.ioc-unesco.org/index.php?option=com_content&amp;view=article&amp;id=2224&amp;Itemid=2333</a:t>
            </a:r>
            <a:endParaRPr b="1" i="0" sz="3100" u="none" cap="none" strike="noStrike">
              <a:solidFill>
                <a:schemeClr val="dk1"/>
              </a:solidFill>
              <a:latin typeface="Calibri"/>
              <a:ea typeface="Calibri"/>
              <a:cs typeface="Calibri"/>
              <a:sym typeface="Calibri"/>
            </a:endParaRPr>
          </a:p>
          <a:p>
            <a:pPr indent="0" lvl="0" marL="0" marR="0" rtl="0" algn="l">
              <a:lnSpc>
                <a:spcPct val="90000"/>
              </a:lnSpc>
              <a:spcBef>
                <a:spcPts val="600"/>
              </a:spcBef>
              <a:spcAft>
                <a:spcPts val="0"/>
              </a:spcAft>
              <a:buNone/>
            </a:pPr>
            <a:r>
              <a:t/>
            </a:r>
            <a:endParaRPr b="1" i="0" sz="3100" u="none" cap="none" strike="noStrike">
              <a:solidFill>
                <a:schemeClr val="dk1"/>
              </a:solidFill>
              <a:latin typeface="Calibri"/>
              <a:ea typeface="Calibri"/>
              <a:cs typeface="Calibri"/>
              <a:sym typeface="Calibri"/>
            </a:endParaRPr>
          </a:p>
          <a:p>
            <a:pPr indent="0" lvl="0" marL="0" marR="0" rtl="0" algn="l">
              <a:lnSpc>
                <a:spcPct val="90000"/>
              </a:lnSpc>
              <a:spcBef>
                <a:spcPts val="600"/>
              </a:spcBef>
              <a:spcAft>
                <a:spcPts val="0"/>
              </a:spcAft>
              <a:buNone/>
            </a:pPr>
            <a:r>
              <a:rPr b="0" i="0" lang="en-US" sz="3100" u="none" cap="none" strike="noStrike">
                <a:solidFill>
                  <a:schemeClr val="dk1"/>
                </a:solidFill>
                <a:latin typeface="Calibri"/>
                <a:ea typeface="Calibri"/>
                <a:cs typeface="Calibri"/>
                <a:sym typeface="Calibri"/>
              </a:rPr>
              <a:t>  </a:t>
            </a:r>
            <a:endParaRPr/>
          </a:p>
        </p:txBody>
      </p:sp>
      <p:pic>
        <p:nvPicPr>
          <p:cNvPr descr="A blue and white light&#10;&#10;Description automatically generated" id="100" name="Google Shape;100;p6"/>
          <p:cNvPicPr preferRelativeResize="0"/>
          <p:nvPr/>
        </p:nvPicPr>
        <p:blipFill rotWithShape="1">
          <a:blip r:embed="rId5">
            <a:alphaModFix/>
          </a:blip>
          <a:srcRect b="3" l="11910" r="9958" t="0"/>
          <a:stretch/>
        </p:blipFill>
        <p:spPr>
          <a:xfrm>
            <a:off x="7653541" y="6"/>
            <a:ext cx="4538463" cy="3877247"/>
          </a:xfrm>
          <a:custGeom>
            <a:rect b="b" l="l" r="r" t="t"/>
            <a:pathLst>
              <a:path extrusionOk="0" h="3877247" w="4538463">
                <a:moveTo>
                  <a:pt x="0" y="0"/>
                </a:moveTo>
                <a:lnTo>
                  <a:pt x="4538463" y="0"/>
                </a:lnTo>
                <a:lnTo>
                  <a:pt x="4538463" y="3437173"/>
                </a:lnTo>
                <a:lnTo>
                  <a:pt x="4530710" y="3429000"/>
                </a:lnTo>
                <a:cubicBezTo>
                  <a:pt x="4370289" y="3495842"/>
                  <a:pt x="4239946" y="3686344"/>
                  <a:pt x="4056129" y="3636211"/>
                </a:cubicBezTo>
                <a:cubicBezTo>
                  <a:pt x="3872313" y="3589422"/>
                  <a:pt x="3788760" y="3830055"/>
                  <a:pt x="3618310" y="3756528"/>
                </a:cubicBezTo>
                <a:cubicBezTo>
                  <a:pt x="3394389" y="3823371"/>
                  <a:pt x="3163783" y="3823371"/>
                  <a:pt x="2933176" y="3810002"/>
                </a:cubicBezTo>
                <a:cubicBezTo>
                  <a:pt x="2702570" y="3840081"/>
                  <a:pt x="2471962" y="3873503"/>
                  <a:pt x="2238015" y="3850107"/>
                </a:cubicBezTo>
                <a:cubicBezTo>
                  <a:pt x="2007408" y="3870161"/>
                  <a:pt x="1783486" y="3883529"/>
                  <a:pt x="1552880" y="3863476"/>
                </a:cubicBezTo>
                <a:cubicBezTo>
                  <a:pt x="1322274" y="3886870"/>
                  <a:pt x="1091667" y="3876844"/>
                  <a:pt x="864402" y="3860134"/>
                </a:cubicBezTo>
                <a:cubicBezTo>
                  <a:pt x="757455" y="3860134"/>
                  <a:pt x="653849" y="3856792"/>
                  <a:pt x="546902" y="3856792"/>
                </a:cubicBezTo>
                <a:cubicBezTo>
                  <a:pt x="404861" y="3850108"/>
                  <a:pt x="262821" y="3845095"/>
                  <a:pt x="120363" y="3840499"/>
                </a:cubicBezTo>
                <a:lnTo>
                  <a:pt x="0" y="3836632"/>
                </a:lnTo>
                <a:close/>
              </a:path>
            </a:pathLst>
          </a:custGeom>
          <a:noFill/>
          <a:ln>
            <a:noFill/>
          </a:ln>
        </p:spPr>
      </p:pic>
      <p:pic>
        <p:nvPicPr>
          <p:cNvPr id="101" name="Google Shape;101;p6"/>
          <p:cNvPicPr preferRelativeResize="0"/>
          <p:nvPr/>
        </p:nvPicPr>
        <p:blipFill rotWithShape="1">
          <a:blip r:embed="rId6">
            <a:alphaModFix/>
          </a:blip>
          <a:srcRect b="0" l="0" r="0" t="0"/>
          <a:stretch/>
        </p:blipFill>
        <p:spPr>
          <a:xfrm>
            <a:off x="8541706" y="996473"/>
            <a:ext cx="2432515" cy="243251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6" name="Shape 106"/>
        <p:cNvGrpSpPr/>
        <p:nvPr/>
      </p:nvGrpSpPr>
      <p:grpSpPr>
        <a:xfrm>
          <a:off x="0" y="0"/>
          <a:ext cx="0" cy="0"/>
          <a:chOff x="0" y="0"/>
          <a:chExt cx="0" cy="0"/>
        </a:xfrm>
      </p:grpSpPr>
      <p:sp>
        <p:nvSpPr>
          <p:cNvPr id="107" name="Google Shape;107;p7"/>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08" name="Google Shape;108;p7"/>
          <p:cNvSpPr/>
          <p:nvPr/>
        </p:nvSpPr>
        <p:spPr>
          <a:xfrm>
            <a:off x="0" y="0"/>
            <a:ext cx="12192000" cy="6858000"/>
          </a:xfrm>
          <a:prstGeom prst="rect">
            <a:avLst/>
          </a:prstGeom>
          <a:solidFill>
            <a:srgbClr val="82766A">
              <a:alpha val="14901"/>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descr="Lighthouse in the sea" id="109" name="Google Shape;109;p7"/>
          <p:cNvPicPr preferRelativeResize="0"/>
          <p:nvPr/>
        </p:nvPicPr>
        <p:blipFill rotWithShape="1">
          <a:blip r:embed="rId3">
            <a:alphaModFix/>
          </a:blip>
          <a:srcRect b="-1" l="20538" r="20127" t="0"/>
          <a:stretch/>
        </p:blipFill>
        <p:spPr>
          <a:xfrm>
            <a:off x="6096010" y="10"/>
            <a:ext cx="6095999" cy="6857990"/>
          </a:xfrm>
          <a:custGeom>
            <a:rect b="b" l="l" r="r" t="t"/>
            <a:pathLst>
              <a:path extrusionOk="0" h="6858000" w="6095999">
                <a:moveTo>
                  <a:pt x="0" y="0"/>
                </a:moveTo>
                <a:lnTo>
                  <a:pt x="6095999" y="0"/>
                </a:lnTo>
                <a:lnTo>
                  <a:pt x="6095999" y="6858000"/>
                </a:lnTo>
                <a:lnTo>
                  <a:pt x="0" y="6858000"/>
                </a:lnTo>
                <a:lnTo>
                  <a:pt x="0" y="6857999"/>
                </a:lnTo>
                <a:lnTo>
                  <a:pt x="4220980" y="6857999"/>
                </a:lnTo>
                <a:lnTo>
                  <a:pt x="4213164" y="6851010"/>
                </a:lnTo>
                <a:cubicBezTo>
                  <a:pt x="4181666" y="6825777"/>
                  <a:pt x="4066661" y="6744343"/>
                  <a:pt x="4062999" y="6737842"/>
                </a:cubicBezTo>
                <a:cubicBezTo>
                  <a:pt x="4024279" y="6693220"/>
                  <a:pt x="4060463" y="6731339"/>
                  <a:pt x="3994350" y="6686435"/>
                </a:cubicBezTo>
                <a:cubicBezTo>
                  <a:pt x="3947033" y="6670674"/>
                  <a:pt x="3899856" y="6566625"/>
                  <a:pt x="3859426" y="6512643"/>
                </a:cubicBezTo>
                <a:cubicBezTo>
                  <a:pt x="3843619" y="6494605"/>
                  <a:pt x="3819111" y="6476220"/>
                  <a:pt x="3795266" y="6469055"/>
                </a:cubicBezTo>
                <a:cubicBezTo>
                  <a:pt x="3772240" y="6479507"/>
                  <a:pt x="3769424" y="6446115"/>
                  <a:pt x="3752228" y="6440526"/>
                </a:cubicBezTo>
                <a:cubicBezTo>
                  <a:pt x="3742060" y="6447641"/>
                  <a:pt x="3719048" y="6424775"/>
                  <a:pt x="3716355" y="6414007"/>
                </a:cubicBezTo>
                <a:cubicBezTo>
                  <a:pt x="3729286" y="6392352"/>
                  <a:pt x="3629924" y="6387100"/>
                  <a:pt x="3629916" y="6370687"/>
                </a:cubicBezTo>
                <a:cubicBezTo>
                  <a:pt x="3600280" y="6362353"/>
                  <a:pt x="3495200" y="6368444"/>
                  <a:pt x="3479034" y="6339494"/>
                </a:cubicBezTo>
                <a:cubicBezTo>
                  <a:pt x="3420435" y="6317314"/>
                  <a:pt x="3345614" y="6290932"/>
                  <a:pt x="3319627" y="6285893"/>
                </a:cubicBezTo>
                <a:cubicBezTo>
                  <a:pt x="3282294" y="6327705"/>
                  <a:pt x="3185936" y="6185255"/>
                  <a:pt x="3075494" y="6164273"/>
                </a:cubicBezTo>
                <a:cubicBezTo>
                  <a:pt x="3059427" y="6166243"/>
                  <a:pt x="3051440" y="6164859"/>
                  <a:pt x="3050019" y="6153683"/>
                </a:cubicBezTo>
                <a:cubicBezTo>
                  <a:pt x="3016030" y="6146243"/>
                  <a:pt x="2991340" y="6114870"/>
                  <a:pt x="2963636" y="6123708"/>
                </a:cubicBezTo>
                <a:cubicBezTo>
                  <a:pt x="2928425" y="6105855"/>
                  <a:pt x="2947049" y="6092097"/>
                  <a:pt x="2914912" y="6078439"/>
                </a:cubicBezTo>
                <a:lnTo>
                  <a:pt x="2770812" y="6041758"/>
                </a:lnTo>
                <a:cubicBezTo>
                  <a:pt x="2750466" y="6034724"/>
                  <a:pt x="2729222" y="6014032"/>
                  <a:pt x="2708585" y="6007728"/>
                </a:cubicBezTo>
                <a:lnTo>
                  <a:pt x="2687072" y="6003931"/>
                </a:lnTo>
                <a:lnTo>
                  <a:pt x="2674457" y="5991515"/>
                </a:lnTo>
                <a:cubicBezTo>
                  <a:pt x="2668773" y="5988707"/>
                  <a:pt x="2661696" y="5988167"/>
                  <a:pt x="2652298" y="5991525"/>
                </a:cubicBezTo>
                <a:cubicBezTo>
                  <a:pt x="2634345" y="5986939"/>
                  <a:pt x="2583809" y="5969299"/>
                  <a:pt x="2566743" y="5963996"/>
                </a:cubicBezTo>
                <a:lnTo>
                  <a:pt x="2549903" y="5959709"/>
                </a:lnTo>
                <a:lnTo>
                  <a:pt x="2542177" y="5951723"/>
                </a:lnTo>
                <a:cubicBezTo>
                  <a:pt x="2529898" y="5945994"/>
                  <a:pt x="2498812" y="5935402"/>
                  <a:pt x="2476225" y="5925338"/>
                </a:cubicBezTo>
                <a:cubicBezTo>
                  <a:pt x="2457810" y="5911056"/>
                  <a:pt x="2433846" y="5899348"/>
                  <a:pt x="2406656" y="5891344"/>
                </a:cubicBezTo>
                <a:cubicBezTo>
                  <a:pt x="2400991" y="5896275"/>
                  <a:pt x="2393612" y="5885783"/>
                  <a:pt x="2389160" y="5883030"/>
                </a:cubicBezTo>
                <a:cubicBezTo>
                  <a:pt x="2387458" y="5886701"/>
                  <a:pt x="2375233" y="5885881"/>
                  <a:pt x="2372540" y="5881920"/>
                </a:cubicBezTo>
                <a:cubicBezTo>
                  <a:pt x="2293168" y="5849488"/>
                  <a:pt x="2325743" y="5894734"/>
                  <a:pt x="2283811" y="5862541"/>
                </a:cubicBezTo>
                <a:cubicBezTo>
                  <a:pt x="2275730" y="5859531"/>
                  <a:pt x="2268484" y="5859925"/>
                  <a:pt x="2261759" y="5861764"/>
                </a:cubicBezTo>
                <a:lnTo>
                  <a:pt x="2219265" y="5849327"/>
                </a:lnTo>
                <a:cubicBezTo>
                  <a:pt x="2203078" y="5842651"/>
                  <a:pt x="2185672" y="5837119"/>
                  <a:pt x="2167456" y="5832891"/>
                </a:cubicBezTo>
                <a:cubicBezTo>
                  <a:pt x="2161387" y="5839963"/>
                  <a:pt x="2149583" y="5826532"/>
                  <a:pt x="2143288" y="5823218"/>
                </a:cubicBezTo>
                <a:cubicBezTo>
                  <a:pt x="2141966" y="5828274"/>
                  <a:pt x="2126227" y="5828196"/>
                  <a:pt x="2121889" y="5823116"/>
                </a:cubicBezTo>
                <a:cubicBezTo>
                  <a:pt x="2013448" y="5786297"/>
                  <a:pt x="2065303" y="5844161"/>
                  <a:pt x="2004548" y="5804552"/>
                </a:cubicBezTo>
                <a:cubicBezTo>
                  <a:pt x="1993575" y="5801194"/>
                  <a:pt x="1984449" y="5802325"/>
                  <a:pt x="1976317" y="5805346"/>
                </a:cubicBezTo>
                <a:lnTo>
                  <a:pt x="1960968" y="5813703"/>
                </a:lnTo>
                <a:lnTo>
                  <a:pt x="1951886" y="5808313"/>
                </a:lnTo>
                <a:cubicBezTo>
                  <a:pt x="1914205" y="5801767"/>
                  <a:pt x="1900427" y="5810657"/>
                  <a:pt x="1881129" y="5796205"/>
                </a:cubicBezTo>
                <a:cubicBezTo>
                  <a:pt x="1847467" y="5788576"/>
                  <a:pt x="1808824" y="5783942"/>
                  <a:pt x="1778393" y="5776687"/>
                </a:cubicBezTo>
                <a:cubicBezTo>
                  <a:pt x="1764338" y="5756704"/>
                  <a:pt x="1721542" y="5761928"/>
                  <a:pt x="1698544" y="5752677"/>
                </a:cubicBezTo>
                <a:cubicBezTo>
                  <a:pt x="1688689" y="5744367"/>
                  <a:pt x="1680710" y="5741898"/>
                  <a:pt x="1667763" y="5746936"/>
                </a:cubicBezTo>
                <a:cubicBezTo>
                  <a:pt x="1622782" y="5706970"/>
                  <a:pt x="1636232" y="5740258"/>
                  <a:pt x="1589890" y="5720079"/>
                </a:cubicBezTo>
                <a:cubicBezTo>
                  <a:pt x="1550522" y="5700408"/>
                  <a:pt x="1504390" y="5684235"/>
                  <a:pt x="1470745" y="5647268"/>
                </a:cubicBezTo>
                <a:cubicBezTo>
                  <a:pt x="1465307" y="5637473"/>
                  <a:pt x="1447590" y="5631171"/>
                  <a:pt x="1431171" y="5633192"/>
                </a:cubicBezTo>
                <a:cubicBezTo>
                  <a:pt x="1428344" y="5633540"/>
                  <a:pt x="1425665" y="5634127"/>
                  <a:pt x="1423215" y="5634934"/>
                </a:cubicBezTo>
                <a:cubicBezTo>
                  <a:pt x="1404063" y="5609561"/>
                  <a:pt x="1384477" y="5616951"/>
                  <a:pt x="1377158" y="5600720"/>
                </a:cubicBezTo>
                <a:cubicBezTo>
                  <a:pt x="1337416" y="5587406"/>
                  <a:pt x="1299119" y="5594952"/>
                  <a:pt x="1292001" y="5580595"/>
                </a:cubicBezTo>
                <a:cubicBezTo>
                  <a:pt x="1270404" y="5577445"/>
                  <a:pt x="1236263" y="5586393"/>
                  <a:pt x="1224877" y="5570207"/>
                </a:cubicBezTo>
                <a:cubicBezTo>
                  <a:pt x="1218892" y="5580643"/>
                  <a:pt x="1203320" y="5557444"/>
                  <a:pt x="1188481" y="5562311"/>
                </a:cubicBezTo>
                <a:cubicBezTo>
                  <a:pt x="1177571" y="5566931"/>
                  <a:pt x="1170302" y="5560971"/>
                  <a:pt x="1160620" y="5558862"/>
                </a:cubicBezTo>
                <a:cubicBezTo>
                  <a:pt x="1146504" y="5561577"/>
                  <a:pt x="1106544" y="5545833"/>
                  <a:pt x="1097113" y="5537725"/>
                </a:cubicBezTo>
                <a:cubicBezTo>
                  <a:pt x="1076260" y="5511528"/>
                  <a:pt x="1012618" y="5517876"/>
                  <a:pt x="994944" y="5497522"/>
                </a:cubicBezTo>
                <a:cubicBezTo>
                  <a:pt x="987638" y="5493756"/>
                  <a:pt x="980141" y="5491480"/>
                  <a:pt x="972567" y="5490138"/>
                </a:cubicBezTo>
                <a:lnTo>
                  <a:pt x="927036" y="5488921"/>
                </a:lnTo>
                <a:lnTo>
                  <a:pt x="905198" y="5488488"/>
                </a:lnTo>
                <a:cubicBezTo>
                  <a:pt x="920127" y="5466532"/>
                  <a:pt x="847550" y="5479119"/>
                  <a:pt x="871473" y="5463326"/>
                </a:cubicBezTo>
                <a:cubicBezTo>
                  <a:pt x="835241" y="5455796"/>
                  <a:pt x="824844" y="5441869"/>
                  <a:pt x="787335" y="5431076"/>
                </a:cubicBezTo>
                <a:lnTo>
                  <a:pt x="646418" y="5398569"/>
                </a:lnTo>
                <a:cubicBezTo>
                  <a:pt x="594533" y="5378172"/>
                  <a:pt x="569175" y="5376706"/>
                  <a:pt x="522316" y="5365133"/>
                </a:cubicBezTo>
                <a:cubicBezTo>
                  <a:pt x="485699" y="5316148"/>
                  <a:pt x="451396" y="5327743"/>
                  <a:pt x="425051" y="5295085"/>
                </a:cubicBezTo>
                <a:cubicBezTo>
                  <a:pt x="373115" y="5280721"/>
                  <a:pt x="376598" y="5265782"/>
                  <a:pt x="318461" y="5265657"/>
                </a:cubicBezTo>
                <a:lnTo>
                  <a:pt x="266536" y="5232252"/>
                </a:lnTo>
                <a:cubicBezTo>
                  <a:pt x="254867" y="5225616"/>
                  <a:pt x="251642" y="5227516"/>
                  <a:pt x="248444" y="5225838"/>
                </a:cubicBezTo>
                <a:lnTo>
                  <a:pt x="247345" y="5222181"/>
                </a:lnTo>
                <a:lnTo>
                  <a:pt x="237345" y="5217023"/>
                </a:lnTo>
                <a:lnTo>
                  <a:pt x="219603" y="5204977"/>
                </a:lnTo>
                <a:lnTo>
                  <a:pt x="214443" y="5204489"/>
                </a:lnTo>
                <a:lnTo>
                  <a:pt x="184816" y="5189073"/>
                </a:lnTo>
                <a:lnTo>
                  <a:pt x="183534" y="5189699"/>
                </a:lnTo>
                <a:cubicBezTo>
                  <a:pt x="179981" y="5190754"/>
                  <a:pt x="176085" y="5190869"/>
                  <a:pt x="171363" y="5189023"/>
                </a:cubicBezTo>
                <a:cubicBezTo>
                  <a:pt x="165797" y="5204157"/>
                  <a:pt x="163531" y="5192594"/>
                  <a:pt x="150096" y="5185813"/>
                </a:cubicBezTo>
                <a:lnTo>
                  <a:pt x="59253" y="5172817"/>
                </a:lnTo>
                <a:lnTo>
                  <a:pt x="52526" y="5170052"/>
                </a:lnTo>
                <a:lnTo>
                  <a:pt x="52188" y="5170183"/>
                </a:lnTo>
                <a:cubicBezTo>
                  <a:pt x="50293" y="5169980"/>
                  <a:pt x="47917" y="5169219"/>
                  <a:pt x="44687" y="5167637"/>
                </a:cubicBezTo>
                <a:lnTo>
                  <a:pt x="40261" y="5165012"/>
                </a:lnTo>
                <a:lnTo>
                  <a:pt x="27209" y="5159648"/>
                </a:lnTo>
                <a:lnTo>
                  <a:pt x="21368" y="5159036"/>
                </a:lnTo>
                <a:lnTo>
                  <a:pt x="0" y="5158850"/>
                </a:lnTo>
                <a:close/>
              </a:path>
            </a:pathLst>
          </a:custGeom>
          <a:noFill/>
          <a:ln>
            <a:noFill/>
          </a:ln>
        </p:spPr>
      </p:pic>
      <p:sp>
        <p:nvSpPr>
          <p:cNvPr id="110" name="Google Shape;110;p7"/>
          <p:cNvSpPr txBox="1"/>
          <p:nvPr/>
        </p:nvSpPr>
        <p:spPr>
          <a:xfrm>
            <a:off x="122548" y="5632316"/>
            <a:ext cx="7654565" cy="1145556"/>
          </a:xfrm>
          <a:prstGeom prst="rect">
            <a:avLst/>
          </a:prstGeom>
          <a:noFill/>
          <a:ln>
            <a:noFill/>
          </a:ln>
        </p:spPr>
        <p:txBody>
          <a:bodyPr anchorCtr="0" anchor="b" bIns="45700" lIns="91425" spcFirstLastPara="1" rIns="91425" wrap="square" tIns="45700">
            <a:normAutofit fontScale="25000" lnSpcReduction="20000"/>
          </a:bodyPr>
          <a:lstStyle/>
          <a:p>
            <a:pPr indent="0" lvl="0" marL="0" marR="0" rtl="0" algn="l">
              <a:lnSpc>
                <a:spcPct val="90000"/>
              </a:lnSpc>
              <a:spcBef>
                <a:spcPts val="0"/>
              </a:spcBef>
              <a:spcAft>
                <a:spcPts val="0"/>
              </a:spcAft>
              <a:buNone/>
            </a:pPr>
            <a:r>
              <a:rPr b="0" i="0" lang="en-US" sz="8600" u="none" cap="none" strike="noStrike">
                <a:solidFill>
                  <a:srgbClr val="262626"/>
                </a:solidFill>
                <a:latin typeface="Calibri"/>
                <a:ea typeface="Calibri"/>
                <a:cs typeface="Calibri"/>
                <a:sym typeface="Calibri"/>
              </a:rPr>
              <a:t>FIRST REGIONAL TRANING ON UNESCO/IOC TSUNAMI READY RECOGNITION PROGRAMME</a:t>
            </a:r>
            <a:endParaRPr/>
          </a:p>
          <a:p>
            <a:pPr indent="0" lvl="0" marL="0" marR="0" rtl="0" algn="l">
              <a:lnSpc>
                <a:spcPct val="90000"/>
              </a:lnSpc>
              <a:spcBef>
                <a:spcPts val="600"/>
              </a:spcBef>
              <a:spcAft>
                <a:spcPts val="0"/>
              </a:spcAft>
              <a:buNone/>
            </a:pPr>
            <a:r>
              <a:rPr b="0" i="0" lang="en-US" sz="8600" u="none" cap="none" strike="noStrike">
                <a:solidFill>
                  <a:srgbClr val="262626"/>
                </a:solidFill>
                <a:latin typeface="Calibri"/>
                <a:ea typeface="Calibri"/>
                <a:cs typeface="Calibri"/>
                <a:sym typeface="Calibri"/>
              </a:rPr>
              <a:t>30</a:t>
            </a:r>
            <a:r>
              <a:rPr b="0" baseline="30000" i="0" lang="en-US" sz="8600" u="none" cap="none" strike="noStrike">
                <a:solidFill>
                  <a:srgbClr val="262626"/>
                </a:solidFill>
                <a:latin typeface="Calibri"/>
                <a:ea typeface="Calibri"/>
                <a:cs typeface="Calibri"/>
                <a:sym typeface="Calibri"/>
              </a:rPr>
              <a:t>TH</a:t>
            </a:r>
            <a:r>
              <a:rPr b="0" i="0" lang="en-US" sz="8600" u="none" cap="none" strike="noStrike">
                <a:solidFill>
                  <a:srgbClr val="262626"/>
                </a:solidFill>
                <a:latin typeface="Calibri"/>
                <a:ea typeface="Calibri"/>
                <a:cs typeface="Calibri"/>
                <a:sym typeface="Calibri"/>
              </a:rPr>
              <a:t> January – 1</a:t>
            </a:r>
            <a:r>
              <a:rPr b="0" baseline="30000" i="0" lang="en-US" sz="8600" u="none" cap="none" strike="noStrike">
                <a:solidFill>
                  <a:srgbClr val="262626"/>
                </a:solidFill>
                <a:latin typeface="Calibri"/>
                <a:ea typeface="Calibri"/>
                <a:cs typeface="Calibri"/>
                <a:sym typeface="Calibri"/>
              </a:rPr>
              <a:t>st</a:t>
            </a:r>
            <a:r>
              <a:rPr b="0" i="0" lang="en-US" sz="8600" u="none" cap="none" strike="noStrike">
                <a:solidFill>
                  <a:srgbClr val="262626"/>
                </a:solidFill>
                <a:latin typeface="Calibri"/>
                <a:ea typeface="Calibri"/>
                <a:cs typeface="Calibri"/>
                <a:sym typeface="Calibri"/>
              </a:rPr>
              <a:t> February 2023 </a:t>
            </a:r>
            <a:endParaRPr/>
          </a:p>
          <a:p>
            <a:pPr indent="0" lvl="0" marL="0" marR="0" rtl="0" algn="l">
              <a:lnSpc>
                <a:spcPct val="90000"/>
              </a:lnSpc>
              <a:spcBef>
                <a:spcPts val="600"/>
              </a:spcBef>
              <a:spcAft>
                <a:spcPts val="0"/>
              </a:spcAft>
              <a:buNone/>
            </a:pPr>
            <a:r>
              <a:rPr b="0" i="0" lang="en-US" sz="1200" u="none" cap="none" strike="noStrike">
                <a:solidFill>
                  <a:srgbClr val="262626"/>
                </a:solidFill>
                <a:latin typeface="Calibri"/>
                <a:ea typeface="Calibri"/>
                <a:cs typeface="Calibri"/>
                <a:sym typeface="Calibri"/>
              </a:rPr>
              <a:t>  </a:t>
            </a:r>
            <a:endParaRPr/>
          </a:p>
        </p:txBody>
      </p:sp>
      <p:pic>
        <p:nvPicPr>
          <p:cNvPr id="111" name="Google Shape;111;p7"/>
          <p:cNvPicPr preferRelativeResize="0"/>
          <p:nvPr/>
        </p:nvPicPr>
        <p:blipFill rotWithShape="1">
          <a:blip r:embed="rId4">
            <a:alphaModFix/>
          </a:blip>
          <a:srcRect b="-1" l="3936" r="6370" t="0"/>
          <a:stretch/>
        </p:blipFill>
        <p:spPr>
          <a:xfrm>
            <a:off x="-5388" y="10"/>
            <a:ext cx="6169518" cy="5158840"/>
          </a:xfrm>
          <a:custGeom>
            <a:rect b="b" l="l" r="r" t="t"/>
            <a:pathLst>
              <a:path extrusionOk="0" h="5158850" w="6096000">
                <a:moveTo>
                  <a:pt x="0" y="0"/>
                </a:moveTo>
                <a:lnTo>
                  <a:pt x="6096000" y="0"/>
                </a:lnTo>
                <a:lnTo>
                  <a:pt x="6096000" y="5158850"/>
                </a:lnTo>
                <a:lnTo>
                  <a:pt x="5957305" y="5157644"/>
                </a:lnTo>
                <a:cubicBezTo>
                  <a:pt x="5920540" y="5151975"/>
                  <a:pt x="5887096" y="5153588"/>
                  <a:pt x="5857259" y="5143603"/>
                </a:cubicBezTo>
                <a:cubicBezTo>
                  <a:pt x="5843335" y="5146861"/>
                  <a:pt x="5830921" y="5147051"/>
                  <a:pt x="5821375" y="5137142"/>
                </a:cubicBezTo>
                <a:cubicBezTo>
                  <a:pt x="5786501" y="5134144"/>
                  <a:pt x="5775399" y="5144200"/>
                  <a:pt x="5755916" y="5131695"/>
                </a:cubicBezTo>
                <a:cubicBezTo>
                  <a:pt x="5732132" y="5146996"/>
                  <a:pt x="5732735" y="5139753"/>
                  <a:pt x="5725007" y="5132964"/>
                </a:cubicBezTo>
                <a:lnTo>
                  <a:pt x="5723810" y="5132374"/>
                </a:lnTo>
                <a:lnTo>
                  <a:pt x="5720531" y="5134578"/>
                </a:lnTo>
                <a:lnTo>
                  <a:pt x="5714795" y="5134902"/>
                </a:lnTo>
                <a:lnTo>
                  <a:pt x="5700142" y="5131655"/>
                </a:lnTo>
                <a:lnTo>
                  <a:pt x="5694799" y="5129754"/>
                </a:lnTo>
                <a:cubicBezTo>
                  <a:pt x="5691058" y="5128696"/>
                  <a:pt x="5688491" y="5128320"/>
                  <a:pt x="5686627" y="5128420"/>
                </a:cubicBezTo>
                <a:lnTo>
                  <a:pt x="5686371" y="5128603"/>
                </a:lnTo>
                <a:lnTo>
                  <a:pt x="5678819" y="5126929"/>
                </a:lnTo>
                <a:cubicBezTo>
                  <a:pt x="5666199" y="5123608"/>
                  <a:pt x="5654035" y="5119908"/>
                  <a:pt x="5642547" y="5116000"/>
                </a:cubicBezTo>
                <a:cubicBezTo>
                  <a:pt x="5629445" y="5126457"/>
                  <a:pt x="5588783" y="5104807"/>
                  <a:pt x="5587979" y="5128480"/>
                </a:cubicBezTo>
                <a:cubicBezTo>
                  <a:pt x="5572317" y="5123886"/>
                  <a:pt x="5564904" y="5112774"/>
                  <a:pt x="5566635" y="5128675"/>
                </a:cubicBezTo>
                <a:cubicBezTo>
                  <a:pt x="5561375" y="5127594"/>
                  <a:pt x="5557787" y="5128327"/>
                  <a:pt x="5554953" y="5129937"/>
                </a:cubicBezTo>
                <a:lnTo>
                  <a:pt x="5554039" y="5130763"/>
                </a:lnTo>
                <a:lnTo>
                  <a:pt x="5514254" y="5120517"/>
                </a:lnTo>
                <a:lnTo>
                  <a:pt x="5492156" y="5111382"/>
                </a:lnTo>
                <a:lnTo>
                  <a:pt x="5480446" y="5107855"/>
                </a:lnTo>
                <a:lnTo>
                  <a:pt x="5477744" y="5104402"/>
                </a:lnTo>
                <a:cubicBezTo>
                  <a:pt x="5474490" y="5102038"/>
                  <a:pt x="5469391" y="5100405"/>
                  <a:pt x="5460150" y="5100442"/>
                </a:cubicBezTo>
                <a:lnTo>
                  <a:pt x="5457901" y="5100914"/>
                </a:lnTo>
                <a:lnTo>
                  <a:pt x="5444243" y="5094201"/>
                </a:lnTo>
                <a:cubicBezTo>
                  <a:pt x="5439994" y="5091441"/>
                  <a:pt x="5436419" y="5088231"/>
                  <a:pt x="5433825" y="5084410"/>
                </a:cubicBezTo>
                <a:cubicBezTo>
                  <a:pt x="5379443" y="5093528"/>
                  <a:pt x="5336110" y="5069767"/>
                  <a:pt x="5280996" y="5063773"/>
                </a:cubicBezTo>
                <a:cubicBezTo>
                  <a:pt x="5250806" y="5055129"/>
                  <a:pt x="5168599" y="5059471"/>
                  <a:pt x="5161582" y="5030966"/>
                </a:cubicBezTo>
                <a:cubicBezTo>
                  <a:pt x="5121870" y="5022662"/>
                  <a:pt x="5095637" y="5020496"/>
                  <a:pt x="5042717" y="5013952"/>
                </a:cubicBezTo>
                <a:cubicBezTo>
                  <a:pt x="4991136" y="4983679"/>
                  <a:pt x="4902283" y="4990567"/>
                  <a:pt x="4840514" y="4970468"/>
                </a:cubicBezTo>
                <a:cubicBezTo>
                  <a:pt x="4799904" y="4987615"/>
                  <a:pt x="4824087" y="4969531"/>
                  <a:pt x="4786778" y="4967817"/>
                </a:cubicBezTo>
                <a:cubicBezTo>
                  <a:pt x="4801901" y="4948343"/>
                  <a:pt x="4739845" y="4972374"/>
                  <a:pt x="4743741" y="4948216"/>
                </a:cubicBezTo>
                <a:cubicBezTo>
                  <a:pt x="4736829" y="4948670"/>
                  <a:pt x="4730010" y="4949869"/>
                  <a:pt x="4723136" y="4951257"/>
                </a:cubicBezTo>
                <a:lnTo>
                  <a:pt x="4719535" y="4951970"/>
                </a:lnTo>
                <a:lnTo>
                  <a:pt x="4706143" y="4950704"/>
                </a:lnTo>
                <a:lnTo>
                  <a:pt x="4701098" y="4955500"/>
                </a:lnTo>
                <a:lnTo>
                  <a:pt x="4680034" y="4957289"/>
                </a:lnTo>
                <a:cubicBezTo>
                  <a:pt x="4672339" y="4957161"/>
                  <a:pt x="4664292" y="4956094"/>
                  <a:pt x="4655741" y="4953520"/>
                </a:cubicBezTo>
                <a:cubicBezTo>
                  <a:pt x="4636359" y="4940479"/>
                  <a:pt x="4599701" y="4946454"/>
                  <a:pt x="4569298" y="4940691"/>
                </a:cubicBezTo>
                <a:lnTo>
                  <a:pt x="4555978" y="4935439"/>
                </a:lnTo>
                <a:lnTo>
                  <a:pt x="4508950" y="4932725"/>
                </a:lnTo>
                <a:cubicBezTo>
                  <a:pt x="4495669" y="4931511"/>
                  <a:pt x="4482007" y="4929765"/>
                  <a:pt x="4467838" y="4927057"/>
                </a:cubicBezTo>
                <a:lnTo>
                  <a:pt x="4441949" y="4920349"/>
                </a:lnTo>
                <a:lnTo>
                  <a:pt x="4394719" y="4912853"/>
                </a:lnTo>
                <a:lnTo>
                  <a:pt x="4356810" y="4916186"/>
                </a:lnTo>
                <a:lnTo>
                  <a:pt x="4222145" y="4920166"/>
                </a:lnTo>
                <a:cubicBezTo>
                  <a:pt x="4202488" y="4924963"/>
                  <a:pt x="4184742" y="4944595"/>
                  <a:pt x="4160481" y="4934555"/>
                </a:cubicBezTo>
                <a:cubicBezTo>
                  <a:pt x="4165854" y="4945670"/>
                  <a:pt x="4131661" y="4931019"/>
                  <a:pt x="4124879" y="4940397"/>
                </a:cubicBezTo>
                <a:cubicBezTo>
                  <a:pt x="4120895" y="4948198"/>
                  <a:pt x="4109593" y="4945570"/>
                  <a:pt x="4100114" y="4947117"/>
                </a:cubicBezTo>
                <a:cubicBezTo>
                  <a:pt x="4091835" y="4954382"/>
                  <a:pt x="4045978" y="4954676"/>
                  <a:pt x="4030957" y="4950944"/>
                </a:cubicBezTo>
                <a:cubicBezTo>
                  <a:pt x="3989825" y="4935537"/>
                  <a:pt x="3946860" y="4963196"/>
                  <a:pt x="3913764" y="4951738"/>
                </a:cubicBezTo>
                <a:cubicBezTo>
                  <a:pt x="3904534" y="4951024"/>
                  <a:pt x="3896577" y="4951663"/>
                  <a:pt x="3889457" y="4953140"/>
                </a:cubicBezTo>
                <a:lnTo>
                  <a:pt x="3871115" y="4959252"/>
                </a:lnTo>
                <a:lnTo>
                  <a:pt x="3869086" y="4964946"/>
                </a:lnTo>
                <a:lnTo>
                  <a:pt x="3856124" y="4966504"/>
                </a:lnTo>
                <a:lnTo>
                  <a:pt x="3835967" y="4975175"/>
                </a:lnTo>
                <a:cubicBezTo>
                  <a:pt x="3826465" y="4950975"/>
                  <a:pt x="3782586" y="4987146"/>
                  <a:pt x="3785910" y="4965148"/>
                </a:cubicBezTo>
                <a:cubicBezTo>
                  <a:pt x="3750785" y="4971249"/>
                  <a:pt x="3699033" y="4952693"/>
                  <a:pt x="3671085" y="4977741"/>
                </a:cubicBezTo>
                <a:cubicBezTo>
                  <a:pt x="3621255" y="4982620"/>
                  <a:pt x="3562637" y="4994206"/>
                  <a:pt x="3486928" y="4994420"/>
                </a:cubicBezTo>
                <a:cubicBezTo>
                  <a:pt x="3446030" y="4994640"/>
                  <a:pt x="3343460" y="4976299"/>
                  <a:pt x="3280956" y="4975036"/>
                </a:cubicBezTo>
                <a:cubicBezTo>
                  <a:pt x="3227193" y="4980695"/>
                  <a:pt x="3256481" y="4973778"/>
                  <a:pt x="3211563" y="4993919"/>
                </a:cubicBezTo>
                <a:cubicBezTo>
                  <a:pt x="3207119" y="4990757"/>
                  <a:pt x="3170070" y="4988394"/>
                  <a:pt x="3164681" y="4986606"/>
                </a:cubicBezTo>
                <a:lnTo>
                  <a:pt x="3127171" y="4979411"/>
                </a:lnTo>
                <a:lnTo>
                  <a:pt x="3096889" y="4976795"/>
                </a:lnTo>
                <a:cubicBezTo>
                  <a:pt x="3088441" y="4978753"/>
                  <a:pt x="3082883" y="4978233"/>
                  <a:pt x="3078620" y="4976620"/>
                </a:cubicBezTo>
                <a:lnTo>
                  <a:pt x="3074275" y="4973840"/>
                </a:lnTo>
                <a:lnTo>
                  <a:pt x="3036436" y="4968613"/>
                </a:lnTo>
                <a:lnTo>
                  <a:pt x="3031995" y="4969990"/>
                </a:lnTo>
                <a:lnTo>
                  <a:pt x="2994028" y="4967956"/>
                </a:lnTo>
                <a:cubicBezTo>
                  <a:pt x="2992299" y="4970105"/>
                  <a:pt x="2989407" y="4971561"/>
                  <a:pt x="2984001" y="4971609"/>
                </a:cubicBezTo>
                <a:cubicBezTo>
                  <a:pt x="2994191" y="4986644"/>
                  <a:pt x="2981386" y="4977427"/>
                  <a:pt x="2964542" y="4976237"/>
                </a:cubicBezTo>
                <a:cubicBezTo>
                  <a:pt x="2976613" y="4999323"/>
                  <a:pt x="2927627" y="4986817"/>
                  <a:pt x="2921274" y="4999668"/>
                </a:cubicBezTo>
                <a:cubicBezTo>
                  <a:pt x="2908629" y="4998274"/>
                  <a:pt x="2895476" y="4997220"/>
                  <a:pt x="2882111" y="4996632"/>
                </a:cubicBezTo>
                <a:lnTo>
                  <a:pt x="2874282" y="4996582"/>
                </a:lnTo>
                <a:cubicBezTo>
                  <a:pt x="2874237" y="4996658"/>
                  <a:pt x="2874193" y="4996735"/>
                  <a:pt x="2874147" y="4996812"/>
                </a:cubicBezTo>
                <a:cubicBezTo>
                  <a:pt x="2872492" y="4997296"/>
                  <a:pt x="2869935" y="4997466"/>
                  <a:pt x="2865932" y="4997221"/>
                </a:cubicBezTo>
                <a:lnTo>
                  <a:pt x="2860008" y="4996489"/>
                </a:lnTo>
                <a:lnTo>
                  <a:pt x="2844819" y="4996392"/>
                </a:lnTo>
                <a:lnTo>
                  <a:pt x="2839735" y="4997900"/>
                </a:lnTo>
                <a:lnTo>
                  <a:pt x="2837922" y="5000718"/>
                </a:lnTo>
                <a:lnTo>
                  <a:pt x="2836507" y="5000394"/>
                </a:lnTo>
                <a:cubicBezTo>
                  <a:pt x="2825749" y="4995427"/>
                  <a:pt x="2822382" y="4988291"/>
                  <a:pt x="2808859" y="5008050"/>
                </a:cubicBezTo>
                <a:cubicBezTo>
                  <a:pt x="2784233" y="4999995"/>
                  <a:pt x="2779499" y="5012041"/>
                  <a:pt x="2745907" y="5016391"/>
                </a:cubicBezTo>
                <a:cubicBezTo>
                  <a:pt x="2731796" y="5008784"/>
                  <a:pt x="2720518" y="5011549"/>
                  <a:pt x="2709519" y="5017601"/>
                </a:cubicBezTo>
                <a:cubicBezTo>
                  <a:pt x="2676766" y="5014138"/>
                  <a:pt x="2646981" y="5022656"/>
                  <a:pt x="2610212" y="5024813"/>
                </a:cubicBezTo>
                <a:cubicBezTo>
                  <a:pt x="2570359" y="5014992"/>
                  <a:pt x="2550109" y="5032793"/>
                  <a:pt x="2510814" y="5035020"/>
                </a:cubicBezTo>
                <a:cubicBezTo>
                  <a:pt x="2476639" y="5017991"/>
                  <a:pt x="2482834" y="5049980"/>
                  <a:pt x="2462736" y="5056754"/>
                </a:cubicBezTo>
                <a:lnTo>
                  <a:pt x="2457050" y="5057379"/>
                </a:lnTo>
                <a:lnTo>
                  <a:pt x="2442184" y="5054901"/>
                </a:lnTo>
                <a:lnTo>
                  <a:pt x="2436703" y="5053277"/>
                </a:lnTo>
                <a:cubicBezTo>
                  <a:pt x="2432888" y="5052418"/>
                  <a:pt x="2430299" y="5052175"/>
                  <a:pt x="2428451" y="5052373"/>
                </a:cubicBezTo>
                <a:lnTo>
                  <a:pt x="2420551" y="5051292"/>
                </a:lnTo>
                <a:cubicBezTo>
                  <a:pt x="2407700" y="5048633"/>
                  <a:pt x="2395274" y="5045570"/>
                  <a:pt x="2383501" y="5042264"/>
                </a:cubicBezTo>
                <a:cubicBezTo>
                  <a:pt x="2362992" y="5043848"/>
                  <a:pt x="2317884" y="5059023"/>
                  <a:pt x="2297493" y="5060796"/>
                </a:cubicBezTo>
                <a:lnTo>
                  <a:pt x="2261156" y="5052905"/>
                </a:lnTo>
                <a:lnTo>
                  <a:pt x="2200581" y="5036274"/>
                </a:lnTo>
                <a:lnTo>
                  <a:pt x="2198380" y="5036861"/>
                </a:lnTo>
                <a:lnTo>
                  <a:pt x="2116066" y="5030866"/>
                </a:lnTo>
                <a:cubicBezTo>
                  <a:pt x="2111600" y="5028328"/>
                  <a:pt x="2059664" y="5017338"/>
                  <a:pt x="2056754" y="5013653"/>
                </a:cubicBezTo>
                <a:cubicBezTo>
                  <a:pt x="2003393" y="5025622"/>
                  <a:pt x="1998298" y="5020073"/>
                  <a:pt x="1942916" y="5016969"/>
                </a:cubicBezTo>
                <a:cubicBezTo>
                  <a:pt x="1882138" y="5005950"/>
                  <a:pt x="1836966" y="4987831"/>
                  <a:pt x="1796717" y="4981610"/>
                </a:cubicBezTo>
                <a:cubicBezTo>
                  <a:pt x="1724075" y="4970499"/>
                  <a:pt x="1636218" y="4947449"/>
                  <a:pt x="1583222" y="4942334"/>
                </a:cubicBezTo>
                <a:cubicBezTo>
                  <a:pt x="1544265" y="4961611"/>
                  <a:pt x="1556109" y="4938719"/>
                  <a:pt x="1518821" y="4938963"/>
                </a:cubicBezTo>
                <a:cubicBezTo>
                  <a:pt x="1497291" y="4936197"/>
                  <a:pt x="1483221" y="4927794"/>
                  <a:pt x="1471837" y="4925740"/>
                </a:cubicBezTo>
                <a:lnTo>
                  <a:pt x="1450515" y="4926642"/>
                </a:lnTo>
                <a:lnTo>
                  <a:pt x="1437078" y="4926078"/>
                </a:lnTo>
                <a:lnTo>
                  <a:pt x="1432462" y="4931139"/>
                </a:lnTo>
                <a:lnTo>
                  <a:pt x="1411645" y="4934032"/>
                </a:lnTo>
                <a:cubicBezTo>
                  <a:pt x="1384856" y="4931153"/>
                  <a:pt x="1306656" y="4918434"/>
                  <a:pt x="1271729" y="4913863"/>
                </a:cubicBezTo>
                <a:cubicBezTo>
                  <a:pt x="1258697" y="4907976"/>
                  <a:pt x="1213546" y="4901042"/>
                  <a:pt x="1202076" y="4906608"/>
                </a:cubicBezTo>
                <a:cubicBezTo>
                  <a:pt x="1192059" y="4906580"/>
                  <a:pt x="1182171" y="4902320"/>
                  <a:pt x="1174670" y="4909064"/>
                </a:cubicBezTo>
                <a:cubicBezTo>
                  <a:pt x="1163701" y="4916862"/>
                  <a:pt x="1136874" y="4897641"/>
                  <a:pt x="1137035" y="4908989"/>
                </a:cubicBezTo>
                <a:cubicBezTo>
                  <a:pt x="1117838" y="4895687"/>
                  <a:pt x="1091386" y="4911450"/>
                  <a:pt x="1069882" y="4912892"/>
                </a:cubicBezTo>
                <a:cubicBezTo>
                  <a:pt x="1055589" y="4900472"/>
                  <a:pt x="1024570" y="4915744"/>
                  <a:pt x="980935" y="4911119"/>
                </a:cubicBezTo>
                <a:cubicBezTo>
                  <a:pt x="947614" y="4906556"/>
                  <a:pt x="913224" y="4897403"/>
                  <a:pt x="869960" y="4885518"/>
                </a:cubicBezTo>
                <a:cubicBezTo>
                  <a:pt x="819114" y="4856727"/>
                  <a:pt x="768074" y="4850663"/>
                  <a:pt x="721345" y="4839806"/>
                </a:cubicBezTo>
                <a:cubicBezTo>
                  <a:pt x="667944" y="4829906"/>
                  <a:pt x="698286" y="4859338"/>
                  <a:pt x="635428" y="4830000"/>
                </a:cubicBezTo>
                <a:cubicBezTo>
                  <a:pt x="626286" y="4837571"/>
                  <a:pt x="617638" y="4836842"/>
                  <a:pt x="604106" y="4830842"/>
                </a:cubicBezTo>
                <a:cubicBezTo>
                  <a:pt x="583276" y="4833091"/>
                  <a:pt x="539859" y="4845979"/>
                  <a:pt x="510451" y="4843485"/>
                </a:cubicBezTo>
                <a:cubicBezTo>
                  <a:pt x="489781" y="4840800"/>
                  <a:pt x="443867" y="4818678"/>
                  <a:pt x="427656" y="4815877"/>
                </a:cubicBezTo>
                <a:cubicBezTo>
                  <a:pt x="424088" y="4817297"/>
                  <a:pt x="419580" y="4820561"/>
                  <a:pt x="413184" y="4826676"/>
                </a:cubicBezTo>
                <a:cubicBezTo>
                  <a:pt x="387673" y="4816699"/>
                  <a:pt x="379855" y="4828170"/>
                  <a:pt x="341772" y="4829671"/>
                </a:cubicBezTo>
                <a:cubicBezTo>
                  <a:pt x="327795" y="4821005"/>
                  <a:pt x="314729" y="4822794"/>
                  <a:pt x="301266" y="4827842"/>
                </a:cubicBezTo>
                <a:cubicBezTo>
                  <a:pt x="265781" y="4821714"/>
                  <a:pt x="231017" y="4827635"/>
                  <a:pt x="189886" y="4826710"/>
                </a:cubicBezTo>
                <a:cubicBezTo>
                  <a:pt x="147910" y="4813727"/>
                  <a:pt x="121702" y="4829584"/>
                  <a:pt x="77762" y="4828518"/>
                </a:cubicBezTo>
                <a:cubicBezTo>
                  <a:pt x="38733" y="4806108"/>
                  <a:pt x="44308" y="4851138"/>
                  <a:pt x="8164" y="4846203"/>
                </a:cubicBezTo>
                <a:lnTo>
                  <a:pt x="0" y="4843648"/>
                </a:lnTo>
                <a:lnTo>
                  <a:pt x="0" y="4080681"/>
                </a:lnTo>
                <a:close/>
              </a:path>
            </a:pathLst>
          </a:custGeom>
          <a:noFill/>
          <a:ln>
            <a:noFill/>
          </a:ln>
        </p:spPr>
      </p:pic>
      <p:pic>
        <p:nvPicPr>
          <p:cNvPr id="112" name="Google Shape;112;p7"/>
          <p:cNvPicPr preferRelativeResize="0"/>
          <p:nvPr/>
        </p:nvPicPr>
        <p:blipFill rotWithShape="1">
          <a:blip r:embed="rId5">
            <a:alphaModFix/>
          </a:blip>
          <a:srcRect b="0" l="0" r="0" t="0"/>
          <a:stretch/>
        </p:blipFill>
        <p:spPr>
          <a:xfrm>
            <a:off x="6164130" y="0"/>
            <a:ext cx="6027870" cy="515885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17" name="Shape 117"/>
        <p:cNvGrpSpPr/>
        <p:nvPr/>
      </p:nvGrpSpPr>
      <p:grpSpPr>
        <a:xfrm>
          <a:off x="0" y="0"/>
          <a:ext cx="0" cy="0"/>
          <a:chOff x="0" y="0"/>
          <a:chExt cx="0" cy="0"/>
        </a:xfrm>
      </p:grpSpPr>
      <p:sp>
        <p:nvSpPr>
          <p:cNvPr id="118" name="Google Shape;118;p8"/>
          <p:cNvSpPr/>
          <p:nvPr/>
        </p:nvSpPr>
        <p:spPr>
          <a:xfrm>
            <a:off x="0"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19" name="Google Shape;119;p8"/>
          <p:cNvSpPr txBox="1"/>
          <p:nvPr/>
        </p:nvSpPr>
        <p:spPr>
          <a:xfrm>
            <a:off x="0" y="42904"/>
            <a:ext cx="4941824" cy="3746777"/>
          </a:xfrm>
          <a:prstGeom prst="rect">
            <a:avLst/>
          </a:prstGeom>
          <a:noFill/>
          <a:ln>
            <a:noFill/>
          </a:ln>
        </p:spPr>
        <p:txBody>
          <a:bodyPr anchorCtr="0" anchor="b" bIns="45700" lIns="91425" spcFirstLastPara="1" rIns="91425" wrap="square" tIns="45700">
            <a:normAutofit fontScale="85000" lnSpcReduction="10000"/>
          </a:bodyPr>
          <a:lstStyle/>
          <a:p>
            <a:pPr indent="0" lvl="0" marL="0" marR="0" rtl="0" algn="ctr">
              <a:lnSpc>
                <a:spcPct val="90000"/>
              </a:lnSpc>
              <a:spcBef>
                <a:spcPts val="0"/>
              </a:spcBef>
              <a:spcAft>
                <a:spcPts val="0"/>
              </a:spcAft>
              <a:buNone/>
            </a:pPr>
            <a:r>
              <a:rPr b="1" i="0" lang="en-US" sz="4400" u="none" cap="none" strike="noStrike">
                <a:solidFill>
                  <a:schemeClr val="dk1"/>
                </a:solidFill>
                <a:latin typeface="Calibri"/>
                <a:ea typeface="Calibri"/>
                <a:cs typeface="Calibri"/>
                <a:sym typeface="Calibri"/>
              </a:rPr>
              <a:t>NATIONAL UNESCO/IOC TSUNAMI READY RECOGNITION PROGRAMME</a:t>
            </a:r>
            <a:endParaRPr/>
          </a:p>
          <a:p>
            <a:pPr indent="0" lvl="0" marL="0" marR="0" rtl="0" algn="l">
              <a:lnSpc>
                <a:spcPct val="90000"/>
              </a:lnSpc>
              <a:spcBef>
                <a:spcPts val="600"/>
              </a:spcBef>
              <a:spcAft>
                <a:spcPts val="0"/>
              </a:spcAft>
              <a:buNone/>
            </a:pPr>
            <a:r>
              <a:t/>
            </a:r>
            <a:endParaRPr b="1" i="0" sz="4400" u="none" cap="none" strike="noStrike">
              <a:solidFill>
                <a:schemeClr val="dk1"/>
              </a:solidFill>
              <a:latin typeface="Calibri"/>
              <a:ea typeface="Calibri"/>
              <a:cs typeface="Calibri"/>
              <a:sym typeface="Calibri"/>
            </a:endParaRPr>
          </a:p>
          <a:p>
            <a:pPr indent="0" lvl="0" marL="0" marR="0" rtl="0" algn="l">
              <a:lnSpc>
                <a:spcPct val="90000"/>
              </a:lnSpc>
              <a:spcBef>
                <a:spcPts val="600"/>
              </a:spcBef>
              <a:spcAft>
                <a:spcPts val="0"/>
              </a:spcAft>
              <a:buNone/>
            </a:pPr>
            <a:r>
              <a:rPr b="1" i="0" lang="en-US" sz="4400" u="none" cap="none" strike="noStrike">
                <a:solidFill>
                  <a:schemeClr val="dk1"/>
                </a:solidFill>
                <a:latin typeface="Calibri"/>
                <a:ea typeface="Calibri"/>
                <a:cs typeface="Calibri"/>
                <a:sym typeface="Calibri"/>
              </a:rPr>
              <a:t> – FIJI, RMI, FSM, PALAU</a:t>
            </a:r>
            <a:endParaRPr/>
          </a:p>
          <a:p>
            <a:pPr indent="0" lvl="0" marL="0" marR="0" rtl="0" algn="l">
              <a:lnSpc>
                <a:spcPct val="90000"/>
              </a:lnSpc>
              <a:spcBef>
                <a:spcPts val="600"/>
              </a:spcBef>
              <a:spcAft>
                <a:spcPts val="0"/>
              </a:spcAft>
              <a:buNone/>
            </a:pPr>
            <a:r>
              <a:rPr b="0" i="0" lang="en-US" sz="4400" u="none" cap="none" strike="noStrike">
                <a:solidFill>
                  <a:schemeClr val="dk1"/>
                </a:solidFill>
                <a:latin typeface="Calibri"/>
                <a:ea typeface="Calibri"/>
                <a:cs typeface="Calibri"/>
                <a:sym typeface="Calibri"/>
              </a:rPr>
              <a:t>  </a:t>
            </a:r>
            <a:endParaRPr/>
          </a:p>
        </p:txBody>
      </p:sp>
      <p:pic>
        <p:nvPicPr>
          <p:cNvPr id="120" name="Google Shape;120;p8"/>
          <p:cNvPicPr preferRelativeResize="0"/>
          <p:nvPr/>
        </p:nvPicPr>
        <p:blipFill rotWithShape="1">
          <a:blip r:embed="rId3">
            <a:alphaModFix/>
          </a:blip>
          <a:srcRect b="-1" l="25505" r="4937" t="0"/>
          <a:stretch/>
        </p:blipFill>
        <p:spPr>
          <a:xfrm>
            <a:off x="6229215" y="10"/>
            <a:ext cx="5962785" cy="6857990"/>
          </a:xfrm>
          <a:custGeom>
            <a:rect b="b" l="l" r="r" t="t"/>
            <a:pathLst>
              <a:path extrusionOk="0" h="6858000" w="5962785">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ln>
            <a:noFill/>
          </a:ln>
        </p:spPr>
      </p:pic>
      <p:pic>
        <p:nvPicPr>
          <p:cNvPr id="121" name="Google Shape;121;p8"/>
          <p:cNvPicPr preferRelativeResize="0"/>
          <p:nvPr/>
        </p:nvPicPr>
        <p:blipFill rotWithShape="1">
          <a:blip r:embed="rId4">
            <a:alphaModFix/>
          </a:blip>
          <a:srcRect b="0" l="0" r="0" t="0"/>
          <a:stretch/>
        </p:blipFill>
        <p:spPr>
          <a:xfrm>
            <a:off x="8518144" y="3870960"/>
            <a:ext cx="3813048" cy="2905760"/>
          </a:xfrm>
          <a:prstGeom prst="rect">
            <a:avLst/>
          </a:prstGeom>
          <a:noFill/>
          <a:ln>
            <a:noFill/>
          </a:ln>
        </p:spPr>
      </p:pic>
      <p:pic>
        <p:nvPicPr>
          <p:cNvPr id="122" name="Google Shape;122;p8"/>
          <p:cNvPicPr preferRelativeResize="0"/>
          <p:nvPr/>
        </p:nvPicPr>
        <p:blipFill rotWithShape="1">
          <a:blip r:embed="rId5">
            <a:alphaModFix/>
          </a:blip>
          <a:srcRect b="0" l="0" r="0" t="0"/>
          <a:stretch/>
        </p:blipFill>
        <p:spPr>
          <a:xfrm>
            <a:off x="5036312" y="0"/>
            <a:ext cx="7247128" cy="3870960"/>
          </a:xfrm>
          <a:prstGeom prst="rect">
            <a:avLst/>
          </a:prstGeom>
          <a:noFill/>
          <a:ln>
            <a:noFill/>
          </a:ln>
        </p:spPr>
      </p:pic>
      <p:pic>
        <p:nvPicPr>
          <p:cNvPr id="123" name="Google Shape;123;p8"/>
          <p:cNvPicPr preferRelativeResize="0"/>
          <p:nvPr/>
        </p:nvPicPr>
        <p:blipFill rotWithShape="1">
          <a:blip r:embed="rId6">
            <a:alphaModFix/>
          </a:blip>
          <a:srcRect b="0" l="0" r="0" t="0"/>
          <a:stretch/>
        </p:blipFill>
        <p:spPr>
          <a:xfrm>
            <a:off x="5036312" y="3870960"/>
            <a:ext cx="3478784" cy="2905760"/>
          </a:xfrm>
          <a:prstGeom prst="rect">
            <a:avLst/>
          </a:prstGeom>
          <a:noFill/>
          <a:ln>
            <a:noFill/>
          </a:ln>
        </p:spPr>
      </p:pic>
      <p:pic>
        <p:nvPicPr>
          <p:cNvPr id="124" name="Google Shape;124;p8"/>
          <p:cNvPicPr preferRelativeResize="0"/>
          <p:nvPr/>
        </p:nvPicPr>
        <p:blipFill rotWithShape="1">
          <a:blip r:embed="rId7">
            <a:alphaModFix/>
          </a:blip>
          <a:srcRect b="0" l="0" r="0" t="0"/>
          <a:stretch/>
        </p:blipFill>
        <p:spPr>
          <a:xfrm>
            <a:off x="1" y="3832584"/>
            <a:ext cx="5033263" cy="2982512"/>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 name="Shape 129"/>
        <p:cNvGrpSpPr/>
        <p:nvPr/>
      </p:nvGrpSpPr>
      <p:grpSpPr>
        <a:xfrm>
          <a:off x="0" y="0"/>
          <a:ext cx="0" cy="0"/>
          <a:chOff x="0" y="0"/>
          <a:chExt cx="0" cy="0"/>
        </a:xfrm>
      </p:grpSpPr>
      <p:sp>
        <p:nvSpPr>
          <p:cNvPr id="130" name="Google Shape;130;p9"/>
          <p:cNvSpPr txBox="1"/>
          <p:nvPr/>
        </p:nvSpPr>
        <p:spPr>
          <a:xfrm>
            <a:off x="1" y="159025"/>
            <a:ext cx="6178826" cy="1235833"/>
          </a:xfrm>
          <a:prstGeom prst="rect">
            <a:avLst/>
          </a:prstGeom>
          <a:noFill/>
          <a:ln>
            <a:noFill/>
          </a:ln>
        </p:spPr>
        <p:txBody>
          <a:bodyPr anchorCtr="0" anchor="b" bIns="45700" lIns="91425" spcFirstLastPara="1" rIns="91425" wrap="square" tIns="45700">
            <a:normAutofit fontScale="85000" lnSpcReduction="20000"/>
          </a:bodyPr>
          <a:lstStyle/>
          <a:p>
            <a:pPr indent="0" lvl="0" marL="0" marR="0" rtl="0" algn="ctr">
              <a:lnSpc>
                <a:spcPct val="90000"/>
              </a:lnSpc>
              <a:spcBef>
                <a:spcPts val="0"/>
              </a:spcBef>
              <a:spcAft>
                <a:spcPts val="0"/>
              </a:spcAft>
              <a:buNone/>
            </a:pPr>
            <a:r>
              <a:rPr b="1" i="0" lang="en-US" sz="2000" u="none" cap="none" strike="noStrike">
                <a:solidFill>
                  <a:schemeClr val="lt1"/>
                </a:solidFill>
                <a:latin typeface="Calibri"/>
                <a:ea typeface="Calibri"/>
                <a:cs typeface="Calibri"/>
                <a:sym typeface="Calibri"/>
              </a:rPr>
              <a:t>ON-GOING REVIEW OF TSUNAMI WARNING AND RESPONSE SOP  &amp; UPDATE OF NATIONAL TSUNAMI RESPONSE PLAN </a:t>
            </a:r>
            <a:endParaRPr/>
          </a:p>
          <a:p>
            <a:pPr indent="0" lvl="0" marL="0" marR="0" rtl="0" algn="l">
              <a:lnSpc>
                <a:spcPct val="90000"/>
              </a:lnSpc>
              <a:spcBef>
                <a:spcPts val="600"/>
              </a:spcBef>
              <a:spcAft>
                <a:spcPts val="0"/>
              </a:spcAft>
              <a:buNone/>
            </a:pPr>
            <a:r>
              <a:t/>
            </a:r>
            <a:endParaRPr b="1" i="0" sz="2000" u="none" cap="none" strike="noStrike">
              <a:solidFill>
                <a:schemeClr val="lt1"/>
              </a:solidFill>
              <a:latin typeface="Calibri"/>
              <a:ea typeface="Calibri"/>
              <a:cs typeface="Calibri"/>
              <a:sym typeface="Calibri"/>
            </a:endParaRPr>
          </a:p>
          <a:p>
            <a:pPr indent="0" lvl="0" marL="0" marR="0" rtl="0" algn="l">
              <a:lnSpc>
                <a:spcPct val="90000"/>
              </a:lnSpc>
              <a:spcBef>
                <a:spcPts val="600"/>
              </a:spcBef>
              <a:spcAft>
                <a:spcPts val="0"/>
              </a:spcAft>
              <a:buNone/>
            </a:pPr>
            <a:r>
              <a:rPr b="1" i="0" lang="en-US" sz="2000" u="none" cap="none" strike="noStrike">
                <a:solidFill>
                  <a:schemeClr val="lt1"/>
                </a:solidFill>
                <a:latin typeface="Calibri"/>
                <a:ea typeface="Calibri"/>
                <a:cs typeface="Calibri"/>
                <a:sym typeface="Calibri"/>
              </a:rPr>
              <a:t> VANUATU, TONGA, COOK ISLANDS, SOLOMON ISLANDS, FIJI</a:t>
            </a:r>
            <a:endParaRPr b="1" i="0" sz="2000" u="none" cap="none" strike="noStrike">
              <a:solidFill>
                <a:schemeClr val="lt1"/>
              </a:solidFill>
              <a:latin typeface="Calibri"/>
              <a:ea typeface="Calibri"/>
              <a:cs typeface="Calibri"/>
              <a:sym typeface="Calibri"/>
            </a:endParaRPr>
          </a:p>
          <a:p>
            <a:pPr indent="0" lvl="0" marL="0" marR="0" rtl="0" algn="l">
              <a:lnSpc>
                <a:spcPct val="90000"/>
              </a:lnSpc>
              <a:spcBef>
                <a:spcPts val="600"/>
              </a:spcBef>
              <a:spcAft>
                <a:spcPts val="0"/>
              </a:spcAft>
              <a:buNone/>
            </a:pPr>
            <a:r>
              <a:rPr b="0" i="0" lang="en-US" sz="1200" u="none" cap="none" strike="noStrike">
                <a:solidFill>
                  <a:srgbClr val="262626"/>
                </a:solidFill>
                <a:latin typeface="Calibri"/>
                <a:ea typeface="Calibri"/>
                <a:cs typeface="Calibri"/>
                <a:sym typeface="Calibri"/>
              </a:rPr>
              <a:t>  </a:t>
            </a:r>
            <a:endParaRPr/>
          </a:p>
        </p:txBody>
      </p:sp>
      <p:pic>
        <p:nvPicPr>
          <p:cNvPr id="131" name="Google Shape;131;p9"/>
          <p:cNvPicPr preferRelativeResize="0"/>
          <p:nvPr/>
        </p:nvPicPr>
        <p:blipFill rotWithShape="1">
          <a:blip r:embed="rId3">
            <a:alphaModFix/>
          </a:blip>
          <a:srcRect b="0" l="0" r="0" t="0"/>
          <a:stretch/>
        </p:blipFill>
        <p:spPr>
          <a:xfrm>
            <a:off x="6178826" y="159025"/>
            <a:ext cx="5764696" cy="2594113"/>
          </a:xfrm>
          <a:prstGeom prst="rect">
            <a:avLst/>
          </a:prstGeom>
          <a:noFill/>
          <a:ln>
            <a:noFill/>
          </a:ln>
        </p:spPr>
      </p:pic>
      <p:pic>
        <p:nvPicPr>
          <p:cNvPr id="132" name="Google Shape;132;p9"/>
          <p:cNvPicPr preferRelativeResize="0"/>
          <p:nvPr/>
        </p:nvPicPr>
        <p:blipFill rotWithShape="1">
          <a:blip r:embed="rId4">
            <a:alphaModFix/>
          </a:blip>
          <a:srcRect b="0" l="0" r="0" t="0"/>
          <a:stretch/>
        </p:blipFill>
        <p:spPr>
          <a:xfrm>
            <a:off x="0" y="1181971"/>
            <a:ext cx="6178826" cy="2804403"/>
          </a:xfrm>
          <a:prstGeom prst="rect">
            <a:avLst/>
          </a:prstGeom>
          <a:noFill/>
          <a:ln>
            <a:noFill/>
          </a:ln>
        </p:spPr>
      </p:pic>
      <p:pic>
        <p:nvPicPr>
          <p:cNvPr id="133" name="Google Shape;133;p9"/>
          <p:cNvPicPr preferRelativeResize="0"/>
          <p:nvPr/>
        </p:nvPicPr>
        <p:blipFill rotWithShape="1">
          <a:blip r:embed="rId5">
            <a:alphaModFix/>
          </a:blip>
          <a:srcRect b="0" l="0" r="0" t="0"/>
          <a:stretch/>
        </p:blipFill>
        <p:spPr>
          <a:xfrm>
            <a:off x="0" y="3986374"/>
            <a:ext cx="6178826" cy="2871626"/>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Custom Design">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9_Custom Design">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2023-09-05T01:04:59Z</dcterms:created>
  <dc:creator>Korovulavula, Jiuta</dc:creator>
</cp:coreProperties>
</file>