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theme/theme10.xml" ContentType="application/vnd.openxmlformats-officedocument.theme+xml"/>
  <Override PartName="/ppt/slideLayouts/slideLayout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655" r:id="rId5"/>
    <p:sldMasterId id="2147483667" r:id="rId6"/>
    <p:sldMasterId id="2147483675" r:id="rId7"/>
    <p:sldMasterId id="2147483691" r:id="rId8"/>
    <p:sldMasterId id="2147483693" r:id="rId9"/>
    <p:sldMasterId id="2147483688" r:id="rId10"/>
    <p:sldMasterId id="2147483676" r:id="rId11"/>
    <p:sldMasterId id="2147483697" r:id="rId12"/>
    <p:sldMasterId id="2147483699" r:id="rId13"/>
    <p:sldMasterId id="2147483700" r:id="rId14"/>
  </p:sldMasterIdLst>
  <p:notesMasterIdLst>
    <p:notesMasterId r:id="rId46"/>
  </p:notesMasterIdLst>
  <p:handoutMasterIdLst>
    <p:handoutMasterId r:id="rId47"/>
  </p:handoutMasterIdLst>
  <p:sldIdLst>
    <p:sldId id="269" r:id="rId15"/>
    <p:sldId id="2725" r:id="rId16"/>
    <p:sldId id="2724" r:id="rId17"/>
    <p:sldId id="286" r:id="rId18"/>
    <p:sldId id="287" r:id="rId19"/>
    <p:sldId id="289" r:id="rId20"/>
    <p:sldId id="2734" r:id="rId21"/>
    <p:sldId id="2736" r:id="rId22"/>
    <p:sldId id="2737" r:id="rId23"/>
    <p:sldId id="2738" r:id="rId24"/>
    <p:sldId id="2742" r:id="rId25"/>
    <p:sldId id="2739" r:id="rId26"/>
    <p:sldId id="2740" r:id="rId27"/>
    <p:sldId id="2741" r:id="rId28"/>
    <p:sldId id="2743" r:id="rId29"/>
    <p:sldId id="2744" r:id="rId30"/>
    <p:sldId id="2745" r:id="rId31"/>
    <p:sldId id="2746" r:id="rId32"/>
    <p:sldId id="2747" r:id="rId33"/>
    <p:sldId id="2728" r:id="rId34"/>
    <p:sldId id="298" r:id="rId35"/>
    <p:sldId id="295" r:id="rId36"/>
    <p:sldId id="2731" r:id="rId37"/>
    <p:sldId id="2727" r:id="rId38"/>
    <p:sldId id="284" r:id="rId39"/>
    <p:sldId id="2748" r:id="rId40"/>
    <p:sldId id="2721" r:id="rId41"/>
    <p:sldId id="2750" r:id="rId42"/>
    <p:sldId id="2751" r:id="rId43"/>
    <p:sldId id="2733" r:id="rId44"/>
    <p:sldId id="2726"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D7F9FF"/>
    <a:srgbClr val="D3F5FA"/>
    <a:srgbClr val="183254"/>
    <a:srgbClr val="0069B4"/>
    <a:srgbClr val="FCC002"/>
    <a:srgbClr val="67BB89"/>
    <a:srgbClr val="41B7C8"/>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8" autoAdjust="0"/>
    <p:restoredTop sz="94660"/>
  </p:normalViewPr>
  <p:slideViewPr>
    <p:cSldViewPr snapToGrid="0">
      <p:cViewPr varScale="1">
        <p:scale>
          <a:sx n="116" d="100"/>
          <a:sy n="116" d="100"/>
        </p:scale>
        <p:origin x="488"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89" d="100"/>
          <a:sy n="89" d="100"/>
        </p:scale>
        <p:origin x="379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AE6A58-4FB4-4CC6-96D2-704E647E1F92}" type="datetimeFigureOut">
              <a:rPr lang="fr-FR" smtClean="0"/>
              <a:t>11/09/2023</a:t>
            </a:fld>
            <a:endParaRPr lang="fr-F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299EB5-BBC7-4461-B19C-AF767D8FFBCD}" type="slidenum">
              <a:rPr lang="fr-FR" smtClean="0"/>
              <a:t>‹#›</a:t>
            </a:fld>
            <a:endParaRPr lang="fr-FR"/>
          </a:p>
        </p:txBody>
      </p:sp>
    </p:spTree>
    <p:extLst>
      <p:ext uri="{BB962C8B-B14F-4D97-AF65-F5344CB8AC3E}">
        <p14:creationId xmlns:p14="http://schemas.microsoft.com/office/powerpoint/2010/main" val="3523031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DCC70-1736-4198-B3CB-0BBF381B4215}" type="datetimeFigureOut">
              <a:rPr lang="fr-FR" smtClean="0"/>
              <a:t>11/09/2023</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55B3A-F9BB-419E-94F8-F6C4477A78EA}" type="slidenum">
              <a:rPr lang="fr-FR" smtClean="0"/>
              <a:t>‹#›</a:t>
            </a:fld>
            <a:endParaRPr lang="fr-FR"/>
          </a:p>
        </p:txBody>
      </p:sp>
    </p:spTree>
    <p:extLst>
      <p:ext uri="{BB962C8B-B14F-4D97-AF65-F5344CB8AC3E}">
        <p14:creationId xmlns:p14="http://schemas.microsoft.com/office/powerpoint/2010/main" val="3913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913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1409" y="1881352"/>
            <a:ext cx="3490842" cy="3531476"/>
          </a:xfrm>
          <a:prstGeom prst="rect">
            <a:avLst/>
          </a:prstGeom>
        </p:spPr>
      </p:pic>
    </p:spTree>
    <p:extLst>
      <p:ext uri="{BB962C8B-B14F-4D97-AF65-F5344CB8AC3E}">
        <p14:creationId xmlns:p14="http://schemas.microsoft.com/office/powerpoint/2010/main" val="100178418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9850" t="-943" r="-1"/>
          <a:stretch/>
        </p:blipFill>
        <p:spPr>
          <a:xfrm>
            <a:off x="7338429" y="1779105"/>
            <a:ext cx="3970734" cy="3977470"/>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392115383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54C09-06E6-EC4E-BDC8-F8CE7451FAA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9475AF4-7C76-F84A-BB03-3750F9EBBB3F}"/>
              </a:ext>
            </a:extLst>
          </p:cNvPr>
          <p:cNvSpPr>
            <a:spLocks noGrp="1"/>
          </p:cNvSpPr>
          <p:nvPr>
            <p:ph sz="quarter" idx="10"/>
          </p:nvPr>
        </p:nvSpPr>
        <p:spPr>
          <a:xfrm>
            <a:off x="1494146" y="1680651"/>
            <a:ext cx="10491787" cy="4513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702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319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fr-FR"/>
          </a:p>
        </p:txBody>
      </p:sp>
    </p:spTree>
    <p:extLst>
      <p:ext uri="{BB962C8B-B14F-4D97-AF65-F5344CB8AC3E}">
        <p14:creationId xmlns:p14="http://schemas.microsoft.com/office/powerpoint/2010/main" val="2707845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281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378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240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881200"/>
            <a:ext cx="12192001" cy="4397389"/>
          </a:xfrm>
          <a:prstGeom prst="rect">
            <a:avLst/>
          </a:prstGeom>
        </p:spPr>
      </p:pic>
      <p:sp>
        <p:nvSpPr>
          <p:cNvPr id="5" name="Rectangle 4"/>
          <p:cNvSpPr/>
          <p:nvPr userDrawn="1"/>
        </p:nvSpPr>
        <p:spPr>
          <a:xfrm>
            <a:off x="2031713" y="2270490"/>
            <a:ext cx="8128572" cy="3618809"/>
          </a:xfrm>
          <a:prstGeom prst="rect">
            <a:avLst/>
          </a:prstGeom>
          <a:solidFill>
            <a:schemeClr val="bg1"/>
          </a:solidFill>
          <a:ln w="57150"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6" name="Oval 17"/>
          <p:cNvSpPr/>
          <p:nvPr userDrawn="1"/>
        </p:nvSpPr>
        <p:spPr>
          <a:xfrm>
            <a:off x="1703252" y="1972193"/>
            <a:ext cx="955433" cy="955433"/>
          </a:xfrm>
          <a:prstGeom prst="ellipse">
            <a:avLst/>
          </a:prstGeom>
          <a:solidFill>
            <a:srgbClr val="0069B4"/>
          </a:solidFill>
          <a:ln w="12700">
            <a:solidFill>
              <a:srgbClr val="0069B4"/>
            </a:solidFill>
            <a:miter lim="400000"/>
          </a:ln>
        </p:spPr>
        <p:txBody>
          <a:bodyPr lIns="65023" tIns="65023" rIns="65023" bIns="65023" anchor="ctr"/>
          <a:lstStyle/>
          <a:p>
            <a:pPr algn="ctr">
              <a:defRPr sz="1800">
                <a:solidFill>
                  <a:srgbClr val="FFFFFF"/>
                </a:solidFill>
              </a:defRPr>
            </a:pPr>
            <a:endParaRPr dirty="0"/>
          </a:p>
        </p:txBody>
      </p:sp>
    </p:spTree>
    <p:extLst>
      <p:ext uri="{BB962C8B-B14F-4D97-AF65-F5344CB8AC3E}">
        <p14:creationId xmlns:p14="http://schemas.microsoft.com/office/powerpoint/2010/main" val="1448425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3D55D0-3C72-4164-9340-C8944BC236B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710858"/>
            <a:ext cx="12192000" cy="4539343"/>
          </a:xfrm>
          <a:prstGeom prst="rect">
            <a:avLst/>
          </a:prstGeom>
        </p:spPr>
      </p:pic>
      <p:sp>
        <p:nvSpPr>
          <p:cNvPr id="5" name="Rectangle 4"/>
          <p:cNvSpPr/>
          <p:nvPr userDrawn="1"/>
        </p:nvSpPr>
        <p:spPr>
          <a:xfrm>
            <a:off x="2031714" y="2171125"/>
            <a:ext cx="8128572" cy="3618809"/>
          </a:xfrm>
          <a:prstGeom prst="rect">
            <a:avLst/>
          </a:prstGeom>
          <a:solidFill>
            <a:schemeClr val="bg1"/>
          </a:solidFill>
          <a:ln w="57150"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206140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CBF371C-B563-7143-AB92-E7DA8E41A57E}"/>
              </a:ext>
            </a:extLst>
          </p:cNvPr>
          <p:cNvSpPr>
            <a:spLocks noGrp="1"/>
          </p:cNvSpPr>
          <p:nvPr>
            <p:ph sz="quarter" idx="10"/>
          </p:nvPr>
        </p:nvSpPr>
        <p:spPr>
          <a:xfrm>
            <a:off x="382741" y="1298268"/>
            <a:ext cx="11474450" cy="5289550"/>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28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9FA098D7-84A4-0A45-938C-E934A08034D6}"/>
              </a:ext>
            </a:extLst>
          </p:cNvPr>
          <p:cNvSpPr>
            <a:spLocks noGrp="1"/>
          </p:cNvSpPr>
          <p:nvPr>
            <p:ph type="title"/>
          </p:nvPr>
        </p:nvSpPr>
        <p:spPr>
          <a:xfrm>
            <a:off x="376084" y="188144"/>
            <a:ext cx="10515600" cy="922901"/>
          </a:xfrm>
          <a:prstGeom prst="rect">
            <a:avLst/>
          </a:prstGeom>
        </p:spPr>
        <p:txBody>
          <a:bodyPr/>
          <a:lstStyle>
            <a:lvl1pP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22319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352639"/>
            <a:ext cx="12192000" cy="4539343"/>
          </a:xfrm>
          <a:prstGeom prst="rect">
            <a:avLst/>
          </a:prstGeom>
        </p:spPr>
      </p:pic>
      <p:sp>
        <p:nvSpPr>
          <p:cNvPr id="8" name="Rectangle 7"/>
          <p:cNvSpPr/>
          <p:nvPr userDrawn="1"/>
        </p:nvSpPr>
        <p:spPr>
          <a:xfrm>
            <a:off x="2151898" y="1812907"/>
            <a:ext cx="8128572" cy="3618809"/>
          </a:xfrm>
          <a:prstGeom prst="rect">
            <a:avLst/>
          </a:prstGeom>
          <a:solidFill>
            <a:schemeClr val="bg1"/>
          </a:solidFill>
          <a:ln w="57150" cap="flat">
            <a:solidFill>
              <a:srgbClr val="41B7C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9" name="Oval 17"/>
          <p:cNvSpPr/>
          <p:nvPr userDrawn="1"/>
        </p:nvSpPr>
        <p:spPr>
          <a:xfrm>
            <a:off x="1495862" y="1170914"/>
            <a:ext cx="955433" cy="955433"/>
          </a:xfrm>
          <a:prstGeom prst="ellipse">
            <a:avLst/>
          </a:prstGeom>
          <a:solidFill>
            <a:srgbClr val="41B7C8"/>
          </a:solidFill>
          <a:ln w="12700">
            <a:miter lim="400000"/>
          </a:ln>
        </p:spPr>
        <p:txBody>
          <a:bodyPr lIns="65023" tIns="65023" rIns="65023" bIns="65023" anchor="ctr"/>
          <a:lstStyle/>
          <a:p>
            <a:pPr algn="ctr">
              <a:defRPr sz="1800">
                <a:solidFill>
                  <a:srgbClr val="FFFFFF"/>
                </a:solidFill>
              </a:defRPr>
            </a:pPr>
            <a:endParaRPr dirty="0"/>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5536" y="-115614"/>
            <a:ext cx="1629168" cy="1629168"/>
          </a:xfrm>
          <a:prstGeom prst="rect">
            <a:avLst/>
          </a:prstGeom>
        </p:spPr>
      </p:pic>
    </p:spTree>
    <p:extLst>
      <p:ext uri="{BB962C8B-B14F-4D97-AF65-F5344CB8AC3E}">
        <p14:creationId xmlns:p14="http://schemas.microsoft.com/office/powerpoint/2010/main" val="347582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p:cNvSpPr/>
          <p:nvPr userDrawn="1"/>
        </p:nvSpPr>
        <p:spPr>
          <a:xfrm>
            <a:off x="0" y="1990017"/>
            <a:ext cx="12192000" cy="43656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Placeholder 2"/>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733108" y="1990017"/>
            <a:ext cx="3458892" cy="4365641"/>
          </a:xfrm>
          <a:prstGeom prst="rect">
            <a:avLst/>
          </a:prstGeom>
          <a:solidFill>
            <a:srgbClr val="41B7C8"/>
          </a:solidFill>
          <a:ln w="12700">
            <a:solidFill>
              <a:srgbClr val="41B7C8"/>
            </a:solidFill>
          </a:ln>
        </p:spPr>
      </p:pic>
    </p:spTree>
    <p:extLst>
      <p:ext uri="{BB962C8B-B14F-4D97-AF65-F5344CB8AC3E}">
        <p14:creationId xmlns:p14="http://schemas.microsoft.com/office/powerpoint/2010/main" val="3537423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5" name="Rectangle 4"/>
          <p:cNvSpPr/>
          <p:nvPr userDrawn="1"/>
        </p:nvSpPr>
        <p:spPr>
          <a:xfrm>
            <a:off x="5988818" y="0"/>
            <a:ext cx="6203182" cy="6962503"/>
          </a:xfrm>
          <a:prstGeom prst="rect">
            <a:avLst/>
          </a:prstGeom>
          <a:solidFill>
            <a:srgbClr val="183254"/>
          </a:solidFill>
          <a:ln w="12700" cap="flat">
            <a:solidFill>
              <a:srgbClr val="1F476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pic>
        <p:nvPicPr>
          <p:cNvPr id="4" name="Picture 3">
            <a:extLst>
              <a:ext uri="{FF2B5EF4-FFF2-40B4-BE49-F238E27FC236}">
                <a16:creationId xmlns:a16="http://schemas.microsoft.com/office/drawing/2014/main" id="{A00B0CD4-6B8D-45A9-9DCA-8CB0A0C6423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575486" y="136525"/>
            <a:ext cx="1495758" cy="1437388"/>
          </a:xfrm>
          <a:prstGeom prst="rect">
            <a:avLst/>
          </a:prstGeom>
        </p:spPr>
      </p:pic>
    </p:spTree>
    <p:extLst>
      <p:ext uri="{BB962C8B-B14F-4D97-AF65-F5344CB8AC3E}">
        <p14:creationId xmlns:p14="http://schemas.microsoft.com/office/powerpoint/2010/main" val="3353592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562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147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056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Placeholder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204857" y="0"/>
            <a:ext cx="5987143" cy="6858000"/>
          </a:xfrm>
          <a:prstGeom prst="rect">
            <a:avLst/>
          </a:prstGeom>
        </p:spPr>
      </p:pic>
      <p:pic>
        <p:nvPicPr>
          <p:cNvPr id="5" name="Picture 4">
            <a:extLst>
              <a:ext uri="{FF2B5EF4-FFF2-40B4-BE49-F238E27FC236}">
                <a16:creationId xmlns:a16="http://schemas.microsoft.com/office/drawing/2014/main" id="{E8FB8DA0-25B2-48F6-8868-B213CEA01194}"/>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0622621" y="5349548"/>
            <a:ext cx="1495758" cy="1437388"/>
          </a:xfrm>
          <a:prstGeom prst="rect">
            <a:avLst/>
          </a:prstGeom>
        </p:spPr>
      </p:pic>
      <p:sp>
        <p:nvSpPr>
          <p:cNvPr id="6" name="Rectangle">
            <a:extLst>
              <a:ext uri="{FF2B5EF4-FFF2-40B4-BE49-F238E27FC236}">
                <a16:creationId xmlns:a16="http://schemas.microsoft.com/office/drawing/2014/main" id="{6339B7C9-369B-4FBD-93AB-42CB9FBB9CB7}"/>
              </a:ext>
            </a:extLst>
          </p:cNvPr>
          <p:cNvSpPr/>
          <p:nvPr userDrawn="1"/>
        </p:nvSpPr>
        <p:spPr>
          <a:xfrm rot="10800000">
            <a:off x="1790483" y="1302602"/>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2133358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a:extLst>
              <a:ext uri="{FF2B5EF4-FFF2-40B4-BE49-F238E27FC236}">
                <a16:creationId xmlns:a16="http://schemas.microsoft.com/office/drawing/2014/main" id="{694F4ECB-61D4-4894-A69C-2CEC9B9D8136}"/>
              </a:ext>
            </a:extLst>
          </p:cNvPr>
          <p:cNvSpPr/>
          <p:nvPr userDrawn="1"/>
        </p:nvSpPr>
        <p:spPr>
          <a:xfrm rot="5400000">
            <a:off x="1412796"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614192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p:cNvSpPr/>
          <p:nvPr userDrawn="1"/>
        </p:nvSpPr>
        <p:spPr>
          <a:xfrm rot="5400000">
            <a:off x="1412796"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
        <p:nvSpPr>
          <p:cNvPr id="2" name="Rectangle 1"/>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a:extLst>
              <a:ext uri="{FF2B5EF4-FFF2-40B4-BE49-F238E27FC236}">
                <a16:creationId xmlns:a16="http://schemas.microsoft.com/office/drawing/2014/main" id="{06F47C58-E686-410D-A080-804664D176A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2358716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4EB186-FC1E-FD41-9F03-746BAD5ED28F}"/>
              </a:ext>
            </a:extLst>
          </p:cNvPr>
          <p:cNvSpPr>
            <a:spLocks noGrp="1"/>
          </p:cNvSpPr>
          <p:nvPr>
            <p:ph type="title"/>
          </p:nvPr>
        </p:nvSpPr>
        <p:spPr>
          <a:xfrm>
            <a:off x="472440" y="0"/>
            <a:ext cx="10515600" cy="1005281"/>
          </a:xfrm>
          <a:prstGeom prst="rect">
            <a:avLst/>
          </a:prstGeom>
        </p:spPr>
        <p:txBody>
          <a:bodyPr vert="horz" lIns="91440" tIns="45720" rIns="91440" bIns="45720" rtlCol="0" anchor="ctr">
            <a:normAutofit/>
          </a:bodyPr>
          <a:lstStyle/>
          <a:p>
            <a:r>
              <a:rPr lang="en-US" dirty="0"/>
              <a:t>Click to edit</a:t>
            </a:r>
          </a:p>
        </p:txBody>
      </p:sp>
      <p:sp>
        <p:nvSpPr>
          <p:cNvPr id="6" name="Content Placeholder 5">
            <a:extLst>
              <a:ext uri="{FF2B5EF4-FFF2-40B4-BE49-F238E27FC236}">
                <a16:creationId xmlns:a16="http://schemas.microsoft.com/office/drawing/2014/main" id="{6A713D5D-E2C9-0947-BFB4-71009212A373}"/>
              </a:ext>
            </a:extLst>
          </p:cNvPr>
          <p:cNvSpPr>
            <a:spLocks noGrp="1"/>
          </p:cNvSpPr>
          <p:nvPr>
            <p:ph sz="quarter" idx="10"/>
          </p:nvPr>
        </p:nvSpPr>
        <p:spPr>
          <a:xfrm>
            <a:off x="511790" y="1337239"/>
            <a:ext cx="11179175" cy="4630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79529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148552"/>
            <a:ext cx="12192000" cy="709447"/>
          </a:xfrm>
          <a:prstGeom prst="rect">
            <a:avLst/>
          </a:prstGeom>
        </p:spPr>
      </p:pic>
    </p:spTree>
    <p:extLst>
      <p:ext uri="{BB962C8B-B14F-4D97-AF65-F5344CB8AC3E}">
        <p14:creationId xmlns:p14="http://schemas.microsoft.com/office/powerpoint/2010/main" val="229794727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510" y="6148552"/>
            <a:ext cx="12225126" cy="709448"/>
          </a:xfrm>
          <a:prstGeom prst="rect">
            <a:avLst/>
          </a:prstGeom>
        </p:spPr>
      </p:pic>
    </p:spTree>
    <p:extLst>
      <p:ext uri="{BB962C8B-B14F-4D97-AF65-F5344CB8AC3E}">
        <p14:creationId xmlns:p14="http://schemas.microsoft.com/office/powerpoint/2010/main" val="248211408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5717631" y="420412"/>
            <a:ext cx="756742" cy="12191999"/>
          </a:xfrm>
          <a:prstGeom prst="rect">
            <a:avLst/>
          </a:prstGeom>
        </p:spPr>
      </p:pic>
    </p:spTree>
    <p:extLst>
      <p:ext uri="{BB962C8B-B14F-4D97-AF65-F5344CB8AC3E}">
        <p14:creationId xmlns:p14="http://schemas.microsoft.com/office/powerpoint/2010/main" val="316210746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2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1.xml"/><Relationship Id="rId1" Type="http://schemas.openxmlformats.org/officeDocument/2006/relationships/slideLayout" Target="../slideLayouts/slideLayout25.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theme" Target="../theme/theme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4.png"/><Relationship Id="rId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326991037"/>
      </p:ext>
    </p:extLst>
  </p:cSld>
  <p:clrMap bg1="lt1" tx1="dk1" bg2="lt2" tx2="dk2" accent1="accent1" accent2="accent2" accent3="accent3" accent4="accent4" accent5="accent5" accent6="accent6" hlink="hlink" folHlink="folHlink"/>
  <p:sldLayoutIdLst>
    <p:sldLayoutId id="214748371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Date Placeholder 3"/>
          <p:cNvSpPr txBox="1">
            <a:spLocks/>
          </p:cNvSpPr>
          <p:nvPr userDrawn="1"/>
        </p:nvSpPr>
        <p:spPr>
          <a:xfrm>
            <a:off x="838200" y="6356349"/>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2A5ED9-6140-49EF-92C0-7F9DD0623968}" type="datetimeFigureOut">
              <a:rPr lang="fr-FR" smtClean="0"/>
              <a:pPr/>
              <a:t>11/09/2023</a:t>
            </a:fld>
            <a:endParaRPr lang="fr-FR" dirty="0"/>
          </a:p>
        </p:txBody>
      </p:sp>
      <p:sp>
        <p:nvSpPr>
          <p:cNvPr id="12" name="Rectangle 11"/>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p:cNvSpPr/>
          <p:nvPr userDrawn="1"/>
        </p:nvSpPr>
        <p:spPr>
          <a:xfrm rot="5400000">
            <a:off x="1974074" y="3090727"/>
            <a:ext cx="1328398" cy="125771"/>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6" name="Rectangle 15"/>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userDrawn="1"/>
        </p:nvSpPr>
        <p:spPr>
          <a:xfrm>
            <a:off x="2529840" y="2716523"/>
            <a:ext cx="7532914" cy="1169551"/>
          </a:xfrm>
          <a:prstGeom prst="rect">
            <a:avLst/>
          </a:prstGeom>
        </p:spPr>
        <p:txBody>
          <a:bodyPr wrap="square">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7000" b="1" i="0" u="none" strike="noStrike" kern="0" cap="none" spc="0" normalizeH="0" baseline="0" noProof="0" dirty="0">
                <a:ln>
                  <a:noFill/>
                </a:ln>
                <a:solidFill>
                  <a:srgbClr val="0069B4"/>
                </a:solidFill>
                <a:effectLst/>
                <a:uLnTx/>
                <a:uFillTx/>
                <a:latin typeface="Arial" panose="020B0604020202020204" pitchFamily="34" charset="0"/>
                <a:cs typeface="Arial" panose="020B0604020202020204" pitchFamily="34" charset="0"/>
                <a:sym typeface="Roboto"/>
              </a:rPr>
              <a:t>THANK YOU</a:t>
            </a:r>
            <a:endParaRPr kumimoji="0" lang="fr-FR" sz="7000" b="1" i="0" u="none" strike="noStrike" kern="0" cap="none" spc="0" normalizeH="0" baseline="0" noProof="0" dirty="0">
              <a:ln>
                <a:noFill/>
              </a:ln>
              <a:solidFill>
                <a:srgbClr val="0069B4"/>
              </a:solidFill>
              <a:effectLst/>
              <a:uLnTx/>
              <a:uFillTx/>
              <a:latin typeface="Arial" panose="020B0604020202020204" pitchFamily="34" charset="0"/>
              <a:cs typeface="Arial" panose="020B0604020202020204" pitchFamily="34" charset="0"/>
              <a:sym typeface="Roboto"/>
            </a:endParaRPr>
          </a:p>
        </p:txBody>
      </p:sp>
      <p:sp>
        <p:nvSpPr>
          <p:cNvPr id="9" name="Rectangle">
            <a:extLst>
              <a:ext uri="{FF2B5EF4-FFF2-40B4-BE49-F238E27FC236}">
                <a16:creationId xmlns:a16="http://schemas.microsoft.com/office/drawing/2014/main" id="{77534053-254D-4E28-925D-C8196B6A1DA0}"/>
              </a:ext>
            </a:extLst>
          </p:cNvPr>
          <p:cNvSpPr/>
          <p:nvPr userDrawn="1"/>
        </p:nvSpPr>
        <p:spPr>
          <a:xfrm rot="5400000">
            <a:off x="1001943"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pic>
        <p:nvPicPr>
          <p:cNvPr id="11" name="Picture 10">
            <a:extLst>
              <a:ext uri="{FF2B5EF4-FFF2-40B4-BE49-F238E27FC236}">
                <a16:creationId xmlns:a16="http://schemas.microsoft.com/office/drawing/2014/main" id="{2BDEE516-FBD8-4DC1-9266-A07046C0240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2879640770"/>
      </p:ext>
    </p:extLst>
  </p:cSld>
  <p:clrMap bg1="lt1" tx1="dk1" bg2="lt2" tx2="dk2" accent1="accent1" accent2="accent2" accent3="accent3" accent4="accent4" accent5="accent5" accent6="accent6" hlink="hlink" folHlink="folHlink"/>
  <p:sldLayoutIdLst>
    <p:sldLayoutId id="214748370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238897" y="635634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8"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
        <p:nvSpPr>
          <p:cNvPr id="11" name="Slide Number Placeholder 5"/>
          <p:cNvSpPr>
            <a:spLocks noGrp="1"/>
          </p:cNvSpPr>
          <p:nvPr>
            <p:ph type="sldNum" sz="quarter" idx="4"/>
          </p:nvPr>
        </p:nvSpPr>
        <p:spPr>
          <a:xfrm>
            <a:off x="8610600" y="6356350"/>
            <a:ext cx="2743200" cy="365125"/>
          </a:xfrm>
          <a:prstGeom prst="rect">
            <a:avLst/>
          </a:prstGeom>
        </p:spPr>
        <p:txBody>
          <a:bodyPr/>
          <a:lstStyle/>
          <a:p>
            <a:fld id="{2F397117-F3A1-41B5-B5A5-0FD5A7D43CA4}" type="slidenum">
              <a:rPr lang="fr-FR" smtClean="0"/>
              <a:t>‹#›</a:t>
            </a:fld>
            <a:endParaRPr lang="fr-FR"/>
          </a:p>
        </p:txBody>
      </p:sp>
      <p:sp>
        <p:nvSpPr>
          <p:cNvPr id="14" name="Rectangle"/>
          <p:cNvSpPr/>
          <p:nvPr userDrawn="1"/>
        </p:nvSpPr>
        <p:spPr>
          <a:xfrm rot="5400000">
            <a:off x="1974074" y="3090727"/>
            <a:ext cx="1328398" cy="125771"/>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6" name="Rectangle 15"/>
          <p:cNvSpPr/>
          <p:nvPr userDrawn="1"/>
        </p:nvSpPr>
        <p:spPr>
          <a:xfrm>
            <a:off x="2396836" y="0"/>
            <a:ext cx="9826971"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userDrawn="1"/>
        </p:nvSpPr>
        <p:spPr>
          <a:xfrm>
            <a:off x="2557322" y="2786402"/>
            <a:ext cx="7532914" cy="1169551"/>
          </a:xfrm>
          <a:prstGeom prst="rect">
            <a:avLst/>
          </a:prstGeom>
        </p:spPr>
        <p:txBody>
          <a:bodyPr wrap="square">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7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Roboto"/>
              </a:rPr>
              <a:t>THANK YOU</a:t>
            </a:r>
            <a:endParaRPr kumimoji="0" lang="fr-FR" sz="7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Roboto"/>
            </a:endParaRPr>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t="24095" r="-1568"/>
          <a:stretch/>
        </p:blipFill>
        <p:spPr>
          <a:xfrm>
            <a:off x="8255299" y="2786397"/>
            <a:ext cx="1161899" cy="868324"/>
          </a:xfrm>
          <a:prstGeom prst="rect">
            <a:avLst/>
          </a:prstGeom>
        </p:spPr>
      </p:pic>
      <p:pic>
        <p:nvPicPr>
          <p:cNvPr id="12" name="Picture 11">
            <a:extLst>
              <a:ext uri="{FF2B5EF4-FFF2-40B4-BE49-F238E27FC236}">
                <a16:creationId xmlns:a16="http://schemas.microsoft.com/office/drawing/2014/main" id="{764F7D3D-79F0-46CE-815A-70D872E7A56B}"/>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0575486" y="136525"/>
            <a:ext cx="1495758" cy="1437388"/>
          </a:xfrm>
          <a:prstGeom prst="rect">
            <a:avLst/>
          </a:prstGeom>
        </p:spPr>
      </p:pic>
      <p:sp>
        <p:nvSpPr>
          <p:cNvPr id="13" name="Rectangle">
            <a:extLst>
              <a:ext uri="{FF2B5EF4-FFF2-40B4-BE49-F238E27FC236}">
                <a16:creationId xmlns:a16="http://schemas.microsoft.com/office/drawing/2014/main" id="{A47F5B70-A4B3-46E6-B156-999A54EA23A3}"/>
              </a:ext>
            </a:extLst>
          </p:cNvPr>
          <p:cNvSpPr/>
          <p:nvPr userDrawn="1"/>
        </p:nvSpPr>
        <p:spPr>
          <a:xfrm rot="5400000">
            <a:off x="1001943"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1519069051"/>
      </p:ext>
    </p:extLst>
  </p:cSld>
  <p:clrMap bg1="lt1" tx1="dk1" bg2="lt2" tx2="dk2" accent1="accent1" accent2="accent2" accent3="accent3" accent4="accent4" accent5="accent5" accent6="accent6" hlink="hlink" folHlink="folHlink"/>
  <p:sldLayoutIdLst>
    <p:sldLayoutId id="2147483703"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0"/>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userDrawn="1"/>
        </p:nvPicPr>
        <p:blipFill>
          <a:blip r:embed="rId7">
            <a:extLst>
              <a:ext uri="{28A0092B-C50C-407E-A947-70E740481C1C}">
                <a14:useLocalDpi xmlns:a14="http://schemas.microsoft.com/office/drawing/2010/main"/>
              </a:ext>
            </a:extLst>
          </a:blip>
          <a:srcRect/>
          <a:stretch/>
        </p:blipFill>
        <p:spPr>
          <a:xfrm>
            <a:off x="10575486" y="136525"/>
            <a:ext cx="1495758" cy="1437388"/>
          </a:xfrm>
          <a:prstGeom prst="rect">
            <a:avLst/>
          </a:prstGeom>
        </p:spPr>
      </p:pic>
    </p:spTree>
    <p:extLst>
      <p:ext uri="{BB962C8B-B14F-4D97-AF65-F5344CB8AC3E}">
        <p14:creationId xmlns:p14="http://schemas.microsoft.com/office/powerpoint/2010/main" val="2036548416"/>
      </p:ext>
    </p:extLst>
  </p:cSld>
  <p:clrMap bg1="lt1" tx1="dk1" bg2="lt2" tx2="dk2" accent1="accent1" accent2="accent2" accent3="accent3" accent4="accent4" accent5="accent5" accent6="accent6" hlink="hlink" folHlink="folHlink"/>
  <p:sldLayoutIdLst>
    <p:sldLayoutId id="2147483710" r:id="rId1"/>
    <p:sldLayoutId id="2147483649" r:id="rId2"/>
    <p:sldLayoutId id="2147483656" r:id="rId3"/>
    <p:sldLayoutId id="214748367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C10E1C6E-56AE-4A56-82D7-922AEEE28BA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6" name="Picture 5">
            <a:extLst>
              <a:ext uri="{FF2B5EF4-FFF2-40B4-BE49-F238E27FC236}">
                <a16:creationId xmlns:a16="http://schemas.microsoft.com/office/drawing/2014/main" id="{434AB9F8-DCDF-4F56-BFC8-6D6873D2C011}"/>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10575486" y="152363"/>
            <a:ext cx="1495758" cy="1405711"/>
          </a:xfrm>
          <a:prstGeom prst="rect">
            <a:avLst/>
          </a:prstGeom>
        </p:spPr>
      </p:pic>
      <p:sp>
        <p:nvSpPr>
          <p:cNvPr id="8" name="Rectangle 7">
            <a:extLst>
              <a:ext uri="{FF2B5EF4-FFF2-40B4-BE49-F238E27FC236}">
                <a16:creationId xmlns:a16="http://schemas.microsoft.com/office/drawing/2014/main" id="{517863F2-11A4-4389-99C2-FE101F254974}"/>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2" name="Title Placeholder 1">
            <a:extLst>
              <a:ext uri="{FF2B5EF4-FFF2-40B4-BE49-F238E27FC236}">
                <a16:creationId xmlns:a16="http://schemas.microsoft.com/office/drawing/2014/main" id="{DADD5931-16A2-F049-BD43-6DDE04A20125}"/>
              </a:ext>
            </a:extLst>
          </p:cNvPr>
          <p:cNvSpPr>
            <a:spLocks noGrp="1"/>
          </p:cNvSpPr>
          <p:nvPr>
            <p:ph type="title"/>
          </p:nvPr>
        </p:nvSpPr>
        <p:spPr>
          <a:xfrm>
            <a:off x="472440" y="0"/>
            <a:ext cx="10515600" cy="1005281"/>
          </a:xfrm>
          <a:prstGeom prst="rect">
            <a:avLst/>
          </a:prstGeom>
        </p:spPr>
        <p:txBody>
          <a:bodyPr vert="horz" lIns="91440" tIns="45720" rIns="91440" bIns="45720" rtlCol="0" anchor="ctr">
            <a:normAutofit/>
          </a:bodyPr>
          <a:lstStyle/>
          <a:p>
            <a:r>
              <a:rPr lang="en-US" dirty="0"/>
              <a:t>Click to edit</a:t>
            </a:r>
          </a:p>
        </p:txBody>
      </p:sp>
      <p:sp>
        <p:nvSpPr>
          <p:cNvPr id="4" name="Text Placeholder 3">
            <a:extLst>
              <a:ext uri="{FF2B5EF4-FFF2-40B4-BE49-F238E27FC236}">
                <a16:creationId xmlns:a16="http://schemas.microsoft.com/office/drawing/2014/main" id="{A15123ED-E9D3-D74E-98EF-B067CB9D37A0}"/>
              </a:ext>
            </a:extLst>
          </p:cNvPr>
          <p:cNvSpPr>
            <a:spLocks noGrp="1"/>
          </p:cNvSpPr>
          <p:nvPr>
            <p:ph type="body" idx="1"/>
          </p:nvPr>
        </p:nvSpPr>
        <p:spPr>
          <a:xfrm>
            <a:off x="490728" y="1450721"/>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580446"/>
      </p:ext>
    </p:extLst>
  </p:cSld>
  <p:clrMap bg1="lt1" tx1="dk1" bg2="lt2" tx2="dk2" accent1="accent1" accent2="accent2" accent3="accent3" accent4="accent4" accent5="accent5" accent6="accent6" hlink="hlink" folHlink="folHlink"/>
  <p:sldLayoutIdLst>
    <p:sldLayoutId id="2147483709" r:id="rId1"/>
    <p:sldLayoutId id="2147483668" r:id="rId2"/>
    <p:sldLayoutId id="2147483669" r:id="rId3"/>
    <p:sldLayoutId id="2147483670" r:id="rId4"/>
    <p:sldLayoutId id="2147483689" r:id="rId5"/>
    <p:sldLayoutId id="2147483690" r:id="rId6"/>
  </p:sldLayoutIdLst>
  <p:transition spd="med"/>
  <p:hf sldNum="0" hdr="0" ftr="0" dt="0"/>
  <p:txStyles>
    <p:title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C000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1" name="Oval 8"/>
          <p:cNvSpPr/>
          <p:nvPr userDrawn="1"/>
        </p:nvSpPr>
        <p:spPr>
          <a:xfrm>
            <a:off x="518275" y="1855801"/>
            <a:ext cx="594088" cy="583454"/>
          </a:xfrm>
          <a:prstGeom prst="ellipse">
            <a:avLst/>
          </a:prstGeom>
          <a:solidFill>
            <a:srgbClr val="0069B4"/>
          </a:solidFill>
          <a:ln w="12700">
            <a:miter lim="400000"/>
          </a:ln>
        </p:spPr>
        <p:txBody>
          <a:bodyPr lIns="65023" tIns="65023" rIns="65023" bIns="65023" anchor="ctr"/>
          <a:lstStyle/>
          <a:p>
            <a:pPr marL="0" marR="0" lvl="0" indent="0" algn="ctr" defTabSz="1300480" eaLnBrk="1" fontAlgn="auto" latinLnBrk="0" hangingPunct="0">
              <a:lnSpc>
                <a:spcPct val="100000"/>
              </a:lnSpc>
              <a:spcBef>
                <a:spcPts val="0"/>
              </a:spcBef>
              <a:spcAft>
                <a:spcPts val="0"/>
              </a:spcAft>
              <a:buClrTx/>
              <a:buSzTx/>
              <a:buFontTx/>
              <a:buNone/>
              <a:tabLst/>
              <a:defRPr sz="1800">
                <a:solidFill>
                  <a:srgbClr val="FFFFFF"/>
                </a:solidFill>
              </a:defRPr>
            </a:pPr>
            <a:endParaRPr kumimoji="0" sz="1800" b="0" i="0" u="none" strike="noStrike" kern="0" cap="none" spc="0" normalizeH="0" baseline="0" noProof="0">
              <a:ln>
                <a:noFill/>
              </a:ln>
              <a:solidFill>
                <a:srgbClr val="41B7C8"/>
              </a:solidFill>
              <a:effectLst/>
              <a:uLnTx/>
              <a:uFillTx/>
              <a:latin typeface="Roboto"/>
              <a:sym typeface="Roboto"/>
            </a:endParaRPr>
          </a:p>
        </p:txBody>
      </p:sp>
      <p:pic>
        <p:nvPicPr>
          <p:cNvPr id="11" name="Picture 10">
            <a:extLst>
              <a:ext uri="{FF2B5EF4-FFF2-40B4-BE49-F238E27FC236}">
                <a16:creationId xmlns:a16="http://schemas.microsoft.com/office/drawing/2014/main" id="{A08AB85A-D4DC-48B7-AC15-2A576CD744D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75486" y="152363"/>
            <a:ext cx="1495758" cy="1405711"/>
          </a:xfrm>
          <a:prstGeom prst="rect">
            <a:avLst/>
          </a:prstGeom>
        </p:spPr>
      </p:pic>
      <p:sp>
        <p:nvSpPr>
          <p:cNvPr id="12" name="Rectangle">
            <a:extLst>
              <a:ext uri="{FF2B5EF4-FFF2-40B4-BE49-F238E27FC236}">
                <a16:creationId xmlns:a16="http://schemas.microsoft.com/office/drawing/2014/main" id="{AEC65851-C120-4AE0-9C20-79A8D25101DF}"/>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sp>
        <p:nvSpPr>
          <p:cNvPr id="13" name="Oval 8">
            <a:extLst>
              <a:ext uri="{FF2B5EF4-FFF2-40B4-BE49-F238E27FC236}">
                <a16:creationId xmlns:a16="http://schemas.microsoft.com/office/drawing/2014/main" id="{3FB3321D-09B7-419A-8BAF-CB3FBE47F72F}"/>
              </a:ext>
            </a:extLst>
          </p:cNvPr>
          <p:cNvSpPr/>
          <p:nvPr userDrawn="1"/>
        </p:nvSpPr>
        <p:spPr>
          <a:xfrm>
            <a:off x="502508" y="3269246"/>
            <a:ext cx="594088" cy="583454"/>
          </a:xfrm>
          <a:prstGeom prst="ellipse">
            <a:avLst/>
          </a:prstGeom>
          <a:solidFill>
            <a:srgbClr val="0069B4"/>
          </a:solidFill>
          <a:ln w="12700">
            <a:miter lim="400000"/>
          </a:ln>
        </p:spPr>
        <p:txBody>
          <a:bodyPr lIns="65023" tIns="65023" rIns="65023" bIns="65023" anchor="ctr"/>
          <a:lstStyle/>
          <a:p>
            <a:pPr marL="0" marR="0" lvl="0" indent="0" algn="ctr" defTabSz="1300480" eaLnBrk="1" fontAlgn="auto" latinLnBrk="0" hangingPunct="0">
              <a:lnSpc>
                <a:spcPct val="100000"/>
              </a:lnSpc>
              <a:spcBef>
                <a:spcPts val="0"/>
              </a:spcBef>
              <a:spcAft>
                <a:spcPts val="0"/>
              </a:spcAft>
              <a:buClrTx/>
              <a:buSzTx/>
              <a:buFontTx/>
              <a:buNone/>
              <a:tabLst/>
              <a:defRPr sz="1800">
                <a:solidFill>
                  <a:srgbClr val="FFFFFF"/>
                </a:solidFill>
              </a:defRPr>
            </a:pPr>
            <a:endParaRPr kumimoji="0" sz="1800" b="0" i="0" u="none" strike="noStrike" kern="0" cap="none" spc="0" normalizeH="0" baseline="0" noProof="0">
              <a:ln>
                <a:noFill/>
              </a:ln>
              <a:solidFill>
                <a:srgbClr val="41B7C8"/>
              </a:solidFill>
              <a:effectLst/>
              <a:uLnTx/>
              <a:uFillTx/>
              <a:latin typeface="Roboto"/>
              <a:sym typeface="Roboto"/>
            </a:endParaRPr>
          </a:p>
        </p:txBody>
      </p:sp>
      <p:sp>
        <p:nvSpPr>
          <p:cNvPr id="14" name="Oval 8">
            <a:extLst>
              <a:ext uri="{FF2B5EF4-FFF2-40B4-BE49-F238E27FC236}">
                <a16:creationId xmlns:a16="http://schemas.microsoft.com/office/drawing/2014/main" id="{62CCC20A-A1CA-4F8C-9E43-B430FE3E37D3}"/>
              </a:ext>
            </a:extLst>
          </p:cNvPr>
          <p:cNvSpPr/>
          <p:nvPr userDrawn="1"/>
        </p:nvSpPr>
        <p:spPr>
          <a:xfrm>
            <a:off x="518275" y="4682691"/>
            <a:ext cx="594088" cy="583454"/>
          </a:xfrm>
          <a:prstGeom prst="ellipse">
            <a:avLst/>
          </a:prstGeom>
          <a:solidFill>
            <a:srgbClr val="0069B4"/>
          </a:solidFill>
          <a:ln w="12700">
            <a:miter lim="400000"/>
          </a:ln>
        </p:spPr>
        <p:txBody>
          <a:bodyPr lIns="65023" tIns="65023" rIns="65023" bIns="65023" anchor="ctr"/>
          <a:lstStyle/>
          <a:p>
            <a:pPr marL="0" marR="0" lvl="0" indent="0" algn="ctr" defTabSz="1300480" eaLnBrk="1" fontAlgn="auto" latinLnBrk="0" hangingPunct="0">
              <a:lnSpc>
                <a:spcPct val="100000"/>
              </a:lnSpc>
              <a:spcBef>
                <a:spcPts val="0"/>
              </a:spcBef>
              <a:spcAft>
                <a:spcPts val="0"/>
              </a:spcAft>
              <a:buClrTx/>
              <a:buSzTx/>
              <a:buFontTx/>
              <a:buNone/>
              <a:tabLst/>
              <a:defRPr sz="1800">
                <a:solidFill>
                  <a:srgbClr val="FFFFFF"/>
                </a:solidFill>
              </a:defRPr>
            </a:pPr>
            <a:endParaRPr kumimoji="0" sz="1800" b="0" i="0" u="none" strike="noStrike" kern="0" cap="none" spc="0" normalizeH="0" baseline="0" noProof="0">
              <a:ln>
                <a:noFill/>
              </a:ln>
              <a:solidFill>
                <a:srgbClr val="41B7C8"/>
              </a:solidFill>
              <a:effectLst/>
              <a:uLnTx/>
              <a:uFillTx/>
              <a:latin typeface="Roboto"/>
              <a:sym typeface="Roboto"/>
            </a:endParaRPr>
          </a:p>
        </p:txBody>
      </p:sp>
      <p:sp>
        <p:nvSpPr>
          <p:cNvPr id="16" name="Rectangle 15">
            <a:extLst>
              <a:ext uri="{FF2B5EF4-FFF2-40B4-BE49-F238E27FC236}">
                <a16:creationId xmlns:a16="http://schemas.microsoft.com/office/drawing/2014/main" id="{BF509056-E910-4D3F-9F8A-C35247846223}"/>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2" name="Title Placeholder 1">
            <a:extLst>
              <a:ext uri="{FF2B5EF4-FFF2-40B4-BE49-F238E27FC236}">
                <a16:creationId xmlns:a16="http://schemas.microsoft.com/office/drawing/2014/main" id="{7FB5224F-0AA0-4C49-8F64-DD3B5D186CA5}"/>
              </a:ext>
            </a:extLst>
          </p:cNvPr>
          <p:cNvSpPr>
            <a:spLocks noGrp="1"/>
          </p:cNvSpPr>
          <p:nvPr>
            <p:ph type="title"/>
          </p:nvPr>
        </p:nvSpPr>
        <p:spPr>
          <a:xfrm>
            <a:off x="518160" y="-7378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61AEA1C-9B6B-A84D-9758-4CC2AFAEED9E}"/>
              </a:ext>
            </a:extLst>
          </p:cNvPr>
          <p:cNvSpPr>
            <a:spLocks noGrp="1"/>
          </p:cNvSpPr>
          <p:nvPr>
            <p:ph type="body" idx="1"/>
          </p:nvPr>
        </p:nvSpPr>
        <p:spPr>
          <a:xfrm>
            <a:off x="1387037" y="1748344"/>
            <a:ext cx="10515600" cy="40428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9986743"/>
      </p:ext>
    </p:extLst>
  </p:cSld>
  <p:clrMap bg1="lt1" tx1="dk1" bg2="lt2" tx2="dk2" accent1="accent1" accent2="accent2" accent3="accent3" accent4="accent4" accent5="accent5" accent6="accent6" hlink="hlink" folHlink="folHlink"/>
  <p:sldLayoutIdLst>
    <p:sldLayoutId id="2147483708" r:id="rId1"/>
  </p:sldLayoutIdLst>
  <p:hf sldNum="0" hdr="0" ftr="0" dt="0"/>
  <p:txStyles>
    <p:titleStyle>
      <a:lvl1pPr algn="l" defTabSz="914400" rtl="0" eaLnBrk="1" latinLnBrk="0" hangingPunct="1">
        <a:lnSpc>
          <a:spcPct val="90000"/>
        </a:lnSpc>
        <a:spcBef>
          <a:spcPct val="0"/>
        </a:spcBef>
        <a:buNone/>
        <a:defRPr sz="4000" b="1" kern="1200">
          <a:solidFill>
            <a:srgbClr val="C0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Oval 8"/>
          <p:cNvSpPr/>
          <p:nvPr userDrawn="1"/>
        </p:nvSpPr>
        <p:spPr>
          <a:xfrm>
            <a:off x="4585098" y="2105715"/>
            <a:ext cx="2976412" cy="3010378"/>
          </a:xfrm>
          <a:prstGeom prst="ellipse">
            <a:avLst/>
          </a:prstGeom>
          <a:solidFill>
            <a:schemeClr val="bg1">
              <a:lumMod val="95000"/>
            </a:schemeClr>
          </a:solidFill>
          <a:ln w="57150">
            <a:solidFill>
              <a:srgbClr val="0069B4"/>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2" name="Oval 8"/>
          <p:cNvSpPr/>
          <p:nvPr userDrawn="1"/>
        </p:nvSpPr>
        <p:spPr>
          <a:xfrm>
            <a:off x="701293" y="2204006"/>
            <a:ext cx="2976412" cy="3010378"/>
          </a:xfrm>
          <a:prstGeom prst="ellipse">
            <a:avLst/>
          </a:prstGeom>
          <a:solidFill>
            <a:schemeClr val="bg1">
              <a:lumMod val="95000"/>
            </a:schemeClr>
          </a:solidFill>
          <a:ln w="57150">
            <a:solidFill>
              <a:srgbClr val="0069B4"/>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4" name="TextBox 27"/>
          <p:cNvSpPr txBox="1"/>
          <p:nvPr userDrawn="1"/>
        </p:nvSpPr>
        <p:spPr>
          <a:xfrm>
            <a:off x="1697784" y="3511090"/>
            <a:ext cx="131381" cy="46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defRPr sz="2200" b="1">
                <a:latin typeface="Open Sans"/>
                <a:ea typeface="Open Sans"/>
                <a:cs typeface="Open Sans"/>
                <a:sym typeface="Open Sans"/>
              </a:defRPr>
            </a:lvl1pPr>
          </a:lstStyle>
          <a:p>
            <a:endParaRPr dirty="0"/>
          </a:p>
        </p:txBody>
      </p:sp>
      <p:sp>
        <p:nvSpPr>
          <p:cNvPr id="15" name="TextBox 27"/>
          <p:cNvSpPr txBox="1"/>
          <p:nvPr userDrawn="1"/>
        </p:nvSpPr>
        <p:spPr>
          <a:xfrm>
            <a:off x="5592372" y="3291783"/>
            <a:ext cx="131381" cy="46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defRPr sz="2200" b="1">
                <a:latin typeface="Open Sans"/>
                <a:ea typeface="Open Sans"/>
                <a:cs typeface="Open Sans"/>
                <a:sym typeface="Open Sans"/>
              </a:defRPr>
            </a:lvl1pPr>
          </a:lstStyle>
          <a:p>
            <a:endParaRPr lang="en-US" dirty="0"/>
          </a:p>
        </p:txBody>
      </p:sp>
      <p:sp>
        <p:nvSpPr>
          <p:cNvPr id="16" name="Oval 8"/>
          <p:cNvSpPr/>
          <p:nvPr userDrawn="1"/>
        </p:nvSpPr>
        <p:spPr>
          <a:xfrm>
            <a:off x="8491953" y="2236268"/>
            <a:ext cx="2976412" cy="3010378"/>
          </a:xfrm>
          <a:prstGeom prst="ellipse">
            <a:avLst/>
          </a:prstGeom>
          <a:solidFill>
            <a:schemeClr val="bg1">
              <a:lumMod val="95000"/>
            </a:schemeClr>
          </a:solidFill>
          <a:ln w="57150">
            <a:solidFill>
              <a:srgbClr val="0069B4"/>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7" name="Oval 8"/>
          <p:cNvSpPr/>
          <p:nvPr userDrawn="1"/>
        </p:nvSpPr>
        <p:spPr>
          <a:xfrm>
            <a:off x="10561169" y="1924232"/>
            <a:ext cx="1025586" cy="1024496"/>
          </a:xfrm>
          <a:prstGeom prst="ellipse">
            <a:avLst/>
          </a:prstGeom>
          <a:solidFill>
            <a:srgbClr val="183254"/>
          </a:solidFill>
          <a:ln w="12700">
            <a:miter lim="400000"/>
          </a:ln>
        </p:spPr>
        <p:txBody>
          <a:bodyPr lIns="65023" tIns="65023" rIns="65023" bIns="65023" anchor="ctr"/>
          <a:lstStyle/>
          <a:p>
            <a:pPr algn="ctr">
              <a:defRPr sz="1800">
                <a:solidFill>
                  <a:srgbClr val="FFFFFF"/>
                </a:solidFill>
              </a:defRPr>
            </a:pPr>
            <a:endParaRPr dirty="0">
              <a:solidFill>
                <a:srgbClr val="41B7C8"/>
              </a:solidFill>
            </a:endParaRPr>
          </a:p>
        </p:txBody>
      </p:sp>
      <p:sp>
        <p:nvSpPr>
          <p:cNvPr id="18" name="TextBox 27"/>
          <p:cNvSpPr txBox="1"/>
          <p:nvPr userDrawn="1"/>
        </p:nvSpPr>
        <p:spPr>
          <a:xfrm>
            <a:off x="9529307" y="3526718"/>
            <a:ext cx="131381" cy="46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defRPr sz="2200" b="1">
                <a:latin typeface="Open Sans"/>
                <a:ea typeface="Open Sans"/>
                <a:cs typeface="Open Sans"/>
                <a:sym typeface="Open Sans"/>
              </a:defRPr>
            </a:lvl1pPr>
          </a:lstStyle>
          <a:p>
            <a:endParaRPr dirty="0"/>
          </a:p>
        </p:txBody>
      </p:sp>
      <p:sp>
        <p:nvSpPr>
          <p:cNvPr id="19" name="Oval 8"/>
          <p:cNvSpPr/>
          <p:nvPr userDrawn="1"/>
        </p:nvSpPr>
        <p:spPr>
          <a:xfrm>
            <a:off x="4731524" y="4539439"/>
            <a:ext cx="1025586" cy="1024496"/>
          </a:xfrm>
          <a:prstGeom prst="ellipse">
            <a:avLst/>
          </a:prstGeom>
          <a:solidFill>
            <a:srgbClr val="67BB89"/>
          </a:solidFill>
          <a:ln w="12700">
            <a:miter lim="400000"/>
          </a:ln>
        </p:spPr>
        <p:txBody>
          <a:bodyPr lIns="65023" tIns="65023" rIns="65023" bIns="65023" anchor="ctr"/>
          <a:lstStyle/>
          <a:p>
            <a:pPr algn="ctr">
              <a:defRPr sz="1800">
                <a:solidFill>
                  <a:srgbClr val="FFFFFF"/>
                </a:solidFill>
              </a:defRPr>
            </a:pPr>
            <a:endParaRPr dirty="0">
              <a:solidFill>
                <a:srgbClr val="41B7C8"/>
              </a:solidFill>
            </a:endParaRPr>
          </a:p>
        </p:txBody>
      </p:sp>
      <p:sp>
        <p:nvSpPr>
          <p:cNvPr id="20" name="Oval 8"/>
          <p:cNvSpPr/>
          <p:nvPr userDrawn="1"/>
        </p:nvSpPr>
        <p:spPr>
          <a:xfrm>
            <a:off x="582903" y="1846397"/>
            <a:ext cx="1025586" cy="1024496"/>
          </a:xfrm>
          <a:prstGeom prst="ellipse">
            <a:avLst/>
          </a:prstGeom>
          <a:solidFill>
            <a:srgbClr val="FCC002"/>
          </a:solidFill>
          <a:ln w="12700">
            <a:miter lim="400000"/>
          </a:ln>
        </p:spPr>
        <p:txBody>
          <a:bodyPr lIns="65023" tIns="65023" rIns="65023" bIns="65023" anchor="ctr"/>
          <a:lstStyle/>
          <a:p>
            <a:pPr algn="ctr">
              <a:defRPr sz="1800">
                <a:solidFill>
                  <a:srgbClr val="FFFFFF"/>
                </a:solidFill>
              </a:defRPr>
            </a:pPr>
            <a:endParaRPr dirty="0">
              <a:solidFill>
                <a:srgbClr val="41B7C8"/>
              </a:solidFill>
            </a:endParaRPr>
          </a:p>
        </p:txBody>
      </p:sp>
      <p:pic>
        <p:nvPicPr>
          <p:cNvPr id="21" name="Picture 20">
            <a:extLst>
              <a:ext uri="{FF2B5EF4-FFF2-40B4-BE49-F238E27FC236}">
                <a16:creationId xmlns:a16="http://schemas.microsoft.com/office/drawing/2014/main" id="{6D4347AA-9E03-4E79-83A3-F0BEFFA791B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75486" y="152363"/>
            <a:ext cx="1495758" cy="1405711"/>
          </a:xfrm>
          <a:prstGeom prst="rect">
            <a:avLst/>
          </a:prstGeom>
        </p:spPr>
      </p:pic>
      <p:sp>
        <p:nvSpPr>
          <p:cNvPr id="22" name="Rectangle">
            <a:extLst>
              <a:ext uri="{FF2B5EF4-FFF2-40B4-BE49-F238E27FC236}">
                <a16:creationId xmlns:a16="http://schemas.microsoft.com/office/drawing/2014/main" id="{139CCA59-4736-4A16-BAF9-7008590D0EB3}"/>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sp>
        <p:nvSpPr>
          <p:cNvPr id="24" name="Rectangle 23">
            <a:extLst>
              <a:ext uri="{FF2B5EF4-FFF2-40B4-BE49-F238E27FC236}">
                <a16:creationId xmlns:a16="http://schemas.microsoft.com/office/drawing/2014/main" id="{A4F40950-1C56-4BF3-A2DD-AF830DAE5D27}"/>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78796543"/>
      </p:ext>
    </p:extLst>
  </p:cSld>
  <p:clrMap bg1="lt1" tx1="dk1" bg2="lt2" tx2="dk2" accent1="accent1" accent2="accent2" accent3="accent3" accent4="accent4" accent5="accent5" accent6="accent6" hlink="hlink" folHlink="folHlink"/>
  <p:sldLayoutIdLst>
    <p:sldLayoutId id="2147483707"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p:cNvSpPr/>
          <p:nvPr userDrawn="1"/>
        </p:nvSpPr>
        <p:spPr>
          <a:xfrm>
            <a:off x="558706" y="1744852"/>
            <a:ext cx="11074588" cy="4768934"/>
          </a:xfrm>
          <a:prstGeom prst="rect">
            <a:avLst/>
          </a:prstGeom>
          <a:solidFill>
            <a:schemeClr val="bg1"/>
          </a:solidFill>
          <a:ln w="28575"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pic>
        <p:nvPicPr>
          <p:cNvPr id="9" name="Picture 8">
            <a:extLst>
              <a:ext uri="{FF2B5EF4-FFF2-40B4-BE49-F238E27FC236}">
                <a16:creationId xmlns:a16="http://schemas.microsoft.com/office/drawing/2014/main" id="{DA34FD65-7187-4ED1-A740-6B2F1CAEAE1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75486" y="152363"/>
            <a:ext cx="1495758" cy="1405711"/>
          </a:xfrm>
          <a:prstGeom prst="rect">
            <a:avLst/>
          </a:prstGeom>
        </p:spPr>
      </p:pic>
      <p:sp>
        <p:nvSpPr>
          <p:cNvPr id="10" name="Rectangle">
            <a:extLst>
              <a:ext uri="{FF2B5EF4-FFF2-40B4-BE49-F238E27FC236}">
                <a16:creationId xmlns:a16="http://schemas.microsoft.com/office/drawing/2014/main" id="{D21CA73B-23B0-4E0C-A623-4B3E1ABEB8B3}"/>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765603653"/>
      </p:ext>
    </p:extLst>
  </p:cSld>
  <p:clrMap bg1="lt1" tx1="dk1" bg2="lt2" tx2="dk2" accent1="accent1" accent2="accent2" accent3="accent3" accent4="accent4" accent5="accent5" accent6="accent6" hlink="hlink" folHlink="folHlink"/>
  <p:sldLayoutIdLst>
    <p:sldLayoutId id="214748370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57"/>
          <p:cNvSpPr/>
          <p:nvPr userDrawn="1"/>
        </p:nvSpPr>
        <p:spPr>
          <a:xfrm>
            <a:off x="8909764" y="3829971"/>
            <a:ext cx="1774525" cy="116156"/>
          </a:xfrm>
          <a:prstGeom prst="rect">
            <a:avLst/>
          </a:prstGeom>
          <a:solidFill>
            <a:srgbClr val="0069B4"/>
          </a:solidFill>
          <a:ln w="12700">
            <a:solidFill>
              <a:srgbClr val="0069B4"/>
            </a:solidFill>
            <a:miter lim="400000"/>
          </a:ln>
        </p:spPr>
        <p:txBody>
          <a:bodyPr lIns="65023" tIns="65023" rIns="65023" bIns="65023" anchor="ctr"/>
          <a:lstStyle/>
          <a:p>
            <a:pPr algn="ctr">
              <a:defRPr sz="1800">
                <a:solidFill>
                  <a:srgbClr val="FFFFFF"/>
                </a:solidFill>
              </a:defRPr>
            </a:pPr>
            <a:endParaRPr/>
          </a:p>
        </p:txBody>
      </p:sp>
      <p:sp>
        <p:nvSpPr>
          <p:cNvPr id="10" name="Rectangle 59"/>
          <p:cNvSpPr/>
          <p:nvPr userDrawn="1"/>
        </p:nvSpPr>
        <p:spPr>
          <a:xfrm>
            <a:off x="5367337" y="3829971"/>
            <a:ext cx="1774525" cy="116156"/>
          </a:xfrm>
          <a:prstGeom prst="rect">
            <a:avLst/>
          </a:prstGeom>
          <a:solidFill>
            <a:srgbClr val="67BB89"/>
          </a:solidFill>
          <a:ln w="12700">
            <a:solidFill>
              <a:srgbClr val="67BB89"/>
            </a:solidFill>
            <a:miter lim="400000"/>
          </a:ln>
        </p:spPr>
        <p:txBody>
          <a:bodyPr lIns="65023" tIns="65023" rIns="65023" bIns="65023" anchor="ctr"/>
          <a:lstStyle/>
          <a:p>
            <a:pPr algn="ctr">
              <a:defRPr sz="1800">
                <a:solidFill>
                  <a:srgbClr val="FFFFFF"/>
                </a:solidFill>
              </a:defRPr>
            </a:pPr>
            <a:endParaRPr/>
          </a:p>
        </p:txBody>
      </p:sp>
      <p:sp>
        <p:nvSpPr>
          <p:cNvPr id="11" name="Rectangle 60"/>
          <p:cNvSpPr/>
          <p:nvPr userDrawn="1"/>
        </p:nvSpPr>
        <p:spPr>
          <a:xfrm>
            <a:off x="7140607" y="3829971"/>
            <a:ext cx="1774526" cy="116156"/>
          </a:xfrm>
          <a:prstGeom prst="rect">
            <a:avLst/>
          </a:prstGeom>
          <a:solidFill>
            <a:srgbClr val="FCC002"/>
          </a:solidFill>
          <a:ln w="12700">
            <a:solidFill>
              <a:srgbClr val="FCC002"/>
            </a:solidFill>
            <a:miter lim="400000"/>
          </a:ln>
        </p:spPr>
        <p:txBody>
          <a:bodyPr lIns="65023" tIns="65023" rIns="65023" bIns="65023" anchor="ctr"/>
          <a:lstStyle/>
          <a:p>
            <a:pPr algn="ctr">
              <a:defRPr sz="1800">
                <a:solidFill>
                  <a:srgbClr val="FFFFFF"/>
                </a:solidFill>
              </a:defRPr>
            </a:pPr>
            <a:endParaRPr/>
          </a:p>
        </p:txBody>
      </p:sp>
      <p:sp>
        <p:nvSpPr>
          <p:cNvPr id="12" name="Oval 62"/>
          <p:cNvSpPr/>
          <p:nvPr userDrawn="1"/>
        </p:nvSpPr>
        <p:spPr>
          <a:xfrm>
            <a:off x="2271202" y="2112580"/>
            <a:ext cx="848697" cy="794330"/>
          </a:xfrm>
          <a:prstGeom prst="ellipse">
            <a:avLst/>
          </a:prstGeom>
          <a:solidFill>
            <a:srgbClr val="0069B4"/>
          </a:solidFill>
          <a:ln w="12700">
            <a:solidFill>
              <a:srgbClr val="41B7C8"/>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cxnSp>
        <p:nvCxnSpPr>
          <p:cNvPr id="13" name="Straight Connector 9"/>
          <p:cNvCxnSpPr>
            <a:endCxn id="12" idx="0"/>
          </p:cNvCxnSpPr>
          <p:nvPr userDrawn="1"/>
        </p:nvCxnSpPr>
        <p:spPr>
          <a:xfrm flipV="1">
            <a:off x="2695550" y="2112580"/>
            <a:ext cx="1" cy="1724728"/>
          </a:xfrm>
          <a:prstGeom prst="straightConnector1">
            <a:avLst/>
          </a:prstGeom>
          <a:ln w="25400">
            <a:solidFill>
              <a:srgbClr val="0069B4"/>
            </a:solidFill>
            <a:miter/>
          </a:ln>
        </p:spPr>
      </p:cxnSp>
      <p:sp>
        <p:nvSpPr>
          <p:cNvPr id="14" name="Oval 67"/>
          <p:cNvSpPr/>
          <p:nvPr userDrawn="1"/>
        </p:nvSpPr>
        <p:spPr>
          <a:xfrm>
            <a:off x="5823631" y="2112580"/>
            <a:ext cx="848697" cy="794330"/>
          </a:xfrm>
          <a:prstGeom prst="ellipse">
            <a:avLst/>
          </a:prstGeom>
          <a:solidFill>
            <a:srgbClr val="67BB89"/>
          </a:solidFill>
          <a:ln w="12700">
            <a:solidFill>
              <a:srgbClr val="67BB89"/>
            </a:solidFill>
            <a:miter lim="400000"/>
          </a:ln>
        </p:spPr>
        <p:txBody>
          <a:bodyPr lIns="65023" tIns="65023" rIns="65023" bIns="65023" anchor="ctr"/>
          <a:lstStyle/>
          <a:p>
            <a:pPr algn="ctr">
              <a:defRPr sz="1800">
                <a:solidFill>
                  <a:srgbClr val="FFFFFF"/>
                </a:solidFill>
              </a:defRPr>
            </a:pPr>
            <a:endParaRPr/>
          </a:p>
        </p:txBody>
      </p:sp>
      <p:cxnSp>
        <p:nvCxnSpPr>
          <p:cNvPr id="15" name="Straight Connector 68"/>
          <p:cNvCxnSpPr>
            <a:stCxn id="10" idx="0"/>
            <a:endCxn id="14" idx="0"/>
          </p:cNvCxnSpPr>
          <p:nvPr userDrawn="1"/>
        </p:nvCxnSpPr>
        <p:spPr>
          <a:xfrm flipV="1">
            <a:off x="6247979" y="2509745"/>
            <a:ext cx="1" cy="1385641"/>
          </a:xfrm>
          <a:prstGeom prst="straightConnector1">
            <a:avLst/>
          </a:prstGeom>
          <a:ln w="25400">
            <a:solidFill>
              <a:srgbClr val="67BB89"/>
            </a:solidFill>
            <a:miter/>
          </a:ln>
        </p:spPr>
      </p:cxnSp>
      <p:sp>
        <p:nvSpPr>
          <p:cNvPr id="16" name="Oval 72"/>
          <p:cNvSpPr/>
          <p:nvPr userDrawn="1"/>
        </p:nvSpPr>
        <p:spPr>
          <a:xfrm>
            <a:off x="9335364" y="2112580"/>
            <a:ext cx="848697" cy="794330"/>
          </a:xfrm>
          <a:prstGeom prst="ellipse">
            <a:avLst/>
          </a:prstGeom>
          <a:solidFill>
            <a:srgbClr val="0069B4"/>
          </a:solidFill>
          <a:ln w="12700">
            <a:solidFill>
              <a:srgbClr val="0069B4"/>
            </a:solidFill>
            <a:miter lim="400000"/>
          </a:ln>
        </p:spPr>
        <p:txBody>
          <a:bodyPr lIns="65023" tIns="65023" rIns="65023" bIns="65023" anchor="ctr"/>
          <a:lstStyle/>
          <a:p>
            <a:pPr algn="ctr">
              <a:defRPr sz="1800">
                <a:solidFill>
                  <a:srgbClr val="FFFFFF"/>
                </a:solidFill>
              </a:defRPr>
            </a:pPr>
            <a:endParaRPr/>
          </a:p>
        </p:txBody>
      </p:sp>
      <p:cxnSp>
        <p:nvCxnSpPr>
          <p:cNvPr id="17" name="Straight Connector 73"/>
          <p:cNvCxnSpPr>
            <a:stCxn id="9" idx="0"/>
            <a:endCxn id="16" idx="0"/>
          </p:cNvCxnSpPr>
          <p:nvPr userDrawn="1"/>
        </p:nvCxnSpPr>
        <p:spPr>
          <a:xfrm flipH="1" flipV="1">
            <a:off x="9759712" y="2509745"/>
            <a:ext cx="5" cy="1385641"/>
          </a:xfrm>
          <a:prstGeom prst="straightConnector1">
            <a:avLst/>
          </a:prstGeom>
          <a:ln w="25400">
            <a:solidFill>
              <a:srgbClr val="0069B4"/>
            </a:solidFill>
            <a:miter/>
          </a:ln>
        </p:spPr>
      </p:cxnSp>
      <p:sp>
        <p:nvSpPr>
          <p:cNvPr id="18" name="Oval 76"/>
          <p:cNvSpPr/>
          <p:nvPr userDrawn="1"/>
        </p:nvSpPr>
        <p:spPr>
          <a:xfrm>
            <a:off x="4049105" y="4859415"/>
            <a:ext cx="848697" cy="794330"/>
          </a:xfrm>
          <a:prstGeom prst="ellipse">
            <a:avLst/>
          </a:prstGeom>
          <a:solidFill>
            <a:srgbClr val="183254"/>
          </a:solidFill>
          <a:ln w="12700">
            <a:solidFill>
              <a:srgbClr val="183254"/>
            </a:solidFill>
            <a:miter lim="400000"/>
          </a:ln>
        </p:spPr>
        <p:txBody>
          <a:bodyPr lIns="65023" tIns="65023" rIns="65023" bIns="65023" anchor="ctr"/>
          <a:lstStyle/>
          <a:p>
            <a:pPr algn="ctr">
              <a:defRPr sz="1800">
                <a:solidFill>
                  <a:srgbClr val="FFFFFF"/>
                </a:solidFill>
              </a:defRPr>
            </a:pPr>
            <a:endParaRPr>
              <a:solidFill>
                <a:srgbClr val="F4C646"/>
              </a:solidFill>
            </a:endParaRPr>
          </a:p>
        </p:txBody>
      </p:sp>
      <p:cxnSp>
        <p:nvCxnSpPr>
          <p:cNvPr id="19" name="Straight Connector 77"/>
          <p:cNvCxnSpPr>
            <a:stCxn id="18" idx="0"/>
          </p:cNvCxnSpPr>
          <p:nvPr userDrawn="1"/>
        </p:nvCxnSpPr>
        <p:spPr>
          <a:xfrm flipV="1">
            <a:off x="4473454" y="3837307"/>
            <a:ext cx="1" cy="1022107"/>
          </a:xfrm>
          <a:prstGeom prst="straightConnector1">
            <a:avLst/>
          </a:prstGeom>
          <a:ln w="25400">
            <a:solidFill>
              <a:srgbClr val="183254"/>
            </a:solidFill>
            <a:miter/>
          </a:ln>
        </p:spPr>
      </p:cxnSp>
      <p:sp>
        <p:nvSpPr>
          <p:cNvPr id="20" name="Oval 80"/>
          <p:cNvSpPr/>
          <p:nvPr userDrawn="1"/>
        </p:nvSpPr>
        <p:spPr>
          <a:xfrm>
            <a:off x="7560837" y="4859415"/>
            <a:ext cx="848697" cy="794330"/>
          </a:xfrm>
          <a:prstGeom prst="ellipse">
            <a:avLst/>
          </a:prstGeom>
          <a:solidFill>
            <a:srgbClr val="FCC002"/>
          </a:solidFill>
          <a:ln w="12700">
            <a:solidFill>
              <a:srgbClr val="FCC002"/>
            </a:solidFill>
            <a:miter lim="400000"/>
          </a:ln>
        </p:spPr>
        <p:txBody>
          <a:bodyPr lIns="65023" tIns="65023" rIns="65023" bIns="65023" anchor="ctr"/>
          <a:lstStyle/>
          <a:p>
            <a:pPr algn="ctr">
              <a:defRPr sz="1800">
                <a:solidFill>
                  <a:srgbClr val="FFFFFF"/>
                </a:solidFill>
              </a:defRPr>
            </a:pPr>
            <a:endParaRPr/>
          </a:p>
        </p:txBody>
      </p:sp>
      <p:cxnSp>
        <p:nvCxnSpPr>
          <p:cNvPr id="21" name="Straight Connector 81"/>
          <p:cNvCxnSpPr>
            <a:stCxn id="20" idx="0"/>
            <a:endCxn id="11" idx="0"/>
          </p:cNvCxnSpPr>
          <p:nvPr userDrawn="1"/>
        </p:nvCxnSpPr>
        <p:spPr>
          <a:xfrm flipV="1">
            <a:off x="7985186" y="3837307"/>
            <a:ext cx="1255" cy="1022107"/>
          </a:xfrm>
          <a:prstGeom prst="straightConnector1">
            <a:avLst/>
          </a:prstGeom>
          <a:ln w="25400">
            <a:solidFill>
              <a:srgbClr val="FCC002"/>
            </a:solidFill>
            <a:miter/>
          </a:ln>
        </p:spPr>
      </p:cxnSp>
      <p:sp>
        <p:nvSpPr>
          <p:cNvPr id="32" name="Rectangle 59"/>
          <p:cNvSpPr/>
          <p:nvPr userDrawn="1"/>
        </p:nvSpPr>
        <p:spPr>
          <a:xfrm>
            <a:off x="3594066" y="3829971"/>
            <a:ext cx="1774525" cy="116156"/>
          </a:xfrm>
          <a:prstGeom prst="rect">
            <a:avLst/>
          </a:prstGeom>
          <a:solidFill>
            <a:srgbClr val="183254"/>
          </a:solidFill>
          <a:ln w="12700">
            <a:solidFill>
              <a:srgbClr val="183254"/>
            </a:solidFill>
            <a:miter lim="400000"/>
          </a:ln>
        </p:spPr>
        <p:txBody>
          <a:bodyPr lIns="65023" tIns="65023" rIns="65023" bIns="65023" anchor="ctr"/>
          <a:lstStyle/>
          <a:p>
            <a:pPr algn="ctr">
              <a:defRPr sz="1800">
                <a:solidFill>
                  <a:srgbClr val="FFFFFF"/>
                </a:solidFill>
              </a:defRPr>
            </a:pPr>
            <a:endParaRPr/>
          </a:p>
        </p:txBody>
      </p:sp>
      <p:sp>
        <p:nvSpPr>
          <p:cNvPr id="33" name="Rectangle 59"/>
          <p:cNvSpPr/>
          <p:nvPr userDrawn="1"/>
        </p:nvSpPr>
        <p:spPr>
          <a:xfrm>
            <a:off x="1818289" y="3829971"/>
            <a:ext cx="1774525" cy="116156"/>
          </a:xfrm>
          <a:prstGeom prst="rect">
            <a:avLst/>
          </a:prstGeom>
          <a:solidFill>
            <a:srgbClr val="0069B4"/>
          </a:solidFill>
          <a:ln w="12700">
            <a:miter lim="400000"/>
          </a:ln>
        </p:spPr>
        <p:txBody>
          <a:bodyPr lIns="65023" tIns="65023" rIns="65023" bIns="65023" anchor="ctr"/>
          <a:lstStyle/>
          <a:p>
            <a:pPr algn="ctr">
              <a:defRPr sz="1800">
                <a:solidFill>
                  <a:srgbClr val="FFFFFF"/>
                </a:solidFill>
              </a:defRPr>
            </a:pPr>
            <a:endParaRPr/>
          </a:p>
        </p:txBody>
      </p:sp>
      <p:sp>
        <p:nvSpPr>
          <p:cNvPr id="22" name="Rectangle">
            <a:extLst>
              <a:ext uri="{FF2B5EF4-FFF2-40B4-BE49-F238E27FC236}">
                <a16:creationId xmlns:a16="http://schemas.microsoft.com/office/drawing/2014/main" id="{AA509E63-55CD-40EB-85AD-92344A66B7D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23" name="Picture 22">
            <a:extLst>
              <a:ext uri="{FF2B5EF4-FFF2-40B4-BE49-F238E27FC236}">
                <a16:creationId xmlns:a16="http://schemas.microsoft.com/office/drawing/2014/main" id="{7156F82B-0653-4C84-95C0-C657FF2E425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1218907216"/>
      </p:ext>
    </p:extLst>
  </p:cSld>
  <p:clrMap bg1="lt1" tx1="dk1" bg2="lt2" tx2="dk2" accent1="accent1" accent2="accent2" accent3="accent3" accent4="accent4" accent5="accent5" accent6="accent6" hlink="hlink" folHlink="folHlink"/>
  <p:sldLayoutIdLst>
    <p:sldLayoutId id="2147483705"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A3FE81-0D90-4272-BC39-C055F7743ABF}"/>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10575486" y="152363"/>
            <a:ext cx="1495758" cy="1405711"/>
          </a:xfrm>
          <a:prstGeom prst="rect">
            <a:avLst/>
          </a:prstGeom>
        </p:spPr>
      </p:pic>
      <p:sp>
        <p:nvSpPr>
          <p:cNvPr id="4" name="Rectangle">
            <a:extLst>
              <a:ext uri="{FF2B5EF4-FFF2-40B4-BE49-F238E27FC236}">
                <a16:creationId xmlns:a16="http://schemas.microsoft.com/office/drawing/2014/main" id="{EB2C2B3B-334A-4D6A-B56D-1C2D00B9E443}"/>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1847192923"/>
      </p:ext>
    </p:extLst>
  </p:cSld>
  <p:clrMap bg1="lt1" tx1="dk1" bg2="lt2" tx2="dk2" accent1="accent1" accent2="accent2" accent3="accent3" accent4="accent4" accent5="accent5" accent6="accent6" hlink="hlink" folHlink="folHlink"/>
  <p:sldLayoutIdLst>
    <p:sldLayoutId id="2147483704" r:id="rId1"/>
    <p:sldLayoutId id="2147483713" r:id="rId2"/>
    <p:sldLayoutId id="2147483694" r:id="rId3"/>
    <p:sldLayoutId id="2147483714" r:id="rId4"/>
    <p:sldLayoutId id="2147483695" r:id="rId5"/>
    <p:sldLayoutId id="2147483696"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01949" y="362662"/>
            <a:ext cx="1692368" cy="805623"/>
          </a:xfrm>
          <a:prstGeom prst="rect">
            <a:avLst/>
          </a:prstGeom>
        </p:spPr>
      </p:pic>
      <p:sp>
        <p:nvSpPr>
          <p:cNvPr id="4" name="Rectangle">
            <a:extLst>
              <a:ext uri="{FF2B5EF4-FFF2-40B4-BE49-F238E27FC236}">
                <a16:creationId xmlns:a16="http://schemas.microsoft.com/office/drawing/2014/main" id="{31C4609B-4DB2-4730-BF27-120777E420A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5" name="Picture 4">
            <a:extLst>
              <a:ext uri="{FF2B5EF4-FFF2-40B4-BE49-F238E27FC236}">
                <a16:creationId xmlns:a16="http://schemas.microsoft.com/office/drawing/2014/main" id="{A98383C4-C2B5-4C73-B449-6D166856C7AA}"/>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4198213631"/>
      </p:ext>
    </p:extLst>
  </p:cSld>
  <p:clrMap bg1="lt1" tx1="dk1" bg2="lt2" tx2="dk2" accent1="accent1" accent2="accent2" accent3="accent3" accent4="accent4" accent5="accent5" accent6="accent6" hlink="hlink" folHlink="folHlink"/>
  <p:sldLayoutIdLst>
    <p:sldLayoutId id="2147483698" r:id="rId1"/>
    <p:sldLayoutId id="2147483701"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68722" y="5157412"/>
            <a:ext cx="4451419" cy="1015663"/>
          </a:xfrm>
          <a:prstGeom prst="rect">
            <a:avLst/>
          </a:prstGeom>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ICG/PTWS-XXX, September 2023</a:t>
            </a:r>
          </a:p>
          <a:p>
            <a:r>
              <a:rPr lang="en-US" sz="2000" dirty="0">
                <a:solidFill>
                  <a:schemeClr val="bg1"/>
                </a:solidFill>
                <a:latin typeface="Arial" panose="020B0604020202020204" pitchFamily="34" charset="0"/>
                <a:cs typeface="Arial" panose="020B0604020202020204" pitchFamily="34" charset="0"/>
              </a:rPr>
              <a:t>TT Co-chairs:  Laura Kong, ITIC </a:t>
            </a:r>
          </a:p>
          <a:p>
            <a:r>
              <a:rPr lang="en-US" sz="2000" dirty="0">
                <a:solidFill>
                  <a:schemeClr val="bg1"/>
                </a:solidFill>
                <a:latin typeface="Arial" panose="020B0604020202020204" pitchFamily="34" charset="0"/>
                <a:cs typeface="Arial" panose="020B0604020202020204" pitchFamily="34" charset="0"/>
              </a:rPr>
              <a:t>‘</a:t>
            </a:r>
            <a:r>
              <a:rPr lang="en-US" sz="2000" dirty="0" err="1">
                <a:solidFill>
                  <a:schemeClr val="bg1"/>
                </a:solidFill>
                <a:latin typeface="Arial" panose="020B0604020202020204" pitchFamily="34" charset="0"/>
                <a:cs typeface="Arial" panose="020B0604020202020204" pitchFamily="34" charset="0"/>
              </a:rPr>
              <a:t>Ofa</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Fa‘anunu</a:t>
            </a:r>
            <a:r>
              <a:rPr lang="en-US" sz="2000" dirty="0">
                <a:solidFill>
                  <a:schemeClr val="bg1"/>
                </a:solidFill>
                <a:latin typeface="Arial" panose="020B0604020202020204" pitchFamily="34" charset="0"/>
                <a:cs typeface="Arial" panose="020B0604020202020204" pitchFamily="34" charset="0"/>
              </a:rPr>
              <a:t>, Tonga</a:t>
            </a:r>
          </a:p>
        </p:txBody>
      </p:sp>
      <p:pic>
        <p:nvPicPr>
          <p:cNvPr id="7" name="Picture 6">
            <a:extLst>
              <a:ext uri="{FF2B5EF4-FFF2-40B4-BE49-F238E27FC236}">
                <a16:creationId xmlns:a16="http://schemas.microsoft.com/office/drawing/2014/main" id="{D3A2B111-BCAA-E545-A17F-8587485A80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7149" y="5021129"/>
            <a:ext cx="1269243" cy="1288231"/>
          </a:xfrm>
          <a:prstGeom prst="rect">
            <a:avLst/>
          </a:prstGeom>
        </p:spPr>
      </p:pic>
      <p:sp>
        <p:nvSpPr>
          <p:cNvPr id="6" name="Rectangle 5">
            <a:extLst>
              <a:ext uri="{FF2B5EF4-FFF2-40B4-BE49-F238E27FC236}">
                <a16:creationId xmlns:a16="http://schemas.microsoft.com/office/drawing/2014/main" id="{674B72B9-DB9F-D84C-8F49-C333A6E78A67}"/>
              </a:ext>
            </a:extLst>
          </p:cNvPr>
          <p:cNvSpPr/>
          <p:nvPr/>
        </p:nvSpPr>
        <p:spPr>
          <a:xfrm>
            <a:off x="6537892" y="1785534"/>
            <a:ext cx="5654108"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rPr>
              <a:t>PTWS </a:t>
            </a:r>
            <a:r>
              <a:rPr lang="en-US" sz="3200" b="1" dirty="0">
                <a:solidFill>
                  <a:schemeClr val="bg1"/>
                </a:solidFill>
                <a:effectLst/>
                <a:latin typeface="ArialMT"/>
              </a:rPr>
              <a:t>WG2 TT on the </a:t>
            </a:r>
          </a:p>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ArialMT"/>
              </a:rPr>
              <a:t>M</a:t>
            </a:r>
            <a:r>
              <a:rPr lang="en-US" sz="3200" b="1" dirty="0">
                <a:solidFill>
                  <a:schemeClr val="bg1"/>
                </a:solidFill>
                <a:effectLst/>
                <a:latin typeface="ArialMT"/>
              </a:rPr>
              <a:t>inimum </a:t>
            </a:r>
            <a:r>
              <a:rPr lang="en-US" sz="3200" b="1" dirty="0">
                <a:solidFill>
                  <a:schemeClr val="bg1"/>
                </a:solidFill>
                <a:latin typeface="ArialMT"/>
              </a:rPr>
              <a:t>C</a:t>
            </a:r>
            <a:r>
              <a:rPr lang="en-US" sz="3200" b="1" dirty="0">
                <a:solidFill>
                  <a:schemeClr val="bg1"/>
                </a:solidFill>
                <a:effectLst/>
                <a:latin typeface="ArialMT"/>
              </a:rPr>
              <a:t>ompetency </a:t>
            </a:r>
            <a:r>
              <a:rPr lang="en-US" sz="3200" b="1" dirty="0">
                <a:solidFill>
                  <a:schemeClr val="bg1"/>
                </a:solidFill>
                <a:latin typeface="ArialMT"/>
              </a:rPr>
              <a:t>L</a:t>
            </a:r>
            <a:r>
              <a:rPr lang="en-US" sz="3200" b="1" dirty="0">
                <a:solidFill>
                  <a:schemeClr val="bg1"/>
                </a:solidFill>
                <a:effectLst/>
                <a:latin typeface="ArialMT"/>
              </a:rPr>
              <a:t>evels for </a:t>
            </a:r>
          </a:p>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effectLst/>
                <a:latin typeface="ArialMT"/>
              </a:rPr>
              <a:t>National Tsunami </a:t>
            </a:r>
          </a:p>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effectLst/>
                <a:latin typeface="ArialMT"/>
              </a:rPr>
              <a:t>Warning Centre (NTWC) </a:t>
            </a:r>
          </a:p>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ArialMT"/>
              </a:rPr>
              <a:t>O</a:t>
            </a:r>
            <a:r>
              <a:rPr lang="en-US" sz="3200" b="1" dirty="0">
                <a:solidFill>
                  <a:schemeClr val="bg1"/>
                </a:solidFill>
                <a:effectLst/>
                <a:latin typeface="ArialMT"/>
              </a:rPr>
              <a:t>perations </a:t>
            </a:r>
            <a:r>
              <a:rPr lang="en-US" sz="3200" b="1" dirty="0">
                <a:solidFill>
                  <a:schemeClr val="bg1"/>
                </a:solidFill>
                <a:latin typeface="ArialMT"/>
              </a:rPr>
              <a:t>S</a:t>
            </a:r>
            <a:r>
              <a:rPr lang="en-US" sz="3200" b="1" dirty="0">
                <a:solidFill>
                  <a:schemeClr val="bg1"/>
                </a:solidFill>
                <a:effectLst/>
                <a:latin typeface="ArialMT"/>
              </a:rPr>
              <a:t>taff </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8825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7075-6746-6367-4A30-F03BF63EDF46}"/>
              </a:ext>
            </a:extLst>
          </p:cNvPr>
          <p:cNvSpPr txBox="1">
            <a:spLocks/>
          </p:cNvSpPr>
          <p:nvPr/>
        </p:nvSpPr>
        <p:spPr>
          <a:xfrm>
            <a:off x="424791" y="409822"/>
            <a:ext cx="10515600" cy="494530"/>
          </a:xfrm>
          <a:prstGeom prst="rect">
            <a:avLst/>
          </a:prstGeom>
        </p:spPr>
        <p:txBody>
          <a:bodyPr>
            <a:noAutofit/>
          </a:bodyPr>
          <a:lst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C000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a:lstStyle>
          <a:p>
            <a:r>
              <a:rPr lang="en-US" sz="3200" kern="0" dirty="0"/>
              <a:t>Competencies -  Details</a:t>
            </a:r>
          </a:p>
        </p:txBody>
      </p:sp>
      <p:pic>
        <p:nvPicPr>
          <p:cNvPr id="5" name="Picture 4">
            <a:extLst>
              <a:ext uri="{FF2B5EF4-FFF2-40B4-BE49-F238E27FC236}">
                <a16:creationId xmlns:a16="http://schemas.microsoft.com/office/drawing/2014/main" id="{548CF2B6-A4AE-1019-B766-D7887C723E47}"/>
              </a:ext>
            </a:extLst>
          </p:cNvPr>
          <p:cNvPicPr>
            <a:picLocks noChangeAspect="1"/>
          </p:cNvPicPr>
          <p:nvPr/>
        </p:nvPicPr>
        <p:blipFill>
          <a:blip r:embed="rId2"/>
          <a:stretch>
            <a:fillRect/>
          </a:stretch>
        </p:blipFill>
        <p:spPr>
          <a:xfrm>
            <a:off x="1796391" y="1317469"/>
            <a:ext cx="7772400" cy="4638700"/>
          </a:xfrm>
          <a:prstGeom prst="rect">
            <a:avLst/>
          </a:prstGeom>
          <a:ln>
            <a:solidFill>
              <a:srgbClr val="0432FF"/>
            </a:solidFill>
          </a:ln>
        </p:spPr>
      </p:pic>
    </p:spTree>
    <p:extLst>
      <p:ext uri="{BB962C8B-B14F-4D97-AF65-F5344CB8AC3E}">
        <p14:creationId xmlns:p14="http://schemas.microsoft.com/office/powerpoint/2010/main" val="219131540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3E8022-1A86-6978-D7B5-6EC1334A84D0}"/>
              </a:ext>
            </a:extLst>
          </p:cNvPr>
          <p:cNvPicPr>
            <a:picLocks noChangeAspect="1"/>
          </p:cNvPicPr>
          <p:nvPr/>
        </p:nvPicPr>
        <p:blipFill>
          <a:blip r:embed="rId2"/>
          <a:stretch>
            <a:fillRect/>
          </a:stretch>
        </p:blipFill>
        <p:spPr>
          <a:xfrm>
            <a:off x="2209800" y="286520"/>
            <a:ext cx="7772400" cy="6284959"/>
          </a:xfrm>
          <a:prstGeom prst="rect">
            <a:avLst/>
          </a:prstGeom>
          <a:ln>
            <a:solidFill>
              <a:srgbClr val="0432FF"/>
            </a:solidFill>
          </a:ln>
        </p:spPr>
      </p:pic>
    </p:spTree>
    <p:extLst>
      <p:ext uri="{BB962C8B-B14F-4D97-AF65-F5344CB8AC3E}">
        <p14:creationId xmlns:p14="http://schemas.microsoft.com/office/powerpoint/2010/main" val="222682402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5F95F-3E8E-F4BE-9A4E-48F6AF9F1A21}"/>
              </a:ext>
            </a:extLst>
          </p:cNvPr>
          <p:cNvPicPr>
            <a:picLocks noChangeAspect="1"/>
          </p:cNvPicPr>
          <p:nvPr/>
        </p:nvPicPr>
        <p:blipFill>
          <a:blip r:embed="rId2"/>
          <a:stretch>
            <a:fillRect/>
          </a:stretch>
        </p:blipFill>
        <p:spPr>
          <a:xfrm>
            <a:off x="900791" y="443346"/>
            <a:ext cx="9122972" cy="5611089"/>
          </a:xfrm>
          <a:prstGeom prst="rect">
            <a:avLst/>
          </a:prstGeom>
          <a:ln>
            <a:solidFill>
              <a:srgbClr val="0432FF"/>
            </a:solidFill>
          </a:ln>
        </p:spPr>
      </p:pic>
    </p:spTree>
    <p:extLst>
      <p:ext uri="{BB962C8B-B14F-4D97-AF65-F5344CB8AC3E}">
        <p14:creationId xmlns:p14="http://schemas.microsoft.com/office/powerpoint/2010/main" val="322022151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55874F-24FD-BC95-5B3D-5B50062EDB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2586" y="177800"/>
            <a:ext cx="5953414" cy="4082857"/>
          </a:xfrm>
          <a:prstGeom prst="rect">
            <a:avLst/>
          </a:prstGeom>
          <a:ln>
            <a:solidFill>
              <a:srgbClr val="0432FF"/>
            </a:solidFill>
          </a:ln>
        </p:spPr>
      </p:pic>
      <p:pic>
        <p:nvPicPr>
          <p:cNvPr id="3" name="Picture 2">
            <a:extLst>
              <a:ext uri="{FF2B5EF4-FFF2-40B4-BE49-F238E27FC236}">
                <a16:creationId xmlns:a16="http://schemas.microsoft.com/office/drawing/2014/main" id="{573E5447-4891-8B07-BBF2-E8AF82B093A0}"/>
              </a:ext>
            </a:extLst>
          </p:cNvPr>
          <p:cNvPicPr>
            <a:picLocks noChangeAspect="1"/>
          </p:cNvPicPr>
          <p:nvPr/>
        </p:nvPicPr>
        <p:blipFill>
          <a:blip r:embed="rId3"/>
          <a:stretch>
            <a:fillRect/>
          </a:stretch>
        </p:blipFill>
        <p:spPr>
          <a:xfrm>
            <a:off x="5564803" y="4055013"/>
            <a:ext cx="6410614" cy="2625187"/>
          </a:xfrm>
          <a:prstGeom prst="rect">
            <a:avLst/>
          </a:prstGeom>
          <a:ln>
            <a:solidFill>
              <a:srgbClr val="0432FF"/>
            </a:solidFill>
          </a:ln>
        </p:spPr>
      </p:pic>
      <p:pic>
        <p:nvPicPr>
          <p:cNvPr id="4" name="Picture 3">
            <a:extLst>
              <a:ext uri="{FF2B5EF4-FFF2-40B4-BE49-F238E27FC236}">
                <a16:creationId xmlns:a16="http://schemas.microsoft.com/office/drawing/2014/main" id="{25F276FF-A485-282A-5489-42EC58DD5E9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9211"/>
          <a:stretch/>
        </p:blipFill>
        <p:spPr>
          <a:xfrm>
            <a:off x="142586" y="4260657"/>
            <a:ext cx="5422217" cy="457200"/>
          </a:xfrm>
          <a:prstGeom prst="rect">
            <a:avLst/>
          </a:prstGeom>
          <a:ln>
            <a:solidFill>
              <a:srgbClr val="0432FF"/>
            </a:solidFill>
          </a:ln>
        </p:spPr>
      </p:pic>
    </p:spTree>
    <p:extLst>
      <p:ext uri="{BB962C8B-B14F-4D97-AF65-F5344CB8AC3E}">
        <p14:creationId xmlns:p14="http://schemas.microsoft.com/office/powerpoint/2010/main" val="141705532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9CA259-89F5-0C00-A86E-EAA6B5CA7EC6}"/>
              </a:ext>
            </a:extLst>
          </p:cNvPr>
          <p:cNvPicPr>
            <a:picLocks noChangeAspect="1"/>
          </p:cNvPicPr>
          <p:nvPr/>
        </p:nvPicPr>
        <p:blipFill>
          <a:blip r:embed="rId2"/>
          <a:stretch>
            <a:fillRect/>
          </a:stretch>
        </p:blipFill>
        <p:spPr>
          <a:xfrm>
            <a:off x="1600199" y="281132"/>
            <a:ext cx="8291945" cy="6295736"/>
          </a:xfrm>
          <a:prstGeom prst="rect">
            <a:avLst/>
          </a:prstGeom>
          <a:ln>
            <a:solidFill>
              <a:srgbClr val="0432FF"/>
            </a:solidFill>
          </a:ln>
        </p:spPr>
      </p:pic>
    </p:spTree>
    <p:extLst>
      <p:ext uri="{BB962C8B-B14F-4D97-AF65-F5344CB8AC3E}">
        <p14:creationId xmlns:p14="http://schemas.microsoft.com/office/powerpoint/2010/main" val="329434620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035EB8-C0C9-EC4F-4BDC-2AC6204FB0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6437" r="-2296"/>
          <a:stretch/>
        </p:blipFill>
        <p:spPr>
          <a:xfrm>
            <a:off x="641426" y="1085272"/>
            <a:ext cx="12157629" cy="3469177"/>
          </a:xfrm>
          <a:prstGeom prst="rect">
            <a:avLst/>
          </a:prstGeom>
          <a:ln>
            <a:solidFill>
              <a:srgbClr val="0432FF"/>
            </a:solidFill>
          </a:ln>
        </p:spPr>
      </p:pic>
      <p:pic>
        <p:nvPicPr>
          <p:cNvPr id="3" name="Picture 2">
            <a:extLst>
              <a:ext uri="{FF2B5EF4-FFF2-40B4-BE49-F238E27FC236}">
                <a16:creationId xmlns:a16="http://schemas.microsoft.com/office/drawing/2014/main" id="{4418D084-E409-BBBD-A9A0-6FE6D9D1E0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8190" y="4204853"/>
            <a:ext cx="12157628" cy="2168236"/>
          </a:xfrm>
          <a:prstGeom prst="rect">
            <a:avLst/>
          </a:prstGeom>
          <a:ln>
            <a:solidFill>
              <a:srgbClr val="0432FF"/>
            </a:solidFill>
          </a:ln>
        </p:spPr>
      </p:pic>
    </p:spTree>
    <p:extLst>
      <p:ext uri="{BB962C8B-B14F-4D97-AF65-F5344CB8AC3E}">
        <p14:creationId xmlns:p14="http://schemas.microsoft.com/office/powerpoint/2010/main" val="258048363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B0074-D862-FABE-A735-E89D650864E1}"/>
              </a:ext>
            </a:extLst>
          </p:cNvPr>
          <p:cNvPicPr>
            <a:picLocks noChangeAspect="1"/>
          </p:cNvPicPr>
          <p:nvPr/>
        </p:nvPicPr>
        <p:blipFill>
          <a:blip r:embed="rId2"/>
          <a:stretch>
            <a:fillRect/>
          </a:stretch>
        </p:blipFill>
        <p:spPr>
          <a:xfrm>
            <a:off x="1742363" y="360219"/>
            <a:ext cx="8288328" cy="5481230"/>
          </a:xfrm>
          <a:prstGeom prst="rect">
            <a:avLst/>
          </a:prstGeom>
          <a:ln>
            <a:solidFill>
              <a:srgbClr val="0432FF"/>
            </a:solidFill>
          </a:ln>
        </p:spPr>
      </p:pic>
    </p:spTree>
    <p:extLst>
      <p:ext uri="{BB962C8B-B14F-4D97-AF65-F5344CB8AC3E}">
        <p14:creationId xmlns:p14="http://schemas.microsoft.com/office/powerpoint/2010/main" val="354887550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2A17E3-5E8A-A9E7-3B01-8C91F2022C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07747" y="292039"/>
            <a:ext cx="9006199" cy="5332631"/>
          </a:xfrm>
          <a:prstGeom prst="rect">
            <a:avLst/>
          </a:prstGeom>
          <a:ln>
            <a:solidFill>
              <a:srgbClr val="0432FF"/>
            </a:solidFill>
          </a:ln>
        </p:spPr>
      </p:pic>
      <p:pic>
        <p:nvPicPr>
          <p:cNvPr id="3" name="Picture 2">
            <a:extLst>
              <a:ext uri="{FF2B5EF4-FFF2-40B4-BE49-F238E27FC236}">
                <a16:creationId xmlns:a16="http://schemas.microsoft.com/office/drawing/2014/main" id="{E4ECA200-9523-1995-13E4-E7E8EED4F9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07746" y="5442648"/>
            <a:ext cx="9006200" cy="1123313"/>
          </a:xfrm>
          <a:prstGeom prst="rect">
            <a:avLst/>
          </a:prstGeom>
          <a:ln>
            <a:solidFill>
              <a:srgbClr val="0432FF"/>
            </a:solidFill>
          </a:ln>
        </p:spPr>
      </p:pic>
    </p:spTree>
    <p:extLst>
      <p:ext uri="{BB962C8B-B14F-4D97-AF65-F5344CB8AC3E}">
        <p14:creationId xmlns:p14="http://schemas.microsoft.com/office/powerpoint/2010/main" val="85667606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92C994-2791-2CEF-F642-31E3D3847EE9}"/>
              </a:ext>
            </a:extLst>
          </p:cNvPr>
          <p:cNvPicPr>
            <a:picLocks noChangeAspect="1"/>
          </p:cNvPicPr>
          <p:nvPr/>
        </p:nvPicPr>
        <p:blipFill>
          <a:blip r:embed="rId2"/>
          <a:stretch>
            <a:fillRect/>
          </a:stretch>
        </p:blipFill>
        <p:spPr>
          <a:xfrm>
            <a:off x="2489200" y="120650"/>
            <a:ext cx="7213600" cy="6616700"/>
          </a:xfrm>
          <a:prstGeom prst="rect">
            <a:avLst/>
          </a:prstGeom>
          <a:ln>
            <a:solidFill>
              <a:srgbClr val="0432FF"/>
            </a:solidFill>
          </a:ln>
        </p:spPr>
      </p:pic>
    </p:spTree>
    <p:extLst>
      <p:ext uri="{BB962C8B-B14F-4D97-AF65-F5344CB8AC3E}">
        <p14:creationId xmlns:p14="http://schemas.microsoft.com/office/powerpoint/2010/main" val="121223317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BFD72-39E8-D634-8E10-AB7EBA13C8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6241" y="211564"/>
            <a:ext cx="7918262" cy="2725600"/>
          </a:xfrm>
          <a:prstGeom prst="rect">
            <a:avLst/>
          </a:prstGeom>
          <a:ln>
            <a:solidFill>
              <a:srgbClr val="0432FF"/>
            </a:solidFill>
          </a:ln>
        </p:spPr>
      </p:pic>
      <p:pic>
        <p:nvPicPr>
          <p:cNvPr id="4" name="Picture 3">
            <a:extLst>
              <a:ext uri="{FF2B5EF4-FFF2-40B4-BE49-F238E27FC236}">
                <a16:creationId xmlns:a16="http://schemas.microsoft.com/office/drawing/2014/main" id="{65BE8A3C-C848-14CF-088A-BBB24EEAF1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63881" y="2729344"/>
            <a:ext cx="7636515" cy="3789219"/>
          </a:xfrm>
          <a:prstGeom prst="rect">
            <a:avLst/>
          </a:prstGeom>
          <a:ln>
            <a:solidFill>
              <a:srgbClr val="0432FF"/>
            </a:solidFill>
          </a:ln>
        </p:spPr>
      </p:pic>
    </p:spTree>
    <p:extLst>
      <p:ext uri="{BB962C8B-B14F-4D97-AF65-F5344CB8AC3E}">
        <p14:creationId xmlns:p14="http://schemas.microsoft.com/office/powerpoint/2010/main" val="248892339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7C1CC6-6988-4B8D-1709-BDB2E1B7C227}"/>
              </a:ext>
            </a:extLst>
          </p:cNvPr>
          <p:cNvSpPr>
            <a:spLocks noGrp="1"/>
          </p:cNvSpPr>
          <p:nvPr>
            <p:ph type="title"/>
          </p:nvPr>
        </p:nvSpPr>
        <p:spPr>
          <a:xfrm>
            <a:off x="511790" y="100484"/>
            <a:ext cx="9807024" cy="1005281"/>
          </a:xfrm>
        </p:spPr>
        <p:txBody>
          <a:bodyPr>
            <a:noAutofit/>
          </a:bodyPr>
          <a:lstStyle/>
          <a:p>
            <a:r>
              <a:rPr lang="en-US" sz="2600" dirty="0">
                <a:effectLst/>
                <a:latin typeface="ArialMT"/>
              </a:rPr>
              <a:t>NTWC Competency Development - History</a:t>
            </a:r>
            <a:endParaRPr lang="en-US" sz="2600" dirty="0"/>
          </a:p>
        </p:txBody>
      </p:sp>
      <p:sp>
        <p:nvSpPr>
          <p:cNvPr id="5" name="Content Placeholder 4">
            <a:extLst>
              <a:ext uri="{FF2B5EF4-FFF2-40B4-BE49-F238E27FC236}">
                <a16:creationId xmlns:a16="http://schemas.microsoft.com/office/drawing/2014/main" id="{F2BD4309-CE66-FAA1-6A5D-F4E6F4F4F7F5}"/>
              </a:ext>
            </a:extLst>
          </p:cNvPr>
          <p:cNvSpPr>
            <a:spLocks noGrp="1"/>
          </p:cNvSpPr>
          <p:nvPr>
            <p:ph sz="quarter" idx="10"/>
          </p:nvPr>
        </p:nvSpPr>
        <p:spPr>
          <a:xfrm>
            <a:off x="506411" y="1226707"/>
            <a:ext cx="11685589" cy="5420277"/>
          </a:xfrm>
          <a:noFill/>
        </p:spPr>
        <p:txBody>
          <a:bodyPr>
            <a:noAutofit/>
          </a:bodyPr>
          <a:lstStyle/>
          <a:p>
            <a:pPr marL="457200" indent="-457200">
              <a:buFont typeface="+mj-lt"/>
              <a:buAutoNum type="arabicPeriod"/>
            </a:pPr>
            <a:r>
              <a:rPr lang="en-US" sz="2000" b="1" dirty="0">
                <a:solidFill>
                  <a:srgbClr val="0432FF"/>
                </a:solidFill>
                <a:effectLst/>
                <a:latin typeface="ArialMT"/>
              </a:rPr>
              <a:t>PTWS-XXVII (2017, Tahiti) – Identified need</a:t>
            </a:r>
          </a:p>
          <a:p>
            <a:pPr lvl="1"/>
            <a:r>
              <a:rPr lang="en-US" sz="2000" dirty="0">
                <a:effectLst/>
                <a:latin typeface="ArialMT"/>
              </a:rPr>
              <a:t>WG-SWP-IV (2016, Honiara). </a:t>
            </a:r>
            <a:r>
              <a:rPr lang="en-US" sz="2000" dirty="0">
                <a:latin typeface="ArialMT"/>
              </a:rPr>
              <a:t>Develop</a:t>
            </a:r>
            <a:r>
              <a:rPr lang="en-US" sz="2000" dirty="0">
                <a:effectLst/>
                <a:latin typeface="ArialMT"/>
              </a:rPr>
              <a:t> competency guidelines for </a:t>
            </a:r>
            <a:r>
              <a:rPr lang="en-US" sz="2000" dirty="0" err="1">
                <a:effectLst/>
                <a:latin typeface="ArialMT"/>
              </a:rPr>
              <a:t>tsu</a:t>
            </a:r>
            <a:r>
              <a:rPr lang="en-US" sz="2000" dirty="0">
                <a:effectLst/>
                <a:latin typeface="ArialMT"/>
              </a:rPr>
              <a:t> operational personnel </a:t>
            </a:r>
            <a:endParaRPr lang="en-US" sz="2000" dirty="0"/>
          </a:p>
          <a:p>
            <a:pPr lvl="1"/>
            <a:r>
              <a:rPr lang="en-US" sz="2000" dirty="0">
                <a:latin typeface="ArialMT"/>
              </a:rPr>
              <a:t>Tonga - needs assistance to review its national tsunami warning procedures,…                             and establish minimum warning competency levels. </a:t>
            </a:r>
          </a:p>
          <a:p>
            <a:pPr lvl="1"/>
            <a:r>
              <a:rPr lang="en-US" sz="2000" dirty="0">
                <a:latin typeface="ArialMT"/>
              </a:rPr>
              <a:t>=&gt; WG 3 (Training) - on-going need for warning &amp; response training in SW Pacific, including introduction of competency based training. </a:t>
            </a:r>
            <a:r>
              <a:rPr lang="en-US" sz="2000" u="sng" dirty="0">
                <a:latin typeface="ArialMT"/>
              </a:rPr>
              <a:t>Funding required </a:t>
            </a:r>
            <a:r>
              <a:rPr lang="en-US" sz="2000" dirty="0">
                <a:latin typeface="ArialMT"/>
              </a:rPr>
              <a:t>to advance.</a:t>
            </a:r>
          </a:p>
          <a:p>
            <a:pPr lvl="1"/>
            <a:r>
              <a:rPr lang="en-US" sz="2000" b="1" dirty="0">
                <a:solidFill>
                  <a:srgbClr val="0432FF"/>
                </a:solidFill>
                <a:latin typeface="ArialMT"/>
              </a:rPr>
              <a:t>Action:  </a:t>
            </a:r>
            <a:r>
              <a:rPr lang="en-US" sz="2000" dirty="0">
                <a:solidFill>
                  <a:srgbClr val="C00000"/>
                </a:solidFill>
                <a:latin typeface="ArialMT"/>
              </a:rPr>
              <a:t>WG 2 </a:t>
            </a:r>
            <a:r>
              <a:rPr lang="en-US" sz="2000" dirty="0" err="1">
                <a:solidFill>
                  <a:srgbClr val="C00000"/>
                </a:solidFill>
                <a:latin typeface="ArialMT"/>
              </a:rPr>
              <a:t>est</a:t>
            </a:r>
            <a:r>
              <a:rPr lang="en-US" sz="2000" dirty="0">
                <a:solidFill>
                  <a:srgbClr val="C00000"/>
                </a:solidFill>
                <a:latin typeface="ArialMT"/>
              </a:rPr>
              <a:t> by mid-2018 (PTWS-XXIX, 2019), minimum competency level for              NTWC operations, </a:t>
            </a:r>
            <a:r>
              <a:rPr lang="en-US" sz="2000" dirty="0">
                <a:solidFill>
                  <a:schemeClr val="tx1"/>
                </a:solidFill>
                <a:latin typeface="ArialMT"/>
              </a:rPr>
              <a:t>by identifying a) what competencies required and b) what training schemes   in existence &amp; what guidelines &amp; principles can be adapted for this purpose. WG2 </a:t>
            </a:r>
            <a:r>
              <a:rPr lang="en-US" sz="2000" dirty="0" err="1">
                <a:solidFill>
                  <a:schemeClr val="tx1"/>
                </a:solidFill>
                <a:latin typeface="ArialMT"/>
              </a:rPr>
              <a:t>rpt</a:t>
            </a:r>
            <a:r>
              <a:rPr lang="en-US" sz="2000" dirty="0">
                <a:solidFill>
                  <a:schemeClr val="tx1"/>
                </a:solidFill>
                <a:latin typeface="ArialMT"/>
              </a:rPr>
              <a:t> to SC </a:t>
            </a:r>
          </a:p>
          <a:p>
            <a:pPr lvl="1"/>
            <a:r>
              <a:rPr lang="en-US" sz="2000" b="1" dirty="0">
                <a:solidFill>
                  <a:srgbClr val="0432FF"/>
                </a:solidFill>
                <a:latin typeface="ArialMT"/>
              </a:rPr>
              <a:t>Action:  </a:t>
            </a:r>
            <a:r>
              <a:rPr lang="en-US" sz="2000" dirty="0">
                <a:solidFill>
                  <a:srgbClr val="C00000"/>
                </a:solidFill>
                <a:latin typeface="ArialMT"/>
              </a:rPr>
              <a:t>PICT WG </a:t>
            </a:r>
            <a:r>
              <a:rPr lang="en-US" sz="2000" dirty="0" err="1">
                <a:solidFill>
                  <a:srgbClr val="C00000"/>
                </a:solidFill>
                <a:latin typeface="ArialMT"/>
              </a:rPr>
              <a:t>ToR</a:t>
            </a:r>
            <a:r>
              <a:rPr lang="en-US" sz="2000" dirty="0">
                <a:solidFill>
                  <a:srgbClr val="C00000"/>
                </a:solidFill>
                <a:latin typeface="ArialMT"/>
              </a:rPr>
              <a:t>:  2. Develop competency guidelines </a:t>
            </a:r>
            <a:r>
              <a:rPr lang="en-US" sz="2000" dirty="0">
                <a:solidFill>
                  <a:schemeClr val="tx1"/>
                </a:solidFill>
                <a:latin typeface="ArialMT"/>
              </a:rPr>
              <a:t>for tsunami warning                              personnel for PICTs and report outcomes to PICT WG and WG2 </a:t>
            </a:r>
          </a:p>
          <a:p>
            <a:pPr lvl="1"/>
            <a:r>
              <a:rPr lang="en-US" sz="2000" dirty="0">
                <a:latin typeface="ArialMT"/>
              </a:rPr>
              <a:t>PTWS-XXVII.1.  Appendix 2. Budget &amp; </a:t>
            </a:r>
            <a:r>
              <a:rPr lang="en-US" sz="2000" dirty="0" err="1">
                <a:latin typeface="ArialMT"/>
              </a:rPr>
              <a:t>Programme</a:t>
            </a:r>
            <a:r>
              <a:rPr lang="en-US" sz="2000" dirty="0">
                <a:latin typeface="ArialMT"/>
              </a:rPr>
              <a:t>, 2017-2019</a:t>
            </a:r>
          </a:p>
        </p:txBody>
      </p:sp>
      <p:graphicFrame>
        <p:nvGraphicFramePr>
          <p:cNvPr id="2" name="Table 1">
            <a:extLst>
              <a:ext uri="{FF2B5EF4-FFF2-40B4-BE49-F238E27FC236}">
                <a16:creationId xmlns:a16="http://schemas.microsoft.com/office/drawing/2014/main" id="{6CB4920D-1666-A1FC-8782-24D2DD964E6F}"/>
              </a:ext>
            </a:extLst>
          </p:cNvPr>
          <p:cNvGraphicFramePr>
            <a:graphicFrameLocks noGrp="1"/>
          </p:cNvGraphicFramePr>
          <p:nvPr>
            <p:extLst>
              <p:ext uri="{D42A27DB-BD31-4B8C-83A1-F6EECF244321}">
                <p14:modId xmlns:p14="http://schemas.microsoft.com/office/powerpoint/2010/main" val="1998069007"/>
              </p:ext>
            </p:extLst>
          </p:nvPr>
        </p:nvGraphicFramePr>
        <p:xfrm>
          <a:off x="603544" y="5462116"/>
          <a:ext cx="11491321" cy="1295400"/>
        </p:xfrm>
        <a:graphic>
          <a:graphicData uri="http://schemas.openxmlformats.org/drawingml/2006/table">
            <a:tbl>
              <a:tblPr/>
              <a:tblGrid>
                <a:gridCol w="3471058">
                  <a:extLst>
                    <a:ext uri="{9D8B030D-6E8A-4147-A177-3AD203B41FA5}">
                      <a16:colId xmlns:a16="http://schemas.microsoft.com/office/drawing/2014/main" val="724795599"/>
                    </a:ext>
                  </a:extLst>
                </a:gridCol>
                <a:gridCol w="1844559">
                  <a:extLst>
                    <a:ext uri="{9D8B030D-6E8A-4147-A177-3AD203B41FA5}">
                      <a16:colId xmlns:a16="http://schemas.microsoft.com/office/drawing/2014/main" val="3234285339"/>
                    </a:ext>
                  </a:extLst>
                </a:gridCol>
                <a:gridCol w="1528640">
                  <a:extLst>
                    <a:ext uri="{9D8B030D-6E8A-4147-A177-3AD203B41FA5}">
                      <a16:colId xmlns:a16="http://schemas.microsoft.com/office/drawing/2014/main" val="1996874420"/>
                    </a:ext>
                  </a:extLst>
                </a:gridCol>
                <a:gridCol w="1019609">
                  <a:extLst>
                    <a:ext uri="{9D8B030D-6E8A-4147-A177-3AD203B41FA5}">
                      <a16:colId xmlns:a16="http://schemas.microsoft.com/office/drawing/2014/main" val="2862347917"/>
                    </a:ext>
                  </a:extLst>
                </a:gridCol>
                <a:gridCol w="3627455">
                  <a:extLst>
                    <a:ext uri="{9D8B030D-6E8A-4147-A177-3AD203B41FA5}">
                      <a16:colId xmlns:a16="http://schemas.microsoft.com/office/drawing/2014/main" val="17746852"/>
                    </a:ext>
                  </a:extLst>
                </a:gridCol>
              </a:tblGrid>
              <a:tr h="0">
                <a:tc>
                  <a:txBody>
                    <a:bodyPr/>
                    <a:lstStyle/>
                    <a:p>
                      <a:r>
                        <a:rPr lang="en-US" b="1" dirty="0">
                          <a:effectLst/>
                          <a:latin typeface="Arial" panose="020B0604020202020204" pitchFamily="34" charset="0"/>
                          <a:cs typeface="Arial" panose="020B0604020202020204" pitchFamily="34" charset="0"/>
                        </a:rPr>
                        <a:t>Activity</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lang="en-US" sz="1125"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Roboto"/>
                        </a:rPr>
                        <a:t>Approx. co- investment by MS and UNESCO</a:t>
                      </a:r>
                      <a:endParaRPr lang="en-US" dirty="0">
                        <a:latin typeface="Arial" panose="020B0604020202020204" pitchFamily="34" charset="0"/>
                        <a:cs typeface="Arial" panose="020B060402020202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lang="en-US" sz="1125"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Roboto"/>
                        </a:rPr>
                        <a:t>Extra-Budgetary resources required </a:t>
                      </a:r>
                      <a:endParaRPr lang="en-US" dirty="0">
                        <a:latin typeface="Arial" panose="020B0604020202020204" pitchFamily="34" charset="0"/>
                        <a:cs typeface="Arial" panose="020B060402020202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lang="en-US" sz="1125"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Roboto"/>
                        </a:rPr>
                        <a:t>Year of expenditure </a:t>
                      </a:r>
                      <a:endParaRPr lang="en-US" dirty="0">
                        <a:latin typeface="Arial" panose="020B0604020202020204" pitchFamily="34" charset="0"/>
                        <a:cs typeface="Arial" panose="020B060402020202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tc>
                  <a:txBody>
                    <a:bodyPr/>
                    <a:lstStyle/>
                    <a:p>
                      <a:pPr algn="l"/>
                      <a:r>
                        <a:rPr lang="en-US" b="1" dirty="0">
                          <a:effectLst/>
                          <a:latin typeface="Arial" panose="020B0604020202020204" pitchFamily="34" charset="0"/>
                          <a:cs typeface="Arial" panose="020B0604020202020204" pitchFamily="34" charset="0"/>
                        </a:rPr>
                        <a:t>Status</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2111001"/>
                  </a:ext>
                </a:extLst>
              </a:tr>
              <a:tr h="0">
                <a:tc>
                  <a:txBody>
                    <a:bodyPr/>
                    <a:lstStyle/>
                    <a:p>
                      <a:r>
                        <a:rPr lang="en-US" sz="1100" dirty="0">
                          <a:effectLst/>
                          <a:latin typeface="Arial" panose="020B0604020202020204" pitchFamily="34" charset="0"/>
                          <a:cs typeface="Arial" panose="020B0604020202020204" pitchFamily="34" charset="0"/>
                        </a:rPr>
                        <a:t>WG2 Development of Tsunami Warning Centre Competency Training Program Workshop </a:t>
                      </a:r>
                      <a:endParaRPr lang="en-US" dirty="0">
                        <a:effectLst/>
                        <a:latin typeface="Arial" panose="020B0604020202020204" pitchFamily="34" charset="0"/>
                        <a:cs typeface="Arial" panose="020B060402020202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tc>
                  <a:txBody>
                    <a:bodyPr/>
                    <a:lstStyle/>
                    <a:p>
                      <a:endParaRPr lang="en-US" dirty="0">
                        <a:effectLst/>
                        <a:latin typeface="Arial" panose="020B0604020202020204" pitchFamily="34" charset="0"/>
                        <a:cs typeface="Arial" panose="020B060402020202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tc>
                  <a:txBody>
                    <a:bodyPr/>
                    <a:lstStyle/>
                    <a:p>
                      <a:r>
                        <a:rPr lang="en-US" sz="1100" dirty="0">
                          <a:effectLst/>
                          <a:latin typeface="Arial" panose="020B0604020202020204" pitchFamily="34" charset="0"/>
                          <a:cs typeface="Arial" panose="020B0604020202020204" pitchFamily="34" charset="0"/>
                        </a:rPr>
                        <a:t>US$25K </a:t>
                      </a:r>
                      <a:endParaRPr lang="en-US" dirty="0">
                        <a:effectLst/>
                        <a:latin typeface="Arial" panose="020B0604020202020204" pitchFamily="34" charset="0"/>
                        <a:cs typeface="Arial" panose="020B060402020202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tc>
                  <a:txBody>
                    <a:bodyPr/>
                    <a:lstStyle/>
                    <a:p>
                      <a:r>
                        <a:rPr lang="en-US" sz="1100" dirty="0">
                          <a:effectLst/>
                          <a:latin typeface="Arial" panose="020B0604020202020204" pitchFamily="34" charset="0"/>
                          <a:cs typeface="Arial" panose="020B0604020202020204" pitchFamily="34" charset="0"/>
                        </a:rPr>
                        <a:t>2017 </a:t>
                      </a:r>
                      <a:endParaRPr lang="en-US" dirty="0">
                        <a:effectLst/>
                        <a:latin typeface="Arial" panose="020B0604020202020204" pitchFamily="34" charset="0"/>
                        <a:cs typeface="Arial" panose="020B060402020202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tc>
                  <a:txBody>
                    <a:bodyPr/>
                    <a:lstStyle/>
                    <a:p>
                      <a:pPr algn="l"/>
                      <a:r>
                        <a:rPr lang="en-US" b="1" dirty="0">
                          <a:solidFill>
                            <a:srgbClr val="C00000"/>
                          </a:solidFill>
                          <a:effectLst/>
                          <a:latin typeface="Arial" panose="020B0604020202020204" pitchFamily="34" charset="0"/>
                          <a:cs typeface="Arial" panose="020B0604020202020204" pitchFamily="34" charset="0"/>
                        </a:rPr>
                        <a:t>Not done, no funding.  Instead done by email.</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5874793"/>
                  </a:ext>
                </a:extLst>
              </a:tr>
              <a:tr h="0">
                <a:tc>
                  <a:txBody>
                    <a:bodyPr/>
                    <a:lstStyle/>
                    <a:p>
                      <a:r>
                        <a:rPr lang="en-US" sz="1100" dirty="0">
                          <a:effectLst/>
                          <a:latin typeface="Arial" panose="020B0604020202020204" pitchFamily="34" charset="0"/>
                          <a:cs typeface="Arial" panose="020B0604020202020204" pitchFamily="34" charset="0"/>
                        </a:rPr>
                        <a:t>WG2 NTWC Training (five countries not conducting TEMPP/Tsunami Ready) </a:t>
                      </a:r>
                      <a:endParaRPr lang="en-US" dirty="0">
                        <a:effectLst/>
                        <a:latin typeface="Arial" panose="020B0604020202020204" pitchFamily="34" charset="0"/>
                        <a:cs typeface="Arial" panose="020B060402020202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tc>
                  <a:txBody>
                    <a:bodyPr/>
                    <a:lstStyle/>
                    <a:p>
                      <a:endParaRPr lang="en-US">
                        <a:effectLst/>
                        <a:latin typeface="Arial" panose="020B0604020202020204" pitchFamily="34" charset="0"/>
                        <a:cs typeface="Arial" panose="020B060402020202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tc>
                  <a:txBody>
                    <a:bodyPr/>
                    <a:lstStyle/>
                    <a:p>
                      <a:r>
                        <a:rPr lang="en-US" sz="1100" dirty="0">
                          <a:effectLst/>
                          <a:latin typeface="Arial" panose="020B0604020202020204" pitchFamily="34" charset="0"/>
                          <a:cs typeface="Arial" panose="020B0604020202020204" pitchFamily="34" charset="0"/>
                        </a:rPr>
                        <a:t>5x US$25K = US$300K </a:t>
                      </a:r>
                      <a:endParaRPr lang="en-US" dirty="0">
                        <a:effectLst/>
                        <a:latin typeface="Arial" panose="020B0604020202020204" pitchFamily="34" charset="0"/>
                        <a:cs typeface="Arial" panose="020B060402020202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tc>
                  <a:txBody>
                    <a:bodyPr/>
                    <a:lstStyle/>
                    <a:p>
                      <a:r>
                        <a:rPr lang="en-US" sz="1100" dirty="0">
                          <a:effectLst/>
                          <a:latin typeface="Arial" panose="020B0604020202020204" pitchFamily="34" charset="0"/>
                          <a:cs typeface="Arial" panose="020B0604020202020204" pitchFamily="34" charset="0"/>
                        </a:rPr>
                        <a:t>2017 2018 2019 </a:t>
                      </a:r>
                      <a:endParaRPr lang="en-US" dirty="0">
                        <a:effectLst/>
                        <a:latin typeface="Arial" panose="020B0604020202020204" pitchFamily="34" charset="0"/>
                        <a:cs typeface="Arial" panose="020B060402020202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tc>
                  <a:txBody>
                    <a:bodyPr/>
                    <a:lstStyle/>
                    <a:p>
                      <a:pPr algn="l"/>
                      <a:r>
                        <a:rPr lang="en-US" b="1" dirty="0">
                          <a:solidFill>
                            <a:srgbClr val="C00000"/>
                          </a:solidFill>
                          <a:effectLst/>
                          <a:latin typeface="Arial" panose="020B0604020202020204" pitchFamily="34" charset="0"/>
                          <a:cs typeface="Arial" panose="020B0604020202020204" pitchFamily="34" charset="0"/>
                        </a:rPr>
                        <a:t>Not done, no funding. Tonga Pilot (2019). Competency course development (ITIC 2024 pilot)</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41070697"/>
                  </a:ext>
                </a:extLst>
              </a:tr>
            </a:tbl>
          </a:graphicData>
        </a:graphic>
      </p:graphicFrame>
    </p:spTree>
    <p:extLst>
      <p:ext uri="{BB962C8B-B14F-4D97-AF65-F5344CB8AC3E}">
        <p14:creationId xmlns:p14="http://schemas.microsoft.com/office/powerpoint/2010/main" val="45086798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6BD1-2C6A-EC48-92E8-C44E787B5721}"/>
              </a:ext>
            </a:extLst>
          </p:cNvPr>
          <p:cNvSpPr>
            <a:spLocks noGrp="1"/>
          </p:cNvSpPr>
          <p:nvPr>
            <p:ph type="title"/>
          </p:nvPr>
        </p:nvSpPr>
        <p:spPr>
          <a:xfrm>
            <a:off x="424791" y="68826"/>
            <a:ext cx="10515600" cy="1054442"/>
          </a:xfrm>
        </p:spPr>
        <p:txBody>
          <a:bodyPr>
            <a:noAutofit/>
          </a:bodyPr>
          <a:lstStyle/>
          <a:p>
            <a:r>
              <a:rPr lang="en-US" sz="3200" dirty="0"/>
              <a:t>Available Resources and Progress</a:t>
            </a:r>
          </a:p>
        </p:txBody>
      </p:sp>
      <p:pic>
        <p:nvPicPr>
          <p:cNvPr id="9" name="Picture 8">
            <a:extLst>
              <a:ext uri="{FF2B5EF4-FFF2-40B4-BE49-F238E27FC236}">
                <a16:creationId xmlns:a16="http://schemas.microsoft.com/office/drawing/2014/main" id="{1D05F81C-9570-DB4F-9FE9-008B918AE3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16646" y="68826"/>
            <a:ext cx="878641" cy="891786"/>
          </a:xfrm>
          <a:prstGeom prst="rect">
            <a:avLst/>
          </a:prstGeom>
        </p:spPr>
      </p:pic>
      <p:sp>
        <p:nvSpPr>
          <p:cNvPr id="3" name="Content Placeholder 7">
            <a:extLst>
              <a:ext uri="{FF2B5EF4-FFF2-40B4-BE49-F238E27FC236}">
                <a16:creationId xmlns:a16="http://schemas.microsoft.com/office/drawing/2014/main" id="{E5F16761-9B73-49D4-BA3D-C3200ED7475E}"/>
              </a:ext>
            </a:extLst>
          </p:cNvPr>
          <p:cNvSpPr>
            <a:spLocks noGrp="1"/>
          </p:cNvSpPr>
          <p:nvPr>
            <p:ph sz="quarter" idx="10"/>
          </p:nvPr>
        </p:nvSpPr>
        <p:spPr>
          <a:xfrm>
            <a:off x="522898" y="1453918"/>
            <a:ext cx="11503229" cy="4630737"/>
          </a:xfrm>
        </p:spPr>
        <p:txBody>
          <a:bodyPr>
            <a:normAutofit/>
          </a:bodyPr>
          <a:lstStyle/>
          <a:p>
            <a:pPr marL="457200" lvl="0" indent="-457200">
              <a:lnSpc>
                <a:spcPct val="110000"/>
              </a:lnSpc>
              <a:spcBef>
                <a:spcPts val="600"/>
              </a:spcBef>
              <a:buSzTx/>
              <a:buFont typeface="+mj-lt"/>
              <a:buAutoNum type="arabicPeriod"/>
            </a:pPr>
            <a:r>
              <a:rPr lang="en-US" sz="2800" b="1" dirty="0">
                <a:solidFill>
                  <a:schemeClr val="tx1"/>
                </a:solidFill>
              </a:rPr>
              <a:t>Feedback and needs – Pacific Island Countries</a:t>
            </a:r>
          </a:p>
          <a:p>
            <a:pPr marL="457200" lvl="0" indent="-457200">
              <a:lnSpc>
                <a:spcPct val="110000"/>
              </a:lnSpc>
              <a:spcBef>
                <a:spcPts val="600"/>
              </a:spcBef>
              <a:buSzTx/>
              <a:buFont typeface="+mj-lt"/>
              <a:buAutoNum type="arabicPeriod"/>
            </a:pPr>
            <a:r>
              <a:rPr lang="en-US" sz="2800" b="1" dirty="0">
                <a:solidFill>
                  <a:schemeClr val="tx1"/>
                </a:solidFill>
              </a:rPr>
              <a:t>‘Competency’ training – existing</a:t>
            </a:r>
          </a:p>
          <a:p>
            <a:pPr marL="457200" lvl="0" indent="-457200">
              <a:lnSpc>
                <a:spcPct val="110000"/>
              </a:lnSpc>
              <a:spcBef>
                <a:spcPts val="600"/>
              </a:spcBef>
              <a:buSzTx/>
              <a:buFont typeface="+mj-lt"/>
              <a:buAutoNum type="arabicPeriod"/>
            </a:pPr>
            <a:r>
              <a:rPr lang="en-US" sz="2800" b="1" dirty="0">
                <a:solidFill>
                  <a:schemeClr val="tx1"/>
                </a:solidFill>
              </a:rPr>
              <a:t>Global Interest</a:t>
            </a:r>
          </a:p>
          <a:p>
            <a:pPr marL="457200" indent="-457200">
              <a:lnSpc>
                <a:spcPct val="110000"/>
              </a:lnSpc>
              <a:spcBef>
                <a:spcPts val="600"/>
              </a:spcBef>
              <a:buSzTx/>
              <a:buFont typeface="+mj-lt"/>
              <a:buAutoNum type="arabicPeriod"/>
            </a:pPr>
            <a:r>
              <a:rPr lang="en-US" sz="2800" b="1" dirty="0">
                <a:solidFill>
                  <a:schemeClr val="tx1"/>
                </a:solidFill>
              </a:rPr>
              <a:t>ITIC Training – past, present, future</a:t>
            </a:r>
          </a:p>
        </p:txBody>
      </p:sp>
    </p:spTree>
    <p:extLst>
      <p:ext uri="{BB962C8B-B14F-4D97-AF65-F5344CB8AC3E}">
        <p14:creationId xmlns:p14="http://schemas.microsoft.com/office/powerpoint/2010/main" val="62675886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6A2317-C5AA-7E4E-B14D-3B7DCE3D9EB1}"/>
              </a:ext>
            </a:extLst>
          </p:cNvPr>
          <p:cNvSpPr/>
          <p:nvPr/>
        </p:nvSpPr>
        <p:spPr>
          <a:xfrm>
            <a:off x="326499" y="813956"/>
            <a:ext cx="11083637" cy="4929555"/>
          </a:xfrm>
          <a:prstGeom prst="rect">
            <a:avLst/>
          </a:prstGeom>
        </p:spPr>
        <p:txBody>
          <a:bodyPr wrap="square">
            <a:spAutoFit/>
          </a:bodyPr>
          <a:lstStyle/>
          <a:p>
            <a:pPr defTabSz="914367">
              <a:lnSpc>
                <a:spcPct val="90000"/>
              </a:lnSpc>
              <a:spcBef>
                <a:spcPts val="2184"/>
              </a:spcBef>
              <a:buSzPct val="100000"/>
              <a:buFont typeface="Arial"/>
            </a:pPr>
            <a:endParaRPr lang="en-US" sz="2400" b="1" dirty="0">
              <a:solidFill>
                <a:srgbClr val="000000"/>
              </a:solidFill>
              <a:latin typeface="Arial" panose="020B0604020202020204" pitchFamily="34" charset="0"/>
              <a:cs typeface="Arial" panose="020B0604020202020204" pitchFamily="34" charset="0"/>
              <a:sym typeface="Roboto"/>
            </a:endParaRPr>
          </a:p>
          <a:p>
            <a:pPr marL="342900" indent="-342900" defTabSz="914367">
              <a:lnSpc>
                <a:spcPct val="90000"/>
              </a:lnSpc>
              <a:spcBef>
                <a:spcPts val="2184"/>
              </a:spcBef>
              <a:buSzPct val="100000"/>
              <a:buFont typeface="Arial"/>
              <a:buChar char="•"/>
            </a:pPr>
            <a:r>
              <a:rPr lang="en-US" sz="2400" b="1" dirty="0">
                <a:solidFill>
                  <a:srgbClr val="000000"/>
                </a:solidFill>
                <a:latin typeface="Arial" panose="020B0604020202020204" pitchFamily="34" charset="0"/>
                <a:cs typeface="Arial" panose="020B0604020202020204" pitchFamily="34" charset="0"/>
                <a:sym typeface="Roboto"/>
              </a:rPr>
              <a:t>Competency Framework piloted, NTWC Training, Tonga 14-24 Oct 2019. </a:t>
            </a:r>
          </a:p>
          <a:p>
            <a:pPr marL="342900" indent="-342900" defTabSz="914367">
              <a:lnSpc>
                <a:spcPct val="90000"/>
              </a:lnSpc>
              <a:spcBef>
                <a:spcPts val="2184"/>
              </a:spcBef>
              <a:buSzPct val="100000"/>
              <a:buFont typeface="Arial"/>
              <a:buChar char="•"/>
            </a:pPr>
            <a:r>
              <a:rPr lang="en-US" sz="2400" b="1" dirty="0">
                <a:solidFill>
                  <a:srgbClr val="000000"/>
                </a:solidFill>
                <a:latin typeface="Arial" panose="020B0604020202020204" pitchFamily="34" charset="0"/>
                <a:cs typeface="Arial" panose="020B0604020202020204" pitchFamily="34" charset="0"/>
                <a:sym typeface="Roboto"/>
              </a:rPr>
              <a:t>15 January 2022 HTHH event =&gt; Tonga from recent events:</a:t>
            </a:r>
          </a:p>
          <a:p>
            <a:pPr marL="800100" lvl="1" indent="-342900" defTabSz="914367">
              <a:lnSpc>
                <a:spcPct val="90000"/>
              </a:lnSpc>
              <a:spcBef>
                <a:spcPts val="984"/>
              </a:spcBef>
              <a:buSzPct val="1000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sym typeface="Roboto"/>
              </a:rPr>
              <a:t>Gaps – need better understanding of volcano monitoring within NTWC;</a:t>
            </a:r>
          </a:p>
          <a:p>
            <a:pPr marL="800100" lvl="1" indent="-342900" defTabSz="914367">
              <a:lnSpc>
                <a:spcPct val="90000"/>
              </a:lnSpc>
              <a:spcBef>
                <a:spcPts val="984"/>
              </a:spcBef>
              <a:buSzPct val="1000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sym typeface="Roboto"/>
              </a:rPr>
              <a:t>Need attachment of operational staff at PTWC in Hawaii or other NTWC;</a:t>
            </a:r>
          </a:p>
          <a:p>
            <a:pPr marL="800100" lvl="1" indent="-342900" defTabSz="914367">
              <a:lnSpc>
                <a:spcPct val="90000"/>
              </a:lnSpc>
              <a:spcBef>
                <a:spcPts val="984"/>
              </a:spcBef>
              <a:buSzPct val="1000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sym typeface="Roboto"/>
              </a:rPr>
              <a:t>Met Svc operational staff familiarize with Seismic Monitoring </a:t>
            </a:r>
          </a:p>
          <a:p>
            <a:pPr marL="342900" indent="-342900" defTabSz="914367">
              <a:lnSpc>
                <a:spcPct val="90000"/>
              </a:lnSpc>
              <a:spcBef>
                <a:spcPts val="2184"/>
              </a:spcBef>
              <a:buSzPct val="100000"/>
              <a:buFont typeface="Arial"/>
              <a:buChar char="•"/>
            </a:pPr>
            <a:r>
              <a:rPr lang="en-US" sz="2400" b="1" dirty="0">
                <a:solidFill>
                  <a:srgbClr val="000000"/>
                </a:solidFill>
                <a:latin typeface="Arial" panose="020B0604020202020204" pitchFamily="34" charset="0"/>
                <a:cs typeface="Arial" panose="020B0604020202020204" pitchFamily="34" charset="0"/>
                <a:sym typeface="Roboto"/>
              </a:rPr>
              <a:t>Solomon Islands Met Svc</a:t>
            </a:r>
          </a:p>
          <a:p>
            <a:pPr marL="800100" lvl="1" indent="-342900" defTabSz="914367">
              <a:lnSpc>
                <a:spcPct val="90000"/>
              </a:lnSpc>
              <a:spcBef>
                <a:spcPts val="2184"/>
              </a:spcBef>
              <a:buSzPct val="100000"/>
              <a:buFont typeface="Arial"/>
              <a:buChar char="•"/>
            </a:pPr>
            <a:r>
              <a:rPr lang="en-US" sz="2400" dirty="0">
                <a:solidFill>
                  <a:srgbClr val="000000"/>
                </a:solidFill>
                <a:latin typeface="Arial" panose="020B0604020202020204" pitchFamily="34" charset="0"/>
                <a:cs typeface="Arial" panose="020B0604020202020204" pitchFamily="34" charset="0"/>
                <a:sym typeface="Roboto"/>
              </a:rPr>
              <a:t>Following Impact Based Forecasting Training, identified forecasters need to understand DRR aspects in issuance of warnings =&gt; include in NTWC competency framework. </a:t>
            </a:r>
          </a:p>
        </p:txBody>
      </p:sp>
      <p:sp>
        <p:nvSpPr>
          <p:cNvPr id="3" name="Title 1">
            <a:extLst>
              <a:ext uri="{FF2B5EF4-FFF2-40B4-BE49-F238E27FC236}">
                <a16:creationId xmlns:a16="http://schemas.microsoft.com/office/drawing/2014/main" id="{690B26DB-F9FE-E64D-A5C2-772CE5FAF0B8}"/>
              </a:ext>
            </a:extLst>
          </p:cNvPr>
          <p:cNvSpPr txBox="1">
            <a:spLocks/>
          </p:cNvSpPr>
          <p:nvPr/>
        </p:nvSpPr>
        <p:spPr>
          <a:xfrm>
            <a:off x="472440" y="277984"/>
            <a:ext cx="10515600" cy="622561"/>
          </a:xfrm>
          <a:prstGeom prst="rect">
            <a:avLst/>
          </a:prstGeom>
        </p:spPr>
        <p:txBody>
          <a:bodyPr>
            <a:normAutofit/>
          </a:bodyPr>
          <a:lst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C000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a:lstStyle>
          <a:p>
            <a:r>
              <a:rPr lang="en-US" sz="3600" kern="0" dirty="0"/>
              <a:t>1. Feedback and Needs – 15 January 2022 </a:t>
            </a:r>
          </a:p>
        </p:txBody>
      </p:sp>
    </p:spTree>
    <p:extLst>
      <p:ext uri="{BB962C8B-B14F-4D97-AF65-F5344CB8AC3E}">
        <p14:creationId xmlns:p14="http://schemas.microsoft.com/office/powerpoint/2010/main" val="23151397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7FD2C2-4D63-ED41-9F92-CBB0D7D19CF8}"/>
              </a:ext>
            </a:extLst>
          </p:cNvPr>
          <p:cNvSpPr/>
          <p:nvPr/>
        </p:nvSpPr>
        <p:spPr>
          <a:xfrm>
            <a:off x="360217" y="1291763"/>
            <a:ext cx="11693237" cy="4693593"/>
          </a:xfrm>
          <a:prstGeom prst="rect">
            <a:avLst/>
          </a:prstGeom>
          <a:solidFill>
            <a:schemeClr val="bg1"/>
          </a:solidFill>
        </p:spPr>
        <p:txBody>
          <a:bodyPr wrap="square">
            <a:spAutoFit/>
          </a:bodyPr>
          <a:lstStyle/>
          <a:p>
            <a:pPr>
              <a:spcAft>
                <a:spcPts val="600"/>
              </a:spcAft>
            </a:pPr>
            <a:r>
              <a:rPr lang="en-US" sz="2400" b="1" i="1" kern="100" dirty="0">
                <a:solidFill>
                  <a:srgbClr val="C00000"/>
                </a:solidFill>
                <a:latin typeface="Arial" panose="020B0604020202020204" pitchFamily="34" charset="0"/>
                <a:ea typeface="Times New Roman" panose="02020603050405020304" pitchFamily="18" charset="0"/>
                <a:cs typeface="Arial" panose="020B0604020202020204" pitchFamily="34" charset="0"/>
              </a:rPr>
              <a:t>Ms. </a:t>
            </a:r>
            <a:r>
              <a:rPr lang="en-US" sz="2400" b="1" i="1" kern="1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Esline</a:t>
            </a:r>
            <a:r>
              <a:rPr lang="en-US" sz="2400" b="1" i="1" kern="1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400" b="1" i="1" kern="1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Garaebiti</a:t>
            </a:r>
            <a:r>
              <a:rPr lang="en-US" sz="2400" b="1" i="1" kern="100" dirty="0">
                <a:solidFill>
                  <a:srgbClr val="C00000"/>
                </a:solidFill>
                <a:latin typeface="Arial" panose="020B0604020202020204" pitchFamily="34" charset="0"/>
                <a:ea typeface="Times New Roman" panose="02020603050405020304" pitchFamily="18" charset="0"/>
                <a:cs typeface="Arial" panose="020B0604020202020204" pitchFamily="34" charset="0"/>
              </a:rPr>
              <a:t> (Vanuatu), Chair PICT Working Group (Feb 2023):</a:t>
            </a:r>
          </a:p>
          <a:p>
            <a:pPr marL="342900" indent="-342900">
              <a:spcAft>
                <a:spcPts val="600"/>
              </a:spcAft>
              <a:buFont typeface="Arial" panose="020B0604020202020204" pitchFamily="34" charset="0"/>
              <a:buChar char="•"/>
            </a:pPr>
            <a:r>
              <a:rPr lang="en-US" sz="2400" b="1" i="1" kern="100" dirty="0">
                <a:solidFill>
                  <a:srgbClr val="C00000"/>
                </a:solidFill>
                <a:latin typeface="Arial" panose="020B0604020202020204" pitchFamily="34" charset="0"/>
                <a:ea typeface="Times New Roman" panose="02020603050405020304" pitchFamily="18" charset="0"/>
                <a:cs typeface="Arial" panose="020B0604020202020204" pitchFamily="34" charset="0"/>
              </a:rPr>
              <a:t>PICT warning centers equipped with tools but staff needs to be trained </a:t>
            </a:r>
          </a:p>
          <a:p>
            <a:pPr marL="342900" indent="-342900">
              <a:spcAft>
                <a:spcPts val="600"/>
              </a:spcAft>
              <a:buFont typeface="Arial" panose="020B0604020202020204" pitchFamily="34" charset="0"/>
              <a:buChar char="•"/>
            </a:pPr>
            <a:r>
              <a:rPr lang="en-US" sz="2400" b="1" i="1" kern="100" dirty="0">
                <a:solidFill>
                  <a:srgbClr val="C00000"/>
                </a:solidFill>
                <a:latin typeface="Arial" panose="020B0604020202020204" pitchFamily="34" charset="0"/>
                <a:ea typeface="Times New Roman" panose="02020603050405020304" pitchFamily="18" charset="0"/>
                <a:cs typeface="Arial" panose="020B0604020202020204" pitchFamily="34" charset="0"/>
              </a:rPr>
              <a:t>National initiative and support needed from international partners (for example, ITIC to implement, UNDRR, SPC to help scope issues in region) </a:t>
            </a:r>
            <a:endParaRPr lang="en-US" b="1" i="1" kern="10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r>
              <a:rPr lang="en-US" sz="2400" b="1" kern="100" dirty="0">
                <a:latin typeface="Arial" panose="020B0604020202020204" pitchFamily="34" charset="0"/>
                <a:ea typeface="Times New Roman" panose="02020603050405020304" pitchFamily="18" charset="0"/>
                <a:cs typeface="Arial" panose="020B0604020202020204" pitchFamily="34" charset="0"/>
              </a:rPr>
              <a:t> </a:t>
            </a:r>
            <a:endParaRPr lang="en-US" b="1" kern="100" dirty="0">
              <a:latin typeface="Arial" panose="020B0604020202020204" pitchFamily="34" charset="0"/>
              <a:ea typeface="Times New Roman" panose="02020603050405020304" pitchFamily="18" charset="0"/>
              <a:cs typeface="Arial" panose="020B0604020202020204" pitchFamily="34" charset="0"/>
            </a:endParaRPr>
          </a:p>
          <a:p>
            <a:r>
              <a:rPr lang="en-US" sz="2400" b="1" kern="100" dirty="0">
                <a:latin typeface="Arial" panose="020B0604020202020204" pitchFamily="34" charset="0"/>
                <a:ea typeface="Times New Roman" panose="02020603050405020304" pitchFamily="18" charset="0"/>
                <a:cs typeface="Arial" panose="020B0604020202020204" pitchFamily="34" charset="0"/>
              </a:rPr>
              <a:t>Recommended;</a:t>
            </a:r>
            <a:endParaRPr lang="en-US" b="1" kern="1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1200"/>
              </a:spcAft>
              <a:buFont typeface="+mj-lt"/>
              <a:buAutoNum type="arabicParenR"/>
            </a:pPr>
            <a:r>
              <a:rPr lang="en-US" sz="2400" b="1" kern="100" dirty="0">
                <a:latin typeface="Arial" panose="020B0604020202020204" pitchFamily="34" charset="0"/>
                <a:ea typeface="Times New Roman" panose="02020603050405020304" pitchFamily="18" charset="0"/>
                <a:cs typeface="Arial" panose="020B0604020202020204" pitchFamily="34" charset="0"/>
              </a:rPr>
              <a:t>Training the Trainer (TTT) might be useful </a:t>
            </a:r>
            <a:r>
              <a:rPr lang="en-US" sz="2400" kern="100" dirty="0">
                <a:latin typeface="Arial" panose="020B0604020202020204" pitchFamily="34" charset="0"/>
                <a:ea typeface="Times New Roman" panose="02020603050405020304" pitchFamily="18" charset="0"/>
                <a:cs typeface="Arial" panose="020B0604020202020204" pitchFamily="34" charset="0"/>
              </a:rPr>
              <a:t>- more sustainable for countries to maintain their staff through own capacity development to address staff turnover. </a:t>
            </a:r>
            <a:endParaRPr lang="en-US" kern="1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1200"/>
              </a:spcAft>
              <a:buFont typeface="+mj-lt"/>
              <a:buAutoNum type="arabicParenR"/>
            </a:pPr>
            <a:r>
              <a:rPr lang="en-US" sz="2400" b="1" kern="100" dirty="0">
                <a:latin typeface="Arial" panose="020B0604020202020204" pitchFamily="34" charset="0"/>
                <a:ea typeface="Times New Roman" panose="02020603050405020304" pitchFamily="18" charset="0"/>
                <a:cs typeface="Arial" panose="020B0604020202020204" pitchFamily="34" charset="0"/>
              </a:rPr>
              <a:t>Need </a:t>
            </a:r>
            <a:r>
              <a:rPr lang="en-US" sz="2400" kern="100" dirty="0">
                <a:latin typeface="Arial" panose="020B0604020202020204" pitchFamily="34" charset="0"/>
                <a:ea typeface="Times New Roman" panose="02020603050405020304" pitchFamily="18" charset="0"/>
                <a:cs typeface="Arial" panose="020B0604020202020204" pitchFamily="34" charset="0"/>
              </a:rPr>
              <a:t>should be </a:t>
            </a:r>
            <a:r>
              <a:rPr lang="en-US" sz="2400" b="1" kern="100" dirty="0">
                <a:latin typeface="Arial" panose="020B0604020202020204" pitchFamily="34" charset="0"/>
                <a:ea typeface="Times New Roman" panose="02020603050405020304" pitchFamily="18" charset="0"/>
                <a:cs typeface="Arial" panose="020B0604020202020204" pitchFamily="34" charset="0"/>
              </a:rPr>
              <a:t>mapped and framework developed with PICTs.</a:t>
            </a:r>
            <a:endParaRPr lang="en-US" b="1" kern="1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1200"/>
              </a:spcAft>
              <a:buFont typeface="+mj-lt"/>
              <a:buAutoNum type="arabicParenR"/>
            </a:pPr>
            <a:r>
              <a:rPr lang="en-US" sz="2400" kern="100" dirty="0">
                <a:latin typeface="Arial" panose="020B0604020202020204" pitchFamily="34" charset="0"/>
                <a:ea typeface="Times New Roman" panose="02020603050405020304" pitchFamily="18" charset="0"/>
                <a:cs typeface="Arial" panose="020B0604020202020204" pitchFamily="34" charset="0"/>
              </a:rPr>
              <a:t>Competency framework for PICTs should </a:t>
            </a:r>
            <a:r>
              <a:rPr lang="en-US" sz="2400" b="1" kern="100" dirty="0">
                <a:latin typeface="Arial" panose="020B0604020202020204" pitchFamily="34" charset="0"/>
                <a:ea typeface="Times New Roman" panose="02020603050405020304" pitchFamily="18" charset="0"/>
                <a:cs typeface="Arial" panose="020B0604020202020204" pitchFamily="34" charset="0"/>
              </a:rPr>
              <a:t>not be limited to seismic sources,   but also volcanic sources </a:t>
            </a:r>
            <a:r>
              <a:rPr lang="en-US" sz="2400" kern="100" dirty="0">
                <a:latin typeface="Arial" panose="020B0604020202020204" pitchFamily="34" charset="0"/>
                <a:ea typeface="Times New Roman" panose="02020603050405020304" pitchFamily="18" charset="0"/>
                <a:cs typeface="Arial" panose="020B0604020202020204" pitchFamily="34" charset="0"/>
              </a:rPr>
              <a:t>as </a:t>
            </a:r>
            <a:r>
              <a:rPr lang="en-US" sz="2400" b="1" kern="100" dirty="0">
                <a:latin typeface="Arial" panose="020B0604020202020204" pitchFamily="34" charset="0"/>
                <a:ea typeface="Times New Roman" panose="02020603050405020304" pitchFamily="18" charset="0"/>
                <a:cs typeface="Arial" panose="020B0604020202020204" pitchFamily="34" charset="0"/>
              </a:rPr>
              <a:t>integrated approach</a:t>
            </a:r>
            <a:endParaRPr lang="en-US"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itle 1">
            <a:extLst>
              <a:ext uri="{FF2B5EF4-FFF2-40B4-BE49-F238E27FC236}">
                <a16:creationId xmlns:a16="http://schemas.microsoft.com/office/drawing/2014/main" id="{6A5441D7-A1B0-9948-9314-745534194FB3}"/>
              </a:ext>
            </a:extLst>
          </p:cNvPr>
          <p:cNvSpPr txBox="1">
            <a:spLocks/>
          </p:cNvSpPr>
          <p:nvPr/>
        </p:nvSpPr>
        <p:spPr>
          <a:xfrm>
            <a:off x="333894" y="347257"/>
            <a:ext cx="10515600" cy="622561"/>
          </a:xfrm>
          <a:prstGeom prst="rect">
            <a:avLst/>
          </a:prstGeom>
        </p:spPr>
        <p:txBody>
          <a:bodyPr>
            <a:normAutofit/>
          </a:bodyPr>
          <a:lst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C000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a:lstStyle>
          <a:p>
            <a:r>
              <a:rPr lang="en-US" sz="3600" kern="0" dirty="0"/>
              <a:t>1. Feedback and Needs – Vanuatu perspective  </a:t>
            </a:r>
          </a:p>
        </p:txBody>
      </p:sp>
    </p:spTree>
    <p:extLst>
      <p:ext uri="{BB962C8B-B14F-4D97-AF65-F5344CB8AC3E}">
        <p14:creationId xmlns:p14="http://schemas.microsoft.com/office/powerpoint/2010/main" val="326417984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6BD1-2C6A-EC48-92E8-C44E787B5721}"/>
              </a:ext>
            </a:extLst>
          </p:cNvPr>
          <p:cNvSpPr>
            <a:spLocks noGrp="1"/>
          </p:cNvSpPr>
          <p:nvPr>
            <p:ph type="title"/>
          </p:nvPr>
        </p:nvSpPr>
        <p:spPr>
          <a:xfrm>
            <a:off x="424791" y="68826"/>
            <a:ext cx="10515600" cy="1054442"/>
          </a:xfrm>
        </p:spPr>
        <p:txBody>
          <a:bodyPr>
            <a:noAutofit/>
          </a:bodyPr>
          <a:lstStyle/>
          <a:p>
            <a:r>
              <a:rPr lang="en-US" sz="3200" dirty="0"/>
              <a:t>2. Competencies – Existing Schema </a:t>
            </a:r>
          </a:p>
        </p:txBody>
      </p:sp>
      <p:pic>
        <p:nvPicPr>
          <p:cNvPr id="9" name="Picture 8">
            <a:extLst>
              <a:ext uri="{FF2B5EF4-FFF2-40B4-BE49-F238E27FC236}">
                <a16:creationId xmlns:a16="http://schemas.microsoft.com/office/drawing/2014/main" id="{1D05F81C-9570-DB4F-9FE9-008B918AE3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16646" y="68826"/>
            <a:ext cx="878641" cy="891786"/>
          </a:xfrm>
          <a:prstGeom prst="rect">
            <a:avLst/>
          </a:prstGeom>
        </p:spPr>
      </p:pic>
      <p:sp>
        <p:nvSpPr>
          <p:cNvPr id="3" name="Content Placeholder 7">
            <a:extLst>
              <a:ext uri="{FF2B5EF4-FFF2-40B4-BE49-F238E27FC236}">
                <a16:creationId xmlns:a16="http://schemas.microsoft.com/office/drawing/2014/main" id="{E5F16761-9B73-49D4-BA3D-C3200ED7475E}"/>
              </a:ext>
            </a:extLst>
          </p:cNvPr>
          <p:cNvSpPr>
            <a:spLocks noGrp="1"/>
          </p:cNvSpPr>
          <p:nvPr>
            <p:ph sz="quarter" idx="10"/>
          </p:nvPr>
        </p:nvSpPr>
        <p:spPr>
          <a:xfrm>
            <a:off x="424791" y="1356938"/>
            <a:ext cx="11585975" cy="5168555"/>
          </a:xfrm>
        </p:spPr>
        <p:txBody>
          <a:bodyPr>
            <a:noAutofit/>
          </a:bodyPr>
          <a:lstStyle/>
          <a:p>
            <a:pPr marL="0" indent="0">
              <a:lnSpc>
                <a:spcPct val="110000"/>
              </a:lnSpc>
              <a:spcBef>
                <a:spcPts val="1200"/>
              </a:spcBef>
              <a:buNone/>
            </a:pPr>
            <a:r>
              <a:rPr lang="en-US" sz="2400" dirty="0">
                <a:effectLst/>
              </a:rPr>
              <a:t>Task Team solicited Competency Information (and training) from advanced NTWCs  </a:t>
            </a:r>
          </a:p>
          <a:p>
            <a:pPr>
              <a:lnSpc>
                <a:spcPct val="110000"/>
              </a:lnSpc>
              <a:spcBef>
                <a:spcPts val="1200"/>
              </a:spcBef>
            </a:pPr>
            <a:r>
              <a:rPr lang="en-US" sz="2400" b="1" dirty="0">
                <a:effectLst/>
              </a:rPr>
              <a:t>Profile of staff </a:t>
            </a:r>
            <a:r>
              <a:rPr lang="en-US" sz="2400" dirty="0">
                <a:effectLst/>
              </a:rPr>
              <a:t>- background, experience for staff that are hired (such as degrees and </a:t>
            </a:r>
            <a:r>
              <a:rPr lang="en-US" sz="2400" dirty="0" err="1">
                <a:effectLst/>
              </a:rPr>
              <a:t>specialities</a:t>
            </a:r>
            <a:r>
              <a:rPr lang="en-US" sz="2400" dirty="0">
                <a:effectLst/>
              </a:rPr>
              <a:t>)</a:t>
            </a:r>
          </a:p>
          <a:p>
            <a:pPr>
              <a:lnSpc>
                <a:spcPct val="110000"/>
              </a:lnSpc>
              <a:spcBef>
                <a:spcPts val="1200"/>
              </a:spcBef>
            </a:pPr>
            <a:r>
              <a:rPr lang="en-US" sz="2400" b="1" dirty="0">
                <a:effectLst/>
              </a:rPr>
              <a:t>Length of NTWC training </a:t>
            </a:r>
            <a:r>
              <a:rPr lang="en-US" sz="2400" dirty="0">
                <a:effectLst/>
              </a:rPr>
              <a:t>before they are officially designated as Duty Watch Standers</a:t>
            </a:r>
          </a:p>
          <a:p>
            <a:pPr>
              <a:lnSpc>
                <a:spcPct val="110000"/>
              </a:lnSpc>
              <a:spcBef>
                <a:spcPts val="1200"/>
              </a:spcBef>
            </a:pPr>
            <a:r>
              <a:rPr lang="en-US" sz="2400" b="1" dirty="0">
                <a:effectLst/>
              </a:rPr>
              <a:t>Training Information </a:t>
            </a:r>
            <a:r>
              <a:rPr lang="en-US" sz="2400" dirty="0">
                <a:effectLst/>
              </a:rPr>
              <a:t>– syllabus (topics, length), how </a:t>
            </a:r>
            <a:r>
              <a:rPr lang="en-US" sz="2400" dirty="0" err="1"/>
              <a:t>w</a:t>
            </a:r>
            <a:r>
              <a:rPr lang="en-US" sz="2400" dirty="0" err="1">
                <a:effectLst/>
              </a:rPr>
              <a:t>atchstander</a:t>
            </a:r>
            <a:r>
              <a:rPr lang="en-US" sz="2400" dirty="0">
                <a:effectLst/>
              </a:rPr>
              <a:t> readiness is measured (tests, practicum, other measures), how training is accomplished (live observer, online, offline, hands-on, classroom, online, other)</a:t>
            </a:r>
          </a:p>
          <a:p>
            <a:pPr marL="0" indent="0">
              <a:lnSpc>
                <a:spcPct val="110000"/>
              </a:lnSpc>
              <a:spcBef>
                <a:spcPts val="1200"/>
              </a:spcBef>
              <a:buNone/>
            </a:pPr>
            <a:r>
              <a:rPr lang="en-US" sz="2400" dirty="0">
                <a:solidFill>
                  <a:srgbClr val="222222"/>
                </a:solidFill>
                <a:effectLst/>
              </a:rPr>
              <a:t>Information received:  </a:t>
            </a:r>
            <a:r>
              <a:rPr lang="en-US" sz="2400" b="1" dirty="0">
                <a:solidFill>
                  <a:schemeClr val="tx1"/>
                </a:solidFill>
              </a:rPr>
              <a:t>USA (PTWC, USNTWC), Australia (BOM, GA), Chile (SHOA), New Zealand (GNS, NEMA), India (INCOIS, NTWC)</a:t>
            </a:r>
          </a:p>
        </p:txBody>
      </p:sp>
    </p:spTree>
    <p:extLst>
      <p:ext uri="{BB962C8B-B14F-4D97-AF65-F5344CB8AC3E}">
        <p14:creationId xmlns:p14="http://schemas.microsoft.com/office/powerpoint/2010/main" val="102804560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3DFD673-4ADD-BF46-A050-1389ABA4E07A}"/>
              </a:ext>
            </a:extLst>
          </p:cNvPr>
          <p:cNvSpPr>
            <a:spLocks noGrp="1"/>
          </p:cNvSpPr>
          <p:nvPr>
            <p:ph sz="quarter" idx="10"/>
          </p:nvPr>
        </p:nvSpPr>
        <p:spPr>
          <a:xfrm>
            <a:off x="496595" y="1284055"/>
            <a:ext cx="10077552" cy="5199872"/>
          </a:xfrm>
          <a:solidFill>
            <a:schemeClr val="bg1"/>
          </a:solidFill>
        </p:spPr>
        <p:txBody>
          <a:bodyPr>
            <a:normAutofit/>
          </a:bodyPr>
          <a:lstStyle/>
          <a:p>
            <a:pPr marL="0" indent="0">
              <a:spcBef>
                <a:spcPts val="1584"/>
              </a:spcBef>
              <a:buNone/>
            </a:pPr>
            <a:r>
              <a:rPr lang="en-US" sz="2800" b="1" dirty="0"/>
              <a:t>Establishing a Global Framework </a:t>
            </a:r>
          </a:p>
          <a:p>
            <a:pPr>
              <a:spcBef>
                <a:spcPts val="1800"/>
              </a:spcBef>
            </a:pPr>
            <a:r>
              <a:rPr lang="en-US" sz="2400" b="1" dirty="0"/>
              <a:t>Appreciated intersessional progress</a:t>
            </a:r>
          </a:p>
          <a:p>
            <a:pPr marL="228600" lvl="1" indent="0">
              <a:buNone/>
            </a:pPr>
            <a:r>
              <a:rPr lang="en-US" sz="2400" dirty="0">
                <a:effectLst/>
                <a:latin typeface="Arial" panose="020B0604020202020204" pitchFamily="34" charset="0"/>
                <a:ea typeface="Times New Roman" panose="02020603050405020304" pitchFamily="18" charset="0"/>
              </a:rPr>
              <a:t>Work of the Intergovernmental Coordination Group for the Pacific Tsunami Warning and Mitigation System (ICG/PTWS) to develop a </a:t>
            </a:r>
            <a:r>
              <a:rPr lang="en-US" sz="2400" u="none" strike="noStrike" dirty="0">
                <a:solidFill>
                  <a:srgbClr val="0000FF"/>
                </a:solidFill>
                <a:effectLst/>
                <a:latin typeface="Arial" panose="020B0604020202020204" pitchFamily="34" charset="0"/>
                <a:ea typeface="Times New Roman" panose="02020603050405020304" pitchFamily="18" charset="0"/>
              </a:rPr>
              <a:t>National Tsunami Warning Centre (NTWC) Competency Framework</a:t>
            </a:r>
            <a:r>
              <a:rPr lang="en-US" sz="2400" dirty="0">
                <a:effectLst/>
                <a:latin typeface="Arial" panose="020B0604020202020204" pitchFamily="34" charset="0"/>
                <a:ea typeface="Times New Roman" panose="02020603050405020304" pitchFamily="18" charset="0"/>
              </a:rPr>
              <a:t> (2019), and the ITIC’s leadership to pilot training courses based on the Framework;</a:t>
            </a:r>
            <a:endParaRPr lang="en-US" sz="2400" dirty="0">
              <a:effectLst/>
              <a:latin typeface="Times New Roman" panose="02020603050405020304" pitchFamily="18" charset="0"/>
              <a:ea typeface="Times New Roman" panose="02020603050405020304" pitchFamily="18" charset="0"/>
            </a:endParaRPr>
          </a:p>
          <a:p>
            <a:pPr>
              <a:spcBef>
                <a:spcPts val="1800"/>
              </a:spcBef>
            </a:pPr>
            <a:r>
              <a:rPr lang="en-US" sz="2400" b="1" dirty="0"/>
              <a:t>Instruct the regional ICGs (PTWS)</a:t>
            </a:r>
          </a:p>
          <a:p>
            <a:pPr marL="228600" lvl="1" indent="0">
              <a:buNone/>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ITIC to pilot the Draft PTWS </a:t>
            </a:r>
            <a:r>
              <a:rPr lang="en-US" sz="2400" u="none" strike="noStrike"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National Tsunami Warning Centre (NTWC) Competency Framework</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(2019) for endorsement by ICG/PTWS with the goal to develop a global framework for all ICGs to use.</a:t>
            </a:r>
            <a:endParaRPr lang="en-US" sz="24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1D05F81C-9570-DB4F-9FE9-008B918AE3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42545" y="1676562"/>
            <a:ext cx="878641" cy="891786"/>
          </a:xfrm>
          <a:prstGeom prst="rect">
            <a:avLst/>
          </a:prstGeom>
        </p:spPr>
      </p:pic>
      <p:sp>
        <p:nvSpPr>
          <p:cNvPr id="5" name="Title 1">
            <a:extLst>
              <a:ext uri="{FF2B5EF4-FFF2-40B4-BE49-F238E27FC236}">
                <a16:creationId xmlns:a16="http://schemas.microsoft.com/office/drawing/2014/main" id="{9C64C80A-C972-E6EC-D991-E803C08F6245}"/>
              </a:ext>
            </a:extLst>
          </p:cNvPr>
          <p:cNvSpPr>
            <a:spLocks noGrp="1"/>
          </p:cNvSpPr>
          <p:nvPr>
            <p:ph type="title"/>
          </p:nvPr>
        </p:nvSpPr>
        <p:spPr>
          <a:xfrm>
            <a:off x="382005" y="147051"/>
            <a:ext cx="10515600" cy="838133"/>
          </a:xfrm>
        </p:spPr>
        <p:txBody>
          <a:bodyPr>
            <a:normAutofit/>
          </a:bodyPr>
          <a:lstStyle/>
          <a:p>
            <a:r>
              <a:rPr lang="en-US" sz="2900" dirty="0"/>
              <a:t>3. Global Interest and status :  TOWS WG-XVI (Feb 2023)</a:t>
            </a:r>
          </a:p>
        </p:txBody>
      </p:sp>
    </p:spTree>
    <p:extLst>
      <p:ext uri="{BB962C8B-B14F-4D97-AF65-F5344CB8AC3E}">
        <p14:creationId xmlns:p14="http://schemas.microsoft.com/office/powerpoint/2010/main" val="273132780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3DFD673-4ADD-BF46-A050-1389ABA4E07A}"/>
              </a:ext>
            </a:extLst>
          </p:cNvPr>
          <p:cNvSpPr>
            <a:spLocks noGrp="1"/>
          </p:cNvSpPr>
          <p:nvPr>
            <p:ph sz="quarter" idx="10"/>
          </p:nvPr>
        </p:nvSpPr>
        <p:spPr>
          <a:xfrm>
            <a:off x="496595" y="1284055"/>
            <a:ext cx="10077552" cy="5199872"/>
          </a:xfrm>
          <a:solidFill>
            <a:schemeClr val="bg1"/>
          </a:solidFill>
        </p:spPr>
        <p:txBody>
          <a:bodyPr>
            <a:normAutofit/>
          </a:bodyPr>
          <a:lstStyle/>
          <a:p>
            <a:pPr marL="0" indent="0">
              <a:spcBef>
                <a:spcPts val="1584"/>
              </a:spcBef>
              <a:buNone/>
            </a:pPr>
            <a:r>
              <a:rPr lang="en-US" sz="2400" b="1" dirty="0"/>
              <a:t>Recommendation 13 for training competencies: </a:t>
            </a:r>
            <a:endParaRPr lang="en-US" sz="1800" dirty="0"/>
          </a:p>
          <a:p>
            <a:pPr>
              <a:spcBef>
                <a:spcPts val="1584"/>
              </a:spcBef>
            </a:pPr>
            <a:r>
              <a:rPr lang="en-US" sz="2400" b="1" dirty="0"/>
              <a:t>Notes with appreciation </a:t>
            </a:r>
            <a:r>
              <a:rPr lang="en-US" sz="2400" dirty="0"/>
              <a:t>the work of the </a:t>
            </a:r>
            <a:r>
              <a:rPr lang="en-US" sz="2400" dirty="0">
                <a:solidFill>
                  <a:srgbClr val="0432FF"/>
                </a:solidFill>
              </a:rPr>
              <a:t>PTWS to develop a NTWC Competency Framework (2019)</a:t>
            </a:r>
            <a:r>
              <a:rPr lang="en-US" sz="2400" dirty="0"/>
              <a:t>, and the </a:t>
            </a:r>
            <a:r>
              <a:rPr lang="en-US" sz="2400" dirty="0">
                <a:solidFill>
                  <a:srgbClr val="0432FF"/>
                </a:solidFill>
              </a:rPr>
              <a:t>ITIC’s leadership to pilot </a:t>
            </a:r>
            <a:r>
              <a:rPr lang="en-US" sz="2400" dirty="0"/>
              <a:t>training courses based on the Framework, </a:t>
            </a:r>
            <a:endParaRPr lang="en-US" sz="1800" dirty="0"/>
          </a:p>
          <a:p>
            <a:pPr>
              <a:spcBef>
                <a:spcPts val="1584"/>
              </a:spcBef>
            </a:pPr>
            <a:r>
              <a:rPr lang="en-US" sz="2400" b="1" dirty="0"/>
              <a:t>Noting </a:t>
            </a:r>
            <a:r>
              <a:rPr lang="en-US" sz="2400" dirty="0"/>
              <a:t>the interest of other ICGs, requests the PTWS to share its document with other regions, and invite comments and feedback, </a:t>
            </a:r>
            <a:endParaRPr lang="en-US" sz="1800" dirty="0"/>
          </a:p>
          <a:p>
            <a:pPr>
              <a:spcBef>
                <a:spcPts val="1584"/>
              </a:spcBef>
            </a:pPr>
            <a:r>
              <a:rPr lang="en-US" sz="2400" b="1" dirty="0"/>
              <a:t>Also noting </a:t>
            </a:r>
            <a:r>
              <a:rPr lang="en-US" sz="2400" dirty="0"/>
              <a:t>the challenges in developing and implementing a global competency framework. </a:t>
            </a:r>
            <a:endParaRPr lang="en-US" sz="1800" dirty="0"/>
          </a:p>
          <a:p>
            <a:pPr>
              <a:spcBef>
                <a:spcPts val="1584"/>
              </a:spcBef>
            </a:pPr>
            <a:r>
              <a:rPr lang="en-US" sz="2400" b="1" dirty="0"/>
              <a:t>Requests </a:t>
            </a:r>
            <a:r>
              <a:rPr lang="en-US" sz="2400" dirty="0"/>
              <a:t>the </a:t>
            </a:r>
            <a:r>
              <a:rPr lang="en-US" sz="2400" dirty="0">
                <a:solidFill>
                  <a:srgbClr val="0432FF"/>
                </a:solidFill>
              </a:rPr>
              <a:t>TT TWO and TT DMP to continue to consider development of guidelines </a:t>
            </a:r>
            <a:r>
              <a:rPr lang="en-US" sz="2400" dirty="0"/>
              <a:t>for a global NTWC competency framework based on the available set of documents and Pacific input, noting that </a:t>
            </a:r>
            <a:r>
              <a:rPr lang="en-US" sz="2400" dirty="0">
                <a:solidFill>
                  <a:srgbClr val="0432FF"/>
                </a:solidFill>
              </a:rPr>
              <a:t>implementation can be at a regional level</a:t>
            </a:r>
            <a:endParaRPr lang="en-US" sz="1800" dirty="0"/>
          </a:p>
        </p:txBody>
      </p:sp>
      <p:pic>
        <p:nvPicPr>
          <p:cNvPr id="9" name="Picture 8">
            <a:extLst>
              <a:ext uri="{FF2B5EF4-FFF2-40B4-BE49-F238E27FC236}">
                <a16:creationId xmlns:a16="http://schemas.microsoft.com/office/drawing/2014/main" id="{1D05F81C-9570-DB4F-9FE9-008B918AE3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42545" y="1676562"/>
            <a:ext cx="878641" cy="891786"/>
          </a:xfrm>
          <a:prstGeom prst="rect">
            <a:avLst/>
          </a:prstGeom>
        </p:spPr>
      </p:pic>
      <p:sp>
        <p:nvSpPr>
          <p:cNvPr id="5" name="Title 1">
            <a:extLst>
              <a:ext uri="{FF2B5EF4-FFF2-40B4-BE49-F238E27FC236}">
                <a16:creationId xmlns:a16="http://schemas.microsoft.com/office/drawing/2014/main" id="{299D0121-3463-49CE-2ADD-0D7A1DCA5123}"/>
              </a:ext>
            </a:extLst>
          </p:cNvPr>
          <p:cNvSpPr>
            <a:spLocks noGrp="1"/>
          </p:cNvSpPr>
          <p:nvPr>
            <p:ph type="title"/>
          </p:nvPr>
        </p:nvSpPr>
        <p:spPr>
          <a:xfrm>
            <a:off x="382005" y="147051"/>
            <a:ext cx="10515600" cy="838133"/>
          </a:xfrm>
        </p:spPr>
        <p:txBody>
          <a:bodyPr>
            <a:normAutofit/>
          </a:bodyPr>
          <a:lstStyle/>
          <a:p>
            <a:r>
              <a:rPr lang="en-US" sz="2900" dirty="0"/>
              <a:t>3. Global Interest and status :  TOWS WG-XV (Feb 2022)</a:t>
            </a:r>
          </a:p>
        </p:txBody>
      </p:sp>
    </p:spTree>
    <p:extLst>
      <p:ext uri="{BB962C8B-B14F-4D97-AF65-F5344CB8AC3E}">
        <p14:creationId xmlns:p14="http://schemas.microsoft.com/office/powerpoint/2010/main" val="125494214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3DFD673-4ADD-BF46-A050-1389ABA4E07A}"/>
              </a:ext>
            </a:extLst>
          </p:cNvPr>
          <p:cNvSpPr>
            <a:spLocks noGrp="1"/>
          </p:cNvSpPr>
          <p:nvPr>
            <p:ph sz="quarter" idx="10"/>
          </p:nvPr>
        </p:nvSpPr>
        <p:spPr>
          <a:xfrm>
            <a:off x="382005" y="1549084"/>
            <a:ext cx="10077552" cy="5199872"/>
          </a:xfrm>
          <a:solidFill>
            <a:schemeClr val="bg1"/>
          </a:solidFill>
        </p:spPr>
        <p:txBody>
          <a:bodyPr>
            <a:normAutofit/>
          </a:bodyPr>
          <a:lstStyle/>
          <a:p>
            <a:pPr>
              <a:spcBef>
                <a:spcPts val="2400"/>
              </a:spcBef>
            </a:pPr>
            <a:r>
              <a:rPr lang="en-US" sz="2400" b="1" dirty="0"/>
              <a:t>Standard Training based on IOC Manual and Guides</a:t>
            </a:r>
          </a:p>
          <a:p>
            <a:pPr marL="715254" lvl="2" indent="-342900">
              <a:lnSpc>
                <a:spcPct val="100000"/>
              </a:lnSpc>
              <a:spcBef>
                <a:spcPts val="1200"/>
              </a:spcBef>
              <a:buFont typeface="Courier New" panose="02070309020205020404" pitchFamily="49" charset="0"/>
              <a:buChar char="o"/>
            </a:pPr>
            <a:r>
              <a:rPr lang="en-US" sz="2400" b="1" dirty="0"/>
              <a:t>TWC / TER SOP (MG 76); Evac Planning (TEMPP, MG 82)</a:t>
            </a:r>
          </a:p>
          <a:p>
            <a:pPr marL="715254" lvl="2" indent="-342900">
              <a:lnSpc>
                <a:spcPct val="100000"/>
              </a:lnSpc>
              <a:spcBef>
                <a:spcPts val="1200"/>
              </a:spcBef>
              <a:buFont typeface="Courier New" panose="02070309020205020404" pitchFamily="49" charset="0"/>
              <a:buChar char="o"/>
            </a:pPr>
            <a:r>
              <a:rPr lang="en-US" sz="2400" b="1" dirty="0"/>
              <a:t>145+ trainings since 2005</a:t>
            </a:r>
          </a:p>
          <a:p>
            <a:pPr>
              <a:lnSpc>
                <a:spcPct val="110000"/>
              </a:lnSpc>
              <a:spcBef>
                <a:spcPts val="2400"/>
              </a:spcBef>
            </a:pPr>
            <a:r>
              <a:rPr lang="en-US" sz="2400" b="1" dirty="0"/>
              <a:t>Ocean Teacher Global Academy (OTGA) – online and hybrid.  TEWS, SOPs, Decision Support Tools/Software, TEMPP </a:t>
            </a:r>
          </a:p>
          <a:p>
            <a:pPr>
              <a:lnSpc>
                <a:spcPct val="110000"/>
              </a:lnSpc>
              <a:spcBef>
                <a:spcPts val="2400"/>
              </a:spcBef>
            </a:pPr>
            <a:r>
              <a:rPr lang="en-US" sz="2400" b="1" dirty="0"/>
              <a:t>PTWC Products training videos   </a:t>
            </a:r>
          </a:p>
        </p:txBody>
      </p:sp>
      <p:pic>
        <p:nvPicPr>
          <p:cNvPr id="9" name="Picture 8">
            <a:extLst>
              <a:ext uri="{FF2B5EF4-FFF2-40B4-BE49-F238E27FC236}">
                <a16:creationId xmlns:a16="http://schemas.microsoft.com/office/drawing/2014/main" id="{1D05F81C-9570-DB4F-9FE9-008B918AE3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26580" y="5441626"/>
            <a:ext cx="1139305" cy="1156350"/>
          </a:xfrm>
          <a:prstGeom prst="rect">
            <a:avLst/>
          </a:prstGeom>
        </p:spPr>
      </p:pic>
      <p:sp>
        <p:nvSpPr>
          <p:cNvPr id="5" name="Title 1">
            <a:extLst>
              <a:ext uri="{FF2B5EF4-FFF2-40B4-BE49-F238E27FC236}">
                <a16:creationId xmlns:a16="http://schemas.microsoft.com/office/drawing/2014/main" id="{299D0121-3463-49CE-2ADD-0D7A1DCA5123}"/>
              </a:ext>
            </a:extLst>
          </p:cNvPr>
          <p:cNvSpPr>
            <a:spLocks noGrp="1"/>
          </p:cNvSpPr>
          <p:nvPr>
            <p:ph type="title"/>
          </p:nvPr>
        </p:nvSpPr>
        <p:spPr>
          <a:xfrm>
            <a:off x="522594" y="215487"/>
            <a:ext cx="10515600" cy="838133"/>
          </a:xfrm>
        </p:spPr>
        <p:txBody>
          <a:bodyPr>
            <a:normAutofit/>
          </a:bodyPr>
          <a:lstStyle/>
          <a:p>
            <a:r>
              <a:rPr lang="en-US" sz="3600" dirty="0"/>
              <a:t>4. ITIC Existing</a:t>
            </a:r>
          </a:p>
        </p:txBody>
      </p:sp>
      <p:pic>
        <p:nvPicPr>
          <p:cNvPr id="2" name="Picture 1">
            <a:extLst>
              <a:ext uri="{FF2B5EF4-FFF2-40B4-BE49-F238E27FC236}">
                <a16:creationId xmlns:a16="http://schemas.microsoft.com/office/drawing/2014/main" id="{AA850F13-2A82-FCD3-DC67-025DE3EBD3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41956" y="4986978"/>
            <a:ext cx="2600621" cy="1419809"/>
          </a:xfrm>
          <a:prstGeom prst="rect">
            <a:avLst/>
          </a:prstGeom>
        </p:spPr>
      </p:pic>
      <p:pic>
        <p:nvPicPr>
          <p:cNvPr id="3" name="Picture 2">
            <a:extLst>
              <a:ext uri="{FF2B5EF4-FFF2-40B4-BE49-F238E27FC236}">
                <a16:creationId xmlns:a16="http://schemas.microsoft.com/office/drawing/2014/main" id="{732234F2-0469-1A7D-0D75-D4C3AA8A86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98976" y="4408004"/>
            <a:ext cx="2339218" cy="1013661"/>
          </a:xfrm>
          <a:prstGeom prst="rect">
            <a:avLst/>
          </a:prstGeom>
        </p:spPr>
      </p:pic>
      <p:pic>
        <p:nvPicPr>
          <p:cNvPr id="4" name="Picture 5">
            <a:extLst>
              <a:ext uri="{FF2B5EF4-FFF2-40B4-BE49-F238E27FC236}">
                <a16:creationId xmlns:a16="http://schemas.microsoft.com/office/drawing/2014/main" id="{64C92162-464C-1E7C-29D5-88128DB9363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424073" y="477706"/>
            <a:ext cx="971231" cy="137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F053700-4CD6-8162-CA10-7CEEFA8A84A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488326" y="1480878"/>
            <a:ext cx="971231" cy="13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F57DB2ED-20AA-3C11-A552-BF572668EE1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49492" y="2927821"/>
            <a:ext cx="2198768" cy="13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E4979AD-96A5-03C0-92CB-F5168051452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753688" y="5028074"/>
            <a:ext cx="2507144" cy="1368775"/>
          </a:xfrm>
          <a:prstGeom prst="rect">
            <a:avLst/>
          </a:prstGeom>
        </p:spPr>
      </p:pic>
      <p:pic>
        <p:nvPicPr>
          <p:cNvPr id="11" name="Picture 10">
            <a:extLst>
              <a:ext uri="{FF2B5EF4-FFF2-40B4-BE49-F238E27FC236}">
                <a16:creationId xmlns:a16="http://schemas.microsoft.com/office/drawing/2014/main" id="{79347FDA-7CE9-604E-0C60-764665938E2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365420" y="4986978"/>
            <a:ext cx="2388268" cy="1450968"/>
          </a:xfrm>
          <a:prstGeom prst="rect">
            <a:avLst/>
          </a:prstGeom>
        </p:spPr>
      </p:pic>
    </p:spTree>
    <p:extLst>
      <p:ext uri="{BB962C8B-B14F-4D97-AF65-F5344CB8AC3E}">
        <p14:creationId xmlns:p14="http://schemas.microsoft.com/office/powerpoint/2010/main" val="56319965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FD3EC-DCA9-BA43-9C13-4A8FBDD841B1}"/>
              </a:ext>
            </a:extLst>
          </p:cNvPr>
          <p:cNvSpPr/>
          <p:nvPr/>
        </p:nvSpPr>
        <p:spPr>
          <a:xfrm>
            <a:off x="665017" y="1429711"/>
            <a:ext cx="10737273" cy="523220"/>
          </a:xfrm>
          <a:prstGeom prst="rect">
            <a:avLst/>
          </a:prstGeom>
        </p:spPr>
        <p:txBody>
          <a:bodyPr wrap="square">
            <a:spAutoFit/>
          </a:bodyPr>
          <a:lstStyle/>
          <a:p>
            <a:pPr algn="just"/>
            <a:r>
              <a:rPr lang="en-US" sz="2800" b="1" kern="100" dirty="0">
                <a:latin typeface="Arial" panose="020B0604020202020204" pitchFamily="34" charset="0"/>
                <a:ea typeface="Times New Roman" panose="02020603050405020304" pitchFamily="18" charset="0"/>
                <a:cs typeface="Arial" panose="020B0604020202020204" pitchFamily="34" charset="0"/>
              </a:rPr>
              <a:t> </a:t>
            </a:r>
            <a:endParaRPr lang="en-US" sz="2000" b="1" kern="1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7AF512DC-837B-7D4E-9149-4F1740F73623}"/>
              </a:ext>
            </a:extLst>
          </p:cNvPr>
          <p:cNvSpPr/>
          <p:nvPr/>
        </p:nvSpPr>
        <p:spPr>
          <a:xfrm>
            <a:off x="346364" y="1157209"/>
            <a:ext cx="11845635" cy="5509200"/>
          </a:xfrm>
          <a:prstGeom prst="rect">
            <a:avLst/>
          </a:prstGeom>
          <a:solidFill>
            <a:schemeClr val="bg1"/>
          </a:solidFill>
        </p:spPr>
        <p:txBody>
          <a:bodyPr wrap="square">
            <a:spAutoFit/>
          </a:bodyPr>
          <a:lstStyle/>
          <a:p>
            <a:r>
              <a:rPr lang="en-US" sz="2800" b="1" kern="100" dirty="0">
                <a:latin typeface="Arial" panose="020B0604020202020204" pitchFamily="34" charset="0"/>
                <a:ea typeface="Times New Roman" panose="02020603050405020304" pitchFamily="18" charset="0"/>
                <a:cs typeface="Arial" panose="020B0604020202020204" pitchFamily="34" charset="0"/>
              </a:rPr>
              <a:t> Requirements - Content and Training Modality</a:t>
            </a:r>
          </a:p>
          <a:p>
            <a:pPr marL="914400" lvl="1" indent="-457200">
              <a:buFont typeface="+mj-lt"/>
              <a:buAutoNum type="arabicPeriod"/>
            </a:pPr>
            <a:r>
              <a:rPr lang="en-US" sz="2400" kern="100" dirty="0">
                <a:latin typeface="Arial" panose="020B0604020202020204" pitchFamily="34" charset="0"/>
                <a:ea typeface="Times New Roman" panose="02020603050405020304" pitchFamily="18" charset="0"/>
                <a:cs typeface="Arial" panose="020B0604020202020204" pitchFamily="34" charset="0"/>
              </a:rPr>
              <a:t>Knowledge – do self-paced, hybrid  </a:t>
            </a:r>
          </a:p>
          <a:p>
            <a:pPr marL="914400" lvl="1" indent="-457200">
              <a:buFont typeface="+mj-lt"/>
              <a:buAutoNum type="arabicPeriod"/>
            </a:pPr>
            <a:r>
              <a:rPr lang="en-US" sz="2400" kern="100" dirty="0">
                <a:latin typeface="Arial" panose="020B0604020202020204" pitchFamily="34" charset="0"/>
                <a:ea typeface="Times New Roman" panose="02020603050405020304" pitchFamily="18" charset="0"/>
                <a:cs typeface="Arial" panose="020B0604020202020204" pitchFamily="34" charset="0"/>
              </a:rPr>
              <a:t>Operational SOP – do self-paced, hybrid, in-person </a:t>
            </a:r>
          </a:p>
          <a:p>
            <a:pPr marL="914400" lvl="1" indent="-457200">
              <a:buFont typeface="+mj-lt"/>
              <a:buAutoNum type="arabicPeriod"/>
            </a:pPr>
            <a:r>
              <a:rPr lang="en-US" sz="2400" kern="100" dirty="0">
                <a:latin typeface="Arial" panose="020B0604020202020204" pitchFamily="34" charset="0"/>
                <a:ea typeface="Times New Roman" panose="02020603050405020304" pitchFamily="18" charset="0"/>
                <a:cs typeface="Arial" panose="020B0604020202020204" pitchFamily="34" charset="0"/>
              </a:rPr>
              <a:t>Real-life Experience – do by attachment to Advanced Centre, e.g., PTWC or others (Australia, Chile, Japan, New Zealand, ?? …)</a:t>
            </a:r>
          </a:p>
          <a:p>
            <a:pPr marL="914400" lvl="1" indent="-457200">
              <a:buFont typeface="+mj-lt"/>
              <a:buAutoNum type="arabicPeriod"/>
            </a:pPr>
            <a:r>
              <a:rPr lang="en-US" sz="2400" kern="100" dirty="0">
                <a:latin typeface="Arial" panose="020B0604020202020204" pitchFamily="34" charset="0"/>
                <a:ea typeface="Times New Roman" panose="02020603050405020304" pitchFamily="18" charset="0"/>
                <a:cs typeface="Arial" panose="020B0604020202020204" pitchFamily="34" charset="0"/>
              </a:rPr>
              <a:t>National Qualification / Certification – by country.  IOC / ITIC does not provide certification for tsunami training and cannot certify staff </a:t>
            </a:r>
          </a:p>
          <a:p>
            <a:pPr lvl="1"/>
            <a:r>
              <a:rPr lang="en-US" sz="800" b="1" kern="100" dirty="0">
                <a:latin typeface="Arial" panose="020B0604020202020204" pitchFamily="34" charset="0"/>
                <a:ea typeface="Times New Roman" panose="02020603050405020304" pitchFamily="18" charset="0"/>
                <a:cs typeface="Arial" panose="020B0604020202020204" pitchFamily="34" charset="0"/>
              </a:rPr>
              <a:t>   </a:t>
            </a:r>
            <a:endParaRPr lang="en-US" sz="500" b="1" kern="100" dirty="0">
              <a:latin typeface="Arial" panose="020B0604020202020204" pitchFamily="34" charset="0"/>
              <a:ea typeface="Times New Roman" panose="02020603050405020304" pitchFamily="18" charset="0"/>
              <a:cs typeface="Arial" panose="020B0604020202020204" pitchFamily="34" charset="0"/>
            </a:endParaRPr>
          </a:p>
          <a:p>
            <a:r>
              <a:rPr lang="en-US" sz="2800" b="1" kern="100" dirty="0">
                <a:latin typeface="Arial" panose="020B0604020202020204" pitchFamily="34" charset="0"/>
                <a:ea typeface="Times New Roman" panose="02020603050405020304" pitchFamily="18" charset="0"/>
                <a:cs typeface="Arial" panose="020B0604020202020204" pitchFamily="34" charset="0"/>
              </a:rPr>
              <a:t>ITIC exploring funding for pilot for PTWS in 2024+                                </a:t>
            </a:r>
            <a:r>
              <a:rPr lang="en-US" sz="2400" kern="100" dirty="0">
                <a:latin typeface="Arial" panose="020B0604020202020204" pitchFamily="34" charset="0"/>
                <a:ea typeface="Times New Roman" panose="02020603050405020304" pitchFamily="18" charset="0"/>
                <a:cs typeface="Arial" panose="020B0604020202020204" pitchFamily="34" charset="0"/>
              </a:rPr>
              <a:t>Pilot with PICT at PTWC.</a:t>
            </a:r>
          </a:p>
          <a:p>
            <a:r>
              <a:rPr lang="en-US" sz="2400" kern="100" dirty="0">
                <a:latin typeface="Arial" panose="020B0604020202020204" pitchFamily="34" charset="0"/>
                <a:ea typeface="Times New Roman" panose="02020603050405020304" pitchFamily="18" charset="0"/>
                <a:cs typeface="Arial" panose="020B0604020202020204" pitchFamily="34" charset="0"/>
              </a:rPr>
              <a:t>Concept after US NWS Weather Pacific Training Desk (small cohort group staying 3 weeks -1 month, incl attachment, measured competency at end).  </a:t>
            </a:r>
            <a:r>
              <a:rPr lang="en-US" sz="2400" dirty="0">
                <a:latin typeface="Arial" panose="020B0604020202020204" pitchFamily="34" charset="0"/>
                <a:ea typeface="Times New Roman" panose="02020603050405020304" pitchFamily="18" charset="0"/>
                <a:cs typeface="Arial" panose="020B0604020202020204" pitchFamily="34" charset="0"/>
              </a:rPr>
              <a:t>Next Steps:</a:t>
            </a:r>
            <a:endParaRPr lang="en-US" sz="2400" dirty="0">
              <a:latin typeface="Arial" panose="020B0604020202020204" pitchFamily="34" charset="0"/>
              <a:cs typeface="Arial" panose="020B0604020202020204" pitchFamily="34" charset="0"/>
            </a:endParaRPr>
          </a:p>
          <a:p>
            <a:pPr marL="800100" lvl="1" indent="-342900">
              <a:buFont typeface="+mj-lt"/>
              <a:buAutoNum type="arabicPeriod"/>
            </a:pPr>
            <a:r>
              <a:rPr lang="en-US" sz="2400" dirty="0">
                <a:latin typeface="Arial" panose="020B0604020202020204" pitchFamily="34" charset="0"/>
                <a:ea typeface="Times New Roman" panose="02020603050405020304" pitchFamily="18" charset="0"/>
                <a:cs typeface="Arial" panose="020B0604020202020204" pitchFamily="34" charset="0"/>
              </a:rPr>
              <a:t>Approve </a:t>
            </a:r>
            <a:r>
              <a:rPr lang="en-US" sz="2400" dirty="0">
                <a:latin typeface="ArialMT"/>
              </a:rPr>
              <a:t>PTWS NTWC Min Competency / Framework &amp; Training Req </a:t>
            </a:r>
            <a:r>
              <a:rPr lang="en-US" dirty="0">
                <a:latin typeface="ArialMT"/>
              </a:rPr>
              <a:t>(PTWS-XXX) </a:t>
            </a:r>
            <a:endParaRPr lang="en-US" dirty="0">
              <a:latin typeface="Arial" panose="020B0604020202020204" pitchFamily="34" charset="0"/>
              <a:cs typeface="Arial" panose="020B0604020202020204" pitchFamily="34" charset="0"/>
            </a:endParaRPr>
          </a:p>
          <a:p>
            <a:pPr marL="800100" lvl="1" indent="-342900">
              <a:buFont typeface="+mj-lt"/>
              <a:buAutoNum type="arabicPeriod"/>
            </a:pPr>
            <a:r>
              <a:rPr lang="en-US" sz="2400" dirty="0">
                <a:latin typeface="Arial" panose="020B0604020202020204" pitchFamily="34" charset="0"/>
                <a:ea typeface="Times New Roman" panose="02020603050405020304" pitchFamily="18" charset="0"/>
                <a:cs typeface="Arial" panose="020B0604020202020204" pitchFamily="34" charset="0"/>
              </a:rPr>
              <a:t>Develop Implementation Concept 2023 (modality, content details, assessment)</a:t>
            </a:r>
            <a:endParaRPr lang="en-US" sz="2400" dirty="0">
              <a:latin typeface="Arial" panose="020B0604020202020204" pitchFamily="34" charset="0"/>
              <a:cs typeface="Arial" panose="020B0604020202020204" pitchFamily="34" charset="0"/>
            </a:endParaRPr>
          </a:p>
          <a:p>
            <a:pPr marL="800100" lvl="1" indent="-342900">
              <a:buFont typeface="+mj-lt"/>
              <a:buAutoNum type="arabicPeriod"/>
            </a:pPr>
            <a:r>
              <a:rPr lang="en-US" sz="2400" dirty="0">
                <a:latin typeface="Arial" panose="020B0604020202020204" pitchFamily="34" charset="0"/>
                <a:ea typeface="Times New Roman" panose="02020603050405020304" pitchFamily="18" charset="0"/>
                <a:cs typeface="Arial" panose="020B0604020202020204" pitchFamily="34" charset="0"/>
              </a:rPr>
              <a:t>Develop Training Course in 2024.  Pilot 1 cohort Q4 of 2024 / Q1 of 2025</a:t>
            </a:r>
            <a:endParaRPr lang="en-US" sz="24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itle 1">
            <a:extLst>
              <a:ext uri="{FF2B5EF4-FFF2-40B4-BE49-F238E27FC236}">
                <a16:creationId xmlns:a16="http://schemas.microsoft.com/office/drawing/2014/main" id="{E6003C84-3A1E-A441-A6AB-C50D6A5456C9}"/>
              </a:ext>
            </a:extLst>
          </p:cNvPr>
          <p:cNvSpPr txBox="1">
            <a:spLocks/>
          </p:cNvSpPr>
          <p:nvPr/>
        </p:nvSpPr>
        <p:spPr>
          <a:xfrm>
            <a:off x="333894" y="347257"/>
            <a:ext cx="10515600" cy="622561"/>
          </a:xfrm>
          <a:prstGeom prst="rect">
            <a:avLst/>
          </a:prstGeom>
        </p:spPr>
        <p:txBody>
          <a:bodyPr>
            <a:normAutofit/>
          </a:bodyPr>
          <a:lst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C000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a:lstStyle>
          <a:p>
            <a:r>
              <a:rPr lang="en-US" sz="3600" kern="0" dirty="0"/>
              <a:t>4. ITIC Plan - NTWC Competency Training</a:t>
            </a:r>
          </a:p>
        </p:txBody>
      </p:sp>
    </p:spTree>
    <p:extLst>
      <p:ext uri="{BB962C8B-B14F-4D97-AF65-F5344CB8AC3E}">
        <p14:creationId xmlns:p14="http://schemas.microsoft.com/office/powerpoint/2010/main" val="4823319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03D6E-7F85-9BDF-8539-FEE08D113B95}"/>
              </a:ext>
            </a:extLst>
          </p:cNvPr>
          <p:cNvSpPr txBox="1">
            <a:spLocks/>
          </p:cNvSpPr>
          <p:nvPr/>
        </p:nvSpPr>
        <p:spPr>
          <a:xfrm>
            <a:off x="428798" y="309700"/>
            <a:ext cx="10515600" cy="622561"/>
          </a:xfrm>
          <a:prstGeom prst="rect">
            <a:avLst/>
          </a:prstGeom>
        </p:spPr>
        <p:txBody>
          <a:bodyPr>
            <a:normAutofit/>
          </a:bodyPr>
          <a:lst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C000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a:lstStyle>
          <a:p>
            <a:r>
              <a:rPr lang="en-US" sz="3600" kern="0" dirty="0"/>
              <a:t>ICG/PTWS-XXX Recommendation</a:t>
            </a:r>
          </a:p>
        </p:txBody>
      </p:sp>
      <p:sp>
        <p:nvSpPr>
          <p:cNvPr id="4" name="TextBox 3">
            <a:extLst>
              <a:ext uri="{FF2B5EF4-FFF2-40B4-BE49-F238E27FC236}">
                <a16:creationId xmlns:a16="http://schemas.microsoft.com/office/drawing/2014/main" id="{FBD6233B-4176-6CF4-6060-E485ACD0ABF2}"/>
              </a:ext>
            </a:extLst>
          </p:cNvPr>
          <p:cNvSpPr txBox="1"/>
          <p:nvPr/>
        </p:nvSpPr>
        <p:spPr>
          <a:xfrm>
            <a:off x="428798" y="1216276"/>
            <a:ext cx="11167457" cy="54732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6000"/>
              </a:lnSpc>
              <a:spcBef>
                <a:spcPts val="0"/>
              </a:spcBef>
              <a:spcAft>
                <a:spcPts val="800"/>
              </a:spcAft>
            </a:pPr>
            <a:r>
              <a:rPr lang="en-US" b="1" dirty="0">
                <a:effectLst/>
                <a:latin typeface="Arial" panose="020B0604020202020204" pitchFamily="34" charset="0"/>
                <a:ea typeface="DengXian" panose="02010600030101010101" pitchFamily="2" charset="-122"/>
                <a:cs typeface="Arial" panose="020B0604020202020204" pitchFamily="34" charset="0"/>
              </a:rPr>
              <a:t>Recalling</a:t>
            </a:r>
            <a:r>
              <a:rPr lang="en-US" dirty="0">
                <a:effectLst/>
                <a:latin typeface="Arial" panose="020B0604020202020204" pitchFamily="34" charset="0"/>
                <a:ea typeface="DengXian" panose="02010600030101010101" pitchFamily="2" charset="-122"/>
                <a:cs typeface="Arial" panose="020B0604020202020204" pitchFamily="34" charset="0"/>
              </a:rPr>
              <a:t> the requests from Pacific Island Countries in 2016 and at the Twenty-seventh Session of the ICG/PTWS-XXVII in 2017 for the PTWS Working Group Two to establish </a:t>
            </a:r>
            <a:r>
              <a:rPr lang="fr-FR" dirty="0">
                <a:effectLst/>
                <a:latin typeface="Arial" panose="020B0604020202020204" pitchFamily="34" charset="0"/>
                <a:ea typeface="DengXian" panose="02010600030101010101" pitchFamily="2" charset="-122"/>
                <a:cs typeface="Arial" panose="020B0604020202020204" pitchFamily="34" charset="0"/>
              </a:rPr>
              <a:t>minimum </a:t>
            </a:r>
            <a:r>
              <a:rPr lang="fr-FR" dirty="0" err="1">
                <a:effectLst/>
                <a:latin typeface="Arial" panose="020B0604020202020204" pitchFamily="34" charset="0"/>
                <a:ea typeface="DengXian" panose="02010600030101010101" pitchFamily="2" charset="-122"/>
                <a:cs typeface="Arial" panose="020B0604020202020204" pitchFamily="34" charset="0"/>
              </a:rPr>
              <a:t>competency</a:t>
            </a:r>
            <a:r>
              <a:rPr lang="fr-FR" dirty="0">
                <a:effectLst/>
                <a:latin typeface="Arial" panose="020B0604020202020204" pitchFamily="34" charset="0"/>
                <a:ea typeface="DengXian" panose="02010600030101010101" pitchFamily="2" charset="-122"/>
                <a:cs typeface="Arial" panose="020B0604020202020204" pitchFamily="34" charset="0"/>
              </a:rPr>
              <a:t> </a:t>
            </a:r>
            <a:r>
              <a:rPr lang="fr-FR" dirty="0" err="1">
                <a:effectLst/>
                <a:latin typeface="Arial" panose="020B0604020202020204" pitchFamily="34" charset="0"/>
                <a:ea typeface="DengXian" panose="02010600030101010101" pitchFamily="2" charset="-122"/>
                <a:cs typeface="Arial" panose="020B0604020202020204" pitchFamily="34" charset="0"/>
              </a:rPr>
              <a:t>levels</a:t>
            </a:r>
            <a:r>
              <a:rPr lang="fr-FR" dirty="0">
                <a:effectLst/>
                <a:latin typeface="Arial" panose="020B0604020202020204" pitchFamily="34" charset="0"/>
                <a:ea typeface="DengXian" panose="02010600030101010101" pitchFamily="2" charset="-122"/>
                <a:cs typeface="Arial" panose="020B0604020202020204" pitchFamily="34" charset="0"/>
              </a:rPr>
              <a:t> for NTWC </a:t>
            </a:r>
            <a:r>
              <a:rPr lang="fr-FR" dirty="0" err="1">
                <a:effectLst/>
                <a:latin typeface="Arial" panose="020B0604020202020204" pitchFamily="34" charset="0"/>
                <a:ea typeface="DengXian" panose="02010600030101010101" pitchFamily="2" charset="-122"/>
                <a:cs typeface="Arial" panose="020B0604020202020204" pitchFamily="34" charset="0"/>
              </a:rPr>
              <a:t>operations</a:t>
            </a:r>
            <a:r>
              <a:rPr lang="en-US" dirty="0">
                <a:effectLst/>
                <a:latin typeface="Arial" panose="020B0604020202020204" pitchFamily="34" charset="0"/>
                <a:ea typeface="DengXian" panose="02010600030101010101" pitchFamily="2" charset="-122"/>
                <a:cs typeface="Arial" panose="020B0604020202020204" pitchFamily="34" charset="0"/>
              </a:rPr>
              <a:t>,</a:t>
            </a:r>
            <a:endParaRPr lang="en-US" sz="1600" dirty="0">
              <a:effectLst/>
              <a:latin typeface="Arial" panose="020B060402020202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b="1" dirty="0">
                <a:effectLst/>
                <a:latin typeface="Arial" panose="020B0604020202020204" pitchFamily="34" charset="0"/>
                <a:ea typeface="DengXian" panose="02010600030101010101" pitchFamily="2" charset="-122"/>
                <a:cs typeface="Arial" panose="020B0604020202020204" pitchFamily="34" charset="0"/>
              </a:rPr>
              <a:t>Recalling</a:t>
            </a:r>
            <a:r>
              <a:rPr lang="en-US" dirty="0">
                <a:effectLst/>
                <a:latin typeface="Arial" panose="020B0604020202020204" pitchFamily="34" charset="0"/>
                <a:ea typeface="DengXian" panose="02010600030101010101" pitchFamily="2" charset="-122"/>
                <a:cs typeface="Arial" panose="020B0604020202020204" pitchFamily="34" charset="0"/>
              </a:rPr>
              <a:t> the Draft NTWC Competency Framework shared at the Twenty-eighth Session of the ICG/PTWS-XVIII in 2019, and the establishment of the Task Team on the Minimum Competency Levels for National Tsunami Warning Centre (NTWC) Operational Staff established under PTWS Working Group Two during this Session,</a:t>
            </a:r>
            <a:endParaRPr lang="en-US" sz="1600" dirty="0">
              <a:effectLst/>
              <a:latin typeface="Arial" panose="020B060402020202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b="1" dirty="0">
                <a:effectLst/>
                <a:latin typeface="Arial" panose="020B0604020202020204" pitchFamily="34" charset="0"/>
                <a:ea typeface="DengXian" panose="02010600030101010101" pitchFamily="2" charset="-122"/>
                <a:cs typeface="Arial" panose="020B0604020202020204" pitchFamily="34" charset="0"/>
              </a:rPr>
              <a:t>Recalling</a:t>
            </a:r>
            <a:r>
              <a:rPr lang="en-US" dirty="0">
                <a:effectLst/>
                <a:latin typeface="Arial" panose="020B0604020202020204" pitchFamily="34" charset="0"/>
                <a:ea typeface="DengXian" panose="02010600030101010101" pitchFamily="2" charset="-122"/>
                <a:cs typeface="Arial" panose="020B0604020202020204" pitchFamily="34" charset="0"/>
              </a:rPr>
              <a:t> </a:t>
            </a:r>
            <a:r>
              <a:rPr lang="en-US" b="1" dirty="0">
                <a:effectLst/>
                <a:latin typeface="Arial" panose="020B0604020202020204" pitchFamily="34" charset="0"/>
                <a:ea typeface="DengXian" panose="02010600030101010101" pitchFamily="2" charset="-122"/>
                <a:cs typeface="Arial" panose="020B0604020202020204" pitchFamily="34" charset="0"/>
              </a:rPr>
              <a:t>further</a:t>
            </a:r>
            <a:r>
              <a:rPr lang="en-US" dirty="0">
                <a:effectLst/>
                <a:latin typeface="Arial" panose="020B0604020202020204" pitchFamily="34" charset="0"/>
                <a:ea typeface="DengXian" panose="02010600030101010101" pitchFamily="2" charset="-122"/>
                <a:cs typeface="Arial" panose="020B0604020202020204" pitchFamily="34" charset="0"/>
              </a:rPr>
              <a:t> the establishment of the Task Team on Capacity Development established under PTWS Regional Working Group for the Pacific Island Countries and Territories on Tsunami and Mitigation at Twenty-eighth Session of the ICG/PTWS-XXVII in 2019, to continue the development of </a:t>
            </a:r>
            <a:r>
              <a:rPr lang="fr-FR" dirty="0" err="1">
                <a:effectLst/>
                <a:latin typeface="Arial" panose="020B0604020202020204" pitchFamily="34" charset="0"/>
                <a:ea typeface="DengXian" panose="02010600030101010101" pitchFamily="2" charset="-122"/>
                <a:cs typeface="Arial" panose="020B0604020202020204" pitchFamily="34" charset="0"/>
              </a:rPr>
              <a:t>competency</a:t>
            </a:r>
            <a:r>
              <a:rPr lang="fr-FR" dirty="0">
                <a:effectLst/>
                <a:latin typeface="Arial" panose="020B0604020202020204" pitchFamily="34" charset="0"/>
                <a:ea typeface="DengXian" panose="02010600030101010101" pitchFamily="2" charset="-122"/>
                <a:cs typeface="Arial" panose="020B0604020202020204" pitchFamily="34" charset="0"/>
              </a:rPr>
              <a:t> </a:t>
            </a:r>
            <a:r>
              <a:rPr lang="fr-FR" dirty="0" err="1">
                <a:effectLst/>
                <a:latin typeface="Arial" panose="020B0604020202020204" pitchFamily="34" charset="0"/>
                <a:ea typeface="DengXian" panose="02010600030101010101" pitchFamily="2" charset="-122"/>
                <a:cs typeface="Arial" panose="020B0604020202020204" pitchFamily="34" charset="0"/>
              </a:rPr>
              <a:t>framework</a:t>
            </a:r>
            <a:r>
              <a:rPr lang="fr-FR" dirty="0">
                <a:effectLst/>
                <a:latin typeface="Arial" panose="020B0604020202020204" pitchFamily="34" charset="0"/>
                <a:ea typeface="DengXian" panose="02010600030101010101" pitchFamily="2" charset="-122"/>
                <a:cs typeface="Arial" panose="020B0604020202020204" pitchFamily="34" charset="0"/>
              </a:rPr>
              <a:t> for National Tsunami Warning Centres personnel and pilot </a:t>
            </a:r>
            <a:r>
              <a:rPr lang="fr-FR" dirty="0" err="1">
                <a:effectLst/>
                <a:latin typeface="Arial" panose="020B0604020202020204" pitchFamily="34" charset="0"/>
                <a:ea typeface="DengXian" panose="02010600030101010101" pitchFamily="2" charset="-122"/>
                <a:cs typeface="Arial" panose="020B0604020202020204" pitchFamily="34" charset="0"/>
              </a:rPr>
              <a:t>it</a:t>
            </a:r>
            <a:r>
              <a:rPr lang="fr-FR" dirty="0">
                <a:effectLst/>
                <a:latin typeface="Arial" panose="020B0604020202020204" pitchFamily="34" charset="0"/>
                <a:ea typeface="DengXian" panose="02010600030101010101" pitchFamily="2" charset="-122"/>
                <a:cs typeface="Arial" panose="020B0604020202020204" pitchFamily="34" charset="0"/>
              </a:rPr>
              <a:t> in </a:t>
            </a:r>
            <a:r>
              <a:rPr lang="fr-FR" dirty="0" err="1">
                <a:effectLst/>
                <a:latin typeface="Arial" panose="020B0604020202020204" pitchFamily="34" charset="0"/>
                <a:ea typeface="DengXian" panose="02010600030101010101" pitchFamily="2" charset="-122"/>
                <a:cs typeface="Arial" panose="020B0604020202020204" pitchFamily="34" charset="0"/>
              </a:rPr>
              <a:t>Australia</a:t>
            </a:r>
            <a:r>
              <a:rPr lang="fr-FR" dirty="0">
                <a:effectLst/>
                <a:latin typeface="Arial" panose="020B0604020202020204" pitchFamily="34" charset="0"/>
                <a:ea typeface="DengXian" panose="02010600030101010101" pitchFamily="2" charset="-122"/>
                <a:cs typeface="Arial" panose="020B0604020202020204" pitchFamily="34" charset="0"/>
              </a:rPr>
              <a:t>, Vanuatu, Fiji, Samoa and Tonga and report </a:t>
            </a:r>
            <a:r>
              <a:rPr lang="fr-FR" dirty="0" err="1">
                <a:effectLst/>
                <a:latin typeface="Arial" panose="020B0604020202020204" pitchFamily="34" charset="0"/>
                <a:ea typeface="DengXian" panose="02010600030101010101" pitchFamily="2" charset="-122"/>
                <a:cs typeface="Arial" panose="020B0604020202020204" pitchFamily="34" charset="0"/>
              </a:rPr>
              <a:t>progress</a:t>
            </a:r>
            <a:r>
              <a:rPr lang="fr-FR" dirty="0">
                <a:effectLst/>
                <a:latin typeface="Arial" panose="020B0604020202020204" pitchFamily="34" charset="0"/>
                <a:ea typeface="DengXian" panose="02010600030101010101" pitchFamily="2" charset="-122"/>
                <a:cs typeface="Arial" panose="020B0604020202020204" pitchFamily="34" charset="0"/>
              </a:rPr>
              <a:t> and </a:t>
            </a:r>
            <a:r>
              <a:rPr lang="fr-FR" dirty="0" err="1">
                <a:effectLst/>
                <a:latin typeface="Arial" panose="020B0604020202020204" pitchFamily="34" charset="0"/>
                <a:ea typeface="DengXian" panose="02010600030101010101" pitchFamily="2" charset="-122"/>
                <a:cs typeface="Arial" panose="020B0604020202020204" pitchFamily="34" charset="0"/>
              </a:rPr>
              <a:t>lessons</a:t>
            </a:r>
            <a:r>
              <a:rPr lang="fr-FR" dirty="0">
                <a:effectLst/>
                <a:latin typeface="Arial" panose="020B0604020202020204" pitchFamily="34" charset="0"/>
                <a:ea typeface="DengXian" panose="02010600030101010101" pitchFamily="2" charset="-122"/>
                <a:cs typeface="Arial" panose="020B0604020202020204" pitchFamily="34" charset="0"/>
              </a:rPr>
              <a:t> </a:t>
            </a:r>
            <a:r>
              <a:rPr lang="fr-FR" dirty="0" err="1">
                <a:effectLst/>
                <a:latin typeface="Arial" panose="020B0604020202020204" pitchFamily="34" charset="0"/>
                <a:ea typeface="DengXian" panose="02010600030101010101" pitchFamily="2" charset="-122"/>
                <a:cs typeface="Arial" panose="020B0604020202020204" pitchFamily="34" charset="0"/>
              </a:rPr>
              <a:t>learnt</a:t>
            </a:r>
            <a:r>
              <a:rPr lang="fr-FR" dirty="0">
                <a:effectLst/>
                <a:latin typeface="Arial" panose="020B0604020202020204" pitchFamily="34" charset="0"/>
                <a:ea typeface="DengXian" panose="02010600030101010101" pitchFamily="2" charset="-122"/>
                <a:cs typeface="Arial" panose="020B0604020202020204" pitchFamily="34" charset="0"/>
              </a:rPr>
              <a:t> to ICG/PTWS WG 1, 2 and 3,</a:t>
            </a:r>
            <a:endParaRPr lang="en-US" sz="1600" dirty="0">
              <a:effectLst/>
              <a:latin typeface="Arial" panose="020B060402020202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b="1" dirty="0">
                <a:effectLst/>
                <a:latin typeface="Arial" panose="020B0604020202020204" pitchFamily="34" charset="0"/>
                <a:ea typeface="DengXian" panose="02010600030101010101" pitchFamily="2" charset="-122"/>
                <a:cs typeface="Arial" panose="020B0604020202020204" pitchFamily="34" charset="0"/>
              </a:rPr>
              <a:t>Appreciating </a:t>
            </a:r>
            <a:r>
              <a:rPr lang="en-US" dirty="0">
                <a:effectLst/>
                <a:latin typeface="Arial" panose="020B0604020202020204" pitchFamily="34" charset="0"/>
                <a:ea typeface="DengXian" panose="02010600030101010101" pitchFamily="2" charset="-122"/>
                <a:cs typeface="Arial" panose="020B0604020202020204" pitchFamily="34" charset="0"/>
              </a:rPr>
              <a:t>the initiative of Tonga, ITIC, PTWC, and IOC</a:t>
            </a:r>
            <a:r>
              <a:rPr lang="en-US" b="1" dirty="0">
                <a:effectLst/>
                <a:latin typeface="Arial" panose="020B0604020202020204" pitchFamily="34" charset="0"/>
                <a:ea typeface="DengXian" panose="02010600030101010101" pitchFamily="2" charset="-122"/>
                <a:cs typeface="Arial" panose="020B0604020202020204" pitchFamily="34" charset="0"/>
              </a:rPr>
              <a:t> </a:t>
            </a:r>
            <a:r>
              <a:rPr lang="en-US" dirty="0">
                <a:effectLst/>
                <a:latin typeface="Arial" panose="020B0604020202020204" pitchFamily="34" charset="0"/>
                <a:ea typeface="DengXian" panose="02010600030101010101" pitchFamily="2" charset="-122"/>
                <a:cs typeface="Arial" panose="020B0604020202020204" pitchFamily="34" charset="0"/>
              </a:rPr>
              <a:t>to pilot the Draft NTWC Competency Framework with the Tonga Meteorological and Geological Services and the Solomon Islands Meteorological Services in Nuku’alofa, Tonga in October 2019,</a:t>
            </a:r>
            <a:endParaRPr lang="en-US" sz="1600" dirty="0">
              <a:effectLst/>
              <a:latin typeface="Arial" panose="020B060402020202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b="1" dirty="0">
                <a:effectLst/>
                <a:latin typeface="Arial" panose="020B0604020202020204" pitchFamily="34" charset="0"/>
                <a:ea typeface="DengXian" panose="02010600030101010101" pitchFamily="2" charset="-122"/>
                <a:cs typeface="Arial" panose="020B0604020202020204" pitchFamily="34" charset="0"/>
              </a:rPr>
              <a:t>Appreciating </a:t>
            </a:r>
            <a:r>
              <a:rPr lang="en-US" dirty="0">
                <a:effectLst/>
                <a:latin typeface="Arial" panose="020B0604020202020204" pitchFamily="34" charset="0"/>
                <a:ea typeface="DengXian" panose="02010600030101010101" pitchFamily="2" charset="-122"/>
                <a:cs typeface="Arial" panose="020B0604020202020204" pitchFamily="34" charset="0"/>
              </a:rPr>
              <a:t>feedback to the PTWS NTWC Competency Framework from Task Team on Capacity Development</a:t>
            </a:r>
            <a:r>
              <a:rPr lang="en-US" b="1" dirty="0">
                <a:effectLst/>
                <a:latin typeface="Arial" panose="020B0604020202020204" pitchFamily="34" charset="0"/>
                <a:ea typeface="DengXian" panose="02010600030101010101" pitchFamily="2" charset="-122"/>
                <a:cs typeface="Arial" panose="020B0604020202020204" pitchFamily="34" charset="0"/>
              </a:rPr>
              <a:t> </a:t>
            </a:r>
            <a:r>
              <a:rPr lang="en-US" dirty="0">
                <a:effectLst/>
                <a:latin typeface="Arial" panose="020B0604020202020204" pitchFamily="34" charset="0"/>
                <a:ea typeface="DengXian" panose="02010600030101010101" pitchFamily="2" charset="-122"/>
                <a:cs typeface="Arial" panose="020B0604020202020204" pitchFamily="34" charset="0"/>
              </a:rPr>
              <a:t>Report to the Ninth Session of PTWS PICT WG in February 2023,</a:t>
            </a:r>
            <a:endParaRPr lang="en-US" sz="16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58711353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03D6E-7F85-9BDF-8539-FEE08D113B95}"/>
              </a:ext>
            </a:extLst>
          </p:cNvPr>
          <p:cNvSpPr txBox="1">
            <a:spLocks/>
          </p:cNvSpPr>
          <p:nvPr/>
        </p:nvSpPr>
        <p:spPr>
          <a:xfrm>
            <a:off x="414251" y="319548"/>
            <a:ext cx="10515600" cy="622561"/>
          </a:xfrm>
          <a:prstGeom prst="rect">
            <a:avLst/>
          </a:prstGeom>
        </p:spPr>
        <p:txBody>
          <a:bodyPr>
            <a:normAutofit/>
          </a:bodyPr>
          <a:lst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C000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a:lstStyle>
          <a:p>
            <a:r>
              <a:rPr lang="en-US" sz="3600" kern="0" dirty="0"/>
              <a:t>ICG/PTWS-XXX Recommendation</a:t>
            </a:r>
          </a:p>
        </p:txBody>
      </p:sp>
      <p:sp>
        <p:nvSpPr>
          <p:cNvPr id="4" name="TextBox 3">
            <a:extLst>
              <a:ext uri="{FF2B5EF4-FFF2-40B4-BE49-F238E27FC236}">
                <a16:creationId xmlns:a16="http://schemas.microsoft.com/office/drawing/2014/main" id="{FBD6233B-4176-6CF4-6060-E485ACD0ABF2}"/>
              </a:ext>
            </a:extLst>
          </p:cNvPr>
          <p:cNvSpPr txBox="1"/>
          <p:nvPr/>
        </p:nvSpPr>
        <p:spPr>
          <a:xfrm>
            <a:off x="123306" y="955963"/>
            <a:ext cx="12068694" cy="586936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6000"/>
              </a:lnSpc>
              <a:spcBef>
                <a:spcPts val="0"/>
              </a:spcBef>
              <a:spcAft>
                <a:spcPts val="800"/>
              </a:spcAft>
            </a:pPr>
            <a:r>
              <a:rPr lang="en-US" b="1" dirty="0">
                <a:effectLst/>
                <a:latin typeface="Arial" panose="020B0604020202020204" pitchFamily="34" charset="0"/>
                <a:ea typeface="DengXian" panose="02010600030101010101" pitchFamily="2" charset="-122"/>
                <a:cs typeface="Arial" panose="020B0604020202020204" pitchFamily="34" charset="0"/>
              </a:rPr>
              <a:t>Noting</a:t>
            </a:r>
            <a:r>
              <a:rPr lang="en-US" dirty="0">
                <a:effectLst/>
                <a:latin typeface="Arial" panose="020B0604020202020204" pitchFamily="34" charset="0"/>
                <a:ea typeface="DengXian" panose="02010600030101010101" pitchFamily="2" charset="-122"/>
                <a:cs typeface="Arial" panose="020B0604020202020204" pitchFamily="34" charset="0"/>
              </a:rPr>
              <a:t> the TOWS WG-XV (2022) request to its Inter-ICG Task Teams on Disaster Management and Preparedness and Tsunami Watch Operations to </a:t>
            </a:r>
            <a:r>
              <a:rPr lang="fr-FR" dirty="0" err="1">
                <a:effectLst/>
                <a:latin typeface="Arial" panose="020B0604020202020204" pitchFamily="34" charset="0"/>
                <a:ea typeface="DengXian" panose="02010600030101010101" pitchFamily="2" charset="-122"/>
                <a:cs typeface="Arial" panose="020B0604020202020204" pitchFamily="34" charset="0"/>
              </a:rPr>
              <a:t>consider</a:t>
            </a:r>
            <a:r>
              <a:rPr lang="fr-FR" dirty="0">
                <a:effectLst/>
                <a:latin typeface="Arial" panose="020B0604020202020204" pitchFamily="34" charset="0"/>
                <a:ea typeface="DengXian" panose="02010600030101010101" pitchFamily="2" charset="-122"/>
                <a:cs typeface="Arial" panose="020B0604020202020204" pitchFamily="34" charset="0"/>
              </a:rPr>
              <a:t> </a:t>
            </a:r>
            <a:r>
              <a:rPr lang="fr-FR" dirty="0" err="1">
                <a:effectLst/>
                <a:latin typeface="Arial" panose="020B0604020202020204" pitchFamily="34" charset="0"/>
                <a:ea typeface="DengXian" panose="02010600030101010101" pitchFamily="2" charset="-122"/>
                <a:cs typeface="Arial" panose="020B0604020202020204" pitchFamily="34" charset="0"/>
              </a:rPr>
              <a:t>development</a:t>
            </a:r>
            <a:r>
              <a:rPr lang="fr-FR" dirty="0">
                <a:effectLst/>
                <a:latin typeface="Arial" panose="020B0604020202020204" pitchFamily="34" charset="0"/>
                <a:ea typeface="DengXian" panose="02010600030101010101" pitchFamily="2" charset="-122"/>
                <a:cs typeface="Arial" panose="020B0604020202020204" pitchFamily="34" charset="0"/>
              </a:rPr>
              <a:t> of guidelines for a global NTWC </a:t>
            </a:r>
            <a:r>
              <a:rPr lang="fr-FR" dirty="0" err="1">
                <a:effectLst/>
                <a:latin typeface="Arial" panose="020B0604020202020204" pitchFamily="34" charset="0"/>
                <a:ea typeface="DengXian" panose="02010600030101010101" pitchFamily="2" charset="-122"/>
                <a:cs typeface="Arial" panose="020B0604020202020204" pitchFamily="34" charset="0"/>
              </a:rPr>
              <a:t>competency</a:t>
            </a:r>
            <a:r>
              <a:rPr lang="fr-FR" dirty="0">
                <a:effectLst/>
                <a:latin typeface="Arial" panose="020B0604020202020204" pitchFamily="34" charset="0"/>
                <a:ea typeface="DengXian" panose="02010600030101010101" pitchFamily="2" charset="-122"/>
                <a:cs typeface="Arial" panose="020B0604020202020204" pitchFamily="34" charset="0"/>
              </a:rPr>
              <a:t> </a:t>
            </a:r>
            <a:r>
              <a:rPr lang="fr-FR" dirty="0" err="1">
                <a:effectLst/>
                <a:latin typeface="Arial" panose="020B0604020202020204" pitchFamily="34" charset="0"/>
                <a:ea typeface="DengXian" panose="02010600030101010101" pitchFamily="2" charset="-122"/>
                <a:cs typeface="Arial" panose="020B0604020202020204" pitchFamily="34" charset="0"/>
              </a:rPr>
              <a:t>framework</a:t>
            </a:r>
            <a:r>
              <a:rPr lang="fr-FR" dirty="0">
                <a:effectLst/>
                <a:latin typeface="Arial" panose="020B0604020202020204" pitchFamily="34" charset="0"/>
                <a:ea typeface="DengXian" panose="02010600030101010101" pitchFamily="2" charset="-122"/>
                <a:cs typeface="Arial" panose="020B0604020202020204" pitchFamily="34" charset="0"/>
              </a:rPr>
              <a:t> </a:t>
            </a:r>
            <a:r>
              <a:rPr lang="fr-FR" dirty="0" err="1">
                <a:effectLst/>
                <a:latin typeface="Arial" panose="020B0604020202020204" pitchFamily="34" charset="0"/>
                <a:ea typeface="DengXian" panose="02010600030101010101" pitchFamily="2" charset="-122"/>
                <a:cs typeface="Arial" panose="020B0604020202020204" pitchFamily="34" charset="0"/>
              </a:rPr>
              <a:t>based</a:t>
            </a:r>
            <a:r>
              <a:rPr lang="fr-FR" dirty="0">
                <a:effectLst/>
                <a:latin typeface="Arial" panose="020B0604020202020204" pitchFamily="34" charset="0"/>
                <a:ea typeface="DengXian" panose="02010600030101010101" pitchFamily="2" charset="-122"/>
                <a:cs typeface="Arial" panose="020B0604020202020204" pitchFamily="34" charset="0"/>
              </a:rPr>
              <a:t> on the </a:t>
            </a:r>
            <a:r>
              <a:rPr lang="fr-FR" dirty="0" err="1">
                <a:effectLst/>
                <a:latin typeface="Arial" panose="020B0604020202020204" pitchFamily="34" charset="0"/>
                <a:ea typeface="DengXian" panose="02010600030101010101" pitchFamily="2" charset="-122"/>
                <a:cs typeface="Arial" panose="020B0604020202020204" pitchFamily="34" charset="0"/>
              </a:rPr>
              <a:t>available</a:t>
            </a:r>
            <a:r>
              <a:rPr lang="fr-FR" dirty="0">
                <a:effectLst/>
                <a:latin typeface="Arial" panose="020B0604020202020204" pitchFamily="34" charset="0"/>
                <a:ea typeface="DengXian" panose="02010600030101010101" pitchFamily="2" charset="-122"/>
                <a:cs typeface="Arial" panose="020B0604020202020204" pitchFamily="34" charset="0"/>
              </a:rPr>
              <a:t> set of documents and Pacific input, </a:t>
            </a:r>
            <a:r>
              <a:rPr lang="fr-FR" dirty="0" err="1">
                <a:effectLst/>
                <a:latin typeface="Arial" panose="020B0604020202020204" pitchFamily="34" charset="0"/>
                <a:ea typeface="DengXian" panose="02010600030101010101" pitchFamily="2" charset="-122"/>
                <a:cs typeface="Arial" panose="020B0604020202020204" pitchFamily="34" charset="0"/>
              </a:rPr>
              <a:t>noting</a:t>
            </a:r>
            <a:r>
              <a:rPr lang="fr-FR" dirty="0">
                <a:effectLst/>
                <a:latin typeface="Arial" panose="020B0604020202020204" pitchFamily="34" charset="0"/>
                <a:ea typeface="DengXian" panose="02010600030101010101" pitchFamily="2" charset="-122"/>
                <a:cs typeface="Arial" panose="020B0604020202020204" pitchFamily="34" charset="0"/>
              </a:rPr>
              <a:t> </a:t>
            </a:r>
            <a:r>
              <a:rPr lang="fr-FR" dirty="0" err="1">
                <a:effectLst/>
                <a:latin typeface="Arial" panose="020B0604020202020204" pitchFamily="34" charset="0"/>
                <a:ea typeface="DengXian" panose="02010600030101010101" pitchFamily="2" charset="-122"/>
                <a:cs typeface="Arial" panose="020B0604020202020204" pitchFamily="34" charset="0"/>
              </a:rPr>
              <a:t>that</a:t>
            </a:r>
            <a:r>
              <a:rPr lang="fr-FR" dirty="0">
                <a:effectLst/>
                <a:latin typeface="Arial" panose="020B0604020202020204" pitchFamily="34" charset="0"/>
                <a:ea typeface="DengXian" panose="02010600030101010101" pitchFamily="2" charset="-122"/>
                <a:cs typeface="Arial" panose="020B0604020202020204" pitchFamily="34" charset="0"/>
              </a:rPr>
              <a:t> </a:t>
            </a:r>
            <a:r>
              <a:rPr lang="fr-FR" dirty="0" err="1">
                <a:effectLst/>
                <a:latin typeface="Arial" panose="020B0604020202020204" pitchFamily="34" charset="0"/>
                <a:ea typeface="DengXian" panose="02010600030101010101" pitchFamily="2" charset="-122"/>
                <a:cs typeface="Arial" panose="020B0604020202020204" pitchFamily="34" charset="0"/>
              </a:rPr>
              <a:t>implementation</a:t>
            </a:r>
            <a:r>
              <a:rPr lang="fr-FR" dirty="0">
                <a:effectLst/>
                <a:latin typeface="Arial" panose="020B0604020202020204" pitchFamily="34" charset="0"/>
                <a:ea typeface="DengXian" panose="02010600030101010101" pitchFamily="2" charset="-122"/>
                <a:cs typeface="Arial" panose="020B0604020202020204" pitchFamily="34" charset="0"/>
              </a:rPr>
              <a:t> can </a:t>
            </a:r>
            <a:r>
              <a:rPr lang="fr-FR" dirty="0" err="1">
                <a:effectLst/>
                <a:latin typeface="Arial" panose="020B0604020202020204" pitchFamily="34" charset="0"/>
                <a:ea typeface="DengXian" panose="02010600030101010101" pitchFamily="2" charset="-122"/>
                <a:cs typeface="Arial" panose="020B0604020202020204" pitchFamily="34" charset="0"/>
              </a:rPr>
              <a:t>be</a:t>
            </a:r>
            <a:r>
              <a:rPr lang="fr-FR" dirty="0">
                <a:effectLst/>
                <a:latin typeface="Arial" panose="020B0604020202020204" pitchFamily="34" charset="0"/>
                <a:ea typeface="DengXian" panose="02010600030101010101" pitchFamily="2" charset="-122"/>
                <a:cs typeface="Arial" panose="020B0604020202020204" pitchFamily="34" charset="0"/>
              </a:rPr>
              <a:t> at a </a:t>
            </a:r>
            <a:r>
              <a:rPr lang="fr-FR" dirty="0" err="1">
                <a:effectLst/>
                <a:latin typeface="Arial" panose="020B0604020202020204" pitchFamily="34" charset="0"/>
                <a:ea typeface="DengXian" panose="02010600030101010101" pitchFamily="2" charset="-122"/>
                <a:cs typeface="Arial" panose="020B0604020202020204" pitchFamily="34" charset="0"/>
              </a:rPr>
              <a:t>regional</a:t>
            </a:r>
            <a:r>
              <a:rPr lang="fr-FR" dirty="0">
                <a:effectLst/>
                <a:latin typeface="Arial" panose="020B0604020202020204" pitchFamily="34" charset="0"/>
                <a:ea typeface="DengXian" panose="02010600030101010101" pitchFamily="2" charset="-122"/>
                <a:cs typeface="Arial" panose="020B0604020202020204" pitchFamily="34" charset="0"/>
              </a:rPr>
              <a:t> </a:t>
            </a:r>
            <a:r>
              <a:rPr lang="fr-FR" dirty="0" err="1">
                <a:effectLst/>
                <a:latin typeface="Arial" panose="020B0604020202020204" pitchFamily="34" charset="0"/>
                <a:ea typeface="DengXian" panose="02010600030101010101" pitchFamily="2" charset="-122"/>
                <a:cs typeface="Arial" panose="020B0604020202020204" pitchFamily="34" charset="0"/>
              </a:rPr>
              <a:t>level</a:t>
            </a:r>
            <a:r>
              <a:rPr lang="fr-FR" dirty="0">
                <a:effectLst/>
                <a:latin typeface="Arial" panose="020B0604020202020204" pitchFamily="34" charset="0"/>
                <a:ea typeface="DengXian" panose="02010600030101010101" pitchFamily="2" charset="-122"/>
                <a:cs typeface="Arial" panose="020B0604020202020204" pitchFamily="34" charset="0"/>
              </a:rPr>
              <a:t>,</a:t>
            </a:r>
            <a:endParaRPr lang="en-US" dirty="0">
              <a:effectLst/>
              <a:latin typeface="Arial" panose="020B060402020202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b="1" dirty="0">
                <a:effectLst/>
                <a:latin typeface="Arial" panose="020B0604020202020204" pitchFamily="34" charset="0"/>
                <a:ea typeface="DengXian" panose="02010600030101010101" pitchFamily="2" charset="-122"/>
                <a:cs typeface="Arial" panose="020B0604020202020204" pitchFamily="34" charset="0"/>
              </a:rPr>
              <a:t>Noting</a:t>
            </a:r>
            <a:r>
              <a:rPr lang="en-US" dirty="0">
                <a:effectLst/>
                <a:latin typeface="Arial" panose="020B0604020202020204" pitchFamily="34" charset="0"/>
                <a:ea typeface="DengXian" panose="02010600030101010101" pitchFamily="2" charset="-122"/>
                <a:cs typeface="Arial" panose="020B0604020202020204" pitchFamily="34" charset="0"/>
              </a:rPr>
              <a:t> the TOWS WG-XVI (2023) </a:t>
            </a:r>
            <a:r>
              <a:rPr lang="fr-FR" dirty="0" err="1">
                <a:effectLst/>
                <a:latin typeface="Arial" panose="020B0604020202020204" pitchFamily="34" charset="0"/>
                <a:ea typeface="DengXian" panose="02010600030101010101" pitchFamily="2" charset="-122"/>
                <a:cs typeface="Arial" panose="020B0604020202020204" pitchFamily="34" charset="0"/>
              </a:rPr>
              <a:t>appreciation</a:t>
            </a:r>
            <a:r>
              <a:rPr lang="fr-FR" dirty="0">
                <a:effectLst/>
                <a:latin typeface="Arial" panose="020B0604020202020204" pitchFamily="34" charset="0"/>
                <a:ea typeface="DengXian" panose="02010600030101010101" pitchFamily="2" charset="-122"/>
                <a:cs typeface="Arial" panose="020B0604020202020204" pitchFamily="34" charset="0"/>
              </a:rPr>
              <a:t> of the </a:t>
            </a:r>
            <a:r>
              <a:rPr lang="fr-FR" dirty="0" err="1">
                <a:effectLst/>
                <a:latin typeface="Arial" panose="020B0604020202020204" pitchFamily="34" charset="0"/>
                <a:ea typeface="DengXian" panose="02010600030101010101" pitchFamily="2" charset="-122"/>
                <a:cs typeface="Arial" panose="020B0604020202020204" pitchFamily="34" charset="0"/>
              </a:rPr>
              <a:t>intersessional</a:t>
            </a:r>
            <a:r>
              <a:rPr lang="fr-FR" dirty="0">
                <a:effectLst/>
                <a:latin typeface="Arial" panose="020B0604020202020204" pitchFamily="34" charset="0"/>
                <a:ea typeface="DengXian" panose="02010600030101010101" pitchFamily="2" charset="-122"/>
                <a:cs typeface="Arial" panose="020B0604020202020204" pitchFamily="34" charset="0"/>
              </a:rPr>
              <a:t> </a:t>
            </a:r>
            <a:r>
              <a:rPr lang="fr-FR" dirty="0" err="1">
                <a:effectLst/>
                <a:latin typeface="Arial" panose="020B0604020202020204" pitchFamily="34" charset="0"/>
                <a:ea typeface="DengXian" panose="02010600030101010101" pitchFamily="2" charset="-122"/>
                <a:cs typeface="Arial" panose="020B0604020202020204" pitchFamily="34" charset="0"/>
              </a:rPr>
              <a:t>progress</a:t>
            </a:r>
            <a:r>
              <a:rPr lang="fr-FR" dirty="0">
                <a:effectLst/>
                <a:latin typeface="Arial" panose="020B0604020202020204" pitchFamily="34" charset="0"/>
                <a:ea typeface="DengXian" panose="02010600030101010101" pitchFamily="2" charset="-122"/>
                <a:cs typeface="Arial" panose="020B0604020202020204" pitchFamily="34" charset="0"/>
              </a:rPr>
              <a:t> of the </a:t>
            </a:r>
            <a:r>
              <a:rPr lang="fr-FR" dirty="0" err="1">
                <a:effectLst/>
                <a:latin typeface="Arial" panose="020B0604020202020204" pitchFamily="34" charset="0"/>
                <a:ea typeface="DengXian" panose="02010600030101010101" pitchFamily="2" charset="-122"/>
                <a:cs typeface="Arial" panose="020B0604020202020204" pitchFamily="34" charset="0"/>
              </a:rPr>
              <a:t>Intergovernmental</a:t>
            </a:r>
            <a:r>
              <a:rPr lang="fr-FR" dirty="0">
                <a:effectLst/>
                <a:latin typeface="Arial" panose="020B0604020202020204" pitchFamily="34" charset="0"/>
                <a:ea typeface="DengXian" panose="02010600030101010101" pitchFamily="2" charset="-122"/>
                <a:cs typeface="Arial" panose="020B0604020202020204" pitchFamily="34" charset="0"/>
              </a:rPr>
              <a:t> Coordination Group for the Pacific Tsunami Warning and Mitigation System (ICG/PTWS) to </a:t>
            </a:r>
            <a:r>
              <a:rPr lang="fr-FR" dirty="0" err="1">
                <a:effectLst/>
                <a:latin typeface="Arial" panose="020B0604020202020204" pitchFamily="34" charset="0"/>
                <a:ea typeface="DengXian" panose="02010600030101010101" pitchFamily="2" charset="-122"/>
                <a:cs typeface="Arial" panose="020B0604020202020204" pitchFamily="34" charset="0"/>
              </a:rPr>
              <a:t>develop</a:t>
            </a:r>
            <a:r>
              <a:rPr lang="fr-FR" dirty="0">
                <a:effectLst/>
                <a:latin typeface="Arial" panose="020B0604020202020204" pitchFamily="34" charset="0"/>
                <a:ea typeface="DengXian" panose="02010600030101010101" pitchFamily="2" charset="-122"/>
                <a:cs typeface="Arial" panose="020B0604020202020204" pitchFamily="34" charset="0"/>
              </a:rPr>
              <a:t> a National Tsunami Warning Centre (NTWC) </a:t>
            </a:r>
            <a:r>
              <a:rPr lang="fr-FR" dirty="0" err="1">
                <a:effectLst/>
                <a:latin typeface="Arial" panose="020B0604020202020204" pitchFamily="34" charset="0"/>
                <a:ea typeface="DengXian" panose="02010600030101010101" pitchFamily="2" charset="-122"/>
                <a:cs typeface="Arial" panose="020B0604020202020204" pitchFamily="34" charset="0"/>
              </a:rPr>
              <a:t>Competency</a:t>
            </a:r>
            <a:r>
              <a:rPr lang="fr-FR" dirty="0">
                <a:effectLst/>
                <a:latin typeface="Arial" panose="020B0604020202020204" pitchFamily="34" charset="0"/>
                <a:ea typeface="DengXian" panose="02010600030101010101" pitchFamily="2" charset="-122"/>
                <a:cs typeface="Arial" panose="020B0604020202020204" pitchFamily="34" charset="0"/>
              </a:rPr>
              <a:t> Framework (2019), and the </a:t>
            </a:r>
            <a:r>
              <a:rPr lang="fr-FR" dirty="0" err="1">
                <a:effectLst/>
                <a:latin typeface="Arial" panose="020B0604020202020204" pitchFamily="34" charset="0"/>
                <a:ea typeface="DengXian" panose="02010600030101010101" pitchFamily="2" charset="-122"/>
                <a:cs typeface="Arial" panose="020B0604020202020204" pitchFamily="34" charset="0"/>
              </a:rPr>
              <a:t>ITIC’s</a:t>
            </a:r>
            <a:r>
              <a:rPr lang="fr-FR" dirty="0">
                <a:effectLst/>
                <a:latin typeface="Arial" panose="020B0604020202020204" pitchFamily="34" charset="0"/>
                <a:ea typeface="DengXian" panose="02010600030101010101" pitchFamily="2" charset="-122"/>
                <a:cs typeface="Arial" panose="020B0604020202020204" pitchFamily="34" charset="0"/>
              </a:rPr>
              <a:t> leadership to pilot training courses </a:t>
            </a:r>
            <a:r>
              <a:rPr lang="fr-FR" dirty="0" err="1">
                <a:effectLst/>
                <a:latin typeface="Arial" panose="020B0604020202020204" pitchFamily="34" charset="0"/>
                <a:ea typeface="DengXian" panose="02010600030101010101" pitchFamily="2" charset="-122"/>
                <a:cs typeface="Arial" panose="020B0604020202020204" pitchFamily="34" charset="0"/>
              </a:rPr>
              <a:t>based</a:t>
            </a:r>
            <a:r>
              <a:rPr lang="fr-FR" dirty="0">
                <a:effectLst/>
                <a:latin typeface="Arial" panose="020B0604020202020204" pitchFamily="34" charset="0"/>
                <a:ea typeface="DengXian" panose="02010600030101010101" pitchFamily="2" charset="-122"/>
                <a:cs typeface="Arial" panose="020B0604020202020204" pitchFamily="34" charset="0"/>
              </a:rPr>
              <a:t> on the Framework,</a:t>
            </a:r>
            <a:endParaRPr lang="en-US" dirty="0">
              <a:effectLst/>
              <a:latin typeface="Arial" panose="020B060402020202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b="1" dirty="0">
                <a:effectLst/>
                <a:latin typeface="Arial" panose="020B0604020202020204" pitchFamily="34" charset="0"/>
                <a:ea typeface="DengXian" panose="02010600030101010101" pitchFamily="2" charset="-122"/>
                <a:cs typeface="Arial" panose="020B0604020202020204" pitchFamily="34" charset="0"/>
              </a:rPr>
              <a:t>Noting</a:t>
            </a:r>
            <a:r>
              <a:rPr lang="en-US" dirty="0">
                <a:effectLst/>
                <a:latin typeface="Arial" panose="020B0604020202020204" pitchFamily="34" charset="0"/>
                <a:ea typeface="DengXian" panose="02010600030101010101" pitchFamily="2" charset="-122"/>
                <a:cs typeface="Arial" panose="020B0604020202020204" pitchFamily="34" charset="0"/>
              </a:rPr>
              <a:t> the TOWS WG-XVI (2023) </a:t>
            </a:r>
            <a:r>
              <a:rPr lang="fr-FR" dirty="0">
                <a:effectLst/>
                <a:latin typeface="Arial" panose="020B0604020202020204" pitchFamily="34" charset="0"/>
                <a:ea typeface="DengXian" panose="02010600030101010101" pitchFamily="2" charset="-122"/>
                <a:cs typeface="Arial" panose="020B0604020202020204" pitchFamily="34" charset="0"/>
              </a:rPr>
              <a:t>instruction to the </a:t>
            </a:r>
            <a:r>
              <a:rPr lang="fr-FR" dirty="0" err="1">
                <a:effectLst/>
                <a:latin typeface="Arial" panose="020B0604020202020204" pitchFamily="34" charset="0"/>
                <a:ea typeface="DengXian" panose="02010600030101010101" pitchFamily="2" charset="-122"/>
                <a:cs typeface="Arial" panose="020B0604020202020204" pitchFamily="34" charset="0"/>
              </a:rPr>
              <a:t>regional</a:t>
            </a:r>
            <a:r>
              <a:rPr lang="fr-FR" dirty="0">
                <a:effectLst/>
                <a:latin typeface="Arial" panose="020B0604020202020204" pitchFamily="34" charset="0"/>
                <a:ea typeface="DengXian" panose="02010600030101010101" pitchFamily="2" charset="-122"/>
                <a:cs typeface="Arial" panose="020B0604020202020204" pitchFamily="34" charset="0"/>
              </a:rPr>
              <a:t> ICG, </a:t>
            </a:r>
            <a:r>
              <a:rPr lang="fr-FR" dirty="0" err="1">
                <a:effectLst/>
                <a:latin typeface="Arial" panose="020B0604020202020204" pitchFamily="34" charset="0"/>
                <a:ea typeface="DengXian" panose="02010600030101010101" pitchFamily="2" charset="-122"/>
                <a:cs typeface="Arial" panose="020B0604020202020204" pitchFamily="34" charset="0"/>
              </a:rPr>
              <a:t>notably</a:t>
            </a:r>
            <a:r>
              <a:rPr lang="fr-FR" dirty="0">
                <a:effectLst/>
                <a:latin typeface="Arial" panose="020B0604020202020204" pitchFamily="34" charset="0"/>
                <a:ea typeface="DengXian" panose="02010600030101010101" pitchFamily="2" charset="-122"/>
                <a:cs typeface="Arial" panose="020B0604020202020204" pitchFamily="34" charset="0"/>
              </a:rPr>
              <a:t> the PTWS, and the </a:t>
            </a:r>
            <a:r>
              <a:rPr lang="en-US" dirty="0">
                <a:effectLst/>
                <a:latin typeface="Arial" panose="020B0604020202020204" pitchFamily="34" charset="0"/>
                <a:ea typeface="DengXian" panose="02010600030101010101" pitchFamily="2" charset="-122"/>
                <a:cs typeface="Arial" panose="020B0604020202020204" pitchFamily="34" charset="0"/>
              </a:rPr>
              <a:t>ITIC to pilot the PTWS National Tsunami Warning Centre (NTWC) Competency Framework for endorsement by ICG/PTWS with the goal to develop a global framework for all ICGs to use,</a:t>
            </a:r>
          </a:p>
          <a:p>
            <a:pPr marL="0" marR="0">
              <a:lnSpc>
                <a:spcPct val="106000"/>
              </a:lnSpc>
              <a:spcBef>
                <a:spcPts val="0"/>
              </a:spcBef>
              <a:spcAft>
                <a:spcPts val="800"/>
              </a:spcAft>
            </a:pPr>
            <a:r>
              <a:rPr lang="en-US" b="1" dirty="0">
                <a:solidFill>
                  <a:srgbClr val="0432FF"/>
                </a:solidFill>
                <a:effectLst/>
                <a:latin typeface="Arial" panose="020B0604020202020204" pitchFamily="34" charset="0"/>
                <a:ea typeface="DengXian" panose="02010600030101010101" pitchFamily="2" charset="-122"/>
                <a:cs typeface="Arial" panose="020B0604020202020204" pitchFamily="34" charset="0"/>
              </a:rPr>
              <a:t>Recommends </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the National Tsunami Warning Centre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Competency</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 Framework,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described</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 in IOC ICG/</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PTWS-XXX.xx</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Working</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 Document (Agenda 4.5) and Appendix 2 of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this</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 document,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is</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accepted</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 as the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framework</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 for minimum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competencies</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 for NTWC for the PTWS.</a:t>
            </a:r>
            <a:endParaRPr lang="en-US" dirty="0">
              <a:solidFill>
                <a:srgbClr val="0432FF"/>
              </a:solidFill>
              <a:effectLst/>
              <a:latin typeface="Arial" panose="020B060402020202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b="1" dirty="0">
                <a:solidFill>
                  <a:srgbClr val="0432FF"/>
                </a:solidFill>
                <a:effectLst/>
                <a:latin typeface="Arial" panose="020B0604020202020204" pitchFamily="34" charset="0"/>
                <a:ea typeface="DengXian" panose="02010600030101010101" pitchFamily="2" charset="-122"/>
                <a:cs typeface="Arial" panose="020B0604020202020204" pitchFamily="34" charset="0"/>
              </a:rPr>
              <a:t>Welcomes </a:t>
            </a:r>
            <a:r>
              <a:rPr lang="fr-FR"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the ITIC </a:t>
            </a:r>
            <a:r>
              <a:rPr lang="fr-FR" dirty="0" err="1">
                <a:solidFill>
                  <a:srgbClr val="0432FF"/>
                </a:solidFill>
                <a:effectLst/>
                <a:latin typeface="Arial" panose="020B0604020202020204" pitchFamily="34" charset="0"/>
                <a:ea typeface="Times New Roman" panose="02020603050405020304" pitchFamily="18" charset="0"/>
                <a:cs typeface="Arial" panose="020B0604020202020204" pitchFamily="34" charset="0"/>
              </a:rPr>
              <a:t>proposal</a:t>
            </a:r>
            <a:r>
              <a:rPr lang="fr-FR"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 to pilot the PTWS Minimum NTWC </a:t>
            </a:r>
            <a:r>
              <a:rPr lang="fr-FR" dirty="0" err="1">
                <a:solidFill>
                  <a:srgbClr val="0432FF"/>
                </a:solidFill>
                <a:effectLst/>
                <a:latin typeface="Arial" panose="020B0604020202020204" pitchFamily="34" charset="0"/>
                <a:ea typeface="Times New Roman" panose="02020603050405020304" pitchFamily="18" charset="0"/>
                <a:cs typeface="Arial" panose="020B0604020202020204" pitchFamily="34" charset="0"/>
              </a:rPr>
              <a:t>Competency</a:t>
            </a:r>
            <a:r>
              <a:rPr lang="fr-FR"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 Framework </a:t>
            </a:r>
            <a:r>
              <a:rPr lang="fr-FR" dirty="0" err="1">
                <a:solidFill>
                  <a:srgbClr val="0432FF"/>
                </a:solidFill>
                <a:effectLst/>
                <a:latin typeface="Arial" panose="020B0604020202020204" pitchFamily="34" charset="0"/>
                <a:ea typeface="Times New Roman" panose="02020603050405020304" pitchFamily="18" charset="0"/>
                <a:cs typeface="Arial" panose="020B0604020202020204" pitchFamily="34" charset="0"/>
              </a:rPr>
              <a:t>through</a:t>
            </a:r>
            <a:r>
              <a:rPr lang="fr-FR"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 the </a:t>
            </a:r>
            <a:r>
              <a:rPr lang="fr-FR" dirty="0" err="1">
                <a:solidFill>
                  <a:srgbClr val="0432FF"/>
                </a:solidFill>
                <a:effectLst/>
                <a:latin typeface="Arial" panose="020B0604020202020204" pitchFamily="34" charset="0"/>
                <a:ea typeface="Times New Roman" panose="02020603050405020304" pitchFamily="18" charset="0"/>
                <a:cs typeface="Arial" panose="020B0604020202020204" pitchFamily="34" charset="0"/>
              </a:rPr>
              <a:t>development</a:t>
            </a:r>
            <a:r>
              <a:rPr lang="fr-FR"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 and </a:t>
            </a:r>
            <a:r>
              <a:rPr lang="fr-FR" dirty="0" err="1">
                <a:solidFill>
                  <a:srgbClr val="0432FF"/>
                </a:solidFill>
                <a:effectLst/>
                <a:latin typeface="Arial" panose="020B0604020202020204" pitchFamily="34" charset="0"/>
                <a:ea typeface="Times New Roman" panose="02020603050405020304" pitchFamily="18" charset="0"/>
                <a:cs typeface="Arial" panose="020B0604020202020204" pitchFamily="34" charset="0"/>
              </a:rPr>
              <a:t>conduct</a:t>
            </a:r>
            <a:r>
              <a:rPr lang="fr-FR"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 of a training course </a:t>
            </a:r>
            <a:r>
              <a:rPr lang="fr-FR" dirty="0" err="1">
                <a:solidFill>
                  <a:srgbClr val="0432FF"/>
                </a:solidFill>
                <a:effectLst/>
                <a:latin typeface="Arial" panose="020B0604020202020204" pitchFamily="34" charset="0"/>
                <a:ea typeface="Times New Roman" panose="02020603050405020304" pitchFamily="18" charset="0"/>
                <a:cs typeface="Arial" panose="020B0604020202020204" pitchFamily="34" charset="0"/>
              </a:rPr>
              <a:t>during</a:t>
            </a:r>
            <a:r>
              <a:rPr lang="fr-FR"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 the </a:t>
            </a:r>
            <a:r>
              <a:rPr lang="fr-FR" dirty="0" err="1">
                <a:solidFill>
                  <a:srgbClr val="0432FF"/>
                </a:solidFill>
                <a:effectLst/>
                <a:latin typeface="Arial" panose="020B0604020202020204" pitchFamily="34" charset="0"/>
                <a:ea typeface="Times New Roman" panose="02020603050405020304" pitchFamily="18" charset="0"/>
                <a:cs typeface="Arial" panose="020B0604020202020204" pitchFamily="34" charset="0"/>
              </a:rPr>
              <a:t>intersessional</a:t>
            </a:r>
            <a:r>
              <a:rPr lang="fr-FR"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 </a:t>
            </a:r>
            <a:r>
              <a:rPr lang="fr-FR" dirty="0" err="1">
                <a:solidFill>
                  <a:srgbClr val="0432FF"/>
                </a:solidFill>
                <a:effectLst/>
                <a:latin typeface="Arial" panose="020B0604020202020204" pitchFamily="34" charset="0"/>
                <a:ea typeface="Times New Roman" panose="02020603050405020304" pitchFamily="18" charset="0"/>
                <a:cs typeface="Arial" panose="020B0604020202020204" pitchFamily="34" charset="0"/>
              </a:rPr>
              <a:t>period</a:t>
            </a:r>
            <a:r>
              <a:rPr lang="fr-FR"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 and report back on </a:t>
            </a:r>
            <a:r>
              <a:rPr lang="fr-FR" dirty="0" err="1">
                <a:solidFill>
                  <a:srgbClr val="0432FF"/>
                </a:solidFill>
                <a:effectLst/>
                <a:latin typeface="Arial" panose="020B0604020202020204" pitchFamily="34" charset="0"/>
                <a:ea typeface="Times New Roman" panose="02020603050405020304" pitchFamily="18" charset="0"/>
                <a:cs typeface="Arial" panose="020B0604020202020204" pitchFamily="34" charset="0"/>
              </a:rPr>
              <a:t>its</a:t>
            </a:r>
            <a:r>
              <a:rPr lang="fr-FR"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 </a:t>
            </a:r>
            <a:r>
              <a:rPr lang="fr-FR" dirty="0" err="1">
                <a:solidFill>
                  <a:srgbClr val="0432FF"/>
                </a:solidFill>
                <a:effectLst/>
                <a:latin typeface="Arial" panose="020B0604020202020204" pitchFamily="34" charset="0"/>
                <a:ea typeface="Times New Roman" panose="02020603050405020304" pitchFamily="18" charset="0"/>
                <a:cs typeface="Arial" panose="020B0604020202020204" pitchFamily="34" charset="0"/>
              </a:rPr>
              <a:t>outcome</a:t>
            </a:r>
            <a:r>
              <a:rPr lang="fr-FR"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 </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to the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Thirty</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-first Session of the ICG/PTWS.</a:t>
            </a:r>
            <a:endParaRPr lang="en-US" dirty="0">
              <a:solidFill>
                <a:srgbClr val="0432FF"/>
              </a:solidFill>
              <a:effectLst/>
              <a:latin typeface="Arial" panose="020B060402020202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b="1" dirty="0">
                <a:solidFill>
                  <a:srgbClr val="0432FF"/>
                </a:solidFill>
                <a:effectLst/>
                <a:latin typeface="Arial" panose="020B0604020202020204" pitchFamily="34" charset="0"/>
                <a:ea typeface="DengXian" panose="02010600030101010101" pitchFamily="2" charset="-122"/>
                <a:cs typeface="Arial" panose="020B0604020202020204" pitchFamily="34" charset="0"/>
              </a:rPr>
              <a:t>Recommends </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the ICG/PTWS WG 2 to report on the use of the Framework by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Member</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 States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during</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 the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intersessional</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period</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 to the </a:t>
            </a:r>
            <a:r>
              <a:rPr lang="fr-FR" dirty="0" err="1">
                <a:solidFill>
                  <a:srgbClr val="0432FF"/>
                </a:solidFill>
                <a:effectLst/>
                <a:latin typeface="Arial" panose="020B0604020202020204" pitchFamily="34" charset="0"/>
                <a:ea typeface="DengXian" panose="02010600030101010101" pitchFamily="2" charset="-122"/>
                <a:cs typeface="Arial" panose="020B0604020202020204" pitchFamily="34" charset="0"/>
              </a:rPr>
              <a:t>Thirty</a:t>
            </a:r>
            <a:r>
              <a:rPr lang="fr-FR" dirty="0">
                <a:solidFill>
                  <a:srgbClr val="0432FF"/>
                </a:solidFill>
                <a:effectLst/>
                <a:latin typeface="Arial" panose="020B0604020202020204" pitchFamily="34" charset="0"/>
                <a:ea typeface="DengXian" panose="02010600030101010101" pitchFamily="2" charset="-122"/>
                <a:cs typeface="Arial" panose="020B0604020202020204" pitchFamily="34" charset="0"/>
              </a:rPr>
              <a:t>-first Session of the ICG/PTWS.</a:t>
            </a:r>
            <a:endParaRPr lang="en-US" dirty="0">
              <a:solidFill>
                <a:srgbClr val="0432FF"/>
              </a:solidFill>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56732332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7C1CC6-6988-4B8D-1709-BDB2E1B7C227}"/>
              </a:ext>
            </a:extLst>
          </p:cNvPr>
          <p:cNvSpPr>
            <a:spLocks noGrp="1"/>
          </p:cNvSpPr>
          <p:nvPr>
            <p:ph type="title"/>
          </p:nvPr>
        </p:nvSpPr>
        <p:spPr>
          <a:xfrm>
            <a:off x="511789" y="100484"/>
            <a:ext cx="9908351" cy="1005281"/>
          </a:xfrm>
        </p:spPr>
        <p:txBody>
          <a:bodyPr>
            <a:noAutofit/>
          </a:bodyPr>
          <a:lstStyle/>
          <a:p>
            <a:pPr marL="119063" indent="-119063"/>
            <a:r>
              <a:rPr lang="en-US" sz="2600" dirty="0">
                <a:effectLst/>
                <a:latin typeface="ArialMT"/>
              </a:rPr>
              <a:t>NTWC Competency Development – History</a:t>
            </a:r>
            <a:r>
              <a:rPr lang="en-US" sz="2600" dirty="0">
                <a:latin typeface="ArialMT"/>
              </a:rPr>
              <a:t>                               </a:t>
            </a:r>
            <a:r>
              <a:rPr lang="en-US" sz="1600" b="0" i="1" dirty="0">
                <a:effectLst/>
                <a:latin typeface="ArialMT"/>
              </a:rPr>
              <a:t>ICG/PTWS-XXIII established WG 2 Task Team (TT) on </a:t>
            </a:r>
            <a:r>
              <a:rPr lang="en-GB" sz="1600" b="0" i="1" dirty="0"/>
              <a:t>Minimum Competency Levels                                           for National Tsunami Warning Centre (NTWC) Operations Staff</a:t>
            </a:r>
            <a:endParaRPr lang="en-US" sz="2600" b="0" i="1" dirty="0"/>
          </a:p>
        </p:txBody>
      </p:sp>
      <p:sp>
        <p:nvSpPr>
          <p:cNvPr id="5" name="Content Placeholder 4">
            <a:extLst>
              <a:ext uri="{FF2B5EF4-FFF2-40B4-BE49-F238E27FC236}">
                <a16:creationId xmlns:a16="http://schemas.microsoft.com/office/drawing/2014/main" id="{F2BD4309-CE66-FAA1-6A5D-F4E6F4F4F7F5}"/>
              </a:ext>
            </a:extLst>
          </p:cNvPr>
          <p:cNvSpPr>
            <a:spLocks noGrp="1"/>
          </p:cNvSpPr>
          <p:nvPr>
            <p:ph sz="quarter" idx="10"/>
          </p:nvPr>
        </p:nvSpPr>
        <p:spPr>
          <a:xfrm>
            <a:off x="506411" y="1246804"/>
            <a:ext cx="11601853" cy="5420277"/>
          </a:xfrm>
          <a:solidFill>
            <a:schemeClr val="bg1"/>
          </a:solidFill>
        </p:spPr>
        <p:txBody>
          <a:bodyPr>
            <a:noAutofit/>
          </a:bodyPr>
          <a:lstStyle/>
          <a:p>
            <a:pPr marL="457200" indent="-457200">
              <a:buFont typeface="+mj-lt"/>
              <a:buAutoNum type="arabicPeriod" startAt="2"/>
            </a:pPr>
            <a:r>
              <a:rPr lang="en-US" sz="2000" b="1" dirty="0">
                <a:solidFill>
                  <a:srgbClr val="0432FF"/>
                </a:solidFill>
                <a:latin typeface="ArialMT"/>
              </a:rPr>
              <a:t>Est. TT, </a:t>
            </a:r>
            <a:r>
              <a:rPr lang="en-US" sz="2000" b="1" dirty="0">
                <a:solidFill>
                  <a:srgbClr val="0432FF"/>
                </a:solidFill>
                <a:effectLst/>
                <a:latin typeface="ArialMT"/>
              </a:rPr>
              <a:t>PTWS-</a:t>
            </a:r>
            <a:r>
              <a:rPr lang="en-US" sz="2000" b="1" dirty="0">
                <a:solidFill>
                  <a:srgbClr val="0432FF"/>
                </a:solidFill>
                <a:latin typeface="ArialMT"/>
              </a:rPr>
              <a:t>XXVIII (2019).  </a:t>
            </a:r>
            <a:r>
              <a:rPr lang="en-US" sz="2000" dirty="0">
                <a:effectLst/>
                <a:latin typeface="ArialMT"/>
              </a:rPr>
              <a:t>Chairs:  </a:t>
            </a:r>
            <a:r>
              <a:rPr lang="en-US" sz="2000" dirty="0" err="1">
                <a:effectLst/>
                <a:latin typeface="ArialMT"/>
              </a:rPr>
              <a:t>Ms</a:t>
            </a:r>
            <a:r>
              <a:rPr lang="en-US" sz="2000" dirty="0">
                <a:effectLst/>
                <a:latin typeface="ArialMT"/>
              </a:rPr>
              <a:t> Lara Bland (NZ), </a:t>
            </a:r>
            <a:r>
              <a:rPr lang="en-US" sz="2000" dirty="0" err="1">
                <a:effectLst/>
                <a:latin typeface="ArialMT"/>
              </a:rPr>
              <a:t>Mr</a:t>
            </a:r>
            <a:r>
              <a:rPr lang="en-US" sz="2000" dirty="0">
                <a:effectLst/>
                <a:latin typeface="ArialMT"/>
              </a:rPr>
              <a:t> </a:t>
            </a:r>
            <a:r>
              <a:rPr lang="en-US" sz="2000" dirty="0" err="1">
                <a:effectLst/>
                <a:latin typeface="ArialMT"/>
              </a:rPr>
              <a:t>Ofa</a:t>
            </a:r>
            <a:r>
              <a:rPr lang="en-US" sz="2000" dirty="0">
                <a:effectLst/>
                <a:latin typeface="ArialMT"/>
              </a:rPr>
              <a:t> </a:t>
            </a:r>
            <a:r>
              <a:rPr lang="en-US" sz="2000" dirty="0" err="1">
                <a:effectLst/>
                <a:latin typeface="ArialMT"/>
              </a:rPr>
              <a:t>Fa’anunu</a:t>
            </a:r>
            <a:r>
              <a:rPr lang="en-US" sz="2000" dirty="0">
                <a:effectLst/>
                <a:latin typeface="ArialMT"/>
              </a:rPr>
              <a:t> (Tonga).</a:t>
            </a:r>
          </a:p>
          <a:p>
            <a:pPr lvl="1"/>
            <a:r>
              <a:rPr lang="en-US" sz="2000" dirty="0">
                <a:latin typeface="ArialMT"/>
              </a:rPr>
              <a:t>Build from </a:t>
            </a:r>
            <a:r>
              <a:rPr lang="en-US" sz="2000" dirty="0">
                <a:solidFill>
                  <a:srgbClr val="C00000"/>
                </a:solidFill>
                <a:latin typeface="ArialMT"/>
              </a:rPr>
              <a:t>draft Framework </a:t>
            </a:r>
            <a:r>
              <a:rPr lang="en-US" sz="2000" dirty="0">
                <a:solidFill>
                  <a:schemeClr val="tx1"/>
                </a:solidFill>
                <a:latin typeface="ArialMT"/>
              </a:rPr>
              <a:t>developed</a:t>
            </a:r>
            <a:r>
              <a:rPr lang="en-US" sz="2000" dirty="0">
                <a:solidFill>
                  <a:srgbClr val="C00000"/>
                </a:solidFill>
                <a:latin typeface="ArialMT"/>
              </a:rPr>
              <a:t> </a:t>
            </a:r>
            <a:r>
              <a:rPr lang="en-US" sz="2000" dirty="0">
                <a:latin typeface="ArialMT"/>
              </a:rPr>
              <a:t>by small group after 2018 PTWS WG mtg in Hawaii. </a:t>
            </a:r>
          </a:p>
          <a:p>
            <a:pPr lvl="1"/>
            <a:r>
              <a:rPr lang="en-US" sz="2000" dirty="0">
                <a:solidFill>
                  <a:srgbClr val="C00000"/>
                </a:solidFill>
                <a:latin typeface="ArialMT"/>
              </a:rPr>
              <a:t>CONTENT - c</a:t>
            </a:r>
            <a:r>
              <a:rPr lang="en-US" sz="2000" dirty="0">
                <a:solidFill>
                  <a:srgbClr val="C00000"/>
                </a:solidFill>
                <a:effectLst/>
                <a:latin typeface="ArialMT"/>
              </a:rPr>
              <a:t>ompetency framework proposed is multi-tier system with different levels of knowledge and skills required depending on the roles. </a:t>
            </a:r>
          </a:p>
          <a:p>
            <a:pPr lvl="1"/>
            <a:r>
              <a:rPr lang="en-US" sz="2000" dirty="0">
                <a:latin typeface="ArialMT"/>
              </a:rPr>
              <a:t>2019 draft was incomplete – required further work to finish</a:t>
            </a:r>
          </a:p>
          <a:p>
            <a:pPr lvl="1"/>
            <a:r>
              <a:rPr lang="en-US" sz="2000" dirty="0">
                <a:latin typeface="ArialMT"/>
              </a:rPr>
              <a:t>October 2019 – Draft Competencies Pilot by ITIC at request of Tonga Met</a:t>
            </a:r>
          </a:p>
          <a:p>
            <a:pPr marL="457200" indent="-457200">
              <a:buFont typeface="+mj-lt"/>
              <a:buAutoNum type="arabicPeriod" startAt="2"/>
            </a:pPr>
            <a:r>
              <a:rPr lang="en-US" sz="2000" b="1" dirty="0">
                <a:solidFill>
                  <a:srgbClr val="0432FF"/>
                </a:solidFill>
                <a:latin typeface="ArialMT"/>
              </a:rPr>
              <a:t>Cont. TT,  PTWS-XXIX (2021, virtual). </a:t>
            </a:r>
            <a:r>
              <a:rPr lang="en-US" sz="2000" dirty="0">
                <a:effectLst/>
                <a:latin typeface="ArialMT"/>
              </a:rPr>
              <a:t>Chairs:  </a:t>
            </a:r>
            <a:r>
              <a:rPr lang="en-US" sz="2000" dirty="0" err="1">
                <a:effectLst/>
                <a:latin typeface="ArialMT"/>
              </a:rPr>
              <a:t>Mr</a:t>
            </a:r>
            <a:r>
              <a:rPr lang="en-US" sz="2000" dirty="0">
                <a:effectLst/>
                <a:latin typeface="ArialMT"/>
              </a:rPr>
              <a:t> </a:t>
            </a:r>
            <a:r>
              <a:rPr lang="en-US" sz="2000" dirty="0" err="1">
                <a:effectLst/>
                <a:latin typeface="ArialMT"/>
              </a:rPr>
              <a:t>Ofa</a:t>
            </a:r>
            <a:r>
              <a:rPr lang="en-US" sz="2000" dirty="0">
                <a:effectLst/>
                <a:latin typeface="ArialMT"/>
              </a:rPr>
              <a:t> </a:t>
            </a:r>
            <a:r>
              <a:rPr lang="en-US" sz="2000" dirty="0" err="1">
                <a:effectLst/>
                <a:latin typeface="ArialMT"/>
              </a:rPr>
              <a:t>Fa’anunu</a:t>
            </a:r>
            <a:r>
              <a:rPr lang="en-US" sz="2000" dirty="0">
                <a:effectLst/>
                <a:latin typeface="ArialMT"/>
              </a:rPr>
              <a:t> (Tonga), Dr Laura Kong (ITIC) </a:t>
            </a:r>
          </a:p>
          <a:p>
            <a:pPr lvl="1"/>
            <a:r>
              <a:rPr lang="en-US" sz="2000" dirty="0">
                <a:latin typeface="ArialMT"/>
              </a:rPr>
              <a:t>Draft PTWS NTWC Minimum Competency Framework shared with Global TOWS WG Inter-ICG TT on Tsunami Watch Operations and Disaster Management and Preparedness (2022, 2023)</a:t>
            </a:r>
          </a:p>
          <a:p>
            <a:pPr lvl="1"/>
            <a:r>
              <a:rPr lang="en-US" sz="2000" dirty="0">
                <a:solidFill>
                  <a:srgbClr val="C00000"/>
                </a:solidFill>
              </a:rPr>
              <a:t>Complete Draft Framework (May – July 2023) </a:t>
            </a:r>
          </a:p>
          <a:p>
            <a:pPr lvl="1"/>
            <a:r>
              <a:rPr lang="en-US" sz="2000" dirty="0">
                <a:solidFill>
                  <a:srgbClr val="C00000"/>
                </a:solidFill>
              </a:rPr>
              <a:t>Final TT Report (Sept 2023):  </a:t>
            </a:r>
            <a:r>
              <a:rPr lang="en-US" sz="2000" dirty="0"/>
              <a:t>Minimum Competencies, Framework, Training, Existing schemas</a:t>
            </a:r>
          </a:p>
          <a:p>
            <a:pPr marL="420844" indent="-457200">
              <a:buFont typeface="+mj-lt"/>
              <a:buAutoNum type="arabicPeriod" startAt="2"/>
            </a:pPr>
            <a:r>
              <a:rPr lang="en-US" sz="2000" b="1" dirty="0">
                <a:solidFill>
                  <a:srgbClr val="0432FF"/>
                </a:solidFill>
              </a:rPr>
              <a:t>PTWS-XXX (2023) – Member States approve Framework</a:t>
            </a:r>
          </a:p>
          <a:p>
            <a:pPr marL="575944" marR="0" lvl="1" indent="-254487" algn="l" defTabSz="914367" rtl="0" eaLnBrk="1" fontAlgn="auto" latinLnBrk="0" hangingPunct="1">
              <a:lnSpc>
                <a:spcPct val="90000"/>
              </a:lnSpc>
              <a:spcBef>
                <a:spcPts val="984"/>
              </a:spcBef>
              <a:spcAft>
                <a:spcPts val="0"/>
              </a:spcAft>
              <a:buClrTx/>
              <a:buSzPct val="100000"/>
              <a:buFont typeface="Arial"/>
              <a:buChar char="•"/>
              <a:tabLst/>
              <a:defRPr/>
            </a:pPr>
            <a:r>
              <a:rPr lang="en-US" sz="2000" dirty="0">
                <a:solidFill>
                  <a:srgbClr val="C00000"/>
                </a:solidFill>
                <a:ea typeface="Roboto"/>
              </a:rPr>
              <a:t>WG 2 recommends approval</a:t>
            </a:r>
            <a:r>
              <a:rPr lang="en-US" sz="2000" dirty="0">
                <a:ea typeface="Roboto"/>
              </a:rPr>
              <a:t> of </a:t>
            </a:r>
            <a:r>
              <a:rPr lang="en-US" sz="2000" dirty="0">
                <a:latin typeface="ArialMT"/>
              </a:rPr>
              <a:t>PTWS NTWC Minimum Competency Framework </a:t>
            </a:r>
            <a:endParaRPr lang="en-US" sz="2000" dirty="0">
              <a:ea typeface="Roboto"/>
            </a:endParaRPr>
          </a:p>
          <a:p>
            <a:pPr marL="575944" marR="0" lvl="1" indent="-254487" algn="l" defTabSz="914367" rtl="0" eaLnBrk="1" fontAlgn="auto" latinLnBrk="0" hangingPunct="1">
              <a:lnSpc>
                <a:spcPct val="90000"/>
              </a:lnSpc>
              <a:spcBef>
                <a:spcPts val="984"/>
              </a:spcBef>
              <a:spcAft>
                <a:spcPts val="0"/>
              </a:spcAft>
              <a:buClrTx/>
              <a:buSzPct val="100000"/>
              <a:buFont typeface="Arial"/>
              <a:buChar char="•"/>
              <a:tabLst/>
              <a:defRPr/>
            </a:pPr>
            <a:r>
              <a:rPr lang="en-US" sz="2000" dirty="0">
                <a:solidFill>
                  <a:srgbClr val="C00000"/>
                </a:solidFill>
                <a:ea typeface="Roboto"/>
              </a:rPr>
              <a:t>ITIC proposes to pilot </a:t>
            </a:r>
            <a:r>
              <a:rPr lang="en-US" sz="2000" dirty="0">
                <a:ea typeface="Roboto"/>
              </a:rPr>
              <a:t>Competency Training in 2024</a:t>
            </a:r>
          </a:p>
        </p:txBody>
      </p:sp>
    </p:spTree>
    <p:extLst>
      <p:ext uri="{BB962C8B-B14F-4D97-AF65-F5344CB8AC3E}">
        <p14:creationId xmlns:p14="http://schemas.microsoft.com/office/powerpoint/2010/main" val="320826621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FD3EC-DCA9-BA43-9C13-4A8FBDD841B1}"/>
              </a:ext>
            </a:extLst>
          </p:cNvPr>
          <p:cNvSpPr/>
          <p:nvPr/>
        </p:nvSpPr>
        <p:spPr>
          <a:xfrm>
            <a:off x="665017" y="1429711"/>
            <a:ext cx="10737273" cy="523220"/>
          </a:xfrm>
          <a:prstGeom prst="rect">
            <a:avLst/>
          </a:prstGeom>
        </p:spPr>
        <p:txBody>
          <a:bodyPr wrap="square">
            <a:spAutoFit/>
          </a:bodyPr>
          <a:lstStyle/>
          <a:p>
            <a:pPr algn="just"/>
            <a:r>
              <a:rPr lang="en-US" sz="2800" b="1" kern="100" dirty="0">
                <a:latin typeface="Arial" panose="020B0604020202020204" pitchFamily="34" charset="0"/>
                <a:ea typeface="Times New Roman" panose="02020603050405020304" pitchFamily="18" charset="0"/>
                <a:cs typeface="Arial" panose="020B0604020202020204" pitchFamily="34" charset="0"/>
              </a:rPr>
              <a:t> </a:t>
            </a:r>
            <a:endParaRPr lang="en-US" sz="2000" b="1" kern="1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Title 1">
            <a:extLst>
              <a:ext uri="{FF2B5EF4-FFF2-40B4-BE49-F238E27FC236}">
                <a16:creationId xmlns:a16="http://schemas.microsoft.com/office/drawing/2014/main" id="{E6003C84-3A1E-A441-A6AB-C50D6A5456C9}"/>
              </a:ext>
            </a:extLst>
          </p:cNvPr>
          <p:cNvSpPr txBox="1">
            <a:spLocks/>
          </p:cNvSpPr>
          <p:nvPr/>
        </p:nvSpPr>
        <p:spPr>
          <a:xfrm>
            <a:off x="454474" y="359619"/>
            <a:ext cx="10515600" cy="622561"/>
          </a:xfrm>
          <a:prstGeom prst="rect">
            <a:avLst/>
          </a:prstGeom>
        </p:spPr>
        <p:txBody>
          <a:bodyPr>
            <a:normAutofit/>
          </a:bodyPr>
          <a:lst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C000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a:lstStyle>
          <a:p>
            <a:r>
              <a:rPr lang="en-US" sz="3600" kern="0" dirty="0"/>
              <a:t>Discussion – PTWS-XXX Recommendation</a:t>
            </a:r>
          </a:p>
        </p:txBody>
      </p:sp>
      <p:sp>
        <p:nvSpPr>
          <p:cNvPr id="5" name="Content Placeholder 1">
            <a:extLst>
              <a:ext uri="{FF2B5EF4-FFF2-40B4-BE49-F238E27FC236}">
                <a16:creationId xmlns:a16="http://schemas.microsoft.com/office/drawing/2014/main" id="{DED9A644-B36F-8706-7F96-80C8944B0607}"/>
              </a:ext>
            </a:extLst>
          </p:cNvPr>
          <p:cNvSpPr txBox="1">
            <a:spLocks/>
          </p:cNvSpPr>
          <p:nvPr/>
        </p:nvSpPr>
        <p:spPr>
          <a:xfrm>
            <a:off x="454474" y="982180"/>
            <a:ext cx="11680260" cy="5522083"/>
          </a:xfrm>
          <a:prstGeom prst="rect">
            <a:avLst/>
          </a:prstGeom>
          <a:solidFill>
            <a:schemeClr val="bg1"/>
          </a:solidFill>
        </p:spPr>
        <p:txBody>
          <a:bodyPr/>
          <a:lstStyle>
            <a:lvl1pPr marL="218131" marR="0" indent="-218131"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a:lstStyle>
          <a:p>
            <a:pPr marL="461422" indent="-461422" eaLnBrk="0" fontAlgn="base" hangingPunct="0">
              <a:lnSpc>
                <a:spcPct val="100000"/>
              </a:lnSpc>
              <a:spcBef>
                <a:spcPts val="1200"/>
              </a:spcBef>
              <a:spcAft>
                <a:spcPct val="0"/>
              </a:spcAft>
              <a:buClr>
                <a:srgbClr val="C00000"/>
              </a:buClr>
              <a:buSzPct val="80000"/>
              <a:buFont typeface="Wingdings" pitchFamily="2" charset="2"/>
              <a:buChar char="o"/>
            </a:pPr>
            <a:r>
              <a:rPr lang="en-US" sz="2800" b="1" dirty="0">
                <a:solidFill>
                  <a:schemeClr val="tx1"/>
                </a:solidFill>
                <a:ea typeface="ＭＳ Ｐゴシック" charset="0"/>
              </a:rPr>
              <a:t>Approve</a:t>
            </a:r>
          </a:p>
          <a:p>
            <a:pPr marL="871538" lvl="1" indent="-471488" eaLnBrk="0" fontAlgn="base" hangingPunct="0">
              <a:lnSpc>
                <a:spcPct val="100000"/>
              </a:lnSpc>
              <a:spcBef>
                <a:spcPts val="1200"/>
              </a:spcBef>
              <a:spcAft>
                <a:spcPct val="0"/>
              </a:spcAft>
              <a:buClr>
                <a:srgbClr val="C00000"/>
              </a:buClr>
              <a:buSzPct val="80000"/>
              <a:buFont typeface="+mj-lt"/>
              <a:buAutoNum type="arabicPeriod"/>
            </a:pPr>
            <a:r>
              <a:rPr lang="en-US" sz="2800" b="1" dirty="0">
                <a:solidFill>
                  <a:schemeClr val="tx1"/>
                </a:solidFill>
                <a:ea typeface="ＭＳ Ｐゴシック" charset="0"/>
              </a:rPr>
              <a:t>Framework - 2 Tiers                                                                       </a:t>
            </a:r>
            <a:r>
              <a:rPr lang="en-US" sz="2800" dirty="0">
                <a:solidFill>
                  <a:schemeClr val="tx1"/>
                </a:solidFill>
                <a:ea typeface="ＭＳ Ｐゴシック" charset="0"/>
              </a:rPr>
              <a:t>(1. TSP Products, 2. TSP + National analyses)</a:t>
            </a:r>
          </a:p>
          <a:p>
            <a:pPr marL="871538" lvl="1" indent="-471488" eaLnBrk="0" fontAlgn="base" hangingPunct="0">
              <a:lnSpc>
                <a:spcPct val="100000"/>
              </a:lnSpc>
              <a:spcBef>
                <a:spcPts val="1200"/>
              </a:spcBef>
              <a:spcAft>
                <a:spcPct val="0"/>
              </a:spcAft>
              <a:buClr>
                <a:srgbClr val="C00000"/>
              </a:buClr>
              <a:buSzPct val="80000"/>
              <a:buFont typeface="+mj-lt"/>
              <a:buAutoNum type="arabicPeriod"/>
            </a:pPr>
            <a:r>
              <a:rPr lang="en-US" sz="2800" b="1" dirty="0">
                <a:solidFill>
                  <a:schemeClr val="tx1"/>
                </a:solidFill>
                <a:ea typeface="ＭＳ Ｐゴシック" charset="0"/>
              </a:rPr>
              <a:t>Minimum Competencies.  Consist of:                                      </a:t>
            </a:r>
            <a:r>
              <a:rPr lang="en-US" sz="2800" dirty="0">
                <a:solidFill>
                  <a:schemeClr val="tx1"/>
                </a:solidFill>
                <a:ea typeface="ＭＳ Ｐゴシック" charset="0"/>
              </a:rPr>
              <a:t>Knowledge (Science), Operations, National / Agency </a:t>
            </a:r>
          </a:p>
          <a:p>
            <a:pPr marL="871538" lvl="1" indent="-471488" eaLnBrk="0" fontAlgn="base" hangingPunct="0">
              <a:lnSpc>
                <a:spcPct val="100000"/>
              </a:lnSpc>
              <a:spcBef>
                <a:spcPts val="1200"/>
              </a:spcBef>
              <a:spcAft>
                <a:spcPct val="0"/>
              </a:spcAft>
              <a:buClr>
                <a:srgbClr val="C00000"/>
              </a:buClr>
              <a:buSzPct val="80000"/>
              <a:buFont typeface="+mj-lt"/>
              <a:buAutoNum type="arabicPeriod"/>
            </a:pPr>
            <a:r>
              <a:rPr lang="en-US" sz="2800" b="1" dirty="0">
                <a:solidFill>
                  <a:schemeClr val="tx1"/>
                </a:solidFill>
                <a:ea typeface="ＭＳ Ｐゴシック" charset="0"/>
              </a:rPr>
              <a:t>Training Requirements, </a:t>
            </a:r>
            <a:r>
              <a:rPr lang="en-US" sz="2800" dirty="0">
                <a:solidFill>
                  <a:schemeClr val="tx1"/>
                </a:solidFill>
                <a:ea typeface="ＭＳ Ｐゴシック" charset="0"/>
              </a:rPr>
              <a:t>which are contents of competencies</a:t>
            </a:r>
          </a:p>
          <a:p>
            <a:pPr marL="461422" indent="-461422" eaLnBrk="0" fontAlgn="base" hangingPunct="0">
              <a:lnSpc>
                <a:spcPct val="100000"/>
              </a:lnSpc>
              <a:spcBef>
                <a:spcPts val="1200"/>
              </a:spcBef>
              <a:spcAft>
                <a:spcPct val="0"/>
              </a:spcAft>
              <a:buClr>
                <a:srgbClr val="C00000"/>
              </a:buClr>
              <a:buSzPct val="80000"/>
              <a:buFont typeface="Wingdings" pitchFamily="2" charset="2"/>
              <a:buChar char="o"/>
            </a:pPr>
            <a:r>
              <a:rPr lang="en-US" sz="2800" b="1" dirty="0">
                <a:solidFill>
                  <a:schemeClr val="tx1"/>
                </a:solidFill>
                <a:ea typeface="ＭＳ Ｐゴシック" charset="0"/>
              </a:rPr>
              <a:t>Welcomes</a:t>
            </a:r>
          </a:p>
          <a:p>
            <a:pPr marL="468313" indent="0" eaLnBrk="0" fontAlgn="base" hangingPunct="0">
              <a:lnSpc>
                <a:spcPct val="100000"/>
              </a:lnSpc>
              <a:spcBef>
                <a:spcPts val="0"/>
              </a:spcBef>
              <a:spcAft>
                <a:spcPct val="0"/>
              </a:spcAft>
              <a:buClr>
                <a:srgbClr val="C00000"/>
              </a:buClr>
              <a:buSzPct val="80000"/>
              <a:buNone/>
            </a:pPr>
            <a:r>
              <a:rPr lang="en-US" sz="2800" dirty="0">
                <a:solidFill>
                  <a:schemeClr val="tx1"/>
                </a:solidFill>
                <a:ea typeface="ＭＳ Ｐゴシック" charset="0"/>
              </a:rPr>
              <a:t>ITIC proposal to develop Knowledge / Operations (non-specific) training </a:t>
            </a:r>
            <a:r>
              <a:rPr lang="en-US" sz="2800" dirty="0" err="1">
                <a:solidFill>
                  <a:schemeClr val="tx1"/>
                </a:solidFill>
                <a:ea typeface="ＭＳ Ｐゴシック" charset="0"/>
              </a:rPr>
              <a:t>programme</a:t>
            </a:r>
            <a:r>
              <a:rPr lang="en-US" sz="2800" dirty="0">
                <a:solidFill>
                  <a:schemeClr val="tx1"/>
                </a:solidFill>
                <a:ea typeface="ＭＳ Ｐゴシック" charset="0"/>
              </a:rPr>
              <a:t> through pilot, with global goal</a:t>
            </a:r>
            <a:r>
              <a:rPr lang="en-US" sz="1600" dirty="0">
                <a:effectLst/>
                <a:latin typeface="Arial" panose="020B0604020202020204" pitchFamily="34" charset="0"/>
                <a:ea typeface="DengXian" panose="02010600030101010101" pitchFamily="2" charset="-122"/>
                <a:cs typeface="Arial" panose="020B0604020202020204" pitchFamily="34" charset="0"/>
              </a:rPr>
              <a:t> </a:t>
            </a:r>
            <a:r>
              <a:rPr lang="en-US" sz="2800" dirty="0">
                <a:effectLst/>
                <a:latin typeface="Arial" panose="020B0604020202020204" pitchFamily="34" charset="0"/>
                <a:ea typeface="DengXian" panose="02010600030101010101" pitchFamily="2" charset="-122"/>
                <a:cs typeface="Arial" panose="020B0604020202020204" pitchFamily="34" charset="0"/>
              </a:rPr>
              <a:t>pertinent to all ICGs</a:t>
            </a:r>
            <a:endParaRPr lang="en-US" sz="2800" dirty="0">
              <a:solidFill>
                <a:schemeClr val="tx1"/>
              </a:solidFill>
              <a:ea typeface="ＭＳ Ｐゴシック" charset="0"/>
            </a:endParaRPr>
          </a:p>
          <a:p>
            <a:pPr marL="1283326" lvl="1" indent="-457200" eaLnBrk="0" fontAlgn="base" hangingPunct="0">
              <a:lnSpc>
                <a:spcPct val="100000"/>
              </a:lnSpc>
              <a:spcBef>
                <a:spcPts val="0"/>
              </a:spcBef>
              <a:spcAft>
                <a:spcPct val="0"/>
              </a:spcAft>
              <a:buClr>
                <a:srgbClr val="C00000"/>
              </a:buClr>
              <a:buSzPct val="80000"/>
            </a:pPr>
            <a:r>
              <a:rPr lang="en-US" sz="2800" dirty="0">
                <a:solidFill>
                  <a:schemeClr val="tx1"/>
                </a:solidFill>
                <a:ea typeface="ＭＳ Ｐゴシック" charset="0"/>
              </a:rPr>
              <a:t>Include development of process for national competency certification considering WMO example</a:t>
            </a:r>
          </a:p>
          <a:p>
            <a:pPr marL="1283326" lvl="1" indent="-457200" eaLnBrk="0" fontAlgn="base" hangingPunct="0">
              <a:lnSpc>
                <a:spcPct val="100000"/>
              </a:lnSpc>
              <a:spcBef>
                <a:spcPts val="0"/>
              </a:spcBef>
              <a:spcAft>
                <a:spcPct val="0"/>
              </a:spcAft>
              <a:buClr>
                <a:srgbClr val="C00000"/>
              </a:buClr>
              <a:buSzPct val="80000"/>
            </a:pPr>
            <a:endParaRPr lang="en-US" sz="2800" kern="0" dirty="0"/>
          </a:p>
        </p:txBody>
      </p:sp>
    </p:spTree>
    <p:extLst>
      <p:ext uri="{BB962C8B-B14F-4D97-AF65-F5344CB8AC3E}">
        <p14:creationId xmlns:p14="http://schemas.microsoft.com/office/powerpoint/2010/main" val="317951678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68722" y="5157412"/>
            <a:ext cx="445141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ICG/PTWS-XXX, September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TT Co-chairs:  Laura Kong, ITIC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Ofa</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Fa‘anunu</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Tonga</a:t>
            </a:r>
          </a:p>
        </p:txBody>
      </p:sp>
      <p:pic>
        <p:nvPicPr>
          <p:cNvPr id="7" name="Picture 6">
            <a:extLst>
              <a:ext uri="{FF2B5EF4-FFF2-40B4-BE49-F238E27FC236}">
                <a16:creationId xmlns:a16="http://schemas.microsoft.com/office/drawing/2014/main" id="{D3A2B111-BCAA-E545-A17F-8587485A80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7149" y="5021129"/>
            <a:ext cx="1269243" cy="1288231"/>
          </a:xfrm>
          <a:prstGeom prst="rect">
            <a:avLst/>
          </a:prstGeom>
        </p:spPr>
      </p:pic>
      <p:sp>
        <p:nvSpPr>
          <p:cNvPr id="6" name="Rectangle 5">
            <a:extLst>
              <a:ext uri="{FF2B5EF4-FFF2-40B4-BE49-F238E27FC236}">
                <a16:creationId xmlns:a16="http://schemas.microsoft.com/office/drawing/2014/main" id="{674B72B9-DB9F-D84C-8F49-C333A6E78A67}"/>
              </a:ext>
            </a:extLst>
          </p:cNvPr>
          <p:cNvSpPr/>
          <p:nvPr/>
        </p:nvSpPr>
        <p:spPr>
          <a:xfrm>
            <a:off x="6454156" y="1363502"/>
            <a:ext cx="5654108"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PTWS </a:t>
            </a:r>
            <a:r>
              <a:rPr kumimoji="0" lang="en-US" sz="3600" b="1" i="0" u="none" strike="noStrike" kern="1200" cap="none" spc="0" normalizeH="0" baseline="0" noProof="0" dirty="0">
                <a:ln>
                  <a:noFill/>
                </a:ln>
                <a:solidFill>
                  <a:prstClr val="white"/>
                </a:solidFill>
                <a:effectLst/>
                <a:uLnTx/>
                <a:uFillTx/>
                <a:latin typeface="ArialMT"/>
                <a:ea typeface="+mn-ea"/>
                <a:cs typeface="+mn-cs"/>
              </a:rPr>
              <a:t>WG2 TT on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MT"/>
                <a:ea typeface="+mn-ea"/>
                <a:cs typeface="+mn-cs"/>
              </a:rPr>
              <a:t>minimum competency levels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MT"/>
                <a:ea typeface="+mn-ea"/>
                <a:cs typeface="+mn-cs"/>
              </a:rPr>
              <a:t>National Tsunami Warning Centre (NTWC) operations staff </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3771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6BD1-2C6A-EC48-92E8-C44E787B5721}"/>
              </a:ext>
            </a:extLst>
          </p:cNvPr>
          <p:cNvSpPr>
            <a:spLocks noGrp="1"/>
          </p:cNvSpPr>
          <p:nvPr>
            <p:ph type="title"/>
          </p:nvPr>
        </p:nvSpPr>
        <p:spPr>
          <a:xfrm>
            <a:off x="231496" y="95652"/>
            <a:ext cx="10515600" cy="838133"/>
          </a:xfrm>
        </p:spPr>
        <p:txBody>
          <a:bodyPr>
            <a:noAutofit/>
          </a:bodyPr>
          <a:lstStyle/>
          <a:p>
            <a:r>
              <a:rPr lang="en-GB" sz="2400" dirty="0"/>
              <a:t>PTWS WG2 Task Team:   Minimum Competency Levels for </a:t>
            </a:r>
            <a:br>
              <a:rPr lang="en-GB" sz="2400" dirty="0"/>
            </a:br>
            <a:r>
              <a:rPr lang="en-GB" sz="2400" dirty="0"/>
              <a:t>National Tsunami Warning Centre (NTWC) Operations Staff </a:t>
            </a:r>
            <a:endParaRPr lang="en-US" sz="2400" dirty="0"/>
          </a:p>
        </p:txBody>
      </p:sp>
      <p:sp>
        <p:nvSpPr>
          <p:cNvPr id="8" name="Content Placeholder 7">
            <a:extLst>
              <a:ext uri="{FF2B5EF4-FFF2-40B4-BE49-F238E27FC236}">
                <a16:creationId xmlns:a16="http://schemas.microsoft.com/office/drawing/2014/main" id="{D3DFD673-4ADD-BF46-A050-1389ABA4E07A}"/>
              </a:ext>
            </a:extLst>
          </p:cNvPr>
          <p:cNvSpPr>
            <a:spLocks noGrp="1"/>
          </p:cNvSpPr>
          <p:nvPr>
            <p:ph sz="quarter" idx="10"/>
          </p:nvPr>
        </p:nvSpPr>
        <p:spPr>
          <a:xfrm>
            <a:off x="442143" y="1323773"/>
            <a:ext cx="11307713" cy="5534227"/>
          </a:xfrm>
        </p:spPr>
        <p:txBody>
          <a:bodyPr>
            <a:normAutofit/>
          </a:bodyPr>
          <a:lstStyle/>
          <a:p>
            <a:pPr marL="0" indent="0">
              <a:lnSpc>
                <a:spcPct val="100000"/>
              </a:lnSpc>
              <a:spcBef>
                <a:spcPts val="0"/>
              </a:spcBef>
              <a:buSzTx/>
              <a:buNone/>
            </a:pPr>
            <a:r>
              <a:rPr lang="en-GB" sz="2200" dirty="0">
                <a:solidFill>
                  <a:schemeClr val="tx1"/>
                </a:solidFill>
                <a:sym typeface="Open Sans"/>
              </a:rPr>
              <a:t>This expert Task Team will establish and document the minimum competency           levels for NTWC operations staff and develop a framework for the competencies and training requirements of the roles of a NTWC.</a:t>
            </a:r>
            <a:endParaRPr lang="en-US" sz="2200" dirty="0">
              <a:solidFill>
                <a:schemeClr val="tx1"/>
              </a:solidFill>
              <a:sym typeface="Open Sans"/>
            </a:endParaRPr>
          </a:p>
          <a:p>
            <a:pPr marL="349250" lvl="0" indent="-349250">
              <a:lnSpc>
                <a:spcPct val="110000"/>
              </a:lnSpc>
              <a:spcBef>
                <a:spcPts val="600"/>
              </a:spcBef>
              <a:spcAft>
                <a:spcPts val="600"/>
              </a:spcAft>
              <a:buSzTx/>
              <a:buFont typeface="+mj-lt"/>
              <a:buAutoNum type="arabicPeriod"/>
            </a:pPr>
            <a:r>
              <a:rPr lang="en-GB" sz="2200" dirty="0">
                <a:solidFill>
                  <a:schemeClr val="tx1"/>
                </a:solidFill>
                <a:sym typeface="Open Sans"/>
              </a:rPr>
              <a:t>Establish the </a:t>
            </a:r>
            <a:r>
              <a:rPr lang="en-GB" sz="2200" u="sng" dirty="0">
                <a:solidFill>
                  <a:srgbClr val="0432FF"/>
                </a:solidFill>
                <a:sym typeface="Open Sans"/>
              </a:rPr>
              <a:t>minimum competency levels</a:t>
            </a:r>
            <a:r>
              <a:rPr lang="en-GB" sz="2200" dirty="0">
                <a:solidFill>
                  <a:schemeClr val="tx1"/>
                </a:solidFill>
                <a:sym typeface="Open Sans"/>
              </a:rPr>
              <a:t> required for NTWC operations staff.</a:t>
            </a:r>
            <a:endParaRPr lang="en-US" sz="2200" dirty="0">
              <a:solidFill>
                <a:schemeClr val="tx1"/>
              </a:solidFill>
              <a:sym typeface="Open Sans"/>
            </a:endParaRPr>
          </a:p>
          <a:p>
            <a:pPr marL="349250" lvl="0" indent="-349250">
              <a:lnSpc>
                <a:spcPct val="110000"/>
              </a:lnSpc>
              <a:spcBef>
                <a:spcPts val="0"/>
              </a:spcBef>
              <a:spcAft>
                <a:spcPts val="600"/>
              </a:spcAft>
              <a:buSzTx/>
              <a:buFont typeface="+mj-lt"/>
              <a:buAutoNum type="arabicPeriod"/>
            </a:pPr>
            <a:r>
              <a:rPr lang="en-GB" sz="2200" dirty="0">
                <a:solidFill>
                  <a:schemeClr val="tx1"/>
                </a:solidFill>
                <a:sym typeface="Open Sans"/>
              </a:rPr>
              <a:t>Establish a </a:t>
            </a:r>
            <a:r>
              <a:rPr lang="en-GB" sz="2200" u="sng" dirty="0">
                <a:solidFill>
                  <a:srgbClr val="0432FF"/>
                </a:solidFill>
                <a:sym typeface="Open Sans"/>
              </a:rPr>
              <a:t>framework</a:t>
            </a:r>
            <a:r>
              <a:rPr lang="en-GB" sz="2200" dirty="0">
                <a:solidFill>
                  <a:schemeClr val="tx1"/>
                </a:solidFill>
                <a:sym typeface="Open Sans"/>
              </a:rPr>
              <a:t> for the required competencies required by the roles of a NTWC.</a:t>
            </a:r>
            <a:endParaRPr lang="en-US" sz="2200" dirty="0">
              <a:solidFill>
                <a:schemeClr val="tx1"/>
              </a:solidFill>
              <a:sym typeface="Open Sans"/>
            </a:endParaRPr>
          </a:p>
          <a:p>
            <a:pPr marL="349250" lvl="0" indent="-349250">
              <a:lnSpc>
                <a:spcPct val="110000"/>
              </a:lnSpc>
              <a:spcBef>
                <a:spcPts val="0"/>
              </a:spcBef>
              <a:spcAft>
                <a:spcPts val="600"/>
              </a:spcAft>
              <a:buSzTx/>
              <a:buFont typeface="+mj-lt"/>
              <a:buAutoNum type="arabicPeriod"/>
            </a:pPr>
            <a:r>
              <a:rPr lang="en-GB" sz="2200" dirty="0">
                <a:solidFill>
                  <a:schemeClr val="tx1"/>
                </a:solidFill>
                <a:sym typeface="Open Sans"/>
              </a:rPr>
              <a:t>Establish </a:t>
            </a:r>
            <a:r>
              <a:rPr lang="en-GB" sz="2200" u="sng" dirty="0">
                <a:solidFill>
                  <a:srgbClr val="0432FF"/>
                </a:solidFill>
                <a:sym typeface="Open Sans"/>
              </a:rPr>
              <a:t>what training is required</a:t>
            </a:r>
            <a:r>
              <a:rPr lang="en-GB" sz="2200" dirty="0">
                <a:solidFill>
                  <a:srgbClr val="0432FF"/>
                </a:solidFill>
                <a:sym typeface="Open Sans"/>
              </a:rPr>
              <a:t> </a:t>
            </a:r>
            <a:r>
              <a:rPr lang="en-GB" sz="2200" dirty="0">
                <a:solidFill>
                  <a:schemeClr val="tx1"/>
                </a:solidFill>
                <a:sym typeface="Open Sans"/>
              </a:rPr>
              <a:t>to ensure NTWC staff meeting minimum competency levels.</a:t>
            </a:r>
            <a:endParaRPr lang="en-US" sz="2200" dirty="0">
              <a:solidFill>
                <a:schemeClr val="tx1"/>
              </a:solidFill>
              <a:sym typeface="Open Sans"/>
            </a:endParaRPr>
          </a:p>
          <a:p>
            <a:pPr marL="349250" lvl="0" indent="-349250">
              <a:lnSpc>
                <a:spcPct val="110000"/>
              </a:lnSpc>
              <a:spcBef>
                <a:spcPts val="0"/>
              </a:spcBef>
              <a:spcAft>
                <a:spcPts val="600"/>
              </a:spcAft>
              <a:buSzTx/>
              <a:buFont typeface="+mj-lt"/>
              <a:buAutoNum type="arabicPeriod"/>
            </a:pPr>
            <a:r>
              <a:rPr lang="en-GB" sz="2200" dirty="0">
                <a:solidFill>
                  <a:schemeClr val="tx1"/>
                </a:solidFill>
                <a:sym typeface="Open Sans"/>
              </a:rPr>
              <a:t>Investigate and </a:t>
            </a:r>
            <a:r>
              <a:rPr lang="en-GB" sz="2200" u="sng" dirty="0">
                <a:solidFill>
                  <a:srgbClr val="0432FF"/>
                </a:solidFill>
                <a:sym typeface="Open Sans"/>
              </a:rPr>
              <a:t>document what schemes are currently in existence</a:t>
            </a:r>
            <a:r>
              <a:rPr lang="en-GB" sz="2200" dirty="0">
                <a:solidFill>
                  <a:srgbClr val="0432FF"/>
                </a:solidFill>
                <a:sym typeface="Open Sans"/>
              </a:rPr>
              <a:t> </a:t>
            </a:r>
            <a:r>
              <a:rPr lang="en-GB" sz="2200" dirty="0">
                <a:solidFill>
                  <a:schemeClr val="tx1"/>
                </a:solidFill>
                <a:sym typeface="Open Sans"/>
              </a:rPr>
              <a:t>and what guidelines and principles can be adapted for this purpose. </a:t>
            </a:r>
            <a:endParaRPr lang="en-US" sz="2200" dirty="0">
              <a:solidFill>
                <a:schemeClr val="tx1"/>
              </a:solidFill>
              <a:sym typeface="Open Sans"/>
            </a:endParaRPr>
          </a:p>
          <a:p>
            <a:pPr marL="0" indent="0">
              <a:lnSpc>
                <a:spcPct val="100000"/>
              </a:lnSpc>
              <a:spcBef>
                <a:spcPts val="0"/>
              </a:spcBef>
              <a:buSzTx/>
              <a:buNone/>
            </a:pPr>
            <a:r>
              <a:rPr lang="en-GB" sz="1900" dirty="0">
                <a:solidFill>
                  <a:schemeClr val="tx1"/>
                </a:solidFill>
                <a:sym typeface="Open Sans"/>
              </a:rPr>
              <a:t>The Task Team will be composed of Wilfried Strauch (Nicaragua), </a:t>
            </a:r>
            <a:r>
              <a:rPr lang="en-GB" sz="1900" dirty="0" err="1">
                <a:solidFill>
                  <a:schemeClr val="tx1"/>
                </a:solidFill>
                <a:sym typeface="Open Sans"/>
              </a:rPr>
              <a:t>Ofa</a:t>
            </a:r>
            <a:r>
              <a:rPr lang="en-GB" sz="1900" dirty="0">
                <a:solidFill>
                  <a:schemeClr val="tx1"/>
                </a:solidFill>
                <a:sym typeface="Open Sans"/>
              </a:rPr>
              <a:t> </a:t>
            </a:r>
            <a:r>
              <a:rPr lang="en-GB" sz="1900" dirty="0" err="1">
                <a:solidFill>
                  <a:schemeClr val="tx1"/>
                </a:solidFill>
                <a:sym typeface="Open Sans"/>
              </a:rPr>
              <a:t>Fa'anunu</a:t>
            </a:r>
            <a:r>
              <a:rPr lang="en-GB" sz="1900" dirty="0">
                <a:solidFill>
                  <a:schemeClr val="tx1"/>
                </a:solidFill>
                <a:sym typeface="Open Sans"/>
              </a:rPr>
              <a:t> (Tonga), </a:t>
            </a:r>
            <a:r>
              <a:rPr lang="en-GB" sz="1900" dirty="0" err="1">
                <a:solidFill>
                  <a:schemeClr val="tx1"/>
                </a:solidFill>
                <a:sym typeface="Open Sans"/>
              </a:rPr>
              <a:t>Yuelong</a:t>
            </a:r>
            <a:r>
              <a:rPr lang="en-GB" sz="1900" dirty="0">
                <a:solidFill>
                  <a:schemeClr val="tx1"/>
                </a:solidFill>
                <a:sym typeface="Open Sans"/>
              </a:rPr>
              <a:t> Miao (Australia), Chip McCreery (USA), Lara Bland (NZ), Laura Kong (USA), and Ken Gledhill (NZ). </a:t>
            </a:r>
            <a:r>
              <a:rPr lang="en-GB" sz="1900" dirty="0"/>
              <a:t>Co-Chairs are Mr </a:t>
            </a:r>
            <a:r>
              <a:rPr lang="en-GB" sz="1900" dirty="0" err="1"/>
              <a:t>Ofa</a:t>
            </a:r>
            <a:r>
              <a:rPr lang="en-GB" sz="1900" dirty="0"/>
              <a:t> </a:t>
            </a:r>
            <a:r>
              <a:rPr lang="en-GB" sz="1900" dirty="0" err="1"/>
              <a:t>Fa’anunu</a:t>
            </a:r>
            <a:r>
              <a:rPr lang="en-GB" sz="1900" dirty="0"/>
              <a:t> (Tonga, second term) and Dr Laura Kong (United States, first term)</a:t>
            </a:r>
            <a:r>
              <a:rPr lang="en-US" sz="1900" dirty="0"/>
              <a:t> </a:t>
            </a:r>
            <a:endParaRPr lang="en-US" sz="1900" dirty="0">
              <a:solidFill>
                <a:schemeClr val="tx1"/>
              </a:solidFill>
              <a:sym typeface="Open Sans"/>
            </a:endParaRPr>
          </a:p>
        </p:txBody>
      </p:sp>
      <p:pic>
        <p:nvPicPr>
          <p:cNvPr id="9" name="Picture 8">
            <a:extLst>
              <a:ext uri="{FF2B5EF4-FFF2-40B4-BE49-F238E27FC236}">
                <a16:creationId xmlns:a16="http://schemas.microsoft.com/office/drawing/2014/main" id="{1D05F81C-9570-DB4F-9FE9-008B918AE3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16646" y="68826"/>
            <a:ext cx="878641" cy="891786"/>
          </a:xfrm>
          <a:prstGeom prst="rect">
            <a:avLst/>
          </a:prstGeom>
        </p:spPr>
      </p:pic>
      <p:sp>
        <p:nvSpPr>
          <p:cNvPr id="5" name="Title 1">
            <a:extLst>
              <a:ext uri="{FF2B5EF4-FFF2-40B4-BE49-F238E27FC236}">
                <a16:creationId xmlns:a16="http://schemas.microsoft.com/office/drawing/2014/main" id="{BF933A32-AFBE-7041-8C49-46721BF5076E}"/>
              </a:ext>
            </a:extLst>
          </p:cNvPr>
          <p:cNvSpPr txBox="1">
            <a:spLocks/>
          </p:cNvSpPr>
          <p:nvPr/>
        </p:nvSpPr>
        <p:spPr>
          <a:xfrm>
            <a:off x="3059813" y="853771"/>
            <a:ext cx="3308062" cy="470002"/>
          </a:xfrm>
          <a:prstGeom prst="rect">
            <a:avLst/>
          </a:prstGeom>
        </p:spPr>
        <p:txBody>
          <a:bodyPr vert="horz" lIns="91440" tIns="45720" rIns="91440" bIns="45720" rtlCol="0" anchor="ctr">
            <a:noAutofit/>
          </a:bodyPr>
          <a:lst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C000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a:lstStyle>
          <a:p>
            <a:r>
              <a:rPr lang="en-GB" sz="2000" b="0" kern="0" dirty="0"/>
              <a:t>ICG/PTWS-XXIX.1 (2021)</a:t>
            </a:r>
            <a:endParaRPr lang="en-US" sz="2000" b="0" kern="0" dirty="0"/>
          </a:p>
        </p:txBody>
      </p:sp>
      <p:sp>
        <p:nvSpPr>
          <p:cNvPr id="3" name="Rectangle 2">
            <a:extLst>
              <a:ext uri="{FF2B5EF4-FFF2-40B4-BE49-F238E27FC236}">
                <a16:creationId xmlns:a16="http://schemas.microsoft.com/office/drawing/2014/main" id="{A74F2B95-7D25-E043-8A5B-D28C57D0AD9E}"/>
              </a:ext>
            </a:extLst>
          </p:cNvPr>
          <p:cNvSpPr/>
          <p:nvPr/>
        </p:nvSpPr>
        <p:spPr>
          <a:xfrm>
            <a:off x="519549" y="5943930"/>
            <a:ext cx="11116441" cy="707886"/>
          </a:xfrm>
          <a:prstGeom prst="rect">
            <a:avLst/>
          </a:prstGeom>
          <a:solidFill>
            <a:schemeClr val="bg1"/>
          </a:solidFill>
        </p:spPr>
        <p:txBody>
          <a:bodyPr wrap="square">
            <a:spAutoFit/>
          </a:bodyPr>
          <a:lstStyle/>
          <a:p>
            <a:pPr marR="0" lvl="0">
              <a:spcBef>
                <a:spcPts val="0"/>
              </a:spcBef>
              <a:spcAft>
                <a:spcPts val="1200"/>
              </a:spcAft>
              <a:buSzPts val="1000"/>
              <a:tabLst>
                <a:tab pos="450215" algn="l"/>
              </a:tabLst>
            </a:pPr>
            <a:r>
              <a:rPr lang="en-US" sz="2000" i="1" dirty="0">
                <a:solidFill>
                  <a:srgbClr val="C00000"/>
                </a:solidFill>
                <a:latin typeface="Arial" panose="020B0604020202020204" pitchFamily="34" charset="0"/>
                <a:ea typeface="SimSun" panose="02010600030101010101" pitchFamily="2" charset="-122"/>
                <a:cs typeface="Times New Roman" panose="02020603050405020304" pitchFamily="18" charset="0"/>
              </a:rPr>
              <a:t>=&gt;  Draft document, “NTWC Competency Framework”, produced at ICG/PTWS-XXVIX (2019)                         =&gt;  Complete draft presented at ICG/PTWS-XXX (Sept 2023 for approval)</a:t>
            </a:r>
          </a:p>
        </p:txBody>
      </p:sp>
    </p:spTree>
    <p:extLst>
      <p:ext uri="{BB962C8B-B14F-4D97-AF65-F5344CB8AC3E}">
        <p14:creationId xmlns:p14="http://schemas.microsoft.com/office/powerpoint/2010/main" val="321635605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6BD1-2C6A-EC48-92E8-C44E787B5721}"/>
              </a:ext>
            </a:extLst>
          </p:cNvPr>
          <p:cNvSpPr>
            <a:spLocks noGrp="1"/>
          </p:cNvSpPr>
          <p:nvPr>
            <p:ph type="title"/>
          </p:nvPr>
        </p:nvSpPr>
        <p:spPr>
          <a:xfrm>
            <a:off x="462608" y="117987"/>
            <a:ext cx="10138403" cy="838133"/>
          </a:xfrm>
        </p:spPr>
        <p:txBody>
          <a:bodyPr>
            <a:noAutofit/>
          </a:bodyPr>
          <a:lstStyle/>
          <a:p>
            <a:r>
              <a:rPr lang="en-GB" sz="2400" dirty="0"/>
              <a:t>PTWS Pacific Island Countries and Territories (PICT)                       Working Group Task Team on Capacity Development</a:t>
            </a:r>
            <a:endParaRPr lang="en-US" sz="2400" dirty="0"/>
          </a:p>
        </p:txBody>
      </p:sp>
      <p:sp>
        <p:nvSpPr>
          <p:cNvPr id="8" name="Content Placeholder 7">
            <a:extLst>
              <a:ext uri="{FF2B5EF4-FFF2-40B4-BE49-F238E27FC236}">
                <a16:creationId xmlns:a16="http://schemas.microsoft.com/office/drawing/2014/main" id="{D3DFD673-4ADD-BF46-A050-1389ABA4E07A}"/>
              </a:ext>
            </a:extLst>
          </p:cNvPr>
          <p:cNvSpPr>
            <a:spLocks noGrp="1"/>
          </p:cNvSpPr>
          <p:nvPr>
            <p:ph sz="quarter" idx="10"/>
          </p:nvPr>
        </p:nvSpPr>
        <p:spPr>
          <a:xfrm>
            <a:off x="462608" y="1373531"/>
            <a:ext cx="11503229" cy="4630737"/>
          </a:xfrm>
        </p:spPr>
        <p:txBody>
          <a:bodyPr>
            <a:normAutofit/>
          </a:bodyPr>
          <a:lstStyle/>
          <a:p>
            <a:pPr marL="457200" lvl="0" indent="-457200">
              <a:lnSpc>
                <a:spcPct val="110000"/>
              </a:lnSpc>
              <a:spcBef>
                <a:spcPts val="600"/>
              </a:spcBef>
              <a:buSzTx/>
              <a:buFont typeface="+mj-lt"/>
              <a:buAutoNum type="arabicPeriod"/>
            </a:pPr>
            <a:r>
              <a:rPr lang="en-GB" sz="2000" b="1" dirty="0">
                <a:solidFill>
                  <a:srgbClr val="0432FF"/>
                </a:solidFill>
              </a:rPr>
              <a:t>Continue the development of competency framework for National Tsunami                    Warning Centres personnel and pilot it in Australia, Vanuatu, Fiji, Samoa and Tonga            and report progress and lessons learnt to ICG/PTWS WG 1, 2 and 3</a:t>
            </a:r>
            <a:r>
              <a:rPr lang="en-GB" sz="2000" dirty="0">
                <a:solidFill>
                  <a:schemeClr val="tx1"/>
                </a:solidFill>
              </a:rPr>
              <a:t>.</a:t>
            </a:r>
            <a:endParaRPr lang="en-US" sz="2000" dirty="0">
              <a:solidFill>
                <a:schemeClr val="tx1"/>
              </a:solidFill>
            </a:endParaRPr>
          </a:p>
          <a:p>
            <a:pPr marL="457200" lvl="0" indent="-457200">
              <a:lnSpc>
                <a:spcPct val="110000"/>
              </a:lnSpc>
              <a:spcBef>
                <a:spcPts val="600"/>
              </a:spcBef>
              <a:buSzTx/>
              <a:buFont typeface="+mj-lt"/>
              <a:buAutoNum type="arabicPeriod"/>
            </a:pPr>
            <a:r>
              <a:rPr lang="en-GB" sz="1900" dirty="0">
                <a:solidFill>
                  <a:schemeClr val="tx1"/>
                </a:solidFill>
              </a:rPr>
              <a:t>Continue to monitor and coordinate the Pilot Tsunami Ready Programme and TEMPP in Samoa, Tonga, Fiji, Cook Islands, Solomon Islands and Vanuatu and review the Tsunami Ready Checklist for schools and communities in PICT.</a:t>
            </a:r>
            <a:endParaRPr lang="en-US" sz="1900" dirty="0">
              <a:solidFill>
                <a:schemeClr val="tx1"/>
              </a:solidFill>
            </a:endParaRPr>
          </a:p>
          <a:p>
            <a:pPr marL="457200" lvl="0" indent="-457200">
              <a:lnSpc>
                <a:spcPct val="110000"/>
              </a:lnSpc>
              <a:spcBef>
                <a:spcPts val="600"/>
              </a:spcBef>
              <a:buSzTx/>
              <a:buFont typeface="+mj-lt"/>
              <a:buAutoNum type="arabicPeriod"/>
            </a:pPr>
            <a:r>
              <a:rPr lang="en-GB" sz="1900" dirty="0">
                <a:solidFill>
                  <a:schemeClr val="tx1"/>
                </a:solidFill>
              </a:rPr>
              <a:t>Continue to develop the guideline for National Tsunami Warning Centres in responding to local tsunami and report to WG 1, 2 and 3.</a:t>
            </a:r>
            <a:endParaRPr lang="en-US" sz="1900" dirty="0">
              <a:solidFill>
                <a:schemeClr val="tx1"/>
              </a:solidFill>
            </a:endParaRPr>
          </a:p>
          <a:p>
            <a:pPr marL="457200" lvl="0" indent="-457200">
              <a:lnSpc>
                <a:spcPct val="110000"/>
              </a:lnSpc>
              <a:spcBef>
                <a:spcPts val="600"/>
              </a:spcBef>
              <a:buSzTx/>
              <a:buFont typeface="+mj-lt"/>
              <a:buAutoNum type="arabicPeriod"/>
            </a:pPr>
            <a:r>
              <a:rPr lang="en-GB" sz="1900" dirty="0">
                <a:solidFill>
                  <a:schemeClr val="tx1"/>
                </a:solidFill>
              </a:rPr>
              <a:t>Develop an online survey of warning and mitigation capabilities in the Pacific Island Countries and Territories (Member countries and IOC).</a:t>
            </a:r>
            <a:endParaRPr lang="en-US" sz="1900" dirty="0">
              <a:solidFill>
                <a:schemeClr val="tx1"/>
              </a:solidFill>
            </a:endParaRPr>
          </a:p>
          <a:p>
            <a:pPr marL="0" indent="0">
              <a:lnSpc>
                <a:spcPct val="110000"/>
              </a:lnSpc>
              <a:spcBef>
                <a:spcPts val="600"/>
              </a:spcBef>
              <a:buSzTx/>
              <a:buNone/>
            </a:pPr>
            <a:r>
              <a:rPr lang="en-US" sz="1900" dirty="0">
                <a:solidFill>
                  <a:schemeClr val="tx1"/>
                </a:solidFill>
              </a:rPr>
              <a:t>The Task Team Members: Australia, New Caledonia (Co-Chair), Tonga (Co-Chair), Samoa, Vanuatu, New Zealand, Solomon Islands, Fiji, PNG, ITIC, SPREP, SPC, IOC, PTWC.  Chair</a:t>
            </a:r>
            <a:r>
              <a:rPr lang="en-US" sz="1800" dirty="0">
                <a:solidFill>
                  <a:schemeClr val="tx1"/>
                </a:solidFill>
              </a:rPr>
              <a:t> </a:t>
            </a:r>
            <a:r>
              <a:rPr lang="en-GB" sz="1800" dirty="0">
                <a:ea typeface="Times New Roman" panose="02020603050405020304" pitchFamily="18" charset="0"/>
              </a:rPr>
              <a:t>Mr </a:t>
            </a:r>
            <a:r>
              <a:rPr lang="en-GB" sz="1800" dirty="0" err="1">
                <a:ea typeface="Times New Roman" panose="02020603050405020304" pitchFamily="18" charset="0"/>
              </a:rPr>
              <a:t>Ofa</a:t>
            </a:r>
            <a:r>
              <a:rPr lang="en-GB" sz="1800" dirty="0">
                <a:ea typeface="Times New Roman" panose="02020603050405020304" pitchFamily="18" charset="0"/>
              </a:rPr>
              <a:t> </a:t>
            </a:r>
            <a:r>
              <a:rPr lang="en-GB" sz="1800" dirty="0" err="1">
                <a:ea typeface="Times New Roman" panose="02020603050405020304" pitchFamily="18" charset="0"/>
              </a:rPr>
              <a:t>Fa’anunu</a:t>
            </a:r>
            <a:r>
              <a:rPr lang="en-GB" sz="1800" dirty="0">
                <a:ea typeface="Times New Roman" panose="02020603050405020304" pitchFamily="18" charset="0"/>
              </a:rPr>
              <a:t> (Tonga, third term)</a:t>
            </a:r>
            <a:r>
              <a:rPr lang="en-US" sz="1800" dirty="0"/>
              <a:t> </a:t>
            </a:r>
            <a:r>
              <a:rPr lang="en-US" sz="1800" dirty="0">
                <a:solidFill>
                  <a:schemeClr val="tx1"/>
                </a:solidFill>
              </a:rPr>
              <a:t>.</a:t>
            </a:r>
            <a:endParaRPr lang="en-US" sz="1900" dirty="0">
              <a:solidFill>
                <a:schemeClr val="tx1"/>
              </a:solidFill>
            </a:endParaRPr>
          </a:p>
        </p:txBody>
      </p:sp>
      <p:sp>
        <p:nvSpPr>
          <p:cNvPr id="5" name="Title 1">
            <a:extLst>
              <a:ext uri="{FF2B5EF4-FFF2-40B4-BE49-F238E27FC236}">
                <a16:creationId xmlns:a16="http://schemas.microsoft.com/office/drawing/2014/main" id="{BF933A32-AFBE-7041-8C49-46721BF5076E}"/>
              </a:ext>
            </a:extLst>
          </p:cNvPr>
          <p:cNvSpPr txBox="1">
            <a:spLocks/>
          </p:cNvSpPr>
          <p:nvPr/>
        </p:nvSpPr>
        <p:spPr>
          <a:xfrm>
            <a:off x="3122234" y="853732"/>
            <a:ext cx="3308062" cy="542990"/>
          </a:xfrm>
          <a:prstGeom prst="rect">
            <a:avLst/>
          </a:prstGeom>
        </p:spPr>
        <p:txBody>
          <a:bodyPr vert="horz" lIns="91440" tIns="45720" rIns="91440" bIns="45720" rtlCol="0" anchor="ctr">
            <a:noAutofit/>
          </a:bodyPr>
          <a:lst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C000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a:lstStyle>
          <a:p>
            <a:r>
              <a:rPr lang="en-GB" sz="2000" b="0" kern="0" dirty="0"/>
              <a:t>ICG/PTWS-XXVIII.1 (2019)</a:t>
            </a:r>
            <a:endParaRPr lang="en-US" sz="2000" b="0" kern="0" dirty="0"/>
          </a:p>
        </p:txBody>
      </p:sp>
    </p:spTree>
    <p:extLst>
      <p:ext uri="{BB962C8B-B14F-4D97-AF65-F5344CB8AC3E}">
        <p14:creationId xmlns:p14="http://schemas.microsoft.com/office/powerpoint/2010/main" val="50777006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6BD1-2C6A-EC48-92E8-C44E787B5721}"/>
              </a:ext>
            </a:extLst>
          </p:cNvPr>
          <p:cNvSpPr>
            <a:spLocks noGrp="1"/>
          </p:cNvSpPr>
          <p:nvPr>
            <p:ph type="title"/>
          </p:nvPr>
        </p:nvSpPr>
        <p:spPr>
          <a:xfrm>
            <a:off x="354453" y="98323"/>
            <a:ext cx="10515600" cy="1054442"/>
          </a:xfrm>
        </p:spPr>
        <p:txBody>
          <a:bodyPr>
            <a:noAutofit/>
          </a:bodyPr>
          <a:lstStyle/>
          <a:p>
            <a:r>
              <a:rPr lang="en-US" sz="3200" dirty="0"/>
              <a:t>Competencies - Summary</a:t>
            </a:r>
            <a:br>
              <a:rPr lang="en-US" sz="3200" dirty="0"/>
            </a:br>
            <a:r>
              <a:rPr lang="en-US" sz="2800" dirty="0"/>
              <a:t>(</a:t>
            </a:r>
            <a:r>
              <a:rPr lang="en-NZ" sz="2800" dirty="0">
                <a:solidFill>
                  <a:srgbClr val="0432FF"/>
                </a:solidFill>
              </a:rPr>
              <a:t>Tier 2</a:t>
            </a:r>
            <a:r>
              <a:rPr lang="en-NZ" sz="2800" dirty="0"/>
              <a:t>: Comprehensive, Expert, </a:t>
            </a:r>
            <a:r>
              <a:rPr lang="en-NZ" sz="2800" dirty="0">
                <a:solidFill>
                  <a:srgbClr val="0432FF"/>
                </a:solidFill>
              </a:rPr>
              <a:t>Tier 1</a:t>
            </a:r>
            <a:r>
              <a:rPr lang="en-NZ" sz="2800" dirty="0"/>
              <a:t>:  Basic)</a:t>
            </a:r>
            <a:endParaRPr lang="en-US" sz="3200" dirty="0"/>
          </a:p>
        </p:txBody>
      </p:sp>
      <p:pic>
        <p:nvPicPr>
          <p:cNvPr id="9" name="Picture 8">
            <a:extLst>
              <a:ext uri="{FF2B5EF4-FFF2-40B4-BE49-F238E27FC236}">
                <a16:creationId xmlns:a16="http://schemas.microsoft.com/office/drawing/2014/main" id="{1D05F81C-9570-DB4F-9FE9-008B918AE3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16646" y="68826"/>
            <a:ext cx="878641" cy="891786"/>
          </a:xfrm>
          <a:prstGeom prst="rect">
            <a:avLst/>
          </a:prstGeom>
        </p:spPr>
      </p:pic>
      <p:sp>
        <p:nvSpPr>
          <p:cNvPr id="7" name="Content Placeholder 7">
            <a:extLst>
              <a:ext uri="{FF2B5EF4-FFF2-40B4-BE49-F238E27FC236}">
                <a16:creationId xmlns:a16="http://schemas.microsoft.com/office/drawing/2014/main" id="{C31851D3-419F-8341-AFA7-A4031FB6ECAE}"/>
              </a:ext>
            </a:extLst>
          </p:cNvPr>
          <p:cNvSpPr txBox="1">
            <a:spLocks/>
          </p:cNvSpPr>
          <p:nvPr/>
        </p:nvSpPr>
        <p:spPr>
          <a:xfrm>
            <a:off x="364307" y="1254310"/>
            <a:ext cx="11827693" cy="4985716"/>
          </a:xfrm>
          <a:prstGeom prst="rect">
            <a:avLst/>
          </a:prstGeom>
          <a:noFill/>
        </p:spPr>
        <p:txBody>
          <a:bodyPr vert="horz" lIns="91440" tIns="45720" rIns="91440" bIns="45720" rtlCol="0">
            <a:noAutofit/>
          </a:bodyPr>
          <a:lstStyle>
            <a:lvl1pPr marL="218131" marR="0" indent="-218131"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32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a:lstStyle>
          <a:p>
            <a:r>
              <a:rPr lang="en-NZ" sz="2000" b="1" kern="0" dirty="0">
                <a:solidFill>
                  <a:srgbClr val="0432FF"/>
                </a:solidFill>
              </a:rPr>
              <a:t>Core science KNOWLEDGE</a:t>
            </a:r>
            <a:r>
              <a:rPr lang="en-NZ" sz="1800" b="1" kern="0" dirty="0">
                <a:solidFill>
                  <a:srgbClr val="0432FF"/>
                </a:solidFill>
              </a:rPr>
              <a:t>:  </a:t>
            </a:r>
            <a:r>
              <a:rPr lang="en-NZ" sz="1600" b="1" kern="0" dirty="0">
                <a:solidFill>
                  <a:schemeClr val="tx1"/>
                </a:solidFill>
              </a:rPr>
              <a:t>Basic tsunami science / earthquake source knowledge</a:t>
            </a:r>
            <a:r>
              <a:rPr lang="en-US" sz="1600" b="1" kern="0" dirty="0">
                <a:solidFill>
                  <a:schemeClr val="tx1"/>
                </a:solidFill>
              </a:rPr>
              <a:t> </a:t>
            </a:r>
          </a:p>
          <a:p>
            <a:r>
              <a:rPr lang="en-NZ" sz="2000" b="1" kern="0" dirty="0">
                <a:solidFill>
                  <a:srgbClr val="0432FF"/>
                </a:solidFill>
              </a:rPr>
              <a:t>Advanced science KNOWLEDGE </a:t>
            </a:r>
            <a:r>
              <a:rPr lang="en-NZ" sz="2000" b="1" kern="0" dirty="0">
                <a:solidFill>
                  <a:schemeClr val="tx1"/>
                </a:solidFill>
              </a:rPr>
              <a:t>:                                                                                                       </a:t>
            </a:r>
            <a:r>
              <a:rPr lang="en-NZ" sz="1600" b="1" kern="0" dirty="0">
                <a:solidFill>
                  <a:schemeClr val="tx1"/>
                </a:solidFill>
              </a:rPr>
              <a:t>Advanced tsunami science / earthquake source knowledge</a:t>
            </a:r>
            <a:r>
              <a:rPr lang="en-US" sz="1600" b="1" kern="0" dirty="0">
                <a:solidFill>
                  <a:schemeClr val="tx1"/>
                </a:solidFill>
              </a:rPr>
              <a:t>, </a:t>
            </a:r>
            <a:r>
              <a:rPr lang="en-NZ" sz="1600" b="1" kern="0" dirty="0">
                <a:solidFill>
                  <a:schemeClr val="tx1"/>
                </a:solidFill>
              </a:rPr>
              <a:t>tsunami forecast modelling</a:t>
            </a:r>
          </a:p>
          <a:p>
            <a:r>
              <a:rPr lang="en-NZ" sz="2000" b="1" kern="0" dirty="0">
                <a:solidFill>
                  <a:srgbClr val="0432FF"/>
                </a:solidFill>
              </a:rPr>
              <a:t>Core OPERATIONAL competency</a:t>
            </a:r>
          </a:p>
          <a:p>
            <a:pPr lvl="1">
              <a:lnSpc>
                <a:spcPct val="100000"/>
              </a:lnSpc>
              <a:spcBef>
                <a:spcPts val="600"/>
              </a:spcBef>
            </a:pPr>
            <a:r>
              <a:rPr lang="en-NZ" sz="1600" b="1" kern="0" dirty="0">
                <a:solidFill>
                  <a:schemeClr val="tx1"/>
                </a:solidFill>
              </a:rPr>
              <a:t>Understand &amp; use TSP text / graphical products</a:t>
            </a:r>
            <a:r>
              <a:rPr lang="en-US" sz="1600" b="1" kern="0" dirty="0">
                <a:solidFill>
                  <a:schemeClr val="tx1"/>
                </a:solidFill>
              </a:rPr>
              <a:t>, </a:t>
            </a:r>
            <a:r>
              <a:rPr lang="en-NZ" sz="1600" b="1" kern="0" dirty="0">
                <a:solidFill>
                  <a:schemeClr val="tx1"/>
                </a:solidFill>
              </a:rPr>
              <a:t>core set of decision support tools. Perform all core NTWC SOPs </a:t>
            </a:r>
          </a:p>
          <a:p>
            <a:pPr lvl="1"/>
            <a:r>
              <a:rPr lang="en-NZ" sz="1600" b="1" kern="0" dirty="0">
                <a:solidFill>
                  <a:schemeClr val="tx1"/>
                </a:solidFill>
              </a:rPr>
              <a:t>Identify potential regional, distant, and local source tsunami threats</a:t>
            </a:r>
            <a:r>
              <a:rPr lang="en-US" sz="1600" b="1" kern="0" dirty="0">
                <a:solidFill>
                  <a:schemeClr val="tx1"/>
                </a:solidFill>
              </a:rPr>
              <a:t> </a:t>
            </a:r>
          </a:p>
          <a:p>
            <a:r>
              <a:rPr lang="en-NZ" sz="2000" b="1" kern="0" dirty="0">
                <a:solidFill>
                  <a:srgbClr val="0432FF"/>
                </a:solidFill>
              </a:rPr>
              <a:t>Advance OPERATIONAL competency</a:t>
            </a:r>
          </a:p>
          <a:p>
            <a:pPr lvl="1">
              <a:lnSpc>
                <a:spcPct val="100000"/>
              </a:lnSpc>
              <a:spcBef>
                <a:spcPts val="600"/>
              </a:spcBef>
            </a:pPr>
            <a:r>
              <a:rPr lang="en-NZ" sz="1600" b="1" kern="0" dirty="0">
                <a:solidFill>
                  <a:schemeClr val="tx1"/>
                </a:solidFill>
              </a:rPr>
              <a:t>Understand and produce tsunami threat maps  </a:t>
            </a:r>
            <a:r>
              <a:rPr lang="en-US" sz="1600" b="1" kern="0" dirty="0">
                <a:solidFill>
                  <a:schemeClr val="tx1"/>
                </a:solidFill>
              </a:rPr>
              <a:t> </a:t>
            </a:r>
            <a:r>
              <a:rPr lang="en-NZ" sz="1600" b="1" kern="0" dirty="0">
                <a:solidFill>
                  <a:schemeClr val="tx1"/>
                </a:solidFill>
              </a:rPr>
              <a:t> </a:t>
            </a:r>
            <a:endParaRPr lang="en-US" sz="1600" b="1" kern="0" dirty="0">
              <a:solidFill>
                <a:schemeClr val="tx1"/>
              </a:solidFill>
            </a:endParaRPr>
          </a:p>
          <a:p>
            <a:pPr lvl="1"/>
            <a:r>
              <a:rPr lang="en-NZ" sz="1600" b="1" kern="0" dirty="0">
                <a:solidFill>
                  <a:schemeClr val="tx1"/>
                </a:solidFill>
              </a:rPr>
              <a:t>Explain relationship of tsunami warning products to evacuation maps and routes</a:t>
            </a:r>
            <a:r>
              <a:rPr lang="en-US" sz="1600" b="1" kern="0" dirty="0">
                <a:solidFill>
                  <a:schemeClr val="tx1"/>
                </a:solidFill>
              </a:rPr>
              <a:t> </a:t>
            </a:r>
          </a:p>
          <a:p>
            <a:pPr lvl="1"/>
            <a:r>
              <a:rPr lang="en-NZ" sz="1600" b="1" kern="0" dirty="0">
                <a:solidFill>
                  <a:schemeClr val="tx1"/>
                </a:solidFill>
              </a:rPr>
              <a:t>Use a comprehensive set of decision support tools </a:t>
            </a:r>
          </a:p>
          <a:p>
            <a:pPr lvl="1"/>
            <a:r>
              <a:rPr lang="en-NZ" sz="1600" b="1" kern="0" dirty="0">
                <a:solidFill>
                  <a:schemeClr val="tx1"/>
                </a:solidFill>
              </a:rPr>
              <a:t>Advanced practical seismology (locate / characterise EQs), </a:t>
            </a:r>
            <a:r>
              <a:rPr lang="en-US" sz="1600" b="1" kern="0" dirty="0">
                <a:solidFill>
                  <a:schemeClr val="tx1"/>
                </a:solidFill>
              </a:rPr>
              <a:t> </a:t>
            </a:r>
            <a:r>
              <a:rPr lang="en-NZ" sz="1600" b="1" kern="0" dirty="0">
                <a:solidFill>
                  <a:schemeClr val="tx1"/>
                </a:solidFill>
              </a:rPr>
              <a:t>sea-level observations: measure &amp; interpret records</a:t>
            </a:r>
            <a:r>
              <a:rPr lang="en-US" sz="1600" b="1" kern="0" dirty="0">
                <a:solidFill>
                  <a:schemeClr val="tx1"/>
                </a:solidFill>
              </a:rPr>
              <a:t> </a:t>
            </a:r>
          </a:p>
          <a:p>
            <a:r>
              <a:rPr lang="en-NZ" sz="1800" b="1" kern="0" dirty="0">
                <a:solidFill>
                  <a:srgbClr val="0432FF"/>
                </a:solidFill>
              </a:rPr>
              <a:t>C</a:t>
            </a:r>
            <a:r>
              <a:rPr lang="en-NZ" sz="2000" b="1" kern="0" dirty="0">
                <a:solidFill>
                  <a:srgbClr val="0432FF"/>
                </a:solidFill>
              </a:rPr>
              <a:t>ore AGENCY competencies</a:t>
            </a:r>
          </a:p>
          <a:p>
            <a:pPr lvl="1">
              <a:lnSpc>
                <a:spcPct val="100000"/>
              </a:lnSpc>
              <a:spcBef>
                <a:spcPts val="600"/>
              </a:spcBef>
            </a:pPr>
            <a:r>
              <a:rPr lang="en-US" sz="1600" b="1" kern="0" dirty="0">
                <a:solidFill>
                  <a:schemeClr val="tx1"/>
                </a:solidFill>
              </a:rPr>
              <a:t>Provide national threat and impact assessment.  Liaise with NDMO and response agencies.  </a:t>
            </a:r>
            <a:r>
              <a:rPr lang="en-NZ" sz="1600" b="1" kern="0" dirty="0">
                <a:solidFill>
                  <a:schemeClr val="tx1"/>
                </a:solidFill>
              </a:rPr>
              <a:t>Monitor public enquiries, and provide guidance</a:t>
            </a:r>
            <a:r>
              <a:rPr lang="en-US" sz="1600" b="1" kern="0" dirty="0">
                <a:solidFill>
                  <a:schemeClr val="tx1"/>
                </a:solidFill>
              </a:rPr>
              <a:t>. Conduct Post-event activities (e.g., post-tsunami surveys). </a:t>
            </a:r>
          </a:p>
          <a:p>
            <a:endParaRPr lang="en-US" sz="1600" b="1" kern="0" dirty="0">
              <a:solidFill>
                <a:schemeClr val="tx1"/>
              </a:solidFill>
            </a:endParaRPr>
          </a:p>
          <a:p>
            <a:pPr marL="0" indent="0">
              <a:buFont typeface="Arial"/>
              <a:buNone/>
            </a:pPr>
            <a:endParaRPr lang="en-US" sz="1600" b="1" kern="0" dirty="0">
              <a:solidFill>
                <a:schemeClr val="tx1"/>
              </a:solidFill>
            </a:endParaRPr>
          </a:p>
        </p:txBody>
      </p:sp>
    </p:spTree>
    <p:extLst>
      <p:ext uri="{BB962C8B-B14F-4D97-AF65-F5344CB8AC3E}">
        <p14:creationId xmlns:p14="http://schemas.microsoft.com/office/powerpoint/2010/main" val="69796816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7075-6746-6367-4A30-F03BF63EDF46}"/>
              </a:ext>
            </a:extLst>
          </p:cNvPr>
          <p:cNvSpPr txBox="1">
            <a:spLocks/>
          </p:cNvSpPr>
          <p:nvPr/>
        </p:nvSpPr>
        <p:spPr>
          <a:xfrm>
            <a:off x="424791" y="409822"/>
            <a:ext cx="10515600" cy="494530"/>
          </a:xfrm>
          <a:prstGeom prst="rect">
            <a:avLst/>
          </a:prstGeom>
        </p:spPr>
        <p:txBody>
          <a:bodyPr>
            <a:noAutofit/>
          </a:bodyPr>
          <a:lst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C000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a:lstStyle>
          <a:p>
            <a:r>
              <a:rPr lang="en-US" sz="3200" kern="0" dirty="0"/>
              <a:t>Competencies -  Details</a:t>
            </a:r>
          </a:p>
        </p:txBody>
      </p:sp>
      <p:pic>
        <p:nvPicPr>
          <p:cNvPr id="3" name="Picture 2">
            <a:extLst>
              <a:ext uri="{FF2B5EF4-FFF2-40B4-BE49-F238E27FC236}">
                <a16:creationId xmlns:a16="http://schemas.microsoft.com/office/drawing/2014/main" id="{C0CD8F76-2B0B-B36E-7B99-6976B01166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0736" y="1215665"/>
            <a:ext cx="6182759" cy="4426670"/>
          </a:xfrm>
          <a:prstGeom prst="rect">
            <a:avLst/>
          </a:prstGeom>
          <a:ln>
            <a:solidFill>
              <a:srgbClr val="0432FF"/>
            </a:solidFill>
          </a:ln>
        </p:spPr>
      </p:pic>
      <p:pic>
        <p:nvPicPr>
          <p:cNvPr id="4" name="Picture 3">
            <a:extLst>
              <a:ext uri="{FF2B5EF4-FFF2-40B4-BE49-F238E27FC236}">
                <a16:creationId xmlns:a16="http://schemas.microsoft.com/office/drawing/2014/main" id="{8C3272D8-02D5-8113-A2C7-67D05A4E20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7084"/>
          <a:stretch/>
        </p:blipFill>
        <p:spPr>
          <a:xfrm>
            <a:off x="6009241" y="3969501"/>
            <a:ext cx="6182759" cy="2672640"/>
          </a:xfrm>
          <a:prstGeom prst="rect">
            <a:avLst/>
          </a:prstGeom>
          <a:ln>
            <a:solidFill>
              <a:srgbClr val="0432FF"/>
            </a:solidFill>
          </a:ln>
        </p:spPr>
      </p:pic>
    </p:spTree>
    <p:extLst>
      <p:ext uri="{BB962C8B-B14F-4D97-AF65-F5344CB8AC3E}">
        <p14:creationId xmlns:p14="http://schemas.microsoft.com/office/powerpoint/2010/main" val="397630180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7075-6746-6367-4A30-F03BF63EDF46}"/>
              </a:ext>
            </a:extLst>
          </p:cNvPr>
          <p:cNvSpPr txBox="1">
            <a:spLocks/>
          </p:cNvSpPr>
          <p:nvPr/>
        </p:nvSpPr>
        <p:spPr>
          <a:xfrm>
            <a:off x="424791" y="409822"/>
            <a:ext cx="10515600" cy="494530"/>
          </a:xfrm>
          <a:prstGeom prst="rect">
            <a:avLst/>
          </a:prstGeom>
        </p:spPr>
        <p:txBody>
          <a:bodyPr>
            <a:noAutofit/>
          </a:bodyPr>
          <a:lst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C000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a:lstStyle>
          <a:p>
            <a:r>
              <a:rPr lang="en-US" sz="3200" kern="0" dirty="0"/>
              <a:t>Competencies -  Details</a:t>
            </a:r>
          </a:p>
        </p:txBody>
      </p:sp>
      <p:pic>
        <p:nvPicPr>
          <p:cNvPr id="6" name="Picture 5">
            <a:extLst>
              <a:ext uri="{FF2B5EF4-FFF2-40B4-BE49-F238E27FC236}">
                <a16:creationId xmlns:a16="http://schemas.microsoft.com/office/drawing/2014/main" id="{EC91B3C1-01DD-6BF9-1112-433105C499CE}"/>
              </a:ext>
            </a:extLst>
          </p:cNvPr>
          <p:cNvPicPr>
            <a:picLocks noChangeAspect="1"/>
          </p:cNvPicPr>
          <p:nvPr/>
        </p:nvPicPr>
        <p:blipFill>
          <a:blip r:embed="rId2"/>
          <a:stretch>
            <a:fillRect/>
          </a:stretch>
        </p:blipFill>
        <p:spPr>
          <a:xfrm>
            <a:off x="5244007" y="409822"/>
            <a:ext cx="5696384" cy="6184942"/>
          </a:xfrm>
          <a:prstGeom prst="rect">
            <a:avLst/>
          </a:prstGeom>
          <a:ln>
            <a:solidFill>
              <a:srgbClr val="0432FF"/>
            </a:solidFill>
          </a:ln>
        </p:spPr>
      </p:pic>
    </p:spTree>
    <p:extLst>
      <p:ext uri="{BB962C8B-B14F-4D97-AF65-F5344CB8AC3E}">
        <p14:creationId xmlns:p14="http://schemas.microsoft.com/office/powerpoint/2010/main" val="44916775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7075-6746-6367-4A30-F03BF63EDF46}"/>
              </a:ext>
            </a:extLst>
          </p:cNvPr>
          <p:cNvSpPr txBox="1">
            <a:spLocks/>
          </p:cNvSpPr>
          <p:nvPr/>
        </p:nvSpPr>
        <p:spPr>
          <a:xfrm>
            <a:off x="424791" y="409822"/>
            <a:ext cx="10515600" cy="494530"/>
          </a:xfrm>
          <a:prstGeom prst="rect">
            <a:avLst/>
          </a:prstGeom>
        </p:spPr>
        <p:txBody>
          <a:bodyPr>
            <a:noAutofit/>
          </a:bodyPr>
          <a:lst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C000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a:lstStyle>
          <a:p>
            <a:r>
              <a:rPr lang="en-US" sz="3200" kern="0" dirty="0"/>
              <a:t>Competencies -  Details</a:t>
            </a:r>
          </a:p>
        </p:txBody>
      </p:sp>
      <p:pic>
        <p:nvPicPr>
          <p:cNvPr id="3" name="Picture 2">
            <a:extLst>
              <a:ext uri="{FF2B5EF4-FFF2-40B4-BE49-F238E27FC236}">
                <a16:creationId xmlns:a16="http://schemas.microsoft.com/office/drawing/2014/main" id="{5ED1749E-02D4-BF5F-0241-B38B9BA24243}"/>
              </a:ext>
            </a:extLst>
          </p:cNvPr>
          <p:cNvPicPr>
            <a:picLocks noChangeAspect="1"/>
          </p:cNvPicPr>
          <p:nvPr/>
        </p:nvPicPr>
        <p:blipFill>
          <a:blip r:embed="rId2"/>
          <a:stretch>
            <a:fillRect/>
          </a:stretch>
        </p:blipFill>
        <p:spPr>
          <a:xfrm>
            <a:off x="466355" y="1391361"/>
            <a:ext cx="6281205" cy="2805529"/>
          </a:xfrm>
          <a:prstGeom prst="rect">
            <a:avLst/>
          </a:prstGeom>
          <a:ln>
            <a:solidFill>
              <a:srgbClr val="0432FF"/>
            </a:solidFill>
          </a:ln>
        </p:spPr>
      </p:pic>
      <p:pic>
        <p:nvPicPr>
          <p:cNvPr id="4" name="Picture 3">
            <a:extLst>
              <a:ext uri="{FF2B5EF4-FFF2-40B4-BE49-F238E27FC236}">
                <a16:creationId xmlns:a16="http://schemas.microsoft.com/office/drawing/2014/main" id="{037F40ED-60CC-C6DE-298D-1899B7E82CEA}"/>
              </a:ext>
            </a:extLst>
          </p:cNvPr>
          <p:cNvPicPr>
            <a:picLocks noChangeAspect="1"/>
          </p:cNvPicPr>
          <p:nvPr/>
        </p:nvPicPr>
        <p:blipFill>
          <a:blip r:embed="rId3"/>
          <a:stretch>
            <a:fillRect/>
          </a:stretch>
        </p:blipFill>
        <p:spPr>
          <a:xfrm>
            <a:off x="5535308" y="3602720"/>
            <a:ext cx="6190337" cy="3021339"/>
          </a:xfrm>
          <a:prstGeom prst="rect">
            <a:avLst/>
          </a:prstGeom>
          <a:ln>
            <a:solidFill>
              <a:srgbClr val="0432FF"/>
            </a:solidFill>
          </a:ln>
        </p:spPr>
      </p:pic>
    </p:spTree>
    <p:extLst>
      <p:ext uri="{BB962C8B-B14F-4D97-AF65-F5344CB8AC3E}">
        <p14:creationId xmlns:p14="http://schemas.microsoft.com/office/powerpoint/2010/main" val="2776100235"/>
      </p:ext>
    </p:extLst>
  </p:cSld>
  <p:clrMapOvr>
    <a:masterClrMapping/>
  </p:clrMapOvr>
  <p:transition spd="med"/>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54335BECF21B40B6CCFAE91E076EEB" ma:contentTypeVersion="12" ma:contentTypeDescription="Create a new document." ma:contentTypeScope="" ma:versionID="16b783511206b153c03d5fefde4531b3">
  <xsd:schema xmlns:xsd="http://www.w3.org/2001/XMLSchema" xmlns:xs="http://www.w3.org/2001/XMLSchema" xmlns:p="http://schemas.microsoft.com/office/2006/metadata/properties" xmlns:ns2="f8ef70f3-4e3d-42be-bd40-fbc1cacc1519" xmlns:ns3="5b799ec2-212c-48b5-b7ff-d14ec6cbce2b" targetNamespace="http://schemas.microsoft.com/office/2006/metadata/properties" ma:root="true" ma:fieldsID="b267013bc9d140bdaaf8e2e8bc6d8858" ns2:_="" ns3:_="">
    <xsd:import namespace="f8ef70f3-4e3d-42be-bd40-fbc1cacc1519"/>
    <xsd:import namespace="5b799ec2-212c-48b5-b7ff-d14ec6cbce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f70f3-4e3d-42be-bd40-fbc1cacc15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799ec2-212c-48b5-b7ff-d14ec6cbce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6E7957-B5E5-46CF-AD8A-11A4E998B5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ef70f3-4e3d-42be-bd40-fbc1cacc1519"/>
    <ds:schemaRef ds:uri="5b799ec2-212c-48b5-b7ff-d14ec6cbce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DD4463-9D06-478E-926D-3B182891514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CBB465B-9A16-414B-90F3-46AB976AC4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4147</TotalTime>
  <Words>2566</Words>
  <Application>Microsoft Macintosh PowerPoint</Application>
  <PresentationFormat>Widescreen</PresentationFormat>
  <Paragraphs>163</Paragraphs>
  <Slides>31</Slides>
  <Notes>0</Notes>
  <HiddenSlides>13</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31</vt:i4>
      </vt:variant>
    </vt:vector>
  </HeadingPairs>
  <TitlesOfParts>
    <vt:vector size="51" baseType="lpstr">
      <vt:lpstr>Arial</vt:lpstr>
      <vt:lpstr>ArialMT</vt:lpstr>
      <vt:lpstr>Calibri</vt:lpstr>
      <vt:lpstr>Calibri Light</vt:lpstr>
      <vt:lpstr>Courier New</vt:lpstr>
      <vt:lpstr>Open Sans</vt:lpstr>
      <vt:lpstr>Roboto</vt:lpstr>
      <vt:lpstr>Times New Roman</vt:lpstr>
      <vt:lpstr>Wingdings</vt:lpstr>
      <vt:lpstr>9_Custom Design</vt:lpstr>
      <vt:lpstr>Custom Design</vt:lpstr>
      <vt:lpstr>1_Office Theme</vt:lpstr>
      <vt:lpstr>1_Custom Design</vt:lpstr>
      <vt:lpstr>4_Custom Design</vt:lpstr>
      <vt:lpstr>6_Custom Design</vt:lpstr>
      <vt:lpstr>3_Custom Design</vt:lpstr>
      <vt:lpstr>2_Custom Design</vt:lpstr>
      <vt:lpstr>5_Custom Design</vt:lpstr>
      <vt:lpstr>7_Custom Design</vt:lpstr>
      <vt:lpstr>8_Custom Design</vt:lpstr>
      <vt:lpstr>PowerPoint Presentation</vt:lpstr>
      <vt:lpstr>NTWC Competency Development - History</vt:lpstr>
      <vt:lpstr>NTWC Competency Development – History                               ICG/PTWS-XXIII established WG 2 Task Team (TT) on Minimum Competency Levels                                           for National Tsunami Warning Centre (NTWC) Operations Staff</vt:lpstr>
      <vt:lpstr>PTWS WG2 Task Team:   Minimum Competency Levels for  National Tsunami Warning Centre (NTWC) Operations Staff </vt:lpstr>
      <vt:lpstr>PTWS Pacific Island Countries and Territories (PICT)                       Working Group Task Team on Capacity Development</vt:lpstr>
      <vt:lpstr>Competencies - Summary (Tier 2: Comprehensive, Expert, Tier 1:  Basic)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Available Resources and Progress</vt:lpstr>
      <vt:lpstr>PowerPoint Presentation</vt:lpstr>
      <vt:lpstr>PowerPoint Presentation</vt:lpstr>
      <vt:lpstr>2. Competencies – Existing Schema </vt:lpstr>
      <vt:lpstr>3. Global Interest and status :  TOWS WG-XVI (Feb 2023)</vt:lpstr>
      <vt:lpstr>3. Global Interest and status :  TOWS WG-XV (Feb 2022)</vt:lpstr>
      <vt:lpstr>4. ITIC Existing</vt:lpstr>
      <vt:lpstr>PowerPoint Presentation</vt:lpstr>
      <vt:lpstr>PowerPoint Presentation</vt:lpstr>
      <vt:lpstr>PowerPoint Presentation</vt:lpstr>
      <vt:lpstr>PowerPoint Presentation</vt:lpstr>
      <vt:lpstr>PowerPoint Presentation</vt:lpstr>
    </vt:vector>
  </TitlesOfParts>
  <Company>UNESCO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Tesan, Maeva</dc:creator>
  <cp:lastModifiedBy>Laura Kong</cp:lastModifiedBy>
  <cp:revision>125</cp:revision>
  <dcterms:created xsi:type="dcterms:W3CDTF">2019-09-03T09:02:06Z</dcterms:created>
  <dcterms:modified xsi:type="dcterms:W3CDTF">2023-09-12T04:32:37Z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0x0101009354335BECF21B40B6CCFAE91E076EEB</vt:lpwstr>
  </property>
</Properties>
</file>