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EC8C7-4C10-4722-B3B9-651E7703B5CA}" v="6" dt="2023-09-12T14:00:07.47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0E4E9"/>
          </a:solidFill>
        </a:fill>
      </a:tcStyle>
    </a:wholeTbl>
    <a:band2H>
      <a:tcTxStyle/>
      <a:tcStyle>
        <a:tcBdr/>
        <a:fill>
          <a:solidFill>
            <a:srgbClr val="F0F2F4"/>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6CACA"/>
          </a:solidFill>
        </a:fill>
      </a:tcStyle>
    </a:wholeTbl>
    <a:band2H>
      <a:tcTxStyle/>
      <a:tcStyle>
        <a:tcBdr/>
        <a:fill>
          <a:solidFill>
            <a:srgbClr val="F3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ta Martinez" userId="4c3ee73a-73de-4111-b12e-e422f20dd177" providerId="ADAL" clId="{2D4EC8C7-4C10-4722-B3B9-651E7703B5CA}"/>
    <pc:docChg chg="custSel modSld">
      <pc:chgData name="Margarita Martinez" userId="4c3ee73a-73de-4111-b12e-e422f20dd177" providerId="ADAL" clId="{2D4EC8C7-4C10-4722-B3B9-651E7703B5CA}" dt="2023-09-12T14:00:07.550" v="9" actId="27636"/>
      <pc:docMkLst>
        <pc:docMk/>
      </pc:docMkLst>
      <pc:sldChg chg="modSp mod">
        <pc:chgData name="Margarita Martinez" userId="4c3ee73a-73de-4111-b12e-e422f20dd177" providerId="ADAL" clId="{2D4EC8C7-4C10-4722-B3B9-651E7703B5CA}" dt="2023-09-12T14:00:07.523" v="6" actId="27636"/>
        <pc:sldMkLst>
          <pc:docMk/>
          <pc:sldMk cId="0" sldId="261"/>
        </pc:sldMkLst>
        <pc:spChg chg="mod">
          <ac:chgData name="Margarita Martinez" userId="4c3ee73a-73de-4111-b12e-e422f20dd177" providerId="ADAL" clId="{2D4EC8C7-4C10-4722-B3B9-651E7703B5CA}" dt="2023-09-12T14:00:07.523" v="6" actId="27636"/>
          <ac:spMkLst>
            <pc:docMk/>
            <pc:sldMk cId="0" sldId="261"/>
            <ac:spMk id="117" creationId="{00000000-0000-0000-0000-000000000000}"/>
          </ac:spMkLst>
        </pc:spChg>
      </pc:sldChg>
      <pc:sldChg chg="modNotes">
        <pc:chgData name="Margarita Martinez" userId="4c3ee73a-73de-4111-b12e-e422f20dd177" providerId="ADAL" clId="{2D4EC8C7-4C10-4722-B3B9-651E7703B5CA}" dt="2023-09-12T14:00:07.386" v="0"/>
        <pc:sldMkLst>
          <pc:docMk/>
          <pc:sldMk cId="0" sldId="262"/>
        </pc:sldMkLst>
      </pc:sldChg>
      <pc:sldChg chg="modNotes">
        <pc:chgData name="Margarita Martinez" userId="4c3ee73a-73de-4111-b12e-e422f20dd177" providerId="ADAL" clId="{2D4EC8C7-4C10-4722-B3B9-651E7703B5CA}" dt="2023-09-12T14:00:07.473" v="1"/>
        <pc:sldMkLst>
          <pc:docMk/>
          <pc:sldMk cId="0" sldId="263"/>
        </pc:sldMkLst>
      </pc:sldChg>
      <pc:sldChg chg="modNotes">
        <pc:chgData name="Margarita Martinez" userId="4c3ee73a-73de-4111-b12e-e422f20dd177" providerId="ADAL" clId="{2D4EC8C7-4C10-4722-B3B9-651E7703B5CA}" dt="2023-09-12T14:00:07.474" v="2"/>
        <pc:sldMkLst>
          <pc:docMk/>
          <pc:sldMk cId="0" sldId="264"/>
        </pc:sldMkLst>
      </pc:sldChg>
      <pc:sldChg chg="modNotes">
        <pc:chgData name="Margarita Martinez" userId="4c3ee73a-73de-4111-b12e-e422f20dd177" providerId="ADAL" clId="{2D4EC8C7-4C10-4722-B3B9-651E7703B5CA}" dt="2023-09-12T14:00:07.475" v="3"/>
        <pc:sldMkLst>
          <pc:docMk/>
          <pc:sldMk cId="0" sldId="265"/>
        </pc:sldMkLst>
      </pc:sldChg>
      <pc:sldChg chg="modNotes">
        <pc:chgData name="Margarita Martinez" userId="4c3ee73a-73de-4111-b12e-e422f20dd177" providerId="ADAL" clId="{2D4EC8C7-4C10-4722-B3B9-651E7703B5CA}" dt="2023-09-12T14:00:07.475" v="4"/>
        <pc:sldMkLst>
          <pc:docMk/>
          <pc:sldMk cId="0" sldId="266"/>
        </pc:sldMkLst>
      </pc:sldChg>
      <pc:sldChg chg="modSp mod">
        <pc:chgData name="Margarita Martinez" userId="4c3ee73a-73de-4111-b12e-e422f20dd177" providerId="ADAL" clId="{2D4EC8C7-4C10-4722-B3B9-651E7703B5CA}" dt="2023-09-12T14:00:07.538" v="7" actId="27636"/>
        <pc:sldMkLst>
          <pc:docMk/>
          <pc:sldMk cId="0" sldId="269"/>
        </pc:sldMkLst>
        <pc:spChg chg="mod">
          <ac:chgData name="Margarita Martinez" userId="4c3ee73a-73de-4111-b12e-e422f20dd177" providerId="ADAL" clId="{2D4EC8C7-4C10-4722-B3B9-651E7703B5CA}" dt="2023-09-12T14:00:07.538" v="7" actId="27636"/>
          <ac:spMkLst>
            <pc:docMk/>
            <pc:sldMk cId="0" sldId="269"/>
            <ac:spMk id="183" creationId="{00000000-0000-0000-0000-000000000000}"/>
          </ac:spMkLst>
        </pc:spChg>
      </pc:sldChg>
      <pc:sldChg chg="modSp mod">
        <pc:chgData name="Margarita Martinez" userId="4c3ee73a-73de-4111-b12e-e422f20dd177" providerId="ADAL" clId="{2D4EC8C7-4C10-4722-B3B9-651E7703B5CA}" dt="2023-09-12T14:00:07.540" v="8" actId="27636"/>
        <pc:sldMkLst>
          <pc:docMk/>
          <pc:sldMk cId="0" sldId="270"/>
        </pc:sldMkLst>
        <pc:spChg chg="mod">
          <ac:chgData name="Margarita Martinez" userId="4c3ee73a-73de-4111-b12e-e422f20dd177" providerId="ADAL" clId="{2D4EC8C7-4C10-4722-B3B9-651E7703B5CA}" dt="2023-09-12T14:00:07.540" v="8" actId="27636"/>
          <ac:spMkLst>
            <pc:docMk/>
            <pc:sldMk cId="0" sldId="270"/>
            <ac:spMk id="187" creationId="{00000000-0000-0000-0000-000000000000}"/>
          </ac:spMkLst>
        </pc:spChg>
      </pc:sldChg>
      <pc:sldChg chg="modNotes">
        <pc:chgData name="Margarita Martinez" userId="4c3ee73a-73de-4111-b12e-e422f20dd177" providerId="ADAL" clId="{2D4EC8C7-4C10-4722-B3B9-651E7703B5CA}" dt="2023-09-12T14:00:07.475" v="5"/>
        <pc:sldMkLst>
          <pc:docMk/>
          <pc:sldMk cId="0" sldId="272"/>
        </pc:sldMkLst>
      </pc:sldChg>
      <pc:sldChg chg="modSp mod">
        <pc:chgData name="Margarita Martinez" userId="4c3ee73a-73de-4111-b12e-e422f20dd177" providerId="ADAL" clId="{2D4EC8C7-4C10-4722-B3B9-651E7703B5CA}" dt="2023-09-12T14:00:07.550" v="9" actId="27636"/>
        <pc:sldMkLst>
          <pc:docMk/>
          <pc:sldMk cId="0" sldId="275"/>
        </pc:sldMkLst>
        <pc:spChg chg="mod">
          <ac:chgData name="Margarita Martinez" userId="4c3ee73a-73de-4111-b12e-e422f20dd177" providerId="ADAL" clId="{2D4EC8C7-4C10-4722-B3B9-651E7703B5CA}" dt="2023-09-12T14:00:07.550" v="9" actId="27636"/>
          <ac:spMkLst>
            <pc:docMk/>
            <pc:sldMk cId="0" sldId="275"/>
            <ac:spMk id="221"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autoTitleDeleted val="1"/>
    <c:plotArea>
      <c:layout>
        <c:manualLayout>
          <c:layoutTarget val="inner"/>
          <c:xMode val="edge"/>
          <c:yMode val="edge"/>
          <c:x val="0.23511000000000001"/>
          <c:y val="0.10359699999999999"/>
          <c:w val="0.75988999999999995"/>
          <c:h val="0.72419900000000004"/>
        </c:manualLayout>
      </c:layout>
      <c:barChart>
        <c:barDir val="col"/>
        <c:grouping val="clustered"/>
        <c:varyColors val="0"/>
        <c:ser>
          <c:idx val="0"/>
          <c:order val="0"/>
          <c:tx>
            <c:strRef>
              <c:f>Sheet1!$A$2</c:f>
              <c:strCache>
                <c:ptCount val="1"/>
                <c:pt idx="0">
                  <c:v>Responses</c:v>
                </c:pt>
              </c:strCache>
            </c:strRef>
          </c:tx>
          <c:spPr>
            <a:solidFill>
              <a:srgbClr val="77828D"/>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800" b="0" i="0" u="none" strike="noStrike">
                    <a:solidFill>
                      <a:srgbClr val="000000"/>
                    </a:solidFill>
                    <a:latin typeface="Arial"/>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Yes</c:v>
                </c:pt>
                <c:pt idx="1">
                  <c:v>No</c:v>
                </c:pt>
              </c:strCache>
            </c:strRef>
          </c:cat>
          <c:val>
            <c:numRef>
              <c:f>Sheet1!$B$2:$C$2</c:f>
              <c:numCache>
                <c:formatCode>General</c:formatCode>
                <c:ptCount val="2"/>
                <c:pt idx="0">
                  <c:v>0.92859999999999998</c:v>
                </c:pt>
                <c:pt idx="1">
                  <c:v>7.1400000000000005E-2</c:v>
                </c:pt>
              </c:numCache>
            </c:numRef>
          </c:val>
          <c:extLst>
            <c:ext xmlns:c16="http://schemas.microsoft.com/office/drawing/2014/chart" uri="{C3380CC4-5D6E-409C-BE32-E72D297353CC}">
              <c16:uniqueId val="{00000000-8DDE-48C2-9EE5-DA7A401704B0}"/>
            </c:ext>
          </c:extLst>
        </c:ser>
        <c:dLbls>
          <c:showLegendKey val="0"/>
          <c:showVal val="0"/>
          <c:showCatName val="0"/>
          <c:showSerName val="0"/>
          <c:showPercent val="0"/>
          <c:showBubbleSize val="0"/>
        </c:dLbls>
        <c:gapWidth val="15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2"/>
        <c:crosses val="autoZero"/>
        <c:crossBetween val="between"/>
        <c:majorUnit val="0.25"/>
        <c:minorUnit val="0.12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autoTitleDeleted val="1"/>
    <c:plotArea>
      <c:layout>
        <c:manualLayout>
          <c:layoutTarget val="inner"/>
          <c:xMode val="edge"/>
          <c:yMode val="edge"/>
          <c:x val="0.18886600000000001"/>
          <c:y val="0.10129000000000001"/>
          <c:w val="0.75367899999999999"/>
          <c:h val="0.73006000000000004"/>
        </c:manualLayout>
      </c:layout>
      <c:barChart>
        <c:barDir val="bar"/>
        <c:grouping val="clustered"/>
        <c:varyColors val="0"/>
        <c:ser>
          <c:idx val="0"/>
          <c:order val="0"/>
          <c:tx>
            <c:strRef>
              <c:f>Sheet1!$A$2</c:f>
              <c:strCache>
                <c:ptCount val="1"/>
                <c:pt idx="0">
                  <c:v>Région 1</c:v>
                </c:pt>
              </c:strCache>
            </c:strRef>
          </c:tx>
          <c:spPr>
            <a:solidFill>
              <a:srgbClr val="5E86B8"/>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800" b="0" i="0" u="none" strike="noStrike">
                    <a:solidFill>
                      <a:srgbClr val="000000"/>
                    </a:solidFill>
                    <a:latin typeface="Arial"/>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Email</c:v>
                </c:pt>
                <c:pt idx="1">
                  <c:v>Fax</c:v>
                </c:pt>
                <c:pt idx="2">
                  <c:v>GTS</c:v>
                </c:pt>
                <c:pt idx="3">
                  <c:v>AFTN</c:v>
                </c:pt>
                <c:pt idx="4">
                  <c:v>AISR</c:v>
                </c:pt>
              </c:strCache>
            </c:strRef>
          </c:cat>
          <c:val>
            <c:numRef>
              <c:f>Sheet1!$B$2:$F$2</c:f>
              <c:numCache>
                <c:formatCode>General</c:formatCode>
                <c:ptCount val="5"/>
                <c:pt idx="0">
                  <c:v>89</c:v>
                </c:pt>
                <c:pt idx="1">
                  <c:v>48</c:v>
                </c:pt>
                <c:pt idx="2">
                  <c:v>44</c:v>
                </c:pt>
                <c:pt idx="3">
                  <c:v>15</c:v>
                </c:pt>
                <c:pt idx="4">
                  <c:v>19</c:v>
                </c:pt>
              </c:numCache>
            </c:numRef>
          </c:val>
          <c:extLst>
            <c:ext xmlns:c16="http://schemas.microsoft.com/office/drawing/2014/chart" uri="{C3380CC4-5D6E-409C-BE32-E72D297353CC}">
              <c16:uniqueId val="{00000000-C839-4DCD-991F-0B9EA72ADF4C}"/>
            </c:ext>
          </c:extLst>
        </c:ser>
        <c:dLbls>
          <c:showLegendKey val="0"/>
          <c:showVal val="0"/>
          <c:showCatName val="0"/>
          <c:showSerName val="0"/>
          <c:showPercent val="0"/>
          <c:showBubbleSize val="0"/>
        </c:dLbls>
        <c:gapWidth val="150"/>
        <c:axId val="2094734552"/>
        <c:axId val="2094734553"/>
      </c:barChart>
      <c:catAx>
        <c:axId val="2094734552"/>
        <c:scaling>
          <c:orientation val="maxMin"/>
        </c:scaling>
        <c:delete val="0"/>
        <c:axPos val="l"/>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888888"/>
              </a:solidFill>
              <a:prstDash val="solid"/>
              <a:round/>
            </a:ln>
          </c:spPr>
        </c:majorGridlines>
        <c:numFmt formatCode="0&quot;%&quot;" sourceLinked="0"/>
        <c:majorTickMark val="out"/>
        <c:minorTickMark val="none"/>
        <c:tickLblPos val="high"/>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2"/>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autoTitleDeleted val="1"/>
    <c:plotArea>
      <c:layout>
        <c:manualLayout>
          <c:layoutTarget val="inner"/>
          <c:xMode val="edge"/>
          <c:yMode val="edge"/>
          <c:x val="0.23511000000000001"/>
          <c:y val="0.10359699999999999"/>
          <c:w val="0.75988999999999995"/>
          <c:h val="0.72419900000000004"/>
        </c:manualLayout>
      </c:layout>
      <c:barChart>
        <c:barDir val="col"/>
        <c:grouping val="clustered"/>
        <c:varyColors val="0"/>
        <c:ser>
          <c:idx val="0"/>
          <c:order val="0"/>
          <c:tx>
            <c:strRef>
              <c:f>Sheet1!$A$2</c:f>
              <c:strCache>
                <c:ptCount val="1"/>
                <c:pt idx="0">
                  <c:v>Responses</c:v>
                </c:pt>
              </c:strCache>
            </c:strRef>
          </c:tx>
          <c:spPr>
            <a:solidFill>
              <a:srgbClr val="77828D"/>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800" b="0" i="0" u="none" strike="noStrike">
                    <a:solidFill>
                      <a:srgbClr val="000000"/>
                    </a:solidFill>
                    <a:latin typeface="Arial"/>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Yes</c:v>
                </c:pt>
                <c:pt idx="1">
                  <c:v>No</c:v>
                </c:pt>
              </c:strCache>
            </c:strRef>
          </c:cat>
          <c:val>
            <c:numRef>
              <c:f>Sheet1!$B$2:$C$2</c:f>
              <c:numCache>
                <c:formatCode>General</c:formatCode>
                <c:ptCount val="2"/>
                <c:pt idx="0">
                  <c:v>0.92859999999999998</c:v>
                </c:pt>
                <c:pt idx="1">
                  <c:v>7.1400000000000005E-2</c:v>
                </c:pt>
              </c:numCache>
            </c:numRef>
          </c:val>
          <c:extLst>
            <c:ext xmlns:c16="http://schemas.microsoft.com/office/drawing/2014/chart" uri="{C3380CC4-5D6E-409C-BE32-E72D297353CC}">
              <c16:uniqueId val="{00000000-2934-46D9-A5AF-53F3DEB7A5A3}"/>
            </c:ext>
          </c:extLst>
        </c:ser>
        <c:dLbls>
          <c:showLegendKey val="0"/>
          <c:showVal val="0"/>
          <c:showCatName val="0"/>
          <c:showSerName val="0"/>
          <c:showPercent val="0"/>
          <c:showBubbleSize val="0"/>
        </c:dLbls>
        <c:gapWidth val="15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2"/>
        <c:crosses val="autoZero"/>
        <c:crossBetween val="between"/>
        <c:majorUnit val="0.25"/>
        <c:minorUnit val="0.12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autoTitleDeleted val="1"/>
    <c:plotArea>
      <c:layout>
        <c:manualLayout>
          <c:layoutTarget val="inner"/>
          <c:xMode val="edge"/>
          <c:yMode val="edge"/>
          <c:x val="0.18886600000000001"/>
          <c:y val="0.10129000000000001"/>
          <c:w val="0.75367899999999999"/>
          <c:h val="0.73006000000000004"/>
        </c:manualLayout>
      </c:layout>
      <c:barChart>
        <c:barDir val="bar"/>
        <c:grouping val="clustered"/>
        <c:varyColors val="0"/>
        <c:ser>
          <c:idx val="0"/>
          <c:order val="0"/>
          <c:tx>
            <c:strRef>
              <c:f>Sheet1!$A$2</c:f>
              <c:strCache>
                <c:ptCount val="1"/>
                <c:pt idx="0">
                  <c:v>Région 1</c:v>
                </c:pt>
              </c:strCache>
            </c:strRef>
          </c:tx>
          <c:spPr>
            <a:solidFill>
              <a:srgbClr val="5E86B8"/>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800" b="0" i="0" u="none" strike="noStrike">
                    <a:solidFill>
                      <a:srgbClr val="000000"/>
                    </a:solidFill>
                    <a:latin typeface="Arial"/>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Email</c:v>
                </c:pt>
                <c:pt idx="1">
                  <c:v>Fax</c:v>
                </c:pt>
                <c:pt idx="2">
                  <c:v>GTS</c:v>
                </c:pt>
                <c:pt idx="3">
                  <c:v>AFTN</c:v>
                </c:pt>
                <c:pt idx="4">
                  <c:v>AISR</c:v>
                </c:pt>
              </c:strCache>
            </c:strRef>
          </c:cat>
          <c:val>
            <c:numRef>
              <c:f>Sheet1!$B$2:$F$2</c:f>
              <c:numCache>
                <c:formatCode>General</c:formatCode>
                <c:ptCount val="5"/>
                <c:pt idx="0">
                  <c:v>89</c:v>
                </c:pt>
                <c:pt idx="1">
                  <c:v>48</c:v>
                </c:pt>
                <c:pt idx="2">
                  <c:v>44</c:v>
                </c:pt>
                <c:pt idx="3">
                  <c:v>15</c:v>
                </c:pt>
                <c:pt idx="4">
                  <c:v>19</c:v>
                </c:pt>
              </c:numCache>
            </c:numRef>
          </c:val>
          <c:extLst>
            <c:ext xmlns:c16="http://schemas.microsoft.com/office/drawing/2014/chart" uri="{C3380CC4-5D6E-409C-BE32-E72D297353CC}">
              <c16:uniqueId val="{00000000-EBA9-4D3A-8410-2D21F9555E22}"/>
            </c:ext>
          </c:extLst>
        </c:ser>
        <c:dLbls>
          <c:showLegendKey val="0"/>
          <c:showVal val="0"/>
          <c:showCatName val="0"/>
          <c:showSerName val="0"/>
          <c:showPercent val="0"/>
          <c:showBubbleSize val="0"/>
        </c:dLbls>
        <c:gapWidth val="150"/>
        <c:axId val="2094734552"/>
        <c:axId val="2094734553"/>
      </c:barChart>
      <c:catAx>
        <c:axId val="2094734552"/>
        <c:scaling>
          <c:orientation val="maxMin"/>
        </c:scaling>
        <c:delete val="0"/>
        <c:axPos val="l"/>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888888"/>
              </a:solidFill>
              <a:prstDash val="solid"/>
              <a:round/>
            </a:ln>
          </c:spPr>
        </c:majorGridlines>
        <c:numFmt formatCode="0&quot;%&quot;" sourceLinked="0"/>
        <c:majorTickMark val="out"/>
        <c:minorTickMark val="none"/>
        <c:tickLblPos val="high"/>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2"/>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autoTitleDeleted val="1"/>
    <c:plotArea>
      <c:layout>
        <c:manualLayout>
          <c:layoutTarget val="inner"/>
          <c:xMode val="edge"/>
          <c:yMode val="edge"/>
          <c:x val="0.232128"/>
          <c:y val="0.10129000000000001"/>
          <c:w val="0.70280799999999999"/>
          <c:h val="0.73006000000000004"/>
        </c:manualLayout>
      </c:layout>
      <c:barChart>
        <c:barDir val="bar"/>
        <c:grouping val="clustered"/>
        <c:varyColors val="0"/>
        <c:ser>
          <c:idx val="0"/>
          <c:order val="0"/>
          <c:tx>
            <c:strRef>
              <c:f>Sheet1!$A$2</c:f>
              <c:strCache>
                <c:ptCount val="1"/>
                <c:pt idx="0">
                  <c:v>Région 1</c:v>
                </c:pt>
              </c:strCache>
            </c:strRef>
          </c:tx>
          <c:spPr>
            <a:solidFill>
              <a:srgbClr val="5E86B8"/>
            </a:solidFill>
            <a:ln w="9525" cap="flat">
              <a:solidFill>
                <a:srgbClr val="F9F9F9"/>
              </a:solidFill>
              <a:prstDash val="solid"/>
              <a:round/>
            </a:ln>
            <a:effectLst>
              <a:outerShdw blurRad="38100" dist="20000" dir="5400000" algn="tl">
                <a:srgbClr val="000000">
                  <a:alpha val="38000"/>
                </a:srgbClr>
              </a:outerShdw>
            </a:effectLst>
          </c:spPr>
          <c:invertIfNegative val="0"/>
          <c:cat>
            <c:strRef>
              <c:f>Sheet1!$B$1:$F$1</c:f>
              <c:strCache>
                <c:ptCount val="5"/>
                <c:pt idx="0">
                  <c:v>Email</c:v>
                </c:pt>
                <c:pt idx="1">
                  <c:v>Fax</c:v>
                </c:pt>
                <c:pt idx="2">
                  <c:v>GTS</c:v>
                </c:pt>
                <c:pt idx="3">
                  <c:v>AFTN</c:v>
                </c:pt>
                <c:pt idx="4">
                  <c:v>AISR</c:v>
                </c:pt>
              </c:strCache>
            </c:strRef>
          </c:cat>
          <c:val>
            <c:numRef>
              <c:f>Sheet1!$B$2:$F$2</c:f>
              <c:numCache>
                <c:formatCode>General</c:formatCode>
                <c:ptCount val="5"/>
                <c:pt idx="0">
                  <c:v>89</c:v>
                </c:pt>
                <c:pt idx="1">
                  <c:v>48</c:v>
                </c:pt>
                <c:pt idx="2">
                  <c:v>44</c:v>
                </c:pt>
                <c:pt idx="3">
                  <c:v>15</c:v>
                </c:pt>
                <c:pt idx="4">
                  <c:v>19</c:v>
                </c:pt>
              </c:numCache>
            </c:numRef>
          </c:val>
          <c:extLst>
            <c:ext xmlns:c16="http://schemas.microsoft.com/office/drawing/2014/chart" uri="{C3380CC4-5D6E-409C-BE32-E72D297353CC}">
              <c16:uniqueId val="{00000000-2D1B-4889-896A-C26501326040}"/>
            </c:ext>
          </c:extLst>
        </c:ser>
        <c:dLbls>
          <c:showLegendKey val="0"/>
          <c:showVal val="0"/>
          <c:showCatName val="0"/>
          <c:showSerName val="0"/>
          <c:showPercent val="0"/>
          <c:showBubbleSize val="0"/>
        </c:dLbls>
        <c:gapWidth val="150"/>
        <c:axId val="2094734552"/>
        <c:axId val="2094734553"/>
      </c:barChart>
      <c:catAx>
        <c:axId val="2094734552"/>
        <c:scaling>
          <c:orientation val="maxMin"/>
        </c:scaling>
        <c:delete val="0"/>
        <c:axPos val="l"/>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888888"/>
              </a:solidFill>
              <a:prstDash val="solid"/>
              <a:round/>
            </a:ln>
          </c:spPr>
        </c:majorGridlines>
        <c:numFmt formatCode="General&quot;%&quot;" sourceLinked="0"/>
        <c:majorTickMark val="out"/>
        <c:minorTickMark val="none"/>
        <c:tickLblPos val="high"/>
        <c:spPr>
          <a:ln w="12700" cap="flat">
            <a:solidFill>
              <a:srgbClr val="888888"/>
            </a:solidFill>
            <a:prstDash val="solid"/>
            <a:round/>
          </a:ln>
        </c:spPr>
        <c:txPr>
          <a:bodyPr rot="0"/>
          <a:lstStyle/>
          <a:p>
            <a:pPr>
              <a:defRPr sz="1800" b="0" i="0" u="none" strike="noStrike">
                <a:solidFill>
                  <a:srgbClr val="000000"/>
                </a:solidFill>
                <a:latin typeface="Arial"/>
              </a:defRPr>
            </a:pPr>
            <a:endParaRPr lang="es-CL"/>
          </a:p>
        </c:txPr>
        <c:crossAx val="2094734552"/>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title>
      <c:tx>
        <c:rich>
          <a:bodyPr rot="0"/>
          <a:lstStyle/>
          <a:p>
            <a:pPr>
              <a:defRPr sz="1400" b="1" i="0" u="none" strike="noStrike">
                <a:solidFill>
                  <a:srgbClr val="000000"/>
                </a:solidFill>
                <a:latin typeface="Arial"/>
              </a:defRPr>
            </a:pPr>
            <a:r>
              <a:rPr sz="1400" b="1" i="0" u="none" strike="noStrike">
                <a:solidFill>
                  <a:srgbClr val="000000"/>
                </a:solidFill>
                <a:latin typeface="Arial"/>
              </a:rPr>
              <a:t>2.1 The warning was disseminated to:</a:t>
            </a:r>
          </a:p>
        </c:rich>
      </c:tx>
      <c:layout>
        <c:manualLayout>
          <c:xMode val="edge"/>
          <c:yMode val="edge"/>
          <c:x val="0.31506499999999998"/>
          <c:y val="0"/>
          <c:w val="0.36986999999999998"/>
          <c:h val="9.2813000000000007E-2"/>
        </c:manualLayout>
      </c:layout>
      <c:overlay val="1"/>
      <c:spPr>
        <a:noFill/>
        <a:effectLst/>
      </c:spPr>
    </c:title>
    <c:autoTitleDeleted val="0"/>
    <c:plotArea>
      <c:layout>
        <c:manualLayout>
          <c:layoutTarget val="inner"/>
          <c:xMode val="edge"/>
          <c:yMode val="edge"/>
          <c:x val="4.6426200000000001E-2"/>
          <c:y val="9.2813000000000007E-2"/>
          <c:w val="0.93583000000000005"/>
          <c:h val="0.81847000000000003"/>
        </c:manualLayout>
      </c:layout>
      <c:barChart>
        <c:barDir val="col"/>
        <c:grouping val="clustered"/>
        <c:varyColors val="0"/>
        <c:ser>
          <c:idx val="0"/>
          <c:order val="0"/>
          <c:tx>
            <c:v/>
          </c:tx>
          <c:spPr>
            <a:solidFill>
              <a:srgbClr val="00B050"/>
            </a:solidFill>
            <a:ln w="12700" cap="flat">
              <a:noFill/>
              <a:miter lim="400000"/>
            </a:ln>
            <a:effectLst/>
          </c:spPr>
          <c:invertIfNegative val="0"/>
          <c:dPt>
            <c:idx val="0"/>
            <c:invertIfNegative val="1"/>
            <c:bubble3D val="0"/>
            <c:extLst>
              <c:ext xmlns:c16="http://schemas.microsoft.com/office/drawing/2014/chart" uri="{C3380CC4-5D6E-409C-BE32-E72D297353CC}">
                <c16:uniqueId val="{00000001-269B-45CB-B78A-4DB02F39695E}"/>
              </c:ext>
            </c:extLst>
          </c:dPt>
          <c:dPt>
            <c:idx val="1"/>
            <c:invertIfNegative val="1"/>
            <c:bubble3D val="0"/>
            <c:spPr>
              <a:solidFill>
                <a:srgbClr val="0070C0"/>
              </a:solidFill>
              <a:ln w="12700" cap="flat">
                <a:noFill/>
                <a:miter lim="400000"/>
              </a:ln>
              <a:effectLst/>
            </c:spPr>
            <c:extLst>
              <c:ext xmlns:c16="http://schemas.microsoft.com/office/drawing/2014/chart" uri="{C3380CC4-5D6E-409C-BE32-E72D297353CC}">
                <c16:uniqueId val="{00000003-269B-45CB-B78A-4DB02F39695E}"/>
              </c:ext>
            </c:extLst>
          </c:dPt>
          <c:dPt>
            <c:idx val="2"/>
            <c:invertIfNegative val="1"/>
            <c:bubble3D val="0"/>
            <c:spPr>
              <a:solidFill>
                <a:srgbClr val="FFC000"/>
              </a:solidFill>
              <a:ln w="12700" cap="flat">
                <a:noFill/>
                <a:miter lim="400000"/>
              </a:ln>
              <a:effectLst/>
            </c:spPr>
            <c:extLst>
              <c:ext xmlns:c16="http://schemas.microsoft.com/office/drawing/2014/chart" uri="{C3380CC4-5D6E-409C-BE32-E72D297353CC}">
                <c16:uniqueId val="{00000005-269B-45CB-B78A-4DB02F39695E}"/>
              </c:ext>
            </c:extLst>
          </c:dPt>
          <c:dPt>
            <c:idx val="3"/>
            <c:invertIfNegative val="1"/>
            <c:bubble3D val="0"/>
            <c:spPr>
              <a:solidFill>
                <a:srgbClr val="E2E6EB"/>
              </a:solidFill>
              <a:ln w="12700" cap="flat">
                <a:noFill/>
                <a:miter lim="400000"/>
              </a:ln>
              <a:effectLst/>
            </c:spPr>
            <c:extLst>
              <c:ext xmlns:c16="http://schemas.microsoft.com/office/drawing/2014/chart" uri="{C3380CC4-5D6E-409C-BE32-E72D297353CC}">
                <c16:uniqueId val="{00000007-269B-45CB-B78A-4DB02F39695E}"/>
              </c:ext>
            </c:extLst>
          </c:dPt>
          <c:dPt>
            <c:idx val="4"/>
            <c:invertIfNegative val="1"/>
            <c:bubble3D val="0"/>
            <c:spPr>
              <a:solidFill>
                <a:srgbClr val="FF3C3C"/>
              </a:solidFill>
              <a:ln w="12700" cap="flat">
                <a:noFill/>
                <a:miter lim="400000"/>
              </a:ln>
              <a:effectLst/>
            </c:spPr>
            <c:extLst>
              <c:ext xmlns:c16="http://schemas.microsoft.com/office/drawing/2014/chart" uri="{C3380CC4-5D6E-409C-BE32-E72D297353CC}">
                <c16:uniqueId val="{00000009-269B-45CB-B78A-4DB02F39695E}"/>
              </c:ext>
            </c:extLst>
          </c:dPt>
          <c:dPt>
            <c:idx val="5"/>
            <c:invertIfNegative val="1"/>
            <c:bubble3D val="0"/>
            <c:spPr>
              <a:solidFill>
                <a:srgbClr val="666666"/>
              </a:solidFill>
              <a:ln w="12700" cap="flat">
                <a:noFill/>
                <a:miter lim="400000"/>
              </a:ln>
              <a:effectLst/>
            </c:spPr>
            <c:extLst>
              <c:ext xmlns:c16="http://schemas.microsoft.com/office/drawing/2014/chart" uri="{C3380CC4-5D6E-409C-BE32-E72D297353CC}">
                <c16:uniqueId val="{0000000B-269B-45CB-B78A-4DB02F39695E}"/>
              </c:ext>
            </c:extLst>
          </c:dPt>
          <c:dPt>
            <c:idx val="6"/>
            <c:invertIfNegative val="1"/>
            <c:bubble3D val="0"/>
            <c:spPr>
              <a:solidFill>
                <a:srgbClr val="FF8585"/>
              </a:solidFill>
              <a:ln w="12700" cap="flat">
                <a:noFill/>
                <a:miter lim="400000"/>
              </a:ln>
              <a:effectLst/>
            </c:spPr>
            <c:extLst>
              <c:ext xmlns:c16="http://schemas.microsoft.com/office/drawing/2014/chart" uri="{C3380CC4-5D6E-409C-BE32-E72D297353CC}">
                <c16:uniqueId val="{0000000D-269B-45CB-B78A-4DB02F39695E}"/>
              </c:ext>
            </c:extLst>
          </c:dPt>
          <c:dLbls>
            <c:dLbl>
              <c:idx val="0"/>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1-269B-45CB-B78A-4DB02F39695E}"/>
                </c:ext>
              </c:extLst>
            </c:dLbl>
            <c:dLbl>
              <c:idx val="1"/>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3-269B-45CB-B78A-4DB02F39695E}"/>
                </c:ext>
              </c:extLst>
            </c:dLbl>
            <c:dLbl>
              <c:idx val="2"/>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5-269B-45CB-B78A-4DB02F39695E}"/>
                </c:ext>
              </c:extLst>
            </c:dLbl>
            <c:dLbl>
              <c:idx val="3"/>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7-269B-45CB-B78A-4DB02F39695E}"/>
                </c:ext>
              </c:extLst>
            </c:dLbl>
            <c:dLbl>
              <c:idx val="4"/>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9-269B-45CB-B78A-4DB02F39695E}"/>
                </c:ext>
              </c:extLst>
            </c:dLbl>
            <c:dLbl>
              <c:idx val="5"/>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B-269B-45CB-B78A-4DB02F39695E}"/>
                </c:ext>
              </c:extLst>
            </c:dLbl>
            <c:dLbl>
              <c:idx val="6"/>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D-269B-45CB-B78A-4DB02F39695E}"/>
                </c:ext>
              </c:extLst>
            </c:dLbl>
            <c:numFmt formatCode="0%" sourceLinked="0"/>
            <c:spPr>
              <a:noFill/>
              <a:ln>
                <a:noFill/>
              </a:ln>
              <a:effectLst/>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Emergency services</c:v>
              </c:pt>
              <c:pt idx="1">
                <c:v>Other National agencies</c:v>
              </c:pt>
              <c:pt idx="2">
                <c:v>S. A/universities</c:v>
              </c:pt>
              <c:pt idx="3">
                <c:v>City/district level</c:v>
              </c:pt>
              <c:pt idx="4">
                <c:v>Provincial/regional level</c:v>
              </c:pt>
              <c:pt idx="5">
                <c:v>Public</c:v>
              </c:pt>
              <c:pt idx="6">
                <c:v>Not Applicable</c:v>
              </c:pt>
            </c:strLit>
          </c:cat>
          <c:val>
            <c:numLit>
              <c:formatCode>General</c:formatCode>
              <c:ptCount val="7"/>
              <c:pt idx="0">
                <c:v>0.47</c:v>
              </c:pt>
              <c:pt idx="1">
                <c:v>0.53</c:v>
              </c:pt>
              <c:pt idx="2">
                <c:v>0.21</c:v>
              </c:pt>
              <c:pt idx="3">
                <c:v>0.37</c:v>
              </c:pt>
              <c:pt idx="4">
                <c:v>0.42</c:v>
              </c:pt>
              <c:pt idx="5">
                <c:v>0.16</c:v>
              </c:pt>
              <c:pt idx="6">
                <c:v>0.26</c:v>
              </c:pt>
            </c:numLit>
          </c:val>
          <c:extLst>
            <c:ext xmlns:c16="http://schemas.microsoft.com/office/drawing/2014/chart" uri="{C3380CC4-5D6E-409C-BE32-E72D297353CC}">
              <c16:uniqueId val="{0000000E-269B-45CB-B78A-4DB02F39695E}"/>
            </c:ext>
          </c:extLst>
        </c:ser>
        <c:dLbls>
          <c:showLegendKey val="0"/>
          <c:showVal val="0"/>
          <c:showCatName val="0"/>
          <c:showSerName val="0"/>
          <c:showPercent val="0"/>
          <c:showBubbleSize val="0"/>
        </c:dLbls>
        <c:gapWidth val="100"/>
        <c:overlap val="-27"/>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D9D9D9"/>
            </a:solidFill>
            <a:prstDash val="solid"/>
            <a:round/>
          </a:ln>
        </c:spPr>
        <c:txPr>
          <a:bodyPr rot="0"/>
          <a:lstStyle/>
          <a:p>
            <a:pPr>
              <a:defRPr sz="900" b="1" i="0" u="none" strike="noStrike">
                <a:solidFill>
                  <a:srgbClr val="595959"/>
                </a:solidFill>
                <a:latin typeface="Arial"/>
              </a:defRPr>
            </a:pPr>
            <a:endParaRPr lang="es-CL"/>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Arial"/>
              </a:defRPr>
            </a:pPr>
            <a:endParaRPr lang="es-CL"/>
          </a:p>
        </c:txPr>
        <c:crossAx val="2094734552"/>
        <c:crosses val="autoZero"/>
        <c:crossBetween val="between"/>
        <c:majorUnit val="0.15"/>
        <c:minorUnit val="7.4999999999999997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title>
      <c:tx>
        <c:rich>
          <a:bodyPr rot="0"/>
          <a:lstStyle/>
          <a:p>
            <a:pPr>
              <a:defRPr sz="1400" b="1" i="0" u="none" strike="noStrike">
                <a:solidFill>
                  <a:srgbClr val="000000"/>
                </a:solidFill>
                <a:latin typeface="Arial"/>
              </a:defRPr>
            </a:pPr>
            <a:r>
              <a:rPr sz="1400" b="1" i="0" u="none" strike="noStrike">
                <a:solidFill>
                  <a:srgbClr val="000000"/>
                </a:solidFill>
                <a:latin typeface="Arial"/>
              </a:rPr>
              <a:t>2.1 The warning was disseminated to:</a:t>
            </a:r>
          </a:p>
        </c:rich>
      </c:tx>
      <c:layout>
        <c:manualLayout>
          <c:xMode val="edge"/>
          <c:yMode val="edge"/>
          <c:x val="0.31506499999999998"/>
          <c:y val="0"/>
          <c:w val="0.36986999999999998"/>
          <c:h val="9.2813000000000007E-2"/>
        </c:manualLayout>
      </c:layout>
      <c:overlay val="1"/>
      <c:spPr>
        <a:noFill/>
        <a:effectLst/>
      </c:spPr>
    </c:title>
    <c:autoTitleDeleted val="0"/>
    <c:plotArea>
      <c:layout>
        <c:manualLayout>
          <c:layoutTarget val="inner"/>
          <c:xMode val="edge"/>
          <c:yMode val="edge"/>
          <c:x val="4.6426200000000001E-2"/>
          <c:y val="9.2813000000000007E-2"/>
          <c:w val="0.93583000000000005"/>
          <c:h val="0.81847000000000003"/>
        </c:manualLayout>
      </c:layout>
      <c:barChart>
        <c:barDir val="col"/>
        <c:grouping val="clustered"/>
        <c:varyColors val="0"/>
        <c:ser>
          <c:idx val="0"/>
          <c:order val="0"/>
          <c:tx>
            <c:v/>
          </c:tx>
          <c:spPr>
            <a:solidFill>
              <a:srgbClr val="00B050"/>
            </a:solidFill>
            <a:ln w="12700" cap="flat">
              <a:noFill/>
              <a:miter lim="400000"/>
            </a:ln>
            <a:effectLst/>
          </c:spPr>
          <c:invertIfNegative val="0"/>
          <c:dPt>
            <c:idx val="0"/>
            <c:invertIfNegative val="1"/>
            <c:bubble3D val="0"/>
            <c:extLst>
              <c:ext xmlns:c16="http://schemas.microsoft.com/office/drawing/2014/chart" uri="{C3380CC4-5D6E-409C-BE32-E72D297353CC}">
                <c16:uniqueId val="{00000001-FE2B-4D06-80C7-BA29B208C2FB}"/>
              </c:ext>
            </c:extLst>
          </c:dPt>
          <c:dPt>
            <c:idx val="1"/>
            <c:invertIfNegative val="1"/>
            <c:bubble3D val="0"/>
            <c:spPr>
              <a:solidFill>
                <a:srgbClr val="0070C0"/>
              </a:solidFill>
              <a:ln w="12700" cap="flat">
                <a:noFill/>
                <a:miter lim="400000"/>
              </a:ln>
              <a:effectLst/>
            </c:spPr>
            <c:extLst>
              <c:ext xmlns:c16="http://schemas.microsoft.com/office/drawing/2014/chart" uri="{C3380CC4-5D6E-409C-BE32-E72D297353CC}">
                <c16:uniqueId val="{00000003-FE2B-4D06-80C7-BA29B208C2FB}"/>
              </c:ext>
            </c:extLst>
          </c:dPt>
          <c:dPt>
            <c:idx val="2"/>
            <c:invertIfNegative val="1"/>
            <c:bubble3D val="0"/>
            <c:spPr>
              <a:solidFill>
                <a:srgbClr val="FFC000"/>
              </a:solidFill>
              <a:ln w="12700" cap="flat">
                <a:noFill/>
                <a:miter lim="400000"/>
              </a:ln>
              <a:effectLst/>
            </c:spPr>
            <c:extLst>
              <c:ext xmlns:c16="http://schemas.microsoft.com/office/drawing/2014/chart" uri="{C3380CC4-5D6E-409C-BE32-E72D297353CC}">
                <c16:uniqueId val="{00000005-FE2B-4D06-80C7-BA29B208C2FB}"/>
              </c:ext>
            </c:extLst>
          </c:dPt>
          <c:dPt>
            <c:idx val="3"/>
            <c:invertIfNegative val="1"/>
            <c:bubble3D val="0"/>
            <c:spPr>
              <a:solidFill>
                <a:srgbClr val="E2E6EB"/>
              </a:solidFill>
              <a:ln w="12700" cap="flat">
                <a:noFill/>
                <a:miter lim="400000"/>
              </a:ln>
              <a:effectLst/>
            </c:spPr>
            <c:extLst>
              <c:ext xmlns:c16="http://schemas.microsoft.com/office/drawing/2014/chart" uri="{C3380CC4-5D6E-409C-BE32-E72D297353CC}">
                <c16:uniqueId val="{00000007-FE2B-4D06-80C7-BA29B208C2FB}"/>
              </c:ext>
            </c:extLst>
          </c:dPt>
          <c:dPt>
            <c:idx val="4"/>
            <c:invertIfNegative val="1"/>
            <c:bubble3D val="0"/>
            <c:spPr>
              <a:solidFill>
                <a:srgbClr val="FF3C3C"/>
              </a:solidFill>
              <a:ln w="12700" cap="flat">
                <a:noFill/>
                <a:miter lim="400000"/>
              </a:ln>
              <a:effectLst/>
            </c:spPr>
            <c:extLst>
              <c:ext xmlns:c16="http://schemas.microsoft.com/office/drawing/2014/chart" uri="{C3380CC4-5D6E-409C-BE32-E72D297353CC}">
                <c16:uniqueId val="{00000009-FE2B-4D06-80C7-BA29B208C2FB}"/>
              </c:ext>
            </c:extLst>
          </c:dPt>
          <c:dPt>
            <c:idx val="5"/>
            <c:invertIfNegative val="1"/>
            <c:bubble3D val="0"/>
            <c:spPr>
              <a:solidFill>
                <a:srgbClr val="666666"/>
              </a:solidFill>
              <a:ln w="12700" cap="flat">
                <a:noFill/>
                <a:miter lim="400000"/>
              </a:ln>
              <a:effectLst/>
            </c:spPr>
            <c:extLst>
              <c:ext xmlns:c16="http://schemas.microsoft.com/office/drawing/2014/chart" uri="{C3380CC4-5D6E-409C-BE32-E72D297353CC}">
                <c16:uniqueId val="{0000000B-FE2B-4D06-80C7-BA29B208C2FB}"/>
              </c:ext>
            </c:extLst>
          </c:dPt>
          <c:dPt>
            <c:idx val="6"/>
            <c:invertIfNegative val="1"/>
            <c:bubble3D val="0"/>
            <c:spPr>
              <a:solidFill>
                <a:srgbClr val="FF8585"/>
              </a:solidFill>
              <a:ln w="12700" cap="flat">
                <a:noFill/>
                <a:miter lim="400000"/>
              </a:ln>
              <a:effectLst/>
            </c:spPr>
            <c:extLst>
              <c:ext xmlns:c16="http://schemas.microsoft.com/office/drawing/2014/chart" uri="{C3380CC4-5D6E-409C-BE32-E72D297353CC}">
                <c16:uniqueId val="{0000000D-FE2B-4D06-80C7-BA29B208C2FB}"/>
              </c:ext>
            </c:extLst>
          </c:dPt>
          <c:dLbls>
            <c:dLbl>
              <c:idx val="0"/>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1-FE2B-4D06-80C7-BA29B208C2FB}"/>
                </c:ext>
              </c:extLst>
            </c:dLbl>
            <c:dLbl>
              <c:idx val="1"/>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3-FE2B-4D06-80C7-BA29B208C2FB}"/>
                </c:ext>
              </c:extLst>
            </c:dLbl>
            <c:dLbl>
              <c:idx val="2"/>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5-FE2B-4D06-80C7-BA29B208C2FB}"/>
                </c:ext>
              </c:extLst>
            </c:dLbl>
            <c:dLbl>
              <c:idx val="3"/>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7-FE2B-4D06-80C7-BA29B208C2FB}"/>
                </c:ext>
              </c:extLst>
            </c:dLbl>
            <c:dLbl>
              <c:idx val="4"/>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9-FE2B-4D06-80C7-BA29B208C2FB}"/>
                </c:ext>
              </c:extLst>
            </c:dLbl>
            <c:dLbl>
              <c:idx val="5"/>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B-FE2B-4D06-80C7-BA29B208C2FB}"/>
                </c:ext>
              </c:extLst>
            </c:dLbl>
            <c:dLbl>
              <c:idx val="6"/>
              <c:numFmt formatCode="0%" sourceLinked="0"/>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D-FE2B-4D06-80C7-BA29B208C2FB}"/>
                </c:ext>
              </c:extLst>
            </c:dLbl>
            <c:numFmt formatCode="0%" sourceLinked="0"/>
            <c:spPr>
              <a:noFill/>
              <a:ln>
                <a:noFill/>
              </a:ln>
              <a:effectLst/>
            </c:spPr>
            <c:txPr>
              <a:bodyPr/>
              <a:lstStyle/>
              <a:p>
                <a:pPr>
                  <a:defRPr sz="900" b="0" i="0" u="none" strike="noStrike">
                    <a:solidFill>
                      <a:srgbClr val="404040"/>
                    </a:solidFill>
                    <a:latin typeface="Arial"/>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Emergency services</c:v>
              </c:pt>
              <c:pt idx="1">
                <c:v>Other National agencies</c:v>
              </c:pt>
              <c:pt idx="2">
                <c:v>S. A/universities</c:v>
              </c:pt>
              <c:pt idx="3">
                <c:v>City/district level</c:v>
              </c:pt>
              <c:pt idx="4">
                <c:v>Provincial/regional level</c:v>
              </c:pt>
              <c:pt idx="5">
                <c:v>Public</c:v>
              </c:pt>
              <c:pt idx="6">
                <c:v>Not Applicable</c:v>
              </c:pt>
            </c:strLit>
          </c:cat>
          <c:val>
            <c:numLit>
              <c:formatCode>General</c:formatCode>
              <c:ptCount val="7"/>
              <c:pt idx="0">
                <c:v>0.47</c:v>
              </c:pt>
              <c:pt idx="1">
                <c:v>0.53</c:v>
              </c:pt>
              <c:pt idx="2">
                <c:v>0.21</c:v>
              </c:pt>
              <c:pt idx="3">
                <c:v>0.37</c:v>
              </c:pt>
              <c:pt idx="4">
                <c:v>0.42</c:v>
              </c:pt>
              <c:pt idx="5">
                <c:v>0.16</c:v>
              </c:pt>
              <c:pt idx="6">
                <c:v>0.26</c:v>
              </c:pt>
            </c:numLit>
          </c:val>
          <c:extLst>
            <c:ext xmlns:c16="http://schemas.microsoft.com/office/drawing/2014/chart" uri="{C3380CC4-5D6E-409C-BE32-E72D297353CC}">
              <c16:uniqueId val="{0000000E-FE2B-4D06-80C7-BA29B208C2FB}"/>
            </c:ext>
          </c:extLst>
        </c:ser>
        <c:dLbls>
          <c:showLegendKey val="0"/>
          <c:showVal val="0"/>
          <c:showCatName val="0"/>
          <c:showSerName val="0"/>
          <c:showPercent val="0"/>
          <c:showBubbleSize val="0"/>
        </c:dLbls>
        <c:gapWidth val="100"/>
        <c:overlap val="-27"/>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D9D9D9"/>
            </a:solidFill>
            <a:prstDash val="solid"/>
            <a:round/>
          </a:ln>
        </c:spPr>
        <c:txPr>
          <a:bodyPr rot="0"/>
          <a:lstStyle/>
          <a:p>
            <a:pPr>
              <a:defRPr sz="900" b="1" i="0" u="none" strike="noStrike">
                <a:solidFill>
                  <a:srgbClr val="595959"/>
                </a:solidFill>
                <a:latin typeface="Arial"/>
              </a:defRPr>
            </a:pPr>
            <a:endParaRPr lang="es-CL"/>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Arial"/>
              </a:defRPr>
            </a:pPr>
            <a:endParaRPr lang="es-CL"/>
          </a:p>
        </c:txPr>
        <c:crossAx val="2094734552"/>
        <c:crosses val="autoZero"/>
        <c:crossBetween val="between"/>
        <c:majorUnit val="0.15"/>
        <c:minorUnit val="7.4999999999999997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title>
      <c:tx>
        <c:rich>
          <a:bodyPr rot="0"/>
          <a:lstStyle/>
          <a:p>
            <a:pPr>
              <a:defRPr sz="1000" b="0" i="0" u="none" strike="noStrike">
                <a:solidFill>
                  <a:srgbClr val="000000"/>
                </a:solidFill>
                <a:latin typeface="Arial"/>
              </a:defRPr>
            </a:pPr>
            <a:r>
              <a:rPr sz="1000" b="0" i="0" u="none" strike="noStrike">
                <a:solidFill>
                  <a:srgbClr val="000000"/>
                </a:solidFill>
                <a:latin typeface="Arial"/>
              </a:rPr>
              <a:t>Responses</a:t>
            </a:r>
          </a:p>
        </c:rich>
      </c:tx>
      <c:layout>
        <c:manualLayout>
          <c:xMode val="edge"/>
          <c:yMode val="edge"/>
          <c:x val="0.42350100000000002"/>
          <c:y val="0"/>
          <c:w val="0.15299699999999999"/>
          <c:h val="6.9509600000000005E-2"/>
        </c:manualLayout>
      </c:layout>
      <c:overlay val="1"/>
      <c:spPr>
        <a:noFill/>
        <a:effectLst/>
      </c:spPr>
    </c:title>
    <c:autoTitleDeleted val="0"/>
    <c:plotArea>
      <c:layout>
        <c:manualLayout>
          <c:layoutTarget val="inner"/>
          <c:xMode val="edge"/>
          <c:yMode val="edge"/>
          <c:x val="0.13131799999999999"/>
          <c:y val="6.9509600000000005E-2"/>
          <c:w val="0.83052999999999999"/>
          <c:h val="0.72807599999999995"/>
        </c:manualLayout>
      </c:layout>
      <c:barChart>
        <c:barDir val="col"/>
        <c:grouping val="clustered"/>
        <c:varyColors val="0"/>
        <c:ser>
          <c:idx val="0"/>
          <c:order val="0"/>
          <c:tx>
            <c:v>Responses</c:v>
          </c:tx>
          <c:spPr>
            <a:solidFill>
              <a:srgbClr val="5E86B8"/>
            </a:solidFill>
            <a:ln w="12700" cap="flat">
              <a:noFill/>
              <a:miter lim="400000"/>
            </a:ln>
            <a:effectLst/>
          </c:spPr>
          <c:invertIfNegative val="0"/>
          <c:dPt>
            <c:idx val="0"/>
            <c:invertIfNegative val="1"/>
            <c:bubble3D val="0"/>
            <c:extLst>
              <c:ext xmlns:c16="http://schemas.microsoft.com/office/drawing/2014/chart" uri="{C3380CC4-5D6E-409C-BE32-E72D297353CC}">
                <c16:uniqueId val="{00000001-592F-4C60-B994-9835F56BD8A5}"/>
              </c:ext>
            </c:extLst>
          </c:dPt>
          <c:dPt>
            <c:idx val="1"/>
            <c:invertIfNegative val="1"/>
            <c:bubble3D val="0"/>
            <c:spPr>
              <a:solidFill>
                <a:srgbClr val="94B9DA"/>
              </a:solidFill>
              <a:ln w="12700" cap="flat">
                <a:noFill/>
                <a:miter lim="400000"/>
              </a:ln>
              <a:effectLst/>
            </c:spPr>
            <c:extLst>
              <c:ext xmlns:c16="http://schemas.microsoft.com/office/drawing/2014/chart" uri="{C3380CC4-5D6E-409C-BE32-E72D297353CC}">
                <c16:uniqueId val="{00000003-592F-4C60-B994-9835F56BD8A5}"/>
              </c:ext>
            </c:extLst>
          </c:dPt>
          <c:dPt>
            <c:idx val="2"/>
            <c:invertIfNegative val="1"/>
            <c:bubble3D val="0"/>
            <c:spPr>
              <a:solidFill>
                <a:srgbClr val="002C64"/>
              </a:solidFill>
              <a:ln w="12700" cap="flat">
                <a:noFill/>
                <a:miter lim="400000"/>
              </a:ln>
              <a:effectLst/>
            </c:spPr>
            <c:extLst>
              <c:ext xmlns:c16="http://schemas.microsoft.com/office/drawing/2014/chart" uri="{C3380CC4-5D6E-409C-BE32-E72D297353CC}">
                <c16:uniqueId val="{00000005-592F-4C60-B994-9835F56BD8A5}"/>
              </c:ext>
            </c:extLst>
          </c:dPt>
          <c:dLbls>
            <c:dLbl>
              <c:idx val="0"/>
              <c:numFmt formatCode="0%" sourceLinked="0"/>
              <c:spPr/>
              <c:txPr>
                <a:bodyPr/>
                <a:lstStyle/>
                <a:p>
                  <a:pPr>
                    <a:defRPr sz="1000" b="0" i="0" u="none" strike="noStrike">
                      <a:solidFill>
                        <a:srgbClr val="00000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1-592F-4C60-B994-9835F56BD8A5}"/>
                </c:ext>
              </c:extLst>
            </c:dLbl>
            <c:dLbl>
              <c:idx val="1"/>
              <c:numFmt formatCode="0%" sourceLinked="0"/>
              <c:spPr/>
              <c:txPr>
                <a:bodyPr/>
                <a:lstStyle/>
                <a:p>
                  <a:pPr>
                    <a:defRPr sz="1000" b="0" i="0" u="none" strike="noStrike">
                      <a:solidFill>
                        <a:srgbClr val="00000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3-592F-4C60-B994-9835F56BD8A5}"/>
                </c:ext>
              </c:extLst>
            </c:dLbl>
            <c:dLbl>
              <c:idx val="2"/>
              <c:numFmt formatCode="0%" sourceLinked="0"/>
              <c:spPr/>
              <c:txPr>
                <a:bodyPr/>
                <a:lstStyle/>
                <a:p>
                  <a:pPr>
                    <a:defRPr sz="1000" b="0" i="0" u="none" strike="noStrike">
                      <a:solidFill>
                        <a:srgbClr val="000000"/>
                      </a:solidFill>
                      <a:latin typeface="Arial"/>
                    </a:defRPr>
                  </a:pPr>
                  <a:endParaRPr lang="es-CL"/>
                </a:p>
              </c:txPr>
              <c:dLblPos val="outEnd"/>
              <c:showLegendKey val="0"/>
              <c:showVal val="1"/>
              <c:showCatName val="0"/>
              <c:showSerName val="0"/>
              <c:showPercent val="0"/>
              <c:showBubbleSize val="0"/>
              <c:extLst>
                <c:ext xmlns:c16="http://schemas.microsoft.com/office/drawing/2014/chart" uri="{C3380CC4-5D6E-409C-BE32-E72D297353CC}">
                  <c16:uniqueId val="{00000005-592F-4C60-B994-9835F56BD8A5}"/>
                </c:ext>
              </c:extLst>
            </c:dLbl>
            <c:numFmt formatCode="0%" sourceLinked="0"/>
            <c:spPr>
              <a:noFill/>
              <a:ln>
                <a:noFill/>
              </a:ln>
              <a:effectLst/>
            </c:spPr>
            <c:txPr>
              <a:bodyPr/>
              <a:lstStyle/>
              <a:p>
                <a:pPr>
                  <a:defRPr sz="1000" b="0" i="0" u="none" strike="noStrike">
                    <a:solidFill>
                      <a:srgbClr val="000000"/>
                    </a:solidFill>
                    <a:latin typeface="Arial"/>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3"/>
              <c:pt idx="0">
                <c:v>Local 
(ETA &lt; 1 hour)</c:v>
              </c:pt>
              <c:pt idx="1">
                <c:v>Regional 
(1 ≤ ETA &lt; 3 hours)</c:v>
              </c:pt>
              <c:pt idx="2">
                <c:v>Distant 
(ETA ≥ 3 hours)</c:v>
              </c:pt>
            </c:strLit>
          </c:cat>
          <c:val>
            <c:numLit>
              <c:formatCode>General</c:formatCode>
              <c:ptCount val="3"/>
              <c:pt idx="0">
                <c:v>0.89470000000000005</c:v>
              </c:pt>
              <c:pt idx="1">
                <c:v>1</c:v>
              </c:pt>
              <c:pt idx="2">
                <c:v>0.94740000000000002</c:v>
              </c:pt>
            </c:numLit>
          </c:val>
          <c:extLst>
            <c:ext xmlns:c16="http://schemas.microsoft.com/office/drawing/2014/chart" uri="{C3380CC4-5D6E-409C-BE32-E72D297353CC}">
              <c16:uniqueId val="{00000006-592F-4C60-B994-9835F56BD8A5}"/>
            </c:ext>
          </c:extLst>
        </c:ser>
        <c:dLbls>
          <c:showLegendKey val="0"/>
          <c:showVal val="0"/>
          <c:showCatName val="0"/>
          <c:showSerName val="0"/>
          <c:showPercent val="0"/>
          <c:showBubbleSize val="0"/>
        </c:dLbls>
        <c:gapWidth val="10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000" b="0" i="0" u="none" strike="noStrike">
                <a:solidFill>
                  <a:srgbClr val="000000"/>
                </a:solidFill>
                <a:latin typeface="Arial"/>
              </a:defRPr>
            </a:pPr>
            <a:endParaRPr lang="es-CL"/>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sz="1000" b="0" i="0" u="none" strike="noStrike">
                <a:solidFill>
                  <a:srgbClr val="000000"/>
                </a:solidFill>
                <a:latin typeface="Arial"/>
              </a:defRPr>
            </a:pPr>
            <a:endParaRPr lang="es-CL"/>
          </a:p>
        </c:txPr>
        <c:crossAx val="2094734552"/>
        <c:crosses val="autoZero"/>
        <c:crossBetween val="between"/>
        <c:majorUnit val="7.4999999999999997E-2"/>
        <c:minorUnit val="3.7499999999999999E-2"/>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endParaRPr/>
          </a:p>
          <a:p>
            <a:r>
              <a:t>The aim of the webinars is to answer questions related to the conduct of PacWave22, the ITIC and IOC will host PacWave22 informational webinars on 17 August 2022, 1900 UTC 24 August 2022, at 0300 UTC.  Connection details will be sent to all PTWS TNCs and TWFPs via email</a:t>
            </a:r>
          </a:p>
          <a:p>
            <a:endParaRPr/>
          </a:p>
          <a:p>
            <a:r>
              <a:t>We need to discuss the topics that we want to address in the webinar</a:t>
            </a:r>
          </a:p>
          <a:p>
            <a:r>
              <a:t>What things do you think we can talk about in the seminars</a:t>
            </a:r>
          </a:p>
          <a:p>
            <a:endParaRPr/>
          </a:p>
          <a:p>
            <a:r>
              <a:t>Regarding the speakers</a:t>
            </a:r>
          </a:p>
          <a:p>
            <a:endParaRPr/>
          </a:p>
          <a:p>
            <a:r>
              <a:t>Spanish: Margarita and Emilio</a:t>
            </a:r>
          </a:p>
          <a:p>
            <a:r>
              <a:t>English : Carolina/Laura</a:t>
            </a:r>
          </a:p>
          <a:p>
            <a:r>
              <a:t>French: Antoine</a:t>
            </a:r>
          </a:p>
          <a:p>
            <a:endParaRPr/>
          </a:p>
          <a:p>
            <a:r>
              <a:t>I know you have a lots of  experience with tsucat, so do you think it could be a good topic to talk about</a:t>
            </a:r>
          </a:p>
          <a:p>
            <a:r>
              <a:t>Emilio do you thin you could take care of catac matters.</a:t>
            </a:r>
          </a:p>
          <a:p>
            <a:r>
              <a:t>iuta I would like to ask you if you could be a speaker a webinar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lvl1pPr marR="504190" indent="144145" algn="just">
              <a:spcBef>
                <a:spcPts val="0"/>
              </a:spcBef>
              <a:defRPr sz="1800">
                <a:latin typeface="Arial"/>
                <a:ea typeface="Arial"/>
                <a:cs typeface="Arial"/>
                <a:sym typeface="Arial"/>
              </a:defRPr>
            </a:lvl1pPr>
          </a:lstStyle>
          <a:p>
            <a:r>
              <a:t>The message was disseminated by the majority of the participants by e-mail (73%), followed by landline telephone and cell or mobile phone (33% each method). It was also used fax (27%) and other methods (27% - Sirens, WhatsApp, Telegram). At a lesser extent was used Facebook and SMS (13% each method). Few respondents used website (7%) and none respondents indicated the use of TV and Chatty beetle.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marR="504190" indent="144145" algn="just">
              <a:spcBef>
                <a:spcPts val="0"/>
              </a:spcBef>
              <a:defRPr sz="1800">
                <a:latin typeface="Arial"/>
                <a:ea typeface="Arial"/>
                <a:cs typeface="Arial"/>
                <a:sym typeface="Arial"/>
              </a:defRPr>
            </a:lvl1pPr>
          </a:lstStyle>
          <a:p>
            <a:r>
              <a:t>The message was disseminated by the majority of the participants by e-mail (73%), followed by landline telephone and cell or mobile phone (33% each method). It was also used fax (27%) and other methods (27%, Wechat, Weibo, WhatsApp, Telegram, Town screen). At a lesser extent was used Facebook and SMS (13% each method). Few respondents used website (7%) and none respondents indicated the use of TV and Chatty beetle.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381000" y="685800"/>
            <a:ext cx="6096000" cy="3429000"/>
          </a:xfrm>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pPr>
              <a:spcBef>
                <a:spcPts val="600"/>
              </a:spcBef>
              <a:defRPr sz="1800">
                <a:latin typeface="Arial"/>
                <a:ea typeface="Arial"/>
                <a:cs typeface="Arial"/>
                <a:sym typeface="Arial"/>
              </a:defRPr>
            </a:pPr>
            <a:r>
              <a:t>The next section of the report will address the following: Methods of communication characteristics such as respondents indicated if the methods and messages were or not, timely and appropriate; accurate and clear and if the communication involved participation of NDMO with</a:t>
            </a:r>
            <a:r>
              <a:rPr spc="-25"/>
              <a:t> NTWC. </a:t>
            </a:r>
            <a:r>
              <a:t>Most respondents 93% considered that the communication methods used during the exercise were timely and appropriate and 80% of respondents submitted positive feedback from NTWC/NDMO, these indicated that messages used during the PacWave22 were accurate and clear. Six respondents skipped these two questions, some of them didn’t disseminate the message to NTWC/NDMO and others didn’t submit an answer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lgn="just">
              <a:spcBef>
                <a:spcPts val="800"/>
              </a:spcBef>
              <a:defRPr sz="1800" b="1" i="1">
                <a:solidFill>
                  <a:srgbClr val="595959"/>
                </a:solidFill>
                <a:latin typeface="Arial"/>
                <a:ea typeface="Arial"/>
                <a:cs typeface="Arial"/>
                <a:sym typeface="Arial"/>
              </a:defRPr>
            </a:pPr>
            <a:r>
              <a:t>Objective  2b: To test national readiness within the country</a:t>
            </a:r>
            <a:r>
              <a:rPr sz="2400" u="sng">
                <a:solidFill>
                  <a:srgbClr val="000000"/>
                </a:solidFill>
              </a:rPr>
              <a:t>.</a:t>
            </a:r>
            <a:endParaRPr sz="2400"/>
          </a:p>
          <a:p>
            <a:pPr algn="just">
              <a:defRPr sz="1800">
                <a:latin typeface="Arial"/>
                <a:ea typeface="Arial"/>
                <a:cs typeface="Arial"/>
                <a:sym typeface="Arial"/>
              </a:defRPr>
            </a:pPr>
            <a:endParaRPr sz="2400"/>
          </a:p>
          <a:p>
            <a:pPr algn="just">
              <a:spcBef>
                <a:spcPts val="600"/>
              </a:spcBef>
              <a:defRPr sz="1800">
                <a:latin typeface="Arial"/>
                <a:ea typeface="Arial"/>
                <a:cs typeface="Arial"/>
                <a:sym typeface="Arial"/>
              </a:defRPr>
            </a:pPr>
            <a:r>
              <a:t>In this section will be addressed the following issues: The NTWC/NDMO has an activation and response process (standard operating procedures) in place for the receipt of tsunami warnings; the NTWC/NDMO knows its specific role response role in the event of a tsunami, the NTWC/NDMO has, prior to the exercise, engaged in tsunami response planning.</a:t>
            </a:r>
          </a:p>
          <a:p>
            <a:pPr algn="just">
              <a:spcBef>
                <a:spcPts val="600"/>
              </a:spcBef>
              <a:defRPr sz="1800">
                <a:latin typeface="Arial"/>
                <a:ea typeface="Arial"/>
                <a:cs typeface="Arial"/>
                <a:sym typeface="Arial"/>
              </a:defRPr>
            </a:pPr>
            <a:r>
              <a:t> </a:t>
            </a:r>
          </a:p>
          <a:p>
            <a:pPr algn="just">
              <a:spcBef>
                <a:spcPts val="600"/>
              </a:spcBef>
              <a:defRPr sz="1800">
                <a:latin typeface="Arial"/>
                <a:ea typeface="Arial"/>
                <a:cs typeface="Arial"/>
                <a:sym typeface="Arial"/>
              </a:defRPr>
            </a:pPr>
            <a:r>
              <a:t>100%</a:t>
            </a:r>
            <a:r>
              <a:rPr spc="-30"/>
              <a:t> </a:t>
            </a:r>
            <a:r>
              <a:t>of</a:t>
            </a:r>
            <a:r>
              <a:rPr spc="-25"/>
              <a:t> </a:t>
            </a:r>
            <a:r>
              <a:t>respondents</a:t>
            </a:r>
            <a:r>
              <a:rPr spc="-34"/>
              <a:t> </a:t>
            </a:r>
            <a:r>
              <a:t>agreed</a:t>
            </a:r>
            <a:r>
              <a:rPr spc="-30"/>
              <a:t> </a:t>
            </a:r>
            <a:r>
              <a:t>that</a:t>
            </a:r>
            <a:r>
              <a:rPr spc="-25"/>
              <a:t> </a:t>
            </a:r>
            <a:r>
              <a:t>activation</a:t>
            </a:r>
            <a:r>
              <a:rPr spc="-25"/>
              <a:t> </a:t>
            </a:r>
            <a:r>
              <a:t>and</a:t>
            </a:r>
            <a:r>
              <a:rPr spc="-30"/>
              <a:t> </a:t>
            </a:r>
            <a:r>
              <a:t>response</a:t>
            </a:r>
            <a:r>
              <a:rPr spc="-25"/>
              <a:t> </a:t>
            </a:r>
            <a:r>
              <a:t>procedures</a:t>
            </a:r>
            <a:r>
              <a:rPr spc="-30"/>
              <a:t> </a:t>
            </a:r>
            <a:r>
              <a:t>are</a:t>
            </a:r>
            <a:r>
              <a:rPr spc="-30"/>
              <a:t> </a:t>
            </a:r>
            <a:r>
              <a:t>in</a:t>
            </a:r>
            <a:r>
              <a:rPr spc="-20"/>
              <a:t> </a:t>
            </a:r>
            <a:r>
              <a:rPr spc="-10"/>
              <a:t>place; it was also </a:t>
            </a:r>
            <a:r>
              <a:t>established</a:t>
            </a:r>
            <a:r>
              <a:rPr spc="-20"/>
              <a:t> </a:t>
            </a:r>
            <a:r>
              <a:t>that</a:t>
            </a:r>
            <a:r>
              <a:rPr spc="-15"/>
              <a:t> in all the countries </a:t>
            </a:r>
            <a:r>
              <a:t>the</a:t>
            </a:r>
            <a:r>
              <a:rPr spc="-10"/>
              <a:t> </a:t>
            </a:r>
            <a:r>
              <a:t>NTWC/NDMO knows</a:t>
            </a:r>
            <a:r>
              <a:rPr spc="-20"/>
              <a:t> </a:t>
            </a:r>
            <a:r>
              <a:t>its</a:t>
            </a:r>
            <a:r>
              <a:rPr spc="-20"/>
              <a:t> </a:t>
            </a:r>
            <a:r>
              <a:t>response</a:t>
            </a:r>
            <a:r>
              <a:rPr spc="-10"/>
              <a:t> </a:t>
            </a:r>
            <a:r>
              <a:t>role</a:t>
            </a:r>
            <a:r>
              <a:rPr spc="-10"/>
              <a:t> </a:t>
            </a:r>
            <a:r>
              <a:t>in</a:t>
            </a:r>
            <a:r>
              <a:rPr spc="-20"/>
              <a:t> </a:t>
            </a:r>
            <a:r>
              <a:t>the</a:t>
            </a:r>
            <a:r>
              <a:rPr spc="-20"/>
              <a:t> </a:t>
            </a:r>
            <a:r>
              <a:t>event of a tsunami. Respondents confirmed that</a:t>
            </a:r>
            <a:r>
              <a:rPr spc="-30"/>
              <a:t> in 100% of the countries </a:t>
            </a:r>
            <a:r>
              <a:t>the</a:t>
            </a:r>
            <a:r>
              <a:rPr spc="-25"/>
              <a:t> </a:t>
            </a:r>
            <a:r>
              <a:t>NTWC/NDMO</a:t>
            </a:r>
            <a:r>
              <a:rPr spc="-15"/>
              <a:t> </a:t>
            </a:r>
            <a:r>
              <a:t>has</a:t>
            </a:r>
            <a:r>
              <a:rPr spc="-34"/>
              <a:t> </a:t>
            </a:r>
            <a:r>
              <a:t>engaged</a:t>
            </a:r>
            <a:r>
              <a:rPr spc="-34"/>
              <a:t> </a:t>
            </a:r>
            <a:r>
              <a:t>in</a:t>
            </a:r>
            <a:r>
              <a:rPr spc="-25"/>
              <a:t> </a:t>
            </a:r>
            <a:r>
              <a:t>prior</a:t>
            </a:r>
            <a:r>
              <a:rPr spc="-30"/>
              <a:t> </a:t>
            </a:r>
            <a:r>
              <a:t>tsunami</a:t>
            </a:r>
            <a:r>
              <a:rPr spc="-25"/>
              <a:t> </a:t>
            </a:r>
            <a:r>
              <a:t>response</a:t>
            </a:r>
            <a:r>
              <a:rPr spc="-20"/>
              <a:t> </a:t>
            </a:r>
            <a:r>
              <a:rPr spc="-10"/>
              <a:t>planning. Its important to note that two countries skipped questions related to these. </a:t>
            </a:r>
          </a:p>
          <a:p>
            <a:pPr algn="just">
              <a:spcBef>
                <a:spcPts val="600"/>
              </a:spcBef>
              <a:defRPr sz="1800" spc="-10">
                <a:latin typeface="Arial"/>
                <a:ea typeface="Arial"/>
                <a:cs typeface="Arial"/>
                <a:sym typeface="Arial"/>
              </a:defRPr>
            </a:pPr>
            <a:r>
              <a:t>There are not negative questions registered by the respondents.</a:t>
            </a:r>
            <a:r>
              <a:rPr spc="0"/>
              <a:t> therefore, its assumed that all of them have planification instruments which contains activation and response from the organizations involved in tsunami response, NTWC/NDMO. Two respondents skipped these questions. </a:t>
            </a:r>
          </a:p>
          <a:p>
            <a:pPr algn="just">
              <a:spcBef>
                <a:spcPts val="600"/>
              </a:spcBef>
              <a:defRPr sz="1800">
                <a:latin typeface="Arial"/>
                <a:ea typeface="Arial"/>
                <a:cs typeface="Arial"/>
                <a:sym typeface="Arial"/>
              </a:defRPr>
            </a:pPr>
            <a:r>
              <a:t>These issues were asked as follows: 2.9 The NTWC/NDMO has an activation and response process (standard operating procedures) in place for the receipt of tsunami warnings?; 2.10 The NTWC/NDMO knows its specific response role in the event of a tsunami?; 2.11 The NTWC/NDMO has, prior to the exercise, engaged in tsunami response planning?</a:t>
            </a:r>
          </a:p>
          <a:p>
            <a:pPr algn="just">
              <a:spcBef>
                <a:spcPts val="600"/>
              </a:spcBef>
              <a:defRPr sz="1800">
                <a:latin typeface="Arial"/>
                <a:ea typeface="Arial"/>
                <a:cs typeface="Arial"/>
                <a:sym typeface="Arial"/>
              </a:defRPr>
            </a:pPr>
            <a:r>
              <a:t> </a:t>
            </a:r>
          </a:p>
          <a:p>
            <a:pPr algn="just">
              <a:spcBef>
                <a:spcPts val="600"/>
              </a:spcBef>
              <a:defRPr sz="1800">
                <a:latin typeface="Arial"/>
                <a:ea typeface="Arial"/>
                <a:cs typeface="Arial"/>
                <a:sym typeface="Arial"/>
              </a:defRPr>
            </a:pPr>
            <a:r>
              <a:t> </a:t>
            </a:r>
          </a:p>
          <a:p>
            <a:pPr>
              <a:spcBef>
                <a:spcPts val="600"/>
              </a:spcBef>
              <a:defRPr sz="1800">
                <a:latin typeface="Arial"/>
                <a:ea typeface="Arial"/>
                <a:cs typeface="Arial"/>
                <a:sym typeface="Arial"/>
              </a:defRPr>
            </a:pPr>
            <a: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xfrm>
            <a:off x="381000" y="685800"/>
            <a:ext cx="6096000" cy="3429000"/>
          </a:xfrm>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pPr>
              <a:spcBef>
                <a:spcPts val="600"/>
              </a:spcBef>
              <a:defRPr sz="1800">
                <a:latin typeface="Arial"/>
                <a:ea typeface="Arial"/>
                <a:cs typeface="Arial"/>
                <a:sym typeface="Arial"/>
              </a:defRPr>
            </a:pPr>
            <a:r>
              <a:t>A</a:t>
            </a:r>
            <a:r>
              <a:rPr spc="-10"/>
              <a:t> </a:t>
            </a:r>
            <a:r>
              <a:t>country</a:t>
            </a:r>
            <a:r>
              <a:rPr spc="-30"/>
              <a:t> </a:t>
            </a:r>
            <a:r>
              <a:t>tsunami</a:t>
            </a:r>
            <a:r>
              <a:rPr spc="-20"/>
              <a:t> </a:t>
            </a:r>
            <a:r>
              <a:t>emergency</a:t>
            </a:r>
            <a:r>
              <a:rPr spc="-15"/>
              <a:t> </a:t>
            </a:r>
            <a:r>
              <a:t>response</a:t>
            </a:r>
            <a:r>
              <a:rPr spc="-30"/>
              <a:t> </a:t>
            </a:r>
            <a:r>
              <a:t>plan</a:t>
            </a:r>
            <a:r>
              <a:rPr spc="-30"/>
              <a:t> </a:t>
            </a:r>
            <a:r>
              <a:t>(standard</a:t>
            </a:r>
            <a:r>
              <a:rPr spc="-15"/>
              <a:t> </a:t>
            </a:r>
            <a:r>
              <a:t>operating</a:t>
            </a:r>
            <a:r>
              <a:rPr spc="-15"/>
              <a:t> </a:t>
            </a:r>
            <a:r>
              <a:t>procedures) for tsunamis exists in 19 out of 21 countries that answered this question, two countries skipped this question. Following are the details: 100% of the respondents indicated that the SOAP its aimed for regional (1-3 hours arrival time), 95% for a distant (greater than 3 hours and 89% for local sceneries (less than 1 hours).  </a:t>
            </a:r>
          </a:p>
          <a:p>
            <a:pPr>
              <a:spcBef>
                <a:spcPts val="600"/>
              </a:spcBef>
              <a:defRPr sz="1800">
                <a:latin typeface="Arial"/>
                <a:ea typeface="Arial"/>
                <a:cs typeface="Arial"/>
                <a:sym typeface="Arial"/>
              </a:defRPr>
            </a:pPr>
            <a:r>
              <a:t>This question was asked as fllows: 2.16 A country tsunami emergency response plan (standard operating procedures) for tsunamis exists?  Tick all that apply.</a:t>
            </a:r>
          </a:p>
          <a:p>
            <a:pPr>
              <a:spcBef>
                <a:spcPts val="600"/>
              </a:spcBef>
              <a:defRPr sz="1800">
                <a:latin typeface="Arial"/>
                <a:ea typeface="Arial"/>
                <a:cs typeface="Arial"/>
                <a:sym typeface="Arial"/>
              </a:defRPr>
            </a:pPr>
            <a:r>
              <a:t>Next it will be presented if the</a:t>
            </a:r>
            <a:r>
              <a:rPr spc="-30"/>
              <a:t> </a:t>
            </a:r>
            <a:r>
              <a:t>response</a:t>
            </a:r>
            <a:r>
              <a:rPr spc="-20"/>
              <a:t> </a:t>
            </a:r>
            <a:r>
              <a:t>plan</a:t>
            </a:r>
            <a:r>
              <a:rPr spc="-30"/>
              <a:t> </a:t>
            </a:r>
            <a:r>
              <a:t>includes</a:t>
            </a:r>
            <a:r>
              <a:rPr spc="-15"/>
              <a:t> </a:t>
            </a:r>
            <a:r>
              <a:t>processes</a:t>
            </a:r>
            <a:r>
              <a:rPr spc="-30"/>
              <a:t> </a:t>
            </a:r>
            <a:r>
              <a:t>to</a:t>
            </a:r>
            <a:r>
              <a:rPr spc="-30"/>
              <a:t> </a:t>
            </a:r>
            <a:r>
              <a:t>issue</a:t>
            </a:r>
            <a:r>
              <a:rPr spc="-20"/>
              <a:t> </a:t>
            </a:r>
            <a:r>
              <a:t>Safe-to-Return</a:t>
            </a:r>
            <a:r>
              <a:rPr spc="-30"/>
              <a:t> </a:t>
            </a:r>
            <a:r>
              <a:t>(All-Clear) </a:t>
            </a:r>
            <a:r>
              <a:rPr spc="-10"/>
              <a:t>notices and if </a:t>
            </a:r>
            <a:r>
              <a:t>Tsunami</a:t>
            </a:r>
            <a:r>
              <a:rPr spc="-30"/>
              <a:t> </a:t>
            </a:r>
            <a:r>
              <a:t>exercises</a:t>
            </a:r>
            <a:r>
              <a:rPr spc="-30"/>
              <a:t> </a:t>
            </a:r>
            <a:r>
              <a:t>are</a:t>
            </a:r>
            <a:r>
              <a:rPr spc="-45"/>
              <a:t> </a:t>
            </a:r>
            <a:r>
              <a:t>routinely</a:t>
            </a:r>
            <a:r>
              <a:rPr spc="-30"/>
              <a:t> </a:t>
            </a:r>
            <a:r>
              <a:t>conducted</a:t>
            </a:r>
            <a:r>
              <a:rPr spc="-34"/>
              <a:t> </a:t>
            </a:r>
            <a:r>
              <a:t>in-</a:t>
            </a:r>
            <a:r>
              <a:rPr spc="-10"/>
              <a:t>country. </a:t>
            </a:r>
            <a:r>
              <a:t>84% of</a:t>
            </a:r>
            <a:r>
              <a:rPr spc="-20"/>
              <a:t> </a:t>
            </a:r>
            <a:r>
              <a:t>respondents</a:t>
            </a:r>
            <a:r>
              <a:rPr spc="-10"/>
              <a:t> </a:t>
            </a:r>
            <a:r>
              <a:t>indicated</a:t>
            </a:r>
            <a:r>
              <a:rPr spc="-25"/>
              <a:t> </a:t>
            </a:r>
            <a:r>
              <a:t>that</a:t>
            </a:r>
            <a:r>
              <a:rPr spc="-20"/>
              <a:t> </a:t>
            </a:r>
            <a:r>
              <a:t>their</a:t>
            </a:r>
            <a:r>
              <a:rPr spc="-20"/>
              <a:t> </a:t>
            </a:r>
            <a:r>
              <a:t>tsunami</a:t>
            </a:r>
            <a:r>
              <a:rPr spc="-40"/>
              <a:t> </a:t>
            </a:r>
            <a:r>
              <a:t>emergency</a:t>
            </a:r>
            <a:r>
              <a:rPr spc="-25"/>
              <a:t> </a:t>
            </a:r>
            <a:r>
              <a:t>response</a:t>
            </a:r>
            <a:r>
              <a:rPr spc="-15"/>
              <a:t> </a:t>
            </a:r>
            <a:r>
              <a:t>plan</a:t>
            </a:r>
            <a:r>
              <a:rPr spc="-15"/>
              <a:t> </a:t>
            </a:r>
            <a:r>
              <a:t>includes</a:t>
            </a:r>
            <a:r>
              <a:rPr spc="-10"/>
              <a:t> </a:t>
            </a:r>
            <a:r>
              <a:t>processes to issue Safe-to-Return (All Clear) notices. Similarly, 84% of respondents confirmed that tsunami exercises are routinely conducted. Three respondents do not conduct regular exercises. </a:t>
            </a:r>
          </a:p>
          <a:p>
            <a:pPr marR="428625" indent="384809">
              <a:spcBef>
                <a:spcPts val="600"/>
              </a:spcBef>
              <a:defRPr sz="1800">
                <a:latin typeface="Arial"/>
                <a:ea typeface="Arial"/>
                <a:cs typeface="Arial"/>
                <a:sym typeface="Arial"/>
              </a:defRPr>
            </a:pPr>
            <a:r>
              <a:t> </a:t>
            </a:r>
          </a:p>
          <a:p>
            <a:pPr>
              <a:defRPr sz="1800">
                <a:latin typeface="Arial"/>
                <a:ea typeface="Arial"/>
                <a:cs typeface="Arial"/>
                <a:sym typeface="Arial"/>
              </a:defRPr>
            </a:pPr>
            <a:endParaRPr/>
          </a:p>
          <a:p>
            <a:pPr>
              <a:defRPr sz="1800">
                <a:latin typeface="Arial"/>
                <a:ea typeface="Arial"/>
                <a:cs typeface="Arial"/>
                <a:sym typeface="Arial"/>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endParaRPr/>
          </a:p>
          <a:p>
            <a:r>
              <a:t>The aim of the webinars is to answer questions related to the conduct of PacWave22, the ITIC and IOC will host PacWave22 informational webinars on 17 August 2022, 1900 UTC 24 August 2022, at 0300 UTC.  Connection details will be sent to all PTWS TNCs and TWFPs via email</a:t>
            </a:r>
          </a:p>
          <a:p>
            <a:endParaRPr/>
          </a:p>
          <a:p>
            <a:r>
              <a:t>We need to discuss the topics that we want to address in the webinar</a:t>
            </a:r>
          </a:p>
          <a:p>
            <a:r>
              <a:t>What things do you think we can talk about in the seminars</a:t>
            </a:r>
          </a:p>
          <a:p>
            <a:endParaRPr/>
          </a:p>
          <a:p>
            <a:r>
              <a:t>Regarding the speakers</a:t>
            </a:r>
          </a:p>
          <a:p>
            <a:endParaRPr/>
          </a:p>
          <a:p>
            <a:r>
              <a:t>Spanish: Margarita and Emilio</a:t>
            </a:r>
          </a:p>
          <a:p>
            <a:r>
              <a:t>English : Carolina/Laura</a:t>
            </a:r>
          </a:p>
          <a:p>
            <a:r>
              <a:t>French: Antoine</a:t>
            </a:r>
          </a:p>
          <a:p>
            <a:endParaRPr/>
          </a:p>
          <a:p>
            <a:r>
              <a:t>I know you have a lots of  experience with tsucat, so do you think it could be a good topic to talk about</a:t>
            </a:r>
          </a:p>
          <a:p>
            <a:r>
              <a:t>Emilio do you thin you could take care of catac matters.</a:t>
            </a:r>
          </a:p>
          <a:p>
            <a:r>
              <a:t>iuta I would like to ask you if you could be a speaker a webinar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381000" y="685800"/>
            <a:ext cx="6096000" cy="3429000"/>
          </a:xfrm>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endParaRPr/>
          </a:p>
          <a:p>
            <a:r>
              <a:t>The aim of the webinars is to answer questions related to the conduct of PacWave22, the ITIC and IOC will host PacWave22 informational webinars on 17 August 2022, 1900 UTC 24 August 2022, at 0300 UTC.  Connection details will be sent to all PTWS TNCs and TWFPs via email</a:t>
            </a:r>
          </a:p>
          <a:p>
            <a:endParaRPr/>
          </a:p>
          <a:p>
            <a:r>
              <a:t>We need to discuss the topics that we want to address in the webinar</a:t>
            </a:r>
          </a:p>
          <a:p>
            <a:r>
              <a:t>What things do you think we can talk about in the seminars</a:t>
            </a:r>
          </a:p>
          <a:p>
            <a:endParaRPr/>
          </a:p>
          <a:p>
            <a:r>
              <a:t>Regarding the speakers</a:t>
            </a:r>
          </a:p>
          <a:p>
            <a:endParaRPr/>
          </a:p>
          <a:p>
            <a:r>
              <a:t>Spanish: Margarita and Emilio</a:t>
            </a:r>
          </a:p>
          <a:p>
            <a:r>
              <a:t>English : Carolina/Laura</a:t>
            </a:r>
          </a:p>
          <a:p>
            <a:r>
              <a:t>French: Antoine</a:t>
            </a:r>
          </a:p>
          <a:p>
            <a:endParaRPr/>
          </a:p>
          <a:p>
            <a:r>
              <a:t>I know you have a lots of  experience with tsucat, so do you think it could be a good topic to talk about</a:t>
            </a:r>
          </a:p>
          <a:p>
            <a:r>
              <a:t>Emilio do you thin you could take care of catac matters.</a:t>
            </a:r>
          </a:p>
          <a:p>
            <a:r>
              <a:t>iuta I would like to ask you if you could be a speaker a webinar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381000" y="685800"/>
            <a:ext cx="6096000" cy="3429000"/>
          </a:xfrm>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t>Two responses:</a:t>
            </a:r>
          </a:p>
          <a:p>
            <a:r>
              <a:t>No notification of the exercise was received at this focal point in Mexico</a:t>
            </a:r>
          </a:p>
          <a:p>
            <a:pPr>
              <a:defRPr>
                <a:latin typeface="Roboto"/>
                <a:ea typeface="Roboto"/>
                <a:cs typeface="Roboto"/>
                <a:sym typeface="Roboto"/>
              </a:defRPr>
            </a:pPr>
            <a:r>
              <a:t>Maybe it needs to double-check the list of the distribution email to make sure we are still on the bench (Samoa).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381000" y="685800"/>
            <a:ext cx="6096000" cy="3429000"/>
          </a:xfrm>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Two responses:</a:t>
            </a:r>
          </a:p>
          <a:p>
            <a:r>
              <a:t>No notification of the exercise was received at this focal point in Mexico</a:t>
            </a:r>
          </a:p>
          <a:p>
            <a:pPr>
              <a:defRPr>
                <a:latin typeface="Roboto"/>
                <a:ea typeface="Roboto"/>
                <a:cs typeface="Roboto"/>
                <a:sym typeface="Roboto"/>
              </a:defRPr>
            </a:pPr>
            <a:r>
              <a:t>Maybe it needs to double-check the list of the distribution email to make sure we are still on the bench (Samoa).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381000" y="685800"/>
            <a:ext cx="6096000" cy="3429000"/>
          </a:xfrm>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pPr>
              <a:spcBef>
                <a:spcPts val="600"/>
              </a:spcBef>
              <a:defRPr sz="1800">
                <a:latin typeface="Arial"/>
                <a:ea typeface="Arial"/>
                <a:cs typeface="Arial"/>
                <a:sym typeface="Arial"/>
              </a:defRPr>
            </a:pPr>
            <a:r>
              <a:t>Majority of countries received the message on October 13</a:t>
            </a:r>
            <a:r>
              <a:rPr baseline="30000"/>
              <a:t>th</a:t>
            </a:r>
            <a:r>
              <a:t> at 00:00 UTC Time. The first message was received instantaneously, and the last message was reported two minutes later (by -email). Some respondents informed that fax presented significant delays. </a:t>
            </a:r>
          </a:p>
          <a:p>
            <a:pPr>
              <a:defRPr sz="1800">
                <a:latin typeface="Arial"/>
                <a:ea typeface="Arial"/>
                <a:cs typeface="Arial"/>
                <a:sym typeface="Arial"/>
              </a:defRPr>
            </a:pPr>
            <a:endParaRPr/>
          </a:p>
          <a:p>
            <a:pPr>
              <a:spcBef>
                <a:spcPts val="0"/>
              </a:spcBef>
              <a:defRPr sz="1800" b="1" i="1">
                <a:latin typeface="Arial"/>
                <a:ea typeface="Arial"/>
                <a:cs typeface="Arial"/>
                <a:sym typeface="Arial"/>
              </a:defRPr>
            </a:pPr>
            <a:r>
              <a:t> </a:t>
            </a:r>
          </a:p>
          <a:p>
            <a:pPr>
              <a:spcBef>
                <a:spcPts val="0"/>
              </a:spcBef>
              <a:defRPr sz="1800" b="1" i="1">
                <a:latin typeface="Arial"/>
                <a:ea typeface="Arial"/>
                <a:cs typeface="Arial"/>
                <a:sym typeface="Arial"/>
              </a:defRPr>
            </a:pPr>
            <a:r>
              <a:t>Objective 1 Comments</a:t>
            </a:r>
          </a:p>
          <a:p>
            <a:pPr>
              <a:spcBef>
                <a:spcPts val="600"/>
              </a:spcBef>
              <a:defRPr sz="1800" b="1">
                <a:latin typeface="Arial"/>
                <a:ea typeface="Arial"/>
                <a:cs typeface="Arial"/>
                <a:sym typeface="Arial"/>
              </a:defRPr>
            </a:pPr>
            <a:r>
              <a:t> </a:t>
            </a:r>
          </a:p>
          <a:p>
            <a:pPr marR="504190" indent="144145" algn="just">
              <a:lnSpc>
                <a:spcPts val="1200"/>
              </a:lnSpc>
              <a:spcBef>
                <a:spcPts val="600"/>
              </a:spcBef>
              <a:defRPr sz="1800">
                <a:latin typeface="Arial"/>
                <a:ea typeface="Arial"/>
                <a:cs typeface="Arial"/>
                <a:sym typeface="Arial"/>
              </a:defRPr>
            </a:pPr>
            <a:r>
              <a:t>Several countries stated that objective one PacWave22 was accomplished, among these Papua New Guinea, Fiji, Nicaragua, Perú, Philippines, Philippines, El Salvador, Malasya, Samoa, among others. Countries highlighted that e-mail was the most reliable means of communications between TSP and states members. However, challenges still remains regarding the use of fax. </a:t>
            </a:r>
          </a:p>
          <a:p>
            <a:pPr marR="504190" indent="144145" algn="just">
              <a:lnSpc>
                <a:spcPts val="1200"/>
              </a:lnSpc>
              <a:spcBef>
                <a:spcPts val="600"/>
              </a:spcBef>
              <a:defRPr sz="1800">
                <a:latin typeface="Arial"/>
                <a:ea typeface="Arial"/>
                <a:cs typeface="Arial"/>
                <a:sym typeface="Arial"/>
              </a:defRPr>
            </a:pPr>
            <a:r>
              <a:t>Messages were well received through multiple channels.</a:t>
            </a:r>
          </a:p>
          <a:p>
            <a:pPr marR="504190" indent="144145" algn="just">
              <a:lnSpc>
                <a:spcPts val="1200"/>
              </a:lnSpc>
              <a:spcBef>
                <a:spcPts val="600"/>
              </a:spcBef>
              <a:defRPr sz="1800">
                <a:latin typeface="Arial"/>
                <a:ea typeface="Arial"/>
                <a:cs typeface="Arial"/>
                <a:sym typeface="Arial"/>
              </a:defRPr>
            </a:pPr>
            <a:r>
              <a:t>The communication test was received on time, through email and fax.</a:t>
            </a:r>
          </a:p>
          <a:p>
            <a:pPr marR="504190" indent="144145" algn="just">
              <a:lnSpc>
                <a:spcPts val="1200"/>
              </a:lnSpc>
              <a:spcBef>
                <a:spcPts val="600"/>
              </a:spcBef>
              <a:defRPr sz="1800">
                <a:latin typeface="Arial"/>
                <a:ea typeface="Arial"/>
                <a:cs typeface="Arial"/>
                <a:sym typeface="Arial"/>
              </a:defRPr>
            </a:pPr>
            <a:r>
              <a:t>Test message received fine.</a:t>
            </a:r>
          </a:p>
          <a:p>
            <a:pPr marR="504190" indent="144145" algn="just">
              <a:lnSpc>
                <a:spcPts val="1200"/>
              </a:lnSpc>
              <a:spcBef>
                <a:spcPts val="600"/>
              </a:spcBef>
              <a:defRPr sz="1800">
                <a:latin typeface="Arial"/>
                <a:ea typeface="Arial"/>
                <a:cs typeface="Arial"/>
                <a:sym typeface="Arial"/>
              </a:defRPr>
            </a:pPr>
            <a:r>
              <a:t>Communication test went well for e-mail &amp; GTS. Fax may be a little delayed - received 0022UTC.</a:t>
            </a:r>
          </a:p>
          <a:p>
            <a:pPr marR="504190" indent="144145" algn="just">
              <a:lnSpc>
                <a:spcPts val="1200"/>
              </a:lnSpc>
              <a:spcBef>
                <a:spcPts val="600"/>
              </a:spcBef>
              <a:defRPr sz="1800">
                <a:latin typeface="Arial"/>
                <a:ea typeface="Arial"/>
                <a:cs typeface="Arial"/>
                <a:sym typeface="Arial"/>
              </a:defRPr>
            </a:pPr>
            <a:r>
              <a:t>All the alert test messages were received in a timely manner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pPr>
              <a:spcBef>
                <a:spcPts val="600"/>
              </a:spcBef>
              <a:defRPr sz="1800">
                <a:latin typeface="Arial"/>
                <a:ea typeface="Arial"/>
                <a:cs typeface="Arial"/>
                <a:sym typeface="Arial"/>
              </a:defRPr>
            </a:pPr>
            <a:r>
              <a:t>The most of participants in the exercise disseminated the warning message to emergency services</a:t>
            </a:r>
            <a:r>
              <a:rPr spc="-15"/>
              <a:t> </a:t>
            </a:r>
            <a:r>
              <a:t>(47%) and</a:t>
            </a:r>
            <a:r>
              <a:rPr spc="-15"/>
              <a:t> </a:t>
            </a:r>
            <a:r>
              <a:t>other</a:t>
            </a:r>
            <a:r>
              <a:rPr spc="-10"/>
              <a:t> </a:t>
            </a:r>
            <a:r>
              <a:t>national</a:t>
            </a:r>
            <a:r>
              <a:rPr spc="-5"/>
              <a:t> </a:t>
            </a:r>
            <a:r>
              <a:t>government agencies (53%).</a:t>
            </a:r>
            <a:r>
              <a:rPr spc="200"/>
              <a:t> </a:t>
            </a:r>
            <a:r>
              <a:t>At lesser extent</a:t>
            </a:r>
            <a:r>
              <a:rPr spc="200"/>
              <a:t> </a:t>
            </a:r>
            <a:r>
              <a:t>local government – provincial/regional level (42%). Followed by a 37% of respondents which indicated that disseminated the message to local government city/district level. In contrast, few respondents (21%) indicated that the warning message was</a:t>
            </a:r>
            <a:r>
              <a:rPr spc="200"/>
              <a:t> </a:t>
            </a:r>
            <a:r>
              <a:t>shared</a:t>
            </a:r>
            <a:r>
              <a:rPr spc="-20"/>
              <a:t> </a:t>
            </a:r>
            <a:r>
              <a:t>with</a:t>
            </a:r>
            <a:r>
              <a:rPr spc="-30"/>
              <a:t> </a:t>
            </a:r>
            <a:r>
              <a:t>science</a:t>
            </a:r>
            <a:r>
              <a:rPr spc="-20"/>
              <a:t> </a:t>
            </a:r>
            <a:r>
              <a:t>agencies/universities</a:t>
            </a:r>
            <a:r>
              <a:rPr spc="-15"/>
              <a:t> </a:t>
            </a:r>
            <a:r>
              <a:t>involved</a:t>
            </a:r>
            <a:r>
              <a:rPr spc="-20"/>
              <a:t> </a:t>
            </a:r>
            <a:r>
              <a:t>in</a:t>
            </a:r>
            <a:r>
              <a:rPr spc="-20"/>
              <a:t> </a:t>
            </a:r>
            <a:r>
              <a:t>assessment. Similarly, few respondents (16%)</a:t>
            </a:r>
            <a:r>
              <a:rPr spc="-10"/>
              <a:t> </a:t>
            </a:r>
            <a:r>
              <a:t>provided</a:t>
            </a:r>
            <a:r>
              <a:rPr spc="-15"/>
              <a:t> </a:t>
            </a:r>
            <a:r>
              <a:t>the</a:t>
            </a:r>
            <a:r>
              <a:rPr spc="-5"/>
              <a:t> </a:t>
            </a:r>
            <a:r>
              <a:t>warning message to the public as part of the exercise.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a:spcBef>
                <a:spcPts val="600"/>
              </a:spcBef>
              <a:defRPr sz="1800">
                <a:latin typeface="Arial"/>
                <a:ea typeface="Arial"/>
                <a:cs typeface="Arial"/>
                <a:sym typeface="Arial"/>
              </a:defRPr>
            </a:pPr>
            <a:r>
              <a:t>The most of participants in the exercise disseminated the warning message to emergency services</a:t>
            </a:r>
            <a:r>
              <a:rPr spc="-15"/>
              <a:t> </a:t>
            </a:r>
            <a:r>
              <a:t>(47%) and</a:t>
            </a:r>
            <a:r>
              <a:rPr spc="-15"/>
              <a:t> </a:t>
            </a:r>
            <a:r>
              <a:t>other</a:t>
            </a:r>
            <a:r>
              <a:rPr spc="-10"/>
              <a:t> </a:t>
            </a:r>
            <a:r>
              <a:t>national</a:t>
            </a:r>
            <a:r>
              <a:rPr spc="-5"/>
              <a:t> </a:t>
            </a:r>
            <a:r>
              <a:t>government agencies (53%).</a:t>
            </a:r>
            <a:r>
              <a:rPr spc="200"/>
              <a:t> </a:t>
            </a:r>
            <a:r>
              <a:t>At lesser extent</a:t>
            </a:r>
            <a:r>
              <a:rPr spc="200"/>
              <a:t> </a:t>
            </a:r>
            <a:r>
              <a:t>local government – provincial/regional level (42%). Followed by a 37% of respondents which indicated that disseminated the message to local government city/district level. In contrast, few respondents (21%) indicated that the warning message was</a:t>
            </a:r>
            <a:r>
              <a:rPr spc="200"/>
              <a:t> </a:t>
            </a:r>
            <a:r>
              <a:t>shared</a:t>
            </a:r>
            <a:r>
              <a:rPr spc="-20"/>
              <a:t> </a:t>
            </a:r>
            <a:r>
              <a:t>with</a:t>
            </a:r>
            <a:r>
              <a:rPr spc="-30"/>
              <a:t> </a:t>
            </a:r>
            <a:r>
              <a:t>science</a:t>
            </a:r>
            <a:r>
              <a:rPr spc="-20"/>
              <a:t> </a:t>
            </a:r>
            <a:r>
              <a:t>agencies/universities</a:t>
            </a:r>
            <a:r>
              <a:rPr spc="-15"/>
              <a:t> </a:t>
            </a:r>
            <a:r>
              <a:t>involved</a:t>
            </a:r>
            <a:r>
              <a:rPr spc="-20"/>
              <a:t> </a:t>
            </a:r>
            <a:r>
              <a:t>in</a:t>
            </a:r>
            <a:r>
              <a:rPr spc="-20"/>
              <a:t> </a:t>
            </a:r>
            <a:r>
              <a:t>assessment. Similarly, few respondents (16%)</a:t>
            </a:r>
            <a:r>
              <a:rPr spc="-10"/>
              <a:t> </a:t>
            </a:r>
            <a:r>
              <a:t>provided</a:t>
            </a:r>
            <a:r>
              <a:rPr spc="-15"/>
              <a:t> </a:t>
            </a:r>
            <a:r>
              <a:t>the</a:t>
            </a:r>
            <a:r>
              <a:rPr spc="-5"/>
              <a:t> </a:t>
            </a:r>
            <a:r>
              <a:t>warning message to the public as part of the exercise.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pPr>
              <a:spcBef>
                <a:spcPts val="600"/>
              </a:spcBef>
              <a:defRPr sz="1800">
                <a:latin typeface="Arial"/>
                <a:ea typeface="Arial"/>
                <a:cs typeface="Arial"/>
                <a:sym typeface="Arial"/>
              </a:defRPr>
            </a:pPr>
            <a:r>
              <a:t>The most of participants in the exercise disseminated the warning message to emergency services</a:t>
            </a:r>
            <a:r>
              <a:rPr spc="-15"/>
              <a:t> </a:t>
            </a:r>
            <a:r>
              <a:t>(47%) and</a:t>
            </a:r>
            <a:r>
              <a:rPr spc="-15"/>
              <a:t> </a:t>
            </a:r>
            <a:r>
              <a:t>other</a:t>
            </a:r>
            <a:r>
              <a:rPr spc="-10"/>
              <a:t> </a:t>
            </a:r>
            <a:r>
              <a:t>national</a:t>
            </a:r>
            <a:r>
              <a:rPr spc="-5"/>
              <a:t> </a:t>
            </a:r>
            <a:r>
              <a:t>government agencies (53%).</a:t>
            </a:r>
            <a:r>
              <a:rPr spc="200"/>
              <a:t> </a:t>
            </a:r>
            <a:r>
              <a:t>At lesser extent</a:t>
            </a:r>
            <a:r>
              <a:rPr spc="200"/>
              <a:t> </a:t>
            </a:r>
            <a:r>
              <a:t>local government – provincial/regional level (42%). Followed by a 37% of respondents which indicated that disseminated the message to local government city/district level. In contrast, few respondents (21%) indicated that the warning message was</a:t>
            </a:r>
            <a:r>
              <a:rPr spc="200"/>
              <a:t> </a:t>
            </a:r>
            <a:r>
              <a:t>shared</a:t>
            </a:r>
            <a:r>
              <a:rPr spc="-20"/>
              <a:t> </a:t>
            </a:r>
            <a:r>
              <a:t>with</a:t>
            </a:r>
            <a:r>
              <a:rPr spc="-30"/>
              <a:t> </a:t>
            </a:r>
            <a:r>
              <a:t>science</a:t>
            </a:r>
            <a:r>
              <a:rPr spc="-20"/>
              <a:t> </a:t>
            </a:r>
            <a:r>
              <a:t>agencies/universities</a:t>
            </a:r>
            <a:r>
              <a:rPr spc="-15"/>
              <a:t> </a:t>
            </a:r>
            <a:r>
              <a:t>involved</a:t>
            </a:r>
            <a:r>
              <a:rPr spc="-20"/>
              <a:t> </a:t>
            </a:r>
            <a:r>
              <a:t>in</a:t>
            </a:r>
            <a:r>
              <a:rPr spc="-20"/>
              <a:t> </a:t>
            </a:r>
            <a:r>
              <a:t>assessment. Similarly, few respondents (16%)</a:t>
            </a:r>
            <a:r>
              <a:rPr spc="-10"/>
              <a:t> </a:t>
            </a:r>
            <a:r>
              <a:t>provided</a:t>
            </a:r>
            <a:r>
              <a:rPr spc="-15"/>
              <a:t> </a:t>
            </a:r>
            <a:r>
              <a:t>the</a:t>
            </a:r>
            <a:r>
              <a:rPr spc="-5"/>
              <a:t> </a:t>
            </a:r>
            <a:r>
              <a:t>warning message to the public as part of the exercise.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27" name="AutoShape 7"/>
          <p:cNvGrpSpPr/>
          <p:nvPr/>
        </p:nvGrpSpPr>
        <p:grpSpPr>
          <a:xfrm>
            <a:off x="611187" y="3054351"/>
            <a:ext cx="7770813" cy="68264"/>
            <a:chOff x="0" y="0"/>
            <a:chExt cx="7770811" cy="68263"/>
          </a:xfrm>
        </p:grpSpPr>
        <p:sp>
          <p:nvSpPr>
            <p:cNvPr id="25" name="Rectangle"/>
            <p:cNvSpPr/>
            <p:nvPr/>
          </p:nvSpPr>
          <p:spPr>
            <a:xfrm>
              <a:off x="-1" y="-1"/>
              <a:ext cx="4802363" cy="68265"/>
            </a:xfrm>
            <a:prstGeom prst="rect">
              <a:avLst/>
            </a:prstGeom>
            <a:solidFill>
              <a:srgbClr val="003366"/>
            </a:solidFill>
            <a:ln w="12700" cap="flat">
              <a:noFill/>
              <a:miter lim="400000"/>
            </a:ln>
            <a:effectLst/>
          </p:spPr>
          <p:txBody>
            <a:bodyPr wrap="square" lIns="45719" tIns="45719" rIns="45719" bIns="45719" numCol="1" anchor="t">
              <a:noAutofit/>
            </a:bodyPr>
            <a:lstStyle/>
            <a:p>
              <a:pPr>
                <a:defRPr sz="700"/>
              </a:pPr>
              <a:endParaRPr/>
            </a:p>
          </p:txBody>
        </p:sp>
        <p:sp>
          <p:nvSpPr>
            <p:cNvPr id="26" name="Ligne"/>
            <p:cNvSpPr/>
            <p:nvPr/>
          </p:nvSpPr>
          <p:spPr>
            <a:xfrm>
              <a:off x="-1" y="-1"/>
              <a:ext cx="7770813" cy="1"/>
            </a:xfrm>
            <a:prstGeom prst="line">
              <a:avLst/>
            </a:prstGeom>
            <a:noFill/>
            <a:ln w="9525" cap="flat">
              <a:solidFill>
                <a:srgbClr val="336699"/>
              </a:solidFill>
              <a:prstDash val="solid"/>
              <a:round/>
            </a:ln>
            <a:effectLst/>
          </p:spPr>
          <p:txBody>
            <a:bodyPr wrap="square" lIns="45719" tIns="45719" rIns="45719" bIns="45719" numCol="1" anchor="t">
              <a:noAutofit/>
            </a:bodyPr>
            <a:lstStyle/>
            <a:p>
              <a:endParaRPr/>
            </a:p>
          </p:txBody>
        </p:sp>
      </p:grpSp>
      <p:pic>
        <p:nvPicPr>
          <p:cNvPr id="28" name="Picture 11" descr="Picture 11"/>
          <p:cNvPicPr>
            <a:picLocks noChangeAspect="1"/>
          </p:cNvPicPr>
          <p:nvPr/>
        </p:nvPicPr>
        <p:blipFill>
          <a:blip r:embed="rId2"/>
          <a:srcRect t="21600" b="5040"/>
          <a:stretch>
            <a:fillRect/>
          </a:stretch>
        </p:blipFill>
        <p:spPr>
          <a:xfrm>
            <a:off x="-139700" y="4743451"/>
            <a:ext cx="9461500" cy="523876"/>
          </a:xfrm>
          <a:prstGeom prst="rect">
            <a:avLst/>
          </a:prstGeom>
          <a:ln w="12700">
            <a:miter lim="400000"/>
          </a:ln>
        </p:spPr>
      </p:pic>
      <p:sp>
        <p:nvSpPr>
          <p:cNvPr id="29" name="Texte niveau 1…"/>
          <p:cNvSpPr txBox="1">
            <a:spLocks noGrp="1"/>
          </p:cNvSpPr>
          <p:nvPr>
            <p:ph type="body" sz="quarter" idx="1"/>
          </p:nvPr>
        </p:nvSpPr>
        <p:spPr>
          <a:xfrm>
            <a:off x="2778122" y="3268266"/>
            <a:ext cx="5497513" cy="457201"/>
          </a:xfrm>
          <a:prstGeom prst="rect">
            <a:avLst/>
          </a:prstGeom>
        </p:spPr>
        <p:txBody>
          <a:bodyPr>
            <a:normAutofit/>
          </a:bodyPr>
          <a:lstStyle>
            <a:lvl1pPr marL="0" indent="0" algn="r">
              <a:spcBef>
                <a:spcPts val="300"/>
              </a:spcBef>
              <a:buClrTx/>
              <a:buSzTx/>
              <a:buNone/>
              <a:defRPr sz="1500" b="0"/>
            </a:lvl1pPr>
            <a:lvl2pPr marL="582598" indent="-230182" algn="r">
              <a:spcBef>
                <a:spcPts val="300"/>
              </a:spcBef>
              <a:buClrTx/>
              <a:defRPr sz="1500" b="0"/>
            </a:lvl2pPr>
            <a:lvl3pPr marL="923108" indent="-242088" algn="r">
              <a:spcBef>
                <a:spcPts val="300"/>
              </a:spcBef>
              <a:buClrTx/>
              <a:defRPr sz="1500" b="0"/>
            </a:lvl3pPr>
            <a:lvl4pPr marL="1212818" indent="-238119" algn="r">
              <a:spcBef>
                <a:spcPts val="300"/>
              </a:spcBef>
              <a:buClrTx/>
              <a:defRPr sz="1500" b="0"/>
            </a:lvl4pPr>
            <a:lvl5pPr marL="1509939" indent="-244734" algn="r">
              <a:spcBef>
                <a:spcPts val="300"/>
              </a:spcBef>
              <a:buClrTx/>
              <a:defRPr sz="1500" b="0"/>
            </a:lvl5pPr>
          </a:lstStyle>
          <a:p>
            <a:r>
              <a:t>Texte niveau 1</a:t>
            </a:r>
          </a:p>
          <a:p>
            <a:pPr lvl="1"/>
            <a:r>
              <a:t>Texte niveau 2</a:t>
            </a:r>
          </a:p>
          <a:p>
            <a:pPr lvl="2"/>
            <a:r>
              <a:t>Texte niveau 3</a:t>
            </a:r>
          </a:p>
          <a:p>
            <a:pPr lvl="3"/>
            <a:r>
              <a:t>Texte niveau 4</a:t>
            </a:r>
          </a:p>
          <a:p>
            <a:pPr lvl="4"/>
            <a:r>
              <a:t>Texte niveau 5</a:t>
            </a:r>
          </a:p>
        </p:txBody>
      </p:sp>
      <p:grpSp>
        <p:nvGrpSpPr>
          <p:cNvPr id="32" name="Picture 17"/>
          <p:cNvGrpSpPr/>
          <p:nvPr/>
        </p:nvGrpSpPr>
        <p:grpSpPr>
          <a:xfrm>
            <a:off x="827583" y="339502"/>
            <a:ext cx="1027910" cy="964742"/>
            <a:chOff x="0" y="0"/>
            <a:chExt cx="1027908" cy="964741"/>
          </a:xfrm>
        </p:grpSpPr>
        <p:sp>
          <p:nvSpPr>
            <p:cNvPr id="30" name="Rectangle"/>
            <p:cNvSpPr/>
            <p:nvPr/>
          </p:nvSpPr>
          <p:spPr>
            <a:xfrm>
              <a:off x="0" y="0"/>
              <a:ext cx="1027909" cy="964742"/>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31" name="image3.png" descr="image3.png"/>
            <p:cNvPicPr>
              <a:picLocks noChangeAspect="1"/>
            </p:cNvPicPr>
            <p:nvPr/>
          </p:nvPicPr>
          <p:blipFill>
            <a:blip r:embed="rId3"/>
            <a:stretch>
              <a:fillRect/>
            </a:stretch>
          </p:blipFill>
          <p:spPr>
            <a:xfrm>
              <a:off x="0" y="0"/>
              <a:ext cx="1027909" cy="964742"/>
            </a:xfrm>
            <a:prstGeom prst="rect">
              <a:avLst/>
            </a:prstGeom>
            <a:ln w="12700" cap="flat">
              <a:noFill/>
              <a:miter lim="400000"/>
            </a:ln>
            <a:effectLst/>
          </p:spPr>
        </p:pic>
      </p:grpSp>
      <p:pic>
        <p:nvPicPr>
          <p:cNvPr id="33" name="Picture 3" descr="Picture 3"/>
          <p:cNvPicPr>
            <a:picLocks noChangeAspect="1"/>
          </p:cNvPicPr>
          <p:nvPr/>
        </p:nvPicPr>
        <p:blipFill>
          <a:blip r:embed="rId4"/>
          <a:stretch>
            <a:fillRect/>
          </a:stretch>
        </p:blipFill>
        <p:spPr>
          <a:xfrm>
            <a:off x="107504" y="4731989"/>
            <a:ext cx="477496" cy="458863"/>
          </a:xfrm>
          <a:prstGeom prst="rect">
            <a:avLst/>
          </a:prstGeom>
          <a:ln w="12700">
            <a:miter lim="400000"/>
          </a:ln>
        </p:spPr>
      </p:pic>
      <p:sp>
        <p:nvSpPr>
          <p:cNvPr id="34" name="Numéro de diapositive"/>
          <p:cNvSpPr txBox="1">
            <a:spLocks noGrp="1"/>
          </p:cNvSpPr>
          <p:nvPr>
            <p:ph type="sldNum" sz="quarter" idx="2"/>
          </p:nvPr>
        </p:nvSpPr>
        <p:spPr>
          <a:xfrm>
            <a:off x="8209247" y="4686300"/>
            <a:ext cx="248954" cy="230622"/>
          </a:xfrm>
          <a:prstGeom prst="rect">
            <a:avLst/>
          </a:prstGeom>
        </p:spPr>
        <p:txBody>
          <a:bodyPr lIns="45460" tIns="45460" rIns="45460" bIns="45460" anchor="t"/>
          <a:lstStyle>
            <a:lvl1pPr>
              <a:defRPr sz="900">
                <a:latin typeface="Verdana"/>
                <a:ea typeface="Verdana"/>
                <a:cs typeface="Verdana"/>
                <a:sym typeface="Verdana"/>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1" name="Numéro de diapositiv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50" name="AutoShape 4"/>
          <p:cNvGrpSpPr/>
          <p:nvPr/>
        </p:nvGrpSpPr>
        <p:grpSpPr>
          <a:xfrm>
            <a:off x="592142" y="742951"/>
            <a:ext cx="7958137" cy="82551"/>
            <a:chOff x="0" y="0"/>
            <a:chExt cx="7958136" cy="82550"/>
          </a:xfrm>
        </p:grpSpPr>
        <p:sp>
          <p:nvSpPr>
            <p:cNvPr id="48" name="Rectangle"/>
            <p:cNvSpPr/>
            <p:nvPr/>
          </p:nvSpPr>
          <p:spPr>
            <a:xfrm>
              <a:off x="-1" y="0"/>
              <a:ext cx="4655511" cy="82551"/>
            </a:xfrm>
            <a:prstGeom prst="rect">
              <a:avLst/>
            </a:prstGeom>
            <a:solidFill>
              <a:srgbClr val="003366"/>
            </a:solidFill>
            <a:ln w="12700" cap="flat">
              <a:noFill/>
              <a:miter lim="400000"/>
            </a:ln>
            <a:effectLst/>
          </p:spPr>
          <p:txBody>
            <a:bodyPr wrap="square" lIns="45719" tIns="45719" rIns="45719" bIns="45719" numCol="1" anchor="t">
              <a:noAutofit/>
            </a:bodyPr>
            <a:lstStyle/>
            <a:p>
              <a:pPr>
                <a:defRPr sz="700"/>
              </a:pPr>
              <a:endParaRPr/>
            </a:p>
          </p:txBody>
        </p:sp>
        <p:sp>
          <p:nvSpPr>
            <p:cNvPr id="49" name="Ligne"/>
            <p:cNvSpPr/>
            <p:nvPr/>
          </p:nvSpPr>
          <p:spPr>
            <a:xfrm>
              <a:off x="-1" y="-1"/>
              <a:ext cx="7958138" cy="1"/>
            </a:xfrm>
            <a:prstGeom prst="line">
              <a:avLst/>
            </a:prstGeom>
            <a:noFill/>
            <a:ln w="9525" cap="flat">
              <a:solidFill>
                <a:srgbClr val="003366"/>
              </a:solidFill>
              <a:prstDash val="solid"/>
              <a:round/>
            </a:ln>
            <a:effectLst/>
          </p:spPr>
          <p:txBody>
            <a:bodyPr wrap="square" lIns="45719" tIns="45719" rIns="45719" bIns="45719" numCol="1" anchor="t">
              <a:noAutofit/>
            </a:bodyPr>
            <a:lstStyle/>
            <a:p>
              <a:endParaRPr/>
            </a:p>
          </p:txBody>
        </p:sp>
      </p:grpSp>
      <p:sp>
        <p:nvSpPr>
          <p:cNvPr id="51" name="Rectangle 13"/>
          <p:cNvSpPr txBox="1"/>
          <p:nvPr/>
        </p:nvSpPr>
        <p:spPr>
          <a:xfrm>
            <a:off x="1017061" y="4775201"/>
            <a:ext cx="2370330" cy="345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807" tIns="32807" rIns="32807" bIns="32807">
            <a:spAutoFit/>
          </a:bodyPr>
          <a:lstStyle/>
          <a:p>
            <a:pPr>
              <a:defRPr sz="800">
                <a:solidFill>
                  <a:srgbClr val="F2F2F2"/>
                </a:solidFill>
                <a:latin typeface="VAG Rounded Std Light"/>
                <a:ea typeface="VAG Rounded Std Light"/>
                <a:cs typeface="VAG Rounded Std Light"/>
                <a:sym typeface="VAG Rounded Std Light"/>
              </a:defRPr>
            </a:pPr>
            <a:r>
              <a:t>UNESCO/IOC-NOAA </a:t>
            </a:r>
          </a:p>
          <a:p>
            <a:pPr>
              <a:defRPr sz="1000">
                <a:solidFill>
                  <a:srgbClr val="F2F2F2"/>
                </a:solidFill>
                <a:latin typeface="VAG Rounded Std Light"/>
                <a:ea typeface="VAG Rounded Std Light"/>
                <a:cs typeface="VAG Rounded Std Light"/>
                <a:sym typeface="VAG Rounded Std Light"/>
              </a:defRPr>
            </a:pPr>
            <a:r>
              <a:t>International Tsunami Information Center</a:t>
            </a:r>
          </a:p>
        </p:txBody>
      </p:sp>
      <p:pic>
        <p:nvPicPr>
          <p:cNvPr id="52" name="Picture 11" descr="Picture 11"/>
          <p:cNvPicPr>
            <a:picLocks noChangeAspect="1"/>
          </p:cNvPicPr>
          <p:nvPr/>
        </p:nvPicPr>
        <p:blipFill>
          <a:blip r:embed="rId2"/>
          <a:srcRect t="21600" b="5040"/>
          <a:stretch>
            <a:fillRect/>
          </a:stretch>
        </p:blipFill>
        <p:spPr>
          <a:xfrm>
            <a:off x="-139700" y="4743451"/>
            <a:ext cx="9461500" cy="523876"/>
          </a:xfrm>
          <a:prstGeom prst="rect">
            <a:avLst/>
          </a:prstGeom>
          <a:ln w="12700">
            <a:miter lim="400000"/>
          </a:ln>
        </p:spPr>
      </p:pic>
      <p:sp>
        <p:nvSpPr>
          <p:cNvPr id="53" name="Rectangle 13"/>
          <p:cNvSpPr txBox="1"/>
          <p:nvPr/>
        </p:nvSpPr>
        <p:spPr>
          <a:xfrm>
            <a:off x="788384" y="4885383"/>
            <a:ext cx="2732479" cy="218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807" tIns="32807" rIns="32807" bIns="32807">
            <a:spAutoFit/>
          </a:bodyPr>
          <a:lstStyle>
            <a:lvl1pPr>
              <a:defRPr sz="1000">
                <a:solidFill>
                  <a:srgbClr val="F2F2F2"/>
                </a:solidFill>
                <a:latin typeface="VAG Rounded Std Light"/>
                <a:ea typeface="VAG Rounded Std Light"/>
                <a:cs typeface="VAG Rounded Std Light"/>
                <a:sym typeface="VAG Rounded Std Light"/>
              </a:defRPr>
            </a:lvl1pPr>
          </a:lstStyle>
          <a:p>
            <a:r>
              <a:t>Intergovernmental Oceanographic Commission</a:t>
            </a:r>
          </a:p>
        </p:txBody>
      </p:sp>
      <p:pic>
        <p:nvPicPr>
          <p:cNvPr id="54" name="Picture 9" descr="Picture 9"/>
          <p:cNvPicPr>
            <a:picLocks noChangeAspect="1"/>
          </p:cNvPicPr>
          <p:nvPr/>
        </p:nvPicPr>
        <p:blipFill>
          <a:blip r:embed="rId3"/>
          <a:stretch>
            <a:fillRect/>
          </a:stretch>
        </p:blipFill>
        <p:spPr>
          <a:xfrm>
            <a:off x="179511" y="4731989"/>
            <a:ext cx="477497" cy="458863"/>
          </a:xfrm>
          <a:prstGeom prst="rect">
            <a:avLst/>
          </a:prstGeom>
          <a:ln w="12700">
            <a:miter lim="400000"/>
          </a:ln>
        </p:spPr>
      </p:pic>
      <p:sp>
        <p:nvSpPr>
          <p:cNvPr id="55" name="Texte du titre"/>
          <p:cNvSpPr txBox="1">
            <a:spLocks noGrp="1"/>
          </p:cNvSpPr>
          <p:nvPr>
            <p:ph type="title"/>
          </p:nvPr>
        </p:nvSpPr>
        <p:spPr>
          <a:xfrm>
            <a:off x="533400" y="114300"/>
            <a:ext cx="6815139" cy="571500"/>
          </a:xfrm>
          <a:prstGeom prst="rect">
            <a:avLst/>
          </a:prstGeom>
        </p:spPr>
        <p:txBody>
          <a:bodyPr>
            <a:normAutofit/>
          </a:bodyPr>
          <a:lstStyle/>
          <a:p>
            <a:r>
              <a:t>Texte du titre</a:t>
            </a:r>
          </a:p>
        </p:txBody>
      </p:sp>
      <p:sp>
        <p:nvSpPr>
          <p:cNvPr id="56" name="Texte niveau 1…"/>
          <p:cNvSpPr txBox="1">
            <a:spLocks noGrp="1"/>
          </p:cNvSpPr>
          <p:nvPr>
            <p:ph type="body" idx="1"/>
          </p:nvPr>
        </p:nvSpPr>
        <p:spPr>
          <a:xfrm>
            <a:off x="550028" y="1059582"/>
            <a:ext cx="8610601" cy="3886201"/>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57" name="Numéro de diapositive"/>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grpSp>
        <p:nvGrpSpPr>
          <p:cNvPr id="66" name="AutoShape 4"/>
          <p:cNvGrpSpPr/>
          <p:nvPr/>
        </p:nvGrpSpPr>
        <p:grpSpPr>
          <a:xfrm>
            <a:off x="592142" y="742951"/>
            <a:ext cx="7958137" cy="82551"/>
            <a:chOff x="0" y="0"/>
            <a:chExt cx="7958136" cy="82550"/>
          </a:xfrm>
        </p:grpSpPr>
        <p:sp>
          <p:nvSpPr>
            <p:cNvPr id="64" name="Rectangle"/>
            <p:cNvSpPr/>
            <p:nvPr/>
          </p:nvSpPr>
          <p:spPr>
            <a:xfrm>
              <a:off x="-1" y="0"/>
              <a:ext cx="4655511" cy="82551"/>
            </a:xfrm>
            <a:prstGeom prst="rect">
              <a:avLst/>
            </a:prstGeom>
            <a:solidFill>
              <a:srgbClr val="003366"/>
            </a:solidFill>
            <a:ln w="12700" cap="flat">
              <a:noFill/>
              <a:miter lim="400000"/>
            </a:ln>
            <a:effectLst/>
          </p:spPr>
          <p:txBody>
            <a:bodyPr wrap="square" lIns="45719" tIns="45719" rIns="45719" bIns="45719" numCol="1" anchor="t">
              <a:noAutofit/>
            </a:bodyPr>
            <a:lstStyle/>
            <a:p>
              <a:pPr>
                <a:defRPr sz="700"/>
              </a:pPr>
              <a:endParaRPr/>
            </a:p>
          </p:txBody>
        </p:sp>
        <p:sp>
          <p:nvSpPr>
            <p:cNvPr id="65" name="Ligne"/>
            <p:cNvSpPr/>
            <p:nvPr/>
          </p:nvSpPr>
          <p:spPr>
            <a:xfrm>
              <a:off x="-1" y="-1"/>
              <a:ext cx="7958138" cy="1"/>
            </a:xfrm>
            <a:prstGeom prst="line">
              <a:avLst/>
            </a:prstGeom>
            <a:noFill/>
            <a:ln w="9525" cap="flat">
              <a:solidFill>
                <a:srgbClr val="003366"/>
              </a:solidFill>
              <a:prstDash val="solid"/>
              <a:round/>
            </a:ln>
            <a:effectLst/>
          </p:spPr>
          <p:txBody>
            <a:bodyPr wrap="square" lIns="45719" tIns="45719" rIns="45719" bIns="45719" numCol="1" anchor="t">
              <a:noAutofit/>
            </a:bodyPr>
            <a:lstStyle/>
            <a:p>
              <a:endParaRPr/>
            </a:p>
          </p:txBody>
        </p:sp>
      </p:grpSp>
      <p:sp>
        <p:nvSpPr>
          <p:cNvPr id="67" name="Rectangle 13"/>
          <p:cNvSpPr txBox="1"/>
          <p:nvPr/>
        </p:nvSpPr>
        <p:spPr>
          <a:xfrm>
            <a:off x="1017061" y="4775201"/>
            <a:ext cx="2370330" cy="345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807" tIns="32807" rIns="32807" bIns="32807">
            <a:spAutoFit/>
          </a:bodyPr>
          <a:lstStyle/>
          <a:p>
            <a:pPr>
              <a:defRPr sz="800">
                <a:solidFill>
                  <a:srgbClr val="F2F2F2"/>
                </a:solidFill>
                <a:latin typeface="VAG Rounded Std Light"/>
                <a:ea typeface="VAG Rounded Std Light"/>
                <a:cs typeface="VAG Rounded Std Light"/>
                <a:sym typeface="VAG Rounded Std Light"/>
              </a:defRPr>
            </a:pPr>
            <a:r>
              <a:t>UNESCO/IOC-NOAA </a:t>
            </a:r>
          </a:p>
          <a:p>
            <a:pPr>
              <a:defRPr sz="1000">
                <a:solidFill>
                  <a:srgbClr val="F2F2F2"/>
                </a:solidFill>
                <a:latin typeface="VAG Rounded Std Light"/>
                <a:ea typeface="VAG Rounded Std Light"/>
                <a:cs typeface="VAG Rounded Std Light"/>
                <a:sym typeface="VAG Rounded Std Light"/>
              </a:defRPr>
            </a:pPr>
            <a:r>
              <a:t>International Tsunami Information Center</a:t>
            </a:r>
          </a:p>
        </p:txBody>
      </p:sp>
      <p:pic>
        <p:nvPicPr>
          <p:cNvPr id="68" name="Picture 11" descr="Picture 11"/>
          <p:cNvPicPr>
            <a:picLocks noChangeAspect="1"/>
          </p:cNvPicPr>
          <p:nvPr/>
        </p:nvPicPr>
        <p:blipFill>
          <a:blip r:embed="rId2"/>
          <a:srcRect t="21600" b="5040"/>
          <a:stretch>
            <a:fillRect/>
          </a:stretch>
        </p:blipFill>
        <p:spPr>
          <a:xfrm>
            <a:off x="-139700" y="4743451"/>
            <a:ext cx="9461500" cy="523876"/>
          </a:xfrm>
          <a:prstGeom prst="rect">
            <a:avLst/>
          </a:prstGeom>
          <a:ln w="12700">
            <a:miter lim="400000"/>
          </a:ln>
        </p:spPr>
      </p:pic>
      <p:sp>
        <p:nvSpPr>
          <p:cNvPr id="69" name="Rectangle 13"/>
          <p:cNvSpPr txBox="1"/>
          <p:nvPr/>
        </p:nvSpPr>
        <p:spPr>
          <a:xfrm>
            <a:off x="788384" y="4885383"/>
            <a:ext cx="2732479" cy="218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807" tIns="32807" rIns="32807" bIns="32807">
            <a:spAutoFit/>
          </a:bodyPr>
          <a:lstStyle>
            <a:lvl1pPr>
              <a:defRPr sz="1000">
                <a:solidFill>
                  <a:srgbClr val="F2F2F2"/>
                </a:solidFill>
                <a:latin typeface="VAG Rounded Std Light"/>
                <a:ea typeface="VAG Rounded Std Light"/>
                <a:cs typeface="VAG Rounded Std Light"/>
                <a:sym typeface="VAG Rounded Std Light"/>
              </a:defRPr>
            </a:lvl1pPr>
          </a:lstStyle>
          <a:p>
            <a:r>
              <a:t>Intergovernmental Oceanographic Commission</a:t>
            </a:r>
          </a:p>
        </p:txBody>
      </p:sp>
      <p:pic>
        <p:nvPicPr>
          <p:cNvPr id="70" name="Picture 9" descr="Picture 9"/>
          <p:cNvPicPr>
            <a:picLocks noChangeAspect="1"/>
          </p:cNvPicPr>
          <p:nvPr/>
        </p:nvPicPr>
        <p:blipFill>
          <a:blip r:embed="rId3"/>
          <a:stretch>
            <a:fillRect/>
          </a:stretch>
        </p:blipFill>
        <p:spPr>
          <a:xfrm>
            <a:off x="179511" y="4731989"/>
            <a:ext cx="477497" cy="458863"/>
          </a:xfrm>
          <a:prstGeom prst="rect">
            <a:avLst/>
          </a:prstGeom>
          <a:ln w="12700">
            <a:miter lim="400000"/>
          </a:ln>
        </p:spPr>
      </p:pic>
      <p:sp>
        <p:nvSpPr>
          <p:cNvPr id="71" name="Texte du titre"/>
          <p:cNvSpPr txBox="1">
            <a:spLocks noGrp="1"/>
          </p:cNvSpPr>
          <p:nvPr>
            <p:ph type="title"/>
          </p:nvPr>
        </p:nvSpPr>
        <p:spPr>
          <a:xfrm>
            <a:off x="533400" y="114300"/>
            <a:ext cx="6815139" cy="571500"/>
          </a:xfrm>
          <a:prstGeom prst="rect">
            <a:avLst/>
          </a:prstGeom>
        </p:spPr>
        <p:txBody>
          <a:bodyPr>
            <a:normAutofit/>
          </a:bodyPr>
          <a:lstStyle/>
          <a:p>
            <a:r>
              <a:t>Texte du titre</a:t>
            </a:r>
          </a:p>
        </p:txBody>
      </p:sp>
      <p:sp>
        <p:nvSpPr>
          <p:cNvPr id="72" name="Texte niveau 1…"/>
          <p:cNvSpPr txBox="1">
            <a:spLocks noGrp="1"/>
          </p:cNvSpPr>
          <p:nvPr>
            <p:ph type="body" idx="1"/>
          </p:nvPr>
        </p:nvSpPr>
        <p:spPr>
          <a:xfrm>
            <a:off x="550028" y="1059582"/>
            <a:ext cx="8610601" cy="3886201"/>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73" name="Numéro de diapositive"/>
          <p:cNvSpPr txBox="1">
            <a:spLocks noGrp="1"/>
          </p:cNvSpPr>
          <p:nvPr>
            <p:ph type="sldNum" sz="quarter" idx="2"/>
          </p:nvPr>
        </p:nvSpPr>
        <p:spPr>
          <a:xfrm>
            <a:off x="0" y="0"/>
            <a:ext cx="358413" cy="350662"/>
          </a:xfrm>
          <a:prstGeom prst="rect">
            <a:avLst/>
          </a:prstGeom>
        </p:spPr>
        <p:txBody>
          <a:bodyPr anchor="t"/>
          <a:lstStyle>
            <a:lvl1pPr algn="l">
              <a:defRPr sz="1800"/>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grpSp>
        <p:nvGrpSpPr>
          <p:cNvPr id="4" name="AutoShape 4"/>
          <p:cNvGrpSpPr/>
          <p:nvPr/>
        </p:nvGrpSpPr>
        <p:grpSpPr>
          <a:xfrm>
            <a:off x="592142" y="742951"/>
            <a:ext cx="7958137" cy="82551"/>
            <a:chOff x="0" y="0"/>
            <a:chExt cx="7958136" cy="82550"/>
          </a:xfrm>
        </p:grpSpPr>
        <p:sp>
          <p:nvSpPr>
            <p:cNvPr id="2" name="Rectangle"/>
            <p:cNvSpPr/>
            <p:nvPr/>
          </p:nvSpPr>
          <p:spPr>
            <a:xfrm>
              <a:off x="-1" y="0"/>
              <a:ext cx="4655511" cy="82551"/>
            </a:xfrm>
            <a:prstGeom prst="rect">
              <a:avLst/>
            </a:prstGeom>
            <a:solidFill>
              <a:srgbClr val="003366"/>
            </a:solidFill>
            <a:ln w="12700" cap="flat">
              <a:noFill/>
              <a:miter lim="400000"/>
            </a:ln>
            <a:effectLst/>
          </p:spPr>
          <p:txBody>
            <a:bodyPr wrap="square" lIns="45719" tIns="45719" rIns="45719" bIns="45719" numCol="1" anchor="t">
              <a:noAutofit/>
            </a:bodyPr>
            <a:lstStyle/>
            <a:p>
              <a:pPr>
                <a:defRPr sz="700"/>
              </a:pPr>
              <a:endParaRPr/>
            </a:p>
          </p:txBody>
        </p:sp>
        <p:sp>
          <p:nvSpPr>
            <p:cNvPr id="3" name="Ligne"/>
            <p:cNvSpPr/>
            <p:nvPr/>
          </p:nvSpPr>
          <p:spPr>
            <a:xfrm>
              <a:off x="-1" y="-1"/>
              <a:ext cx="7958138" cy="1"/>
            </a:xfrm>
            <a:prstGeom prst="line">
              <a:avLst/>
            </a:prstGeom>
            <a:noFill/>
            <a:ln w="9525" cap="flat">
              <a:solidFill>
                <a:srgbClr val="003366"/>
              </a:solidFill>
              <a:prstDash val="solid"/>
              <a:round/>
            </a:ln>
            <a:effectLst/>
          </p:spPr>
          <p:txBody>
            <a:bodyPr wrap="square" lIns="45719" tIns="45719" rIns="45719" bIns="45719" numCol="1" anchor="t">
              <a:noAutofit/>
            </a:bodyPr>
            <a:lstStyle/>
            <a:p>
              <a:endParaRPr/>
            </a:p>
          </p:txBody>
        </p:sp>
      </p:grpSp>
      <p:sp>
        <p:nvSpPr>
          <p:cNvPr id="5" name="Rectangle 13"/>
          <p:cNvSpPr txBox="1"/>
          <p:nvPr/>
        </p:nvSpPr>
        <p:spPr>
          <a:xfrm>
            <a:off x="1017061" y="4775201"/>
            <a:ext cx="2370330" cy="345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807" tIns="32807" rIns="32807" bIns="32807">
            <a:spAutoFit/>
          </a:bodyPr>
          <a:lstStyle/>
          <a:p>
            <a:pPr>
              <a:defRPr sz="800">
                <a:solidFill>
                  <a:srgbClr val="F2F2F2"/>
                </a:solidFill>
                <a:latin typeface="VAG Rounded Std Light"/>
                <a:ea typeface="VAG Rounded Std Light"/>
                <a:cs typeface="VAG Rounded Std Light"/>
                <a:sym typeface="VAG Rounded Std Light"/>
              </a:defRPr>
            </a:pPr>
            <a:r>
              <a:t>UNESCO/IOC-NOAA </a:t>
            </a:r>
          </a:p>
          <a:p>
            <a:pPr>
              <a:defRPr sz="1000">
                <a:solidFill>
                  <a:srgbClr val="F2F2F2"/>
                </a:solidFill>
                <a:latin typeface="VAG Rounded Std Light"/>
                <a:ea typeface="VAG Rounded Std Light"/>
                <a:cs typeface="VAG Rounded Std Light"/>
                <a:sym typeface="VAG Rounded Std Light"/>
              </a:defRPr>
            </a:pPr>
            <a:r>
              <a:t>International Tsunami Information Center</a:t>
            </a:r>
          </a:p>
        </p:txBody>
      </p:sp>
      <p:pic>
        <p:nvPicPr>
          <p:cNvPr id="6" name="Picture 11" descr="Picture 11"/>
          <p:cNvPicPr>
            <a:picLocks noChangeAspect="1"/>
          </p:cNvPicPr>
          <p:nvPr/>
        </p:nvPicPr>
        <p:blipFill>
          <a:blip r:embed="rId6"/>
          <a:srcRect t="21600" b="5040"/>
          <a:stretch>
            <a:fillRect/>
          </a:stretch>
        </p:blipFill>
        <p:spPr>
          <a:xfrm>
            <a:off x="-139700" y="4743451"/>
            <a:ext cx="9461500" cy="523876"/>
          </a:xfrm>
          <a:prstGeom prst="rect">
            <a:avLst/>
          </a:prstGeom>
          <a:ln w="12700">
            <a:miter lim="400000"/>
          </a:ln>
        </p:spPr>
      </p:pic>
      <p:sp>
        <p:nvSpPr>
          <p:cNvPr id="7" name="Rectangle 13"/>
          <p:cNvSpPr txBox="1"/>
          <p:nvPr/>
        </p:nvSpPr>
        <p:spPr>
          <a:xfrm>
            <a:off x="788384" y="4885383"/>
            <a:ext cx="2732479" cy="218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807" tIns="32807" rIns="32807" bIns="32807">
            <a:spAutoFit/>
          </a:bodyPr>
          <a:lstStyle>
            <a:lvl1pPr>
              <a:defRPr sz="1000">
                <a:solidFill>
                  <a:srgbClr val="F2F2F2"/>
                </a:solidFill>
                <a:latin typeface="VAG Rounded Std Light"/>
                <a:ea typeface="VAG Rounded Std Light"/>
                <a:cs typeface="VAG Rounded Std Light"/>
                <a:sym typeface="VAG Rounded Std Light"/>
              </a:defRPr>
            </a:lvl1pPr>
          </a:lstStyle>
          <a:p>
            <a:r>
              <a:t>Intergovernmental Oceanographic Commission</a:t>
            </a:r>
          </a:p>
        </p:txBody>
      </p:sp>
      <p:pic>
        <p:nvPicPr>
          <p:cNvPr id="8" name="Picture 9" descr="Picture 9"/>
          <p:cNvPicPr>
            <a:picLocks noChangeAspect="1"/>
          </p:cNvPicPr>
          <p:nvPr/>
        </p:nvPicPr>
        <p:blipFill>
          <a:blip r:embed="rId7"/>
          <a:stretch>
            <a:fillRect/>
          </a:stretch>
        </p:blipFill>
        <p:spPr>
          <a:xfrm>
            <a:off x="179511" y="4731989"/>
            <a:ext cx="477497" cy="458863"/>
          </a:xfrm>
          <a:prstGeom prst="rect">
            <a:avLst/>
          </a:prstGeom>
          <a:ln w="12700">
            <a:miter lim="400000"/>
          </a:ln>
        </p:spPr>
      </p:pic>
      <p:sp>
        <p:nvSpPr>
          <p:cNvPr id="9" name="object 3"/>
          <p:cNvSpPr/>
          <p:nvPr/>
        </p:nvSpPr>
        <p:spPr>
          <a:xfrm>
            <a:off x="571" y="0"/>
            <a:ext cx="9143429" cy="5143133"/>
          </a:xfrm>
          <a:prstGeom prst="rect">
            <a:avLst/>
          </a:prstGeom>
          <a:solidFill>
            <a:srgbClr val="0069B0"/>
          </a:solidFill>
          <a:ln w="12700">
            <a:miter lim="400000"/>
          </a:ln>
        </p:spPr>
        <p:txBody>
          <a:bodyPr lIns="45719" rIns="45719"/>
          <a:lstStyle/>
          <a:p>
            <a:pPr>
              <a:defRPr sz="700"/>
            </a:pPr>
            <a:endParaRPr/>
          </a:p>
        </p:txBody>
      </p:sp>
      <p:sp>
        <p:nvSpPr>
          <p:cNvPr id="10" name="bk object 18"/>
          <p:cNvSpPr/>
          <p:nvPr/>
        </p:nvSpPr>
        <p:spPr>
          <a:xfrm>
            <a:off x="8286754" y="68479"/>
            <a:ext cx="676656" cy="503024"/>
          </a:xfrm>
          <a:prstGeom prst="rect">
            <a:avLst/>
          </a:prstGeom>
          <a:blipFill>
            <a:blip r:embed="rId8"/>
            <a:stretch>
              <a:fillRect/>
            </a:stretch>
          </a:blipFill>
          <a:ln w="12700">
            <a:miter lim="400000"/>
          </a:ln>
        </p:spPr>
        <p:txBody>
          <a:bodyPr lIns="45719" rIns="45719"/>
          <a:lstStyle/>
          <a:p>
            <a:pPr>
              <a:defRPr sz="700"/>
            </a:pPr>
            <a:endParaRPr/>
          </a:p>
        </p:txBody>
      </p:sp>
      <p:grpSp>
        <p:nvGrpSpPr>
          <p:cNvPr id="15" name="Group 17"/>
          <p:cNvGrpSpPr/>
          <p:nvPr/>
        </p:nvGrpSpPr>
        <p:grpSpPr>
          <a:xfrm>
            <a:off x="228601" y="4639342"/>
            <a:ext cx="7022406" cy="447008"/>
            <a:chOff x="0" y="0"/>
            <a:chExt cx="7022405" cy="447007"/>
          </a:xfrm>
        </p:grpSpPr>
        <p:sp>
          <p:nvSpPr>
            <p:cNvPr id="11" name="TextBox 18"/>
            <p:cNvSpPr txBox="1"/>
            <p:nvPr/>
          </p:nvSpPr>
          <p:spPr>
            <a:xfrm>
              <a:off x="2176846" y="43608"/>
              <a:ext cx="4692574"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b="1">
                  <a:solidFill>
                    <a:srgbClr val="A6A6A6"/>
                  </a:solidFill>
                </a:defRPr>
              </a:lvl1pPr>
            </a:lstStyle>
            <a:p>
              <a:r>
                <a:t>UNESCO IOC</a:t>
              </a:r>
            </a:p>
          </p:txBody>
        </p:sp>
        <p:pic>
          <p:nvPicPr>
            <p:cNvPr id="12" name="Picture 20" descr="Picture 20"/>
            <p:cNvPicPr>
              <a:picLocks noChangeAspect="1"/>
            </p:cNvPicPr>
            <p:nvPr/>
          </p:nvPicPr>
          <p:blipFill>
            <a:blip r:embed="rId9"/>
            <a:stretch>
              <a:fillRect/>
            </a:stretch>
          </p:blipFill>
          <p:spPr>
            <a:xfrm>
              <a:off x="0" y="0"/>
              <a:ext cx="857250" cy="447008"/>
            </a:xfrm>
            <a:prstGeom prst="rect">
              <a:avLst/>
            </a:prstGeom>
            <a:ln w="12700" cap="flat">
              <a:noFill/>
              <a:miter lim="400000"/>
            </a:ln>
            <a:effectLst/>
          </p:spPr>
        </p:pic>
        <p:sp>
          <p:nvSpPr>
            <p:cNvPr id="13" name="Straight Connector 21"/>
            <p:cNvSpPr/>
            <p:nvPr/>
          </p:nvSpPr>
          <p:spPr>
            <a:xfrm flipV="1">
              <a:off x="2000249" y="43610"/>
              <a:ext cx="1" cy="360570"/>
            </a:xfrm>
            <a:prstGeom prst="line">
              <a:avLst/>
            </a:prstGeom>
            <a:noFill/>
            <a:ln w="3175" cap="flat">
              <a:solidFill>
                <a:srgbClr val="FFC000"/>
              </a:solidFill>
              <a:prstDash val="solid"/>
              <a:round/>
            </a:ln>
            <a:effectLst/>
          </p:spPr>
          <p:txBody>
            <a:bodyPr wrap="square" lIns="45719" tIns="45719" rIns="45719" bIns="45719" numCol="1" anchor="t">
              <a:noAutofit/>
            </a:bodyPr>
            <a:lstStyle/>
            <a:p>
              <a:endParaRPr/>
            </a:p>
          </p:txBody>
        </p:sp>
        <p:sp>
          <p:nvSpPr>
            <p:cNvPr id="14" name="Straight Connector 22"/>
            <p:cNvSpPr/>
            <p:nvPr/>
          </p:nvSpPr>
          <p:spPr>
            <a:xfrm flipV="1">
              <a:off x="7022405" y="43610"/>
              <a:ext cx="1" cy="360570"/>
            </a:xfrm>
            <a:prstGeom prst="line">
              <a:avLst/>
            </a:prstGeom>
            <a:noFill/>
            <a:ln w="3175" cap="flat">
              <a:solidFill>
                <a:srgbClr val="FFC000"/>
              </a:solidFill>
              <a:prstDash val="solid"/>
              <a:round/>
            </a:ln>
            <a:effectLst/>
          </p:spPr>
          <p:txBody>
            <a:bodyPr wrap="square" lIns="45719" tIns="45719" rIns="45719" bIns="45719" numCol="1" anchor="t">
              <a:noAutofit/>
            </a:bodyPr>
            <a:lstStyle/>
            <a:p>
              <a:endParaRPr/>
            </a:p>
          </p:txBody>
        </p:sp>
      </p:grpSp>
      <p:sp>
        <p:nvSpPr>
          <p:cNvPr id="16" name="Texte du titre"/>
          <p:cNvSpPr txBox="1">
            <a:spLocks noGrp="1"/>
          </p:cNvSpPr>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nchor="b"/>
          <a:lstStyle/>
          <a:p>
            <a:r>
              <a:t>Texte du titre</a:t>
            </a:r>
          </a:p>
        </p:txBody>
      </p:sp>
      <p:sp>
        <p:nvSpPr>
          <p:cNvPr id="17" name="Texte niveau 1…"/>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914400" rtl="0" latinLnBrk="0">
        <a:lnSpc>
          <a:spcPct val="110000"/>
        </a:lnSpc>
        <a:spcBef>
          <a:spcPts val="0"/>
        </a:spcBef>
        <a:spcAft>
          <a:spcPts val="0"/>
        </a:spcAft>
        <a:buClrTx/>
        <a:buSzTx/>
        <a:buFontTx/>
        <a:buNone/>
        <a:tabLst/>
        <a:defRPr sz="2500" b="1" i="0" u="none" strike="noStrike" cap="none" spc="0" baseline="0">
          <a:solidFill>
            <a:schemeClr val="accent2"/>
          </a:solidFill>
          <a:uFillTx/>
          <a:latin typeface="Arial"/>
          <a:ea typeface="Arial"/>
          <a:cs typeface="Arial"/>
          <a:sym typeface="Arial"/>
        </a:defRPr>
      </a:lvl1pPr>
      <a:lvl2pPr marL="0" marR="0" indent="0" algn="l" defTabSz="914400" rtl="0" latinLnBrk="0">
        <a:lnSpc>
          <a:spcPct val="110000"/>
        </a:lnSpc>
        <a:spcBef>
          <a:spcPts val="0"/>
        </a:spcBef>
        <a:spcAft>
          <a:spcPts val="0"/>
        </a:spcAft>
        <a:buClrTx/>
        <a:buSzTx/>
        <a:buFontTx/>
        <a:buNone/>
        <a:tabLst/>
        <a:defRPr sz="2500" b="1" i="0" u="none" strike="noStrike" cap="none" spc="0" baseline="0">
          <a:solidFill>
            <a:schemeClr val="accent2"/>
          </a:solidFill>
          <a:uFillTx/>
          <a:latin typeface="Arial"/>
          <a:ea typeface="Arial"/>
          <a:cs typeface="Arial"/>
          <a:sym typeface="Arial"/>
        </a:defRPr>
      </a:lvl2pPr>
      <a:lvl3pPr marL="0" marR="0" indent="0" algn="l" defTabSz="914400" rtl="0" latinLnBrk="0">
        <a:lnSpc>
          <a:spcPct val="110000"/>
        </a:lnSpc>
        <a:spcBef>
          <a:spcPts val="0"/>
        </a:spcBef>
        <a:spcAft>
          <a:spcPts val="0"/>
        </a:spcAft>
        <a:buClrTx/>
        <a:buSzTx/>
        <a:buFontTx/>
        <a:buNone/>
        <a:tabLst/>
        <a:defRPr sz="2500" b="1" i="0" u="none" strike="noStrike" cap="none" spc="0" baseline="0">
          <a:solidFill>
            <a:schemeClr val="accent2"/>
          </a:solidFill>
          <a:uFillTx/>
          <a:latin typeface="Arial"/>
          <a:ea typeface="Arial"/>
          <a:cs typeface="Arial"/>
          <a:sym typeface="Arial"/>
        </a:defRPr>
      </a:lvl3pPr>
      <a:lvl4pPr marL="0" marR="0" indent="0" algn="l" defTabSz="914400" rtl="0" latinLnBrk="0">
        <a:lnSpc>
          <a:spcPct val="110000"/>
        </a:lnSpc>
        <a:spcBef>
          <a:spcPts val="0"/>
        </a:spcBef>
        <a:spcAft>
          <a:spcPts val="0"/>
        </a:spcAft>
        <a:buClrTx/>
        <a:buSzTx/>
        <a:buFontTx/>
        <a:buNone/>
        <a:tabLst/>
        <a:defRPr sz="2500" b="1" i="0" u="none" strike="noStrike" cap="none" spc="0" baseline="0">
          <a:solidFill>
            <a:schemeClr val="accent2"/>
          </a:solidFill>
          <a:uFillTx/>
          <a:latin typeface="Arial"/>
          <a:ea typeface="Arial"/>
          <a:cs typeface="Arial"/>
          <a:sym typeface="Arial"/>
        </a:defRPr>
      </a:lvl4pPr>
      <a:lvl5pPr marL="0" marR="0" indent="0" algn="l" defTabSz="914400" rtl="0" latinLnBrk="0">
        <a:lnSpc>
          <a:spcPct val="110000"/>
        </a:lnSpc>
        <a:spcBef>
          <a:spcPts val="0"/>
        </a:spcBef>
        <a:spcAft>
          <a:spcPts val="0"/>
        </a:spcAft>
        <a:buClrTx/>
        <a:buSzTx/>
        <a:buFontTx/>
        <a:buNone/>
        <a:tabLst/>
        <a:defRPr sz="2500" b="1" i="0" u="none" strike="noStrike" cap="none" spc="0" baseline="0">
          <a:solidFill>
            <a:schemeClr val="accent2"/>
          </a:solidFill>
          <a:uFillTx/>
          <a:latin typeface="Arial"/>
          <a:ea typeface="Arial"/>
          <a:cs typeface="Arial"/>
          <a:sym typeface="Arial"/>
        </a:defRPr>
      </a:lvl5pPr>
      <a:lvl6pPr marL="0" marR="0" indent="341021" algn="l" defTabSz="914400" rtl="0" latinLnBrk="0">
        <a:lnSpc>
          <a:spcPct val="110000"/>
        </a:lnSpc>
        <a:spcBef>
          <a:spcPts val="0"/>
        </a:spcBef>
        <a:spcAft>
          <a:spcPts val="0"/>
        </a:spcAft>
        <a:buClrTx/>
        <a:buSzTx/>
        <a:buFontTx/>
        <a:buNone/>
        <a:tabLst/>
        <a:defRPr sz="2500" b="1" i="0" u="none" strike="noStrike" cap="none" spc="0" baseline="0">
          <a:solidFill>
            <a:schemeClr val="accent2"/>
          </a:solidFill>
          <a:uFillTx/>
          <a:latin typeface="Arial"/>
          <a:ea typeface="Arial"/>
          <a:cs typeface="Arial"/>
          <a:sym typeface="Arial"/>
        </a:defRPr>
      </a:lvl6pPr>
      <a:lvl7pPr marL="0" marR="0" indent="682043" algn="l" defTabSz="914400" rtl="0" latinLnBrk="0">
        <a:lnSpc>
          <a:spcPct val="110000"/>
        </a:lnSpc>
        <a:spcBef>
          <a:spcPts val="0"/>
        </a:spcBef>
        <a:spcAft>
          <a:spcPts val="0"/>
        </a:spcAft>
        <a:buClrTx/>
        <a:buSzTx/>
        <a:buFontTx/>
        <a:buNone/>
        <a:tabLst/>
        <a:defRPr sz="2500" b="1" i="0" u="none" strike="noStrike" cap="none" spc="0" baseline="0">
          <a:solidFill>
            <a:schemeClr val="accent2"/>
          </a:solidFill>
          <a:uFillTx/>
          <a:latin typeface="Arial"/>
          <a:ea typeface="Arial"/>
          <a:cs typeface="Arial"/>
          <a:sym typeface="Arial"/>
        </a:defRPr>
      </a:lvl7pPr>
      <a:lvl8pPr marL="0" marR="0" indent="1023067" algn="l" defTabSz="914400" rtl="0" latinLnBrk="0">
        <a:lnSpc>
          <a:spcPct val="110000"/>
        </a:lnSpc>
        <a:spcBef>
          <a:spcPts val="0"/>
        </a:spcBef>
        <a:spcAft>
          <a:spcPts val="0"/>
        </a:spcAft>
        <a:buClrTx/>
        <a:buSzTx/>
        <a:buFontTx/>
        <a:buNone/>
        <a:tabLst/>
        <a:defRPr sz="2500" b="1" i="0" u="none" strike="noStrike" cap="none" spc="0" baseline="0">
          <a:solidFill>
            <a:schemeClr val="accent2"/>
          </a:solidFill>
          <a:uFillTx/>
          <a:latin typeface="Arial"/>
          <a:ea typeface="Arial"/>
          <a:cs typeface="Arial"/>
          <a:sym typeface="Arial"/>
        </a:defRPr>
      </a:lvl8pPr>
      <a:lvl9pPr marL="0" marR="0" indent="1364086" algn="l" defTabSz="914400" rtl="0" latinLnBrk="0">
        <a:lnSpc>
          <a:spcPct val="110000"/>
        </a:lnSpc>
        <a:spcBef>
          <a:spcPts val="0"/>
        </a:spcBef>
        <a:spcAft>
          <a:spcPts val="0"/>
        </a:spcAft>
        <a:buClrTx/>
        <a:buSzTx/>
        <a:buFontTx/>
        <a:buNone/>
        <a:tabLst/>
        <a:defRPr sz="2500" b="1" i="0" u="none" strike="noStrike" cap="none" spc="0" baseline="0">
          <a:solidFill>
            <a:schemeClr val="accent2"/>
          </a:solidFill>
          <a:uFillTx/>
          <a:latin typeface="Arial"/>
          <a:ea typeface="Arial"/>
          <a:cs typeface="Arial"/>
          <a:sym typeface="Arial"/>
        </a:defRPr>
      </a:lvl9pPr>
    </p:titleStyle>
    <p:bodyStyle>
      <a:lvl1pPr marL="347653" marR="0" indent="-347653" algn="l" defTabSz="914400" rtl="0" latinLnBrk="0">
        <a:lnSpc>
          <a:spcPct val="90000"/>
        </a:lnSpc>
        <a:spcBef>
          <a:spcPts val="500"/>
        </a:spcBef>
        <a:spcAft>
          <a:spcPts val="0"/>
        </a:spcAft>
        <a:buClr>
          <a:schemeClr val="accent2"/>
        </a:buClr>
        <a:buSzPct val="80000"/>
        <a:buFontTx/>
        <a:buChar char="□"/>
        <a:tabLst/>
        <a:defRPr sz="2200" b="1" i="0" u="none" strike="noStrike" cap="none" spc="0" baseline="0">
          <a:solidFill>
            <a:srgbClr val="000000"/>
          </a:solidFill>
          <a:uFillTx/>
          <a:latin typeface="Arial"/>
          <a:ea typeface="Arial"/>
          <a:cs typeface="Arial"/>
          <a:sym typeface="Arial"/>
        </a:defRPr>
      </a:lvl1pPr>
      <a:lvl2pPr marL="690016" marR="0" indent="-337600" algn="l" defTabSz="914400" rtl="0" latinLnBrk="0">
        <a:lnSpc>
          <a:spcPct val="90000"/>
        </a:lnSpc>
        <a:spcBef>
          <a:spcPts val="500"/>
        </a:spcBef>
        <a:spcAft>
          <a:spcPts val="0"/>
        </a:spcAft>
        <a:buClr>
          <a:schemeClr val="accent2"/>
        </a:buClr>
        <a:buSzPct val="80000"/>
        <a:buFontTx/>
        <a:buChar char="■"/>
        <a:tabLst/>
        <a:defRPr sz="2200" b="1" i="0" u="none" strike="noStrike" cap="none" spc="0" baseline="0">
          <a:solidFill>
            <a:srgbClr val="000000"/>
          </a:solidFill>
          <a:uFillTx/>
          <a:latin typeface="Arial"/>
          <a:ea typeface="Arial"/>
          <a:cs typeface="Arial"/>
          <a:sym typeface="Arial"/>
        </a:defRPr>
      </a:lvl2pPr>
      <a:lvl3pPr marL="1036082" marR="0" indent="-355062" algn="l" defTabSz="914400" rtl="0" latinLnBrk="0">
        <a:lnSpc>
          <a:spcPct val="90000"/>
        </a:lnSpc>
        <a:spcBef>
          <a:spcPts val="500"/>
        </a:spcBef>
        <a:spcAft>
          <a:spcPts val="0"/>
        </a:spcAft>
        <a:buClr>
          <a:schemeClr val="accent2"/>
        </a:buClr>
        <a:buSzPct val="80000"/>
        <a:buFontTx/>
        <a:buChar char="□"/>
        <a:tabLst/>
        <a:defRPr sz="2200" b="1" i="0" u="none" strike="noStrike" cap="none" spc="0" baseline="0">
          <a:solidFill>
            <a:srgbClr val="000000"/>
          </a:solidFill>
          <a:uFillTx/>
          <a:latin typeface="Arial"/>
          <a:ea typeface="Arial"/>
          <a:cs typeface="Arial"/>
          <a:sym typeface="Arial"/>
        </a:defRPr>
      </a:lvl3pPr>
      <a:lvl4pPr marL="1323941" marR="0" indent="-349242" algn="l" defTabSz="914400" rtl="0" latinLnBrk="0">
        <a:lnSpc>
          <a:spcPct val="90000"/>
        </a:lnSpc>
        <a:spcBef>
          <a:spcPts val="500"/>
        </a:spcBef>
        <a:spcAft>
          <a:spcPts val="0"/>
        </a:spcAft>
        <a:buClr>
          <a:schemeClr val="accent2"/>
        </a:buClr>
        <a:buSzPct val="80000"/>
        <a:buFontTx/>
        <a:buChar char="■"/>
        <a:tabLst/>
        <a:defRPr sz="2200" b="1" i="0" u="none" strike="noStrike" cap="none" spc="0" baseline="0">
          <a:solidFill>
            <a:srgbClr val="000000"/>
          </a:solidFill>
          <a:uFillTx/>
          <a:latin typeface="Arial"/>
          <a:ea typeface="Arial"/>
          <a:cs typeface="Arial"/>
          <a:sym typeface="Arial"/>
        </a:defRPr>
      </a:lvl4pPr>
      <a:lvl5pPr marL="1624148" marR="0" indent="-358943" algn="l" defTabSz="914400" rtl="0" latinLnBrk="0">
        <a:lnSpc>
          <a:spcPct val="90000"/>
        </a:lnSpc>
        <a:spcBef>
          <a:spcPts val="500"/>
        </a:spcBef>
        <a:spcAft>
          <a:spcPts val="0"/>
        </a:spcAft>
        <a:buClr>
          <a:schemeClr val="accent2"/>
        </a:buClr>
        <a:buSzPct val="80000"/>
        <a:buFontTx/>
        <a:buChar char="▪"/>
        <a:tabLst/>
        <a:defRPr sz="2200" b="1" i="0" u="none" strike="noStrike" cap="none" spc="0" baseline="0">
          <a:solidFill>
            <a:srgbClr val="000000"/>
          </a:solidFill>
          <a:uFillTx/>
          <a:latin typeface="Arial"/>
          <a:ea typeface="Arial"/>
          <a:cs typeface="Arial"/>
          <a:sym typeface="Arial"/>
        </a:defRPr>
      </a:lvl5pPr>
      <a:lvl6pPr marL="1968905" marR="0" indent="-363261" algn="l" defTabSz="914400" rtl="0" latinLnBrk="0">
        <a:lnSpc>
          <a:spcPct val="90000"/>
        </a:lnSpc>
        <a:spcBef>
          <a:spcPts val="500"/>
        </a:spcBef>
        <a:spcAft>
          <a:spcPts val="0"/>
        </a:spcAft>
        <a:buClr>
          <a:schemeClr val="accent2"/>
        </a:buClr>
        <a:buSzPct val="80000"/>
        <a:buFontTx/>
        <a:buChar char="▪"/>
        <a:tabLst/>
        <a:defRPr sz="2200" b="1" i="0" u="none" strike="noStrike" cap="none" spc="0" baseline="0">
          <a:solidFill>
            <a:srgbClr val="000000"/>
          </a:solidFill>
          <a:uFillTx/>
          <a:latin typeface="Arial"/>
          <a:ea typeface="Arial"/>
          <a:cs typeface="Arial"/>
          <a:sym typeface="Arial"/>
        </a:defRPr>
      </a:lvl6pPr>
      <a:lvl7pPr marL="2309927" marR="0" indent="-363261" algn="l" defTabSz="914400" rtl="0" latinLnBrk="0">
        <a:lnSpc>
          <a:spcPct val="90000"/>
        </a:lnSpc>
        <a:spcBef>
          <a:spcPts val="500"/>
        </a:spcBef>
        <a:spcAft>
          <a:spcPts val="0"/>
        </a:spcAft>
        <a:buClr>
          <a:schemeClr val="accent2"/>
        </a:buClr>
        <a:buSzPct val="80000"/>
        <a:buFontTx/>
        <a:buChar char="▪"/>
        <a:tabLst/>
        <a:defRPr sz="2200" b="1" i="0" u="none" strike="noStrike" cap="none" spc="0" baseline="0">
          <a:solidFill>
            <a:srgbClr val="000000"/>
          </a:solidFill>
          <a:uFillTx/>
          <a:latin typeface="Arial"/>
          <a:ea typeface="Arial"/>
          <a:cs typeface="Arial"/>
          <a:sym typeface="Arial"/>
        </a:defRPr>
      </a:lvl7pPr>
      <a:lvl8pPr marL="2650946" marR="0" indent="-363261" algn="l" defTabSz="914400" rtl="0" latinLnBrk="0">
        <a:lnSpc>
          <a:spcPct val="90000"/>
        </a:lnSpc>
        <a:spcBef>
          <a:spcPts val="500"/>
        </a:spcBef>
        <a:spcAft>
          <a:spcPts val="0"/>
        </a:spcAft>
        <a:buClr>
          <a:schemeClr val="accent2"/>
        </a:buClr>
        <a:buSzPct val="80000"/>
        <a:buFontTx/>
        <a:buChar char="▪"/>
        <a:tabLst/>
        <a:defRPr sz="2200" b="1" i="0" u="none" strike="noStrike" cap="none" spc="0" baseline="0">
          <a:solidFill>
            <a:srgbClr val="000000"/>
          </a:solidFill>
          <a:uFillTx/>
          <a:latin typeface="Arial"/>
          <a:ea typeface="Arial"/>
          <a:cs typeface="Arial"/>
          <a:sym typeface="Arial"/>
        </a:defRPr>
      </a:lvl8pPr>
      <a:lvl9pPr marL="2991973" marR="0" indent="-363261" algn="l" defTabSz="914400" rtl="0" latinLnBrk="0">
        <a:lnSpc>
          <a:spcPct val="90000"/>
        </a:lnSpc>
        <a:spcBef>
          <a:spcPts val="500"/>
        </a:spcBef>
        <a:spcAft>
          <a:spcPts val="0"/>
        </a:spcAft>
        <a:buClr>
          <a:schemeClr val="accent2"/>
        </a:buClr>
        <a:buSzPct val="80000"/>
        <a:buFontTx/>
        <a:buChar char="▪"/>
        <a:tabLst/>
        <a:defRPr sz="2200" b="1"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image" Target="../media/image13.jpeg"/><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jpeg"/><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mailto:jfrodriguez@pancanal.com" TargetMode="External"/><Relationship Id="rId13" Type="http://schemas.openxmlformats.org/officeDocument/2006/relationships/hyperlink" Target="mailto:emilio.talavera@gf.ineter.gob.ni" TargetMode="External"/><Relationship Id="rId18" Type="http://schemas.openxmlformats.org/officeDocument/2006/relationships/hyperlink" Target="mailto:zld@nmefc.cn" TargetMode="External"/><Relationship Id="rId3" Type="http://schemas.openxmlformats.org/officeDocument/2006/relationships/hyperlink" Target="mailto:celine.barre@gouv.nc" TargetMode="External"/><Relationship Id="rId21" Type="http://schemas.openxmlformats.org/officeDocument/2006/relationships/hyperlink" Target="mailto:l.gonzalez@dimar.mil.co" TargetMode="External"/><Relationship Id="rId7" Type="http://schemas.openxmlformats.org/officeDocument/2006/relationships/hyperlink" Target="mailto:nishimae-yxmbtjh20vw@outlook.com" TargetMode="External"/><Relationship Id="rId12" Type="http://schemas.openxmlformats.org/officeDocument/2006/relationships/hyperlink" Target="mailto:sara.mitchell@nema.govt.nz" TargetMode="External"/><Relationship Id="rId17" Type="http://schemas.openxmlformats.org/officeDocument/2006/relationships/hyperlink" Target="mailto:david.coetzee@nema.govt.nz" TargetMode="External"/><Relationship Id="rId2" Type="http://schemas.openxmlformats.org/officeDocument/2006/relationships/hyperlink" Target="mailto:jamelot@labogeo.pf" TargetMode="External"/><Relationship Id="rId16" Type="http://schemas.openxmlformats.org/officeDocument/2006/relationships/hyperlink" Target="mailto:laura.kong@noaa.gov" TargetMode="External"/><Relationship Id="rId20" Type="http://schemas.openxmlformats.org/officeDocument/2006/relationships/hyperlink" Target="mailto:chenriquez@shoa.cl" TargetMode="External"/><Relationship Id="rId1" Type="http://schemas.openxmlformats.org/officeDocument/2006/relationships/slideLayout" Target="../slideLayouts/slideLayout3.xml"/><Relationship Id="rId6" Type="http://schemas.openxmlformats.org/officeDocument/2006/relationships/hyperlink" Target="mailto:nishimae@met.kishou.go.jp" TargetMode="External"/><Relationship Id="rId11" Type="http://schemas.openxmlformats.org/officeDocument/2006/relationships/hyperlink" Target="mailto:carolina.hincapie@noaa.gov" TargetMode="External"/><Relationship Id="rId5" Type="http://schemas.openxmlformats.org/officeDocument/2006/relationships/hyperlink" Target="mailto:ralvarado@insivumeh.gob.gt" TargetMode="External"/><Relationship Id="rId15" Type="http://schemas.openxmlformats.org/officeDocument/2006/relationships/hyperlink" Target="mailto:charles.mccreery@noaa.gov" TargetMode="External"/><Relationship Id="rId10" Type="http://schemas.openxmlformats.org/officeDocument/2006/relationships/hyperlink" Target="mailto:eric.chichacor@up.ac.pa" TargetMode="External"/><Relationship Id="rId19" Type="http://schemas.openxmlformats.org/officeDocument/2006/relationships/hyperlink" Target="mailto:czuniga@shoa.cl" TargetMode="External"/><Relationship Id="rId4" Type="http://schemas.openxmlformats.org/officeDocument/2006/relationships/hyperlink" Target="mailto:francois.schindele@gmail.com" TargetMode="External"/><Relationship Id="rId9" Type="http://schemas.openxmlformats.org/officeDocument/2006/relationships/hyperlink" Target="mailto:echichaco@yahoo.com" TargetMode="External"/><Relationship Id="rId14" Type="http://schemas.openxmlformats.org/officeDocument/2006/relationships/hyperlink" Target="mailto:emilio.talavera@ineter.gob.ni" TargetMode="External"/><Relationship Id="rId22" Type="http://schemas.openxmlformats.org/officeDocument/2006/relationships/hyperlink" Target="mailto:contaminacion.marina@cco.gov.c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2"/>
          <p:cNvSpPr txBox="1">
            <a:spLocks noGrp="1"/>
          </p:cNvSpPr>
          <p:nvPr>
            <p:ph type="title" idx="4294967295"/>
          </p:nvPr>
        </p:nvSpPr>
        <p:spPr>
          <a:xfrm>
            <a:off x="6460806" y="267493"/>
            <a:ext cx="2223978" cy="636835"/>
          </a:xfrm>
          <a:prstGeom prst="rect">
            <a:avLst/>
          </a:prstGeom>
        </p:spPr>
        <p:txBody>
          <a:bodyPr lIns="34203" tIns="34203" rIns="34203" bIns="34203">
            <a:normAutofit/>
          </a:bodyPr>
          <a:lstStyle/>
          <a:p>
            <a:pPr algn="r">
              <a:defRPr sz="1000">
                <a:solidFill>
                  <a:srgbClr val="000000"/>
                </a:solidFill>
              </a:defRPr>
            </a:pPr>
            <a:r>
              <a:t>ICG/PTWS XXX</a:t>
            </a:r>
            <a:br/>
            <a:r>
              <a:t>Nuku’alofa</a:t>
            </a:r>
            <a:br/>
            <a:r>
              <a:t>11 - 15 September 2023</a:t>
            </a:r>
          </a:p>
        </p:txBody>
      </p:sp>
      <p:sp>
        <p:nvSpPr>
          <p:cNvPr id="83" name="Text Box 2"/>
          <p:cNvSpPr txBox="1"/>
          <p:nvPr/>
        </p:nvSpPr>
        <p:spPr>
          <a:xfrm>
            <a:off x="565964" y="3606084"/>
            <a:ext cx="6172344" cy="648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47" tIns="35647" rIns="35647" bIns="35647">
            <a:spAutoFit/>
          </a:bodyPr>
          <a:lstStyle/>
          <a:p>
            <a:pPr defTabSz="950912">
              <a:spcBef>
                <a:spcPts val="400"/>
              </a:spcBef>
            </a:pPr>
            <a:r>
              <a:t>Margarita Martinez, </a:t>
            </a:r>
            <a:r>
              <a:rPr sz="1200"/>
              <a:t>SENAPRED, Chile</a:t>
            </a:r>
            <a:endParaRPr>
              <a:latin typeface="+mn-lt"/>
              <a:ea typeface="+mn-ea"/>
              <a:cs typeface="+mn-cs"/>
              <a:sym typeface="Calibri"/>
            </a:endParaRPr>
          </a:p>
          <a:p>
            <a:pPr defTabSz="950912">
              <a:spcBef>
                <a:spcPts val="400"/>
              </a:spcBef>
            </a:pPr>
            <a:r>
              <a:t>Emilio Talavera, </a:t>
            </a:r>
            <a:r>
              <a:rPr sz="1200"/>
              <a:t>INETER, Nicaragua</a:t>
            </a:r>
          </a:p>
        </p:txBody>
      </p:sp>
      <p:pic>
        <p:nvPicPr>
          <p:cNvPr id="84" name="Picture 10" descr="Picture 10"/>
          <p:cNvPicPr>
            <a:picLocks noChangeAspect="1"/>
          </p:cNvPicPr>
          <p:nvPr/>
        </p:nvPicPr>
        <p:blipFill>
          <a:blip r:embed="rId2"/>
          <a:stretch>
            <a:fillRect/>
          </a:stretch>
        </p:blipFill>
        <p:spPr>
          <a:xfrm>
            <a:off x="6156176" y="1249044"/>
            <a:ext cx="1728193" cy="1803044"/>
          </a:xfrm>
          <a:prstGeom prst="rect">
            <a:avLst/>
          </a:prstGeom>
          <a:ln w="12700">
            <a:miter lim="400000"/>
          </a:ln>
        </p:spPr>
      </p:pic>
      <p:sp>
        <p:nvSpPr>
          <p:cNvPr id="85" name="Rectangle 1"/>
          <p:cNvSpPr txBox="1"/>
          <p:nvPr/>
        </p:nvSpPr>
        <p:spPr>
          <a:xfrm>
            <a:off x="5971209" y="3674140"/>
            <a:ext cx="2667855"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r">
              <a:defRPr sz="1200"/>
            </a:pPr>
            <a:r>
              <a:t>Co-Chairs, Task Team on PacWave22</a:t>
            </a:r>
          </a:p>
        </p:txBody>
      </p:sp>
      <p:sp>
        <p:nvSpPr>
          <p:cNvPr id="86" name="TextBox 3"/>
          <p:cNvSpPr txBox="1"/>
          <p:nvPr/>
        </p:nvSpPr>
        <p:spPr>
          <a:xfrm>
            <a:off x="339684" y="2236630"/>
            <a:ext cx="5773225"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C00000"/>
                </a:solidFill>
              </a:defRPr>
            </a:lvl1pPr>
          </a:lstStyle>
          <a:p>
            <a:r>
              <a:t>3.8 Exercise Pacific Wave 2022 Report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noGrp="1"/>
          </p:cNvSpPr>
          <p:nvPr>
            <p:ph type="title"/>
          </p:nvPr>
        </p:nvSpPr>
        <p:spPr>
          <a:xfrm>
            <a:off x="611560" y="123478"/>
            <a:ext cx="6286501" cy="514351"/>
          </a:xfrm>
          <a:prstGeom prst="rect">
            <a:avLst/>
          </a:prstGeom>
        </p:spPr>
        <p:txBody>
          <a:bodyPr/>
          <a:lstStyle>
            <a:lvl1pPr defTabSz="694944">
              <a:defRPr sz="1824">
                <a:solidFill>
                  <a:srgbClr val="C00000"/>
                </a:solidFill>
              </a:defRPr>
            </a:lvl1pPr>
          </a:lstStyle>
          <a:p>
            <a:r>
              <a:t>Objective 2a : National communication and cooperation </a:t>
            </a:r>
          </a:p>
        </p:txBody>
      </p:sp>
      <p:graphicFrame>
        <p:nvGraphicFramePr>
          <p:cNvPr id="155" name="Gráfico 1"/>
          <p:cNvGraphicFramePr/>
          <p:nvPr/>
        </p:nvGraphicFramePr>
        <p:xfrm>
          <a:off x="276984" y="1128076"/>
          <a:ext cx="8628132" cy="3454733"/>
        </p:xfrm>
        <a:graphic>
          <a:graphicData uri="http://schemas.openxmlformats.org/drawingml/2006/chart">
            <c:chart xmlns:c="http://schemas.openxmlformats.org/drawingml/2006/chart" xmlns:r="http://schemas.openxmlformats.org/officeDocument/2006/relationships" r:id="rId3"/>
          </a:graphicData>
        </a:graphic>
      </p:graphicFrame>
      <p:pic>
        <p:nvPicPr>
          <p:cNvPr id="156" name="Picture 10" descr="Picture 10"/>
          <p:cNvPicPr>
            <a:picLocks noChangeAspect="1"/>
          </p:cNvPicPr>
          <p:nvPr/>
        </p:nvPicPr>
        <p:blipFill>
          <a:blip r:embed="rId4"/>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11560" y="123478"/>
            <a:ext cx="6286501" cy="514351"/>
          </a:xfrm>
          <a:prstGeom prst="rect">
            <a:avLst/>
          </a:prstGeom>
        </p:spPr>
        <p:txBody>
          <a:bodyPr/>
          <a:lstStyle>
            <a:lvl1pPr defTabSz="694944">
              <a:defRPr sz="1824">
                <a:solidFill>
                  <a:srgbClr val="C00000"/>
                </a:solidFill>
              </a:defRPr>
            </a:lvl1pPr>
          </a:lstStyle>
          <a:p>
            <a:r>
              <a:t>Objective 2a : National communication and cooperation </a:t>
            </a:r>
          </a:p>
        </p:txBody>
      </p:sp>
      <p:graphicFrame>
        <p:nvGraphicFramePr>
          <p:cNvPr id="161" name="Gráfico 1"/>
          <p:cNvGraphicFramePr/>
          <p:nvPr/>
        </p:nvGraphicFramePr>
        <p:xfrm>
          <a:off x="276984" y="1128076"/>
          <a:ext cx="8628132" cy="3454733"/>
        </p:xfrm>
        <a:graphic>
          <a:graphicData uri="http://schemas.openxmlformats.org/drawingml/2006/chart">
            <c:chart xmlns:c="http://schemas.openxmlformats.org/drawingml/2006/chart" xmlns:r="http://schemas.openxmlformats.org/officeDocument/2006/relationships" r:id="rId3"/>
          </a:graphicData>
        </a:graphic>
      </p:graphicFrame>
      <p:pic>
        <p:nvPicPr>
          <p:cNvPr id="162" name="Picture 10" descr="Picture 10"/>
          <p:cNvPicPr>
            <a:picLocks noChangeAspect="1"/>
          </p:cNvPicPr>
          <p:nvPr/>
        </p:nvPicPr>
        <p:blipFill>
          <a:blip r:embed="rId4"/>
          <a:stretch>
            <a:fillRect/>
          </a:stretch>
        </p:blipFill>
        <p:spPr>
          <a:xfrm>
            <a:off x="7668344" y="185192"/>
            <a:ext cx="1140172" cy="1189555"/>
          </a:xfrm>
          <a:prstGeom prst="rect">
            <a:avLst/>
          </a:prstGeom>
          <a:ln w="12700">
            <a:miter lim="400000"/>
          </a:ln>
        </p:spPr>
      </p:pic>
      <p:sp>
        <p:nvSpPr>
          <p:cNvPr id="163" name="Ovale"/>
          <p:cNvSpPr/>
          <p:nvPr/>
        </p:nvSpPr>
        <p:spPr>
          <a:xfrm>
            <a:off x="6731494" y="3118510"/>
            <a:ext cx="1015061" cy="1590600"/>
          </a:xfrm>
          <a:prstGeom prst="ellipse">
            <a:avLst/>
          </a:prstGeom>
          <a:ln w="25400">
            <a:solidFill>
              <a:schemeClr val="accent1"/>
            </a:solidFill>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Title 1"/>
          <p:cNvSpPr txBox="1">
            <a:spLocks noGrp="1"/>
          </p:cNvSpPr>
          <p:nvPr>
            <p:ph type="title"/>
          </p:nvPr>
        </p:nvSpPr>
        <p:spPr>
          <a:xfrm>
            <a:off x="539551" y="264021"/>
            <a:ext cx="7272809" cy="514351"/>
          </a:xfrm>
          <a:prstGeom prst="rect">
            <a:avLst/>
          </a:prstGeom>
        </p:spPr>
        <p:txBody>
          <a:bodyPr/>
          <a:lstStyle>
            <a:lvl1pPr>
              <a:defRPr sz="1400">
                <a:solidFill>
                  <a:srgbClr val="000000"/>
                </a:solidFill>
              </a:defRPr>
            </a:lvl1pPr>
          </a:lstStyle>
          <a:p>
            <a:r>
              <a:t>2.2 What time was warning sent to the agency or agencies or Public listed in Q2.1?</a:t>
            </a:r>
          </a:p>
        </p:txBody>
      </p:sp>
      <p:graphicFrame>
        <p:nvGraphicFramePr>
          <p:cNvPr id="168" name="Tabla 3"/>
          <p:cNvGraphicFramePr/>
          <p:nvPr/>
        </p:nvGraphicFramePr>
        <p:xfrm>
          <a:off x="1043608" y="843558"/>
          <a:ext cx="6768753" cy="3672414"/>
        </p:xfrm>
        <a:graphic>
          <a:graphicData uri="http://schemas.openxmlformats.org/drawingml/2006/table">
            <a:tbl>
              <a:tblPr firstRow="1" firstCol="1" bandRow="1">
                <a:tableStyleId>{4C3C2611-4C71-4FC5-86AE-919BDF0F9419}</a:tableStyleId>
              </a:tblPr>
              <a:tblGrid>
                <a:gridCol w="391234">
                  <a:extLst>
                    <a:ext uri="{9D8B030D-6E8A-4147-A177-3AD203B41FA5}">
                      <a16:colId xmlns:a16="http://schemas.microsoft.com/office/drawing/2014/main" val="20000"/>
                    </a:ext>
                  </a:extLst>
                </a:gridCol>
                <a:gridCol w="1857345">
                  <a:extLst>
                    <a:ext uri="{9D8B030D-6E8A-4147-A177-3AD203B41FA5}">
                      <a16:colId xmlns:a16="http://schemas.microsoft.com/office/drawing/2014/main" val="20001"/>
                    </a:ext>
                  </a:extLst>
                </a:gridCol>
                <a:gridCol w="2347403">
                  <a:extLst>
                    <a:ext uri="{9D8B030D-6E8A-4147-A177-3AD203B41FA5}">
                      <a16:colId xmlns:a16="http://schemas.microsoft.com/office/drawing/2014/main" val="20002"/>
                    </a:ext>
                  </a:extLst>
                </a:gridCol>
                <a:gridCol w="2172769">
                  <a:extLst>
                    <a:ext uri="{9D8B030D-6E8A-4147-A177-3AD203B41FA5}">
                      <a16:colId xmlns:a16="http://schemas.microsoft.com/office/drawing/2014/main" val="20003"/>
                    </a:ext>
                  </a:extLst>
                </a:gridCol>
              </a:tblGrid>
              <a:tr h="166928">
                <a:tc>
                  <a:txBody>
                    <a:bodyPr/>
                    <a:lstStyle/>
                    <a:p>
                      <a:pPr algn="l" defTabSz="341021">
                        <a:defRPr sz="1800" b="0">
                          <a:solidFill>
                            <a:srgbClr val="000000"/>
                          </a:solidFill>
                        </a:defRPr>
                      </a:pPr>
                      <a:r>
                        <a:rPr sz="1100" b="1">
                          <a:solidFill>
                            <a:schemeClr val="accent3">
                              <a:lumOff val="44000"/>
                            </a:schemeClr>
                          </a:solidFill>
                        </a:rPr>
                        <a:t> </a:t>
                      </a:r>
                    </a:p>
                  </a:txBody>
                  <a:tcPr marL="0" marR="0" marT="0" marB="0" horzOverflow="overflow"/>
                </a:tc>
                <a:tc>
                  <a:txBody>
                    <a:bodyPr/>
                    <a:lstStyle/>
                    <a:p>
                      <a:pPr algn="l" defTabSz="341021">
                        <a:defRPr sz="1800" b="0">
                          <a:solidFill>
                            <a:srgbClr val="000000"/>
                          </a:solidFill>
                        </a:defRPr>
                      </a:pPr>
                      <a:r>
                        <a:rPr sz="1100" b="1">
                          <a:solidFill>
                            <a:schemeClr val="accent3">
                              <a:lumOff val="44000"/>
                            </a:schemeClr>
                          </a:solidFill>
                        </a:rPr>
                        <a:t>Country</a:t>
                      </a:r>
                    </a:p>
                  </a:txBody>
                  <a:tcPr marL="0" marR="0" marT="0" marB="0" horzOverflow="overflow"/>
                </a:tc>
                <a:tc>
                  <a:txBody>
                    <a:bodyPr/>
                    <a:lstStyle/>
                    <a:p>
                      <a:pPr algn="l" defTabSz="341021">
                        <a:defRPr sz="1800" b="0">
                          <a:solidFill>
                            <a:srgbClr val="000000"/>
                          </a:solidFill>
                        </a:defRPr>
                      </a:pPr>
                      <a:r>
                        <a:rPr sz="1100" b="1">
                          <a:solidFill>
                            <a:schemeClr val="accent3">
                              <a:lumOff val="44000"/>
                            </a:schemeClr>
                          </a:solidFill>
                        </a:rPr>
                        <a:t>Day </a:t>
                      </a:r>
                    </a:p>
                  </a:txBody>
                  <a:tcPr marL="0" marR="0" marT="0" marB="0" horzOverflow="overflow"/>
                </a:tc>
                <a:tc>
                  <a:txBody>
                    <a:bodyPr/>
                    <a:lstStyle/>
                    <a:p>
                      <a:pPr algn="l" defTabSz="341021">
                        <a:defRPr sz="1800" b="0">
                          <a:solidFill>
                            <a:srgbClr val="000000"/>
                          </a:solidFill>
                        </a:defRPr>
                      </a:pPr>
                      <a:r>
                        <a:rPr sz="1100" b="1">
                          <a:solidFill>
                            <a:schemeClr val="accent3">
                              <a:lumOff val="44000"/>
                            </a:schemeClr>
                          </a:solidFill>
                        </a:rPr>
                        <a:t>Time</a:t>
                      </a:r>
                    </a:p>
                  </a:txBody>
                  <a:tcPr marL="0" marR="0" marT="0" marB="0" horzOverflow="overflow"/>
                </a:tc>
                <a:extLst>
                  <a:ext uri="{0D108BD9-81ED-4DB2-BD59-A6C34878D82A}">
                    <a16:rowId xmlns:a16="http://schemas.microsoft.com/office/drawing/2014/main" val="10000"/>
                  </a:ext>
                </a:extLst>
              </a:tr>
              <a:tr h="166928">
                <a:tc>
                  <a:txBody>
                    <a:bodyPr/>
                    <a:lstStyle/>
                    <a:p>
                      <a:pPr algn="l" defTabSz="341021">
                        <a:defRPr sz="1800" b="0">
                          <a:solidFill>
                            <a:srgbClr val="000000"/>
                          </a:solidFill>
                        </a:defRPr>
                      </a:pPr>
                      <a:r>
                        <a:rPr sz="1100" b="1">
                          <a:solidFill>
                            <a:schemeClr val="accent3">
                              <a:lumOff val="44000"/>
                            </a:schemeClr>
                          </a:solidFill>
                        </a:rPr>
                        <a:t>1</a:t>
                      </a:r>
                    </a:p>
                  </a:txBody>
                  <a:tcPr marL="0" marR="0" marT="0" marB="0" horzOverflow="overflow"/>
                </a:tc>
                <a:tc>
                  <a:txBody>
                    <a:bodyPr/>
                    <a:lstStyle/>
                    <a:p>
                      <a:pPr algn="l" defTabSz="341021">
                        <a:defRPr sz="1800"/>
                      </a:pPr>
                      <a:r>
                        <a:rPr sz="1100"/>
                        <a:t>Chile</a:t>
                      </a:r>
                    </a:p>
                  </a:txBody>
                  <a:tcPr marL="0" marR="0" marT="0" marB="0" horzOverflow="overflow"/>
                </a:tc>
                <a:tc>
                  <a:txBody>
                    <a:bodyPr/>
                    <a:lstStyle/>
                    <a:p>
                      <a:pPr algn="l" defTabSz="341021">
                        <a:defRPr sz="1800"/>
                      </a:pPr>
                      <a:r>
                        <a:rPr sz="1100"/>
                        <a:t>20 of October 2022</a:t>
                      </a:r>
                    </a:p>
                  </a:txBody>
                  <a:tcPr marL="0" marR="0" marT="0" marB="0" horzOverflow="overflow"/>
                </a:tc>
                <a:tc>
                  <a:txBody>
                    <a:bodyPr/>
                    <a:lstStyle/>
                    <a:p>
                      <a:pPr algn="l" defTabSz="341021">
                        <a:defRPr sz="1800"/>
                      </a:pPr>
                      <a:r>
                        <a:rPr sz="1100"/>
                        <a:t>14:23 UTC</a:t>
                      </a:r>
                    </a:p>
                  </a:txBody>
                  <a:tcPr marL="0" marR="0" marT="0" marB="0" horzOverflow="overflow"/>
                </a:tc>
                <a:extLst>
                  <a:ext uri="{0D108BD9-81ED-4DB2-BD59-A6C34878D82A}">
                    <a16:rowId xmlns:a16="http://schemas.microsoft.com/office/drawing/2014/main" val="10001"/>
                  </a:ext>
                </a:extLst>
              </a:tr>
              <a:tr h="166928">
                <a:tc>
                  <a:txBody>
                    <a:bodyPr/>
                    <a:lstStyle/>
                    <a:p>
                      <a:pPr algn="l" defTabSz="341021">
                        <a:defRPr sz="1800" b="0">
                          <a:solidFill>
                            <a:srgbClr val="000000"/>
                          </a:solidFill>
                        </a:defRPr>
                      </a:pPr>
                      <a:r>
                        <a:rPr sz="1100" b="1">
                          <a:solidFill>
                            <a:schemeClr val="accent3">
                              <a:lumOff val="44000"/>
                            </a:schemeClr>
                          </a:solidFill>
                        </a:rPr>
                        <a:t>2</a:t>
                      </a:r>
                    </a:p>
                  </a:txBody>
                  <a:tcPr marL="0" marR="0" marT="0" marB="0" horzOverflow="overflow"/>
                </a:tc>
                <a:tc>
                  <a:txBody>
                    <a:bodyPr/>
                    <a:lstStyle/>
                    <a:p>
                      <a:pPr algn="l" defTabSz="341021">
                        <a:defRPr sz="1800"/>
                      </a:pPr>
                      <a:r>
                        <a:rPr sz="1100"/>
                        <a:t>China</a:t>
                      </a:r>
                    </a:p>
                  </a:txBody>
                  <a:tcPr marL="0" marR="0" marT="0" marB="0" horzOverflow="overflow"/>
                </a:tc>
                <a:tc>
                  <a:txBody>
                    <a:bodyPr/>
                    <a:lstStyle/>
                    <a:p>
                      <a:pPr algn="l" defTabSz="341021">
                        <a:defRPr sz="1800"/>
                      </a:pPr>
                      <a:r>
                        <a:rPr sz="1100"/>
                        <a:t>04 of November 2022</a:t>
                      </a:r>
                    </a:p>
                  </a:txBody>
                  <a:tcPr marL="0" marR="0" marT="0" marB="0" horzOverflow="overflow"/>
                </a:tc>
                <a:tc>
                  <a:txBody>
                    <a:bodyPr/>
                    <a:lstStyle/>
                    <a:p>
                      <a:pPr algn="l" defTabSz="341021">
                        <a:defRPr sz="1800"/>
                      </a:pPr>
                      <a:r>
                        <a:rPr sz="1100"/>
                        <a:t>02:00 UTC</a:t>
                      </a:r>
                    </a:p>
                  </a:txBody>
                  <a:tcPr marL="0" marR="0" marT="0" marB="0" horzOverflow="overflow"/>
                </a:tc>
                <a:extLst>
                  <a:ext uri="{0D108BD9-81ED-4DB2-BD59-A6C34878D82A}">
                    <a16:rowId xmlns:a16="http://schemas.microsoft.com/office/drawing/2014/main" val="10002"/>
                  </a:ext>
                </a:extLst>
              </a:tr>
              <a:tr h="166928">
                <a:tc>
                  <a:txBody>
                    <a:bodyPr/>
                    <a:lstStyle/>
                    <a:p>
                      <a:pPr algn="l" defTabSz="341021">
                        <a:defRPr sz="1800" b="0">
                          <a:solidFill>
                            <a:srgbClr val="000000"/>
                          </a:solidFill>
                        </a:defRPr>
                      </a:pPr>
                      <a:r>
                        <a:rPr sz="1100" b="1">
                          <a:solidFill>
                            <a:schemeClr val="accent3">
                              <a:lumOff val="44000"/>
                            </a:schemeClr>
                          </a:solidFill>
                        </a:rPr>
                        <a:t>3</a:t>
                      </a:r>
                    </a:p>
                  </a:txBody>
                  <a:tcPr marL="0" marR="0" marT="0" marB="0" horzOverflow="overflow"/>
                </a:tc>
                <a:tc>
                  <a:txBody>
                    <a:bodyPr/>
                    <a:lstStyle/>
                    <a:p>
                      <a:pPr algn="l" defTabSz="341021">
                        <a:defRPr sz="1800"/>
                      </a:pPr>
                      <a:r>
                        <a:rPr sz="1100"/>
                        <a:t>Colombia</a:t>
                      </a:r>
                    </a:p>
                  </a:txBody>
                  <a:tcPr marL="0" marR="0" marT="0" marB="0" horzOverflow="overflow"/>
                </a:tc>
                <a:tc>
                  <a:txBody>
                    <a:bodyPr/>
                    <a:lstStyle/>
                    <a:p>
                      <a:pPr algn="l" defTabSz="341021">
                        <a:defRPr sz="1800"/>
                      </a:pPr>
                      <a:r>
                        <a:rPr sz="1100"/>
                        <a:t>27 of October 2022</a:t>
                      </a:r>
                    </a:p>
                  </a:txBody>
                  <a:tcPr marL="0" marR="0" marT="0" marB="0" horzOverflow="overflow"/>
                </a:tc>
                <a:tc>
                  <a:txBody>
                    <a:bodyPr/>
                    <a:lstStyle/>
                    <a:p>
                      <a:pPr algn="l" defTabSz="341021">
                        <a:defRPr sz="1800"/>
                      </a:pPr>
                      <a:r>
                        <a:rPr sz="1100"/>
                        <a:t>14:24 UTC</a:t>
                      </a:r>
                    </a:p>
                  </a:txBody>
                  <a:tcPr marL="0" marR="0" marT="0" marB="0" horzOverflow="overflow"/>
                </a:tc>
                <a:extLst>
                  <a:ext uri="{0D108BD9-81ED-4DB2-BD59-A6C34878D82A}">
                    <a16:rowId xmlns:a16="http://schemas.microsoft.com/office/drawing/2014/main" val="10003"/>
                  </a:ext>
                </a:extLst>
              </a:tr>
              <a:tr h="166928">
                <a:tc>
                  <a:txBody>
                    <a:bodyPr/>
                    <a:lstStyle/>
                    <a:p>
                      <a:pPr algn="l" defTabSz="341021">
                        <a:defRPr sz="1800" b="0">
                          <a:solidFill>
                            <a:srgbClr val="000000"/>
                          </a:solidFill>
                        </a:defRPr>
                      </a:pPr>
                      <a:r>
                        <a:rPr sz="1100" b="1">
                          <a:solidFill>
                            <a:schemeClr val="accent3">
                              <a:lumOff val="44000"/>
                            </a:schemeClr>
                          </a:solidFill>
                        </a:rPr>
                        <a:t>4</a:t>
                      </a:r>
                    </a:p>
                  </a:txBody>
                  <a:tcPr marL="0" marR="0" marT="0" marB="0" horzOverflow="overflow"/>
                </a:tc>
                <a:tc>
                  <a:txBody>
                    <a:bodyPr/>
                    <a:lstStyle/>
                    <a:p>
                      <a:pPr algn="l" defTabSz="341021">
                        <a:defRPr sz="1800"/>
                      </a:pPr>
                      <a:r>
                        <a:rPr sz="1100" u="sng"/>
                        <a:t>Costa Rica</a:t>
                      </a:r>
                    </a:p>
                  </a:txBody>
                  <a:tcPr marL="0" marR="0" marT="0" marB="0" horzOverflow="overflow"/>
                </a:tc>
                <a:tc>
                  <a:txBody>
                    <a:bodyPr/>
                    <a:lstStyle/>
                    <a:p>
                      <a:pPr algn="l" defTabSz="341021">
                        <a:defRPr sz="1800"/>
                      </a:pPr>
                      <a:r>
                        <a:rPr sz="1100"/>
                        <a:t>13 of October 2022</a:t>
                      </a:r>
                    </a:p>
                  </a:txBody>
                  <a:tcPr marL="0" marR="0" marT="0" marB="0" horzOverflow="overflow"/>
                </a:tc>
                <a:tc>
                  <a:txBody>
                    <a:bodyPr/>
                    <a:lstStyle/>
                    <a:p>
                      <a:pPr algn="l" defTabSz="341021">
                        <a:defRPr sz="1800"/>
                      </a:pPr>
                      <a:r>
                        <a:rPr sz="1100"/>
                        <a:t>00:00 UTC</a:t>
                      </a:r>
                    </a:p>
                  </a:txBody>
                  <a:tcPr marL="0" marR="0" marT="0" marB="0" horzOverflow="overflow"/>
                </a:tc>
                <a:extLst>
                  <a:ext uri="{0D108BD9-81ED-4DB2-BD59-A6C34878D82A}">
                    <a16:rowId xmlns:a16="http://schemas.microsoft.com/office/drawing/2014/main" val="10004"/>
                  </a:ext>
                </a:extLst>
              </a:tr>
              <a:tr h="166928">
                <a:tc>
                  <a:txBody>
                    <a:bodyPr/>
                    <a:lstStyle/>
                    <a:p>
                      <a:pPr algn="l" defTabSz="341021">
                        <a:defRPr sz="1800" b="0">
                          <a:solidFill>
                            <a:srgbClr val="000000"/>
                          </a:solidFill>
                        </a:defRPr>
                      </a:pPr>
                      <a:r>
                        <a:rPr sz="1100" b="1">
                          <a:solidFill>
                            <a:schemeClr val="accent3">
                              <a:lumOff val="44000"/>
                            </a:schemeClr>
                          </a:solidFill>
                        </a:rPr>
                        <a:t>5</a:t>
                      </a:r>
                    </a:p>
                  </a:txBody>
                  <a:tcPr marL="0" marR="0" marT="0" marB="0" horzOverflow="overflow"/>
                </a:tc>
                <a:tc>
                  <a:txBody>
                    <a:bodyPr/>
                    <a:lstStyle/>
                    <a:p>
                      <a:pPr algn="l" defTabSz="341021">
                        <a:defRPr sz="1800"/>
                      </a:pPr>
                      <a:r>
                        <a:rPr sz="1100"/>
                        <a:t>Ecuador</a:t>
                      </a:r>
                    </a:p>
                  </a:txBody>
                  <a:tcPr marL="0" marR="0" marT="0" marB="0" horzOverflow="overflow"/>
                </a:tc>
                <a:tc>
                  <a:txBody>
                    <a:bodyPr/>
                    <a:lstStyle/>
                    <a:p>
                      <a:pPr algn="l" defTabSz="341021">
                        <a:defRPr sz="1800"/>
                      </a:pPr>
                      <a:r>
                        <a:rPr sz="1100"/>
                        <a:t>27 of October 2022</a:t>
                      </a:r>
                    </a:p>
                  </a:txBody>
                  <a:tcPr marL="0" marR="0" marT="0" marB="0" horzOverflow="overflow"/>
                </a:tc>
                <a:tc>
                  <a:txBody>
                    <a:bodyPr/>
                    <a:lstStyle/>
                    <a:p>
                      <a:pPr algn="l" defTabSz="341021">
                        <a:defRPr sz="1800"/>
                      </a:pPr>
                      <a:r>
                        <a:rPr sz="1100"/>
                        <a:t>14:15 UTC</a:t>
                      </a:r>
                    </a:p>
                  </a:txBody>
                  <a:tcPr marL="0" marR="0" marT="0" marB="0" horzOverflow="overflow"/>
                </a:tc>
                <a:extLst>
                  <a:ext uri="{0D108BD9-81ED-4DB2-BD59-A6C34878D82A}">
                    <a16:rowId xmlns:a16="http://schemas.microsoft.com/office/drawing/2014/main" val="10005"/>
                  </a:ext>
                </a:extLst>
              </a:tr>
              <a:tr h="166928">
                <a:tc>
                  <a:txBody>
                    <a:bodyPr/>
                    <a:lstStyle/>
                    <a:p>
                      <a:pPr algn="l" defTabSz="341021">
                        <a:defRPr sz="1800" b="0">
                          <a:solidFill>
                            <a:srgbClr val="000000"/>
                          </a:solidFill>
                        </a:defRPr>
                      </a:pPr>
                      <a:r>
                        <a:rPr sz="1100" b="1">
                          <a:solidFill>
                            <a:schemeClr val="accent3">
                              <a:lumOff val="44000"/>
                            </a:schemeClr>
                          </a:solidFill>
                        </a:rPr>
                        <a:t>6</a:t>
                      </a:r>
                    </a:p>
                  </a:txBody>
                  <a:tcPr marL="0" marR="0" marT="0" marB="0" horzOverflow="overflow"/>
                </a:tc>
                <a:tc>
                  <a:txBody>
                    <a:bodyPr/>
                    <a:lstStyle/>
                    <a:p>
                      <a:pPr algn="l" defTabSz="341021">
                        <a:defRPr sz="1800"/>
                      </a:pPr>
                      <a:r>
                        <a:rPr sz="1100"/>
                        <a:t>El Salvador</a:t>
                      </a:r>
                    </a:p>
                  </a:txBody>
                  <a:tcPr marL="0" marR="0" marT="0" marB="0" horzOverflow="overflow"/>
                </a:tc>
                <a:tc>
                  <a:txBody>
                    <a:bodyPr/>
                    <a:lstStyle/>
                    <a:p>
                      <a:pPr algn="l" defTabSz="341021">
                        <a:defRPr sz="1800"/>
                      </a:pPr>
                      <a:r>
                        <a:rPr sz="1100"/>
                        <a:t>22 of November 2022</a:t>
                      </a:r>
                    </a:p>
                  </a:txBody>
                  <a:tcPr marL="0" marR="0" marT="0" marB="0" horzOverflow="overflow"/>
                </a:tc>
                <a:tc>
                  <a:txBody>
                    <a:bodyPr/>
                    <a:lstStyle/>
                    <a:p>
                      <a:pPr algn="l" defTabSz="341021">
                        <a:defRPr sz="1800"/>
                      </a:pPr>
                      <a:r>
                        <a:rPr sz="1100"/>
                        <a:t>15:55 UTC</a:t>
                      </a:r>
                    </a:p>
                  </a:txBody>
                  <a:tcPr marL="0" marR="0" marT="0" marB="0" horzOverflow="overflow"/>
                </a:tc>
                <a:extLst>
                  <a:ext uri="{0D108BD9-81ED-4DB2-BD59-A6C34878D82A}">
                    <a16:rowId xmlns:a16="http://schemas.microsoft.com/office/drawing/2014/main" val="10006"/>
                  </a:ext>
                </a:extLst>
              </a:tr>
              <a:tr h="166928">
                <a:tc>
                  <a:txBody>
                    <a:bodyPr/>
                    <a:lstStyle/>
                    <a:p>
                      <a:pPr algn="l" defTabSz="341021">
                        <a:defRPr sz="1800" b="0">
                          <a:solidFill>
                            <a:srgbClr val="000000"/>
                          </a:solidFill>
                        </a:defRPr>
                      </a:pPr>
                      <a:r>
                        <a:rPr sz="1100" b="1">
                          <a:solidFill>
                            <a:schemeClr val="accent3">
                              <a:lumOff val="44000"/>
                            </a:schemeClr>
                          </a:solidFill>
                        </a:rPr>
                        <a:t>7</a:t>
                      </a:r>
                    </a:p>
                  </a:txBody>
                  <a:tcPr marL="0" marR="0" marT="0" marB="0" horzOverflow="overflow"/>
                </a:tc>
                <a:tc>
                  <a:txBody>
                    <a:bodyPr/>
                    <a:lstStyle/>
                    <a:p>
                      <a:pPr algn="l" defTabSz="341021">
                        <a:defRPr sz="1800"/>
                      </a:pPr>
                      <a:r>
                        <a:rPr sz="1100"/>
                        <a:t>Fiji</a:t>
                      </a:r>
                    </a:p>
                  </a:txBody>
                  <a:tcPr marL="0" marR="0" marT="0" marB="0" horzOverflow="overflow"/>
                </a:tc>
                <a:tc>
                  <a:txBody>
                    <a:bodyPr/>
                    <a:lstStyle/>
                    <a:p>
                      <a:pPr algn="l" defTabSz="341021">
                        <a:defRPr sz="1800"/>
                      </a:pPr>
                      <a:r>
                        <a:rPr sz="1100"/>
                        <a:t>09 of November 2022</a:t>
                      </a:r>
                    </a:p>
                  </a:txBody>
                  <a:tcPr marL="0" marR="0" marT="0" marB="0" horzOverflow="overflow"/>
                </a:tc>
                <a:tc>
                  <a:txBody>
                    <a:bodyPr/>
                    <a:lstStyle/>
                    <a:p>
                      <a:pPr algn="l" defTabSz="341021">
                        <a:defRPr sz="1800"/>
                      </a:pPr>
                      <a:r>
                        <a:rPr sz="1100"/>
                        <a:t>23.20 UTC</a:t>
                      </a:r>
                    </a:p>
                  </a:txBody>
                  <a:tcPr marL="0" marR="0" marT="0" marB="0" horzOverflow="overflow"/>
                </a:tc>
                <a:extLst>
                  <a:ext uri="{0D108BD9-81ED-4DB2-BD59-A6C34878D82A}">
                    <a16:rowId xmlns:a16="http://schemas.microsoft.com/office/drawing/2014/main" val="10007"/>
                  </a:ext>
                </a:extLst>
              </a:tr>
              <a:tr h="166928">
                <a:tc>
                  <a:txBody>
                    <a:bodyPr/>
                    <a:lstStyle/>
                    <a:p>
                      <a:pPr algn="l" defTabSz="341021">
                        <a:defRPr sz="1800" b="0">
                          <a:solidFill>
                            <a:srgbClr val="000000"/>
                          </a:solidFill>
                        </a:defRPr>
                      </a:pPr>
                      <a:r>
                        <a:rPr sz="1100" b="1">
                          <a:solidFill>
                            <a:schemeClr val="accent3">
                              <a:lumOff val="44000"/>
                            </a:schemeClr>
                          </a:solidFill>
                        </a:rPr>
                        <a:t>8</a:t>
                      </a:r>
                    </a:p>
                  </a:txBody>
                  <a:tcPr marL="0" marR="0" marT="0" marB="0" horzOverflow="overflow"/>
                </a:tc>
                <a:tc>
                  <a:txBody>
                    <a:bodyPr/>
                    <a:lstStyle/>
                    <a:p>
                      <a:pPr algn="l" defTabSz="341021">
                        <a:defRPr sz="1800"/>
                      </a:pPr>
                      <a:r>
                        <a:rPr sz="1100"/>
                        <a:t>Hong Kong, China</a:t>
                      </a:r>
                    </a:p>
                  </a:txBody>
                  <a:tcPr marL="0" marR="0" marT="0" marB="0" horzOverflow="overflow"/>
                </a:tc>
                <a:tc>
                  <a:txBody>
                    <a:bodyPr/>
                    <a:lstStyle/>
                    <a:p>
                      <a:pPr algn="l" defTabSz="341021">
                        <a:defRPr sz="1800"/>
                      </a:pPr>
                      <a:r>
                        <a:rPr sz="1100"/>
                        <a:t>11 of November 2022</a:t>
                      </a:r>
                    </a:p>
                  </a:txBody>
                  <a:tcPr marL="0" marR="0" marT="0" marB="0" horzOverflow="overflow"/>
                </a:tc>
                <a:tc>
                  <a:txBody>
                    <a:bodyPr/>
                    <a:lstStyle/>
                    <a:p>
                      <a:pPr algn="l" defTabSz="341021">
                        <a:defRPr sz="1800"/>
                      </a:pPr>
                      <a:r>
                        <a:rPr sz="1100"/>
                        <a:t>01:05UTC</a:t>
                      </a:r>
                    </a:p>
                  </a:txBody>
                  <a:tcPr marL="0" marR="0" marT="0" marB="0" horzOverflow="overflow"/>
                </a:tc>
                <a:extLst>
                  <a:ext uri="{0D108BD9-81ED-4DB2-BD59-A6C34878D82A}">
                    <a16:rowId xmlns:a16="http://schemas.microsoft.com/office/drawing/2014/main" val="10008"/>
                  </a:ext>
                </a:extLst>
              </a:tr>
              <a:tr h="166928">
                <a:tc>
                  <a:txBody>
                    <a:bodyPr/>
                    <a:lstStyle/>
                    <a:p>
                      <a:pPr algn="l" defTabSz="341021">
                        <a:defRPr sz="1800" b="0">
                          <a:solidFill>
                            <a:srgbClr val="000000"/>
                          </a:solidFill>
                        </a:defRPr>
                      </a:pPr>
                      <a:r>
                        <a:rPr sz="1100" b="1">
                          <a:solidFill>
                            <a:schemeClr val="accent3">
                              <a:lumOff val="44000"/>
                            </a:schemeClr>
                          </a:solidFill>
                        </a:rPr>
                        <a:t>9</a:t>
                      </a:r>
                    </a:p>
                  </a:txBody>
                  <a:tcPr marL="0" marR="0" marT="0" marB="0" horzOverflow="overflow"/>
                </a:tc>
                <a:tc>
                  <a:txBody>
                    <a:bodyPr/>
                    <a:lstStyle/>
                    <a:p>
                      <a:pPr algn="l" defTabSz="341021">
                        <a:defRPr sz="1800"/>
                      </a:pPr>
                      <a:r>
                        <a:rPr sz="1100"/>
                        <a:t>Mexico</a:t>
                      </a:r>
                    </a:p>
                  </a:txBody>
                  <a:tcPr marL="0" marR="0" marT="0" marB="0" horzOverflow="overflow"/>
                </a:tc>
                <a:tc>
                  <a:txBody>
                    <a:bodyPr/>
                    <a:lstStyle/>
                    <a:p>
                      <a:pPr algn="l" defTabSz="341021">
                        <a:defRPr sz="1800"/>
                      </a:pPr>
                      <a:r>
                        <a:rPr sz="1100" i="1"/>
                        <a:t>[No info]</a:t>
                      </a:r>
                    </a:p>
                  </a:txBody>
                  <a:tcPr marL="0" marR="0" marT="0" marB="0" horzOverflow="overflow"/>
                </a:tc>
                <a:tc>
                  <a:txBody>
                    <a:bodyPr/>
                    <a:lstStyle/>
                    <a:p>
                      <a:pPr algn="l" defTabSz="341021">
                        <a:defRPr sz="1800"/>
                      </a:pPr>
                      <a:r>
                        <a:rPr sz="1100"/>
                        <a:t>10 minutes after alert</a:t>
                      </a:r>
                    </a:p>
                  </a:txBody>
                  <a:tcPr marL="0" marR="0" marT="0" marB="0" horzOverflow="overflow"/>
                </a:tc>
                <a:extLst>
                  <a:ext uri="{0D108BD9-81ED-4DB2-BD59-A6C34878D82A}">
                    <a16:rowId xmlns:a16="http://schemas.microsoft.com/office/drawing/2014/main" val="10009"/>
                  </a:ext>
                </a:extLst>
              </a:tr>
              <a:tr h="166928">
                <a:tc>
                  <a:txBody>
                    <a:bodyPr/>
                    <a:lstStyle/>
                    <a:p>
                      <a:pPr algn="l" defTabSz="341021">
                        <a:defRPr sz="1800" b="0">
                          <a:solidFill>
                            <a:srgbClr val="000000"/>
                          </a:solidFill>
                        </a:defRPr>
                      </a:pPr>
                      <a:r>
                        <a:rPr sz="1100" b="1">
                          <a:solidFill>
                            <a:schemeClr val="accent3">
                              <a:lumOff val="44000"/>
                            </a:schemeClr>
                          </a:solidFill>
                        </a:rPr>
                        <a:t>10</a:t>
                      </a:r>
                    </a:p>
                  </a:txBody>
                  <a:tcPr marL="0" marR="0" marT="0" marB="0" horzOverflow="overflow"/>
                </a:tc>
                <a:tc>
                  <a:txBody>
                    <a:bodyPr/>
                    <a:lstStyle/>
                    <a:p>
                      <a:pPr algn="l" defTabSz="341021">
                        <a:defRPr sz="1800"/>
                      </a:pPr>
                      <a:r>
                        <a:rPr sz="1100"/>
                        <a:t>New Caledonia</a:t>
                      </a:r>
                    </a:p>
                  </a:txBody>
                  <a:tcPr marL="0" marR="0" marT="0" marB="0" horzOverflow="overflow"/>
                </a:tc>
                <a:tc>
                  <a:txBody>
                    <a:bodyPr/>
                    <a:lstStyle/>
                    <a:p>
                      <a:pPr algn="l" defTabSz="341021">
                        <a:defRPr sz="1800"/>
                      </a:pPr>
                      <a:r>
                        <a:rPr sz="1100"/>
                        <a:t>21 of November 2022</a:t>
                      </a:r>
                    </a:p>
                  </a:txBody>
                  <a:tcPr marL="0" marR="0" marT="0" marB="0" horzOverflow="overflow"/>
                </a:tc>
                <a:tc>
                  <a:txBody>
                    <a:bodyPr/>
                    <a:lstStyle/>
                    <a:p>
                      <a:pPr algn="l" defTabSz="341021">
                        <a:defRPr sz="1800"/>
                      </a:pPr>
                      <a:r>
                        <a:rPr sz="1100"/>
                        <a:t>21:31 UTC</a:t>
                      </a:r>
                    </a:p>
                  </a:txBody>
                  <a:tcPr marL="0" marR="0" marT="0" marB="0" horzOverflow="overflow"/>
                </a:tc>
                <a:extLst>
                  <a:ext uri="{0D108BD9-81ED-4DB2-BD59-A6C34878D82A}">
                    <a16:rowId xmlns:a16="http://schemas.microsoft.com/office/drawing/2014/main" val="10010"/>
                  </a:ext>
                </a:extLst>
              </a:tr>
              <a:tr h="1168492">
                <a:tc>
                  <a:txBody>
                    <a:bodyPr/>
                    <a:lstStyle/>
                    <a:p>
                      <a:pPr algn="l" defTabSz="341021">
                        <a:defRPr sz="1800" b="0">
                          <a:solidFill>
                            <a:srgbClr val="000000"/>
                          </a:solidFill>
                        </a:defRPr>
                      </a:pPr>
                      <a:r>
                        <a:rPr sz="1100" b="1">
                          <a:solidFill>
                            <a:schemeClr val="accent3">
                              <a:lumOff val="44000"/>
                            </a:schemeClr>
                          </a:solidFill>
                        </a:rPr>
                        <a:t>11</a:t>
                      </a:r>
                    </a:p>
                  </a:txBody>
                  <a:tcPr marL="0" marR="0" marT="0" marB="0" horzOverflow="overflow"/>
                </a:tc>
                <a:tc>
                  <a:txBody>
                    <a:bodyPr/>
                    <a:lstStyle/>
                    <a:p>
                      <a:pPr algn="l" defTabSz="341021">
                        <a:defRPr sz="1800"/>
                      </a:pPr>
                      <a:r>
                        <a:rPr sz="1100"/>
                        <a:t>New Zealand</a:t>
                      </a:r>
                    </a:p>
                  </a:txBody>
                  <a:tcPr marL="0" marR="0" marT="0" marB="0" horzOverflow="overflow"/>
                </a:tc>
                <a:tc>
                  <a:txBody>
                    <a:bodyPr/>
                    <a:lstStyle/>
                    <a:p>
                      <a:pPr algn="l" defTabSz="341021">
                        <a:defRPr sz="1100"/>
                      </a:pPr>
                      <a:r>
                        <a:t>PacWave 22 was developed over five dates: </a:t>
                      </a:r>
                    </a:p>
                    <a:p>
                      <a:pPr marL="342900" indent="-342900" algn="l" defTabSz="341021">
                        <a:buSzPct val="100000"/>
                        <a:buFont typeface="Symbol"/>
                        <a:buChar char="·"/>
                        <a:defRPr sz="1100"/>
                      </a:pPr>
                      <a:r>
                        <a:t>24 October 2022</a:t>
                      </a:r>
                    </a:p>
                    <a:p>
                      <a:pPr marL="342900" indent="-342900" algn="l" defTabSz="341021">
                        <a:buSzPct val="100000"/>
                        <a:buFont typeface="Symbol"/>
                        <a:buChar char="·"/>
                        <a:defRPr sz="1100"/>
                      </a:pPr>
                      <a:r>
                        <a:t>27 October 2022</a:t>
                      </a:r>
                    </a:p>
                    <a:p>
                      <a:pPr marL="342900" indent="-342900" algn="l" defTabSz="341021">
                        <a:buSzPct val="100000"/>
                        <a:buFont typeface="Symbol"/>
                        <a:buChar char="·"/>
                        <a:defRPr sz="1100"/>
                      </a:pPr>
                      <a:r>
                        <a:t>31 October 2022</a:t>
                      </a:r>
                    </a:p>
                    <a:p>
                      <a:pPr marL="342900" indent="-342900" algn="l" defTabSz="341021">
                        <a:buSzPct val="100000"/>
                        <a:buFont typeface="Symbol"/>
                        <a:buChar char="·"/>
                        <a:defRPr sz="1100"/>
                      </a:pPr>
                      <a:r>
                        <a:t>01 November 2022</a:t>
                      </a:r>
                    </a:p>
                    <a:p>
                      <a:pPr marL="342900" indent="-342900" algn="l" defTabSz="341021">
                        <a:buSzPct val="100000"/>
                        <a:buFont typeface="Symbol"/>
                        <a:buChar char="·"/>
                        <a:defRPr sz="1100"/>
                      </a:pPr>
                      <a:r>
                        <a:t>08 November 2022</a:t>
                      </a:r>
                    </a:p>
                  </a:txBody>
                  <a:tcPr marL="0" marR="0" marT="0" marB="0" horzOverflow="overflow"/>
                </a:tc>
                <a:tc>
                  <a:txBody>
                    <a:bodyPr/>
                    <a:lstStyle/>
                    <a:p>
                      <a:pPr algn="l" defTabSz="341021">
                        <a:defRPr sz="1800"/>
                      </a:pPr>
                      <a:r>
                        <a:rPr sz="1100"/>
                        <a:t>20:09 UTC</a:t>
                      </a:r>
                    </a:p>
                  </a:txBody>
                  <a:tcPr marL="0" marR="0" marT="0" marB="0" horzOverflow="overflow"/>
                </a:tc>
                <a:extLst>
                  <a:ext uri="{0D108BD9-81ED-4DB2-BD59-A6C34878D82A}">
                    <a16:rowId xmlns:a16="http://schemas.microsoft.com/office/drawing/2014/main" val="10011"/>
                  </a:ext>
                </a:extLst>
              </a:tr>
              <a:tr h="166928">
                <a:tc>
                  <a:txBody>
                    <a:bodyPr/>
                    <a:lstStyle/>
                    <a:p>
                      <a:pPr algn="l" defTabSz="341021">
                        <a:defRPr sz="1800" b="0">
                          <a:solidFill>
                            <a:srgbClr val="000000"/>
                          </a:solidFill>
                        </a:defRPr>
                      </a:pPr>
                      <a:r>
                        <a:rPr sz="1100" b="1">
                          <a:solidFill>
                            <a:schemeClr val="accent3">
                              <a:lumOff val="44000"/>
                            </a:schemeClr>
                          </a:solidFill>
                        </a:rPr>
                        <a:t>12</a:t>
                      </a:r>
                    </a:p>
                  </a:txBody>
                  <a:tcPr marL="0" marR="0" marT="0" marB="0" horzOverflow="overflow"/>
                </a:tc>
                <a:tc>
                  <a:txBody>
                    <a:bodyPr/>
                    <a:lstStyle/>
                    <a:p>
                      <a:pPr algn="l" defTabSz="341021">
                        <a:defRPr sz="1800"/>
                      </a:pPr>
                      <a:r>
                        <a:rPr sz="1100"/>
                        <a:t>Perú</a:t>
                      </a:r>
                    </a:p>
                  </a:txBody>
                  <a:tcPr marL="0" marR="0" marT="0" marB="0" horzOverflow="overflow"/>
                </a:tc>
                <a:tc>
                  <a:txBody>
                    <a:bodyPr/>
                    <a:lstStyle/>
                    <a:p>
                      <a:pPr algn="l" defTabSz="341021">
                        <a:defRPr sz="1800"/>
                      </a:pPr>
                      <a:r>
                        <a:rPr sz="1100"/>
                        <a:t>12 October</a:t>
                      </a:r>
                    </a:p>
                  </a:txBody>
                  <a:tcPr marL="0" marR="0" marT="0" marB="0" horzOverflow="overflow"/>
                </a:tc>
                <a:tc>
                  <a:txBody>
                    <a:bodyPr/>
                    <a:lstStyle/>
                    <a:p>
                      <a:pPr algn="l" defTabSz="341021">
                        <a:defRPr sz="1800"/>
                      </a:pPr>
                      <a:r>
                        <a:rPr sz="1100"/>
                        <a:t>19:00 UTC</a:t>
                      </a:r>
                    </a:p>
                  </a:txBody>
                  <a:tcPr marL="0" marR="0" marT="0" marB="0" horzOverflow="overflow"/>
                </a:tc>
                <a:extLst>
                  <a:ext uri="{0D108BD9-81ED-4DB2-BD59-A6C34878D82A}">
                    <a16:rowId xmlns:a16="http://schemas.microsoft.com/office/drawing/2014/main" val="10012"/>
                  </a:ext>
                </a:extLst>
              </a:tr>
              <a:tr h="166928">
                <a:tc>
                  <a:txBody>
                    <a:bodyPr/>
                    <a:lstStyle/>
                    <a:p>
                      <a:pPr algn="l" defTabSz="341021">
                        <a:defRPr sz="1800" b="0">
                          <a:solidFill>
                            <a:srgbClr val="000000"/>
                          </a:solidFill>
                        </a:defRPr>
                      </a:pPr>
                      <a:r>
                        <a:rPr sz="1100" b="1">
                          <a:solidFill>
                            <a:schemeClr val="accent3">
                              <a:lumOff val="44000"/>
                            </a:schemeClr>
                          </a:solidFill>
                        </a:rPr>
                        <a:t>13</a:t>
                      </a:r>
                    </a:p>
                  </a:txBody>
                  <a:tcPr marL="0" marR="0" marT="0" marB="0" horzOverflow="overflow"/>
                </a:tc>
                <a:tc>
                  <a:txBody>
                    <a:bodyPr/>
                    <a:lstStyle/>
                    <a:p>
                      <a:pPr algn="l" defTabSz="341021">
                        <a:defRPr sz="1800"/>
                      </a:pPr>
                      <a:r>
                        <a:rPr sz="1100"/>
                        <a:t>Russian Federation</a:t>
                      </a:r>
                    </a:p>
                  </a:txBody>
                  <a:tcPr marL="0" marR="0" marT="0" marB="0" horzOverflow="overflow"/>
                </a:tc>
                <a:tc>
                  <a:txBody>
                    <a:bodyPr/>
                    <a:lstStyle/>
                    <a:p>
                      <a:pPr algn="l" defTabSz="341021">
                        <a:defRPr sz="1800"/>
                      </a:pPr>
                      <a:r>
                        <a:rPr sz="1100" i="1"/>
                        <a:t>[No info]</a:t>
                      </a:r>
                    </a:p>
                  </a:txBody>
                  <a:tcPr marL="0" marR="0" marT="0" marB="0" horzOverflow="overflow"/>
                </a:tc>
                <a:tc>
                  <a:txBody>
                    <a:bodyPr/>
                    <a:lstStyle/>
                    <a:p>
                      <a:pPr algn="l" defTabSz="341021">
                        <a:defRPr sz="1800"/>
                      </a:pPr>
                      <a:r>
                        <a:rPr sz="1100"/>
                        <a:t>00:02 UTC</a:t>
                      </a:r>
                    </a:p>
                  </a:txBody>
                  <a:tcPr marL="0" marR="0" marT="0" marB="0" horzOverflow="overflow"/>
                </a:tc>
                <a:extLst>
                  <a:ext uri="{0D108BD9-81ED-4DB2-BD59-A6C34878D82A}">
                    <a16:rowId xmlns:a16="http://schemas.microsoft.com/office/drawing/2014/main" val="10013"/>
                  </a:ext>
                </a:extLst>
              </a:tr>
              <a:tr h="166928">
                <a:tc>
                  <a:txBody>
                    <a:bodyPr/>
                    <a:lstStyle/>
                    <a:p>
                      <a:pPr algn="l" defTabSz="341021">
                        <a:defRPr sz="1800" b="0">
                          <a:solidFill>
                            <a:srgbClr val="000000"/>
                          </a:solidFill>
                        </a:defRPr>
                      </a:pPr>
                      <a:r>
                        <a:rPr sz="1100" b="1">
                          <a:solidFill>
                            <a:schemeClr val="accent3">
                              <a:lumOff val="44000"/>
                            </a:schemeClr>
                          </a:solidFill>
                        </a:rPr>
                        <a:t>14</a:t>
                      </a:r>
                    </a:p>
                  </a:txBody>
                  <a:tcPr marL="0" marR="0" marT="0" marB="0" horzOverflow="overflow"/>
                </a:tc>
                <a:tc>
                  <a:txBody>
                    <a:bodyPr/>
                    <a:lstStyle/>
                    <a:p>
                      <a:pPr algn="l" defTabSz="341021">
                        <a:defRPr sz="1800"/>
                      </a:pPr>
                      <a:r>
                        <a:rPr sz="1100"/>
                        <a:t>Solomon Islands </a:t>
                      </a:r>
                    </a:p>
                  </a:txBody>
                  <a:tcPr marL="0" marR="0" marT="0" marB="0" horzOverflow="overflow"/>
                </a:tc>
                <a:tc>
                  <a:txBody>
                    <a:bodyPr/>
                    <a:lstStyle/>
                    <a:p>
                      <a:pPr algn="l" defTabSz="341021">
                        <a:defRPr sz="1800"/>
                      </a:pPr>
                      <a:r>
                        <a:rPr sz="1100"/>
                        <a:t>10 of November 2022</a:t>
                      </a:r>
                    </a:p>
                  </a:txBody>
                  <a:tcPr marL="0" marR="0" marT="0" marB="0" horzOverflow="overflow"/>
                </a:tc>
                <a:tc>
                  <a:txBody>
                    <a:bodyPr/>
                    <a:lstStyle/>
                    <a:p>
                      <a:pPr algn="l" defTabSz="341021">
                        <a:defRPr sz="1800"/>
                      </a:pPr>
                      <a:r>
                        <a:rPr sz="1100"/>
                        <a:t>23:20UTC</a:t>
                      </a:r>
                    </a:p>
                  </a:txBody>
                  <a:tcPr marL="0" marR="0" marT="0" marB="0" horzOverflow="overflow"/>
                </a:tc>
                <a:extLst>
                  <a:ext uri="{0D108BD9-81ED-4DB2-BD59-A6C34878D82A}">
                    <a16:rowId xmlns:a16="http://schemas.microsoft.com/office/drawing/2014/main" val="10014"/>
                  </a:ext>
                </a:extLst>
              </a:tr>
              <a:tr h="166928">
                <a:tc>
                  <a:txBody>
                    <a:bodyPr/>
                    <a:lstStyle/>
                    <a:p>
                      <a:pPr algn="l" defTabSz="341021">
                        <a:defRPr sz="1800" b="0">
                          <a:solidFill>
                            <a:srgbClr val="000000"/>
                          </a:solidFill>
                        </a:defRPr>
                      </a:pPr>
                      <a:r>
                        <a:rPr sz="1100" b="1">
                          <a:solidFill>
                            <a:schemeClr val="accent3">
                              <a:lumOff val="44000"/>
                            </a:schemeClr>
                          </a:solidFill>
                        </a:rPr>
                        <a:t>15</a:t>
                      </a:r>
                    </a:p>
                  </a:txBody>
                  <a:tcPr marL="0" marR="0" marT="0" marB="0" horzOverflow="overflow"/>
                </a:tc>
                <a:tc>
                  <a:txBody>
                    <a:bodyPr/>
                    <a:lstStyle/>
                    <a:p>
                      <a:pPr algn="l" defTabSz="341021">
                        <a:defRPr sz="1800"/>
                      </a:pPr>
                      <a:r>
                        <a:rPr sz="1100"/>
                        <a:t>Tonga</a:t>
                      </a:r>
                    </a:p>
                  </a:txBody>
                  <a:tcPr marL="0" marR="0" marT="0" marB="0" horzOverflow="overflow"/>
                </a:tc>
                <a:tc>
                  <a:txBody>
                    <a:bodyPr/>
                    <a:lstStyle/>
                    <a:p>
                      <a:pPr algn="l" defTabSz="341021">
                        <a:defRPr sz="1800"/>
                      </a:pPr>
                      <a:r>
                        <a:rPr sz="1100"/>
                        <a:t>09 of November 2022</a:t>
                      </a:r>
                    </a:p>
                  </a:txBody>
                  <a:tcPr marL="0" marR="0" marT="0" marB="0" horzOverflow="overflow"/>
                </a:tc>
                <a:tc>
                  <a:txBody>
                    <a:bodyPr/>
                    <a:lstStyle/>
                    <a:p>
                      <a:pPr algn="l" defTabSz="341021">
                        <a:defRPr sz="1800"/>
                      </a:pPr>
                      <a:r>
                        <a:rPr sz="1100" i="1"/>
                        <a:t>[No info]</a:t>
                      </a:r>
                    </a:p>
                  </a:txBody>
                  <a:tcPr marL="0" marR="0" marT="0" marB="0" horzOverflow="overflow"/>
                </a:tc>
                <a:extLst>
                  <a:ext uri="{0D108BD9-81ED-4DB2-BD59-A6C34878D82A}">
                    <a16:rowId xmlns:a16="http://schemas.microsoft.com/office/drawing/2014/main" val="10015"/>
                  </a:ext>
                </a:extLst>
              </a:tr>
            </a:tbl>
          </a:graphicData>
        </a:graphic>
      </p:graphicFrame>
      <p:pic>
        <p:nvPicPr>
          <p:cNvPr id="169" name="Picture 10" descr="Picture 10"/>
          <p:cNvPicPr>
            <a:picLocks noChangeAspect="1"/>
          </p:cNvPicPr>
          <p:nvPr/>
        </p:nvPicPr>
        <p:blipFill>
          <a:blip r:embed="rId3"/>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 name="Content Placeholder 2"/>
          <p:cNvSpPr txBox="1">
            <a:spLocks noGrp="1"/>
          </p:cNvSpPr>
          <p:nvPr>
            <p:ph type="body" sz="quarter" idx="1"/>
          </p:nvPr>
        </p:nvSpPr>
        <p:spPr>
          <a:xfrm>
            <a:off x="4569133" y="2453444"/>
            <a:ext cx="4320481" cy="1702482"/>
          </a:xfrm>
          <a:prstGeom prst="rect">
            <a:avLst/>
          </a:prstGeom>
          <a:solidFill>
            <a:schemeClr val="accent3">
              <a:lumOff val="44000"/>
            </a:schemeClr>
          </a:solidFill>
        </p:spPr>
        <p:txBody>
          <a:bodyPr lIns="34290" tIns="34290" rIns="34290" bIns="34290"/>
          <a:lstStyle/>
          <a:p>
            <a:pPr marL="0" indent="0" algn="just">
              <a:spcBef>
                <a:spcPts val="300"/>
              </a:spcBef>
              <a:buSzTx/>
              <a:buFont typeface="Wingdings"/>
              <a:buNone/>
              <a:defRPr sz="1500" i="1" u="sng"/>
            </a:pPr>
            <a:r>
              <a:t>Most used:</a:t>
            </a:r>
          </a:p>
          <a:p>
            <a:pPr marL="674670" lvl="1" indent="-322254" algn="just">
              <a:spcBef>
                <a:spcPts val="300"/>
              </a:spcBef>
              <a:defRPr sz="1600" b="0"/>
            </a:pPr>
            <a:r>
              <a:t>Email</a:t>
            </a:r>
            <a:endParaRPr sz="2100"/>
          </a:p>
          <a:p>
            <a:pPr marL="674670" lvl="1" indent="-322254" algn="just">
              <a:spcBef>
                <a:spcPts val="300"/>
              </a:spcBef>
              <a:defRPr sz="1600" b="0"/>
            </a:pPr>
            <a:r>
              <a:t>Landline telephone </a:t>
            </a:r>
            <a:endParaRPr sz="2100"/>
          </a:p>
          <a:p>
            <a:pPr marL="674670" lvl="1" indent="-322254" algn="just">
              <a:spcBef>
                <a:spcPts val="300"/>
              </a:spcBef>
              <a:defRPr sz="1600" b="0"/>
            </a:pPr>
            <a:r>
              <a:t>Mobile phone</a:t>
            </a:r>
            <a:endParaRPr sz="2100"/>
          </a:p>
          <a:p>
            <a:pPr marL="674670" lvl="1" indent="-322254" algn="just">
              <a:spcBef>
                <a:spcPts val="300"/>
              </a:spcBef>
              <a:defRPr sz="1600" b="0"/>
            </a:pPr>
            <a:r>
              <a:t>Radio</a:t>
            </a:r>
          </a:p>
          <a:p>
            <a:pPr marL="674670" lvl="1" indent="-322254" algn="just">
              <a:spcBef>
                <a:spcPts val="300"/>
              </a:spcBef>
              <a:defRPr sz="1600" b="0"/>
            </a:pPr>
            <a:r>
              <a:t>Fax</a:t>
            </a:r>
          </a:p>
        </p:txBody>
      </p:sp>
      <p:pic>
        <p:nvPicPr>
          <p:cNvPr id="174" name="Imagen 5" descr="Imagen 5"/>
          <p:cNvPicPr>
            <a:picLocks noChangeAspect="1"/>
          </p:cNvPicPr>
          <p:nvPr/>
        </p:nvPicPr>
        <p:blipFill>
          <a:blip r:embed="rId3"/>
          <a:stretch>
            <a:fillRect/>
          </a:stretch>
        </p:blipFill>
        <p:spPr>
          <a:xfrm>
            <a:off x="251521" y="843558"/>
            <a:ext cx="3960441" cy="3801155"/>
          </a:xfrm>
          <a:prstGeom prst="rect">
            <a:avLst/>
          </a:prstGeom>
          <a:ln w="12700">
            <a:miter lim="400000"/>
          </a:ln>
        </p:spPr>
      </p:pic>
      <p:pic>
        <p:nvPicPr>
          <p:cNvPr id="175" name="Picture 10" descr="Picture 10"/>
          <p:cNvPicPr>
            <a:picLocks noChangeAspect="1"/>
          </p:cNvPicPr>
          <p:nvPr/>
        </p:nvPicPr>
        <p:blipFill>
          <a:blip r:embed="rId4"/>
          <a:stretch>
            <a:fillRect/>
          </a:stretch>
        </p:blipFill>
        <p:spPr>
          <a:xfrm>
            <a:off x="7668344" y="185192"/>
            <a:ext cx="1140172" cy="1189555"/>
          </a:xfrm>
          <a:prstGeom prst="rect">
            <a:avLst/>
          </a:prstGeom>
          <a:ln w="12700">
            <a:miter lim="400000"/>
          </a:ln>
        </p:spPr>
      </p:pic>
      <p:sp>
        <p:nvSpPr>
          <p:cNvPr id="176" name="TextBox 7"/>
          <p:cNvSpPr txBox="1"/>
          <p:nvPr/>
        </p:nvSpPr>
        <p:spPr>
          <a:xfrm>
            <a:off x="392830" y="187298"/>
            <a:ext cx="7241421"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b="1"/>
            </a:pPr>
            <a:r>
              <a:t>2.3 How did you send the warning to emergency, national, science, and </a:t>
            </a:r>
          </a:p>
          <a:p>
            <a:pPr>
              <a:defRPr sz="1400" b="1"/>
            </a:pPr>
            <a:r>
              <a:t>local government agencies in Q2.1?</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Imagen 3" descr="Imagen 3"/>
          <p:cNvPicPr>
            <a:picLocks noChangeAspect="1"/>
          </p:cNvPicPr>
          <p:nvPr/>
        </p:nvPicPr>
        <p:blipFill>
          <a:blip r:embed="rId3"/>
          <a:stretch>
            <a:fillRect/>
          </a:stretch>
        </p:blipFill>
        <p:spPr>
          <a:xfrm>
            <a:off x="1714061" y="1387681"/>
            <a:ext cx="7344425" cy="3342836"/>
          </a:xfrm>
          <a:prstGeom prst="rect">
            <a:avLst/>
          </a:prstGeom>
          <a:ln w="12700">
            <a:miter lim="400000"/>
          </a:ln>
        </p:spPr>
      </p:pic>
      <p:pic>
        <p:nvPicPr>
          <p:cNvPr id="181" name="Picture 10" descr="Picture 10"/>
          <p:cNvPicPr>
            <a:picLocks noChangeAspect="1"/>
          </p:cNvPicPr>
          <p:nvPr/>
        </p:nvPicPr>
        <p:blipFill>
          <a:blip r:embed="rId4"/>
          <a:stretch>
            <a:fillRect/>
          </a:stretch>
        </p:blipFill>
        <p:spPr>
          <a:xfrm>
            <a:off x="7668344" y="185192"/>
            <a:ext cx="1140172" cy="1189555"/>
          </a:xfrm>
          <a:prstGeom prst="rect">
            <a:avLst/>
          </a:prstGeom>
          <a:ln w="12700">
            <a:miter lim="400000"/>
          </a:ln>
        </p:spPr>
      </p:pic>
      <p:sp>
        <p:nvSpPr>
          <p:cNvPr id="182" name="Objective 2a : National communication and cooperation"/>
          <p:cNvSpPr txBox="1">
            <a:spLocks noGrp="1"/>
          </p:cNvSpPr>
          <p:nvPr>
            <p:ph type="title"/>
          </p:nvPr>
        </p:nvSpPr>
        <p:spPr>
          <a:xfrm>
            <a:off x="611560" y="123478"/>
            <a:ext cx="6286501" cy="514351"/>
          </a:xfrm>
          <a:prstGeom prst="rect">
            <a:avLst/>
          </a:prstGeom>
        </p:spPr>
        <p:txBody>
          <a:bodyPr/>
          <a:lstStyle>
            <a:lvl1pPr defTabSz="694944">
              <a:defRPr sz="1824">
                <a:solidFill>
                  <a:srgbClr val="C00000"/>
                </a:solidFill>
              </a:defRPr>
            </a:lvl1pPr>
          </a:lstStyle>
          <a:p>
            <a:r>
              <a:t>Objective 2a : National communication and cooperation </a:t>
            </a:r>
          </a:p>
        </p:txBody>
      </p:sp>
      <p:sp>
        <p:nvSpPr>
          <p:cNvPr id="183" name="Content Placeholder 2"/>
          <p:cNvSpPr txBox="1">
            <a:spLocks noGrp="1"/>
          </p:cNvSpPr>
          <p:nvPr>
            <p:ph type="body" sz="quarter" idx="1"/>
          </p:nvPr>
        </p:nvSpPr>
        <p:spPr>
          <a:xfrm>
            <a:off x="145631" y="808797"/>
            <a:ext cx="5662919" cy="1106386"/>
          </a:xfrm>
          <a:prstGeom prst="rect">
            <a:avLst/>
          </a:prstGeom>
        </p:spPr>
        <p:txBody>
          <a:bodyPr lIns="34290" tIns="34290" rIns="34290" bIns="34290">
            <a:normAutofit fontScale="92500"/>
          </a:bodyPr>
          <a:lstStyle/>
          <a:p>
            <a:pPr marL="0" indent="0" algn="just" defTabSz="731520">
              <a:spcBef>
                <a:spcPts val="200"/>
              </a:spcBef>
              <a:buSzTx/>
              <a:buFont typeface="Wingdings"/>
              <a:buNone/>
              <a:defRPr sz="1600" i="1" u="sng"/>
            </a:pPr>
            <a:r>
              <a:t>Most used:</a:t>
            </a:r>
          </a:p>
          <a:p>
            <a:pPr marL="257804" indent="-257804" algn="just" defTabSz="731520">
              <a:spcBef>
                <a:spcPts val="200"/>
              </a:spcBef>
              <a:buChar char="■"/>
              <a:defRPr sz="1600" b="0"/>
            </a:pPr>
            <a:r>
              <a:t>Other (Wechat, Weibo, WhatsApp, Telegram, Town screen)</a:t>
            </a:r>
          </a:p>
          <a:p>
            <a:pPr marL="257804" indent="-257804" algn="just" defTabSz="731520">
              <a:spcBef>
                <a:spcPts val="200"/>
              </a:spcBef>
              <a:buChar char="■"/>
              <a:defRPr sz="1600" b="0"/>
            </a:pPr>
            <a:r>
              <a:t>Website</a:t>
            </a:r>
          </a:p>
          <a:p>
            <a:pPr marL="257804" indent="-257804" algn="just" defTabSz="731520">
              <a:spcBef>
                <a:spcPts val="200"/>
              </a:spcBef>
              <a:buChar char="■"/>
              <a:defRPr sz="1600" b="0"/>
            </a:pPr>
            <a:r>
              <a:t>Radio, Email and Sirens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550027" y="190252"/>
            <a:ext cx="7550364" cy="514351"/>
          </a:xfrm>
          <a:prstGeom prst="rect">
            <a:avLst/>
          </a:prstGeom>
        </p:spPr>
        <p:txBody>
          <a:bodyPr>
            <a:normAutofit fontScale="90000"/>
          </a:bodyPr>
          <a:lstStyle/>
          <a:p>
            <a:pPr defTabSz="612648">
              <a:defRPr sz="1474"/>
            </a:pPr>
            <a:br/>
            <a:r>
              <a:t>Methods and Messages: Feedback from Agencies</a:t>
            </a:r>
          </a:p>
        </p:txBody>
      </p:sp>
      <p:sp>
        <p:nvSpPr>
          <p:cNvPr id="188" name="Marcador de contenido 8"/>
          <p:cNvSpPr txBox="1">
            <a:spLocks noGrp="1"/>
          </p:cNvSpPr>
          <p:nvPr>
            <p:ph type="body" idx="1"/>
          </p:nvPr>
        </p:nvSpPr>
        <p:spPr>
          <a:xfrm>
            <a:off x="550027" y="1203598"/>
            <a:ext cx="6182214" cy="3742185"/>
          </a:xfrm>
          <a:prstGeom prst="rect">
            <a:avLst/>
          </a:prstGeom>
        </p:spPr>
        <p:txBody>
          <a:bodyPr/>
          <a:lstStyle/>
          <a:p>
            <a:endParaRPr/>
          </a:p>
          <a:p>
            <a:pPr>
              <a:spcBef>
                <a:spcPts val="400"/>
              </a:spcBef>
              <a:defRPr sz="1800"/>
            </a:pPr>
            <a:r>
              <a:t>100% </a:t>
            </a:r>
            <a:r>
              <a:rPr b="0"/>
              <a:t>Methods timely appropriate</a:t>
            </a:r>
          </a:p>
          <a:p>
            <a:pPr marL="0" indent="0">
              <a:buSzTx/>
              <a:buFont typeface="Wingdings"/>
              <a:buNone/>
              <a:defRPr sz="1800" b="0"/>
            </a:pPr>
            <a:endParaRPr b="0"/>
          </a:p>
          <a:p>
            <a:pPr marL="0" indent="0">
              <a:buSzTx/>
              <a:buFont typeface="Wingdings"/>
              <a:buNone/>
              <a:defRPr sz="1800" b="0"/>
            </a:pPr>
            <a:endParaRPr b="0"/>
          </a:p>
          <a:p>
            <a:pPr>
              <a:spcBef>
                <a:spcPts val="400"/>
              </a:spcBef>
              <a:defRPr sz="1800"/>
            </a:pPr>
            <a:r>
              <a:t>93% </a:t>
            </a:r>
            <a:r>
              <a:rPr b="0"/>
              <a:t>Accurate an clear</a:t>
            </a:r>
          </a:p>
          <a:p>
            <a:pPr marL="0" indent="0">
              <a:buSzTx/>
              <a:buFont typeface="Wingdings"/>
              <a:buNone/>
              <a:defRPr sz="1800" b="0"/>
            </a:pPr>
            <a:endParaRPr b="0"/>
          </a:p>
          <a:p>
            <a:pPr marL="0" indent="0">
              <a:buSzTx/>
              <a:buFont typeface="Wingdings"/>
              <a:buNone/>
              <a:defRPr sz="1800" b="0"/>
            </a:pPr>
            <a:endParaRPr b="0"/>
          </a:p>
          <a:p>
            <a:pPr>
              <a:spcBef>
                <a:spcPts val="400"/>
              </a:spcBef>
              <a:defRPr sz="1800"/>
            </a:pPr>
            <a:r>
              <a:t>80% </a:t>
            </a:r>
            <a:r>
              <a:rPr b="0"/>
              <a:t>Positive feedback</a:t>
            </a:r>
          </a:p>
        </p:txBody>
      </p:sp>
      <p:pic>
        <p:nvPicPr>
          <p:cNvPr id="189" name="Imagen 13" descr="Imagen 13"/>
          <p:cNvPicPr>
            <a:picLocks noChangeAspect="1"/>
          </p:cNvPicPr>
          <p:nvPr/>
        </p:nvPicPr>
        <p:blipFill>
          <a:blip r:embed="rId3"/>
          <a:stretch>
            <a:fillRect/>
          </a:stretch>
        </p:blipFill>
        <p:spPr>
          <a:xfrm>
            <a:off x="3615271" y="2115093"/>
            <a:ext cx="761079" cy="914402"/>
          </a:xfrm>
          <a:prstGeom prst="rect">
            <a:avLst/>
          </a:prstGeom>
          <a:ln w="12700">
            <a:miter lim="400000"/>
          </a:ln>
        </p:spPr>
      </p:pic>
      <p:pic>
        <p:nvPicPr>
          <p:cNvPr id="190" name="Imagen 15" descr="Imagen 15"/>
          <p:cNvPicPr>
            <a:picLocks noChangeAspect="1"/>
          </p:cNvPicPr>
          <p:nvPr/>
        </p:nvPicPr>
        <p:blipFill>
          <a:blip r:embed="rId4"/>
          <a:stretch>
            <a:fillRect/>
          </a:stretch>
        </p:blipFill>
        <p:spPr>
          <a:xfrm>
            <a:off x="3561043" y="3238082"/>
            <a:ext cx="1010957" cy="900721"/>
          </a:xfrm>
          <a:prstGeom prst="rect">
            <a:avLst/>
          </a:prstGeom>
          <a:ln w="12700">
            <a:miter lim="400000"/>
          </a:ln>
        </p:spPr>
      </p:pic>
      <p:pic>
        <p:nvPicPr>
          <p:cNvPr id="191" name="Imagen 17" descr="Imagen 17"/>
          <p:cNvPicPr>
            <a:picLocks noChangeAspect="1"/>
          </p:cNvPicPr>
          <p:nvPr/>
        </p:nvPicPr>
        <p:blipFill>
          <a:blip r:embed="rId5"/>
          <a:stretch>
            <a:fillRect/>
          </a:stretch>
        </p:blipFill>
        <p:spPr>
          <a:xfrm>
            <a:off x="4572000" y="1182086"/>
            <a:ext cx="1303728" cy="723331"/>
          </a:xfrm>
          <a:prstGeom prst="rect">
            <a:avLst/>
          </a:prstGeom>
          <a:ln w="12700">
            <a:miter lim="400000"/>
          </a:ln>
        </p:spPr>
      </p:pic>
      <p:pic>
        <p:nvPicPr>
          <p:cNvPr id="192" name="Picture 10" descr="Picture 10"/>
          <p:cNvPicPr>
            <a:picLocks noChangeAspect="1"/>
          </p:cNvPicPr>
          <p:nvPr/>
        </p:nvPicPr>
        <p:blipFill>
          <a:blip r:embed="rId6"/>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p:cNvSpPr txBox="1">
            <a:spLocks noGrp="1"/>
          </p:cNvSpPr>
          <p:nvPr>
            <p:ph type="title"/>
          </p:nvPr>
        </p:nvSpPr>
        <p:spPr>
          <a:xfrm>
            <a:off x="533400" y="252053"/>
            <a:ext cx="6912768" cy="514351"/>
          </a:xfrm>
          <a:prstGeom prst="rect">
            <a:avLst/>
          </a:prstGeom>
        </p:spPr>
        <p:txBody>
          <a:bodyPr/>
          <a:lstStyle>
            <a:lvl1pPr defTabSz="731520">
              <a:defRPr sz="1920"/>
            </a:lvl1pPr>
          </a:lstStyle>
          <a:p>
            <a:r>
              <a:t>Objective 2b: To test national readiness within the country</a:t>
            </a:r>
          </a:p>
        </p:txBody>
      </p:sp>
      <p:sp>
        <p:nvSpPr>
          <p:cNvPr id="197" name="Marcador de contenido 8"/>
          <p:cNvSpPr txBox="1"/>
          <p:nvPr/>
        </p:nvSpPr>
        <p:spPr>
          <a:xfrm>
            <a:off x="489360" y="1059582"/>
            <a:ext cx="6821843" cy="231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spAutoFit/>
          </a:bodyPr>
          <a:lstStyle/>
          <a:p>
            <a:pPr algn="ctr">
              <a:lnSpc>
                <a:spcPct val="90000"/>
              </a:lnSpc>
              <a:spcBef>
                <a:spcPts val="400"/>
              </a:spcBef>
              <a:defRPr b="1"/>
            </a:pPr>
            <a:endParaRPr/>
          </a:p>
          <a:p>
            <a:pPr marL="347653" indent="-347653">
              <a:lnSpc>
                <a:spcPct val="90000"/>
              </a:lnSpc>
              <a:spcBef>
                <a:spcPts val="300"/>
              </a:spcBef>
              <a:buClr>
                <a:schemeClr val="accent2"/>
              </a:buClr>
              <a:buSzPct val="80000"/>
              <a:buChar char="□"/>
              <a:defRPr sz="1600">
                <a:latin typeface="Roboto"/>
                <a:ea typeface="Roboto"/>
                <a:cs typeface="Roboto"/>
                <a:sym typeface="Roboto"/>
              </a:defRPr>
            </a:pPr>
            <a:r>
              <a:t>NTWC/NDMO has an activation and response process (standard operating procedures) in place for the receipt of tsunami warnings</a:t>
            </a:r>
            <a:r>
              <a:rPr>
                <a:solidFill>
                  <a:srgbClr val="FF0000"/>
                </a:solidFill>
                <a:latin typeface="Arial"/>
                <a:ea typeface="Arial"/>
                <a:cs typeface="Arial"/>
                <a:sym typeface="Arial"/>
              </a:rPr>
              <a:t> </a:t>
            </a:r>
            <a:endParaRPr b="1">
              <a:latin typeface="Arial"/>
              <a:ea typeface="Arial"/>
              <a:cs typeface="Arial"/>
              <a:sym typeface="Arial"/>
            </a:endParaRPr>
          </a:p>
          <a:p>
            <a:pPr marL="347653" indent="-347653">
              <a:lnSpc>
                <a:spcPct val="90000"/>
              </a:lnSpc>
              <a:spcBef>
                <a:spcPts val="400"/>
              </a:spcBef>
              <a:buClr>
                <a:schemeClr val="accent2"/>
              </a:buClr>
              <a:buSzPct val="80000"/>
              <a:buChar char="□"/>
              <a:defRPr sz="1600"/>
            </a:pPr>
            <a:endParaRPr b="1">
              <a:latin typeface="Arial"/>
              <a:ea typeface="Arial"/>
              <a:cs typeface="Arial"/>
              <a:sym typeface="Arial"/>
            </a:endParaRPr>
          </a:p>
          <a:p>
            <a:pPr marL="347653" indent="-347653">
              <a:lnSpc>
                <a:spcPct val="90000"/>
              </a:lnSpc>
              <a:spcBef>
                <a:spcPts val="300"/>
              </a:spcBef>
              <a:buClr>
                <a:schemeClr val="accent2"/>
              </a:buClr>
              <a:buSzPct val="80000"/>
              <a:buChar char="□"/>
              <a:defRPr sz="1600">
                <a:latin typeface="Roboto"/>
                <a:ea typeface="Roboto"/>
                <a:cs typeface="Roboto"/>
                <a:sym typeface="Roboto"/>
              </a:defRPr>
            </a:pPr>
            <a:r>
              <a:t>NTWC/NDMO knows its specific response role in the event of a tsunami</a:t>
            </a:r>
            <a:endParaRPr b="1">
              <a:latin typeface="Arial"/>
              <a:ea typeface="Arial"/>
              <a:cs typeface="Arial"/>
              <a:sym typeface="Arial"/>
            </a:endParaRPr>
          </a:p>
          <a:p>
            <a:pPr marL="347653" indent="-347653">
              <a:lnSpc>
                <a:spcPct val="90000"/>
              </a:lnSpc>
              <a:spcBef>
                <a:spcPts val="400"/>
              </a:spcBef>
              <a:buClr>
                <a:schemeClr val="accent2"/>
              </a:buClr>
              <a:buSzPct val="80000"/>
              <a:buChar char="□"/>
              <a:defRPr sz="1600">
                <a:latin typeface="Roboto"/>
                <a:ea typeface="Roboto"/>
                <a:cs typeface="Roboto"/>
                <a:sym typeface="Roboto"/>
              </a:defRPr>
            </a:pPr>
            <a:endParaRPr b="1">
              <a:latin typeface="Arial"/>
              <a:ea typeface="Arial"/>
              <a:cs typeface="Arial"/>
              <a:sym typeface="Arial"/>
            </a:endParaRPr>
          </a:p>
          <a:p>
            <a:pPr marL="347653" indent="-347653">
              <a:lnSpc>
                <a:spcPct val="90000"/>
              </a:lnSpc>
              <a:spcBef>
                <a:spcPts val="300"/>
              </a:spcBef>
              <a:buClr>
                <a:schemeClr val="accent2"/>
              </a:buClr>
              <a:buSzPct val="80000"/>
              <a:buChar char="□"/>
              <a:defRPr sz="1600"/>
            </a:pPr>
            <a:r>
              <a:t>NTWC/NDMO has, prior to the exercise, </a:t>
            </a:r>
            <a:br/>
            <a:r>
              <a:t>engaged in tsunami response planning</a:t>
            </a:r>
          </a:p>
        </p:txBody>
      </p:sp>
      <p:pic>
        <p:nvPicPr>
          <p:cNvPr id="198" name="Imagen 7" descr="Imagen 7"/>
          <p:cNvPicPr>
            <a:picLocks noChangeAspect="1"/>
          </p:cNvPicPr>
          <p:nvPr/>
        </p:nvPicPr>
        <p:blipFill>
          <a:blip r:embed="rId3"/>
          <a:srcRect b="11473"/>
          <a:stretch>
            <a:fillRect/>
          </a:stretch>
        </p:blipFill>
        <p:spPr>
          <a:xfrm>
            <a:off x="5116040" y="2449946"/>
            <a:ext cx="2800351" cy="1441894"/>
          </a:xfrm>
          <a:prstGeom prst="rect">
            <a:avLst/>
          </a:prstGeom>
          <a:ln w="12700">
            <a:miter lim="400000"/>
          </a:ln>
        </p:spPr>
      </p:pic>
      <p:pic>
        <p:nvPicPr>
          <p:cNvPr id="199" name="Picture 10" descr="Picture 10"/>
          <p:cNvPicPr>
            <a:picLocks noChangeAspect="1"/>
          </p:cNvPicPr>
          <p:nvPr/>
        </p:nvPicPr>
        <p:blipFill>
          <a:blip r:embed="rId4"/>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NTWC/NDMO…"/>
          <p:cNvSpPr txBox="1"/>
          <p:nvPr/>
        </p:nvSpPr>
        <p:spPr>
          <a:xfrm>
            <a:off x="157464" y="817076"/>
            <a:ext cx="4601536" cy="4017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lstStyle/>
          <a:p>
            <a:pPr>
              <a:lnSpc>
                <a:spcPct val="90000"/>
              </a:lnSpc>
              <a:spcBef>
                <a:spcPts val="400"/>
              </a:spcBef>
            </a:pPr>
            <a:r>
              <a:t>NTWC/NDMO</a:t>
            </a:r>
            <a:endParaRPr b="1"/>
          </a:p>
          <a:p>
            <a:pPr marL="347653" indent="-347653">
              <a:lnSpc>
                <a:spcPct val="90000"/>
              </a:lnSpc>
              <a:spcBef>
                <a:spcPts val="400"/>
              </a:spcBef>
              <a:buClr>
                <a:schemeClr val="accent2"/>
              </a:buClr>
              <a:buSzPct val="80000"/>
              <a:buChar char="□"/>
              <a:defRPr b="1"/>
            </a:pPr>
            <a:r>
              <a:t>84% </a:t>
            </a:r>
            <a:r>
              <a:rPr b="0"/>
              <a:t>- </a:t>
            </a:r>
            <a:r>
              <a:rPr b="0">
                <a:latin typeface="Roboto"/>
                <a:ea typeface="Roboto"/>
                <a:cs typeface="Roboto"/>
                <a:sym typeface="Roboto"/>
              </a:rPr>
              <a:t>has undertaken activities to increase its capacity and capability to support a national tsunami response</a:t>
            </a:r>
            <a:r>
              <a:rPr b="0"/>
              <a:t>. </a:t>
            </a:r>
          </a:p>
          <a:p>
            <a:pPr marL="347653" indent="-347653">
              <a:lnSpc>
                <a:spcPct val="90000"/>
              </a:lnSpc>
              <a:spcBef>
                <a:spcPts val="400"/>
              </a:spcBef>
              <a:buClr>
                <a:schemeClr val="accent2"/>
              </a:buClr>
              <a:buSzPct val="80000"/>
              <a:buChar char="□"/>
              <a:defRPr b="1"/>
            </a:pPr>
            <a:r>
              <a:t>100% </a:t>
            </a:r>
            <a:r>
              <a:rPr b="0"/>
              <a:t>-</a:t>
            </a:r>
            <a:r>
              <a:t> </a:t>
            </a:r>
            <a:r>
              <a:rPr b="0">
                <a:latin typeface="Roboto"/>
                <a:ea typeface="Roboto"/>
                <a:cs typeface="Roboto"/>
                <a:sym typeface="Roboto"/>
              </a:rPr>
              <a:t>has an appropriate management structure identified and documented to support tsunami response.</a:t>
            </a:r>
          </a:p>
          <a:p>
            <a:pPr marL="347653" indent="-347653">
              <a:lnSpc>
                <a:spcPct val="90000"/>
              </a:lnSpc>
              <a:spcBef>
                <a:spcPts val="400"/>
              </a:spcBef>
              <a:buClr>
                <a:schemeClr val="accent2"/>
              </a:buClr>
              <a:buSzPct val="80000"/>
              <a:buChar char="□"/>
              <a:defRPr b="1"/>
            </a:pPr>
            <a:r>
              <a:t>53% </a:t>
            </a:r>
            <a:r>
              <a:rPr b="0">
                <a:latin typeface="Roboto"/>
                <a:ea typeface="Roboto"/>
                <a:cs typeface="Roboto"/>
                <a:sym typeface="Roboto"/>
              </a:rPr>
              <a:t>has a national tsunami mass coastal evacuation plan</a:t>
            </a:r>
          </a:p>
          <a:p>
            <a:pPr marL="347653" indent="-347653">
              <a:lnSpc>
                <a:spcPct val="90000"/>
              </a:lnSpc>
              <a:spcBef>
                <a:spcPts val="400"/>
              </a:spcBef>
              <a:buClr>
                <a:schemeClr val="accent2"/>
              </a:buClr>
              <a:buSzPct val="80000"/>
              <a:buChar char="□"/>
              <a:defRPr b="1"/>
            </a:pPr>
            <a:r>
              <a:t>95% </a:t>
            </a:r>
            <a:r>
              <a:rPr b="0">
                <a:latin typeface="Roboto"/>
                <a:ea typeface="Roboto"/>
                <a:cs typeface="Roboto"/>
                <a:sym typeface="Roboto"/>
              </a:rPr>
              <a:t>arrangements to assemble the in-country disaster management group relevant to decision-making on tsunami warning and response </a:t>
            </a:r>
            <a:r>
              <a:rPr b="0"/>
              <a:t>were in place before the exercise </a:t>
            </a:r>
          </a:p>
        </p:txBody>
      </p:sp>
      <p:graphicFrame>
        <p:nvGraphicFramePr>
          <p:cNvPr id="204" name="Gráfico 6"/>
          <p:cNvGraphicFramePr/>
          <p:nvPr/>
        </p:nvGraphicFramePr>
        <p:xfrm>
          <a:off x="4829988" y="2120338"/>
          <a:ext cx="4152834" cy="2224085"/>
        </p:xfrm>
        <a:graphic>
          <a:graphicData uri="http://schemas.openxmlformats.org/drawingml/2006/chart">
            <c:chart xmlns:c="http://schemas.openxmlformats.org/drawingml/2006/chart" xmlns:r="http://schemas.openxmlformats.org/officeDocument/2006/relationships" r:id="rId3"/>
          </a:graphicData>
        </a:graphic>
      </p:graphicFrame>
      <p:pic>
        <p:nvPicPr>
          <p:cNvPr id="205" name="Picture 10" descr="Picture 10"/>
          <p:cNvPicPr>
            <a:picLocks noChangeAspect="1"/>
          </p:cNvPicPr>
          <p:nvPr/>
        </p:nvPicPr>
        <p:blipFill>
          <a:blip r:embed="rId4"/>
          <a:stretch>
            <a:fillRect/>
          </a:stretch>
        </p:blipFill>
        <p:spPr>
          <a:xfrm>
            <a:off x="7668344" y="185192"/>
            <a:ext cx="1140172" cy="1189555"/>
          </a:xfrm>
          <a:prstGeom prst="rect">
            <a:avLst/>
          </a:prstGeom>
          <a:ln w="12700">
            <a:miter lim="400000"/>
          </a:ln>
        </p:spPr>
      </p:pic>
      <p:sp>
        <p:nvSpPr>
          <p:cNvPr id="206" name="TextBox 9"/>
          <p:cNvSpPr txBox="1"/>
          <p:nvPr/>
        </p:nvSpPr>
        <p:spPr>
          <a:xfrm>
            <a:off x="4724963" y="1381684"/>
            <a:ext cx="3808612" cy="695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b="1"/>
            </a:lvl1pPr>
          </a:lstStyle>
          <a:p>
            <a:r>
              <a:t>2.16 A country tsunami emergency response plan (standard operating procedures) for tsunamis exists?</a:t>
            </a:r>
          </a:p>
        </p:txBody>
      </p:sp>
      <p:sp>
        <p:nvSpPr>
          <p:cNvPr id="207" name="Objective 2b: To test national readiness within the country"/>
          <p:cNvSpPr txBox="1">
            <a:spLocks noGrp="1"/>
          </p:cNvSpPr>
          <p:nvPr>
            <p:ph type="title"/>
          </p:nvPr>
        </p:nvSpPr>
        <p:spPr>
          <a:xfrm>
            <a:off x="533400" y="252053"/>
            <a:ext cx="6912768" cy="514351"/>
          </a:xfrm>
          <a:prstGeom prst="rect">
            <a:avLst/>
          </a:prstGeom>
        </p:spPr>
        <p:txBody>
          <a:bodyPr/>
          <a:lstStyle>
            <a:lvl1pPr defTabSz="731520">
              <a:defRPr sz="1920"/>
            </a:lvl1pPr>
          </a:lstStyle>
          <a:p>
            <a:r>
              <a:t>Objective 2b: To test national readiness within the country</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itle 1"/>
          <p:cNvSpPr txBox="1">
            <a:spLocks noGrp="1"/>
          </p:cNvSpPr>
          <p:nvPr>
            <p:ph type="title"/>
          </p:nvPr>
        </p:nvSpPr>
        <p:spPr>
          <a:xfrm>
            <a:off x="550028" y="176803"/>
            <a:ext cx="6758276" cy="514351"/>
          </a:xfrm>
          <a:prstGeom prst="rect">
            <a:avLst/>
          </a:prstGeom>
        </p:spPr>
        <p:txBody>
          <a:bodyPr/>
          <a:lstStyle>
            <a:lvl1pPr>
              <a:defRPr sz="2200"/>
            </a:lvl1pPr>
          </a:lstStyle>
          <a:p>
            <a:pPr>
              <a:defRPr sz="2400"/>
            </a:pPr>
            <a:r>
              <a:rPr sz="2200"/>
              <a:t>Tsunami Preparedness</a:t>
            </a:r>
          </a:p>
        </p:txBody>
      </p:sp>
      <p:sp>
        <p:nvSpPr>
          <p:cNvPr id="212" name="Marcador de contenido 8"/>
          <p:cNvSpPr txBox="1"/>
          <p:nvPr/>
        </p:nvSpPr>
        <p:spPr>
          <a:xfrm>
            <a:off x="416155" y="833277"/>
            <a:ext cx="6821842" cy="2450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spAutoFit/>
          </a:bodyPr>
          <a:lstStyle/>
          <a:p>
            <a:pPr marL="347653" indent="-347653" algn="just">
              <a:lnSpc>
                <a:spcPct val="90000"/>
              </a:lnSpc>
              <a:spcBef>
                <a:spcPts val="500"/>
              </a:spcBef>
              <a:buClr>
                <a:schemeClr val="accent2"/>
              </a:buClr>
              <a:buSzPct val="80000"/>
              <a:buChar char="□"/>
              <a:defRPr sz="1600" b="1"/>
            </a:pPr>
            <a:endParaRPr/>
          </a:p>
          <a:p>
            <a:pPr marL="347653" indent="-347653" algn="just">
              <a:lnSpc>
                <a:spcPct val="90000"/>
              </a:lnSpc>
              <a:spcBef>
                <a:spcPts val="300"/>
              </a:spcBef>
              <a:buClr>
                <a:schemeClr val="accent2"/>
              </a:buClr>
              <a:buSzPct val="80000"/>
              <a:buChar char="□"/>
              <a:defRPr sz="1600" b="1"/>
            </a:pPr>
            <a:r>
              <a:t>95% </a:t>
            </a:r>
            <a:r>
              <a:rPr b="0"/>
              <a:t>indicated that tsunami-related public education and awareness materials have been developed and disseminated in their country. </a:t>
            </a:r>
          </a:p>
          <a:p>
            <a:pPr marL="347653" indent="-347653" algn="just">
              <a:lnSpc>
                <a:spcPct val="90000"/>
              </a:lnSpc>
              <a:spcBef>
                <a:spcPts val="500"/>
              </a:spcBef>
              <a:buClr>
                <a:schemeClr val="accent2"/>
              </a:buClr>
              <a:buSzPct val="80000"/>
              <a:buChar char="□"/>
              <a:defRPr sz="1600"/>
            </a:pPr>
            <a:endParaRPr b="0"/>
          </a:p>
          <a:p>
            <a:pPr marL="347653" indent="-347653" algn="just">
              <a:lnSpc>
                <a:spcPct val="90000"/>
              </a:lnSpc>
              <a:spcBef>
                <a:spcPts val="300"/>
              </a:spcBef>
              <a:buClr>
                <a:schemeClr val="accent2"/>
              </a:buClr>
              <a:buSzPct val="80000"/>
              <a:buChar char="□"/>
              <a:defRPr sz="1600" b="1"/>
            </a:pPr>
            <a:r>
              <a:t>37% </a:t>
            </a:r>
            <a:r>
              <a:rPr b="0"/>
              <a:t>indicated the existence of tsunami-related curriculum programmes are in place for all levels of education.</a:t>
            </a:r>
            <a:endParaRPr sz="2200"/>
          </a:p>
          <a:p>
            <a:pPr algn="just">
              <a:lnSpc>
                <a:spcPct val="90000"/>
              </a:lnSpc>
              <a:spcBef>
                <a:spcPts val="500"/>
              </a:spcBef>
              <a:defRPr sz="1600"/>
            </a:pPr>
            <a:endParaRPr sz="2200"/>
          </a:p>
          <a:p>
            <a:pPr marL="347653" indent="-347653" algn="just">
              <a:lnSpc>
                <a:spcPct val="90000"/>
              </a:lnSpc>
              <a:spcBef>
                <a:spcPts val="300"/>
              </a:spcBef>
              <a:buClr>
                <a:schemeClr val="accent2"/>
              </a:buClr>
              <a:buSzPct val="80000"/>
              <a:buChar char="□"/>
              <a:defRPr sz="1600"/>
            </a:pPr>
            <a:r>
              <a:t>Most of the countries </a:t>
            </a:r>
            <a:r>
              <a:rPr b="1"/>
              <a:t>(74%) </a:t>
            </a:r>
            <a:r>
              <a:t>indicated that tsunami-vulnerable communities don’t have elements of tsunami preparedness, such as evacuation maps, signage, assembly points for evacuation.  </a:t>
            </a:r>
          </a:p>
        </p:txBody>
      </p:sp>
      <p:pic>
        <p:nvPicPr>
          <p:cNvPr id="213"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xfrm>
            <a:off x="395535" y="176803"/>
            <a:ext cx="7920882" cy="514351"/>
          </a:xfrm>
          <a:prstGeom prst="rect">
            <a:avLst/>
          </a:prstGeom>
        </p:spPr>
        <p:txBody>
          <a:bodyPr/>
          <a:lstStyle>
            <a:lvl1pPr>
              <a:defRPr sz="2400"/>
            </a:lvl1pPr>
          </a:lstStyle>
          <a:p>
            <a:r>
              <a:t>PacWave22 Report: Global assessment</a:t>
            </a:r>
          </a:p>
        </p:txBody>
      </p:sp>
      <p:sp>
        <p:nvSpPr>
          <p:cNvPr id="216" name="Marcador de contenido 8"/>
          <p:cNvSpPr txBox="1"/>
          <p:nvPr/>
        </p:nvSpPr>
        <p:spPr>
          <a:xfrm>
            <a:off x="224974" y="1203597"/>
            <a:ext cx="7469916" cy="2856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spAutoFit/>
          </a:bodyPr>
          <a:lstStyle/>
          <a:p>
            <a:pPr marL="742950" marR="636269" lvl="1" indent="-285750" algn="just">
              <a:lnSpc>
                <a:spcPct val="90000"/>
              </a:lnSpc>
              <a:buClr>
                <a:schemeClr val="accent2"/>
              </a:buClr>
              <a:buSzPct val="80000"/>
              <a:buChar char="■"/>
              <a:tabLst>
                <a:tab pos="609600" algn="l"/>
              </a:tabLst>
              <a:defRPr sz="1500"/>
            </a:pPr>
            <a:r>
              <a:rPr b="1"/>
              <a:t>100% </a:t>
            </a:r>
            <a:r>
              <a:t>of countries</a:t>
            </a:r>
            <a:r>
              <a:rPr spc="-15"/>
              <a:t> indicated that stakeholder agencies have a better understanding of the goals</a:t>
            </a:r>
            <a:r>
              <a:t>,</a:t>
            </a:r>
            <a:r>
              <a:rPr spc="-20"/>
              <a:t> </a:t>
            </a:r>
            <a:r>
              <a:t>responsibilities,</a:t>
            </a:r>
            <a:r>
              <a:rPr spc="-10"/>
              <a:t> </a:t>
            </a:r>
            <a:r>
              <a:t>and</a:t>
            </a:r>
            <a:r>
              <a:rPr spc="-15"/>
              <a:t> </a:t>
            </a:r>
            <a:r>
              <a:t>roles</a:t>
            </a:r>
            <a:r>
              <a:rPr spc="-10"/>
              <a:t> </a:t>
            </a:r>
            <a:r>
              <a:t>in</a:t>
            </a:r>
            <a:r>
              <a:rPr spc="-15"/>
              <a:t> </a:t>
            </a:r>
            <a:r>
              <a:t>case</a:t>
            </a:r>
            <a:r>
              <a:rPr spc="-15"/>
              <a:t> </a:t>
            </a:r>
            <a:r>
              <a:t>of tsunami emergencies.</a:t>
            </a:r>
            <a:endParaRPr sz="2100"/>
          </a:p>
          <a:p>
            <a:pPr marR="636269" lvl="1" algn="just">
              <a:lnSpc>
                <a:spcPct val="90000"/>
              </a:lnSpc>
              <a:tabLst>
                <a:tab pos="609600" algn="l"/>
              </a:tabLst>
              <a:defRPr sz="1500"/>
            </a:pPr>
            <a:endParaRPr sz="2100"/>
          </a:p>
          <a:p>
            <a:pPr marL="742950" marR="666750" lvl="1" indent="-285750">
              <a:spcBef>
                <a:spcPts val="300"/>
              </a:spcBef>
              <a:buClr>
                <a:schemeClr val="accent2"/>
              </a:buClr>
              <a:buSzPct val="80000"/>
              <a:buChar char="■"/>
              <a:tabLst>
                <a:tab pos="609600" algn="l"/>
              </a:tabLst>
              <a:defRPr sz="1500"/>
            </a:pPr>
            <a:r>
              <a:rPr b="1"/>
              <a:t>94%</a:t>
            </a:r>
            <a:r>
              <a:rPr b="1" spc="-25"/>
              <a:t> </a:t>
            </a:r>
            <a:r>
              <a:t>of</a:t>
            </a:r>
            <a:r>
              <a:rPr spc="-25"/>
              <a:t> </a:t>
            </a:r>
            <a:r>
              <a:t>countries</a:t>
            </a:r>
            <a:r>
              <a:rPr spc="-30"/>
              <a:t> </a:t>
            </a:r>
            <a:r>
              <a:t>indicated</a:t>
            </a:r>
            <a:r>
              <a:rPr spc="-30"/>
              <a:t> </a:t>
            </a:r>
            <a:r>
              <a:rPr spc="-20"/>
              <a:t>that </a:t>
            </a:r>
            <a:r>
              <a:t>gaps</a:t>
            </a:r>
            <a:r>
              <a:rPr spc="-5"/>
              <a:t> </a:t>
            </a:r>
            <a:r>
              <a:t>in</a:t>
            </a:r>
            <a:r>
              <a:rPr spc="-10"/>
              <a:t> </a:t>
            </a:r>
            <a:r>
              <a:t>capability</a:t>
            </a:r>
            <a:r>
              <a:rPr spc="-5"/>
              <a:t> </a:t>
            </a:r>
            <a:r>
              <a:t>and</a:t>
            </a:r>
            <a:r>
              <a:rPr spc="-20"/>
              <a:t> </a:t>
            </a:r>
            <a:r>
              <a:t>capacity</a:t>
            </a:r>
            <a:r>
              <a:rPr spc="-5"/>
              <a:t> </a:t>
            </a:r>
            <a:r>
              <a:t>have been </a:t>
            </a:r>
            <a:r>
              <a:rPr spc="-10"/>
              <a:t>identified.</a:t>
            </a:r>
            <a:endParaRPr sz="2100"/>
          </a:p>
          <a:p>
            <a:pPr marR="666750" lvl="1">
              <a:spcBef>
                <a:spcPts val="500"/>
              </a:spcBef>
              <a:tabLst>
                <a:tab pos="609600" algn="l"/>
              </a:tabLst>
              <a:defRPr sz="1500"/>
            </a:pPr>
            <a:endParaRPr sz="2100"/>
          </a:p>
          <a:p>
            <a:pPr marL="742950" marR="666750" lvl="1" indent="-285750">
              <a:spcBef>
                <a:spcPts val="300"/>
              </a:spcBef>
              <a:buClr>
                <a:schemeClr val="accent2"/>
              </a:buClr>
              <a:buSzPct val="80000"/>
              <a:buChar char="■"/>
              <a:tabLst>
                <a:tab pos="609600" algn="l"/>
              </a:tabLst>
              <a:defRPr sz="1500" spc="-10"/>
            </a:pPr>
            <a:r>
              <a:rPr b="1"/>
              <a:t>63% </a:t>
            </a:r>
            <a:r>
              <a:t>of countries indicated the community have a better understanding of their tsunami risk and are better prepared for tsunami events</a:t>
            </a:r>
            <a:endParaRPr sz="2100" spc="-14"/>
          </a:p>
          <a:p>
            <a:pPr marR="666750" lvl="1">
              <a:spcBef>
                <a:spcPts val="500"/>
              </a:spcBef>
              <a:tabLst>
                <a:tab pos="609600" algn="l"/>
              </a:tabLst>
              <a:defRPr sz="1500" spc="-10"/>
            </a:pPr>
            <a:endParaRPr sz="2100" spc="-14"/>
          </a:p>
          <a:p>
            <a:pPr marL="742950" marR="666750" lvl="1" indent="-285750">
              <a:spcBef>
                <a:spcPts val="300"/>
              </a:spcBef>
              <a:buClr>
                <a:schemeClr val="accent2"/>
              </a:buClr>
              <a:buSzPct val="80000"/>
              <a:buChar char="■"/>
              <a:tabLst>
                <a:tab pos="609600" algn="l"/>
              </a:tabLst>
              <a:defRPr sz="1500" spc="-10"/>
            </a:pPr>
            <a:r>
              <a:rPr b="1"/>
              <a:t>41% </a:t>
            </a:r>
            <a:r>
              <a:t>of countries indicated that news media participated and covered the exercise</a:t>
            </a:r>
          </a:p>
        </p:txBody>
      </p:sp>
      <p:pic>
        <p:nvPicPr>
          <p:cNvPr id="217"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p:cNvSpPr txBox="1">
            <a:spLocks noGrp="1"/>
          </p:cNvSpPr>
          <p:nvPr>
            <p:ph type="title"/>
          </p:nvPr>
        </p:nvSpPr>
        <p:spPr>
          <a:xfrm>
            <a:off x="611560" y="185192"/>
            <a:ext cx="6286501" cy="514351"/>
          </a:xfrm>
          <a:prstGeom prst="rect">
            <a:avLst/>
          </a:prstGeom>
        </p:spPr>
        <p:txBody>
          <a:bodyPr/>
          <a:lstStyle>
            <a:lvl1pPr>
              <a:defRPr sz="2400">
                <a:solidFill>
                  <a:srgbClr val="C00000"/>
                </a:solidFill>
              </a:defRPr>
            </a:lvl1pPr>
          </a:lstStyle>
          <a:p>
            <a:r>
              <a:t>Summary of Activities: 2021-2023</a:t>
            </a:r>
          </a:p>
        </p:txBody>
      </p:sp>
      <p:sp>
        <p:nvSpPr>
          <p:cNvPr id="89" name="Marcador de contenido 1"/>
          <p:cNvSpPr txBox="1">
            <a:spLocks noGrp="1"/>
          </p:cNvSpPr>
          <p:nvPr>
            <p:ph type="body" idx="1"/>
          </p:nvPr>
        </p:nvSpPr>
        <p:spPr>
          <a:xfrm>
            <a:off x="420565" y="906296"/>
            <a:ext cx="7958137" cy="3898293"/>
          </a:xfrm>
          <a:prstGeom prst="rect">
            <a:avLst/>
          </a:prstGeom>
        </p:spPr>
        <p:txBody>
          <a:bodyPr/>
          <a:lstStyle/>
          <a:p>
            <a:pPr>
              <a:spcBef>
                <a:spcPts val="300"/>
              </a:spcBef>
              <a:defRPr sz="1600" b="0"/>
            </a:pPr>
            <a:r>
              <a:t>Update the Exercise Manual</a:t>
            </a:r>
          </a:p>
          <a:p>
            <a:pPr>
              <a:spcBef>
                <a:spcPts val="300"/>
              </a:spcBef>
              <a:defRPr sz="1600" b="0"/>
            </a:pPr>
            <a:endParaRPr/>
          </a:p>
          <a:p>
            <a:pPr>
              <a:spcBef>
                <a:spcPts val="300"/>
              </a:spcBef>
              <a:defRPr sz="1600" b="0"/>
            </a:pPr>
            <a:r>
              <a:t>Conduct two Informational Webinars: English and Spanish</a:t>
            </a:r>
          </a:p>
          <a:p>
            <a:pPr>
              <a:spcBef>
                <a:spcPts val="300"/>
              </a:spcBef>
              <a:defRPr sz="1600" b="0"/>
            </a:pPr>
            <a:endParaRPr/>
          </a:p>
          <a:p>
            <a:pPr>
              <a:spcBef>
                <a:spcPts val="300"/>
              </a:spcBef>
              <a:defRPr sz="1600" b="0"/>
            </a:pPr>
            <a:r>
              <a:t>Coordination of follow up meetings (10)</a:t>
            </a:r>
          </a:p>
          <a:p>
            <a:pPr>
              <a:spcBef>
                <a:spcPts val="300"/>
              </a:spcBef>
              <a:defRPr sz="1600" b="0"/>
            </a:pPr>
            <a:endParaRPr/>
          </a:p>
          <a:p>
            <a:pPr>
              <a:spcBef>
                <a:spcPts val="300"/>
              </a:spcBef>
              <a:defRPr sz="1600" b="0"/>
            </a:pPr>
            <a:r>
              <a:t>Create separate evaluation forms and corresponding links: Live TSP Communications Test and Post National &amp; Regional Exercises. </a:t>
            </a:r>
          </a:p>
          <a:p>
            <a:pPr>
              <a:spcBef>
                <a:spcPts val="300"/>
              </a:spcBef>
              <a:defRPr sz="1600" b="0"/>
            </a:pPr>
            <a:endParaRPr/>
          </a:p>
          <a:p>
            <a:pPr>
              <a:spcBef>
                <a:spcPts val="300"/>
              </a:spcBef>
              <a:defRPr sz="1600" b="0"/>
            </a:pPr>
            <a:r>
              <a:t>Endorse the PacWave22 Exercise: September-November 2022</a:t>
            </a:r>
          </a:p>
          <a:p>
            <a:pPr marL="1028673" lvl="2" indent="-347653">
              <a:spcBef>
                <a:spcPts val="300"/>
              </a:spcBef>
              <a:defRPr sz="1600" b="0"/>
            </a:pPr>
            <a:r>
              <a:t>Support the 2 regional PACWAVE22 exercises for SW et SE Pacific</a:t>
            </a:r>
          </a:p>
          <a:p>
            <a:pPr>
              <a:spcBef>
                <a:spcPts val="300"/>
              </a:spcBef>
              <a:defRPr sz="1600" b="0"/>
            </a:pPr>
            <a:endParaRPr/>
          </a:p>
          <a:p>
            <a:pPr>
              <a:spcBef>
                <a:spcPts val="300"/>
              </a:spcBef>
              <a:defRPr sz="1600" b="0"/>
            </a:pPr>
            <a:r>
              <a:t>Promote timely submission of surveys (Deadline shifted to 10th of February).</a:t>
            </a:r>
          </a:p>
          <a:p>
            <a:pPr>
              <a:spcBef>
                <a:spcPts val="300"/>
              </a:spcBef>
              <a:defRPr sz="1600" b="0"/>
            </a:pPr>
            <a:endParaRPr/>
          </a:p>
          <a:p>
            <a:pPr>
              <a:spcBef>
                <a:spcPts val="300"/>
              </a:spcBef>
              <a:defRPr sz="1600" b="0"/>
            </a:pPr>
            <a:r>
              <a:t>Elaborate the Report of PacWave22</a:t>
            </a:r>
          </a:p>
        </p:txBody>
      </p:sp>
      <p:pic>
        <p:nvPicPr>
          <p:cNvPr id="90"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Marcador de contenido 8"/>
          <p:cNvSpPr txBox="1"/>
          <p:nvPr/>
        </p:nvSpPr>
        <p:spPr>
          <a:xfrm>
            <a:off x="345260" y="1444761"/>
            <a:ext cx="6589699" cy="2189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spAutoFit/>
          </a:bodyPr>
          <a:lstStyle/>
          <a:p>
            <a:pPr marL="674670" lvl="1" indent="-322254">
              <a:lnSpc>
                <a:spcPct val="90000"/>
              </a:lnSpc>
              <a:spcBef>
                <a:spcPts val="300"/>
              </a:spcBef>
              <a:buClr>
                <a:schemeClr val="accent2"/>
              </a:buClr>
              <a:buSzPct val="80000"/>
              <a:buChar char="■"/>
              <a:defRPr sz="1600"/>
            </a:pPr>
            <a:r>
              <a:rPr b="1"/>
              <a:t>63% </a:t>
            </a:r>
            <a:r>
              <a:t>indicated that their countries engaged in communication and cooperation with other countries in the region for PacWave22.</a:t>
            </a:r>
            <a:endParaRPr sz="2100"/>
          </a:p>
          <a:p>
            <a:pPr lvl="1" indent="352415">
              <a:lnSpc>
                <a:spcPct val="90000"/>
              </a:lnSpc>
              <a:spcBef>
                <a:spcPts val="500"/>
              </a:spcBef>
              <a:defRPr sz="1600"/>
            </a:pPr>
            <a:endParaRPr sz="2100"/>
          </a:p>
          <a:p>
            <a:pPr marL="674670" lvl="1" indent="-322254">
              <a:lnSpc>
                <a:spcPct val="90000"/>
              </a:lnSpc>
              <a:spcBef>
                <a:spcPts val="300"/>
              </a:spcBef>
              <a:buClr>
                <a:schemeClr val="accent2"/>
              </a:buClr>
              <a:buSzPct val="80000"/>
              <a:buChar char="■"/>
              <a:defRPr sz="1600"/>
            </a:pPr>
            <a:r>
              <a:rPr b="1"/>
              <a:t>50%</a:t>
            </a:r>
            <a:r>
              <a:t> indicated that the NTWC communicated with other countries during the event.</a:t>
            </a:r>
            <a:endParaRPr sz="2100"/>
          </a:p>
          <a:p>
            <a:pPr lvl="1" indent="352415">
              <a:lnSpc>
                <a:spcPct val="90000"/>
              </a:lnSpc>
              <a:spcBef>
                <a:spcPts val="500"/>
              </a:spcBef>
              <a:defRPr sz="1600"/>
            </a:pPr>
            <a:endParaRPr sz="2100"/>
          </a:p>
          <a:p>
            <a:pPr marL="674670" lvl="1" indent="-322254" algn="just">
              <a:lnSpc>
                <a:spcPct val="90000"/>
              </a:lnSpc>
              <a:spcBef>
                <a:spcPts val="300"/>
              </a:spcBef>
              <a:buClr>
                <a:schemeClr val="accent2"/>
              </a:buClr>
              <a:buSzPct val="80000"/>
              <a:buChar char="■"/>
              <a:defRPr sz="1600"/>
            </a:pPr>
            <a:r>
              <a:t>Only </a:t>
            </a:r>
            <a:r>
              <a:rPr b="1"/>
              <a:t>11%</a:t>
            </a:r>
            <a:r>
              <a:t> indicated</a:t>
            </a:r>
            <a:r>
              <a:rPr spc="-35"/>
              <a:t> </a:t>
            </a:r>
            <a:r>
              <a:t>that</a:t>
            </a:r>
            <a:r>
              <a:rPr spc="-25"/>
              <a:t> </a:t>
            </a:r>
            <a:r>
              <a:t>the</a:t>
            </a:r>
            <a:r>
              <a:rPr spc="-25"/>
              <a:t> </a:t>
            </a:r>
            <a:r>
              <a:t>NDMO</a:t>
            </a:r>
            <a:r>
              <a:rPr spc="-25"/>
              <a:t> </a:t>
            </a:r>
            <a:r>
              <a:t>communicated</a:t>
            </a:r>
            <a:r>
              <a:rPr spc="-25"/>
              <a:t> </a:t>
            </a:r>
            <a:r>
              <a:t>with</a:t>
            </a:r>
            <a:r>
              <a:rPr spc="-25"/>
              <a:t> </a:t>
            </a:r>
            <a:r>
              <a:t>other</a:t>
            </a:r>
            <a:r>
              <a:rPr spc="-30"/>
              <a:t> </a:t>
            </a:r>
            <a:r>
              <a:t>countries</a:t>
            </a:r>
            <a:r>
              <a:rPr spc="-20"/>
              <a:t> </a:t>
            </a:r>
            <a:r>
              <a:t>during</a:t>
            </a:r>
            <a:r>
              <a:rPr spc="-35"/>
              <a:t> </a:t>
            </a:r>
            <a:r>
              <a:t>the</a:t>
            </a:r>
            <a:r>
              <a:rPr spc="-25"/>
              <a:t> </a:t>
            </a:r>
            <a:r>
              <a:rPr spc="-10"/>
              <a:t>event. </a:t>
            </a:r>
          </a:p>
        </p:txBody>
      </p:sp>
      <p:pic>
        <p:nvPicPr>
          <p:cNvPr id="220"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
        <p:nvSpPr>
          <p:cNvPr id="221" name="Title 1"/>
          <p:cNvSpPr txBox="1">
            <a:spLocks noGrp="1"/>
          </p:cNvSpPr>
          <p:nvPr>
            <p:ph type="title"/>
          </p:nvPr>
        </p:nvSpPr>
        <p:spPr>
          <a:xfrm>
            <a:off x="533400" y="252053"/>
            <a:ext cx="6912768" cy="514351"/>
          </a:xfrm>
          <a:prstGeom prst="rect">
            <a:avLst/>
          </a:prstGeom>
        </p:spPr>
        <p:txBody>
          <a:bodyPr>
            <a:normAutofit fontScale="90000"/>
          </a:bodyPr>
          <a:lstStyle>
            <a:lvl1pPr defTabSz="905255">
              <a:defRPr sz="1979">
                <a:solidFill>
                  <a:schemeClr val="accent6">
                    <a:satOff val="-43076"/>
                    <a:lumOff val="15931"/>
                  </a:schemeClr>
                </a:solidFill>
              </a:defRPr>
            </a:lvl1pPr>
          </a:lstStyle>
          <a:p>
            <a:pPr>
              <a:defRPr sz="2376"/>
            </a:pPr>
            <a:r>
              <a:rPr sz="1979"/>
              <a:t>Objective 3: To test national readiness within the country</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Imagen 6"/>
          <p:cNvGrpSpPr/>
          <p:nvPr/>
        </p:nvGrpSpPr>
        <p:grpSpPr>
          <a:xfrm>
            <a:off x="1006736" y="1697742"/>
            <a:ext cx="2818630" cy="1951219"/>
            <a:chOff x="0" y="0"/>
            <a:chExt cx="2818629" cy="1951217"/>
          </a:xfrm>
        </p:grpSpPr>
        <p:pic>
          <p:nvPicPr>
            <p:cNvPr id="224" name="Imagen 6" descr="Imagen 6"/>
            <p:cNvPicPr>
              <a:picLocks noChangeAspect="1"/>
            </p:cNvPicPr>
            <p:nvPr/>
          </p:nvPicPr>
          <p:blipFill>
            <a:blip r:embed="rId2"/>
            <a:stretch>
              <a:fillRect/>
            </a:stretch>
          </p:blipFill>
          <p:spPr>
            <a:xfrm>
              <a:off x="114299" y="114300"/>
              <a:ext cx="2590031" cy="1709918"/>
            </a:xfrm>
            <a:prstGeom prst="rect">
              <a:avLst/>
            </a:prstGeom>
            <a:ln>
              <a:noFill/>
            </a:ln>
            <a:effectLst/>
          </p:spPr>
        </p:pic>
        <p:pic>
          <p:nvPicPr>
            <p:cNvPr id="223" name="Imagen 6" descr="Imagen 6"/>
            <p:cNvPicPr>
              <a:picLocks/>
            </p:cNvPicPr>
            <p:nvPr/>
          </p:nvPicPr>
          <p:blipFill>
            <a:blip r:embed="rId3"/>
            <a:stretch>
              <a:fillRect/>
            </a:stretch>
          </p:blipFill>
          <p:spPr>
            <a:xfrm>
              <a:off x="-1" y="0"/>
              <a:ext cx="2818631" cy="1951218"/>
            </a:xfrm>
            <a:prstGeom prst="rect">
              <a:avLst/>
            </a:prstGeom>
            <a:effectLst/>
          </p:spPr>
        </p:pic>
      </p:grpSp>
      <p:pic>
        <p:nvPicPr>
          <p:cNvPr id="226" name="Picture 10" descr="Picture 10"/>
          <p:cNvPicPr>
            <a:picLocks noChangeAspect="1"/>
          </p:cNvPicPr>
          <p:nvPr/>
        </p:nvPicPr>
        <p:blipFill>
          <a:blip r:embed="rId4"/>
          <a:stretch>
            <a:fillRect/>
          </a:stretch>
        </p:blipFill>
        <p:spPr>
          <a:xfrm>
            <a:off x="7668344" y="185192"/>
            <a:ext cx="1140172" cy="1189555"/>
          </a:xfrm>
          <a:prstGeom prst="rect">
            <a:avLst/>
          </a:prstGeom>
          <a:ln w="12700">
            <a:miter lim="400000"/>
          </a:ln>
        </p:spPr>
      </p:pic>
      <p:grpSp>
        <p:nvGrpSpPr>
          <p:cNvPr id="229" name="Imagen 8"/>
          <p:cNvGrpSpPr/>
          <p:nvPr/>
        </p:nvGrpSpPr>
        <p:grpSpPr>
          <a:xfrm>
            <a:off x="58377" y="-21141"/>
            <a:ext cx="3345252" cy="2305236"/>
            <a:chOff x="0" y="0"/>
            <a:chExt cx="3345251" cy="2305235"/>
          </a:xfrm>
        </p:grpSpPr>
        <p:pic>
          <p:nvPicPr>
            <p:cNvPr id="228" name="Imagen 8" descr="Imagen 8"/>
            <p:cNvPicPr>
              <a:picLocks noChangeAspect="1"/>
            </p:cNvPicPr>
            <p:nvPr/>
          </p:nvPicPr>
          <p:blipFill>
            <a:blip r:embed="rId5"/>
            <a:stretch>
              <a:fillRect/>
            </a:stretch>
          </p:blipFill>
          <p:spPr>
            <a:xfrm>
              <a:off x="114300" y="114300"/>
              <a:ext cx="3116652" cy="2063936"/>
            </a:xfrm>
            <a:prstGeom prst="rect">
              <a:avLst/>
            </a:prstGeom>
            <a:ln>
              <a:noFill/>
            </a:ln>
            <a:effectLst/>
          </p:spPr>
        </p:pic>
        <p:pic>
          <p:nvPicPr>
            <p:cNvPr id="227" name="Imagen 8" descr="Imagen 8"/>
            <p:cNvPicPr>
              <a:picLocks/>
            </p:cNvPicPr>
            <p:nvPr/>
          </p:nvPicPr>
          <p:blipFill>
            <a:blip r:embed="rId6"/>
            <a:stretch>
              <a:fillRect/>
            </a:stretch>
          </p:blipFill>
          <p:spPr>
            <a:xfrm>
              <a:off x="0" y="0"/>
              <a:ext cx="3345252" cy="2305236"/>
            </a:xfrm>
            <a:prstGeom prst="rect">
              <a:avLst/>
            </a:prstGeom>
            <a:effectLst/>
          </p:spPr>
        </p:pic>
      </p:grpSp>
      <p:grpSp>
        <p:nvGrpSpPr>
          <p:cNvPr id="232" name="Imagen 3"/>
          <p:cNvGrpSpPr/>
          <p:nvPr/>
        </p:nvGrpSpPr>
        <p:grpSpPr>
          <a:xfrm>
            <a:off x="3699774" y="1429846"/>
            <a:ext cx="3189825" cy="2487011"/>
            <a:chOff x="0" y="0"/>
            <a:chExt cx="3189824" cy="2487009"/>
          </a:xfrm>
        </p:grpSpPr>
        <p:pic>
          <p:nvPicPr>
            <p:cNvPr id="231" name="Imagen 3" descr="Imagen 3"/>
            <p:cNvPicPr>
              <a:picLocks noChangeAspect="1"/>
            </p:cNvPicPr>
            <p:nvPr/>
          </p:nvPicPr>
          <p:blipFill>
            <a:blip r:embed="rId7"/>
            <a:srcRect t="10301" r="11005"/>
            <a:stretch>
              <a:fillRect/>
            </a:stretch>
          </p:blipFill>
          <p:spPr>
            <a:xfrm>
              <a:off x="126999" y="126999"/>
              <a:ext cx="2935826" cy="2220311"/>
            </a:xfrm>
            <a:prstGeom prst="rect">
              <a:avLst/>
            </a:prstGeom>
            <a:ln>
              <a:noFill/>
            </a:ln>
            <a:effectLst/>
          </p:spPr>
        </p:pic>
        <p:pic>
          <p:nvPicPr>
            <p:cNvPr id="230" name="Imagen 3" descr="Imagen 3"/>
            <p:cNvPicPr>
              <a:picLocks/>
            </p:cNvPicPr>
            <p:nvPr/>
          </p:nvPicPr>
          <p:blipFill>
            <a:blip r:embed="rId8"/>
            <a:stretch>
              <a:fillRect/>
            </a:stretch>
          </p:blipFill>
          <p:spPr>
            <a:xfrm>
              <a:off x="0" y="0"/>
              <a:ext cx="3189825" cy="2487010"/>
            </a:xfrm>
            <a:prstGeom prst="rect">
              <a:avLst/>
            </a:prstGeom>
            <a:effectLst/>
          </p:spPr>
        </p:pic>
      </p:grpSp>
      <p:grpSp>
        <p:nvGrpSpPr>
          <p:cNvPr id="235" name="Imagen 13"/>
          <p:cNvGrpSpPr/>
          <p:nvPr/>
        </p:nvGrpSpPr>
        <p:grpSpPr>
          <a:xfrm>
            <a:off x="4257434" y="59181"/>
            <a:ext cx="3345253" cy="1855532"/>
            <a:chOff x="0" y="0"/>
            <a:chExt cx="3345251" cy="1855531"/>
          </a:xfrm>
        </p:grpSpPr>
        <p:pic>
          <p:nvPicPr>
            <p:cNvPr id="234" name="Imagen 13" descr="Imagen 13"/>
            <p:cNvPicPr>
              <a:picLocks noChangeAspect="1"/>
            </p:cNvPicPr>
            <p:nvPr/>
          </p:nvPicPr>
          <p:blipFill>
            <a:blip r:embed="rId9"/>
            <a:stretch>
              <a:fillRect/>
            </a:stretch>
          </p:blipFill>
          <p:spPr>
            <a:xfrm>
              <a:off x="127000" y="127000"/>
              <a:ext cx="3091252" cy="1576132"/>
            </a:xfrm>
            <a:prstGeom prst="rect">
              <a:avLst/>
            </a:prstGeom>
            <a:ln>
              <a:noFill/>
            </a:ln>
            <a:effectLst/>
          </p:spPr>
        </p:pic>
        <p:pic>
          <p:nvPicPr>
            <p:cNvPr id="233" name="Imagen 13" descr="Imagen 13"/>
            <p:cNvPicPr>
              <a:picLocks/>
            </p:cNvPicPr>
            <p:nvPr/>
          </p:nvPicPr>
          <p:blipFill>
            <a:blip r:embed="rId10"/>
            <a:stretch>
              <a:fillRect/>
            </a:stretch>
          </p:blipFill>
          <p:spPr>
            <a:xfrm>
              <a:off x="0" y="0"/>
              <a:ext cx="3345252" cy="1855532"/>
            </a:xfrm>
            <a:prstGeom prst="rect">
              <a:avLst/>
            </a:prstGeom>
            <a:effectLst/>
          </p:spPr>
        </p:pic>
      </p:grpSp>
      <p:grpSp>
        <p:nvGrpSpPr>
          <p:cNvPr id="238" name="Imagen 12"/>
          <p:cNvGrpSpPr/>
          <p:nvPr/>
        </p:nvGrpSpPr>
        <p:grpSpPr>
          <a:xfrm>
            <a:off x="6708999" y="1338830"/>
            <a:ext cx="2503879" cy="1935771"/>
            <a:chOff x="0" y="0"/>
            <a:chExt cx="2503877" cy="1935770"/>
          </a:xfrm>
        </p:grpSpPr>
        <p:pic>
          <p:nvPicPr>
            <p:cNvPr id="237" name="Imagen 12" descr="Imagen 12"/>
            <p:cNvPicPr>
              <a:picLocks noChangeAspect="1"/>
            </p:cNvPicPr>
            <p:nvPr/>
          </p:nvPicPr>
          <p:blipFill>
            <a:blip r:embed="rId11"/>
            <a:stretch>
              <a:fillRect/>
            </a:stretch>
          </p:blipFill>
          <p:spPr>
            <a:xfrm>
              <a:off x="88900" y="88900"/>
              <a:ext cx="2326078" cy="1745271"/>
            </a:xfrm>
            <a:prstGeom prst="rect">
              <a:avLst/>
            </a:prstGeom>
            <a:ln>
              <a:noFill/>
            </a:ln>
            <a:effectLst/>
          </p:spPr>
        </p:pic>
        <p:pic>
          <p:nvPicPr>
            <p:cNvPr id="236" name="Imagen 12" descr="Imagen 12"/>
            <p:cNvPicPr>
              <a:picLocks/>
            </p:cNvPicPr>
            <p:nvPr/>
          </p:nvPicPr>
          <p:blipFill>
            <a:blip r:embed="rId12"/>
            <a:stretch>
              <a:fillRect/>
            </a:stretch>
          </p:blipFill>
          <p:spPr>
            <a:xfrm>
              <a:off x="0" y="0"/>
              <a:ext cx="2503878" cy="1935771"/>
            </a:xfrm>
            <a:prstGeom prst="rect">
              <a:avLst/>
            </a:prstGeom>
            <a:effectLst/>
          </p:spPr>
        </p:pic>
      </p:grpSp>
      <p:grpSp>
        <p:nvGrpSpPr>
          <p:cNvPr id="241" name="Imagen 11"/>
          <p:cNvGrpSpPr/>
          <p:nvPr/>
        </p:nvGrpSpPr>
        <p:grpSpPr>
          <a:xfrm>
            <a:off x="5804938" y="3206979"/>
            <a:ext cx="3373763" cy="1814552"/>
            <a:chOff x="0" y="0"/>
            <a:chExt cx="3373761" cy="1814550"/>
          </a:xfrm>
        </p:grpSpPr>
        <p:pic>
          <p:nvPicPr>
            <p:cNvPr id="240" name="Imagen 11" descr="Imagen 11"/>
            <p:cNvPicPr>
              <a:picLocks noChangeAspect="1"/>
            </p:cNvPicPr>
            <p:nvPr/>
          </p:nvPicPr>
          <p:blipFill>
            <a:blip r:embed="rId13"/>
            <a:stretch>
              <a:fillRect/>
            </a:stretch>
          </p:blipFill>
          <p:spPr>
            <a:xfrm>
              <a:off x="101600" y="101600"/>
              <a:ext cx="3170562" cy="1585950"/>
            </a:xfrm>
            <a:prstGeom prst="rect">
              <a:avLst/>
            </a:prstGeom>
            <a:ln>
              <a:noFill/>
            </a:ln>
            <a:effectLst/>
          </p:spPr>
        </p:pic>
        <p:pic>
          <p:nvPicPr>
            <p:cNvPr id="239" name="Imagen 11" descr="Imagen 11"/>
            <p:cNvPicPr>
              <a:picLocks/>
            </p:cNvPicPr>
            <p:nvPr/>
          </p:nvPicPr>
          <p:blipFill>
            <a:blip r:embed="rId14"/>
            <a:stretch>
              <a:fillRect/>
            </a:stretch>
          </p:blipFill>
          <p:spPr>
            <a:xfrm>
              <a:off x="0" y="-1"/>
              <a:ext cx="3373762" cy="1814552"/>
            </a:xfrm>
            <a:prstGeom prst="rect">
              <a:avLst/>
            </a:prstGeom>
            <a:effectLst/>
          </p:spPr>
        </p:pic>
      </p:grpSp>
      <p:grpSp>
        <p:nvGrpSpPr>
          <p:cNvPr id="244" name="Una persona sentado frente a una computadoraDescripción generada automáticamente con confianza media"/>
          <p:cNvGrpSpPr/>
          <p:nvPr/>
        </p:nvGrpSpPr>
        <p:grpSpPr>
          <a:xfrm>
            <a:off x="3001147" y="3186489"/>
            <a:ext cx="2538794" cy="1855532"/>
            <a:chOff x="0" y="0"/>
            <a:chExt cx="2538793" cy="1855531"/>
          </a:xfrm>
        </p:grpSpPr>
        <p:pic>
          <p:nvPicPr>
            <p:cNvPr id="243" name="Una persona sentado frente a una computadoraDescripción generada automáticamente con confianza media" descr="Una persona sentado frente a una computadoraDescripción generada automáticamente con confianza media"/>
            <p:cNvPicPr>
              <a:picLocks noChangeAspect="1"/>
            </p:cNvPicPr>
            <p:nvPr/>
          </p:nvPicPr>
          <p:blipFill>
            <a:blip r:embed="rId15"/>
            <a:srcRect l="5025"/>
            <a:stretch>
              <a:fillRect/>
            </a:stretch>
          </p:blipFill>
          <p:spPr>
            <a:xfrm>
              <a:off x="88900" y="88900"/>
              <a:ext cx="2360994" cy="1652332"/>
            </a:xfrm>
            <a:prstGeom prst="rect">
              <a:avLst/>
            </a:prstGeom>
            <a:ln>
              <a:noFill/>
            </a:ln>
            <a:effectLst/>
          </p:spPr>
        </p:pic>
        <p:pic>
          <p:nvPicPr>
            <p:cNvPr id="242" name="Una persona sentado frente a una computadoraDescripción generada automáticamente con confianza media" descr="Una persona sentado frente a una computadoraDescripción generada automáticamente con confianza media"/>
            <p:cNvPicPr>
              <a:picLocks/>
            </p:cNvPicPr>
            <p:nvPr/>
          </p:nvPicPr>
          <p:blipFill>
            <a:blip r:embed="rId16"/>
            <a:stretch>
              <a:fillRect/>
            </a:stretch>
          </p:blipFill>
          <p:spPr>
            <a:xfrm>
              <a:off x="-1" y="0"/>
              <a:ext cx="2538795" cy="1855532"/>
            </a:xfrm>
            <a:prstGeom prst="rect">
              <a:avLst/>
            </a:prstGeom>
            <a:effectLst/>
          </p:spPr>
        </p:pic>
      </p:grpSp>
      <p:sp>
        <p:nvSpPr>
          <p:cNvPr id="245" name="Title 1"/>
          <p:cNvSpPr txBox="1"/>
          <p:nvPr/>
        </p:nvSpPr>
        <p:spPr>
          <a:xfrm>
            <a:off x="1284807" y="1575710"/>
            <a:ext cx="6821843" cy="436561"/>
          </a:xfrm>
          <a:prstGeom prst="rect">
            <a:avLst/>
          </a:prstGeom>
          <a:solidFill>
            <a:schemeClr val="accent3">
              <a:lumOff val="44000"/>
              <a:alpha val="7502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nchor="b">
            <a:spAutoFit/>
          </a:bodyPr>
          <a:lstStyle/>
          <a:p>
            <a:pPr>
              <a:lnSpc>
                <a:spcPct val="110000"/>
              </a:lnSpc>
              <a:defRPr sz="2400" b="1">
                <a:solidFill>
                  <a:schemeClr val="accent2"/>
                </a:solidFill>
              </a:defRPr>
            </a:pPr>
            <a:r>
              <a:t>PacWave22: South East Regional Exercise</a:t>
            </a:r>
            <a:r>
              <a:rPr sz="2000">
                <a:solidFill>
                  <a:srgbClr val="595959"/>
                </a:solidFill>
              </a:rPr>
              <a:t> </a:t>
            </a:r>
          </a:p>
        </p:txBody>
      </p:sp>
      <p:grpSp>
        <p:nvGrpSpPr>
          <p:cNvPr id="248" name="Imagen 5"/>
          <p:cNvGrpSpPr/>
          <p:nvPr/>
        </p:nvGrpSpPr>
        <p:grpSpPr>
          <a:xfrm>
            <a:off x="175536" y="3126456"/>
            <a:ext cx="2644751" cy="1835207"/>
            <a:chOff x="0" y="0"/>
            <a:chExt cx="2644749" cy="1835205"/>
          </a:xfrm>
        </p:grpSpPr>
        <p:pic>
          <p:nvPicPr>
            <p:cNvPr id="247" name="Imagen 5" descr="Imagen 5"/>
            <p:cNvPicPr>
              <a:picLocks noChangeAspect="1"/>
            </p:cNvPicPr>
            <p:nvPr/>
          </p:nvPicPr>
          <p:blipFill>
            <a:blip r:embed="rId17"/>
            <a:stretch>
              <a:fillRect/>
            </a:stretch>
          </p:blipFill>
          <p:spPr>
            <a:xfrm>
              <a:off x="88900" y="88900"/>
              <a:ext cx="2466950" cy="1632006"/>
            </a:xfrm>
            <a:prstGeom prst="rect">
              <a:avLst/>
            </a:prstGeom>
            <a:ln>
              <a:noFill/>
            </a:ln>
            <a:effectLst/>
          </p:spPr>
        </p:pic>
        <p:pic>
          <p:nvPicPr>
            <p:cNvPr id="246" name="Imagen 5" descr="Imagen 5"/>
            <p:cNvPicPr>
              <a:picLocks/>
            </p:cNvPicPr>
            <p:nvPr/>
          </p:nvPicPr>
          <p:blipFill>
            <a:blip r:embed="rId18"/>
            <a:stretch>
              <a:fillRect/>
            </a:stretch>
          </p:blipFill>
          <p:spPr>
            <a:xfrm>
              <a:off x="0" y="0"/>
              <a:ext cx="2644750" cy="1835206"/>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
        <p:nvSpPr>
          <p:cNvPr id="251" name="Title 1"/>
          <p:cNvSpPr txBox="1"/>
          <p:nvPr/>
        </p:nvSpPr>
        <p:spPr>
          <a:xfrm>
            <a:off x="440999" y="-463895"/>
            <a:ext cx="6821842" cy="115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nchor="b">
            <a:spAutoFit/>
          </a:bodyPr>
          <a:lstStyle/>
          <a:p>
            <a:pPr>
              <a:lnSpc>
                <a:spcPct val="110000"/>
              </a:lnSpc>
              <a:defRPr sz="2400" b="1">
                <a:solidFill>
                  <a:schemeClr val="accent2"/>
                </a:solidFill>
              </a:defRPr>
            </a:pPr>
            <a:br/>
            <a:r>
              <a:t>PacWave22: South East Regional Exercise</a:t>
            </a:r>
            <a:r>
              <a:rPr sz="2000">
                <a:solidFill>
                  <a:srgbClr val="595959"/>
                </a:solidFill>
              </a:rPr>
              <a:t> </a:t>
            </a:r>
          </a:p>
          <a:p>
            <a:pPr>
              <a:lnSpc>
                <a:spcPct val="110000"/>
              </a:lnSpc>
              <a:defRPr sz="2400" b="1">
                <a:solidFill>
                  <a:schemeClr val="accent2"/>
                </a:solidFill>
              </a:defRPr>
            </a:pPr>
            <a:r>
              <a:rPr sz="2000">
                <a:solidFill>
                  <a:srgbClr val="595959"/>
                </a:solidFill>
              </a:rPr>
              <a:t>Objectives</a:t>
            </a:r>
          </a:p>
        </p:txBody>
      </p:sp>
      <p:sp>
        <p:nvSpPr>
          <p:cNvPr id="252" name="To implement and evaluate the Regional Communication Protocol between National Tsunami Warning Centers in the Southeast Pacific.…"/>
          <p:cNvSpPr txBox="1"/>
          <p:nvPr/>
        </p:nvSpPr>
        <p:spPr>
          <a:xfrm>
            <a:off x="428244" y="1230353"/>
            <a:ext cx="7464939" cy="3089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32409" indent="-228599" algn="just">
              <a:buClr>
                <a:srgbClr val="000000"/>
              </a:buClr>
              <a:buSzPct val="100000"/>
              <a:buAutoNum type="arabicPeriod"/>
              <a:tabLst>
                <a:tab pos="2692400" algn="ctr"/>
                <a:tab pos="5397500" algn="r"/>
              </a:tabLst>
              <a:defRPr sz="1600">
                <a:uFill>
                  <a:solidFill>
                    <a:srgbClr val="000000"/>
                  </a:solidFill>
                </a:uFill>
              </a:defRPr>
            </a:pPr>
            <a:r>
              <a:t>To implement and evaluate the Regional Communication Protocol between National Tsunami Warning Centers in the Southeast Pacific.</a:t>
            </a:r>
          </a:p>
          <a:p>
            <a:pPr indent="3809" algn="just">
              <a:tabLst>
                <a:tab pos="2692400" algn="ctr"/>
                <a:tab pos="5397500" algn="r"/>
              </a:tabLst>
              <a:defRPr sz="1600">
                <a:uFill>
                  <a:solidFill>
                    <a:srgbClr val="000000"/>
                  </a:solidFill>
                </a:uFill>
              </a:defRPr>
            </a:pPr>
            <a:endParaRPr/>
          </a:p>
          <a:p>
            <a:pPr marL="232409" indent="-228599" algn="just">
              <a:buClr>
                <a:srgbClr val="000000"/>
              </a:buClr>
              <a:buSzPct val="100000"/>
              <a:buAutoNum type="arabicPeriod" startAt="2"/>
              <a:tabLst>
                <a:tab pos="2692400" algn="ctr"/>
                <a:tab pos="5397500" algn="r"/>
              </a:tabLst>
              <a:defRPr sz="1600">
                <a:uFill>
                  <a:solidFill>
                    <a:srgbClr val="000000"/>
                  </a:solidFill>
                </a:uFill>
              </a:defRPr>
            </a:pPr>
            <a:r>
              <a:t>To test the communication channels set out in the regional protocol.</a:t>
            </a:r>
          </a:p>
          <a:p>
            <a:pPr marL="685800" algn="just">
              <a:tabLst>
                <a:tab pos="2692400" algn="ctr"/>
                <a:tab pos="5397500" algn="r"/>
              </a:tabLst>
              <a:defRPr sz="1600">
                <a:uFill>
                  <a:solidFill>
                    <a:srgbClr val="000000"/>
                  </a:solidFill>
                </a:uFill>
              </a:defRPr>
            </a:pPr>
            <a:endParaRPr/>
          </a:p>
          <a:p>
            <a:pPr marL="232409" indent="-228599" algn="just">
              <a:buClr>
                <a:srgbClr val="000000"/>
              </a:buClr>
              <a:buSzPct val="100000"/>
              <a:buAutoNum type="arabicPeriod" startAt="3"/>
              <a:tabLst>
                <a:tab pos="2692400" algn="ctr"/>
                <a:tab pos="5397500" algn="r"/>
              </a:tabLst>
              <a:defRPr sz="1600">
                <a:uFill>
                  <a:solidFill>
                    <a:srgbClr val="000000"/>
                  </a:solidFill>
                </a:uFill>
              </a:defRPr>
            </a:pPr>
            <a:r>
              <a:t>Activate and test each NTWC internal procedures for near-field events, including distribution of sea level information.</a:t>
            </a:r>
          </a:p>
          <a:p>
            <a:pPr marL="457200" defTabSz="450215">
              <a:defRPr sz="1600">
                <a:uFill>
                  <a:solidFill>
                    <a:srgbClr val="000000"/>
                  </a:solidFill>
                </a:uFill>
              </a:defRPr>
            </a:pPr>
            <a:endParaRPr/>
          </a:p>
          <a:p>
            <a:pPr marL="232409" indent="-228599" algn="just">
              <a:buClr>
                <a:srgbClr val="000000"/>
              </a:buClr>
              <a:buSzPct val="100000"/>
              <a:buAutoNum type="arabicPeriod" startAt="4"/>
              <a:tabLst>
                <a:tab pos="2692400" algn="ctr"/>
                <a:tab pos="5397500" algn="r"/>
              </a:tabLst>
              <a:defRPr sz="1600">
                <a:uFill>
                  <a:solidFill>
                    <a:srgbClr val="000000"/>
                  </a:solidFill>
                </a:uFill>
              </a:defRPr>
            </a:pPr>
            <a:r>
              <a:t>Measure the preparedness and response capability of the Centers' personnel in each country.</a:t>
            </a:r>
          </a:p>
          <a:p>
            <a:pPr indent="3809" algn="just">
              <a:tabLst>
                <a:tab pos="2692400" algn="ctr"/>
                <a:tab pos="5397500" algn="r"/>
              </a:tabLst>
              <a:defRPr sz="1600">
                <a:uFill>
                  <a:solidFill>
                    <a:srgbClr val="000000"/>
                  </a:solidFill>
                </a:uFill>
              </a:defRPr>
            </a:pPr>
            <a:endParaRPr/>
          </a:p>
          <a:p>
            <a:pPr marL="228599" indent="-228599" algn="just" defTabSz="450215">
              <a:lnSpc>
                <a:spcPct val="115000"/>
              </a:lnSpc>
              <a:spcBef>
                <a:spcPts val="1000"/>
              </a:spcBef>
              <a:buClr>
                <a:srgbClr val="000000"/>
              </a:buClr>
              <a:buSzPct val="100000"/>
              <a:buAutoNum type="arabicPeriod" startAt="5"/>
              <a:defRPr sz="1600">
                <a:uFill>
                  <a:solidFill>
                    <a:srgbClr val="000000"/>
                  </a:solidFill>
                </a:uFill>
              </a:defRPr>
            </a:pPr>
            <a:r>
              <a:t>Identify opportunities for improvement in terms of operational procedures and articulation between countries.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
        <p:nvSpPr>
          <p:cNvPr id="255" name="Title 1"/>
          <p:cNvSpPr txBox="1"/>
          <p:nvPr/>
        </p:nvSpPr>
        <p:spPr>
          <a:xfrm>
            <a:off x="440999" y="-463895"/>
            <a:ext cx="6821842" cy="115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nchor="b">
            <a:spAutoFit/>
          </a:bodyPr>
          <a:lstStyle/>
          <a:p>
            <a:pPr>
              <a:lnSpc>
                <a:spcPct val="110000"/>
              </a:lnSpc>
              <a:defRPr sz="2400" b="1">
                <a:solidFill>
                  <a:schemeClr val="accent2"/>
                </a:solidFill>
              </a:defRPr>
            </a:pPr>
            <a:br/>
            <a:r>
              <a:t>PacWave22: South East Regional Exercise</a:t>
            </a:r>
            <a:r>
              <a:rPr sz="2000">
                <a:solidFill>
                  <a:srgbClr val="595959"/>
                </a:solidFill>
              </a:rPr>
              <a:t> </a:t>
            </a:r>
          </a:p>
          <a:p>
            <a:pPr>
              <a:lnSpc>
                <a:spcPct val="110000"/>
              </a:lnSpc>
              <a:defRPr sz="2400" b="1">
                <a:solidFill>
                  <a:schemeClr val="accent2"/>
                </a:solidFill>
              </a:defRPr>
            </a:pPr>
            <a:r>
              <a:rPr sz="2000">
                <a:solidFill>
                  <a:srgbClr val="595959"/>
                </a:solidFill>
              </a:rPr>
              <a:t>Scenarios </a:t>
            </a:r>
          </a:p>
        </p:txBody>
      </p:sp>
      <p:sp>
        <p:nvSpPr>
          <p:cNvPr id="256" name="The coordination of the II Regional Tsunami Exercise was in charge of the National Tsunami Warning Centers of the Hydrographic and Oceanographic Service of the Chilean Navy (SHOA) and the Directorate of Hydrography and Navigation (DHN) of Peru. The follo"/>
          <p:cNvSpPr txBox="1"/>
          <p:nvPr/>
        </p:nvSpPr>
        <p:spPr>
          <a:xfrm>
            <a:off x="265156" y="882230"/>
            <a:ext cx="7173527" cy="3946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70509" indent="-266700" algn="just">
              <a:defRPr sz="1400">
                <a:uFill>
                  <a:solidFill>
                    <a:srgbClr val="000000"/>
                  </a:solidFill>
                </a:uFill>
                <a:latin typeface="+mn-lt"/>
                <a:ea typeface="+mn-ea"/>
                <a:cs typeface="+mn-cs"/>
                <a:sym typeface="Calibri"/>
              </a:defRPr>
            </a:pPr>
            <a:r>
              <a:rPr>
                <a:latin typeface="Arial"/>
                <a:ea typeface="Arial"/>
                <a:cs typeface="Arial"/>
                <a:sym typeface="Arial"/>
              </a:rPr>
              <a:t>The coordination of the II Regional Tsunami Exercise was in charge of the National Tsunami Warning Centers of the Hydrographic and Oceanographic Service of the Chilean Navy (SHOA) and the Directorate of Hydrography and Navigation (DHN) of Peru. The following aspects were considered:: </a:t>
            </a:r>
          </a:p>
          <a:p>
            <a:pPr indent="3809" algn="just">
              <a:tabLst>
                <a:tab pos="355600" algn="l"/>
              </a:tabLst>
              <a:defRPr sz="1400">
                <a:uFill>
                  <a:solidFill>
                    <a:srgbClr val="000000"/>
                  </a:solidFill>
                </a:uFill>
              </a:defRPr>
            </a:pPr>
            <a:endParaRPr>
              <a:latin typeface="Arial"/>
              <a:ea typeface="Arial"/>
              <a:cs typeface="Arial"/>
              <a:sym typeface="Arial"/>
            </a:endParaRPr>
          </a:p>
          <a:p>
            <a:pPr marL="540385" indent="-178435" algn="just" defTabSz="450215">
              <a:buClr>
                <a:srgbClr val="000000"/>
              </a:buClr>
              <a:buSzPct val="100000"/>
              <a:buFont typeface="Arial"/>
              <a:buChar char="-"/>
              <a:tabLst>
                <a:tab pos="533400" algn="l"/>
              </a:tabLst>
              <a:defRPr sz="1400">
                <a:uFill>
                  <a:solidFill>
                    <a:srgbClr val="000000"/>
                  </a:solidFill>
                </a:uFill>
              </a:defRPr>
            </a:pPr>
            <a:r>
              <a:t>The exercise was divided into 2 phases, which were executed on different days, each with a specific scenario: </a:t>
            </a:r>
          </a:p>
          <a:p>
            <a:pPr marL="590550" algn="just" defTabSz="450215">
              <a:tabLst>
                <a:tab pos="355600" algn="l"/>
              </a:tabLst>
              <a:defRPr sz="1400">
                <a:uFill>
                  <a:solidFill>
                    <a:srgbClr val="000000"/>
                  </a:solidFill>
                </a:uFill>
              </a:defRPr>
            </a:pPr>
            <a:endParaRPr/>
          </a:p>
          <a:p>
            <a:pPr marL="819150" algn="just" defTabSz="450215">
              <a:tabLst>
                <a:tab pos="355600" algn="l"/>
              </a:tabLst>
              <a:defRPr sz="1400">
                <a:uFill>
                  <a:solidFill>
                    <a:srgbClr val="000000"/>
                  </a:solidFill>
                </a:uFill>
                <a:latin typeface="+mn-lt"/>
                <a:ea typeface="+mn-ea"/>
                <a:cs typeface="+mn-cs"/>
                <a:sym typeface="Calibri"/>
              </a:defRPr>
            </a:pPr>
            <a:r>
              <a:rPr b="1">
                <a:latin typeface="Arial"/>
                <a:ea typeface="Arial"/>
                <a:cs typeface="Arial"/>
                <a:sym typeface="Arial"/>
              </a:rPr>
              <a:t>Phase I scenario:</a:t>
            </a:r>
            <a:r>
              <a:rPr>
                <a:latin typeface="Arial"/>
                <a:ea typeface="Arial"/>
                <a:cs typeface="Arial"/>
                <a:sym typeface="Arial"/>
              </a:rPr>
              <a:t> Tsunami generated by an earthquake of a preliminary </a:t>
            </a:r>
            <a:r>
              <a:rPr b="1">
                <a:latin typeface="Arial"/>
                <a:ea typeface="Arial"/>
                <a:cs typeface="Arial"/>
                <a:sym typeface="Arial"/>
              </a:rPr>
              <a:t>magnitude 7.6 off the coasts of Chile and Peru on October 20, 2022</a:t>
            </a:r>
            <a:r>
              <a:rPr>
                <a:latin typeface="Arial"/>
                <a:ea typeface="Arial"/>
                <a:cs typeface="Arial"/>
                <a:sym typeface="Arial"/>
              </a:rPr>
              <a:t>, with a start time of 14:00 UTC.</a:t>
            </a:r>
          </a:p>
          <a:p>
            <a:pPr marL="819150" algn="just" defTabSz="450215">
              <a:tabLst>
                <a:tab pos="355600" algn="l"/>
              </a:tabLst>
              <a:defRPr sz="1400">
                <a:uFill>
                  <a:solidFill>
                    <a:srgbClr val="000000"/>
                  </a:solidFill>
                </a:uFill>
                <a:latin typeface="+mn-lt"/>
                <a:ea typeface="+mn-ea"/>
                <a:cs typeface="+mn-cs"/>
                <a:sym typeface="Calibri"/>
              </a:defRPr>
            </a:pPr>
            <a:endParaRPr>
              <a:latin typeface="Arial"/>
              <a:ea typeface="Arial"/>
              <a:cs typeface="Arial"/>
              <a:sym typeface="Arial"/>
            </a:endParaRPr>
          </a:p>
          <a:p>
            <a:pPr marL="819150" algn="just" defTabSz="450215">
              <a:tabLst>
                <a:tab pos="355600" algn="l"/>
              </a:tabLst>
              <a:defRPr sz="1400">
                <a:uFill>
                  <a:solidFill>
                    <a:srgbClr val="000000"/>
                  </a:solidFill>
                </a:uFill>
                <a:latin typeface="+mn-lt"/>
                <a:ea typeface="+mn-ea"/>
                <a:cs typeface="+mn-cs"/>
                <a:sym typeface="Calibri"/>
              </a:defRPr>
            </a:pPr>
            <a:r>
              <a:rPr b="1">
                <a:latin typeface="Arial"/>
                <a:ea typeface="Arial"/>
                <a:cs typeface="Arial"/>
                <a:sym typeface="Arial"/>
              </a:rPr>
              <a:t>Phase II scenario: </a:t>
            </a:r>
            <a:r>
              <a:rPr>
                <a:latin typeface="Arial"/>
                <a:ea typeface="Arial"/>
                <a:cs typeface="Arial"/>
                <a:sym typeface="Arial"/>
              </a:rPr>
              <a:t>Tsunami generated by an earthquake of </a:t>
            </a:r>
            <a:r>
              <a:rPr b="1">
                <a:latin typeface="Arial"/>
                <a:ea typeface="Arial"/>
                <a:cs typeface="Arial"/>
                <a:sym typeface="Arial"/>
              </a:rPr>
              <a:t>magnitude 8.8 </a:t>
            </a:r>
            <a:r>
              <a:rPr>
                <a:latin typeface="Arial"/>
                <a:ea typeface="Arial"/>
                <a:cs typeface="Arial"/>
                <a:sym typeface="Arial"/>
              </a:rPr>
              <a:t>with an epicenter </a:t>
            </a:r>
            <a:r>
              <a:rPr b="1">
                <a:latin typeface="Arial"/>
                <a:ea typeface="Arial"/>
                <a:cs typeface="Arial"/>
                <a:sym typeface="Arial"/>
              </a:rPr>
              <a:t>off the coasts of Colombia and Ecuador on October 27, 2022, </a:t>
            </a:r>
            <a:r>
              <a:rPr>
                <a:latin typeface="Arial"/>
                <a:ea typeface="Arial"/>
                <a:cs typeface="Arial"/>
                <a:sym typeface="Arial"/>
              </a:rPr>
              <a:t>with a start time of 14:00 UTC.</a:t>
            </a:r>
          </a:p>
          <a:p>
            <a:pPr marL="819150" algn="just" defTabSz="450215">
              <a:tabLst>
                <a:tab pos="355600" algn="l"/>
              </a:tabLst>
              <a:defRPr sz="1400">
                <a:uFill>
                  <a:solidFill>
                    <a:srgbClr val="000000"/>
                  </a:solidFill>
                </a:uFill>
              </a:defRPr>
            </a:pPr>
            <a:endParaRPr>
              <a:latin typeface="Arial"/>
              <a:ea typeface="Arial"/>
              <a:cs typeface="Arial"/>
              <a:sym typeface="Arial"/>
            </a:endParaRPr>
          </a:p>
          <a:p>
            <a:pPr marL="590550" indent="-228600" algn="just" defTabSz="450215">
              <a:buClr>
                <a:srgbClr val="000000"/>
              </a:buClr>
              <a:buSzPct val="100000"/>
              <a:buFont typeface="Arial"/>
              <a:buChar char="-"/>
              <a:tabLst>
                <a:tab pos="622300" algn="l"/>
              </a:tabLst>
              <a:defRPr sz="1400">
                <a:uFill>
                  <a:solidFill>
                    <a:srgbClr val="000000"/>
                  </a:solidFill>
                </a:uFill>
              </a:defRPr>
            </a:pPr>
            <a:r>
              <a:t>Each participating country tested the operational procedures and capabilities of their NTWC.</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10" descr="Picture 10"/>
          <p:cNvPicPr>
            <a:picLocks noChangeAspect="1"/>
          </p:cNvPicPr>
          <p:nvPr/>
        </p:nvPicPr>
        <p:blipFill>
          <a:blip r:embed="rId2"/>
          <a:stretch>
            <a:fillRect/>
          </a:stretch>
        </p:blipFill>
        <p:spPr>
          <a:xfrm>
            <a:off x="7985844" y="20092"/>
            <a:ext cx="1140172" cy="1189555"/>
          </a:xfrm>
          <a:prstGeom prst="rect">
            <a:avLst/>
          </a:prstGeom>
          <a:ln w="12700">
            <a:miter lim="400000"/>
          </a:ln>
        </p:spPr>
      </p:pic>
      <p:sp>
        <p:nvSpPr>
          <p:cNvPr id="259" name="Title 1"/>
          <p:cNvSpPr txBox="1"/>
          <p:nvPr/>
        </p:nvSpPr>
        <p:spPr>
          <a:xfrm>
            <a:off x="440999" y="-463895"/>
            <a:ext cx="6821842" cy="115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nchor="b">
            <a:spAutoFit/>
          </a:bodyPr>
          <a:lstStyle/>
          <a:p>
            <a:pPr>
              <a:lnSpc>
                <a:spcPct val="110000"/>
              </a:lnSpc>
              <a:defRPr sz="2400" b="1">
                <a:solidFill>
                  <a:schemeClr val="accent2"/>
                </a:solidFill>
              </a:defRPr>
            </a:pPr>
            <a:br/>
            <a:r>
              <a:t>PacWave22: South East Regional Exercise</a:t>
            </a:r>
            <a:r>
              <a:rPr sz="2000">
                <a:solidFill>
                  <a:srgbClr val="595959"/>
                </a:solidFill>
              </a:rPr>
              <a:t> </a:t>
            </a:r>
          </a:p>
          <a:p>
            <a:pPr>
              <a:lnSpc>
                <a:spcPct val="110000"/>
              </a:lnSpc>
              <a:defRPr sz="2400" b="1">
                <a:solidFill>
                  <a:schemeClr val="accent2"/>
                </a:solidFill>
              </a:defRPr>
            </a:pPr>
            <a:r>
              <a:rPr sz="2000">
                <a:solidFill>
                  <a:srgbClr val="595959"/>
                </a:solidFill>
              </a:rPr>
              <a:t>Conclusions and recommendations</a:t>
            </a:r>
          </a:p>
        </p:txBody>
      </p:sp>
      <p:sp>
        <p:nvSpPr>
          <p:cNvPr id="260" name="The incorporation of earthquakes simultaneously with Phase I of the exercise meant that the personnel on duty had to be meticulous and orderly in receiving the information.…"/>
          <p:cNvSpPr txBox="1"/>
          <p:nvPr/>
        </p:nvSpPr>
        <p:spPr>
          <a:xfrm>
            <a:off x="231596" y="1139144"/>
            <a:ext cx="7681874" cy="3322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114099" indent="-110289">
              <a:buSzPct val="100000"/>
              <a:buChar char="•"/>
              <a:defRPr sz="1200">
                <a:uFill>
                  <a:solidFill>
                    <a:srgbClr val="000000"/>
                  </a:solidFill>
                </a:uFill>
                <a:latin typeface="+mn-lt"/>
                <a:ea typeface="+mn-ea"/>
                <a:cs typeface="+mn-cs"/>
                <a:sym typeface="Calibri"/>
              </a:defRPr>
            </a:pPr>
            <a:r>
              <a:t>The incorporation of earthquakes simultaneously with Phase I of the exercise meant that the personnel on duty had to be meticulous and orderly in receiving the information.</a:t>
            </a:r>
          </a:p>
          <a:p>
            <a:pPr defTabSz="450215">
              <a:defRPr sz="1200">
                <a:uFill>
                  <a:solidFill>
                    <a:srgbClr val="000000"/>
                  </a:solidFill>
                </a:uFill>
              </a:defRPr>
            </a:pPr>
            <a:endParaRPr/>
          </a:p>
          <a:p>
            <a:pPr marL="110289" indent="-110289" defTabSz="450215">
              <a:buSzPct val="100000"/>
              <a:buChar char="•"/>
              <a:defRPr sz="1200">
                <a:uFill>
                  <a:solidFill>
                    <a:srgbClr val="000000"/>
                  </a:solidFill>
                </a:uFill>
              </a:defRPr>
            </a:pPr>
            <a:r>
              <a:t>The importance of continuing to carry out this type of regional exercise is highlighted since it allows testing both the regional protocol and the internal procedures of each Center, linking the other entities that are part of the tsunami warning systems in each country, identifying improvement actions and is the mechanism to maintain the articulation between the tsunami warning centers of the region.</a:t>
            </a:r>
          </a:p>
          <a:p>
            <a:pPr marL="110289" indent="-110289" defTabSz="450215">
              <a:buSzPct val="100000"/>
              <a:buChar char="•"/>
              <a:defRPr sz="1200">
                <a:uFill>
                  <a:solidFill>
                    <a:srgbClr val="000000"/>
                  </a:solidFill>
                </a:uFill>
              </a:defRPr>
            </a:pPr>
            <a:endParaRPr/>
          </a:p>
          <a:p>
            <a:pPr marL="110289" indent="-110289" defTabSz="450215">
              <a:buSzPct val="100000"/>
              <a:buChar char="•"/>
              <a:defRPr sz="1200">
                <a:uFill>
                  <a:solidFill>
                    <a:srgbClr val="000000"/>
                  </a:solidFill>
                </a:uFill>
              </a:defRPr>
            </a:pPr>
            <a:r>
              <a:t>Regional exercises executed in phases are an excellent way to prepare NTWC personnel and thus strengthen response capabilities, especially considering the strategy of selecting scenarios that affect countries partially, so it is suggested that this way of developing regional exercises continue to be coordinated.</a:t>
            </a:r>
          </a:p>
          <a:p>
            <a:pPr marL="110289" indent="-110289" defTabSz="450215">
              <a:buSzPct val="100000"/>
              <a:buChar char="•"/>
              <a:defRPr sz="1200">
                <a:uFill>
                  <a:solidFill>
                    <a:srgbClr val="000000"/>
                  </a:solidFill>
                </a:uFill>
              </a:defRPr>
            </a:pPr>
            <a:endParaRPr/>
          </a:p>
          <a:p>
            <a:pPr marL="110289" indent="-110289" defTabSz="450215">
              <a:buSzPct val="100000"/>
              <a:buChar char="•"/>
              <a:defRPr sz="1200">
                <a:uFill>
                  <a:solidFill>
                    <a:srgbClr val="000000"/>
                  </a:solidFill>
                </a:uFill>
              </a:defRPr>
            </a:pPr>
            <a:r>
              <a:t>Exercises improve response capabilities and although they may seem repetitive, they are the best way to keep NTWC personnel prepared for real events.</a:t>
            </a:r>
          </a:p>
          <a:p>
            <a:pPr marL="110289" indent="-110289" defTabSz="450215">
              <a:buSzPct val="100000"/>
              <a:buChar char="•"/>
              <a:defRPr sz="1200">
                <a:uFill>
                  <a:solidFill>
                    <a:srgbClr val="000000"/>
                  </a:solidFill>
                </a:uFill>
              </a:defRPr>
            </a:pPr>
            <a:endParaRPr/>
          </a:p>
          <a:p>
            <a:pPr marL="110289" indent="-110289" defTabSz="450215">
              <a:buSzPct val="100000"/>
              <a:buChar char="•"/>
              <a:defRPr sz="1200">
                <a:uFill>
                  <a:solidFill>
                    <a:srgbClr val="000000"/>
                  </a:solidFill>
                </a:uFill>
              </a:defRPr>
            </a:pPr>
            <a:r>
              <a:t>Applying these multi-scenario exercises is recommended to work efficiently through the frequent use of different means of communication. Satellite telephony is an essential means of communication for regional and local events.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
        <p:nvSpPr>
          <p:cNvPr id="263" name="Title 1"/>
          <p:cNvSpPr txBox="1"/>
          <p:nvPr/>
        </p:nvSpPr>
        <p:spPr>
          <a:xfrm>
            <a:off x="440999" y="-385111"/>
            <a:ext cx="6821842" cy="1155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nchor="b">
            <a:spAutoFit/>
          </a:bodyPr>
          <a:lstStyle/>
          <a:p>
            <a:pPr>
              <a:lnSpc>
                <a:spcPct val="110000"/>
              </a:lnSpc>
              <a:defRPr sz="2400" b="1">
                <a:solidFill>
                  <a:schemeClr val="accent2"/>
                </a:solidFill>
              </a:defRPr>
            </a:pPr>
            <a:br/>
            <a:r>
              <a:t>PacWave22: PICTS Regional Exercise</a:t>
            </a:r>
            <a:r>
              <a:rPr sz="2000">
                <a:solidFill>
                  <a:srgbClr val="595959"/>
                </a:solidFill>
              </a:rPr>
              <a:t> </a:t>
            </a:r>
          </a:p>
          <a:p>
            <a:pPr>
              <a:lnSpc>
                <a:spcPct val="110000"/>
              </a:lnSpc>
              <a:defRPr sz="2400" b="1">
                <a:solidFill>
                  <a:schemeClr val="accent2"/>
                </a:solidFill>
              </a:defRPr>
            </a:pPr>
            <a:r>
              <a:rPr sz="2000">
                <a:solidFill>
                  <a:srgbClr val="595959"/>
                </a:solidFill>
              </a:rPr>
              <a:t>Objectives</a:t>
            </a:r>
          </a:p>
        </p:txBody>
      </p:sp>
      <p:pic>
        <p:nvPicPr>
          <p:cNvPr id="264" name="60MheDmPgGSJO5_JGclDmTMTLqgp8T_i2Qzjs6dbfXWg4eSpjlxm0RLytd7Z8w4TqE2IFqro93Aj07YuD2HSwKqGDd3hXzseS8gyxrlzhKkP6paIiWoWLyn--HSssTA6r61DblJaIpo7qklMitlgrQ=s2048.jpg" descr="60MheDmPgGSJO5_JGclDmTMTLqgp8T_i2Qzjs6dbfXWg4eSpjlxm0RLytd7Z8w4TqE2IFqro93Aj07YuD2HSwKqGDd3hXzseS8gyxrlzhKkP6paIiWoWLyn--HSssTA6r61DblJaIpo7qklMitlgrQ=s2048.jpg"/>
          <p:cNvPicPr>
            <a:picLocks noChangeAspect="1"/>
          </p:cNvPicPr>
          <p:nvPr/>
        </p:nvPicPr>
        <p:blipFill>
          <a:blip r:embed="rId3"/>
          <a:stretch>
            <a:fillRect/>
          </a:stretch>
        </p:blipFill>
        <p:spPr>
          <a:xfrm>
            <a:off x="367529" y="8859"/>
            <a:ext cx="8447042" cy="475146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Marcador de contenido 8"/>
          <p:cNvSpPr txBox="1"/>
          <p:nvPr/>
        </p:nvSpPr>
        <p:spPr>
          <a:xfrm>
            <a:off x="47175" y="2239445"/>
            <a:ext cx="8679295" cy="2621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spAutoFit/>
          </a:bodyPr>
          <a:lstStyle/>
          <a:p>
            <a:pPr marL="347653" indent="-347653" algn="just">
              <a:lnSpc>
                <a:spcPct val="90000"/>
              </a:lnSpc>
              <a:spcBef>
                <a:spcPts val="500"/>
              </a:spcBef>
              <a:buClr>
                <a:schemeClr val="accent2"/>
              </a:buClr>
              <a:buSzPct val="80000"/>
              <a:buChar char="□"/>
            </a:pPr>
            <a:endParaRPr/>
          </a:p>
          <a:p>
            <a:pPr algn="just">
              <a:lnSpc>
                <a:spcPct val="90000"/>
              </a:lnSpc>
              <a:spcBef>
                <a:spcPts val="400"/>
              </a:spcBef>
            </a:pPr>
            <a:endParaRPr sz="2200" b="1"/>
          </a:p>
          <a:p>
            <a:pPr algn="just">
              <a:lnSpc>
                <a:spcPct val="90000"/>
              </a:lnSpc>
              <a:spcBef>
                <a:spcPts val="500"/>
              </a:spcBef>
            </a:pPr>
            <a:endParaRPr sz="2200" b="1"/>
          </a:p>
          <a:p>
            <a:pPr marL="347653" indent="-347653" algn="just">
              <a:lnSpc>
                <a:spcPct val="90000"/>
              </a:lnSpc>
              <a:spcBef>
                <a:spcPts val="400"/>
              </a:spcBef>
              <a:buClr>
                <a:schemeClr val="accent2"/>
              </a:buClr>
              <a:buSzPct val="80000"/>
              <a:buChar char="□"/>
            </a:pPr>
            <a:r>
              <a:t>The </a:t>
            </a:r>
            <a:r>
              <a:rPr b="1"/>
              <a:t>scenario</a:t>
            </a:r>
            <a:r>
              <a:t> was a realtime replay of the 15 January 2022 HTHH event. The exercise was conduct on the 9th November 2022 (WTD); Almost 80 persons from PICTs national stakeholders (National Tsunami Warning Centres - NTWC - and National Disaster Management Offices - NDMO) tested sharing event information through multiple informal communications modes: </a:t>
            </a:r>
            <a:endParaRPr sz="2200" b="1"/>
          </a:p>
        </p:txBody>
      </p:sp>
      <p:pic>
        <p:nvPicPr>
          <p:cNvPr id="267"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
        <p:nvSpPr>
          <p:cNvPr id="268" name="Title 1"/>
          <p:cNvSpPr txBox="1"/>
          <p:nvPr/>
        </p:nvSpPr>
        <p:spPr>
          <a:xfrm>
            <a:off x="440999" y="-397811"/>
            <a:ext cx="6821842" cy="1155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nchor="b">
            <a:spAutoFit/>
          </a:bodyPr>
          <a:lstStyle/>
          <a:p>
            <a:pPr>
              <a:lnSpc>
                <a:spcPct val="110000"/>
              </a:lnSpc>
              <a:defRPr sz="2400" b="1">
                <a:solidFill>
                  <a:schemeClr val="accent2"/>
                </a:solidFill>
              </a:defRPr>
            </a:pPr>
            <a:br/>
            <a:r>
              <a:t>PacWave22: PICTS Regional Exercise</a:t>
            </a:r>
            <a:r>
              <a:rPr sz="2000">
                <a:solidFill>
                  <a:srgbClr val="595959"/>
                </a:solidFill>
              </a:rPr>
              <a:t> </a:t>
            </a:r>
          </a:p>
          <a:p>
            <a:pPr>
              <a:lnSpc>
                <a:spcPct val="110000"/>
              </a:lnSpc>
              <a:defRPr sz="2400" b="1">
                <a:solidFill>
                  <a:schemeClr val="accent2"/>
                </a:solidFill>
              </a:defRPr>
            </a:pPr>
            <a:r>
              <a:rPr sz="2000">
                <a:solidFill>
                  <a:srgbClr val="595959"/>
                </a:solidFill>
              </a:rPr>
              <a:t>Objectives and scenario</a:t>
            </a:r>
          </a:p>
        </p:txBody>
      </p:sp>
      <p:sp>
        <p:nvSpPr>
          <p:cNvPr id="269" name="Test the HTHH PTWC Interim Procedures and PTWS Products (IOC Circular Letter 2902), and whether the HTHH PTWS products are interpreted by PICT Member States accurately and in a timely manner, and…"/>
          <p:cNvSpPr txBox="1"/>
          <p:nvPr/>
        </p:nvSpPr>
        <p:spPr>
          <a:xfrm>
            <a:off x="477534" y="1478300"/>
            <a:ext cx="7485371" cy="1913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317500" defTabSz="457200">
              <a:buSzPct val="100000"/>
              <a:buFont typeface="Arial"/>
              <a:buAutoNum type="arabicPeriod"/>
              <a:defRPr sz="1566" i="1">
                <a:uFill>
                  <a:solidFill>
                    <a:srgbClr val="000000"/>
                  </a:solidFill>
                </a:uFill>
              </a:defRPr>
            </a:pPr>
            <a:r>
              <a:t>Test the HTHH PTWC Interim Procedures and PTWS Products (IOC Circular Letter 2902), and whether the HTHH PTWS products are interpreted by PICT Member States accurately and in a timely manner, and 					</a:t>
            </a:r>
          </a:p>
          <a:p>
            <a:pPr marL="457200" indent="-317500" defTabSz="457200">
              <a:buSzPct val="100000"/>
              <a:buFont typeface="Arial"/>
              <a:buAutoNum type="arabicPeriod"/>
              <a:defRPr sz="1566" i="1">
                <a:uFill>
                  <a:solidFill>
                    <a:srgbClr val="000000"/>
                  </a:solidFill>
                </a:uFill>
              </a:defRPr>
            </a:pPr>
            <a:r>
              <a:t>Test regional communication and cooperation between PICT Member States, and the value of information sharing in facilitating national tsunami alert decision-making. (Dedicated E-mail Listserv, PacWave22-PICT WhatsApp group chat, HF Radio)</a:t>
            </a:r>
            <a:endParaRPr b="1"/>
          </a:p>
        </p:txBody>
      </p:sp>
      <p:sp>
        <p:nvSpPr>
          <p:cNvPr id="270" name="Objectives"/>
          <p:cNvSpPr txBox="1"/>
          <p:nvPr/>
        </p:nvSpPr>
        <p:spPr>
          <a:xfrm>
            <a:off x="181850" y="1063334"/>
            <a:ext cx="1388900" cy="375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10000"/>
              </a:lnSpc>
              <a:defRPr sz="2000" b="1">
                <a:solidFill>
                  <a:srgbClr val="595959"/>
                </a:solidFill>
              </a:defRPr>
            </a:lvl1pPr>
          </a:lstStyle>
          <a:p>
            <a:pPr>
              <a:defRPr sz="2400">
                <a:solidFill>
                  <a:schemeClr val="accent2"/>
                </a:solidFill>
              </a:defRPr>
            </a:pPr>
            <a:r>
              <a:rPr sz="2000">
                <a:solidFill>
                  <a:srgbClr val="595959"/>
                </a:solidFill>
              </a:rPr>
              <a:t>Objectives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Marcador de contenido 8"/>
          <p:cNvSpPr txBox="1"/>
          <p:nvPr/>
        </p:nvSpPr>
        <p:spPr>
          <a:xfrm>
            <a:off x="166110" y="1982614"/>
            <a:ext cx="8303780" cy="3003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spAutoFit/>
          </a:bodyPr>
          <a:lstStyle/>
          <a:p>
            <a:pPr marL="347653" indent="-347653" algn="just">
              <a:lnSpc>
                <a:spcPct val="90000"/>
              </a:lnSpc>
              <a:spcBef>
                <a:spcPts val="400"/>
              </a:spcBef>
              <a:buClr>
                <a:schemeClr val="accent2"/>
              </a:buClr>
              <a:buSzPct val="80000"/>
              <a:buChar char="□"/>
            </a:pPr>
            <a:r>
              <a:t>The HTHH PTWC interim products were found useful by all participants. Some comments and requests were shared by PICTs :</a:t>
            </a:r>
            <a:endParaRPr sz="2200" b="1"/>
          </a:p>
          <a:p>
            <a:pPr algn="just">
              <a:lnSpc>
                <a:spcPct val="90000"/>
              </a:lnSpc>
              <a:spcBef>
                <a:spcPts val="400"/>
              </a:spcBef>
            </a:pPr>
            <a:r>
              <a:t> </a:t>
            </a:r>
            <a:endParaRPr sz="2200" b="1"/>
          </a:p>
          <a:p>
            <a:pPr marL="674670" lvl="1" indent="-322254" algn="just">
              <a:lnSpc>
                <a:spcPct val="90000"/>
              </a:lnSpc>
              <a:spcBef>
                <a:spcPts val="300"/>
              </a:spcBef>
              <a:buClr>
                <a:schemeClr val="accent2"/>
              </a:buClr>
              <a:buSzPct val="80000"/>
              <a:buChar char="■"/>
              <a:defRPr sz="1600"/>
            </a:pPr>
            <a:r>
              <a:t>Scaled forecast heights are useful for issuing warning, upgrade, downgrade and cancellation.	 	 	 	</a:t>
            </a:r>
            <a:endParaRPr sz="2100"/>
          </a:p>
          <a:p>
            <a:pPr marL="674670" lvl="1" indent="-322254" algn="just">
              <a:lnSpc>
                <a:spcPct val="90000"/>
              </a:lnSpc>
              <a:spcBef>
                <a:spcPts val="300"/>
              </a:spcBef>
              <a:buClr>
                <a:schemeClr val="accent2"/>
              </a:buClr>
              <a:buSzPct val="80000"/>
              <a:buChar char="■"/>
              <a:defRPr sz="1600"/>
            </a:pPr>
            <a:r>
              <a:t>Explore the viability to have more forecast points in the text bulletin, especially for PICTs with many islands. </a:t>
            </a:r>
            <a:endParaRPr sz="2100"/>
          </a:p>
          <a:p>
            <a:pPr marL="674670" lvl="1" indent="-322254" algn="just">
              <a:lnSpc>
                <a:spcPct val="90000"/>
              </a:lnSpc>
              <a:spcBef>
                <a:spcPts val="300"/>
              </a:spcBef>
              <a:buClr>
                <a:schemeClr val="accent2"/>
              </a:buClr>
              <a:buSzPct val="80000"/>
              <a:buChar char="■"/>
              <a:defRPr sz="1600"/>
            </a:pPr>
            <a:r>
              <a:t>Request to PTWC the possibility to conduct a broader assessment for their first bulletin (TTT: 6h instead of 3h) to include those countries and territories located </a:t>
            </a:r>
            <a:r>
              <a:rPr i="1"/>
              <a:t>far</a:t>
            </a:r>
            <a:r>
              <a:t> from the source.</a:t>
            </a:r>
            <a:endParaRPr sz="2100"/>
          </a:p>
          <a:p>
            <a:pPr marL="347653" indent="-347653" algn="just">
              <a:lnSpc>
                <a:spcPct val="90000"/>
              </a:lnSpc>
              <a:spcBef>
                <a:spcPts val="500"/>
              </a:spcBef>
              <a:buClr>
                <a:schemeClr val="accent2"/>
              </a:buClr>
              <a:buSzPct val="80000"/>
              <a:buChar char="□"/>
              <a:defRPr sz="1600"/>
            </a:pPr>
            <a:endParaRPr sz="2100"/>
          </a:p>
          <a:p>
            <a:pPr algn="just">
              <a:lnSpc>
                <a:spcPct val="90000"/>
              </a:lnSpc>
              <a:spcBef>
                <a:spcPts val="300"/>
              </a:spcBef>
              <a:defRPr sz="1600"/>
            </a:pPr>
            <a:r>
              <a:t>	</a:t>
            </a:r>
          </a:p>
        </p:txBody>
      </p:sp>
      <p:pic>
        <p:nvPicPr>
          <p:cNvPr id="273"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
        <p:nvSpPr>
          <p:cNvPr id="274" name="Title 1"/>
          <p:cNvSpPr txBox="1"/>
          <p:nvPr/>
        </p:nvSpPr>
        <p:spPr>
          <a:xfrm>
            <a:off x="440999" y="-463895"/>
            <a:ext cx="6821842" cy="1155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nchor="b">
            <a:spAutoFit/>
          </a:bodyPr>
          <a:lstStyle/>
          <a:p>
            <a:pPr>
              <a:lnSpc>
                <a:spcPct val="110000"/>
              </a:lnSpc>
              <a:defRPr sz="2400" b="1">
                <a:solidFill>
                  <a:schemeClr val="accent2"/>
                </a:solidFill>
              </a:defRPr>
            </a:pPr>
            <a:br/>
            <a:r>
              <a:t>PacWave22: PICTS Regional Exercise</a:t>
            </a:r>
            <a:endParaRPr sz="2000">
              <a:solidFill>
                <a:srgbClr val="595959"/>
              </a:solidFill>
            </a:endParaRPr>
          </a:p>
          <a:p>
            <a:pPr>
              <a:lnSpc>
                <a:spcPct val="110000"/>
              </a:lnSpc>
              <a:defRPr sz="2400" b="1">
                <a:solidFill>
                  <a:schemeClr val="accent2"/>
                </a:solidFill>
              </a:defRPr>
            </a:pPr>
            <a:r>
              <a:rPr sz="2000">
                <a:solidFill>
                  <a:srgbClr val="595959"/>
                </a:solidFill>
              </a:rPr>
              <a:t>Objective 1 : Feedback &amp; recommendations</a:t>
            </a:r>
          </a:p>
        </p:txBody>
      </p:sp>
      <p:sp>
        <p:nvSpPr>
          <p:cNvPr id="275" name="PacWave22-PICT involved 18 PICTs and was a first of its kind for this region."/>
          <p:cNvSpPr txBox="1"/>
          <p:nvPr/>
        </p:nvSpPr>
        <p:spPr>
          <a:xfrm>
            <a:off x="166110" y="1386083"/>
            <a:ext cx="8303780" cy="720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marL="347653" indent="-347653" algn="just">
              <a:lnSpc>
                <a:spcPct val="90000"/>
              </a:lnSpc>
              <a:spcBef>
                <a:spcPts val="400"/>
              </a:spcBef>
              <a:buClr>
                <a:schemeClr val="accent2"/>
              </a:buClr>
              <a:buSzPct val="80000"/>
              <a:buChar char="□"/>
            </a:lvl1pPr>
          </a:lstStyle>
          <a:p>
            <a:r>
              <a:t>PacWave22-PICT involved 18 PICTs and was a first of its kind for this region. </a:t>
            </a:r>
            <a:endParaRPr sz="2200" b="1"/>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adroTexto 2"/>
          <p:cNvSpPr txBox="1"/>
          <p:nvPr/>
        </p:nvSpPr>
        <p:spPr>
          <a:xfrm>
            <a:off x="174555" y="895552"/>
            <a:ext cx="8491801" cy="3919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15000"/>
              </a:lnSpc>
              <a:defRPr sz="1600"/>
            </a:pPr>
            <a:r>
              <a:t>The exercise highlighted the need to keep building regional cooperation and direct links between NTWC and/or NDMO. </a:t>
            </a:r>
          </a:p>
          <a:p>
            <a:pPr marL="674670" lvl="1" indent="-322254" algn="just">
              <a:lnSpc>
                <a:spcPct val="90000"/>
              </a:lnSpc>
              <a:spcBef>
                <a:spcPts val="300"/>
              </a:spcBef>
              <a:buClr>
                <a:schemeClr val="accent2"/>
              </a:buClr>
              <a:buSzPct val="80000"/>
              <a:buChar char="■"/>
              <a:defRPr sz="1600"/>
            </a:pPr>
            <a:r>
              <a:t>WhatsApp (86 messages), </a:t>
            </a:r>
            <a:endParaRPr sz="2100"/>
          </a:p>
          <a:p>
            <a:pPr marL="674670" lvl="1" indent="-322254" algn="just">
              <a:lnSpc>
                <a:spcPct val="90000"/>
              </a:lnSpc>
              <a:spcBef>
                <a:spcPts val="300"/>
              </a:spcBef>
              <a:buClr>
                <a:schemeClr val="accent2"/>
              </a:buClr>
              <a:buSzPct val="80000"/>
              <a:buChar char="■"/>
              <a:defRPr sz="1600"/>
            </a:pPr>
            <a:r>
              <a:t>electronic mail listserv (63 messages), </a:t>
            </a:r>
            <a:endParaRPr sz="2100"/>
          </a:p>
          <a:p>
            <a:pPr marL="674670" lvl="1" indent="-322254" algn="just">
              <a:lnSpc>
                <a:spcPct val="90000"/>
              </a:lnSpc>
              <a:spcBef>
                <a:spcPts val="300"/>
              </a:spcBef>
              <a:buClr>
                <a:schemeClr val="accent2"/>
              </a:buClr>
              <a:buSzPct val="80000"/>
              <a:buChar char="■"/>
              <a:defRPr sz="1600"/>
            </a:pPr>
            <a:r>
              <a:t>HF Radio (6 PICTs involved).</a:t>
            </a:r>
          </a:p>
          <a:p>
            <a:pPr>
              <a:lnSpc>
                <a:spcPct val="115000"/>
              </a:lnSpc>
              <a:defRPr sz="1600"/>
            </a:pPr>
            <a:endParaRPr/>
          </a:p>
          <a:p>
            <a:pPr marL="742950" lvl="1" indent="-285750">
              <a:lnSpc>
                <a:spcPct val="115000"/>
              </a:lnSpc>
              <a:buSzPct val="100000"/>
              <a:buFont typeface="Arial"/>
              <a:buChar char="○"/>
              <a:defRPr sz="1600"/>
            </a:pPr>
            <a:r>
              <a:t>Guidelines will be developed for the use of non-traditional methods like WhatsApp as unofficial communication channel for exercises and tsunami warning operations; noting the need to distinguish from the official and shared content for operations (</a:t>
            </a:r>
            <a:r>
              <a:rPr b="1"/>
              <a:t>must consider the establishment of a dedicated task team under the WG-PICT</a:t>
            </a:r>
            <a:r>
              <a:t>).</a:t>
            </a:r>
          </a:p>
          <a:p>
            <a:pPr lvl="2" indent="457200">
              <a:lnSpc>
                <a:spcPct val="115000"/>
              </a:lnSpc>
              <a:defRPr sz="1600"/>
            </a:pPr>
            <a:r>
              <a:t>ToR to be accepted  for the </a:t>
            </a:r>
            <a:r>
              <a:rPr b="1"/>
              <a:t>WG-PICT Task Team on information sharing platform</a:t>
            </a:r>
          </a:p>
          <a:p>
            <a:pPr marL="742950" lvl="1" indent="-285750">
              <a:lnSpc>
                <a:spcPct val="105999"/>
              </a:lnSpc>
              <a:buSzPct val="100000"/>
              <a:buFont typeface="Arial"/>
              <a:buChar char="○"/>
              <a:defRPr sz="1600"/>
            </a:pPr>
            <a:r>
              <a:t>The PTWS Secretariat will facilitate monthly testing of non-traditional communication systems as HF radio, WhatsApp, satellite phones between countries </a:t>
            </a:r>
          </a:p>
        </p:txBody>
      </p:sp>
      <p:sp>
        <p:nvSpPr>
          <p:cNvPr id="278" name="Title 1"/>
          <p:cNvSpPr txBox="1"/>
          <p:nvPr/>
        </p:nvSpPr>
        <p:spPr>
          <a:xfrm>
            <a:off x="440999" y="-463895"/>
            <a:ext cx="6821842" cy="115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465" tIns="45465" rIns="45465" bIns="45465" anchor="b">
            <a:spAutoFit/>
          </a:bodyPr>
          <a:lstStyle/>
          <a:p>
            <a:pPr>
              <a:lnSpc>
                <a:spcPct val="110000"/>
              </a:lnSpc>
              <a:defRPr sz="2400" b="1">
                <a:solidFill>
                  <a:schemeClr val="accent2"/>
                </a:solidFill>
              </a:defRPr>
            </a:pPr>
            <a:br/>
            <a:r>
              <a:t>PacWave22: PICTS Regional Exercise</a:t>
            </a:r>
            <a:endParaRPr sz="2000">
              <a:solidFill>
                <a:srgbClr val="595959"/>
              </a:solidFill>
            </a:endParaRPr>
          </a:p>
          <a:p>
            <a:pPr>
              <a:lnSpc>
                <a:spcPct val="110000"/>
              </a:lnSpc>
              <a:defRPr sz="2400" b="1">
                <a:solidFill>
                  <a:schemeClr val="accent2"/>
                </a:solidFill>
              </a:defRPr>
            </a:pPr>
            <a:r>
              <a:rPr sz="2000">
                <a:solidFill>
                  <a:srgbClr val="595959"/>
                </a:solidFill>
              </a:rPr>
              <a:t>Objective 2 : Feedback &amp; recommendations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angle"/>
          <p:cNvSpPr/>
          <p:nvPr/>
        </p:nvSpPr>
        <p:spPr>
          <a:xfrm>
            <a:off x="58092" y="870799"/>
            <a:ext cx="9065915" cy="3827355"/>
          </a:xfrm>
          <a:prstGeom prst="rect">
            <a:avLst/>
          </a:prstGeom>
          <a:solidFill>
            <a:srgbClr val="FBEBDD"/>
          </a:solidFill>
          <a:ln w="12700">
            <a:miter lim="400000"/>
          </a:ln>
        </p:spPr>
        <p:txBody>
          <a:bodyPr lIns="45719" rIns="45719"/>
          <a:lstStyle/>
          <a:p>
            <a:pPr>
              <a:lnSpc>
                <a:spcPct val="110000"/>
              </a:lnSpc>
              <a:spcBef>
                <a:spcPts val="900"/>
              </a:spcBef>
              <a:defRPr sz="1400" b="1"/>
            </a:pPr>
            <a:endParaRPr/>
          </a:p>
        </p:txBody>
      </p:sp>
      <p:sp>
        <p:nvSpPr>
          <p:cNvPr id="281" name="Title 1"/>
          <p:cNvSpPr txBox="1">
            <a:spLocks noGrp="1"/>
          </p:cNvSpPr>
          <p:nvPr>
            <p:ph type="title"/>
          </p:nvPr>
        </p:nvSpPr>
        <p:spPr>
          <a:xfrm>
            <a:off x="683567" y="123478"/>
            <a:ext cx="8136906" cy="514351"/>
          </a:xfrm>
          <a:prstGeom prst="rect">
            <a:avLst/>
          </a:prstGeom>
        </p:spPr>
        <p:txBody>
          <a:bodyPr/>
          <a:lstStyle>
            <a:lvl1pPr>
              <a:defRPr sz="2400"/>
            </a:lvl1pPr>
          </a:lstStyle>
          <a:p>
            <a:r>
              <a:t>PacWave22 Task Team Members </a:t>
            </a:r>
          </a:p>
        </p:txBody>
      </p:sp>
      <p:sp>
        <p:nvSpPr>
          <p:cNvPr id="282" name="Content Placeholder 2"/>
          <p:cNvSpPr txBox="1">
            <a:spLocks noGrp="1"/>
          </p:cNvSpPr>
          <p:nvPr>
            <p:ph type="body" sz="half" idx="1"/>
          </p:nvPr>
        </p:nvSpPr>
        <p:spPr>
          <a:xfrm>
            <a:off x="4868291" y="878062"/>
            <a:ext cx="4458073" cy="3745751"/>
          </a:xfrm>
          <a:prstGeom prst="rect">
            <a:avLst/>
          </a:prstGeom>
        </p:spPr>
        <p:txBody>
          <a:bodyPr lIns="34290" tIns="34290" rIns="34290" bIns="34290"/>
          <a:lstStyle/>
          <a:p>
            <a:pPr>
              <a:spcBef>
                <a:spcPts val="300"/>
              </a:spcBef>
              <a:defRPr sz="1400">
                <a:latin typeface="+mn-lt"/>
                <a:ea typeface="+mn-ea"/>
                <a:cs typeface="+mn-cs"/>
                <a:sym typeface="Calibri"/>
              </a:defRPr>
            </a:pPr>
            <a:r>
              <a:t>Anthony Jamelot, French Polynesia </a:t>
            </a:r>
            <a:r>
              <a:rPr u="sng">
                <a:solidFill>
                  <a:srgbClr val="336699"/>
                </a:solidFill>
                <a:uFill>
                  <a:solidFill>
                    <a:srgbClr val="336699"/>
                  </a:solidFill>
                </a:uFill>
                <a:hlinkClick r:id="rId2"/>
              </a:rPr>
              <a:t>jamelot@labogeo.pf</a:t>
            </a:r>
            <a:r>
              <a:t> </a:t>
            </a:r>
          </a:p>
          <a:p>
            <a:pPr>
              <a:spcBef>
                <a:spcPts val="300"/>
              </a:spcBef>
              <a:defRPr sz="1400">
                <a:latin typeface="+mn-lt"/>
                <a:ea typeface="+mn-ea"/>
                <a:cs typeface="+mn-cs"/>
                <a:sym typeface="Calibri"/>
              </a:defRPr>
            </a:pPr>
            <a:r>
              <a:t>Céline Barre, France  </a:t>
            </a:r>
            <a:r>
              <a:rPr u="sng">
                <a:solidFill>
                  <a:srgbClr val="336699"/>
                </a:solidFill>
                <a:uFill>
                  <a:solidFill>
                    <a:srgbClr val="336699"/>
                  </a:solidFill>
                </a:uFill>
                <a:hlinkClick r:id="rId3"/>
              </a:rPr>
              <a:t>celine.barre@gouv.nc</a:t>
            </a:r>
            <a:r>
              <a:t> </a:t>
            </a:r>
          </a:p>
          <a:p>
            <a:pPr>
              <a:spcBef>
                <a:spcPts val="300"/>
              </a:spcBef>
              <a:defRPr sz="1400">
                <a:latin typeface="+mn-lt"/>
                <a:ea typeface="+mn-ea"/>
                <a:cs typeface="+mn-cs"/>
                <a:sym typeface="Calibri"/>
              </a:defRPr>
            </a:pPr>
            <a:r>
              <a:t>Francois Schindele, France </a:t>
            </a:r>
            <a:r>
              <a:rPr u="sng">
                <a:solidFill>
                  <a:srgbClr val="336699"/>
                </a:solidFill>
                <a:uFill>
                  <a:solidFill>
                    <a:srgbClr val="336699"/>
                  </a:solidFill>
                </a:uFill>
                <a:hlinkClick r:id="rId4"/>
              </a:rPr>
              <a:t>francois.schindele@gmail.com</a:t>
            </a:r>
            <a:r>
              <a:t> </a:t>
            </a:r>
          </a:p>
          <a:p>
            <a:pPr>
              <a:spcBef>
                <a:spcPts val="300"/>
              </a:spcBef>
              <a:defRPr sz="1400">
                <a:latin typeface="+mn-lt"/>
                <a:ea typeface="+mn-ea"/>
                <a:cs typeface="+mn-cs"/>
                <a:sym typeface="Calibri"/>
              </a:defRPr>
            </a:pPr>
            <a:r>
              <a:t>Rodolfo Alvarado, Guatemala </a:t>
            </a:r>
            <a:r>
              <a:rPr u="sng">
                <a:solidFill>
                  <a:srgbClr val="336699"/>
                </a:solidFill>
                <a:uFill>
                  <a:solidFill>
                    <a:srgbClr val="336699"/>
                  </a:solidFill>
                </a:uFill>
                <a:hlinkClick r:id="rId5"/>
              </a:rPr>
              <a:t>ralvarado@insivumeh.gob.gt</a:t>
            </a:r>
            <a:r>
              <a:t> </a:t>
            </a:r>
          </a:p>
          <a:p>
            <a:pPr>
              <a:spcBef>
                <a:spcPts val="300"/>
              </a:spcBef>
              <a:defRPr sz="1400">
                <a:latin typeface="+mn-lt"/>
                <a:ea typeface="+mn-ea"/>
                <a:cs typeface="+mn-cs"/>
                <a:sym typeface="Calibri"/>
              </a:defRPr>
            </a:pPr>
            <a:r>
              <a:t>Yuji Nishimae, Japan </a:t>
            </a:r>
            <a:r>
              <a:rPr u="sng">
                <a:solidFill>
                  <a:srgbClr val="336699"/>
                </a:solidFill>
                <a:uFill>
                  <a:solidFill>
                    <a:srgbClr val="336699"/>
                  </a:solidFill>
                </a:uFill>
                <a:hlinkClick r:id="rId6"/>
              </a:rPr>
              <a:t>nishimae@met.kishou.go.jp</a:t>
            </a:r>
            <a:r>
              <a:t> ; </a:t>
            </a:r>
            <a:r>
              <a:rPr u="sng">
                <a:solidFill>
                  <a:srgbClr val="336699"/>
                </a:solidFill>
                <a:uFill>
                  <a:solidFill>
                    <a:srgbClr val="336699"/>
                  </a:solidFill>
                </a:uFill>
                <a:hlinkClick r:id="rId7"/>
              </a:rPr>
              <a:t>nishimae-yxmbtjh20vw@outlook.com</a:t>
            </a:r>
            <a:r>
              <a:t> </a:t>
            </a:r>
          </a:p>
          <a:p>
            <a:pPr>
              <a:spcBef>
                <a:spcPts val="300"/>
              </a:spcBef>
              <a:defRPr sz="1400">
                <a:latin typeface="+mn-lt"/>
                <a:ea typeface="+mn-ea"/>
                <a:cs typeface="+mn-cs"/>
                <a:sym typeface="Calibri"/>
              </a:defRPr>
            </a:pPr>
            <a:r>
              <a:t>Jorge Rodriguez, Panama </a:t>
            </a:r>
            <a:r>
              <a:rPr u="sng">
                <a:solidFill>
                  <a:srgbClr val="336699"/>
                </a:solidFill>
                <a:uFill>
                  <a:solidFill>
                    <a:srgbClr val="336699"/>
                  </a:solidFill>
                </a:uFill>
                <a:hlinkClick r:id="rId8"/>
              </a:rPr>
              <a:t>jfrodriguez@pancanal.com</a:t>
            </a:r>
            <a:r>
              <a:t> </a:t>
            </a:r>
          </a:p>
          <a:p>
            <a:pPr>
              <a:spcBef>
                <a:spcPts val="300"/>
              </a:spcBef>
              <a:defRPr sz="1400">
                <a:latin typeface="+mn-lt"/>
                <a:ea typeface="+mn-ea"/>
                <a:cs typeface="+mn-cs"/>
                <a:sym typeface="Calibri"/>
              </a:defRPr>
            </a:pPr>
            <a:r>
              <a:t>Eric Chichaco, Panama  </a:t>
            </a:r>
            <a:r>
              <a:rPr u="sng">
                <a:solidFill>
                  <a:srgbClr val="336699"/>
                </a:solidFill>
                <a:uFill>
                  <a:solidFill>
                    <a:srgbClr val="336699"/>
                  </a:solidFill>
                </a:uFill>
                <a:hlinkClick r:id="rId9"/>
              </a:rPr>
              <a:t>echichaco@yahoo.com</a:t>
            </a:r>
            <a:r>
              <a:t> ; </a:t>
            </a:r>
            <a:r>
              <a:rPr u="sng">
                <a:solidFill>
                  <a:srgbClr val="336699"/>
                </a:solidFill>
                <a:uFill>
                  <a:solidFill>
                    <a:srgbClr val="336699"/>
                  </a:solidFill>
                </a:uFill>
                <a:hlinkClick r:id="rId10"/>
              </a:rPr>
              <a:t>eric.chichacor@up.ac.pa</a:t>
            </a:r>
            <a:r>
              <a:t> </a:t>
            </a:r>
          </a:p>
          <a:p>
            <a:pPr>
              <a:spcBef>
                <a:spcPts val="300"/>
              </a:spcBef>
              <a:defRPr sz="1400">
                <a:latin typeface="+mn-lt"/>
                <a:ea typeface="+mn-ea"/>
                <a:cs typeface="+mn-cs"/>
                <a:sym typeface="Calibri"/>
              </a:defRPr>
            </a:pPr>
            <a:r>
              <a:t>Carolina Hincapie, ITIC, USA </a:t>
            </a:r>
            <a:r>
              <a:rPr u="sng">
                <a:solidFill>
                  <a:srgbClr val="336699"/>
                </a:solidFill>
                <a:uFill>
                  <a:solidFill>
                    <a:srgbClr val="336699"/>
                  </a:solidFill>
                </a:uFill>
                <a:hlinkClick r:id="rId11"/>
              </a:rPr>
              <a:t>carolina.hincapie@noaa.gov</a:t>
            </a:r>
            <a:r>
              <a:t> </a:t>
            </a:r>
          </a:p>
          <a:p>
            <a:pPr>
              <a:spcBef>
                <a:spcPts val="300"/>
              </a:spcBef>
              <a:defRPr sz="1400">
                <a:latin typeface="+mn-lt"/>
                <a:ea typeface="+mn-ea"/>
                <a:cs typeface="+mn-cs"/>
                <a:sym typeface="Calibri"/>
              </a:defRPr>
            </a:pPr>
            <a:r>
              <a:t>Sara Mitchell, New Zealand </a:t>
            </a:r>
            <a:r>
              <a:rPr u="sng">
                <a:solidFill>
                  <a:srgbClr val="336699"/>
                </a:solidFill>
                <a:uFill>
                  <a:solidFill>
                    <a:srgbClr val="336699"/>
                  </a:solidFill>
                </a:uFill>
                <a:hlinkClick r:id="rId12"/>
              </a:rPr>
              <a:t>sara.mitchell@nema.govt.nz</a:t>
            </a:r>
            <a:r>
              <a:t> </a:t>
            </a:r>
          </a:p>
        </p:txBody>
      </p:sp>
      <p:sp>
        <p:nvSpPr>
          <p:cNvPr id="283" name="Mr Emilio Talavera, Nicaragua, Co-Chair emilio.talavera@gf.ineter.gob.ni ; emilio.talavera@ineter.gob.ni…"/>
          <p:cNvSpPr txBox="1"/>
          <p:nvPr/>
        </p:nvSpPr>
        <p:spPr>
          <a:xfrm>
            <a:off x="145809" y="930624"/>
            <a:ext cx="4829945" cy="4165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90" tIns="34290" rIns="34290" bIns="34290"/>
          <a:lstStyle/>
          <a:p>
            <a:pPr marL="347653" indent="-347653">
              <a:lnSpc>
                <a:spcPct val="90000"/>
              </a:lnSpc>
              <a:spcBef>
                <a:spcPts val="300"/>
              </a:spcBef>
              <a:buClr>
                <a:schemeClr val="accent2"/>
              </a:buClr>
              <a:buSzPct val="80000"/>
              <a:buChar char="□"/>
              <a:defRPr sz="1400" b="1">
                <a:latin typeface="+mn-lt"/>
                <a:ea typeface="+mn-ea"/>
                <a:cs typeface="+mn-cs"/>
                <a:sym typeface="Calibri"/>
              </a:defRPr>
            </a:pPr>
            <a:r>
              <a:t>Mr Emilio Talavera, Nicaragua, Co-Chair </a:t>
            </a:r>
            <a:r>
              <a:rPr u="sng">
                <a:solidFill>
                  <a:srgbClr val="336699"/>
                </a:solidFill>
                <a:uFill>
                  <a:solidFill>
                    <a:srgbClr val="336699"/>
                  </a:solidFill>
                </a:uFill>
                <a:hlinkClick r:id="rId13"/>
              </a:rPr>
              <a:t>emilio.talavera@gf.ineter.gob.ni</a:t>
            </a:r>
            <a:r>
              <a:t> ; </a:t>
            </a:r>
            <a:r>
              <a:rPr u="sng">
                <a:solidFill>
                  <a:srgbClr val="336699"/>
                </a:solidFill>
                <a:uFill>
                  <a:solidFill>
                    <a:srgbClr val="336699"/>
                  </a:solidFill>
                </a:uFill>
                <a:hlinkClick r:id="rId14"/>
              </a:rPr>
              <a:t>emilio.talavera@ineter.gob.ni</a:t>
            </a:r>
          </a:p>
          <a:p>
            <a:pPr marL="347653" indent="-347653">
              <a:lnSpc>
                <a:spcPct val="90000"/>
              </a:lnSpc>
              <a:spcBef>
                <a:spcPts val="300"/>
              </a:spcBef>
              <a:buClr>
                <a:schemeClr val="accent2"/>
              </a:buClr>
              <a:buSzPct val="80000"/>
              <a:buChar char="□"/>
              <a:defRPr sz="1400" b="1">
                <a:latin typeface="+mn-lt"/>
                <a:ea typeface="+mn-ea"/>
                <a:cs typeface="+mn-cs"/>
                <a:sym typeface="Calibri"/>
              </a:defRPr>
            </a:pPr>
            <a:r>
              <a:t>Ms Margarita Martinez, Chile, Co-Chair</a:t>
            </a:r>
          </a:p>
          <a:p>
            <a:pPr marL="347653" indent="-347653">
              <a:lnSpc>
                <a:spcPct val="90000"/>
              </a:lnSpc>
              <a:spcBef>
                <a:spcPts val="300"/>
              </a:spcBef>
              <a:buClr>
                <a:schemeClr val="accent2"/>
              </a:buClr>
              <a:buSzPct val="80000"/>
              <a:buChar char="□"/>
              <a:defRPr sz="1400" b="1">
                <a:latin typeface="+mn-lt"/>
                <a:ea typeface="+mn-ea"/>
                <a:cs typeface="+mn-cs"/>
                <a:sym typeface="Calibri"/>
              </a:defRPr>
            </a:pPr>
            <a:r>
              <a:t>Dr Charles McCreery, PTWC, USA </a:t>
            </a:r>
            <a:r>
              <a:rPr u="sng">
                <a:solidFill>
                  <a:srgbClr val="336699"/>
                </a:solidFill>
                <a:uFill>
                  <a:solidFill>
                    <a:srgbClr val="336699"/>
                  </a:solidFill>
                </a:uFill>
                <a:hlinkClick r:id="rId15"/>
              </a:rPr>
              <a:t>charles.mccreery@noaa.gov</a:t>
            </a:r>
            <a:r>
              <a:t> </a:t>
            </a:r>
          </a:p>
          <a:p>
            <a:pPr marL="347653" indent="-347653">
              <a:lnSpc>
                <a:spcPct val="90000"/>
              </a:lnSpc>
              <a:spcBef>
                <a:spcPts val="300"/>
              </a:spcBef>
              <a:buClr>
                <a:schemeClr val="accent2"/>
              </a:buClr>
              <a:buSzPct val="80000"/>
              <a:buChar char="□"/>
              <a:defRPr sz="1400" b="1">
                <a:latin typeface="+mn-lt"/>
                <a:ea typeface="+mn-ea"/>
                <a:cs typeface="+mn-cs"/>
                <a:sym typeface="Calibri"/>
              </a:defRPr>
            </a:pPr>
            <a:r>
              <a:t>Dr Laura Kong, ITIC, USA </a:t>
            </a:r>
            <a:r>
              <a:rPr u="sng">
                <a:solidFill>
                  <a:srgbClr val="336699"/>
                </a:solidFill>
                <a:uFill>
                  <a:solidFill>
                    <a:srgbClr val="336699"/>
                  </a:solidFill>
                </a:uFill>
                <a:hlinkClick r:id="rId16"/>
              </a:rPr>
              <a:t>laura.kong@noaa.gov</a:t>
            </a:r>
            <a:r>
              <a:t> </a:t>
            </a:r>
          </a:p>
          <a:p>
            <a:pPr marL="347653" indent="-347653">
              <a:lnSpc>
                <a:spcPct val="90000"/>
              </a:lnSpc>
              <a:spcBef>
                <a:spcPts val="300"/>
              </a:spcBef>
              <a:buClr>
                <a:schemeClr val="accent2"/>
              </a:buClr>
              <a:buSzPct val="80000"/>
              <a:buChar char="□"/>
              <a:defRPr sz="1400" b="1">
                <a:latin typeface="+mn-lt"/>
                <a:ea typeface="+mn-ea"/>
                <a:cs typeface="+mn-cs"/>
                <a:sym typeface="Calibri"/>
              </a:defRPr>
            </a:pPr>
            <a:r>
              <a:t>David Coetzee, New Zealand </a:t>
            </a:r>
            <a:r>
              <a:rPr u="sng">
                <a:solidFill>
                  <a:srgbClr val="336699"/>
                </a:solidFill>
                <a:uFill>
                  <a:solidFill>
                    <a:srgbClr val="336699"/>
                  </a:solidFill>
                </a:uFill>
                <a:hlinkClick r:id="rId17"/>
              </a:rPr>
              <a:t>david.coetzee@nema.govt.nz</a:t>
            </a:r>
            <a:r>
              <a:t> </a:t>
            </a:r>
          </a:p>
          <a:p>
            <a:pPr marL="347653" indent="-347653">
              <a:lnSpc>
                <a:spcPct val="90000"/>
              </a:lnSpc>
              <a:spcBef>
                <a:spcPts val="300"/>
              </a:spcBef>
              <a:buClr>
                <a:schemeClr val="accent2"/>
              </a:buClr>
              <a:buSzPct val="80000"/>
              <a:buChar char="□"/>
              <a:defRPr sz="1400" b="1">
                <a:latin typeface="+mn-lt"/>
                <a:ea typeface="+mn-ea"/>
                <a:cs typeface="+mn-cs"/>
                <a:sym typeface="Calibri"/>
              </a:defRPr>
            </a:pPr>
            <a:r>
              <a:t>Mr Lianda Zhao, China  </a:t>
            </a:r>
            <a:r>
              <a:rPr u="sng">
                <a:solidFill>
                  <a:srgbClr val="336699"/>
                </a:solidFill>
                <a:uFill>
                  <a:solidFill>
                    <a:srgbClr val="336699"/>
                  </a:solidFill>
                </a:uFill>
                <a:hlinkClick r:id="rId18"/>
              </a:rPr>
              <a:t>zld@nmefc.cn</a:t>
            </a:r>
            <a:r>
              <a:t> </a:t>
            </a:r>
          </a:p>
          <a:p>
            <a:pPr marL="347653" indent="-347653">
              <a:lnSpc>
                <a:spcPct val="90000"/>
              </a:lnSpc>
              <a:spcBef>
                <a:spcPts val="300"/>
              </a:spcBef>
              <a:buClr>
                <a:schemeClr val="accent2"/>
              </a:buClr>
              <a:buSzPct val="80000"/>
              <a:buChar char="□"/>
              <a:defRPr sz="1400" b="1">
                <a:latin typeface="+mn-lt"/>
                <a:ea typeface="+mn-ea"/>
                <a:cs typeface="+mn-cs"/>
                <a:sym typeface="Calibri"/>
              </a:defRPr>
            </a:pPr>
            <a:r>
              <a:t>Jorge Matus, SHOA, Chile </a:t>
            </a:r>
            <a:r>
              <a:rPr u="sng">
                <a:solidFill>
                  <a:srgbClr val="336699"/>
                </a:solidFill>
                <a:uFill>
                  <a:solidFill>
                    <a:srgbClr val="336699"/>
                  </a:solidFill>
                </a:uFill>
                <a:hlinkClick r:id="rId19"/>
              </a:rPr>
              <a:t>jmatus@shoa.cl</a:t>
            </a:r>
            <a:r>
              <a:t> </a:t>
            </a:r>
          </a:p>
          <a:p>
            <a:pPr marL="347653" indent="-347653">
              <a:lnSpc>
                <a:spcPct val="90000"/>
              </a:lnSpc>
              <a:spcBef>
                <a:spcPts val="300"/>
              </a:spcBef>
              <a:buClr>
                <a:schemeClr val="accent2"/>
              </a:buClr>
              <a:buSzPct val="80000"/>
              <a:buChar char="□"/>
              <a:defRPr sz="1400" b="1">
                <a:latin typeface="+mn-lt"/>
                <a:ea typeface="+mn-ea"/>
                <a:cs typeface="+mn-cs"/>
                <a:sym typeface="Calibri"/>
              </a:defRPr>
            </a:pPr>
            <a:r>
              <a:t>Carolina Henriquez, Chile </a:t>
            </a:r>
            <a:r>
              <a:rPr u="sng">
                <a:solidFill>
                  <a:srgbClr val="336699"/>
                </a:solidFill>
                <a:uFill>
                  <a:solidFill>
                    <a:srgbClr val="336699"/>
                  </a:solidFill>
                </a:uFill>
                <a:hlinkClick r:id="rId20"/>
              </a:rPr>
              <a:t>chenriquez@shoa.cl</a:t>
            </a:r>
            <a:r>
              <a:t>  </a:t>
            </a:r>
            <a:endParaRPr sz="2200">
              <a:latin typeface="Arial"/>
              <a:ea typeface="Arial"/>
              <a:cs typeface="Arial"/>
              <a:sym typeface="Arial"/>
            </a:endParaRPr>
          </a:p>
          <a:p>
            <a:pPr marL="347653" indent="-347653">
              <a:lnSpc>
                <a:spcPct val="90000"/>
              </a:lnSpc>
              <a:spcBef>
                <a:spcPts val="300"/>
              </a:spcBef>
              <a:buClr>
                <a:schemeClr val="accent2"/>
              </a:buClr>
              <a:buSzPct val="80000"/>
              <a:buChar char="□"/>
              <a:defRPr sz="1400" b="1">
                <a:latin typeface="+mn-lt"/>
                <a:ea typeface="+mn-ea"/>
                <a:cs typeface="+mn-cs"/>
                <a:sym typeface="Calibri"/>
              </a:defRPr>
            </a:pPr>
            <a:r>
              <a:t>Laura González, Colombia </a:t>
            </a:r>
            <a:r>
              <a:rPr u="sng">
                <a:solidFill>
                  <a:srgbClr val="336699"/>
                </a:solidFill>
                <a:uFill>
                  <a:solidFill>
                    <a:srgbClr val="336699"/>
                  </a:solidFill>
                </a:uFill>
                <a:hlinkClick r:id="rId21"/>
              </a:rPr>
              <a:t>l.gonzalez@dimar.mil.co</a:t>
            </a:r>
            <a:r>
              <a:t> </a:t>
            </a:r>
            <a:endParaRPr sz="2200">
              <a:latin typeface="Arial"/>
              <a:ea typeface="Arial"/>
              <a:cs typeface="Arial"/>
              <a:sym typeface="Arial"/>
            </a:endParaRPr>
          </a:p>
          <a:p>
            <a:pPr marL="347653" lvl="1" indent="-347653">
              <a:lnSpc>
                <a:spcPct val="90000"/>
              </a:lnSpc>
              <a:spcBef>
                <a:spcPts val="300"/>
              </a:spcBef>
              <a:buClr>
                <a:schemeClr val="accent2"/>
              </a:buClr>
              <a:buSzPct val="80000"/>
              <a:buChar char="□"/>
              <a:defRPr sz="1400" b="1">
                <a:latin typeface="+mn-lt"/>
                <a:ea typeface="+mn-ea"/>
                <a:cs typeface="+mn-cs"/>
                <a:sym typeface="Calibri"/>
              </a:defRPr>
            </a:pPr>
            <a:r>
              <a:t>Jo Guard, New Zealand </a:t>
            </a:r>
            <a:endParaRPr sz="2100"/>
          </a:p>
          <a:p>
            <a:pPr marL="347653" indent="-347653">
              <a:lnSpc>
                <a:spcPct val="90000"/>
              </a:lnSpc>
              <a:spcBef>
                <a:spcPts val="300"/>
              </a:spcBef>
              <a:buClr>
                <a:schemeClr val="accent2"/>
              </a:buClr>
              <a:buSzPct val="80000"/>
              <a:buChar char="□"/>
              <a:defRPr sz="1400" b="1">
                <a:latin typeface="+mn-lt"/>
                <a:ea typeface="+mn-ea"/>
                <a:cs typeface="+mn-cs"/>
                <a:sym typeface="Calibri"/>
              </a:defRPr>
            </a:pPr>
            <a:r>
              <a:t>Silvia Chacon, Costa Rica, CA-PAC Chair</a:t>
            </a:r>
            <a:endParaRPr sz="2200">
              <a:latin typeface="Arial"/>
              <a:ea typeface="Arial"/>
              <a:cs typeface="Arial"/>
              <a:sym typeface="Arial"/>
            </a:endParaRPr>
          </a:p>
          <a:p>
            <a:pPr marL="347653" indent="-347653">
              <a:lnSpc>
                <a:spcPct val="90000"/>
              </a:lnSpc>
              <a:spcBef>
                <a:spcPts val="300"/>
              </a:spcBef>
              <a:buClr>
                <a:schemeClr val="accent2"/>
              </a:buClr>
              <a:buSzPct val="80000"/>
              <a:buChar char="□"/>
              <a:defRPr sz="1400" b="1">
                <a:latin typeface="+mn-lt"/>
                <a:ea typeface="+mn-ea"/>
                <a:cs typeface="+mn-cs"/>
                <a:sym typeface="Calibri"/>
              </a:defRPr>
            </a:pPr>
            <a:r>
              <a:t>Jasón Pérez, Colombia </a:t>
            </a:r>
            <a:r>
              <a:rPr u="sng">
                <a:solidFill>
                  <a:srgbClr val="336699"/>
                </a:solidFill>
                <a:uFill>
                  <a:solidFill>
                    <a:srgbClr val="336699"/>
                  </a:solidFill>
                </a:uFill>
                <a:hlinkClick r:id="rId22"/>
              </a:rPr>
              <a:t>contaminacion.marina@cco.gov.co</a:t>
            </a:r>
            <a:r>
              <a:t> </a:t>
            </a:r>
          </a:p>
          <a:p>
            <a:pPr marL="342900" indent="-342900">
              <a:lnSpc>
                <a:spcPct val="90000"/>
              </a:lnSpc>
              <a:spcBef>
                <a:spcPts val="500"/>
              </a:spcBef>
              <a:buClr>
                <a:schemeClr val="accent2"/>
              </a:buClr>
              <a:buSzPct val="80000"/>
              <a:buAutoNum type="arabicPeriod"/>
              <a:defRPr sz="1400" b="1">
                <a:latin typeface="+mn-lt"/>
                <a:ea typeface="+mn-ea"/>
                <a:cs typeface="+mn-cs"/>
                <a:sym typeface="Calibri"/>
              </a:defRPr>
            </a:pPr>
            <a:endParaRPr/>
          </a:p>
        </p:txBody>
      </p:sp>
      <p:sp>
        <p:nvSpPr>
          <p:cNvPr id="284" name="Texte"/>
          <p:cNvSpPr txBox="1"/>
          <p:nvPr/>
        </p:nvSpPr>
        <p:spPr>
          <a:xfrm>
            <a:off x="4500880" y="2437130"/>
            <a:ext cx="142875" cy="256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indent="3809">
              <a:defRPr sz="1100">
                <a:uFill>
                  <a:solidFill>
                    <a:srgbClr val="000000"/>
                  </a:solidFill>
                </a:uFill>
                <a:latin typeface="Times Roman"/>
                <a:ea typeface="Times Roman"/>
                <a:cs typeface="Times Roman"/>
                <a:sym typeface="Times Roman"/>
              </a:defRPr>
            </a:lvl1pPr>
          </a:lstStyle>
          <a:p>
            <a:r>
              <a:t> </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1"/>
          <p:cNvSpPr txBox="1">
            <a:spLocks noGrp="1"/>
          </p:cNvSpPr>
          <p:nvPr>
            <p:ph type="title"/>
          </p:nvPr>
        </p:nvSpPr>
        <p:spPr>
          <a:xfrm>
            <a:off x="611560" y="195485"/>
            <a:ext cx="6286501" cy="514351"/>
          </a:xfrm>
          <a:prstGeom prst="rect">
            <a:avLst/>
          </a:prstGeom>
        </p:spPr>
        <p:txBody>
          <a:bodyPr/>
          <a:lstStyle>
            <a:lvl1pPr>
              <a:defRPr sz="2400">
                <a:solidFill>
                  <a:srgbClr val="C00000"/>
                </a:solidFill>
              </a:defRPr>
            </a:lvl1pPr>
          </a:lstStyle>
          <a:p>
            <a:r>
              <a:t>Aim and Objectives</a:t>
            </a:r>
          </a:p>
        </p:txBody>
      </p:sp>
      <p:sp>
        <p:nvSpPr>
          <p:cNvPr id="93" name="Content Placeholder 2"/>
          <p:cNvSpPr txBox="1">
            <a:spLocks noGrp="1"/>
          </p:cNvSpPr>
          <p:nvPr>
            <p:ph type="body" idx="1"/>
          </p:nvPr>
        </p:nvSpPr>
        <p:spPr>
          <a:xfrm>
            <a:off x="179511" y="1851025"/>
            <a:ext cx="7992890" cy="2448917"/>
          </a:xfrm>
          <a:prstGeom prst="rect">
            <a:avLst/>
          </a:prstGeom>
          <a:solidFill>
            <a:schemeClr val="accent3">
              <a:lumOff val="44000"/>
            </a:schemeClr>
          </a:solidFill>
        </p:spPr>
        <p:txBody>
          <a:bodyPr lIns="34290" tIns="34290" rIns="34290" bIns="34290"/>
          <a:lstStyle/>
          <a:p>
            <a:pPr marL="639754" lvl="2" indent="-342900" algn="just">
              <a:spcBef>
                <a:spcPts val="300"/>
              </a:spcBef>
              <a:buAutoNum type="arabicPeriod"/>
              <a:defRPr sz="1600" b="0"/>
            </a:pPr>
            <a:r>
              <a:t>Test communications from PTWS Tsunami Service Providers (TSP) to the Tsunami Warning Focal Points (TWFP) and National Tsunami Warning Centres (NTWC) of the Member States concerned. </a:t>
            </a:r>
            <a:endParaRPr sz="1800"/>
          </a:p>
          <a:p>
            <a:pPr marL="639754" lvl="2" indent="-342900" algn="just">
              <a:spcBef>
                <a:spcPts val="300"/>
              </a:spcBef>
              <a:buAutoNum type="arabicPeriod"/>
              <a:defRPr sz="1600" b="0"/>
            </a:pPr>
            <a:r>
              <a:t>Test national communication and cooperation, and readiness within each of the participating countries. </a:t>
            </a:r>
            <a:endParaRPr sz="1800"/>
          </a:p>
          <a:p>
            <a:pPr marL="639754" lvl="2" indent="-342900" algn="just">
              <a:spcBef>
                <a:spcPts val="300"/>
              </a:spcBef>
              <a:buAutoNum type="arabicPeriod"/>
              <a:defRPr sz="1600" b="0"/>
            </a:pPr>
            <a:r>
              <a:t>Test regional communication and cooperation between Member States of the tsunami warning system.</a:t>
            </a:r>
            <a:endParaRPr sz="1800"/>
          </a:p>
          <a:p>
            <a:pPr marL="639754" lvl="2" indent="-342900" algn="just">
              <a:spcBef>
                <a:spcPts val="300"/>
              </a:spcBef>
              <a:buAutoNum type="arabicPeriod"/>
              <a:defRPr sz="1600" b="0"/>
            </a:pPr>
            <a:r>
              <a:t>Support the development of tsunami procedures and products by the Central America Tsunami Advisory Centre (CATAC), a potential new TSP (pending endorsement of full functionality by IOC governing bodies)</a:t>
            </a:r>
          </a:p>
        </p:txBody>
      </p:sp>
      <p:pic>
        <p:nvPicPr>
          <p:cNvPr id="94" name="Picture 10" descr="Picture 10"/>
          <p:cNvPicPr>
            <a:picLocks noChangeAspect="1"/>
          </p:cNvPicPr>
          <p:nvPr/>
        </p:nvPicPr>
        <p:blipFill>
          <a:blip r:embed="rId2"/>
          <a:stretch>
            <a:fillRect/>
          </a:stretch>
        </p:blipFill>
        <p:spPr>
          <a:xfrm>
            <a:off x="7668344" y="185192"/>
            <a:ext cx="1140172" cy="1189555"/>
          </a:xfrm>
          <a:prstGeom prst="rect">
            <a:avLst/>
          </a:prstGeom>
          <a:ln w="12700">
            <a:miter lim="400000"/>
          </a:ln>
        </p:spPr>
      </p:pic>
      <p:sp>
        <p:nvSpPr>
          <p:cNvPr id="95" name="TextBox 5"/>
          <p:cNvSpPr txBox="1"/>
          <p:nvPr/>
        </p:nvSpPr>
        <p:spPr>
          <a:xfrm>
            <a:off x="585271" y="1068178"/>
            <a:ext cx="7181370" cy="54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r>
              <a:t>Test PTWS TSP arrangements, country preparedness arrangements and operational procedures to respond to and recover from a destructive tsunami</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title"/>
          </p:nvPr>
        </p:nvSpPr>
        <p:spPr>
          <a:xfrm>
            <a:off x="611560" y="195485"/>
            <a:ext cx="6840760" cy="514351"/>
          </a:xfrm>
          <a:prstGeom prst="rect">
            <a:avLst/>
          </a:prstGeom>
        </p:spPr>
        <p:txBody>
          <a:bodyPr/>
          <a:lstStyle>
            <a:lvl1pPr>
              <a:defRPr sz="2400">
                <a:solidFill>
                  <a:srgbClr val="C00000"/>
                </a:solidFill>
              </a:defRPr>
            </a:lvl1pPr>
          </a:lstStyle>
          <a:p>
            <a:r>
              <a:t>Evaluations</a:t>
            </a:r>
          </a:p>
        </p:txBody>
      </p:sp>
      <p:grpSp>
        <p:nvGrpSpPr>
          <p:cNvPr id="100" name="Content Placeholder 2"/>
          <p:cNvGrpSpPr/>
          <p:nvPr/>
        </p:nvGrpSpPr>
        <p:grpSpPr>
          <a:xfrm>
            <a:off x="700850" y="982306"/>
            <a:ext cx="7742300" cy="3746273"/>
            <a:chOff x="0" y="0"/>
            <a:chExt cx="7742298" cy="3746272"/>
          </a:xfrm>
        </p:grpSpPr>
        <p:sp>
          <p:nvSpPr>
            <p:cNvPr id="98" name="Rectangle"/>
            <p:cNvSpPr/>
            <p:nvPr/>
          </p:nvSpPr>
          <p:spPr>
            <a:xfrm>
              <a:off x="0" y="0"/>
              <a:ext cx="7742299" cy="3746273"/>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lnSpc>
                  <a:spcPct val="110000"/>
                </a:lnSpc>
                <a:spcBef>
                  <a:spcPts val="900"/>
                </a:spcBef>
                <a:defRPr sz="2100" b="1">
                  <a:solidFill>
                    <a:srgbClr val="FF0000"/>
                  </a:solidFill>
                </a:defRPr>
              </a:pPr>
              <a:endParaRPr/>
            </a:p>
          </p:txBody>
        </p:sp>
        <p:sp>
          <p:nvSpPr>
            <p:cNvPr id="99" name="Tsunami Service Provider communications test.…"/>
            <p:cNvSpPr txBox="1"/>
            <p:nvPr/>
          </p:nvSpPr>
          <p:spPr>
            <a:xfrm>
              <a:off x="39643" y="0"/>
              <a:ext cx="7663012" cy="2652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t">
              <a:noAutofit/>
            </a:bodyPr>
            <a:lstStyle/>
            <a:p>
              <a:pPr marL="342900" lvl="1" indent="-342900">
                <a:lnSpc>
                  <a:spcPct val="90000"/>
                </a:lnSpc>
                <a:spcBef>
                  <a:spcPts val="400"/>
                </a:spcBef>
                <a:buClr>
                  <a:schemeClr val="accent2"/>
                </a:buClr>
                <a:buSzPct val="80000"/>
                <a:buChar char="■"/>
              </a:pPr>
              <a:r>
                <a:t>Tsunami Service Provider communications test. </a:t>
              </a:r>
              <a:endParaRPr sz="2100"/>
            </a:p>
            <a:p>
              <a:pPr lvl="1" indent="0">
                <a:lnSpc>
                  <a:spcPct val="90000"/>
                </a:lnSpc>
                <a:spcBef>
                  <a:spcPts val="500"/>
                </a:spcBef>
              </a:pPr>
              <a:endParaRPr sz="2100"/>
            </a:p>
            <a:p>
              <a:pPr marL="639754" lvl="2" indent="-342900">
                <a:lnSpc>
                  <a:spcPct val="90000"/>
                </a:lnSpc>
                <a:spcBef>
                  <a:spcPts val="300"/>
                </a:spcBef>
                <a:buClr>
                  <a:schemeClr val="accent2"/>
                </a:buClr>
                <a:buSzPct val="80000"/>
                <a:buChar char="□"/>
                <a:defRPr sz="1600"/>
              </a:pPr>
              <a:r>
                <a:t>The live communication implemented at 0000 on 13 of October 2022. </a:t>
              </a:r>
            </a:p>
            <a:p>
              <a:pPr lvl="2" indent="296854">
                <a:lnSpc>
                  <a:spcPct val="90000"/>
                </a:lnSpc>
                <a:spcBef>
                  <a:spcPts val="400"/>
                </a:spcBef>
                <a:defRPr sz="1600"/>
              </a:pPr>
              <a:endParaRPr/>
            </a:p>
            <a:p>
              <a:pPr marL="342900" lvl="1" indent="-342900">
                <a:lnSpc>
                  <a:spcPct val="90000"/>
                </a:lnSpc>
                <a:spcBef>
                  <a:spcPts val="400"/>
                </a:spcBef>
                <a:buClr>
                  <a:schemeClr val="accent2"/>
                </a:buClr>
                <a:buSzPct val="80000"/>
                <a:buChar char="■"/>
              </a:pPr>
              <a:r>
                <a:t>Regional/National exercises:</a:t>
              </a:r>
              <a:endParaRPr sz="2100"/>
            </a:p>
            <a:p>
              <a:pPr lvl="1" indent="0">
                <a:lnSpc>
                  <a:spcPct val="90000"/>
                </a:lnSpc>
                <a:spcBef>
                  <a:spcPts val="500"/>
                </a:spcBef>
              </a:pPr>
              <a:endParaRPr sz="2100"/>
            </a:p>
            <a:p>
              <a:pPr marL="639754" lvl="2" indent="-342900" algn="just">
                <a:lnSpc>
                  <a:spcPct val="90000"/>
                </a:lnSpc>
                <a:spcBef>
                  <a:spcPts val="300"/>
                </a:spcBef>
                <a:buClr>
                  <a:schemeClr val="accent2"/>
                </a:buClr>
                <a:buSzPct val="80000"/>
                <a:buChar char="□"/>
                <a:defRPr sz="1500"/>
              </a:pPr>
              <a:r>
                <a:t>Countries chose a date for the execution of their exercises. At the same time, the implementation of regional exercises was promoted. </a:t>
              </a:r>
            </a:p>
          </p:txBody>
        </p:sp>
      </p:grpSp>
      <p:pic>
        <p:nvPicPr>
          <p:cNvPr id="101" name="Picture 10" descr="Picture 10"/>
          <p:cNvPicPr>
            <a:picLocks noChangeAspect="1"/>
          </p:cNvPicPr>
          <p:nvPr/>
        </p:nvPicPr>
        <p:blipFill>
          <a:blip r:embed="rId3"/>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ontent Placeholder 2"/>
          <p:cNvSpPr/>
          <p:nvPr/>
        </p:nvSpPr>
        <p:spPr>
          <a:xfrm>
            <a:off x="827584" y="987573"/>
            <a:ext cx="6336704" cy="3751181"/>
          </a:xfrm>
          <a:prstGeom prst="rect">
            <a:avLst/>
          </a:prstGeom>
          <a:solidFill>
            <a:schemeClr val="accent3">
              <a:lumOff val="44000"/>
            </a:schemeClr>
          </a:solidFill>
          <a:ln w="12700">
            <a:miter lim="400000"/>
          </a:ln>
        </p:spPr>
        <p:txBody>
          <a:bodyPr lIns="45719" rIns="45719"/>
          <a:lstStyle/>
          <a:p>
            <a:pPr>
              <a:lnSpc>
                <a:spcPct val="110000"/>
              </a:lnSpc>
              <a:spcBef>
                <a:spcPts val="900"/>
              </a:spcBef>
              <a:defRPr sz="2100" b="1">
                <a:solidFill>
                  <a:srgbClr val="FF0000"/>
                </a:solidFill>
              </a:defRPr>
            </a:pPr>
            <a:endParaRPr/>
          </a:p>
        </p:txBody>
      </p:sp>
      <p:sp>
        <p:nvSpPr>
          <p:cNvPr id="106" name="Título 1"/>
          <p:cNvSpPr txBox="1">
            <a:spLocks noGrp="1"/>
          </p:cNvSpPr>
          <p:nvPr>
            <p:ph type="title"/>
          </p:nvPr>
        </p:nvSpPr>
        <p:spPr>
          <a:xfrm>
            <a:off x="467544" y="152189"/>
            <a:ext cx="6408712" cy="571501"/>
          </a:xfrm>
          <a:prstGeom prst="rect">
            <a:avLst/>
          </a:prstGeom>
        </p:spPr>
        <p:txBody>
          <a:bodyPr/>
          <a:lstStyle>
            <a:lvl1pPr defTabSz="731520">
              <a:defRPr sz="1920">
                <a:solidFill>
                  <a:srgbClr val="C00000"/>
                </a:solidFill>
              </a:defRPr>
            </a:lvl1pPr>
          </a:lstStyle>
          <a:p>
            <a:pPr>
              <a:defRPr>
                <a:solidFill>
                  <a:schemeClr val="accent2"/>
                </a:solidFill>
              </a:defRPr>
            </a:pPr>
            <a:r>
              <a:rPr>
                <a:solidFill>
                  <a:srgbClr val="C00000"/>
                </a:solidFill>
              </a:rPr>
              <a:t>TSP Communication Test - 28 countries and territories</a:t>
            </a:r>
          </a:p>
        </p:txBody>
      </p:sp>
      <p:sp>
        <p:nvSpPr>
          <p:cNvPr id="107" name="Marcador de contenido 2"/>
          <p:cNvSpPr txBox="1">
            <a:spLocks noGrp="1"/>
          </p:cNvSpPr>
          <p:nvPr>
            <p:ph type="body" sz="half" idx="1"/>
          </p:nvPr>
        </p:nvSpPr>
        <p:spPr>
          <a:xfrm>
            <a:off x="395536" y="915565"/>
            <a:ext cx="3733940" cy="3823189"/>
          </a:xfrm>
          <a:prstGeom prst="rect">
            <a:avLst/>
          </a:prstGeom>
        </p:spPr>
        <p:txBody>
          <a:bodyPr/>
          <a:lstStyle/>
          <a:p>
            <a:pPr marL="640937" lvl="1" indent="-306142" defTabSz="868680">
              <a:spcBef>
                <a:spcPts val="300"/>
              </a:spcBef>
              <a:defRPr sz="1520" b="0"/>
            </a:pPr>
            <a:r>
              <a:t>Australia</a:t>
            </a:r>
            <a:endParaRPr sz="1994"/>
          </a:p>
          <a:p>
            <a:pPr marL="640937" lvl="1" indent="-306142" defTabSz="868680">
              <a:spcBef>
                <a:spcPts val="300"/>
              </a:spcBef>
              <a:defRPr sz="1520" b="0"/>
            </a:pPr>
            <a:r>
              <a:t>Brunei Darussalam</a:t>
            </a:r>
            <a:endParaRPr sz="1994"/>
          </a:p>
          <a:p>
            <a:pPr marL="640937" lvl="1" indent="-306142" defTabSz="868680">
              <a:spcBef>
                <a:spcPts val="300"/>
              </a:spcBef>
              <a:defRPr sz="1520" b="0"/>
            </a:pPr>
            <a:r>
              <a:t>Chile</a:t>
            </a:r>
            <a:endParaRPr sz="1994"/>
          </a:p>
          <a:p>
            <a:pPr marL="640937" lvl="1" indent="-306142" defTabSz="868680">
              <a:spcBef>
                <a:spcPts val="300"/>
              </a:spcBef>
              <a:defRPr sz="1520" b="0"/>
            </a:pPr>
            <a:r>
              <a:t>Colombia</a:t>
            </a:r>
            <a:endParaRPr sz="1994"/>
          </a:p>
          <a:p>
            <a:pPr marL="640937" lvl="1" indent="-306142" defTabSz="868680">
              <a:spcBef>
                <a:spcPts val="300"/>
              </a:spcBef>
              <a:defRPr sz="1520" b="0"/>
            </a:pPr>
            <a:r>
              <a:t>Cook Islands</a:t>
            </a:r>
            <a:endParaRPr sz="1994"/>
          </a:p>
          <a:p>
            <a:pPr marL="640937" lvl="1" indent="-306142" defTabSz="868680">
              <a:spcBef>
                <a:spcPts val="300"/>
              </a:spcBef>
              <a:defRPr sz="1520" b="0"/>
            </a:pPr>
            <a:r>
              <a:t>Ecuador</a:t>
            </a:r>
            <a:endParaRPr sz="1994"/>
          </a:p>
          <a:p>
            <a:pPr marL="640937" lvl="1" indent="-306142" defTabSz="868680">
              <a:spcBef>
                <a:spcPts val="300"/>
              </a:spcBef>
              <a:defRPr sz="1520" b="0"/>
            </a:pPr>
            <a:r>
              <a:t>El Salvador</a:t>
            </a:r>
            <a:endParaRPr sz="1994"/>
          </a:p>
          <a:p>
            <a:pPr marL="640937" lvl="1" indent="-306142" defTabSz="868680">
              <a:spcBef>
                <a:spcPts val="300"/>
              </a:spcBef>
              <a:defRPr sz="1520" b="0"/>
            </a:pPr>
            <a:r>
              <a:t>Fiji</a:t>
            </a:r>
          </a:p>
          <a:p>
            <a:pPr marL="640937" lvl="1" indent="-306142" defTabSz="868680">
              <a:spcBef>
                <a:spcPts val="300"/>
              </a:spcBef>
              <a:defRPr sz="1520" b="0"/>
            </a:pPr>
            <a:r>
              <a:t>France </a:t>
            </a:r>
          </a:p>
          <a:p>
            <a:pPr marL="953111" lvl="2" indent="-306142" defTabSz="868680">
              <a:spcBef>
                <a:spcPts val="300"/>
              </a:spcBef>
              <a:buChar char="■"/>
              <a:defRPr sz="1520" b="0"/>
            </a:pPr>
            <a:r>
              <a:t>French Polynesia </a:t>
            </a:r>
          </a:p>
          <a:p>
            <a:pPr marL="953111" lvl="2" indent="-306142" defTabSz="868680">
              <a:spcBef>
                <a:spcPts val="300"/>
              </a:spcBef>
              <a:buChar char="■"/>
              <a:defRPr sz="1520" b="0"/>
            </a:pPr>
            <a:r>
              <a:t>New Caledonia</a:t>
            </a:r>
          </a:p>
          <a:p>
            <a:pPr marL="953111" lvl="2" indent="-306142" defTabSz="868680">
              <a:spcBef>
                <a:spcPts val="300"/>
              </a:spcBef>
              <a:buChar char="■"/>
              <a:defRPr sz="1520" b="0"/>
            </a:pPr>
            <a:r>
              <a:t>Wallis et Futuna</a:t>
            </a:r>
            <a:endParaRPr sz="1994"/>
          </a:p>
          <a:p>
            <a:pPr marL="640937" lvl="1" indent="-306142" defTabSz="868680">
              <a:spcBef>
                <a:spcPts val="300"/>
              </a:spcBef>
              <a:defRPr sz="1520" b="0"/>
            </a:pPr>
            <a:r>
              <a:t>Guatemala</a:t>
            </a:r>
            <a:endParaRPr sz="1994"/>
          </a:p>
          <a:p>
            <a:pPr marL="640937" lvl="1" indent="-306142" defTabSz="868680">
              <a:spcBef>
                <a:spcPts val="300"/>
              </a:spcBef>
              <a:defRPr sz="1520" b="0"/>
            </a:pPr>
            <a:r>
              <a:t>Hong Kong, China</a:t>
            </a:r>
            <a:endParaRPr sz="1994"/>
          </a:p>
          <a:p>
            <a:pPr marL="640937" lvl="1" indent="-306142" defTabSz="868680">
              <a:spcBef>
                <a:spcPts val="300"/>
              </a:spcBef>
              <a:defRPr sz="1520" b="0"/>
            </a:pPr>
            <a:r>
              <a:t>Japan</a:t>
            </a:r>
          </a:p>
        </p:txBody>
      </p:sp>
      <p:grpSp>
        <p:nvGrpSpPr>
          <p:cNvPr id="110" name="Content Placeholder 2"/>
          <p:cNvGrpSpPr/>
          <p:nvPr/>
        </p:nvGrpSpPr>
        <p:grpSpPr>
          <a:xfrm>
            <a:off x="4129475" y="915566"/>
            <a:ext cx="3733941" cy="3607780"/>
            <a:chOff x="0" y="0"/>
            <a:chExt cx="3733939" cy="3607778"/>
          </a:xfrm>
        </p:grpSpPr>
        <p:sp>
          <p:nvSpPr>
            <p:cNvPr id="108" name="Rectangle"/>
            <p:cNvSpPr/>
            <p:nvPr/>
          </p:nvSpPr>
          <p:spPr>
            <a:xfrm>
              <a:off x="0" y="-1"/>
              <a:ext cx="3733940" cy="3600400"/>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lnSpc>
                  <a:spcPct val="90000"/>
                </a:lnSpc>
                <a:spcBef>
                  <a:spcPts val="500"/>
                </a:spcBef>
                <a:defRPr sz="2100"/>
              </a:pPr>
              <a:endParaRPr/>
            </a:p>
          </p:txBody>
        </p:sp>
        <p:sp>
          <p:nvSpPr>
            <p:cNvPr id="109" name="Malaysia…"/>
            <p:cNvSpPr txBox="1"/>
            <p:nvPr/>
          </p:nvSpPr>
          <p:spPr>
            <a:xfrm>
              <a:off x="34290" y="-1"/>
              <a:ext cx="3665360" cy="36077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t">
              <a:spAutoFit/>
            </a:bodyPr>
            <a:lstStyle/>
            <a:p>
              <a:pPr marL="674670" lvl="1" indent="-322254">
                <a:lnSpc>
                  <a:spcPct val="90000"/>
                </a:lnSpc>
                <a:spcBef>
                  <a:spcPts val="300"/>
                </a:spcBef>
                <a:buClr>
                  <a:schemeClr val="accent2"/>
                </a:buClr>
                <a:buSzPct val="80000"/>
                <a:buChar char="■"/>
                <a:defRPr sz="1600"/>
              </a:pPr>
              <a:r>
                <a:t>Malaysia</a:t>
              </a:r>
              <a:endParaRPr sz="2100"/>
            </a:p>
            <a:p>
              <a:pPr marL="674670" lvl="1" indent="-322254">
                <a:lnSpc>
                  <a:spcPct val="90000"/>
                </a:lnSpc>
                <a:spcBef>
                  <a:spcPts val="300"/>
                </a:spcBef>
                <a:buClr>
                  <a:schemeClr val="accent2"/>
                </a:buClr>
                <a:buSzPct val="80000"/>
                <a:buChar char="■"/>
                <a:defRPr sz="1600"/>
              </a:pPr>
              <a:r>
                <a:t>Mexico</a:t>
              </a:r>
            </a:p>
            <a:p>
              <a:pPr marL="674670" lvl="1" indent="-322254">
                <a:lnSpc>
                  <a:spcPct val="90000"/>
                </a:lnSpc>
                <a:spcBef>
                  <a:spcPts val="300"/>
                </a:spcBef>
                <a:buClr>
                  <a:schemeClr val="accent2"/>
                </a:buClr>
                <a:buSzPct val="80000"/>
                <a:buChar char="■"/>
                <a:defRPr sz="1600"/>
              </a:pPr>
              <a:r>
                <a:t>New Zealand</a:t>
              </a:r>
              <a:endParaRPr sz="2100"/>
            </a:p>
            <a:p>
              <a:pPr marL="674670" lvl="1" indent="-322254">
                <a:lnSpc>
                  <a:spcPct val="90000"/>
                </a:lnSpc>
                <a:spcBef>
                  <a:spcPts val="300"/>
                </a:spcBef>
                <a:buClr>
                  <a:schemeClr val="accent2"/>
                </a:buClr>
                <a:buSzPct val="80000"/>
                <a:buChar char="■"/>
                <a:defRPr sz="1600"/>
              </a:pPr>
              <a:r>
                <a:t>Nicaragua</a:t>
              </a:r>
              <a:endParaRPr sz="2100"/>
            </a:p>
            <a:p>
              <a:pPr marL="674670" lvl="1" indent="-322254">
                <a:lnSpc>
                  <a:spcPct val="90000"/>
                </a:lnSpc>
                <a:spcBef>
                  <a:spcPts val="300"/>
                </a:spcBef>
                <a:buClr>
                  <a:schemeClr val="accent2"/>
                </a:buClr>
                <a:buSzPct val="80000"/>
                <a:buChar char="■"/>
                <a:defRPr sz="1600"/>
              </a:pPr>
              <a:r>
                <a:t>Papua New Guinea</a:t>
              </a:r>
              <a:endParaRPr sz="2100"/>
            </a:p>
            <a:p>
              <a:pPr marL="674670" lvl="1" indent="-322254">
                <a:lnSpc>
                  <a:spcPct val="90000"/>
                </a:lnSpc>
                <a:spcBef>
                  <a:spcPts val="300"/>
                </a:spcBef>
                <a:buClr>
                  <a:schemeClr val="accent2"/>
                </a:buClr>
                <a:buSzPct val="80000"/>
                <a:buChar char="■"/>
                <a:defRPr sz="1600"/>
              </a:pPr>
              <a:r>
                <a:t>Perú</a:t>
              </a:r>
              <a:endParaRPr sz="2100"/>
            </a:p>
            <a:p>
              <a:pPr marL="674670" lvl="1" indent="-322254">
                <a:lnSpc>
                  <a:spcPct val="90000"/>
                </a:lnSpc>
                <a:spcBef>
                  <a:spcPts val="300"/>
                </a:spcBef>
                <a:buClr>
                  <a:schemeClr val="accent2"/>
                </a:buClr>
                <a:buSzPct val="80000"/>
                <a:buChar char="■"/>
                <a:defRPr sz="1600"/>
              </a:pPr>
              <a:r>
                <a:t>Philippines</a:t>
              </a:r>
              <a:endParaRPr sz="2100"/>
            </a:p>
            <a:p>
              <a:pPr marL="674670" lvl="1" indent="-322254">
                <a:lnSpc>
                  <a:spcPct val="90000"/>
                </a:lnSpc>
                <a:spcBef>
                  <a:spcPts val="300"/>
                </a:spcBef>
                <a:buClr>
                  <a:schemeClr val="accent2"/>
                </a:buClr>
                <a:buSzPct val="80000"/>
                <a:buChar char="■"/>
                <a:defRPr sz="1600"/>
              </a:pPr>
              <a:r>
                <a:t>Republic of Korea</a:t>
              </a:r>
              <a:endParaRPr sz="2100"/>
            </a:p>
            <a:p>
              <a:pPr marL="674670" lvl="1" indent="-322254">
                <a:lnSpc>
                  <a:spcPct val="90000"/>
                </a:lnSpc>
                <a:spcBef>
                  <a:spcPts val="300"/>
                </a:spcBef>
                <a:buClr>
                  <a:schemeClr val="accent2"/>
                </a:buClr>
                <a:buSzPct val="80000"/>
                <a:buChar char="■"/>
                <a:defRPr sz="1600"/>
              </a:pPr>
              <a:r>
                <a:t>Russian Federation</a:t>
              </a:r>
              <a:endParaRPr sz="2100"/>
            </a:p>
            <a:p>
              <a:pPr marL="674670" lvl="1" indent="-322254">
                <a:lnSpc>
                  <a:spcPct val="90000"/>
                </a:lnSpc>
                <a:spcBef>
                  <a:spcPts val="300"/>
                </a:spcBef>
                <a:buClr>
                  <a:schemeClr val="accent2"/>
                </a:buClr>
                <a:buSzPct val="80000"/>
                <a:buChar char="■"/>
                <a:defRPr sz="1600"/>
              </a:pPr>
              <a:r>
                <a:t>Samoa</a:t>
              </a:r>
              <a:endParaRPr sz="2100"/>
            </a:p>
            <a:p>
              <a:pPr marL="674670" lvl="1" indent="-322254">
                <a:lnSpc>
                  <a:spcPct val="90000"/>
                </a:lnSpc>
                <a:spcBef>
                  <a:spcPts val="300"/>
                </a:spcBef>
                <a:buClr>
                  <a:schemeClr val="accent2"/>
                </a:buClr>
                <a:buSzPct val="80000"/>
                <a:buChar char="■"/>
                <a:defRPr sz="1600"/>
              </a:pPr>
              <a:r>
                <a:t>Singapore</a:t>
              </a:r>
              <a:endParaRPr sz="2100"/>
            </a:p>
            <a:p>
              <a:pPr marL="674670" lvl="1" indent="-322254">
                <a:lnSpc>
                  <a:spcPct val="90000"/>
                </a:lnSpc>
                <a:spcBef>
                  <a:spcPts val="300"/>
                </a:spcBef>
                <a:buClr>
                  <a:schemeClr val="accent2"/>
                </a:buClr>
                <a:buSzPct val="80000"/>
                <a:buChar char="■"/>
                <a:defRPr sz="1600"/>
              </a:pPr>
              <a:r>
                <a:t>Solomon Island</a:t>
              </a:r>
              <a:endParaRPr sz="2100"/>
            </a:p>
            <a:p>
              <a:pPr marL="674670" lvl="1" indent="-322254">
                <a:lnSpc>
                  <a:spcPct val="90000"/>
                </a:lnSpc>
                <a:spcBef>
                  <a:spcPts val="300"/>
                </a:spcBef>
                <a:buClr>
                  <a:schemeClr val="accent2"/>
                </a:buClr>
                <a:buSzPct val="80000"/>
                <a:buChar char="■"/>
                <a:defRPr sz="1600"/>
              </a:pPr>
              <a:r>
                <a:t>United Kingdom</a:t>
              </a:r>
              <a:endParaRPr sz="2100"/>
            </a:p>
            <a:p>
              <a:pPr marL="674670" lvl="1" indent="-322254">
                <a:lnSpc>
                  <a:spcPct val="90000"/>
                </a:lnSpc>
                <a:spcBef>
                  <a:spcPts val="300"/>
                </a:spcBef>
                <a:buClr>
                  <a:schemeClr val="accent2"/>
                </a:buClr>
                <a:buSzPct val="80000"/>
                <a:buChar char="■"/>
                <a:defRPr sz="1600"/>
              </a:pPr>
              <a:r>
                <a:t>United States</a:t>
              </a:r>
            </a:p>
          </p:txBody>
        </p:sp>
      </p:grpSp>
      <p:pic>
        <p:nvPicPr>
          <p:cNvPr id="111" name="Picture 10" descr="Picture 10"/>
          <p:cNvPicPr>
            <a:picLocks noChangeAspect="1"/>
          </p:cNvPicPr>
          <p:nvPr/>
        </p:nvPicPr>
        <p:blipFill>
          <a:blip r:embed="rId3"/>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p:nvPr/>
        </p:nvSpPr>
        <p:spPr>
          <a:xfrm>
            <a:off x="827584" y="987574"/>
            <a:ext cx="6336704" cy="3240360"/>
          </a:xfrm>
          <a:prstGeom prst="rect">
            <a:avLst/>
          </a:prstGeom>
          <a:solidFill>
            <a:schemeClr val="accent3">
              <a:lumOff val="44000"/>
            </a:schemeClr>
          </a:solidFill>
          <a:ln w="12700">
            <a:miter lim="400000"/>
          </a:ln>
        </p:spPr>
        <p:txBody>
          <a:bodyPr lIns="45719" rIns="45719"/>
          <a:lstStyle/>
          <a:p>
            <a:pPr>
              <a:lnSpc>
                <a:spcPct val="110000"/>
              </a:lnSpc>
              <a:spcBef>
                <a:spcPts val="900"/>
              </a:spcBef>
              <a:defRPr sz="2100" b="1">
                <a:solidFill>
                  <a:srgbClr val="FF0000"/>
                </a:solidFill>
              </a:defRPr>
            </a:pPr>
            <a:endParaRPr/>
          </a:p>
        </p:txBody>
      </p:sp>
      <p:sp>
        <p:nvSpPr>
          <p:cNvPr id="116" name="Título 1"/>
          <p:cNvSpPr txBox="1">
            <a:spLocks noGrp="1"/>
          </p:cNvSpPr>
          <p:nvPr>
            <p:ph type="title"/>
          </p:nvPr>
        </p:nvSpPr>
        <p:spPr>
          <a:xfrm>
            <a:off x="533400" y="114300"/>
            <a:ext cx="6815138" cy="571500"/>
          </a:xfrm>
          <a:prstGeom prst="rect">
            <a:avLst/>
          </a:prstGeom>
        </p:spPr>
        <p:txBody>
          <a:bodyPr/>
          <a:lstStyle>
            <a:lvl1pPr defTabSz="603504">
              <a:defRPr sz="1584">
                <a:solidFill>
                  <a:srgbClr val="C00000"/>
                </a:solidFill>
              </a:defRPr>
            </a:lvl1pPr>
          </a:lstStyle>
          <a:p>
            <a:pPr>
              <a:defRPr sz="1650">
                <a:solidFill>
                  <a:schemeClr val="accent2"/>
                </a:solidFill>
              </a:defRPr>
            </a:pPr>
            <a:r>
              <a:rPr sz="1584">
                <a:solidFill>
                  <a:srgbClr val="C00000"/>
                </a:solidFill>
              </a:rPr>
              <a:t>Regional/National Exercises  participants - 19 countries + 3 territories</a:t>
            </a:r>
          </a:p>
        </p:txBody>
      </p:sp>
      <p:sp>
        <p:nvSpPr>
          <p:cNvPr id="117" name="Marcador de contenido 2"/>
          <p:cNvSpPr txBox="1">
            <a:spLocks noGrp="1"/>
          </p:cNvSpPr>
          <p:nvPr>
            <p:ph type="body" sz="half" idx="1"/>
          </p:nvPr>
        </p:nvSpPr>
        <p:spPr>
          <a:xfrm>
            <a:off x="395536" y="852553"/>
            <a:ext cx="3733940" cy="3886201"/>
          </a:xfrm>
          <a:prstGeom prst="rect">
            <a:avLst/>
          </a:prstGeom>
        </p:spPr>
        <p:txBody>
          <a:bodyPr>
            <a:normAutofit lnSpcReduction="10000"/>
          </a:bodyPr>
          <a:lstStyle/>
          <a:p>
            <a:pPr marL="674670" lvl="1" indent="-322254">
              <a:spcBef>
                <a:spcPts val="300"/>
              </a:spcBef>
              <a:defRPr sz="1600" b="0"/>
            </a:pPr>
            <a:r>
              <a:t>Australia</a:t>
            </a:r>
            <a:endParaRPr sz="2100"/>
          </a:p>
          <a:p>
            <a:pPr marL="674670" lvl="1" indent="-322254">
              <a:spcBef>
                <a:spcPts val="300"/>
              </a:spcBef>
              <a:defRPr sz="1600" b="0"/>
            </a:pPr>
            <a:r>
              <a:t>Chile</a:t>
            </a:r>
            <a:endParaRPr sz="2100"/>
          </a:p>
          <a:p>
            <a:pPr marL="674670" lvl="1" indent="-322254">
              <a:spcBef>
                <a:spcPts val="300"/>
              </a:spcBef>
              <a:defRPr sz="1600" b="0"/>
            </a:pPr>
            <a:r>
              <a:t>China</a:t>
            </a:r>
            <a:endParaRPr sz="2100"/>
          </a:p>
          <a:p>
            <a:pPr marL="674670" lvl="1" indent="-322254">
              <a:spcBef>
                <a:spcPts val="300"/>
              </a:spcBef>
              <a:defRPr sz="1600" b="0"/>
            </a:pPr>
            <a:r>
              <a:t>Colombia</a:t>
            </a:r>
            <a:endParaRPr sz="2100"/>
          </a:p>
          <a:p>
            <a:pPr marL="674670" lvl="1" indent="-322254">
              <a:spcBef>
                <a:spcPts val="300"/>
              </a:spcBef>
              <a:defRPr sz="1600" b="0"/>
            </a:pPr>
            <a:r>
              <a:t>Costa Rica</a:t>
            </a:r>
            <a:endParaRPr sz="2100"/>
          </a:p>
          <a:p>
            <a:pPr marL="674670" lvl="1" indent="-322254">
              <a:spcBef>
                <a:spcPts val="300"/>
              </a:spcBef>
              <a:defRPr sz="1600" b="0"/>
            </a:pPr>
            <a:r>
              <a:t>Ecuador</a:t>
            </a:r>
            <a:endParaRPr sz="2100"/>
          </a:p>
          <a:p>
            <a:pPr marL="674670" lvl="1" indent="-322254">
              <a:spcBef>
                <a:spcPts val="300"/>
              </a:spcBef>
              <a:defRPr sz="1600" b="0"/>
            </a:pPr>
            <a:r>
              <a:t>El Salvador</a:t>
            </a:r>
            <a:endParaRPr sz="2100"/>
          </a:p>
          <a:p>
            <a:pPr marL="674670" lvl="1" indent="-322254">
              <a:spcBef>
                <a:spcPts val="300"/>
              </a:spcBef>
              <a:defRPr sz="1600" b="0"/>
            </a:pPr>
            <a:r>
              <a:t>Fiji</a:t>
            </a:r>
          </a:p>
          <a:p>
            <a:pPr marL="674670" lvl="1" indent="-322254">
              <a:spcBef>
                <a:spcPts val="300"/>
              </a:spcBef>
              <a:defRPr sz="1600" b="0"/>
            </a:pPr>
            <a:r>
              <a:t>France </a:t>
            </a:r>
          </a:p>
          <a:p>
            <a:pPr marL="1003275" lvl="2" indent="-322255">
              <a:spcBef>
                <a:spcPts val="300"/>
              </a:spcBef>
              <a:buChar char="■"/>
              <a:defRPr sz="1600" b="0"/>
            </a:pPr>
            <a:r>
              <a:t>French Polynesia</a:t>
            </a:r>
          </a:p>
          <a:p>
            <a:pPr marL="1003275" lvl="2" indent="-322255">
              <a:spcBef>
                <a:spcPts val="300"/>
              </a:spcBef>
              <a:buChar char="■"/>
              <a:defRPr sz="1600" b="0"/>
            </a:pPr>
            <a:r>
              <a:t>New Caledonia</a:t>
            </a:r>
          </a:p>
          <a:p>
            <a:pPr marL="1003275" lvl="2" indent="-322255">
              <a:spcBef>
                <a:spcPts val="300"/>
              </a:spcBef>
              <a:buChar char="■"/>
              <a:defRPr sz="1600" b="0"/>
            </a:pPr>
            <a:r>
              <a:t>Wallis et Futuna</a:t>
            </a:r>
            <a:endParaRPr sz="2100"/>
          </a:p>
          <a:p>
            <a:pPr marL="674670" lvl="1" indent="-322254">
              <a:spcBef>
                <a:spcPts val="300"/>
              </a:spcBef>
              <a:defRPr sz="1600" b="0"/>
            </a:pPr>
            <a:r>
              <a:t>Hong Kong, China </a:t>
            </a:r>
            <a:endParaRPr sz="2100"/>
          </a:p>
          <a:p>
            <a:pPr marL="674670" lvl="1" indent="-322254">
              <a:spcBef>
                <a:spcPts val="300"/>
              </a:spcBef>
              <a:defRPr sz="1600" b="0"/>
            </a:pPr>
            <a:r>
              <a:t>Japan</a:t>
            </a:r>
          </a:p>
          <a:p>
            <a:pPr marL="674670" lvl="1" indent="-322254">
              <a:spcBef>
                <a:spcPts val="300"/>
              </a:spcBef>
              <a:defRPr sz="1600" b="0"/>
            </a:pPr>
            <a:r>
              <a:t>Mexico</a:t>
            </a:r>
          </a:p>
        </p:txBody>
      </p:sp>
      <p:grpSp>
        <p:nvGrpSpPr>
          <p:cNvPr id="120" name="Content Placeholder 2"/>
          <p:cNvGrpSpPr/>
          <p:nvPr/>
        </p:nvGrpSpPr>
        <p:grpSpPr>
          <a:xfrm>
            <a:off x="3491879" y="915566"/>
            <a:ext cx="3384377" cy="3240360"/>
            <a:chOff x="0" y="0"/>
            <a:chExt cx="3384375" cy="3240359"/>
          </a:xfrm>
        </p:grpSpPr>
        <p:sp>
          <p:nvSpPr>
            <p:cNvPr id="118" name="Rectangle"/>
            <p:cNvSpPr/>
            <p:nvPr/>
          </p:nvSpPr>
          <p:spPr>
            <a:xfrm>
              <a:off x="0" y="0"/>
              <a:ext cx="3384376" cy="3240359"/>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lnSpc>
                  <a:spcPct val="110000"/>
                </a:lnSpc>
                <a:spcBef>
                  <a:spcPts val="900"/>
                </a:spcBef>
                <a:defRPr sz="2100" b="1">
                  <a:solidFill>
                    <a:srgbClr val="FF0000"/>
                  </a:solidFill>
                </a:defRPr>
              </a:pPr>
              <a:endParaRPr/>
            </a:p>
          </p:txBody>
        </p:sp>
        <p:sp>
          <p:nvSpPr>
            <p:cNvPr id="119" name="New Zealand…"/>
            <p:cNvSpPr txBox="1"/>
            <p:nvPr/>
          </p:nvSpPr>
          <p:spPr>
            <a:xfrm>
              <a:off x="34290" y="0"/>
              <a:ext cx="3315796" cy="29382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t">
              <a:spAutoFit/>
            </a:bodyPr>
            <a:lstStyle/>
            <a:p>
              <a:pPr marL="674670" lvl="1" indent="-322254">
                <a:lnSpc>
                  <a:spcPct val="90000"/>
                </a:lnSpc>
                <a:spcBef>
                  <a:spcPts val="300"/>
                </a:spcBef>
                <a:buClr>
                  <a:schemeClr val="accent2"/>
                </a:buClr>
                <a:buSzPct val="80000"/>
                <a:buChar char="■"/>
                <a:defRPr sz="1600"/>
              </a:pPr>
              <a:r>
                <a:t>New Zealand</a:t>
              </a:r>
              <a:endParaRPr sz="2100"/>
            </a:p>
            <a:p>
              <a:pPr marL="674670" lvl="1" indent="-322254">
                <a:lnSpc>
                  <a:spcPct val="90000"/>
                </a:lnSpc>
                <a:spcBef>
                  <a:spcPts val="300"/>
                </a:spcBef>
                <a:buClr>
                  <a:schemeClr val="accent2"/>
                </a:buClr>
                <a:buSzPct val="80000"/>
                <a:buChar char="■"/>
                <a:defRPr sz="1600"/>
              </a:pPr>
              <a:r>
                <a:t>Palau</a:t>
              </a:r>
              <a:endParaRPr sz="2100"/>
            </a:p>
            <a:p>
              <a:pPr marL="674670" lvl="1" indent="-322254">
                <a:lnSpc>
                  <a:spcPct val="90000"/>
                </a:lnSpc>
                <a:spcBef>
                  <a:spcPts val="300"/>
                </a:spcBef>
                <a:buClr>
                  <a:schemeClr val="accent2"/>
                </a:buClr>
                <a:buSzPct val="80000"/>
                <a:buChar char="■"/>
                <a:defRPr sz="1600"/>
              </a:pPr>
              <a:r>
                <a:t>Panamá</a:t>
              </a:r>
              <a:endParaRPr sz="2100"/>
            </a:p>
            <a:p>
              <a:pPr marL="674670" lvl="1" indent="-322254">
                <a:lnSpc>
                  <a:spcPct val="90000"/>
                </a:lnSpc>
                <a:spcBef>
                  <a:spcPts val="300"/>
                </a:spcBef>
                <a:buClr>
                  <a:schemeClr val="accent2"/>
                </a:buClr>
                <a:buSzPct val="80000"/>
                <a:buChar char="■"/>
                <a:defRPr sz="1600"/>
              </a:pPr>
              <a:r>
                <a:t>Perú</a:t>
              </a:r>
              <a:endParaRPr sz="2100"/>
            </a:p>
            <a:p>
              <a:pPr marL="674670" lvl="1" indent="-322254">
                <a:lnSpc>
                  <a:spcPct val="90000"/>
                </a:lnSpc>
                <a:spcBef>
                  <a:spcPts val="300"/>
                </a:spcBef>
                <a:buClr>
                  <a:schemeClr val="accent2"/>
                </a:buClr>
                <a:buSzPct val="80000"/>
                <a:buChar char="■"/>
                <a:defRPr sz="1600"/>
              </a:pPr>
              <a:r>
                <a:t>Russian Federation</a:t>
              </a:r>
              <a:endParaRPr sz="2100"/>
            </a:p>
            <a:p>
              <a:pPr marL="674670" lvl="1" indent="-322254">
                <a:lnSpc>
                  <a:spcPct val="90000"/>
                </a:lnSpc>
                <a:spcBef>
                  <a:spcPts val="300"/>
                </a:spcBef>
                <a:buClr>
                  <a:schemeClr val="accent2"/>
                </a:buClr>
                <a:buSzPct val="80000"/>
                <a:buChar char="■"/>
                <a:defRPr sz="1600"/>
              </a:pPr>
              <a:r>
                <a:t>Solomon Island</a:t>
              </a:r>
              <a:endParaRPr sz="2100"/>
            </a:p>
            <a:p>
              <a:pPr marL="674670" lvl="1" indent="-322254">
                <a:lnSpc>
                  <a:spcPct val="90000"/>
                </a:lnSpc>
                <a:spcBef>
                  <a:spcPts val="300"/>
                </a:spcBef>
                <a:buClr>
                  <a:schemeClr val="accent2"/>
                </a:buClr>
                <a:buSzPct val="80000"/>
                <a:buChar char="■"/>
                <a:defRPr sz="1600"/>
              </a:pPr>
              <a:r>
                <a:t>Tonga</a:t>
              </a:r>
              <a:endParaRPr sz="2100"/>
            </a:p>
            <a:p>
              <a:pPr marL="674670" lvl="1" indent="-322254">
                <a:lnSpc>
                  <a:spcPct val="90000"/>
                </a:lnSpc>
                <a:spcBef>
                  <a:spcPts val="300"/>
                </a:spcBef>
                <a:buClr>
                  <a:schemeClr val="accent2"/>
                </a:buClr>
                <a:buSzPct val="80000"/>
                <a:buChar char="■"/>
                <a:defRPr sz="1600"/>
              </a:pPr>
              <a:r>
                <a:t>Thailand</a:t>
              </a:r>
              <a:endParaRPr sz="2100"/>
            </a:p>
            <a:p>
              <a:pPr marL="674670" lvl="1" indent="-322254">
                <a:lnSpc>
                  <a:spcPct val="90000"/>
                </a:lnSpc>
                <a:spcBef>
                  <a:spcPts val="500"/>
                </a:spcBef>
                <a:buClr>
                  <a:schemeClr val="accent2"/>
                </a:buClr>
                <a:buSzPct val="80000"/>
                <a:buChar char="■"/>
                <a:defRPr sz="1600"/>
              </a:pPr>
              <a:endParaRPr sz="2100"/>
            </a:p>
            <a:p>
              <a:pPr marL="674670" lvl="1" indent="-322254">
                <a:lnSpc>
                  <a:spcPct val="90000"/>
                </a:lnSpc>
                <a:spcBef>
                  <a:spcPts val="500"/>
                </a:spcBef>
                <a:buClr>
                  <a:schemeClr val="accent2"/>
                </a:buClr>
                <a:buSzPct val="80000"/>
                <a:buChar char="■"/>
                <a:defRPr sz="1600"/>
              </a:pPr>
              <a:endParaRPr sz="2100"/>
            </a:p>
          </p:txBody>
        </p:sp>
      </p:grpSp>
      <p:pic>
        <p:nvPicPr>
          <p:cNvPr id="121" name="Picture 10" descr="Picture 10"/>
          <p:cNvPicPr>
            <a:picLocks noChangeAspect="1"/>
          </p:cNvPicPr>
          <p:nvPr/>
        </p:nvPicPr>
        <p:blipFill>
          <a:blip r:embed="rId3"/>
          <a:stretch>
            <a:fillRect/>
          </a:stretch>
        </p:blipFill>
        <p:spPr>
          <a:xfrm>
            <a:off x="7668344" y="185192"/>
            <a:ext cx="1140172" cy="1189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611560" y="123478"/>
            <a:ext cx="6286501" cy="514351"/>
          </a:xfrm>
          <a:prstGeom prst="rect">
            <a:avLst/>
          </a:prstGeom>
        </p:spPr>
        <p:txBody>
          <a:bodyPr/>
          <a:lstStyle>
            <a:lvl1pPr>
              <a:defRPr sz="2400">
                <a:solidFill>
                  <a:srgbClr val="C00000"/>
                </a:solidFill>
              </a:defRPr>
            </a:lvl1pPr>
          </a:lstStyle>
          <a:p>
            <a:r>
              <a:t>Objective 1 : TSP Communication Test</a:t>
            </a:r>
          </a:p>
        </p:txBody>
      </p:sp>
      <p:sp>
        <p:nvSpPr>
          <p:cNvPr id="126" name="Content Placeholder 2"/>
          <p:cNvSpPr txBox="1">
            <a:spLocks noGrp="1"/>
          </p:cNvSpPr>
          <p:nvPr>
            <p:ph type="body" sz="quarter" idx="1"/>
          </p:nvPr>
        </p:nvSpPr>
        <p:spPr>
          <a:xfrm>
            <a:off x="179511" y="987574"/>
            <a:ext cx="6718550" cy="869347"/>
          </a:xfrm>
          <a:prstGeom prst="rect">
            <a:avLst/>
          </a:prstGeom>
          <a:solidFill>
            <a:schemeClr val="accent3">
              <a:lumOff val="44000"/>
            </a:schemeClr>
          </a:solidFill>
        </p:spPr>
        <p:txBody>
          <a:bodyPr lIns="34290" tIns="34290" rIns="34290" bIns="34290"/>
          <a:lstStyle>
            <a:lvl1pPr algn="just">
              <a:spcBef>
                <a:spcPts val="300"/>
              </a:spcBef>
              <a:defRPr sz="1600"/>
            </a:lvl1pPr>
          </a:lstStyle>
          <a:p>
            <a:r>
              <a:t>Tsunami Service Providers (PTWC, NWPTAC, SCSTAC, CATAC) to Member States/Countries.</a:t>
            </a:r>
          </a:p>
        </p:txBody>
      </p:sp>
      <p:pic>
        <p:nvPicPr>
          <p:cNvPr id="127" name="Picture 10" descr="Picture 10"/>
          <p:cNvPicPr>
            <a:picLocks noChangeAspect="1"/>
          </p:cNvPicPr>
          <p:nvPr/>
        </p:nvPicPr>
        <p:blipFill>
          <a:blip r:embed="rId3"/>
          <a:stretch>
            <a:fillRect/>
          </a:stretch>
        </p:blipFill>
        <p:spPr>
          <a:xfrm>
            <a:off x="7668344" y="185192"/>
            <a:ext cx="1140172" cy="1189555"/>
          </a:xfrm>
          <a:prstGeom prst="rect">
            <a:avLst/>
          </a:prstGeom>
          <a:ln w="12700">
            <a:miter lim="400000"/>
          </a:ln>
        </p:spPr>
      </p:pic>
      <p:graphicFrame>
        <p:nvGraphicFramePr>
          <p:cNvPr id="128" name="Chart 6"/>
          <p:cNvGraphicFramePr/>
          <p:nvPr/>
        </p:nvGraphicFramePr>
        <p:xfrm>
          <a:off x="419612" y="2018994"/>
          <a:ext cx="3786223" cy="2502218"/>
        </p:xfrm>
        <a:graphic>
          <a:graphicData uri="http://schemas.openxmlformats.org/drawingml/2006/chart">
            <c:chart xmlns:c="http://schemas.openxmlformats.org/drawingml/2006/chart" xmlns:r="http://schemas.openxmlformats.org/officeDocument/2006/relationships" r:id="rId4"/>
          </a:graphicData>
        </a:graphic>
      </p:graphicFrame>
      <p:sp>
        <p:nvSpPr>
          <p:cNvPr id="129" name="Did your country Tsunami Warning Focal Point receive TSP’s Exercise Dummy message?"/>
          <p:cNvSpPr txBox="1"/>
          <p:nvPr/>
        </p:nvSpPr>
        <p:spPr>
          <a:xfrm>
            <a:off x="1551105" y="1702848"/>
            <a:ext cx="6041790" cy="23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indent="3809" algn="ctr">
              <a:defRPr sz="1100" b="1">
                <a:uFill>
                  <a:solidFill>
                    <a:srgbClr val="000000"/>
                  </a:solidFill>
                </a:uFill>
              </a:defRPr>
            </a:lvl1pPr>
          </a:lstStyle>
          <a:p>
            <a:r>
              <a:t>Did your country Tsunami Warning Focal Point receive TSP’s Exercise Dummy message?</a:t>
            </a:r>
          </a:p>
        </p:txBody>
      </p:sp>
      <p:graphicFrame>
        <p:nvGraphicFramePr>
          <p:cNvPr id="130" name="Graphique 2D à barres"/>
          <p:cNvGraphicFramePr/>
          <p:nvPr/>
        </p:nvGraphicFramePr>
        <p:xfrm>
          <a:off x="4486450" y="1990508"/>
          <a:ext cx="4441414" cy="2559190"/>
        </p:xfrm>
        <a:graphic>
          <a:graphicData uri="http://schemas.openxmlformats.org/drawingml/2006/chart">
            <c:chart xmlns:c="http://schemas.openxmlformats.org/drawingml/2006/chart" xmlns:r="http://schemas.openxmlformats.org/officeDocument/2006/relationships" r:id="rId5"/>
          </a:graphicData>
        </a:graphic>
      </p:graphicFrame>
      <p:sp>
        <p:nvSpPr>
          <p:cNvPr id="131" name="No reports for EMWIN"/>
          <p:cNvSpPr txBox="1"/>
          <p:nvPr/>
        </p:nvSpPr>
        <p:spPr>
          <a:xfrm>
            <a:off x="6055576" y="2018994"/>
            <a:ext cx="2652372" cy="301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674670" lvl="1" indent="-322254" algn="just">
              <a:lnSpc>
                <a:spcPct val="90000"/>
              </a:lnSpc>
              <a:spcBef>
                <a:spcPts val="300"/>
              </a:spcBef>
              <a:buClr>
                <a:schemeClr val="accent2"/>
              </a:buClr>
              <a:buSzPct val="80000"/>
              <a:buChar char="■"/>
              <a:defRPr sz="1500"/>
            </a:pPr>
            <a:r>
              <a:t>No reports for EMWIN</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xfrm>
            <a:off x="611560" y="123478"/>
            <a:ext cx="6286501" cy="514351"/>
          </a:xfrm>
          <a:prstGeom prst="rect">
            <a:avLst/>
          </a:prstGeom>
        </p:spPr>
        <p:txBody>
          <a:bodyPr/>
          <a:lstStyle>
            <a:lvl1pPr>
              <a:defRPr sz="2400">
                <a:solidFill>
                  <a:srgbClr val="C00000"/>
                </a:solidFill>
              </a:defRPr>
            </a:lvl1pPr>
          </a:lstStyle>
          <a:p>
            <a:r>
              <a:t>Objective 1 : TSP Communication Test</a:t>
            </a:r>
          </a:p>
        </p:txBody>
      </p:sp>
      <p:sp>
        <p:nvSpPr>
          <p:cNvPr id="136" name="Content Placeholder 2"/>
          <p:cNvSpPr txBox="1">
            <a:spLocks noGrp="1"/>
          </p:cNvSpPr>
          <p:nvPr>
            <p:ph type="body" sz="quarter" idx="1"/>
          </p:nvPr>
        </p:nvSpPr>
        <p:spPr>
          <a:xfrm>
            <a:off x="179511" y="987574"/>
            <a:ext cx="6718550" cy="869347"/>
          </a:xfrm>
          <a:prstGeom prst="rect">
            <a:avLst/>
          </a:prstGeom>
          <a:solidFill>
            <a:schemeClr val="accent3">
              <a:lumOff val="44000"/>
            </a:schemeClr>
          </a:solidFill>
        </p:spPr>
        <p:txBody>
          <a:bodyPr lIns="34290" tIns="34290" rIns="34290" bIns="34290"/>
          <a:lstStyle>
            <a:lvl1pPr algn="just">
              <a:spcBef>
                <a:spcPts val="300"/>
              </a:spcBef>
              <a:defRPr sz="1600"/>
            </a:lvl1pPr>
          </a:lstStyle>
          <a:p>
            <a:r>
              <a:t>Tsunami Service Providers (PTWC, NWPTAC, SCSTAC, CATAC) to Member States/Countries.</a:t>
            </a:r>
          </a:p>
        </p:txBody>
      </p:sp>
      <p:pic>
        <p:nvPicPr>
          <p:cNvPr id="137" name="Picture 10" descr="Picture 10"/>
          <p:cNvPicPr>
            <a:picLocks noChangeAspect="1"/>
          </p:cNvPicPr>
          <p:nvPr/>
        </p:nvPicPr>
        <p:blipFill>
          <a:blip r:embed="rId3"/>
          <a:stretch>
            <a:fillRect/>
          </a:stretch>
        </p:blipFill>
        <p:spPr>
          <a:xfrm>
            <a:off x="7668344" y="185192"/>
            <a:ext cx="1140172" cy="1189555"/>
          </a:xfrm>
          <a:prstGeom prst="rect">
            <a:avLst/>
          </a:prstGeom>
          <a:ln w="12700">
            <a:miter lim="400000"/>
          </a:ln>
        </p:spPr>
      </p:pic>
      <p:graphicFrame>
        <p:nvGraphicFramePr>
          <p:cNvPr id="138" name="Chart 6"/>
          <p:cNvGraphicFramePr/>
          <p:nvPr/>
        </p:nvGraphicFramePr>
        <p:xfrm>
          <a:off x="419612" y="2018994"/>
          <a:ext cx="3786223" cy="2502218"/>
        </p:xfrm>
        <a:graphic>
          <a:graphicData uri="http://schemas.openxmlformats.org/drawingml/2006/chart">
            <c:chart xmlns:c="http://schemas.openxmlformats.org/drawingml/2006/chart" xmlns:r="http://schemas.openxmlformats.org/officeDocument/2006/relationships" r:id="rId4"/>
          </a:graphicData>
        </a:graphic>
      </p:graphicFrame>
      <p:sp>
        <p:nvSpPr>
          <p:cNvPr id="139" name="Did your country Tsunami Warning Focal Point receive TSP’s Exercise Dummy message?"/>
          <p:cNvSpPr txBox="1"/>
          <p:nvPr/>
        </p:nvSpPr>
        <p:spPr>
          <a:xfrm>
            <a:off x="1551105" y="1702848"/>
            <a:ext cx="6041790" cy="23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indent="3809" algn="ctr">
              <a:defRPr sz="1100" b="1">
                <a:uFill>
                  <a:solidFill>
                    <a:srgbClr val="000000"/>
                  </a:solidFill>
                </a:uFill>
              </a:defRPr>
            </a:lvl1pPr>
          </a:lstStyle>
          <a:p>
            <a:r>
              <a:t>Did your country Tsunami Warning Focal Point receive TSP’s Exercise Dummy message?</a:t>
            </a:r>
          </a:p>
        </p:txBody>
      </p:sp>
      <p:graphicFrame>
        <p:nvGraphicFramePr>
          <p:cNvPr id="140" name="Graphique 2D à barres"/>
          <p:cNvGraphicFramePr/>
          <p:nvPr/>
        </p:nvGraphicFramePr>
        <p:xfrm>
          <a:off x="4486450" y="1990508"/>
          <a:ext cx="4441414" cy="2559190"/>
        </p:xfrm>
        <a:graphic>
          <a:graphicData uri="http://schemas.openxmlformats.org/drawingml/2006/chart">
            <c:chart xmlns:c="http://schemas.openxmlformats.org/drawingml/2006/chart" xmlns:r="http://schemas.openxmlformats.org/officeDocument/2006/relationships" r:id="rId5"/>
          </a:graphicData>
        </a:graphic>
      </p:graphicFrame>
      <p:sp>
        <p:nvSpPr>
          <p:cNvPr id="141" name="No reports for EMWIN"/>
          <p:cNvSpPr txBox="1"/>
          <p:nvPr/>
        </p:nvSpPr>
        <p:spPr>
          <a:xfrm>
            <a:off x="6055576" y="2018994"/>
            <a:ext cx="2652372" cy="301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674670" lvl="1" indent="-322254" algn="just">
              <a:lnSpc>
                <a:spcPct val="90000"/>
              </a:lnSpc>
              <a:spcBef>
                <a:spcPts val="300"/>
              </a:spcBef>
              <a:buClr>
                <a:schemeClr val="accent2"/>
              </a:buClr>
              <a:buSzPct val="80000"/>
              <a:buChar char="■"/>
              <a:defRPr sz="1500"/>
            </a:pPr>
            <a:r>
              <a:t>No reports for EMWIN</a:t>
            </a:r>
          </a:p>
        </p:txBody>
      </p:sp>
      <p:sp>
        <p:nvSpPr>
          <p:cNvPr id="142" name="All the alert test messages were received in a timely manner"/>
          <p:cNvSpPr txBox="1"/>
          <p:nvPr/>
        </p:nvSpPr>
        <p:spPr>
          <a:xfrm>
            <a:off x="172387" y="4217164"/>
            <a:ext cx="8841136" cy="462470"/>
          </a:xfrm>
          <a:prstGeom prst="rect">
            <a:avLst/>
          </a:prstGeom>
          <a:gradFill>
            <a:gsLst>
              <a:gs pos="0">
                <a:schemeClr val="accent3">
                  <a:lumOff val="44000"/>
                </a:schemeClr>
              </a:gs>
              <a:gs pos="35000">
                <a:schemeClr val="accent3">
                  <a:lumOff val="44000"/>
                </a:schemeClr>
              </a:gs>
              <a:gs pos="100000">
                <a:schemeClr val="accent3">
                  <a:lumOff val="44000"/>
                </a:schemeClr>
              </a:gs>
            </a:gsLst>
            <a:lin ang="16200000"/>
          </a:gra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marR="504190" indent="3809" algn="just" defTabSz="449580">
              <a:lnSpc>
                <a:spcPct val="50000"/>
              </a:lnSpc>
              <a:defRPr sz="2400" b="1">
                <a:solidFill>
                  <a:schemeClr val="accent6">
                    <a:satOff val="-43076"/>
                    <a:lumOff val="15931"/>
                  </a:schemeClr>
                </a:solidFill>
                <a:uFill>
                  <a:solidFill>
                    <a:srgbClr val="000000"/>
                  </a:solidFill>
                </a:uFill>
              </a:defRPr>
            </a:lvl1pPr>
          </a:lstStyle>
          <a:p>
            <a:r>
              <a:t>All the alert test messages were received in a timely manner</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6" name="Picture 10" descr="Picture 10"/>
          <p:cNvPicPr>
            <a:picLocks noChangeAspect="1"/>
          </p:cNvPicPr>
          <p:nvPr/>
        </p:nvPicPr>
        <p:blipFill>
          <a:blip r:embed="rId3"/>
          <a:stretch>
            <a:fillRect/>
          </a:stretch>
        </p:blipFill>
        <p:spPr>
          <a:xfrm>
            <a:off x="7668344" y="185192"/>
            <a:ext cx="1140172" cy="1189555"/>
          </a:xfrm>
          <a:prstGeom prst="rect">
            <a:avLst/>
          </a:prstGeom>
          <a:ln w="12700">
            <a:miter lim="400000"/>
          </a:ln>
        </p:spPr>
      </p:pic>
      <p:graphicFrame>
        <p:nvGraphicFramePr>
          <p:cNvPr id="147" name="Graphique 2D à barres"/>
          <p:cNvGraphicFramePr/>
          <p:nvPr/>
        </p:nvGraphicFramePr>
        <p:xfrm>
          <a:off x="5530339" y="1779504"/>
          <a:ext cx="3613661" cy="2559190"/>
        </p:xfrm>
        <a:graphic>
          <a:graphicData uri="http://schemas.openxmlformats.org/drawingml/2006/chart">
            <c:chart xmlns:c="http://schemas.openxmlformats.org/drawingml/2006/chart" xmlns:r="http://schemas.openxmlformats.org/officeDocument/2006/relationships" r:id="rId4"/>
          </a:graphicData>
        </a:graphic>
      </p:graphicFrame>
      <p:sp>
        <p:nvSpPr>
          <p:cNvPr id="148" name="Email was the most common method to receive the test message (89%).…"/>
          <p:cNvSpPr txBox="1"/>
          <p:nvPr/>
        </p:nvSpPr>
        <p:spPr>
          <a:xfrm>
            <a:off x="-240404" y="2041781"/>
            <a:ext cx="5421745" cy="1894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674670" lvl="1" indent="-322254" algn="just">
              <a:lnSpc>
                <a:spcPct val="90000"/>
              </a:lnSpc>
              <a:spcBef>
                <a:spcPts val="300"/>
              </a:spcBef>
              <a:buClr>
                <a:schemeClr val="accent2"/>
              </a:buClr>
              <a:buSzPct val="80000"/>
              <a:buChar char="■"/>
              <a:defRPr sz="1500"/>
            </a:pPr>
            <a:r>
              <a:t>Email was the most common method to receive the test message (89%).</a:t>
            </a:r>
            <a:endParaRPr sz="2100"/>
          </a:p>
          <a:p>
            <a:pPr marL="674670" lvl="1" indent="-322254" algn="just">
              <a:lnSpc>
                <a:spcPct val="90000"/>
              </a:lnSpc>
              <a:spcBef>
                <a:spcPts val="300"/>
              </a:spcBef>
              <a:buClr>
                <a:schemeClr val="accent2"/>
              </a:buClr>
              <a:buSzPct val="80000"/>
              <a:buChar char="■"/>
              <a:defRPr sz="1500"/>
            </a:pPr>
            <a:r>
              <a:t>Followed by: Fax (48%)  </a:t>
            </a:r>
          </a:p>
          <a:p>
            <a:pPr marL="674670" lvl="1" indent="-322254" algn="just">
              <a:lnSpc>
                <a:spcPct val="90000"/>
              </a:lnSpc>
              <a:spcBef>
                <a:spcPts val="300"/>
              </a:spcBef>
              <a:buClr>
                <a:schemeClr val="accent2"/>
              </a:buClr>
              <a:buSzPct val="80000"/>
              <a:buChar char="■"/>
              <a:defRPr sz="1500"/>
            </a:pPr>
            <a:r>
              <a:t>                     GTS (44%)  </a:t>
            </a:r>
          </a:p>
          <a:p>
            <a:pPr marL="674670" lvl="1" indent="-322254" algn="just">
              <a:lnSpc>
                <a:spcPct val="90000"/>
              </a:lnSpc>
              <a:spcBef>
                <a:spcPts val="300"/>
              </a:spcBef>
              <a:buClr>
                <a:schemeClr val="accent2"/>
              </a:buClr>
              <a:buSzPct val="80000"/>
              <a:buChar char="■"/>
              <a:defRPr sz="1500"/>
            </a:pPr>
            <a:r>
              <a:t>                     AFTN (15%)</a:t>
            </a:r>
            <a:endParaRPr sz="2100"/>
          </a:p>
          <a:p>
            <a:pPr marL="674670" lvl="1" indent="-322254" algn="just">
              <a:lnSpc>
                <a:spcPct val="90000"/>
              </a:lnSpc>
              <a:spcBef>
                <a:spcPts val="300"/>
              </a:spcBef>
              <a:buClr>
                <a:schemeClr val="accent2"/>
              </a:buClr>
              <a:buSzPct val="80000"/>
              <a:buChar char="■"/>
              <a:defRPr sz="1500"/>
            </a:pPr>
            <a:r>
              <a:t>No reports for EMWIN.</a:t>
            </a:r>
            <a:endParaRPr sz="2100"/>
          </a:p>
          <a:p>
            <a:pPr marL="674670" lvl="1" indent="-322254" algn="just">
              <a:lnSpc>
                <a:spcPct val="90000"/>
              </a:lnSpc>
              <a:spcBef>
                <a:spcPts val="300"/>
              </a:spcBef>
              <a:buClr>
                <a:schemeClr val="accent2"/>
              </a:buClr>
              <a:buSzPct val="80000"/>
              <a:buChar char="■"/>
              <a:defRPr sz="1500"/>
            </a:pPr>
            <a:r>
              <a:t>19% responded other methods (i.e.: AISR is AFTN replacement, WA)</a:t>
            </a:r>
          </a:p>
        </p:txBody>
      </p:sp>
      <p:sp>
        <p:nvSpPr>
          <p:cNvPr id="149" name="Title 1"/>
          <p:cNvSpPr txBox="1">
            <a:spLocks noGrp="1"/>
          </p:cNvSpPr>
          <p:nvPr>
            <p:ph type="title"/>
          </p:nvPr>
        </p:nvSpPr>
        <p:spPr>
          <a:xfrm>
            <a:off x="611560" y="123478"/>
            <a:ext cx="6286501" cy="514351"/>
          </a:xfrm>
          <a:prstGeom prst="rect">
            <a:avLst/>
          </a:prstGeom>
        </p:spPr>
        <p:txBody>
          <a:bodyPr/>
          <a:lstStyle>
            <a:lvl1pPr>
              <a:defRPr sz="2400">
                <a:solidFill>
                  <a:srgbClr val="C00000"/>
                </a:solidFill>
              </a:defRPr>
            </a:lvl1pPr>
          </a:lstStyle>
          <a:p>
            <a:r>
              <a:t>Objective 1 : TSP Communication Test</a:t>
            </a:r>
          </a:p>
        </p:txBody>
      </p:sp>
      <p:sp>
        <p:nvSpPr>
          <p:cNvPr id="150" name="Content Placeholder 2"/>
          <p:cNvSpPr txBox="1">
            <a:spLocks noGrp="1"/>
          </p:cNvSpPr>
          <p:nvPr>
            <p:ph type="body" sz="quarter" idx="1"/>
          </p:nvPr>
        </p:nvSpPr>
        <p:spPr>
          <a:xfrm>
            <a:off x="179511" y="987574"/>
            <a:ext cx="6718550" cy="869347"/>
          </a:xfrm>
          <a:prstGeom prst="rect">
            <a:avLst/>
          </a:prstGeom>
          <a:solidFill>
            <a:schemeClr val="accent3">
              <a:lumOff val="44000"/>
            </a:schemeClr>
          </a:solidFill>
        </p:spPr>
        <p:txBody>
          <a:bodyPr lIns="34290" tIns="34290" rIns="34290" bIns="34290"/>
          <a:lstStyle>
            <a:lvl1pPr algn="just">
              <a:spcBef>
                <a:spcPts val="300"/>
              </a:spcBef>
              <a:defRPr sz="1600" i="1" u="sng"/>
            </a:lvl1pPr>
          </a:lstStyle>
          <a:p>
            <a:r>
              <a:t>Tsunami Service Providers (PTWC, NWPTAC, SCSTAC, CATAC) to Member States/Countries.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10_ITTI.McKinnie">
  <a:themeElements>
    <a:clrScheme name="10_ITTI.McKinnie">
      <a:dk1>
        <a:srgbClr val="000000"/>
      </a:dk1>
      <a:lt1>
        <a:srgbClr val="FFFFFF"/>
      </a:lt1>
      <a:dk2>
        <a:srgbClr val="A7A7A7"/>
      </a:dk2>
      <a:lt2>
        <a:srgbClr val="535353"/>
      </a:lt2>
      <a:accent1>
        <a:srgbClr val="A3B2C1"/>
      </a:accent1>
      <a:accent2>
        <a:srgbClr val="CC0000"/>
      </a:accent2>
      <a:accent3>
        <a:srgbClr val="8F8F8F"/>
      </a:accent3>
      <a:accent4>
        <a:srgbClr val="707070"/>
      </a:accent4>
      <a:accent5>
        <a:srgbClr val="CED5DD"/>
      </a:accent5>
      <a:accent6>
        <a:srgbClr val="B90000"/>
      </a:accent6>
      <a:hlink>
        <a:srgbClr val="0000FF"/>
      </a:hlink>
      <a:folHlink>
        <a:srgbClr val="FF00FF"/>
      </a:folHlink>
    </a:clrScheme>
    <a:fontScheme name="10_ITTI.McKinnie">
      <a:majorFont>
        <a:latin typeface="Calibri"/>
        <a:ea typeface="Calibri"/>
        <a:cs typeface="Calibri"/>
      </a:majorFont>
      <a:minorFont>
        <a:latin typeface="Calibri"/>
        <a:ea typeface="Calibri"/>
        <a:cs typeface="Calibri"/>
      </a:minorFont>
    </a:fontScheme>
    <a:fmtScheme name="10_ITTI.McKinni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0_ITTI.McKinnie">
  <a:themeElements>
    <a:clrScheme name="10_ITTI.McKinnie">
      <a:dk1>
        <a:srgbClr val="000000"/>
      </a:dk1>
      <a:lt1>
        <a:srgbClr val="FFFFFF"/>
      </a:lt1>
      <a:dk2>
        <a:srgbClr val="A7A7A7"/>
      </a:dk2>
      <a:lt2>
        <a:srgbClr val="535353"/>
      </a:lt2>
      <a:accent1>
        <a:srgbClr val="A3B2C1"/>
      </a:accent1>
      <a:accent2>
        <a:srgbClr val="CC0000"/>
      </a:accent2>
      <a:accent3>
        <a:srgbClr val="8F8F8F"/>
      </a:accent3>
      <a:accent4>
        <a:srgbClr val="707070"/>
      </a:accent4>
      <a:accent5>
        <a:srgbClr val="CED5DD"/>
      </a:accent5>
      <a:accent6>
        <a:srgbClr val="B90000"/>
      </a:accent6>
      <a:hlink>
        <a:srgbClr val="0000FF"/>
      </a:hlink>
      <a:folHlink>
        <a:srgbClr val="FF00FF"/>
      </a:folHlink>
    </a:clrScheme>
    <a:fontScheme name="10_ITTI.McKinnie">
      <a:majorFont>
        <a:latin typeface="Calibri"/>
        <a:ea typeface="Calibri"/>
        <a:cs typeface="Calibri"/>
      </a:majorFont>
      <a:minorFont>
        <a:latin typeface="Calibri"/>
        <a:ea typeface="Calibri"/>
        <a:cs typeface="Calibri"/>
      </a:minorFont>
    </a:fontScheme>
    <a:fmtScheme name="10_ITTI.McKinni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4070</Words>
  <Application>Microsoft Office PowerPoint</Application>
  <PresentationFormat>Presentación en pantalla (16:9)</PresentationFormat>
  <Paragraphs>407</Paragraphs>
  <Slides>29</Slides>
  <Notes>14</Notes>
  <HiddenSlides>4</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Arial</vt:lpstr>
      <vt:lpstr>Calibri</vt:lpstr>
      <vt:lpstr>Roboto</vt:lpstr>
      <vt:lpstr>Symbol</vt:lpstr>
      <vt:lpstr>Times Roman</vt:lpstr>
      <vt:lpstr>VAG Rounded Std Light</vt:lpstr>
      <vt:lpstr>Verdana</vt:lpstr>
      <vt:lpstr>Wingdings</vt:lpstr>
      <vt:lpstr>10_ITTI.McKinnie</vt:lpstr>
      <vt:lpstr>ICG/PTWS XXX Nuku’alofa 11 - 15 September 2023</vt:lpstr>
      <vt:lpstr>Summary of Activities: 2021-2023</vt:lpstr>
      <vt:lpstr>Aim and Objectives</vt:lpstr>
      <vt:lpstr>Evaluations</vt:lpstr>
      <vt:lpstr>TSP Communication Test - 28 countries and territories</vt:lpstr>
      <vt:lpstr>Regional/National Exercises  participants - 19 countries + 3 territories</vt:lpstr>
      <vt:lpstr>Objective 1 : TSP Communication Test</vt:lpstr>
      <vt:lpstr>Objective 1 : TSP Communication Test</vt:lpstr>
      <vt:lpstr>Objective 1 : TSP Communication Test</vt:lpstr>
      <vt:lpstr>Objective 2a : National communication and cooperation </vt:lpstr>
      <vt:lpstr>Objective 2a : National communication and cooperation </vt:lpstr>
      <vt:lpstr>2.2 What time was warning sent to the agency or agencies or Public listed in Q2.1?</vt:lpstr>
      <vt:lpstr>Presentación de PowerPoint</vt:lpstr>
      <vt:lpstr>Objective 2a : National communication and cooperation </vt:lpstr>
      <vt:lpstr> Methods and Messages: Feedback from Agencies</vt:lpstr>
      <vt:lpstr>Objective 2b: To test national readiness within the country</vt:lpstr>
      <vt:lpstr>Objective 2b: To test national readiness within the country</vt:lpstr>
      <vt:lpstr>Tsunami Preparedness</vt:lpstr>
      <vt:lpstr>PacWave22 Report: Global assessment</vt:lpstr>
      <vt:lpstr>Objective 3: To test national readiness within the country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PacWave22 Task Team 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ICG/PTWS XXX Nuku’alofa 11 - 15 September 2023</dc:title>
  <cp:lastModifiedBy>Margarita Martinez</cp:lastModifiedBy>
  <cp:revision>1</cp:revision>
  <dcterms:modified xsi:type="dcterms:W3CDTF">2023-09-12T14:00:15Z</dcterms:modified>
</cp:coreProperties>
</file>