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6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slideLayouts/slideLayout20.xml" ContentType="application/vnd.openxmlformats-officedocument.presentationml.slideLayout+xml"/>
  <Override PartName="/ppt/theme/theme8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9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10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11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1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3.xml" ContentType="application/vnd.openxmlformats-officedocument.theme+xml"/>
  <Override PartName="/ppt/slideLayouts/slideLayout43.xml" ContentType="application/vnd.openxmlformats-officedocument.presentationml.slideLayout+xml"/>
  <Override PartName="/ppt/theme/theme1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76" r:id="rId1"/>
    <p:sldMasterId id="2147484182" r:id="rId2"/>
    <p:sldMasterId id="2147484187" r:id="rId3"/>
    <p:sldMasterId id="2147484193" r:id="rId4"/>
    <p:sldMasterId id="2147484197" r:id="rId5"/>
    <p:sldMasterId id="2147484207" r:id="rId6"/>
    <p:sldMasterId id="2147484210" r:id="rId7"/>
    <p:sldMasterId id="2147484223" r:id="rId8"/>
    <p:sldMasterId id="2147484225" r:id="rId9"/>
    <p:sldMasterId id="2147484236" r:id="rId10"/>
    <p:sldMasterId id="2147484241" r:id="rId11"/>
    <p:sldMasterId id="2147484248" r:id="rId12"/>
    <p:sldMasterId id="2147484252" r:id="rId13"/>
    <p:sldMasterId id="2147484257" r:id="rId14"/>
    <p:sldMasterId id="2147484271" r:id="rId15"/>
  </p:sldMasterIdLst>
  <p:notesMasterIdLst>
    <p:notesMasterId r:id="rId47"/>
  </p:notesMasterIdLst>
  <p:handoutMasterIdLst>
    <p:handoutMasterId r:id="rId48"/>
  </p:handoutMasterIdLst>
  <p:sldIdLst>
    <p:sldId id="2271" r:id="rId16"/>
    <p:sldId id="2278" r:id="rId17"/>
    <p:sldId id="2300" r:id="rId18"/>
    <p:sldId id="2298" r:id="rId19"/>
    <p:sldId id="2268" r:id="rId20"/>
    <p:sldId id="2308" r:id="rId21"/>
    <p:sldId id="2256" r:id="rId22"/>
    <p:sldId id="2730" r:id="rId23"/>
    <p:sldId id="2725" r:id="rId24"/>
    <p:sldId id="768" r:id="rId25"/>
    <p:sldId id="2265" r:id="rId26"/>
    <p:sldId id="2289" r:id="rId27"/>
    <p:sldId id="2734" r:id="rId28"/>
    <p:sldId id="2302" r:id="rId29"/>
    <p:sldId id="2285" r:id="rId30"/>
    <p:sldId id="2277" r:id="rId31"/>
    <p:sldId id="2274" r:id="rId32"/>
    <p:sldId id="310" r:id="rId33"/>
    <p:sldId id="256" r:id="rId34"/>
    <p:sldId id="2735" r:id="rId35"/>
    <p:sldId id="2736" r:id="rId36"/>
    <p:sldId id="2269" r:id="rId37"/>
    <p:sldId id="2307" r:id="rId38"/>
    <p:sldId id="2276" r:id="rId39"/>
    <p:sldId id="2275" r:id="rId40"/>
    <p:sldId id="2306" r:id="rId41"/>
    <p:sldId id="2266" r:id="rId42"/>
    <p:sldId id="2257" r:id="rId43"/>
    <p:sldId id="2305" r:id="rId44"/>
    <p:sldId id="2309" r:id="rId45"/>
    <p:sldId id="2297" r:id="rId46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6FF"/>
    <a:srgbClr val="FFFFBC"/>
    <a:srgbClr val="BFFFF9"/>
    <a:srgbClr val="005493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86"/>
    <p:restoredTop sz="86561"/>
  </p:normalViewPr>
  <p:slideViewPr>
    <p:cSldViewPr>
      <p:cViewPr varScale="1">
        <p:scale>
          <a:sx n="128" d="100"/>
          <a:sy n="128" d="100"/>
        </p:scale>
        <p:origin x="168" y="2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71" d="100"/>
          <a:sy n="71" d="100"/>
        </p:scale>
        <p:origin x="3592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99B38B4-A8E0-1E42-8345-CFAC0A30BF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6A365A-074E-C344-B1FC-BF82F2DF2EE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1F35190-3549-FD44-895E-1CDAC5329081}" type="datetimeFigureOut">
              <a:rPr lang="en-US"/>
              <a:pPr>
                <a:defRPr/>
              </a:pPr>
              <a:t>9/10/23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C852CA-4080-6F42-8A15-6E76BA0535B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40BE38-61AE-A94A-BC87-DC20BCC5C0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482FD41-4CF2-9D4B-A3C3-E95D886D71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52780D-38BD-044F-82C1-93E0BCDA719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684076-83E2-654E-8858-870E435B78D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D1707BA2-E127-084A-BBE4-CB6D410BF55C}" type="datetimeFigureOut">
              <a:rPr lang="en-US"/>
              <a:pPr>
                <a:defRPr/>
              </a:pPr>
              <a:t>9/10/23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30C804B-1762-7743-9FDE-3484C1D330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9E551B5-E9BB-F34C-AC2A-7C6ED94EAD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24AAB-15F9-9343-BA74-202E46A6598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196742-3895-6F45-81CB-2349454E0CE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120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A50F7D33-A6BC-1C4F-8EE5-7CE9DB464B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>
            <a:extLst>
              <a:ext uri="{FF2B5EF4-FFF2-40B4-BE49-F238E27FC236}">
                <a16:creationId xmlns:a16="http://schemas.microsoft.com/office/drawing/2014/main" id="{A8F194A7-9EBC-8B44-96F0-327E9CF20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62818" name="Notes Placeholder 2">
            <a:extLst>
              <a:ext uri="{FF2B5EF4-FFF2-40B4-BE49-F238E27FC236}">
                <a16:creationId xmlns:a16="http://schemas.microsoft.com/office/drawing/2014/main" id="{38355747-0AA3-8F49-A9B9-0D8878C22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  <p:sp>
        <p:nvSpPr>
          <p:cNvPr id="162819" name="Slide Number Placeholder 3">
            <a:extLst>
              <a:ext uri="{FF2B5EF4-FFF2-40B4-BE49-F238E27FC236}">
                <a16:creationId xmlns:a16="http://schemas.microsoft.com/office/drawing/2014/main" id="{C15C26D1-35C5-7E4B-A822-60D16ABA7D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88E67-5DB3-9448-B7EF-E1ADF2A355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1409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>
            <a:extLst>
              <a:ext uri="{FF2B5EF4-FFF2-40B4-BE49-F238E27FC236}">
                <a16:creationId xmlns:a16="http://schemas.microsoft.com/office/drawing/2014/main" id="{A7D11885-A922-684A-80F0-6FAD109A3D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93538" name="Notes Placeholder 2">
            <a:extLst>
              <a:ext uri="{FF2B5EF4-FFF2-40B4-BE49-F238E27FC236}">
                <a16:creationId xmlns:a16="http://schemas.microsoft.com/office/drawing/2014/main" id="{303BF319-2656-1C40-90F9-789CF77B39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93539" name="Slide Number Placeholder 3">
            <a:extLst>
              <a:ext uri="{FF2B5EF4-FFF2-40B4-BE49-F238E27FC236}">
                <a16:creationId xmlns:a16="http://schemas.microsoft.com/office/drawing/2014/main" id="{12AC1C7D-0A63-D840-B329-3D63BFA9E1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DB0403-FFDC-244D-A93E-FB69E94B406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488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3309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38744F5-30D4-5F4D-A638-5F5EAC30E64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3091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321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3"/>
            <a:r>
              <a:rPr lang="en-GB" sz="1400" dirty="0"/>
              <a:t>Test communications between countries and PTWC.</a:t>
            </a:r>
            <a:endParaRPr lang="en-US" sz="1400" dirty="0"/>
          </a:p>
          <a:p>
            <a:pPr lvl="3"/>
            <a:r>
              <a:rPr lang="en-GB" sz="1400" dirty="0"/>
              <a:t>Strengthen (and synchronize) regional response to tsunami treats. 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/>
              <a:t>Identify gaps for improvement:  Allow duty officers to improve threat assessment: </a:t>
            </a:r>
            <a:r>
              <a:rPr lang="en-GB" sz="1400" dirty="0" err="1"/>
              <a:t>intl</a:t>
            </a:r>
            <a:r>
              <a:rPr lang="en-GB" sz="1400" dirty="0"/>
              <a:t> data integrated into country assessment</a:t>
            </a:r>
            <a:endParaRPr lang="en-US" sz="1400" dirty="0"/>
          </a:p>
          <a:p>
            <a:pPr lvl="3"/>
            <a:endParaRPr lang="en-US" sz="1400" dirty="0"/>
          </a:p>
          <a:p>
            <a:pPr lvl="3"/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0F7D33-A6BC-1C4F-8EE5-7CE9DB464B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410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7970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88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71:notes"/>
          <p:cNvSpPr txBox="1">
            <a:spLocks noGrp="1"/>
          </p:cNvSpPr>
          <p:nvPr>
            <p:ph type="body" idx="1"/>
          </p:nvPr>
        </p:nvSpPr>
        <p:spPr>
          <a:xfrm>
            <a:off x="938213" y="4422775"/>
            <a:ext cx="5146675" cy="41862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5" tIns="46625" rIns="93275" bIns="466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420" name="Google Shape;420;p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171941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Image Placeholder 1">
            <a:extLst>
              <a:ext uri="{FF2B5EF4-FFF2-40B4-BE49-F238E27FC236}">
                <a16:creationId xmlns:a16="http://schemas.microsoft.com/office/drawing/2014/main" id="{8D0F686E-481A-444B-B7C6-71262E337FF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07874" name="Notes Placeholder 2">
            <a:extLst>
              <a:ext uri="{FF2B5EF4-FFF2-40B4-BE49-F238E27FC236}">
                <a16:creationId xmlns:a16="http://schemas.microsoft.com/office/drawing/2014/main" id="{F1A1EFCD-165B-5F4C-B6A0-0744EB3F0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07875" name="Slide Number Placeholder 3">
            <a:extLst>
              <a:ext uri="{FF2B5EF4-FFF2-40B4-BE49-F238E27FC236}">
                <a16:creationId xmlns:a16="http://schemas.microsoft.com/office/drawing/2014/main" id="{0F537EB5-11E7-E045-8D59-F647A738C2A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FF2374-1669-CA4D-A360-DED1D3DD788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4939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695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429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023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Rectangle 7">
            <a:extLst>
              <a:ext uri="{FF2B5EF4-FFF2-40B4-BE49-F238E27FC236}">
                <a16:creationId xmlns:a16="http://schemas.microsoft.com/office/drawing/2014/main" id="{DFFA350E-CD33-8140-AD3A-CBA0ABF597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AAC1C3-6858-DF47-BC6E-F9ACDA8B6DC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  <p:sp>
        <p:nvSpPr>
          <p:cNvPr id="175106" name="Rectangle 2">
            <a:extLst>
              <a:ext uri="{FF2B5EF4-FFF2-40B4-BE49-F238E27FC236}">
                <a16:creationId xmlns:a16="http://schemas.microsoft.com/office/drawing/2014/main" id="{85613DBB-773F-A649-BA00-AB906D0089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E09E8AA3-5AE1-6845-843F-618DB45C5A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  <a:extLst>
            <a:ext uri="{909E8E84-426E-40dd-AFC4-6F175D3DCCD1}"/>
            <a:ext uri="{91240B29-F687-4f45-9708-019B960494DF}"/>
          </a:extLst>
        </p:spPr>
        <p:txBody>
          <a:bodyPr/>
          <a:lstStyle/>
          <a:p>
            <a:pPr marL="223838" indent="-223838" defTabSz="454367" eaLnBrk="1" hangingPunct="1">
              <a:defRPr/>
            </a:pPr>
            <a:endParaRPr lang="en-US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365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1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Slide Image Placeholder 1">
            <a:extLst>
              <a:ext uri="{FF2B5EF4-FFF2-40B4-BE49-F238E27FC236}">
                <a16:creationId xmlns:a16="http://schemas.microsoft.com/office/drawing/2014/main" id="{852B383E-16AC-E742-996C-FEF1A784D7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16066" name="Notes Placeholder 2">
            <a:extLst>
              <a:ext uri="{FF2B5EF4-FFF2-40B4-BE49-F238E27FC236}">
                <a16:creationId xmlns:a16="http://schemas.microsoft.com/office/drawing/2014/main" id="{AEFF76FA-9AF3-CF41-863F-D7E420A9E8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16067" name="Slide Number Placeholder 3">
            <a:extLst>
              <a:ext uri="{FF2B5EF4-FFF2-40B4-BE49-F238E27FC236}">
                <a16:creationId xmlns:a16="http://schemas.microsoft.com/office/drawing/2014/main" id="{63517108-1054-8A4D-99AE-BDA99FA1D1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2A74B5-9D4A-1A4B-9817-7615FC6C343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3210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Slide Image Placeholder 1">
            <a:extLst>
              <a:ext uri="{FF2B5EF4-FFF2-40B4-BE49-F238E27FC236}">
                <a16:creationId xmlns:a16="http://schemas.microsoft.com/office/drawing/2014/main" id="{2A32163C-204F-244D-9FE0-B8FC529AEE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18114" name="Notes Placeholder 2">
            <a:extLst>
              <a:ext uri="{FF2B5EF4-FFF2-40B4-BE49-F238E27FC236}">
                <a16:creationId xmlns:a16="http://schemas.microsoft.com/office/drawing/2014/main" id="{FAA09537-4B4D-EE45-A3E5-F0B0AABD8D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218115" name="Slide Number Placeholder 3">
            <a:extLst>
              <a:ext uri="{FF2B5EF4-FFF2-40B4-BE49-F238E27FC236}">
                <a16:creationId xmlns:a16="http://schemas.microsoft.com/office/drawing/2014/main" id="{E23B6CDD-F077-8448-9B59-FC1950CB53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80661ED-810A-244A-9799-ED4B78F392B1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94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2937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29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Slide Image Placeholder 1">
            <a:extLst>
              <a:ext uri="{FF2B5EF4-FFF2-40B4-BE49-F238E27FC236}">
                <a16:creationId xmlns:a16="http://schemas.microsoft.com/office/drawing/2014/main" id="{A8F194A7-9EBC-8B44-96F0-327E9CF200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62818" name="Notes Placeholder 2">
            <a:extLst>
              <a:ext uri="{FF2B5EF4-FFF2-40B4-BE49-F238E27FC236}">
                <a16:creationId xmlns:a16="http://schemas.microsoft.com/office/drawing/2014/main" id="{38355747-0AA3-8F49-A9B9-0D8878C225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  <p:sp>
        <p:nvSpPr>
          <p:cNvPr id="162819" name="Slide Number Placeholder 3">
            <a:extLst>
              <a:ext uri="{FF2B5EF4-FFF2-40B4-BE49-F238E27FC236}">
                <a16:creationId xmlns:a16="http://schemas.microsoft.com/office/drawing/2014/main" id="{C15C26D1-35C5-7E4B-A822-60D16ABA7D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5B88E67-5DB3-9448-B7EF-E1ADF2A355F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charset="-128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148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65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285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Slide Image Placeholder 1">
            <a:extLst>
              <a:ext uri="{FF2B5EF4-FFF2-40B4-BE49-F238E27FC236}">
                <a16:creationId xmlns:a16="http://schemas.microsoft.com/office/drawing/2014/main" id="{927C97D0-D5AB-0B48-B02B-DBFBB91390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226306" name="Notes Placeholder 2">
            <a:extLst>
              <a:ext uri="{FF2B5EF4-FFF2-40B4-BE49-F238E27FC236}">
                <a16:creationId xmlns:a16="http://schemas.microsoft.com/office/drawing/2014/main" id="{FD782E24-9E52-9E42-874F-01D445E0EF9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 </a:t>
            </a:r>
          </a:p>
        </p:txBody>
      </p:sp>
      <p:sp>
        <p:nvSpPr>
          <p:cNvPr id="226307" name="Slide Number Placeholder 3">
            <a:extLst>
              <a:ext uri="{FF2B5EF4-FFF2-40B4-BE49-F238E27FC236}">
                <a16:creationId xmlns:a16="http://schemas.microsoft.com/office/drawing/2014/main" id="{7A4C47DF-8BE8-9549-971C-D9CF431261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E96C2A-004E-D844-B23A-D8E7022F29E4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12728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50F7D33-A6BC-1C4F-8EE5-7CE9DB464BC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592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>
            <a:extLst>
              <a:ext uri="{FF2B5EF4-FFF2-40B4-BE49-F238E27FC236}">
                <a16:creationId xmlns:a16="http://schemas.microsoft.com/office/drawing/2014/main" id="{1A36B2ED-FD47-3444-B349-722F356220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87394" name="Notes Placeholder 2">
            <a:extLst>
              <a:ext uri="{FF2B5EF4-FFF2-40B4-BE49-F238E27FC236}">
                <a16:creationId xmlns:a16="http://schemas.microsoft.com/office/drawing/2014/main" id="{4C9A49A8-BECA-5040-B1A5-0D89C213CE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87395" name="Slide Number Placeholder 3">
            <a:extLst>
              <a:ext uri="{FF2B5EF4-FFF2-40B4-BE49-F238E27FC236}">
                <a16:creationId xmlns:a16="http://schemas.microsoft.com/office/drawing/2014/main" id="{C16C2E5A-3FD2-8F42-B35A-6D14614D4D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31863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318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694BB1-4C95-164F-8F31-78FA658740D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318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8048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>
            <a:extLst>
              <a:ext uri="{FF2B5EF4-FFF2-40B4-BE49-F238E27FC236}">
                <a16:creationId xmlns:a16="http://schemas.microsoft.com/office/drawing/2014/main" id="{005D466A-B8C1-B04A-AA28-8B3B17D852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6" name="Notes Placeholder 2">
            <a:extLst>
              <a:ext uri="{FF2B5EF4-FFF2-40B4-BE49-F238E27FC236}">
                <a16:creationId xmlns:a16="http://schemas.microsoft.com/office/drawing/2014/main" id="{6CDBB853-F0E1-E748-91BB-9F29658DB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13667" name="Slide Number Placeholder 3">
            <a:extLst>
              <a:ext uri="{FF2B5EF4-FFF2-40B4-BE49-F238E27FC236}">
                <a16:creationId xmlns:a16="http://schemas.microsoft.com/office/drawing/2014/main" id="{C0348E1F-FB50-614A-94A3-15E206133CA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0C5BA4-4F6C-8F43-8800-20B976A71AE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0833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lide Image Placeholder 1">
            <a:extLst>
              <a:ext uri="{FF2B5EF4-FFF2-40B4-BE49-F238E27FC236}">
                <a16:creationId xmlns:a16="http://schemas.microsoft.com/office/drawing/2014/main" id="{EB2DB13B-8097-8243-A496-2F85C0A35F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6" name="Notes Placeholder 2">
            <a:extLst>
              <a:ext uri="{FF2B5EF4-FFF2-40B4-BE49-F238E27FC236}">
                <a16:creationId xmlns:a16="http://schemas.microsoft.com/office/drawing/2014/main" id="{2A445E73-784E-214D-8E36-A54F5B67EE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/>
          </a:p>
        </p:txBody>
      </p:sp>
      <p:sp>
        <p:nvSpPr>
          <p:cNvPr id="118787" name="Slide Number Placeholder 3">
            <a:extLst>
              <a:ext uri="{FF2B5EF4-FFF2-40B4-BE49-F238E27FC236}">
                <a16:creationId xmlns:a16="http://schemas.microsoft.com/office/drawing/2014/main" id="{A58E83DC-AB83-2742-ACAF-15D903F9442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6F3D81C-C64F-8D4B-AB31-03A6F041732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284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9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9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Relationship Id="rId4" Type="http://schemas.openxmlformats.org/officeDocument/2006/relationships/image" Target="../media/image2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7066" y="915566"/>
            <a:ext cx="8610600" cy="3744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Slide Number Placeholder 4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 smtClean="0"/>
            </a:lvl1pPr>
          </a:lstStyle>
          <a:p>
            <a:pPr>
              <a:defRPr/>
            </a:pPr>
            <a:fld id="{506F9CE7-2428-3045-B413-0488F8BB3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709907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5566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C0881-94B8-ED46-9024-BB54D96A7B11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F9725FE6-CB1B-CF4C-8C2C-5F5876CCE8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08117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5566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DDA874-0199-D04B-B633-589BC1FE52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 defTabSz="341253" fontAlgn="auto">
              <a:spcBef>
                <a:spcPts val="0"/>
              </a:spcBef>
              <a:spcAft>
                <a:spcPts val="0"/>
              </a:spcAft>
              <a:defRPr>
                <a:latin typeface="Comic Sans MS" pitchFamily="-105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BE7C3A-7638-6349-93F5-9F7BC4B9DBF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34873398-6190-2445-920F-B79912DB74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322187"/>
      </p:ext>
    </p:extLst>
  </p:cSld>
  <p:clrMapOvr>
    <a:masterClrMapping/>
  </p:clrMapOvr>
  <p:transition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5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397597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0438EB39-7C6D-424B-A68F-D2EE07C73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4352"/>
            <a:ext cx="7770812" cy="68263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pPr>
              <a:defRPr/>
            </a:pPr>
            <a:endParaRPr lang="en-US" sz="751"/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CA3FBF21-AF80-2A4E-A3C8-EDBB0D3B860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763688" y="267494"/>
            <a:ext cx="2446895" cy="719137"/>
            <a:chOff x="2293554" y="327660"/>
            <a:chExt cx="2576292" cy="762000"/>
          </a:xfrm>
        </p:grpSpPr>
        <p:grpSp>
          <p:nvGrpSpPr>
            <p:cNvPr id="6" name="Group 10">
              <a:extLst>
                <a:ext uri="{FF2B5EF4-FFF2-40B4-BE49-F238E27FC236}">
                  <a16:creationId xmlns:a16="http://schemas.microsoft.com/office/drawing/2014/main" id="{D1BB75A9-BDC1-2C49-90B0-C7DFC4D25594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2293554" y="327660"/>
              <a:ext cx="2576292" cy="762000"/>
              <a:chOff x="1841484" y="457200"/>
              <a:chExt cx="2066595" cy="611576"/>
            </a:xfrm>
          </p:grpSpPr>
          <p:pic>
            <p:nvPicPr>
              <p:cNvPr id="8" name="Picture 4">
                <a:extLst>
                  <a:ext uri="{FF2B5EF4-FFF2-40B4-BE49-F238E27FC236}">
                    <a16:creationId xmlns:a16="http://schemas.microsoft.com/office/drawing/2014/main" id="{2CEF5F66-C374-7D4E-A97E-57AE0E3952D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41484" y="477586"/>
                <a:ext cx="571169" cy="5708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" name="Picture 10" descr="ITIC_logo_bw_20130809.png">
                <a:extLst>
                  <a:ext uri="{FF2B5EF4-FFF2-40B4-BE49-F238E27FC236}">
                    <a16:creationId xmlns:a16="http://schemas.microsoft.com/office/drawing/2014/main" id="{7618961B-5688-684C-AD42-A99D9A5A1800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2600" y="457200"/>
                <a:ext cx="595479" cy="611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7" name="Picture 1" descr="10cm">
              <a:extLst>
                <a:ext uri="{FF2B5EF4-FFF2-40B4-BE49-F238E27FC236}">
                  <a16:creationId xmlns:a16="http://schemas.microsoft.com/office/drawing/2014/main" id="{AC2D28C2-644C-8040-A779-7B5B29FF530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100" y="347473"/>
              <a:ext cx="722375" cy="722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1" descr="ITICbanner2.gif">
            <a:extLst>
              <a:ext uri="{FF2B5EF4-FFF2-40B4-BE49-F238E27FC236}">
                <a16:creationId xmlns:a16="http://schemas.microsoft.com/office/drawing/2014/main" id="{B3958B49-E89F-0943-833F-F0D9567220F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3">
            <a:extLst>
              <a:ext uri="{FF2B5EF4-FFF2-40B4-BE49-F238E27FC236}">
                <a16:creationId xmlns:a16="http://schemas.microsoft.com/office/drawing/2014/main" id="{9110268B-4623-E040-9C46-EAC071EF01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1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13" name="Picture 1" descr="ITIC_logo_300dpi_20130806.png">
            <a:extLst>
              <a:ext uri="{FF2B5EF4-FFF2-40B4-BE49-F238E27FC236}">
                <a16:creationId xmlns:a16="http://schemas.microsoft.com/office/drawing/2014/main" id="{BD374969-9668-F64C-AD83-4688D0E4CDE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22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36FCAAA-62A0-0447-B197-6D0F8621D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A93DA2C0-0026-3D4A-AC72-EDD617543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0000"/>
                </a:solidFill>
                <a:latin typeface="Verdana" charset="0"/>
                <a:ea typeface="ＭＳ Ｐゴシック" charset="0"/>
                <a:cs typeface="Angsana New" charset="0"/>
              </a:defRPr>
            </a:lvl1pPr>
          </a:lstStyle>
          <a:p>
            <a:pPr>
              <a:defRPr/>
            </a:pPr>
            <a:fld id="{BEB36367-666B-854E-8E1D-39800943BED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20" name="Text Box 14">
            <a:extLst>
              <a:ext uri="{FF2B5EF4-FFF2-40B4-BE49-F238E27FC236}">
                <a16:creationId xmlns:a16="http://schemas.microsoft.com/office/drawing/2014/main" id="{EC5AF107-03CA-9442-8752-3968AE02096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33925" y="267494"/>
            <a:ext cx="4410075" cy="82700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87488" tIns="43743" rIns="87488" bIns="4374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ngsana New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9pPr>
          </a:lstStyle>
          <a:p>
            <a:pPr algn="ctr" eaLnBrk="1" hangingPunct="1"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Thirtieth Session</a:t>
            </a:r>
          </a:p>
          <a:p>
            <a:pPr algn="ctr" eaLnBrk="1" hangingPunct="1"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Intergovernmental Coordination Group for the </a:t>
            </a:r>
          </a:p>
          <a:p>
            <a:pPr algn="ctr" eaLnBrk="1" hangingPunct="1"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Pacific Tsunami Warning Mitigation System (ICG/PTWS-XXX)</a:t>
            </a:r>
          </a:p>
          <a:p>
            <a:pPr algn="ctr" eaLnBrk="1" hangingPunct="1"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12-15 September 2023</a:t>
            </a:r>
          </a:p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Nuku’alofa, Tonga</a:t>
            </a:r>
          </a:p>
          <a:p>
            <a:pPr algn="ctr" eaLnBrk="1" hangingPunct="1">
              <a:defRPr/>
            </a:pPr>
            <a:endParaRPr lang="en-US" sz="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445B1DB-6490-E440-A09F-DD5147A8E43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544" y="339502"/>
            <a:ext cx="1027909" cy="96474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186346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BDC09DD5-328A-4E12-98AC-32EFFA4E3094}"/>
              </a:ext>
            </a:extLst>
          </p:cNvPr>
          <p:cNvSpPr/>
          <p:nvPr userDrawn="1"/>
        </p:nvSpPr>
        <p:spPr>
          <a:xfrm>
            <a:off x="571" y="0"/>
            <a:ext cx="9143524" cy="5143500"/>
          </a:xfrm>
          <a:custGeom>
            <a:avLst/>
            <a:gdLst/>
            <a:ahLst/>
            <a:cxnLst/>
            <a:rect l="l" t="t" r="r" b="b"/>
            <a:pathLst>
              <a:path w="12191365" h="5332095">
                <a:moveTo>
                  <a:pt x="0" y="5331714"/>
                </a:moveTo>
                <a:lnTo>
                  <a:pt x="12191238" y="5331714"/>
                </a:lnTo>
                <a:lnTo>
                  <a:pt x="12191238" y="0"/>
                </a:lnTo>
                <a:lnTo>
                  <a:pt x="0" y="0"/>
                </a:lnTo>
                <a:lnTo>
                  <a:pt x="0" y="5331714"/>
                </a:lnTo>
                <a:close/>
              </a:path>
            </a:pathLst>
          </a:custGeom>
          <a:solidFill>
            <a:srgbClr val="0069B0"/>
          </a:solidFill>
        </p:spPr>
        <p:txBody>
          <a:bodyPr wrap="square" lIns="0" tIns="0" rIns="0" bIns="0" rtlCol="0"/>
          <a:lstStyle/>
          <a:p>
            <a:endParaRPr sz="751" dirty="0"/>
          </a:p>
        </p:txBody>
      </p:sp>
      <p:sp>
        <p:nvSpPr>
          <p:cNvPr id="7" name="bk object 18">
            <a:extLst>
              <a:ext uri="{FF2B5EF4-FFF2-40B4-BE49-F238E27FC236}">
                <a16:creationId xmlns:a16="http://schemas.microsoft.com/office/drawing/2014/main" id="{C4B79F20-07DE-43BD-B1F0-2D569890257D}"/>
              </a:ext>
            </a:extLst>
          </p:cNvPr>
          <p:cNvSpPr/>
          <p:nvPr userDrawn="1"/>
        </p:nvSpPr>
        <p:spPr>
          <a:xfrm>
            <a:off x="8286755" y="68480"/>
            <a:ext cx="676655" cy="50302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1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25F146-ADD9-4761-836C-B50E27AFD2E9}"/>
              </a:ext>
            </a:extLst>
          </p:cNvPr>
          <p:cNvGrpSpPr/>
          <p:nvPr userDrawn="1"/>
        </p:nvGrpSpPr>
        <p:grpSpPr>
          <a:xfrm>
            <a:off x="228601" y="4639342"/>
            <a:ext cx="8448668" cy="447008"/>
            <a:chOff x="304801" y="6185789"/>
            <a:chExt cx="11264890" cy="5960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3846C6-9C77-4127-A850-E60EFAC230A0}"/>
                </a:ext>
              </a:extLst>
            </p:cNvPr>
            <p:cNvSpPr txBox="1"/>
            <p:nvPr userDrawn="1"/>
          </p:nvSpPr>
          <p:spPr>
            <a:xfrm>
              <a:off x="3146302" y="6243934"/>
              <a:ext cx="6378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chemeClr val="bg2">
                      <a:lumMod val="75000"/>
                    </a:schemeClr>
                  </a:solidFill>
                </a:rPr>
                <a:t>UNESCO IOC - ITIC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758870-943D-4D99-AA08-AA280BF1F35D}"/>
                </a:ext>
              </a:extLst>
            </p:cNvPr>
            <p:cNvSpPr txBox="1"/>
            <p:nvPr userDrawn="1"/>
          </p:nvSpPr>
          <p:spPr>
            <a:xfrm>
              <a:off x="9668008" y="6324600"/>
              <a:ext cx="1901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0" i="1" dirty="0">
                  <a:solidFill>
                    <a:schemeClr val="bg2">
                      <a:lumMod val="75000"/>
                    </a:schemeClr>
                  </a:solidFill>
                </a:rPr>
                <a:t>April 2021</a:t>
              </a:r>
            </a:p>
          </p:txBody>
        </p:sp>
        <p:pic>
          <p:nvPicPr>
            <p:cNvPr id="21" name="Picture 20" descr="Text, logo&#10;&#10;Description automatically generated">
              <a:extLst>
                <a:ext uri="{FF2B5EF4-FFF2-40B4-BE49-F238E27FC236}">
                  <a16:creationId xmlns:a16="http://schemas.microsoft.com/office/drawing/2014/main" id="{E8C76DC7-2468-4EC7-A52B-8EE11B1CC9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1" y="6185789"/>
              <a:ext cx="1143000" cy="596011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2661DA-16C2-4C76-A835-A85AF61C00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800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B6F918-01BF-4D5A-B021-5669AA615D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008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33286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B9D612DB-5AC1-6C41-92FC-AD1D02606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2647951"/>
            <a:ext cx="7770812" cy="68263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pPr>
              <a:defRPr/>
            </a:pPr>
            <a:endParaRPr lang="en-US" sz="750"/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8EE644C5-5221-2348-9372-A1753D8C03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67201" y="285751"/>
            <a:ext cx="4410075" cy="55125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ngsana New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88" b="1" dirty="0">
                <a:solidFill>
                  <a:srgbClr val="002060"/>
                </a:solidFill>
                <a:latin typeface="Arial"/>
                <a:cs typeface="Arial"/>
              </a:rPr>
              <a:t>Third Session of the Steering Group for the </a:t>
            </a:r>
            <a:r>
              <a:rPr lang="en-US" sz="788" b="1" dirty="0" err="1">
                <a:solidFill>
                  <a:srgbClr val="002060"/>
                </a:solidFill>
                <a:latin typeface="Arial"/>
                <a:cs typeface="Arial"/>
              </a:rPr>
              <a:t>OceanTeacher</a:t>
            </a:r>
            <a:r>
              <a:rPr lang="en-US" sz="788" b="1" dirty="0">
                <a:solidFill>
                  <a:srgbClr val="002060"/>
                </a:solidFill>
                <a:latin typeface="Arial"/>
                <a:cs typeface="Arial"/>
              </a:rPr>
              <a:t> Global Academy 2 Project (SG-OTGA-III) </a:t>
            </a:r>
          </a:p>
          <a:p>
            <a:pPr algn="ctr" eaLnBrk="1" hangingPunct="1">
              <a:defRPr/>
            </a:pPr>
            <a:r>
              <a:rPr lang="en-US" sz="788" b="1" dirty="0">
                <a:solidFill>
                  <a:srgbClr val="002060"/>
                </a:solidFill>
                <a:latin typeface="Arial"/>
                <a:cs typeface="Arial"/>
              </a:rPr>
              <a:t>21-23 November 2022 (hybrid)</a:t>
            </a:r>
          </a:p>
          <a:p>
            <a:pPr algn="ctr" eaLnBrk="1" hangingPunct="1">
              <a:defRPr/>
            </a:pPr>
            <a:endParaRPr lang="en-US" sz="788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1" name="Picture 11" descr="ITICbanner2.gif">
            <a:extLst>
              <a:ext uri="{FF2B5EF4-FFF2-40B4-BE49-F238E27FC236}">
                <a16:creationId xmlns:a16="http://schemas.microsoft.com/office/drawing/2014/main" id="{E9F26B89-7E53-B141-B31C-C6637C7C78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1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908A81-DFD1-BF4A-ADC9-6103BEBF78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1" y="4775201"/>
            <a:ext cx="2428014" cy="35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0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13" name="Picture 1" descr="ITIC_logo_300dpi_20130806.png">
            <a:extLst>
              <a:ext uri="{FF2B5EF4-FFF2-40B4-BE49-F238E27FC236}">
                <a16:creationId xmlns:a16="http://schemas.microsoft.com/office/drawing/2014/main" id="{B5637112-06B9-6E4B-B56B-2362E96D40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4" y="4768850"/>
            <a:ext cx="4524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9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0A3D042-E46E-6E4A-B76D-959327279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C35EAE2-95A1-CC49-80A0-2944B25331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0000"/>
                </a:solidFill>
                <a:latin typeface="Verdana" charset="0"/>
                <a:ea typeface="ＭＳ Ｐゴシック" charset="0"/>
                <a:cs typeface="Angsana New" charset="0"/>
              </a:defRPr>
            </a:lvl1pPr>
          </a:lstStyle>
          <a:p>
            <a:pPr>
              <a:defRPr/>
            </a:pPr>
            <a:fld id="{F6A502F2-0F7A-0040-97BD-CE4ADD0D2D4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C4BB5E-0122-6C4E-9651-8AF0FD853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1962150"/>
            <a:ext cx="6815138" cy="5715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Master title style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49EDDA-1BE4-384D-BAF3-538FD298B185}"/>
              </a:ext>
            </a:extLst>
          </p:cNvPr>
          <p:cNvSpPr/>
          <p:nvPr userDrawn="1"/>
        </p:nvSpPr>
        <p:spPr bwMode="auto">
          <a:xfrm>
            <a:off x="381000" y="895350"/>
            <a:ext cx="3962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F15D64-AC33-E04C-84FA-C37134AFA9B1}"/>
              </a:ext>
            </a:extLst>
          </p:cNvPr>
          <p:cNvGrpSpPr/>
          <p:nvPr userDrawn="1"/>
        </p:nvGrpSpPr>
        <p:grpSpPr>
          <a:xfrm>
            <a:off x="609600" y="209551"/>
            <a:ext cx="3048000" cy="782321"/>
            <a:chOff x="381000" y="209550"/>
            <a:chExt cx="3343659" cy="858207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619BA625-4A53-5C49-AA42-F47411BC42B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035" y="209550"/>
              <a:ext cx="604619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" descr="ITIC_logo_bw_20130809.png">
              <a:extLst>
                <a:ext uri="{FF2B5EF4-FFF2-40B4-BE49-F238E27FC236}">
                  <a16:creationId xmlns:a16="http://schemas.microsoft.com/office/drawing/2014/main" id="{D7AD2016-0F48-CE40-ADD8-2ACA9825AE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306" y="209550"/>
              <a:ext cx="630353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" descr="10cm">
              <a:extLst>
                <a:ext uri="{FF2B5EF4-FFF2-40B4-BE49-F238E27FC236}">
                  <a16:creationId xmlns:a16="http://schemas.microsoft.com/office/drawing/2014/main" id="{9844E413-B826-6B42-83ED-B02ACB301FB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856" y="209550"/>
              <a:ext cx="613395" cy="609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3310D66-5626-E94D-9767-43056E6FF5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209550"/>
              <a:ext cx="914400" cy="858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12701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A869B-B659-FE42-A3A7-C024D5531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254F1-44A8-406A-A4DE-280061BA59B9}" type="datetimeFigureOut">
              <a:rPr lang="fr-FR"/>
              <a:pPr>
                <a:defRPr/>
              </a:pPr>
              <a:t>10/09/2023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4CA1C-3486-9645-9AAA-21DF2C61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DF67C-19B9-164A-948D-6C76514C1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4030-A95C-8247-9667-8443795DE4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50575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951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71550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54A9ED-3EF0-A64D-8C7F-728DBF3B60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 defTabSz="341252" fontAlgn="auto">
              <a:spcBef>
                <a:spcPts val="0"/>
              </a:spcBef>
              <a:spcAft>
                <a:spcPts val="0"/>
              </a:spcAft>
              <a:defRPr>
                <a:latin typeface="Comic Sans MS" pitchFamily="-105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01EFA-D5D1-2344-B956-435F1EAAA3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9D53BA84-66D9-BD48-9456-072905658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33087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0D61-741C-694A-A3F4-5E682BBE613B}" type="datetime1">
              <a:rPr lang="en-US" smtClean="0"/>
              <a:t>9/10/23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1EC6-940A-44F4-9575-86FC82B01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9793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5566"/>
            <a:ext cx="8503096" cy="374441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9B11A9-F917-464F-B849-DD170A20367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25F57145-8DAA-0A4E-9B7E-6DE5B33A7D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21421"/>
      </p:ext>
    </p:extLst>
  </p:cSld>
  <p:clrMapOvr>
    <a:masterClrMapping/>
  </p:clrMapOvr>
  <p:transition>
    <p:wipe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6566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4EB186-FC1E-FD41-9F03-746BAD5ED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30" y="0"/>
            <a:ext cx="7886700" cy="75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A713D5D-E2C9-0947-BFB4-71009212A37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83843" y="1002930"/>
            <a:ext cx="8384381" cy="347305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4863585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611415"/>
            <a:ext cx="9144000" cy="53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208103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883" y="4611414"/>
            <a:ext cx="9168845" cy="53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8385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288223" y="315310"/>
            <a:ext cx="567557" cy="914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48037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6057" y="1411014"/>
            <a:ext cx="2618132" cy="264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76712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850" t="-943" r="-1"/>
          <a:stretch/>
        </p:blipFill>
        <p:spPr>
          <a:xfrm>
            <a:off x="5503822" y="1334329"/>
            <a:ext cx="2978051" cy="2983103"/>
          </a:xfrm>
          <a:prstGeom prst="rect">
            <a:avLst/>
          </a:prstGeom>
        </p:spPr>
      </p:pic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6784202" y="4767259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z="900" smtClean="0"/>
              <a:pPr/>
              <a:t>‹#›</a:t>
            </a:fld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3480017893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3">
            <a:extLst>
              <a:ext uri="{FF2B5EF4-FFF2-40B4-BE49-F238E27FC236}">
                <a16:creationId xmlns:a16="http://schemas.microsoft.com/office/drawing/2014/main" id="{54145DC6-E039-FB4E-99A7-5BDDBF9BE6E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12191365" h="5332095">
                <a:moveTo>
                  <a:pt x="0" y="5331714"/>
                </a:moveTo>
                <a:lnTo>
                  <a:pt x="12191238" y="5331714"/>
                </a:lnTo>
                <a:lnTo>
                  <a:pt x="12191238" y="0"/>
                </a:lnTo>
                <a:lnTo>
                  <a:pt x="0" y="0"/>
                </a:lnTo>
                <a:lnTo>
                  <a:pt x="0" y="5331714"/>
                </a:lnTo>
                <a:close/>
              </a:path>
            </a:pathLst>
          </a:custGeom>
          <a:solidFill>
            <a:srgbClr val="0069B0"/>
          </a:solidFill>
        </p:spPr>
        <p:txBody>
          <a:bodyPr lIns="0" tIns="0" rIns="0" bIns="0"/>
          <a:lstStyle/>
          <a:p>
            <a:pPr>
              <a:defRPr/>
            </a:pPr>
            <a:endParaRPr sz="750" dirty="0">
              <a:ea typeface="+mn-ea"/>
            </a:endParaRPr>
          </a:p>
        </p:txBody>
      </p:sp>
      <p:sp>
        <p:nvSpPr>
          <p:cNvPr id="3" name="bk object 18">
            <a:extLst>
              <a:ext uri="{FF2B5EF4-FFF2-40B4-BE49-F238E27FC236}">
                <a16:creationId xmlns:a16="http://schemas.microsoft.com/office/drawing/2014/main" id="{F443C810-BBC2-044B-8817-33F6F6E60526}"/>
              </a:ext>
            </a:extLst>
          </p:cNvPr>
          <p:cNvSpPr/>
          <p:nvPr userDrawn="1"/>
        </p:nvSpPr>
        <p:spPr>
          <a:xfrm>
            <a:off x="8286750" y="68263"/>
            <a:ext cx="676275" cy="503237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lIns="0" tIns="0" rIns="0" bIns="0"/>
          <a:lstStyle/>
          <a:p>
            <a:pPr>
              <a:defRPr/>
            </a:pPr>
            <a:endParaRPr sz="750">
              <a:ea typeface="+mn-ea"/>
            </a:endParaRPr>
          </a:p>
        </p:txBody>
      </p:sp>
      <p:grpSp>
        <p:nvGrpSpPr>
          <p:cNvPr id="4" name="Group 13">
            <a:extLst>
              <a:ext uri="{FF2B5EF4-FFF2-40B4-BE49-F238E27FC236}">
                <a16:creationId xmlns:a16="http://schemas.microsoft.com/office/drawing/2014/main" id="{081DEDAB-3067-FD45-8989-B80E88BE55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228850" y="4683125"/>
            <a:ext cx="5022850" cy="360363"/>
            <a:chOff x="2971799" y="6244967"/>
            <a:chExt cx="6697127" cy="479768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B9B6A3B-0A80-A744-A5C1-B5422FEE2DF9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799" y="6244967"/>
              <a:ext cx="0" cy="479768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F2EAD42-933F-FE4F-903F-69B4DD5A6D93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926" y="6244967"/>
              <a:ext cx="0" cy="479768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Picture 15">
            <a:extLst>
              <a:ext uri="{FF2B5EF4-FFF2-40B4-BE49-F238E27FC236}">
                <a16:creationId xmlns:a16="http://schemas.microsoft.com/office/drawing/2014/main" id="{86C7D7FB-F5AE-F84C-ACB2-F3E9651B98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8600" y="4400550"/>
            <a:ext cx="687388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66402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330"/>
      </p:ext>
    </p:extLst>
  </p:cSld>
  <p:clrMapOvr>
    <a:masterClrMapping/>
  </p:clrMapOvr>
  <p:transition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78C58675-57B0-B04B-86EB-797F79DF12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65B56BE-8272-AB4E-BCAE-86174807F9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4837113"/>
            <a:ext cx="2133600" cy="273050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fld id="{347737EE-D2F1-9641-A57F-8F12BB26C3BF}" type="datetimeFigureOut">
              <a:rPr lang="en-GB" altLang="en-US"/>
              <a:pPr>
                <a:defRPr/>
              </a:pPr>
              <a:t>10/09/2023</a:t>
            </a:fld>
            <a:endParaRPr lang="en-GB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59AE21-BD0D-3C4E-850F-C2301F1CF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4837113"/>
            <a:ext cx="2895600" cy="273050"/>
          </a:xfrm>
        </p:spPr>
        <p:txBody>
          <a:bodyPr/>
          <a:lstStyle>
            <a:lvl1pPr>
              <a:defRPr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2DFCD0-9FB3-3E48-9516-782A57397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4837113"/>
            <a:ext cx="2133600" cy="273050"/>
          </a:xfrm>
        </p:spPr>
        <p:txBody>
          <a:bodyPr/>
          <a:lstStyle>
            <a:lvl1pPr>
              <a:defRPr>
                <a:solidFill>
                  <a:srgbClr val="31859C"/>
                </a:solidFill>
              </a:defRPr>
            </a:lvl1pPr>
          </a:lstStyle>
          <a:p>
            <a:pPr>
              <a:defRPr/>
            </a:pPr>
            <a:fld id="{32036DFC-74A5-C541-A799-E9C150A2B47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6182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1916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36600" y="800100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E42FB88-E4AE-C441-BE39-CCA56B8514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 defTabSz="341261" fontAlgn="auto">
              <a:spcBef>
                <a:spcPts val="0"/>
              </a:spcBef>
              <a:spcAft>
                <a:spcPts val="0"/>
              </a:spcAft>
              <a:defRPr>
                <a:latin typeface="Comic Sans MS" pitchFamily="-105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FEDE4A-BB32-D146-A2BB-35F35E219FEC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F08C4951-723F-3B4F-959F-4F73FF7154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727008"/>
      </p:ext>
    </p:extLst>
  </p:cSld>
  <p:clrMapOvr>
    <a:masterClrMapping/>
  </p:clrMapOvr>
  <p:transition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36600" y="800100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B9CA12E-756B-014C-BE4C-FCFAE29EAE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 defTabSz="341261" fontAlgn="auto">
              <a:spcBef>
                <a:spcPts val="0"/>
              </a:spcBef>
              <a:spcAft>
                <a:spcPts val="0"/>
              </a:spcAft>
              <a:defRPr>
                <a:latin typeface="Comic Sans MS" pitchFamily="-105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8F76D5-08FE-FD4C-BADC-D37241C0413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0617F635-DBBD-6E4D-B7A4-C0423E13E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186364"/>
      </p:ext>
    </p:extLst>
  </p:cSld>
  <p:clrMapOvr>
    <a:masterClrMapping/>
  </p:clrMapOvr>
  <p:transition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5218" y="113980"/>
            <a:ext cx="8380963" cy="68647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8995" y="743396"/>
            <a:ext cx="4229411" cy="38855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07823" y="743396"/>
            <a:ext cx="4230968" cy="18886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07823" y="2739245"/>
            <a:ext cx="4230968" cy="188974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BA1EB58-D82B-0544-AC03-EEB67C77D1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87008" tIns="43503" rIns="87008" bIns="43503"/>
          <a:lstStyle>
            <a:lvl1pPr algn="ctr" defTabSz="678797">
              <a:defRPr sz="2625">
                <a:solidFill>
                  <a:srgbClr val="000000"/>
                </a:solidFill>
                <a:latin typeface="Times New Roman" charset="0"/>
                <a:ea typeface="Angsana New"/>
                <a:cs typeface="Angsana New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517304-1E7F-5648-9C31-FD482A043EB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vert="horz" wrap="square" lIns="87008" tIns="43503" rIns="87008" bIns="43503" numCol="1" anchor="t" anchorCtr="0" compatLnSpc="1">
            <a:prstTxWarp prst="textNoShape">
              <a:avLst/>
            </a:prstTxWarp>
          </a:bodyPr>
          <a:lstStyle>
            <a:lvl1pPr algn="ctr" defTabSz="678797">
              <a:defRPr sz="2625">
                <a:solidFill>
                  <a:srgbClr val="000000"/>
                </a:solidFill>
                <a:latin typeface="Times New Roman" charset="0"/>
                <a:cs typeface="Angsana New" charset="0"/>
              </a:defRPr>
            </a:lvl1pPr>
          </a:lstStyle>
          <a:p>
            <a:pPr>
              <a:defRPr/>
            </a:pPr>
            <a:fld id="{020F5F96-9D13-0F48-8977-C731A28C45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698569"/>
      </p:ext>
    </p:extLst>
  </p:cSld>
  <p:clrMapOvr>
    <a:masterClrMapping/>
  </p:clrMapOvr>
  <p:transition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1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965206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D8BBFBA4-6C1B-1248-B860-64076840E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438" y="2441575"/>
            <a:ext cx="7769225" cy="68263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rgbClr val="002060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5170" tIns="32586" rIns="65170" bIns="32586"/>
          <a:lstStyle/>
          <a:p>
            <a:pPr>
              <a:defRPr/>
            </a:pPr>
            <a:endParaRPr lang="en-US" sz="3154"/>
          </a:p>
        </p:txBody>
      </p:sp>
      <p:pic>
        <p:nvPicPr>
          <p:cNvPr id="4" name="Picture 11" descr="ITICbanner2.gif">
            <a:extLst>
              <a:ext uri="{FF2B5EF4-FFF2-40B4-BE49-F238E27FC236}">
                <a16:creationId xmlns:a16="http://schemas.microsoft.com/office/drawing/2014/main" id="{4BAC754C-B7D3-1B45-AFB8-C29087E4A2A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0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3">
            <a:extLst>
              <a:ext uri="{FF2B5EF4-FFF2-40B4-BE49-F238E27FC236}">
                <a16:creationId xmlns:a16="http://schemas.microsoft.com/office/drawing/2014/main" id="{C1B37AED-7C22-6E4A-B521-CCF940CE311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03300" y="4773613"/>
            <a:ext cx="2320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2711" tIns="31355" rIns="62711" bIns="31355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788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04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6" name="Picture 1" descr="ITIC_logo_300dpi_20130806.png">
            <a:extLst>
              <a:ext uri="{FF2B5EF4-FFF2-40B4-BE49-F238E27FC236}">
                <a16:creationId xmlns:a16="http://schemas.microsoft.com/office/drawing/2014/main" id="{D1B52A41-A32B-7245-8984-37EEBD3183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4768850"/>
            <a:ext cx="5826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B72E9C45-9441-4D48-9058-D9A3C3403DA7}"/>
              </a:ext>
            </a:extLst>
          </p:cNvPr>
          <p:cNvSpPr txBox="1">
            <a:spLocks/>
          </p:cNvSpPr>
          <p:nvPr userDrawn="1"/>
        </p:nvSpPr>
        <p:spPr>
          <a:xfrm>
            <a:off x="4922838" y="268288"/>
            <a:ext cx="4060825" cy="419100"/>
          </a:xfrm>
          <a:prstGeom prst="rect">
            <a:avLst/>
          </a:prstGeom>
        </p:spPr>
        <p:txBody>
          <a:bodyPr lIns="51435" tIns="25718" rIns="51435" bIns="25718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825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AGU-IUGG Centennial Symposium on Disaster Science:</a:t>
            </a:r>
          </a:p>
          <a:p>
            <a:pPr>
              <a:spcBef>
                <a:spcPts val="0"/>
              </a:spcBef>
              <a:defRPr/>
            </a:pPr>
            <a:r>
              <a:rPr lang="en-US" sz="825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Risk Reduction, Resilience, Response, and Recovery </a:t>
            </a:r>
            <a:endParaRPr lang="en-US" sz="75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en-US" sz="825" b="1" dirty="0">
                <a:solidFill>
                  <a:schemeClr val="accent1">
                    <a:lumMod val="50000"/>
                  </a:schemeClr>
                </a:solidFill>
                <a:cs typeface="Arial" panose="020B0604020202020204" pitchFamily="34" charset="0"/>
              </a:rPr>
              <a:t>9 December 2018, Grand Hyatt, Washington, DC </a:t>
            </a:r>
            <a:endParaRPr lang="en-US" sz="750" b="1" dirty="0">
              <a:solidFill>
                <a:schemeClr val="accent1">
                  <a:lumMod val="50000"/>
                </a:schemeClr>
              </a:solidFill>
              <a:cs typeface="Arial" panose="020B0604020202020204" pitchFamily="34" charset="0"/>
            </a:endParaRP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8CEB0CDD-3771-544E-85F6-9E148312B2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113" y="144463"/>
            <a:ext cx="16240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12">
            <a:extLst>
              <a:ext uri="{FF2B5EF4-FFF2-40B4-BE49-F238E27FC236}">
                <a16:creationId xmlns:a16="http://schemas.microsoft.com/office/drawing/2014/main" id="{A0562979-FC40-B74C-9341-E974607D6BF7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014538" y="144463"/>
            <a:ext cx="2803525" cy="666750"/>
            <a:chOff x="66865" y="-85977"/>
            <a:chExt cx="3097141" cy="1026470"/>
          </a:xfrm>
        </p:grpSpPr>
        <p:pic>
          <p:nvPicPr>
            <p:cNvPr id="10" name="Picture 13">
              <a:extLst>
                <a:ext uri="{FF2B5EF4-FFF2-40B4-BE49-F238E27FC236}">
                  <a16:creationId xmlns:a16="http://schemas.microsoft.com/office/drawing/2014/main" id="{D0DB0BF4-40EF-B245-9975-77072264AB0B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865" y="-85975"/>
              <a:ext cx="2070634" cy="1026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4">
              <a:extLst>
                <a:ext uri="{FF2B5EF4-FFF2-40B4-BE49-F238E27FC236}">
                  <a16:creationId xmlns:a16="http://schemas.microsoft.com/office/drawing/2014/main" id="{BB6460AA-B689-6E46-AB0B-9C360FA3971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4301" y="-85977"/>
              <a:ext cx="909705" cy="10264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950370" y="2791772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0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B4005242-6331-9B44-A1E3-64B6609511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685800" y="4686300"/>
            <a:ext cx="1905000" cy="342900"/>
          </a:xfrm>
          <a:ln>
            <a:miter lim="800000"/>
            <a:headEnd/>
            <a:tailEnd/>
          </a:ln>
        </p:spPr>
        <p:txBody>
          <a:bodyPr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86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52F6E4B5-7F8D-7E49-B4BD-B7A4582B37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6300"/>
            <a:ext cx="2895600" cy="342900"/>
          </a:xfrm>
          <a:ln>
            <a:miter lim="800000"/>
            <a:headEnd/>
            <a:tailEnd/>
          </a:ln>
        </p:spPr>
        <p:txBody>
          <a:bodyPr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86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80219FD6-AF5E-D048-9BF7-4375BAF9B3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6300"/>
            <a:ext cx="1905000" cy="342900"/>
          </a:xfrm>
          <a:ln>
            <a:miter lim="800000"/>
            <a:headEnd/>
            <a:tailEnd/>
          </a:ln>
        </p:spPr>
        <p:txBody>
          <a:bodyPr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860">
                <a:solidFill>
                  <a:srgbClr val="000000"/>
                </a:solidFill>
                <a:latin typeface="Verdana" charset="0"/>
                <a:ea typeface="ＭＳ Ｐゴシック" charset="0"/>
                <a:cs typeface="Angsana New" charset="0"/>
              </a:defRPr>
            </a:lvl1pPr>
          </a:lstStyle>
          <a:p>
            <a:pPr>
              <a:defRPr/>
            </a:pPr>
            <a:fld id="{79E49EB8-6DB9-2444-8D13-848B959905E2}" type="slidenum">
              <a:rPr lang="en-US"/>
              <a:pPr>
                <a:defRPr/>
              </a:pPr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954110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6AAFBF31-FE7E-DB43-A697-4BE07B52C2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9101137" cy="516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F16E3E9-4DB1-7845-BEAA-6499669EED8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3513138" y="-3529013"/>
            <a:ext cx="2114550" cy="917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86004"/>
            <a:ext cx="4343400" cy="1021556"/>
          </a:xfrm>
        </p:spPr>
        <p:txBody>
          <a:bodyPr/>
          <a:lstStyle>
            <a:lvl1pPr algn="l">
              <a:defRPr sz="3000" b="1" cap="small" baseline="0">
                <a:solidFill>
                  <a:srgbClr val="0033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781800" y="4000502"/>
            <a:ext cx="2133600" cy="742950"/>
          </a:xfrm>
        </p:spPr>
        <p:txBody>
          <a:bodyPr rtlCol="0">
            <a:normAutofit/>
          </a:bodyPr>
          <a:lstStyle>
            <a:lvl1pPr marL="0" indent="0" algn="ctr">
              <a:buNone/>
              <a:defRPr sz="135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42F8B36-ECFA-B34B-9805-25A1DBB339AB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62000" y="4767263"/>
            <a:ext cx="2133600" cy="274637"/>
          </a:xfrm>
        </p:spPr>
        <p:txBody>
          <a:bodyPr/>
          <a:lstStyle>
            <a:lvl1pPr defTabSz="340519">
              <a:defRPr/>
            </a:lvl1pPr>
          </a:lstStyle>
          <a:p>
            <a:pPr>
              <a:defRPr/>
            </a:pPr>
            <a:fld id="{74365BC0-4F69-464B-BC34-351FFB8AEE30}" type="datetimeFigureOut">
              <a:rPr lang="en-US" altLang="x-none"/>
              <a:pPr>
                <a:defRPr/>
              </a:pPr>
              <a:t>9/10/23</a:t>
            </a:fld>
            <a:endParaRPr lang="en-US" altLang="x-none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B7E9F7-92F4-CE4E-AB6A-F2F9722F2B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352800" y="4767263"/>
            <a:ext cx="2895600" cy="274637"/>
          </a:xfrm>
        </p:spPr>
        <p:txBody>
          <a:bodyPr/>
          <a:lstStyle>
            <a:lvl1pPr defTabSz="341027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2C897AC-C16E-1147-931D-7D3334DF933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705600" y="4767263"/>
            <a:ext cx="2133600" cy="274637"/>
          </a:xfrm>
        </p:spPr>
        <p:txBody>
          <a:bodyPr/>
          <a:lstStyle>
            <a:lvl1pPr defTabSz="340519">
              <a:defRPr/>
            </a:lvl1pPr>
          </a:lstStyle>
          <a:p>
            <a:pPr>
              <a:defRPr/>
            </a:pPr>
            <a:fld id="{AA58A974-8476-2E4E-9B0E-88FFEA357EC3}" type="slidenum">
              <a:rPr lang="en-US" altLang="x-none"/>
              <a:pPr>
                <a:defRPr/>
              </a:pPr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00329547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0438EB39-7C6D-424B-A68F-D2EE07C73D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188" y="3054353"/>
            <a:ext cx="7770812" cy="68263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pPr>
              <a:defRPr/>
            </a:pPr>
            <a:endParaRPr lang="en-US" sz="751"/>
          </a:p>
        </p:txBody>
      </p:sp>
      <p:pic>
        <p:nvPicPr>
          <p:cNvPr id="11" name="Picture 11" descr="ITICbanner2.gif">
            <a:extLst>
              <a:ext uri="{FF2B5EF4-FFF2-40B4-BE49-F238E27FC236}">
                <a16:creationId xmlns:a16="http://schemas.microsoft.com/office/drawing/2014/main" id="{B3958B49-E89F-0943-833F-F0D9567220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23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936FCAAA-62A0-0447-B197-6D0F8621D7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A93DA2C0-0026-3D4A-AC72-EDD6175437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0000"/>
                </a:solidFill>
                <a:latin typeface="Verdana" charset="0"/>
                <a:ea typeface="ＭＳ Ｐゴシック" charset="0"/>
                <a:cs typeface="Angsana New" charset="0"/>
              </a:defRPr>
            </a:lvl1pPr>
          </a:lstStyle>
          <a:p>
            <a:pPr>
              <a:defRPr/>
            </a:pPr>
            <a:fld id="{BEB36367-666B-854E-8E1D-39800943BED3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5F831801-FFD0-024B-9577-0BDEA1C1222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733926" y="267494"/>
            <a:ext cx="4410075" cy="58078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87488" tIns="43743" rIns="87488" bIns="4374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ngsana New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9pPr>
          </a:lstStyle>
          <a:p>
            <a:pPr algn="ctr" eaLnBrk="1" hangingPunct="1"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ICG/PTWS-XXIX</a:t>
            </a:r>
          </a:p>
          <a:p>
            <a:pPr algn="ctr" eaLnBrk="1" hangingPunct="1"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1, 2, 7, 8 December 2021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1" dirty="0">
                <a:solidFill>
                  <a:srgbClr val="002060"/>
                </a:solidFill>
                <a:latin typeface="Arial"/>
                <a:cs typeface="Arial"/>
              </a:rPr>
              <a:t>Virtual</a:t>
            </a:r>
          </a:p>
          <a:p>
            <a:pPr algn="ctr" eaLnBrk="1" hangingPunct="1">
              <a:defRPr/>
            </a:pPr>
            <a:endParaRPr lang="en-US" sz="8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52F7EEA-5317-E94E-BAD3-696C7E3F43A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5" y="339502"/>
            <a:ext cx="1027909" cy="9647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55D5DB-FD21-7A4A-BC58-6BEB75C6F4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4731990"/>
            <a:ext cx="477496" cy="4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2597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3">
            <a:extLst>
              <a:ext uri="{FF2B5EF4-FFF2-40B4-BE49-F238E27FC236}">
                <a16:creationId xmlns:a16="http://schemas.microsoft.com/office/drawing/2014/main" id="{BDC09DD5-328A-4E12-98AC-32EFFA4E3094}"/>
              </a:ext>
            </a:extLst>
          </p:cNvPr>
          <p:cNvSpPr/>
          <p:nvPr userDrawn="1"/>
        </p:nvSpPr>
        <p:spPr>
          <a:xfrm>
            <a:off x="572" y="0"/>
            <a:ext cx="9143524" cy="5143500"/>
          </a:xfrm>
          <a:custGeom>
            <a:avLst/>
            <a:gdLst/>
            <a:ahLst/>
            <a:cxnLst/>
            <a:rect l="l" t="t" r="r" b="b"/>
            <a:pathLst>
              <a:path w="12191365" h="5332095">
                <a:moveTo>
                  <a:pt x="0" y="5331714"/>
                </a:moveTo>
                <a:lnTo>
                  <a:pt x="12191238" y="5331714"/>
                </a:lnTo>
                <a:lnTo>
                  <a:pt x="12191238" y="0"/>
                </a:lnTo>
                <a:lnTo>
                  <a:pt x="0" y="0"/>
                </a:lnTo>
                <a:lnTo>
                  <a:pt x="0" y="5331714"/>
                </a:lnTo>
                <a:close/>
              </a:path>
            </a:pathLst>
          </a:custGeom>
          <a:solidFill>
            <a:srgbClr val="0069B0"/>
          </a:solidFill>
        </p:spPr>
        <p:txBody>
          <a:bodyPr wrap="square" lIns="0" tIns="0" rIns="0" bIns="0" rtlCol="0"/>
          <a:lstStyle/>
          <a:p>
            <a:endParaRPr sz="751" dirty="0"/>
          </a:p>
        </p:txBody>
      </p:sp>
      <p:sp>
        <p:nvSpPr>
          <p:cNvPr id="7" name="bk object 18">
            <a:extLst>
              <a:ext uri="{FF2B5EF4-FFF2-40B4-BE49-F238E27FC236}">
                <a16:creationId xmlns:a16="http://schemas.microsoft.com/office/drawing/2014/main" id="{C4B79F20-07DE-43BD-B1F0-2D569890257D}"/>
              </a:ext>
            </a:extLst>
          </p:cNvPr>
          <p:cNvSpPr/>
          <p:nvPr userDrawn="1"/>
        </p:nvSpPr>
        <p:spPr>
          <a:xfrm>
            <a:off x="8286756" y="68481"/>
            <a:ext cx="676655" cy="503023"/>
          </a:xfrm>
          <a:prstGeom prst="rect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751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625F146-ADD9-4761-836C-B50E27AFD2E9}"/>
              </a:ext>
            </a:extLst>
          </p:cNvPr>
          <p:cNvGrpSpPr/>
          <p:nvPr userDrawn="1"/>
        </p:nvGrpSpPr>
        <p:grpSpPr>
          <a:xfrm>
            <a:off x="228601" y="4639342"/>
            <a:ext cx="8448668" cy="447008"/>
            <a:chOff x="304801" y="6185789"/>
            <a:chExt cx="11264890" cy="596011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33846C6-9C77-4127-A850-E60EFAC230A0}"/>
                </a:ext>
              </a:extLst>
            </p:cNvPr>
            <p:cNvSpPr txBox="1"/>
            <p:nvPr userDrawn="1"/>
          </p:nvSpPr>
          <p:spPr>
            <a:xfrm>
              <a:off x="3146302" y="6243934"/>
              <a:ext cx="6378685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800" b="1" dirty="0">
                  <a:solidFill>
                    <a:schemeClr val="bg2">
                      <a:lumMod val="75000"/>
                    </a:schemeClr>
                  </a:solidFill>
                </a:rPr>
                <a:t>UNESCO IOC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7758870-943D-4D99-AA08-AA280BF1F35D}"/>
                </a:ext>
              </a:extLst>
            </p:cNvPr>
            <p:cNvSpPr txBox="1"/>
            <p:nvPr userDrawn="1"/>
          </p:nvSpPr>
          <p:spPr>
            <a:xfrm>
              <a:off x="9668008" y="6324600"/>
              <a:ext cx="19016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GB" sz="1200" b="0" i="1" dirty="0">
                <a:solidFill>
                  <a:schemeClr val="bg2">
                    <a:lumMod val="75000"/>
                  </a:schemeClr>
                </a:solidFill>
              </a:endParaRPr>
            </a:p>
          </p:txBody>
        </p:sp>
        <p:pic>
          <p:nvPicPr>
            <p:cNvPr id="21" name="Picture 20" descr="Text, logo&#10;&#10;Description automatically generated">
              <a:extLst>
                <a:ext uri="{FF2B5EF4-FFF2-40B4-BE49-F238E27FC236}">
                  <a16:creationId xmlns:a16="http://schemas.microsoft.com/office/drawing/2014/main" id="{E8C76DC7-2468-4EC7-A52B-8EE11B1CC97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4801" y="6185789"/>
              <a:ext cx="1143000" cy="596011"/>
            </a:xfrm>
            <a:prstGeom prst="rect">
              <a:avLst/>
            </a:prstGeom>
          </p:spPr>
        </p:pic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72661DA-16C2-4C76-A835-A85AF61C0036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2971800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AB6F918-01BF-4D5A-B021-5669AA615DE2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9668008" y="6243935"/>
              <a:ext cx="0" cy="480760"/>
            </a:xfrm>
            <a:prstGeom prst="line">
              <a:avLst/>
            </a:prstGeom>
            <a:ln w="31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4855952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0028" y="1059582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BB4417B-23D3-2D41-8E51-27542CC4A0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061BD0-D754-F94E-9FB0-353BDF772C4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82938591"/>
      </p:ext>
    </p:extLst>
  </p:cSld>
  <p:clrMapOvr>
    <a:masterClrMapping/>
  </p:clrMapOvr>
  <p:transition>
    <p:wipe dir="r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1947042" y="2015685"/>
            <a:ext cx="7886700" cy="9941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FR" sz="33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177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5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77042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3643" y="0"/>
            <a:ext cx="4490357" cy="5143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8FB8DA0-25B2-48F6-8868-B213CEA0119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6966" y="4012161"/>
            <a:ext cx="1121819" cy="1078041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342862" y="976951"/>
            <a:ext cx="1817567" cy="7367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3738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797627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1059597" y="2534911"/>
            <a:ext cx="1817567" cy="7367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18237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1834401" y="0"/>
            <a:ext cx="7309599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1059597" y="2534911"/>
            <a:ext cx="1817567" cy="73679"/>
          </a:xfrm>
          <a:prstGeom prst="rect">
            <a:avLst/>
          </a:prstGeom>
          <a:solidFill>
            <a:srgbClr val="18325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834401" cy="5143500"/>
          </a:xfrm>
          <a:prstGeom prst="rect">
            <a:avLst/>
          </a:prstGeom>
          <a:solidFill>
            <a:srgbClr val="0069B4"/>
          </a:solidFill>
          <a:ln>
            <a:solidFill>
              <a:srgbClr val="41B7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F47C58-E686-410D-A080-804664D176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614" y="114273"/>
            <a:ext cx="1121819" cy="105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72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7"/>
          <p:cNvSpPr txBox="1">
            <a:spLocks noGrp="1"/>
          </p:cNvSpPr>
          <p:nvPr>
            <p:ph type="title"/>
          </p:nvPr>
        </p:nvSpPr>
        <p:spPr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>
            <a:lvl1pPr lv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67"/>
          <p:cNvSpPr txBox="1">
            <a:spLocks noGrp="1"/>
          </p:cNvSpPr>
          <p:nvPr>
            <p:ph type="body" idx="1"/>
          </p:nvPr>
        </p:nvSpPr>
        <p:spPr>
          <a:xfrm>
            <a:off x="533401" y="971550"/>
            <a:ext cx="843597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lvl="0" indent="-32004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440"/>
              <a:buChar char="□"/>
              <a:defRPr/>
            </a:lvl1pPr>
            <a:lvl2pPr marL="914400" lvl="1" indent="-320040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440"/>
              <a:buChar char="■"/>
              <a:defRPr/>
            </a:lvl2pPr>
            <a:lvl3pPr marL="1371600" lvl="2" indent="-320039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440"/>
              <a:buChar char="□"/>
              <a:defRPr/>
            </a:lvl3pPr>
            <a:lvl4pPr marL="1828800" lvl="3" indent="-320039" algn="l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SzPts val="1440"/>
              <a:buChar char="■"/>
              <a:defRPr/>
            </a:lvl4pPr>
            <a:lvl5pPr marL="2286000" lvl="4" indent="-320039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440"/>
              <a:buChar char="▪"/>
              <a:defRPr/>
            </a:lvl5pPr>
            <a:lvl6pPr marL="2743200" lvl="5" indent="-320039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440"/>
              <a:buChar char="▪"/>
              <a:defRPr/>
            </a:lvl6pPr>
            <a:lvl7pPr marL="3200400" lvl="6" indent="-320039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440"/>
              <a:buChar char="▪"/>
              <a:defRPr/>
            </a:lvl7pPr>
            <a:lvl8pPr marL="3657600" lvl="7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440"/>
              <a:buChar char="▪"/>
              <a:defRPr/>
            </a:lvl8pPr>
            <a:lvl9pPr marL="4114800" lvl="8" indent="-320040" algn="l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SzPts val="1440"/>
              <a:buChar char="▪"/>
              <a:defRPr/>
            </a:lvl9pPr>
          </a:lstStyle>
          <a:p>
            <a:endParaRPr/>
          </a:p>
        </p:txBody>
      </p:sp>
      <p:sp>
        <p:nvSpPr>
          <p:cNvPr id="81" name="Google Shape;81;p67"/>
          <p:cNvSpPr txBox="1">
            <a:spLocks noGrp="1"/>
          </p:cNvSpPr>
          <p:nvPr>
            <p:ph type="dt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5" tIns="43950" rIns="87925" bIns="4395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62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2" name="Google Shape;82;p67"/>
          <p:cNvSpPr txBox="1">
            <a:spLocks noGrp="1"/>
          </p:cNvSpPr>
          <p:nvPr>
            <p:ph type="sldNum" idx="12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7925" tIns="43950" rIns="87925" bIns="4395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  <a:defRPr sz="262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  <a:defRPr sz="262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  <a:defRPr sz="262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  <a:defRPr sz="262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  <a:defRPr sz="262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  <a:defRPr sz="262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  <a:defRPr sz="262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  <a:defRPr sz="262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25"/>
              <a:buFont typeface="Arial"/>
              <a:buNone/>
              <a:defRPr sz="2625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35624955"/>
      </p:ext>
    </p:extLst>
  </p:cSld>
  <p:clrMapOvr>
    <a:masterClrMapping/>
  </p:clrMapOvr>
  <p:transition>
    <p:wipe dir="r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7">
            <a:extLst>
              <a:ext uri="{FF2B5EF4-FFF2-40B4-BE49-F238E27FC236}">
                <a16:creationId xmlns:a16="http://schemas.microsoft.com/office/drawing/2014/main" id="{B9D612DB-5AC1-6C41-92FC-AD1D02606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1" y="2647951"/>
            <a:ext cx="7770812" cy="68263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618" y="0"/>
                </a:lnTo>
                <a:lnTo>
                  <a:pt x="618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hlink"/>
            </a:solidFill>
            <a:round/>
            <a:headEnd/>
            <a:tailEnd/>
          </a:ln>
        </p:spPr>
        <p:txBody>
          <a:bodyPr lIns="68189" tIns="34096" rIns="68189" bIns="34096"/>
          <a:lstStyle/>
          <a:p>
            <a:pPr>
              <a:defRPr/>
            </a:pPr>
            <a:endParaRPr lang="en-US" sz="750"/>
          </a:p>
        </p:txBody>
      </p:sp>
      <p:sp>
        <p:nvSpPr>
          <p:cNvPr id="4" name="Text Box 14">
            <a:extLst>
              <a:ext uri="{FF2B5EF4-FFF2-40B4-BE49-F238E27FC236}">
                <a16:creationId xmlns:a16="http://schemas.microsoft.com/office/drawing/2014/main" id="{8EE644C5-5221-2348-9372-A1753D8C03D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267201" y="285751"/>
            <a:ext cx="4410075" cy="551259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ngsana New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ngsana New" charset="0"/>
                <a:cs typeface="Angsana New" charset="0"/>
              </a:defRPr>
            </a:lvl9pPr>
          </a:lstStyle>
          <a:p>
            <a:pPr marL="0" marR="0" lvl="0" indent="0" algn="ctr" defTabSz="9143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788" b="1" dirty="0">
                <a:solidFill>
                  <a:srgbClr val="002060"/>
                </a:solidFill>
                <a:latin typeface="Arial"/>
                <a:cs typeface="Arial"/>
              </a:rPr>
              <a:t>Third Session of the Steering Group for the </a:t>
            </a:r>
            <a:r>
              <a:rPr lang="en-US" sz="788" b="1" dirty="0" err="1">
                <a:solidFill>
                  <a:srgbClr val="002060"/>
                </a:solidFill>
                <a:latin typeface="Arial"/>
                <a:cs typeface="Arial"/>
              </a:rPr>
              <a:t>OceanTeacher</a:t>
            </a:r>
            <a:r>
              <a:rPr lang="en-US" sz="788" b="1" dirty="0">
                <a:solidFill>
                  <a:srgbClr val="002060"/>
                </a:solidFill>
                <a:latin typeface="Arial"/>
                <a:cs typeface="Arial"/>
              </a:rPr>
              <a:t> Global Academy 2 Project (SG-OTGA-III) </a:t>
            </a:r>
          </a:p>
          <a:p>
            <a:pPr algn="ctr" eaLnBrk="1" hangingPunct="1">
              <a:defRPr/>
            </a:pPr>
            <a:r>
              <a:rPr lang="en-US" sz="788" b="1" dirty="0">
                <a:solidFill>
                  <a:srgbClr val="002060"/>
                </a:solidFill>
                <a:latin typeface="Arial"/>
                <a:cs typeface="Arial"/>
              </a:rPr>
              <a:t>21-23 November 2022 (hybrid)</a:t>
            </a:r>
          </a:p>
          <a:p>
            <a:pPr algn="ctr" eaLnBrk="1" hangingPunct="1">
              <a:defRPr/>
            </a:pPr>
            <a:endParaRPr lang="en-US" sz="788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1" name="Picture 11" descr="ITICbanner2.gif">
            <a:extLst>
              <a:ext uri="{FF2B5EF4-FFF2-40B4-BE49-F238E27FC236}">
                <a16:creationId xmlns:a16="http://schemas.microsoft.com/office/drawing/2014/main" id="{E9F26B89-7E53-B141-B31C-C6637C7C78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1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0908A81-DFD1-BF4A-ADC9-6103BEBF78E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0" y="4775201"/>
            <a:ext cx="2413587" cy="35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0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13" name="Picture 1" descr="ITIC_logo_300dpi_20130806.png">
            <a:extLst>
              <a:ext uri="{FF2B5EF4-FFF2-40B4-BE49-F238E27FC236}">
                <a16:creationId xmlns:a16="http://schemas.microsoft.com/office/drawing/2014/main" id="{B5637112-06B9-6E4B-B56B-2362E96D408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4" y="4768850"/>
            <a:ext cx="4524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778119" y="3268266"/>
            <a:ext cx="5497513" cy="457200"/>
          </a:xfrm>
        </p:spPr>
        <p:txBody>
          <a:bodyPr/>
          <a:lstStyle>
            <a:lvl1pPr marL="0" indent="0" algn="r">
              <a:buFont typeface="Wingdings" charset="2"/>
              <a:buNone/>
              <a:defRPr sz="1575" b="0"/>
            </a:lvl1pPr>
          </a:lstStyle>
          <a:p>
            <a:r>
              <a:rPr lang="th-TH" dirty="0"/>
              <a:t>Click to edit Master subtitle style</a:t>
            </a:r>
          </a:p>
        </p:txBody>
      </p:sp>
      <p:sp>
        <p:nvSpPr>
          <p:cNvPr id="15" name="Rectangle 5">
            <a:extLst>
              <a:ext uri="{FF2B5EF4-FFF2-40B4-BE49-F238E27FC236}">
                <a16:creationId xmlns:a16="http://schemas.microsoft.com/office/drawing/2014/main" id="{C0A3D042-E46E-6E4A-B76D-9593272791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4686300"/>
            <a:ext cx="28956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900">
                <a:solidFill>
                  <a:srgbClr val="000000"/>
                </a:solidFill>
                <a:latin typeface="Verdana" panose="020B0604030504040204" pitchFamily="34" charset="0"/>
              </a:defRPr>
            </a:lvl1pPr>
          </a:lstStyle>
          <a:p>
            <a:pPr>
              <a:defRPr/>
            </a:pPr>
            <a:endParaRPr lang="th-TH" altLang="en-US"/>
          </a:p>
        </p:txBody>
      </p:sp>
      <p:sp>
        <p:nvSpPr>
          <p:cNvPr id="16" name="Rectangle 6">
            <a:extLst>
              <a:ext uri="{FF2B5EF4-FFF2-40B4-BE49-F238E27FC236}">
                <a16:creationId xmlns:a16="http://schemas.microsoft.com/office/drawing/2014/main" id="{2C35EAE2-95A1-CC49-80A0-2944B25331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553200" y="4686300"/>
            <a:ext cx="1905000" cy="3429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0918" tIns="45461" rIns="90918" bIns="4546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000000"/>
                </a:solidFill>
                <a:latin typeface="Verdana" charset="0"/>
                <a:ea typeface="ＭＳ Ｐゴシック" charset="0"/>
                <a:cs typeface="Angsana New" charset="0"/>
              </a:defRPr>
            </a:lvl1pPr>
          </a:lstStyle>
          <a:p>
            <a:pPr>
              <a:defRPr/>
            </a:pPr>
            <a:fld id="{F6A502F2-0F7A-0040-97BD-CE4ADD0D2D40}" type="slidenum">
              <a:rPr lang="en-US"/>
              <a:pPr>
                <a:defRPr/>
              </a:pPr>
              <a:t>‹#›</a:t>
            </a:fld>
            <a:endParaRPr lang="th-TH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A0C4BB5E-0122-6C4E-9651-8AF0FD8532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401" y="1962150"/>
            <a:ext cx="6815138" cy="5715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/>
              <a:t>Master title style</a:t>
            </a:r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49EDDA-1BE4-384D-BAF3-538FD298B185}"/>
              </a:ext>
            </a:extLst>
          </p:cNvPr>
          <p:cNvSpPr/>
          <p:nvPr userDrawn="1"/>
        </p:nvSpPr>
        <p:spPr bwMode="auto">
          <a:xfrm>
            <a:off x="381000" y="895350"/>
            <a:ext cx="3962400" cy="457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78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5F15D64-AC33-E04C-84FA-C37134AFA9B1}"/>
              </a:ext>
            </a:extLst>
          </p:cNvPr>
          <p:cNvGrpSpPr/>
          <p:nvPr userDrawn="1"/>
        </p:nvGrpSpPr>
        <p:grpSpPr>
          <a:xfrm>
            <a:off x="609600" y="209551"/>
            <a:ext cx="3048000" cy="782321"/>
            <a:chOff x="381000" y="209550"/>
            <a:chExt cx="3343659" cy="858207"/>
          </a:xfrm>
        </p:grpSpPr>
        <p:pic>
          <p:nvPicPr>
            <p:cNvPr id="33" name="Picture 4">
              <a:extLst>
                <a:ext uri="{FF2B5EF4-FFF2-40B4-BE49-F238E27FC236}">
                  <a16:creationId xmlns:a16="http://schemas.microsoft.com/office/drawing/2014/main" id="{619BA625-4A53-5C49-AA42-F47411BC42B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37035" y="209550"/>
              <a:ext cx="604619" cy="600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10" descr="ITIC_logo_bw_20130809.png">
              <a:extLst>
                <a:ext uri="{FF2B5EF4-FFF2-40B4-BE49-F238E27FC236}">
                  <a16:creationId xmlns:a16="http://schemas.microsoft.com/office/drawing/2014/main" id="{D7AD2016-0F48-CE40-ADD8-2ACA9825AEF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306" y="209550"/>
              <a:ext cx="630353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1" descr="10cm">
              <a:extLst>
                <a:ext uri="{FF2B5EF4-FFF2-40B4-BE49-F238E27FC236}">
                  <a16:creationId xmlns:a16="http://schemas.microsoft.com/office/drawing/2014/main" id="{9844E413-B826-6B42-83ED-B02ACB301FB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7856" y="209550"/>
              <a:ext cx="613395" cy="6095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93310D66-5626-E94D-9767-43056E6FF51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209550"/>
              <a:ext cx="914400" cy="858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599061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CA869B-B659-FE42-A3A7-C024D55311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254F1-44A8-406A-A4DE-280061BA59B9}" type="datetimeFigureOut">
              <a:rPr lang="fr-FR"/>
              <a:pPr>
                <a:defRPr/>
              </a:pPr>
              <a:t>10/09/2023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A4CA1C-3486-9645-9AAA-21DF2C612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DF67C-19B9-164A-948D-6C76514C1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D24030-A95C-8247-9667-8443795DE40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06009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69795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71550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54A9ED-3EF0-A64D-8C7F-728DBF3B60A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 defTabSz="341252" fontAlgn="auto">
              <a:spcBef>
                <a:spcPts val="0"/>
              </a:spcBef>
              <a:spcAft>
                <a:spcPts val="0"/>
              </a:spcAft>
              <a:defRPr>
                <a:latin typeface="Comic Sans MS" pitchFamily="-105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A01EFA-D5D1-2344-B956-435F1EAAA3C2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9D53BA84-66D9-BD48-9456-0729056583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634094"/>
      </p:ext>
    </p:extLst>
  </p:cSld>
  <p:clrMapOvr>
    <a:masterClrMapping/>
  </p:clrMapOvr>
  <p:transition>
    <p:wipe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A10D61-741C-694A-A3F4-5E682BBE613B}" type="datetime1">
              <a:rPr lang="en-US" smtClean="0"/>
              <a:t>9/10/23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91EC6-940A-44F4-9575-86FC82B0136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9801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915566"/>
            <a:ext cx="8610600" cy="3886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9B8DEB-7218-A042-852D-814E5A58F42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4686300"/>
            <a:ext cx="1905000" cy="342900"/>
          </a:xfrm>
          <a:prstGeom prst="rect">
            <a:avLst/>
          </a:prstGeom>
        </p:spPr>
        <p:txBody>
          <a:bodyPr lIns="90989" tIns="45496" rIns="90989" bIns="45496"/>
          <a:lstStyle>
            <a:lvl1pPr>
              <a:defRPr/>
            </a:lvl1pPr>
          </a:lstStyle>
          <a:p>
            <a:pPr>
              <a:defRPr/>
            </a:pPr>
            <a:fld id="{CCACD011-0BBA-F341-B1FC-D9628AABC0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002712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21269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A6725847-D688-9747-84C5-925AEB5C8F49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33405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th-TH" altLang="en-US" noProof="0" dirty="0" err="1"/>
              <a:t>Click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to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edit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Master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text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styles</a:t>
            </a:r>
            <a:endParaRPr lang="th-TH" altLang="en-US" noProof="0" dirty="0"/>
          </a:p>
          <a:p>
            <a:pPr lvl="1"/>
            <a:r>
              <a:rPr lang="th-TH" altLang="en-US" noProof="0" dirty="0" err="1"/>
              <a:t>Second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2"/>
            <a:r>
              <a:rPr lang="th-TH" altLang="en-US" noProof="0" dirty="0"/>
              <a:t>Third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3"/>
            <a:r>
              <a:rPr lang="th-TH" altLang="en-US" noProof="0" dirty="0" err="1"/>
              <a:t>Fourth</a:t>
            </a:r>
            <a:r>
              <a:rPr lang="th-TH" altLang="en-US" noProof="0" dirty="0"/>
              <a:t> </a:t>
            </a:r>
            <a:r>
              <a:rPr lang="th-TH" altLang="en-US" noProof="0" dirty="0" err="1"/>
              <a:t>level</a:t>
            </a:r>
            <a:endParaRPr lang="th-TH" altLang="en-US" noProof="0" dirty="0"/>
          </a:p>
          <a:p>
            <a:pPr lvl="4"/>
            <a:r>
              <a:rPr lang="th-TH" altLang="en-US" noProof="0" dirty="0"/>
              <a:t>Fifth </a:t>
            </a:r>
            <a:r>
              <a:rPr lang="th-TH" altLang="en-US" noProof="0" dirty="0" err="1"/>
              <a:t>level</a:t>
            </a:r>
            <a:r>
              <a:rPr lang="th-TH" altLang="en-US" noProof="0" dirty="0"/>
              <a:t> 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D13B5C-383D-4141-BFCD-443D65C8E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24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740D-02C0-8649-84EB-A7B79A8620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18E752-B62E-F041-808A-5C2B15FCE0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1" indent="0" algn="ctr">
              <a:buNone/>
              <a:defRPr sz="1500"/>
            </a:lvl2pPr>
            <a:lvl3pPr marL="685783" indent="0" algn="ctr">
              <a:buNone/>
              <a:defRPr sz="1351"/>
            </a:lvl3pPr>
            <a:lvl4pPr marL="1028674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9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1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64DDD5-5007-9841-89E6-8C2F9D0D9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99664-59FF-B44A-87D8-93E0EC995DE4}" type="datetimeFigureOut">
              <a:rPr lang="en-US" smtClean="0"/>
              <a:t>9/10/23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A7B416-430A-394B-94D6-6AE894833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93DF6A-C87C-EE44-A43A-046AB16B1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3BAF1-7BC3-3C4C-90A0-F7801C29E5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6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9387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3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27.png"/><Relationship Id="rId5" Type="http://schemas.openxmlformats.org/officeDocument/2006/relationships/image" Target="../media/image1.png"/><Relationship Id="rId4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12.png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42.xml"/></Relationships>
</file>

<file path=ppt/slideMasters/_rels/slideMaster14.xml.rels><?xml version="1.0" encoding="UTF-8" standalone="yes"?>
<Relationships xmlns="http://schemas.openxmlformats.org/package/2006/relationships"><Relationship Id="rId2" Type="http://schemas.openxmlformats.org/officeDocument/2006/relationships/theme" Target="../theme/theme14.xml"/><Relationship Id="rId1" Type="http://schemas.openxmlformats.org/officeDocument/2006/relationships/slideLayout" Target="../slideLayouts/slideLayout43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theme" Target="../theme/theme15.xml"/><Relationship Id="rId5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7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1"/>
            <a:ext cx="6815138" cy="5715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Click to edit Master title style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3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/>
              <a:t>Click to edit Master text styles</a:t>
            </a:r>
          </a:p>
          <a:p>
            <a:pPr lvl="1"/>
            <a:r>
              <a:rPr lang="th-TH"/>
              <a:t>Second level</a:t>
            </a:r>
          </a:p>
          <a:p>
            <a:pPr lvl="2"/>
            <a:r>
              <a:rPr lang="th-TH"/>
              <a:t>Third level</a:t>
            </a:r>
          </a:p>
          <a:p>
            <a:pPr lvl="3"/>
            <a:r>
              <a:rPr lang="th-TH"/>
              <a:t>Fourth level</a:t>
            </a:r>
          </a:p>
          <a:p>
            <a:pPr lvl="4"/>
            <a:r>
              <a:rPr lang="th-TH"/>
              <a:t>Fifth level </a:t>
            </a:r>
          </a:p>
        </p:txBody>
      </p:sp>
      <p:sp>
        <p:nvSpPr>
          <p:cNvPr id="74756" name="AutoShape 4"/>
          <p:cNvSpPr>
            <a:spLocks noChangeArrowheads="1"/>
          </p:cNvSpPr>
          <p:nvPr/>
        </p:nvSpPr>
        <p:spPr bwMode="auto">
          <a:xfrm>
            <a:off x="592143" y="742951"/>
            <a:ext cx="7958137" cy="82154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90929" tIns="45467" rIns="90929" bIns="45467"/>
          <a:lstStyle/>
          <a:p>
            <a:endParaRPr lang="en-US"/>
          </a:p>
        </p:txBody>
      </p:sp>
      <p:pic>
        <p:nvPicPr>
          <p:cNvPr id="74757" name="Picture 11" descr="ITICbanner2.gif"/>
          <p:cNvPicPr>
            <a:picLocks noChangeAspect="1"/>
          </p:cNvPicPr>
          <p:nvPr userDrawn="1"/>
        </p:nvPicPr>
        <p:blipFill>
          <a:blip r:embed="rId3" cstate="screen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1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13"/>
          <p:cNvSpPr>
            <a:spLocks noChangeArrowheads="1"/>
          </p:cNvSpPr>
          <p:nvPr userDrawn="1"/>
        </p:nvSpPr>
        <p:spPr bwMode="auto">
          <a:xfrm>
            <a:off x="984252" y="4774408"/>
            <a:ext cx="3232008" cy="47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7488" tIns="43743" rIns="87488" bIns="43743">
            <a:spAutoFit/>
          </a:bodyPr>
          <a:lstStyle/>
          <a:p>
            <a:pPr eaLnBrk="0" hangingPunct="0"/>
            <a:r>
              <a:rPr lang="en-US" sz="1100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UNESCO/IOC-NOAA </a:t>
            </a:r>
          </a:p>
          <a:p>
            <a:pPr eaLnBrk="0" hangingPunct="0"/>
            <a:r>
              <a:rPr lang="en-US" sz="1400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International Tsunami Information Center</a:t>
            </a:r>
          </a:p>
        </p:txBody>
      </p:sp>
      <p:pic>
        <p:nvPicPr>
          <p:cNvPr id="8" name="Picture 1" descr="ITIC_logo_300dpi_20130806.png">
            <a:extLst>
              <a:ext uri="{FF2B5EF4-FFF2-40B4-BE49-F238E27FC236}">
                <a16:creationId xmlns:a16="http://schemas.microsoft.com/office/drawing/2014/main" id="{3061D007-02EC-114E-81E2-0AD557B43E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52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454695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909392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364090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818781" algn="l" rtl="0" fontAlgn="base">
        <a:lnSpc>
          <a:spcPct val="110000"/>
        </a:lnSpc>
        <a:spcBef>
          <a:spcPct val="0"/>
        </a:spcBef>
        <a:spcAft>
          <a:spcPct val="0"/>
        </a:spcAft>
        <a:defRPr sz="340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464482" indent="-464482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o"/>
        <a:defRPr sz="30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900529" indent="-431297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295494" indent="-390241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o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82566" indent="-382318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4pPr>
      <a:lvl5pPr marL="2080695" indent="-393393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5pPr>
      <a:lvl6pPr marL="2537143" indent="-39628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6pPr>
      <a:lvl7pPr marL="2991840" indent="-39628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7pPr>
      <a:lvl8pPr marL="3446533" indent="-39628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8pPr>
      <a:lvl9pPr marL="3901233" indent="-396285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4695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09392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4090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18781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3483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28177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2878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37568" algn="l" defTabSz="45469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90856549-38CD-E645-96C3-DE3FBBA75A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5123" name="Rectangle 3">
            <a:extLst>
              <a:ext uri="{FF2B5EF4-FFF2-40B4-BE49-F238E27FC236}">
                <a16:creationId xmlns:a16="http://schemas.microsoft.com/office/drawing/2014/main" id="{5704B271-A020-2A4F-BF3D-685B1B359B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340CA19C-CCE0-AB45-AF54-76F14E37A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742950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0">
              <a:ea typeface="+mn-ea"/>
            </a:endParaRPr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9935288C-EA3C-C34B-88EE-2319699404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0" y="4775200"/>
            <a:ext cx="24272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</a:t>
            </a:r>
          </a:p>
          <a:p>
            <a:pPr>
              <a:defRPr/>
            </a:pPr>
            <a:r>
              <a:rPr lang="en-US" altLang="en-US" sz="1050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B8E41C75-B8AE-B940-B573-008BA138FF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0" y="4775200"/>
            <a:ext cx="24272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0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5127" name="Picture 11" descr="ITICbanner2.gif">
            <a:extLst>
              <a:ext uri="{FF2B5EF4-FFF2-40B4-BE49-F238E27FC236}">
                <a16:creationId xmlns:a16="http://schemas.microsoft.com/office/drawing/2014/main" id="{64631943-5886-4646-ADBD-72F4AB9B862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0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3">
            <a:extLst>
              <a:ext uri="{FF2B5EF4-FFF2-40B4-BE49-F238E27FC236}">
                <a16:creationId xmlns:a16="http://schemas.microsoft.com/office/drawing/2014/main" id="{4F3B00ED-CCA5-1040-9927-2850A8320F2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0" y="4775200"/>
            <a:ext cx="24272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0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5129" name="Picture 1" descr="ITIC_logo_300dpi_20130806.png">
            <a:extLst>
              <a:ext uri="{FF2B5EF4-FFF2-40B4-BE49-F238E27FC236}">
                <a16:creationId xmlns:a16="http://schemas.microsoft.com/office/drawing/2014/main" id="{4442269C-E88B-D64D-90ED-3215EFD4421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828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30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61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93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120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63" indent="-3476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88" indent="-3222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29051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58925" indent="-293688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905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936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964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98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1030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2061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3093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4120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5155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46184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87218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28244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B245AE4C-59B0-8A45-93E2-B123D28EEE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D199D7DA-9D3B-8F41-A457-C94965CB4C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74756" name="AutoShape 4">
            <a:extLst>
              <a:ext uri="{FF2B5EF4-FFF2-40B4-BE49-F238E27FC236}">
                <a16:creationId xmlns:a16="http://schemas.microsoft.com/office/drawing/2014/main" id="{BD75D929-124B-9346-8B9F-A7EBDCB48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8" y="742950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0"/>
          </a:p>
        </p:txBody>
      </p:sp>
      <p:pic>
        <p:nvPicPr>
          <p:cNvPr id="55301" name="Picture 11" descr="ITICbanner2.gif">
            <a:extLst>
              <a:ext uri="{FF2B5EF4-FFF2-40B4-BE49-F238E27FC236}">
                <a16:creationId xmlns:a16="http://schemas.microsoft.com/office/drawing/2014/main" id="{6E633522-4196-DA44-BC09-DA95C1E109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0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13">
            <a:extLst>
              <a:ext uri="{FF2B5EF4-FFF2-40B4-BE49-F238E27FC236}">
                <a16:creationId xmlns:a16="http://schemas.microsoft.com/office/drawing/2014/main" id="{2D456D34-1292-CE41-8EBF-CEB3C7B10B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0" y="4775200"/>
            <a:ext cx="24272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65616" tIns="32807" rIns="65616" bIns="32807">
            <a:spAutoFit/>
          </a:bodyPr>
          <a:lstStyle/>
          <a:p>
            <a:pPr>
              <a:defRPr/>
            </a:pPr>
            <a:r>
              <a:rPr lang="en-US" sz="825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UNESCO/IOC-NOAA </a:t>
            </a:r>
          </a:p>
          <a:p>
            <a:pPr>
              <a:defRPr/>
            </a:pPr>
            <a:r>
              <a:rPr lang="en-US" sz="1050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International Tsunami Information Center</a:t>
            </a:r>
          </a:p>
        </p:txBody>
      </p:sp>
      <p:pic>
        <p:nvPicPr>
          <p:cNvPr id="55303" name="Picture 1" descr="ITIC_logo_300dpi_20130806.png">
            <a:extLst>
              <a:ext uri="{FF2B5EF4-FFF2-40B4-BE49-F238E27FC236}">
                <a16:creationId xmlns:a16="http://schemas.microsoft.com/office/drawing/2014/main" id="{CB81F95C-42CB-3D47-B588-E1C4C47178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3" y="4768850"/>
            <a:ext cx="582612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8801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2" r:id="rId1"/>
    <p:sldLayoutId id="2147484243" r:id="rId2"/>
    <p:sldLayoutId id="2147484244" r:id="rId3"/>
    <p:sldLayoutId id="2147484246" r:id="rId4"/>
    <p:sldLayoutId id="2147484247" r:id="rId5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30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61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93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120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63" indent="-3476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88" indent="-32226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50" indent="-2921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60513" indent="-293688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905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936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964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98" indent="-297221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1030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2061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3093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4120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5155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46184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87218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28244" algn="l" defTabSz="34103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8B6CEF43-4009-F841-8582-B3BF7D812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1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EF8BF8AE-C374-3A49-9118-44F2E7D4D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5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340CA19C-CCE0-AB45-AF54-76F14E37A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3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9935288C-EA3C-C34B-88EE-2319699404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3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</a:t>
            </a:r>
          </a:p>
          <a:p>
            <a:pPr>
              <a:defRPr/>
            </a:pPr>
            <a:r>
              <a:rPr lang="en-US" altLang="en-US" sz="1051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80902" name="Picture 11" descr="ITICbanner2.gif">
            <a:extLst>
              <a:ext uri="{FF2B5EF4-FFF2-40B4-BE49-F238E27FC236}">
                <a16:creationId xmlns:a16="http://schemas.microsoft.com/office/drawing/2014/main" id="{BFFAD4F6-B51E-C449-AC5C-C3602DCE033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B8E41C75-B8AE-B940-B573-008BA138FF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55577" y="4885385"/>
            <a:ext cx="2791896" cy="227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1051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Intergovernmental Oceanographic Commission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E4BAE4-2E62-3349-AB09-8A7B3323A80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3" y="4731990"/>
            <a:ext cx="477496" cy="45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23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9" r:id="rId1"/>
    <p:sldLayoutId id="2147484250" r:id="rId2"/>
    <p:sldLayoutId id="2147484251" r:id="rId3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1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27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43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5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45" indent="-34764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54" indent="-322247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02" indent="-290499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12" indent="-285737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58847" indent="-293674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11" indent="-297206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24" indent="-297206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35" indent="-297206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853" indent="-297206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1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14" algn="l" defTabSz="34101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27" algn="l" defTabSz="34101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43" algn="l" defTabSz="34101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52" algn="l" defTabSz="34101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070" algn="l" defTabSz="34101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082" algn="l" defTabSz="34101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099" algn="l" defTabSz="34101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08" algn="l" defTabSz="341014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658" y="162272"/>
            <a:ext cx="1499775" cy="713942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290755" y="2859426"/>
            <a:ext cx="1229711" cy="8286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614" y="102394"/>
            <a:ext cx="1121819" cy="107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272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53" r:id="rId1"/>
    <p:sldLayoutId id="2147484254" r:id="rId2"/>
    <p:sldLayoutId id="2147484255" r:id="rId3"/>
    <p:sldLayoutId id="2147484256" r:id="rId4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5"/>
          <p:cNvSpPr txBox="1">
            <a:spLocks noGrp="1"/>
          </p:cNvSpPr>
          <p:nvPr>
            <p:ph type="title"/>
          </p:nvPr>
        </p:nvSpPr>
        <p:spPr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>
            <a:lvl1pPr marR="0" lvl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550" b="1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1"/>
          </p:nvPr>
        </p:nvSpPr>
        <p:spPr>
          <a:xfrm>
            <a:off x="533401" y="971550"/>
            <a:ext cx="8435975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t" anchorCtr="0">
            <a:no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Noto Sans Symbols"/>
              <a:buChar char="□"/>
              <a:defRPr sz="225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5280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accent2"/>
              </a:buClr>
              <a:buSzPts val="1680"/>
              <a:buFont typeface="Noto Sans Symbols"/>
              <a:buChar char="■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□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20039" algn="l" rtl="0">
              <a:lnSpc>
                <a:spcPct val="90000"/>
              </a:lnSpc>
              <a:spcBef>
                <a:spcPts val="36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■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20039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20039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20039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200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20040" algn="l" rtl="0">
              <a:lnSpc>
                <a:spcPct val="90000"/>
              </a:lnSpc>
              <a:spcBef>
                <a:spcPts val="450"/>
              </a:spcBef>
              <a:spcAft>
                <a:spcPts val="0"/>
              </a:spcAft>
              <a:buClr>
                <a:schemeClr val="accent2"/>
              </a:buClr>
              <a:buSzPts val="1440"/>
              <a:buFont typeface="Noto Sans Symbols"/>
              <a:buChar char="▪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35"/>
          <p:cNvSpPr/>
          <p:nvPr/>
        </p:nvSpPr>
        <p:spPr>
          <a:xfrm>
            <a:off x="592139" y="742950"/>
            <a:ext cx="7958137" cy="82154"/>
          </a:xfrm>
          <a:custGeom>
            <a:avLst/>
            <a:gdLst/>
            <a:ahLst/>
            <a:cxnLst/>
            <a:rect l="l" t="t" r="r" b="b"/>
            <a:pathLst>
              <a:path w="1000" h="1000" extrusionOk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 extrusionOk="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 cap="flat" cmpd="sng">
            <a:solidFill>
              <a:schemeClr val="folHlink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25" tIns="34250" rIns="68525" bIns="342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endParaRPr sz="75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72990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58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8796EBB-D962-C749-877E-83C3BF04F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1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ED33D28-B1DF-C34A-8611-554B65445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1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21508" name="AutoShape 4">
            <a:extLst>
              <a:ext uri="{FF2B5EF4-FFF2-40B4-BE49-F238E27FC236}">
                <a16:creationId xmlns:a16="http://schemas.microsoft.com/office/drawing/2014/main" id="{6B5F3029-EA11-F14A-9CF3-941B887EB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9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0"/>
          </a:p>
        </p:txBody>
      </p:sp>
      <p:pic>
        <p:nvPicPr>
          <p:cNvPr id="71685" name="Picture 11" descr="ITICbanner2.gif">
            <a:extLst>
              <a:ext uri="{FF2B5EF4-FFF2-40B4-BE49-F238E27FC236}">
                <a16:creationId xmlns:a16="http://schemas.microsoft.com/office/drawing/2014/main" id="{97F4DC23-75D5-6C4A-A193-FD40768806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1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13">
            <a:extLst>
              <a:ext uri="{FF2B5EF4-FFF2-40B4-BE49-F238E27FC236}">
                <a16:creationId xmlns:a16="http://schemas.microsoft.com/office/drawing/2014/main" id="{F15C472F-C138-054A-95EF-30257727B3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0" y="4775201"/>
            <a:ext cx="2413587" cy="35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0" dirty="0">
                <a:solidFill>
                  <a:srgbClr val="F2F2F2"/>
                </a:solidFill>
                <a:latin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9" name="Picture 1" descr="ITIC_logo_300dpi_20130806.png">
            <a:extLst>
              <a:ext uri="{FF2B5EF4-FFF2-40B4-BE49-F238E27FC236}">
                <a16:creationId xmlns:a16="http://schemas.microsoft.com/office/drawing/2014/main" id="{A388322F-23DD-8648-8ED3-51D6872DB2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4" y="4768850"/>
            <a:ext cx="4524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9592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2" r:id="rId1"/>
    <p:sldLayoutId id="2147484273" r:id="rId2"/>
    <p:sldLayoutId id="2147484274" r:id="rId3"/>
    <p:sldLayoutId id="2147484275" r:id="rId4"/>
    <p:sldLayoutId id="2147484276" r:id="rId5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1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2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0506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58886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7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90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5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1021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>
            <a:extLst>
              <a:ext uri="{FF2B5EF4-FFF2-40B4-BE49-F238E27FC236}">
                <a16:creationId xmlns:a16="http://schemas.microsoft.com/office/drawing/2014/main" id="{7414350F-CB5B-B74A-93BC-A231241DA7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82947" name="Rectangle 3">
            <a:extLst>
              <a:ext uri="{FF2B5EF4-FFF2-40B4-BE49-F238E27FC236}">
                <a16:creationId xmlns:a16="http://schemas.microsoft.com/office/drawing/2014/main" id="{C574BD08-91A2-A24F-B09C-C284A53179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4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74756" name="AutoShape 4">
            <a:extLst>
              <a:ext uri="{FF2B5EF4-FFF2-40B4-BE49-F238E27FC236}">
                <a16:creationId xmlns:a16="http://schemas.microsoft.com/office/drawing/2014/main" id="{44E1B6E1-1F69-484C-AE68-E196D5E32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2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pic>
        <p:nvPicPr>
          <p:cNvPr id="82949" name="Picture 11" descr="ITICbanner2.gif">
            <a:extLst>
              <a:ext uri="{FF2B5EF4-FFF2-40B4-BE49-F238E27FC236}">
                <a16:creationId xmlns:a16="http://schemas.microsoft.com/office/drawing/2014/main" id="{204500D2-27C4-6D49-BB00-E26D97E7983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13">
            <a:extLst>
              <a:ext uri="{FF2B5EF4-FFF2-40B4-BE49-F238E27FC236}">
                <a16:creationId xmlns:a16="http://schemas.microsoft.com/office/drawing/2014/main" id="{38FD6703-84DB-2A47-8AAB-5DA4B83C5D3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65616" tIns="32807" rIns="65616" bIns="32807">
            <a:spAutoFit/>
          </a:bodyPr>
          <a:lstStyle/>
          <a:p>
            <a:pPr>
              <a:defRPr/>
            </a:pPr>
            <a:r>
              <a:rPr lang="en-US" sz="825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UNESCO/IOC-NOAA </a:t>
            </a:r>
          </a:p>
          <a:p>
            <a:pPr>
              <a:defRPr/>
            </a:pPr>
            <a:r>
              <a:rPr lang="en-US" sz="1051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International Tsunami Information Center</a:t>
            </a:r>
          </a:p>
        </p:txBody>
      </p:sp>
      <p:pic>
        <p:nvPicPr>
          <p:cNvPr id="82951" name="Picture 1" descr="ITIC_logo_300dpi_20130806.png">
            <a:extLst>
              <a:ext uri="{FF2B5EF4-FFF2-40B4-BE49-F238E27FC236}">
                <a16:creationId xmlns:a16="http://schemas.microsoft.com/office/drawing/2014/main" id="{C555DFBE-F43B-364C-9B60-5E0D484ABC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" y="4781552"/>
            <a:ext cx="457200" cy="428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16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3" r:id="rId1"/>
    <p:sldLayoutId id="2147484184" r:id="rId2"/>
    <p:sldLayoutId id="2147484186" r:id="rId3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1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60474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8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99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6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2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8D0169C8-29A5-934F-9335-D12C94496F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381A1EDA-A0AF-654F-960E-FD397BA291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4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74756" name="AutoShape 4">
            <a:extLst>
              <a:ext uri="{FF2B5EF4-FFF2-40B4-BE49-F238E27FC236}">
                <a16:creationId xmlns:a16="http://schemas.microsoft.com/office/drawing/2014/main" id="{BD75D929-124B-9346-8B9F-A7EBDCB48C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2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pic>
        <p:nvPicPr>
          <p:cNvPr id="86021" name="Picture 11" descr="ITICbanner2.gif">
            <a:extLst>
              <a:ext uri="{FF2B5EF4-FFF2-40B4-BE49-F238E27FC236}">
                <a16:creationId xmlns:a16="http://schemas.microsoft.com/office/drawing/2014/main" id="{9A93E9BC-2F24-E243-A9FD-4FA08E67A3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13">
            <a:extLst>
              <a:ext uri="{FF2B5EF4-FFF2-40B4-BE49-F238E27FC236}">
                <a16:creationId xmlns:a16="http://schemas.microsoft.com/office/drawing/2014/main" id="{2D456D34-1292-CE41-8EBF-CEB3C7B10BE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65616" tIns="32807" rIns="65616" bIns="32807">
            <a:spAutoFit/>
          </a:bodyPr>
          <a:lstStyle/>
          <a:p>
            <a:pPr>
              <a:defRPr/>
            </a:pPr>
            <a:r>
              <a:rPr lang="en-US" sz="825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UNESCO/IOC-NOAA </a:t>
            </a:r>
          </a:p>
          <a:p>
            <a:pPr>
              <a:defRPr/>
            </a:pPr>
            <a:r>
              <a:rPr lang="en-US" sz="1051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International Tsunami Information Center</a:t>
            </a:r>
          </a:p>
        </p:txBody>
      </p:sp>
      <p:pic>
        <p:nvPicPr>
          <p:cNvPr id="8" name="Picture 1" descr="ITIC_logo_300dpi_20130806.png">
            <a:extLst>
              <a:ext uri="{FF2B5EF4-FFF2-40B4-BE49-F238E27FC236}">
                <a16:creationId xmlns:a16="http://schemas.microsoft.com/office/drawing/2014/main" id="{144C3D54-BB71-D644-93B6-77031901FBC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088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8" r:id="rId1"/>
    <p:sldLayoutId id="2147484189" r:id="rId2"/>
    <p:sldLayoutId id="2147484191" r:id="rId3"/>
    <p:sldLayoutId id="2147484192" r:id="rId4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1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60474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8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99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6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2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630A8A5E-DE10-2347-8104-C502EF08D4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75779" name="Rectangle 3">
            <a:extLst>
              <a:ext uri="{FF2B5EF4-FFF2-40B4-BE49-F238E27FC236}">
                <a16:creationId xmlns:a16="http://schemas.microsoft.com/office/drawing/2014/main" id="{A5E0A4E2-2969-3840-A60A-954A8D9A8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4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21508" name="AutoShape 4">
            <a:extLst>
              <a:ext uri="{FF2B5EF4-FFF2-40B4-BE49-F238E27FC236}">
                <a16:creationId xmlns:a16="http://schemas.microsoft.com/office/drawing/2014/main" id="{6B5F3029-EA11-F14A-9CF3-941B887EB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2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pic>
        <p:nvPicPr>
          <p:cNvPr id="75781" name="Picture 11" descr="ITICbanner2.gif">
            <a:extLst>
              <a:ext uri="{FF2B5EF4-FFF2-40B4-BE49-F238E27FC236}">
                <a16:creationId xmlns:a16="http://schemas.microsoft.com/office/drawing/2014/main" id="{EE5ED563-9D85-D44A-9DF9-80FD9C20D7A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13">
            <a:extLst>
              <a:ext uri="{FF2B5EF4-FFF2-40B4-BE49-F238E27FC236}">
                <a16:creationId xmlns:a16="http://schemas.microsoft.com/office/drawing/2014/main" id="{F15C472F-C138-054A-95EF-30257727B3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>
                <a:solidFill>
                  <a:srgbClr val="F2F2F2"/>
                </a:solidFill>
                <a:latin typeface="VAG Rounded Std Light" panose="020F0502020204020204" pitchFamily="34" charset="0"/>
              </a:rPr>
              <a:t>UNESCO/IOC-NOAA </a:t>
            </a:r>
          </a:p>
          <a:p>
            <a:pPr>
              <a:defRPr/>
            </a:pPr>
            <a:r>
              <a:rPr lang="en-US" altLang="en-US" sz="1051">
                <a:solidFill>
                  <a:srgbClr val="F2F2F2"/>
                </a:solidFill>
                <a:latin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8" name="Picture 1" descr="ITIC_logo_300dpi_20130806.png">
            <a:extLst>
              <a:ext uri="{FF2B5EF4-FFF2-40B4-BE49-F238E27FC236}">
                <a16:creationId xmlns:a16="http://schemas.microsoft.com/office/drawing/2014/main" id="{E83545A8-B7D0-1D4C-BB51-4515A3A95EB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4805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4" r:id="rId1"/>
    <p:sldLayoutId id="2147484196" r:id="rId2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1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0506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58886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8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99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6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2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72D7A2FB-9AF4-8742-9503-9725D348F7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47809024-715A-6D4C-94F5-56F714D186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4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74756" name="AutoShape 4">
            <a:extLst>
              <a:ext uri="{FF2B5EF4-FFF2-40B4-BE49-F238E27FC236}">
                <a16:creationId xmlns:a16="http://schemas.microsoft.com/office/drawing/2014/main" id="{A2B75621-3288-F049-A368-4F2324DB2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2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7 w 1000"/>
              <a:gd name="T3" fmla="*/ 0 h 1000"/>
              <a:gd name="T4" fmla="*/ 2147483647 w 1000"/>
              <a:gd name="T5" fmla="*/ 2147483647 h 1000"/>
              <a:gd name="T6" fmla="*/ 0 w 1000"/>
              <a:gd name="T7" fmla="*/ 2147483647 h 1000"/>
              <a:gd name="T8" fmla="*/ 0 w 1000"/>
              <a:gd name="T9" fmla="*/ 0 h 1000"/>
              <a:gd name="T10" fmla="*/ 2147483647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pic>
        <p:nvPicPr>
          <p:cNvPr id="148485" name="Picture 11" descr="ITICbanner2.gif">
            <a:extLst>
              <a:ext uri="{FF2B5EF4-FFF2-40B4-BE49-F238E27FC236}">
                <a16:creationId xmlns:a16="http://schemas.microsoft.com/office/drawing/2014/main" id="{9A33DA76-E7E5-8E4F-A89F-4D22A21B58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8" name="Rectangle 13">
            <a:extLst>
              <a:ext uri="{FF2B5EF4-FFF2-40B4-BE49-F238E27FC236}">
                <a16:creationId xmlns:a16="http://schemas.microsoft.com/office/drawing/2014/main" id="{142CFFA3-EB2E-6D44-8E17-E686958360A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 wrap="none" lIns="65616" tIns="32807" rIns="65616" bIns="32807">
            <a:spAutoFit/>
          </a:bodyPr>
          <a:lstStyle/>
          <a:p>
            <a:pPr>
              <a:defRPr/>
            </a:pPr>
            <a:r>
              <a:rPr lang="en-US" sz="825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UNESCO/IOC-NOAA </a:t>
            </a:r>
          </a:p>
          <a:p>
            <a:pPr>
              <a:defRPr/>
            </a:pPr>
            <a:r>
              <a:rPr lang="en-US" sz="1051">
                <a:solidFill>
                  <a:srgbClr val="F2F2F2"/>
                </a:solidFill>
                <a:latin typeface="VAG Rounded Std Light" charset="0"/>
                <a:cs typeface="VAG Rounded Std Light" charset="0"/>
              </a:rPr>
              <a:t>International Tsunami Information Center</a:t>
            </a:r>
          </a:p>
        </p:txBody>
      </p:sp>
      <p:pic>
        <p:nvPicPr>
          <p:cNvPr id="8" name="Picture 1" descr="ITIC_logo_300dpi_20130806.png">
            <a:extLst>
              <a:ext uri="{FF2B5EF4-FFF2-40B4-BE49-F238E27FC236}">
                <a16:creationId xmlns:a16="http://schemas.microsoft.com/office/drawing/2014/main" id="{864A8DDC-2A43-1B40-AE96-1716063D4F8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02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201" r:id="rId2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1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209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60474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8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99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6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2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8B6CEF43-4009-F841-8582-B3BF7D812B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80899" name="Rectangle 3">
            <a:extLst>
              <a:ext uri="{FF2B5EF4-FFF2-40B4-BE49-F238E27FC236}">
                <a16:creationId xmlns:a16="http://schemas.microsoft.com/office/drawing/2014/main" id="{EF8BF8AE-C374-3A49-9118-44F2E7D4DB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4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1028" name="AutoShape 4">
            <a:extLst>
              <a:ext uri="{FF2B5EF4-FFF2-40B4-BE49-F238E27FC236}">
                <a16:creationId xmlns:a16="http://schemas.microsoft.com/office/drawing/2014/main" id="{340CA19C-CCE0-AB45-AF54-76F14E37A4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42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1"/>
          </a:p>
        </p:txBody>
      </p:sp>
      <p:sp>
        <p:nvSpPr>
          <p:cNvPr id="8198" name="Rectangle 13">
            <a:extLst>
              <a:ext uri="{FF2B5EF4-FFF2-40B4-BE49-F238E27FC236}">
                <a16:creationId xmlns:a16="http://schemas.microsoft.com/office/drawing/2014/main" id="{9935288C-EA3C-C34B-88EE-2319699404E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</a:t>
            </a:r>
          </a:p>
          <a:p>
            <a:pPr>
              <a:defRPr/>
            </a:pPr>
            <a:r>
              <a:rPr lang="en-US" altLang="en-US" sz="1051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80902" name="Picture 11" descr="ITICbanner2.gif">
            <a:extLst>
              <a:ext uri="{FF2B5EF4-FFF2-40B4-BE49-F238E27FC236}">
                <a16:creationId xmlns:a16="http://schemas.microsoft.com/office/drawing/2014/main" id="{BFFAD4F6-B51E-C449-AC5C-C3602DCE033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2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749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3">
            <a:extLst>
              <a:ext uri="{FF2B5EF4-FFF2-40B4-BE49-F238E27FC236}">
                <a16:creationId xmlns:a16="http://schemas.microsoft.com/office/drawing/2014/main" id="{B8E41C75-B8AE-B940-B573-008BA138FF6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2" y="4775202"/>
            <a:ext cx="2428014" cy="354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1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9" name="Picture 1" descr="ITIC_logo_300dpi_20130806.png">
            <a:extLst>
              <a:ext uri="{FF2B5EF4-FFF2-40B4-BE49-F238E27FC236}">
                <a16:creationId xmlns:a16="http://schemas.microsoft.com/office/drawing/2014/main" id="{AB4839A9-FF7D-2248-942D-52A936DCB70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4781552"/>
            <a:ext cx="457906" cy="462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6628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8" r:id="rId1"/>
    <p:sldLayoutId id="2147484209" r:id="rId2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2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1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1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0506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58886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8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899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6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102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2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98796EBB-D962-C749-877E-83C3BF04FE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1" y="114300"/>
            <a:ext cx="6815138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title style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BED33D28-B1DF-C34A-8611-554B65445DD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1" y="971550"/>
            <a:ext cx="843597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h-TH" altLang="en-US"/>
              <a:t>Click to edit Master text styles</a:t>
            </a:r>
          </a:p>
          <a:p>
            <a:pPr lvl="1"/>
            <a:r>
              <a:rPr lang="th-TH" altLang="en-US"/>
              <a:t>Second level</a:t>
            </a:r>
          </a:p>
          <a:p>
            <a:pPr lvl="2"/>
            <a:r>
              <a:rPr lang="th-TH" altLang="en-US"/>
              <a:t>Third level</a:t>
            </a:r>
          </a:p>
          <a:p>
            <a:pPr lvl="3"/>
            <a:r>
              <a:rPr lang="th-TH" altLang="en-US"/>
              <a:t>Fourth level</a:t>
            </a:r>
          </a:p>
          <a:p>
            <a:pPr lvl="4"/>
            <a:r>
              <a:rPr lang="th-TH" altLang="en-US"/>
              <a:t>Fifth level </a:t>
            </a:r>
          </a:p>
        </p:txBody>
      </p:sp>
      <p:sp>
        <p:nvSpPr>
          <p:cNvPr id="21508" name="AutoShape 4">
            <a:extLst>
              <a:ext uri="{FF2B5EF4-FFF2-40B4-BE49-F238E27FC236}">
                <a16:creationId xmlns:a16="http://schemas.microsoft.com/office/drawing/2014/main" id="{6B5F3029-EA11-F14A-9CF3-941B887EB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2139" y="742951"/>
            <a:ext cx="7958137" cy="82550"/>
          </a:xfrm>
          <a:custGeom>
            <a:avLst/>
            <a:gdLst>
              <a:gd name="T0" fmla="*/ 0 w 1000"/>
              <a:gd name="T1" fmla="*/ 0 h 1000"/>
              <a:gd name="T2" fmla="*/ 2147483646 w 1000"/>
              <a:gd name="T3" fmla="*/ 0 h 1000"/>
              <a:gd name="T4" fmla="*/ 2147483646 w 1000"/>
              <a:gd name="T5" fmla="*/ 2147483646 h 1000"/>
              <a:gd name="T6" fmla="*/ 0 w 1000"/>
              <a:gd name="T7" fmla="*/ 2147483646 h 1000"/>
              <a:gd name="T8" fmla="*/ 0 w 1000"/>
              <a:gd name="T9" fmla="*/ 0 h 1000"/>
              <a:gd name="T10" fmla="*/ 2147483646 w 1000"/>
              <a:gd name="T11" fmla="*/ 0 h 1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" h="1000" stroke="0">
                <a:moveTo>
                  <a:pt x="0" y="0"/>
                </a:moveTo>
                <a:lnTo>
                  <a:pt x="585" y="0"/>
                </a:lnTo>
                <a:lnTo>
                  <a:pt x="585" y="1000"/>
                </a:lnTo>
                <a:lnTo>
                  <a:pt x="0" y="1000"/>
                </a:lnTo>
                <a:lnTo>
                  <a:pt x="0" y="0"/>
                </a:lnTo>
                <a:close/>
              </a:path>
              <a:path w="1000" h="1000">
                <a:moveTo>
                  <a:pt x="0" y="0"/>
                </a:moveTo>
                <a:lnTo>
                  <a:pt x="1000" y="0"/>
                </a:lnTo>
              </a:path>
            </a:pathLst>
          </a:custGeom>
          <a:solidFill>
            <a:schemeClr val="folHlink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lIns="68197" tIns="34100" rIns="68197" bIns="34100"/>
          <a:lstStyle/>
          <a:p>
            <a:pPr>
              <a:defRPr/>
            </a:pPr>
            <a:endParaRPr lang="en-US" sz="750"/>
          </a:p>
        </p:txBody>
      </p:sp>
      <p:pic>
        <p:nvPicPr>
          <p:cNvPr id="71685" name="Picture 11" descr="ITICbanner2.gif">
            <a:extLst>
              <a:ext uri="{FF2B5EF4-FFF2-40B4-BE49-F238E27FC236}">
                <a16:creationId xmlns:a16="http://schemas.microsoft.com/office/drawing/2014/main" id="{97F4DC23-75D5-6C4A-A193-FD40768806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600" b="5040"/>
          <a:stretch>
            <a:fillRect/>
          </a:stretch>
        </p:blipFill>
        <p:spPr bwMode="auto">
          <a:xfrm>
            <a:off x="-139700" y="4743451"/>
            <a:ext cx="946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Rectangle 13">
            <a:extLst>
              <a:ext uri="{FF2B5EF4-FFF2-40B4-BE49-F238E27FC236}">
                <a16:creationId xmlns:a16="http://schemas.microsoft.com/office/drawing/2014/main" id="{F15C472F-C138-054A-95EF-30257727B36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84251" y="4775201"/>
            <a:ext cx="2428014" cy="354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5616" tIns="32807" rIns="65616" bIns="32807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r>
              <a:rPr lang="en-US" altLang="en-US" sz="825" dirty="0">
                <a:solidFill>
                  <a:srgbClr val="F2F2F2"/>
                </a:solidFill>
                <a:latin typeface="VAG Rounded Std Light" panose="020F0502020204020204" pitchFamily="34" charset="0"/>
                <a:ea typeface="VAG Rounded Std Light" panose="020F0502020204020204" pitchFamily="34" charset="0"/>
                <a:cs typeface="VAG Rounded Std Light" panose="020F0502020204020204" pitchFamily="34" charset="0"/>
              </a:rPr>
              <a:t>UNESCO/IOC-NOAA  SHOA</a:t>
            </a:r>
          </a:p>
          <a:p>
            <a:pPr>
              <a:defRPr/>
            </a:pPr>
            <a:r>
              <a:rPr lang="en-US" altLang="en-US" sz="1050" dirty="0">
                <a:solidFill>
                  <a:srgbClr val="F2F2F2"/>
                </a:solidFill>
                <a:latin typeface="VAG Rounded Std Light" panose="020F0502020204020204" pitchFamily="34" charset="0"/>
              </a:rPr>
              <a:t>International Tsunami Information Center</a:t>
            </a:r>
          </a:p>
        </p:txBody>
      </p:sp>
      <p:pic>
        <p:nvPicPr>
          <p:cNvPr id="9" name="Picture 1" descr="ITIC_logo_300dpi_20130806.png">
            <a:extLst>
              <a:ext uri="{FF2B5EF4-FFF2-40B4-BE49-F238E27FC236}">
                <a16:creationId xmlns:a16="http://schemas.microsoft.com/office/drawing/2014/main" id="{A388322F-23DD-8648-8ED3-51D6872DB2A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764" y="4768850"/>
            <a:ext cx="452437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405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1" r:id="rId1"/>
    <p:sldLayoutId id="2147484212" r:id="rId2"/>
    <p:sldLayoutId id="2147484213" r:id="rId3"/>
    <p:sldLayoutId id="2147484214" r:id="rId4"/>
    <p:sldLayoutId id="2147484215" r:id="rId5"/>
  </p:sldLayoutIdLst>
  <p:txStyles>
    <p:titleStyle>
      <a:lvl1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+mj-lt"/>
          <a:ea typeface="ＭＳ Ｐゴシック" charset="0"/>
          <a:cs typeface="+mj-cs"/>
        </a:defRPr>
      </a:lvl1pPr>
      <a:lvl2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2pPr>
      <a:lvl3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3pPr>
      <a:lvl4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4pPr>
      <a:lvl5pPr algn="l" rtl="0" eaLnBrk="0" fontAlgn="base" hangingPunct="0">
        <a:lnSpc>
          <a:spcPct val="110000"/>
        </a:lnSpc>
        <a:spcBef>
          <a:spcPct val="0"/>
        </a:spcBef>
        <a:spcAft>
          <a:spcPct val="0"/>
        </a:spcAft>
        <a:defRPr sz="2500" b="1">
          <a:solidFill>
            <a:schemeClr val="accent2"/>
          </a:solidFill>
          <a:latin typeface="Arial" charset="0"/>
          <a:ea typeface="ＭＳ Ｐゴシック" charset="0"/>
          <a:cs typeface="Angsana New" pitchFamily="18" charset="0"/>
        </a:defRPr>
      </a:lvl5pPr>
      <a:lvl6pPr marL="341021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6pPr>
      <a:lvl7pPr marL="682044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7pPr>
      <a:lvl8pPr marL="1023068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8pPr>
      <a:lvl9pPr marL="1364086" algn="l" rtl="0" fontAlgn="base">
        <a:lnSpc>
          <a:spcPct val="110000"/>
        </a:lnSpc>
        <a:spcBef>
          <a:spcPct val="0"/>
        </a:spcBef>
        <a:spcAft>
          <a:spcPct val="0"/>
        </a:spcAft>
        <a:defRPr sz="2550" b="1">
          <a:solidFill>
            <a:schemeClr val="accent2"/>
          </a:solidFill>
          <a:latin typeface="Arial" charset="0"/>
          <a:ea typeface="Angsana New" pitchFamily="18" charset="0"/>
          <a:cs typeface="Angsana New" pitchFamily="18" charset="0"/>
        </a:defRPr>
      </a:lvl9pPr>
    </p:titleStyle>
    <p:bodyStyle>
      <a:lvl1pPr marL="347654" indent="-347654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 sz="2200" b="1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674672" indent="-322255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 sz="2100">
          <a:solidFill>
            <a:schemeClr val="tx1"/>
          </a:solidFill>
          <a:latin typeface="+mn-lt"/>
          <a:ea typeface="+mn-ea"/>
          <a:cs typeface="+mn-cs"/>
        </a:defRPr>
      </a:lvl2pPr>
      <a:lvl3pPr marL="971526" indent="-290506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o"/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260443" indent="-285743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n"/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558886" indent="-293681" algn="l" rtl="0" eaLnBrk="0" fontAlgn="base" hangingPunct="0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§"/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1902857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24388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2584900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2925925" indent="-297214" algn="l" rtl="0" fontAlgn="base">
        <a:lnSpc>
          <a:spcPct val="90000"/>
        </a:lnSpc>
        <a:spcBef>
          <a:spcPct val="25000"/>
        </a:spcBef>
        <a:spcAft>
          <a:spcPct val="0"/>
        </a:spcAft>
        <a:buClr>
          <a:schemeClr val="accent2"/>
        </a:buClr>
        <a:buSzPct val="80000"/>
        <a:buFont typeface="Wingdings" charset="2"/>
        <a:buChar char="§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1021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2044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3068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64086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05112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46133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387159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28176" algn="l" defTabSz="34102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3658" y="162272"/>
            <a:ext cx="1499775" cy="713942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1290755" y="2859426"/>
            <a:ext cx="1229711" cy="8286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sp>
        <p:nvSpPr>
          <p:cNvPr id="11" name="Rectangle 10"/>
          <p:cNvSpPr/>
          <p:nvPr userDrawn="1"/>
        </p:nvSpPr>
        <p:spPr>
          <a:xfrm>
            <a:off x="0" y="-5571"/>
            <a:ext cx="9144000" cy="5143500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61714" y="1519421"/>
            <a:ext cx="2190127" cy="2104659"/>
          </a:xfrm>
          <a:prstGeom prst="rect">
            <a:avLst/>
          </a:prstGeom>
        </p:spPr>
      </p:pic>
      <p:sp>
        <p:nvSpPr>
          <p:cNvPr id="12" name="Rectangle">
            <a:extLst>
              <a:ext uri="{FF2B5EF4-FFF2-40B4-BE49-F238E27FC236}">
                <a16:creationId xmlns:a16="http://schemas.microsoft.com/office/drawing/2014/main" id="{21257D7F-3656-47C9-B5F0-D20A647BD6E3}"/>
              </a:ext>
            </a:extLst>
          </p:cNvPr>
          <p:cNvSpPr/>
          <p:nvPr userDrawn="1"/>
        </p:nvSpPr>
        <p:spPr>
          <a:xfrm rot="5400000">
            <a:off x="3663217" y="2534911"/>
            <a:ext cx="1817567" cy="73679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888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4" r:id="rId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">
            <a:extLst>
              <a:ext uri="{FF2B5EF4-FFF2-40B4-BE49-F238E27FC236}">
                <a16:creationId xmlns:a16="http://schemas.microsoft.com/office/drawing/2014/main" id="{C10E1C6E-56AE-4A56-82D7-922AEEE28BA1}"/>
              </a:ext>
            </a:extLst>
          </p:cNvPr>
          <p:cNvSpPr/>
          <p:nvPr userDrawn="1"/>
        </p:nvSpPr>
        <p:spPr>
          <a:xfrm rot="10800000">
            <a:off x="388706" y="805501"/>
            <a:ext cx="1817567" cy="73679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48767" tIns="48767" rIns="48767" bIns="48767" anchor="ctr"/>
          <a:lstStyle/>
          <a:p>
            <a:pPr>
              <a:defRPr>
                <a:solidFill>
                  <a:srgbClr val="3C3C3C"/>
                </a:solidFill>
              </a:defRPr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4AB9F8-DCDF-4F56-BFC8-6D6873D2C01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31614" y="114273"/>
            <a:ext cx="1121819" cy="10542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4689715"/>
            <a:ext cx="9144000" cy="375485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8767" tIns="48767" rIns="48767" bIns="48767" numCol="1" spcCol="38100" rtlCol="0" anchor="ctr">
            <a:spAutoFit/>
          </a:bodyPr>
          <a:lstStyle/>
          <a:p>
            <a:pPr marL="0" marR="0" indent="0" algn="l" defTabSz="97536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DD5931-16A2-F049-BD43-6DDE04A20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330" y="0"/>
            <a:ext cx="7886700" cy="753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5123ED-E9D3-D74E-98EF-B067CB9D3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8046" y="1088041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604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6" r:id="rId1"/>
    <p:sldLayoutId id="2147484227" r:id="rId2"/>
    <p:sldLayoutId id="2147484228" r:id="rId3"/>
    <p:sldLayoutId id="2147484229" r:id="rId4"/>
    <p:sldLayoutId id="2147484230" r:id="rId5"/>
    <p:sldLayoutId id="2147484231" r:id="rId6"/>
  </p:sldLayoutIdLst>
  <p:transition spd="med"/>
  <p:hf sldNum="0" hdr="0" ftr="0" dt="0"/>
  <p:txStyles>
    <p:titleStyle>
      <a:lvl1pPr marL="0" marR="0" indent="0" algn="l" defTabSz="6857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1" i="0" u="none" strike="noStrike" cap="none" spc="0" baseline="0">
          <a:ln>
            <a:noFill/>
          </a:ln>
          <a:solidFill>
            <a:srgbClr val="C00000"/>
          </a:solidFill>
          <a:uFillTx/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Open Sans"/>
        </a:defRPr>
      </a:lvl1pPr>
      <a:lvl2pPr marL="0" marR="0" indent="0" algn="l" defTabSz="6857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6857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6857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6857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6857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6857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6857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68577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69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163598" marR="0" indent="-163598" algn="l" defTabSz="685775" rtl="0" latinLnBrk="0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1pPr>
      <a:lvl2pPr marL="431958" marR="0" indent="-190865" algn="l" defTabSz="685775" rtl="0" latinLnBrk="0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2pPr>
      <a:lvl3pPr marL="711224" marR="0" indent="-229038" algn="l" defTabSz="685775" rtl="0" latinLnBrk="0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3pPr>
      <a:lvl4pPr marL="977766" marR="0" indent="-254487" algn="l" defTabSz="685775" rtl="0" latinLnBrk="0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4pPr>
      <a:lvl5pPr marL="1218859" marR="0" indent="-254487" algn="l" defTabSz="685775" rtl="0" latinLnBrk="0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Roboto"/>
        </a:defRPr>
      </a:lvl5pPr>
      <a:lvl6pPr marL="1459952" marR="0" indent="-254487" algn="l" defTabSz="685775" rtl="0" latinLnBrk="0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1701045" marR="0" indent="-254487" algn="l" defTabSz="685775" rtl="0" latinLnBrk="0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1942138" marR="0" indent="-254487" algn="l" defTabSz="685775" rtl="0" latinLnBrk="0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2183231" marR="0" indent="-254487" algn="l" defTabSz="685775" rtl="0" latinLnBrk="0">
        <a:lnSpc>
          <a:spcPct val="90000"/>
        </a:lnSpc>
        <a:spcBef>
          <a:spcPts val="738"/>
        </a:spcBef>
        <a:spcAft>
          <a:spcPts val="0"/>
        </a:spcAft>
        <a:buClrTx/>
        <a:buSzPct val="100000"/>
        <a:buFont typeface="Arial"/>
        <a:buChar char="•"/>
        <a:tabLst/>
        <a:defRPr sz="2004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6857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241093" algn="r" defTabSz="6857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482186" algn="r" defTabSz="6857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723279" algn="r" defTabSz="6857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964372" algn="r" defTabSz="6857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1205465" algn="r" defTabSz="6857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1446558" algn="r" defTabSz="6857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1687651" algn="r" defTabSz="6857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1928744" algn="r" defTabSz="685775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4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hyperlink" Target="https://vimeo.com/192771669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Relationship Id="rId5" Type="http://schemas.openxmlformats.org/officeDocument/2006/relationships/hyperlink" Target="http://itic.ioc-unesco.org/index.php?option=com_content&amp;view=category&amp;layout=blog&amp;id=2166&amp;Itemid=2640" TargetMode="External"/><Relationship Id="rId4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showcase/8956022" TargetMode="External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pacwave.info" TargetMode="External"/><Relationship Id="rId2" Type="http://schemas.openxmlformats.org/officeDocument/2006/relationships/hyperlink" Target="https://vimeo.com/654705877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hyperlink" Target="http://itic.ioc-unesco.org/index.php?option=com_content&amp;view=article&amp;id=2224&amp;Itemid=2333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54705877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showcase/9334456" TargetMode="External"/><Relationship Id="rId3" Type="http://schemas.openxmlformats.org/officeDocument/2006/relationships/image" Target="../media/image38.png"/><Relationship Id="rId7" Type="http://schemas.openxmlformats.org/officeDocument/2006/relationships/hyperlink" Target="https://vimeo.com/showcase/8288490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hyperlink" Target="https://vimeo.com/654705877" TargetMode="External"/><Relationship Id="rId4" Type="http://schemas.openxmlformats.org/officeDocument/2006/relationships/image" Target="../media/image77.png"/><Relationship Id="rId9" Type="http://schemas.openxmlformats.org/officeDocument/2006/relationships/hyperlink" Target="https://vimeo.com/641742226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png"/><Relationship Id="rId18" Type="http://schemas.openxmlformats.org/officeDocument/2006/relationships/image" Target="../media/image95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94.jpe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93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9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jpeg"/><Relationship Id="rId1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0.jpeg"/><Relationship Id="rId5" Type="http://schemas.openxmlformats.org/officeDocument/2006/relationships/image" Target="../media/image99.emf"/><Relationship Id="rId4" Type="http://schemas.openxmlformats.org/officeDocument/2006/relationships/image" Target="../media/image9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microsoft.com/office/2007/relationships/hdphoto" Target="../media/hdphoto2.wdp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0.emf"/><Relationship Id="rId5" Type="http://schemas.openxmlformats.org/officeDocument/2006/relationships/image" Target="../media/image109.emf"/><Relationship Id="rId4" Type="http://schemas.openxmlformats.org/officeDocument/2006/relationships/image" Target="../media/image10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hyperlink" Target="http://www.tsunamiready.org/" TargetMode="External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80.png"/><Relationship Id="rId9" Type="http://schemas.openxmlformats.org/officeDocument/2006/relationships/image" Target="../media/image1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unamiwave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hyperlink" Target="http://itic.ioc-unesco.org/index.php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unesdoc.unesco.org/ark:/48223/pf0000380540.locale=en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118.pn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jpeg"/><Relationship Id="rId3" Type="http://schemas.openxmlformats.org/officeDocument/2006/relationships/image" Target="../media/image119.png"/><Relationship Id="rId7" Type="http://schemas.openxmlformats.org/officeDocument/2006/relationships/image" Target="../media/image123.jpe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jpeg"/><Relationship Id="rId11" Type="http://schemas.openxmlformats.org/officeDocument/2006/relationships/image" Target="../media/image127.jpeg"/><Relationship Id="rId5" Type="http://schemas.openxmlformats.org/officeDocument/2006/relationships/image" Target="../media/image121.jpeg"/><Relationship Id="rId10" Type="http://schemas.openxmlformats.org/officeDocument/2006/relationships/image" Target="../media/image126.jpeg"/><Relationship Id="rId4" Type="http://schemas.openxmlformats.org/officeDocument/2006/relationships/image" Target="../media/image120.png"/><Relationship Id="rId9" Type="http://schemas.openxmlformats.org/officeDocument/2006/relationships/image" Target="../media/image12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unamiwave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hyperlink" Target="http://itic.ioc-unesco.org/index.php" TargetMode="Externa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jpeg"/><Relationship Id="rId3" Type="http://schemas.openxmlformats.org/officeDocument/2006/relationships/hyperlink" Target="http://itic.ioc-unesco.org/index.php?option=com_content&amp;view=category&amp;layout=blog&amp;id=1075&amp;Itemid=1075" TargetMode="External"/><Relationship Id="rId7" Type="http://schemas.openxmlformats.org/officeDocument/2006/relationships/image" Target="../media/image1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9.jpeg"/><Relationship Id="rId5" Type="http://schemas.openxmlformats.org/officeDocument/2006/relationships/image" Target="../media/image38.png"/><Relationship Id="rId4" Type="http://schemas.openxmlformats.org/officeDocument/2006/relationships/image" Target="../media/image12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tiff"/><Relationship Id="rId3" Type="http://schemas.openxmlformats.org/officeDocument/2006/relationships/hyperlink" Target="http://itic.ioc-unesco.org/index.php?option=com_content&amp;view=category&amp;layout=blog&amp;id=1075&amp;Itemid=1075" TargetMode="External"/><Relationship Id="rId7" Type="http://schemas.openxmlformats.org/officeDocument/2006/relationships/image" Target="../media/image13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5" Type="http://schemas.openxmlformats.org/officeDocument/2006/relationships/image" Target="../media/image133.jpeg"/><Relationship Id="rId10" Type="http://schemas.openxmlformats.org/officeDocument/2006/relationships/image" Target="../media/image137.png"/><Relationship Id="rId4" Type="http://schemas.openxmlformats.org/officeDocument/2006/relationships/image" Target="../media/image132.png"/><Relationship Id="rId9" Type="http://schemas.openxmlformats.org/officeDocument/2006/relationships/image" Target="../media/image13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7" Type="http://schemas.openxmlformats.org/officeDocument/2006/relationships/image" Target="../media/image1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itic.ioc-unesco.org/index.php?option=com_content&amp;view=article&amp;id=2226:international-tsunami-survey-team-tonga&amp;catid=2709&amp;Itemid=3327" TargetMode="External"/><Relationship Id="rId5" Type="http://schemas.openxmlformats.org/officeDocument/2006/relationships/image" Target="../media/image140.png"/><Relationship Id="rId4" Type="http://schemas.openxmlformats.org/officeDocument/2006/relationships/image" Target="../media/image13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unamiwave.org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hyperlink" Target="http://itic.ioc-unesco.org/index.php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://itic.ioc-unesco.org/index.php?option=com_content&amp;view=article&amp;id=2226:international-tsunami-survey-team-tonga&amp;catid=2709&amp;Itemid=3327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hyperlink" Target="mailto:tsunami_bb@list.woc.noaa.gov" TargetMode="External"/><Relationship Id="rId7" Type="http://schemas.openxmlformats.org/officeDocument/2006/relationships/image" Target="../media/image44.pn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3.emf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emf"/><Relationship Id="rId10" Type="http://schemas.openxmlformats.org/officeDocument/2006/relationships/image" Target="../media/image47.jpeg"/><Relationship Id="rId4" Type="http://schemas.openxmlformats.org/officeDocument/2006/relationships/image" Target="../media/image38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unamiwave.org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png"/><Relationship Id="rId4" Type="http://schemas.openxmlformats.org/officeDocument/2006/relationships/hyperlink" Target="http://itic.ioc-unesco.org/index.php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tic.ioc-unesco.org/index.php?option=com_content&amp;view=category&amp;layout=blog&amp;id=2166&amp;Itemid=264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2">
            <a:extLst>
              <a:ext uri="{FF2B5EF4-FFF2-40B4-BE49-F238E27FC236}">
                <a16:creationId xmlns:a16="http://schemas.microsoft.com/office/drawing/2014/main" id="{1B3774BC-97D3-9641-ABC2-0654E1AE73BF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539552" y="1563638"/>
            <a:ext cx="7632848" cy="1363663"/>
          </a:xfrm>
        </p:spPr>
        <p:txBody>
          <a:bodyPr vert="horz" wrap="square" lIns="68404" tIns="34204" rIns="68404" bIns="34204" numCol="1" anchor="b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ts val="900"/>
              </a:spcBef>
              <a:defRPr/>
            </a:pPr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Agenda 8</a:t>
            </a:r>
            <a:br>
              <a:rPr lang="en-US" altLang="en-US" sz="2800" dirty="0">
                <a:solidFill>
                  <a:schemeClr val="accent6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International Tsunami </a:t>
            </a:r>
            <a:br>
              <a:rPr lang="en-US" altLang="en-US" sz="2800" dirty="0">
                <a:solidFill>
                  <a:schemeClr val="accent6"/>
                </a:solidFill>
                <a:ea typeface="ＭＳ Ｐゴシック" panose="020B0600070205080204" pitchFamily="34" charset="-128"/>
              </a:rPr>
            </a:br>
            <a:r>
              <a:rPr lang="en-US" altLang="en-US" sz="2800" dirty="0">
                <a:solidFill>
                  <a:schemeClr val="accent6"/>
                </a:solidFill>
                <a:ea typeface="ＭＳ Ｐゴシック" panose="020B0600070205080204" pitchFamily="34" charset="-128"/>
              </a:rPr>
              <a:t>Information Center (ITIC) Report</a:t>
            </a:r>
          </a:p>
        </p:txBody>
      </p:sp>
      <p:sp>
        <p:nvSpPr>
          <p:cNvPr id="10" name="Subtitle 1">
            <a:extLst>
              <a:ext uri="{FF2B5EF4-FFF2-40B4-BE49-F238E27FC236}">
                <a16:creationId xmlns:a16="http://schemas.microsoft.com/office/drawing/2014/main" id="{2577CF5E-E423-F54B-8CBE-7BACEAE3AA28}"/>
              </a:ext>
            </a:extLst>
          </p:cNvPr>
          <p:cNvSpPr txBox="1">
            <a:spLocks/>
          </p:cNvSpPr>
          <p:nvPr/>
        </p:nvSpPr>
        <p:spPr bwMode="auto">
          <a:xfrm>
            <a:off x="467544" y="3219822"/>
            <a:ext cx="5998096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7" tIns="34100" rIns="68197" bIns="34100"/>
          <a:lstStyle>
            <a:lvl1pPr marL="0" indent="0" algn="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None/>
              <a:defRPr sz="2100" b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900113" indent="-430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400" indent="-3889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10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9625" indent="-392113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207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1915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6619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30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Dr. Laura Kong</a:t>
            </a: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1100" kern="0" dirty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Director, ITIC, USA NOAA</a:t>
            </a: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endParaRPr lang="en-US" altLang="en-US" sz="1000" kern="0" dirty="0">
              <a:solidFill>
                <a:srgbClr val="000000"/>
              </a:solidFill>
              <a:latin typeface="Arial"/>
              <a:cs typeface="Angsana New"/>
            </a:endParaRP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2000" kern="0" dirty="0">
                <a:solidFill>
                  <a:srgbClr val="000000"/>
                </a:solidFill>
                <a:latin typeface="Arial"/>
                <a:cs typeface="Angsana New"/>
              </a:rPr>
              <a:t>Cdr. Carlos Zuniga		       </a:t>
            </a:r>
            <a:r>
              <a:rPr lang="en-US" altLang="en-US" sz="2000" kern="0" dirty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Christa von </a:t>
            </a:r>
            <a:r>
              <a:rPr lang="en-US" altLang="en-US" sz="2000" kern="0" dirty="0" err="1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Hillebrandt</a:t>
            </a:r>
            <a:endParaRPr lang="en-US" altLang="en-US" sz="2000" kern="0" dirty="0">
              <a:solidFill>
                <a:srgbClr val="000000"/>
              </a:solidFill>
              <a:latin typeface="Arial"/>
              <a:ea typeface="ＭＳ Ｐゴシック" panose="020B0600070205080204" pitchFamily="34" charset="-128"/>
              <a:cs typeface="Angsana New"/>
            </a:endParaRP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1100" kern="0" dirty="0">
                <a:solidFill>
                  <a:srgbClr val="000000"/>
                </a:solidFill>
                <a:latin typeface="Arial"/>
                <a:cs typeface="Angsana New"/>
              </a:rPr>
              <a:t>Associate Director, ITIC, Chile SHOA                                    Deputy Director, ITIC, USA NOAA</a:t>
            </a: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r>
              <a:rPr lang="en-US" altLang="en-US" sz="1100" kern="0" dirty="0">
                <a:solidFill>
                  <a:srgbClr val="000000"/>
                </a:solidFill>
                <a:latin typeface="Arial"/>
                <a:cs typeface="Angsana New"/>
              </a:rPr>
              <a:t>Manager, </a:t>
            </a:r>
            <a:r>
              <a:rPr lang="en-US" altLang="en-US" sz="1100" kern="0" dirty="0">
                <a:solidFill>
                  <a:srgbClr val="00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ITIC Caribbean Office</a:t>
            </a:r>
            <a:r>
              <a:rPr lang="en-US" altLang="en-US" sz="1100" kern="0" dirty="0">
                <a:solidFill>
                  <a:srgbClr val="000000"/>
                </a:solidFill>
                <a:latin typeface="Arial"/>
                <a:cs typeface="Angsana New"/>
              </a:rPr>
              <a:t> </a:t>
            </a:r>
          </a:p>
          <a:p>
            <a:pPr defTabSz="341702">
              <a:lnSpc>
                <a:spcPct val="100000"/>
              </a:lnSpc>
              <a:spcBef>
                <a:spcPts val="0"/>
              </a:spcBef>
              <a:buClr>
                <a:srgbClr val="CC0000"/>
              </a:buClr>
              <a:defRPr/>
            </a:pPr>
            <a:endParaRPr lang="en-US" altLang="en-US" sz="2000" kern="0" dirty="0">
              <a:solidFill>
                <a:srgbClr val="000000"/>
              </a:solidFill>
              <a:latin typeface="Arial"/>
              <a:ea typeface="ＭＳ Ｐゴシック" panose="020B0600070205080204" pitchFamily="34" charset="-128"/>
              <a:cs typeface="Angsana New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4DD909-FCB6-7D46-BC88-8A2B5309AA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2280" y="3075806"/>
            <a:ext cx="1674912" cy="94111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8C4B426-15AD-C541-8A17-F2A79B69CFA9}"/>
              </a:ext>
            </a:extLst>
          </p:cNvPr>
          <p:cNvSpPr/>
          <p:nvPr/>
        </p:nvSpPr>
        <p:spPr>
          <a:xfrm>
            <a:off x="7166995" y="4073305"/>
            <a:ext cx="169790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solidFill>
                  <a:srgbClr val="000000"/>
                </a:solidFill>
                <a:latin typeface="Arial"/>
                <a:cs typeface="Angsana New"/>
                <a:hlinkClick r:id="rId5"/>
              </a:rPr>
              <a:t>https://</a:t>
            </a:r>
            <a:r>
              <a:rPr lang="en-US" sz="900" dirty="0" err="1">
                <a:solidFill>
                  <a:srgbClr val="000000"/>
                </a:solidFill>
                <a:latin typeface="Arial"/>
                <a:cs typeface="Angsana New"/>
                <a:hlinkClick r:id="rId5"/>
              </a:rPr>
              <a:t>vimeo.com</a:t>
            </a:r>
            <a:r>
              <a:rPr lang="en-US" sz="900" dirty="0">
                <a:solidFill>
                  <a:srgbClr val="000000"/>
                </a:solidFill>
                <a:latin typeface="Arial"/>
                <a:cs typeface="Angsana New"/>
                <a:hlinkClick r:id="rId5"/>
              </a:rPr>
              <a:t>/192771669</a:t>
            </a:r>
            <a:endParaRPr lang="en-US" sz="900" dirty="0">
              <a:solidFill>
                <a:srgbClr val="000000"/>
              </a:solidFill>
              <a:latin typeface="Arial"/>
              <a:cs typeface="Angsana New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0BBE66-F722-4141-998E-C2A23C8E66E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2280" y="2067694"/>
            <a:ext cx="1648207" cy="938867"/>
          </a:xfrm>
          <a:prstGeom prst="rect">
            <a:avLst/>
          </a:prstGeom>
        </p:spPr>
      </p:pic>
      <p:sp>
        <p:nvSpPr>
          <p:cNvPr id="19" name="Down Arrow 18">
            <a:extLst>
              <a:ext uri="{FF2B5EF4-FFF2-40B4-BE49-F238E27FC236}">
                <a16:creationId xmlns:a16="http://schemas.microsoft.com/office/drawing/2014/main" id="{4AF5589C-96F5-AE48-A5DD-8D79B5486101}"/>
              </a:ext>
            </a:extLst>
          </p:cNvPr>
          <p:cNvSpPr/>
          <p:nvPr/>
        </p:nvSpPr>
        <p:spPr bwMode="auto">
          <a:xfrm>
            <a:off x="8244408" y="2499742"/>
            <a:ext cx="144016" cy="232792"/>
          </a:xfrm>
          <a:prstGeom prst="downArrow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  <a:latin typeface="Arial" charset="0"/>
              <a:cs typeface="Angsana New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FC62B66-9D4F-6540-A952-781A3D269D68}"/>
              </a:ext>
            </a:extLst>
          </p:cNvPr>
          <p:cNvSpPr/>
          <p:nvPr/>
        </p:nvSpPr>
        <p:spPr>
          <a:xfrm>
            <a:off x="7884368" y="2427734"/>
            <a:ext cx="42672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1000" dirty="0">
                <a:solidFill>
                  <a:srgbClr val="B90000"/>
                </a:solidFill>
                <a:latin typeface="Arial"/>
                <a:cs typeface="Angsana New"/>
              </a:rPr>
              <a:t>ITIC</a:t>
            </a:r>
            <a:endParaRPr lang="en-US" sz="1000" dirty="0">
              <a:solidFill>
                <a:srgbClr val="000000"/>
              </a:solidFill>
              <a:latin typeface="Arial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2806624381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Title 1">
            <a:extLst>
              <a:ext uri="{FF2B5EF4-FFF2-40B4-BE49-F238E27FC236}">
                <a16:creationId xmlns:a16="http://schemas.microsoft.com/office/drawing/2014/main" id="{466C20BE-36B2-004C-A7F9-CDA267B88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6391275" cy="74295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ITIC Training – TEMPP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E208-1A54-B544-BD6D-E9969091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748" y="952500"/>
            <a:ext cx="5068331" cy="3347442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348370" indent="-348370">
              <a:lnSpc>
                <a:spcPct val="98000"/>
              </a:lnSpc>
              <a:spcBef>
                <a:spcPts val="450"/>
              </a:spcBef>
              <a:buFont typeface="Wingdings" charset="0"/>
              <a:buChar char="o"/>
              <a:defRPr/>
            </a:pPr>
            <a:r>
              <a:rPr lang="en-US" sz="1800" dirty="0"/>
              <a:t>Tsunami Evacuation Maps, Plans, and Procedures (TEMPP) – </a:t>
            </a:r>
            <a:r>
              <a:rPr lang="en-US" sz="1800" b="0" dirty="0"/>
              <a:t>IOC MG 82 </a:t>
            </a:r>
            <a:r>
              <a:rPr lang="en-US" sz="1800" b="0" i="1" dirty="0"/>
              <a:t>Preparing for Community Tsunami Evacuations: from inundation to evacuation maps, response plans and exercises (2020</a:t>
            </a:r>
            <a:r>
              <a:rPr lang="en-US" sz="1800" b="0" dirty="0"/>
              <a:t>)</a:t>
            </a:r>
          </a:p>
          <a:p>
            <a:pPr marL="348370" indent="-348370">
              <a:lnSpc>
                <a:spcPct val="98000"/>
              </a:lnSpc>
              <a:spcBef>
                <a:spcPts val="450"/>
              </a:spcBef>
              <a:buFont typeface="Wingdings" charset="0"/>
              <a:buChar char="o"/>
              <a:defRPr/>
            </a:pPr>
            <a:r>
              <a:rPr lang="en-US" sz="1800" b="0" dirty="0"/>
              <a:t>Manual (English, Spanish)</a:t>
            </a:r>
          </a:p>
          <a:p>
            <a:pPr marL="348370" indent="-348370">
              <a:lnSpc>
                <a:spcPct val="98000"/>
              </a:lnSpc>
              <a:spcBef>
                <a:spcPts val="450"/>
              </a:spcBef>
              <a:buFont typeface="Wingdings" charset="0"/>
              <a:buChar char="o"/>
              <a:defRPr/>
            </a:pPr>
            <a:r>
              <a:rPr lang="en-US" sz="1800" b="0" dirty="0"/>
              <a:t>Supplement 1 (Detail Module Explanations,       Guidance) (English)</a:t>
            </a:r>
          </a:p>
          <a:p>
            <a:pPr marL="348370" indent="-348370">
              <a:lnSpc>
                <a:spcPct val="98000"/>
              </a:lnSpc>
              <a:spcBef>
                <a:spcPts val="450"/>
              </a:spcBef>
              <a:buFont typeface="Wingdings" charset="0"/>
              <a:buChar char="o"/>
              <a:defRPr/>
            </a:pPr>
            <a:r>
              <a:rPr lang="en-US" sz="1800" b="0" dirty="0"/>
              <a:t>Supplement 2 </a:t>
            </a:r>
            <a:r>
              <a:rPr lang="en-US" sz="1800" b="0" dirty="0">
                <a:solidFill>
                  <a:srgbClr val="0432FF"/>
                </a:solidFill>
              </a:rPr>
              <a:t>(Creating Maps with QGIS, draft Feb 23 update)</a:t>
            </a:r>
          </a:p>
          <a:p>
            <a:pPr marL="348370" indent="-348370">
              <a:lnSpc>
                <a:spcPct val="98000"/>
              </a:lnSpc>
              <a:spcBef>
                <a:spcPts val="450"/>
              </a:spcBef>
              <a:buFont typeface="Wingdings" charset="0"/>
              <a:buChar char="o"/>
              <a:defRPr/>
            </a:pPr>
            <a:r>
              <a:rPr lang="en-US" sz="1800" b="0" dirty="0"/>
              <a:t>Specialized Documents</a:t>
            </a:r>
          </a:p>
          <a:p>
            <a:pPr marL="0" indent="0">
              <a:lnSpc>
                <a:spcPct val="98000"/>
              </a:lnSpc>
              <a:spcBef>
                <a:spcPts val="450"/>
              </a:spcBef>
              <a:buFont typeface="Wingdings" charset="0"/>
              <a:buNone/>
              <a:defRPr/>
            </a:pPr>
            <a:endParaRPr lang="en-US" sz="1800" dirty="0"/>
          </a:p>
        </p:txBody>
      </p:sp>
      <p:pic>
        <p:nvPicPr>
          <p:cNvPr id="117763" name="Picture 5">
            <a:extLst>
              <a:ext uri="{FF2B5EF4-FFF2-40B4-BE49-F238E27FC236}">
                <a16:creationId xmlns:a16="http://schemas.microsoft.com/office/drawing/2014/main" id="{CE422ADB-FA81-2944-9246-FCFABCA05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5535" y="171782"/>
            <a:ext cx="1652588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4" name="Picture 3">
            <a:extLst>
              <a:ext uri="{FF2B5EF4-FFF2-40B4-BE49-F238E27FC236}">
                <a16:creationId xmlns:a16="http://schemas.microsoft.com/office/drawing/2014/main" id="{9855A4B1-10C4-7848-B961-8616AB9D2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2600900"/>
            <a:ext cx="3843515" cy="234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5F6F2F-A671-2928-0221-CCEBEA7E6037}"/>
              </a:ext>
            </a:extLst>
          </p:cNvPr>
          <p:cNvSpPr txBox="1"/>
          <p:nvPr/>
        </p:nvSpPr>
        <p:spPr>
          <a:xfrm>
            <a:off x="591033" y="4214507"/>
            <a:ext cx="4333760" cy="5899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525" lvl="1">
              <a:lnSpc>
                <a:spcPct val="98000"/>
              </a:lnSpc>
              <a:spcBef>
                <a:spcPts val="450"/>
              </a:spcBef>
              <a:buFont typeface="Wingdings" charset="0"/>
              <a:buNone/>
              <a:defRPr/>
            </a:pPr>
            <a:r>
              <a:rPr lang="en-US" sz="1100" dirty="0">
                <a:hlinkClick r:id="rId5"/>
              </a:rPr>
              <a:t>http://itic.ioc-unesco.org/index.php?option=com_content&amp;view=category&amp;layout=blog&amp;id=2166&amp;Itemid=2640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362213784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itle 1">
            <a:extLst>
              <a:ext uri="{FF2B5EF4-FFF2-40B4-BE49-F238E27FC236}">
                <a16:creationId xmlns:a16="http://schemas.microsoft.com/office/drawing/2014/main" id="{A6F12B60-9AF6-C34D-A58C-422A06541A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3672" y="0"/>
            <a:ext cx="9310936" cy="365349"/>
          </a:xfrm>
        </p:spPr>
        <p:txBody>
          <a:bodyPr/>
          <a:lstStyle/>
          <a:p>
            <a:pPr lvl="2">
              <a:spcBef>
                <a:spcPts val="500"/>
              </a:spcBef>
            </a:pPr>
            <a:r>
              <a:rPr lang="en-US" altLang="en-US" sz="19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OTGA work plan (2021-2025):  ITIC and IOC, work with other TICs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E47FBDE-49FC-CD4B-98AE-0D1B1D8937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984832"/>
              </p:ext>
            </p:extLst>
          </p:nvPr>
        </p:nvGraphicFramePr>
        <p:xfrm>
          <a:off x="107504" y="411510"/>
          <a:ext cx="9143999" cy="466609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60440">
                  <a:extLst>
                    <a:ext uri="{9D8B030D-6E8A-4147-A177-3AD203B41FA5}">
                      <a16:colId xmlns:a16="http://schemas.microsoft.com/office/drawing/2014/main" val="2128757320"/>
                    </a:ext>
                  </a:extLst>
                </a:gridCol>
                <a:gridCol w="755575">
                  <a:extLst>
                    <a:ext uri="{9D8B030D-6E8A-4147-A177-3AD203B41FA5}">
                      <a16:colId xmlns:a16="http://schemas.microsoft.com/office/drawing/2014/main" val="137470605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1120721931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815126014"/>
                    </a:ext>
                  </a:extLst>
                </a:gridCol>
                <a:gridCol w="532767">
                  <a:extLst>
                    <a:ext uri="{9D8B030D-6E8A-4147-A177-3AD203B41FA5}">
                      <a16:colId xmlns:a16="http://schemas.microsoft.com/office/drawing/2014/main" val="2155316869"/>
                    </a:ext>
                  </a:extLst>
                </a:gridCol>
                <a:gridCol w="2023009">
                  <a:extLst>
                    <a:ext uri="{9D8B030D-6E8A-4147-A177-3AD203B41FA5}">
                      <a16:colId xmlns:a16="http://schemas.microsoft.com/office/drawing/2014/main" val="1089392974"/>
                    </a:ext>
                  </a:extLst>
                </a:gridCol>
              </a:tblGrid>
              <a:tr h="508264">
                <a:tc>
                  <a:txBody>
                    <a:bodyPr/>
                    <a:lstStyle/>
                    <a:p>
                      <a:r>
                        <a:rPr lang="en-US" sz="1100" dirty="0"/>
                        <a:t>Course</a:t>
                      </a:r>
                      <a:endParaRPr lang="en-US" sz="11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Length (</a:t>
                      </a:r>
                      <a:r>
                        <a:rPr lang="en-US" sz="1100" dirty="0" err="1"/>
                        <a:t>hrs</a:t>
                      </a:r>
                      <a:r>
                        <a:rPr lang="en-US" sz="1100" dirty="0"/>
                        <a:t>)</a:t>
                      </a:r>
                      <a:endParaRPr lang="en-US" sz="11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dirty="0"/>
                        <a:t>Date</a:t>
                      </a:r>
                      <a:endParaRPr lang="en-US" sz="11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Audience - </a:t>
                      </a:r>
                      <a:r>
                        <a:rPr lang="en-US" sz="1100" b="0" dirty="0"/>
                        <a:t>TWM </a:t>
                      </a:r>
                      <a:r>
                        <a:rPr lang="en-US" sz="900" b="0" dirty="0"/>
                        <a:t>tsunami warning and mitigation</a:t>
                      </a:r>
                      <a:endParaRPr lang="en-US" sz="1100" b="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Language</a:t>
                      </a:r>
                      <a:endParaRPr lang="en-US" sz="1100" dirty="0">
                        <a:solidFill>
                          <a:srgbClr val="0432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Comments</a:t>
                      </a:r>
                    </a:p>
                    <a:p>
                      <a:pPr marL="0" marR="0" lvl="0" indent="0" algn="l" defTabSz="34103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/>
                        <a:t>* </a:t>
                      </a:r>
                      <a:r>
                        <a:rPr lang="en-US" sz="900" b="0" i="0" u="none" strike="noStrike" dirty="0">
                          <a:effectLst/>
                        </a:rPr>
                        <a:t>Interest by other RTCs to teach</a:t>
                      </a:r>
                      <a:endParaRPr lang="en-US" sz="1100" b="0" i="0" u="none" strike="noStrike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4363571"/>
                  </a:ext>
                </a:extLst>
              </a:tr>
              <a:tr h="48829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ITIC:  Tsunami Awareness </a:t>
                      </a:r>
                      <a:r>
                        <a:rPr lang="en-US" sz="1400" u="none" strike="noStrike" dirty="0">
                          <a:solidFill>
                            <a:srgbClr val="0432FF"/>
                          </a:solidFill>
                          <a:effectLst/>
                        </a:rPr>
                        <a:t>- 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overview covering hazard assessment, warning, preparedness, mitigation, response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4-8 </a:t>
                      </a:r>
                      <a:r>
                        <a:rPr lang="en-US" sz="1100" dirty="0" err="1"/>
                        <a:t>hrs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2023</a:t>
                      </a:r>
                      <a:endParaRPr lang="en-US" sz="1200" b="1" i="0" u="none" strike="noStrike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All levels, no background necessary.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r>
                        <a:rPr lang="en-US" sz="1100" u="none" strike="noStrike" dirty="0">
                          <a:effectLst/>
                        </a:rPr>
                        <a:t>, Span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 with options for regional customization.  (*)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1482007"/>
                  </a:ext>
                </a:extLst>
              </a:tr>
              <a:tr h="64803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IOTIC/ITIC:  Tsunami Ready </a:t>
                      </a:r>
                      <a:r>
                        <a:rPr lang="en-US" sz="1400" u="none" strike="noStrike" dirty="0">
                          <a:solidFill>
                            <a:srgbClr val="0432FF"/>
                          </a:solidFill>
                          <a:effectLst/>
                        </a:rPr>
                        <a:t>(IOC MG 74) 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Overview of guidelines, process for establishing TR </a:t>
                      </a:r>
                      <a:r>
                        <a:rPr lang="en-US" sz="1100" u="none" strike="noStrike" dirty="0" err="1">
                          <a:solidFill>
                            <a:schemeClr val="tx1"/>
                          </a:solidFill>
                          <a:effectLst/>
                        </a:rPr>
                        <a:t>Programmes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 and recognizing TR communities</a:t>
                      </a:r>
                      <a:endParaRPr lang="en-US" sz="1100" b="0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b="0" dirty="0"/>
                        <a:t>4-8 </a:t>
                      </a:r>
                      <a:r>
                        <a:rPr lang="en-US" sz="1100" b="0" dirty="0" err="1"/>
                        <a:t>hrs</a:t>
                      </a:r>
                      <a:endParaRPr lang="en-US" sz="1100" b="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2023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-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432FF"/>
                          </a:solidFill>
                          <a:effectLst/>
                        </a:rPr>
                        <a:t>2024</a:t>
                      </a:r>
                      <a:endParaRPr lang="en-US" sz="1200" b="1" i="0" u="none" strike="noStrike" dirty="0">
                        <a:solidFill>
                          <a:srgbClr val="0432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Govt and NGOs responsible or interested in preparedness, in TR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r>
                        <a:rPr lang="en-US" sz="1100" u="none" strike="noStrike" dirty="0">
                          <a:effectLst/>
                        </a:rPr>
                        <a:t>, Span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 with options for regional customization.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034646958"/>
                  </a:ext>
                </a:extLst>
              </a:tr>
              <a:tr h="425448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ITIC:  Tsunami Early Warning Systems (TEWS)  </a:t>
                      </a:r>
                      <a:r>
                        <a:rPr lang="en-US" sz="12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- </a:t>
                      </a:r>
                      <a:r>
                        <a:rPr lang="en-US" sz="1100" u="none" strike="noStrike" dirty="0">
                          <a:effectLst/>
                        </a:rPr>
                        <a:t>components of, requirements for robust, reliable, effective TWS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40 </a:t>
                      </a:r>
                      <a:r>
                        <a:rPr lang="en-US" sz="1100" dirty="0" err="1"/>
                        <a:t>hrs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2024</a:t>
                      </a:r>
                      <a:endParaRPr lang="en-US" sz="12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Agencies responsible  for TWM in country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r>
                        <a:rPr lang="en-US" sz="1100" u="none" strike="noStrike" dirty="0">
                          <a:effectLst/>
                        </a:rPr>
                        <a:t>, Span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 with options for regional customization. (*)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2247347465"/>
                  </a:ext>
                </a:extLst>
              </a:tr>
              <a:tr h="726092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ITIC/IOTIC TEMPP (Tsunami Evacuation Maps, Plans, and Procedures</a:t>
                      </a:r>
                      <a:r>
                        <a:rPr lang="en-US" sz="12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, IOC MG 82)  </a:t>
                      </a:r>
                      <a:r>
                        <a:rPr lang="en-US" sz="1100" u="none" strike="noStrike" dirty="0">
                          <a:effectLst/>
                        </a:rPr>
                        <a:t>1.  Identifying Inundation Areas, 2. Developing Evacuation Maps, 3. Developing Response Plans and Standard Operating Procedures, 4. Exercising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4 40-hr module, Tot 160 </a:t>
                      </a:r>
                      <a:r>
                        <a:rPr lang="en-US" sz="1100" dirty="0" err="1"/>
                        <a:t>hrs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2023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-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2024</a:t>
                      </a:r>
                      <a:endParaRPr lang="en-US" sz="12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Scientists, govt, and NGOs involved in preparedness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(*) Sequential training and product development with outcome community recognized UNESCO IOC Tsunami Ready.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924060366"/>
                  </a:ext>
                </a:extLst>
              </a:tr>
              <a:tr h="564628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ITIC:  Tsunami Warning and Emergency Response Standard Operating Procedures (SOPs) </a:t>
                      </a:r>
                      <a:r>
                        <a:rPr lang="en-US" sz="12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(IOC MG 76) </a:t>
                      </a:r>
                      <a:r>
                        <a:rPr lang="en-US" sz="1100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- </a:t>
                      </a:r>
                      <a:r>
                        <a:rPr lang="en-US" sz="1100" u="none" strike="noStrike" dirty="0">
                          <a:effectLst/>
                        </a:rPr>
                        <a:t>procedures and protocols used successful tsunami warning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chemeClr val="accent6"/>
                          </a:solidFill>
                          <a:effectLst/>
                        </a:rPr>
                        <a:t>2024</a:t>
                      </a:r>
                      <a:endParaRPr lang="en-US" sz="1200" b="1" i="0" u="none" strike="noStrike" dirty="0">
                        <a:solidFill>
                          <a:schemeClr val="accent6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Agencies involved in  TW and TER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content. 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(*)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3179037841"/>
                  </a:ext>
                </a:extLst>
              </a:tr>
              <a:tr h="822299">
                <a:tc>
                  <a:txBody>
                    <a:bodyPr/>
                    <a:lstStyle/>
                    <a:p>
                      <a:pPr algn="l" fontAlgn="b"/>
                      <a:r>
                        <a:rPr lang="en-US" sz="12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ITIC:  TWC Staff Basic Competencies </a:t>
                      </a:r>
                      <a:r>
                        <a:rPr lang="en-US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- </a:t>
                      </a:r>
                      <a:r>
                        <a:rPr lang="en-US" sz="1100" u="none" strike="noStrike" dirty="0">
                          <a:effectLst/>
                        </a:rPr>
                        <a:t>Information and skill requirements for TWC staff.  Topics:  science of earthquakes and tsunamis, analysis methods, tools and techniques for monitoring, assessing tsunami threat, issuing alerts, cancelling tsunami warnings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r>
                        <a:rPr lang="en-US" sz="1100" dirty="0"/>
                        <a:t>120 </a:t>
                      </a:r>
                      <a:r>
                        <a:rPr lang="en-US" sz="1100" dirty="0" err="1"/>
                        <a:t>hrs</a:t>
                      </a:r>
                      <a:endParaRPr lang="en-US" sz="11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2024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-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effectLst/>
                        </a:rPr>
                        <a:t>2026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TWC staff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 err="1">
                          <a:effectLst/>
                        </a:rPr>
                        <a:t>Eng</a:t>
                      </a:r>
                      <a:r>
                        <a:rPr lang="en-US" sz="1100" u="none" strike="noStrike" dirty="0">
                          <a:effectLst/>
                        </a:rPr>
                        <a:t>, Span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Standard content with options for regional customization.  </a:t>
                      </a:r>
                    </a:p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(*)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extLst>
                  <a:ext uri="{0D108BD9-81ED-4DB2-BD59-A6C34878D82A}">
                    <a16:rowId xmlns:a16="http://schemas.microsoft.com/office/drawing/2014/main" val="198901892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D7E286B-6CBC-6BC4-EDB7-56B15903B38F}"/>
              </a:ext>
            </a:extLst>
          </p:cNvPr>
          <p:cNvSpPr txBox="1"/>
          <p:nvPr/>
        </p:nvSpPr>
        <p:spPr>
          <a:xfrm>
            <a:off x="7524328" y="28785"/>
            <a:ext cx="201622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400" i="1" dirty="0">
                <a:solidFill>
                  <a:srgbClr val="0432FF"/>
                </a:solidFill>
              </a:rPr>
              <a:t>- p</a:t>
            </a:r>
            <a:r>
              <a:rPr lang="en-US" altLang="en-US" sz="1400" i="1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ending funding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366055213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22D639B5-307B-B940-9DBE-00609873AA71}"/>
              </a:ext>
            </a:extLst>
          </p:cNvPr>
          <p:cNvSpPr/>
          <p:nvPr/>
        </p:nvSpPr>
        <p:spPr bwMode="auto">
          <a:xfrm>
            <a:off x="228600" y="2299970"/>
            <a:ext cx="8610600" cy="2819400"/>
          </a:xfrm>
          <a:prstGeom prst="rect">
            <a:avLst/>
          </a:prstGeom>
          <a:solidFill>
            <a:srgbClr val="FFDBF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>
              <a:solidFill>
                <a:srgbClr val="000000"/>
              </a:solidFill>
              <a:latin typeface="Arial" charset="0"/>
              <a:cs typeface="Angsana New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8FBBEA-B615-DB4E-B0CF-84829020C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593" y="0"/>
            <a:ext cx="6815138" cy="571500"/>
          </a:xfrm>
        </p:spPr>
        <p:txBody>
          <a:bodyPr/>
          <a:lstStyle/>
          <a:p>
            <a:r>
              <a:rPr lang="en-US" dirty="0">
                <a:solidFill>
                  <a:schemeClr val="accent6"/>
                </a:solidFill>
              </a:rPr>
              <a:t>OTGA Tsunami Awareness – 3 Modules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822D8-78F1-9A42-95F9-84A92CA2A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1" y="994410"/>
            <a:ext cx="8435975" cy="4114800"/>
          </a:xfrm>
        </p:spPr>
        <p:txBody>
          <a:bodyPr/>
          <a:lstStyle/>
          <a:p>
            <a:pPr marL="292093" indent="-292093">
              <a:buFont typeface="+mj-lt"/>
              <a:buAutoNum type="arabicPeriod"/>
            </a:pPr>
            <a:r>
              <a:rPr lang="en-US" dirty="0"/>
              <a:t>Tsunami Basics – 1, 2</a:t>
            </a:r>
          </a:p>
          <a:p>
            <a:pPr marL="292093" indent="-292093">
              <a:buFont typeface="+mj-lt"/>
              <a:buAutoNum type="arabicPeriod"/>
            </a:pPr>
            <a:r>
              <a:rPr lang="en-US" dirty="0"/>
              <a:t>Tsunami Warning Systems – 1, 2</a:t>
            </a:r>
          </a:p>
          <a:p>
            <a:pPr marL="292093" indent="-292093">
              <a:buFont typeface="+mj-lt"/>
              <a:buAutoNum type="arabicPeriod"/>
            </a:pPr>
            <a:r>
              <a:rPr lang="en-US" dirty="0"/>
              <a:t>Tsunami Preparedness – 1,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7FD790F-B105-4044-8FF2-2DA2054ED99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0327" y="571037"/>
            <a:ext cx="2819400" cy="1762125"/>
          </a:xfrm>
          <a:prstGeom prst="rect">
            <a:avLst/>
          </a:prstGeom>
          <a:ln w="28575">
            <a:solidFill>
              <a:srgbClr val="FFDBF3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F45ECC9-70B1-BC48-B1C0-667E9A62ED1D}"/>
              </a:ext>
            </a:extLst>
          </p:cNvPr>
          <p:cNvGrpSpPr/>
          <p:nvPr/>
        </p:nvGrpSpPr>
        <p:grpSpPr>
          <a:xfrm>
            <a:off x="381000" y="2376172"/>
            <a:ext cx="8305800" cy="2609849"/>
            <a:chOff x="381000" y="2266951"/>
            <a:chExt cx="8458200" cy="260984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B8F6156-2544-F447-827E-BD1CFBA2C9E0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1000" y="2276193"/>
              <a:ext cx="2057851" cy="128615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EF384F9-0D87-0748-92EA-4F2310DB0ACA}"/>
                </a:ext>
              </a:extLst>
            </p:cNvPr>
            <p:cNvPicPr/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81000" y="3638550"/>
              <a:ext cx="2057400" cy="12280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0C7ECED-738F-394A-B712-DE5EFD69F8D4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90801" y="2266951"/>
              <a:ext cx="1981200" cy="129539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070322FC-9C86-A84D-9A75-090905889CEC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4400" y="3638550"/>
              <a:ext cx="1981200" cy="12192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8AF22EF8-0C28-F44D-881B-4B9137B740C7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0" y="2324100"/>
              <a:ext cx="1981200" cy="12382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97EFC1-5964-F348-B498-B2A8BF31231C}"/>
                </a:ext>
              </a:extLst>
            </p:cNvPr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58000" y="3638550"/>
              <a:ext cx="1981200" cy="122809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F8C2AB9-78FF-EE46-BD5B-44F8D98584BE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24400" y="2324100"/>
              <a:ext cx="1981200" cy="12382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C71EB921-4949-0540-A8FD-D14120497066}"/>
                </a:ext>
              </a:extLst>
            </p:cNvPr>
            <p:cNvPicPr/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"/>
            <a:stretch/>
          </p:blipFill>
          <p:spPr>
            <a:xfrm>
              <a:off x="2590800" y="3638550"/>
              <a:ext cx="1981200" cy="12382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01912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945EA7-DCA9-F349-B700-E456DDFCE4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918" y="31205"/>
            <a:ext cx="9313408" cy="5715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ITIC training videos – PTWC SOPs </a:t>
            </a:r>
            <a:r>
              <a:rPr lang="en-US" sz="1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(support OTGA)</a:t>
            </a:r>
            <a:endParaRPr lang="en-US" sz="28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FE4A0A-389E-1C4F-90C8-37802B7A61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5363" y="955963"/>
            <a:ext cx="4018963" cy="306012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198536-0177-3C47-AB61-8AD549457AE9}"/>
              </a:ext>
            </a:extLst>
          </p:cNvPr>
          <p:cNvSpPr/>
          <p:nvPr/>
        </p:nvSpPr>
        <p:spPr>
          <a:xfrm>
            <a:off x="4746048" y="4407524"/>
            <a:ext cx="4288353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cs typeface="Angsana New"/>
                <a:hlinkClick r:id="rId3"/>
              </a:rPr>
              <a:t>https://vimeo.com/showcase/8956022</a:t>
            </a:r>
            <a:endParaRPr lang="en-US" b="1" dirty="0">
              <a:solidFill>
                <a:srgbClr val="000000"/>
              </a:solidFill>
              <a:latin typeface="Arial"/>
              <a:cs typeface="Angsana New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  <a:cs typeface="Angsana New"/>
              </a:rPr>
              <a:t>Password:  training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6FE111-986F-E449-B9E3-5759947F6D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95" y="921541"/>
            <a:ext cx="3923679" cy="18551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27B00E1-8A6B-2E4D-8D09-C14363B72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42424" y="955963"/>
            <a:ext cx="2082254" cy="335626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15F9829-0102-4CD1-BB1A-1ECD65D53F21}"/>
              </a:ext>
            </a:extLst>
          </p:cNvPr>
          <p:cNvGrpSpPr/>
          <p:nvPr/>
        </p:nvGrpSpPr>
        <p:grpSpPr>
          <a:xfrm>
            <a:off x="124691" y="2883980"/>
            <a:ext cx="3210791" cy="1699984"/>
            <a:chOff x="290946" y="3949315"/>
            <a:chExt cx="4281054" cy="226664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8150975-0A03-2992-B59C-4F68C384E6F4}"/>
                </a:ext>
              </a:extLst>
            </p:cNvPr>
            <p:cNvSpPr/>
            <p:nvPr/>
          </p:nvSpPr>
          <p:spPr bwMode="auto">
            <a:xfrm>
              <a:off x="290946" y="3949315"/>
              <a:ext cx="4281053" cy="2227317"/>
            </a:xfrm>
            <a:prstGeom prst="rect">
              <a:avLst/>
            </a:prstGeom>
            <a:solidFill>
              <a:srgbClr val="FDFFD2"/>
            </a:solidFill>
            <a:ln w="28575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defTabSz="685800">
                <a:defRPr/>
              </a:pPr>
              <a:endParaRPr lang="en-US" sz="1350">
                <a:solidFill>
                  <a:srgbClr val="000000"/>
                </a:solidFill>
                <a:latin typeface="Arial" charset="0"/>
                <a:cs typeface="Angsana New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7C11924-7F99-01AF-D790-BA5F3F28D822}"/>
                </a:ext>
              </a:extLst>
            </p:cNvPr>
            <p:cNvSpPr txBox="1"/>
            <p:nvPr/>
          </p:nvSpPr>
          <p:spPr>
            <a:xfrm>
              <a:off x="290947" y="3986290"/>
              <a:ext cx="4281053" cy="2229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34541" lvl="1" indent="-127397" defTabSz="685800" eaLnBrk="1" fontAlgn="auto" hangingPunct="1">
                <a:spcBef>
                  <a:spcPts val="4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432FF"/>
                  </a:solidFill>
                  <a:latin typeface="Arial"/>
                  <a:cs typeface="Angsana New"/>
                </a:rPr>
                <a:t>2021-22:  PTWC Enhanced Products and Staging (Pacific, Caribbean) (EN-SP-FR)</a:t>
              </a:r>
              <a:r>
                <a:rPr lang="en-US" sz="1200" dirty="0">
                  <a:solidFill>
                    <a:srgbClr val="000000"/>
                  </a:solidFill>
                  <a:latin typeface="Arial"/>
                  <a:cs typeface="Angsana New"/>
                </a:rPr>
                <a:t>                    10-22 min </a:t>
              </a:r>
            </a:p>
            <a:p>
              <a:pPr marL="134541" lvl="1" indent="-127397" defTabSz="685800" eaLnBrk="1" fontAlgn="auto" hangingPunct="1">
                <a:spcBef>
                  <a:spcPts val="4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432FF"/>
                  </a:solidFill>
                  <a:latin typeface="Arial"/>
                  <a:cs typeface="Angsana New"/>
                </a:rPr>
                <a:t>2022:  TWC Operations – What happens  at PTWC during Pacific earthquake? (EN)         </a:t>
              </a:r>
              <a:r>
                <a:rPr lang="en-US" sz="1200" dirty="0">
                  <a:solidFill>
                    <a:srgbClr val="000000"/>
                  </a:solidFill>
                  <a:latin typeface="Arial"/>
                  <a:cs typeface="Angsana New"/>
                </a:rPr>
                <a:t>18 min </a:t>
              </a:r>
            </a:p>
            <a:p>
              <a:pPr marL="134541" lvl="1" indent="-127397" defTabSz="685800" eaLnBrk="1" fontAlgn="auto" hangingPunct="1">
                <a:spcBef>
                  <a:spcPts val="40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cs typeface="Angsana New"/>
                </a:rPr>
                <a:t>Planned:  Tsunami Forecasting (EN)      (req </a:t>
              </a:r>
              <a:r>
                <a:rPr lang="en-US" sz="1200" dirty="0" err="1">
                  <a:solidFill>
                    <a:srgbClr val="000000"/>
                  </a:solidFill>
                  <a:latin typeface="Arial"/>
                  <a:cs typeface="Angsana New"/>
                </a:rPr>
                <a:t>fr</a:t>
              </a:r>
              <a:r>
                <a:rPr lang="en-US" sz="1200" dirty="0">
                  <a:solidFill>
                    <a:srgbClr val="000000"/>
                  </a:solidFill>
                  <a:latin typeface="Arial"/>
                  <a:cs typeface="Angsana New"/>
                </a:rPr>
                <a:t> PTWS 4 Mar 2021 debrief) – 20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09217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EA7EA3-C8E9-F848-B807-8280F3DD3D68}"/>
              </a:ext>
            </a:extLst>
          </p:cNvPr>
          <p:cNvSpPr/>
          <p:nvPr/>
        </p:nvSpPr>
        <p:spPr>
          <a:xfrm>
            <a:off x="467544" y="1059582"/>
            <a:ext cx="84249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Member TT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Create </a:t>
            </a:r>
            <a:r>
              <a:rPr lang="en-US" sz="2400" b="1" dirty="0" err="1">
                <a:latin typeface="+mn-lt"/>
                <a:hlinkClick r:id="rId2"/>
              </a:rPr>
              <a:t>PacWave</a:t>
            </a:r>
            <a:r>
              <a:rPr lang="en-US" sz="2400" b="1" dirty="0">
                <a:latin typeface="+mn-lt"/>
                <a:hlinkClick r:id="rId2"/>
              </a:rPr>
              <a:t> video </a:t>
            </a:r>
            <a:r>
              <a:rPr lang="en-US" sz="2400" b="1" dirty="0">
                <a:latin typeface="+mn-lt"/>
              </a:rPr>
              <a:t>for outreach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Host PW22 web site </a:t>
            </a:r>
            <a:r>
              <a:rPr lang="es-PR" sz="2400" dirty="0">
                <a:hlinkClick r:id="rId3"/>
              </a:rPr>
              <a:t>pacwave.info</a:t>
            </a:r>
            <a:r>
              <a:rPr lang="en-US" sz="2400" b="1" dirty="0">
                <a:latin typeface="+mn-lt"/>
              </a:rPr>
              <a:t>,                                     </a:t>
            </a:r>
            <a:r>
              <a:rPr lang="en-US" sz="2400" b="1" dirty="0" err="1">
                <a:latin typeface="+mn-lt"/>
              </a:rPr>
              <a:t>incl</a:t>
            </a:r>
            <a:r>
              <a:rPr lang="en-US" sz="2400" b="1" dirty="0">
                <a:latin typeface="+mn-lt"/>
              </a:rPr>
              <a:t> </a:t>
            </a:r>
            <a:r>
              <a:rPr lang="en-US" sz="2400" b="1" dirty="0">
                <a:hlinkClick r:id="rId4"/>
              </a:rPr>
              <a:t>PW22-PICT</a:t>
            </a:r>
            <a:r>
              <a:rPr lang="en-US" sz="2400" b="1" dirty="0">
                <a:latin typeface="+mn-lt"/>
              </a:rPr>
              <a:t> web page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Host Post-Exercise </a:t>
            </a:r>
            <a:r>
              <a:rPr lang="en-US" sz="2400" b="1" dirty="0" err="1">
                <a:latin typeface="+mn-lt"/>
              </a:rPr>
              <a:t>Eval</a:t>
            </a:r>
            <a:r>
              <a:rPr lang="en-US" sz="2400" b="1" dirty="0">
                <a:latin typeface="+mn-lt"/>
              </a:rPr>
              <a:t> tool (Survey Monkey)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For PW22-PICT, host 1 Communication method (Email listserv), serve as Observer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latin typeface="+mn-lt"/>
              </a:rPr>
              <a:t>Support TT and Chair for compilation of Summary Report</a:t>
            </a:r>
            <a:endParaRPr lang="en-US" sz="2400" b="1" dirty="0"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7C4EB5-A266-EF48-BE0C-93B24DD15B42}"/>
              </a:ext>
            </a:extLst>
          </p:cNvPr>
          <p:cNvSpPr txBox="1">
            <a:spLocks/>
          </p:cNvSpPr>
          <p:nvPr/>
        </p:nvSpPr>
        <p:spPr>
          <a:xfrm>
            <a:off x="456232" y="195486"/>
            <a:ext cx="8712968" cy="411510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34102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68204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02306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36408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r>
              <a:rPr lang="en-US" sz="2400" kern="0" dirty="0"/>
              <a:t>ITIC support to </a:t>
            </a:r>
            <a:r>
              <a:rPr lang="en-US" sz="2400" dirty="0">
                <a:ea typeface="Times New Roman" panose="02020603050405020304" pitchFamily="18" charset="0"/>
                <a:cs typeface="Times New Roman" panose="02020603050405020304" pitchFamily="18" charset="0"/>
              </a:rPr>
              <a:t>PacWave22</a:t>
            </a:r>
          </a:p>
          <a:p>
            <a:endParaRPr lang="en-US" sz="2400" b="0" kern="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22AADC-3867-A646-914D-1FFD34F4C7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195486"/>
            <a:ext cx="2006510" cy="211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992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07E95-CB44-D748-AD7D-C9393CB8D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23478"/>
            <a:ext cx="8280920" cy="571500"/>
          </a:xfrm>
        </p:spPr>
        <p:txBody>
          <a:bodyPr/>
          <a:lstStyle/>
          <a:p>
            <a:r>
              <a:rPr lang="en-US" sz="3200" dirty="0" err="1"/>
              <a:t>PacWave</a:t>
            </a:r>
            <a:r>
              <a:rPr lang="en-US" sz="3200" dirty="0"/>
              <a:t> information video – Dec 2021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D61517E-923A-4C42-BC48-735D890C9DE3}"/>
              </a:ext>
            </a:extLst>
          </p:cNvPr>
          <p:cNvSpPr txBox="1">
            <a:spLocks/>
          </p:cNvSpPr>
          <p:nvPr/>
        </p:nvSpPr>
        <p:spPr bwMode="auto">
          <a:xfrm>
            <a:off x="683568" y="968965"/>
            <a:ext cx="7377545" cy="3633041"/>
          </a:xfrm>
          <a:prstGeom prst="rect">
            <a:avLst/>
          </a:prstGeom>
          <a:noFill/>
          <a:ln>
            <a:noFill/>
          </a:ln>
        </p:spPr>
        <p:txBody>
          <a:bodyPr vert="horz" wrap="square" lIns="68197" tIns="34100" rIns="68197" bIns="34100" numCol="1" anchor="t" anchorCtr="0" compatLnSpc="1">
            <a:prstTxWarp prst="textNoShape">
              <a:avLst/>
            </a:prstTxWarp>
          </a:bodyPr>
          <a:lstStyle>
            <a:lvl1pPr marL="463527" indent="-463527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933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899539" indent="-42966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336" indent="-387332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0549" indent="-380982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8463" indent="-391565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081" indent="-39627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1765" indent="-39627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6446" indent="-39627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137" indent="-39627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645" indent="-347645" defTabSz="685800">
              <a:lnSpc>
                <a:spcPct val="100000"/>
              </a:lnSpc>
              <a:spcBef>
                <a:spcPts val="450"/>
              </a:spcBef>
              <a:buClr>
                <a:srgbClr val="CC0000"/>
              </a:buClr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ngsana New"/>
              </a:rPr>
              <a:t>ITIC, IOC, USA, Chile </a:t>
            </a:r>
          </a:p>
          <a:p>
            <a:pPr marL="347645" indent="-347645" defTabSz="685800">
              <a:lnSpc>
                <a:spcPct val="100000"/>
              </a:lnSpc>
              <a:spcBef>
                <a:spcPts val="450"/>
              </a:spcBef>
              <a:buClr>
                <a:srgbClr val="CC0000"/>
              </a:buClr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ngsana New"/>
              </a:rPr>
              <a:t>TOPICS</a:t>
            </a:r>
          </a:p>
          <a:p>
            <a:pPr marL="674654" lvl="1" indent="-322247" defTabSz="685800">
              <a:lnSpc>
                <a:spcPct val="100000"/>
              </a:lnSpc>
              <a:spcBef>
                <a:spcPts val="450"/>
              </a:spcBef>
              <a:buClr>
                <a:srgbClr val="CC0000"/>
              </a:buClr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ngsana New"/>
              </a:rPr>
              <a:t>What is </a:t>
            </a:r>
            <a:r>
              <a:rPr lang="en-US" sz="2000" kern="0" dirty="0" err="1">
                <a:solidFill>
                  <a:srgbClr val="000000"/>
                </a:solidFill>
                <a:latin typeface="Arial"/>
                <a:cs typeface="Angsana New"/>
              </a:rPr>
              <a:t>PacWave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Angsana New"/>
              </a:rPr>
              <a:t> ?</a:t>
            </a:r>
          </a:p>
          <a:p>
            <a:pPr marL="674654" lvl="1" indent="-322247" defTabSz="685800">
              <a:lnSpc>
                <a:spcPct val="100000"/>
              </a:lnSpc>
              <a:spcBef>
                <a:spcPts val="450"/>
              </a:spcBef>
              <a:buClr>
                <a:srgbClr val="CC0000"/>
              </a:buClr>
            </a:pPr>
            <a:r>
              <a:rPr lang="en-US" sz="2000" kern="0" dirty="0">
                <a:solidFill>
                  <a:srgbClr val="000000"/>
                </a:solidFill>
                <a:latin typeface="Arial"/>
                <a:cs typeface="Angsana New"/>
              </a:rPr>
              <a:t>Why is </a:t>
            </a:r>
            <a:r>
              <a:rPr lang="en-US" sz="2000" kern="0" dirty="0" err="1">
                <a:solidFill>
                  <a:srgbClr val="000000"/>
                </a:solidFill>
                <a:latin typeface="Arial"/>
                <a:cs typeface="Angsana New"/>
              </a:rPr>
              <a:t>PacWave</a:t>
            </a:r>
            <a:r>
              <a:rPr lang="en-US" sz="2000" kern="0" dirty="0">
                <a:solidFill>
                  <a:srgbClr val="000000"/>
                </a:solidFill>
                <a:latin typeface="Arial"/>
                <a:cs typeface="Angsana New"/>
              </a:rPr>
              <a:t> important ?</a:t>
            </a:r>
          </a:p>
          <a:p>
            <a:pPr marL="674654" lvl="1" indent="-322247" defTabSz="685800">
              <a:lnSpc>
                <a:spcPct val="100000"/>
              </a:lnSpc>
              <a:spcBef>
                <a:spcPts val="450"/>
              </a:spcBef>
              <a:buClr>
                <a:srgbClr val="CC0000"/>
              </a:buClr>
            </a:pPr>
            <a:r>
              <a:rPr lang="en-GB" sz="2000" kern="0" dirty="0">
                <a:solidFill>
                  <a:srgbClr val="000000"/>
                </a:solidFill>
                <a:latin typeface="Arial"/>
                <a:cs typeface="Angsana New"/>
              </a:rPr>
              <a:t>What does </a:t>
            </a:r>
            <a:r>
              <a:rPr lang="en-GB" sz="2000" kern="0" dirty="0" err="1">
                <a:solidFill>
                  <a:srgbClr val="000000"/>
                </a:solidFill>
                <a:latin typeface="Arial"/>
                <a:cs typeface="Angsana New"/>
              </a:rPr>
              <a:t>PacWave</a:t>
            </a:r>
            <a:r>
              <a:rPr lang="en-GB" sz="2000" kern="0" dirty="0">
                <a:solidFill>
                  <a:srgbClr val="000000"/>
                </a:solidFill>
                <a:latin typeface="Arial"/>
                <a:cs typeface="Angsana New"/>
              </a:rPr>
              <a:t> do ?</a:t>
            </a:r>
          </a:p>
          <a:p>
            <a:pPr marL="347645" indent="-347645" defTabSz="685800">
              <a:lnSpc>
                <a:spcPct val="100000"/>
              </a:lnSpc>
              <a:spcBef>
                <a:spcPts val="450"/>
              </a:spcBef>
              <a:buClr>
                <a:srgbClr val="CC0000"/>
              </a:buClr>
            </a:pPr>
            <a:r>
              <a:rPr lang="en-GB" sz="2000" kern="0" dirty="0">
                <a:solidFill>
                  <a:srgbClr val="000000"/>
                </a:solidFill>
                <a:latin typeface="Arial"/>
                <a:cs typeface="Angsana New"/>
              </a:rPr>
              <a:t>CONTENT</a:t>
            </a:r>
          </a:p>
          <a:p>
            <a:pPr marL="674654" lvl="1" indent="-322247" defTabSz="685800">
              <a:lnSpc>
                <a:spcPct val="100000"/>
              </a:lnSpc>
              <a:spcBef>
                <a:spcPts val="450"/>
              </a:spcBef>
              <a:buClr>
                <a:srgbClr val="CC0000"/>
              </a:buClr>
            </a:pPr>
            <a:r>
              <a:rPr lang="en-GB" sz="2000" kern="0" dirty="0">
                <a:solidFill>
                  <a:srgbClr val="000000"/>
                </a:solidFill>
                <a:latin typeface="Arial"/>
                <a:cs typeface="Angsana New"/>
              </a:rPr>
              <a:t>‘Interview’ narratives – IOC, ITIC, PTWC, NWPTAC, Chile, Philippines, El Salvador</a:t>
            </a:r>
          </a:p>
          <a:p>
            <a:pPr marL="674654" lvl="1" indent="-322247" defTabSz="685800">
              <a:lnSpc>
                <a:spcPct val="100000"/>
              </a:lnSpc>
              <a:spcBef>
                <a:spcPts val="450"/>
              </a:spcBef>
              <a:buClr>
                <a:srgbClr val="CC0000"/>
              </a:buClr>
            </a:pPr>
            <a:r>
              <a:rPr lang="en-GB" sz="2000" kern="0" dirty="0">
                <a:solidFill>
                  <a:srgbClr val="000000"/>
                </a:solidFill>
                <a:latin typeface="Arial"/>
                <a:cs typeface="Angsana New"/>
              </a:rPr>
              <a:t>Visuals of previous </a:t>
            </a:r>
            <a:r>
              <a:rPr lang="en-GB" sz="2000" kern="0" dirty="0" err="1">
                <a:solidFill>
                  <a:srgbClr val="000000"/>
                </a:solidFill>
                <a:latin typeface="Arial"/>
                <a:cs typeface="Angsana New"/>
              </a:rPr>
              <a:t>PacWave</a:t>
            </a:r>
            <a:r>
              <a:rPr lang="en-GB" sz="2000" kern="0" dirty="0">
                <a:solidFill>
                  <a:srgbClr val="000000"/>
                </a:solidFill>
                <a:latin typeface="Arial"/>
                <a:cs typeface="Angsana New"/>
              </a:rPr>
              <a:t> and other exercises (upstream, downstream)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2B2124-200F-264A-8D2C-DB6430DC18E0}"/>
              </a:ext>
            </a:extLst>
          </p:cNvPr>
          <p:cNvSpPr/>
          <p:nvPr/>
        </p:nvSpPr>
        <p:spPr bwMode="auto">
          <a:xfrm>
            <a:off x="7676782" y="4197002"/>
            <a:ext cx="1159720" cy="2618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378"/>
            <a:endParaRPr lang="en-US">
              <a:solidFill>
                <a:srgbClr val="000000"/>
              </a:solidFill>
              <a:latin typeface="Arial" charset="0"/>
              <a:cs typeface="Angsana New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B96B89-2861-404B-B14A-1C023256E70B}"/>
              </a:ext>
            </a:extLst>
          </p:cNvPr>
          <p:cNvSpPr/>
          <p:nvPr/>
        </p:nvSpPr>
        <p:spPr>
          <a:xfrm>
            <a:off x="5921295" y="4326313"/>
            <a:ext cx="3066865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2407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500" dirty="0">
                <a:solidFill>
                  <a:srgbClr val="C00000"/>
                </a:solidFill>
                <a:latin typeface="Arial"/>
                <a:cs typeface="Angsana Ne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1500" dirty="0" err="1">
                <a:solidFill>
                  <a:srgbClr val="C00000"/>
                </a:solidFill>
                <a:latin typeface="Arial"/>
                <a:cs typeface="Angsana Ne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vimeo.com</a:t>
            </a:r>
            <a:r>
              <a:rPr lang="en-GB" sz="1500" dirty="0">
                <a:solidFill>
                  <a:srgbClr val="C00000"/>
                </a:solidFill>
                <a:latin typeface="Arial"/>
                <a:cs typeface="Angsana New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/654705877</a:t>
            </a:r>
            <a:endParaRPr lang="en-GB" sz="1500" dirty="0">
              <a:solidFill>
                <a:srgbClr val="C00000"/>
              </a:solidFill>
              <a:latin typeface="Arial"/>
              <a:cs typeface="Angsana New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649C24D-3DE7-994C-9B6C-EFE3B1C0FF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915566"/>
            <a:ext cx="3361410" cy="18722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6D329E7-300C-8C41-8D30-9C4D21D959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2715766"/>
            <a:ext cx="1907704" cy="336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267359"/>
      </p:ext>
    </p:extLst>
  </p:cSld>
  <p:clrMapOvr>
    <a:masterClrMapping/>
  </p:clrMapOvr>
  <p:transition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51470"/>
            <a:ext cx="8143056" cy="571500"/>
          </a:xfrm>
        </p:spPr>
        <p:txBody>
          <a:bodyPr/>
          <a:lstStyle/>
          <a:p>
            <a:r>
              <a:rPr lang="es-PR" sz="3000" dirty="0"/>
              <a:t>Short videos – IOC Wave, Tsunami Ready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15566"/>
            <a:ext cx="8855318" cy="4320480"/>
          </a:xfrm>
          <a:solidFill>
            <a:schemeClr val="bg1"/>
          </a:solidFill>
        </p:spPr>
        <p:txBody>
          <a:bodyPr/>
          <a:lstStyle/>
          <a:p>
            <a:pPr lvl="1"/>
            <a:r>
              <a:rPr lang="en-US" sz="2400" dirty="0">
                <a:solidFill>
                  <a:srgbClr val="0432FF"/>
                </a:solidFill>
              </a:rPr>
              <a:t>Exercise Pacific Wave – </a:t>
            </a:r>
            <a:r>
              <a:rPr lang="en-US" sz="2400" dirty="0" err="1">
                <a:solidFill>
                  <a:srgbClr val="0432FF"/>
                </a:solidFill>
              </a:rPr>
              <a:t>Eng</a:t>
            </a:r>
            <a:r>
              <a:rPr lang="en-US" sz="2400" dirty="0">
                <a:solidFill>
                  <a:srgbClr val="0432FF"/>
                </a:solidFill>
              </a:rPr>
              <a:t>, Feb 2022</a:t>
            </a:r>
          </a:p>
          <a:p>
            <a:pPr lvl="1"/>
            <a:r>
              <a:rPr lang="en-US" sz="2400" dirty="0">
                <a:solidFill>
                  <a:srgbClr val="0432FF"/>
                </a:solidFill>
              </a:rPr>
              <a:t>CARIBE Wave Exercise – 1-min PSA. Mar 2022</a:t>
            </a:r>
          </a:p>
          <a:p>
            <a:pPr marL="352416" lvl="1" indent="0">
              <a:buNone/>
            </a:pPr>
            <a:endParaRPr lang="en-US" sz="2400" dirty="0">
              <a:solidFill>
                <a:srgbClr val="0432FF"/>
              </a:solidFill>
            </a:endParaRPr>
          </a:p>
          <a:p>
            <a:pPr marL="352416" lvl="1" indent="0">
              <a:buNone/>
            </a:pPr>
            <a:endParaRPr lang="en-US" sz="4000" dirty="0">
              <a:solidFill>
                <a:srgbClr val="0432FF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400" b="1" dirty="0"/>
              <a:t>Get Pacific Tsunami Ready Shout-outs </a:t>
            </a:r>
            <a:r>
              <a:rPr lang="en-US" sz="2000" dirty="0"/>
              <a:t>(WTAD 2021) </a:t>
            </a:r>
            <a:endParaRPr lang="en-US" sz="2400" dirty="0">
              <a:solidFill>
                <a:srgbClr val="0432FF"/>
              </a:solidFill>
            </a:endParaRP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2400" b="1" dirty="0">
              <a:solidFill>
                <a:srgbClr val="0432FF"/>
              </a:solidFill>
            </a:endParaRPr>
          </a:p>
          <a:p>
            <a:pPr marL="649271" lvl="2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1600" dirty="0">
              <a:solidFill>
                <a:srgbClr val="0432FF"/>
              </a:solidFill>
            </a:endParaRPr>
          </a:p>
          <a:p>
            <a:pPr marL="649271" lvl="2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2400" dirty="0">
              <a:solidFill>
                <a:srgbClr val="0432FF"/>
              </a:solidFill>
            </a:endParaRPr>
          </a:p>
          <a:p>
            <a:pPr marL="649271" lvl="2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2400" dirty="0">
                <a:solidFill>
                  <a:srgbClr val="0432FF"/>
                </a:solidFill>
              </a:rPr>
              <a:t>Update to PICT, Sep 2023:                                               add Micronesia, Palau, USA (NWS Director)</a:t>
            </a:r>
            <a:endParaRPr lang="en-US" sz="2400" b="1" dirty="0">
              <a:solidFill>
                <a:srgbClr val="0432FF"/>
              </a:solidFill>
            </a:endParaRPr>
          </a:p>
          <a:p>
            <a:pPr>
              <a:spcBef>
                <a:spcPts val="1080"/>
              </a:spcBef>
            </a:pPr>
            <a:endParaRPr lang="es-PR" sz="2400" b="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9714EB6-19D7-CD43-9C59-83B56380B0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440" y="123478"/>
            <a:ext cx="432048" cy="4320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EDF6160-69EB-5045-947B-E054C74436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60232" y="647895"/>
            <a:ext cx="1203348" cy="6702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67E42E-136B-474A-97F8-4AD989470AA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880" y="1731608"/>
            <a:ext cx="4752528" cy="8722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DAD4C8-2C93-CC41-8CC3-788240E292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3252558"/>
            <a:ext cx="4824536" cy="109666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A535CFA-8CB6-974E-9592-84B0F9A3B513}"/>
              </a:ext>
            </a:extLst>
          </p:cNvPr>
          <p:cNvSpPr/>
          <p:nvPr/>
        </p:nvSpPr>
        <p:spPr>
          <a:xfrm>
            <a:off x="5364088" y="3291830"/>
            <a:ext cx="327585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1400" dirty="0"/>
              <a:t>Western Pacific,                                                                                   Pacific Island Countries and Territories Eastern Pacific</a:t>
            </a:r>
            <a:endParaRPr lang="en-US" sz="9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0B787C-57AE-D844-9B18-EEEC756C51B5}"/>
              </a:ext>
            </a:extLst>
          </p:cNvPr>
          <p:cNvSpPr/>
          <p:nvPr/>
        </p:nvSpPr>
        <p:spPr>
          <a:xfrm>
            <a:off x="2267744" y="1707654"/>
            <a:ext cx="12241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rgbClr val="0432FF"/>
                </a:solidFill>
              </a:rPr>
              <a:t>English Spanish French</a:t>
            </a:r>
            <a:endParaRPr lang="en-US" sz="1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DA3D9BC-AA4C-2E45-BC24-5C687C5AB5FA}"/>
              </a:ext>
            </a:extLst>
          </p:cNvPr>
          <p:cNvSpPr/>
          <p:nvPr/>
        </p:nvSpPr>
        <p:spPr>
          <a:xfrm>
            <a:off x="5508104" y="4011910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52416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100" dirty="0">
                <a:hlinkClick r:id="rId7"/>
              </a:rPr>
              <a:t>https://</a:t>
            </a:r>
            <a:r>
              <a:rPr lang="en-US" sz="1100" dirty="0" err="1">
                <a:hlinkClick r:id="rId7"/>
              </a:rPr>
              <a:t>vimeo.com</a:t>
            </a:r>
            <a:r>
              <a:rPr lang="en-US" sz="1100" dirty="0">
                <a:hlinkClick r:id="rId7"/>
              </a:rPr>
              <a:t>/showcase/8288490</a:t>
            </a:r>
            <a:endParaRPr lang="en-US" sz="11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F207FAB-F4B5-2F40-BFF7-5520F5695E08}"/>
              </a:ext>
            </a:extLst>
          </p:cNvPr>
          <p:cNvSpPr/>
          <p:nvPr/>
        </p:nvSpPr>
        <p:spPr>
          <a:xfrm>
            <a:off x="971600" y="2440945"/>
            <a:ext cx="254108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0432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100" dirty="0" err="1">
                <a:solidFill>
                  <a:srgbClr val="0432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vimeo.com</a:t>
            </a:r>
            <a:r>
              <a:rPr lang="en-US" sz="1100" dirty="0">
                <a:solidFill>
                  <a:srgbClr val="0432FF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/showcase/9334456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FFA2D38-12E4-5DBF-6F1C-FDF66DBAC77F}"/>
              </a:ext>
            </a:extLst>
          </p:cNvPr>
          <p:cNvSpPr txBox="1"/>
          <p:nvPr/>
        </p:nvSpPr>
        <p:spPr>
          <a:xfrm>
            <a:off x="6784026" y="4830420"/>
            <a:ext cx="202015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100" dirty="0">
                <a:solidFill>
                  <a:srgbClr val="0432FF"/>
                </a:solidFill>
                <a:hlinkClick r:id="rId9"/>
              </a:rPr>
              <a:t>https://</a:t>
            </a:r>
            <a:r>
              <a:rPr lang="en-US" sz="1100" dirty="0" err="1">
                <a:solidFill>
                  <a:srgbClr val="0432FF"/>
                </a:solidFill>
                <a:hlinkClick r:id="rId9"/>
              </a:rPr>
              <a:t>vimeo.com</a:t>
            </a:r>
            <a:r>
              <a:rPr lang="en-US" sz="1100" dirty="0">
                <a:solidFill>
                  <a:srgbClr val="0432FF"/>
                </a:solidFill>
                <a:hlinkClick r:id="rId9"/>
              </a:rPr>
              <a:t>/641742226</a:t>
            </a:r>
            <a:endParaRPr lang="en-US" sz="1100" dirty="0">
              <a:solidFill>
                <a:srgbClr val="0432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B5928C-002C-53BC-490C-CF345DDF6261}"/>
              </a:ext>
            </a:extLst>
          </p:cNvPr>
          <p:cNvSpPr txBox="1"/>
          <p:nvPr/>
        </p:nvSpPr>
        <p:spPr>
          <a:xfrm>
            <a:off x="7499952" y="951423"/>
            <a:ext cx="15365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2407" lvl="1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000" dirty="0">
                <a:solidFill>
                  <a:srgbClr val="0070C0"/>
                </a:solidFill>
                <a:latin typeface="Arial"/>
                <a:cs typeface="Angsana New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https://vimeo.com/654705877</a:t>
            </a:r>
            <a:endParaRPr lang="en-GB" sz="1000" dirty="0">
              <a:solidFill>
                <a:srgbClr val="0070C0"/>
              </a:solidFill>
              <a:latin typeface="Arial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3432463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992B0-36CE-0D4D-BE70-484D69953756}"/>
              </a:ext>
            </a:extLst>
          </p:cNvPr>
          <p:cNvSpPr txBox="1">
            <a:spLocks noChangeArrowheads="1"/>
          </p:cNvSpPr>
          <p:nvPr/>
        </p:nvSpPr>
        <p:spPr>
          <a:xfrm>
            <a:off x="395536" y="195486"/>
            <a:ext cx="8363269" cy="742951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34102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68204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02306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36408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r>
              <a:rPr lang="en-US" altLang="en-US" sz="2400" kern="0" dirty="0">
                <a:ea typeface="ＭＳ Ｐゴシック" panose="020B0600070205080204" pitchFamily="34" charset="-128"/>
              </a:rPr>
              <a:t>UN Decade Support - Pacific, Caribbean, 2021-2023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9D8499-91CB-B74E-8D26-3862F0725E67}"/>
              </a:ext>
            </a:extLst>
          </p:cNvPr>
          <p:cNvSpPr txBox="1">
            <a:spLocks/>
          </p:cNvSpPr>
          <p:nvPr/>
        </p:nvSpPr>
        <p:spPr>
          <a:xfrm>
            <a:off x="152636" y="938437"/>
            <a:ext cx="8838728" cy="4227934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7654" indent="-34765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74671" indent="-32225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26" indent="-29209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43" indent="-28574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0474" indent="-293681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2858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3880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84899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5926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0" dirty="0"/>
              <a:t>Reduce time and increase certainty of forecasts for Local Tsunami Warning  </a:t>
            </a:r>
            <a:r>
              <a:rPr lang="en-US" sz="1600" kern="0" dirty="0">
                <a:solidFill>
                  <a:srgbClr val="0432FF"/>
                </a:solidFill>
              </a:rPr>
              <a:t>Advancing Tsunami Detection and support cable initiatives and SMART pilots </a:t>
            </a:r>
            <a:r>
              <a:rPr lang="en-US" sz="1600" kern="0" dirty="0"/>
              <a:t>- </a:t>
            </a:r>
            <a:r>
              <a:rPr lang="en-US" sz="1600" b="0" kern="0" dirty="0">
                <a:solidFill>
                  <a:srgbClr val="0432FF"/>
                </a:solidFill>
              </a:rPr>
              <a:t>Vanuatu/NC (ITIC lead for training), </a:t>
            </a:r>
            <a:r>
              <a:rPr lang="en-US" sz="1600" b="0" kern="0" dirty="0"/>
              <a:t>Indonesia CBT, NZ-Antarctica, Portugal CAM2, Mediterranean MEDUSA, Caribbean</a:t>
            </a:r>
          </a:p>
          <a:p>
            <a:pPr>
              <a:spcBef>
                <a:spcPts val="12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800" kern="0" dirty="0"/>
              <a:t>100% at risk communities are prepared and resilient (Pacific, Caribbean) –      </a:t>
            </a:r>
            <a:r>
              <a:rPr lang="en-US" sz="1600" b="0" kern="0" dirty="0"/>
              <a:t>Facilitate, participate Tsunami Ready Board, Training, Awareness materials, </a:t>
            </a:r>
            <a:r>
              <a:rPr lang="en-US" sz="1600" b="0" kern="0" dirty="0" err="1"/>
              <a:t>etc</a:t>
            </a:r>
            <a:r>
              <a:rPr lang="en-US" sz="1600" b="0" kern="0" dirty="0"/>
              <a:t>) and execute TR Pilots – </a:t>
            </a:r>
            <a:r>
              <a:rPr lang="en-US" sz="1600" kern="0" dirty="0">
                <a:solidFill>
                  <a:srgbClr val="0432FF"/>
                </a:solidFill>
              </a:rPr>
              <a:t>2021-2024 funding to ITIC (USAID).  </a:t>
            </a:r>
            <a:r>
              <a:rPr lang="en-US" sz="1600" b="0" kern="0" dirty="0">
                <a:solidFill>
                  <a:srgbClr val="0432FF"/>
                </a:solidFill>
              </a:rPr>
              <a:t>Partner with SPC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rgbClr val="0432FF"/>
                </a:solidFill>
              </a:rPr>
              <a:t>Pacific:  Fiji, Marshall Islands (Majuro), Micronesia (</a:t>
            </a:r>
            <a:r>
              <a:rPr lang="en-US" sz="1600" b="1" kern="0" dirty="0" err="1">
                <a:solidFill>
                  <a:srgbClr val="0432FF"/>
                </a:solidFill>
              </a:rPr>
              <a:t>Pohnpei</a:t>
            </a:r>
            <a:r>
              <a:rPr lang="en-US" sz="1600" b="1" kern="0" dirty="0">
                <a:solidFill>
                  <a:srgbClr val="0432FF"/>
                </a:solidFill>
              </a:rPr>
              <a:t>, Chuuk, Yap), Palau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0432FF"/>
                </a:solidFill>
              </a:rPr>
              <a:t>2024+:  4 </a:t>
            </a:r>
            <a:r>
              <a:rPr lang="en-US" sz="1400" b="1" kern="0" dirty="0" err="1">
                <a:solidFill>
                  <a:srgbClr val="0432FF"/>
                </a:solidFill>
              </a:rPr>
              <a:t>addtl</a:t>
            </a:r>
            <a:r>
              <a:rPr lang="en-US" sz="1400" b="1" kern="0" dirty="0">
                <a:solidFill>
                  <a:srgbClr val="0432FF"/>
                </a:solidFill>
              </a:rPr>
              <a:t> PICT (Kiribati, Samoa, Solomon Islands, Vanuatu)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600" b="1" kern="0" dirty="0">
                <a:solidFill>
                  <a:srgbClr val="0432FF"/>
                </a:solidFill>
              </a:rPr>
              <a:t>Caribbean:  Dominica, St Lucia, Barbados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400" b="1" kern="0" dirty="0">
                <a:solidFill>
                  <a:srgbClr val="0432FF"/>
                </a:solidFill>
              </a:rPr>
              <a:t>2024+: 3 </a:t>
            </a:r>
            <a:r>
              <a:rPr lang="en-US" sz="1400" b="1" kern="0" dirty="0" err="1">
                <a:solidFill>
                  <a:srgbClr val="0432FF"/>
                </a:solidFill>
              </a:rPr>
              <a:t>addtl</a:t>
            </a:r>
            <a:r>
              <a:rPr lang="en-US" sz="1400" b="1" kern="0" dirty="0">
                <a:solidFill>
                  <a:srgbClr val="0432FF"/>
                </a:solidFill>
              </a:rPr>
              <a:t> (Antigua and Barbuda, Anguilla (renew), Honduras (3 renew 3 - 1 Pac, 2 Car)</a:t>
            </a:r>
          </a:p>
          <a:p>
            <a:pPr>
              <a:spcBef>
                <a:spcPts val="1200"/>
              </a:spcBef>
              <a:spcAft>
                <a:spcPts val="600"/>
              </a:spcAft>
            </a:pPr>
            <a:r>
              <a:rPr lang="en-US" sz="1800" kern="0" dirty="0"/>
              <a:t>Capacity Building:  </a:t>
            </a:r>
            <a:r>
              <a:rPr lang="en-US" sz="1600" kern="0" dirty="0">
                <a:solidFill>
                  <a:srgbClr val="0432FF"/>
                </a:solidFill>
              </a:rPr>
              <a:t>Create online / hybrid training</a:t>
            </a:r>
            <a:r>
              <a:rPr lang="en-US" sz="1600" b="0" kern="0" dirty="0">
                <a:solidFill>
                  <a:srgbClr val="0432FF"/>
                </a:solidFill>
              </a:rPr>
              <a:t> </a:t>
            </a:r>
            <a:r>
              <a:rPr lang="en-US" sz="1600" kern="0" dirty="0">
                <a:solidFill>
                  <a:srgbClr val="0432FF"/>
                </a:solidFill>
              </a:rPr>
              <a:t>through OTGA                         </a:t>
            </a:r>
            <a:r>
              <a:rPr lang="en-US" sz="1600" b="0" kern="0" dirty="0"/>
              <a:t>Courses:  Tsunami Awareness, Tsunami Ready (IOTIC), TEMPP,                                                        TEWS, TWC/TER SOPs, NTWC Competencies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1600" b="0" kern="0" dirty="0"/>
              <a:t>Collaborations and partnerships with other stakeholders to advance </a:t>
            </a:r>
            <a:r>
              <a:rPr lang="en-US" sz="1600" kern="0" dirty="0"/>
              <a:t>Multi-hazard Early Warning Systems – most active in Caribbean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56B50E-384E-BD4D-B096-1434E38812C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954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71"/>
          <p:cNvSpPr txBox="1">
            <a:spLocks noGrp="1"/>
          </p:cNvSpPr>
          <p:nvPr>
            <p:ph type="title"/>
          </p:nvPr>
        </p:nvSpPr>
        <p:spPr>
          <a:xfrm>
            <a:off x="572868" y="170249"/>
            <a:ext cx="8035871" cy="1047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75" tIns="45675" rIns="91375" bIns="45675" anchor="b" anchorCtr="0">
            <a:noAutofit/>
          </a:bodyPr>
          <a:lstStyle/>
          <a:p>
            <a:pPr marL="0" lvl="0" indent="0" algn="l" rtl="0">
              <a:lnSpc>
                <a:spcPct val="110000"/>
              </a:lnSpc>
              <a:buSzPts val="1400"/>
              <a:buNone/>
            </a:pPr>
            <a:r>
              <a:rPr lang="en-US" dirty="0"/>
              <a:t>Fiji, Coral Coast - Cuvu District </a:t>
            </a:r>
            <a:br>
              <a:rPr lang="en-US" dirty="0"/>
            </a:br>
            <a:br>
              <a:rPr lang="en-US" sz="1100" dirty="0"/>
            </a:br>
            <a:r>
              <a:rPr lang="en-US" sz="2000" dirty="0" err="1"/>
              <a:t>Nayevuyevu</a:t>
            </a:r>
            <a:r>
              <a:rPr lang="en-US" sz="2000" dirty="0"/>
              <a:t> Village (in process)</a:t>
            </a:r>
            <a:endParaRPr dirty="0"/>
          </a:p>
        </p:txBody>
      </p:sp>
      <p:pic>
        <p:nvPicPr>
          <p:cNvPr id="423" name="Google Shape;423;p71"/>
          <p:cNvPicPr preferRelativeResize="0"/>
          <p:nvPr/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160" y="4562634"/>
            <a:ext cx="743871" cy="5303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77DD937-43C3-BB4F-357D-F63EF5014CD0}"/>
              </a:ext>
            </a:extLst>
          </p:cNvPr>
          <p:cNvGrpSpPr/>
          <p:nvPr/>
        </p:nvGrpSpPr>
        <p:grpSpPr>
          <a:xfrm>
            <a:off x="5311386" y="1781118"/>
            <a:ext cx="2439792" cy="1371349"/>
            <a:chOff x="5427734" y="3078879"/>
            <a:chExt cx="2639776" cy="14837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B7D3C0E-6AC4-1A71-400A-5460D12B4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6930" y="3078879"/>
              <a:ext cx="1053432" cy="1483755"/>
            </a:xfrm>
            <a:prstGeom prst="rect">
              <a:avLst/>
            </a:prstGeom>
          </p:spPr>
        </p:pic>
        <p:pic>
          <p:nvPicPr>
            <p:cNvPr id="7" name="Google Shape;663;p75" descr="A screenshot of a computer&#10;&#10;Description automatically generated with low confidence">
              <a:extLst>
                <a:ext uri="{FF2B5EF4-FFF2-40B4-BE49-F238E27FC236}">
                  <a16:creationId xmlns:a16="http://schemas.microsoft.com/office/drawing/2014/main" id="{EC91359E-A5B3-AE29-1EE6-0EB583A5DD7E}"/>
                </a:ext>
              </a:extLst>
            </p:cNvPr>
            <p:cNvPicPr preferRelativeResize="0"/>
            <p:nvPr/>
          </p:nvPicPr>
          <p:blipFill rotWithShape="1">
            <a:blip r:embed="rId5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27734" y="3078879"/>
              <a:ext cx="1032048" cy="148375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F9C051A-EAB3-E99A-70FC-CD8A01DF8906}"/>
                </a:ext>
              </a:extLst>
            </p:cNvPr>
            <p:cNvSpPr txBox="1"/>
            <p:nvPr/>
          </p:nvSpPr>
          <p:spPr>
            <a:xfrm>
              <a:off x="6459782" y="3474720"/>
              <a:ext cx="2771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+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5E23A2-1CA0-D9E3-7357-3877A9261BB7}"/>
                </a:ext>
              </a:extLst>
            </p:cNvPr>
            <p:cNvSpPr txBox="1"/>
            <p:nvPr/>
          </p:nvSpPr>
          <p:spPr>
            <a:xfrm>
              <a:off x="7790362" y="4160519"/>
              <a:ext cx="27714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➥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0110936-F7FB-6DA7-013F-88B3F858A656}"/>
              </a:ext>
            </a:extLst>
          </p:cNvPr>
          <p:cNvGrpSpPr/>
          <p:nvPr/>
        </p:nvGrpSpPr>
        <p:grpSpPr>
          <a:xfrm>
            <a:off x="165091" y="1165026"/>
            <a:ext cx="3165380" cy="2189398"/>
            <a:chOff x="273996" y="1314150"/>
            <a:chExt cx="3165380" cy="2189398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36601A8-5C97-5A5D-C823-2552EFCF794B}"/>
                </a:ext>
              </a:extLst>
            </p:cNvPr>
            <p:cNvGrpSpPr/>
            <p:nvPr/>
          </p:nvGrpSpPr>
          <p:grpSpPr>
            <a:xfrm>
              <a:off x="273996" y="1750935"/>
              <a:ext cx="3165380" cy="1752613"/>
              <a:chOff x="109640" y="1532398"/>
              <a:chExt cx="3705651" cy="2051751"/>
            </a:xfrm>
          </p:grpSpPr>
          <p:pic>
            <p:nvPicPr>
              <p:cNvPr id="12" name="Picture 11" descr="A picture containing screenshot, text, map, multimedia software&#10;&#10;Description automatically generated">
                <a:extLst>
                  <a:ext uri="{FF2B5EF4-FFF2-40B4-BE49-F238E27FC236}">
                    <a16:creationId xmlns:a16="http://schemas.microsoft.com/office/drawing/2014/main" id="{C8AD9D72-6B81-9028-68E3-CCBC5EC59A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80" y="1532399"/>
                <a:ext cx="1619511" cy="2051750"/>
              </a:xfrm>
              <a:prstGeom prst="rect">
                <a:avLst/>
              </a:prstGeom>
            </p:spPr>
          </p:pic>
          <p:pic>
            <p:nvPicPr>
              <p:cNvPr id="13" name="Picture 12" descr="A picture containing text, screenshot, map&#10;&#10;Description automatically generated">
                <a:extLst>
                  <a:ext uri="{FF2B5EF4-FFF2-40B4-BE49-F238E27FC236}">
                    <a16:creationId xmlns:a16="http://schemas.microsoft.com/office/drawing/2014/main" id="{ADDA4A15-DB59-28FA-C9A9-8BEDF6A822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9640" y="1532398"/>
                <a:ext cx="2022132" cy="2051750"/>
              </a:xfrm>
              <a:prstGeom prst="rect">
                <a:avLst/>
              </a:prstGeom>
            </p:spPr>
          </p:pic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63A2D4-62DB-B9F2-1E04-6561029E89C2}"/>
                </a:ext>
              </a:extLst>
            </p:cNvPr>
            <p:cNvSpPr txBox="1"/>
            <p:nvPr/>
          </p:nvSpPr>
          <p:spPr>
            <a:xfrm>
              <a:off x="283570" y="1314150"/>
              <a:ext cx="304389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1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Hazard Assessment: Tsunami Sources Study and Inundation Map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A6C7FB0-FA14-68ED-F8F5-782F0AFB470C}"/>
              </a:ext>
            </a:extLst>
          </p:cNvPr>
          <p:cNvSpPr txBox="1"/>
          <p:nvPr/>
        </p:nvSpPr>
        <p:spPr>
          <a:xfrm>
            <a:off x="5190067" y="783421"/>
            <a:ext cx="3875446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5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Implementation Approach - Stakeholders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Mineral Resources Department, National Disaster Management Office, Ministry of Lands, Provincial Administrator, iTaukei Affairs, Plan International, Partners in Community Development (Fiji), People Living with Disability Organization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10DDE5-CA03-F692-422B-25A1323BCC45}"/>
              </a:ext>
            </a:extLst>
          </p:cNvPr>
          <p:cNvSpPr txBox="1"/>
          <p:nvPr/>
        </p:nvSpPr>
        <p:spPr>
          <a:xfrm>
            <a:off x="149395" y="3378654"/>
            <a:ext cx="126453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Preparedness: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Hazard and Evacuation Maps (Participatory Mapping Meeting - </a:t>
            </a:r>
            <a:r>
              <a:rPr kumimoji="0" lang="en-US" sz="11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Sept 2023</a:t>
            </a: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)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2154307-0355-D26F-C8E2-DE2F41F57D90}"/>
              </a:ext>
            </a:extLst>
          </p:cNvPr>
          <p:cNvGrpSpPr/>
          <p:nvPr/>
        </p:nvGrpSpPr>
        <p:grpSpPr>
          <a:xfrm>
            <a:off x="3719879" y="3423896"/>
            <a:ext cx="2257004" cy="1596830"/>
            <a:chOff x="3781285" y="3354424"/>
            <a:chExt cx="2257004" cy="1596830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A8A9437-0F90-6D01-701D-168D13EDC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1285" y="3354424"/>
              <a:ext cx="2257004" cy="159683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D0C5559-55AC-2272-BC6C-32A572CAA2F7}"/>
                </a:ext>
              </a:extLst>
            </p:cNvPr>
            <p:cNvSpPr txBox="1"/>
            <p:nvPr/>
          </p:nvSpPr>
          <p:spPr>
            <a:xfrm>
              <a:off x="4764025" y="3515483"/>
              <a:ext cx="838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BEBE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DRAFT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8536CD9-9713-7176-0205-49E05EB13C3B}"/>
              </a:ext>
            </a:extLst>
          </p:cNvPr>
          <p:cNvGrpSpPr/>
          <p:nvPr/>
        </p:nvGrpSpPr>
        <p:grpSpPr>
          <a:xfrm>
            <a:off x="1365601" y="3425614"/>
            <a:ext cx="2257004" cy="1596830"/>
            <a:chOff x="1359690" y="3354424"/>
            <a:chExt cx="2257004" cy="15968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83989C4-6C66-5235-422B-C7AC87C2A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9690" y="3354424"/>
              <a:ext cx="2257004" cy="1596830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F480DC5-CA07-5355-2F97-5C5219C6F447}"/>
                </a:ext>
              </a:extLst>
            </p:cNvPr>
            <p:cNvSpPr txBox="1"/>
            <p:nvPr/>
          </p:nvSpPr>
          <p:spPr>
            <a:xfrm>
              <a:off x="2327895" y="3515482"/>
              <a:ext cx="83836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EBEBEB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DRAFT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EFA6226E-41A2-0B74-60E0-CD2E4A0293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9201" y="4427659"/>
            <a:ext cx="2866312" cy="67509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2C594AB6-2417-8EB8-3808-BA7D3EC1D90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31652" y="1336341"/>
            <a:ext cx="690375" cy="97193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B3E37D0-9F86-CD9E-EE8A-30C7B4304C2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624" y="1339837"/>
            <a:ext cx="684087" cy="971937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DA92A88-AF6C-F87F-3A5A-BAADE23FFBD3}"/>
              </a:ext>
            </a:extLst>
          </p:cNvPr>
          <p:cNvSpPr txBox="1"/>
          <p:nvPr/>
        </p:nvSpPr>
        <p:spPr>
          <a:xfrm>
            <a:off x="3836601" y="1109499"/>
            <a:ext cx="75420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Signage: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4B4D48C4-580D-678B-8D99-8E002EA43EB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3196" y="2296254"/>
            <a:ext cx="695906" cy="96786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3B46CF2-8D41-D7F1-86EB-FFFB8B144320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3937" y="2304357"/>
            <a:ext cx="690375" cy="971060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60210731-D4B2-6B8B-86CA-701F495DB9D3}"/>
              </a:ext>
            </a:extLst>
          </p:cNvPr>
          <p:cNvSpPr txBox="1"/>
          <p:nvPr/>
        </p:nvSpPr>
        <p:spPr>
          <a:xfrm>
            <a:off x="6248165" y="3361595"/>
            <a:ext cx="953862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Awareness and Education Materials: Use of local language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E551CA-D2AF-EB17-F864-65F51FF68DE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4139" y="1622239"/>
            <a:ext cx="1060532" cy="12667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AB58873-6A2A-BD2E-EFCC-9B1561D4D41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8253" y="1754740"/>
            <a:ext cx="953621" cy="1239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3FE8D6-825B-FAC0-47B1-83FBF6C1B2C2}"/>
              </a:ext>
            </a:extLst>
          </p:cNvPr>
          <p:cNvSpPr txBox="1"/>
          <p:nvPr/>
        </p:nvSpPr>
        <p:spPr>
          <a:xfrm>
            <a:off x="7734095" y="2940484"/>
            <a:ext cx="10605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Draft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(Living Documents)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84BEDBB-7F15-028B-13AD-65F5CCEAECE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5493" y="3290017"/>
            <a:ext cx="513814" cy="120543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15007C1-E8A4-DF63-2DD1-7563677C406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6451" y="3290018"/>
            <a:ext cx="513814" cy="1205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593758"/>
      </p:ext>
    </p:extLst>
  </p:cSld>
  <p:clrMapOvr>
    <a:masterClrMapping/>
  </p:clrMapOvr>
  <p:transition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EAAA-4DFC-ADCA-C3AA-9804CDCD6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362" y="193669"/>
            <a:ext cx="8748650" cy="874169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" dirty="0">
                <a:solidFill>
                  <a:srgbClr val="C00000"/>
                </a:solidFill>
              </a:rPr>
              <a:t> </a:t>
            </a:r>
            <a:r>
              <a:rPr lang="en-US" sz="3000" dirty="0">
                <a:solidFill>
                  <a:srgbClr val="C00000"/>
                </a:solidFill>
              </a:rPr>
              <a:t>Federated States of Micronesia </a:t>
            </a:r>
            <a:r>
              <a:rPr lang="en-US" sz="2700" dirty="0">
                <a:solidFill>
                  <a:srgbClr val="C00000"/>
                </a:solidFill>
              </a:rPr>
              <a:t>(Chuuk, Pohnpei, Yap)</a:t>
            </a:r>
            <a:br>
              <a:rPr lang="en-US" sz="2700" dirty="0">
                <a:solidFill>
                  <a:srgbClr val="C00000"/>
                </a:solidFill>
              </a:rPr>
            </a:br>
            <a:endParaRPr lang="en-US" sz="2700" dirty="0">
              <a:solidFill>
                <a:srgbClr val="C00000"/>
              </a:solidFill>
            </a:endParaRPr>
          </a:p>
        </p:txBody>
      </p:sp>
      <p:pic>
        <p:nvPicPr>
          <p:cNvPr id="12" name="Picture 11" descr="A map of a land with a map and a name&#10;&#10;Description automatically generated with medium confidence">
            <a:extLst>
              <a:ext uri="{FF2B5EF4-FFF2-40B4-BE49-F238E27FC236}">
                <a16:creationId xmlns:a16="http://schemas.microsoft.com/office/drawing/2014/main" id="{80F6B5C8-4F30-81DA-548B-40CE24D35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8097" y="938889"/>
            <a:ext cx="1432334" cy="1295845"/>
          </a:xfrm>
          <a:prstGeom prst="rect">
            <a:avLst/>
          </a:prstGeom>
        </p:spPr>
      </p:pic>
      <p:pic>
        <p:nvPicPr>
          <p:cNvPr id="19" name="Picture 18" descr="A map of yap state&#10;&#10;Description automatically generated">
            <a:extLst>
              <a:ext uri="{FF2B5EF4-FFF2-40B4-BE49-F238E27FC236}">
                <a16:creationId xmlns:a16="http://schemas.microsoft.com/office/drawing/2014/main" id="{FD4A1EC8-0675-11F2-68B1-3CC4811D6C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066" y="951396"/>
            <a:ext cx="1338426" cy="127083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A313D6C-FD52-02C6-D557-72316E9FD84B}"/>
              </a:ext>
            </a:extLst>
          </p:cNvPr>
          <p:cNvSpPr txBox="1"/>
          <p:nvPr/>
        </p:nvSpPr>
        <p:spPr>
          <a:xfrm>
            <a:off x="330056" y="844676"/>
            <a:ext cx="874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Status - </a:t>
            </a:r>
            <a:r>
              <a:rPr lang="en-US" dirty="0">
                <a:solidFill>
                  <a:srgbClr val="C00000"/>
                </a:solidFill>
              </a:rPr>
              <a:t>Target Completion Nov 5, 2023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9C6E179-4429-BAAB-9AA2-78A9AEDBBFD3}"/>
              </a:ext>
            </a:extLst>
          </p:cNvPr>
          <p:cNvSpPr txBox="1">
            <a:spLocks/>
          </p:cNvSpPr>
          <p:nvPr/>
        </p:nvSpPr>
        <p:spPr>
          <a:xfrm>
            <a:off x="7118324" y="1171692"/>
            <a:ext cx="1858404" cy="75745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" dirty="0">
                <a:solidFill>
                  <a:srgbClr val="C00000"/>
                </a:solidFill>
              </a:rPr>
              <a:t> </a:t>
            </a:r>
            <a:endParaRPr lang="en-US" sz="2250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9DE055-7169-635C-9B02-786EB24E1B26}"/>
              </a:ext>
            </a:extLst>
          </p:cNvPr>
          <p:cNvSpPr txBox="1"/>
          <p:nvPr/>
        </p:nvSpPr>
        <p:spPr>
          <a:xfrm>
            <a:off x="362356" y="1192711"/>
            <a:ext cx="636477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Assessment Indicators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500" dirty="0"/>
              <a:t>Hazard Assessment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/>
              <a:t>Est at-risk populations, resources</a:t>
            </a:r>
          </a:p>
          <a:p>
            <a:r>
              <a:rPr lang="en-US" sz="1500" b="1" dirty="0"/>
              <a:t>Preparedness Indicators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500" dirty="0"/>
              <a:t>Draft evacuation maps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500" dirty="0"/>
              <a:t>Signs decided, Awareness materials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Signage plan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/>
              <a:t>Community outreach; Exercise (Chuuk &amp; Pohnpei)</a:t>
            </a:r>
          </a:p>
          <a:p>
            <a:pPr marL="231775" indent="-231775">
              <a:buFont typeface="Wingdings" pitchFamily="2" charset="2"/>
              <a:buChar char="ü"/>
            </a:pPr>
            <a:r>
              <a:rPr lang="en-US" sz="1500" dirty="0"/>
              <a:t>Exercise (Yap Tabletop);</a:t>
            </a:r>
          </a:p>
          <a:p>
            <a:r>
              <a:rPr lang="en-US" sz="1500" b="1" dirty="0"/>
              <a:t>Response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Response plan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Receive Alert / Warning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Disseminate Warning / Warning</a:t>
            </a:r>
          </a:p>
          <a:p>
            <a:r>
              <a:rPr lang="en-US" sz="1500" b="1" dirty="0"/>
              <a:t>Key Stakeholders</a:t>
            </a:r>
          </a:p>
          <a:p>
            <a:r>
              <a:rPr lang="en-US" sz="1500" dirty="0"/>
              <a:t>National – DECEM</a:t>
            </a:r>
          </a:p>
          <a:p>
            <a:r>
              <a:rPr lang="en-US" sz="1500" dirty="0"/>
              <a:t>State - Weather Service Offices, Disaster Coordination Offices</a:t>
            </a:r>
          </a:p>
        </p:txBody>
      </p:sp>
      <p:pic>
        <p:nvPicPr>
          <p:cNvPr id="3" name="Picture 2" descr="A map of a large island&#10;&#10;Description automatically generated">
            <a:extLst>
              <a:ext uri="{FF2B5EF4-FFF2-40B4-BE49-F238E27FC236}">
                <a16:creationId xmlns:a16="http://schemas.microsoft.com/office/drawing/2014/main" id="{4D422DBA-DF63-4C63-ABF0-797D5F60DA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3253" y="945143"/>
            <a:ext cx="1813927" cy="12833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DDAD11-167E-6723-CD5B-BFD0A4D0E906}"/>
              </a:ext>
            </a:extLst>
          </p:cNvPr>
          <p:cNvSpPr txBox="1"/>
          <p:nvPr/>
        </p:nvSpPr>
        <p:spPr>
          <a:xfrm>
            <a:off x="3628988" y="1529918"/>
            <a:ext cx="117559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3038" indent="-173038">
              <a:buFont typeface="Wingdings" pitchFamily="2" charset="2"/>
              <a:buChar char="ü"/>
            </a:pPr>
            <a:r>
              <a:rPr lang="en-US" sz="1200" dirty="0"/>
              <a:t>Done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200" dirty="0"/>
              <a:t>In-progress</a:t>
            </a:r>
          </a:p>
          <a:p>
            <a:pPr marL="173038" indent="-173038">
              <a:buFont typeface="Courier New" panose="02070309020205020404" pitchFamily="49" charset="0"/>
              <a:buChar char="o"/>
            </a:pPr>
            <a:r>
              <a:rPr lang="en-US" sz="1200" dirty="0"/>
              <a:t>Remaining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9115FAB-EAFE-561F-4C96-235C640FBA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9" t="4787" r="4838" b="7730"/>
          <a:stretch/>
        </p:blipFill>
        <p:spPr>
          <a:xfrm>
            <a:off x="4931499" y="2312405"/>
            <a:ext cx="3655854" cy="2214845"/>
          </a:xfrm>
          <a:prstGeom prst="rect">
            <a:avLst/>
          </a:prstGeom>
        </p:spPr>
      </p:pic>
      <p:pic>
        <p:nvPicPr>
          <p:cNvPr id="9" name="Picture 8" descr="A group of people sitting around tables&#10;&#10;Description automatically generated">
            <a:extLst>
              <a:ext uri="{FF2B5EF4-FFF2-40B4-BE49-F238E27FC236}">
                <a16:creationId xmlns:a16="http://schemas.microsoft.com/office/drawing/2014/main" id="{97F982DF-159C-44D2-B288-838C3F9A7A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312" y="3502653"/>
            <a:ext cx="1535560" cy="1153169"/>
          </a:xfrm>
          <a:prstGeom prst="rect">
            <a:avLst/>
          </a:prstGeom>
          <a:ln>
            <a:solidFill>
              <a:schemeClr val="dk1"/>
            </a:solidFill>
          </a:ln>
        </p:spPr>
      </p:pic>
    </p:spTree>
    <p:extLst>
      <p:ext uri="{BB962C8B-B14F-4D97-AF65-F5344CB8AC3E}">
        <p14:creationId xmlns:p14="http://schemas.microsoft.com/office/powerpoint/2010/main" val="13084628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000A8867-36BC-4F4A-B9B5-215D9DC686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72" y="923947"/>
            <a:ext cx="8686800" cy="4248151"/>
          </a:xfrm>
          <a:solidFill>
            <a:schemeClr val="bg1"/>
          </a:solidFill>
        </p:spPr>
        <p:txBody>
          <a:bodyPr/>
          <a:lstStyle/>
          <a:p>
            <a:pPr marL="349086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sz="2000" dirty="0"/>
              <a:t>ITIC - established 1965 (IOC-IV.6), USA agreed to host</a:t>
            </a:r>
          </a:p>
          <a:p>
            <a:pPr marL="349086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sz="2000" dirty="0"/>
              <a:t>Support Member States </a:t>
            </a:r>
            <a:r>
              <a:rPr lang="en-US" sz="2000" b="0" dirty="0"/>
              <a:t>(Technical improve TW (timely accurate),           Capacity Building, Awareness, Event / Post-Tsunami data </a:t>
            </a:r>
            <a:r>
              <a:rPr lang="en-US" sz="2000" b="0" dirty="0" err="1"/>
              <a:t>coll</a:t>
            </a:r>
            <a:r>
              <a:rPr lang="en-US" sz="2000" b="0" dirty="0"/>
              <a:t>)</a:t>
            </a:r>
          </a:p>
          <a:p>
            <a:pPr marL="327036" lvl="1" indent="0" eaLnBrk="1" hangingPunct="1"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sz="1800" dirty="0"/>
              <a:t>OFFICE - US NOAA NWS </a:t>
            </a:r>
            <a:endParaRPr lang="en-US" sz="1400" dirty="0">
              <a:solidFill>
                <a:srgbClr val="0432FF"/>
              </a:solidFill>
            </a:endParaRP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Director – Dr. Laura Kong </a:t>
            </a: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Font typeface="Wingdings" charset="0"/>
              <a:buChar char="o"/>
              <a:defRPr/>
            </a:pPr>
            <a:r>
              <a:rPr lang="en-US" dirty="0"/>
              <a:t>Deputy Director, ITIC Caribbean Office - Christa von </a:t>
            </a:r>
            <a:r>
              <a:rPr lang="en-US" dirty="0" err="1"/>
              <a:t>Hillebrandt</a:t>
            </a:r>
            <a:r>
              <a:rPr lang="en-US" dirty="0"/>
              <a:t>-Andrade</a:t>
            </a:r>
          </a:p>
          <a:p>
            <a:pPr marL="622072" lvl="2" indent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dirty="0"/>
              <a:t>	</a:t>
            </a:r>
            <a:r>
              <a:rPr lang="en-US" dirty="0">
                <a:solidFill>
                  <a:srgbClr val="0432FF"/>
                </a:solidFill>
              </a:rPr>
              <a:t> </a:t>
            </a:r>
            <a:r>
              <a:rPr lang="en-US" sz="1300" dirty="0"/>
              <a:t>Support CTIC, CARIBE-EWS (eff Sept 1 2021, former Caribbean Tsunami Warning Prog, est. 2010)</a:t>
            </a: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Scientist (Oceanographer) </a:t>
            </a:r>
            <a:r>
              <a:rPr lang="en-US" sz="1400" dirty="0"/>
              <a:t>- </a:t>
            </a:r>
            <a:r>
              <a:rPr lang="en-US" sz="1400" dirty="0">
                <a:solidFill>
                  <a:srgbClr val="0432FF"/>
                </a:solidFill>
              </a:rPr>
              <a:t>vacant</a:t>
            </a: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Technical Information Specialist - </a:t>
            </a:r>
            <a:r>
              <a:rPr lang="en-US" sz="1400" dirty="0">
                <a:solidFill>
                  <a:srgbClr val="0432FF"/>
                </a:solidFill>
              </a:rPr>
              <a:t>vacant</a:t>
            </a: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Information Technology Specialist – Tammy </a:t>
            </a:r>
            <a:r>
              <a:rPr lang="en-US" dirty="0" err="1"/>
              <a:t>Fukuji</a:t>
            </a:r>
            <a:r>
              <a:rPr lang="en-US" dirty="0"/>
              <a:t> </a:t>
            </a:r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Admin Support Assistant – Art </a:t>
            </a:r>
            <a:r>
              <a:rPr lang="en-US" dirty="0" err="1"/>
              <a:t>Sonen</a:t>
            </a:r>
            <a:endParaRPr lang="en-US" dirty="0"/>
          </a:p>
          <a:p>
            <a:pPr marL="971158" lvl="2" indent="-349086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Student interns (part, full-time): 1-2 year-round, 2-4 Summer  </a:t>
            </a:r>
          </a:p>
          <a:p>
            <a:pPr marL="325217" lvl="1" indent="0" eaLnBrk="1" hangingPunct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/>
              <a:t>ASSOCIATE DIRECTOR – established 1974 (IOC/ITSU-IV.1, non-USA)</a:t>
            </a:r>
          </a:p>
          <a:p>
            <a:pPr marL="971158" lvl="2" indent="-349086" eaLnBrk="1" hangingPunct="1">
              <a:spcBef>
                <a:spcPts val="0"/>
              </a:spcBef>
              <a:spcAft>
                <a:spcPts val="600"/>
              </a:spcAft>
              <a:buFont typeface="Wingdings" charset="0"/>
              <a:buChar char="o"/>
              <a:defRPr/>
            </a:pPr>
            <a:r>
              <a:rPr lang="en-US" dirty="0"/>
              <a:t>Cdr. Carlos Zuniga (Chile, SHOA Navy), 2013 (Chile since 1998) </a:t>
            </a:r>
          </a:p>
        </p:txBody>
      </p:sp>
      <p:sp>
        <p:nvSpPr>
          <p:cNvPr id="169987" name="Title 3">
            <a:extLst>
              <a:ext uri="{FF2B5EF4-FFF2-40B4-BE49-F238E27FC236}">
                <a16:creationId xmlns:a16="http://schemas.microsoft.com/office/drawing/2014/main" id="{891CB4B9-E320-3E43-B3D3-249333FC6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23478"/>
            <a:ext cx="6708775" cy="569913"/>
          </a:xfrm>
        </p:spPr>
        <p:txBody>
          <a:bodyPr/>
          <a:lstStyle/>
          <a:p>
            <a:pPr eaLnBrk="1" hangingPunct="1">
              <a:defRPr/>
            </a:pPr>
            <a:r>
              <a:rPr lang="en-US" sz="3075" dirty="0"/>
              <a:t>ITIC – Who we are</a:t>
            </a:r>
          </a:p>
        </p:txBody>
      </p:sp>
      <p:pic>
        <p:nvPicPr>
          <p:cNvPr id="174084" name="Picture 3" descr="10cm.jpg">
            <a:extLst>
              <a:ext uri="{FF2B5EF4-FFF2-40B4-BE49-F238E27FC236}">
                <a16:creationId xmlns:a16="http://schemas.microsoft.com/office/drawing/2014/main" id="{B3DB20F7-2A2C-764F-A947-C5A531044AF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4" y="4443958"/>
            <a:ext cx="604839" cy="604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4">
            <a:extLst>
              <a:ext uri="{FF2B5EF4-FFF2-40B4-BE49-F238E27FC236}">
                <a16:creationId xmlns:a16="http://schemas.microsoft.com/office/drawing/2014/main" id="{E5BCE58D-952F-2C48-B6AA-ED88BE2E1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8424" y="1779662"/>
            <a:ext cx="590551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593566-C9E9-A04D-81CA-BDD6ADD39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602" y="4556980"/>
            <a:ext cx="537592" cy="52012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42ED9C-476B-7D47-9475-F623649F8E4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2" y="1878925"/>
            <a:ext cx="576065" cy="57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80A24E0-54EB-C142-87D0-AB2793A690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2" y="3452132"/>
            <a:ext cx="576064" cy="51649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E12A76A-332D-AA4C-9D03-1B0229C50FB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5602" y="4011358"/>
            <a:ext cx="537809" cy="5040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425"/>
          <a:stretch/>
        </p:blipFill>
        <p:spPr>
          <a:xfrm>
            <a:off x="172840" y="2488412"/>
            <a:ext cx="580824" cy="5164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AEE2D7-5DAF-0144-9754-9A6E85EE4D4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6589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EAAA-4DFC-ADCA-C3AA-9804CDCD6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362" y="193669"/>
            <a:ext cx="8748650" cy="874169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" dirty="0">
                <a:solidFill>
                  <a:srgbClr val="C00000"/>
                </a:solidFill>
              </a:rPr>
              <a:t> </a:t>
            </a:r>
            <a:r>
              <a:rPr lang="en-US" sz="3000" dirty="0">
                <a:solidFill>
                  <a:srgbClr val="C00000"/>
                </a:solidFill>
              </a:rPr>
              <a:t>Republic of Marshall Islands </a:t>
            </a:r>
            <a:r>
              <a:rPr lang="en-US" sz="2700" dirty="0">
                <a:solidFill>
                  <a:srgbClr val="C00000"/>
                </a:solidFill>
              </a:rPr>
              <a:t>(Majuro atoll)</a:t>
            </a:r>
            <a:br>
              <a:rPr lang="en-US" sz="2700" dirty="0">
                <a:solidFill>
                  <a:srgbClr val="C00000"/>
                </a:solidFill>
              </a:rPr>
            </a:b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5533D3-2762-C73F-A00A-F755794B955B}"/>
              </a:ext>
            </a:extLst>
          </p:cNvPr>
          <p:cNvSpPr txBox="1"/>
          <p:nvPr/>
        </p:nvSpPr>
        <p:spPr>
          <a:xfrm>
            <a:off x="388469" y="1222295"/>
            <a:ext cx="6346249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500" b="1" dirty="0"/>
              <a:t>Assessment Indicators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500" dirty="0"/>
              <a:t>Hazard Assessment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/>
              <a:t>Est at-risk populations, resources</a:t>
            </a:r>
          </a:p>
          <a:p>
            <a:r>
              <a:rPr lang="en-US" sz="1500" b="1" dirty="0"/>
              <a:t>Preparedness Indicators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500" dirty="0"/>
              <a:t>Draft evacuation maps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500" dirty="0"/>
              <a:t>Signs ordered </a:t>
            </a:r>
          </a:p>
          <a:p>
            <a:pPr marL="231775" indent="-231775">
              <a:buFont typeface="Arial" panose="020B0604020202020204" pitchFamily="34" charset="0"/>
              <a:buChar char="•"/>
            </a:pPr>
            <a:r>
              <a:rPr lang="en-US" sz="1500" dirty="0"/>
              <a:t>Awareness materials selected;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Signage plan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/>
              <a:t>Community outreach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en-US" sz="1500" dirty="0"/>
              <a:t>Exercise</a:t>
            </a:r>
          </a:p>
          <a:p>
            <a:r>
              <a:rPr lang="en-US" sz="1500" b="1" dirty="0"/>
              <a:t>Response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Response plan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Receive Alert / Warning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500" dirty="0"/>
              <a:t>Disseminate Warning / Warning</a:t>
            </a:r>
          </a:p>
          <a:p>
            <a:r>
              <a:rPr lang="en-US" sz="1500" b="1" dirty="0"/>
              <a:t>Key Stakeholders</a:t>
            </a:r>
          </a:p>
          <a:p>
            <a:r>
              <a:rPr lang="en-US" sz="1500" dirty="0"/>
              <a:t>NDMO, Weather Service Offices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313D6C-FD52-02C6-D557-72316E9FD84B}"/>
              </a:ext>
            </a:extLst>
          </p:cNvPr>
          <p:cNvSpPr txBox="1"/>
          <p:nvPr/>
        </p:nvSpPr>
        <p:spPr>
          <a:xfrm>
            <a:off x="370310" y="887949"/>
            <a:ext cx="874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Status - </a:t>
            </a:r>
            <a:r>
              <a:rPr lang="en-US" dirty="0">
                <a:solidFill>
                  <a:srgbClr val="C00000"/>
                </a:solidFill>
              </a:rPr>
              <a:t>Target Completion Nov 5, 2023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9C6E179-4429-BAAB-9AA2-78A9AEDBBFD3}"/>
              </a:ext>
            </a:extLst>
          </p:cNvPr>
          <p:cNvSpPr txBox="1">
            <a:spLocks/>
          </p:cNvSpPr>
          <p:nvPr/>
        </p:nvSpPr>
        <p:spPr>
          <a:xfrm>
            <a:off x="7118324" y="1171692"/>
            <a:ext cx="1858404" cy="75745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" dirty="0">
                <a:solidFill>
                  <a:srgbClr val="C00000"/>
                </a:solidFill>
              </a:rPr>
              <a:t> </a:t>
            </a:r>
            <a:endParaRPr lang="en-US" sz="2250" dirty="0">
              <a:solidFill>
                <a:srgbClr val="C00000"/>
              </a:solidFill>
            </a:endParaRPr>
          </a:p>
        </p:txBody>
      </p:sp>
      <p:pic>
        <p:nvPicPr>
          <p:cNvPr id="3" name="Google Shape;91;p2">
            <a:extLst>
              <a:ext uri="{FF2B5EF4-FFF2-40B4-BE49-F238E27FC236}">
                <a16:creationId xmlns:a16="http://schemas.microsoft.com/office/drawing/2014/main" id="{250E976F-3BC3-23F7-24E4-D797502089E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51483" y="2824136"/>
            <a:ext cx="1686585" cy="1611628"/>
          </a:xfrm>
          <a:prstGeom prst="rect">
            <a:avLst/>
          </a:prstGeom>
          <a:noFill/>
          <a:ln>
            <a:solidFill>
              <a:schemeClr val="dk1"/>
            </a:solidFill>
          </a:ln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2F2E550D-AB8E-6895-8984-6275D31C24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4222" y="1028364"/>
            <a:ext cx="1978687" cy="1701744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F8A056-585F-2A16-CE05-447964D8B4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48" t="4592" r="5474" b="7490"/>
          <a:stretch/>
        </p:blipFill>
        <p:spPr>
          <a:xfrm>
            <a:off x="3385963" y="2339640"/>
            <a:ext cx="3576476" cy="219512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5B0D5DF-6A5F-E0F8-B4B1-105A34C1D75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1121" y="3532662"/>
            <a:ext cx="1208507" cy="14457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07BA0B5-2499-9702-A5DC-A781051029C6}"/>
              </a:ext>
            </a:extLst>
          </p:cNvPr>
          <p:cNvSpPr txBox="1"/>
          <p:nvPr/>
        </p:nvSpPr>
        <p:spPr>
          <a:xfrm>
            <a:off x="3650619" y="1511430"/>
            <a:ext cx="1142538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3038" indent="-173038">
              <a:buFont typeface="Wingdings" pitchFamily="2" charset="2"/>
              <a:buChar char="ü"/>
            </a:pPr>
            <a:r>
              <a:rPr lang="en-US" sz="1200" dirty="0"/>
              <a:t>Done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200" dirty="0"/>
              <a:t>In-progress</a:t>
            </a:r>
          </a:p>
          <a:p>
            <a:pPr marL="173038" indent="-173038">
              <a:buFont typeface="Courier New" panose="02070309020205020404" pitchFamily="49" charset="0"/>
              <a:buChar char="o"/>
            </a:pPr>
            <a:r>
              <a:rPr lang="en-US" sz="1200" dirty="0"/>
              <a:t>Remaining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AC6BEDB-E801-A639-41EC-8484057463D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57338" y="868282"/>
            <a:ext cx="3124058" cy="128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660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7EAAA-4DFC-ADCA-C3AA-9804CDCD6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7044" y="146015"/>
            <a:ext cx="8748650" cy="874169"/>
          </a:xfrm>
        </p:spPr>
        <p:txBody>
          <a:bodyPr anchor="t">
            <a:normAutofit/>
          </a:bodyPr>
          <a:lstStyle/>
          <a:p>
            <a:pPr algn="l"/>
            <a:r>
              <a:rPr lang="en-US" sz="3000" dirty="0">
                <a:solidFill>
                  <a:srgbClr val="C00000"/>
                </a:solidFill>
              </a:rPr>
              <a:t>Republic of Palau</a:t>
            </a:r>
            <a:endParaRPr lang="en-US" sz="2700" dirty="0">
              <a:solidFill>
                <a:srgbClr val="C0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5533D3-2762-C73F-A00A-F755794B955B}"/>
              </a:ext>
            </a:extLst>
          </p:cNvPr>
          <p:cNvSpPr txBox="1"/>
          <p:nvPr/>
        </p:nvSpPr>
        <p:spPr>
          <a:xfrm>
            <a:off x="517907" y="1294477"/>
            <a:ext cx="3776770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Assessment Indicators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Indicators being verified as done</a:t>
            </a:r>
          </a:p>
          <a:p>
            <a:r>
              <a:rPr lang="en-US" sz="1600" b="1" dirty="0"/>
              <a:t>Preparedness Indicators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Indicators being verified as done</a:t>
            </a:r>
          </a:p>
          <a:p>
            <a:pPr marL="214313" indent="-214313">
              <a:buFont typeface="Wingdings" pitchFamily="2" charset="2"/>
              <a:buChar char="ü"/>
            </a:pPr>
            <a:r>
              <a:rPr lang="en-US" sz="1600" dirty="0"/>
              <a:t>Additional Evacuation and Assembly Area signs ordered</a:t>
            </a:r>
            <a:endParaRPr lang="en-US" sz="2000" dirty="0"/>
          </a:p>
          <a:p>
            <a:r>
              <a:rPr lang="en-US" sz="1600" b="1" dirty="0"/>
              <a:t>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 Indicators being verified as done</a:t>
            </a:r>
          </a:p>
          <a:p>
            <a:r>
              <a:rPr lang="en-US" sz="1600" b="1" dirty="0"/>
              <a:t>Key Stakeholders</a:t>
            </a:r>
          </a:p>
          <a:p>
            <a:r>
              <a:rPr lang="en-US" sz="1600" dirty="0"/>
              <a:t>NDMO, Weather Service Office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A313D6C-FD52-02C6-D557-72316E9FD84B}"/>
              </a:ext>
            </a:extLst>
          </p:cNvPr>
          <p:cNvSpPr txBox="1"/>
          <p:nvPr/>
        </p:nvSpPr>
        <p:spPr>
          <a:xfrm>
            <a:off x="520537" y="896418"/>
            <a:ext cx="8748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Status - </a:t>
            </a:r>
            <a:r>
              <a:rPr lang="en-US" dirty="0">
                <a:solidFill>
                  <a:srgbClr val="C00000"/>
                </a:solidFill>
              </a:rPr>
              <a:t>Target Completion October 5, 2023</a:t>
            </a: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D9C6E179-4429-BAAB-9AA2-78A9AEDBBFD3}"/>
              </a:ext>
            </a:extLst>
          </p:cNvPr>
          <p:cNvSpPr txBox="1">
            <a:spLocks/>
          </p:cNvSpPr>
          <p:nvPr/>
        </p:nvSpPr>
        <p:spPr>
          <a:xfrm>
            <a:off x="7118324" y="1171692"/>
            <a:ext cx="1858404" cy="75745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600" dirty="0">
                <a:solidFill>
                  <a:srgbClr val="C00000"/>
                </a:solidFill>
              </a:rPr>
              <a:t> </a:t>
            </a:r>
            <a:endParaRPr lang="en-US" sz="2250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4C5218-F112-2118-3460-BB3D2DC8736E}"/>
              </a:ext>
            </a:extLst>
          </p:cNvPr>
          <p:cNvSpPr txBox="1"/>
          <p:nvPr/>
        </p:nvSpPr>
        <p:spPr>
          <a:xfrm>
            <a:off x="4189485" y="1764326"/>
            <a:ext cx="117559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173038" indent="-173038">
              <a:buFont typeface="Wingdings" pitchFamily="2" charset="2"/>
              <a:buChar char="ü"/>
            </a:pPr>
            <a:r>
              <a:rPr lang="en-US" sz="1200" dirty="0"/>
              <a:t>Done</a:t>
            </a:r>
          </a:p>
          <a:p>
            <a:pPr marL="173038" indent="-173038">
              <a:buFont typeface="Arial" panose="020B0604020202020204" pitchFamily="34" charset="0"/>
              <a:buChar char="•"/>
            </a:pPr>
            <a:r>
              <a:rPr lang="en-US" sz="1200" dirty="0"/>
              <a:t>In-progress</a:t>
            </a:r>
          </a:p>
          <a:p>
            <a:pPr marL="173038" indent="-173038">
              <a:buFont typeface="Courier New" panose="02070309020205020404" pitchFamily="49" charset="0"/>
              <a:buChar char="o"/>
            </a:pPr>
            <a:r>
              <a:rPr lang="en-US" sz="1200" dirty="0"/>
              <a:t>Remaining</a:t>
            </a:r>
          </a:p>
        </p:txBody>
      </p:sp>
      <p:pic>
        <p:nvPicPr>
          <p:cNvPr id="9" name="Picture 8" descr="A screenshot of a map&#10;&#10;Description automatically generated">
            <a:extLst>
              <a:ext uri="{FF2B5EF4-FFF2-40B4-BE49-F238E27FC236}">
                <a16:creationId xmlns:a16="http://schemas.microsoft.com/office/drawing/2014/main" id="{AB38B1E1-0ED8-1F3A-67E4-88802BF16A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8479" y="951933"/>
            <a:ext cx="1484984" cy="1988027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0" name="Picture 9" descr="A diagram of a warning flow chart&#10;&#10;Description automatically generated">
            <a:extLst>
              <a:ext uri="{FF2B5EF4-FFF2-40B4-BE49-F238E27FC236}">
                <a16:creationId xmlns:a16="http://schemas.microsoft.com/office/drawing/2014/main" id="{B1B3271E-803A-500C-354C-11B735DFA7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311" y="969423"/>
            <a:ext cx="1494781" cy="1423826"/>
          </a:xfrm>
          <a:prstGeom prst="rect">
            <a:avLst/>
          </a:prstGeom>
          <a:ln>
            <a:solidFill>
              <a:schemeClr val="dk1"/>
            </a:solidFill>
          </a:ln>
        </p:spPr>
      </p:pic>
      <p:pic>
        <p:nvPicPr>
          <p:cNvPr id="11" name="Picture 10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FF490E00-365F-DE88-E49F-843456B9F5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93315" y="3093726"/>
            <a:ext cx="2566789" cy="13877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D72F021-824B-3F00-6E95-413DE17C51F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804" r="69372" b="41270"/>
          <a:stretch/>
        </p:blipFill>
        <p:spPr>
          <a:xfrm>
            <a:off x="4844623" y="3093726"/>
            <a:ext cx="1484984" cy="15115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245DEEC-151A-F7DF-A9A9-58F97D382F3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1669" t="10012" r="32687" b="47989"/>
          <a:stretch/>
        </p:blipFill>
        <p:spPr>
          <a:xfrm>
            <a:off x="3591831" y="3467123"/>
            <a:ext cx="1484985" cy="11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168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itle 1">
            <a:extLst>
              <a:ext uri="{FF2B5EF4-FFF2-40B4-BE49-F238E27FC236}">
                <a16:creationId xmlns:a16="http://schemas.microsoft.com/office/drawing/2014/main" id="{B33AEF78-8144-5B45-ADC7-DEAA7569B6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528" y="-92546"/>
            <a:ext cx="9067800" cy="742951"/>
          </a:xfrm>
        </p:spPr>
        <p:txBody>
          <a:bodyPr/>
          <a:lstStyle/>
          <a:p>
            <a:r>
              <a:rPr lang="en-US" altLang="en-US" sz="2800" dirty="0">
                <a:ea typeface="ＭＳ Ｐゴシック" panose="020B0600070205080204" pitchFamily="34" charset="-128"/>
              </a:rPr>
              <a:t>UNESCO IOC Tsunami Ready Recognition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3A58520-3285-E44C-89B4-5727DE851220}"/>
              </a:ext>
            </a:extLst>
          </p:cNvPr>
          <p:cNvSpPr txBox="1">
            <a:spLocks/>
          </p:cNvSpPr>
          <p:nvPr/>
        </p:nvSpPr>
        <p:spPr bwMode="auto">
          <a:xfrm>
            <a:off x="251520" y="843558"/>
            <a:ext cx="8784976" cy="1728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  <a:noAutofit/>
          </a:bodyPr>
          <a:lstStyle>
            <a:lvl1pPr marL="347654" indent="-34765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74671" indent="-32225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26" indent="-29209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43" indent="-28574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0474" indent="-293681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2858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3880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84899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5926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8000"/>
              </a:lnSpc>
              <a:spcBef>
                <a:spcPts val="600"/>
              </a:spcBef>
            </a:pPr>
            <a:r>
              <a:rPr lang="en-US" sz="2000" kern="0" dirty="0"/>
              <a:t>Facilitated by TICs</a:t>
            </a:r>
          </a:p>
          <a:p>
            <a:pPr>
              <a:lnSpc>
                <a:spcPct val="98000"/>
              </a:lnSpc>
              <a:spcBef>
                <a:spcPts val="600"/>
              </a:spcBef>
            </a:pPr>
            <a:r>
              <a:rPr lang="en-US" sz="2000" kern="0" dirty="0"/>
              <a:t>Web (ITIC):  PTWS, CARIBE-EWS, IOTWMS, NEAMTWS recognized communities</a:t>
            </a:r>
          </a:p>
          <a:p>
            <a:pPr>
              <a:lnSpc>
                <a:spcPct val="98000"/>
              </a:lnSpc>
              <a:spcBef>
                <a:spcPts val="600"/>
              </a:spcBef>
            </a:pPr>
            <a:r>
              <a:rPr lang="en-US" sz="2000" kern="0" dirty="0">
                <a:solidFill>
                  <a:srgbClr val="0432FF"/>
                </a:solidFill>
              </a:rPr>
              <a:t>Global Tsunami Ready                                                                                           Interactive Map Viewer</a:t>
            </a:r>
            <a:endParaRPr lang="en-US" sz="2000" kern="0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101D722-1D00-DA4A-9A3A-24D3E37E7A2E}"/>
              </a:ext>
            </a:extLst>
          </p:cNvPr>
          <p:cNvSpPr txBox="1">
            <a:spLocks/>
          </p:cNvSpPr>
          <p:nvPr/>
        </p:nvSpPr>
        <p:spPr bwMode="auto">
          <a:xfrm>
            <a:off x="5076056" y="771550"/>
            <a:ext cx="2808312" cy="432048"/>
          </a:xfrm>
          <a:prstGeom prst="rect">
            <a:avLst/>
          </a:prstGeom>
          <a:noFill/>
          <a:ln>
            <a:noFill/>
          </a:ln>
        </p:spPr>
        <p:txBody>
          <a:bodyPr vert="horz" wrap="square" lIns="90929" tIns="45466" rIns="90929" bIns="45466" numCol="1" anchor="t" anchorCtr="0" compatLnSpc="1">
            <a:prstTxWarp prst="textNoShape">
              <a:avLst/>
            </a:prstTxWarp>
            <a:noAutofit/>
          </a:bodyPr>
          <a:lstStyle>
            <a:lvl1pPr marL="347654" indent="-34765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2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674671" indent="-322255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1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1526" indent="-29209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43" indent="-285744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60474" indent="-293681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02858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43880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84899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5926" indent="-297214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8000"/>
              </a:lnSpc>
              <a:spcBef>
                <a:spcPts val="451"/>
              </a:spcBef>
              <a:buFont typeface="Wingdings" pitchFamily="2" charset="2"/>
              <a:buNone/>
              <a:defRPr/>
            </a:pPr>
            <a:r>
              <a:rPr lang="en-US" sz="2000" b="0" kern="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www.tsunamiready.org</a:t>
            </a:r>
            <a:endParaRPr lang="en-US" sz="2000" b="0" kern="0" dirty="0">
              <a:solidFill>
                <a:schemeClr val="accent6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51EC607-3043-6E42-B868-FDD3C2FEA830}"/>
              </a:ext>
            </a:extLst>
          </p:cNvPr>
          <p:cNvSpPr/>
          <p:nvPr/>
        </p:nvSpPr>
        <p:spPr bwMode="auto">
          <a:xfrm>
            <a:off x="847739" y="2587258"/>
            <a:ext cx="2448272" cy="2520280"/>
          </a:xfrm>
          <a:prstGeom prst="rect">
            <a:avLst/>
          </a:prstGeom>
          <a:solidFill>
            <a:srgbClr val="0096FF"/>
          </a:solidFill>
          <a:ln w="9525" cap="flat" cmpd="sng" algn="ctr">
            <a:solidFill>
              <a:srgbClr val="00549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Picture 15">
            <a:extLst>
              <a:ext uri="{FF2B5EF4-FFF2-40B4-BE49-F238E27FC236}">
                <a16:creationId xmlns:a16="http://schemas.microsoft.com/office/drawing/2014/main" id="{07703897-AD67-2544-9331-10BEE786D1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8344" y="123478"/>
            <a:ext cx="1144588" cy="820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68516D-A2C8-8043-9DAC-1C3B763653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7904" y="1779662"/>
            <a:ext cx="2180578" cy="41353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E5DD65-9325-FB4D-847E-367E219D2D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1779662"/>
            <a:ext cx="2428117" cy="40633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49AABE5-14FC-D54B-BE17-60865FFF78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1851670"/>
            <a:ext cx="1432560" cy="2232248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F26557A-F71C-FB42-8CA8-D4BEB893DC6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96336" y="3435846"/>
            <a:ext cx="1458910" cy="2381481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018DE0E-8DF0-68CF-23E9-826875D8519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149" y="2670245"/>
            <a:ext cx="2180578" cy="11411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1B0F06B-144C-3D0D-1AA2-71FAA3CE6C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586" y="3894339"/>
            <a:ext cx="2180578" cy="1078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821715"/>
      </p:ext>
    </p:extLst>
  </p:cSld>
  <p:clrMapOvr>
    <a:masterClrMapping/>
  </p:clrMapOvr>
  <p:transition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2ED867-F90D-7C41-84DD-C1BF1F6DE26F}"/>
              </a:ext>
            </a:extLst>
          </p:cNvPr>
          <p:cNvSpPr/>
          <p:nvPr/>
        </p:nvSpPr>
        <p:spPr bwMode="auto">
          <a:xfrm>
            <a:off x="338520" y="3147814"/>
            <a:ext cx="8784976" cy="648072"/>
          </a:xfrm>
          <a:prstGeom prst="rect">
            <a:avLst/>
          </a:prstGeom>
          <a:solidFill>
            <a:srgbClr val="BFFF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CFE36C6-EC2F-0F44-ADF0-E63040FAA26F}"/>
              </a:ext>
            </a:extLst>
          </p:cNvPr>
          <p:cNvSpPr txBox="1">
            <a:spLocks/>
          </p:cNvSpPr>
          <p:nvPr/>
        </p:nvSpPr>
        <p:spPr>
          <a:xfrm>
            <a:off x="539552" y="123478"/>
            <a:ext cx="8424936" cy="5699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34102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68204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02306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36408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/>
              <a:t>ITIC Mandate (1977) – Intersessional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D4666-CCF5-7C49-ADBC-90D07179A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9582"/>
            <a:ext cx="8568952" cy="3384376"/>
          </a:xfrm>
          <a:noFill/>
        </p:spPr>
        <p:txBody>
          <a:bodyPr/>
          <a:lstStyle/>
          <a:p>
            <a:r>
              <a:rPr lang="en-US" sz="1800" dirty="0">
                <a:solidFill>
                  <a:srgbClr val="0432FF"/>
                </a:solidFill>
              </a:rPr>
              <a:t>Monitor, recommend improvements  </a:t>
            </a:r>
          </a:p>
          <a:p>
            <a:pPr lvl="1"/>
            <a:r>
              <a:rPr lang="en-US" sz="1800" dirty="0"/>
              <a:t>Events – improving warning and response</a:t>
            </a:r>
          </a:p>
          <a:p>
            <a:pPr lvl="1"/>
            <a:r>
              <a:rPr lang="en-US" sz="1800" dirty="0"/>
              <a:t>Tsunami Warning Decision Support Tools</a:t>
            </a:r>
          </a:p>
          <a:p>
            <a:r>
              <a:rPr lang="en-US" sz="1800" dirty="0">
                <a:solidFill>
                  <a:srgbClr val="0000FF"/>
                </a:solidFill>
              </a:rPr>
              <a:t>Assist in establish/strengthen national, regional systems  </a:t>
            </a:r>
          </a:p>
          <a:p>
            <a:pPr lvl="1"/>
            <a:r>
              <a:rPr lang="en-US" sz="1800" dirty="0"/>
              <a:t>Capacity Building, Training</a:t>
            </a:r>
          </a:p>
          <a:p>
            <a:pPr lvl="1"/>
            <a:r>
              <a:rPr lang="en-US" sz="1800" dirty="0"/>
              <a:t>IOC Wave Exercises</a:t>
            </a:r>
          </a:p>
          <a:p>
            <a:pPr lvl="1"/>
            <a:r>
              <a:rPr lang="en-US" sz="1800" dirty="0"/>
              <a:t>UN Decade for Ocean Science for Sustainable Development</a:t>
            </a:r>
          </a:p>
          <a:p>
            <a:r>
              <a:rPr lang="en-US" sz="1800" dirty="0">
                <a:solidFill>
                  <a:srgbClr val="0432FF"/>
                </a:solidFill>
              </a:rPr>
              <a:t>Information resource - </a:t>
            </a:r>
            <a:r>
              <a:rPr lang="en-US" sz="1800" dirty="0">
                <a:solidFill>
                  <a:srgbClr val="0000FF"/>
                </a:solidFill>
              </a:rPr>
              <a:t>preparedness / education (create, compile, share)</a:t>
            </a:r>
          </a:p>
          <a:p>
            <a:pPr lvl="1"/>
            <a:r>
              <a:rPr lang="en-US" sz="1800" dirty="0"/>
              <a:t>Guides, Manuals, Best Practices, Awareness materials  </a:t>
            </a:r>
          </a:p>
          <a:p>
            <a:r>
              <a:rPr lang="en-US" sz="1800" dirty="0">
                <a:solidFill>
                  <a:srgbClr val="0432FF"/>
                </a:solidFill>
              </a:rPr>
              <a:t>Information resource - historical tsunamis (collect, compile, share) </a:t>
            </a:r>
          </a:p>
          <a:p>
            <a:pPr lvl="1"/>
            <a:r>
              <a:rPr lang="en-US" sz="1800" dirty="0"/>
              <a:t>Database, global and regional hazard, post-event surveys</a:t>
            </a:r>
          </a:p>
          <a:p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2A3DD-2F2B-6840-BA86-ECB6CA2116CE}"/>
              </a:ext>
            </a:extLst>
          </p:cNvPr>
          <p:cNvSpPr/>
          <p:nvPr/>
        </p:nvSpPr>
        <p:spPr>
          <a:xfrm>
            <a:off x="5652120" y="699542"/>
            <a:ext cx="3299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www.tsunamiwave.org</a:t>
            </a:r>
            <a:endParaRPr lang="en-US" sz="1600" dirty="0">
              <a:solidFill>
                <a:schemeClr val="accent6"/>
              </a:solidFill>
            </a:endParaRPr>
          </a:p>
          <a:p>
            <a:pPr algn="r"/>
            <a:r>
              <a:rPr lang="en-US" sz="16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http://itic.ioc-unesco.org/index.php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0D932-1C77-E742-9F5E-B5A4DD75C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1419622"/>
            <a:ext cx="120470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462536"/>
      </p:ext>
    </p:extLst>
  </p:cSld>
  <p:clrMapOvr>
    <a:masterClrMapping/>
  </p:clrMapOvr>
  <p:transition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17AA1-EAEB-F048-884B-929048E1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-22958"/>
            <a:ext cx="6480720" cy="682030"/>
          </a:xfrm>
        </p:spPr>
        <p:txBody>
          <a:bodyPr/>
          <a:lstStyle/>
          <a:p>
            <a:r>
              <a:rPr lang="en-US" sz="2800" dirty="0"/>
              <a:t>ITIC Services – Community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E208-1A54-B544-BD6D-E9969091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059582"/>
            <a:ext cx="6048672" cy="3600400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600"/>
              </a:spcBef>
            </a:pPr>
            <a:r>
              <a:rPr lang="es-PR" sz="2000" dirty="0"/>
              <a:t>IOC Manual and Guides 86 </a:t>
            </a:r>
          </a:p>
          <a:p>
            <a:pPr marL="436047" lvl="1" indent="0">
              <a:spcBef>
                <a:spcPts val="600"/>
              </a:spcBef>
              <a:buNone/>
            </a:pPr>
            <a:r>
              <a:rPr lang="en-US" sz="2000" b="1" dirty="0">
                <a:solidFill>
                  <a:srgbClr val="0432FF"/>
                </a:solidFill>
              </a:rPr>
              <a:t>Multi-Annual Community Tsunami Exercise </a:t>
            </a:r>
            <a:r>
              <a:rPr lang="en-US" sz="2000" b="1" dirty="0" err="1">
                <a:solidFill>
                  <a:srgbClr val="0432FF"/>
                </a:solidFill>
              </a:rPr>
              <a:t>Programme</a:t>
            </a:r>
            <a:r>
              <a:rPr lang="en-US" sz="2000" b="1" dirty="0">
                <a:solidFill>
                  <a:srgbClr val="0432FF"/>
                </a:solidFill>
              </a:rPr>
              <a:t> Guidelines  </a:t>
            </a:r>
            <a:r>
              <a:rPr lang="en-US" sz="2000" b="1" dirty="0"/>
              <a:t>for the Tsunami and other Coastal Hazards Warning System for the </a:t>
            </a:r>
            <a:r>
              <a:rPr lang="en-US" sz="2000" b="1" dirty="0">
                <a:solidFill>
                  <a:srgbClr val="0432FF"/>
                </a:solidFill>
              </a:rPr>
              <a:t>Caribbean and Adjacent Regions</a:t>
            </a:r>
            <a:endParaRPr lang="es-PR" sz="2000" b="1" dirty="0">
              <a:solidFill>
                <a:srgbClr val="0432FF"/>
              </a:solidFill>
            </a:endParaRPr>
          </a:p>
          <a:p>
            <a:pPr>
              <a:spcBef>
                <a:spcPts val="1200"/>
              </a:spcBef>
            </a:pPr>
            <a:r>
              <a:rPr lang="en-US" sz="2000" dirty="0"/>
              <a:t>With Collaboration of EMIZA (French Emergency Management Agency-original manual) and  National University of Costa Rica (Formatting)</a:t>
            </a:r>
          </a:p>
          <a:p>
            <a:pPr>
              <a:spcBef>
                <a:spcPts val="600"/>
              </a:spcBef>
            </a:pPr>
            <a:r>
              <a:rPr lang="en-US" sz="2000" dirty="0"/>
              <a:t>English, French, </a:t>
            </a:r>
            <a:r>
              <a:rPr lang="en-US" sz="2000" dirty="0">
                <a:solidFill>
                  <a:srgbClr val="0432FF"/>
                </a:solidFill>
              </a:rPr>
              <a:t>Spanish</a:t>
            </a:r>
          </a:p>
          <a:p>
            <a:pPr>
              <a:spcBef>
                <a:spcPts val="600"/>
              </a:spcBef>
            </a:pPr>
            <a:endParaRPr lang="en-US" sz="1050" dirty="0">
              <a:solidFill>
                <a:srgbClr val="0432FF"/>
              </a:solidFill>
            </a:endParaRPr>
          </a:p>
          <a:p>
            <a:pPr marL="0" indent="0">
              <a:spcBef>
                <a:spcPts val="600"/>
              </a:spcBef>
              <a:buNone/>
            </a:pPr>
            <a:r>
              <a:rPr lang="en-US" sz="1600" b="0" dirty="0">
                <a:solidFill>
                  <a:srgbClr val="0432FF"/>
                </a:solidFill>
                <a:hlinkClick r:id="rId3"/>
              </a:rPr>
              <a:t>https://</a:t>
            </a:r>
            <a:r>
              <a:rPr lang="en-US" sz="1600" b="0" dirty="0" err="1">
                <a:solidFill>
                  <a:srgbClr val="0432FF"/>
                </a:solidFill>
                <a:hlinkClick r:id="rId3"/>
              </a:rPr>
              <a:t>unesdoc.unesco.org</a:t>
            </a:r>
            <a:r>
              <a:rPr lang="en-US" sz="1600" b="0" dirty="0">
                <a:solidFill>
                  <a:srgbClr val="0432FF"/>
                </a:solidFill>
                <a:hlinkClick r:id="rId3"/>
              </a:rPr>
              <a:t>/ark:/48223/pf0000380540.locale=</a:t>
            </a:r>
            <a:r>
              <a:rPr lang="en-US" sz="1600" b="0" dirty="0" err="1">
                <a:solidFill>
                  <a:srgbClr val="0432FF"/>
                </a:solidFill>
                <a:hlinkClick r:id="rId3"/>
              </a:rPr>
              <a:t>en</a:t>
            </a:r>
            <a:endParaRPr lang="en-US" sz="1600" b="0" dirty="0">
              <a:solidFill>
                <a:srgbClr val="0432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20401"/>
            <a:ext cx="2213483" cy="28577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2200" y="3147814"/>
            <a:ext cx="2477614" cy="1800200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913138-B6BC-3D40-AF53-A36979BAF1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440" y="12347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4682"/>
      </p:ext>
    </p:extLst>
  </p:cSld>
  <p:clrMapOvr>
    <a:masterClrMapping/>
  </p:clrMapOvr>
  <p:transition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17AA1-EAEB-F048-884B-929048E1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8712968" cy="720080"/>
          </a:xfrm>
          <a:solidFill>
            <a:schemeClr val="bg1"/>
          </a:solidFill>
        </p:spPr>
        <p:txBody>
          <a:bodyPr anchor="t"/>
          <a:lstStyle/>
          <a:p>
            <a:r>
              <a:rPr lang="en-US" sz="2400" dirty="0"/>
              <a:t>ITIC Awareness materials – </a:t>
            </a:r>
            <a:r>
              <a:rPr lang="en-US" sz="2400" dirty="0">
                <a:solidFill>
                  <a:srgbClr val="0432FF"/>
                </a:solidFill>
              </a:rPr>
              <a:t>update, printed, EN, SP </a:t>
            </a:r>
            <a:br>
              <a:rPr lang="en-US" sz="1600" dirty="0"/>
            </a:br>
            <a:r>
              <a:rPr lang="en-US" sz="1200" b="0" dirty="0">
                <a:solidFill>
                  <a:schemeClr val="tx1"/>
                </a:solidFill>
              </a:rPr>
              <a:t>http://</a:t>
            </a:r>
            <a:r>
              <a:rPr lang="en-US" sz="1200" b="0" dirty="0" err="1">
                <a:solidFill>
                  <a:schemeClr val="tx1"/>
                </a:solidFill>
              </a:rPr>
              <a:t>itic.ioc-unesco.org</a:t>
            </a:r>
            <a:r>
              <a:rPr lang="en-US" sz="1200" b="0" dirty="0">
                <a:solidFill>
                  <a:schemeClr val="tx1"/>
                </a:solidFill>
              </a:rPr>
              <a:t>/</a:t>
            </a:r>
            <a:r>
              <a:rPr lang="en-US" sz="1200" b="0" dirty="0" err="1">
                <a:solidFill>
                  <a:schemeClr val="tx1"/>
                </a:solidFill>
              </a:rPr>
              <a:t>index.php?option</a:t>
            </a:r>
            <a:r>
              <a:rPr lang="en-US" sz="1200" b="0" dirty="0">
                <a:solidFill>
                  <a:schemeClr val="tx1"/>
                </a:solidFill>
              </a:rPr>
              <a:t>=</a:t>
            </a:r>
            <a:r>
              <a:rPr lang="en-US" sz="1200" b="0" dirty="0" err="1">
                <a:solidFill>
                  <a:schemeClr val="tx1"/>
                </a:solidFill>
              </a:rPr>
              <a:t>com_content&amp;view</a:t>
            </a:r>
            <a:r>
              <a:rPr lang="en-US" sz="1200" b="0" dirty="0">
                <a:solidFill>
                  <a:schemeClr val="tx1"/>
                </a:solidFill>
              </a:rPr>
              <a:t>=</a:t>
            </a:r>
            <a:r>
              <a:rPr lang="en-US" sz="1200" b="0" dirty="0" err="1">
                <a:solidFill>
                  <a:schemeClr val="tx1"/>
                </a:solidFill>
              </a:rPr>
              <a:t>category&amp;layout</a:t>
            </a:r>
            <a:r>
              <a:rPr lang="en-US" sz="1200" b="0" dirty="0">
                <a:solidFill>
                  <a:schemeClr val="tx1"/>
                </a:solidFill>
              </a:rPr>
              <a:t>=</a:t>
            </a:r>
            <a:r>
              <a:rPr lang="en-US" sz="1200" b="0" dirty="0" err="1">
                <a:solidFill>
                  <a:schemeClr val="tx1"/>
                </a:solidFill>
              </a:rPr>
              <a:t>blog&amp;id</a:t>
            </a:r>
            <a:r>
              <a:rPr lang="en-US" sz="1200" b="0" dirty="0">
                <a:solidFill>
                  <a:schemeClr val="tx1"/>
                </a:solidFill>
              </a:rPr>
              <a:t>=1075&amp;Itemid=1075</a:t>
            </a:r>
            <a:endParaRPr lang="en-US" sz="2400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E208-1A54-B544-BD6D-E9969091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15566"/>
            <a:ext cx="9036496" cy="2016224"/>
          </a:xfrm>
          <a:noFill/>
        </p:spPr>
        <p:txBody>
          <a:bodyPr>
            <a:noAutofit/>
          </a:bodyPr>
          <a:lstStyle/>
          <a:p>
            <a:pPr marL="469232" lvl="1" indent="0">
              <a:spcBef>
                <a:spcPts val="900"/>
              </a:spcBef>
              <a:buNone/>
            </a:pPr>
            <a:endParaRPr lang="en-US" sz="400" dirty="0"/>
          </a:p>
          <a:p>
            <a:pPr>
              <a:spcBef>
                <a:spcPts val="900"/>
              </a:spcBef>
            </a:pPr>
            <a:r>
              <a:rPr lang="en-US" sz="1800" dirty="0"/>
              <a:t>Tsunami Glossary 2019 (printed </a:t>
            </a:r>
            <a:r>
              <a:rPr lang="en-US" sz="1800" dirty="0" err="1"/>
              <a:t>En</a:t>
            </a:r>
            <a:r>
              <a:rPr lang="en-US" sz="1800" dirty="0"/>
              <a:t>, </a:t>
            </a:r>
            <a:r>
              <a:rPr lang="en-US" sz="1800" dirty="0" err="1"/>
              <a:t>Sp</a:t>
            </a:r>
            <a:r>
              <a:rPr lang="en-US" sz="1800" dirty="0"/>
              <a:t>)  </a:t>
            </a:r>
            <a:r>
              <a:rPr lang="en-US" sz="1800" dirty="0">
                <a:solidFill>
                  <a:srgbClr val="0432FF"/>
                </a:solidFill>
              </a:rPr>
              <a:t>=&gt; updated 2023 (TOWS-WG-XVI)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Tsunami Warning! Comic                                                                                   </a:t>
            </a:r>
            <a:r>
              <a:rPr lang="en-US" sz="1800" b="0" dirty="0" err="1"/>
              <a:t>Amer</a:t>
            </a:r>
            <a:r>
              <a:rPr lang="en-US" sz="1800" b="0" dirty="0"/>
              <a:t> Samoa (</a:t>
            </a:r>
            <a:r>
              <a:rPr lang="en-US" sz="1800" b="0" dirty="0" err="1"/>
              <a:t>en</a:t>
            </a:r>
            <a:r>
              <a:rPr lang="en-US" sz="1800" b="0" dirty="0"/>
              <a:t>) (IOC/INF1223) </a:t>
            </a:r>
            <a:r>
              <a:rPr lang="en-US" sz="1800" b="0" u="sng" dirty="0"/>
              <a:t>and</a:t>
            </a:r>
            <a:r>
              <a:rPr lang="en-US" sz="1800" b="0" dirty="0"/>
              <a:t> English (update 2020) </a:t>
            </a:r>
          </a:p>
          <a:p>
            <a:pPr>
              <a:spcBef>
                <a:spcPts val="900"/>
              </a:spcBef>
            </a:pPr>
            <a:r>
              <a:rPr lang="en-US" sz="1800" dirty="0"/>
              <a:t>Tsunami Great Waves, Surviving Tsunamis Lessons Learned </a:t>
            </a:r>
            <a:r>
              <a:rPr lang="en-US" sz="1600" b="0" dirty="0"/>
              <a:t>(1960, 2010 Chile</a:t>
            </a:r>
            <a:r>
              <a:rPr lang="en-US" sz="1600" dirty="0"/>
              <a:t>) </a:t>
            </a:r>
            <a:r>
              <a:rPr lang="en-US" sz="1800" dirty="0"/>
              <a:t>Where the First Wave Arrives in Minutes </a:t>
            </a:r>
            <a:r>
              <a:rPr lang="en-US" sz="1600" b="0" dirty="0"/>
              <a:t>(2004, 2006 Indonesia</a:t>
            </a:r>
            <a:r>
              <a:rPr lang="en-US" sz="1600" b="0" dirty="0">
                <a:solidFill>
                  <a:srgbClr val="0432FF"/>
                </a:solidFill>
              </a:rPr>
              <a:t>)                           </a:t>
            </a:r>
            <a:r>
              <a:rPr lang="en-US" sz="1800" dirty="0"/>
              <a:t>Tsunamis on the Move, Sensing a Tsunami </a:t>
            </a:r>
            <a:endParaRPr lang="en-US" sz="1800" dirty="0">
              <a:solidFill>
                <a:srgbClr val="0432FF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724931-1ADB-104B-968E-F0147AD6F11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9912" y="3075806"/>
            <a:ext cx="1056117" cy="15841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3AB800-2FF8-9D40-9AC4-7209D857FBC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84368" y="3075806"/>
            <a:ext cx="1015980" cy="1440160"/>
          </a:xfrm>
          <a:prstGeom prst="rect">
            <a:avLst/>
          </a:prstGeom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1E9E9D-8C09-9B4E-A065-3D311B500C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7" y="4135388"/>
            <a:ext cx="1440160" cy="1018900"/>
          </a:xfrm>
          <a:prstGeom prst="rect">
            <a:avLst/>
          </a:prstGeom>
          <a:ln w="3175"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A753538-2AEB-BA4D-B3B2-CE2DB841D1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12" y="3075806"/>
            <a:ext cx="1140754" cy="15841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8D4381-ED9F-8A44-A74C-537BC2B1D8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03648" y="3075806"/>
            <a:ext cx="1116824" cy="15841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D35FC20-E3D3-944B-ACEE-33C2EA2003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047" y="3055267"/>
            <a:ext cx="1418503" cy="100080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1250617-C1EC-0446-856E-D006945083F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5" y="3055267"/>
            <a:ext cx="1280802" cy="100273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28F045-E8E7-0A48-AB95-274353D99B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3075806"/>
            <a:ext cx="1031918" cy="158417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8B85C87-1340-054E-846C-E2585588033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4135388"/>
            <a:ext cx="1304616" cy="100811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E9B51BF-6AC5-324B-941C-E49D1B027D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9626"/>
      </p:ext>
    </p:extLst>
  </p:cSld>
  <p:clrMapOvr>
    <a:masterClrMapping/>
  </p:clrMapOvr>
  <p:transition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2ED867-F90D-7C41-84DD-C1BF1F6DE26F}"/>
              </a:ext>
            </a:extLst>
          </p:cNvPr>
          <p:cNvSpPr/>
          <p:nvPr/>
        </p:nvSpPr>
        <p:spPr bwMode="auto">
          <a:xfrm>
            <a:off x="251520" y="3795886"/>
            <a:ext cx="8784976" cy="720080"/>
          </a:xfrm>
          <a:prstGeom prst="rect">
            <a:avLst/>
          </a:prstGeom>
          <a:solidFill>
            <a:srgbClr val="BFFF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CFE36C6-EC2F-0F44-ADF0-E63040FAA26F}"/>
              </a:ext>
            </a:extLst>
          </p:cNvPr>
          <p:cNvSpPr txBox="1">
            <a:spLocks/>
          </p:cNvSpPr>
          <p:nvPr/>
        </p:nvSpPr>
        <p:spPr>
          <a:xfrm>
            <a:off x="539552" y="123478"/>
            <a:ext cx="8424936" cy="5699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34102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68204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02306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36408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/>
              <a:t>ITIC Mandate (1977) – Intersessional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D4666-CCF5-7C49-ADBC-90D07179A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9582"/>
            <a:ext cx="8568952" cy="3384376"/>
          </a:xfrm>
          <a:noFill/>
        </p:spPr>
        <p:txBody>
          <a:bodyPr/>
          <a:lstStyle/>
          <a:p>
            <a:r>
              <a:rPr lang="en-US" sz="1800" dirty="0">
                <a:solidFill>
                  <a:srgbClr val="0432FF"/>
                </a:solidFill>
              </a:rPr>
              <a:t>Monitor, recommend improvements  </a:t>
            </a:r>
          </a:p>
          <a:p>
            <a:pPr lvl="1"/>
            <a:r>
              <a:rPr lang="en-US" sz="1800" dirty="0"/>
              <a:t>Events – improving warning and response</a:t>
            </a:r>
          </a:p>
          <a:p>
            <a:pPr lvl="1"/>
            <a:r>
              <a:rPr lang="en-US" sz="1800" dirty="0"/>
              <a:t>Tsunami Warning Decision Support Tools</a:t>
            </a:r>
          </a:p>
          <a:p>
            <a:r>
              <a:rPr lang="en-US" sz="1800" dirty="0">
                <a:solidFill>
                  <a:srgbClr val="0000FF"/>
                </a:solidFill>
              </a:rPr>
              <a:t>Assist in establish/strengthen national, regional systems  </a:t>
            </a:r>
          </a:p>
          <a:p>
            <a:pPr lvl="1"/>
            <a:r>
              <a:rPr lang="en-US" sz="1800" dirty="0"/>
              <a:t>Capacity Building, Training</a:t>
            </a:r>
          </a:p>
          <a:p>
            <a:pPr lvl="1"/>
            <a:r>
              <a:rPr lang="en-US" sz="1800" dirty="0"/>
              <a:t>IOC Wave Exercises</a:t>
            </a:r>
          </a:p>
          <a:p>
            <a:pPr lvl="1"/>
            <a:r>
              <a:rPr lang="en-US" sz="1800" dirty="0"/>
              <a:t>UN Decade for Ocean Science for Sustainable Development</a:t>
            </a:r>
          </a:p>
          <a:p>
            <a:r>
              <a:rPr lang="en-US" sz="1800" dirty="0">
                <a:solidFill>
                  <a:srgbClr val="0432FF"/>
                </a:solidFill>
              </a:rPr>
              <a:t>Information resource - </a:t>
            </a:r>
            <a:r>
              <a:rPr lang="en-US" sz="1800" dirty="0">
                <a:solidFill>
                  <a:srgbClr val="0000FF"/>
                </a:solidFill>
              </a:rPr>
              <a:t>preparedness / education (create, compile, share)</a:t>
            </a:r>
          </a:p>
          <a:p>
            <a:pPr lvl="1"/>
            <a:r>
              <a:rPr lang="en-US" sz="1800" dirty="0"/>
              <a:t>Guides, Manuals, Best Practices, Awareness materials  </a:t>
            </a:r>
          </a:p>
          <a:p>
            <a:r>
              <a:rPr lang="en-US" sz="1800" dirty="0">
                <a:solidFill>
                  <a:srgbClr val="0432FF"/>
                </a:solidFill>
              </a:rPr>
              <a:t>Information resource - historical tsunamis (collect, compile, share) </a:t>
            </a:r>
          </a:p>
          <a:p>
            <a:pPr lvl="1"/>
            <a:r>
              <a:rPr lang="en-US" sz="1800" dirty="0"/>
              <a:t>Database, global and regional hazard, post-event surveys</a:t>
            </a:r>
          </a:p>
          <a:p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2A3DD-2F2B-6840-BA86-ECB6CA2116CE}"/>
              </a:ext>
            </a:extLst>
          </p:cNvPr>
          <p:cNvSpPr/>
          <p:nvPr/>
        </p:nvSpPr>
        <p:spPr>
          <a:xfrm>
            <a:off x="5652120" y="699542"/>
            <a:ext cx="3299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www.tsunamiwave.org</a:t>
            </a:r>
            <a:endParaRPr lang="en-US" sz="1600" dirty="0">
              <a:solidFill>
                <a:schemeClr val="accent6"/>
              </a:solidFill>
            </a:endParaRPr>
          </a:p>
          <a:p>
            <a:pPr algn="r"/>
            <a:r>
              <a:rPr lang="en-US" sz="16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http://itic.ioc-unesco.org/index.php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0D932-1C77-E742-9F5E-B5A4DD75C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1419622"/>
            <a:ext cx="120470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6645"/>
      </p:ext>
    </p:extLst>
  </p:cSld>
  <p:clrMapOvr>
    <a:masterClrMapping/>
  </p:clrMapOvr>
  <p:transition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itle 1">
            <a:extLst>
              <a:ext uri="{FF2B5EF4-FFF2-40B4-BE49-F238E27FC236}">
                <a16:creationId xmlns:a16="http://schemas.microsoft.com/office/drawing/2014/main" id="{5169293B-4D3E-0642-9137-0362749286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520" y="0"/>
            <a:ext cx="8280920" cy="843558"/>
          </a:xfrm>
          <a:noFill/>
        </p:spPr>
        <p:txBody>
          <a:bodyPr anchor="t"/>
          <a:lstStyle/>
          <a:p>
            <a:r>
              <a:rPr lang="en-US" altLang="en-US" sz="2700" dirty="0">
                <a:ea typeface="ＭＳ Ｐゴシック" panose="020B0600070205080204" pitchFamily="34" charset="-128"/>
              </a:rPr>
              <a:t>ITIC Awareness materials – </a:t>
            </a:r>
            <a:r>
              <a:rPr lang="en-US" altLang="en-US" sz="27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update</a:t>
            </a:r>
            <a:r>
              <a:rPr lang="en-US" altLang="en-US" sz="2700" b="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, printed</a:t>
            </a:r>
            <a:br>
              <a:rPr lang="en-US" altLang="en-US" sz="2400" dirty="0">
                <a:ea typeface="ＭＳ Ｐゴシック" panose="020B0600070205080204" pitchFamily="34" charset="-128"/>
              </a:rPr>
            </a:br>
            <a:r>
              <a:rPr lang="en-US" altLang="en-US" sz="1051" b="0" dirty="0">
                <a:solidFill>
                  <a:schemeClr val="tx1"/>
                </a:solidFill>
                <a:ea typeface="ＭＳ Ｐゴシック" panose="020B0600070205080204" pitchFamily="34" charset="-128"/>
                <a:hlinkClick r:id="rId3"/>
              </a:rPr>
              <a:t>http://itic.ioc-unesco.org/index.php?option=com_content&amp;view=category&amp;layout=blog&amp;id=1075&amp;Itemid=1075</a:t>
            </a:r>
            <a:endParaRPr lang="en-US" altLang="en-US" sz="2400" b="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15042" name="Content Placeholder 2">
            <a:extLst>
              <a:ext uri="{FF2B5EF4-FFF2-40B4-BE49-F238E27FC236}">
                <a16:creationId xmlns:a16="http://schemas.microsoft.com/office/drawing/2014/main" id="{9ECD8A6A-D920-4C4E-AC80-5947E6AF6A6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7503" y="915566"/>
            <a:ext cx="8956221" cy="2088232"/>
          </a:xfrm>
          <a:solidFill>
            <a:schemeClr val="bg1"/>
          </a:solidFill>
        </p:spPr>
        <p:txBody>
          <a:bodyPr/>
          <a:lstStyle/>
          <a:p>
            <a:pPr marL="0" indent="0">
              <a:spcBef>
                <a:spcPts val="1351"/>
              </a:spcBef>
              <a:buNone/>
            </a:pPr>
            <a:r>
              <a:rPr lang="en-US" altLang="en-US" sz="20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ITIC-NCEI Hazard Posters – updated to 2022 </a:t>
            </a:r>
            <a:r>
              <a:rPr lang="en-US" altLang="en-US" sz="2000" b="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(will update 2023 / print 2024)                                                          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Global Tsunami Sources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1610 B.C. to A.D. 2022</a:t>
            </a:r>
            <a:r>
              <a:rPr lang="en-US" altLang="en-US" sz="1800" dirty="0">
                <a:ea typeface="ＭＳ Ｐゴシック" panose="020B0600070205080204" pitchFamily="34" charset="-128"/>
              </a:rPr>
              <a:t> –                      poster, icosahedron (2020)  </a:t>
            </a:r>
            <a:r>
              <a:rPr lang="en-US" altLang="en-US" sz="1400" b="0" dirty="0">
                <a:ea typeface="ＭＳ Ｐゴシック" panose="020B0600070205080204" pitchFamily="34" charset="-128"/>
              </a:rPr>
              <a:t>                                </a:t>
            </a:r>
            <a:endParaRPr lang="en-US" altLang="en-US" sz="1800" b="0" dirty="0">
              <a:ea typeface="ＭＳ Ｐゴシック" panose="020B0600070205080204" pitchFamily="34" charset="-128"/>
            </a:endParaRP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rgbClr val="0432FF"/>
                </a:solidFill>
              </a:rPr>
              <a:t>Significant Earthquakes</a:t>
            </a:r>
            <a:r>
              <a:rPr lang="en-US" sz="1800" dirty="0">
                <a:solidFill>
                  <a:srgbClr val="0432FF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2150 B.C. to A.D. 2022 </a:t>
            </a:r>
          </a:p>
          <a:p>
            <a:pPr>
              <a:spcBef>
                <a:spcPts val="600"/>
              </a:spcBef>
            </a:pPr>
            <a:r>
              <a:rPr lang="en-US" altLang="en-US" sz="1800" dirty="0">
                <a:solidFill>
                  <a:srgbClr val="0432FF"/>
                </a:solidFill>
              </a:rPr>
              <a:t>Significant Volcanic Eruptions </a:t>
            </a:r>
            <a:r>
              <a:rPr lang="en-US" sz="1800" dirty="0">
                <a:ea typeface="Calibri" panose="020F0502020204030204" pitchFamily="34" charset="0"/>
                <a:cs typeface="Calibri" panose="020F0502020204030204" pitchFamily="34" charset="0"/>
              </a:rPr>
              <a:t>4360 B.C. to A.D. 2022                 </a:t>
            </a:r>
            <a:r>
              <a:rPr lang="en-US" sz="1200" b="0" dirty="0">
                <a:ea typeface="Calibri" panose="020F0502020204030204" pitchFamily="34" charset="0"/>
                <a:cs typeface="Calibri" panose="020F0502020204030204" pitchFamily="34" charset="0"/>
              </a:rPr>
              <a:t>(1000 printed)</a:t>
            </a:r>
            <a:r>
              <a:rPr lang="en-US" altLang="en-US" sz="1200" b="0" dirty="0"/>
              <a:t> </a:t>
            </a:r>
          </a:p>
          <a:p>
            <a:pPr marL="350830" lvl="1" indent="0">
              <a:spcBef>
                <a:spcPts val="451"/>
              </a:spcBef>
              <a:buNone/>
            </a:pPr>
            <a:endParaRPr lang="en-US" altLang="en-US" sz="3300" dirty="0"/>
          </a:p>
          <a:p>
            <a:pPr marL="350830" lvl="1" indent="0">
              <a:spcBef>
                <a:spcPts val="451"/>
              </a:spcBef>
              <a:buNone/>
            </a:pPr>
            <a:endParaRPr lang="en-US" altLang="en-US" sz="3300" dirty="0"/>
          </a:p>
          <a:p>
            <a:pPr marL="350830" lvl="1" indent="0">
              <a:spcBef>
                <a:spcPts val="451"/>
              </a:spcBef>
              <a:buNone/>
            </a:pPr>
            <a:endParaRPr lang="en-US" altLang="en-US" sz="3300" dirty="0"/>
          </a:p>
          <a:p>
            <a:pPr marL="350830" lvl="1" indent="0">
              <a:spcBef>
                <a:spcPts val="451"/>
              </a:spcBef>
              <a:buNone/>
            </a:pPr>
            <a:endParaRPr lang="en-US" altLang="en-US" sz="3300" dirty="0"/>
          </a:p>
        </p:txBody>
      </p:sp>
      <p:pic>
        <p:nvPicPr>
          <p:cNvPr id="215044" name="Picture 7">
            <a:extLst>
              <a:ext uri="{FF2B5EF4-FFF2-40B4-BE49-F238E27FC236}">
                <a16:creationId xmlns:a16="http://schemas.microsoft.com/office/drawing/2014/main" id="{372FDF6D-9A23-2D48-9793-6B6599B1CC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167" y="3132792"/>
            <a:ext cx="2068464" cy="1367454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083CF-AA29-4D4B-9DA5-0B938D5CB9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68A54B1-89A7-A04E-8A02-3E24B731DC7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9792" y="2566082"/>
            <a:ext cx="3612623" cy="255286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7F2EF63-448E-E148-96AA-BEE8FBF6B2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3219822"/>
            <a:ext cx="2547509" cy="18002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E642818-1552-974C-B13A-2F2AB4743D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1275606"/>
            <a:ext cx="2486021" cy="175675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39564728"/>
      </p:ext>
    </p:extLst>
  </p:cSld>
  <p:clrMapOvr>
    <a:masterClrMapping/>
  </p:clrMapOvr>
  <p:transition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89" name="Title 1">
            <a:extLst>
              <a:ext uri="{FF2B5EF4-FFF2-40B4-BE49-F238E27FC236}">
                <a16:creationId xmlns:a16="http://schemas.microsoft.com/office/drawing/2014/main" id="{5093B0D3-DA93-DA46-A6CA-3E99AC4AF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24714"/>
            <a:ext cx="8215061" cy="710205"/>
          </a:xfrm>
          <a:noFill/>
        </p:spPr>
        <p:txBody>
          <a:bodyPr anchor="t"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ITIC Awareness materials – </a:t>
            </a:r>
            <a:r>
              <a:rPr lang="en-US" altLang="en-US" sz="240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update, </a:t>
            </a:r>
            <a:r>
              <a:rPr lang="en-US" altLang="en-US" sz="2400" b="0" dirty="0">
                <a:solidFill>
                  <a:srgbClr val="0432FF"/>
                </a:solidFill>
                <a:ea typeface="ＭＳ Ｐゴシック" panose="020B0600070205080204" pitchFamily="34" charset="-128"/>
              </a:rPr>
              <a:t>some printed </a:t>
            </a:r>
            <a:br>
              <a:rPr lang="en-US" altLang="en-US" sz="1500" dirty="0">
                <a:ea typeface="ＭＳ Ｐゴシック" panose="020B0600070205080204" pitchFamily="34" charset="-128"/>
              </a:rPr>
            </a:br>
            <a:r>
              <a:rPr lang="en-US" altLang="en-US" sz="1051" b="0" dirty="0">
                <a:solidFill>
                  <a:schemeClr val="tx1"/>
                </a:solidFill>
                <a:ea typeface="ＭＳ Ｐゴシック" panose="020B0600070205080204" pitchFamily="34" charset="-128"/>
                <a:hlinkClick r:id="rId3"/>
              </a:rPr>
              <a:t>http://itic.ioc-unesco.org/index.php?option=com_content&amp;view=category&amp;layout=blog&amp;id=1075&amp;Itemid=1075</a:t>
            </a:r>
            <a:endParaRPr lang="en-US" altLang="en-US" sz="2400" b="0" dirty="0">
              <a:solidFill>
                <a:schemeClr val="tx1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E208-1A54-B544-BD6D-E996909122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496" y="843558"/>
            <a:ext cx="8856984" cy="2376264"/>
          </a:xfrm>
          <a:solidFill>
            <a:schemeClr val="bg1"/>
          </a:solidFill>
        </p:spPr>
        <p:txBody>
          <a:bodyPr>
            <a:noAutofit/>
          </a:bodyPr>
          <a:lstStyle/>
          <a:p>
            <a:pPr>
              <a:spcBef>
                <a:spcPts val="1351"/>
              </a:spcBef>
              <a:defRPr/>
            </a:pPr>
            <a:r>
              <a:rPr lang="en-US" sz="2000" dirty="0"/>
              <a:t>ITIC – NCEI posters Regional Historical Tsunami Effects</a:t>
            </a:r>
          </a:p>
          <a:p>
            <a:pPr lvl="1">
              <a:spcBef>
                <a:spcPts val="451"/>
              </a:spcBef>
              <a:defRPr/>
            </a:pPr>
            <a:r>
              <a:rPr lang="en-US" sz="1800" b="1" dirty="0"/>
              <a:t>Caribbean, Central America, Mexico </a:t>
            </a:r>
            <a:r>
              <a:rPr lang="en-US" sz="1800" dirty="0"/>
              <a:t>                                                          (</a:t>
            </a:r>
            <a:r>
              <a:rPr lang="en-US" sz="1800" dirty="0">
                <a:solidFill>
                  <a:srgbClr val="0432FF"/>
                </a:solidFill>
              </a:rPr>
              <a:t>update 2022, EN SP) </a:t>
            </a:r>
          </a:p>
          <a:p>
            <a:pPr lvl="1">
              <a:spcBef>
                <a:spcPts val="451"/>
              </a:spcBef>
              <a:defRPr/>
            </a:pPr>
            <a:r>
              <a:rPr lang="en-US" sz="1800" b="1" kern="1200" dirty="0">
                <a:ea typeface="Calibri" panose="020F0502020204030204" pitchFamily="34" charset="0"/>
                <a:cs typeface="Times New Roman" panose="02020603050405020304" pitchFamily="18" charset="0"/>
              </a:rPr>
              <a:t>Historical Tsunamis Effects near the Tonga Trench            (1837-2015), update with HTHH Oct 2022 </a:t>
            </a:r>
            <a:r>
              <a:rPr lang="en-US" sz="1800" kern="1200" dirty="0">
                <a:solidFill>
                  <a:srgbClr val="0432FF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(2023) - printed</a:t>
            </a:r>
          </a:p>
          <a:p>
            <a:pPr lvl="1">
              <a:spcBef>
                <a:spcPts val="451"/>
              </a:spcBef>
              <a:defRPr/>
            </a:pPr>
            <a:r>
              <a:rPr lang="en-US" sz="1800" b="1" dirty="0"/>
              <a:t>Papua New Guinea/</a:t>
            </a:r>
            <a:r>
              <a:rPr lang="en-US" sz="1800" b="1" dirty="0" err="1"/>
              <a:t>Solomons</a:t>
            </a:r>
            <a:r>
              <a:rPr lang="en-US" sz="1800" b="1" dirty="0"/>
              <a:t> (2019) - </a:t>
            </a:r>
            <a:r>
              <a:rPr lang="en-US" sz="1800" dirty="0"/>
              <a:t>printed</a:t>
            </a:r>
          </a:p>
          <a:p>
            <a:pPr lvl="1">
              <a:spcBef>
                <a:spcPts val="451"/>
              </a:spcBef>
              <a:defRPr/>
            </a:pPr>
            <a:r>
              <a:rPr lang="en-US" sz="1800" b="1" dirty="0"/>
              <a:t>Vanuatu / New Caledonia, New Hebrides </a:t>
            </a:r>
            <a:r>
              <a:rPr lang="en-US" sz="1800" dirty="0"/>
              <a:t>(2021)</a:t>
            </a:r>
          </a:p>
          <a:p>
            <a:pPr lvl="1">
              <a:spcBef>
                <a:spcPts val="451"/>
              </a:spcBef>
              <a:defRPr/>
            </a:pPr>
            <a:r>
              <a:rPr lang="en-US" sz="1800" dirty="0">
                <a:solidFill>
                  <a:srgbClr val="0432FF"/>
                </a:solidFill>
              </a:rPr>
              <a:t>South America (draft 2023-24)</a:t>
            </a:r>
          </a:p>
          <a:p>
            <a:pPr marL="351925" lvl="1" indent="0">
              <a:spcBef>
                <a:spcPts val="451"/>
              </a:spcBef>
              <a:buNone/>
              <a:defRPr/>
            </a:pPr>
            <a:endParaRPr lang="en-US" sz="500" dirty="0"/>
          </a:p>
        </p:txBody>
      </p:sp>
      <p:pic>
        <p:nvPicPr>
          <p:cNvPr id="217091" name="Picture 3">
            <a:extLst>
              <a:ext uri="{FF2B5EF4-FFF2-40B4-BE49-F238E27FC236}">
                <a16:creationId xmlns:a16="http://schemas.microsoft.com/office/drawing/2014/main" id="{AC536C45-8243-FD45-9EBA-3BE03969C99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347" y="3250926"/>
            <a:ext cx="2585411" cy="1789129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7092" name="Picture 12">
            <a:extLst>
              <a:ext uri="{FF2B5EF4-FFF2-40B4-BE49-F238E27FC236}">
                <a16:creationId xmlns:a16="http://schemas.microsoft.com/office/drawing/2014/main" id="{5BAF4C54-44D5-104B-B641-D2A2FFF67D4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19418" y="3250925"/>
            <a:ext cx="2612937" cy="1789129"/>
          </a:xfrm>
          <a:prstGeom prst="rect">
            <a:avLst/>
          </a:prstGeom>
          <a:noFill/>
          <a:ln w="317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3B2AFBE-2683-7547-B641-69AD642A08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0432" y="483518"/>
            <a:ext cx="432048" cy="4320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D2A3C53-0182-B500-EF5B-A2A76933A349}"/>
              </a:ext>
            </a:extLst>
          </p:cNvPr>
          <p:cNvSpPr/>
          <p:nvPr/>
        </p:nvSpPr>
        <p:spPr bwMode="auto">
          <a:xfrm>
            <a:off x="5487640" y="3192930"/>
            <a:ext cx="3512852" cy="1950570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48F97E-3149-1773-74A1-AE4AEBA12C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2416" y="3399491"/>
            <a:ext cx="673553" cy="871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A98A47-84D6-6FDD-5B7E-A6A8CD1B59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159220" y="4341127"/>
            <a:ext cx="875638" cy="67663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1994FD4-09C7-6546-C17C-A13B4D17CB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313" y="3252130"/>
            <a:ext cx="2529825" cy="1778866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1EE92DC-3FB6-415E-E14F-9518A14AA060}"/>
              </a:ext>
            </a:extLst>
          </p:cNvPr>
          <p:cNvSpPr/>
          <p:nvPr/>
        </p:nvSpPr>
        <p:spPr bwMode="auto">
          <a:xfrm>
            <a:off x="6387555" y="1240867"/>
            <a:ext cx="2612937" cy="1882083"/>
          </a:xfrm>
          <a:prstGeom prst="rect">
            <a:avLst/>
          </a:prstGeom>
          <a:solidFill>
            <a:srgbClr val="00B0F0"/>
          </a:solidFill>
          <a:ln w="9525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2D56004-F466-2478-BB78-086F8EAA8BB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5688" y="1310847"/>
            <a:ext cx="2436670" cy="1733855"/>
          </a:xfrm>
          <a:prstGeom prst="rect">
            <a:avLst/>
          </a:prstGeom>
          <a:ln w="317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95793702"/>
      </p:ext>
    </p:extLst>
  </p:cSld>
  <p:clrMapOvr>
    <a:masterClrMapping/>
  </p:clrMapOvr>
  <p:transition>
    <p:wipe dir="r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065F4-633E-5241-AD6F-B482B2A6D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Post-Tsunami Assessments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C175DC3-7BA7-F749-969E-877C14473F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38" y="915566"/>
            <a:ext cx="7851358" cy="3744416"/>
          </a:xfrm>
        </p:spPr>
        <p:txBody>
          <a:bodyPr/>
          <a:lstStyle/>
          <a:p>
            <a:r>
              <a:rPr lang="en-US" sz="2000" dirty="0"/>
              <a:t>IOC Post-Event Assessments </a:t>
            </a:r>
            <a:r>
              <a:rPr lang="en-US" sz="2000" b="0" dirty="0"/>
              <a:t>– triggered by                           15 Jan 2022  IOC CL 2877 (31 Jan 2022) </a:t>
            </a:r>
          </a:p>
          <a:p>
            <a:pPr>
              <a:spcBef>
                <a:spcPts val="1080"/>
              </a:spcBef>
            </a:pPr>
            <a:r>
              <a:rPr lang="en-US" sz="2000" dirty="0"/>
              <a:t>Post-Tsunami Field Survey </a:t>
            </a:r>
            <a:r>
              <a:rPr lang="en-US" sz="2000" b="0" dirty="0"/>
              <a:t>(normally, International           Tsunami Survey Teams, ITST), 15 Jan 2022 –                        remote technical support to Tonga Geological Service</a:t>
            </a:r>
          </a:p>
          <a:p>
            <a:pPr marL="0" indent="0">
              <a:buNone/>
            </a:pPr>
            <a:r>
              <a:rPr lang="en-US" sz="2000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FC5F4F-52A1-A048-9153-BDBC8BA628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2320" y="339502"/>
            <a:ext cx="1221603" cy="17281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F87787B-CAE0-C347-A426-223F1571A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462" y="2636067"/>
            <a:ext cx="1558340" cy="2205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D4EE0E75-B8C0-B148-9BBF-415C4D662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8061" y="2636067"/>
            <a:ext cx="1343843" cy="225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DD38A3F-716D-0744-91E1-D729B102DA8F}"/>
              </a:ext>
            </a:extLst>
          </p:cNvPr>
          <p:cNvSpPr/>
          <p:nvPr/>
        </p:nvSpPr>
        <p:spPr>
          <a:xfrm>
            <a:off x="3851920" y="2563320"/>
            <a:ext cx="5292080" cy="198105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algn="l" defTabSz="914400" rtl="0" eaLnBrk="0" fontAlgn="base" latinLnBrk="0" hangingPunct="0">
              <a:lnSpc>
                <a:spcPct val="98000"/>
              </a:lnSpc>
              <a:spcBef>
                <a:spcPts val="45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At request of country, assist in coordinated international surveys</a:t>
            </a:r>
            <a:r>
              <a:rPr lang="en-US" altLang="en-US" sz="2000" b="1" dirty="0">
                <a:solidFill>
                  <a:srgbClr val="0432FF"/>
                </a:solidFill>
                <a:latin typeface="Arial"/>
                <a:cs typeface="Angsana New"/>
              </a:rPr>
              <a:t>,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Tonga Post-Tsunami Survey</a:t>
            </a:r>
          </a:p>
          <a:p>
            <a:pPr marL="233363" lvl="1" indent="-233363">
              <a:lnSpc>
                <a:spcPct val="98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IOC/ITIC, SPC</a:t>
            </a:r>
            <a:r>
              <a:rPr lang="en-US" altLang="en-US" sz="2000" dirty="0">
                <a:solidFill>
                  <a:srgbClr val="0432FF"/>
                </a:solidFill>
                <a:latin typeface="Arial"/>
                <a:cs typeface="Angsana New"/>
              </a:rPr>
              <a:t> (</a:t>
            </a: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NZ, US equipment donate)</a:t>
            </a:r>
          </a:p>
          <a:p>
            <a:pPr marL="233363" lvl="1" indent="-233363">
              <a:lnSpc>
                <a:spcPct val="9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en-US" sz="2000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Due to COVID, virtual technical assistance to Tongan agencies           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C0D98CE5-F783-BA42-A7DF-E977ECB78E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9912" y="4515966"/>
            <a:ext cx="5256584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Angsana New"/>
                <a:hlinkClick r:id="rId6"/>
              </a:rPr>
              <a:t>http://itic.ioc-unesco.org/index.php?option=com_content&amp;view=article&amp;id=2226:international-tsunami-survey-team-tonga&amp;catid=2709&amp;Itemid=3327</a:t>
            </a:r>
            <a:endParaRPr kumimoji="0" lang="en-US" alt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Angsana New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539330-2186-950C-D4C2-1A06B1EED9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35" y="2507433"/>
            <a:ext cx="723242" cy="990527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73FB68E-514E-FD22-5708-361D7C179F57}"/>
              </a:ext>
            </a:extLst>
          </p:cNvPr>
          <p:cNvSpPr txBox="1"/>
          <p:nvPr/>
        </p:nvSpPr>
        <p:spPr>
          <a:xfrm>
            <a:off x="94203" y="3497960"/>
            <a:ext cx="546259" cy="3699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" b="0" i="1" dirty="0"/>
              <a:t>Pure Appl </a:t>
            </a:r>
            <a:r>
              <a:rPr lang="en-US" sz="600" b="0" i="1" dirty="0" err="1"/>
              <a:t>Geophys</a:t>
            </a:r>
            <a:r>
              <a:rPr lang="en-US" sz="600" b="0" i="1" dirty="0"/>
              <a:t>, Dec 2022</a:t>
            </a:r>
            <a:endParaRPr lang="en-US" sz="600" i="1" dirty="0"/>
          </a:p>
        </p:txBody>
      </p:sp>
    </p:spTree>
    <p:extLst>
      <p:ext uri="{BB962C8B-B14F-4D97-AF65-F5344CB8AC3E}">
        <p14:creationId xmlns:p14="http://schemas.microsoft.com/office/powerpoint/2010/main" val="2451419386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4A194FA-79C2-574D-A470-6AB4B45C1B60}"/>
              </a:ext>
            </a:extLst>
          </p:cNvPr>
          <p:cNvSpPr/>
          <p:nvPr/>
        </p:nvSpPr>
        <p:spPr bwMode="auto">
          <a:xfrm>
            <a:off x="179512" y="1059582"/>
            <a:ext cx="8784976" cy="936104"/>
          </a:xfrm>
          <a:prstGeom prst="rect">
            <a:avLst/>
          </a:prstGeom>
          <a:solidFill>
            <a:srgbClr val="BFFF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CFE36C6-EC2F-0F44-ADF0-E63040FAA26F}"/>
              </a:ext>
            </a:extLst>
          </p:cNvPr>
          <p:cNvSpPr txBox="1">
            <a:spLocks/>
          </p:cNvSpPr>
          <p:nvPr/>
        </p:nvSpPr>
        <p:spPr>
          <a:xfrm>
            <a:off x="539552" y="123478"/>
            <a:ext cx="8424936" cy="5699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34102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68204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02306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36408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/>
              <a:t>ITIC Mandate (1977) – Intersessional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D4666-CCF5-7C49-ADBC-90D07179A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9582"/>
            <a:ext cx="8568952" cy="3528392"/>
          </a:xfrm>
          <a:noFill/>
        </p:spPr>
        <p:txBody>
          <a:bodyPr/>
          <a:lstStyle/>
          <a:p>
            <a:r>
              <a:rPr lang="en-US" sz="1800" dirty="0">
                <a:solidFill>
                  <a:srgbClr val="0432FF"/>
                </a:solidFill>
              </a:rPr>
              <a:t>Monitor, recommend improvements  </a:t>
            </a:r>
          </a:p>
          <a:p>
            <a:pPr lvl="1"/>
            <a:r>
              <a:rPr lang="en-US" sz="1800" dirty="0"/>
              <a:t>Events – improving warning and response</a:t>
            </a:r>
          </a:p>
          <a:p>
            <a:pPr lvl="1"/>
            <a:r>
              <a:rPr lang="en-US" sz="1800" dirty="0"/>
              <a:t>Tsunami Warning Decision Support Tools</a:t>
            </a:r>
          </a:p>
          <a:p>
            <a:r>
              <a:rPr lang="en-US" sz="1800" dirty="0">
                <a:solidFill>
                  <a:srgbClr val="0000FF"/>
                </a:solidFill>
              </a:rPr>
              <a:t>Assist in establish/strengthen national, regional systems  </a:t>
            </a:r>
          </a:p>
          <a:p>
            <a:pPr lvl="1"/>
            <a:r>
              <a:rPr lang="en-US" sz="1800" dirty="0"/>
              <a:t>Capacity Building, Training</a:t>
            </a:r>
          </a:p>
          <a:p>
            <a:pPr lvl="1"/>
            <a:r>
              <a:rPr lang="en-US" sz="1800" dirty="0"/>
              <a:t>IOC Wave Exercises</a:t>
            </a:r>
          </a:p>
          <a:p>
            <a:pPr lvl="1"/>
            <a:r>
              <a:rPr lang="en-US" sz="1800" dirty="0"/>
              <a:t>UN Decade for Ocean Science for Sustainable Development</a:t>
            </a:r>
          </a:p>
          <a:p>
            <a:r>
              <a:rPr lang="en-US" sz="1800" dirty="0">
                <a:solidFill>
                  <a:srgbClr val="0432FF"/>
                </a:solidFill>
              </a:rPr>
              <a:t>Information resource - </a:t>
            </a:r>
            <a:r>
              <a:rPr lang="en-US" sz="1800" dirty="0">
                <a:solidFill>
                  <a:srgbClr val="0000FF"/>
                </a:solidFill>
              </a:rPr>
              <a:t>preparedness / education (create, compile, share)</a:t>
            </a:r>
          </a:p>
          <a:p>
            <a:pPr lvl="1"/>
            <a:r>
              <a:rPr lang="en-US" sz="1800" dirty="0"/>
              <a:t>Guides, Manuals, Best Practices, Awareness materials  </a:t>
            </a:r>
          </a:p>
          <a:p>
            <a:r>
              <a:rPr lang="en-US" sz="1800" dirty="0">
                <a:solidFill>
                  <a:srgbClr val="0432FF"/>
                </a:solidFill>
              </a:rPr>
              <a:t>Information resource - historical tsunamis (collect, compile, share) </a:t>
            </a:r>
          </a:p>
          <a:p>
            <a:pPr lvl="1"/>
            <a:r>
              <a:rPr lang="en-US" sz="1800" dirty="0"/>
              <a:t>Database, global and regional hazard, post-event surveys</a:t>
            </a:r>
          </a:p>
          <a:p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2A3DD-2F2B-6840-BA86-ECB6CA2116CE}"/>
              </a:ext>
            </a:extLst>
          </p:cNvPr>
          <p:cNvSpPr/>
          <p:nvPr/>
        </p:nvSpPr>
        <p:spPr>
          <a:xfrm>
            <a:off x="5652120" y="699542"/>
            <a:ext cx="3299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www.tsunamiwave.org</a:t>
            </a:r>
            <a:endParaRPr lang="en-US" sz="1600" dirty="0">
              <a:solidFill>
                <a:schemeClr val="accent6"/>
              </a:solidFill>
            </a:endParaRPr>
          </a:p>
          <a:p>
            <a:pPr algn="r"/>
            <a:r>
              <a:rPr lang="en-US" sz="16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http://itic.ioc-unesco.org/index.php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0D932-1C77-E742-9F5E-B5A4DD75C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1419622"/>
            <a:ext cx="120470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237363"/>
      </p:ext>
    </p:extLst>
  </p:cSld>
  <p:clrMapOvr>
    <a:masterClrMapping/>
  </p:clrMapOvr>
  <p:transition>
    <p:wipe dir="r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686D3-FF3D-9645-87E8-93FA729A6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2024+ - Next ‘new’ efforts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3A20B3-B940-F84E-A30B-BE6255DE46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850088"/>
            <a:ext cx="8610600" cy="4290664"/>
          </a:xfrm>
          <a:solidFill>
            <a:schemeClr val="bg1"/>
          </a:solidFill>
        </p:spPr>
        <p:txBody>
          <a:bodyPr/>
          <a:lstStyle/>
          <a:p>
            <a:r>
              <a:rPr lang="en-US" sz="2000" dirty="0"/>
              <a:t>Tsunami Ready 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Chair Tsunami Ready Coalition.  TR Implementation – Agenda 4.2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TIC ”mandate” to facilitate all PTWS.  Build resilience capacity. 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Host TR web site (communities recognized)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Have USAID funding to implement in few PIC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Training </a:t>
            </a:r>
            <a:r>
              <a:rPr lang="en-US" sz="1800" b="0" dirty="0"/>
              <a:t>(Member States include training funding in their budget)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ITP-Hawaii (2-week) – 2024, asking Chile if interested (last in 2018)</a:t>
            </a:r>
          </a:p>
          <a:p>
            <a:pPr lvl="1">
              <a:spcBef>
                <a:spcPts val="200"/>
              </a:spcBef>
            </a:pPr>
            <a:r>
              <a:rPr lang="en-US" sz="1800" dirty="0"/>
              <a:t>Other, as requested</a:t>
            </a:r>
          </a:p>
          <a:p>
            <a:pPr>
              <a:spcBef>
                <a:spcPts val="1200"/>
              </a:spcBef>
            </a:pPr>
            <a:r>
              <a:rPr lang="en-US" sz="2000" dirty="0"/>
              <a:t>SMART cable – </a:t>
            </a:r>
            <a:r>
              <a:rPr lang="en-US" sz="1800" b="0" dirty="0"/>
              <a:t>advocate, JTF SMART Science &amp; Society co-chair    (Jerome </a:t>
            </a:r>
            <a:r>
              <a:rPr lang="en-US" sz="1800" b="0" dirty="0" err="1"/>
              <a:t>Aucan</a:t>
            </a:r>
            <a:r>
              <a:rPr lang="en-US" sz="1800" b="0" dirty="0"/>
              <a:t>, SPC).  NC-VN SMART, ITIC lead TWC SOP capacity </a:t>
            </a:r>
            <a:r>
              <a:rPr lang="en-US" sz="1800" b="0" dirty="0" err="1"/>
              <a:t>bldg</a:t>
            </a:r>
            <a:endParaRPr lang="en-US" sz="1800" b="0" dirty="0"/>
          </a:p>
          <a:p>
            <a:pPr>
              <a:spcBef>
                <a:spcPts val="1200"/>
              </a:spcBef>
            </a:pPr>
            <a:r>
              <a:rPr lang="en-US" sz="2000" dirty="0"/>
              <a:t>NTWC Competency </a:t>
            </a:r>
            <a:r>
              <a:rPr lang="en-US" sz="1800" b="0" dirty="0"/>
              <a:t>(Agenda 4.3) </a:t>
            </a:r>
            <a:r>
              <a:rPr lang="en-US" sz="2000" b="0" dirty="0"/>
              <a:t>– </a:t>
            </a:r>
            <a:r>
              <a:rPr lang="en-US" sz="1800" b="0" dirty="0"/>
              <a:t>Framework approved ICG/PTWS-XXX.  ITIC propose conduct Pilot (e.g., develop training course, test with 1 cohort, with PTWC ’attachment’, USAID pending).                                                        Work with PIC to devise national ‘assessment’ and ‘certification’ process.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09174150"/>
      </p:ext>
    </p:extLst>
  </p:cSld>
  <p:clrMapOvr>
    <a:masterClrMapping/>
  </p:clrMapOvr>
  <p:transition>
    <p:wipe dir="r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1">
            <a:extLst>
              <a:ext uri="{FF2B5EF4-FFF2-40B4-BE49-F238E27FC236}">
                <a16:creationId xmlns:a16="http://schemas.microsoft.com/office/drawing/2014/main" id="{2577CF5E-E423-F54B-8CBE-7BACEAE3AA28}"/>
              </a:ext>
            </a:extLst>
          </p:cNvPr>
          <p:cNvSpPr txBox="1">
            <a:spLocks/>
          </p:cNvSpPr>
          <p:nvPr/>
        </p:nvSpPr>
        <p:spPr bwMode="auto">
          <a:xfrm>
            <a:off x="2483768" y="3147814"/>
            <a:ext cx="5998096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7" tIns="34100" rIns="68197" bIns="34100"/>
          <a:lstStyle>
            <a:lvl1pPr marL="0" indent="0" algn="r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None/>
              <a:defRPr sz="2100" b="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900113" indent="-430213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5400" indent="-388938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o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81163" indent="-38100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79625" indent="-392113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37207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91915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46619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01330" indent="-396295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Dr. Laura Kong</a:t>
            </a: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Director, ITIC, USA NOAA</a:t>
            </a: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endParaRPr kumimoji="0" lang="en-US" altLang="en-US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0"/>
              <a:cs typeface="Angsana New"/>
            </a:endParaRP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ngsana New"/>
              </a:rPr>
              <a:t>Cdr. Carlos Zuniga		       </a:t>
            </a: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Christa von </a:t>
            </a:r>
            <a:r>
              <a:rPr kumimoji="0" lang="en-US" alt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Hillebrandt</a:t>
            </a: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Angsana New"/>
            </a:endParaRP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ngsana New"/>
              </a:rPr>
              <a:t>Associate Director, ITIC, Chile SHOA                                    Deputy Director, ITIC, USA NOAA</a:t>
            </a: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ngsana New"/>
              </a:rPr>
              <a:t>Manager, 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  <a:cs typeface="Angsana New"/>
              </a:rPr>
              <a:t>ITIC Caribbean Office</a:t>
            </a:r>
            <a:r>
              <a:rPr kumimoji="0" lang="en-US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ngsana New"/>
              </a:rPr>
              <a:t> </a:t>
            </a:r>
          </a:p>
          <a:p>
            <a:pPr marL="0" marR="0" lvl="0" indent="0" algn="r" defTabSz="341702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CC0000"/>
              </a:buClr>
              <a:buSzPct val="80000"/>
              <a:buFont typeface="Wingdings" charset="2"/>
              <a:buNone/>
              <a:tabLst/>
              <a:defRPr/>
            </a:pPr>
            <a:endParaRPr kumimoji="0" lang="en-US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anose="020B0600070205080204" pitchFamily="34" charset="-128"/>
              <a:cs typeface="Angsana New"/>
            </a:endParaRPr>
          </a:p>
        </p:txBody>
      </p:sp>
      <p:sp>
        <p:nvSpPr>
          <p:cNvPr id="9" name="Title 2">
            <a:extLst>
              <a:ext uri="{FF2B5EF4-FFF2-40B4-BE49-F238E27FC236}">
                <a16:creationId xmlns:a16="http://schemas.microsoft.com/office/drawing/2014/main" id="{0AB39043-D2A4-2B4B-9D85-16E90CDE0C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560" y="1563638"/>
            <a:ext cx="7488832" cy="136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197" tIns="34100" rIns="68197" bIns="34100" anchor="b"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454707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90941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36412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818827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3400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 defTabSz="685783">
              <a:defRPr/>
            </a:pPr>
            <a:r>
              <a:rPr lang="en-US" altLang="en-US" sz="3600" kern="0" dirty="0">
                <a:solidFill>
                  <a:srgbClr val="CC0000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Thank You</a:t>
            </a:r>
          </a:p>
          <a:p>
            <a:pPr defTabSz="685783">
              <a:defRPr/>
            </a:pPr>
            <a:r>
              <a:rPr lang="en-US" altLang="en-US" sz="3600" kern="0" dirty="0" err="1">
                <a:solidFill>
                  <a:srgbClr val="0432FF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Muchas</a:t>
            </a:r>
            <a:r>
              <a:rPr lang="en-US" altLang="en-US" sz="3600" kern="0" dirty="0">
                <a:solidFill>
                  <a:srgbClr val="0432FF"/>
                </a:solidFill>
                <a:latin typeface="Arial"/>
                <a:ea typeface="ＭＳ Ｐゴシック" panose="020B0600070205080204" pitchFamily="34" charset="-128"/>
                <a:cs typeface="Angsana New"/>
              </a:rPr>
              <a:t> Gracias</a:t>
            </a:r>
            <a:endParaRPr lang="en-US" altLang="en-US" sz="3200" kern="0" dirty="0">
              <a:solidFill>
                <a:srgbClr val="0432FF"/>
              </a:solidFill>
              <a:latin typeface="Arial"/>
              <a:ea typeface="ＭＳ Ｐゴシック" panose="020B0600070205080204" pitchFamily="34" charset="-128"/>
              <a:cs typeface="Angsana New"/>
            </a:endParaRPr>
          </a:p>
        </p:txBody>
      </p:sp>
    </p:spTree>
    <p:extLst>
      <p:ext uri="{BB962C8B-B14F-4D97-AF65-F5344CB8AC3E}">
        <p14:creationId xmlns:p14="http://schemas.microsoft.com/office/powerpoint/2010/main" val="4146336117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F9F9D-5185-3741-A29E-B2C5116E5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195486"/>
            <a:ext cx="8352928" cy="571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>
                <a:solidFill>
                  <a:schemeClr val="accent6"/>
                </a:solidFill>
              </a:rPr>
              <a:t>Improving TW:  </a:t>
            </a:r>
            <a:br>
              <a:rPr lang="en-US" sz="2400" dirty="0">
                <a:solidFill>
                  <a:schemeClr val="accent6"/>
                </a:solidFill>
              </a:rPr>
            </a:br>
            <a:r>
              <a:rPr lang="en-US" sz="2400" dirty="0">
                <a:solidFill>
                  <a:schemeClr val="accent6"/>
                </a:solidFill>
              </a:rPr>
              <a:t>15 Jan 2022 – </a:t>
            </a:r>
            <a:r>
              <a:rPr lang="en-US" sz="2400" dirty="0" err="1">
                <a:solidFill>
                  <a:schemeClr val="accent6"/>
                </a:solidFill>
              </a:rPr>
              <a:t>Hunga</a:t>
            </a:r>
            <a:r>
              <a:rPr lang="en-US" sz="2400" dirty="0">
                <a:solidFill>
                  <a:schemeClr val="accent6"/>
                </a:solidFill>
              </a:rPr>
              <a:t> Tonga – </a:t>
            </a:r>
            <a:r>
              <a:rPr lang="en-US" sz="2400" dirty="0" err="1">
                <a:solidFill>
                  <a:schemeClr val="accent6"/>
                </a:solidFill>
              </a:rPr>
              <a:t>Hunga</a:t>
            </a:r>
            <a:r>
              <a:rPr lang="en-US" sz="2400" dirty="0">
                <a:solidFill>
                  <a:schemeClr val="accent6"/>
                </a:solidFill>
              </a:rPr>
              <a:t> </a:t>
            </a:r>
            <a:r>
              <a:rPr lang="en-US" sz="2400" dirty="0" err="1">
                <a:solidFill>
                  <a:schemeClr val="accent6"/>
                </a:solidFill>
              </a:rPr>
              <a:t>Ha’apai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4BDC73-B8A1-BA44-A2AF-B3ABDCB630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843558"/>
            <a:ext cx="5400600" cy="3456384"/>
          </a:xfrm>
          <a:solidFill>
            <a:schemeClr val="bg1"/>
          </a:solidFill>
        </p:spPr>
        <p:txBody>
          <a:bodyPr/>
          <a:lstStyle/>
          <a:p>
            <a:pPr marL="23018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1600" dirty="0"/>
              <a:t>Unprecedented – massive eruption and tsunami</a:t>
            </a:r>
            <a:r>
              <a:rPr lang="en-US" sz="1600" b="0" dirty="0"/>
              <a:t> </a:t>
            </a:r>
            <a:endParaRPr lang="en-US" sz="1600" dirty="0"/>
          </a:p>
          <a:p>
            <a:pPr marL="23018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3 PTWS Briefs </a:t>
            </a:r>
            <a:r>
              <a:rPr lang="en-US" sz="1600" dirty="0"/>
              <a:t>(20 Jan, 3 Feb, 10 Feb 2022)</a:t>
            </a:r>
          </a:p>
          <a:p>
            <a:pPr marL="23018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Post-Event Assessment </a:t>
            </a:r>
            <a:r>
              <a:rPr lang="en-US" sz="1600" dirty="0"/>
              <a:t>(PAE 31 Jan, IOC CL 2877) – pending IOC </a:t>
            </a:r>
          </a:p>
          <a:p>
            <a:pPr marL="23018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ITIC expert/facilitate support </a:t>
            </a:r>
            <a:r>
              <a:rPr lang="en-US" sz="1600" dirty="0"/>
              <a:t>to Tonga (ensure best technical effort with minimum duplication), 1</a:t>
            </a:r>
            <a:r>
              <a:rPr lang="en-US" sz="1600" baseline="30000" dirty="0"/>
              <a:t>st</a:t>
            </a:r>
            <a:r>
              <a:rPr lang="en-US" sz="1600" dirty="0"/>
              <a:t> call 25 Jan =&gt; April (30+ virtual meetings, IOC hosted) – (</a:t>
            </a:r>
            <a:r>
              <a:rPr lang="en-US" sz="1600" b="0" dirty="0"/>
              <a:t>Situational EQ/Volcano activity, HTHH interim procedures, equipment install / repair and  post-tsunami survey (NZ, AU, US, SPC)</a:t>
            </a:r>
          </a:p>
          <a:p>
            <a:pPr marL="23018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PTWS HTHH Interim Products and Procedures</a:t>
            </a:r>
          </a:p>
          <a:p>
            <a:pPr marL="230188" indent="-2206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C00000"/>
                </a:solidFill>
              </a:rPr>
              <a:t>Post-Tsunami Field </a:t>
            </a:r>
            <a:r>
              <a:rPr lang="en-US" sz="1600" dirty="0" err="1">
                <a:solidFill>
                  <a:srgbClr val="C00000"/>
                </a:solidFill>
              </a:rPr>
              <a:t>Surv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/>
              <a:t>(runup, inundations)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7277837-97E7-8C46-A93F-813ED6381B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2440" y="123478"/>
            <a:ext cx="432048" cy="432048"/>
          </a:xfrm>
          <a:prstGeom prst="rect">
            <a:avLst/>
          </a:prstGeom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F6F7EC55-1BC1-5D4B-B49D-D54FCE82E0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92"/>
          <a:stretch/>
        </p:blipFill>
        <p:spPr>
          <a:xfrm>
            <a:off x="6012160" y="944735"/>
            <a:ext cx="2880320" cy="1737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A394F68-4F1B-9745-9558-E3D761D3D1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1" y="2874690"/>
            <a:ext cx="3806701" cy="21453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76DB24-1F19-A433-6796-748F4BF0C110}"/>
              </a:ext>
            </a:extLst>
          </p:cNvPr>
          <p:cNvSpPr txBox="1"/>
          <p:nvPr/>
        </p:nvSpPr>
        <p:spPr>
          <a:xfrm>
            <a:off x="395536" y="4164227"/>
            <a:ext cx="473737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525" lvl="1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900" b="0" dirty="0">
                <a:hlinkClick r:id="rId6"/>
              </a:rPr>
              <a:t>http://itic.ioc-unesco.org/index.php?option=com_content&amp;view=article&amp;id=2226:international-tsunami-survey-team-tonga&amp;catid=2709&amp;Itemid=3327 </a:t>
            </a:r>
            <a:endParaRPr lang="en-US" sz="900" b="0" dirty="0"/>
          </a:p>
        </p:txBody>
      </p:sp>
    </p:spTree>
    <p:extLst>
      <p:ext uri="{BB962C8B-B14F-4D97-AF65-F5344CB8AC3E}">
        <p14:creationId xmlns:p14="http://schemas.microsoft.com/office/powerpoint/2010/main" val="140734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817"/>
    </mc:Choice>
    <mc:Fallback xmlns="">
      <p:transition spd="slow" advTm="43817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itle 1">
            <a:extLst>
              <a:ext uri="{FF2B5EF4-FFF2-40B4-BE49-F238E27FC236}">
                <a16:creationId xmlns:a16="http://schemas.microsoft.com/office/drawing/2014/main" id="{FF9576D8-AB04-F349-A0A6-42DBED6D69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817" y="1"/>
            <a:ext cx="6002337" cy="839788"/>
          </a:xfrm>
          <a:noFill/>
        </p:spPr>
        <p:txBody>
          <a:bodyPr anchor="t"/>
          <a:lstStyle/>
          <a:p>
            <a:pPr algn="ctr"/>
            <a:r>
              <a:rPr lang="en-US" altLang="en-US" sz="2200" dirty="0">
                <a:solidFill>
                  <a:srgbClr val="B90000"/>
                </a:solidFill>
                <a:ea typeface="ＭＳ Ｐゴシック" panose="020B0600070205080204" pitchFamily="34" charset="-128"/>
              </a:rPr>
              <a:t>Tsunami Warning Decision Support Tools</a:t>
            </a:r>
            <a:br>
              <a:rPr lang="en-US" altLang="en-US" sz="2200" dirty="0">
                <a:solidFill>
                  <a:srgbClr val="B90000"/>
                </a:solidFill>
                <a:ea typeface="ＭＳ Ｐゴシック" panose="020B0600070205080204" pitchFamily="34" charset="-128"/>
              </a:rPr>
            </a:br>
            <a:r>
              <a:rPr lang="en-US" altLang="en-US" sz="1900" b="0" dirty="0">
                <a:solidFill>
                  <a:srgbClr val="B90000"/>
                </a:solidFill>
                <a:ea typeface="ＭＳ Ｐゴシック" panose="020B0600070205080204" pitchFamily="34" charset="-128"/>
              </a:rPr>
              <a:t>ITIC-distributed, supported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CCE42D5-2589-B747-98A2-2E15DA19B4EE}"/>
              </a:ext>
            </a:extLst>
          </p:cNvPr>
          <p:cNvSpPr txBox="1">
            <a:spLocks/>
          </p:cNvSpPr>
          <p:nvPr/>
        </p:nvSpPr>
        <p:spPr bwMode="auto">
          <a:xfrm>
            <a:off x="146474" y="857328"/>
            <a:ext cx="8962030" cy="4227934"/>
          </a:xfrm>
          <a:prstGeom prst="rect">
            <a:avLst/>
          </a:prstGeom>
          <a:solidFill>
            <a:schemeClr val="bg2"/>
          </a:solidFill>
          <a:ln w="3175" cmpd="sng">
            <a:noFill/>
          </a:ln>
          <a:extLst>
            <a:ext uri="{FAA26D3D-D897-4be2-8F04-BA451C77F1D7}"/>
            <a:ext uri="{909E8E84-426E-40dd-AFC4-6F175D3DCCD1}"/>
            <a:ext uri="{91240B29-F687-4f45-9708-019B960494DF}"/>
          </a:extLst>
        </p:spPr>
        <p:txBody>
          <a:bodyPr lIns="67889" tIns="33947" rIns="67889" bIns="33947"/>
          <a:lstStyle>
            <a:lvl1pPr marL="461496" indent="-461496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o"/>
              <a:defRPr sz="3000" b="1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896539" indent="-427692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90429" indent="-386540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o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72558" indent="-379192" algn="l" rtl="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69390" indent="-389492" algn="l" rtl="0" eaLnBrk="0" fontAlgn="base" hangingPunct="0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26098" indent="-394561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8814" indent="-394561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31529" indent="-394561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249" indent="-394561" algn="l" rtl="0" fontAlgn="base">
              <a:lnSpc>
                <a:spcPct val="90000"/>
              </a:lnSpc>
              <a:spcBef>
                <a:spcPct val="25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6114" indent="-346114" defTabSz="685783">
              <a:spcBef>
                <a:spcPct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en-US" sz="1800" kern="0" dirty="0">
                <a:solidFill>
                  <a:srgbClr val="0000FF"/>
                </a:solidFill>
                <a:latin typeface="Arial"/>
                <a:cs typeface="ＭＳ Ｐゴシック" charset="0"/>
              </a:rPr>
              <a:t>Listserv (IOC TWFP, NTWC, TNC) – TSP </a:t>
            </a:r>
            <a:r>
              <a:rPr lang="en-US" sz="1800" kern="0" dirty="0" err="1">
                <a:solidFill>
                  <a:srgbClr val="0000FF"/>
                </a:solidFill>
                <a:latin typeface="Arial"/>
                <a:cs typeface="ＭＳ Ｐゴシック" charset="0"/>
              </a:rPr>
              <a:t>emerg</a:t>
            </a:r>
            <a:r>
              <a:rPr lang="en-US" sz="1800" kern="0" dirty="0">
                <a:solidFill>
                  <a:srgbClr val="0000FF"/>
                </a:solidFill>
                <a:latin typeface="Arial"/>
                <a:cs typeface="ＭＳ Ｐゴシック" charset="0"/>
              </a:rPr>
              <a:t> broadcast, Other needs  </a:t>
            </a:r>
          </a:p>
          <a:p>
            <a:pPr marL="346114" indent="-346114" defTabSz="685783">
              <a:spcBef>
                <a:spcPct val="0"/>
              </a:spcBef>
              <a:spcAft>
                <a:spcPts val="0"/>
              </a:spcAft>
              <a:buClr>
                <a:srgbClr val="CC0000"/>
              </a:buClr>
              <a:defRPr/>
            </a:pPr>
            <a:r>
              <a:rPr lang="en-US" sz="1800" kern="0" dirty="0">
                <a:latin typeface="Arial"/>
                <a:cs typeface="ＭＳ Ｐゴシック" charset="0"/>
              </a:rPr>
              <a:t>Tsunami Bull Board 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(ITIC, 1995) </a:t>
            </a:r>
            <a:r>
              <a:rPr lang="en-US" sz="1500" kern="0" dirty="0">
                <a:solidFill>
                  <a:srgbClr val="C00000"/>
                </a:solidFill>
                <a:latin typeface="Arial"/>
                <a:cs typeface="ＭＳ Ｐゴシック" charset="0"/>
              </a:rPr>
              <a:t>473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 science/</a:t>
            </a:r>
            <a:r>
              <a:rPr lang="en-US" sz="1500" kern="0" dirty="0" err="1">
                <a:solidFill>
                  <a:srgbClr val="000000"/>
                </a:solidFill>
                <a:latin typeface="Arial"/>
                <a:cs typeface="ＭＳ Ｐゴシック" charset="0"/>
              </a:rPr>
              <a:t>tsu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/govt </a:t>
            </a:r>
            <a:r>
              <a:rPr lang="en-US" sz="1100" b="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(Sep 2023)</a:t>
            </a:r>
          </a:p>
          <a:p>
            <a:pPr marL="0" indent="0" defTabSz="685783">
              <a:spcBef>
                <a:spcPts val="200"/>
              </a:spcBef>
              <a:spcAft>
                <a:spcPts val="675"/>
              </a:spcAft>
              <a:buClr>
                <a:srgbClr val="CC0000"/>
              </a:buClr>
              <a:buNone/>
              <a:defRPr/>
            </a:pPr>
            <a:r>
              <a:rPr lang="en-US" sz="1400" b="0" kern="0" dirty="0">
                <a:solidFill>
                  <a:srgbClr val="000000"/>
                </a:solidFill>
                <a:latin typeface="+mj-lt"/>
                <a:cs typeface="ＭＳ Ｐゴシック" charset="0"/>
              </a:rPr>
              <a:t>       ADDR FOR POSTING: </a:t>
            </a:r>
            <a:r>
              <a:rPr lang="en-US" sz="1400" dirty="0">
                <a:solidFill>
                  <a:srgbClr val="C00000"/>
                </a:solidFill>
                <a:latin typeface="+mj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tsunami_bb@list.woc.noaa.gov</a:t>
            </a:r>
            <a:endParaRPr lang="en-US" sz="1100" kern="0" dirty="0">
              <a:solidFill>
                <a:srgbClr val="C00000"/>
              </a:solidFill>
              <a:latin typeface="+mj-lt"/>
              <a:cs typeface="ＭＳ Ｐゴシック" charset="0"/>
            </a:endParaRPr>
          </a:p>
          <a:p>
            <a:pPr marL="346114" indent="-346114" defTabSz="685783">
              <a:spcBef>
                <a:spcPts val="500"/>
              </a:spcBef>
              <a:spcAft>
                <a:spcPts val="675"/>
              </a:spcAft>
              <a:buClr>
                <a:srgbClr val="CC0000"/>
              </a:buClr>
              <a:defRPr/>
            </a:pPr>
            <a:r>
              <a:rPr lang="en-US" sz="1800" kern="0" dirty="0">
                <a:latin typeface="Arial"/>
                <a:cs typeface="ＭＳ Ｐゴシック" charset="0"/>
              </a:rPr>
              <a:t>Real time EQ Display </a:t>
            </a:r>
            <a:r>
              <a:rPr lang="en-US" sz="1500" kern="0" dirty="0">
                <a:latin typeface="Arial"/>
                <a:cs typeface="ＭＳ Ｐゴシック" charset="0"/>
              </a:rPr>
              <a:t>(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CISN, USGS / NTHMP, 2005), </a:t>
            </a:r>
            <a:r>
              <a:rPr lang="en-US" sz="1351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346+   </a:t>
            </a:r>
            <a:r>
              <a:rPr lang="en-US" sz="1500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v3.9.193 </a:t>
            </a:r>
            <a:r>
              <a:rPr lang="en-US" sz="1100" b="0" kern="0" dirty="0">
                <a:solidFill>
                  <a:srgbClr val="000000"/>
                </a:solidFill>
                <a:cs typeface="ＭＳ Ｐゴシック" charset="0"/>
              </a:rPr>
              <a:t>(Feb 2023)                               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PTWS EQ Observatory message.  NO registration code required so cannot track </a:t>
            </a:r>
            <a:r>
              <a:rPr lang="en-US" sz="16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nbr</a:t>
            </a:r>
            <a:r>
              <a:rPr lang="en-US" sz="16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users</a:t>
            </a:r>
            <a:endParaRPr lang="en-US" sz="1100" kern="0" dirty="0">
              <a:solidFill>
                <a:srgbClr val="C00000"/>
              </a:solidFill>
              <a:latin typeface="Arial"/>
              <a:cs typeface="ＭＳ Ｐゴシック" charset="0"/>
            </a:endParaRPr>
          </a:p>
          <a:p>
            <a:pPr marL="346114" indent="-346114" defTabSz="685783">
              <a:spcBef>
                <a:spcPts val="500"/>
              </a:spcBef>
              <a:spcAft>
                <a:spcPts val="675"/>
              </a:spcAft>
              <a:buClr>
                <a:srgbClr val="CC0000"/>
              </a:buClr>
              <a:defRPr/>
            </a:pPr>
            <a:r>
              <a:rPr lang="en-US" sz="1800" kern="0" dirty="0">
                <a:latin typeface="Arial"/>
                <a:cs typeface="ＭＳ Ｐゴシック" charset="0"/>
              </a:rPr>
              <a:t>Real-time Sea Level monitoring</a:t>
            </a:r>
          </a:p>
          <a:p>
            <a:pPr marL="571500" lvl="1" indent="-220663" defTabSz="685783">
              <a:spcBef>
                <a:spcPct val="0"/>
              </a:spcBef>
              <a:spcAft>
                <a:spcPts val="675"/>
              </a:spcAft>
              <a:buClr>
                <a:srgbClr val="CC0000"/>
              </a:buClr>
              <a:buFont typeface="Wingdings" charset="2"/>
              <a:buChar char="q"/>
              <a:defRPr/>
            </a:pPr>
            <a:r>
              <a:rPr lang="en-US" sz="1600" b="1" kern="0" dirty="0">
                <a:solidFill>
                  <a:srgbClr val="0432FF"/>
                </a:solidFill>
                <a:latin typeface="Arial"/>
              </a:rPr>
              <a:t>Tide Tool – TWC operations monitoring (PTWC, 2005)  v10.70</a:t>
            </a:r>
          </a:p>
          <a:p>
            <a:pPr marL="571500" lvl="1" indent="-220663" defTabSz="685783">
              <a:spcBef>
                <a:spcPct val="0"/>
              </a:spcBef>
              <a:spcAft>
                <a:spcPts val="675"/>
              </a:spcAft>
              <a:buClr>
                <a:srgbClr val="CC0000"/>
              </a:buClr>
              <a:buFont typeface="Wingdings" charset="2"/>
              <a:buChar char="q"/>
              <a:defRPr/>
            </a:pPr>
            <a:r>
              <a:rPr lang="en-US" sz="1600" b="1" kern="0" dirty="0">
                <a:solidFill>
                  <a:srgbClr val="0432FF"/>
                </a:solidFill>
                <a:latin typeface="Arial"/>
              </a:rPr>
              <a:t>IOC Sea Level Monitoring web site (IOC, 2008)</a:t>
            </a:r>
          </a:p>
          <a:p>
            <a:pPr marL="346114" indent="-346114" defTabSz="685783">
              <a:spcBef>
                <a:spcPts val="50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en-US" sz="1800" kern="0" dirty="0">
                <a:latin typeface="Arial"/>
                <a:cs typeface="ＭＳ Ｐゴシック" charset="0"/>
              </a:rPr>
              <a:t>Tsunami Travel Time Software 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(ITIC, NGDC, 2007) – </a:t>
            </a:r>
            <a:r>
              <a:rPr lang="en-US" sz="1500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SDK4.0.1, with PC GUI</a:t>
            </a:r>
          </a:p>
          <a:p>
            <a:pPr marL="346114" indent="-346114" defTabSz="685783">
              <a:spcBef>
                <a:spcPts val="50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en-US" sz="1800" kern="0" dirty="0">
                <a:latin typeface="Arial"/>
                <a:cs typeface="ＭＳ Ｐゴシック" charset="0"/>
              </a:rPr>
              <a:t>Tsunami Historical Database </a:t>
            </a:r>
            <a:r>
              <a:rPr lang="en-US" altLang="ja-JP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Online (WDS-NCEI), 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Offline (</a:t>
            </a:r>
            <a:r>
              <a:rPr lang="en-US" sz="1500" kern="0" dirty="0" err="1">
                <a:solidFill>
                  <a:srgbClr val="000000"/>
                </a:solidFill>
                <a:latin typeface="Arial"/>
                <a:cs typeface="ＭＳ Ｐゴシック" charset="0"/>
              </a:rPr>
              <a:t>TsuDig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, NCEI, ITIC, 2009)</a:t>
            </a:r>
            <a:endParaRPr lang="en-US" sz="2251" kern="0" dirty="0">
              <a:solidFill>
                <a:srgbClr val="0000FF"/>
              </a:solidFill>
              <a:latin typeface="Arial"/>
              <a:cs typeface="ＭＳ Ｐゴシック" charset="0"/>
            </a:endParaRPr>
          </a:p>
          <a:p>
            <a:pPr marL="346114" indent="-346114" defTabSz="685783">
              <a:spcBef>
                <a:spcPts val="500"/>
              </a:spcBef>
              <a:spcAft>
                <a:spcPts val="600"/>
              </a:spcAft>
              <a:buClr>
                <a:srgbClr val="CC0000"/>
              </a:buClr>
              <a:defRPr/>
            </a:pPr>
            <a:r>
              <a:rPr lang="en-US" sz="1800" kern="0" dirty="0">
                <a:solidFill>
                  <a:srgbClr val="0000FF"/>
                </a:solidFill>
                <a:latin typeface="Arial"/>
                <a:cs typeface="ＭＳ Ｐゴシック" charset="0"/>
              </a:rPr>
              <a:t>Tsunami Hazard Assessment Tools </a:t>
            </a:r>
            <a:r>
              <a:rPr lang="en-US" sz="1500" kern="0" dirty="0">
                <a:solidFill>
                  <a:srgbClr val="000000"/>
                </a:solidFill>
                <a:latin typeface="Arial"/>
                <a:cs typeface="ＭＳ Ｐゴシック" charset="0"/>
              </a:rPr>
              <a:t>(2017) – PMEL, ITIC</a:t>
            </a:r>
          </a:p>
          <a:p>
            <a:pPr marL="571500" lvl="1" indent="-220663" defTabSz="685783">
              <a:spcBef>
                <a:spcPct val="0"/>
              </a:spcBef>
              <a:spcAft>
                <a:spcPts val="675"/>
              </a:spcAft>
              <a:buClr>
                <a:srgbClr val="CC0000"/>
              </a:buClr>
              <a:buFont typeface="Wingdings" charset="2"/>
              <a:buChar char="q"/>
              <a:defRPr/>
            </a:pPr>
            <a:r>
              <a:rPr lang="en-US" sz="1600" b="1" kern="0" dirty="0" err="1">
                <a:solidFill>
                  <a:srgbClr val="0432FF"/>
                </a:solidFill>
                <a:latin typeface="Arial"/>
                <a:cs typeface="ＭＳ Ｐゴシック" charset="0"/>
              </a:rPr>
              <a:t>ComMIT</a:t>
            </a:r>
            <a:r>
              <a:rPr lang="en-US" sz="1600" b="1" kern="0" dirty="0">
                <a:solidFill>
                  <a:srgbClr val="0432FF"/>
                </a:solidFill>
                <a:latin typeface="Arial"/>
                <a:cs typeface="ＭＳ Ｐゴシック" charset="0"/>
              </a:rPr>
              <a:t>/MOST</a:t>
            </a:r>
            <a:r>
              <a:rPr lang="en-US" sz="1600" b="1" kern="0" dirty="0">
                <a:solidFill>
                  <a:srgbClr val="00B0F0"/>
                </a:solidFill>
                <a:latin typeface="Arial"/>
                <a:cs typeface="ＭＳ Ｐゴシック" charset="0"/>
              </a:rPr>
              <a:t> </a:t>
            </a:r>
            <a:r>
              <a:rPr lang="en-US" sz="1651" b="1" kern="0" dirty="0">
                <a:solidFill>
                  <a:srgbClr val="00B0F0"/>
                </a:solidFill>
                <a:latin typeface="Arial"/>
                <a:cs typeface="ＭＳ Ｐゴシック" charset="0"/>
              </a:rPr>
              <a:t>=&gt; </a:t>
            </a:r>
            <a:r>
              <a:rPr lang="en-US" sz="1500" b="1" kern="0" dirty="0">
                <a:solidFill>
                  <a:srgbClr val="C00000"/>
                </a:solidFill>
                <a:latin typeface="Arial"/>
                <a:cs typeface="ＭＳ Ｐゴシック" charset="0"/>
              </a:rPr>
              <a:t>OTGA TEMPP hybrid late </a:t>
            </a:r>
            <a:r>
              <a:rPr lang="en-US" sz="1500" b="1" u="sng" kern="0" dirty="0">
                <a:solidFill>
                  <a:srgbClr val="C00000"/>
                </a:solidFill>
                <a:latin typeface="Arial"/>
                <a:cs typeface="ＭＳ Ｐゴシック" charset="0"/>
              </a:rPr>
              <a:t>2023-2025</a:t>
            </a:r>
          </a:p>
          <a:p>
            <a:pPr marL="571500" lvl="1" indent="-220663" defTabSz="685783">
              <a:spcBef>
                <a:spcPct val="0"/>
              </a:spcBef>
              <a:spcAft>
                <a:spcPts val="675"/>
              </a:spcAft>
              <a:buClr>
                <a:srgbClr val="CC0000"/>
              </a:buClr>
              <a:buFont typeface="Wingdings" charset="2"/>
              <a:buChar char="q"/>
              <a:defRPr/>
            </a:pPr>
            <a:r>
              <a:rPr lang="en-US" sz="1600" b="1" kern="0" dirty="0" err="1">
                <a:solidFill>
                  <a:srgbClr val="0432FF"/>
                </a:solidFill>
                <a:latin typeface="Arial"/>
                <a:cs typeface="ＭＳ Ｐゴシック" charset="0"/>
              </a:rPr>
              <a:t>Tsu</a:t>
            </a:r>
            <a:r>
              <a:rPr lang="en-US" sz="1600" b="1" kern="0" dirty="0">
                <a:solidFill>
                  <a:srgbClr val="0432FF"/>
                </a:solidFill>
                <a:latin typeface="Arial"/>
                <a:cs typeface="ＭＳ Ｐゴシック" charset="0"/>
              </a:rPr>
              <a:t> Coastal Assessment Tool </a:t>
            </a:r>
            <a:r>
              <a:rPr lang="en-US" sz="1500" b="1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(</a:t>
            </a:r>
            <a:r>
              <a:rPr lang="en-US" sz="1500" b="1" kern="0" dirty="0" err="1">
                <a:solidFill>
                  <a:srgbClr val="B90000"/>
                </a:solidFill>
                <a:latin typeface="Arial"/>
                <a:cs typeface="ＭＳ Ｐゴシック" charset="0"/>
              </a:rPr>
              <a:t>TsuCAT</a:t>
            </a:r>
            <a:r>
              <a:rPr lang="en-US" sz="1651" b="1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 v4.3.2, </a:t>
            </a:r>
            <a:r>
              <a:rPr lang="en-US" sz="1400" b="1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Sep 2023</a:t>
            </a:r>
            <a:r>
              <a:rPr lang="en-US" sz="1651" b="1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) </a:t>
            </a:r>
            <a:r>
              <a:rPr lang="en-US" sz="1651" b="1" kern="0" dirty="0">
                <a:solidFill>
                  <a:srgbClr val="00B0F0"/>
                </a:solidFill>
                <a:cs typeface="ＭＳ Ｐゴシック" charset="0"/>
              </a:rPr>
              <a:t>=&gt;</a:t>
            </a:r>
            <a:r>
              <a:rPr lang="en-US" sz="1651" b="1" kern="0" dirty="0">
                <a:solidFill>
                  <a:srgbClr val="B90000"/>
                </a:solidFill>
                <a:latin typeface="Arial"/>
                <a:cs typeface="ＭＳ Ｐゴシック" charset="0"/>
              </a:rPr>
              <a:t> </a:t>
            </a:r>
            <a:r>
              <a:rPr lang="en-US" sz="1400" b="1" kern="0" dirty="0">
                <a:solidFill>
                  <a:srgbClr val="C00000"/>
                </a:solidFill>
                <a:latin typeface="Arial"/>
                <a:cs typeface="ＭＳ Ｐゴシック" charset="0"/>
              </a:rPr>
              <a:t>Community Exercise injects </a:t>
            </a:r>
            <a:endParaRPr lang="en-US" sz="1651" b="1" u="sng" kern="0" dirty="0">
              <a:solidFill>
                <a:srgbClr val="C00000"/>
              </a:solidFill>
              <a:latin typeface="Arial"/>
              <a:cs typeface="ＭＳ Ｐゴシック" charset="0"/>
            </a:endParaRPr>
          </a:p>
          <a:p>
            <a:pPr marL="346114" indent="-346114" defTabSz="685783">
              <a:spcBef>
                <a:spcPct val="0"/>
              </a:spcBef>
              <a:spcAft>
                <a:spcPts val="675"/>
              </a:spcAft>
              <a:buClr>
                <a:srgbClr val="CC0000"/>
              </a:buClr>
              <a:buFont typeface="Courier New" charset="0"/>
              <a:buChar char="o"/>
              <a:defRPr/>
            </a:pPr>
            <a:endParaRPr lang="en-US" sz="1651" kern="0" dirty="0">
              <a:solidFill>
                <a:srgbClr val="000000"/>
              </a:solidFill>
              <a:latin typeface="Arial"/>
              <a:cs typeface="ＭＳ Ｐゴシック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397DCCE-F1F9-3348-AAAE-CC38BD1AF4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1869" y="184445"/>
            <a:ext cx="432048" cy="432048"/>
          </a:xfrm>
          <a:prstGeom prst="rect">
            <a:avLst/>
          </a:prstGeom>
        </p:spPr>
      </p:pic>
      <p:pic>
        <p:nvPicPr>
          <p:cNvPr id="6" name="Picture 8" descr="CISN_feb09.tiff">
            <a:extLst>
              <a:ext uri="{FF2B5EF4-FFF2-40B4-BE49-F238E27FC236}">
                <a16:creationId xmlns:a16="http://schemas.microsoft.com/office/drawing/2014/main" id="{B279EE05-82A6-22C3-B702-B9F79E2817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08155" y="1187034"/>
            <a:ext cx="1139976" cy="794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A1C930E-1BBB-E6EA-B339-28FDDC42F89B}"/>
              </a:ext>
            </a:extLst>
          </p:cNvPr>
          <p:cNvGrpSpPr/>
          <p:nvPr/>
        </p:nvGrpSpPr>
        <p:grpSpPr>
          <a:xfrm>
            <a:off x="7223918" y="2277599"/>
            <a:ext cx="1641728" cy="849994"/>
            <a:chOff x="4278380" y="763919"/>
            <a:chExt cx="4545334" cy="2353318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9DE124E8-DA17-502F-22AA-50153F683F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7275"/>
            <a:stretch/>
          </p:blipFill>
          <p:spPr bwMode="auto">
            <a:xfrm>
              <a:off x="4278380" y="763919"/>
              <a:ext cx="3816180" cy="22650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2">
              <a:extLst>
                <a:ext uri="{FF2B5EF4-FFF2-40B4-BE49-F238E27FC236}">
                  <a16:creationId xmlns:a16="http://schemas.microsoft.com/office/drawing/2014/main" id="{5507C8C7-C0B2-EE53-8981-0B81882B4F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576" y="1838727"/>
              <a:ext cx="1845767" cy="12785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5" descr="TideTool.gif">
              <a:extLst>
                <a:ext uri="{FF2B5EF4-FFF2-40B4-BE49-F238E27FC236}">
                  <a16:creationId xmlns:a16="http://schemas.microsoft.com/office/drawing/2014/main" id="{BEC313EE-AEDE-C0FB-05DE-2C76FBCFEA4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130"/>
            <a:stretch>
              <a:fillRect/>
            </a:stretch>
          </p:blipFill>
          <p:spPr bwMode="auto">
            <a:xfrm>
              <a:off x="5354576" y="859079"/>
              <a:ext cx="1136607" cy="921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" descr="call.gif">
              <a:extLst>
                <a:ext uri="{FF2B5EF4-FFF2-40B4-BE49-F238E27FC236}">
                  <a16:creationId xmlns:a16="http://schemas.microsoft.com/office/drawing/2014/main" id="{6E39D627-4EBC-1041-7822-95EF05C6C60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83383" y="1937589"/>
              <a:ext cx="740331" cy="1080785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BAF4367-8760-8B26-0646-8CADA1CA919A}"/>
              </a:ext>
            </a:extLst>
          </p:cNvPr>
          <p:cNvGrpSpPr/>
          <p:nvPr/>
        </p:nvGrpSpPr>
        <p:grpSpPr>
          <a:xfrm>
            <a:off x="7957427" y="3213343"/>
            <a:ext cx="1028240" cy="461785"/>
            <a:chOff x="509145" y="3071252"/>
            <a:chExt cx="3663447" cy="164526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8FF9536-FD48-F27C-3A9D-6628336E09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842375" y="3071253"/>
              <a:ext cx="2330217" cy="1645262"/>
            </a:xfrm>
            <a:prstGeom prst="rect">
              <a:avLst/>
            </a:prstGeom>
          </p:spPr>
        </p:pic>
        <p:pic>
          <p:nvPicPr>
            <p:cNvPr id="17" name="Picture 11" descr="page1image888128">
              <a:extLst>
                <a:ext uri="{FF2B5EF4-FFF2-40B4-BE49-F238E27FC236}">
                  <a16:creationId xmlns:a16="http://schemas.microsoft.com/office/drawing/2014/main" id="{7C48C7CC-2091-2DD3-4139-5DEC463268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145" y="3071252"/>
              <a:ext cx="1269310" cy="1645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BF06F2C-0867-4F7B-0923-5D53B70CF5DC}"/>
              </a:ext>
            </a:extLst>
          </p:cNvPr>
          <p:cNvGrpSpPr/>
          <p:nvPr/>
        </p:nvGrpSpPr>
        <p:grpSpPr>
          <a:xfrm>
            <a:off x="6672392" y="4083918"/>
            <a:ext cx="2271525" cy="666668"/>
            <a:chOff x="6621339" y="4160884"/>
            <a:chExt cx="2271525" cy="666668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3A323B5-2451-93FD-CB2C-124ED4C94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21339" y="4160884"/>
              <a:ext cx="860604" cy="57651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60B4423-2AE5-B329-80FD-2850E1EE42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50154" y="4175260"/>
              <a:ext cx="584143" cy="576515"/>
            </a:xfrm>
            <a:prstGeom prst="rect">
              <a:avLst/>
            </a:prstGeom>
            <a:ln w="3175">
              <a:solidFill>
                <a:schemeClr val="accent1"/>
              </a:solidFill>
            </a:ln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B319D14-64DA-F276-FC05-5FEE7CEDA5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06960" y="4333622"/>
              <a:ext cx="339076" cy="4939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B615397-6DC0-CB51-7914-A62F1A9DA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863" t="8444" r="6574" b="10667"/>
            <a:stretch/>
          </p:blipFill>
          <p:spPr>
            <a:xfrm>
              <a:off x="8413998" y="4181005"/>
              <a:ext cx="478866" cy="57909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D2267E63-4AE9-80A8-484A-5052179C13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3778" y="4307855"/>
              <a:ext cx="562376" cy="468647"/>
            </a:xfrm>
            <a:prstGeom prst="rect">
              <a:avLst/>
            </a:prstGeom>
            <a:ln w="3175">
              <a:solidFill>
                <a:schemeClr val="accent1"/>
              </a:solidFill>
            </a:ln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1126D33-677A-D3DE-98A4-01C1022AF3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83" y="169527"/>
            <a:ext cx="446966" cy="446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08435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52ED867-F90D-7C41-84DD-C1BF1F6DE26F}"/>
              </a:ext>
            </a:extLst>
          </p:cNvPr>
          <p:cNvSpPr/>
          <p:nvPr/>
        </p:nvSpPr>
        <p:spPr bwMode="auto">
          <a:xfrm>
            <a:off x="107504" y="1995686"/>
            <a:ext cx="8784976" cy="1224136"/>
          </a:xfrm>
          <a:prstGeom prst="rect">
            <a:avLst/>
          </a:prstGeom>
          <a:solidFill>
            <a:srgbClr val="BFFFF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BCFE36C6-EC2F-0F44-ADF0-E63040FAA26F}"/>
              </a:ext>
            </a:extLst>
          </p:cNvPr>
          <p:cNvSpPr txBox="1">
            <a:spLocks/>
          </p:cNvSpPr>
          <p:nvPr/>
        </p:nvSpPr>
        <p:spPr>
          <a:xfrm>
            <a:off x="539552" y="123478"/>
            <a:ext cx="8424936" cy="569913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+mj-lt"/>
                <a:ea typeface="ＭＳ Ｐゴシック" charset="0"/>
                <a:cs typeface="+mj-cs"/>
              </a:defRPr>
            </a:lvl1pPr>
            <a:lvl2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2pPr>
            <a:lvl3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3pPr>
            <a:lvl4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4pPr>
            <a:lvl5pPr algn="l" rtl="0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00" b="1">
                <a:solidFill>
                  <a:schemeClr val="accent2"/>
                </a:solidFill>
                <a:latin typeface="Arial" charset="0"/>
                <a:ea typeface="ＭＳ Ｐゴシック" charset="0"/>
                <a:cs typeface="Angsana New" pitchFamily="18" charset="0"/>
              </a:defRPr>
            </a:lvl5pPr>
            <a:lvl6pPr marL="341022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6pPr>
            <a:lvl7pPr marL="682044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7pPr>
            <a:lvl8pPr marL="1023068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8pPr>
            <a:lvl9pPr marL="1364086"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 sz="2551" b="1">
                <a:solidFill>
                  <a:schemeClr val="accent2"/>
                </a:solidFill>
                <a:latin typeface="Arial" charset="0"/>
                <a:ea typeface="Angsana New" pitchFamily="18" charset="0"/>
                <a:cs typeface="Angsana New" pitchFamily="18" charset="0"/>
              </a:defRPr>
            </a:lvl9pPr>
          </a:lstStyle>
          <a:p>
            <a:pPr eaLnBrk="1" hangingPunct="1">
              <a:defRPr/>
            </a:pPr>
            <a:r>
              <a:rPr lang="en-US" sz="2800" kern="0" dirty="0"/>
              <a:t>ITIC Mandate (1977) – Intersessional Activities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6D4666-CCF5-7C49-ADBC-90D07179AE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059582"/>
            <a:ext cx="8568952" cy="3384376"/>
          </a:xfrm>
          <a:noFill/>
        </p:spPr>
        <p:txBody>
          <a:bodyPr/>
          <a:lstStyle/>
          <a:p>
            <a:r>
              <a:rPr lang="en-US" sz="1800" dirty="0">
                <a:solidFill>
                  <a:srgbClr val="0432FF"/>
                </a:solidFill>
              </a:rPr>
              <a:t>Monitor, recommend improvements  </a:t>
            </a:r>
          </a:p>
          <a:p>
            <a:pPr lvl="1"/>
            <a:r>
              <a:rPr lang="en-US" sz="1800" dirty="0"/>
              <a:t>Events – improving warning and response</a:t>
            </a:r>
          </a:p>
          <a:p>
            <a:pPr lvl="1"/>
            <a:r>
              <a:rPr lang="en-US" sz="1800" dirty="0"/>
              <a:t>Tsunami Warning Decision Support Tools</a:t>
            </a:r>
          </a:p>
          <a:p>
            <a:r>
              <a:rPr lang="en-US" sz="1800" dirty="0">
                <a:solidFill>
                  <a:srgbClr val="0000FF"/>
                </a:solidFill>
              </a:rPr>
              <a:t>Assist in establish/strengthen national, regional systems  </a:t>
            </a:r>
          </a:p>
          <a:p>
            <a:pPr lvl="1"/>
            <a:r>
              <a:rPr lang="en-US" sz="1800" dirty="0"/>
              <a:t>Capacity Building, Training</a:t>
            </a:r>
          </a:p>
          <a:p>
            <a:pPr lvl="1"/>
            <a:r>
              <a:rPr lang="en-US" sz="1800" dirty="0"/>
              <a:t>IOC Wave Exercises</a:t>
            </a:r>
          </a:p>
          <a:p>
            <a:pPr lvl="1"/>
            <a:r>
              <a:rPr lang="en-US" sz="1800" dirty="0"/>
              <a:t>UN Decade for Ocean Science for Sustainable Development</a:t>
            </a:r>
          </a:p>
          <a:p>
            <a:r>
              <a:rPr lang="en-US" sz="1800" dirty="0">
                <a:solidFill>
                  <a:srgbClr val="0432FF"/>
                </a:solidFill>
              </a:rPr>
              <a:t>Information resource - </a:t>
            </a:r>
            <a:r>
              <a:rPr lang="en-US" sz="1800" dirty="0">
                <a:solidFill>
                  <a:srgbClr val="0000FF"/>
                </a:solidFill>
              </a:rPr>
              <a:t>preparedness / education (create, compile, share)</a:t>
            </a:r>
          </a:p>
          <a:p>
            <a:pPr lvl="1"/>
            <a:r>
              <a:rPr lang="en-US" sz="1800" dirty="0"/>
              <a:t>Guides, Manuals, Best Practices, Awareness materials  </a:t>
            </a:r>
          </a:p>
          <a:p>
            <a:r>
              <a:rPr lang="en-US" sz="1800" dirty="0">
                <a:solidFill>
                  <a:srgbClr val="0432FF"/>
                </a:solidFill>
              </a:rPr>
              <a:t>Information resource - historical tsunamis (collect, compile, share) </a:t>
            </a:r>
          </a:p>
          <a:p>
            <a:pPr lvl="1"/>
            <a:r>
              <a:rPr lang="en-US" sz="1800" dirty="0"/>
              <a:t>Database, global and regional hazard, post-event surveys</a:t>
            </a:r>
          </a:p>
          <a:p>
            <a:endParaRPr lang="en-US" sz="18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322A3DD-2F2B-6840-BA86-ECB6CA2116CE}"/>
              </a:ext>
            </a:extLst>
          </p:cNvPr>
          <p:cNvSpPr/>
          <p:nvPr/>
        </p:nvSpPr>
        <p:spPr>
          <a:xfrm>
            <a:off x="5652120" y="699542"/>
            <a:ext cx="329930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600" dirty="0">
                <a:solidFill>
                  <a:schemeClr val="accent6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www.tsunamiwave.org</a:t>
            </a:r>
            <a:endParaRPr lang="en-US" sz="1600" dirty="0">
              <a:solidFill>
                <a:schemeClr val="accent6"/>
              </a:solidFill>
            </a:endParaRPr>
          </a:p>
          <a:p>
            <a:pPr algn="r"/>
            <a:r>
              <a:rPr lang="en-US" sz="1600" dirty="0">
                <a:solidFill>
                  <a:schemeClr val="accent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http://itic.ioc-unesco.org/index.php</a:t>
            </a:r>
            <a:endParaRPr lang="en-US" sz="1600" dirty="0">
              <a:solidFill>
                <a:schemeClr val="accent6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90D932-1C77-E742-9F5E-B5A4DD75C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8304" y="1419622"/>
            <a:ext cx="1204705" cy="1224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676980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363648-A368-6E41-8618-B58C0036A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84" y="0"/>
            <a:ext cx="9001000" cy="446276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txBody>
          <a:bodyPr wrap="square">
            <a:spAutoFit/>
          </a:bodyPr>
          <a:lstStyle>
            <a:lvl1pPr defTabSz="6858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B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ITIC - IOC TSUNAMI CAPACITY BUILDING 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B9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(2005-2021, &gt;130 trainings)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E6D34C6-150C-CC46-B295-BB3044FACF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483518"/>
            <a:ext cx="8676456" cy="4464496"/>
          </a:xfrm>
          <a:solidFill>
            <a:schemeClr val="bg1"/>
          </a:solidFill>
        </p:spPr>
        <p:txBody>
          <a:bodyPr/>
          <a:lstStyle/>
          <a:p>
            <a:pPr marL="411470" lvl="1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400" b="1" dirty="0"/>
              <a:t>2019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sz="1400" dirty="0"/>
              <a:t>Caribbean, Colombia, Papua New Guinea, SOP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400" dirty="0"/>
              <a:t>Hawaii (global, 2-week), End-to-end, SOPs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400" dirty="0"/>
              <a:t>PICT, TEMP 1 - Inundation Model / Map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r>
              <a:rPr lang="en-US" altLang="en-US" sz="1400" dirty="0"/>
              <a:t>Tonga (2-week), NTWC Competency pilot</a:t>
            </a:r>
          </a:p>
          <a:p>
            <a:pPr marL="707693" lvl="2" indent="-342891" eaLnBrk="1" hangingPunct="1">
              <a:lnSpc>
                <a:spcPct val="98000"/>
              </a:lnSpc>
              <a:spcBef>
                <a:spcPct val="0"/>
              </a:spcBef>
              <a:spcAft>
                <a:spcPts val="0"/>
              </a:spcAft>
              <a:defRPr/>
            </a:pPr>
            <a:endParaRPr lang="en-US" altLang="en-US" sz="700" dirty="0"/>
          </a:p>
          <a:p>
            <a:pPr marL="411470" lvl="1" indent="-342891" eaLnBrk="1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lang="en-US" altLang="en-US" sz="1600" b="1" dirty="0"/>
              <a:t>2021 - 2022:  </a:t>
            </a:r>
          </a:p>
          <a:p>
            <a:pPr marL="708325" lvl="2" indent="-34289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/>
              <a:t>IOC Ocean Teacher Global Academy (OTGA)                                                  online/hybrid</a:t>
            </a:r>
          </a:p>
          <a:p>
            <a:pPr marL="708325" lvl="2" indent="-342891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b="1" dirty="0"/>
              <a:t>November, Hybrid – live remote </a:t>
            </a:r>
          </a:p>
          <a:p>
            <a:pPr marL="940101" lvl="3" indent="-28575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dirty="0"/>
              <a:t>Review / Update SOPs</a:t>
            </a:r>
          </a:p>
          <a:p>
            <a:pPr marL="940101" lvl="3" indent="-285750" ea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600" dirty="0"/>
              <a:t>4 days each:  Solomon Islands, Fiji, Vanuatu</a:t>
            </a:r>
          </a:p>
          <a:p>
            <a:pPr marL="411470" lvl="1" indent="-342891" eaLnBrk="1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defRPr/>
            </a:pPr>
            <a:r>
              <a:rPr lang="en-US" altLang="en-US" sz="1700" b="1" dirty="0">
                <a:solidFill>
                  <a:srgbClr val="0432FF"/>
                </a:solidFill>
              </a:rPr>
              <a:t>2023: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GB" sz="1700" b="1" dirty="0">
                <a:solidFill>
                  <a:srgbClr val="0432FF"/>
                </a:solidFill>
              </a:rPr>
              <a:t>Tsunami Ready Implementation, Fiji, Micronesia (Chuuk, Pohnpei, Yap), Marshall Islands (Majuro), Palau - 2022-23</a:t>
            </a:r>
            <a:r>
              <a:rPr lang="en-NZ" sz="1700" b="1" dirty="0">
                <a:solidFill>
                  <a:srgbClr val="0432FF"/>
                </a:solidFill>
              </a:rPr>
              <a:t> </a:t>
            </a:r>
            <a:endParaRPr lang="en-US" sz="1700" b="1" dirty="0">
              <a:solidFill>
                <a:srgbClr val="0432FF"/>
              </a:solidFill>
            </a:endParaRP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GB" sz="1700" b="1" dirty="0">
                <a:solidFill>
                  <a:srgbClr val="0432FF"/>
                </a:solidFill>
              </a:rPr>
              <a:t>Cook Islands Review and Update of TWC and TER SOPs - Jan 2023</a:t>
            </a:r>
            <a:r>
              <a:rPr lang="en-NZ" sz="1700" b="1" dirty="0">
                <a:solidFill>
                  <a:srgbClr val="0432FF"/>
                </a:solidFill>
              </a:rPr>
              <a:t> </a:t>
            </a:r>
            <a:endParaRPr lang="en-US" sz="1700" b="1" dirty="0">
              <a:solidFill>
                <a:srgbClr val="0432FF"/>
              </a:solidFill>
            </a:endParaRP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GB" sz="1700" b="1" dirty="0">
                <a:solidFill>
                  <a:srgbClr val="0432FF"/>
                </a:solidFill>
              </a:rPr>
              <a:t>PICT Regional on Tsunami Ready I - Jan 2023</a:t>
            </a:r>
            <a:r>
              <a:rPr lang="en-NZ" sz="1700" b="1" dirty="0">
                <a:solidFill>
                  <a:srgbClr val="0432FF"/>
                </a:solidFill>
              </a:rPr>
              <a:t> </a:t>
            </a:r>
          </a:p>
          <a:p>
            <a:pPr lvl="1">
              <a:spcBef>
                <a:spcPts val="0"/>
              </a:spcBef>
              <a:spcAft>
                <a:spcPts val="300"/>
              </a:spcAft>
            </a:pPr>
            <a:r>
              <a:rPr lang="en-NZ" sz="1700" b="1" dirty="0">
                <a:solidFill>
                  <a:srgbClr val="0432FF"/>
                </a:solidFill>
              </a:rPr>
              <a:t>ITP-Hawaii, Tsunami Early Warning Systems, Aug 2023 – </a:t>
            </a:r>
            <a:r>
              <a:rPr lang="en-NZ" sz="1700" dirty="0">
                <a:solidFill>
                  <a:srgbClr val="0432FF"/>
                </a:solidFill>
              </a:rPr>
              <a:t>video</a:t>
            </a:r>
            <a:r>
              <a:rPr lang="en-NZ" sz="1700" b="1" dirty="0">
                <a:solidFill>
                  <a:srgbClr val="0432FF"/>
                </a:solidFill>
              </a:rPr>
              <a:t> </a:t>
            </a:r>
            <a:endParaRPr lang="en-US" sz="1700" b="1" dirty="0">
              <a:solidFill>
                <a:srgbClr val="0432F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B7FB4A-B932-E5E2-7CCE-D901A87FA6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8820" y="483518"/>
            <a:ext cx="3652764" cy="22445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D3468D0-27E3-9F43-F6E1-82848680B462}"/>
              </a:ext>
            </a:extLst>
          </p:cNvPr>
          <p:cNvSpPr/>
          <p:nvPr/>
        </p:nvSpPr>
        <p:spPr>
          <a:xfrm>
            <a:off x="6516216" y="2211710"/>
            <a:ext cx="2088232" cy="116185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Courses </a:t>
            </a:r>
          </a:p>
          <a:p>
            <a:pPr marL="164592" marR="0" lvl="0" indent="-164592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Awareness (1 day) </a:t>
            </a:r>
          </a:p>
          <a:p>
            <a:pPr marL="160020" marR="0" lvl="0" indent="-1600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TEWS (1 </a:t>
            </a:r>
            <a:r>
              <a:rPr kumimoji="0" lang="en-US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wk</a:t>
            </a: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)</a:t>
            </a:r>
          </a:p>
          <a:p>
            <a:pPr marL="160020" marR="0" lvl="0" indent="-1600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TWC &amp; TER SOPs (1wk)</a:t>
            </a:r>
          </a:p>
          <a:p>
            <a:pPr marL="160020" marR="0" lvl="0" indent="-16002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ＭＳ Ｐゴシック" panose="020B0600070205080204" pitchFamily="34" charset="-128"/>
                <a:cs typeface="Angsana New"/>
              </a:rPr>
              <a:t>TEMPP (5 1-wk)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61C6CCC-8310-5C3E-CA3D-C5B9C2982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963" y="4375093"/>
            <a:ext cx="1422844" cy="630310"/>
          </a:xfrm>
          <a:prstGeom prst="rect">
            <a:avLst/>
          </a:prstGeom>
          <a:ln w="5715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5107621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796263-E9FD-12A0-6AB8-5EA679434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552" y="302392"/>
            <a:ext cx="8326797" cy="453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>
            <a:extLst>
              <a:ext uri="{FF2B5EF4-FFF2-40B4-BE49-F238E27FC236}">
                <a16:creationId xmlns:a16="http://schemas.microsoft.com/office/drawing/2014/main" id="{B1B46D71-3F3A-8D41-93FA-E0C678FBD74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6350"/>
            <a:ext cx="6391275" cy="742950"/>
          </a:xfrm>
        </p:spPr>
        <p:txBody>
          <a:bodyPr/>
          <a:lstStyle/>
          <a:p>
            <a:r>
              <a:rPr lang="en-US" altLang="en-US" sz="3200">
                <a:ea typeface="ＭＳ Ｐゴシック" panose="020B0600070205080204" pitchFamily="34" charset="-128"/>
              </a:rPr>
              <a:t>ITIC Training – SOPs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FE208-1A54-B544-BD6D-E996909122B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965200"/>
            <a:ext cx="5410200" cy="4429125"/>
          </a:xfrm>
        </p:spPr>
        <p:txBody>
          <a:bodyPr>
            <a:noAutofit/>
          </a:bodyPr>
          <a:lstStyle/>
          <a:p>
            <a:pPr>
              <a:lnSpc>
                <a:spcPct val="98000"/>
              </a:lnSpc>
              <a:spcBef>
                <a:spcPts val="450"/>
              </a:spcBef>
              <a:defRPr/>
            </a:pPr>
            <a:r>
              <a:rPr lang="en-US" sz="1800" dirty="0"/>
              <a:t>Tsunami Warning Center and Tsunami Emergency Response Standard Operating Procedures (TWC TER SOPs) – </a:t>
            </a:r>
            <a:r>
              <a:rPr lang="en-US" sz="1800" b="0" dirty="0"/>
              <a:t>IOC MG 76   </a:t>
            </a:r>
            <a:r>
              <a:rPr lang="en-US" sz="1700" b="0" i="1" dirty="0"/>
              <a:t>Plans and Procedures for Tsunami Warning and Emergency Management, </a:t>
            </a:r>
            <a:r>
              <a:rPr lang="en-US" sz="1400" b="0" i="1" dirty="0"/>
              <a:t>Guidance for countries in strengthening tsunami warning and emergency response through the development of Plans and Standard Operating Procedures for their warning and emergency management authorities  </a:t>
            </a:r>
            <a:r>
              <a:rPr lang="en-US" sz="1700" b="0" i="1" dirty="0"/>
              <a:t>(2017)</a:t>
            </a:r>
          </a:p>
          <a:p>
            <a:pPr>
              <a:lnSpc>
                <a:spcPct val="98000"/>
              </a:lnSpc>
              <a:spcBef>
                <a:spcPts val="450"/>
              </a:spcBef>
              <a:defRPr/>
            </a:pPr>
            <a:r>
              <a:rPr lang="en-US" sz="1800" b="0" dirty="0"/>
              <a:t>Manual (English)</a:t>
            </a:r>
          </a:p>
          <a:p>
            <a:pPr marL="327044" lvl="1" indent="0">
              <a:lnSpc>
                <a:spcPct val="98000"/>
              </a:lnSpc>
              <a:spcBef>
                <a:spcPts val="450"/>
              </a:spcBef>
              <a:buFont typeface="Wingdings" pitchFamily="2" charset="2"/>
              <a:buNone/>
              <a:defRPr/>
            </a:pPr>
            <a:r>
              <a:rPr lang="en-US" sz="1100" dirty="0">
                <a:hlinkClick r:id="rId3"/>
              </a:rPr>
              <a:t>http://itic.ioc-unesco.org/index.php?option=com_content&amp;view=category&amp;layout=blog&amp;id=2166&amp;Itemid=2640</a:t>
            </a:r>
            <a:endParaRPr lang="en-US" sz="1100" dirty="0"/>
          </a:p>
          <a:p>
            <a:pPr marL="0" indent="0">
              <a:lnSpc>
                <a:spcPct val="98000"/>
              </a:lnSpc>
              <a:spcBef>
                <a:spcPts val="450"/>
              </a:spcBef>
              <a:buFont typeface="Wingdings" pitchFamily="2" charset="2"/>
              <a:buNone/>
              <a:defRPr/>
            </a:pPr>
            <a:endParaRPr lang="en-US" sz="1800" dirty="0"/>
          </a:p>
        </p:txBody>
      </p:sp>
      <p:pic>
        <p:nvPicPr>
          <p:cNvPr id="112643" name="Picture 3">
            <a:extLst>
              <a:ext uri="{FF2B5EF4-FFF2-40B4-BE49-F238E27FC236}">
                <a16:creationId xmlns:a16="http://schemas.microsoft.com/office/drawing/2014/main" id="{89231DC9-7343-6941-BD99-600C0EA62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343150"/>
            <a:ext cx="3124200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4" name="Picture 5">
            <a:extLst>
              <a:ext uri="{FF2B5EF4-FFF2-40B4-BE49-F238E27FC236}">
                <a16:creationId xmlns:a16="http://schemas.microsoft.com/office/drawing/2014/main" id="{76D794DD-2BB9-544D-8D1C-8619052C1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133350"/>
            <a:ext cx="1514475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2306285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6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6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8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3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7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2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4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8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1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0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ITTI.McKinnie">
  <a:themeElements>
    <a:clrScheme name="ITTI.McKinni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ITTI.McKinnie">
      <a:majorFont>
        <a:latin typeface="Arial"/>
        <a:ea typeface="Angsana New"/>
        <a:cs typeface="Angsana New"/>
      </a:majorFont>
      <a:minorFont>
        <a:latin typeface="Arial"/>
        <a:ea typeface="Angsana New"/>
        <a:cs typeface="Angsan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ITTI.McKinni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TTI.McKinni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TTI.McKinni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5813</TotalTime>
  <Words>3344</Words>
  <Application>Microsoft Macintosh PowerPoint</Application>
  <PresentationFormat>On-screen Show (16:9)</PresentationFormat>
  <Paragraphs>400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31</vt:i4>
      </vt:variant>
    </vt:vector>
  </HeadingPairs>
  <TitlesOfParts>
    <vt:vector size="57" baseType="lpstr">
      <vt:lpstr>Arial</vt:lpstr>
      <vt:lpstr>Calibri</vt:lpstr>
      <vt:lpstr>Comic Sans MS</vt:lpstr>
      <vt:lpstr>Courier New</vt:lpstr>
      <vt:lpstr>Noto Sans Symbols</vt:lpstr>
      <vt:lpstr>Open Sans</vt:lpstr>
      <vt:lpstr>Roboto</vt:lpstr>
      <vt:lpstr>Times New Roman</vt:lpstr>
      <vt:lpstr>VAG Rounded Std Light</vt:lpstr>
      <vt:lpstr>Verdana</vt:lpstr>
      <vt:lpstr>Wingdings</vt:lpstr>
      <vt:lpstr>6_ITTI.McKinnie</vt:lpstr>
      <vt:lpstr>12_ITTI.McKinnie</vt:lpstr>
      <vt:lpstr>14_ITTI.McKinnie</vt:lpstr>
      <vt:lpstr>8_ITTI.McKinnie</vt:lpstr>
      <vt:lpstr>11_ITTI.McKinnie</vt:lpstr>
      <vt:lpstr>10_ITTI.McKinnie</vt:lpstr>
      <vt:lpstr>9_ITTI.McKinnie</vt:lpstr>
      <vt:lpstr>9_Custom Design</vt:lpstr>
      <vt:lpstr>1_Office Theme</vt:lpstr>
      <vt:lpstr>16_ITTI.McKinnie</vt:lpstr>
      <vt:lpstr>18_ITTI.McKinnie</vt:lpstr>
      <vt:lpstr>13_ITTI.McKinnie</vt:lpstr>
      <vt:lpstr>Custom Design</vt:lpstr>
      <vt:lpstr>7_ITTI.McKinnie</vt:lpstr>
      <vt:lpstr>15_ITTI.McKinnie</vt:lpstr>
      <vt:lpstr>Agenda 8 International Tsunami  Information Center (ITIC) Report</vt:lpstr>
      <vt:lpstr>ITIC – Who we are</vt:lpstr>
      <vt:lpstr>PowerPoint Presentation</vt:lpstr>
      <vt:lpstr>Improving TW:   15 Jan 2022 – Hunga Tonga – Hunga Ha’apai</vt:lpstr>
      <vt:lpstr>Tsunami Warning Decision Support Tools ITIC-distributed, supported</vt:lpstr>
      <vt:lpstr>PowerPoint Presentation</vt:lpstr>
      <vt:lpstr>PowerPoint Presentation</vt:lpstr>
      <vt:lpstr>PowerPoint Presentation</vt:lpstr>
      <vt:lpstr>ITIC Training – SOPs</vt:lpstr>
      <vt:lpstr>ITIC Training – TEMPP</vt:lpstr>
      <vt:lpstr>OTGA work plan (2021-2025):  ITIC and IOC, work with other TICs</vt:lpstr>
      <vt:lpstr>OTGA Tsunami Awareness – 3 Modules</vt:lpstr>
      <vt:lpstr>ITIC training videos – PTWC SOPs (support OTGA)</vt:lpstr>
      <vt:lpstr>PowerPoint Presentation</vt:lpstr>
      <vt:lpstr>PacWave information video – Dec 2021</vt:lpstr>
      <vt:lpstr>Short videos – IOC Wave, Tsunami Ready</vt:lpstr>
      <vt:lpstr>PowerPoint Presentation</vt:lpstr>
      <vt:lpstr>Fiji, Coral Coast - Cuvu District   Nayevuyevu Village (in process)</vt:lpstr>
      <vt:lpstr> Federated States of Micronesia (Chuuk, Pohnpei, Yap) </vt:lpstr>
      <vt:lpstr> Republic of Marshall Islands (Majuro atoll) </vt:lpstr>
      <vt:lpstr>Republic of Palau</vt:lpstr>
      <vt:lpstr>UNESCO IOC Tsunami Ready Recognition</vt:lpstr>
      <vt:lpstr>PowerPoint Presentation</vt:lpstr>
      <vt:lpstr>ITIC Services – Community Guide</vt:lpstr>
      <vt:lpstr>ITIC Awareness materials – update, printed, EN, SP  http://itic.ioc-unesco.org/index.php?option=com_content&amp;view=category&amp;layout=blog&amp;id=1075&amp;Itemid=1075</vt:lpstr>
      <vt:lpstr>PowerPoint Presentation</vt:lpstr>
      <vt:lpstr>ITIC Awareness materials – update, printed http://itic.ioc-unesco.org/index.php?option=com_content&amp;view=category&amp;layout=blog&amp;id=1075&amp;Itemid=1075</vt:lpstr>
      <vt:lpstr>ITIC Awareness materials – update, some printed  http://itic.ioc-unesco.org/index.php?option=com_content&amp;view=category&amp;layout=blog&amp;id=1075&amp;Itemid=1075</vt:lpstr>
      <vt:lpstr>Post-Tsunami Assessments</vt:lpstr>
      <vt:lpstr>2024+ - Next ‘new’ efforts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 Tsunami  Information Center (ITIC)  Report</dc:title>
  <dc:subject/>
  <dc:creator>Christa Von Hillebrandt-Andrade</dc:creator>
  <cp:keywords/>
  <dc:description/>
  <cp:lastModifiedBy>Laura Kong</cp:lastModifiedBy>
  <cp:revision>375</cp:revision>
  <cp:lastPrinted>2021-09-20T15:08:57Z</cp:lastPrinted>
  <dcterms:created xsi:type="dcterms:W3CDTF">2015-03-11T22:48:23Z</dcterms:created>
  <dcterms:modified xsi:type="dcterms:W3CDTF">2023-09-11T09:47:33Z</dcterms:modified>
  <cp:category/>
</cp:coreProperties>
</file>