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2" r:id="rId3"/>
    <p:sldMasterId id="214748369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Helvetica Neue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p5zEzx4bx5WmNEUQDz8HIOraN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6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425555d432_0_202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6" name="Google Shape;486;g2425555d43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425555d432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g2425555d432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4" name="Google Shape;704;g2425555d432_0_1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425555d432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g2425555d432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g2425555d432_0_3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425555d43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2425555d43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2425555d432_0_3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425555d432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2425555d432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3bbe88899_0_1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243bbe8889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43bbe88899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243bbe88899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425555d432_0_1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g2425555d432_0_1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1" name="Google Shape;681;g2425555d432_0_1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425555d432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g2425555d432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0" name="Google Shape;690;g2425555d432_0_1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425555d432_0_1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2425555d432_0_1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g2425555d432_0_1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8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s://www.commerce.gov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7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7"/>
          <p:cNvSpPr txBox="1"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8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body" idx="1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9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1"/>
          </p:nvPr>
        </p:nvSpPr>
        <p:spPr>
          <a:xfrm rot="5400000">
            <a:off x="1876064" y="-763226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dt" idx="10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ftr" idx="11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sldNum" idx="12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25555d432_0_1231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425555d432_0_1231"/>
          <p:cNvSpPr>
            <a:spLocks noGrp="1"/>
          </p:cNvSpPr>
          <p:nvPr>
            <p:ph type="pic" idx="2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g2425555d432_0_1231"/>
          <p:cNvSpPr txBox="1">
            <a:spLocks noGrp="1"/>
          </p:cNvSpPr>
          <p:nvPr>
            <p:ph type="body" idx="1"/>
          </p:nvPr>
        </p:nvSpPr>
        <p:spPr>
          <a:xfrm>
            <a:off x="1040445" y="2590798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g2425555d432_0_1231"/>
          <p:cNvSpPr txBox="1">
            <a:spLocks noGrp="1"/>
          </p:cNvSpPr>
          <p:nvPr>
            <p:ph type="body" idx="3"/>
          </p:nvPr>
        </p:nvSpPr>
        <p:spPr>
          <a:xfrm>
            <a:off x="1040445" y="3733800"/>
            <a:ext cx="17271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g2425555d432_0_1231"/>
          <p:cNvSpPr txBox="1">
            <a:spLocks noGrp="1"/>
          </p:cNvSpPr>
          <p:nvPr>
            <p:ph type="body" idx="4"/>
          </p:nvPr>
        </p:nvSpPr>
        <p:spPr>
          <a:xfrm>
            <a:off x="3352800" y="768745"/>
            <a:ext cx="81279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g2425555d432_0_1231"/>
          <p:cNvSpPr txBox="1">
            <a:spLocks noGrp="1"/>
          </p:cNvSpPr>
          <p:nvPr>
            <p:ph type="body" idx="5"/>
          </p:nvPr>
        </p:nvSpPr>
        <p:spPr>
          <a:xfrm>
            <a:off x="3353383" y="2262187"/>
            <a:ext cx="81231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g2425555d432_0_1231"/>
          <p:cNvSpPr txBox="1">
            <a:spLocks noGrp="1"/>
          </p:cNvSpPr>
          <p:nvPr>
            <p:ph type="body" idx="6"/>
          </p:nvPr>
        </p:nvSpPr>
        <p:spPr>
          <a:xfrm>
            <a:off x="3352800" y="3311237"/>
            <a:ext cx="8127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1" name="Google Shape;121;g2425555d432_0_1231"/>
          <p:cNvCxnSpPr/>
          <p:nvPr/>
        </p:nvCxnSpPr>
        <p:spPr>
          <a:xfrm>
            <a:off x="3047999" y="609600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2" name="Google Shape;122;g2425555d432_0_123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g2425555d432_0_1231"/>
          <p:cNvGrpSpPr/>
          <p:nvPr/>
        </p:nvGrpSpPr>
        <p:grpSpPr>
          <a:xfrm>
            <a:off x="-40517" y="-3048"/>
            <a:ext cx="629904" cy="6861048"/>
            <a:chOff x="-15240" y="-3048"/>
            <a:chExt cx="472440" cy="6861048"/>
          </a:xfrm>
        </p:grpSpPr>
        <p:sp>
          <p:nvSpPr>
            <p:cNvPr id="124" name="Google Shape;124;g2425555d432_0_123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2425555d432_0_1231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g2425555d432_0_1231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g2425555d432_0_1231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g2425555d432_0_1231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g2425555d432_0_1231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g2425555d432_0_1231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g2425555d432_0_1231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" name="Google Shape;132;g2425555d432_0_123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33" name="Google Shape;133;g2425555d432_0_123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34" name="Google Shape;134;g2425555d432_0_123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g2425555d432_0_123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36;g2425555d432_0_123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7" name="Google Shape;137;g2425555d432_0_123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g2425555d432_0_123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9" name="Google Shape;139;g2425555d432_0_123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0" name="Google Shape;140;g2425555d432_0_123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425555d432_0_1259"/>
          <p:cNvSpPr txBox="1">
            <a:spLocks noGrp="1"/>
          </p:cNvSpPr>
          <p:nvPr>
            <p:ph type="body" idx="1"/>
          </p:nvPr>
        </p:nvSpPr>
        <p:spPr>
          <a:xfrm>
            <a:off x="626533" y="1295400"/>
            <a:ext cx="11074500" cy="49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25555d432_0_126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g2425555d432_0_126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g2425555d432_0_126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25555d432_0_1265"/>
          <p:cNvSpPr txBox="1">
            <a:spLocks noGrp="1"/>
          </p:cNvSpPr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2425555d432_0_1265"/>
          <p:cNvSpPr txBox="1">
            <a:spLocks noGrp="1"/>
          </p:cNvSpPr>
          <p:nvPr>
            <p:ph type="dt" idx="10"/>
          </p:nvPr>
        </p:nvSpPr>
        <p:spPr>
          <a:xfrm>
            <a:off x="8" y="647704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g2425555d432_0_1265"/>
          <p:cNvSpPr txBox="1">
            <a:spLocks noGrp="1"/>
          </p:cNvSpPr>
          <p:nvPr>
            <p:ph type="ftr" idx="11"/>
          </p:nvPr>
        </p:nvSpPr>
        <p:spPr>
          <a:xfrm>
            <a:off x="4165603" y="6492918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g2425555d432_0_1265"/>
          <p:cNvSpPr txBox="1">
            <a:spLocks noGrp="1"/>
          </p:cNvSpPr>
          <p:nvPr>
            <p:ph type="sldNum" idx="12"/>
          </p:nvPr>
        </p:nvSpPr>
        <p:spPr>
          <a:xfrm>
            <a:off x="9347204" y="6492918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g2425555d432_0_1265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g2425555d432_0_1265"/>
          <p:cNvSpPr txBox="1">
            <a:spLocks noGrp="1"/>
          </p:cNvSpPr>
          <p:nvPr>
            <p:ph type="body" idx="2"/>
          </p:nvPr>
        </p:nvSpPr>
        <p:spPr>
          <a:xfrm>
            <a:off x="304800" y="762002"/>
            <a:ext cx="114807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25555d432_0_12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g2425555d432_0_127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g2425555d432_0_127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g2425555d432_0_127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425555d432_0_1277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g2425555d432_0_1277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105783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25555d432_0_1280"/>
          <p:cNvSpPr txBox="1">
            <a:spLocks noGrp="1"/>
          </p:cNvSpPr>
          <p:nvPr>
            <p:ph type="ctrTitle"/>
          </p:nvPr>
        </p:nvSpPr>
        <p:spPr>
          <a:xfrm>
            <a:off x="914400" y="2130460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g2425555d432_0_128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g2425555d432_0_128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g2425555d432_0_128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g2425555d432_0_128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25555d432_0_1286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g2425555d432_0_1286"/>
          <p:cNvSpPr>
            <a:spLocks noGrp="1"/>
          </p:cNvSpPr>
          <p:nvPr>
            <p:ph type="pic" idx="2"/>
          </p:nvPr>
        </p:nvSpPr>
        <p:spPr>
          <a:xfrm>
            <a:off x="6604000" y="1219200"/>
            <a:ext cx="49785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g2425555d432_0_1286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49905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g2425555d432_0_1286"/>
          <p:cNvSpPr txBox="1">
            <a:spLocks noGrp="1"/>
          </p:cNvSpPr>
          <p:nvPr>
            <p:ph type="body" idx="3"/>
          </p:nvPr>
        </p:nvSpPr>
        <p:spPr>
          <a:xfrm>
            <a:off x="6604000" y="3429000"/>
            <a:ext cx="4990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25555d432_0_1291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g2425555d432_0_1291"/>
          <p:cNvSpPr>
            <a:spLocks noGrp="1"/>
          </p:cNvSpPr>
          <p:nvPr>
            <p:ph type="pic" idx="2"/>
          </p:nvPr>
        </p:nvSpPr>
        <p:spPr>
          <a:xfrm>
            <a:off x="8128000" y="1219200"/>
            <a:ext cx="34545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6" name="Google Shape;176;g2425555d432_0_1291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6920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25555d432_0_1295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g2425555d432_0_1295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34545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0" name="Google Shape;180;g2425555d432_0_1295"/>
          <p:cNvSpPr txBox="1">
            <a:spLocks noGrp="1"/>
          </p:cNvSpPr>
          <p:nvPr>
            <p:ph type="body" idx="1"/>
          </p:nvPr>
        </p:nvSpPr>
        <p:spPr>
          <a:xfrm>
            <a:off x="4673600" y="1219200"/>
            <a:ext cx="6920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25555d432_0_1299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105624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g2425555d432_0_1299"/>
          <p:cNvSpPr txBox="1">
            <a:spLocks noGrp="1"/>
          </p:cNvSpPr>
          <p:nvPr>
            <p:ph type="body" idx="1"/>
          </p:nvPr>
        </p:nvSpPr>
        <p:spPr>
          <a:xfrm>
            <a:off x="1003851" y="3124200"/>
            <a:ext cx="105783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g2425555d432_0_1299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25555d432_0_1303"/>
          <p:cNvSpPr>
            <a:spLocks noGrp="1"/>
          </p:cNvSpPr>
          <p:nvPr>
            <p:ph type="pic" idx="2"/>
          </p:nvPr>
        </p:nvSpPr>
        <p:spPr>
          <a:xfrm>
            <a:off x="1016000" y="4419600"/>
            <a:ext cx="105624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g2425555d432_0_1303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105783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g2425555d432_0_1303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25555d432_0_1307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2425555d432_0_1307"/>
          <p:cNvSpPr txBox="1">
            <a:spLocks noGrp="1"/>
          </p:cNvSpPr>
          <p:nvPr>
            <p:ph type="body" idx="1"/>
          </p:nvPr>
        </p:nvSpPr>
        <p:spPr>
          <a:xfrm>
            <a:off x="1016000" y="1219200"/>
            <a:ext cx="49905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g2425555d432_0_1307"/>
          <p:cNvSpPr txBox="1">
            <a:spLocks noGrp="1"/>
          </p:cNvSpPr>
          <p:nvPr>
            <p:ph type="body" idx="2"/>
          </p:nvPr>
        </p:nvSpPr>
        <p:spPr>
          <a:xfrm>
            <a:off x="6604000" y="1219200"/>
            <a:ext cx="49905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25555d432_0_1311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g2425555d432_0_1311"/>
          <p:cNvSpPr>
            <a:spLocks noGrp="1"/>
          </p:cNvSpPr>
          <p:nvPr>
            <p:ph type="pic" idx="2"/>
          </p:nvPr>
        </p:nvSpPr>
        <p:spPr>
          <a:xfrm>
            <a:off x="1016001" y="1219200"/>
            <a:ext cx="49785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6" name="Google Shape;196;g2425555d432_0_1311"/>
          <p:cNvSpPr>
            <a:spLocks noGrp="1"/>
          </p:cNvSpPr>
          <p:nvPr>
            <p:ph type="pic" idx="3"/>
          </p:nvPr>
        </p:nvSpPr>
        <p:spPr>
          <a:xfrm>
            <a:off x="6604000" y="1219200"/>
            <a:ext cx="49785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7" name="Google Shape;197;g2425555d432_0_1311"/>
          <p:cNvSpPr txBox="1">
            <a:spLocks noGrp="1"/>
          </p:cNvSpPr>
          <p:nvPr>
            <p:ph type="body" idx="1"/>
          </p:nvPr>
        </p:nvSpPr>
        <p:spPr>
          <a:xfrm>
            <a:off x="1003851" y="3048000"/>
            <a:ext cx="49905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g2425555d432_0_1311"/>
          <p:cNvSpPr txBox="1">
            <a:spLocks noGrp="1"/>
          </p:cNvSpPr>
          <p:nvPr>
            <p:ph type="body" idx="4"/>
          </p:nvPr>
        </p:nvSpPr>
        <p:spPr>
          <a:xfrm>
            <a:off x="6604000" y="3048000"/>
            <a:ext cx="49905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25555d432_0_1317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g2425555d432_0_1317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32631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g2425555d432_0_1317"/>
          <p:cNvSpPr txBox="1">
            <a:spLocks noGrp="1"/>
          </p:cNvSpPr>
          <p:nvPr>
            <p:ph type="body" idx="2"/>
          </p:nvPr>
        </p:nvSpPr>
        <p:spPr>
          <a:xfrm>
            <a:off x="8331200" y="1219200"/>
            <a:ext cx="32631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g2425555d432_0_1317"/>
          <p:cNvSpPr txBox="1">
            <a:spLocks noGrp="1"/>
          </p:cNvSpPr>
          <p:nvPr>
            <p:ph type="body" idx="3"/>
          </p:nvPr>
        </p:nvSpPr>
        <p:spPr>
          <a:xfrm>
            <a:off x="4667525" y="1219200"/>
            <a:ext cx="32631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25555d432_0_1322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g2425555d432_0_1322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32472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7" name="Google Shape;207;g2425555d432_0_1322"/>
          <p:cNvSpPr>
            <a:spLocks noGrp="1"/>
          </p:cNvSpPr>
          <p:nvPr>
            <p:ph type="pic" idx="3"/>
          </p:nvPr>
        </p:nvSpPr>
        <p:spPr>
          <a:xfrm>
            <a:off x="4677549" y="1219200"/>
            <a:ext cx="32472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8" name="Google Shape;208;g2425555d432_0_1322"/>
          <p:cNvSpPr>
            <a:spLocks noGrp="1"/>
          </p:cNvSpPr>
          <p:nvPr>
            <p:ph type="pic" idx="4"/>
          </p:nvPr>
        </p:nvSpPr>
        <p:spPr>
          <a:xfrm>
            <a:off x="8335149" y="1219200"/>
            <a:ext cx="32472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9" name="Google Shape;209;g2425555d432_0_1322"/>
          <p:cNvSpPr txBox="1">
            <a:spLocks noGrp="1"/>
          </p:cNvSpPr>
          <p:nvPr>
            <p:ph type="body" idx="1"/>
          </p:nvPr>
        </p:nvSpPr>
        <p:spPr>
          <a:xfrm>
            <a:off x="1003851" y="3048000"/>
            <a:ext cx="3263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g2425555d432_0_1322"/>
          <p:cNvSpPr txBox="1">
            <a:spLocks noGrp="1"/>
          </p:cNvSpPr>
          <p:nvPr>
            <p:ph type="body" idx="5"/>
          </p:nvPr>
        </p:nvSpPr>
        <p:spPr>
          <a:xfrm>
            <a:off x="8331200" y="3048000"/>
            <a:ext cx="3263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g2425555d432_0_1322"/>
          <p:cNvSpPr txBox="1">
            <a:spLocks noGrp="1"/>
          </p:cNvSpPr>
          <p:nvPr>
            <p:ph type="body" idx="6"/>
          </p:nvPr>
        </p:nvSpPr>
        <p:spPr>
          <a:xfrm>
            <a:off x="4667525" y="3048000"/>
            <a:ext cx="3263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25555d432_0_1330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g2425555d432_0_1330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105663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425555d432_0_1333"/>
          <p:cNvSpPr/>
          <p:nvPr/>
        </p:nvSpPr>
        <p:spPr>
          <a:xfrm>
            <a:off x="547747" y="0"/>
            <a:ext cx="116445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g2425555d432_0_1333"/>
          <p:cNvGrpSpPr/>
          <p:nvPr/>
        </p:nvGrpSpPr>
        <p:grpSpPr>
          <a:xfrm>
            <a:off x="-40517" y="-3048"/>
            <a:ext cx="629904" cy="6861048"/>
            <a:chOff x="-15240" y="-3048"/>
            <a:chExt cx="472440" cy="6861048"/>
          </a:xfrm>
        </p:grpSpPr>
        <p:sp>
          <p:nvSpPr>
            <p:cNvPr id="218" name="Google Shape;218;g2425555d432_0_1333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2425555d432_0_1333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0" name="Google Shape;220;g2425555d432_0_1333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g2425555d432_0_1333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g2425555d432_0_1333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g2425555d432_0_1333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g2425555d432_0_1333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g2425555d432_0_1333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6" name="Google Shape;226;g2425555d432_0_1333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27" name="Google Shape;227;g2425555d432_0_1333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28" name="Google Shape;228;g2425555d432_0_1333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9" name="Google Shape;229;g2425555d432_0_1333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0" name="Google Shape;230;g2425555d432_0_1333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g2425555d432_0_1333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2" name="Google Shape;232;g2425555d432_0_1333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3" name="Google Shape;233;g2425555d432_0_1333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4" name="Google Shape;234;g2425555d432_0_1333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35" name="Google Shape;235;g2425555d432_0_1333"/>
          <p:cNvSpPr txBox="1">
            <a:spLocks noGrp="1"/>
          </p:cNvSpPr>
          <p:nvPr>
            <p:ph type="title"/>
          </p:nvPr>
        </p:nvSpPr>
        <p:spPr>
          <a:xfrm>
            <a:off x="1016000" y="1066799"/>
            <a:ext cx="105783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g2425555d432_0_1333"/>
          <p:cNvSpPr/>
          <p:nvPr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425555d432_0_1333"/>
          <p:cNvSpPr txBox="1"/>
          <p:nvPr/>
        </p:nvSpPr>
        <p:spPr>
          <a:xfrm>
            <a:off x="1930400" y="6551712"/>
            <a:ext cx="9651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8" name="Google Shape;238;g2425555d432_0_1333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48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425555d432_0_1333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3103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5555d432_0_135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g2425555d432_0_1358"/>
          <p:cNvSpPr txBox="1">
            <a:spLocks noGrp="1"/>
          </p:cNvSpPr>
          <p:nvPr>
            <p:ph type="body" idx="1"/>
          </p:nvPr>
        </p:nvSpPr>
        <p:spPr>
          <a:xfrm>
            <a:off x="609600" y="1600209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g2425555d432_0_1358"/>
          <p:cNvSpPr txBox="1">
            <a:spLocks noGrp="1"/>
          </p:cNvSpPr>
          <p:nvPr>
            <p:ph type="body" idx="2"/>
          </p:nvPr>
        </p:nvSpPr>
        <p:spPr>
          <a:xfrm>
            <a:off x="6197600" y="1600209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g2425555d432_0_135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g2425555d432_0_1358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g2425555d432_0_135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25555d432_0_13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g2425555d432_0_13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g2425555d432_0_136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25555d432_0_13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g2425555d432_0_13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54" name="Google Shape;254;g2425555d432_0_136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55" name="Google Shape;255;g2425555d432_0_136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3bbe88899_0_184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7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243bbe88899_0_184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g243bbe88899_0_184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7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g243bbe88899_0_184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3bbe88899_0_189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g243bbe88899_0_189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243bbe88899_0_189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7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g243bbe88899_0_189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3bbe88899_0_194"/>
          <p:cNvSpPr>
            <a:spLocks noGrp="1"/>
          </p:cNvSpPr>
          <p:nvPr>
            <p:ph type="pic" idx="2"/>
          </p:nvPr>
        </p:nvSpPr>
        <p:spPr>
          <a:xfrm>
            <a:off x="-577850" y="-647700"/>
            <a:ext cx="13373100" cy="80094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g243bbe88899_0_194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g243bbe88899_0_194"/>
          <p:cNvSpPr txBox="1">
            <a:spLocks noGrp="1"/>
          </p:cNvSpPr>
          <p:nvPr>
            <p:ph type="body" idx="1"/>
          </p:nvPr>
        </p:nvSpPr>
        <p:spPr>
          <a:xfrm>
            <a:off x="603845" y="553069"/>
            <a:ext cx="109845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g243bbe88899_0_194"/>
          <p:cNvSpPr txBox="1">
            <a:spLocks noGrp="1"/>
          </p:cNvSpPr>
          <p:nvPr>
            <p:ph type="body" idx="3"/>
          </p:nvPr>
        </p:nvSpPr>
        <p:spPr>
          <a:xfrm>
            <a:off x="603250" y="5804955"/>
            <a:ext cx="109857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g243bbe88899_0_194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3bbe88899_0_200"/>
          <p:cNvSpPr>
            <a:spLocks noGrp="1"/>
          </p:cNvSpPr>
          <p:nvPr>
            <p:ph type="pic" idx="2"/>
          </p:nvPr>
        </p:nvSpPr>
        <p:spPr>
          <a:xfrm>
            <a:off x="5486400" y="-101600"/>
            <a:ext cx="6072600" cy="7067700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g243bbe88899_0_200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700" cy="29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243bbe88899_0_200"/>
          <p:cNvSpPr txBox="1">
            <a:spLocks noGrp="1"/>
          </p:cNvSpPr>
          <p:nvPr>
            <p:ph type="body" idx="1"/>
          </p:nvPr>
        </p:nvSpPr>
        <p:spPr>
          <a:xfrm>
            <a:off x="603250" y="3530288"/>
            <a:ext cx="4889700" cy="2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g243bbe88899_0_200"/>
          <p:cNvSpPr txBox="1">
            <a:spLocks noGrp="1"/>
          </p:cNvSpPr>
          <p:nvPr>
            <p:ph type="sldNum" idx="12"/>
          </p:nvPr>
        </p:nvSpPr>
        <p:spPr>
          <a:xfrm>
            <a:off x="6000750" y="6542616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43bbe88899_0_205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7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g243bbe88899_0_205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3bbe88899_0_208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4889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g243bbe88899_0_208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4889700" cy="4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g243bbe88899_0_208"/>
          <p:cNvSpPr>
            <a:spLocks noGrp="1"/>
          </p:cNvSpPr>
          <p:nvPr>
            <p:ph type="pic" idx="3"/>
          </p:nvPr>
        </p:nvSpPr>
        <p:spPr>
          <a:xfrm>
            <a:off x="6096000" y="-203633"/>
            <a:ext cx="5458500" cy="727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g243bbe88899_0_208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7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g243bbe88899_0_208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3bbe88899_0_214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g243bbe88899_0_214"/>
          <p:cNvSpPr txBox="1">
            <a:spLocks noGrp="1"/>
          </p:cNvSpPr>
          <p:nvPr>
            <p:ph type="sldNum" idx="12"/>
          </p:nvPr>
        </p:nvSpPr>
        <p:spPr>
          <a:xfrm>
            <a:off x="6000750" y="6542616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2"/>
          <p:cNvSpPr txBox="1"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43bbe88899_0_217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7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g243bbe88899_0_217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43bbe88899_0_217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43bbe88899_0_221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7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g243bbe88899_0_221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g243bbe88899_0_221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7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/>
            </a:lvl1pPr>
            <a:lvl2pPr marL="914400" lvl="1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/>
            </a:lvl2pPr>
            <a:lvl3pPr marL="1371600" lvl="2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/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/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g243bbe88899_0_221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43bbe88899_0_226"/>
          <p:cNvSpPr txBox="1">
            <a:spLocks noGrp="1"/>
          </p:cNvSpPr>
          <p:nvPr>
            <p:ph type="body" idx="1"/>
          </p:nvPr>
        </p:nvSpPr>
        <p:spPr>
          <a:xfrm>
            <a:off x="603250" y="2460421"/>
            <a:ext cx="10985700" cy="19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g243bbe88899_0_226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3bbe88899_0_229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7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L="4572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Helvetica Neue"/>
              <a:buNone/>
              <a:defRPr sz="12500" b="1"/>
            </a:lvl1pPr>
            <a:lvl2pPr marL="91440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Helvetica Neue"/>
              <a:buNone/>
              <a:defRPr sz="12500" b="1"/>
            </a:lvl2pPr>
            <a:lvl3pPr marL="137160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Helvetica Neue"/>
              <a:buNone/>
              <a:defRPr sz="12500" b="1"/>
            </a:lvl3pPr>
            <a:lvl4pPr marL="182880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Helvetica Neue"/>
              <a:buNone/>
              <a:defRPr sz="12500" b="1"/>
            </a:lvl4pPr>
            <a:lvl5pPr marL="228600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Helvetica Neue"/>
              <a:buNone/>
              <a:defRPr sz="12500" b="1"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g243bbe88899_0_229"/>
          <p:cNvSpPr txBox="1">
            <a:spLocks noGrp="1"/>
          </p:cNvSpPr>
          <p:nvPr>
            <p:ph type="body" idx="2"/>
          </p:nvPr>
        </p:nvSpPr>
        <p:spPr>
          <a:xfrm>
            <a:off x="603250" y="4131090"/>
            <a:ext cx="10985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g243bbe88899_0_229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3bbe88899_0_233"/>
          <p:cNvSpPr txBox="1">
            <a:spLocks noGrp="1"/>
          </p:cNvSpPr>
          <p:nvPr>
            <p:ph type="body" idx="1"/>
          </p:nvPr>
        </p:nvSpPr>
        <p:spPr>
          <a:xfrm>
            <a:off x="1215013" y="5337727"/>
            <a:ext cx="10100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g243bbe88899_0_233"/>
          <p:cNvSpPr txBox="1">
            <a:spLocks noGrp="1"/>
          </p:cNvSpPr>
          <p:nvPr>
            <p:ph type="body" idx="2"/>
          </p:nvPr>
        </p:nvSpPr>
        <p:spPr>
          <a:xfrm>
            <a:off x="876961" y="2469930"/>
            <a:ext cx="10438200" cy="1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243bbe88899_0_233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3bbe88899_0_237"/>
          <p:cNvSpPr>
            <a:spLocks noGrp="1"/>
          </p:cNvSpPr>
          <p:nvPr>
            <p:ph type="pic" idx="2"/>
          </p:nvPr>
        </p:nvSpPr>
        <p:spPr>
          <a:xfrm>
            <a:off x="7880350" y="508000"/>
            <a:ext cx="3719400" cy="29748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g243bbe88899_0_237"/>
          <p:cNvSpPr>
            <a:spLocks noGrp="1"/>
          </p:cNvSpPr>
          <p:nvPr>
            <p:ph type="pic" idx="3"/>
          </p:nvPr>
        </p:nvSpPr>
        <p:spPr>
          <a:xfrm>
            <a:off x="6750050" y="1989138"/>
            <a:ext cx="5219700" cy="60750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g243bbe88899_0_237"/>
          <p:cNvSpPr>
            <a:spLocks noGrp="1"/>
          </p:cNvSpPr>
          <p:nvPr>
            <p:ph type="pic" idx="4"/>
          </p:nvPr>
        </p:nvSpPr>
        <p:spPr>
          <a:xfrm>
            <a:off x="-69850" y="247650"/>
            <a:ext cx="8305800" cy="62295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g243bbe88899_0_237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3bbe88899_0_242"/>
          <p:cNvSpPr>
            <a:spLocks noGrp="1"/>
          </p:cNvSpPr>
          <p:nvPr>
            <p:ph type="pic" idx="2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g243bbe88899_0_242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43bbe88899_0_245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43bbe88899_0_717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g243bbe88899_0_717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g243bbe88899_0_717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g243bbe88899_0_717"/>
          <p:cNvSpPr txBox="1">
            <a:spLocks noGrp="1"/>
          </p:cNvSpPr>
          <p:nvPr>
            <p:ph type="body" idx="3"/>
          </p:nvPr>
        </p:nvSpPr>
        <p:spPr>
          <a:xfrm>
            <a:off x="1882987" y="2136141"/>
            <a:ext cx="84261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g243bbe88899_0_717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35" name="Google Shape;335;g243bbe88899_0_717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g243bbe88899_0_717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g243bbe88899_0_717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No Image">
  <p:cSld name="Cover_No Imag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43bbe88899_0_726"/>
          <p:cNvSpPr txBox="1">
            <a:spLocks noGrp="1"/>
          </p:cNvSpPr>
          <p:nvPr>
            <p:ph type="body" idx="1"/>
          </p:nvPr>
        </p:nvSpPr>
        <p:spPr>
          <a:xfrm>
            <a:off x="1234017" y="2608503"/>
            <a:ext cx="9978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g243bbe88899_0_726"/>
          <p:cNvSpPr txBox="1">
            <a:spLocks noGrp="1"/>
          </p:cNvSpPr>
          <p:nvPr>
            <p:ph type="body" idx="2"/>
          </p:nvPr>
        </p:nvSpPr>
        <p:spPr>
          <a:xfrm>
            <a:off x="1220469" y="3001572"/>
            <a:ext cx="99915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g243bbe88899_0_726"/>
          <p:cNvSpPr txBox="1">
            <a:spLocks noGrp="1"/>
          </p:cNvSpPr>
          <p:nvPr>
            <p:ph type="body" idx="3"/>
          </p:nvPr>
        </p:nvSpPr>
        <p:spPr>
          <a:xfrm>
            <a:off x="1234016" y="3558237"/>
            <a:ext cx="99780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g243bbe88899_0_726"/>
          <p:cNvSpPr txBox="1">
            <a:spLocks noGrp="1"/>
          </p:cNvSpPr>
          <p:nvPr>
            <p:ph type="body" idx="4"/>
          </p:nvPr>
        </p:nvSpPr>
        <p:spPr>
          <a:xfrm>
            <a:off x="1220469" y="5662507"/>
            <a:ext cx="99915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 b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343" name="Google Shape;343;g243bbe88899_0_726" descr="Tribrand_ColorBlack_rgb_16x3_1606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727" y="1579177"/>
            <a:ext cx="3900649" cy="10835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43bbe88899_0_726"/>
          <p:cNvSpPr txBox="1">
            <a:spLocks noGrp="1"/>
          </p:cNvSpPr>
          <p:nvPr>
            <p:ph type="ftr" idx="11"/>
          </p:nvPr>
        </p:nvSpPr>
        <p:spPr>
          <a:xfrm>
            <a:off x="1220471" y="6403764"/>
            <a:ext cx="99915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Sq Image">
  <p:cSld name="Cover_Sq Imag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43bbe88899_0_733"/>
          <p:cNvSpPr txBox="1">
            <a:spLocks noGrp="1"/>
          </p:cNvSpPr>
          <p:nvPr>
            <p:ph type="body" idx="1"/>
          </p:nvPr>
        </p:nvSpPr>
        <p:spPr>
          <a:xfrm>
            <a:off x="7583713" y="677333"/>
            <a:ext cx="446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2pPr>
            <a:lvl3pPr marL="1371600" lvl="2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3pPr>
            <a:lvl4pPr marL="1828800" lvl="3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4pPr>
            <a:lvl5pPr marL="2286000" lvl="4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g243bbe88899_0_733"/>
          <p:cNvSpPr txBox="1">
            <a:spLocks noGrp="1"/>
          </p:cNvSpPr>
          <p:nvPr>
            <p:ph type="body" idx="2"/>
          </p:nvPr>
        </p:nvSpPr>
        <p:spPr>
          <a:xfrm>
            <a:off x="7583713" y="1806281"/>
            <a:ext cx="44631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ctr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2pPr>
            <a:lvl3pPr marL="1371600" lvl="2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3pPr>
            <a:lvl4pPr marL="1828800" lvl="3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4pPr>
            <a:lvl5pPr marL="2286000" lvl="4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g243bbe88899_0_733"/>
          <p:cNvSpPr>
            <a:spLocks noGrp="1"/>
          </p:cNvSpPr>
          <p:nvPr>
            <p:ph type="pic" idx="3"/>
          </p:nvPr>
        </p:nvSpPr>
        <p:spPr>
          <a:xfrm>
            <a:off x="0" y="0"/>
            <a:ext cx="7395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g243bbe88899_0_733"/>
          <p:cNvSpPr txBox="1">
            <a:spLocks noGrp="1"/>
          </p:cNvSpPr>
          <p:nvPr>
            <p:ph type="body" idx="4"/>
          </p:nvPr>
        </p:nvSpPr>
        <p:spPr>
          <a:xfrm>
            <a:off x="7583713" y="2885440"/>
            <a:ext cx="44631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ctr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2pPr>
            <a:lvl3pPr marL="1371600" lvl="2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3pPr>
            <a:lvl4pPr marL="1828800" lvl="3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4pPr>
            <a:lvl5pPr marL="2286000" lvl="4" indent="-228600" algn="ctr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350" name="Google Shape;350;g243bbe88899_0_733" descr="Tribrand_ColorBlack_rgb_16x3_1606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7119" y="5224300"/>
            <a:ext cx="3900649" cy="108351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43bbe88899_0_733"/>
          <p:cNvSpPr txBox="1">
            <a:spLocks noGrp="1"/>
          </p:cNvSpPr>
          <p:nvPr>
            <p:ph type="ftr" idx="11"/>
          </p:nvPr>
        </p:nvSpPr>
        <p:spPr>
          <a:xfrm>
            <a:off x="7583713" y="6403764"/>
            <a:ext cx="44631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Horz Image">
  <p:cSld name="Cover_Horz Image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3bbe88899_0_7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567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g243bbe88899_0_740"/>
          <p:cNvSpPr txBox="1">
            <a:spLocks noGrp="1"/>
          </p:cNvSpPr>
          <p:nvPr>
            <p:ph type="body" idx="1"/>
          </p:nvPr>
        </p:nvSpPr>
        <p:spPr>
          <a:xfrm>
            <a:off x="492264" y="5030947"/>
            <a:ext cx="113739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2900"/>
              <a:buNone/>
              <a:defRPr sz="2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g243bbe88899_0_740"/>
          <p:cNvSpPr txBox="1">
            <a:spLocks noGrp="1"/>
          </p:cNvSpPr>
          <p:nvPr>
            <p:ph type="body" idx="3"/>
          </p:nvPr>
        </p:nvSpPr>
        <p:spPr>
          <a:xfrm>
            <a:off x="492264" y="5972955"/>
            <a:ext cx="7473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g243bbe88899_0_740"/>
          <p:cNvSpPr txBox="1">
            <a:spLocks noGrp="1"/>
          </p:cNvSpPr>
          <p:nvPr>
            <p:ph type="body" idx="4"/>
          </p:nvPr>
        </p:nvSpPr>
        <p:spPr>
          <a:xfrm>
            <a:off x="492263" y="4650900"/>
            <a:ext cx="113739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accent1"/>
                </a:solidFill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357" name="Google Shape;357;g243bbe88899_0_740" descr="Tribrand_ColorBlack_rgb_16x3_1606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5659" y="5626376"/>
            <a:ext cx="3900649" cy="108351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43bbe88899_0_740"/>
          <p:cNvSpPr txBox="1">
            <a:spLocks noGrp="1"/>
          </p:cNvSpPr>
          <p:nvPr>
            <p:ph type="ftr" idx="11"/>
          </p:nvPr>
        </p:nvSpPr>
        <p:spPr>
          <a:xfrm>
            <a:off x="492265" y="6403764"/>
            <a:ext cx="7473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">
  <p:cSld name="Content 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3bbe88899_0_747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g243bbe88899_0_747"/>
          <p:cNvSpPr txBox="1">
            <a:spLocks noGrp="1"/>
          </p:cNvSpPr>
          <p:nvPr>
            <p:ph type="body" idx="2"/>
          </p:nvPr>
        </p:nvSpPr>
        <p:spPr>
          <a:xfrm>
            <a:off x="1882987" y="2136141"/>
            <a:ext cx="84261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g243bbe88899_0_747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63" name="Google Shape;363;g243bbe88899_0_747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g243bbe88899_0_747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243bbe88899_0_747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43bbe88899_0_754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g243bbe88899_0_754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243bbe88899_0_754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70" name="Google Shape;370;g243bbe88899_0_754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243bbe88899_0_754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g243bbe88899_0_754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43bbe88899_0_761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g243bbe88899_0_761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g243bbe88899_0_761"/>
          <p:cNvSpPr txBox="1">
            <a:spLocks noGrp="1"/>
          </p:cNvSpPr>
          <p:nvPr>
            <p:ph type="body" idx="2"/>
          </p:nvPr>
        </p:nvSpPr>
        <p:spPr>
          <a:xfrm>
            <a:off x="1882987" y="2136141"/>
            <a:ext cx="84261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g243bbe88899_0_761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78" name="Google Shape;378;g243bbe88899_0_761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g243bbe88899_0_761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g243bbe88899_0_761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43bbe88899_0_769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g243bbe88899_0_769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g243bbe88899_0_769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g243bbe88899_0_769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86" name="Google Shape;386;g243bbe88899_0_769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g243bbe88899_0_769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g243bbe88899_0_769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43bbe88899_0_777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g243bbe88899_0_777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g243bbe88899_0_777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g243bbe88899_0_777"/>
          <p:cNvSpPr txBox="1">
            <a:spLocks noGrp="1"/>
          </p:cNvSpPr>
          <p:nvPr>
            <p:ph type="body" idx="3"/>
          </p:nvPr>
        </p:nvSpPr>
        <p:spPr>
          <a:xfrm>
            <a:off x="338667" y="2131484"/>
            <a:ext cx="56220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g243bbe88899_0_777"/>
          <p:cNvSpPr txBox="1">
            <a:spLocks noGrp="1"/>
          </p:cNvSpPr>
          <p:nvPr>
            <p:ph type="body" idx="4"/>
          </p:nvPr>
        </p:nvSpPr>
        <p:spPr>
          <a:xfrm>
            <a:off x="6233552" y="2131483"/>
            <a:ext cx="56220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g243bbe88899_0_777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396" name="Google Shape;396;g243bbe88899_0_777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g243bbe88899_0_777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g243bbe88899_0_777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43bbe88899_0_787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g243bbe88899_0_787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g243bbe88899_0_787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g243bbe88899_0_787"/>
          <p:cNvSpPr txBox="1">
            <a:spLocks noGrp="1"/>
          </p:cNvSpPr>
          <p:nvPr>
            <p:ph type="body" idx="3"/>
          </p:nvPr>
        </p:nvSpPr>
        <p:spPr>
          <a:xfrm>
            <a:off x="338667" y="2849456"/>
            <a:ext cx="56220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g243bbe88899_0_787"/>
          <p:cNvSpPr txBox="1">
            <a:spLocks noGrp="1"/>
          </p:cNvSpPr>
          <p:nvPr>
            <p:ph type="body" idx="4"/>
          </p:nvPr>
        </p:nvSpPr>
        <p:spPr>
          <a:xfrm>
            <a:off x="6233552" y="2849456"/>
            <a:ext cx="56220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g243bbe88899_0_787"/>
          <p:cNvSpPr txBox="1">
            <a:spLocks noGrp="1"/>
          </p:cNvSpPr>
          <p:nvPr>
            <p:ph type="body" idx="5"/>
          </p:nvPr>
        </p:nvSpPr>
        <p:spPr>
          <a:xfrm>
            <a:off x="338667" y="1996440"/>
            <a:ext cx="56220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06" name="Google Shape;406;g243bbe88899_0_787"/>
          <p:cNvSpPr txBox="1">
            <a:spLocks noGrp="1"/>
          </p:cNvSpPr>
          <p:nvPr>
            <p:ph type="body" idx="6"/>
          </p:nvPr>
        </p:nvSpPr>
        <p:spPr>
          <a:xfrm>
            <a:off x="6233552" y="1996440"/>
            <a:ext cx="56220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07" name="Google Shape;407;g243bbe88899_0_787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08" name="Google Shape;408;g243bbe88899_0_787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g243bbe88899_0_787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g243bbe88899_0_787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43bbe88899_0_799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g243bbe88899_0_799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g243bbe88899_0_799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g243bbe88899_0_799"/>
          <p:cNvSpPr txBox="1">
            <a:spLocks noGrp="1"/>
          </p:cNvSpPr>
          <p:nvPr>
            <p:ph type="body" idx="3"/>
          </p:nvPr>
        </p:nvSpPr>
        <p:spPr>
          <a:xfrm>
            <a:off x="338667" y="2849456"/>
            <a:ext cx="42819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g243bbe88899_0_799"/>
          <p:cNvSpPr txBox="1">
            <a:spLocks noGrp="1"/>
          </p:cNvSpPr>
          <p:nvPr>
            <p:ph type="body" idx="4"/>
          </p:nvPr>
        </p:nvSpPr>
        <p:spPr>
          <a:xfrm>
            <a:off x="338667" y="1996440"/>
            <a:ext cx="42819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2100"/>
              <a:buFont typeface="Arial"/>
              <a:buNone/>
              <a:defRPr sz="2100" b="1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17" name="Google Shape;417;g243bbe88899_0_799"/>
          <p:cNvSpPr txBox="1">
            <a:spLocks noGrp="1"/>
          </p:cNvSpPr>
          <p:nvPr>
            <p:ph type="body" idx="5"/>
          </p:nvPr>
        </p:nvSpPr>
        <p:spPr>
          <a:xfrm>
            <a:off x="4851792" y="1996439"/>
            <a:ext cx="68388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463550" algn="l" rtl="0">
              <a:spcBef>
                <a:spcPts val="700"/>
              </a:spcBef>
              <a:spcAft>
                <a:spcPts val="0"/>
              </a:spcAft>
              <a:buSzPts val="3700"/>
              <a:buChar char="•"/>
              <a:defRPr sz="3700"/>
            </a:lvl1pPr>
            <a:lvl2pPr marL="914400" lvl="1" indent="-431800" algn="l" rtl="0">
              <a:spcBef>
                <a:spcPts val="6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00050" algn="l" rtl="0">
              <a:spcBef>
                <a:spcPts val="500"/>
              </a:spcBef>
              <a:spcAft>
                <a:spcPts val="0"/>
              </a:spcAft>
              <a:buSzPts val="2700"/>
              <a:buChar char="•"/>
              <a:defRPr sz="2700"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4pPr>
            <a:lvl5pPr marL="2286000" lvl="4" indent="-361950" algn="l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g243bbe88899_0_799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19" name="Google Shape;419;g243bbe88899_0_799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g243bbe88899_0_799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g243bbe88899_0_799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3bbe88899_0_810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g243bbe88899_0_810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g243bbe88899_0_810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g243bbe88899_0_810"/>
          <p:cNvSpPr>
            <a:spLocks noGrp="1"/>
          </p:cNvSpPr>
          <p:nvPr>
            <p:ph type="pic" idx="3"/>
          </p:nvPr>
        </p:nvSpPr>
        <p:spPr>
          <a:xfrm>
            <a:off x="338667" y="1996440"/>
            <a:ext cx="6838800" cy="40320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g243bbe88899_0_810"/>
          <p:cNvSpPr txBox="1">
            <a:spLocks noGrp="1"/>
          </p:cNvSpPr>
          <p:nvPr>
            <p:ph type="body" idx="4"/>
          </p:nvPr>
        </p:nvSpPr>
        <p:spPr>
          <a:xfrm>
            <a:off x="7408756" y="2849456"/>
            <a:ext cx="42819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 sz="19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g243bbe88899_0_810"/>
          <p:cNvSpPr txBox="1">
            <a:spLocks noGrp="1"/>
          </p:cNvSpPr>
          <p:nvPr>
            <p:ph type="body" idx="5"/>
          </p:nvPr>
        </p:nvSpPr>
        <p:spPr>
          <a:xfrm>
            <a:off x="7408756" y="1996440"/>
            <a:ext cx="42819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2100"/>
              <a:buFont typeface="Arial"/>
              <a:buNone/>
              <a:defRPr sz="2100" b="1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29" name="Google Shape;429;g243bbe88899_0_810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30" name="Google Shape;430;g243bbe88899_0_810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g243bbe88899_0_810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g243bbe88899_0_810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4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2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body" idx="3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body" idx="4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lack Strip">
  <p:cSld name="Title, Subtitle and Black Strip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43bbe88899_0_821"/>
          <p:cNvSpPr/>
          <p:nvPr/>
        </p:nvSpPr>
        <p:spPr>
          <a:xfrm>
            <a:off x="0" y="1548191"/>
            <a:ext cx="12192000" cy="474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43bbe88899_0_821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g243bbe88899_0_821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g243bbe88899_0_821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g243bbe88899_0_821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39" name="Google Shape;439;g243bbe88899_0_821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g243bbe88899_0_821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g243bbe88899_0_821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Light Strip">
  <p:cSld name="Title, Subtitle and Light Strip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43bbe88899_0_830"/>
          <p:cNvSpPr/>
          <p:nvPr/>
        </p:nvSpPr>
        <p:spPr>
          <a:xfrm>
            <a:off x="0" y="1548191"/>
            <a:ext cx="12192000" cy="474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243bbe88899_0_830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g243bbe88899_0_830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g243bbe88899_0_830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>
                <a:solidFill>
                  <a:srgbClr val="000000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g243bbe88899_0_830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48" name="Google Shape;448;g243bbe88899_0_830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g243bbe88899_0_830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g243bbe88899_0_830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43bbe88899_0_839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53" name="Google Shape;453;g243bbe88899_0_839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g243bbe88899_0_839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g243bbe88899_0_839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43bbe88899_0_844"/>
          <p:cNvSpPr txBox="1">
            <a:spLocks noGrp="1"/>
          </p:cNvSpPr>
          <p:nvPr>
            <p:ph type="body" idx="1"/>
          </p:nvPr>
        </p:nvSpPr>
        <p:spPr>
          <a:xfrm>
            <a:off x="623147" y="2452371"/>
            <a:ext cx="10972800" cy="19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lvl="0" indent="-228600" algn="ctr" rt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g243bbe88899_0_844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59" name="Google Shape;459;g243bbe88899_0_844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g243bbe88899_0_844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g243bbe88899_0_844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Gray">
  <p:cSld name="Section Header_Gray">
    <p:bg>
      <p:bgPr>
        <a:solidFill>
          <a:srgbClr val="A5A5A5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43bbe88899_0_850"/>
          <p:cNvSpPr txBox="1">
            <a:spLocks noGrp="1"/>
          </p:cNvSpPr>
          <p:nvPr>
            <p:ph type="body" idx="1"/>
          </p:nvPr>
        </p:nvSpPr>
        <p:spPr>
          <a:xfrm>
            <a:off x="623147" y="2452371"/>
            <a:ext cx="10972800" cy="19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lvl="0" indent="-228600" algn="ctr" rt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g243bbe88899_0_850"/>
          <p:cNvSpPr txBox="1"/>
          <p:nvPr/>
        </p:nvSpPr>
        <p:spPr>
          <a:xfrm>
            <a:off x="10413624" y="6292849"/>
            <a:ext cx="1644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sp>
        <p:nvSpPr>
          <p:cNvPr id="465" name="Google Shape;465;g243bbe88899_0_850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g243bbe88899_0_850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g243bbe88899_0_850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43bbe88899_0_856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g243bbe88899_0_856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g243bbe88899_0_856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3" name="Google Shape;473;g243bbe88899_0_860"/>
          <p:cNvCxnSpPr/>
          <p:nvPr/>
        </p:nvCxnSpPr>
        <p:spPr>
          <a:xfrm>
            <a:off x="3384691" y="3429000"/>
            <a:ext cx="54096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4" name="Google Shape;474;g243bbe88899_0_860"/>
          <p:cNvSpPr txBox="1"/>
          <p:nvPr/>
        </p:nvSpPr>
        <p:spPr>
          <a:xfrm>
            <a:off x="1" y="3720088"/>
            <a:ext cx="121920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1900"/>
          </a:p>
        </p:txBody>
      </p:sp>
      <p:pic>
        <p:nvPicPr>
          <p:cNvPr id="475" name="Google Shape;475;g243bbe88899_0_860" descr="Tribrand_ColorBlack_rgb_16x3_1606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4691" y="1841877"/>
            <a:ext cx="5409716" cy="15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43bbe88899_0_860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g243bbe88899_0_860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g243bbe88899_0_860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2">
  <p:cSld name="Closing Slide 2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243bbe88899_0_867" descr="Tribrand_ColorBlack_rgb_16x3_1606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1141" y="2677651"/>
            <a:ext cx="5409716" cy="15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243bbe88899_0_867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g243bbe88899_0_867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g243bbe88899_0_867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5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1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2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>
            <a:spLocks noGrp="1"/>
          </p:cNvSpPr>
          <p:nvPr>
            <p:ph type="pic" idx="2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sp>
      <p:sp>
        <p:nvSpPr>
          <p:cNvPr id="71" name="Google Shape;71;p47"/>
          <p:cNvSpPr txBox="1">
            <a:spLocks noGrp="1"/>
          </p:cNvSpPr>
          <p:nvPr>
            <p:ph type="body" idx="1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hyperlink" Target="http://www.noaa.gov/research" TargetMode="External"/><Relationship Id="rId33" Type="http://schemas.openxmlformats.org/officeDocument/2006/relationships/hyperlink" Target="http://www.noaa.gov/weather" TargetMode="External"/><Relationship Id="rId38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hyperlink" Target="http://www.noaa.gov/fisherie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32" Type="http://schemas.openxmlformats.org/officeDocument/2006/relationships/image" Target="../media/image5.png"/><Relationship Id="rId37" Type="http://schemas.openxmlformats.org/officeDocument/2006/relationships/hyperlink" Target="http://www.noaa.gov/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hyperlink" Target="http://www.noaa.gov/marine-aviation" TargetMode="External"/><Relationship Id="rId28" Type="http://schemas.openxmlformats.org/officeDocument/2006/relationships/image" Target="../media/image3.png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hyperlink" Target="http://www.noaa.gov/oceans-coasts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Relationship Id="rId27" Type="http://schemas.openxmlformats.org/officeDocument/2006/relationships/hyperlink" Target="http://www.noaa.gov/satellites" TargetMode="External"/><Relationship Id="rId30" Type="http://schemas.openxmlformats.org/officeDocument/2006/relationships/image" Target="../media/image4.png"/><Relationship Id="rId35" Type="http://schemas.openxmlformats.org/officeDocument/2006/relationships/hyperlink" Target="https://www.commerce.gov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g2425555d432_0_1206"/>
          <p:cNvGrpSpPr/>
          <p:nvPr/>
        </p:nvGrpSpPr>
        <p:grpSpPr>
          <a:xfrm>
            <a:off x="-40517" y="-3048"/>
            <a:ext cx="629904" cy="6861048"/>
            <a:chOff x="-15240" y="-3048"/>
            <a:chExt cx="472440" cy="6861048"/>
          </a:xfrm>
        </p:grpSpPr>
        <p:sp>
          <p:nvSpPr>
            <p:cNvPr id="90" name="Google Shape;90;g2425555d432_0_120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g2425555d432_0_1206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" name="Google Shape;92;g2425555d432_0_1206" descr="C:\Users\jacqui.fenner\Desktop\PTT templates\images\noaa icons\noaa_icons-04.png">
              <a:hlinkClick r:id="rId23"/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g2425555d432_0_1206" descr="C:\Users\jacqui.fenner\Desktop\PTT templates\images\noaa icons\noaa_icons-05.png">
              <a:hlinkClick r:id="rId25"/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g2425555d432_0_1206" descr="C:\Users\jacqui.fenner\Desktop\PTT templates\images\noaa icons\noaa_icons-06.png">
              <a:hlinkClick r:id="rId27"/>
            </p:cNvPr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g2425555d432_0_1206" descr="C:\Users\jacqui.fenner\Desktop\PTT templates\images\noaa icons\noaa_icons-07.png">
              <a:hlinkClick r:id="rId29"/>
            </p:cNvPr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g2425555d432_0_1206" descr="C:\Users\jacqui.fenner\Desktop\PTT templates\images\noaa icons\noaa_icons-08.png">
              <a:hlinkClick r:id="rId31"/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g2425555d432_0_1206" descr="C:\Users\jacqui.fenner\Desktop\PTT templates\images\noaa icons\noaa_icons-10.png">
              <a:hlinkClick r:id="rId33"/>
            </p:cNvPr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" name="Google Shape;98;g2425555d432_0_1206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99" name="Google Shape;99;g2425555d432_0_1206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00" name="Google Shape;100;g2425555d432_0_1206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g2425555d432_0_1206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" name="Google Shape;102;g2425555d432_0_1206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" name="Google Shape;103;g2425555d432_0_1206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g2425555d432_0_1206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" name="Google Shape;105;g2425555d432_0_1206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6" name="Google Shape;106;g2425555d432_0_120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07" name="Google Shape;107;g2425555d432_0_1206"/>
          <p:cNvSpPr/>
          <p:nvPr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425555d432_0_1206"/>
          <p:cNvSpPr txBox="1">
            <a:spLocks noGrp="1"/>
          </p:cNvSpPr>
          <p:nvPr>
            <p:ph type="title"/>
          </p:nvPr>
        </p:nvSpPr>
        <p:spPr>
          <a:xfrm>
            <a:off x="1003851" y="274638"/>
            <a:ext cx="105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g2425555d432_0_1206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105783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Google Shape;110;g2425555d432_0_1206" descr="G:\STALL\ST Comms\Templates &amp; Resources\Logos\Other Emblems\DOC Logo\DOC Color.png">
            <a:hlinkClick r:id="rId35"/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3048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425555d432_0_1206">
            <a:hlinkClick r:id="rId37"/>
          </p:cNvPr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853103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425555d432_0_1206"/>
          <p:cNvSpPr txBox="1"/>
          <p:nvPr/>
        </p:nvSpPr>
        <p:spPr>
          <a:xfrm>
            <a:off x="1930400" y="6551712"/>
            <a:ext cx="9651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3bbe88899_0_180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7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8" name="Google Shape;258;g243bbe88899_0_180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7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1910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9" name="Google Shape;259;g243bbe88899_0_180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3bbe88899_0_711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325" name="Google Shape;325;g243bbe88899_0_711"/>
          <p:cNvSpPr txBox="1">
            <a:spLocks noGrp="1"/>
          </p:cNvSpPr>
          <p:nvPr>
            <p:ph type="body" idx="1"/>
          </p:nvPr>
        </p:nvSpPr>
        <p:spPr>
          <a:xfrm>
            <a:off x="338667" y="1600200"/>
            <a:ext cx="112437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0005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g243bbe88899_0_711"/>
          <p:cNvSpPr txBox="1">
            <a:spLocks noGrp="1"/>
          </p:cNvSpPr>
          <p:nvPr>
            <p:ph type="dt" idx="10"/>
          </p:nvPr>
        </p:nvSpPr>
        <p:spPr>
          <a:xfrm>
            <a:off x="338665" y="6403764"/>
            <a:ext cx="18963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Google Shape;327;g243bbe88899_0_711"/>
          <p:cNvSpPr txBox="1">
            <a:spLocks noGrp="1"/>
          </p:cNvSpPr>
          <p:nvPr>
            <p:ph type="ftr" idx="11"/>
          </p:nvPr>
        </p:nvSpPr>
        <p:spPr>
          <a:xfrm>
            <a:off x="2235201" y="6403764"/>
            <a:ext cx="7721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g243bbe88899_0_711"/>
          <p:cNvSpPr txBox="1">
            <a:spLocks noGrp="1"/>
          </p:cNvSpPr>
          <p:nvPr>
            <p:ph type="sldNum" idx="12"/>
          </p:nvPr>
        </p:nvSpPr>
        <p:spPr>
          <a:xfrm>
            <a:off x="9956800" y="6403764"/>
            <a:ext cx="7815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TsunamiReady/communiti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a6_ZiRItqOM" TargetMode="External"/><Relationship Id="rId3" Type="http://schemas.openxmlformats.org/officeDocument/2006/relationships/hyperlink" Target="https://vimeo.com/654705877" TargetMode="External"/><Relationship Id="rId7" Type="http://schemas.openxmlformats.org/officeDocument/2006/relationships/hyperlink" Target="https://vimeo.com/showcase/895602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imeo.com/684839860" TargetMode="External"/><Relationship Id="rId5" Type="http://schemas.openxmlformats.org/officeDocument/2006/relationships/hyperlink" Target="https://vimeo.com/684841540" TargetMode="External"/><Relationship Id="rId4" Type="http://schemas.openxmlformats.org/officeDocument/2006/relationships/hyperlink" Target="https://vimeo.com/68480979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425555d432_0_202"/>
          <p:cNvSpPr txBox="1">
            <a:spLocks noGrp="1"/>
          </p:cNvSpPr>
          <p:nvPr>
            <p:ph type="body" idx="1"/>
          </p:nvPr>
        </p:nvSpPr>
        <p:spPr>
          <a:xfrm>
            <a:off x="1040445" y="2590798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Weather Service </a:t>
            </a:r>
            <a:endParaRPr sz="1800" b="1" i="0" u="none" strike="noStrike" cap="none">
              <a:solidFill>
                <a:srgbClr val="D6F5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9" name="Google Shape;489;g2425555d432_0_202"/>
          <p:cNvSpPr txBox="1">
            <a:spLocks noGrp="1"/>
          </p:cNvSpPr>
          <p:nvPr>
            <p:ph type="body" idx="4"/>
          </p:nvPr>
        </p:nvSpPr>
        <p:spPr>
          <a:xfrm>
            <a:off x="3202132" y="78270"/>
            <a:ext cx="8127900" cy="400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US National Report Summary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000" dirty="0"/>
              <a:t>Sept 12, </a:t>
            </a:r>
            <a:r>
              <a:rPr lang="en-US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3000" dirty="0"/>
              <a:t>23</a:t>
            </a: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000" dirty="0"/>
              <a:t>30th Pacific Tsunami Warning System (PTWS) ICG-PTWS</a:t>
            </a: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300" dirty="0"/>
              <a:t>Mike Angove, NOAA Tsunami Program Manager/US Tsunami National Contact; Paul Earle, USNEIC Dir; Dan McNamara; </a:t>
            </a:r>
            <a:r>
              <a:rPr lang="en-US" sz="2300" dirty="0" err="1"/>
              <a:t>Earthscope</a:t>
            </a:r>
            <a:r>
              <a:rPr lang="en-US" sz="2300" dirty="0"/>
              <a:t> Consortium</a:t>
            </a:r>
            <a:endParaRPr sz="2300" dirty="0"/>
          </a:p>
        </p:txBody>
      </p:sp>
      <p:pic>
        <p:nvPicPr>
          <p:cNvPr id="490" name="Google Shape;490;g2425555d432_0_202" descr="https://lh4.googleusercontent.com/cRcAmvdtIuDAGzAodxTWLTVnk5Oj5Z5MQNeEGXqKedj1uZmYFpRiHl38LuApdl-RXGX9y9FkvafmEjp78ePMRuDhG02gvYBIpfqIL3S7UD-9sc2irwHUiixv2hE_Hk33E8wR4zelwL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56" t="6895" r="2563" b="6904"/>
          <a:stretch/>
        </p:blipFill>
        <p:spPr>
          <a:xfrm>
            <a:off x="554181" y="4114800"/>
            <a:ext cx="116560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425555d432_0_119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07" name="Google Shape;707;g2425555d432_0_1199"/>
          <p:cNvSpPr txBox="1">
            <a:spLocks noGrp="1"/>
          </p:cNvSpPr>
          <p:nvPr>
            <p:ph type="title" idx="4294967295"/>
          </p:nvPr>
        </p:nvSpPr>
        <p:spPr>
          <a:xfrm>
            <a:off x="3383433" y="1801225"/>
            <a:ext cx="61755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Additional Questions</a:t>
            </a:r>
            <a:endParaRPr/>
          </a:p>
        </p:txBody>
      </p:sp>
      <p:sp>
        <p:nvSpPr>
          <p:cNvPr id="708" name="Google Shape;708;g2425555d432_0_1199"/>
          <p:cNvSpPr txBox="1"/>
          <p:nvPr/>
        </p:nvSpPr>
        <p:spPr>
          <a:xfrm>
            <a:off x="4339300" y="2490400"/>
            <a:ext cx="724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425555d432_0_376"/>
          <p:cNvSpPr txBox="1">
            <a:spLocks noGrp="1"/>
          </p:cNvSpPr>
          <p:nvPr>
            <p:ph type="title" idx="4294967295"/>
          </p:nvPr>
        </p:nvSpPr>
        <p:spPr>
          <a:xfrm>
            <a:off x="812800" y="-19400"/>
            <a:ext cx="72621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US Delegation (Tonga)</a:t>
            </a:r>
            <a:endParaRPr/>
          </a:p>
        </p:txBody>
      </p:sp>
      <p:sp>
        <p:nvSpPr>
          <p:cNvPr id="497" name="Google Shape;497;g2425555d432_0_376"/>
          <p:cNvSpPr txBox="1"/>
          <p:nvPr/>
        </p:nvSpPr>
        <p:spPr>
          <a:xfrm>
            <a:off x="812800" y="736950"/>
            <a:ext cx="111288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HQ: Mike Angove (Head of Del);</a:t>
            </a:r>
            <a:r>
              <a:rPr lang="en-US" sz="2100" b="1"/>
              <a:t> S</a:t>
            </a: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usan West (</a:t>
            </a:r>
            <a:r>
              <a:rPr lang="en-US" sz="2100" b="1"/>
              <a:t>virtual</a:t>
            </a: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PTWC: Chip Mccreery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ITIC: Laura Kong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NCTR:  Vasil</a:t>
            </a:r>
            <a:r>
              <a:rPr lang="en-US" sz="2100" b="1"/>
              <a:t>y Titov; C</a:t>
            </a: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hris Moore (virtual)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NCEI: Nic Arcos (virtual)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NEIC (USGS): Paul Earle (virtual); Jana </a:t>
            </a:r>
            <a:r>
              <a:rPr lang="en-US" sz="2100" b="1"/>
              <a:t>Pursley (virtual)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NASA: Tim Melbourne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/>
              <a:t>SMART: Bruce Howe; Ceci Rodriguez Cruz; Matt Fouch (virtual)</a:t>
            </a:r>
            <a:endParaRPr sz="2100" b="1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Earthscope: Dan McNamara</a:t>
            </a:r>
            <a:r>
              <a:rPr lang="en-US" sz="2100" b="1"/>
              <a:t> (virtual); Glen Mattioli (virtual)</a:t>
            </a:r>
            <a:endParaRPr sz="2100" b="1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/>
              <a:t>DOS: Stephanie Clark (virtual)</a:t>
            </a:r>
            <a:endParaRPr sz="2100" b="1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sng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425555d432_0_382"/>
          <p:cNvSpPr txBox="1">
            <a:spLocks noGrp="1"/>
          </p:cNvSpPr>
          <p:nvPr>
            <p:ph type="title" idx="4294967295"/>
          </p:nvPr>
        </p:nvSpPr>
        <p:spPr>
          <a:xfrm>
            <a:off x="812800" y="-19400"/>
            <a:ext cx="72621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Focus Areas</a:t>
            </a:r>
            <a:endParaRPr/>
          </a:p>
        </p:txBody>
      </p:sp>
      <p:sp>
        <p:nvSpPr>
          <p:cNvPr id="504" name="Google Shape;504;g2425555d432_0_382"/>
          <p:cNvSpPr txBox="1"/>
          <p:nvPr/>
        </p:nvSpPr>
        <p:spPr>
          <a:xfrm>
            <a:off x="812800" y="454350"/>
            <a:ext cx="11128800" cy="59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Tsunami detection and measurement</a:t>
            </a: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/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DART 4G</a:t>
            </a:r>
            <a:endParaRPr sz="20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GNSS/GFAST; 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GNSS/GUARDIAN</a:t>
            </a:r>
            <a:endParaRPr sz="20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SMART Repeater</a:t>
            </a:r>
            <a:endParaRPr sz="20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Advanced seismic techniques (</a:t>
            </a: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regional wphase, seismogeodetic, etc)</a:t>
            </a:r>
            <a:endParaRPr sz="20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Non-seismic tsunamis: </a:t>
            </a: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Volcano, landslide and meteotsunami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lang="en-US" sz="20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source agnostic</a:t>
            </a:r>
            <a:r>
              <a:rPr lang="en-US" sz="20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procedures</a:t>
            </a:r>
            <a:endParaRPr sz="20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U.S. Tsunami Warning Center (TWC) Alignment</a:t>
            </a: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TWC Alignment: Full service Back-up</a:t>
            </a:r>
            <a:endParaRPr sz="2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Common analytic baseline for events</a:t>
            </a:r>
            <a:endParaRPr sz="2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Common systems and architectures </a:t>
            </a:r>
            <a:endParaRPr sz="2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TsunamiReady® Program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There are currently 31 TsunamiReady communities in the Pacific: Hawaii (22), Guam (6), and American Samoa (3). The renewal cycle is 4 years. </a:t>
            </a:r>
            <a:r>
              <a:rPr lang="en-US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https://www.weather.gov/TsunamiReady/communities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NOAA, through the National Tsunami Hazard Mitigation Program (NTHMP), provides funding to Guam, CNMI and American Samoa that support Tsunami Ready.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g2425555d432_0_900" descr="Screen Shot 2022-08-21 at 1.07.08 PM.png"/>
          <p:cNvPicPr preferRelativeResize="0"/>
          <p:nvPr/>
        </p:nvPicPr>
        <p:blipFill rotWithShape="1">
          <a:blip r:embed="rId3">
            <a:alphaModFix/>
          </a:blip>
          <a:srcRect r="-60" b="18903"/>
          <a:stretch/>
        </p:blipFill>
        <p:spPr>
          <a:xfrm>
            <a:off x="6355797" y="-66353"/>
            <a:ext cx="5817530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425555d432_0_900" descr="Screen Shot 2022-08-21 at 1.12.1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847394"/>
            <a:ext cx="6096000" cy="303303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425555d432_0_900"/>
          <p:cNvSpPr txBox="1"/>
          <p:nvPr/>
        </p:nvSpPr>
        <p:spPr>
          <a:xfrm>
            <a:off x="617806" y="141982"/>
            <a:ext cx="562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USGS NEIC activities in Tonga – Fiji Region</a:t>
            </a:r>
            <a:endParaRPr/>
          </a:p>
        </p:txBody>
      </p:sp>
      <p:sp>
        <p:nvSpPr>
          <p:cNvPr id="512" name="Google Shape;512;g2425555d432_0_900"/>
          <p:cNvSpPr txBox="1"/>
          <p:nvPr/>
        </p:nvSpPr>
        <p:spPr>
          <a:xfrm>
            <a:off x="7290486" y="640171"/>
            <a:ext cx="273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Nov 2023, Labasa Fiji</a:t>
            </a:r>
            <a:endParaRPr/>
          </a:p>
        </p:txBody>
      </p:sp>
      <p:cxnSp>
        <p:nvCxnSpPr>
          <p:cNvPr id="513" name="Google Shape;513;g2425555d432_0_900"/>
          <p:cNvCxnSpPr/>
          <p:nvPr/>
        </p:nvCxnSpPr>
        <p:spPr>
          <a:xfrm>
            <a:off x="8258475" y="1004775"/>
            <a:ext cx="805200" cy="10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14" name="Google Shape;514;g2425555d432_0_9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756" y="3785095"/>
            <a:ext cx="5622323" cy="3007123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425555d432_0_900"/>
          <p:cNvSpPr txBox="1"/>
          <p:nvPr/>
        </p:nvSpPr>
        <p:spPr>
          <a:xfrm>
            <a:off x="617806" y="523718"/>
            <a:ext cx="49962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Bureau of Humanitarian Aid funded an up to 3-year project for capacity building and three seismic stations in planned collaboration with Fiji Mineral Resource Department and both Tonga Geological and Meteorological Services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training with Tonga and Fiji seismologists took place in June 2023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station has been sited and should be completed in the fall. Internal conversations about the 2024 strategy are ongoing, considering other regional projects.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Discussions within USGS on establishing a similar hardened station in American Samoa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g2425555d432_0_900"/>
          <p:cNvSpPr txBox="1"/>
          <p:nvPr/>
        </p:nvSpPr>
        <p:spPr>
          <a:xfrm>
            <a:off x="6389148" y="3404085"/>
            <a:ext cx="550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 of detection modeling with 4 additional stations, provided by NOAA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43bbe88899_0_168"/>
          <p:cNvSpPr txBox="1">
            <a:spLocks noGrp="1"/>
          </p:cNvSpPr>
          <p:nvPr>
            <p:ph type="title"/>
          </p:nvPr>
        </p:nvSpPr>
        <p:spPr>
          <a:xfrm>
            <a:off x="303597" y="432102"/>
            <a:ext cx="109857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</a:pPr>
            <a:r>
              <a:rPr lang="en-US" sz="4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 GNSS Data </a:t>
            </a:r>
            <a:endParaRPr/>
          </a:p>
        </p:txBody>
      </p:sp>
      <p:sp>
        <p:nvSpPr>
          <p:cNvPr id="522" name="Google Shape;522;g243bbe88899_0_168"/>
          <p:cNvSpPr txBox="1">
            <a:spLocks noGrp="1"/>
          </p:cNvSpPr>
          <p:nvPr>
            <p:ph type="body" idx="2"/>
          </p:nvPr>
        </p:nvSpPr>
        <p:spPr>
          <a:xfrm>
            <a:off x="327625" y="1083850"/>
            <a:ext cx="54174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457200" lvl="0" indent="-35433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</a:pPr>
            <a:r>
              <a:rPr lang="en-US" sz="1979"/>
              <a:t>GNSS stations available to TWCs and regional network operators for earthquake and tsunami monitoring.</a:t>
            </a:r>
            <a:endParaRPr sz="1979"/>
          </a:p>
          <a:p>
            <a:pPr marL="457200" lvl="0" indent="-3543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 sz="1979"/>
              <a:t>Eastern Pacific earthquake source zones are well covered for rapid detection</a:t>
            </a:r>
            <a:endParaRPr sz="1979"/>
          </a:p>
          <a:p>
            <a:pPr marL="457200" lvl="0" indent="-3543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 sz="1979"/>
              <a:t>Pursuing MOUs to fill gaps (red boxes)</a:t>
            </a:r>
            <a:endParaRPr sz="1979"/>
          </a:p>
          <a:p>
            <a:pPr marL="457200" lvl="0" indent="-3543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6002"/>
              </a:buClr>
              <a:buSzPts val="1980"/>
              <a:buChar char="•"/>
            </a:pPr>
            <a:r>
              <a:rPr lang="en-US" sz="1979" b="1">
                <a:solidFill>
                  <a:srgbClr val="0D6002"/>
                </a:solidFill>
              </a:rPr>
              <a:t>ES is interested in developing partnerships with western Pacific GNSS operators to expand GFAST coverage for PTWS TSPs</a:t>
            </a:r>
            <a:endParaRPr sz="1215" b="1"/>
          </a:p>
        </p:txBody>
      </p:sp>
      <p:pic>
        <p:nvPicPr>
          <p:cNvPr id="523" name="Google Shape;523;g243bbe88899_0_168" descr="RT_Pacific_M7.0_K=3.0_min=3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5867" y="261137"/>
            <a:ext cx="6267873" cy="633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43bbe88899_0_168" descr="Rectangle Rectang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8176" y="1679092"/>
            <a:ext cx="634319" cy="52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43bbe88899_0_168" descr="Rectangle Rectang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0836" y="2866204"/>
            <a:ext cx="634319" cy="52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43bbe88899_0_168" descr="Rectangle Rectang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8919" y="4042494"/>
            <a:ext cx="634319" cy="52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243bbe88899_0_168" descr="Pictur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833" y="4660906"/>
            <a:ext cx="4749542" cy="179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243bbe88899_0_168"/>
          <p:cNvSpPr txBox="1"/>
          <p:nvPr/>
        </p:nvSpPr>
        <p:spPr>
          <a:xfrm>
            <a:off x="6646768" y="2279953"/>
            <a:ext cx="21882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Cyan regions are where at least 3 stations are available to detect Mw7 </a:t>
            </a:r>
            <a:endParaRPr sz="700"/>
          </a:p>
        </p:txBody>
      </p:sp>
      <p:sp>
        <p:nvSpPr>
          <p:cNvPr id="529" name="Google Shape;529;g243bbe88899_0_168"/>
          <p:cNvSpPr txBox="1"/>
          <p:nvPr/>
        </p:nvSpPr>
        <p:spPr>
          <a:xfrm>
            <a:off x="6648987" y="3651478"/>
            <a:ext cx="28860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20C"/>
              </a:buClr>
              <a:buSzPts val="1600"/>
              <a:buFont typeface="Helvetica Neue"/>
              <a:buNone/>
            </a:pPr>
            <a:r>
              <a:rPr lang="en-US" sz="1600" b="0" i="0" u="none" strike="noStrike" cap="none">
                <a:solidFill>
                  <a:srgbClr val="EB22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 boxes show coverage gaps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43bbe88899_0_564"/>
          <p:cNvSpPr txBox="1">
            <a:spLocks noGrp="1"/>
          </p:cNvSpPr>
          <p:nvPr>
            <p:ph type="ftr" idx="11"/>
          </p:nvPr>
        </p:nvSpPr>
        <p:spPr>
          <a:xfrm>
            <a:off x="971551" y="6397349"/>
            <a:ext cx="94965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00000"/>
                </a:solidFill>
              </a:rPr>
              <a:t>Copyright 2023, California Institute of Technology. All rights reserved. Government sponsorship is acknowledged. This research was performed at the Jet Propulsion Laboratory, California Institute of Technology under a contract with the National Aeronautics and Space Administration. This document has been reviewed and determined not to contain export controlled technical data.</a:t>
            </a:r>
            <a:endParaRPr/>
          </a:p>
        </p:txBody>
      </p:sp>
      <p:grpSp>
        <p:nvGrpSpPr>
          <p:cNvPr id="535" name="Google Shape;535;g243bbe88899_0_564"/>
          <p:cNvGrpSpPr/>
          <p:nvPr/>
        </p:nvGrpSpPr>
        <p:grpSpPr>
          <a:xfrm>
            <a:off x="8474842" y="3565643"/>
            <a:ext cx="3698318" cy="2708348"/>
            <a:chOff x="6669627" y="3578498"/>
            <a:chExt cx="3890100" cy="2848793"/>
          </a:xfrm>
        </p:grpSpPr>
        <p:sp>
          <p:nvSpPr>
            <p:cNvPr id="536" name="Google Shape;536;g243bbe88899_0_564"/>
            <p:cNvSpPr/>
            <p:nvPr/>
          </p:nvSpPr>
          <p:spPr>
            <a:xfrm>
              <a:off x="6669627" y="5970091"/>
              <a:ext cx="38901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Figure: Ionospheric TEC and sea surface height map for the 2011 Tōhoku-Oki event </a:t>
              </a:r>
              <a:r>
                <a:rPr lang="en-US" sz="11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(Galvan </a:t>
              </a:r>
              <a:r>
                <a:rPr lang="en-US" sz="1100" b="0" i="1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et al</a:t>
              </a:r>
              <a:r>
                <a:rPr lang="en-US" sz="11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., 2012)</a:t>
              </a: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900"/>
            </a:p>
          </p:txBody>
        </p:sp>
        <p:grpSp>
          <p:nvGrpSpPr>
            <p:cNvPr id="537" name="Google Shape;537;g243bbe88899_0_564"/>
            <p:cNvGrpSpPr/>
            <p:nvPr/>
          </p:nvGrpSpPr>
          <p:grpSpPr>
            <a:xfrm>
              <a:off x="6669627" y="3578498"/>
              <a:ext cx="3890078" cy="2391850"/>
              <a:chOff x="6623828" y="3933679"/>
              <a:chExt cx="3890078" cy="2391850"/>
            </a:xfrm>
          </p:grpSpPr>
          <p:pic>
            <p:nvPicPr>
              <p:cNvPr id="538" name="Google Shape;538;g243bbe88899_0_564"/>
              <p:cNvPicPr preferRelativeResize="0"/>
              <p:nvPr/>
            </p:nvPicPr>
            <p:blipFill rotWithShape="1">
              <a:blip r:embed="rId3">
                <a:alphaModFix/>
              </a:blip>
              <a:srcRect l="6923" t="-560" r="8121" b="559"/>
              <a:stretch/>
            </p:blipFill>
            <p:spPr>
              <a:xfrm>
                <a:off x="6883651" y="3961002"/>
                <a:ext cx="3501574" cy="231856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39" name="Google Shape;539;g243bbe88899_0_564"/>
              <p:cNvGrpSpPr/>
              <p:nvPr/>
            </p:nvGrpSpPr>
            <p:grpSpPr>
              <a:xfrm>
                <a:off x="6623828" y="3960860"/>
                <a:ext cx="626498" cy="2318839"/>
                <a:chOff x="6623828" y="3960860"/>
                <a:chExt cx="626498" cy="2318839"/>
              </a:xfrm>
            </p:grpSpPr>
            <p:sp>
              <p:nvSpPr>
                <p:cNvPr id="540" name="Google Shape;540;g243bbe88899_0_564"/>
                <p:cNvSpPr/>
                <p:nvPr/>
              </p:nvSpPr>
              <p:spPr>
                <a:xfrm>
                  <a:off x="6623828" y="3960999"/>
                  <a:ext cx="361500" cy="2318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g243bbe88899_0_564"/>
                <p:cNvSpPr/>
                <p:nvPr/>
              </p:nvSpPr>
              <p:spPr>
                <a:xfrm>
                  <a:off x="7139626" y="3960999"/>
                  <a:ext cx="110700" cy="2318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g243bbe88899_0_564"/>
                <p:cNvSpPr txBox="1"/>
                <p:nvPr/>
              </p:nvSpPr>
              <p:spPr>
                <a:xfrm>
                  <a:off x="6812623" y="6048228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-1</a:t>
                  </a:r>
                  <a:endParaRPr sz="1900"/>
                </a:p>
              </p:txBody>
            </p:sp>
            <p:sp>
              <p:nvSpPr>
                <p:cNvPr id="543" name="Google Shape;543;g243bbe88899_0_564"/>
                <p:cNvSpPr txBox="1"/>
                <p:nvPr/>
              </p:nvSpPr>
              <p:spPr>
                <a:xfrm>
                  <a:off x="6812623" y="4052744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endParaRPr sz="1900"/>
                </a:p>
              </p:txBody>
            </p:sp>
            <p:sp>
              <p:nvSpPr>
                <p:cNvPr id="544" name="Google Shape;544;g243bbe88899_0_564"/>
                <p:cNvSpPr txBox="1"/>
                <p:nvPr/>
              </p:nvSpPr>
              <p:spPr>
                <a:xfrm>
                  <a:off x="6812623" y="5050486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</a:t>
                  </a:r>
                  <a:endParaRPr sz="1900"/>
                </a:p>
              </p:txBody>
            </p:sp>
            <p:sp>
              <p:nvSpPr>
                <p:cNvPr id="545" name="Google Shape;545;g243bbe88899_0_564"/>
                <p:cNvSpPr txBox="1"/>
                <p:nvPr/>
              </p:nvSpPr>
              <p:spPr>
                <a:xfrm rot="-5400000">
                  <a:off x="5558293" y="5028710"/>
                  <a:ext cx="2318700" cy="183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sea surface height [m]</a:t>
                  </a:r>
                  <a:endParaRPr sz="1900"/>
                </a:p>
              </p:txBody>
            </p:sp>
          </p:grpSp>
          <p:grpSp>
            <p:nvGrpSpPr>
              <p:cNvPr id="546" name="Google Shape;546;g243bbe88899_0_564"/>
              <p:cNvGrpSpPr/>
              <p:nvPr/>
            </p:nvGrpSpPr>
            <p:grpSpPr>
              <a:xfrm>
                <a:off x="10122462" y="3960998"/>
                <a:ext cx="391444" cy="2318702"/>
                <a:chOff x="10122462" y="3960998"/>
                <a:chExt cx="391444" cy="2318702"/>
              </a:xfrm>
            </p:grpSpPr>
            <p:sp>
              <p:nvSpPr>
                <p:cNvPr id="547" name="Google Shape;547;g243bbe88899_0_564"/>
                <p:cNvSpPr/>
                <p:nvPr/>
              </p:nvSpPr>
              <p:spPr>
                <a:xfrm>
                  <a:off x="10150306" y="3960998"/>
                  <a:ext cx="363600" cy="2318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g243bbe88899_0_564"/>
                <p:cNvSpPr txBox="1"/>
                <p:nvPr/>
              </p:nvSpPr>
              <p:spPr>
                <a:xfrm>
                  <a:off x="10122462" y="6088360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-1</a:t>
                  </a:r>
                  <a:endParaRPr sz="1900"/>
                </a:p>
              </p:txBody>
            </p:sp>
            <p:sp>
              <p:nvSpPr>
                <p:cNvPr id="549" name="Google Shape;549;g243bbe88899_0_564"/>
                <p:cNvSpPr txBox="1"/>
                <p:nvPr/>
              </p:nvSpPr>
              <p:spPr>
                <a:xfrm>
                  <a:off x="10122463" y="4022541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endParaRPr sz="1900"/>
                </a:p>
              </p:txBody>
            </p:sp>
            <p:sp>
              <p:nvSpPr>
                <p:cNvPr id="550" name="Google Shape;550;g243bbe88899_0_564"/>
                <p:cNvSpPr txBox="1"/>
                <p:nvPr/>
              </p:nvSpPr>
              <p:spPr>
                <a:xfrm>
                  <a:off x="10122462" y="5055450"/>
                  <a:ext cx="2244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</a:t>
                  </a:r>
                  <a:endParaRPr sz="1900"/>
                </a:p>
              </p:txBody>
            </p:sp>
            <p:sp>
              <p:nvSpPr>
                <p:cNvPr id="551" name="Google Shape;551;g243bbe88899_0_564"/>
                <p:cNvSpPr txBox="1"/>
                <p:nvPr/>
              </p:nvSpPr>
              <p:spPr>
                <a:xfrm rot="5400000">
                  <a:off x="9262989" y="5028851"/>
                  <a:ext cx="2318700" cy="183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change in VTEC [TECU]</a:t>
                  </a:r>
                  <a:endParaRPr sz="1900"/>
                </a:p>
              </p:txBody>
            </p:sp>
          </p:grpSp>
          <p:grpSp>
            <p:nvGrpSpPr>
              <p:cNvPr id="552" name="Google Shape;552;g243bbe88899_0_564"/>
              <p:cNvGrpSpPr/>
              <p:nvPr/>
            </p:nvGrpSpPr>
            <p:grpSpPr>
              <a:xfrm>
                <a:off x="7125742" y="3933679"/>
                <a:ext cx="672755" cy="1816387"/>
                <a:chOff x="7125742" y="3933679"/>
                <a:chExt cx="672755" cy="1816387"/>
              </a:xfrm>
            </p:grpSpPr>
            <p:sp>
              <p:nvSpPr>
                <p:cNvPr id="553" name="Google Shape;553;g243bbe88899_0_564"/>
                <p:cNvSpPr txBox="1"/>
                <p:nvPr/>
              </p:nvSpPr>
              <p:spPr>
                <a:xfrm rot="668746">
                  <a:off x="7353070" y="4030888"/>
                  <a:ext cx="266935" cy="170945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g243bbe88899_0_564"/>
                <p:cNvSpPr txBox="1"/>
                <p:nvPr/>
              </p:nvSpPr>
              <p:spPr>
                <a:xfrm rot="716289">
                  <a:off x="7411034" y="3970868"/>
                  <a:ext cx="375624" cy="1539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50°N</a:t>
                  </a:r>
                  <a:endParaRPr sz="1900"/>
                </a:p>
              </p:txBody>
            </p:sp>
            <p:sp>
              <p:nvSpPr>
                <p:cNvPr id="555" name="Google Shape;555;g243bbe88899_0_564"/>
                <p:cNvSpPr txBox="1"/>
                <p:nvPr/>
              </p:nvSpPr>
              <p:spPr>
                <a:xfrm rot="716289">
                  <a:off x="7270520" y="4669844"/>
                  <a:ext cx="375624" cy="1539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40°N</a:t>
                  </a:r>
                  <a:endParaRPr sz="1900"/>
                </a:p>
              </p:txBody>
            </p:sp>
            <p:sp>
              <p:nvSpPr>
                <p:cNvPr id="556" name="Google Shape;556;g243bbe88899_0_564"/>
                <p:cNvSpPr txBox="1"/>
                <p:nvPr/>
              </p:nvSpPr>
              <p:spPr>
                <a:xfrm rot="716289">
                  <a:off x="7137579" y="5357227"/>
                  <a:ext cx="375624" cy="1539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30°N</a:t>
                  </a:r>
                  <a:endParaRPr sz="1900"/>
                </a:p>
              </p:txBody>
            </p:sp>
          </p:grpSp>
          <p:grpSp>
            <p:nvGrpSpPr>
              <p:cNvPr id="557" name="Google Shape;557;g243bbe88899_0_564"/>
              <p:cNvGrpSpPr/>
              <p:nvPr/>
            </p:nvGrpSpPr>
            <p:grpSpPr>
              <a:xfrm>
                <a:off x="7165564" y="6007813"/>
                <a:ext cx="2491371" cy="317716"/>
                <a:chOff x="7165564" y="6007813"/>
                <a:chExt cx="2491371" cy="317716"/>
              </a:xfrm>
            </p:grpSpPr>
            <p:sp>
              <p:nvSpPr>
                <p:cNvPr id="558" name="Google Shape;558;g243bbe88899_0_564"/>
                <p:cNvSpPr txBox="1"/>
                <p:nvPr/>
              </p:nvSpPr>
              <p:spPr>
                <a:xfrm rot="644579">
                  <a:off x="7176212" y="6046354"/>
                  <a:ext cx="428103" cy="15391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120°E</a:t>
                  </a:r>
                  <a:endParaRPr sz="1900"/>
                </a:p>
              </p:txBody>
            </p:sp>
            <p:sp>
              <p:nvSpPr>
                <p:cNvPr id="559" name="Google Shape;559;g243bbe88899_0_564"/>
                <p:cNvSpPr txBox="1"/>
                <p:nvPr/>
              </p:nvSpPr>
              <p:spPr>
                <a:xfrm rot="345032">
                  <a:off x="7842923" y="6145318"/>
                  <a:ext cx="428155" cy="153793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130°E</a:t>
                  </a:r>
                  <a:endParaRPr sz="1900"/>
                </a:p>
              </p:txBody>
            </p:sp>
            <p:sp>
              <p:nvSpPr>
                <p:cNvPr id="560" name="Google Shape;560;g243bbe88899_0_564"/>
                <p:cNvSpPr txBox="1"/>
                <p:nvPr/>
              </p:nvSpPr>
              <p:spPr>
                <a:xfrm>
                  <a:off x="8517696" y="6171629"/>
                  <a:ext cx="428100" cy="153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140°E</a:t>
                  </a:r>
                  <a:endParaRPr sz="1900"/>
                </a:p>
              </p:txBody>
            </p:sp>
            <p:sp>
              <p:nvSpPr>
                <p:cNvPr id="561" name="Google Shape;561;g243bbe88899_0_564"/>
                <p:cNvSpPr txBox="1"/>
                <p:nvPr/>
              </p:nvSpPr>
              <p:spPr>
                <a:xfrm rot="-420034">
                  <a:off x="9220788" y="6125650"/>
                  <a:ext cx="428293" cy="15386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150°E</a:t>
                  </a:r>
                  <a:endParaRPr sz="1900"/>
                </a:p>
              </p:txBody>
            </p:sp>
          </p:grpSp>
        </p:grpSp>
      </p:grpSp>
      <p:grpSp>
        <p:nvGrpSpPr>
          <p:cNvPr id="562" name="Google Shape;562;g243bbe88899_0_564"/>
          <p:cNvGrpSpPr/>
          <p:nvPr/>
        </p:nvGrpSpPr>
        <p:grpSpPr>
          <a:xfrm>
            <a:off x="4685159" y="3413894"/>
            <a:ext cx="3797889" cy="3037435"/>
            <a:chOff x="4147344" y="868012"/>
            <a:chExt cx="4992624" cy="3840479"/>
          </a:xfrm>
        </p:grpSpPr>
        <p:pic>
          <p:nvPicPr>
            <p:cNvPr id="563" name="Google Shape;563;g243bbe88899_0_5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7344" y="868012"/>
              <a:ext cx="4992624" cy="3840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g243bbe88899_0_564"/>
            <p:cNvSpPr/>
            <p:nvPr/>
          </p:nvSpPr>
          <p:spPr>
            <a:xfrm>
              <a:off x="5553572" y="2440922"/>
              <a:ext cx="81600" cy="81600"/>
            </a:xfrm>
            <a:prstGeom prst="ellipse">
              <a:avLst/>
            </a:prstGeom>
            <a:solidFill>
              <a:srgbClr val="000000">
                <a:alpha val="49800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243bbe88899_0_564"/>
            <p:cNvSpPr/>
            <p:nvPr/>
          </p:nvSpPr>
          <p:spPr>
            <a:xfrm>
              <a:off x="4680550" y="1472985"/>
              <a:ext cx="546600" cy="273300"/>
            </a:xfrm>
            <a:prstGeom prst="rect">
              <a:avLst/>
            </a:prstGeom>
            <a:solidFill>
              <a:srgbClr val="FFFFFF">
                <a:alpha val="5019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GUAM</a:t>
              </a:r>
              <a:endParaRPr sz="1900"/>
            </a:p>
          </p:txBody>
        </p:sp>
        <p:cxnSp>
          <p:nvCxnSpPr>
            <p:cNvPr id="566" name="Google Shape;566;g243bbe88899_0_564"/>
            <p:cNvCxnSpPr/>
            <p:nvPr/>
          </p:nvCxnSpPr>
          <p:spPr>
            <a:xfrm>
              <a:off x="5242012" y="1765896"/>
              <a:ext cx="314100" cy="663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567" name="Google Shape;567;g243bbe88899_0_564"/>
            <p:cNvSpPr/>
            <p:nvPr/>
          </p:nvSpPr>
          <p:spPr>
            <a:xfrm>
              <a:off x="6766810" y="1426734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243bbe88899_0_564"/>
            <p:cNvSpPr/>
            <p:nvPr/>
          </p:nvSpPr>
          <p:spPr>
            <a:xfrm>
              <a:off x="8293255" y="1255934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243bbe88899_0_564"/>
            <p:cNvSpPr/>
            <p:nvPr/>
          </p:nvSpPr>
          <p:spPr>
            <a:xfrm>
              <a:off x="4714708" y="270659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243bbe88899_0_564"/>
            <p:cNvSpPr/>
            <p:nvPr/>
          </p:nvSpPr>
          <p:spPr>
            <a:xfrm>
              <a:off x="4945348" y="282965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243bbe88899_0_564"/>
            <p:cNvSpPr/>
            <p:nvPr/>
          </p:nvSpPr>
          <p:spPr>
            <a:xfrm>
              <a:off x="5127087" y="2850474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243bbe88899_0_564"/>
            <p:cNvSpPr/>
            <p:nvPr/>
          </p:nvSpPr>
          <p:spPr>
            <a:xfrm>
              <a:off x="5467022" y="284921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243bbe88899_0_564"/>
            <p:cNvSpPr/>
            <p:nvPr/>
          </p:nvSpPr>
          <p:spPr>
            <a:xfrm>
              <a:off x="4882796" y="268856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243bbe88899_0_564"/>
            <p:cNvSpPr/>
            <p:nvPr/>
          </p:nvSpPr>
          <p:spPr>
            <a:xfrm>
              <a:off x="5798011" y="2557227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243bbe88899_0_564"/>
            <p:cNvSpPr/>
            <p:nvPr/>
          </p:nvSpPr>
          <p:spPr>
            <a:xfrm>
              <a:off x="5481692" y="1879919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243bbe88899_0_564"/>
            <p:cNvSpPr/>
            <p:nvPr/>
          </p:nvSpPr>
          <p:spPr>
            <a:xfrm>
              <a:off x="4717296" y="2431059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g243bbe88899_0_564"/>
            <p:cNvSpPr/>
            <p:nvPr/>
          </p:nvSpPr>
          <p:spPr>
            <a:xfrm>
              <a:off x="5041678" y="3346310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243bbe88899_0_564"/>
            <p:cNvSpPr/>
            <p:nvPr/>
          </p:nvSpPr>
          <p:spPr>
            <a:xfrm>
              <a:off x="5958410" y="4152098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43bbe88899_0_564"/>
            <p:cNvSpPr/>
            <p:nvPr/>
          </p:nvSpPr>
          <p:spPr>
            <a:xfrm>
              <a:off x="8359361" y="3935380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243bbe88899_0_564"/>
            <p:cNvSpPr/>
            <p:nvPr/>
          </p:nvSpPr>
          <p:spPr>
            <a:xfrm>
              <a:off x="8257489" y="3314611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243bbe88899_0_564"/>
            <p:cNvSpPr/>
            <p:nvPr/>
          </p:nvSpPr>
          <p:spPr>
            <a:xfrm>
              <a:off x="8192035" y="2601713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243bbe88899_0_564"/>
            <p:cNvSpPr/>
            <p:nvPr/>
          </p:nvSpPr>
          <p:spPr>
            <a:xfrm>
              <a:off x="8120485" y="1826725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243bbe88899_0_564"/>
            <p:cNvSpPr/>
            <p:nvPr/>
          </p:nvSpPr>
          <p:spPr>
            <a:xfrm>
              <a:off x="6461735" y="1674456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243bbe88899_0_564"/>
            <p:cNvSpPr/>
            <p:nvPr/>
          </p:nvSpPr>
          <p:spPr>
            <a:xfrm>
              <a:off x="6575016" y="1650818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243bbe88899_0_564"/>
            <p:cNvSpPr/>
            <p:nvPr/>
          </p:nvSpPr>
          <p:spPr>
            <a:xfrm>
              <a:off x="6605170" y="164185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243bbe88899_0_564"/>
            <p:cNvSpPr/>
            <p:nvPr/>
          </p:nvSpPr>
          <p:spPr>
            <a:xfrm>
              <a:off x="6645101" y="1588876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243bbe88899_0_564"/>
            <p:cNvSpPr/>
            <p:nvPr/>
          </p:nvSpPr>
          <p:spPr>
            <a:xfrm>
              <a:off x="6728231" y="1608437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243bbe88899_0_564"/>
            <p:cNvSpPr/>
            <p:nvPr/>
          </p:nvSpPr>
          <p:spPr>
            <a:xfrm>
              <a:off x="6534186" y="1434438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243bbe88899_0_564"/>
            <p:cNvSpPr/>
            <p:nvPr/>
          </p:nvSpPr>
          <p:spPr>
            <a:xfrm>
              <a:off x="5964286" y="270170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243bbe88899_0_564"/>
            <p:cNvSpPr/>
            <p:nvPr/>
          </p:nvSpPr>
          <p:spPr>
            <a:xfrm>
              <a:off x="6044960" y="2557374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243bbe88899_0_564"/>
            <p:cNvSpPr/>
            <p:nvPr/>
          </p:nvSpPr>
          <p:spPr>
            <a:xfrm>
              <a:off x="4646243" y="291620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243bbe88899_0_564"/>
            <p:cNvSpPr/>
            <p:nvPr/>
          </p:nvSpPr>
          <p:spPr>
            <a:xfrm>
              <a:off x="8211595" y="343708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243bbe88899_0_564"/>
            <p:cNvSpPr/>
            <p:nvPr/>
          </p:nvSpPr>
          <p:spPr>
            <a:xfrm>
              <a:off x="6032435" y="3550989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243bbe88899_0_564"/>
            <p:cNvSpPr/>
            <p:nvPr/>
          </p:nvSpPr>
          <p:spPr>
            <a:xfrm>
              <a:off x="5228128" y="2202518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243bbe88899_0_564"/>
            <p:cNvSpPr/>
            <p:nvPr/>
          </p:nvSpPr>
          <p:spPr>
            <a:xfrm>
              <a:off x="6095986" y="1702035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243bbe88899_0_564"/>
            <p:cNvSpPr/>
            <p:nvPr/>
          </p:nvSpPr>
          <p:spPr>
            <a:xfrm>
              <a:off x="8107471" y="2193113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243bbe88899_0_564"/>
            <p:cNvSpPr/>
            <p:nvPr/>
          </p:nvSpPr>
          <p:spPr>
            <a:xfrm>
              <a:off x="8202086" y="2297367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243bbe88899_0_564"/>
            <p:cNvSpPr/>
            <p:nvPr/>
          </p:nvSpPr>
          <p:spPr>
            <a:xfrm>
              <a:off x="7634173" y="2306892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243bbe88899_0_564"/>
            <p:cNvSpPr/>
            <p:nvPr/>
          </p:nvSpPr>
          <p:spPr>
            <a:xfrm>
              <a:off x="7985121" y="2507098"/>
              <a:ext cx="91500" cy="91500"/>
            </a:xfrm>
            <a:prstGeom prst="ellipse">
              <a:avLst/>
            </a:prstGeom>
            <a:solidFill>
              <a:srgbClr val="00B050">
                <a:alpha val="49800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g243bbe88899_0_564"/>
            <p:cNvGrpSpPr/>
            <p:nvPr/>
          </p:nvGrpSpPr>
          <p:grpSpPr>
            <a:xfrm>
              <a:off x="5554646" y="1528353"/>
              <a:ext cx="2541284" cy="2675414"/>
              <a:chOff x="5554646" y="1528353"/>
              <a:chExt cx="2541284" cy="2675414"/>
            </a:xfrm>
          </p:grpSpPr>
          <p:sp>
            <p:nvSpPr>
              <p:cNvPr id="601" name="Google Shape;601;g243bbe88899_0_564"/>
              <p:cNvSpPr/>
              <p:nvPr/>
            </p:nvSpPr>
            <p:spPr>
              <a:xfrm>
                <a:off x="6265718" y="2163606"/>
                <a:ext cx="81600" cy="81600"/>
              </a:xfrm>
              <a:prstGeom prst="ellipse">
                <a:avLst/>
              </a:pr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g243bbe88899_0_564"/>
              <p:cNvSpPr/>
              <p:nvPr/>
            </p:nvSpPr>
            <p:spPr>
              <a:xfrm>
                <a:off x="7539896" y="3201622"/>
                <a:ext cx="81600" cy="81600"/>
              </a:xfrm>
              <a:prstGeom prst="ellipse">
                <a:avLst/>
              </a:pr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g243bbe88899_0_564"/>
              <p:cNvSpPr/>
              <p:nvPr/>
            </p:nvSpPr>
            <p:spPr>
              <a:xfrm>
                <a:off x="6822270" y="4012150"/>
                <a:ext cx="1273660" cy="191617"/>
              </a:xfrm>
              <a:custGeom>
                <a:avLst/>
                <a:gdLst/>
                <a:ahLst/>
                <a:cxnLst/>
                <a:rect l="l" t="t" r="r" b="b"/>
                <a:pathLst>
                  <a:path w="1273660" h="191617" extrusionOk="0">
                    <a:moveTo>
                      <a:pt x="574114" y="693"/>
                    </a:moveTo>
                    <a:cubicBezTo>
                      <a:pt x="362302" y="9941"/>
                      <a:pt x="-25575" y="132625"/>
                      <a:pt x="1330" y="163606"/>
                    </a:cubicBezTo>
                    <a:cubicBezTo>
                      <a:pt x="28235" y="194587"/>
                      <a:pt x="523730" y="195826"/>
                      <a:pt x="735542" y="186578"/>
                    </a:cubicBezTo>
                    <a:cubicBezTo>
                      <a:pt x="947354" y="177330"/>
                      <a:pt x="1299108" y="139099"/>
                      <a:pt x="1272203" y="108118"/>
                    </a:cubicBezTo>
                    <a:cubicBezTo>
                      <a:pt x="1245298" y="77137"/>
                      <a:pt x="785926" y="-8555"/>
                      <a:pt x="574114" y="693"/>
                    </a:cubicBezTo>
                    <a:close/>
                  </a:path>
                </a:pathLst>
              </a:cu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g243bbe88899_0_564"/>
              <p:cNvSpPr/>
              <p:nvPr/>
            </p:nvSpPr>
            <p:spPr>
              <a:xfrm>
                <a:off x="6639131" y="2656065"/>
                <a:ext cx="81600" cy="81600"/>
              </a:xfrm>
              <a:prstGeom prst="ellipse">
                <a:avLst/>
              </a:pr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g243bbe88899_0_564"/>
              <p:cNvSpPr/>
              <p:nvPr/>
            </p:nvSpPr>
            <p:spPr>
              <a:xfrm>
                <a:off x="5725522" y="2240589"/>
                <a:ext cx="81600" cy="81600"/>
              </a:xfrm>
              <a:prstGeom prst="ellipse">
                <a:avLst/>
              </a:pr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g243bbe88899_0_564"/>
              <p:cNvSpPr/>
              <p:nvPr/>
            </p:nvSpPr>
            <p:spPr>
              <a:xfrm>
                <a:off x="5554646" y="1528353"/>
                <a:ext cx="527730" cy="324734"/>
              </a:xfrm>
              <a:custGeom>
                <a:avLst/>
                <a:gdLst/>
                <a:ahLst/>
                <a:cxnLst/>
                <a:rect l="l" t="t" r="r" b="b"/>
                <a:pathLst>
                  <a:path w="527730" h="324734" extrusionOk="0">
                    <a:moveTo>
                      <a:pt x="247916" y="5424"/>
                    </a:moveTo>
                    <a:cubicBezTo>
                      <a:pt x="160886" y="15436"/>
                      <a:pt x="7145" y="35971"/>
                      <a:pt x="239" y="88832"/>
                    </a:cubicBezTo>
                    <a:cubicBezTo>
                      <a:pt x="-6667" y="141693"/>
                      <a:pt x="137802" y="304889"/>
                      <a:pt x="206477" y="322590"/>
                    </a:cubicBezTo>
                    <a:cubicBezTo>
                      <a:pt x="275152" y="340291"/>
                      <a:pt x="359634" y="244010"/>
                      <a:pt x="412291" y="195039"/>
                    </a:cubicBezTo>
                    <a:cubicBezTo>
                      <a:pt x="464948" y="146068"/>
                      <a:pt x="549813" y="60363"/>
                      <a:pt x="522417" y="28761"/>
                    </a:cubicBezTo>
                    <a:cubicBezTo>
                      <a:pt x="495021" y="-2841"/>
                      <a:pt x="334946" y="-4588"/>
                      <a:pt x="247916" y="5424"/>
                    </a:cubicBezTo>
                    <a:close/>
                  </a:path>
                </a:pathLst>
              </a:custGeom>
              <a:solidFill>
                <a:srgbClr val="7030A0">
                  <a:alpha val="49800"/>
                </a:srgbClr>
              </a:solidFill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7" name="Google Shape;607;g243bbe88899_0_564"/>
          <p:cNvGrpSpPr/>
          <p:nvPr/>
        </p:nvGrpSpPr>
        <p:grpSpPr>
          <a:xfrm>
            <a:off x="6966053" y="454511"/>
            <a:ext cx="5855655" cy="3859750"/>
            <a:chOff x="2224758" y="947447"/>
            <a:chExt cx="4391851" cy="2894885"/>
          </a:xfrm>
        </p:grpSpPr>
        <p:grpSp>
          <p:nvGrpSpPr>
            <p:cNvPr id="608" name="Google Shape;608;g243bbe88899_0_564"/>
            <p:cNvGrpSpPr/>
            <p:nvPr/>
          </p:nvGrpSpPr>
          <p:grpSpPr>
            <a:xfrm rot="-597819">
              <a:off x="3946229" y="1905920"/>
              <a:ext cx="1314339" cy="1333912"/>
              <a:chOff x="6361734" y="1875211"/>
              <a:chExt cx="1371600" cy="1392025"/>
            </a:xfrm>
          </p:grpSpPr>
          <p:grpSp>
            <p:nvGrpSpPr>
              <p:cNvPr id="609" name="Google Shape;609;g243bbe88899_0_564"/>
              <p:cNvGrpSpPr/>
              <p:nvPr/>
            </p:nvGrpSpPr>
            <p:grpSpPr>
              <a:xfrm>
                <a:off x="6361734" y="1895636"/>
                <a:ext cx="1371600" cy="1371600"/>
                <a:chOff x="6361734" y="1895636"/>
                <a:chExt cx="1371600" cy="1371600"/>
              </a:xfrm>
            </p:grpSpPr>
            <p:sp>
              <p:nvSpPr>
                <p:cNvPr id="610" name="Google Shape;610;g243bbe88899_0_564"/>
                <p:cNvSpPr/>
                <p:nvPr/>
              </p:nvSpPr>
              <p:spPr>
                <a:xfrm>
                  <a:off x="6773214" y="2307116"/>
                  <a:ext cx="548700" cy="548700"/>
                </a:xfrm>
                <a:prstGeom prst="arc">
                  <a:avLst>
                    <a:gd name="adj1" fmla="val 14242161"/>
                    <a:gd name="adj2" fmla="val 17055564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243bbe88899_0_564"/>
                <p:cNvSpPr/>
                <p:nvPr/>
              </p:nvSpPr>
              <p:spPr>
                <a:xfrm>
                  <a:off x="6636054" y="2169956"/>
                  <a:ext cx="822900" cy="822900"/>
                </a:xfrm>
                <a:prstGeom prst="arc">
                  <a:avLst>
                    <a:gd name="adj1" fmla="val 14460437"/>
                    <a:gd name="adj2" fmla="val 17013539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243bbe88899_0_564"/>
                <p:cNvSpPr/>
                <p:nvPr/>
              </p:nvSpPr>
              <p:spPr>
                <a:xfrm>
                  <a:off x="6498894" y="2032796"/>
                  <a:ext cx="1097400" cy="1097400"/>
                </a:xfrm>
                <a:prstGeom prst="arc">
                  <a:avLst>
                    <a:gd name="adj1" fmla="val 14539244"/>
                    <a:gd name="adj2" fmla="val 16770635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243bbe88899_0_564"/>
                <p:cNvSpPr/>
                <p:nvPr/>
              </p:nvSpPr>
              <p:spPr>
                <a:xfrm>
                  <a:off x="6361734" y="1895636"/>
                  <a:ext cx="1371600" cy="1371600"/>
                </a:xfrm>
                <a:prstGeom prst="arc">
                  <a:avLst>
                    <a:gd name="adj1" fmla="val 14403874"/>
                    <a:gd name="adj2" fmla="val 17029458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4" name="Google Shape;614;g243bbe88899_0_564"/>
              <p:cNvSpPr/>
              <p:nvPr/>
            </p:nvSpPr>
            <p:spPr>
              <a:xfrm rot="-1511491">
                <a:off x="6829886" y="1914528"/>
                <a:ext cx="95150" cy="82037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g243bbe88899_0_564"/>
              <p:cNvSpPr/>
              <p:nvPr/>
            </p:nvSpPr>
            <p:spPr>
              <a:xfrm rot="436017">
                <a:off x="7091028" y="1877533"/>
                <a:ext cx="90124" cy="8194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6" name="Google Shape;616;g243bbe88899_0_564"/>
            <p:cNvGrpSpPr/>
            <p:nvPr/>
          </p:nvGrpSpPr>
          <p:grpSpPr>
            <a:xfrm rot="830255">
              <a:off x="4870697" y="1789863"/>
              <a:ext cx="1577191" cy="1602276"/>
              <a:chOff x="6224574" y="1732300"/>
              <a:chExt cx="1645800" cy="1671976"/>
            </a:xfrm>
          </p:grpSpPr>
          <p:grpSp>
            <p:nvGrpSpPr>
              <p:cNvPr id="617" name="Google Shape;617;g243bbe88899_0_564"/>
              <p:cNvGrpSpPr/>
              <p:nvPr/>
            </p:nvGrpSpPr>
            <p:grpSpPr>
              <a:xfrm>
                <a:off x="6224574" y="1758476"/>
                <a:ext cx="1645800" cy="1645800"/>
                <a:chOff x="6224574" y="1758476"/>
                <a:chExt cx="1645800" cy="1645800"/>
              </a:xfrm>
            </p:grpSpPr>
            <p:sp>
              <p:nvSpPr>
                <p:cNvPr id="618" name="Google Shape;618;g243bbe88899_0_564"/>
                <p:cNvSpPr/>
                <p:nvPr/>
              </p:nvSpPr>
              <p:spPr>
                <a:xfrm>
                  <a:off x="6773214" y="2307116"/>
                  <a:ext cx="548700" cy="548700"/>
                </a:xfrm>
                <a:prstGeom prst="arc">
                  <a:avLst>
                    <a:gd name="adj1" fmla="val 14242161"/>
                    <a:gd name="adj2" fmla="val 17055564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g243bbe88899_0_564"/>
                <p:cNvSpPr/>
                <p:nvPr/>
              </p:nvSpPr>
              <p:spPr>
                <a:xfrm>
                  <a:off x="6636054" y="2169956"/>
                  <a:ext cx="822900" cy="822900"/>
                </a:xfrm>
                <a:prstGeom prst="arc">
                  <a:avLst>
                    <a:gd name="adj1" fmla="val 14460437"/>
                    <a:gd name="adj2" fmla="val 17013539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g243bbe88899_0_564"/>
                <p:cNvSpPr/>
                <p:nvPr/>
              </p:nvSpPr>
              <p:spPr>
                <a:xfrm>
                  <a:off x="6498894" y="2032796"/>
                  <a:ext cx="1097400" cy="1097400"/>
                </a:xfrm>
                <a:prstGeom prst="arc">
                  <a:avLst>
                    <a:gd name="adj1" fmla="val 14539244"/>
                    <a:gd name="adj2" fmla="val 16770635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g243bbe88899_0_564"/>
                <p:cNvSpPr/>
                <p:nvPr/>
              </p:nvSpPr>
              <p:spPr>
                <a:xfrm>
                  <a:off x="6361734" y="1895636"/>
                  <a:ext cx="1371600" cy="1371600"/>
                </a:xfrm>
                <a:prstGeom prst="arc">
                  <a:avLst>
                    <a:gd name="adj1" fmla="val 14403874"/>
                    <a:gd name="adj2" fmla="val 17029458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243bbe88899_0_564"/>
                <p:cNvSpPr/>
                <p:nvPr/>
              </p:nvSpPr>
              <p:spPr>
                <a:xfrm>
                  <a:off x="6224574" y="1758476"/>
                  <a:ext cx="1645800" cy="1645800"/>
                </a:xfrm>
                <a:prstGeom prst="arc">
                  <a:avLst>
                    <a:gd name="adj1" fmla="val 14465369"/>
                    <a:gd name="adj2" fmla="val 16843732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3" name="Google Shape;623;g243bbe88899_0_564"/>
              <p:cNvSpPr/>
              <p:nvPr/>
            </p:nvSpPr>
            <p:spPr>
              <a:xfrm rot="-1511491">
                <a:off x="6796911" y="1767010"/>
                <a:ext cx="95150" cy="97524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g243bbe88899_0_564"/>
              <p:cNvSpPr/>
              <p:nvPr/>
            </p:nvSpPr>
            <p:spPr>
              <a:xfrm rot="436017">
                <a:off x="7100324" y="1734038"/>
                <a:ext cx="90124" cy="96342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5" name="Google Shape;625;g243bbe88899_0_564"/>
            <p:cNvGrpSpPr/>
            <p:nvPr/>
          </p:nvGrpSpPr>
          <p:grpSpPr>
            <a:xfrm rot="442141">
              <a:off x="3858756" y="1198955"/>
              <a:ext cx="2365831" cy="2501989"/>
              <a:chOff x="5813094" y="1204900"/>
              <a:chExt cx="2469000" cy="2611096"/>
            </a:xfrm>
          </p:grpSpPr>
          <p:grpSp>
            <p:nvGrpSpPr>
              <p:cNvPr id="626" name="Google Shape;626;g243bbe88899_0_564"/>
              <p:cNvGrpSpPr/>
              <p:nvPr/>
            </p:nvGrpSpPr>
            <p:grpSpPr>
              <a:xfrm>
                <a:off x="5813094" y="1346996"/>
                <a:ext cx="2469000" cy="2469000"/>
                <a:chOff x="5813094" y="1346996"/>
                <a:chExt cx="2469000" cy="2469000"/>
              </a:xfrm>
            </p:grpSpPr>
            <p:sp>
              <p:nvSpPr>
                <p:cNvPr id="627" name="Google Shape;627;g243bbe88899_0_564"/>
                <p:cNvSpPr/>
                <p:nvPr/>
              </p:nvSpPr>
              <p:spPr>
                <a:xfrm>
                  <a:off x="6773214" y="2307116"/>
                  <a:ext cx="548700" cy="548700"/>
                </a:xfrm>
                <a:prstGeom prst="arc">
                  <a:avLst>
                    <a:gd name="adj1" fmla="val 14242161"/>
                    <a:gd name="adj2" fmla="val 17055564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243bbe88899_0_564"/>
                <p:cNvSpPr/>
                <p:nvPr/>
              </p:nvSpPr>
              <p:spPr>
                <a:xfrm>
                  <a:off x="6636054" y="2169956"/>
                  <a:ext cx="822900" cy="822900"/>
                </a:xfrm>
                <a:prstGeom prst="arc">
                  <a:avLst>
                    <a:gd name="adj1" fmla="val 14460437"/>
                    <a:gd name="adj2" fmla="val 17013539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243bbe88899_0_564"/>
                <p:cNvSpPr/>
                <p:nvPr/>
              </p:nvSpPr>
              <p:spPr>
                <a:xfrm>
                  <a:off x="6498894" y="2032796"/>
                  <a:ext cx="1097400" cy="1097400"/>
                </a:xfrm>
                <a:prstGeom prst="arc">
                  <a:avLst>
                    <a:gd name="adj1" fmla="val 14539244"/>
                    <a:gd name="adj2" fmla="val 16770635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g243bbe88899_0_564"/>
                <p:cNvSpPr/>
                <p:nvPr/>
              </p:nvSpPr>
              <p:spPr>
                <a:xfrm>
                  <a:off x="6361734" y="1895636"/>
                  <a:ext cx="1371600" cy="1371600"/>
                </a:xfrm>
                <a:prstGeom prst="arc">
                  <a:avLst>
                    <a:gd name="adj1" fmla="val 14403874"/>
                    <a:gd name="adj2" fmla="val 17029458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g243bbe88899_0_564"/>
                <p:cNvSpPr/>
                <p:nvPr/>
              </p:nvSpPr>
              <p:spPr>
                <a:xfrm>
                  <a:off x="6224574" y="1758476"/>
                  <a:ext cx="1645800" cy="1645800"/>
                </a:xfrm>
                <a:prstGeom prst="arc">
                  <a:avLst>
                    <a:gd name="adj1" fmla="val 14465369"/>
                    <a:gd name="adj2" fmla="val 16843732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g243bbe88899_0_564"/>
                <p:cNvSpPr/>
                <p:nvPr/>
              </p:nvSpPr>
              <p:spPr>
                <a:xfrm>
                  <a:off x="6087414" y="1621316"/>
                  <a:ext cx="1920300" cy="1920300"/>
                </a:xfrm>
                <a:prstGeom prst="arc">
                  <a:avLst>
                    <a:gd name="adj1" fmla="val 14433579"/>
                    <a:gd name="adj2" fmla="val 16809772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g243bbe88899_0_564"/>
                <p:cNvSpPr/>
                <p:nvPr/>
              </p:nvSpPr>
              <p:spPr>
                <a:xfrm>
                  <a:off x="5950254" y="1484156"/>
                  <a:ext cx="2194500" cy="2194500"/>
                </a:xfrm>
                <a:prstGeom prst="arc">
                  <a:avLst>
                    <a:gd name="adj1" fmla="val 14503153"/>
                    <a:gd name="adj2" fmla="val 16806670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g243bbe88899_0_564"/>
                <p:cNvSpPr/>
                <p:nvPr/>
              </p:nvSpPr>
              <p:spPr>
                <a:xfrm>
                  <a:off x="5813094" y="1346996"/>
                  <a:ext cx="2469000" cy="2469000"/>
                </a:xfrm>
                <a:prstGeom prst="arc">
                  <a:avLst>
                    <a:gd name="adj1" fmla="val 14575982"/>
                    <a:gd name="adj2" fmla="val 16728789"/>
                  </a:avLst>
                </a:prstGeom>
                <a:noFill/>
                <a:ln w="3810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5" name="Google Shape;635;g243bbe88899_0_564"/>
              <p:cNvSpPr/>
              <p:nvPr/>
            </p:nvSpPr>
            <p:spPr>
              <a:xfrm rot="-1511491">
                <a:off x="6670063" y="1200034"/>
                <a:ext cx="95150" cy="157069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g243bbe88899_0_564"/>
              <p:cNvSpPr/>
              <p:nvPr/>
            </p:nvSpPr>
            <p:spPr>
              <a:xfrm rot="436017">
                <a:off x="7134345" y="1204449"/>
                <a:ext cx="90124" cy="149520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7" name="Google Shape;637;g243bbe88899_0_564"/>
            <p:cNvGrpSpPr/>
            <p:nvPr/>
          </p:nvGrpSpPr>
          <p:grpSpPr>
            <a:xfrm>
              <a:off x="3292283" y="1415846"/>
              <a:ext cx="2807052" cy="248679"/>
              <a:chOff x="5406657" y="1185333"/>
              <a:chExt cx="2929200" cy="259500"/>
            </a:xfrm>
          </p:grpSpPr>
          <p:sp>
            <p:nvSpPr>
              <p:cNvPr id="638" name="Google Shape;638;g243bbe88899_0_564"/>
              <p:cNvSpPr/>
              <p:nvPr/>
            </p:nvSpPr>
            <p:spPr>
              <a:xfrm>
                <a:off x="5406657" y="1185333"/>
                <a:ext cx="2929200" cy="259500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35000">
                    <a:srgbClr val="D883FF">
                      <a:alpha val="59215"/>
                    </a:srgbClr>
                  </a:gs>
                  <a:gs pos="50000">
                    <a:srgbClr val="D883FF"/>
                  </a:gs>
                  <a:gs pos="60000">
                    <a:srgbClr val="D883FF">
                      <a:alpha val="84705"/>
                    </a:srgbClr>
                  </a:gs>
                  <a:gs pos="70000">
                    <a:srgbClr val="D883FF">
                      <a:alpha val="6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g243bbe88899_0_564"/>
              <p:cNvSpPr/>
              <p:nvPr/>
            </p:nvSpPr>
            <p:spPr>
              <a:xfrm>
                <a:off x="7659627" y="1185333"/>
                <a:ext cx="674700" cy="25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ionosphere</a:t>
                </a:r>
                <a:endParaRPr sz="1900"/>
              </a:p>
            </p:txBody>
          </p:sp>
        </p:grpSp>
        <p:sp>
          <p:nvSpPr>
            <p:cNvPr id="640" name="Google Shape;640;g243bbe88899_0_564"/>
            <p:cNvSpPr/>
            <p:nvPr/>
          </p:nvSpPr>
          <p:spPr>
            <a:xfrm>
              <a:off x="3545990" y="2545738"/>
              <a:ext cx="2555700" cy="382200"/>
            </a:xfrm>
            <a:prstGeom prst="rect">
              <a:avLst/>
            </a:prstGeom>
            <a:solidFill>
              <a:srgbClr val="3A7FF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g243bbe88899_0_564"/>
            <p:cNvSpPr/>
            <p:nvPr/>
          </p:nvSpPr>
          <p:spPr>
            <a:xfrm>
              <a:off x="2224758" y="2479269"/>
              <a:ext cx="2134500" cy="799800"/>
            </a:xfrm>
            <a:prstGeom prst="pie">
              <a:avLst>
                <a:gd name="adj1" fmla="val 15851818"/>
                <a:gd name="adj2" fmla="val 294271"/>
              </a:avLst>
            </a:prstGeom>
            <a:solidFill>
              <a:srgbClr val="FFDE9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2" name="Google Shape;642;g243bbe88899_0_564"/>
            <p:cNvCxnSpPr>
              <a:stCxn id="641" idx="3"/>
            </p:cNvCxnSpPr>
            <p:nvPr/>
          </p:nvCxnSpPr>
          <p:spPr>
            <a:xfrm rot="10800000" flipH="1">
              <a:off x="3292008" y="993969"/>
              <a:ext cx="600" cy="1485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43" name="Google Shape;643;g243bbe88899_0_564"/>
            <p:cNvSpPr/>
            <p:nvPr/>
          </p:nvSpPr>
          <p:spPr>
            <a:xfrm>
              <a:off x="3062074" y="2470219"/>
              <a:ext cx="2350200" cy="534000"/>
            </a:xfrm>
            <a:prstGeom prst="pie">
              <a:avLst>
                <a:gd name="adj1" fmla="val 11347140"/>
                <a:gd name="adj2" fmla="val 7604771"/>
              </a:avLst>
            </a:prstGeom>
            <a:solidFill>
              <a:srgbClr val="FFDE9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4" name="Google Shape;644;g243bbe88899_0_564"/>
            <p:cNvGrpSpPr/>
            <p:nvPr/>
          </p:nvGrpSpPr>
          <p:grpSpPr>
            <a:xfrm>
              <a:off x="5299213" y="947447"/>
              <a:ext cx="707563" cy="217035"/>
              <a:chOff x="3599992" y="1123556"/>
              <a:chExt cx="1467060" cy="450000"/>
            </a:xfrm>
          </p:grpSpPr>
          <p:sp>
            <p:nvSpPr>
              <p:cNvPr id="645" name="Google Shape;645;g243bbe88899_0_564"/>
              <p:cNvSpPr/>
              <p:nvPr/>
            </p:nvSpPr>
            <p:spPr>
              <a:xfrm>
                <a:off x="3599992" y="1201092"/>
                <a:ext cx="699300" cy="294900"/>
              </a:xfrm>
              <a:prstGeom prst="parallelogram">
                <a:avLst>
                  <a:gd name="adj" fmla="val 43245"/>
                </a:avLst>
              </a:prstGeom>
              <a:solidFill>
                <a:srgbClr val="456282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g243bbe88899_0_564"/>
              <p:cNvSpPr/>
              <p:nvPr/>
            </p:nvSpPr>
            <p:spPr>
              <a:xfrm>
                <a:off x="4097714" y="1123556"/>
                <a:ext cx="450000" cy="450000"/>
              </a:xfrm>
              <a:prstGeom prst="ellipse">
                <a:avLst/>
              </a:prstGeom>
              <a:solidFill>
                <a:srgbClr val="BFBFBF"/>
              </a:solidFill>
              <a:ln w="12700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g243bbe88899_0_564"/>
              <p:cNvSpPr/>
              <p:nvPr/>
            </p:nvSpPr>
            <p:spPr>
              <a:xfrm>
                <a:off x="4367752" y="1201092"/>
                <a:ext cx="699300" cy="294900"/>
              </a:xfrm>
              <a:prstGeom prst="parallelogram">
                <a:avLst>
                  <a:gd name="adj" fmla="val 43245"/>
                </a:avLst>
              </a:prstGeom>
              <a:solidFill>
                <a:srgbClr val="456282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8" name="Google Shape;648;g243bbe88899_0_564"/>
            <p:cNvSpPr/>
            <p:nvPr/>
          </p:nvSpPr>
          <p:spPr>
            <a:xfrm>
              <a:off x="3298332" y="2611992"/>
              <a:ext cx="8685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rgbClr val="2B3949"/>
                  </a:solidFill>
                  <a:latin typeface="Arial"/>
                  <a:ea typeface="Arial"/>
                  <a:cs typeface="Arial"/>
                  <a:sym typeface="Arial"/>
                </a:rPr>
                <a:t>GNSS receiver</a:t>
              </a:r>
              <a:endParaRPr sz="1900"/>
            </a:p>
          </p:txBody>
        </p:sp>
        <p:sp>
          <p:nvSpPr>
            <p:cNvPr id="649" name="Google Shape;649;g243bbe88899_0_564"/>
            <p:cNvSpPr/>
            <p:nvPr/>
          </p:nvSpPr>
          <p:spPr>
            <a:xfrm>
              <a:off x="4424250" y="967124"/>
              <a:ext cx="8685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rgbClr val="456282"/>
                  </a:solidFill>
                  <a:latin typeface="Arial"/>
                  <a:ea typeface="Arial"/>
                  <a:cs typeface="Arial"/>
                  <a:sym typeface="Arial"/>
                </a:rPr>
                <a:t>GNSS satellite</a:t>
              </a:r>
              <a:endParaRPr sz="1900"/>
            </a:p>
          </p:txBody>
        </p:sp>
        <p:sp>
          <p:nvSpPr>
            <p:cNvPr id="650" name="Google Shape;650;g243bbe88899_0_564"/>
            <p:cNvSpPr/>
            <p:nvPr/>
          </p:nvSpPr>
          <p:spPr>
            <a:xfrm rot="-1840516">
              <a:off x="3397160" y="1965486"/>
              <a:ext cx="868531" cy="177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line of sight</a:t>
              </a:r>
              <a:endParaRPr sz="1900"/>
            </a:p>
          </p:txBody>
        </p:sp>
        <p:grpSp>
          <p:nvGrpSpPr>
            <p:cNvPr id="651" name="Google Shape;651;g243bbe88899_0_564"/>
            <p:cNvGrpSpPr/>
            <p:nvPr/>
          </p:nvGrpSpPr>
          <p:grpSpPr>
            <a:xfrm>
              <a:off x="4823446" y="2261528"/>
              <a:ext cx="417941" cy="399070"/>
              <a:chOff x="2400942" y="3306725"/>
              <a:chExt cx="1570025" cy="1499137"/>
            </a:xfrm>
          </p:grpSpPr>
          <p:grpSp>
            <p:nvGrpSpPr>
              <p:cNvPr id="652" name="Google Shape;652;g243bbe88899_0_564"/>
              <p:cNvGrpSpPr/>
              <p:nvPr/>
            </p:nvGrpSpPr>
            <p:grpSpPr>
              <a:xfrm>
                <a:off x="2651141" y="3306725"/>
                <a:ext cx="1069540" cy="1072913"/>
                <a:chOff x="2784357" y="3326964"/>
                <a:chExt cx="955800" cy="953700"/>
              </a:xfrm>
            </p:grpSpPr>
            <p:sp>
              <p:nvSpPr>
                <p:cNvPr id="653" name="Google Shape;653;g243bbe88899_0_564"/>
                <p:cNvSpPr/>
                <p:nvPr/>
              </p:nvSpPr>
              <p:spPr>
                <a:xfrm rot="1319543">
                  <a:off x="2894550" y="3438058"/>
                  <a:ext cx="735413" cy="731514"/>
                </a:xfrm>
                <a:prstGeom prst="sun">
                  <a:avLst>
                    <a:gd name="adj" fmla="val 20997"/>
                  </a:avLst>
                </a:prstGeom>
                <a:solidFill>
                  <a:srgbClr val="AA1229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243bbe88899_0_564"/>
                <p:cNvSpPr/>
                <p:nvPr/>
              </p:nvSpPr>
              <p:spPr>
                <a:xfrm>
                  <a:off x="2894466" y="3438076"/>
                  <a:ext cx="735300" cy="731400"/>
                </a:xfrm>
                <a:prstGeom prst="sun">
                  <a:avLst>
                    <a:gd name="adj" fmla="val 31908"/>
                  </a:avLst>
                </a:prstGeom>
                <a:solidFill>
                  <a:srgbClr val="AA1229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g243bbe88899_0_564"/>
              <p:cNvGrpSpPr/>
              <p:nvPr/>
            </p:nvGrpSpPr>
            <p:grpSpPr>
              <a:xfrm>
                <a:off x="2400942" y="3708507"/>
                <a:ext cx="1570025" cy="1097355"/>
                <a:chOff x="2620725" y="3191999"/>
                <a:chExt cx="2286000" cy="1597780"/>
              </a:xfrm>
            </p:grpSpPr>
            <p:sp>
              <p:nvSpPr>
                <p:cNvPr id="656" name="Google Shape;656;g243bbe88899_0_564"/>
                <p:cNvSpPr/>
                <p:nvPr/>
              </p:nvSpPr>
              <p:spPr>
                <a:xfrm>
                  <a:off x="2621868" y="3322174"/>
                  <a:ext cx="2283600" cy="1371600"/>
                </a:xfrm>
                <a:prstGeom prst="trapezoid">
                  <a:avLst>
                    <a:gd name="adj" fmla="val 33333"/>
                  </a:avLst>
                </a:prstGeom>
                <a:solidFill>
                  <a:srgbClr val="FFCB52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243bbe88899_0_564"/>
                <p:cNvSpPr/>
                <p:nvPr/>
              </p:nvSpPr>
              <p:spPr>
                <a:xfrm>
                  <a:off x="3077925" y="3191999"/>
                  <a:ext cx="1371600" cy="274200"/>
                </a:xfrm>
                <a:prstGeom prst="ellipse">
                  <a:avLst/>
                </a:prstGeom>
                <a:solidFill>
                  <a:srgbClr val="FFCB52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243bbe88899_0_564"/>
                <p:cNvSpPr/>
                <p:nvPr/>
              </p:nvSpPr>
              <p:spPr>
                <a:xfrm>
                  <a:off x="2620725" y="4606779"/>
                  <a:ext cx="2286000" cy="183000"/>
                </a:xfrm>
                <a:prstGeom prst="ellipse">
                  <a:avLst/>
                </a:prstGeom>
                <a:solidFill>
                  <a:srgbClr val="FFCB52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59" name="Google Shape;659;g243bbe88899_0_564"/>
            <p:cNvSpPr/>
            <p:nvPr/>
          </p:nvSpPr>
          <p:spPr>
            <a:xfrm>
              <a:off x="4757446" y="2650322"/>
              <a:ext cx="5487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51E48"/>
                  </a:solidFill>
                  <a:latin typeface="Arial"/>
                  <a:ea typeface="Arial"/>
                  <a:cs typeface="Arial"/>
                  <a:sym typeface="Arial"/>
                </a:rPr>
                <a:t>volcano</a:t>
              </a:r>
              <a:endParaRPr sz="1900"/>
            </a:p>
          </p:txBody>
        </p:sp>
        <p:sp>
          <p:nvSpPr>
            <p:cNvPr id="660" name="Google Shape;660;g243bbe88899_0_564"/>
            <p:cNvSpPr/>
            <p:nvPr/>
          </p:nvSpPr>
          <p:spPr>
            <a:xfrm flipH="1">
              <a:off x="5228669" y="2420162"/>
              <a:ext cx="797222" cy="193263"/>
            </a:xfrm>
            <a:custGeom>
              <a:avLst/>
              <a:gdLst/>
              <a:ahLst/>
              <a:cxnLst/>
              <a:rect l="l" t="t" r="r" b="b"/>
              <a:pathLst>
                <a:path w="1476337" h="359559" extrusionOk="0">
                  <a:moveTo>
                    <a:pt x="13970" y="244889"/>
                  </a:moveTo>
                  <a:cubicBezTo>
                    <a:pt x="25612" y="232189"/>
                    <a:pt x="129329" y="285635"/>
                    <a:pt x="182245" y="244889"/>
                  </a:cubicBezTo>
                  <a:cubicBezTo>
                    <a:pt x="235161" y="204143"/>
                    <a:pt x="282258" y="10468"/>
                    <a:pt x="331470" y="414"/>
                  </a:cubicBezTo>
                  <a:cubicBezTo>
                    <a:pt x="380683" y="-9640"/>
                    <a:pt x="421958" y="166572"/>
                    <a:pt x="477520" y="184564"/>
                  </a:cubicBezTo>
                  <a:cubicBezTo>
                    <a:pt x="533082" y="202556"/>
                    <a:pt x="610341" y="107306"/>
                    <a:pt x="664845" y="108364"/>
                  </a:cubicBezTo>
                  <a:cubicBezTo>
                    <a:pt x="719349" y="109422"/>
                    <a:pt x="759037" y="182447"/>
                    <a:pt x="804545" y="190914"/>
                  </a:cubicBezTo>
                  <a:cubicBezTo>
                    <a:pt x="850053" y="199381"/>
                    <a:pt x="887624" y="149639"/>
                    <a:pt x="937895" y="159164"/>
                  </a:cubicBezTo>
                  <a:cubicBezTo>
                    <a:pt x="988166" y="168689"/>
                    <a:pt x="1016741" y="224781"/>
                    <a:pt x="1106170" y="248064"/>
                  </a:cubicBezTo>
                  <a:cubicBezTo>
                    <a:pt x="1195599" y="271347"/>
                    <a:pt x="1503045" y="280343"/>
                    <a:pt x="1474470" y="298864"/>
                  </a:cubicBezTo>
                  <a:cubicBezTo>
                    <a:pt x="1445895" y="317385"/>
                    <a:pt x="1161732" y="355485"/>
                    <a:pt x="934720" y="359189"/>
                  </a:cubicBezTo>
                  <a:cubicBezTo>
                    <a:pt x="707708" y="362893"/>
                    <a:pt x="263737" y="338022"/>
                    <a:pt x="112395" y="321089"/>
                  </a:cubicBezTo>
                  <a:cubicBezTo>
                    <a:pt x="-38947" y="304156"/>
                    <a:pt x="2328" y="257589"/>
                    <a:pt x="13970" y="244889"/>
                  </a:cubicBezTo>
                  <a:close/>
                </a:path>
              </a:pathLst>
            </a:custGeom>
            <a:solidFill>
              <a:srgbClr val="377C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243bbe88899_0_564"/>
            <p:cNvSpPr/>
            <p:nvPr/>
          </p:nvSpPr>
          <p:spPr>
            <a:xfrm>
              <a:off x="3275324" y="2834315"/>
              <a:ext cx="2831400" cy="18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 sz="1900"/>
            </a:p>
          </p:txBody>
        </p:sp>
        <p:sp>
          <p:nvSpPr>
            <p:cNvPr id="662" name="Google Shape;662;g243bbe88899_0_564"/>
            <p:cNvSpPr/>
            <p:nvPr/>
          </p:nvSpPr>
          <p:spPr>
            <a:xfrm>
              <a:off x="3128118" y="2472100"/>
              <a:ext cx="157200" cy="51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3" name="Google Shape;663;g243bbe88899_0_564"/>
            <p:cNvGrpSpPr/>
            <p:nvPr/>
          </p:nvGrpSpPr>
          <p:grpSpPr>
            <a:xfrm>
              <a:off x="3435919" y="2315243"/>
              <a:ext cx="263289" cy="264358"/>
              <a:chOff x="4511652" y="1291498"/>
              <a:chExt cx="368700" cy="370198"/>
            </a:xfrm>
          </p:grpSpPr>
          <p:sp>
            <p:nvSpPr>
              <p:cNvPr id="664" name="Google Shape;664;g243bbe88899_0_564"/>
              <p:cNvSpPr/>
              <p:nvPr/>
            </p:nvSpPr>
            <p:spPr>
              <a:xfrm>
                <a:off x="4623553" y="1346996"/>
                <a:ext cx="144900" cy="314700"/>
              </a:xfrm>
              <a:prstGeom prst="rect">
                <a:avLst/>
              </a:prstGeom>
              <a:solidFill>
                <a:srgbClr val="2B3949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g243bbe88899_0_564"/>
              <p:cNvSpPr/>
              <p:nvPr/>
            </p:nvSpPr>
            <p:spPr>
              <a:xfrm>
                <a:off x="4511652" y="1291498"/>
                <a:ext cx="368700" cy="219600"/>
              </a:xfrm>
              <a:prstGeom prst="ellipse">
                <a:avLst/>
              </a:prstGeom>
              <a:solidFill>
                <a:srgbClr val="2B3949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66" name="Google Shape;666;g243bbe88899_0_564"/>
            <p:cNvCxnSpPr>
              <a:stCxn id="665" idx="0"/>
              <a:endCxn id="646" idx="3"/>
            </p:cNvCxnSpPr>
            <p:nvPr/>
          </p:nvCxnSpPr>
          <p:spPr>
            <a:xfrm rot="10800000" flipH="1">
              <a:off x="3567563" y="1132643"/>
              <a:ext cx="2003400" cy="1182600"/>
            </a:xfrm>
            <a:prstGeom prst="straightConnector1">
              <a:avLst/>
            </a:prstGeom>
            <a:noFill/>
            <a:ln w="38100" cap="rnd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667" name="Google Shape;667;g243bbe88899_0_564"/>
            <p:cNvSpPr/>
            <p:nvPr/>
          </p:nvSpPr>
          <p:spPr>
            <a:xfrm>
              <a:off x="5416764" y="2650322"/>
              <a:ext cx="5487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51E48"/>
                  </a:solidFill>
                  <a:latin typeface="Arial"/>
                  <a:ea typeface="Arial"/>
                  <a:cs typeface="Arial"/>
                  <a:sym typeface="Arial"/>
                </a:rPr>
                <a:t>tsunami</a:t>
              </a:r>
              <a:endParaRPr sz="1900"/>
            </a:p>
          </p:txBody>
        </p:sp>
        <p:grpSp>
          <p:nvGrpSpPr>
            <p:cNvPr id="668" name="Google Shape;668;g243bbe88899_0_564"/>
            <p:cNvGrpSpPr/>
            <p:nvPr/>
          </p:nvGrpSpPr>
          <p:grpSpPr>
            <a:xfrm rot="242876">
              <a:off x="4304602" y="2411835"/>
              <a:ext cx="458229" cy="137139"/>
              <a:chOff x="1053046" y="2945584"/>
              <a:chExt cx="1143000" cy="477309"/>
            </a:xfrm>
          </p:grpSpPr>
          <p:sp>
            <p:nvSpPr>
              <p:cNvPr id="669" name="Google Shape;669;g243bbe88899_0_564"/>
              <p:cNvSpPr/>
              <p:nvPr/>
            </p:nvSpPr>
            <p:spPr>
              <a:xfrm>
                <a:off x="1053046" y="2945584"/>
                <a:ext cx="228600" cy="392100"/>
              </a:xfrm>
              <a:prstGeom prst="ellipse">
                <a:avLst/>
              </a:prstGeom>
              <a:solidFill>
                <a:srgbClr val="FFDF95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g243bbe88899_0_564"/>
              <p:cNvSpPr/>
              <p:nvPr/>
            </p:nvSpPr>
            <p:spPr>
              <a:xfrm>
                <a:off x="1510246" y="2945584"/>
                <a:ext cx="228600" cy="392100"/>
              </a:xfrm>
              <a:prstGeom prst="ellipse">
                <a:avLst/>
              </a:prstGeom>
              <a:solidFill>
                <a:srgbClr val="FFDF95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g243bbe88899_0_564"/>
              <p:cNvSpPr/>
              <p:nvPr/>
            </p:nvSpPr>
            <p:spPr>
              <a:xfrm>
                <a:off x="1967446" y="2945584"/>
                <a:ext cx="228600" cy="392100"/>
              </a:xfrm>
              <a:prstGeom prst="ellipse">
                <a:avLst/>
              </a:prstGeom>
              <a:solidFill>
                <a:srgbClr val="FFDF95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g243bbe88899_0_564"/>
              <p:cNvSpPr/>
              <p:nvPr/>
            </p:nvSpPr>
            <p:spPr>
              <a:xfrm>
                <a:off x="1053046" y="3148693"/>
                <a:ext cx="1143000" cy="274200"/>
              </a:xfrm>
              <a:prstGeom prst="rect">
                <a:avLst/>
              </a:prstGeom>
              <a:solidFill>
                <a:srgbClr val="FFDF95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g243bbe88899_0_564"/>
              <p:cNvSpPr/>
              <p:nvPr/>
            </p:nvSpPr>
            <p:spPr>
              <a:xfrm>
                <a:off x="1281646" y="2945584"/>
                <a:ext cx="228600" cy="392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g243bbe88899_0_564"/>
              <p:cNvSpPr/>
              <p:nvPr/>
            </p:nvSpPr>
            <p:spPr>
              <a:xfrm>
                <a:off x="1738846" y="2945584"/>
                <a:ext cx="228600" cy="392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5" name="Google Shape;675;g243bbe88899_0_564"/>
            <p:cNvSpPr/>
            <p:nvPr/>
          </p:nvSpPr>
          <p:spPr>
            <a:xfrm>
              <a:off x="4255032" y="2650322"/>
              <a:ext cx="5487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51E48"/>
                  </a:solidFill>
                  <a:latin typeface="Arial"/>
                  <a:ea typeface="Arial"/>
                  <a:cs typeface="Arial"/>
                  <a:sym typeface="Arial"/>
                </a:rPr>
                <a:t>quake</a:t>
              </a:r>
              <a:endParaRPr sz="1900"/>
            </a:p>
          </p:txBody>
        </p:sp>
        <p:sp>
          <p:nvSpPr>
            <p:cNvPr id="676" name="Google Shape;676;g243bbe88899_0_564"/>
            <p:cNvSpPr/>
            <p:nvPr/>
          </p:nvSpPr>
          <p:spPr>
            <a:xfrm>
              <a:off x="3295998" y="1105270"/>
              <a:ext cx="13716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disaster-induced</a:t>
              </a:r>
              <a:endParaRPr sz="19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acoustic/gravity waves</a:t>
              </a:r>
              <a:endParaRPr sz="1900"/>
            </a:p>
          </p:txBody>
        </p:sp>
      </p:grpSp>
      <p:sp>
        <p:nvSpPr>
          <p:cNvPr id="677" name="Google Shape;677;g243bbe88899_0_564"/>
          <p:cNvSpPr txBox="1">
            <a:spLocks noGrp="1"/>
          </p:cNvSpPr>
          <p:nvPr>
            <p:ph type="body" idx="3"/>
          </p:nvPr>
        </p:nvSpPr>
        <p:spPr>
          <a:xfrm>
            <a:off x="0" y="-1"/>
            <a:ext cx="8351700" cy="6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600" rIns="60925" bIns="609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solidFill>
                  <a:srgbClr val="000000"/>
                </a:solidFill>
              </a:rPr>
              <a:t>The GUARDIAN Near-Real-Time Ionospheric Monitor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(Martire</a:t>
            </a:r>
            <a:r>
              <a:rPr lang="en-US" sz="1400" baseline="30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, Krishnamoorthy</a:t>
            </a:r>
            <a:r>
              <a:rPr lang="en-US" sz="1400" baseline="30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, </a:t>
            </a:r>
            <a:r>
              <a:rPr lang="en-US" sz="1400" i="1">
                <a:solidFill>
                  <a:srgbClr val="000000"/>
                </a:solidFill>
              </a:rPr>
              <a:t>et al.</a:t>
            </a:r>
            <a:r>
              <a:rPr lang="en-US" sz="1400">
                <a:solidFill>
                  <a:srgbClr val="000000"/>
                </a:solidFill>
              </a:rPr>
              <a:t>, 2023) - DOI: 10.1007/s10291-022-01365-6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 baseline="30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 NASA’s Jet Propulsion Laboratory, California Institute of Technology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1900"/>
              <a:buNone/>
            </a:pPr>
            <a:endParaRPr sz="19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>
                <a:solidFill>
                  <a:srgbClr val="000000"/>
                </a:solidFill>
              </a:rPr>
              <a:t>Tsunamis </a:t>
            </a:r>
            <a:r>
              <a:rPr lang="en-US" sz="1900">
                <a:solidFill>
                  <a:srgbClr val="7F7F7F"/>
                </a:solidFill>
              </a:rPr>
              <a:t>(and other natural hazards)</a:t>
            </a:r>
            <a:r>
              <a:rPr lang="en-US" sz="1900">
                <a:solidFill>
                  <a:srgbClr val="000000"/>
                </a:solidFill>
              </a:rPr>
              <a:t> </a:t>
            </a:r>
            <a:r>
              <a:rPr lang="en-US" sz="1900" u="sng">
                <a:solidFill>
                  <a:srgbClr val="000000"/>
                </a:solidFill>
              </a:rPr>
              <a:t>cause ionospheric perturbations</a:t>
            </a:r>
            <a:r>
              <a:rPr lang="en-US" sz="1900">
                <a:solidFill>
                  <a:srgbClr val="000000"/>
                </a:solidFill>
              </a:rPr>
              <a:t>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>
                <a:solidFill>
                  <a:srgbClr val="000000"/>
                </a:solidFill>
              </a:rPr>
              <a:t>GUARDIAN monitors	the ionospheric </a:t>
            </a:r>
            <a:r>
              <a:rPr lang="en-US" sz="1900" u="sng">
                <a:solidFill>
                  <a:srgbClr val="000000"/>
                </a:solidFill>
              </a:rPr>
              <a:t>Total Electron Content (TEC)</a:t>
            </a:r>
            <a:r>
              <a:rPr lang="en-US" sz="1900">
                <a:solidFill>
                  <a:srgbClr val="000000"/>
                </a:solidFill>
              </a:rPr>
              <a:t>,</a:t>
            </a:r>
            <a:br>
              <a:rPr lang="en-US" sz="1900">
                <a:solidFill>
                  <a:srgbClr val="000000"/>
                </a:solidFill>
              </a:rPr>
            </a:br>
            <a:r>
              <a:rPr lang="en-US" sz="1900">
                <a:solidFill>
                  <a:srgbClr val="000000"/>
                </a:solidFill>
              </a:rPr>
              <a:t>				</a:t>
            </a:r>
            <a:r>
              <a:rPr lang="en-US" sz="1900" u="sng">
                <a:solidFill>
                  <a:srgbClr val="000000"/>
                </a:solidFill>
              </a:rPr>
              <a:t>up to 1200 km horizontally around each ground station</a:t>
            </a:r>
            <a:r>
              <a:rPr lang="en-US" sz="1900">
                <a:solidFill>
                  <a:srgbClr val="000000"/>
                </a:solidFill>
              </a:rPr>
              <a:t>,</a:t>
            </a:r>
            <a:br>
              <a:rPr lang="en-US" sz="1900">
                <a:solidFill>
                  <a:srgbClr val="000000"/>
                </a:solidFill>
              </a:rPr>
            </a:br>
            <a:r>
              <a:rPr lang="en-US" sz="1900">
                <a:solidFill>
                  <a:srgbClr val="000000"/>
                </a:solidFill>
              </a:rPr>
              <a:t>				</a:t>
            </a:r>
            <a:r>
              <a:rPr lang="en-US" sz="1900" u="sng">
                <a:solidFill>
                  <a:srgbClr val="000000"/>
                </a:solidFill>
              </a:rPr>
              <a:t>in near-real-time</a:t>
            </a:r>
            <a:r>
              <a:rPr lang="en-US" sz="1900">
                <a:solidFill>
                  <a:srgbClr val="000000"/>
                </a:solidFill>
              </a:rPr>
              <a:t> </a:t>
            </a:r>
            <a:r>
              <a:rPr lang="en-US" sz="1900">
                <a:solidFill>
                  <a:srgbClr val="7F7F7F"/>
                </a:solidFill>
              </a:rPr>
              <a:t>(3-min latency)</a:t>
            </a:r>
            <a:r>
              <a:rPr lang="en-US" sz="1900"/>
              <a:t>.</a:t>
            </a:r>
            <a:endParaRPr sz="1900" u="sng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>
                <a:solidFill>
                  <a:srgbClr val="000000"/>
                </a:solidFill>
              </a:rPr>
              <a:t>Accurate TEC data and various analyses</a:t>
            </a:r>
            <a:br>
              <a:rPr lang="en-US" sz="1900" u="sng">
                <a:solidFill>
                  <a:srgbClr val="000000"/>
                </a:solidFill>
              </a:rPr>
            </a:br>
            <a:r>
              <a:rPr lang="en-US" sz="1900">
                <a:solidFill>
                  <a:srgbClr val="000000"/>
                </a:solidFill>
              </a:rPr>
              <a:t>	</a:t>
            </a:r>
            <a:r>
              <a:rPr lang="en-US" sz="1900" u="sng">
                <a:solidFill>
                  <a:srgbClr val="000000"/>
                </a:solidFill>
              </a:rPr>
              <a:t>available publicly in near-real-time</a:t>
            </a:r>
            <a:r>
              <a:rPr lang="en-US" sz="1900">
                <a:solidFill>
                  <a:srgbClr val="000000"/>
                </a:solidFill>
              </a:rPr>
              <a:t>:</a:t>
            </a:r>
            <a:br>
              <a:rPr lang="en-US" sz="1900">
                <a:solidFill>
                  <a:srgbClr val="000000"/>
                </a:solidFill>
              </a:rPr>
            </a:br>
            <a:r>
              <a:rPr lang="en-US" sz="1900">
                <a:solidFill>
                  <a:srgbClr val="000000"/>
                </a:solidFill>
              </a:rPr>
              <a:t>	</a:t>
            </a:r>
            <a:r>
              <a:rPr lang="en-US" sz="1900">
                <a:solidFill>
                  <a:srgbClr val="003FFF"/>
                </a:solidFill>
              </a:rPr>
              <a:t>https://guardian.jpl.nasa.gov/</a:t>
            </a:r>
            <a:r>
              <a:rPr lang="en-US" sz="1900">
                <a:solidFill>
                  <a:srgbClr val="000000"/>
                </a:solidFill>
              </a:rPr>
              <a:t>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 u="sng"/>
              <a:t>Automated detections are validated</a:t>
            </a:r>
            <a:r>
              <a:rPr lang="en-US" sz="1900"/>
              <a:t> on the</a:t>
            </a:r>
            <a:br>
              <a:rPr lang="en-US" sz="1900" u="sng"/>
            </a:br>
            <a:r>
              <a:rPr lang="en-US" sz="1900"/>
              <a:t>	2023 Turkish Kahramanmaraş quakes</a:t>
            </a:r>
            <a:br>
              <a:rPr lang="en-US" sz="1900" u="sng"/>
            </a:br>
            <a:r>
              <a:rPr lang="en-US" sz="1900"/>
              <a:t>	</a:t>
            </a:r>
            <a:r>
              <a:rPr lang="en-US" sz="1900">
                <a:solidFill>
                  <a:srgbClr val="7F7F7F"/>
                </a:solidFill>
              </a:rPr>
              <a:t>(Luhrmann </a:t>
            </a:r>
            <a:r>
              <a:rPr lang="en-US" sz="1900" i="1">
                <a:solidFill>
                  <a:srgbClr val="7F7F7F"/>
                </a:solidFill>
              </a:rPr>
              <a:t>et al.</a:t>
            </a:r>
            <a:r>
              <a:rPr lang="en-US" sz="1900">
                <a:solidFill>
                  <a:srgbClr val="7F7F7F"/>
                </a:solidFill>
              </a:rPr>
              <a:t>, under review)</a:t>
            </a:r>
            <a:r>
              <a:rPr lang="en-US" sz="1900"/>
              <a:t>.</a:t>
            </a:r>
            <a:br>
              <a:rPr lang="en-US" sz="1900"/>
            </a:b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/>
              <a:t>GUARDIAN currently covers</a:t>
            </a:r>
            <a:br>
              <a:rPr lang="en-US" sz="1900"/>
            </a:br>
            <a:r>
              <a:rPr lang="en-US" sz="1900"/>
              <a:t>	</a:t>
            </a:r>
            <a:r>
              <a:rPr lang="en-US" sz="1900" u="sng"/>
              <a:t>~70% of the Pacific Ocean</a:t>
            </a:r>
            <a:r>
              <a:rPr lang="en-US" sz="1900"/>
              <a:t>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425555d432_0_1181"/>
          <p:cNvSpPr txBox="1">
            <a:spLocks noGrp="1"/>
          </p:cNvSpPr>
          <p:nvPr>
            <p:ph type="title" idx="4294967295"/>
          </p:nvPr>
        </p:nvSpPr>
        <p:spPr>
          <a:xfrm>
            <a:off x="812800" y="-19400"/>
            <a:ext cx="72621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UN Decade of Ocean Science</a:t>
            </a:r>
            <a:endParaRPr/>
          </a:p>
        </p:txBody>
      </p:sp>
      <p:sp>
        <p:nvSpPr>
          <p:cNvPr id="684" name="Google Shape;684;g2425555d432_0_1181"/>
          <p:cNvSpPr txBox="1"/>
          <p:nvPr/>
        </p:nvSpPr>
        <p:spPr>
          <a:xfrm>
            <a:off x="899200" y="629500"/>
            <a:ext cx="10826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actively engaged in the UN Decade of Ocean Science for Sustainable Development under IOC’s Ocean Decade Tsunami Programme (ODTP)--Two Contributions on (1) Increase forecast</a:t>
            </a:r>
            <a:r>
              <a:rPr lang="en-US" sz="1900"/>
              <a:t> accuracy: </a:t>
            </a:r>
            <a:r>
              <a:rPr lang="en-US" sz="1900" b="1"/>
              <a:t>Direct Detection and Measurement</a:t>
            </a:r>
            <a:r>
              <a:rPr lang="en-US" sz="1900"/>
              <a:t>; 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 Global Preparedness: </a:t>
            </a:r>
            <a:r>
              <a:rPr lang="en-US" sz="1900" b="1"/>
              <a:t>Tsunami Ready</a:t>
            </a:r>
            <a:endParaRPr sz="1900" b="1" i="0" u="none" strike="noStrike" cap="none">
              <a:solidFill>
                <a:srgbClr val="000000"/>
              </a:solidFill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○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advocates for the development and implementation of SMART Cables, GNSS (GFAST a</a:t>
            </a:r>
            <a:r>
              <a:rPr lang="en-US" sz="1900"/>
              <a:t>nd TEC)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-US" sz="1900"/>
              <a:t>s well as expansion of advanced tsunameter networks.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○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will continue to advocate and support (as funding permits) the implementation and maintenance of UNESCO/IOC Tsunami Ready Recognition Programme, including the Chairing of UNESCO/IOC Tsunami Ready Coalition by Dr. Laura Kong, Director of ITIC.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NOAA looks to advance both primary UNODTP objectives through ICG engagement 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g2425555d432_0_1181" descr="Image previe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573" y="3508500"/>
            <a:ext cx="4926853" cy="2778749"/>
          </a:xfrm>
          <a:prstGeom prst="rect">
            <a:avLst/>
          </a:prstGeom>
          <a:noFill/>
          <a:ln w="9525" cap="flat" cmpd="sng">
            <a:solidFill>
              <a:srgbClr val="2C2C2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6" name="Google Shape;686;g2425555d432_0_1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7650" y="3508500"/>
            <a:ext cx="4565426" cy="277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425555d432_0_1187"/>
          <p:cNvSpPr txBox="1">
            <a:spLocks noGrp="1"/>
          </p:cNvSpPr>
          <p:nvPr>
            <p:ph type="title" idx="4294967295"/>
          </p:nvPr>
        </p:nvSpPr>
        <p:spPr>
          <a:xfrm>
            <a:off x="812800" y="-19400"/>
            <a:ext cx="9807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Tsunami Mitigation and Best Practices</a:t>
            </a:r>
            <a:endParaRPr/>
          </a:p>
        </p:txBody>
      </p:sp>
      <p:sp>
        <p:nvSpPr>
          <p:cNvPr id="693" name="Google Shape;693;g2425555d432_0_1187"/>
          <p:cNvSpPr txBox="1"/>
          <p:nvPr/>
        </p:nvSpPr>
        <p:spPr>
          <a:xfrm>
            <a:off x="979000" y="934300"/>
            <a:ext cx="10986600" cy="50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ITIC has resumed </a:t>
            </a:r>
            <a:r>
              <a:rPr lang="en-US" sz="2200" b="1"/>
              <a:t>in-person outreach activities </a:t>
            </a:r>
            <a:r>
              <a:rPr lang="en-US" sz="2200"/>
              <a:t>in which tsunami guidance is provided.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NCEI and ITIC updated the Global</a:t>
            </a:r>
            <a:r>
              <a:rPr lang="en-US" sz="2200" b="1" i="1"/>
              <a:t> Historical Tsunami, Significant Earthquake, and Significant Volcanic Eruption</a:t>
            </a:r>
            <a:r>
              <a:rPr lang="en-US" sz="2200" i="1"/>
              <a:t> </a:t>
            </a:r>
            <a:r>
              <a:rPr lang="en-US" sz="2200"/>
              <a:t>posters in 2023.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NCEI and ITIC are updating the American Samoa / Samoa / Tonga posters, </a:t>
            </a:r>
            <a:r>
              <a:rPr lang="en-US" sz="2200" b="1" i="1"/>
              <a:t>Historical Tsunami Effects</a:t>
            </a:r>
            <a:r>
              <a:rPr lang="en-US" sz="2200" i="1"/>
              <a:t>: Caribbean, Central America, Mexico and Adjacent Regions (1530–2020) </a:t>
            </a:r>
            <a:r>
              <a:rPr lang="en-US" sz="2200"/>
              <a:t>Poster in 2023, and finalizing its</a:t>
            </a:r>
            <a:r>
              <a:rPr lang="en-US" sz="2200" i="1"/>
              <a:t> New Hebrides</a:t>
            </a:r>
            <a:r>
              <a:rPr lang="en-US" sz="2200"/>
              <a:t> poster in 2023.   Additional regional maps are available for regions near the </a:t>
            </a:r>
            <a:r>
              <a:rPr lang="en-US" sz="2200" b="1"/>
              <a:t>New Guinea and Bismarck Trenches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PMEL, ITIC, and PTWC continued the development of </a:t>
            </a:r>
            <a:r>
              <a:rPr lang="en-US" sz="2200" b="1"/>
              <a:t>new features in the TsuCAT </a:t>
            </a:r>
            <a:r>
              <a:rPr lang="en-US" sz="2200"/>
              <a:t>software and made it available to training participants. 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PMEL is developing </a:t>
            </a:r>
            <a:r>
              <a:rPr lang="en-US" sz="2200" b="1"/>
              <a:t>tsunami hazard risk assessment products</a:t>
            </a:r>
            <a:r>
              <a:rPr lang="en-US" sz="2200"/>
              <a:t> for several coastal locations around the Pacific as part of the DOS natural hazard assessment project. 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425555d432_0_1193"/>
          <p:cNvSpPr txBox="1">
            <a:spLocks noGrp="1"/>
          </p:cNvSpPr>
          <p:nvPr>
            <p:ph type="title" idx="4294967295"/>
          </p:nvPr>
        </p:nvSpPr>
        <p:spPr>
          <a:xfrm>
            <a:off x="812800" y="-19400"/>
            <a:ext cx="106764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/>
              <a:t>Tsunami Mitigation and Best Practices (cont)</a:t>
            </a:r>
            <a:endParaRPr/>
          </a:p>
        </p:txBody>
      </p:sp>
      <p:sp>
        <p:nvSpPr>
          <p:cNvPr id="700" name="Google Shape;700;g2425555d432_0_1193"/>
          <p:cNvSpPr txBox="1"/>
          <p:nvPr/>
        </p:nvSpPr>
        <p:spPr>
          <a:xfrm>
            <a:off x="938733" y="1315300"/>
            <a:ext cx="108267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PMEL continued to </a:t>
            </a:r>
            <a:r>
              <a:rPr lang="en-US" sz="2200" b="1"/>
              <a:t>maintain and update ComMIT</a:t>
            </a:r>
            <a:r>
              <a:rPr lang="en-US" sz="2200"/>
              <a:t> modeling tools for tsunami inundation simulations.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ITIC is developing online and blended training as an IOC </a:t>
            </a:r>
            <a:r>
              <a:rPr lang="en-US" sz="2200" b="1"/>
              <a:t>Ocean Teacher Global Academy Specialized Training Center for Tsunamis</a:t>
            </a:r>
            <a:r>
              <a:rPr lang="en-US" sz="2200"/>
              <a:t>, with courses available in 2023.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ITIC created informational video for </a:t>
            </a:r>
            <a:r>
              <a:rPr lang="en-US" sz="2200" b="1"/>
              <a:t>Exercise </a:t>
            </a:r>
            <a:r>
              <a:rPr lang="en-US" sz="2200" b="1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Pacific Wave</a:t>
            </a:r>
            <a:r>
              <a:rPr lang="en-US" sz="2200" b="1"/>
              <a:t>,</a:t>
            </a:r>
            <a:r>
              <a:rPr lang="en-US" sz="2200"/>
              <a:t> and PSA for Exercise Caribbean Wave 2023 </a:t>
            </a:r>
            <a:r>
              <a:rPr lang="en-US" sz="2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</a:t>
            </a:r>
            <a:r>
              <a:rPr lang="en-US" sz="2200"/>
              <a:t>,</a:t>
            </a:r>
            <a:r>
              <a:rPr lang="en-US" sz="2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French,</a:t>
            </a:r>
            <a:r>
              <a:rPr lang="en-US" sz="2200"/>
              <a:t> </a:t>
            </a:r>
            <a:r>
              <a:rPr lang="en-US" sz="22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2200"/>
              <a:t>. 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ITIC has created informational </a:t>
            </a:r>
            <a:r>
              <a:rPr lang="en-US" sz="2200" b="1"/>
              <a:t>training videos </a:t>
            </a:r>
            <a:r>
              <a:rPr lang="en-US" sz="2200"/>
              <a:t>on the PTWC Products and Operations for the Pacific and Caribbean (English, French, Spanish), Videos are available for viewing and download from the </a:t>
            </a:r>
            <a:r>
              <a:rPr lang="en-US" sz="22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ITIC Vimeo site</a:t>
            </a:r>
            <a:r>
              <a:rPr lang="en-US" sz="2200"/>
              <a:t> (</a:t>
            </a:r>
            <a:r>
              <a:rPr lang="en-US" sz="2200" i="1"/>
              <a:t>Password: training).</a:t>
            </a:r>
            <a:endParaRPr sz="2200" i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In</a:t>
            </a:r>
            <a:r>
              <a:rPr lang="en-US" sz="2200" i="1"/>
              <a:t> 2023, </a:t>
            </a:r>
            <a:r>
              <a:rPr lang="en-US" sz="2200"/>
              <a:t>ITIC set up a YouTube Channel for sharing videos, including a </a:t>
            </a:r>
            <a:r>
              <a:rPr lang="en-US" sz="22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Tsunami Ready video by NWS Director</a:t>
            </a:r>
            <a:r>
              <a:rPr lang="en-US" sz="2200"/>
              <a:t>, Ken Graham.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SAjpl-WhiteTheme-16x9-vA6">
  <a:themeElements>
    <a:clrScheme name="NASA-JPL - Jan 2017">
      <a:dk1>
        <a:srgbClr val="000000"/>
      </a:dk1>
      <a:lt1>
        <a:srgbClr val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Microsoft Office PowerPoint</Application>
  <PresentationFormat>Widescreen</PresentationFormat>
  <Paragraphs>109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Noto Sans Symbols</vt:lpstr>
      <vt:lpstr>Helvetica Neue</vt:lpstr>
      <vt:lpstr>Calibri</vt:lpstr>
      <vt:lpstr>Corbel</vt:lpstr>
      <vt:lpstr>Arial Narrow</vt:lpstr>
      <vt:lpstr>Arial</vt:lpstr>
      <vt:lpstr>Banded</vt:lpstr>
      <vt:lpstr>3. Content Slide - no icon</vt:lpstr>
      <vt:lpstr>21_BasicWhite</vt:lpstr>
      <vt:lpstr>NASAjpl-WhiteTheme-16x9-vA6</vt:lpstr>
      <vt:lpstr>PowerPoint Presentation</vt:lpstr>
      <vt:lpstr>US Delegation (Tonga)</vt:lpstr>
      <vt:lpstr>Focus Areas</vt:lpstr>
      <vt:lpstr>PowerPoint Presentation</vt:lpstr>
      <vt:lpstr>Real-time GNSS Data </vt:lpstr>
      <vt:lpstr>PowerPoint Presentation</vt:lpstr>
      <vt:lpstr>UN Decade of Ocean Science</vt:lpstr>
      <vt:lpstr>Tsunami Mitigation and Best Practices</vt:lpstr>
      <vt:lpstr>Tsunami Mitigation and Best Practices (cont)</vt:lpstr>
      <vt:lpstr>Additional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Sunanda M.V</dc:creator>
  <cp:lastModifiedBy>Mike A.</cp:lastModifiedBy>
  <cp:revision>1</cp:revision>
  <dcterms:created xsi:type="dcterms:W3CDTF">2023-02-23T05:03:46Z</dcterms:created>
  <dcterms:modified xsi:type="dcterms:W3CDTF">2023-09-11T01:19:20Z</dcterms:modified>
</cp:coreProperties>
</file>