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12192000"/>
  <p:notesSz cx="6858000" cy="9144000"/>
  <p:embeddedFontLst>
    <p:embeddedFont>
      <p:font typeface="Barlow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7" roundtripDataSignature="AMtx7mg74qKmKMp1ajF7FsoFcc53FM24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Barlow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Barlow-italic.fntdata"/><Relationship Id="rId14" Type="http://schemas.openxmlformats.org/officeDocument/2006/relationships/font" Target="fonts/Barlow-bold.fntdata"/><Relationship Id="rId17" Type="http://customschemas.google.com/relationships/presentationmetadata" Target="metadata"/><Relationship Id="rId16" Type="http://schemas.openxmlformats.org/officeDocument/2006/relationships/font" Target="fonts/Barlow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377a8658e6_0_2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377a8658e6_0_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2377a8658e6_0_2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77a8658e6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2377a8658e6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377a8658e6_0_3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/>
              <a:t>think it would be good to emphasize tomorrow at the AtlantOS presentation that we</a:t>
            </a:r>
            <a:r>
              <a:rPr b="1" lang="en-GB"/>
              <a:t> are implementing co-design </a:t>
            </a:r>
            <a:r>
              <a:rPr lang="en-GB"/>
              <a:t>and that we are doing the low tech workshop and are part of the BC workshop and the proposal that we are tyring to get funded with David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g2377a8658e6_0_3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3afcb6ee91_1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g23afcb6ee91_1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think it would be good to emphasize tomorrow at the AtlantOS presentation that we</a:t>
            </a:r>
            <a:r>
              <a:rPr b="1" lang="en-GB"/>
              <a:t> are implementing co-design </a:t>
            </a:r>
            <a:r>
              <a:rPr lang="en-GB"/>
              <a:t>and that we are doing the low tech workshop and are part of the BC workshop and the proposal that we are tyring to get funded with David</a:t>
            </a:r>
            <a:endParaRPr/>
          </a:p>
        </p:txBody>
      </p:sp>
      <p:sp>
        <p:nvSpPr>
          <p:cNvPr id="235" name="Google Shape;2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26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/>
          <p:nvPr/>
        </p:nvSpPr>
        <p:spPr>
          <a:xfrm>
            <a:off x="0" y="1857600"/>
            <a:ext cx="12192000" cy="50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"/>
          <p:cNvSpPr txBox="1"/>
          <p:nvPr>
            <p:ph type="ctrTitle"/>
          </p:nvPr>
        </p:nvSpPr>
        <p:spPr>
          <a:xfrm>
            <a:off x="1367999" y="2790000"/>
            <a:ext cx="6877011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" type="subTitle"/>
          </p:nvPr>
        </p:nvSpPr>
        <p:spPr>
          <a:xfrm>
            <a:off x="1367999" y="4597200"/>
            <a:ext cx="6877012" cy="928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21" name="Google Shape;2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576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Google Shape;85;p16"/>
          <p:cNvSpPr/>
          <p:nvPr>
            <p:ph idx="2" type="pic"/>
          </p:nvPr>
        </p:nvSpPr>
        <p:spPr>
          <a:xfrm>
            <a:off x="720725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720725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6"/>
          <p:cNvSpPr/>
          <p:nvPr>
            <p:ph idx="3" type="pic"/>
          </p:nvPr>
        </p:nvSpPr>
        <p:spPr>
          <a:xfrm>
            <a:off x="6166888" y="1857600"/>
            <a:ext cx="5302800" cy="201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8" name="Google Shape;88;p16"/>
          <p:cNvSpPr txBox="1"/>
          <p:nvPr>
            <p:ph idx="4" type="body"/>
          </p:nvPr>
        </p:nvSpPr>
        <p:spPr>
          <a:xfrm>
            <a:off x="6166888" y="3872238"/>
            <a:ext cx="5302800" cy="20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0" y="0"/>
            <a:ext cx="12192000" cy="23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7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7"/>
          <p:cNvSpPr txBox="1"/>
          <p:nvPr>
            <p:ph idx="2" type="body"/>
          </p:nvPr>
        </p:nvSpPr>
        <p:spPr>
          <a:xfrm>
            <a:off x="72072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7"/>
          <p:cNvSpPr txBox="1"/>
          <p:nvPr>
            <p:ph idx="3" type="body"/>
          </p:nvPr>
        </p:nvSpPr>
        <p:spPr>
          <a:xfrm>
            <a:off x="4363199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4" type="body"/>
          </p:nvPr>
        </p:nvSpPr>
        <p:spPr>
          <a:xfrm>
            <a:off x="8005674" y="2728800"/>
            <a:ext cx="3464013" cy="31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9" name="Google Shape;99;p17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19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9" name="Google Shape;109;p19"/>
          <p:cNvSpPr txBox="1"/>
          <p:nvPr>
            <p:ph type="title"/>
          </p:nvPr>
        </p:nvSpPr>
        <p:spPr>
          <a:xfrm>
            <a:off x="720725" y="1296988"/>
            <a:ext cx="4169327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Arial"/>
              <a:buNone/>
              <a:defRPr sz="4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720725" y="1296988"/>
            <a:ext cx="6155488" cy="3853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Arial"/>
              <a:buNone/>
              <a:defRPr sz="4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13" name="Google Shape;113;p20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720725" y="1882800"/>
            <a:ext cx="7740000" cy="2827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1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1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720725" y="5065200"/>
            <a:ext cx="77400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20" name="Google Shape;120;p21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720725" y="1296988"/>
            <a:ext cx="6681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ngleContent">
  <p:cSld name="Title and SingleConten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77a8658e6_0_234"/>
          <p:cNvSpPr txBox="1"/>
          <p:nvPr>
            <p:ph idx="1" type="body"/>
          </p:nvPr>
        </p:nvSpPr>
        <p:spPr>
          <a:xfrm>
            <a:off x="205284" y="1520984"/>
            <a:ext cx="11516700" cy="4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  <a:defRPr/>
            </a:lvl1pPr>
            <a:lvl2pPr indent="-3937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−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33" name="Google Shape;133;g2377a8658e6_0_234"/>
          <p:cNvSpPr txBox="1"/>
          <p:nvPr>
            <p:ph idx="10" type="dt"/>
          </p:nvPr>
        </p:nvSpPr>
        <p:spPr>
          <a:xfrm>
            <a:off x="215152" y="639669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4" name="Google Shape;134;g2377a8658e6_0_234"/>
          <p:cNvSpPr txBox="1"/>
          <p:nvPr>
            <p:ph idx="11" type="ftr"/>
          </p:nvPr>
        </p:nvSpPr>
        <p:spPr>
          <a:xfrm>
            <a:off x="4165600" y="6396696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5" name="Google Shape;135;g2377a8658e6_0_234"/>
          <p:cNvSpPr txBox="1"/>
          <p:nvPr>
            <p:ph idx="12" type="sldNum"/>
          </p:nvPr>
        </p:nvSpPr>
        <p:spPr>
          <a:xfrm>
            <a:off x="9154305" y="6396696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g2377a8658e6_0_234"/>
          <p:cNvSpPr txBox="1"/>
          <p:nvPr>
            <p:ph type="title"/>
          </p:nvPr>
        </p:nvSpPr>
        <p:spPr>
          <a:xfrm>
            <a:off x="205285" y="663697"/>
            <a:ext cx="109728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/>
          <p:nvPr>
            <p:ph idx="1" type="body"/>
          </p:nvPr>
        </p:nvSpPr>
        <p:spPr>
          <a:xfrm>
            <a:off x="720726" y="1296988"/>
            <a:ext cx="81180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8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8"/>
          <p:cNvSpPr txBox="1"/>
          <p:nvPr>
            <p:ph type="title"/>
          </p:nvPr>
        </p:nvSpPr>
        <p:spPr>
          <a:xfrm>
            <a:off x="720726" y="722313"/>
            <a:ext cx="81180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9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9"/>
          <p:cNvSpPr txBox="1"/>
          <p:nvPr>
            <p:ph idx="1" type="body"/>
          </p:nvPr>
        </p:nvSpPr>
        <p:spPr>
          <a:xfrm>
            <a:off x="720726" y="1296988"/>
            <a:ext cx="55188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type="title"/>
          </p:nvPr>
        </p:nvSpPr>
        <p:spPr>
          <a:xfrm>
            <a:off x="720726" y="722313"/>
            <a:ext cx="55188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/>
          <p:nvPr>
            <p:ph idx="2" type="pic"/>
          </p:nvPr>
        </p:nvSpPr>
        <p:spPr>
          <a:xfrm>
            <a:off x="6900000" y="0"/>
            <a:ext cx="52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0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10"/>
          <p:cNvSpPr/>
          <p:nvPr>
            <p:ph idx="2" type="pic"/>
          </p:nvPr>
        </p:nvSpPr>
        <p:spPr>
          <a:xfrm>
            <a:off x="72072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72072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0"/>
          <p:cNvSpPr/>
          <p:nvPr>
            <p:ph idx="3" type="pic"/>
          </p:nvPr>
        </p:nvSpPr>
        <p:spPr>
          <a:xfrm>
            <a:off x="4364400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3" name="Google Shape;43;p10"/>
          <p:cNvSpPr txBox="1"/>
          <p:nvPr>
            <p:ph idx="4" type="body"/>
          </p:nvPr>
        </p:nvSpPr>
        <p:spPr>
          <a:xfrm>
            <a:off x="4364400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0"/>
          <p:cNvSpPr/>
          <p:nvPr>
            <p:ph idx="5" type="pic"/>
          </p:nvPr>
        </p:nvSpPr>
        <p:spPr>
          <a:xfrm>
            <a:off x="8008075" y="1857600"/>
            <a:ext cx="3463200" cy="1656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5" name="Google Shape;45;p10"/>
          <p:cNvSpPr txBox="1"/>
          <p:nvPr>
            <p:ph idx="6" type="body"/>
          </p:nvPr>
        </p:nvSpPr>
        <p:spPr>
          <a:xfrm>
            <a:off x="8008075" y="3513600"/>
            <a:ext cx="3463200" cy="239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ctrTitle"/>
          </p:nvPr>
        </p:nvSpPr>
        <p:spPr>
          <a:xfrm>
            <a:off x="720725" y="2854801"/>
            <a:ext cx="4073912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" type="subTitle"/>
          </p:nvPr>
        </p:nvSpPr>
        <p:spPr>
          <a:xfrm>
            <a:off x="720725" y="3873600"/>
            <a:ext cx="4073912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0" sz="24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9" name="Google Shape;49;p11"/>
          <p:cNvSpPr/>
          <p:nvPr>
            <p:ph idx="2" type="pic"/>
          </p:nvPr>
        </p:nvSpPr>
        <p:spPr>
          <a:xfrm>
            <a:off x="52872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50" name="Google Shape;5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0725" y="860400"/>
            <a:ext cx="2970000" cy="83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1"/>
          <p:cNvGrpSpPr/>
          <p:nvPr/>
        </p:nvGrpSpPr>
        <p:grpSpPr>
          <a:xfrm>
            <a:off x="720725" y="5472000"/>
            <a:ext cx="4009268" cy="694945"/>
            <a:chOff x="720725" y="5218493"/>
            <a:chExt cx="4009268" cy="694945"/>
          </a:xfrm>
        </p:grpSpPr>
        <p:pic>
          <p:nvPicPr>
            <p:cNvPr id="52" name="Google Shape;52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ctrTitle"/>
          </p:nvPr>
        </p:nvSpPr>
        <p:spPr>
          <a:xfrm>
            <a:off x="1368000" y="2988000"/>
            <a:ext cx="3726761" cy="17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1" type="subTitle"/>
          </p:nvPr>
        </p:nvSpPr>
        <p:spPr>
          <a:xfrm>
            <a:off x="1368000" y="4982400"/>
            <a:ext cx="3726761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59" name="Google Shape;5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8000" y="1202400"/>
            <a:ext cx="2970000" cy="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/>
          <p:nvPr>
            <p:ph idx="2" type="pic"/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>
            <p:ph idx="2" type="pic"/>
          </p:nvPr>
        </p:nvSpPr>
        <p:spPr>
          <a:xfrm>
            <a:off x="0" y="0"/>
            <a:ext cx="691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" name="Google Shape;63;p13"/>
          <p:cNvSpPr txBox="1"/>
          <p:nvPr>
            <p:ph type="ctrTitle"/>
          </p:nvPr>
        </p:nvSpPr>
        <p:spPr>
          <a:xfrm>
            <a:off x="7560000" y="3160800"/>
            <a:ext cx="3944613" cy="186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7560000" y="5162400"/>
            <a:ext cx="3944613" cy="7576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descr="Logo&#10;&#10;Description automatically generated" id="65" name="Google Shape;6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60000" y="720000"/>
            <a:ext cx="2970000" cy="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720723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4"/>
          <p:cNvSpPr txBox="1"/>
          <p:nvPr>
            <p:ph idx="2" type="body"/>
          </p:nvPr>
        </p:nvSpPr>
        <p:spPr>
          <a:xfrm>
            <a:off x="6096000" y="1296988"/>
            <a:ext cx="4729162" cy="461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720726" y="1296988"/>
            <a:ext cx="3913200" cy="4616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720726" y="722313"/>
            <a:ext cx="391320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5"/>
          <p:cNvSpPr/>
          <p:nvPr>
            <p:ph idx="2" type="pic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720725" y="1296988"/>
            <a:ext cx="10750549" cy="46164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701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2835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8081962" y="6492875"/>
            <a:ext cx="27432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1766400" y="6492875"/>
            <a:ext cx="4114800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6"/>
          <p:cNvCxnSpPr/>
          <p:nvPr/>
        </p:nvCxnSpPr>
        <p:spPr>
          <a:xfrm>
            <a:off x="1766400" y="6361716"/>
            <a:ext cx="10425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0725" y="6195599"/>
            <a:ext cx="899162" cy="332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4">
          <p15:clr>
            <a:srgbClr val="F26B43"/>
          </p15:clr>
        </p15:guide>
        <p15:guide id="4" pos="6819">
          <p15:clr>
            <a:srgbClr val="F26B43"/>
          </p15:clr>
        </p15:guide>
        <p15:guide id="5" orient="horz" pos="455">
          <p15:clr>
            <a:srgbClr val="F26B43"/>
          </p15:clr>
        </p15:guide>
        <p15:guide id="6" orient="horz" pos="3725">
          <p15:clr>
            <a:srgbClr val="F26B43"/>
          </p15:clr>
        </p15:guide>
        <p15:guide id="7" orient="horz" pos="817">
          <p15:clr>
            <a:srgbClr val="F26B43"/>
          </p15:clr>
        </p15:guide>
        <p15:guide id="8" orient="horz" pos="1293">
          <p15:clr>
            <a:srgbClr val="F26B43"/>
          </p15:clr>
        </p15:guide>
        <p15:guide id="9" pos="72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8.png"/><Relationship Id="rId13" Type="http://schemas.openxmlformats.org/officeDocument/2006/relationships/image" Target="../media/image14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5" Type="http://schemas.openxmlformats.org/officeDocument/2006/relationships/image" Target="../media/image29.png"/><Relationship Id="rId14" Type="http://schemas.openxmlformats.org/officeDocument/2006/relationships/image" Target="../media/image27.png"/><Relationship Id="rId17" Type="http://schemas.openxmlformats.org/officeDocument/2006/relationships/image" Target="../media/image13.png"/><Relationship Id="rId16" Type="http://schemas.openxmlformats.org/officeDocument/2006/relationships/image" Target="../media/image21.png"/><Relationship Id="rId5" Type="http://schemas.openxmlformats.org/officeDocument/2006/relationships/image" Target="../media/image7.png"/><Relationship Id="rId6" Type="http://schemas.openxmlformats.org/officeDocument/2006/relationships/image" Target="../media/image30.png"/><Relationship Id="rId18" Type="http://schemas.openxmlformats.org/officeDocument/2006/relationships/image" Target="../media/image33.png"/><Relationship Id="rId7" Type="http://schemas.openxmlformats.org/officeDocument/2006/relationships/image" Target="../media/image17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atlantos-ocean.org/page36.html" TargetMode="External"/><Relationship Id="rId4" Type="http://schemas.openxmlformats.org/officeDocument/2006/relationships/hyperlink" Target="http://www.atlantos-ocean.org/page36.html" TargetMode="External"/><Relationship Id="rId5" Type="http://schemas.openxmlformats.org/officeDocument/2006/relationships/image" Target="../media/image24.jpg"/><Relationship Id="rId6" Type="http://schemas.openxmlformats.org/officeDocument/2006/relationships/image" Target="../media/image18.png"/><Relationship Id="rId7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hyperlink" Target="mailto:ann-christine.zinkann@noaa.gov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25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"/>
          <p:cNvSpPr txBox="1"/>
          <p:nvPr>
            <p:ph type="ctrTitle"/>
          </p:nvPr>
        </p:nvSpPr>
        <p:spPr>
          <a:xfrm>
            <a:off x="1368000" y="2533800"/>
            <a:ext cx="104607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n-GB" sz="6500"/>
              <a:t>AtlantOS</a:t>
            </a:r>
            <a:endParaRPr sz="6500"/>
          </a:p>
        </p:txBody>
      </p:sp>
      <p:sp>
        <p:nvSpPr>
          <p:cNvPr id="142" name="Google Shape;142;p1"/>
          <p:cNvSpPr txBox="1"/>
          <p:nvPr>
            <p:ph idx="1" type="subTitle"/>
          </p:nvPr>
        </p:nvSpPr>
        <p:spPr>
          <a:xfrm>
            <a:off x="1368000" y="3850150"/>
            <a:ext cx="9981300" cy="26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 sz="2500">
                <a:latin typeface="Barlow"/>
                <a:ea typeface="Barlow"/>
                <a:cs typeface="Barlow"/>
                <a:sym typeface="Barlow"/>
              </a:rPr>
              <a:t>Jessica Snowden, AtlantOS Chair | Deputy Director, NOAA, USA</a:t>
            </a:r>
            <a:endParaRPr b="0" sz="25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GB">
                <a:latin typeface="Barlow"/>
                <a:ea typeface="Barlow"/>
                <a:cs typeface="Barlow"/>
                <a:sym typeface="Barlow"/>
              </a:rPr>
              <a:t>Isabel Sousa Pinto, Maria Paz Chidichimo, Renellys Perez, Lucie Cocquempot, Brad deYoung, Francis Asuquo, Patrick Gorringe, Gleyci Moser, Virginia Povedano, Isabelle Ansorge, Martin Visbeck, Ann-Christine Zinkann</a:t>
            </a:r>
            <a:endParaRPr b="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GOOS 12th Steering Committee meeting, 25 - 27 April 2023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3" name="Google Shape;14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26275"/>
            <a:ext cx="5839476" cy="14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77a8658e6_0_240"/>
          <p:cNvSpPr/>
          <p:nvPr/>
        </p:nvSpPr>
        <p:spPr>
          <a:xfrm>
            <a:off x="658700" y="6071125"/>
            <a:ext cx="11585100" cy="600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" name="Google Shape;150;g2377a8658e6_0_240"/>
          <p:cNvGrpSpPr/>
          <p:nvPr/>
        </p:nvGrpSpPr>
        <p:grpSpPr>
          <a:xfrm>
            <a:off x="861775" y="96050"/>
            <a:ext cx="10464264" cy="6194722"/>
            <a:chOff x="177986" y="36664"/>
            <a:chExt cx="11702376" cy="6927670"/>
          </a:xfrm>
        </p:grpSpPr>
        <p:grpSp>
          <p:nvGrpSpPr>
            <p:cNvPr id="151" name="Google Shape;151;g2377a8658e6_0_240"/>
            <p:cNvGrpSpPr/>
            <p:nvPr/>
          </p:nvGrpSpPr>
          <p:grpSpPr>
            <a:xfrm>
              <a:off x="4249483" y="1309838"/>
              <a:ext cx="3360350" cy="4107943"/>
              <a:chOff x="3536951" y="1031229"/>
              <a:chExt cx="2520326" cy="3081034"/>
            </a:xfrm>
          </p:grpSpPr>
          <p:pic>
            <p:nvPicPr>
              <p:cNvPr id="152" name="Google Shape;152;g2377a8658e6_0_240"/>
              <p:cNvPicPr preferRelativeResize="0"/>
              <p:nvPr/>
            </p:nvPicPr>
            <p:blipFill rotWithShape="1">
              <a:blip r:embed="rId3">
                <a:alphaModFix/>
              </a:blip>
              <a:srcRect b="0" l="25726" r="24771" t="0"/>
              <a:stretch/>
            </p:blipFill>
            <p:spPr>
              <a:xfrm>
                <a:off x="3536951" y="1248713"/>
                <a:ext cx="2520326" cy="28635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3" name="Google Shape;153;g2377a8658e6_0_240"/>
              <p:cNvSpPr/>
              <p:nvPr/>
            </p:nvSpPr>
            <p:spPr>
              <a:xfrm rot="10800000">
                <a:off x="4147800" y="1351888"/>
                <a:ext cx="1240800" cy="442800"/>
              </a:xfrm>
              <a:prstGeom prst="triangle">
                <a:avLst>
                  <a:gd fmla="val 50000" name="adj"/>
                </a:avLst>
              </a:prstGeom>
              <a:solidFill>
                <a:srgbClr val="CCCCCC">
                  <a:alpha val="65100"/>
                </a:srgb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" name="Google Shape;154;g2377a8658e6_0_24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154863" y="1031229"/>
                <a:ext cx="1216924" cy="307800"/>
              </a:xfrm>
              <a:prstGeom prst="rect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pic>
          <p:nvPicPr>
            <p:cNvPr id="155" name="Google Shape;155;g2377a8658e6_0_2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05079" y="4704148"/>
              <a:ext cx="996847" cy="996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g2377a8658e6_0_2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996367" y="397935"/>
              <a:ext cx="943639" cy="943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g2377a8658e6_0_2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33229" y="5491768"/>
              <a:ext cx="943638" cy="943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g2377a8658e6_0_24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074667" y="1621218"/>
              <a:ext cx="927166" cy="9271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g2377a8658e6_0_24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736632" y="2396621"/>
              <a:ext cx="929002" cy="9344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0" name="Google Shape;160;g2377a8658e6_0_240"/>
            <p:cNvCxnSpPr/>
            <p:nvPr/>
          </p:nvCxnSpPr>
          <p:spPr>
            <a:xfrm>
              <a:off x="3745100" y="1283367"/>
              <a:ext cx="1353300" cy="15753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1" name="Google Shape;161;g2377a8658e6_0_240"/>
            <p:cNvCxnSpPr>
              <a:endCxn id="159" idx="1"/>
            </p:cNvCxnSpPr>
            <p:nvPr/>
          </p:nvCxnSpPr>
          <p:spPr>
            <a:xfrm>
              <a:off x="6491732" y="2711743"/>
              <a:ext cx="2244900" cy="1521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2" name="Google Shape;162;g2377a8658e6_0_240"/>
            <p:cNvCxnSpPr/>
            <p:nvPr/>
          </p:nvCxnSpPr>
          <p:spPr>
            <a:xfrm flipH="1" rot="10800000">
              <a:off x="6513568" y="1501495"/>
              <a:ext cx="1074000" cy="11313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" name="Google Shape;163;g2377a8658e6_0_240"/>
            <p:cNvCxnSpPr>
              <a:endCxn id="164" idx="1"/>
            </p:cNvCxnSpPr>
            <p:nvPr/>
          </p:nvCxnSpPr>
          <p:spPr>
            <a:xfrm>
              <a:off x="6193058" y="2693104"/>
              <a:ext cx="2429700" cy="12951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65" name="Google Shape;165;g2377a8658e6_0_24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137382" y="4161609"/>
              <a:ext cx="1099167" cy="111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g2377a8658e6_0_24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633533" y="2786283"/>
              <a:ext cx="988300" cy="98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g2377a8658e6_0_24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622758" y="3489771"/>
              <a:ext cx="996867" cy="996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g2377a8658e6_0_240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090600" y="5491773"/>
              <a:ext cx="998000" cy="969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g2377a8658e6_0_24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6337133" y="36664"/>
              <a:ext cx="988300" cy="880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g2377a8658e6_0_24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400083" y="1249617"/>
              <a:ext cx="988300" cy="9883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0" name="Google Shape;170;g2377a8658e6_0_240"/>
            <p:cNvCxnSpPr>
              <a:stCxn id="171" idx="3"/>
            </p:cNvCxnSpPr>
            <p:nvPr/>
          </p:nvCxnSpPr>
          <p:spPr>
            <a:xfrm>
              <a:off x="2784563" y="2067143"/>
              <a:ext cx="1742100" cy="5652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2" name="Google Shape;172;g2377a8658e6_0_240"/>
            <p:cNvCxnSpPr>
              <a:stCxn id="166" idx="3"/>
            </p:cNvCxnSpPr>
            <p:nvPr/>
          </p:nvCxnSpPr>
          <p:spPr>
            <a:xfrm flipH="1" rot="10800000">
              <a:off x="2621833" y="3010133"/>
              <a:ext cx="2313300" cy="2703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3" name="Google Shape;173;g2377a8658e6_0_240"/>
            <p:cNvCxnSpPr>
              <a:stCxn id="165" idx="3"/>
            </p:cNvCxnSpPr>
            <p:nvPr/>
          </p:nvCxnSpPr>
          <p:spPr>
            <a:xfrm flipH="1" rot="10800000">
              <a:off x="3236550" y="3966109"/>
              <a:ext cx="2426100" cy="7524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4" name="Google Shape;174;g2377a8658e6_0_240"/>
            <p:cNvCxnSpPr>
              <a:stCxn id="157" idx="0"/>
            </p:cNvCxnSpPr>
            <p:nvPr/>
          </p:nvCxnSpPr>
          <p:spPr>
            <a:xfrm flipH="1" rot="10800000">
              <a:off x="3705048" y="4340068"/>
              <a:ext cx="1626900" cy="11517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5" name="Google Shape;175;g2377a8658e6_0_240"/>
            <p:cNvCxnSpPr/>
            <p:nvPr/>
          </p:nvCxnSpPr>
          <p:spPr>
            <a:xfrm flipH="1" rot="10800000">
              <a:off x="6888450" y="2001967"/>
              <a:ext cx="1535100" cy="4995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6" name="Google Shape;176;g2377a8658e6_0_240"/>
            <p:cNvCxnSpPr>
              <a:endCxn id="168" idx="2"/>
            </p:cNvCxnSpPr>
            <p:nvPr/>
          </p:nvCxnSpPr>
          <p:spPr>
            <a:xfrm flipH="1" rot="10800000">
              <a:off x="6395383" y="916700"/>
              <a:ext cx="435900" cy="18261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7" name="Google Shape;177;g2377a8658e6_0_240"/>
            <p:cNvCxnSpPr/>
            <p:nvPr/>
          </p:nvCxnSpPr>
          <p:spPr>
            <a:xfrm>
              <a:off x="6398267" y="2904050"/>
              <a:ext cx="2088000" cy="20343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8" name="Google Shape;178;g2377a8658e6_0_240"/>
            <p:cNvCxnSpPr>
              <a:endCxn id="167" idx="0"/>
            </p:cNvCxnSpPr>
            <p:nvPr/>
          </p:nvCxnSpPr>
          <p:spPr>
            <a:xfrm flipH="1">
              <a:off x="5589600" y="3534873"/>
              <a:ext cx="1177200" cy="19569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179" name="Google Shape;179;g2377a8658e6_0_240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320633" y="472200"/>
              <a:ext cx="929000" cy="956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g2377a8658e6_0_240"/>
            <p:cNvPicPr preferRelativeResize="0"/>
            <p:nvPr/>
          </p:nvPicPr>
          <p:blipFill rotWithShape="1">
            <a:blip r:embed="rId17">
              <a:alphaModFix/>
            </a:blip>
            <a:srcRect b="21669" l="-3429" r="-3419" t="6123"/>
            <a:stretch/>
          </p:blipFill>
          <p:spPr>
            <a:xfrm>
              <a:off x="6720900" y="5443133"/>
              <a:ext cx="998100" cy="1014300"/>
            </a:xfrm>
            <a:prstGeom prst="ellipse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181" name="Google Shape;181;g2377a8658e6_0_240"/>
            <p:cNvCxnSpPr>
              <a:endCxn id="180" idx="0"/>
            </p:cNvCxnSpPr>
            <p:nvPr/>
          </p:nvCxnSpPr>
          <p:spPr>
            <a:xfrm>
              <a:off x="7059450" y="4270433"/>
              <a:ext cx="160500" cy="1172700"/>
            </a:xfrm>
            <a:prstGeom prst="straightConnector1">
              <a:avLst/>
            </a:prstGeom>
            <a:noFill/>
            <a:ln cap="flat" cmpd="sng" w="19050">
              <a:solidFill>
                <a:srgbClr val="3494BA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2" name="Google Shape;182;g2377a8658e6_0_240"/>
            <p:cNvSpPr txBox="1"/>
            <p:nvPr/>
          </p:nvSpPr>
          <p:spPr>
            <a:xfrm>
              <a:off x="7210200" y="91100"/>
              <a:ext cx="3531900" cy="5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Virginia Polonio Povedano (UK)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83" name="Google Shape;183;g2377a8658e6_0_240"/>
            <p:cNvSpPr txBox="1"/>
            <p:nvPr/>
          </p:nvSpPr>
          <p:spPr>
            <a:xfrm>
              <a:off x="8226700" y="670375"/>
              <a:ext cx="2751600" cy="5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Christine Sams (UK)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84" name="Google Shape;184;g2377a8658e6_0_240"/>
            <p:cNvSpPr txBox="1"/>
            <p:nvPr/>
          </p:nvSpPr>
          <p:spPr>
            <a:xfrm>
              <a:off x="9397350" y="1533500"/>
              <a:ext cx="23931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Patrick Gorringe (Sweden)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85" name="Google Shape;185;g2377a8658e6_0_240"/>
            <p:cNvSpPr txBox="1"/>
            <p:nvPr/>
          </p:nvSpPr>
          <p:spPr>
            <a:xfrm>
              <a:off x="9699900" y="2545050"/>
              <a:ext cx="20880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Martin Visbeck (Germany)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86" name="Google Shape;186;g2377a8658e6_0_240"/>
            <p:cNvSpPr txBox="1"/>
            <p:nvPr/>
          </p:nvSpPr>
          <p:spPr>
            <a:xfrm>
              <a:off x="9635462" y="3801397"/>
              <a:ext cx="22449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Lucie Cocquempot </a:t>
              </a: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(</a:t>
              </a: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France)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87" name="Google Shape;187;g2377a8658e6_0_240"/>
            <p:cNvSpPr txBox="1"/>
            <p:nvPr/>
          </p:nvSpPr>
          <p:spPr>
            <a:xfrm>
              <a:off x="177986" y="2863129"/>
              <a:ext cx="16545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Renellys Perez (USA)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88" name="Google Shape;188;g2377a8658e6_0_240"/>
            <p:cNvSpPr txBox="1"/>
            <p:nvPr/>
          </p:nvSpPr>
          <p:spPr>
            <a:xfrm>
              <a:off x="881044" y="5933416"/>
              <a:ext cx="24933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Maria Paz Chidichimo (Argentina)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89" name="Google Shape;189;g2377a8658e6_0_240"/>
            <p:cNvSpPr txBox="1"/>
            <p:nvPr/>
          </p:nvSpPr>
          <p:spPr>
            <a:xfrm>
              <a:off x="881045" y="456648"/>
              <a:ext cx="23133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600">
                  <a:solidFill>
                    <a:srgbClr val="666666"/>
                  </a:solidFill>
                  <a:highlight>
                    <a:srgbClr val="FFFFFF"/>
                  </a:highlight>
                </a:rPr>
                <a:t>Jessica Snowden (USA) (Chair)</a:t>
              </a:r>
              <a:endParaRPr b="1" sz="1900">
                <a:solidFill>
                  <a:srgbClr val="666666"/>
                </a:solidFill>
              </a:endParaRPr>
            </a:p>
          </p:txBody>
        </p:sp>
        <p:sp>
          <p:nvSpPr>
            <p:cNvPr id="190" name="Google Shape;190;g2377a8658e6_0_240"/>
            <p:cNvSpPr txBox="1"/>
            <p:nvPr/>
          </p:nvSpPr>
          <p:spPr>
            <a:xfrm>
              <a:off x="4290967" y="6413533"/>
              <a:ext cx="3999900" cy="5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 Francis Emile Asuquo (Nigeria)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91" name="Google Shape;191;g2377a8658e6_0_240"/>
            <p:cNvSpPr txBox="1"/>
            <p:nvPr/>
          </p:nvSpPr>
          <p:spPr>
            <a:xfrm>
              <a:off x="572529" y="4440894"/>
              <a:ext cx="19284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Gleyci Moiser (Brazil)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71" name="Google Shape;171;g2377a8658e6_0_240"/>
            <p:cNvSpPr txBox="1"/>
            <p:nvPr/>
          </p:nvSpPr>
          <p:spPr>
            <a:xfrm>
              <a:off x="471863" y="1654043"/>
              <a:ext cx="23127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Brad deYoung (Canada)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92" name="Google Shape;192;g2377a8658e6_0_240"/>
            <p:cNvSpPr txBox="1"/>
            <p:nvPr/>
          </p:nvSpPr>
          <p:spPr>
            <a:xfrm>
              <a:off x="9401933" y="4841433"/>
              <a:ext cx="216480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Isabel Sousa Pinto (Portugal)</a:t>
              </a:r>
              <a:endParaRPr sz="1900">
                <a:solidFill>
                  <a:srgbClr val="888888"/>
                </a:solidFill>
              </a:endParaRPr>
            </a:p>
          </p:txBody>
        </p:sp>
        <p:sp>
          <p:nvSpPr>
            <p:cNvPr id="193" name="Google Shape;193;g2377a8658e6_0_240"/>
            <p:cNvSpPr txBox="1"/>
            <p:nvPr/>
          </p:nvSpPr>
          <p:spPr>
            <a:xfrm>
              <a:off x="7686258" y="5810942"/>
              <a:ext cx="3832500" cy="5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888888"/>
                  </a:solidFill>
                  <a:highlight>
                    <a:srgbClr val="FFFFFF"/>
                  </a:highlight>
                </a:rPr>
                <a:t> Isabelle Ansorge (South Africa)</a:t>
              </a:r>
              <a:endParaRPr sz="1600">
                <a:solidFill>
                  <a:srgbClr val="888888"/>
                </a:solidFill>
              </a:endParaRPr>
            </a:p>
          </p:txBody>
        </p:sp>
      </p:grpSp>
      <p:pic>
        <p:nvPicPr>
          <p:cNvPr id="194" name="Google Shape;194;g2377a8658e6_0_24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714942" y="6141175"/>
            <a:ext cx="552900" cy="600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5" name="Google Shape;195;g2377a8658e6_0_240"/>
          <p:cNvSpPr txBox="1"/>
          <p:nvPr/>
        </p:nvSpPr>
        <p:spPr>
          <a:xfrm>
            <a:off x="10267850" y="6118075"/>
            <a:ext cx="2241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888888"/>
                </a:solidFill>
                <a:highlight>
                  <a:srgbClr val="FFFFFF"/>
                </a:highlight>
              </a:rPr>
              <a:t>Ann-Christine Zinkann (USA)</a:t>
            </a:r>
            <a:endParaRPr sz="130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377a8658e6_0_2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1" name="Google Shape;201;g2377a8658e6_0_2"/>
          <p:cNvSpPr txBox="1"/>
          <p:nvPr>
            <p:ph type="title"/>
          </p:nvPr>
        </p:nvSpPr>
        <p:spPr>
          <a:xfrm>
            <a:off x="720725" y="722325"/>
            <a:ext cx="7132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Highlights &amp; Accomplishments</a:t>
            </a:r>
            <a:endParaRPr/>
          </a:p>
        </p:txBody>
      </p:sp>
      <p:sp>
        <p:nvSpPr>
          <p:cNvPr id="202" name="Google Shape;202;g2377a8658e6_0_2"/>
          <p:cNvSpPr txBox="1"/>
          <p:nvPr>
            <p:ph idx="1" type="body"/>
          </p:nvPr>
        </p:nvSpPr>
        <p:spPr>
          <a:xfrm>
            <a:off x="982350" y="1452475"/>
            <a:ext cx="8363400" cy="45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Welcomed a new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 AtlantOS Chair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!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In-Person meetings: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</a:pPr>
            <a:r>
              <a:rPr b="0"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Steering Committee meeting, October 2022</a:t>
            </a:r>
            <a:endParaRPr b="0"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</a:pPr>
            <a:r>
              <a:rPr b="0"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AMOC writing session, March 2023</a:t>
            </a:r>
            <a:endParaRPr b="0"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Alignment with GOOS Ocean Decade programs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</a:pPr>
            <a:r>
              <a:rPr b="0"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Co-Design framework and principles</a:t>
            </a:r>
            <a:endParaRPr b="0"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○"/>
            </a:pPr>
            <a:r>
              <a:rPr b="0"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“</a:t>
            </a:r>
            <a:r>
              <a:rPr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AtlantOS Connect</a:t>
            </a:r>
            <a:r>
              <a:rPr b="0"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” e</a:t>
            </a:r>
            <a:r>
              <a:rPr b="0"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ndorsed under Observing Together: 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New Activity Areas: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OASIS, Sargassum, Low cost sensor platforms, AMOC</a:t>
            </a:r>
            <a:endParaRPr b="1" sz="18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Established updated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Governance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 work plan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- </a:t>
            </a:r>
            <a:r>
              <a:rPr i="1"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soon to be released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!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AtlantOS</a:t>
            </a:r>
            <a:r>
              <a:rPr b="1" lang="en-GB" sz="1800">
                <a:solidFill>
                  <a:schemeClr val="accent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Ocean Hours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[many on low sensor technologies]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Seeked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 funding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to support the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program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an international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workshop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03" name="Google Shape;203;g2377a8658e6_0_2"/>
          <p:cNvPicPr preferRelativeResize="0"/>
          <p:nvPr/>
        </p:nvPicPr>
        <p:blipFill rotWithShape="1">
          <a:blip r:embed="rId5">
            <a:alphaModFix/>
          </a:blip>
          <a:srcRect b="11085" l="12234" r="0" t="6677"/>
          <a:stretch/>
        </p:blipFill>
        <p:spPr>
          <a:xfrm>
            <a:off x="9805128" y="2335610"/>
            <a:ext cx="2660222" cy="186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377a8658e6_0_2"/>
          <p:cNvPicPr preferRelativeResize="0"/>
          <p:nvPr/>
        </p:nvPicPr>
        <p:blipFill rotWithShape="1">
          <a:blip r:embed="rId6">
            <a:alphaModFix/>
          </a:blip>
          <a:srcRect b="0" l="2850" r="6937" t="0"/>
          <a:stretch/>
        </p:blipFill>
        <p:spPr>
          <a:xfrm>
            <a:off x="9296175" y="362213"/>
            <a:ext cx="3058005" cy="186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377a8658e6_0_2"/>
          <p:cNvPicPr preferRelativeResize="0"/>
          <p:nvPr/>
        </p:nvPicPr>
        <p:blipFill rotWithShape="1">
          <a:blip r:embed="rId7">
            <a:alphaModFix/>
          </a:blip>
          <a:srcRect b="40126" l="24195" r="21198" t="2964"/>
          <a:stretch/>
        </p:blipFill>
        <p:spPr>
          <a:xfrm>
            <a:off x="9345883" y="4480784"/>
            <a:ext cx="2958570" cy="1736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77a8658e6_0_359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2377a8658e6_0_359"/>
          <p:cNvSpPr txBox="1"/>
          <p:nvPr>
            <p:ph type="title"/>
          </p:nvPr>
        </p:nvSpPr>
        <p:spPr>
          <a:xfrm>
            <a:off x="720725" y="722325"/>
            <a:ext cx="7132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</a:pPr>
            <a:r>
              <a:rPr lang="en-GB"/>
              <a:t>Next steps | Opportunities</a:t>
            </a:r>
            <a:endParaRPr/>
          </a:p>
        </p:txBody>
      </p:sp>
      <p:sp>
        <p:nvSpPr>
          <p:cNvPr id="212" name="Google Shape;212;g2377a8658e6_0_359"/>
          <p:cNvSpPr txBox="1"/>
          <p:nvPr>
            <p:ph idx="1" type="body"/>
          </p:nvPr>
        </p:nvSpPr>
        <p:spPr>
          <a:xfrm>
            <a:off x="982350" y="1516975"/>
            <a:ext cx="6070800" cy="44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Engagement and Visibility</a:t>
            </a:r>
            <a:endParaRPr b="1" sz="2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Rebranding 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of the Program to AtlantOS Connect OR AtlantOS Network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Reworking of the AtlantOS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website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Ocean Hour on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OASIS process studies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in the Atlantic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Release of work plan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Continued alignment with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GOOS Co-Design program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learn and implement processes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Continue International engagement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13" name="Google Shape;213;g2377a8658e6_0_359"/>
          <p:cNvPicPr preferRelativeResize="0"/>
          <p:nvPr/>
        </p:nvPicPr>
        <p:blipFill rotWithShape="1">
          <a:blip r:embed="rId3">
            <a:alphaModFix/>
          </a:blip>
          <a:srcRect b="0" l="39616" r="13282" t="0"/>
          <a:stretch/>
        </p:blipFill>
        <p:spPr>
          <a:xfrm>
            <a:off x="7345500" y="0"/>
            <a:ext cx="4846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3afcb6ee91_1_13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9" name="Google Shape;219;g23afcb6ee91_1_13"/>
          <p:cNvSpPr txBox="1"/>
          <p:nvPr>
            <p:ph type="title"/>
          </p:nvPr>
        </p:nvSpPr>
        <p:spPr>
          <a:xfrm>
            <a:off x="720725" y="722325"/>
            <a:ext cx="7132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153A"/>
              </a:buClr>
              <a:buSzPts val="3300"/>
              <a:buFont typeface="Libre Franklin"/>
              <a:buNone/>
            </a:pPr>
            <a:r>
              <a:rPr lang="en-GB"/>
              <a:t>Next steps | Opportunities</a:t>
            </a:r>
            <a:endParaRPr/>
          </a:p>
        </p:txBody>
      </p:sp>
      <p:pic>
        <p:nvPicPr>
          <p:cNvPr id="220" name="Google Shape;220;g23afcb6ee91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638" y="1297125"/>
            <a:ext cx="1325100" cy="18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3afcb6ee91_1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9950" y="2245625"/>
            <a:ext cx="1388550" cy="19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23afcb6ee91_1_13"/>
          <p:cNvSpPr txBox="1"/>
          <p:nvPr>
            <p:ph idx="1" type="body"/>
          </p:nvPr>
        </p:nvSpPr>
        <p:spPr>
          <a:xfrm>
            <a:off x="982350" y="1516975"/>
            <a:ext cx="4437600" cy="2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Workshops</a:t>
            </a:r>
            <a:endParaRPr b="1" sz="2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Low cost technology 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data 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on hands workshop, June 2nd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Boundary current workshop</a:t>
            </a: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June 5th - OSE/OSSE development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Workshop preparations for </a:t>
            </a:r>
            <a:r>
              <a:rPr b="1" lang="en-GB" sz="1800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rPr>
              <a:t>integrated EOV based ocean obs system</a:t>
            </a:r>
            <a:endParaRPr b="1" sz="1800">
              <a:solidFill>
                <a:schemeClr val="accen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3" name="Google Shape;223;g23afcb6ee91_1_13"/>
          <p:cNvSpPr txBox="1"/>
          <p:nvPr>
            <p:ph idx="1" type="body"/>
          </p:nvPr>
        </p:nvSpPr>
        <p:spPr>
          <a:xfrm>
            <a:off x="982350" y="4433025"/>
            <a:ext cx="6210300" cy="15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Funding</a:t>
            </a:r>
            <a:endParaRPr b="1" sz="20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POGO proposal: Outreach material development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800"/>
              <a:buFont typeface="Barlow"/>
              <a:buChar char="●"/>
            </a:pPr>
            <a:r>
              <a:rPr lang="en-GB"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Proposal to develop an “Integrated EOV based observing system”</a:t>
            </a:r>
            <a:endParaRPr sz="18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4" name="Google Shape;224;g23afcb6ee91_1_13"/>
          <p:cNvPicPr preferRelativeResize="0"/>
          <p:nvPr/>
        </p:nvPicPr>
        <p:blipFill rotWithShape="1">
          <a:blip r:embed="rId5">
            <a:alphaModFix/>
          </a:blip>
          <a:srcRect b="0" l="1229" r="51667" t="0"/>
          <a:stretch/>
        </p:blipFill>
        <p:spPr>
          <a:xfrm>
            <a:off x="7345500" y="0"/>
            <a:ext cx="4846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"/>
          <p:cNvSpPr txBox="1"/>
          <p:nvPr>
            <p:ph type="ctrTitle"/>
          </p:nvPr>
        </p:nvSpPr>
        <p:spPr>
          <a:xfrm>
            <a:off x="601456" y="2321401"/>
            <a:ext cx="40740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230" name="Google Shape;230;p5"/>
          <p:cNvSpPr txBox="1"/>
          <p:nvPr>
            <p:ph idx="1" type="subTitle"/>
          </p:nvPr>
        </p:nvSpPr>
        <p:spPr>
          <a:xfrm>
            <a:off x="720725" y="3340200"/>
            <a:ext cx="40740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lang="en-GB"/>
              <a:t>goosocean.org</a:t>
            </a:r>
            <a:endParaRPr/>
          </a:p>
        </p:txBody>
      </p:sp>
      <p:pic>
        <p:nvPicPr>
          <p:cNvPr descr="A picture containing outdoor, sky, water, water sport&#10;&#10;Description automatically generated" id="231" name="Google Shape;231;p5"/>
          <p:cNvPicPr preferRelativeResize="0"/>
          <p:nvPr/>
        </p:nvPicPr>
        <p:blipFill rotWithShape="1">
          <a:blip r:embed="rId3">
            <a:alphaModFix/>
          </a:blip>
          <a:srcRect b="0" l="0" r="44635" t="0"/>
          <a:stretch/>
        </p:blipFill>
        <p:spPr>
          <a:xfrm>
            <a:off x="5505799" y="0"/>
            <a:ext cx="66862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32" name="Google Shape;232;p5"/>
          <p:cNvSpPr txBox="1"/>
          <p:nvPr/>
        </p:nvSpPr>
        <p:spPr>
          <a:xfrm>
            <a:off x="720725" y="3987500"/>
            <a:ext cx="4074000" cy="8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184596"/>
                </a:solidFill>
                <a:latin typeface="Barlow"/>
                <a:ea typeface="Barlow"/>
                <a:cs typeface="Barlow"/>
                <a:sym typeface="Barlow"/>
              </a:rPr>
              <a:t>Contact:</a:t>
            </a:r>
            <a:endParaRPr b="1" sz="1800">
              <a:solidFill>
                <a:srgbClr val="184596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84596"/>
                </a:solidFill>
                <a:latin typeface="Barlow"/>
                <a:ea typeface="Barlow"/>
                <a:cs typeface="Barlow"/>
                <a:sym typeface="Barlow"/>
              </a:rPr>
              <a:t>Ann-Christine Zinkann - </a:t>
            </a:r>
            <a:r>
              <a:rPr lang="en-GB" sz="1800" u="sng">
                <a:solidFill>
                  <a:srgbClr val="184596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ann-christine.zinkann@noaa.gov</a:t>
            </a:r>
            <a:endParaRPr sz="1800">
              <a:solidFill>
                <a:srgbClr val="18459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"/>
          <p:cNvSpPr txBox="1"/>
          <p:nvPr>
            <p:ph type="title"/>
          </p:nvPr>
        </p:nvSpPr>
        <p:spPr>
          <a:xfrm>
            <a:off x="720726" y="722313"/>
            <a:ext cx="10750550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Plans &amp; Opportunities</a:t>
            </a:r>
            <a:endParaRPr/>
          </a:p>
        </p:txBody>
      </p:sp>
      <p:sp>
        <p:nvSpPr>
          <p:cNvPr id="238" name="Google Shape;238;p4"/>
          <p:cNvSpPr txBox="1"/>
          <p:nvPr>
            <p:ph idx="1" type="body"/>
          </p:nvPr>
        </p:nvSpPr>
        <p:spPr>
          <a:xfrm>
            <a:off x="474138" y="3159450"/>
            <a:ext cx="3540600" cy="288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100">
                <a:latin typeface="Barlow"/>
                <a:ea typeface="Barlow"/>
                <a:cs typeface="Barlow"/>
                <a:sym typeface="Barlow"/>
              </a:rPr>
              <a:t>Activities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567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Low cost technology workshop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Boundary current workshop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Ocean Hour on OASIS process studies in the Atlantic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Workshop preparations for integrated ocean obs system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9" name="Google Shape;239;p4"/>
          <p:cNvSpPr txBox="1"/>
          <p:nvPr>
            <p:ph idx="4" type="body"/>
          </p:nvPr>
        </p:nvSpPr>
        <p:spPr>
          <a:xfrm>
            <a:off x="4355201" y="3159450"/>
            <a:ext cx="3540600" cy="288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100">
                <a:latin typeface="Barlow"/>
                <a:ea typeface="Barlow"/>
                <a:cs typeface="Barlow"/>
                <a:sym typeface="Barlow"/>
              </a:rPr>
              <a:t>Engagement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567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Rebranding of the Program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International engagement at various meetings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Website updates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Alignment with co-design </a:t>
            </a: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program</a:t>
            </a: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 and implementation of processes within AtlantOS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t/>
            </a:r>
            <a:endParaRPr sz="15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0" name="Google Shape;240;p4"/>
          <p:cNvSpPr txBox="1"/>
          <p:nvPr>
            <p:ph idx="6" type="body"/>
          </p:nvPr>
        </p:nvSpPr>
        <p:spPr>
          <a:xfrm>
            <a:off x="8236265" y="3159450"/>
            <a:ext cx="3540600" cy="288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216000" lIns="216000" spcFirstLastPara="1" rIns="216000" wrap="square" tIns="216000">
            <a:noAutofit/>
          </a:bodyPr>
          <a:lstStyle/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100">
                <a:latin typeface="Barlow"/>
                <a:ea typeface="Barlow"/>
                <a:cs typeface="Barlow"/>
                <a:sym typeface="Barlow"/>
              </a:rPr>
              <a:t>Funding</a:t>
            </a:r>
            <a:endParaRPr sz="21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567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POGO proposal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Proposal to develop an “Integrated EOV based observing system”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-"/>
            </a:pPr>
            <a:r>
              <a:rPr lang="en-GB" sz="1600">
                <a:latin typeface="Barlow"/>
                <a:ea typeface="Barlow"/>
                <a:cs typeface="Barlow"/>
                <a:sym typeface="Barlow"/>
              </a:rPr>
              <a:t>In-kind support</a:t>
            </a:r>
            <a:endParaRPr sz="1600">
              <a:latin typeface="Barlow"/>
              <a:ea typeface="Barlow"/>
              <a:cs typeface="Barlow"/>
              <a:sym typeface="Barlow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"/>
              <a:buChar char="-"/>
            </a:pPr>
            <a:r>
              <a:rPr lang="en-GB" sz="16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</a:t>
            </a:r>
            <a:endParaRPr sz="160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1" name="Google Shape;241;p4"/>
          <p:cNvSpPr txBox="1"/>
          <p:nvPr>
            <p:ph idx="12" type="sldNum"/>
          </p:nvPr>
        </p:nvSpPr>
        <p:spPr>
          <a:xfrm>
            <a:off x="11250150" y="6492875"/>
            <a:ext cx="257637" cy="1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2" name="Google Shape;242;p4"/>
          <p:cNvPicPr preferRelativeResize="0"/>
          <p:nvPr/>
        </p:nvPicPr>
        <p:blipFill rotWithShape="1">
          <a:blip r:embed="rId3">
            <a:alphaModFix/>
          </a:blip>
          <a:srcRect b="38210" l="32327" r="25878" t="32451"/>
          <a:stretch/>
        </p:blipFill>
        <p:spPr>
          <a:xfrm>
            <a:off x="474125" y="1503450"/>
            <a:ext cx="3540600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"/>
          <p:cNvPicPr preferRelativeResize="0"/>
          <p:nvPr/>
        </p:nvPicPr>
        <p:blipFill rotWithShape="1">
          <a:blip r:embed="rId4">
            <a:alphaModFix/>
          </a:blip>
          <a:srcRect b="66671" l="39132" r="23458" t="7087"/>
          <a:stretch/>
        </p:blipFill>
        <p:spPr>
          <a:xfrm>
            <a:off x="4364400" y="1503450"/>
            <a:ext cx="3540600" cy="165600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244" name="Google Shape;244;p4"/>
          <p:cNvPicPr preferRelativeResize="0"/>
          <p:nvPr/>
        </p:nvPicPr>
        <p:blipFill rotWithShape="1">
          <a:blip r:embed="rId5">
            <a:alphaModFix/>
          </a:blip>
          <a:srcRect b="13290" l="0" r="0" t="12586"/>
          <a:stretch/>
        </p:blipFill>
        <p:spPr>
          <a:xfrm>
            <a:off x="8236250" y="1503450"/>
            <a:ext cx="3540600" cy="16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Collins, Forest</dc:creator>
</cp:coreProperties>
</file>