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372b71b6cc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372b71b6cc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GB" sz="1400"/>
              <a:t>The BioEco Portal, completed in July 2022, is an online platform that provides essential metadata for the extent of BioEco observing networks in the global ocean to identify who is measuring what, where, how, and why for marine life</a:t>
            </a:r>
            <a:endParaRPr sz="1400"/>
          </a:p>
          <a:p>
            <a:pPr indent="-317500" lvl="0" marL="457200" rtl="0" algn="l">
              <a:spcBef>
                <a:spcPts val="0"/>
              </a:spcBef>
              <a:spcAft>
                <a:spcPts val="0"/>
              </a:spcAft>
              <a:buClr>
                <a:schemeClr val="dk1"/>
              </a:buClr>
              <a:buSzPts val="1400"/>
              <a:buChar char="●"/>
            </a:pPr>
            <a:r>
              <a:rPr lang="en-GB" sz="1400"/>
              <a:t>This is a key starting point for coordinating and improving access to marine life observations, thereby bridging the gaps in data collection.</a:t>
            </a:r>
            <a:endParaRPr sz="1400"/>
          </a:p>
          <a:p>
            <a:pPr indent="-317500" lvl="0" marL="457200" rtl="0" algn="l">
              <a:spcBef>
                <a:spcPts val="0"/>
              </a:spcBef>
              <a:spcAft>
                <a:spcPts val="0"/>
              </a:spcAft>
              <a:buClr>
                <a:schemeClr val="dk1"/>
              </a:buClr>
              <a:buSzPts val="1400"/>
              <a:buChar char="●"/>
            </a:pPr>
            <a:r>
              <a:rPr lang="en-GB" sz="1400"/>
              <a:t>This directly delivers on Strategic Objective 3, Task 3.5 in the GOOS Implementation Plan: Develop an interactive map of networks and metadata for biological monitoring.</a:t>
            </a:r>
            <a:endParaRPr sz="1400"/>
          </a:p>
          <a:p>
            <a:pPr indent="-317500" lvl="0" marL="457200" rtl="0" algn="l">
              <a:spcBef>
                <a:spcPts val="0"/>
              </a:spcBef>
              <a:spcAft>
                <a:spcPts val="0"/>
              </a:spcAft>
              <a:buClr>
                <a:schemeClr val="dk1"/>
              </a:buClr>
              <a:buSzPts val="1400"/>
              <a:buChar char="●"/>
            </a:pPr>
            <a:r>
              <a:rPr lang="en-GB" sz="1400"/>
              <a:t>The ocean observing community can use the BioEco Portal to access information on BioEco observations and the sustained programs that collect them. </a:t>
            </a:r>
            <a:endParaRPr sz="1400"/>
          </a:p>
          <a:p>
            <a:pPr indent="-317500" lvl="0" marL="457200" rtl="0" algn="l">
              <a:spcBef>
                <a:spcPts val="0"/>
              </a:spcBef>
              <a:spcAft>
                <a:spcPts val="0"/>
              </a:spcAft>
              <a:buClr>
                <a:schemeClr val="dk1"/>
              </a:buClr>
              <a:buSzPts val="1400"/>
              <a:buChar char="●"/>
            </a:pPr>
            <a:r>
              <a:rPr lang="en-GB" sz="1400"/>
              <a:t>A key objective is to establish an automated data and metadata flow from ocean observing programs to the portal and other data management systems like OBIS, and to build linkages to OceanOps to improve GOOS accounting of BioEco networks and progress.</a:t>
            </a:r>
            <a:endParaRPr sz="1400"/>
          </a:p>
          <a:p>
            <a:pPr indent="-317500" lvl="0" marL="457200" rtl="0" algn="l">
              <a:spcBef>
                <a:spcPts val="0"/>
              </a:spcBef>
              <a:spcAft>
                <a:spcPts val="0"/>
              </a:spcAft>
              <a:buClr>
                <a:schemeClr val="dk1"/>
              </a:buClr>
              <a:buSzPts val="1400"/>
              <a:buChar char="●"/>
            </a:pPr>
            <a:r>
              <a:rPr lang="en-GB" sz="1400"/>
              <a:t>This latter point is one that we would welcome discussion about with the Steering Committee. What is the suitability of the Bioeco Portal from an Ocean Ops perspective? Is there a pilot effort we can undertake to engage with Ocean Ops to improve pathways for BioEco networks and variables to be more visible.</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GB" sz="1400"/>
              <a:t>Background: </a:t>
            </a:r>
            <a:endParaRPr sz="1400"/>
          </a:p>
          <a:p>
            <a:pPr indent="0" lvl="0" marL="0" rtl="0" algn="l">
              <a:spcBef>
                <a:spcPts val="0"/>
              </a:spcBef>
              <a:spcAft>
                <a:spcPts val="0"/>
              </a:spcAft>
              <a:buClr>
                <a:schemeClr val="dk1"/>
              </a:buClr>
              <a:buSzPts val="1100"/>
              <a:buFont typeface="Arial"/>
              <a:buNone/>
            </a:pPr>
            <a:r>
              <a:rPr lang="en-GB" sz="1400"/>
              <a:t>The Portal was developed using information from the global survey undertaken by the PEGASuS/Future Earth project  and enhanced through the addition of European networks identified during surveys and workshops conducted by the</a:t>
            </a:r>
            <a:endParaRPr sz="1400"/>
          </a:p>
          <a:p>
            <a:pPr indent="0" lvl="0" marL="0" rtl="0" algn="l">
              <a:spcBef>
                <a:spcPts val="0"/>
              </a:spcBef>
              <a:spcAft>
                <a:spcPts val="0"/>
              </a:spcAft>
              <a:buClr>
                <a:schemeClr val="dk1"/>
              </a:buClr>
              <a:buSzPts val="1100"/>
              <a:buFont typeface="Arial"/>
              <a:buNone/>
            </a:pPr>
            <a:r>
              <a:rPr lang="en-GB" sz="1400"/>
              <a:t>EuroSea project. The portal currently contains information from 634 programmes and programme contacts are further updating the information through the GeoNode edit interface of the GOOS BioEco Portal.</a:t>
            </a:r>
            <a:endParaRPr/>
          </a:p>
        </p:txBody>
      </p:sp>
      <p:sp>
        <p:nvSpPr>
          <p:cNvPr id="141" name="Google Shape;141;g2372b71b6cc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372b71b6cc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372b71b6cc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2372b71b6cc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72b71b6cc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72b71b6cc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1400">
                <a:solidFill>
                  <a:srgbClr val="333333"/>
                </a:solidFill>
                <a:latin typeface="Arial"/>
                <a:ea typeface="Arial"/>
                <a:cs typeface="Arial"/>
                <a:sym typeface="Arial"/>
              </a:rPr>
              <a:t>BioEco has been without a full-time IPO since late 2019, with the position working with the Panel only 60% from mid-2020 until October 2022, and 50% from Jan until October 2023.</a:t>
            </a:r>
            <a:endParaRPr sz="1400">
              <a:solidFill>
                <a:srgbClr val="333333"/>
              </a:solidFill>
              <a:latin typeface="Arial"/>
              <a:ea typeface="Arial"/>
              <a:cs typeface="Arial"/>
              <a:sym typeface="Arial"/>
            </a:endParaRPr>
          </a:p>
          <a:p>
            <a:pPr indent="0" lvl="0" marL="0" rtl="0" algn="l">
              <a:spcBef>
                <a:spcPts val="0"/>
              </a:spcBef>
              <a:spcAft>
                <a:spcPts val="0"/>
              </a:spcAft>
              <a:buNone/>
            </a:pPr>
            <a:r>
              <a:t/>
            </a:r>
            <a:endParaRPr sz="1400">
              <a:solidFill>
                <a:srgbClr val="333333"/>
              </a:solidFill>
              <a:latin typeface="Arial"/>
              <a:ea typeface="Arial"/>
              <a:cs typeface="Arial"/>
              <a:sym typeface="Arial"/>
            </a:endParaRPr>
          </a:p>
          <a:p>
            <a:pPr indent="0" lvl="0" marL="0" rtl="0" algn="l">
              <a:spcBef>
                <a:spcPts val="0"/>
              </a:spcBef>
              <a:spcAft>
                <a:spcPts val="0"/>
              </a:spcAft>
              <a:buNone/>
            </a:pPr>
            <a:r>
              <a:rPr lang="en-GB" sz="1400">
                <a:solidFill>
                  <a:srgbClr val="333333"/>
                </a:solidFill>
                <a:latin typeface="Arial"/>
                <a:ea typeface="Arial"/>
                <a:cs typeface="Arial"/>
                <a:sym typeface="Arial"/>
              </a:rPr>
              <a:t>Example from ECCWO - people are broadly using the BioEco Portal – eg “The Integrated Ecosystem Programme: Southern Benguela, a South African multidisciplinary flagship on ocean observations for assessing the marine environment” directly referenced the BioEco Portal in one talk. This programme is actively incorporating the GOOS EOVs into their program and then developing specific EOVs for their own purposes (so innovating on the basis of the GOOS BioEco EOVs). This highlights the utility of the portal and the need to support the portal.</a:t>
            </a:r>
            <a:endParaRPr sz="1400">
              <a:solidFill>
                <a:srgbClr val="333333"/>
              </a:solidFill>
              <a:latin typeface="Arial"/>
              <a:ea typeface="Arial"/>
              <a:cs typeface="Arial"/>
              <a:sym typeface="Arial"/>
            </a:endParaRPr>
          </a:p>
          <a:p>
            <a:pPr indent="0" lvl="0" marL="0" rtl="0" algn="l">
              <a:spcBef>
                <a:spcPts val="0"/>
              </a:spcBef>
              <a:spcAft>
                <a:spcPts val="0"/>
              </a:spcAft>
              <a:buNone/>
            </a:pPr>
            <a:r>
              <a:t/>
            </a:r>
            <a:endParaRPr sz="1400">
              <a:solidFill>
                <a:srgbClr val="333333"/>
              </a:solidFill>
              <a:latin typeface="Arial"/>
              <a:ea typeface="Arial"/>
              <a:cs typeface="Arial"/>
              <a:sym typeface="Arial"/>
            </a:endParaRPr>
          </a:p>
          <a:p>
            <a:pPr indent="0" lvl="0" marL="0" rtl="0" algn="l">
              <a:spcBef>
                <a:spcPts val="0"/>
              </a:spcBef>
              <a:spcAft>
                <a:spcPts val="0"/>
              </a:spcAft>
              <a:buNone/>
            </a:pPr>
            <a:r>
              <a:rPr lang="en-GB" sz="1400">
                <a:solidFill>
                  <a:srgbClr val="333333"/>
                </a:solidFill>
                <a:latin typeface="Arial"/>
                <a:ea typeface="Arial"/>
                <a:cs typeface="Arial"/>
                <a:sym typeface="Arial"/>
              </a:rPr>
              <a:t>If our EOV communities/ocean observing communities are taking the time to collect observations and then organising their observations, how can we continue to facilitate the sharing and in association longevity of their observations?</a:t>
            </a:r>
            <a:endParaRPr sz="1400">
              <a:solidFill>
                <a:srgbClr val="333333"/>
              </a:solidFill>
              <a:latin typeface="Arial"/>
              <a:ea typeface="Arial"/>
              <a:cs typeface="Arial"/>
              <a:sym typeface="Arial"/>
            </a:endParaRPr>
          </a:p>
        </p:txBody>
      </p:sp>
      <p:sp>
        <p:nvSpPr>
          <p:cNvPr id="160" name="Google Shape;160;g2372b71b6cc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2"/>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2"/>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2"/>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80" name="Shape 80"/>
        <p:cNvGrpSpPr/>
        <p:nvPr/>
      </p:nvGrpSpPr>
      <p:grpSpPr>
        <a:xfrm>
          <a:off x="0" y="0"/>
          <a:ext cx="0" cy="0"/>
          <a:chOff x="0" y="0"/>
          <a:chExt cx="0" cy="0"/>
        </a:xfrm>
      </p:grpSpPr>
      <p:sp>
        <p:nvSpPr>
          <p:cNvPr id="81" name="Google Shape;81;p1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11"/>
          <p:cNvSpPr/>
          <p:nvPr>
            <p:ph idx="2" type="pic"/>
          </p:nvPr>
        </p:nvSpPr>
        <p:spPr>
          <a:xfrm>
            <a:off x="720725" y="1857600"/>
            <a:ext cx="5302800" cy="2016000"/>
          </a:xfrm>
          <a:prstGeom prst="rect">
            <a:avLst/>
          </a:prstGeom>
          <a:solidFill>
            <a:srgbClr val="D8D8D8"/>
          </a:solidFill>
          <a:ln>
            <a:noFill/>
          </a:ln>
        </p:spPr>
      </p:sp>
      <p:sp>
        <p:nvSpPr>
          <p:cNvPr id="86" name="Google Shape;86;p11"/>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1"/>
          <p:cNvSpPr/>
          <p:nvPr>
            <p:ph idx="3" type="pic"/>
          </p:nvPr>
        </p:nvSpPr>
        <p:spPr>
          <a:xfrm>
            <a:off x="6166888" y="1857600"/>
            <a:ext cx="5302800" cy="2016000"/>
          </a:xfrm>
          <a:prstGeom prst="rect">
            <a:avLst/>
          </a:prstGeom>
          <a:solidFill>
            <a:srgbClr val="D8D8D8"/>
          </a:solidFill>
          <a:ln>
            <a:noFill/>
          </a:ln>
        </p:spPr>
      </p:sp>
      <p:sp>
        <p:nvSpPr>
          <p:cNvPr id="88" name="Google Shape;88;p11"/>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89" name="Shape 89"/>
        <p:cNvGrpSpPr/>
        <p:nvPr/>
      </p:nvGrpSpPr>
      <p:grpSpPr>
        <a:xfrm>
          <a:off x="0" y="0"/>
          <a:ext cx="0" cy="0"/>
          <a:chOff x="0" y="0"/>
          <a:chExt cx="0" cy="0"/>
        </a:xfrm>
      </p:grpSpPr>
      <p:sp>
        <p:nvSpPr>
          <p:cNvPr id="90" name="Google Shape;90;p12"/>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1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2"/>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2"/>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2"/>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9" name="Google Shape;99;p12"/>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100" name="Shape 100"/>
        <p:cNvGrpSpPr/>
        <p:nvPr/>
      </p:nvGrpSpPr>
      <p:grpSpPr>
        <a:xfrm>
          <a:off x="0" y="0"/>
          <a:ext cx="0" cy="0"/>
          <a:chOff x="0" y="0"/>
          <a:chExt cx="0" cy="0"/>
        </a:xfrm>
      </p:grpSpPr>
      <p:sp>
        <p:nvSpPr>
          <p:cNvPr id="101" name="Google Shape;101;p1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06" name="Shape 106"/>
        <p:cNvGrpSpPr/>
        <p:nvPr/>
      </p:nvGrpSpPr>
      <p:grpSpPr>
        <a:xfrm>
          <a:off x="0" y="0"/>
          <a:ext cx="0" cy="0"/>
          <a:chOff x="0" y="0"/>
          <a:chExt cx="0" cy="0"/>
        </a:xfrm>
      </p:grpSpPr>
      <p:sp>
        <p:nvSpPr>
          <p:cNvPr id="107" name="Google Shape;107;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8" name="Google Shape;108;p14"/>
          <p:cNvSpPr/>
          <p:nvPr>
            <p:ph idx="2" type="pic"/>
          </p:nvPr>
        </p:nvSpPr>
        <p:spPr>
          <a:xfrm>
            <a:off x="5334000" y="0"/>
            <a:ext cx="6858000" cy="6858000"/>
          </a:xfrm>
          <a:prstGeom prst="rect">
            <a:avLst/>
          </a:prstGeom>
          <a:solidFill>
            <a:srgbClr val="D8D8D8"/>
          </a:solidFill>
          <a:ln>
            <a:noFill/>
          </a:ln>
        </p:spPr>
      </p:sp>
      <p:sp>
        <p:nvSpPr>
          <p:cNvPr id="109" name="Google Shape;109;p14"/>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10" name="Shape 110"/>
        <p:cNvGrpSpPr/>
        <p:nvPr/>
      </p:nvGrpSpPr>
      <p:grpSpPr>
        <a:xfrm>
          <a:off x="0" y="0"/>
          <a:ext cx="0" cy="0"/>
          <a:chOff x="0" y="0"/>
          <a:chExt cx="0" cy="0"/>
        </a:xfrm>
      </p:grpSpPr>
      <p:sp>
        <p:nvSpPr>
          <p:cNvPr id="111" name="Google Shape;111;p15"/>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13" name="Google Shape;113;p1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14" name="Shape 114"/>
        <p:cNvGrpSpPr/>
        <p:nvPr/>
      </p:nvGrpSpPr>
      <p:grpSpPr>
        <a:xfrm>
          <a:off x="0" y="0"/>
          <a:ext cx="0" cy="0"/>
          <a:chOff x="0" y="0"/>
          <a:chExt cx="0" cy="0"/>
        </a:xfrm>
      </p:grpSpPr>
      <p:sp>
        <p:nvSpPr>
          <p:cNvPr id="115" name="Google Shape;115;p16"/>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9" name="Google Shape;119;p16"/>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0" name="Google Shape;120;p16"/>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1" name="Shape 121"/>
        <p:cNvGrpSpPr/>
        <p:nvPr/>
      </p:nvGrpSpPr>
      <p:grpSpPr>
        <a:xfrm>
          <a:off x="0" y="0"/>
          <a:ext cx="0" cy="0"/>
          <a:chOff x="0" y="0"/>
          <a:chExt cx="0" cy="0"/>
        </a:xfrm>
      </p:grpSpPr>
      <p:sp>
        <p:nvSpPr>
          <p:cNvPr id="122" name="Google Shape;122;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1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3"/>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3"/>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8" name="Shape 28"/>
        <p:cNvGrpSpPr/>
        <p:nvPr/>
      </p:nvGrpSpPr>
      <p:grpSpPr>
        <a:xfrm>
          <a:off x="0" y="0"/>
          <a:ext cx="0" cy="0"/>
          <a:chOff x="0" y="0"/>
          <a:chExt cx="0" cy="0"/>
        </a:xfrm>
      </p:grpSpPr>
      <p:sp>
        <p:nvSpPr>
          <p:cNvPr id="29" name="Google Shape;29;p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4"/>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35" name="Shape 35"/>
        <p:cNvGrpSpPr/>
        <p:nvPr/>
      </p:nvGrpSpPr>
      <p:grpSpPr>
        <a:xfrm>
          <a:off x="0" y="0"/>
          <a:ext cx="0" cy="0"/>
          <a:chOff x="0" y="0"/>
          <a:chExt cx="0" cy="0"/>
        </a:xfrm>
      </p:grpSpPr>
      <p:sp>
        <p:nvSpPr>
          <p:cNvPr id="36" name="Google Shape;36;p5"/>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5"/>
          <p:cNvSpPr/>
          <p:nvPr>
            <p:ph idx="2" type="pic"/>
          </p:nvPr>
        </p:nvSpPr>
        <p:spPr>
          <a:xfrm>
            <a:off x="720725" y="1857600"/>
            <a:ext cx="3463200" cy="1656000"/>
          </a:xfrm>
          <a:prstGeom prst="rect">
            <a:avLst/>
          </a:prstGeom>
          <a:solidFill>
            <a:srgbClr val="D8D8D8"/>
          </a:solidFill>
          <a:ln>
            <a:noFill/>
          </a:ln>
        </p:spPr>
      </p:sp>
      <p:sp>
        <p:nvSpPr>
          <p:cNvPr id="41" name="Google Shape;41;p5"/>
          <p:cNvSpPr txBox="1"/>
          <p:nvPr>
            <p:ph idx="1" type="body"/>
          </p:nvPr>
        </p:nvSpPr>
        <p:spPr>
          <a:xfrm>
            <a:off x="72072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
          <p:cNvSpPr/>
          <p:nvPr>
            <p:ph idx="3" type="pic"/>
          </p:nvPr>
        </p:nvSpPr>
        <p:spPr>
          <a:xfrm>
            <a:off x="4364400" y="1857600"/>
            <a:ext cx="3463200" cy="1656000"/>
          </a:xfrm>
          <a:prstGeom prst="rect">
            <a:avLst/>
          </a:prstGeom>
          <a:solidFill>
            <a:srgbClr val="D8D8D8"/>
          </a:solidFill>
          <a:ln>
            <a:noFill/>
          </a:ln>
        </p:spPr>
      </p:sp>
      <p:sp>
        <p:nvSpPr>
          <p:cNvPr id="43" name="Google Shape;43;p5"/>
          <p:cNvSpPr txBox="1"/>
          <p:nvPr>
            <p:ph idx="4" type="body"/>
          </p:nvPr>
        </p:nvSpPr>
        <p:spPr>
          <a:xfrm>
            <a:off x="4364400"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p:nvPr>
            <p:ph idx="5" type="pic"/>
          </p:nvPr>
        </p:nvSpPr>
        <p:spPr>
          <a:xfrm>
            <a:off x="8008075" y="1857600"/>
            <a:ext cx="3463200" cy="1656000"/>
          </a:xfrm>
          <a:prstGeom prst="rect">
            <a:avLst/>
          </a:prstGeom>
          <a:solidFill>
            <a:srgbClr val="D8D8D8"/>
          </a:solidFill>
          <a:ln>
            <a:noFill/>
          </a:ln>
        </p:spPr>
      </p:sp>
      <p:sp>
        <p:nvSpPr>
          <p:cNvPr id="45" name="Google Shape;45;p5"/>
          <p:cNvSpPr txBox="1"/>
          <p:nvPr>
            <p:ph idx="6" type="body"/>
          </p:nvPr>
        </p:nvSpPr>
        <p:spPr>
          <a:xfrm>
            <a:off x="800807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46" name="Shape 46"/>
        <p:cNvGrpSpPr/>
        <p:nvPr/>
      </p:nvGrpSpPr>
      <p:grpSpPr>
        <a:xfrm>
          <a:off x="0" y="0"/>
          <a:ext cx="0" cy="0"/>
          <a:chOff x="0" y="0"/>
          <a:chExt cx="0" cy="0"/>
        </a:xfrm>
      </p:grpSpPr>
      <p:sp>
        <p:nvSpPr>
          <p:cNvPr id="47" name="Google Shape;47;p6"/>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6"/>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50" name="Google Shape;50;p6"/>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51" name="Google Shape;51;p6"/>
          <p:cNvGrpSpPr/>
          <p:nvPr/>
        </p:nvGrpSpPr>
        <p:grpSpPr>
          <a:xfrm>
            <a:off x="720725" y="5472000"/>
            <a:ext cx="4009268" cy="694945"/>
            <a:chOff x="720725" y="5218493"/>
            <a:chExt cx="4009268" cy="694945"/>
          </a:xfrm>
        </p:grpSpPr>
        <p:pic>
          <p:nvPicPr>
            <p:cNvPr id="52" name="Google Shape;52;p6"/>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53" name="Google Shape;53;p6"/>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54" name="Google Shape;54;p6"/>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55" name="Google Shape;55;p6"/>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56" name="Shape 56"/>
        <p:cNvGrpSpPr/>
        <p:nvPr/>
      </p:nvGrpSpPr>
      <p:grpSpPr>
        <a:xfrm>
          <a:off x="0" y="0"/>
          <a:ext cx="0" cy="0"/>
          <a:chOff x="0" y="0"/>
          <a:chExt cx="0" cy="0"/>
        </a:xfrm>
      </p:grpSpPr>
      <p:sp>
        <p:nvSpPr>
          <p:cNvPr id="57" name="Google Shape;57;p7"/>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59" name="Google Shape;59;p7"/>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60" name="Google Shape;60;p7"/>
          <p:cNvSpPr/>
          <p:nvPr>
            <p:ph idx="2" type="pic"/>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61" name="Shape 61"/>
        <p:cNvGrpSpPr/>
        <p:nvPr/>
      </p:nvGrpSpPr>
      <p:grpSpPr>
        <a:xfrm>
          <a:off x="0" y="0"/>
          <a:ext cx="0" cy="0"/>
          <a:chOff x="0" y="0"/>
          <a:chExt cx="0" cy="0"/>
        </a:xfrm>
      </p:grpSpPr>
      <p:sp>
        <p:nvSpPr>
          <p:cNvPr id="62" name="Google Shape;62;p8"/>
          <p:cNvSpPr/>
          <p:nvPr>
            <p:ph idx="2" type="pic"/>
          </p:nvPr>
        </p:nvSpPr>
        <p:spPr>
          <a:xfrm>
            <a:off x="0" y="0"/>
            <a:ext cx="6912000" cy="6858000"/>
          </a:xfrm>
          <a:prstGeom prst="rect">
            <a:avLst/>
          </a:prstGeom>
          <a:solidFill>
            <a:srgbClr val="D8D8D8"/>
          </a:solidFill>
          <a:ln>
            <a:noFill/>
          </a:ln>
        </p:spPr>
      </p:sp>
      <p:sp>
        <p:nvSpPr>
          <p:cNvPr id="63" name="Google Shape;63;p8"/>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65" name="Google Shape;65;p8"/>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9"/>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9"/>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73" name="Shape 73"/>
        <p:cNvGrpSpPr/>
        <p:nvPr/>
      </p:nvGrpSpPr>
      <p:grpSpPr>
        <a:xfrm>
          <a:off x="0" y="0"/>
          <a:ext cx="0" cy="0"/>
          <a:chOff x="0" y="0"/>
          <a:chExt cx="0" cy="0"/>
        </a:xfrm>
      </p:grpSpPr>
      <p:sp>
        <p:nvSpPr>
          <p:cNvPr id="74" name="Google Shape;74;p10"/>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10"/>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0"/>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1"/>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1"/>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ctrTitle"/>
          </p:nvPr>
        </p:nvSpPr>
        <p:spPr>
          <a:xfrm>
            <a:off x="1368000" y="2790000"/>
            <a:ext cx="104607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500"/>
              <a:t>Reports from GOOS components: </a:t>
            </a:r>
            <a:endParaRPr sz="4500"/>
          </a:p>
          <a:p>
            <a:pPr indent="0" lvl="0" marL="0" rtl="0" algn="l">
              <a:lnSpc>
                <a:spcPct val="90000"/>
              </a:lnSpc>
              <a:spcBef>
                <a:spcPts val="0"/>
              </a:spcBef>
              <a:spcAft>
                <a:spcPts val="0"/>
              </a:spcAft>
              <a:buClr>
                <a:schemeClr val="lt1"/>
              </a:buClr>
              <a:buSzPts val="5000"/>
              <a:buFont typeface="Arial"/>
              <a:buNone/>
            </a:pPr>
            <a:r>
              <a:t/>
            </a:r>
            <a:endParaRPr sz="1500"/>
          </a:p>
          <a:p>
            <a:pPr indent="0" lvl="0" marL="0" rtl="0" algn="l">
              <a:lnSpc>
                <a:spcPct val="90000"/>
              </a:lnSpc>
              <a:spcBef>
                <a:spcPts val="0"/>
              </a:spcBef>
              <a:spcAft>
                <a:spcPts val="0"/>
              </a:spcAft>
              <a:buClr>
                <a:schemeClr val="lt1"/>
              </a:buClr>
              <a:buSzPts val="5000"/>
              <a:buFont typeface="Arial"/>
              <a:buNone/>
            </a:pPr>
            <a:r>
              <a:rPr lang="en-GB" sz="4500"/>
              <a:t>Biology and Ecosystem Panel </a:t>
            </a:r>
            <a:endParaRPr sz="4500"/>
          </a:p>
        </p:txBody>
      </p:sp>
      <p:sp>
        <p:nvSpPr>
          <p:cNvPr id="136" name="Google Shape;136;p19"/>
          <p:cNvSpPr txBox="1"/>
          <p:nvPr>
            <p:ph idx="1" type="subTitle"/>
          </p:nvPr>
        </p:nvSpPr>
        <p:spPr>
          <a:xfrm>
            <a:off x="1368000" y="4985250"/>
            <a:ext cx="7552200" cy="928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Gabrielle Canonico (U.S. IOOS, Co-Chair)</a:t>
            </a:r>
            <a:endParaRPr/>
          </a:p>
          <a:p>
            <a:pPr indent="0" lvl="0" marL="0" rtl="0" algn="l">
              <a:lnSpc>
                <a:spcPct val="105000"/>
              </a:lnSpc>
              <a:spcBef>
                <a:spcPts val="0"/>
              </a:spcBef>
              <a:spcAft>
                <a:spcPts val="0"/>
              </a:spcAft>
              <a:buClr>
                <a:schemeClr val="dk1"/>
              </a:buClr>
              <a:buSzPts val="1100"/>
              <a:buFont typeface="Arial"/>
              <a:buNone/>
            </a:pPr>
            <a:r>
              <a:rPr lang="en-GB"/>
              <a:t>Karen Evans (CSIRO, Co-Chair)</a:t>
            </a:r>
            <a:endParaRPr/>
          </a:p>
          <a:p>
            <a:pPr indent="0" lvl="0" marL="0" rtl="0" algn="l">
              <a:lnSpc>
                <a:spcPct val="105000"/>
              </a:lnSpc>
              <a:spcBef>
                <a:spcPts val="0"/>
              </a:spcBef>
              <a:spcAft>
                <a:spcPts val="0"/>
              </a:spcAft>
              <a:buClr>
                <a:schemeClr val="dk1"/>
              </a:buClr>
              <a:buSzPts val="1100"/>
              <a:buFont typeface="Arial"/>
              <a:buNone/>
            </a:pPr>
            <a:r>
              <a:rPr lang="en-GB"/>
              <a:t>Ana Lara Lopez (International Project Officer)</a:t>
            </a:r>
            <a:endParaRPr/>
          </a:p>
          <a:p>
            <a:pPr indent="0" lvl="0" marL="0" rtl="0" algn="l">
              <a:lnSpc>
                <a:spcPct val="105000"/>
              </a:lnSpc>
              <a:spcBef>
                <a:spcPts val="0"/>
              </a:spcBef>
              <a:spcAft>
                <a:spcPts val="0"/>
              </a:spcAft>
              <a:buClr>
                <a:schemeClr val="dk1"/>
              </a:buClr>
              <a:buSzPts val="1100"/>
              <a:buFont typeface="Arial"/>
              <a:buNone/>
            </a:pPr>
            <a:r>
              <a:t/>
            </a:r>
            <a:endParaRPr/>
          </a:p>
          <a:p>
            <a:pPr indent="0" lvl="0" marL="0" rtl="0" algn="l">
              <a:lnSpc>
                <a:spcPct val="105000"/>
              </a:lnSpc>
              <a:spcBef>
                <a:spcPts val="0"/>
              </a:spcBef>
              <a:spcAft>
                <a:spcPts val="0"/>
              </a:spcAft>
              <a:buClr>
                <a:schemeClr val="dk1"/>
              </a:buClr>
              <a:buSzPts val="1100"/>
              <a:buFont typeface="Arial"/>
              <a:buNone/>
            </a:pPr>
            <a:r>
              <a:rPr lang="en-GB"/>
              <a:t>GOOS 12th Steering Committee meeting 25 - 27 April 2023</a:t>
            </a:r>
            <a:endParaRPr/>
          </a:p>
          <a:p>
            <a:pPr indent="0" lvl="0" marL="0" rtl="0" algn="l">
              <a:lnSpc>
                <a:spcPct val="105000"/>
              </a:lnSpc>
              <a:spcBef>
                <a:spcPts val="0"/>
              </a:spcBef>
              <a:spcAft>
                <a:spcPts val="0"/>
              </a:spcAft>
              <a:buClr>
                <a:schemeClr val="lt1"/>
              </a:buClr>
              <a:buSzPts val="1800"/>
              <a:buNone/>
            </a:pPr>
            <a:r>
              <a:t/>
            </a:r>
            <a:endParaRPr/>
          </a:p>
        </p:txBody>
      </p:sp>
      <p:pic>
        <p:nvPicPr>
          <p:cNvPr id="137" name="Google Shape;137;p19"/>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720726" y="722313"/>
            <a:ext cx="10750500" cy="57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Some achievements and highlights</a:t>
            </a:r>
            <a:endParaRPr/>
          </a:p>
        </p:txBody>
      </p:sp>
      <p:sp>
        <p:nvSpPr>
          <p:cNvPr id="144" name="Google Shape;144;p20"/>
          <p:cNvSpPr txBox="1"/>
          <p:nvPr>
            <p:ph idx="1" type="body"/>
          </p:nvPr>
        </p:nvSpPr>
        <p:spPr>
          <a:xfrm>
            <a:off x="720725" y="1297000"/>
            <a:ext cx="5375400" cy="46164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GB" sz="2000"/>
              <a:t>GOOS BioEco Portal 1.0 launched</a:t>
            </a:r>
            <a:endParaRPr sz="2000"/>
          </a:p>
          <a:p>
            <a:pPr indent="-355600" lvl="0" marL="457200" rtl="0" algn="l">
              <a:spcBef>
                <a:spcPts val="0"/>
              </a:spcBef>
              <a:spcAft>
                <a:spcPts val="0"/>
              </a:spcAft>
              <a:buSzPts val="2000"/>
              <a:buChar char="●"/>
            </a:pPr>
            <a:r>
              <a:rPr lang="en-GB" sz="2000"/>
              <a:t>Phytoplankton in 2022 GOOS Report Card</a:t>
            </a:r>
            <a:endParaRPr sz="2000"/>
          </a:p>
          <a:p>
            <a:pPr indent="-355600" lvl="0" marL="457200" rtl="0" algn="l">
              <a:spcBef>
                <a:spcPts val="0"/>
              </a:spcBef>
              <a:spcAft>
                <a:spcPts val="0"/>
              </a:spcAft>
              <a:buSzPts val="2000"/>
              <a:buChar char="●"/>
            </a:pPr>
            <a:r>
              <a:rPr lang="en-GB" sz="2000"/>
              <a:t>GOOS at CBD COP-15 </a:t>
            </a:r>
            <a:endParaRPr sz="2000"/>
          </a:p>
          <a:p>
            <a:pPr indent="-355600" lvl="0" marL="457200" rtl="0" algn="l">
              <a:spcBef>
                <a:spcPts val="0"/>
              </a:spcBef>
              <a:spcAft>
                <a:spcPts val="0"/>
              </a:spcAft>
              <a:buSzPts val="2000"/>
              <a:buChar char="●"/>
            </a:pPr>
            <a:r>
              <a:rPr lang="en-GB" sz="2000"/>
              <a:t>IPO support for EuroSea ‘Strengthen and extend BioEco monitoring networks throughout the European Seas’</a:t>
            </a:r>
            <a:endParaRPr sz="2000"/>
          </a:p>
          <a:p>
            <a:pPr indent="-355600" lvl="0" marL="457200" rtl="0" algn="l">
              <a:spcBef>
                <a:spcPts val="0"/>
              </a:spcBef>
              <a:spcAft>
                <a:spcPts val="0"/>
              </a:spcAft>
              <a:buSzPts val="2000"/>
              <a:buChar char="●"/>
            </a:pPr>
            <a:r>
              <a:rPr lang="en-GB" sz="2000"/>
              <a:t>Ocean</a:t>
            </a:r>
            <a:r>
              <a:rPr lang="en-GB" sz="2000"/>
              <a:t> Sound EOV spec sheet and implementation plan</a:t>
            </a:r>
            <a:endParaRPr sz="2000"/>
          </a:p>
          <a:p>
            <a:pPr indent="-355600" lvl="0" marL="457200" rtl="0" algn="l">
              <a:spcBef>
                <a:spcPts val="0"/>
              </a:spcBef>
              <a:spcAft>
                <a:spcPts val="0"/>
              </a:spcAft>
              <a:buSzPts val="2000"/>
              <a:buChar char="●"/>
            </a:pPr>
            <a:r>
              <a:rPr lang="en-GB" sz="2000"/>
              <a:t>Spanning coastal to deep ocean (invertebrates, corals, sound)</a:t>
            </a:r>
            <a:endParaRPr sz="2000"/>
          </a:p>
          <a:p>
            <a:pPr indent="-355600" lvl="0" marL="457200" rtl="0" algn="l">
              <a:spcBef>
                <a:spcPts val="0"/>
              </a:spcBef>
              <a:spcAft>
                <a:spcPts val="0"/>
              </a:spcAft>
              <a:buSzPts val="2000"/>
              <a:buChar char="●"/>
            </a:pPr>
            <a:r>
              <a:rPr lang="en-GB" sz="2000"/>
              <a:t>New EOV leads: Coral (ECOP deep sea co-lead), Seabird, Seagrass, Turtle,  Zooplankton; identification of co-leads for Microbes, Mangroves underway</a:t>
            </a:r>
            <a:endParaRPr sz="2000"/>
          </a:p>
          <a:p>
            <a:pPr indent="-355600" lvl="0" marL="457200" rtl="0" algn="l">
              <a:spcBef>
                <a:spcPts val="0"/>
              </a:spcBef>
              <a:spcAft>
                <a:spcPts val="0"/>
              </a:spcAft>
              <a:buSzPts val="2000"/>
              <a:buChar char="●"/>
            </a:pPr>
            <a:r>
              <a:rPr lang="en-GB" sz="2000"/>
              <a:t>Decade, G7 engagement</a:t>
            </a:r>
            <a:endParaRPr sz="2000"/>
          </a:p>
        </p:txBody>
      </p:sp>
      <p:sp>
        <p:nvSpPr>
          <p:cNvPr id="145" name="Google Shape;145;p20"/>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46" name="Google Shape;146;p20"/>
          <p:cNvPicPr preferRelativeResize="0"/>
          <p:nvPr/>
        </p:nvPicPr>
        <p:blipFill rotWithShape="1">
          <a:blip r:embed="rId3">
            <a:alphaModFix/>
          </a:blip>
          <a:srcRect b="0" l="0" r="0" t="8533"/>
          <a:stretch/>
        </p:blipFill>
        <p:spPr>
          <a:xfrm>
            <a:off x="6174650" y="1845325"/>
            <a:ext cx="5802573" cy="3288750"/>
          </a:xfrm>
          <a:prstGeom prst="rect">
            <a:avLst/>
          </a:prstGeom>
          <a:noFill/>
          <a:ln>
            <a:noFill/>
          </a:ln>
        </p:spPr>
      </p:pic>
      <p:sp>
        <p:nvSpPr>
          <p:cNvPr id="147" name="Google Shape;147;p20"/>
          <p:cNvSpPr txBox="1"/>
          <p:nvPr/>
        </p:nvSpPr>
        <p:spPr>
          <a:xfrm>
            <a:off x="6307075" y="5338225"/>
            <a:ext cx="56703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1800">
                <a:solidFill>
                  <a:schemeClr val="accent1"/>
                </a:solidFill>
              </a:rPr>
              <a:t>https://bioeco.goosocean.org/</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720726" y="722313"/>
            <a:ext cx="10750500" cy="57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Future plans	</a:t>
            </a:r>
            <a:endParaRPr/>
          </a:p>
        </p:txBody>
      </p:sp>
      <p:sp>
        <p:nvSpPr>
          <p:cNvPr id="154" name="Google Shape;154;p21"/>
          <p:cNvSpPr txBox="1"/>
          <p:nvPr>
            <p:ph idx="1" type="body"/>
          </p:nvPr>
        </p:nvSpPr>
        <p:spPr>
          <a:xfrm>
            <a:off x="720725" y="1297000"/>
            <a:ext cx="5795400" cy="46164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GB" sz="2000"/>
              <a:t>Hybrid meeting Sept 2023 - aligned with EuroSea, </a:t>
            </a:r>
            <a:r>
              <a:rPr lang="en-GB" sz="2000"/>
              <a:t>Horizon</a:t>
            </a:r>
            <a:r>
              <a:rPr lang="en-GB" sz="2000"/>
              <a:t> Europe/MARCO-BOLO </a:t>
            </a:r>
            <a:endParaRPr sz="2000"/>
          </a:p>
          <a:p>
            <a:pPr indent="-355600" lvl="0" marL="457200" rtl="0" algn="l">
              <a:spcBef>
                <a:spcPts val="0"/>
              </a:spcBef>
              <a:spcAft>
                <a:spcPts val="0"/>
              </a:spcAft>
              <a:buSzPts val="2000"/>
              <a:buChar char="●"/>
            </a:pPr>
            <a:r>
              <a:rPr lang="en-GB" sz="2000"/>
              <a:t>2023 GOOS Report Card  </a:t>
            </a:r>
            <a:endParaRPr sz="2000"/>
          </a:p>
          <a:p>
            <a:pPr indent="-355600" lvl="0" marL="457200" rtl="0" algn="l">
              <a:spcBef>
                <a:spcPts val="0"/>
              </a:spcBef>
              <a:spcAft>
                <a:spcPts val="0"/>
              </a:spcAft>
              <a:buSzPts val="2000"/>
              <a:buChar char="●"/>
            </a:pPr>
            <a:r>
              <a:rPr lang="en-GB" sz="2000"/>
              <a:t>Emerging networks discussion with GRAs</a:t>
            </a:r>
            <a:endParaRPr sz="2000"/>
          </a:p>
          <a:p>
            <a:pPr indent="-355600" lvl="0" marL="457200" rtl="0" algn="l">
              <a:spcBef>
                <a:spcPts val="0"/>
              </a:spcBef>
              <a:spcAft>
                <a:spcPts val="0"/>
              </a:spcAft>
              <a:buSzPts val="2000"/>
              <a:buChar char="●"/>
            </a:pPr>
            <a:r>
              <a:rPr lang="en-GB" sz="2000"/>
              <a:t>Re-establishing MOU with GEO BON/MBON</a:t>
            </a:r>
            <a:endParaRPr sz="2000"/>
          </a:p>
          <a:p>
            <a:pPr indent="-355600" lvl="0" marL="457200" rtl="0" algn="l">
              <a:spcBef>
                <a:spcPts val="0"/>
              </a:spcBef>
              <a:spcAft>
                <a:spcPts val="0"/>
              </a:spcAft>
              <a:buSzPts val="2000"/>
              <a:buChar char="●"/>
            </a:pPr>
            <a:r>
              <a:rPr lang="en-GB" sz="2000"/>
              <a:t>G7 Future of Seas and Oceans Initiative ‘Marine Life’ priority</a:t>
            </a:r>
            <a:endParaRPr sz="2000"/>
          </a:p>
          <a:p>
            <a:pPr indent="-355600" lvl="0" marL="457200" rtl="0" algn="l">
              <a:spcBef>
                <a:spcPts val="0"/>
              </a:spcBef>
              <a:spcAft>
                <a:spcPts val="0"/>
              </a:spcAft>
              <a:buSzPts val="2000"/>
              <a:buChar char="●"/>
            </a:pPr>
            <a:r>
              <a:rPr lang="en-GB" sz="2000"/>
              <a:t>Pursuing additional Horizon Europe funding</a:t>
            </a:r>
            <a:endParaRPr sz="2000"/>
          </a:p>
          <a:p>
            <a:pPr indent="-355600" lvl="0" marL="457200" rtl="0" algn="l">
              <a:spcBef>
                <a:spcPts val="0"/>
              </a:spcBef>
              <a:spcAft>
                <a:spcPts val="0"/>
              </a:spcAft>
              <a:buSzPts val="2000"/>
              <a:buChar char="●"/>
            </a:pPr>
            <a:r>
              <a:rPr lang="en-GB" sz="2000"/>
              <a:t>Decade engagement</a:t>
            </a:r>
            <a:endParaRPr sz="2000"/>
          </a:p>
          <a:p>
            <a:pPr indent="-355600" lvl="0" marL="457200" rtl="0" algn="l">
              <a:spcBef>
                <a:spcPts val="0"/>
              </a:spcBef>
              <a:spcAft>
                <a:spcPts val="0"/>
              </a:spcAft>
              <a:buSzPts val="2000"/>
              <a:buChar char="●"/>
            </a:pPr>
            <a:r>
              <a:rPr lang="en-GB" sz="2000"/>
              <a:t>Other strategic partnerships</a:t>
            </a:r>
            <a:endParaRPr sz="2000"/>
          </a:p>
        </p:txBody>
      </p:sp>
      <p:sp>
        <p:nvSpPr>
          <p:cNvPr id="155" name="Google Shape;155;p21"/>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56" name="Google Shape;156;p21"/>
          <p:cNvPicPr preferRelativeResize="0"/>
          <p:nvPr/>
        </p:nvPicPr>
        <p:blipFill rotWithShape="1">
          <a:blip r:embed="rId3">
            <a:alphaModFix/>
          </a:blip>
          <a:srcRect b="0" l="0" r="0" t="0"/>
          <a:stretch/>
        </p:blipFill>
        <p:spPr>
          <a:xfrm>
            <a:off x="6169625" y="1370990"/>
            <a:ext cx="5795399" cy="32676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720751" y="353113"/>
            <a:ext cx="10750500" cy="57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Discussion topics</a:t>
            </a:r>
            <a:endParaRPr/>
          </a:p>
        </p:txBody>
      </p:sp>
      <p:sp>
        <p:nvSpPr>
          <p:cNvPr id="163" name="Google Shape;163;p22"/>
          <p:cNvSpPr txBox="1"/>
          <p:nvPr>
            <p:ph idx="1" type="body"/>
          </p:nvPr>
        </p:nvSpPr>
        <p:spPr>
          <a:xfrm>
            <a:off x="720725" y="865200"/>
            <a:ext cx="10640400" cy="538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400"/>
          </a:p>
          <a:p>
            <a:pPr indent="-355600" lvl="0" marL="457200" rtl="0" algn="l">
              <a:spcBef>
                <a:spcPts val="0"/>
              </a:spcBef>
              <a:spcAft>
                <a:spcPts val="0"/>
              </a:spcAft>
              <a:buClr>
                <a:schemeClr val="dk1"/>
              </a:buClr>
              <a:buSzPts val="2000"/>
              <a:buChar char="●"/>
            </a:pPr>
            <a:r>
              <a:rPr lang="en-GB" sz="2000">
                <a:solidFill>
                  <a:schemeClr val="dk1"/>
                </a:solidFill>
              </a:rPr>
              <a:t>Strategy for long-term support for the Panel</a:t>
            </a:r>
            <a:endParaRPr sz="2000">
              <a:solidFill>
                <a:schemeClr val="dk1"/>
              </a:solidFill>
            </a:endParaRPr>
          </a:p>
          <a:p>
            <a:pPr indent="-342900" lvl="1" marL="914400" rtl="0" algn="l">
              <a:spcBef>
                <a:spcPts val="0"/>
              </a:spcBef>
              <a:spcAft>
                <a:spcPts val="0"/>
              </a:spcAft>
              <a:buClr>
                <a:schemeClr val="dk1"/>
              </a:buClr>
              <a:buSzPts val="1800"/>
              <a:buChar char="○"/>
            </a:pPr>
            <a:r>
              <a:rPr b="0" lang="en-GB" sz="1800">
                <a:solidFill>
                  <a:schemeClr val="dk1"/>
                </a:solidFill>
              </a:rPr>
              <a:t>Funding for the IPO position is currently not available to provide full-time support for the work requirements of the Panel and has not been for the last three years. </a:t>
            </a:r>
            <a:endParaRPr b="0" sz="1800">
              <a:solidFill>
                <a:schemeClr val="dk1"/>
              </a:solidFill>
            </a:endParaRPr>
          </a:p>
          <a:p>
            <a:pPr indent="-342900" lvl="1" marL="914400" rtl="0" algn="l">
              <a:spcBef>
                <a:spcPts val="0"/>
              </a:spcBef>
              <a:spcAft>
                <a:spcPts val="0"/>
              </a:spcAft>
              <a:buClr>
                <a:schemeClr val="dk1"/>
              </a:buClr>
              <a:buSzPts val="1800"/>
              <a:buChar char="○"/>
            </a:pPr>
            <a:r>
              <a:rPr b="0" lang="en-GB" sz="1800">
                <a:solidFill>
                  <a:schemeClr val="dk1"/>
                </a:solidFill>
              </a:rPr>
              <a:t>Funding to develop and socialize EOV specification sheets (eg community workshops)</a:t>
            </a:r>
            <a:endParaRPr b="0" sz="18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Strategy for long-term support for BioEco data coordination</a:t>
            </a:r>
            <a:endParaRPr sz="2000">
              <a:solidFill>
                <a:schemeClr val="dk1"/>
              </a:solidFill>
            </a:endParaRPr>
          </a:p>
          <a:p>
            <a:pPr indent="-342900" lvl="1" marL="914400" rtl="0" algn="l">
              <a:spcBef>
                <a:spcPts val="0"/>
              </a:spcBef>
              <a:spcAft>
                <a:spcPts val="0"/>
              </a:spcAft>
              <a:buClr>
                <a:schemeClr val="dk1"/>
              </a:buClr>
              <a:buSzPts val="1800"/>
              <a:buChar char="○"/>
            </a:pPr>
            <a:r>
              <a:rPr b="0" lang="en-GB" sz="1800">
                <a:solidFill>
                  <a:schemeClr val="dk1"/>
                </a:solidFill>
              </a:rPr>
              <a:t>Support to ensure OceanOps engagement with BioEco community, data flow mapping</a:t>
            </a:r>
            <a:endParaRPr b="0" sz="1800">
              <a:solidFill>
                <a:schemeClr val="dk1"/>
              </a:solidFill>
            </a:endParaRPr>
          </a:p>
          <a:p>
            <a:pPr indent="-342900" lvl="1" marL="914400" rtl="0" algn="l">
              <a:spcBef>
                <a:spcPts val="0"/>
              </a:spcBef>
              <a:spcAft>
                <a:spcPts val="0"/>
              </a:spcAft>
              <a:buClr>
                <a:schemeClr val="dk1"/>
              </a:buClr>
              <a:buSzPts val="1800"/>
              <a:buChar char="○"/>
            </a:pPr>
            <a:r>
              <a:rPr b="0" lang="en-GB" sz="1800">
                <a:solidFill>
                  <a:schemeClr val="dk1"/>
                </a:solidFill>
              </a:rPr>
              <a:t>BioEco Portal funding ended March 2023; 2.0 launch for July 2023 delayed</a:t>
            </a:r>
            <a:endParaRPr b="0" sz="18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What are mechanisms to best engage BioEco with other components as well as OCG, OceanOps on data mapping and reporting?</a:t>
            </a:r>
            <a:endParaRPr sz="2000">
              <a:solidFill>
                <a:schemeClr val="dk1"/>
              </a:solidFill>
            </a:endParaRPr>
          </a:p>
          <a:p>
            <a:pPr indent="-355600" lvl="1" marL="914400" rtl="0" algn="l">
              <a:spcBef>
                <a:spcPts val="0"/>
              </a:spcBef>
              <a:spcAft>
                <a:spcPts val="0"/>
              </a:spcAft>
              <a:buClr>
                <a:schemeClr val="dk1"/>
              </a:buClr>
              <a:buSzPts val="2000"/>
              <a:buChar char="○"/>
            </a:pPr>
            <a:r>
              <a:rPr b="0" lang="en-GB">
                <a:solidFill>
                  <a:schemeClr val="dk1"/>
                </a:solidFill>
              </a:rPr>
              <a:t>Important to </a:t>
            </a:r>
            <a:r>
              <a:rPr b="0" lang="en-GB" sz="2000">
                <a:solidFill>
                  <a:schemeClr val="dk1"/>
                </a:solidFill>
              </a:rPr>
              <a:t>ensure up</a:t>
            </a:r>
            <a:r>
              <a:rPr b="0" lang="en-GB">
                <a:solidFill>
                  <a:schemeClr val="dk1"/>
                </a:solidFill>
              </a:rPr>
              <a:t>take of BioEco EOVs and </a:t>
            </a:r>
            <a:r>
              <a:rPr b="0" lang="en-GB" sz="2000">
                <a:solidFill>
                  <a:schemeClr val="dk1"/>
                </a:solidFill>
              </a:rPr>
              <a:t>visibility, longe</a:t>
            </a:r>
            <a:r>
              <a:rPr b="0" lang="en-GB">
                <a:solidFill>
                  <a:schemeClr val="dk1"/>
                </a:solidFill>
              </a:rPr>
              <a:t>vity of BioEco </a:t>
            </a:r>
            <a:r>
              <a:rPr b="0" lang="en-GB" sz="2000">
                <a:solidFill>
                  <a:schemeClr val="dk1"/>
                </a:solidFill>
              </a:rPr>
              <a:t>EOV</a:t>
            </a:r>
            <a:r>
              <a:rPr b="0" lang="en-GB">
                <a:solidFill>
                  <a:schemeClr val="dk1"/>
                </a:solidFill>
              </a:rPr>
              <a:t> collection </a:t>
            </a:r>
            <a:r>
              <a:rPr b="0" lang="en-GB" sz="2000">
                <a:solidFill>
                  <a:schemeClr val="dk1"/>
                </a:solidFill>
              </a:rPr>
              <a:t>and programmes </a:t>
            </a:r>
            <a:endParaRPr b="0" sz="2000">
              <a:solidFill>
                <a:schemeClr val="dk1"/>
              </a:solidFill>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64" name="Google Shape;164;p22"/>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ctrTitle"/>
          </p:nvPr>
        </p:nvSpPr>
        <p:spPr>
          <a:xfrm>
            <a:off x="3999419" y="2366351"/>
            <a:ext cx="4074000" cy="10188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accent1"/>
              </a:buClr>
              <a:buSzPts val="6000"/>
              <a:buFont typeface="Arial"/>
              <a:buNone/>
            </a:pPr>
            <a:r>
              <a:rPr lang="en-GB"/>
              <a:t>Thank you</a:t>
            </a:r>
            <a:endParaRPr/>
          </a:p>
        </p:txBody>
      </p:sp>
      <p:sp>
        <p:nvSpPr>
          <p:cNvPr id="170" name="Google Shape;170;p23"/>
          <p:cNvSpPr txBox="1"/>
          <p:nvPr>
            <p:ph idx="1" type="subTitle"/>
          </p:nvPr>
        </p:nvSpPr>
        <p:spPr>
          <a:xfrm>
            <a:off x="4118688" y="3385150"/>
            <a:ext cx="4074000" cy="444600"/>
          </a:xfrm>
          <a:prstGeom prst="rect">
            <a:avLst/>
          </a:prstGeom>
          <a:noFill/>
          <a:ln>
            <a:noFill/>
          </a:ln>
        </p:spPr>
        <p:txBody>
          <a:bodyPr anchorCtr="0" anchor="t" bIns="0" lIns="0" spcFirstLastPara="1" rIns="0" wrap="square" tIns="0">
            <a:noAutofit/>
          </a:bodyPr>
          <a:lstStyle/>
          <a:p>
            <a:pPr indent="0" lvl="0" marL="0" rtl="0" algn="ctr">
              <a:lnSpc>
                <a:spcPct val="105000"/>
              </a:lnSpc>
              <a:spcBef>
                <a:spcPts val="0"/>
              </a:spcBef>
              <a:spcAft>
                <a:spcPts val="0"/>
              </a:spcAft>
              <a:buClr>
                <a:schemeClr val="accent2"/>
              </a:buClr>
              <a:buSzPts val="2400"/>
              <a:buNone/>
            </a:pPr>
            <a:r>
              <a:rPr lang="en-GB"/>
              <a:t>goosocean.org</a:t>
            </a:r>
            <a:endParaRPr/>
          </a:p>
        </p:txBody>
      </p:sp>
      <p:pic>
        <p:nvPicPr>
          <p:cNvPr id="171" name="Google Shape;171;p23"/>
          <p:cNvPicPr preferRelativeResize="0"/>
          <p:nvPr/>
        </p:nvPicPr>
        <p:blipFill>
          <a:blip r:embed="rId3">
            <a:alphaModFix/>
          </a:blip>
          <a:stretch>
            <a:fillRect/>
          </a:stretch>
        </p:blipFill>
        <p:spPr>
          <a:xfrm>
            <a:off x="7336151" y="3990100"/>
            <a:ext cx="3996774" cy="2076451"/>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