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 id="2147483680" r:id="rId5"/>
    <p:sldMasterId id="214748368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embeddedFontLst>
    <p:embeddedFont>
      <p:font typeface="Roboto"/>
      <p:regular r:id="rId25"/>
      <p:bold r:id="rId26"/>
      <p:italic r:id="rId27"/>
      <p:boldItalic r:id="rId28"/>
    </p:embeddedFont>
    <p:embeddedFont>
      <p:font typeface="Barlow Semi Condensed Medium"/>
      <p:regular r:id="rId29"/>
      <p:bold r:id="rId30"/>
      <p:italic r:id="rId31"/>
      <p:boldItalic r:id="rId32"/>
    </p:embeddedFont>
    <p:embeddedFont>
      <p:font typeface="Barlow Medium"/>
      <p:regular r:id="rId33"/>
      <p:bold r:id="rId34"/>
      <p:italic r:id="rId35"/>
      <p:boldItalic r:id="rId36"/>
    </p:embeddedFont>
    <p:embeddedFont>
      <p:font typeface="Roboto Light"/>
      <p:regular r:id="rId37"/>
      <p:bold r:id="rId38"/>
      <p:italic r:id="rId39"/>
      <p:boldItalic r:id="rId40"/>
    </p:embeddedFont>
    <p:embeddedFont>
      <p:font typeface="Barlow Semi Condensed"/>
      <p:regular r:id="rId41"/>
      <p:bold r:id="rId42"/>
      <p:italic r:id="rId43"/>
      <p:boldItalic r:id="rId44"/>
    </p:embeddedFont>
    <p:embeddedFont>
      <p:font typeface="Barlow"/>
      <p:regular r:id="rId45"/>
      <p:bold r:id="rId46"/>
      <p:italic r:id="rId47"/>
      <p:boldItalic r:id="rId48"/>
    </p:embeddedFont>
    <p:embeddedFont>
      <p:font typeface="Barlow Light"/>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79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792"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Light-boldItalic.fntdata"/><Relationship Id="rId42" Type="http://schemas.openxmlformats.org/officeDocument/2006/relationships/font" Target="fonts/BarlowSemiCondensed-bold.fntdata"/><Relationship Id="rId41" Type="http://schemas.openxmlformats.org/officeDocument/2006/relationships/font" Target="fonts/BarlowSemiCondensed-regular.fntdata"/><Relationship Id="rId44" Type="http://schemas.openxmlformats.org/officeDocument/2006/relationships/font" Target="fonts/BarlowSemiCondensed-boldItalic.fntdata"/><Relationship Id="rId43" Type="http://schemas.openxmlformats.org/officeDocument/2006/relationships/font" Target="fonts/BarlowSemiCondensed-italic.fntdata"/><Relationship Id="rId46" Type="http://schemas.openxmlformats.org/officeDocument/2006/relationships/font" Target="fonts/Barlow-bold.fntdata"/><Relationship Id="rId45" Type="http://schemas.openxmlformats.org/officeDocument/2006/relationships/font" Target="fonts/Barlow-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Barlow-boldItalic.fntdata"/><Relationship Id="rId47" Type="http://schemas.openxmlformats.org/officeDocument/2006/relationships/font" Target="fonts/Barlow-italic.fntdata"/><Relationship Id="rId49" Type="http://schemas.openxmlformats.org/officeDocument/2006/relationships/font" Target="fonts/BarlowLight-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BarlowSemiCondensedMedium-italic.fntdata"/><Relationship Id="rId30" Type="http://schemas.openxmlformats.org/officeDocument/2006/relationships/font" Target="fonts/BarlowSemiCondensedMedium-bold.fntdata"/><Relationship Id="rId33" Type="http://schemas.openxmlformats.org/officeDocument/2006/relationships/font" Target="fonts/BarlowMedium-regular.fntdata"/><Relationship Id="rId32" Type="http://schemas.openxmlformats.org/officeDocument/2006/relationships/font" Target="fonts/BarlowSemiCondensedMedium-boldItalic.fntdata"/><Relationship Id="rId35" Type="http://schemas.openxmlformats.org/officeDocument/2006/relationships/font" Target="fonts/BarlowMedium-italic.fntdata"/><Relationship Id="rId34" Type="http://schemas.openxmlformats.org/officeDocument/2006/relationships/font" Target="fonts/BarlowMedium-bold.fntdata"/><Relationship Id="rId37" Type="http://schemas.openxmlformats.org/officeDocument/2006/relationships/font" Target="fonts/RobotoLight-regular.fntdata"/><Relationship Id="rId36" Type="http://schemas.openxmlformats.org/officeDocument/2006/relationships/font" Target="fonts/BarlowMedium-boldItalic.fntdata"/><Relationship Id="rId39" Type="http://schemas.openxmlformats.org/officeDocument/2006/relationships/font" Target="fonts/RobotoLight-italic.fntdata"/><Relationship Id="rId38" Type="http://schemas.openxmlformats.org/officeDocument/2006/relationships/font" Target="fonts/RobotoLight-bold.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29" Type="http://schemas.openxmlformats.org/officeDocument/2006/relationships/font" Target="fonts/BarlowSemiCondensedMedium-regular.fntdata"/><Relationship Id="rId51" Type="http://schemas.openxmlformats.org/officeDocument/2006/relationships/font" Target="fonts/BarlowLight-italic.fntdata"/><Relationship Id="rId50" Type="http://schemas.openxmlformats.org/officeDocument/2006/relationships/font" Target="fonts/BarlowLight-bold.fntdata"/><Relationship Id="rId52" Type="http://schemas.openxmlformats.org/officeDocument/2006/relationships/font" Target="fonts/BarlowLight-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03567194ff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Char char="-"/>
            </a:pPr>
            <a:r>
              <a:rPr lang="en"/>
              <a:t>Acknowledgement of co-chairs etc.</a:t>
            </a:r>
            <a:endParaRPr/>
          </a:p>
          <a:p>
            <a:pPr indent="-298450" lvl="0" marL="457200" rtl="0" algn="l">
              <a:lnSpc>
                <a:spcPct val="100000"/>
              </a:lnSpc>
              <a:spcBef>
                <a:spcPts val="0"/>
              </a:spcBef>
              <a:spcAft>
                <a:spcPts val="0"/>
              </a:spcAft>
              <a:buSzPts val="1100"/>
              <a:buChar char="-"/>
            </a:pPr>
            <a:r>
              <a:rPr lang="en"/>
              <a:t>1 of three endorsed GOOS UN Decade programs</a:t>
            </a:r>
            <a:endParaRPr/>
          </a:p>
        </p:txBody>
      </p:sp>
      <p:sp>
        <p:nvSpPr>
          <p:cNvPr id="190" name="Google Shape;190;g203567194ff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00ec9c1eb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g200ec9c1eb2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6 initial exemplars are envisioning pilot activities that will engage a wide range of users from around the world to target some really important issues where ocean knowledge will be very important for a range of uses…policy, decision-making, safety, food security, saving lives and property.</a:t>
            </a:r>
            <a:endParaRPr/>
          </a:p>
          <a:p>
            <a:pPr indent="0" lvl="0" marL="0" rtl="0" algn="l">
              <a:lnSpc>
                <a:spcPct val="100000"/>
              </a:lnSpc>
              <a:spcBef>
                <a:spcPts val="0"/>
              </a:spcBef>
              <a:spcAft>
                <a:spcPts val="0"/>
              </a:spcAft>
              <a:buSzPts val="1100"/>
              <a:buNone/>
            </a:pPr>
            <a:r>
              <a:rPr lang="en"/>
              <a:t>These are our starting points. </a:t>
            </a:r>
            <a:endParaRPr/>
          </a:p>
          <a:p>
            <a:pPr indent="0" lvl="0" marL="0" rtl="0" algn="l">
              <a:lnSpc>
                <a:spcPct val="100000"/>
              </a:lnSpc>
              <a:spcBef>
                <a:spcPts val="0"/>
              </a:spcBef>
              <a:spcAft>
                <a:spcPts val="0"/>
              </a:spcAft>
              <a:buSzPts val="1100"/>
              <a:buNone/>
            </a:pPr>
            <a:r>
              <a:rPr lang="en"/>
              <a:t>It is the intention of every exemplar to pilot their work in identified areas, and build on early successes to scale to a more global capacity and capabilities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NEXT SLIDE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051b5e83f5_1_3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2051b5e83f5_1_3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a:solidFill>
                  <a:schemeClr val="dk1"/>
                </a:solidFill>
                <a:latin typeface="Barlow"/>
                <a:ea typeface="Barlow"/>
                <a:cs typeface="Barlow"/>
                <a:sym typeface="Barlow"/>
              </a:rPr>
              <a:t>We are at a pivotal moment in our planet’s history. We have run out of time to further reduce emissions and keep our planet from warming more than 2-degrees C. Removal of carbon dioxide (CDR) from the atmosphere and/or ocean is increasingly likely in our future. USERS (noted here) have </a:t>
            </a:r>
            <a:r>
              <a:rPr b="1" lang="en">
                <a:solidFill>
                  <a:schemeClr val="dk1"/>
                </a:solidFill>
                <a:latin typeface="Barlow"/>
                <a:ea typeface="Barlow"/>
                <a:cs typeface="Barlow"/>
                <a:sym typeface="Barlow"/>
              </a:rPr>
              <a:t>urgent </a:t>
            </a:r>
            <a:r>
              <a:rPr lang="en">
                <a:solidFill>
                  <a:schemeClr val="dk1"/>
                </a:solidFill>
                <a:latin typeface="Barlow"/>
                <a:ea typeface="Barlow"/>
                <a:cs typeface="Barlow"/>
                <a:sym typeface="Barlow"/>
              </a:rPr>
              <a:t>need for better knowledge about carbon in the oceans. UNFCCC and governments are demanding more specific knowledge about carbon in the ocean and the ocean’s capacity to store it and continue absorbing carbon.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None/>
            </a:pPr>
            <a:r>
              <a:rPr lang="en">
                <a:solidFill>
                  <a:schemeClr val="dk1"/>
                </a:solidFill>
                <a:latin typeface="Barlow"/>
                <a:ea typeface="Barlow"/>
                <a:cs typeface="Barlow"/>
                <a:sym typeface="Barlow"/>
              </a:rPr>
              <a:t>Markets are driving us towards such engineering efforts to remove carbon dioxide but we lack the ability to monitor if and where CDR will actually deliver, and if so, what impacts will they have on the carbon cycle, marine ecosystems, and other related activities.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None/>
            </a:pPr>
            <a:r>
              <a:rPr lang="en">
                <a:solidFill>
                  <a:schemeClr val="dk1"/>
                </a:solidFill>
                <a:latin typeface="Barlow"/>
                <a:ea typeface="Barlow"/>
                <a:cs typeface="Barlow"/>
                <a:sym typeface="Barlow"/>
              </a:rPr>
              <a:t>There are many efforts and initiatives examining ocean carbon through observations and the methodologies for doing this are robust and well established. But a lot of the science is happening in pockets of research and the data are very sparse. We are NOT at present capable of globally observing key elements of ocean carbon that are critical to monitoring the ocean’s ability to sequester anthropogenic carbon. We are also in very early stages of  developing predictive capability and plug into digital twins of the future. Lastly, At present we have no means of understanding if CDR will actually work and what potential impacts it may have on other ocean processes and ocean-dependent communities.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None/>
            </a:pPr>
            <a:r>
              <a:rPr lang="en">
                <a:solidFill>
                  <a:schemeClr val="dk1"/>
                </a:solidFill>
                <a:latin typeface="Barlow"/>
                <a:ea typeface="Barlow"/>
                <a:cs typeface="Barlow"/>
                <a:sym typeface="Barlow"/>
              </a:rPr>
              <a:t>The Ocean Carbon exemplar will help lead global efforts to engage these users, bring ocean observing technologies technologies on board, work with the modelers and others to provide needed products and information, and answer key questions about the oceans continued ability to store carbon, questions about the effectiveness of marine CDR.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None/>
            </a:pPr>
            <a:r>
              <a:rPr lang="en">
                <a:solidFill>
                  <a:schemeClr val="dk1"/>
                </a:solidFill>
                <a:latin typeface="Barlow"/>
                <a:ea typeface="Barlow"/>
                <a:cs typeface="Barlow"/>
                <a:sym typeface="Barlow"/>
              </a:rPr>
              <a:t>What an exciting and important mission for GOOS and the ocean observing community!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None/>
            </a:pPr>
            <a:r>
              <a:rPr lang="en">
                <a:solidFill>
                  <a:schemeClr val="dk1"/>
                </a:solidFill>
                <a:latin typeface="Barlow"/>
                <a:ea typeface="Barlow"/>
                <a:cs typeface="Barlow"/>
                <a:sym typeface="Barlow"/>
              </a:rPr>
              <a:t>NEXT SLIDE</a:t>
            </a:r>
            <a:endParaRPr>
              <a:solidFill>
                <a:srgbClr val="184596"/>
              </a:solidFill>
              <a:latin typeface="Barlow"/>
              <a:ea typeface="Barlow"/>
              <a:cs typeface="Barlow"/>
              <a:sym typeface="Barlow"/>
            </a:endParaRPr>
          </a:p>
        </p:txBody>
      </p:sp>
      <p:sp>
        <p:nvSpPr>
          <p:cNvPr id="316" name="Google Shape;316;g2051b5e83f5_1_3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051b5e83f5_1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2051b5e83f5_1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63525" lvl="3" marL="269999" rtl="0" algn="l">
              <a:lnSpc>
                <a:spcPct val="120000"/>
              </a:lnSpc>
              <a:spcBef>
                <a:spcPts val="1000"/>
              </a:spcBef>
              <a:spcAft>
                <a:spcPts val="0"/>
              </a:spcAft>
              <a:buClr>
                <a:srgbClr val="184596"/>
              </a:buClr>
              <a:buSzPts val="1600"/>
              <a:buFont typeface="Barlow"/>
              <a:buChar char="―"/>
            </a:pPr>
            <a:r>
              <a:t/>
            </a:r>
            <a:endParaRPr>
              <a:solidFill>
                <a:srgbClr val="184596"/>
              </a:solidFill>
              <a:latin typeface="Barlow"/>
              <a:ea typeface="Barlow"/>
              <a:cs typeface="Barlow"/>
              <a:sym typeface="Barlow"/>
            </a:endParaRPr>
          </a:p>
        </p:txBody>
      </p:sp>
      <p:sp>
        <p:nvSpPr>
          <p:cNvPr id="330" name="Google Shape;330;g2051b5e83f5_1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051b5e83f5_1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2051b5e83f5_1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None/>
            </a:pPr>
            <a:r>
              <a:t/>
            </a:r>
            <a:endParaRPr>
              <a:solidFill>
                <a:srgbClr val="184596"/>
              </a:solidFill>
              <a:latin typeface="Barlow"/>
              <a:ea typeface="Barlow"/>
              <a:cs typeface="Barlow"/>
              <a:sym typeface="Barlow"/>
            </a:endParaRPr>
          </a:p>
        </p:txBody>
      </p:sp>
      <p:sp>
        <p:nvSpPr>
          <p:cNvPr id="343" name="Google Shape;343;g2051b5e83f5_1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051b5e83f5_1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g2051b5e83f5_1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None/>
            </a:pPr>
            <a:r>
              <a:t/>
            </a:r>
            <a:endParaRPr>
              <a:solidFill>
                <a:srgbClr val="184596"/>
              </a:solidFill>
              <a:latin typeface="Barlow"/>
              <a:ea typeface="Barlow"/>
              <a:cs typeface="Barlow"/>
              <a:sym typeface="Barlow"/>
            </a:endParaRPr>
          </a:p>
        </p:txBody>
      </p:sp>
      <p:sp>
        <p:nvSpPr>
          <p:cNvPr id="356" name="Google Shape;356;g2051b5e83f5_1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051b5e83f5_1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g2051b5e83f5_1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a:solidFill>
                <a:srgbClr val="184596"/>
              </a:solidFill>
              <a:latin typeface="Barlow"/>
              <a:ea typeface="Barlow"/>
              <a:cs typeface="Barlow"/>
              <a:sym typeface="Barlow"/>
            </a:endParaRPr>
          </a:p>
        </p:txBody>
      </p:sp>
      <p:sp>
        <p:nvSpPr>
          <p:cNvPr id="369" name="Google Shape;369;g2051b5e83f5_1_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051b5e83f5_1_3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g2051b5e83f5_1_3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30200" lvl="0" marL="457200" rtl="0" algn="l">
              <a:lnSpc>
                <a:spcPct val="115000"/>
              </a:lnSpc>
              <a:spcBef>
                <a:spcPts val="0"/>
              </a:spcBef>
              <a:spcAft>
                <a:spcPts val="0"/>
              </a:spcAft>
              <a:buClr>
                <a:srgbClr val="184596"/>
              </a:buClr>
              <a:buSzPts val="1600"/>
              <a:buFont typeface="Barlow"/>
              <a:buChar char="●"/>
            </a:pPr>
            <a:r>
              <a:rPr lang="en">
                <a:solidFill>
                  <a:schemeClr val="dk1"/>
                </a:solidFill>
                <a:latin typeface="Barlow"/>
                <a:ea typeface="Barlow"/>
                <a:cs typeface="Barlow"/>
                <a:sym typeface="Barlow"/>
              </a:rPr>
              <a:t>The Tropical Cyclones Exemplar Project we present as this is quite an  advanced exemplar because observing capabilities are already being evaluated and used in a few regions. Together these disparate efforts will make more progress. MOreover, there is vast inequality in the tropical cyclone forecasting depending on world regions. Not all Tropical Cyclone forecasting centres have a connected ocean-atmospheric prediction model to base forecasts on. And globally there has been little improvement in forecasting cyclone intensity. </a:t>
            </a:r>
            <a:endParaRPr>
              <a:solidFill>
                <a:schemeClr val="dk1"/>
              </a:solidFill>
              <a:latin typeface="Barlow"/>
              <a:ea typeface="Barlow"/>
              <a:cs typeface="Barlow"/>
              <a:sym typeface="Barlow"/>
            </a:endParaRPr>
          </a:p>
          <a:p>
            <a:pPr indent="-330200" lvl="0" marL="457200" rtl="0" algn="l">
              <a:lnSpc>
                <a:spcPct val="115000"/>
              </a:lnSpc>
              <a:spcBef>
                <a:spcPts val="0"/>
              </a:spcBef>
              <a:spcAft>
                <a:spcPts val="0"/>
              </a:spcAft>
              <a:buClr>
                <a:srgbClr val="184596"/>
              </a:buClr>
              <a:buSzPts val="1600"/>
              <a:buFont typeface="Barlow"/>
              <a:buChar char="●"/>
            </a:pPr>
            <a:r>
              <a:rPr lang="en">
                <a:solidFill>
                  <a:schemeClr val="dk1"/>
                </a:solidFill>
                <a:latin typeface="Barlow"/>
                <a:ea typeface="Barlow"/>
                <a:cs typeface="Barlow"/>
                <a:sym typeface="Barlow"/>
              </a:rPr>
              <a:t>This Exemplar will  involve testing of new technology and leveraging knowledge and experiences from regions to support improvements in other regions, particularly those regions where communities are most vulnerable. </a:t>
            </a:r>
            <a:endParaRPr>
              <a:solidFill>
                <a:schemeClr val="dk1"/>
              </a:solidFill>
              <a:latin typeface="Barlow"/>
              <a:ea typeface="Barlow"/>
              <a:cs typeface="Barlow"/>
              <a:sym typeface="Barlow"/>
            </a:endParaRPr>
          </a:p>
          <a:p>
            <a:pPr indent="-330200" lvl="0" marL="457200" rtl="0" algn="l">
              <a:lnSpc>
                <a:spcPct val="115000"/>
              </a:lnSpc>
              <a:spcBef>
                <a:spcPts val="0"/>
              </a:spcBef>
              <a:spcAft>
                <a:spcPts val="0"/>
              </a:spcAft>
              <a:buClr>
                <a:srgbClr val="184596"/>
              </a:buClr>
              <a:buSzPts val="1600"/>
              <a:buFont typeface="Barlow"/>
              <a:buChar char="●"/>
            </a:pPr>
            <a:r>
              <a:rPr lang="en">
                <a:solidFill>
                  <a:schemeClr val="dk1"/>
                </a:solidFill>
                <a:latin typeface="Barlow"/>
                <a:ea typeface="Barlow"/>
                <a:cs typeface="Barlow"/>
                <a:sym typeface="Barlow"/>
              </a:rPr>
              <a:t>There is a very active community in the US evaluating new ocean observing technologies and what impact they will have on hurricane forecasts AND on providing much needed informaitno to coastal communities as they prepare for storms and monitor storm conditions as they happen. </a:t>
            </a:r>
            <a:endParaRPr>
              <a:solidFill>
                <a:schemeClr val="dk1"/>
              </a:solidFill>
              <a:latin typeface="Barlow"/>
              <a:ea typeface="Barlow"/>
              <a:cs typeface="Barlow"/>
              <a:sym typeface="Barlow"/>
            </a:endParaRPr>
          </a:p>
          <a:p>
            <a:pPr indent="-330200" lvl="0" marL="457200" rtl="0" algn="l">
              <a:lnSpc>
                <a:spcPct val="115000"/>
              </a:lnSpc>
              <a:spcBef>
                <a:spcPts val="0"/>
              </a:spcBef>
              <a:spcAft>
                <a:spcPts val="0"/>
              </a:spcAft>
              <a:buClr>
                <a:srgbClr val="184596"/>
              </a:buClr>
              <a:buSzPts val="1600"/>
              <a:buFont typeface="Barlow"/>
              <a:buChar char="●"/>
            </a:pPr>
            <a:r>
              <a:rPr lang="en">
                <a:solidFill>
                  <a:schemeClr val="dk1"/>
                </a:solidFill>
                <a:latin typeface="Barlow"/>
                <a:ea typeface="Barlow"/>
                <a:cs typeface="Barlow"/>
                <a:sym typeface="Barlow"/>
              </a:rPr>
              <a:t>We aren’t yet realizing the value of ocean knowledge for cyclone prediction, but already we can envision the use of scalable technologies.</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None/>
            </a:pPr>
            <a:r>
              <a:rPr lang="en">
                <a:solidFill>
                  <a:schemeClr val="dk1"/>
                </a:solidFill>
                <a:latin typeface="Barlow"/>
                <a:ea typeface="Barlow"/>
                <a:cs typeface="Barlow"/>
                <a:sym typeface="Barlow"/>
              </a:rPr>
              <a:t>NEXT SLIDE</a:t>
            </a:r>
            <a:endParaRPr>
              <a:solidFill>
                <a:schemeClr val="dk1"/>
              </a:solidFill>
              <a:latin typeface="Barlow"/>
              <a:ea typeface="Barlow"/>
              <a:cs typeface="Barlow"/>
              <a:sym typeface="Barlow"/>
            </a:endParaRPr>
          </a:p>
        </p:txBody>
      </p:sp>
      <p:sp>
        <p:nvSpPr>
          <p:cNvPr id="382" name="Google Shape;382;g2051b5e83f5_1_3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051b5e83f5_1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2051b5e83f5_1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rgbClr val="1F3864"/>
              </a:buClr>
              <a:buSzPts val="1200"/>
              <a:buFont typeface="Barlow"/>
              <a:buNone/>
            </a:pPr>
            <a:r>
              <a:t/>
            </a:r>
            <a:endParaRPr sz="1200">
              <a:solidFill>
                <a:srgbClr val="1F3864"/>
              </a:solidFill>
              <a:latin typeface="Barlow"/>
              <a:ea typeface="Barlow"/>
              <a:cs typeface="Barlow"/>
              <a:sym typeface="Barlow"/>
            </a:endParaRPr>
          </a:p>
        </p:txBody>
      </p:sp>
      <p:sp>
        <p:nvSpPr>
          <p:cNvPr id="394" name="Google Shape;394;g2051b5e83f5_1_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c98671d0a6_0_1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 sz="1800">
                <a:solidFill>
                  <a:srgbClr val="1F3864"/>
                </a:solidFill>
                <a:latin typeface="Barlow"/>
                <a:ea typeface="Barlow"/>
                <a:cs typeface="Barlow"/>
                <a:sym typeface="Barlow"/>
              </a:rPr>
              <a:t>David-------------------------------------</a:t>
            </a:r>
            <a:endParaRPr sz="1800">
              <a:solidFill>
                <a:srgbClr val="1F3864"/>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Roboto"/>
                <a:ea typeface="Roboto"/>
                <a:cs typeface="Roboto"/>
                <a:sym typeface="Roboto"/>
              </a:rPr>
              <a:t>Our vision is to evolve and transform the Global Ocean Observing System to better address the Decade Challenges through observing Co-Design processes (</a:t>
            </a:r>
            <a:r>
              <a:rPr lang="en" sz="1300">
                <a:solidFill>
                  <a:srgbClr val="1F3864"/>
                </a:solidFill>
                <a:latin typeface="Roboto"/>
                <a:ea typeface="Roboto"/>
                <a:cs typeface="Roboto"/>
                <a:sym typeface="Roboto"/>
              </a:rPr>
              <a:t>Here co-design is understood as a continuous process, a collaborative and iterative effort among all stakeholders). By actively engaging user perspectives and knowledge, we will transform and augment the current ocean observing system to </a:t>
            </a:r>
            <a:r>
              <a:rPr lang="en" sz="1300">
                <a:solidFill>
                  <a:schemeClr val="dk1"/>
                </a:solidFill>
                <a:latin typeface="Roboto"/>
                <a:ea typeface="Roboto"/>
                <a:cs typeface="Roboto"/>
                <a:sym typeface="Roboto"/>
              </a:rPr>
              <a:t>be more RESPONSIVE TO USER NEEDS,  AND provide COMMUNITIES with INFORMATION they can act on. Such a system will more naturally attract resources, better address needs, allow us to increase capacity, and become more unified through regular best practices and processes to set priorities,,,,,, and ultimately better observe the global oceans…enabling a wide range of activities throughout the UN Decade. </a:t>
            </a:r>
            <a:endParaRPr sz="13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latin typeface="Roboto"/>
                <a:ea typeface="Roboto"/>
                <a:cs typeface="Roboto"/>
                <a:sym typeface="Roboto"/>
              </a:rPr>
              <a:t>Next Slide</a:t>
            </a:r>
            <a:endParaRPr b="1" sz="13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b="1" sz="13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b="1" sz="13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b="1" sz="13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b="1" sz="13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b="1" sz="13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b="1" sz="13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b="1" sz="1300">
              <a:solidFill>
                <a:schemeClr val="dk1"/>
              </a:solidFill>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rPr lang="en" sz="1800">
                <a:solidFill>
                  <a:srgbClr val="1F3864"/>
                </a:solidFill>
                <a:latin typeface="Barlow"/>
                <a:ea typeface="Barlow"/>
                <a:cs typeface="Barlow"/>
                <a:sym typeface="Barlow"/>
              </a:rPr>
              <a:t>===================</a:t>
            </a:r>
            <a:endParaRPr sz="1800">
              <a:solidFill>
                <a:srgbClr val="1F3864"/>
              </a:solidFill>
              <a:latin typeface="Barlow"/>
              <a:ea typeface="Barlow"/>
              <a:cs typeface="Barlow"/>
              <a:sym typeface="Barlow"/>
            </a:endParaRPr>
          </a:p>
          <a:p>
            <a:pPr indent="0" lvl="0" marL="0" rtl="0" algn="l">
              <a:spcBef>
                <a:spcPts val="1000"/>
              </a:spcBef>
              <a:spcAft>
                <a:spcPts val="0"/>
              </a:spcAft>
              <a:buClr>
                <a:schemeClr val="dk1"/>
              </a:buClr>
              <a:buSzPts val="1100"/>
              <a:buFont typeface="Arial"/>
              <a:buNone/>
            </a:pPr>
            <a:r>
              <a:rPr lang="en" sz="1800">
                <a:solidFill>
                  <a:srgbClr val="1F3864"/>
                </a:solidFill>
                <a:latin typeface="Barlow"/>
                <a:ea typeface="Barlow"/>
                <a:cs typeface="Barlow"/>
                <a:sym typeface="Barlow"/>
              </a:rPr>
              <a:t>Make clear that user-focused obs is not how we have been operating but science driven</a:t>
            </a:r>
            <a:endParaRPr sz="1800">
              <a:solidFill>
                <a:srgbClr val="1F3864"/>
              </a:solidFill>
              <a:latin typeface="Barlow"/>
              <a:ea typeface="Barlow"/>
              <a:cs typeface="Barlow"/>
              <a:sym typeface="Barlow"/>
            </a:endParaRPr>
          </a:p>
          <a:p>
            <a:pPr indent="0" lvl="0" marL="0" rtl="0" algn="l">
              <a:spcBef>
                <a:spcPts val="1000"/>
              </a:spcBef>
              <a:spcAft>
                <a:spcPts val="0"/>
              </a:spcAft>
              <a:buClr>
                <a:schemeClr val="dk1"/>
              </a:buClr>
              <a:buSzPts val="1100"/>
              <a:buFont typeface="Arial"/>
              <a:buNone/>
            </a:pPr>
            <a:r>
              <a:rPr lang="en" sz="1800">
                <a:solidFill>
                  <a:srgbClr val="1F3864"/>
                </a:solidFill>
                <a:latin typeface="Barlow"/>
                <a:ea typeface="Barlow"/>
                <a:cs typeface="Barlow"/>
                <a:sym typeface="Barlow"/>
              </a:rPr>
              <a:t>An ocean observing co-design process provides a fit-for-purpose and responsive observing system that interconnects experts and stakeholders to ensure sharing of knowledge across disciplines, integration along the value chain, co-construction of solutions and innovative concepts, and the targeted production of products and services useful to stakeholders. Here co-design is understood as a continuous process, a collaborative and iterative effort among all stakeholders.</a:t>
            </a:r>
            <a:endParaRPr sz="1600">
              <a:solidFill>
                <a:srgbClr val="1F3864"/>
              </a:solidFill>
              <a:highlight>
                <a:schemeClr val="lt1"/>
              </a:highlight>
              <a:latin typeface="Barlow"/>
              <a:ea typeface="Barlow"/>
              <a:cs typeface="Barlow"/>
              <a:sym typeface="Barlow"/>
            </a:endParaRPr>
          </a:p>
          <a:p>
            <a:pPr indent="0" lvl="0" marL="0" rtl="0" algn="l">
              <a:spcBef>
                <a:spcPts val="0"/>
              </a:spcBef>
              <a:spcAft>
                <a:spcPts val="0"/>
              </a:spcAft>
              <a:buNone/>
            </a:pPr>
            <a:r>
              <a:t/>
            </a:r>
            <a:endParaRPr/>
          </a:p>
        </p:txBody>
      </p:sp>
      <p:sp>
        <p:nvSpPr>
          <p:cNvPr id="199" name="Google Shape;199;g1c98671d0a6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05a80da1d9_3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205a80da1d9_3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200">
                <a:solidFill>
                  <a:srgbClr val="333333"/>
                </a:solidFill>
              </a:rPr>
              <a:t>We need more information on the ocean to meet challenges such as climate change mitigation and adaptation, improving ocean, coastal and weather prediction, food security, and human health and safety.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rgbClr val="191919"/>
                </a:solidFill>
              </a:rPr>
              <a:t>This demands a step change in how we design our global ocean observing system: firstly bridging and integrating across the value chain of observing, modeling, and ---most importantly ---- user engagement. </a:t>
            </a:r>
            <a:endParaRPr sz="1200">
              <a:solidFill>
                <a:srgbClr val="191919"/>
              </a:solidFill>
            </a:endParaRPr>
          </a:p>
          <a:p>
            <a:pPr indent="-304800" lvl="0" marL="457200" rtl="0" algn="l">
              <a:spcBef>
                <a:spcPts val="0"/>
              </a:spcBef>
              <a:spcAft>
                <a:spcPts val="0"/>
              </a:spcAft>
              <a:buClr>
                <a:schemeClr val="dk1"/>
              </a:buClr>
              <a:buSzPts val="1200"/>
              <a:buChar char="●"/>
            </a:pPr>
            <a:r>
              <a:rPr lang="en" sz="1200">
                <a:solidFill>
                  <a:srgbClr val="191919"/>
                </a:solidFill>
              </a:rPr>
              <a:t>From this, we will develop better capabiliities to establish clear priorities for how we invest in ocean observing for the future and better integrate and co-design/co-develop observations, models, and other tools to produce useful and actionable ocean knowledge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rgbClr val="1F3864"/>
                </a:solidFill>
              </a:rPr>
              <a:t>These co-design capabilities will then allow for robust exploration of observing possibilities, including innovative observing technologies, new satellites, as well as new modeling and data delivery systems such as digital oceans/digitial twins </a:t>
            </a:r>
            <a:endParaRPr sz="1200">
              <a:solidFill>
                <a:schemeClr val="dk1"/>
              </a:solidFill>
            </a:endParaRPr>
          </a:p>
          <a:p>
            <a:pPr indent="-304800" lvl="0" marL="457200" rtl="0" algn="l">
              <a:lnSpc>
                <a:spcPct val="120000"/>
              </a:lnSpc>
              <a:spcBef>
                <a:spcPts val="0"/>
              </a:spcBef>
              <a:spcAft>
                <a:spcPts val="0"/>
              </a:spcAft>
              <a:buClr>
                <a:srgbClr val="191919"/>
              </a:buClr>
              <a:buSzPts val="1200"/>
              <a:buChar char="●"/>
            </a:pPr>
            <a:r>
              <a:rPr lang="en" sz="1200">
                <a:solidFill>
                  <a:srgbClr val="1F3864"/>
                </a:solidFill>
              </a:rPr>
              <a:t>Finally, we must strengthen our underlying capacity worldwide to routinely co-deisng and co-develop useful and impactful ocean information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Barlow"/>
                <a:ea typeface="Barlow"/>
                <a:cs typeface="Barlow"/>
                <a:sym typeface="Barlow"/>
              </a:rPr>
              <a:t>Next slide</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Barlow"/>
              <a:ea typeface="Barlow"/>
              <a:cs typeface="Barlow"/>
              <a:sym typeface="Barlow"/>
            </a:endParaRPr>
          </a:p>
          <a:p>
            <a:pPr indent="-304800" lvl="0" marL="457200" rtl="0" algn="l">
              <a:lnSpc>
                <a:spcPct val="120000"/>
              </a:lnSpc>
              <a:spcBef>
                <a:spcPts val="900"/>
              </a:spcBef>
              <a:spcAft>
                <a:spcPts val="0"/>
              </a:spcAft>
              <a:buClr>
                <a:srgbClr val="333333"/>
              </a:buClr>
              <a:buSzPts val="1200"/>
              <a:buChar char="●"/>
            </a:pPr>
            <a:r>
              <a:t/>
            </a:r>
            <a:endParaRPr sz="1200">
              <a:solidFill>
                <a:srgbClr val="333333"/>
              </a:solidFill>
            </a:endParaRPr>
          </a:p>
          <a:p>
            <a:pPr indent="-304800" lvl="0" marL="457200" rtl="0" algn="l">
              <a:lnSpc>
                <a:spcPct val="120000"/>
              </a:lnSpc>
              <a:spcBef>
                <a:spcPts val="0"/>
              </a:spcBef>
              <a:spcAft>
                <a:spcPts val="0"/>
              </a:spcAft>
              <a:buClr>
                <a:srgbClr val="1F3864"/>
              </a:buClr>
              <a:buSzPts val="1200"/>
              <a:buChar char="●"/>
            </a:pPr>
            <a:r>
              <a:t/>
            </a:r>
            <a:endParaRPr sz="1200">
              <a:solidFill>
                <a:srgbClr val="1F3864"/>
              </a:solidFill>
            </a:endParaRPr>
          </a:p>
          <a:p>
            <a:pPr indent="0" lvl="0" marL="0" rtl="0" algn="l">
              <a:lnSpc>
                <a:spcPct val="120000"/>
              </a:lnSpc>
              <a:spcBef>
                <a:spcPts val="900"/>
              </a:spcBef>
              <a:spcAft>
                <a:spcPts val="0"/>
              </a:spcAft>
              <a:buClr>
                <a:schemeClr val="dk1"/>
              </a:buClr>
              <a:buSzPts val="1100"/>
              <a:buFont typeface="Arial"/>
              <a:buNone/>
            </a:pPr>
            <a:r>
              <a:t/>
            </a:r>
            <a:endParaRPr sz="1200">
              <a:solidFill>
                <a:srgbClr val="1F3864"/>
              </a:solidFill>
            </a:endParaRPr>
          </a:p>
          <a:p>
            <a:pPr indent="-330200" lvl="0" marL="457200" rtl="0" algn="l">
              <a:lnSpc>
                <a:spcPct val="120000"/>
              </a:lnSpc>
              <a:spcBef>
                <a:spcPts val="1000"/>
              </a:spcBef>
              <a:spcAft>
                <a:spcPts val="0"/>
              </a:spcAft>
              <a:buClr>
                <a:srgbClr val="F38417"/>
              </a:buClr>
              <a:buSzPts val="1600"/>
              <a:buFont typeface="Barlow"/>
              <a:buChar char="-"/>
            </a:pPr>
            <a:r>
              <a:rPr lang="en" sz="1600">
                <a:solidFill>
                  <a:srgbClr val="184596"/>
                </a:solidFill>
                <a:latin typeface="Barlow"/>
                <a:ea typeface="Barlow"/>
                <a:cs typeface="Barlow"/>
                <a:sym typeface="Barlow"/>
              </a:rPr>
              <a:t>The change we are envisioning is transformative in how Our vision to address this information gap is to fundamentally change the observing system design process - to CHANGE BUSINESS AS USUAL, be RESPONSIVE TO USER NEEDS AND connect COMMUNITIES with INFORMATION they can act on</a:t>
            </a:r>
            <a:endParaRPr sz="1600">
              <a:solidFill>
                <a:srgbClr val="184596"/>
              </a:solidFill>
              <a:latin typeface="Barlow"/>
              <a:ea typeface="Barlow"/>
              <a:cs typeface="Barlow"/>
              <a:sym typeface="Barlow"/>
            </a:endParaRPr>
          </a:p>
          <a:p>
            <a:pPr indent="-304800" lvl="0" marL="457200" rtl="0" algn="l">
              <a:spcBef>
                <a:spcPts val="0"/>
              </a:spcBef>
              <a:spcAft>
                <a:spcPts val="0"/>
              </a:spcAft>
              <a:buClr>
                <a:srgbClr val="333333"/>
              </a:buClr>
              <a:buSzPts val="1200"/>
              <a:buChar char="-"/>
            </a:pPr>
            <a:r>
              <a:rPr lang="en" sz="1200">
                <a:solidFill>
                  <a:srgbClr val="333333"/>
                </a:solidFill>
              </a:rPr>
              <a:t>Urgency in expanding, consolidating &amp; sustaining the ocean observing system to respond to the climate challenges</a:t>
            </a:r>
            <a:endParaRPr sz="1200">
              <a:solidFill>
                <a:srgbClr val="333333"/>
              </a:solidFill>
            </a:endParaRPr>
          </a:p>
          <a:p>
            <a:pPr indent="-304800" lvl="0" marL="457200" rtl="0" algn="l">
              <a:spcBef>
                <a:spcPts val="0"/>
              </a:spcBef>
              <a:spcAft>
                <a:spcPts val="0"/>
              </a:spcAft>
              <a:buClr>
                <a:srgbClr val="333333"/>
              </a:buClr>
              <a:buSzPts val="1200"/>
              <a:buChar char="-"/>
            </a:pPr>
            <a:r>
              <a:rPr lang="en" sz="1200">
                <a:solidFill>
                  <a:srgbClr val="333333"/>
                </a:solidFill>
              </a:rPr>
              <a:t>There is a choice to thrive not just survive: Necessity by nations to take action now!</a:t>
            </a:r>
            <a:endParaRPr sz="1200">
              <a:solidFill>
                <a:srgbClr val="333333"/>
              </a:solidFill>
            </a:endParaRPr>
          </a:p>
          <a:p>
            <a:pPr indent="-304800" lvl="0" marL="457200" rtl="0" algn="l">
              <a:spcBef>
                <a:spcPts val="0"/>
              </a:spcBef>
              <a:spcAft>
                <a:spcPts val="0"/>
              </a:spcAft>
              <a:buClr>
                <a:srgbClr val="333333"/>
              </a:buClr>
              <a:buSzPts val="1200"/>
              <a:buChar char="-"/>
            </a:pPr>
            <a:r>
              <a:rPr lang="en" sz="1200">
                <a:solidFill>
                  <a:srgbClr val="333333"/>
                </a:solidFill>
              </a:rPr>
              <a:t>Society’s needs are expanding and changing. Existing system is not enough to address needs e.g. related to COP 15, COP 27, climate change, extreme weather, low-lying states, species shifts</a:t>
            </a:r>
            <a:endParaRPr sz="1200">
              <a:solidFill>
                <a:srgbClr val="333333"/>
              </a:solidFill>
            </a:endParaRPr>
          </a:p>
          <a:p>
            <a:pPr indent="-304800" lvl="0" marL="457200" rtl="0" algn="l">
              <a:spcBef>
                <a:spcPts val="0"/>
              </a:spcBef>
              <a:spcAft>
                <a:spcPts val="0"/>
              </a:spcAft>
              <a:buClr>
                <a:srgbClr val="333333"/>
              </a:buClr>
              <a:buSzPts val="1200"/>
              <a:buChar char="-"/>
            </a:pPr>
            <a:r>
              <a:rPr lang="en" sz="1200">
                <a:solidFill>
                  <a:srgbClr val="333333"/>
                </a:solidFill>
              </a:rPr>
              <a:t>Answer society’s questions, not just science questions</a:t>
            </a:r>
            <a:endParaRPr sz="1200">
              <a:solidFill>
                <a:srgbClr val="333333"/>
              </a:solidFill>
            </a:endParaRPr>
          </a:p>
          <a:p>
            <a:pPr indent="-304800" lvl="0" marL="457200" rtl="0" algn="l">
              <a:spcBef>
                <a:spcPts val="0"/>
              </a:spcBef>
              <a:spcAft>
                <a:spcPts val="0"/>
              </a:spcAft>
              <a:buClr>
                <a:srgbClr val="333333"/>
              </a:buClr>
              <a:buSzPts val="1200"/>
              <a:buChar char="-"/>
            </a:pPr>
            <a:r>
              <a:rPr lang="en" sz="1200">
                <a:solidFill>
                  <a:srgbClr val="333333"/>
                </a:solidFill>
              </a:rPr>
              <a:t>Focus on end-user needs - society, policy, UN &amp; national decision makers</a:t>
            </a:r>
            <a:endParaRPr sz="1200">
              <a:solidFill>
                <a:srgbClr val="333333"/>
              </a:solidFill>
            </a:endParaRPr>
          </a:p>
          <a:p>
            <a:pPr indent="-304800" lvl="0" marL="457200" rtl="0" algn="l">
              <a:spcBef>
                <a:spcPts val="0"/>
              </a:spcBef>
              <a:spcAft>
                <a:spcPts val="0"/>
              </a:spcAft>
              <a:buClr>
                <a:srgbClr val="333333"/>
              </a:buClr>
              <a:buSzPts val="1200"/>
              <a:buChar char="-"/>
            </a:pPr>
            <a:r>
              <a:rPr lang="en" sz="1200">
                <a:solidFill>
                  <a:srgbClr val="333333"/>
                </a:solidFill>
              </a:rPr>
              <a:t>GLOBAL system not just pockets of national funding / coverage</a:t>
            </a:r>
            <a:endParaRPr sz="1200">
              <a:solidFill>
                <a:srgbClr val="333333"/>
              </a:solidFill>
            </a:endParaRPr>
          </a:p>
          <a:p>
            <a:pPr indent="-304800" lvl="0" marL="457200" rtl="0" algn="l">
              <a:spcBef>
                <a:spcPts val="0"/>
              </a:spcBef>
              <a:spcAft>
                <a:spcPts val="0"/>
              </a:spcAft>
              <a:buClr>
                <a:srgbClr val="333333"/>
              </a:buClr>
              <a:buSzPts val="1200"/>
              <a:buChar char="-"/>
            </a:pPr>
            <a:r>
              <a:rPr lang="en" sz="1200">
                <a:solidFill>
                  <a:srgbClr val="333333"/>
                </a:solidFill>
              </a:rPr>
              <a:t>Enable participation &amp; value for disadvantaged / vulnerable communities</a:t>
            </a:r>
            <a:endParaRPr sz="1200">
              <a:solidFill>
                <a:srgbClr val="333333"/>
              </a:solidFill>
            </a:endParaRPr>
          </a:p>
          <a:p>
            <a:pPr indent="-304800" lvl="0" marL="457200" rtl="0" algn="l">
              <a:spcBef>
                <a:spcPts val="0"/>
              </a:spcBef>
              <a:spcAft>
                <a:spcPts val="0"/>
              </a:spcAft>
              <a:buClr>
                <a:srgbClr val="333333"/>
              </a:buClr>
              <a:buSzPts val="1200"/>
              <a:buChar char="-"/>
            </a:pPr>
            <a:r>
              <a:rPr lang="en" sz="1200">
                <a:solidFill>
                  <a:srgbClr val="333333"/>
                </a:solidFill>
              </a:rPr>
              <a:t>Unbiased access to data and actionable information</a:t>
            </a:r>
            <a:endParaRPr sz="1200">
              <a:solidFill>
                <a:srgbClr val="333333"/>
              </a:solidFill>
            </a:endParaRPr>
          </a:p>
          <a:p>
            <a:pPr indent="-304800" lvl="0" marL="457200" rtl="0" algn="l">
              <a:spcBef>
                <a:spcPts val="0"/>
              </a:spcBef>
              <a:spcAft>
                <a:spcPts val="0"/>
              </a:spcAft>
              <a:buClr>
                <a:srgbClr val="333333"/>
              </a:buClr>
              <a:buSzPts val="1200"/>
              <a:buChar char="-"/>
            </a:pPr>
            <a:r>
              <a:rPr lang="en" sz="1200">
                <a:solidFill>
                  <a:srgbClr val="333333"/>
                </a:solidFill>
              </a:rPr>
              <a:t>Advance to a level of operation similar to weather forecasting (WMO)</a:t>
            </a:r>
            <a:endParaRPr sz="1200">
              <a:solidFill>
                <a:srgbClr val="1F3864"/>
              </a:solidFill>
            </a:endParaRPr>
          </a:p>
          <a:p>
            <a:pPr indent="-22860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400"/>
              <a:buFont typeface="Arial"/>
              <a:buNone/>
            </a:pPr>
            <a:r>
              <a:t/>
            </a:r>
            <a:endParaRPr sz="1200">
              <a:solidFill>
                <a:schemeClr val="dk1"/>
              </a:solidFill>
            </a:endParaRPr>
          </a:p>
          <a:p>
            <a:pPr indent="0" lvl="0" marL="0" rtl="0" algn="l">
              <a:lnSpc>
                <a:spcPct val="100000"/>
              </a:lnSpc>
              <a:spcBef>
                <a:spcPts val="0"/>
              </a:spcBef>
              <a:spcAft>
                <a:spcPts val="0"/>
              </a:spcAft>
              <a:buSzPts val="1400"/>
              <a:buNone/>
            </a:pPr>
            <a:r>
              <a:t/>
            </a:r>
            <a:endParaRPr/>
          </a:p>
        </p:txBody>
      </p:sp>
      <p:sp>
        <p:nvSpPr>
          <p:cNvPr id="209" name="Google Shape;209;g205a80da1d9_3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ff115842d6_1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1ff115842d6_1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900"/>
              </a:spcBef>
              <a:spcAft>
                <a:spcPts val="0"/>
              </a:spcAft>
              <a:buClr>
                <a:schemeClr val="dk1"/>
              </a:buClr>
              <a:buSzPts val="1100"/>
              <a:buFont typeface="Arial"/>
              <a:buNone/>
            </a:pPr>
            <a:r>
              <a:rPr lang="en" sz="1200">
                <a:solidFill>
                  <a:schemeClr val="dk1"/>
                </a:solidFill>
              </a:rPr>
              <a:t>David</a:t>
            </a:r>
            <a:endParaRPr sz="1200">
              <a:solidFill>
                <a:schemeClr val="dk1"/>
              </a:solidFill>
            </a:endParaRPr>
          </a:p>
          <a:p>
            <a:pPr indent="0" lvl="0" marL="0" rtl="0" algn="l">
              <a:lnSpc>
                <a:spcPct val="120000"/>
              </a:lnSpc>
              <a:spcBef>
                <a:spcPts val="900"/>
              </a:spcBef>
              <a:spcAft>
                <a:spcPts val="0"/>
              </a:spcAft>
              <a:buClr>
                <a:schemeClr val="dk1"/>
              </a:buClr>
              <a:buSzPts val="1100"/>
              <a:buFont typeface="Arial"/>
              <a:buNone/>
            </a:pPr>
            <a:r>
              <a:rPr lang="en" sz="1200">
                <a:solidFill>
                  <a:schemeClr val="dk1"/>
                </a:solidFill>
              </a:rPr>
              <a:t>&lt;&lt;&lt;&lt;&lt;&lt;&lt;&lt;&lt;&lt;&lt;&lt;&lt;SHOW EXCITEMENT&gt;&gt;&gt;&gt;&gt;&gt;&gt;&gt;&gt;&gt;&gt;&gt;&gt;&gt;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We’ve articulated the transformative changes we need. </a:t>
            </a:r>
            <a:r>
              <a:rPr lang="en">
                <a:solidFill>
                  <a:schemeClr val="dk1"/>
                </a:solidFill>
                <a:latin typeface="Barlow"/>
                <a:ea typeface="Barlow"/>
                <a:cs typeface="Barlow"/>
                <a:sym typeface="Barlow"/>
              </a:rPr>
              <a:t>This is an enormous task - how do we begin?</a:t>
            </a:r>
            <a:br>
              <a:rPr lang="en">
                <a:solidFill>
                  <a:schemeClr val="dk1"/>
                </a:solidFill>
                <a:latin typeface="Barlow"/>
                <a:ea typeface="Barlow"/>
                <a:cs typeface="Barlow"/>
                <a:sym typeface="Barlow"/>
              </a:rPr>
            </a:br>
            <a:r>
              <a:rPr lang="en">
                <a:solidFill>
                  <a:schemeClr val="dk1"/>
                </a:solidFill>
                <a:latin typeface="Barlow"/>
                <a:ea typeface="Barlow"/>
                <a:cs typeface="Barlow"/>
                <a:sym typeface="Barlow"/>
              </a:rPr>
              <a:t>We are starting by gathering global communities around key high impact societal need areas .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Barlow"/>
                <a:ea typeface="Barlow"/>
                <a:cs typeface="Barlow"/>
                <a:sym typeface="Barlow"/>
              </a:rPr>
              <a:t>We’ve identified  6 to start with through which we will develop the co-design practices and processes taht we envision will lead to long term systemic change to our observing systems, and build capacity. We call these </a:t>
            </a:r>
            <a:r>
              <a:rPr b="1" lang="en">
                <a:solidFill>
                  <a:schemeClr val="dk1"/>
                </a:solidFill>
                <a:latin typeface="Barlow"/>
                <a:ea typeface="Barlow"/>
                <a:cs typeface="Barlow"/>
                <a:sym typeface="Barlow"/>
              </a:rPr>
              <a:t>Exemplar projects. </a:t>
            </a:r>
            <a:endParaRPr b="1">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Barlow"/>
                <a:ea typeface="Barlow"/>
                <a:cs typeface="Barlow"/>
                <a:sym typeface="Barlow"/>
              </a:rPr>
              <a:t>The 6 chosen Exemplars are noted here: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Barlow"/>
                <a:ea typeface="Barlow"/>
                <a:cs typeface="Barlow"/>
                <a:sym typeface="Barlow"/>
              </a:rPr>
              <a:t>Ocean Carbon Cycle, Tropical Cyclones, Marine Life, Marine Heat Waves, Boundary Currents, and Storm Surge</a:t>
            </a:r>
            <a:endParaRPr>
              <a:solidFill>
                <a:schemeClr val="dk1"/>
              </a:solidFill>
              <a:latin typeface="Barlow"/>
              <a:ea typeface="Barlow"/>
              <a:cs typeface="Barlow"/>
              <a:sym typeface="Barlow"/>
            </a:endParaRPr>
          </a:p>
          <a:p>
            <a:pPr indent="-247650" lvl="0" marL="457200" rtl="0" algn="l">
              <a:lnSpc>
                <a:spcPct val="115000"/>
              </a:lnSpc>
              <a:spcBef>
                <a:spcPts val="0"/>
              </a:spcBef>
              <a:spcAft>
                <a:spcPts val="0"/>
              </a:spcAft>
              <a:buClr>
                <a:schemeClr val="dk1"/>
              </a:buClr>
              <a:buSzPts val="300"/>
              <a:buFont typeface="Barlow"/>
              <a:buChar char="●"/>
            </a:pPr>
            <a:r>
              <a:rPr lang="en" sz="1200">
                <a:solidFill>
                  <a:srgbClr val="184596"/>
                </a:solidFill>
                <a:latin typeface="Barlow"/>
                <a:ea typeface="Barlow"/>
                <a:cs typeface="Barlow"/>
                <a:sym typeface="Barlow"/>
              </a:rPr>
              <a:t>The Ocean Carbon Cycle will transform our ocean carbon observing strategy to address key policy and carbon market questions and needs. </a:t>
            </a:r>
            <a:endParaRPr sz="1200">
              <a:solidFill>
                <a:srgbClr val="184596"/>
              </a:solidFill>
              <a:latin typeface="Barlow"/>
              <a:ea typeface="Barlow"/>
              <a:cs typeface="Barlow"/>
              <a:sym typeface="Barlow"/>
            </a:endParaRPr>
          </a:p>
          <a:p>
            <a:pPr indent="-304800" lvl="0" marL="457200" rtl="0" algn="l">
              <a:lnSpc>
                <a:spcPct val="115000"/>
              </a:lnSpc>
              <a:spcBef>
                <a:spcPts val="0"/>
              </a:spcBef>
              <a:spcAft>
                <a:spcPts val="0"/>
              </a:spcAft>
              <a:buClr>
                <a:srgbClr val="184596"/>
              </a:buClr>
              <a:buSzPts val="1200"/>
              <a:buFont typeface="Barlow"/>
              <a:buChar char="●"/>
            </a:pPr>
            <a:r>
              <a:rPr lang="en" sz="1200">
                <a:solidFill>
                  <a:srgbClr val="184596"/>
                </a:solidFill>
                <a:latin typeface="Barlow"/>
                <a:ea typeface="Barlow"/>
                <a:cs typeface="Barlow"/>
                <a:sym typeface="Barlow"/>
              </a:rPr>
              <a:t>IN 2022, Hurricane Ian caused </a:t>
            </a:r>
            <a:r>
              <a:rPr b="1" lang="en" sz="1200">
                <a:solidFill>
                  <a:srgbClr val="202124"/>
                </a:solidFill>
                <a:highlight>
                  <a:srgbClr val="FFFFFF"/>
                </a:highlight>
                <a:latin typeface="Roboto"/>
                <a:ea typeface="Roboto"/>
                <a:cs typeface="Roboto"/>
                <a:sym typeface="Roboto"/>
              </a:rPr>
              <a:t>$165 billion</a:t>
            </a:r>
            <a:r>
              <a:rPr lang="en" sz="1200">
                <a:solidFill>
                  <a:srgbClr val="202124"/>
                </a:solidFill>
                <a:highlight>
                  <a:srgbClr val="FFFFFF"/>
                </a:highlight>
                <a:latin typeface="Roboto"/>
                <a:ea typeface="Roboto"/>
                <a:cs typeface="Roboto"/>
                <a:sym typeface="Roboto"/>
              </a:rPr>
              <a:t> in damages and killed at least 145 people. The Cyclone Exemplar will develop and demonstrate the impact of ocean information for hurricane predictions and enabling communities to better respond to cyclones.</a:t>
            </a:r>
            <a:endParaRPr sz="1200">
              <a:solidFill>
                <a:srgbClr val="184596"/>
              </a:solidFill>
              <a:latin typeface="Barlow"/>
              <a:ea typeface="Barlow"/>
              <a:cs typeface="Barlow"/>
              <a:sym typeface="Barlow"/>
            </a:endParaRPr>
          </a:p>
          <a:p>
            <a:pPr indent="-298450" lvl="0" marL="457200" rtl="0" algn="l">
              <a:lnSpc>
                <a:spcPct val="115000"/>
              </a:lnSpc>
              <a:spcBef>
                <a:spcPts val="0"/>
              </a:spcBef>
              <a:spcAft>
                <a:spcPts val="0"/>
              </a:spcAft>
              <a:buClr>
                <a:schemeClr val="dk1"/>
              </a:buClr>
              <a:buSzPts val="1100"/>
              <a:buFont typeface="Barlow"/>
              <a:buChar char="●"/>
            </a:pPr>
            <a:r>
              <a:rPr lang="en">
                <a:solidFill>
                  <a:schemeClr val="dk1"/>
                </a:solidFill>
                <a:latin typeface="Barlow"/>
                <a:ea typeface="Barlow"/>
                <a:cs typeface="Barlow"/>
                <a:sym typeface="Barlow"/>
              </a:rPr>
              <a:t>The Marine Life exemplar will use co-design in regional pilot studies to i</a:t>
            </a:r>
            <a:r>
              <a:rPr lang="en">
                <a:solidFill>
                  <a:srgbClr val="184596"/>
                </a:solidFill>
                <a:latin typeface="Barlow"/>
                <a:ea typeface="Barlow"/>
                <a:cs typeface="Barlow"/>
                <a:sym typeface="Barlow"/>
              </a:rPr>
              <a:t>mprove predictive  capabilities and knowledge for ocean resource management and stewardship</a:t>
            </a:r>
            <a:endParaRPr>
              <a:solidFill>
                <a:srgbClr val="184596"/>
              </a:solidFill>
              <a:latin typeface="Barlow"/>
              <a:ea typeface="Barlow"/>
              <a:cs typeface="Barlow"/>
              <a:sym typeface="Barlow"/>
            </a:endParaRPr>
          </a:p>
          <a:p>
            <a:pPr indent="-298450" lvl="0" marL="457200" rtl="0" algn="l">
              <a:lnSpc>
                <a:spcPct val="115000"/>
              </a:lnSpc>
              <a:spcBef>
                <a:spcPts val="0"/>
              </a:spcBef>
              <a:spcAft>
                <a:spcPts val="0"/>
              </a:spcAft>
              <a:buClr>
                <a:srgbClr val="184596"/>
              </a:buClr>
              <a:buSzPts val="1100"/>
              <a:buFont typeface="Barlow"/>
              <a:buChar char="●"/>
            </a:pPr>
            <a:r>
              <a:rPr lang="en">
                <a:solidFill>
                  <a:srgbClr val="184596"/>
                </a:solidFill>
                <a:latin typeface="Barlow"/>
                <a:ea typeface="Barlow"/>
                <a:cs typeface="Barlow"/>
                <a:sym typeface="Barlow"/>
              </a:rPr>
              <a:t>Marine Heat Waves are increasingly recognized extremes in the ocean, impacting marine ecosystems, ocean health, and other components of the earth system. This Exemplar will use co-design in regional pilot studies to better monitor, detect, and inform end-users about these impactful events. </a:t>
            </a:r>
            <a:endParaRPr>
              <a:solidFill>
                <a:srgbClr val="184596"/>
              </a:solidFill>
              <a:latin typeface="Barlow"/>
              <a:ea typeface="Barlow"/>
              <a:cs typeface="Barlow"/>
              <a:sym typeface="Barlow"/>
            </a:endParaRPr>
          </a:p>
          <a:p>
            <a:pPr indent="-298450" lvl="0" marL="457200" rtl="0" algn="l">
              <a:lnSpc>
                <a:spcPct val="115000"/>
              </a:lnSpc>
              <a:spcBef>
                <a:spcPts val="0"/>
              </a:spcBef>
              <a:spcAft>
                <a:spcPts val="0"/>
              </a:spcAft>
              <a:buClr>
                <a:srgbClr val="184596"/>
              </a:buClr>
              <a:buSzPts val="1100"/>
              <a:buFont typeface="Barlow"/>
              <a:buChar char="●"/>
            </a:pPr>
            <a:r>
              <a:rPr lang="en">
                <a:solidFill>
                  <a:srgbClr val="184596"/>
                </a:solidFill>
                <a:latin typeface="Barlow"/>
                <a:ea typeface="Barlow"/>
                <a:cs typeface="Barlow"/>
                <a:sym typeface="Barlow"/>
              </a:rPr>
              <a:t>The Boundary Currents Exemplar wi</a:t>
            </a:r>
            <a:r>
              <a:rPr lang="en">
                <a:solidFill>
                  <a:schemeClr val="dk1"/>
                </a:solidFill>
                <a:latin typeface="Barlow"/>
                <a:ea typeface="Barlow"/>
                <a:cs typeface="Barlow"/>
                <a:sym typeface="Barlow"/>
              </a:rPr>
              <a:t>ll better assess variability in boundary current regions that are so vital to short-term and seasonal weather forecasts, regional fisheries, food security and blue economy activities.</a:t>
            </a:r>
            <a:endParaRPr>
              <a:solidFill>
                <a:schemeClr val="dk1"/>
              </a:solidFill>
              <a:latin typeface="Barlow"/>
              <a:ea typeface="Barlow"/>
              <a:cs typeface="Barlow"/>
              <a:sym typeface="Barlow"/>
            </a:endParaRPr>
          </a:p>
          <a:p>
            <a:pPr indent="-298450" lvl="0" marL="457200" rtl="0" algn="l">
              <a:lnSpc>
                <a:spcPct val="115000"/>
              </a:lnSpc>
              <a:spcBef>
                <a:spcPts val="0"/>
              </a:spcBef>
              <a:spcAft>
                <a:spcPts val="0"/>
              </a:spcAft>
              <a:buClr>
                <a:schemeClr val="dk1"/>
              </a:buClr>
              <a:buSzPts val="1100"/>
              <a:buFont typeface="Barlow"/>
              <a:buChar char="●"/>
            </a:pPr>
            <a:r>
              <a:rPr lang="en">
                <a:solidFill>
                  <a:schemeClr val="dk1"/>
                </a:solidFill>
                <a:latin typeface="Barlow"/>
                <a:ea typeface="Barlow"/>
                <a:cs typeface="Barlow"/>
                <a:sym typeface="Barlow"/>
              </a:rPr>
              <a:t>Lastly, the Storm Surge Exemplar will </a:t>
            </a:r>
            <a:r>
              <a:rPr lang="en" sz="1200">
                <a:solidFill>
                  <a:schemeClr val="dk1"/>
                </a:solidFill>
                <a:latin typeface="Barlow"/>
                <a:ea typeface="Barlow"/>
                <a:cs typeface="Barlow"/>
                <a:sym typeface="Barlow"/>
              </a:rPr>
              <a:t>develop improved observing and forecasting capabilities to better serve vulnerable communities. </a:t>
            </a:r>
            <a:endParaRPr sz="600">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Barlow"/>
                <a:ea typeface="Barlow"/>
                <a:cs typeface="Barlow"/>
                <a:sym typeface="Barlow"/>
              </a:rPr>
              <a:t>These Exemplar projects  have been chosen from among many because:</a:t>
            </a:r>
            <a:br>
              <a:rPr lang="en">
                <a:solidFill>
                  <a:schemeClr val="dk1"/>
                </a:solidFill>
                <a:latin typeface="Barlow"/>
                <a:ea typeface="Barlow"/>
                <a:cs typeface="Barlow"/>
                <a:sym typeface="Barlow"/>
              </a:rPr>
            </a:br>
            <a:r>
              <a:rPr lang="en">
                <a:solidFill>
                  <a:schemeClr val="dk1"/>
                </a:solidFill>
                <a:latin typeface="Barlow"/>
                <a:ea typeface="Barlow"/>
                <a:cs typeface="Barlow"/>
                <a:sym typeface="Barlow"/>
              </a:rPr>
              <a:t>1. We know that these are areas where improved ocean observations will have a massive impact</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Barlow"/>
                <a:ea typeface="Barlow"/>
                <a:cs typeface="Barlow"/>
                <a:sym typeface="Barlow"/>
              </a:rPr>
              <a:t>2. The policy / end-users can be defined and we believe there is advanced readiness and willingness on their parts  to actively participate in a co-design project targeting high impact needs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Barlow"/>
                <a:ea typeface="Barlow"/>
                <a:cs typeface="Barlow"/>
                <a:sym typeface="Barlow"/>
              </a:rPr>
              <a:t>3.  Finally, each of the chosen exemplars will have an impact in and of itself, but crucially there is a broader longer-term legacy because these projects are well positioned to provide a blueprint of co-design processes that can expand into the global ocean observing system.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Barlow"/>
                <a:ea typeface="Barlow"/>
                <a:cs typeface="Barlow"/>
                <a:sym typeface="Barlow"/>
              </a:rPr>
              <a:t>I would love to have the time to talk about all 6 of the Exemplars; however, there isn’t sufficient time.  I will describe in more detail for just 2 of them.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Barlow"/>
                <a:ea typeface="Barlow"/>
                <a:cs typeface="Barlow"/>
                <a:sym typeface="Barlow"/>
              </a:rPr>
              <a:t>These are truly exciting opportunities to develop our co-design capabilities across a number of highly desirable and challenging application areas.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rgbClr val="FF0000"/>
                </a:solidFill>
              </a:rPr>
              <a:t>INCLUDE OR NOT????  Each exemplar will</a:t>
            </a:r>
            <a:endParaRPr sz="1200">
              <a:solidFill>
                <a:srgbClr val="FF0000"/>
              </a:solidFill>
            </a:endParaRPr>
          </a:p>
          <a:p>
            <a:pPr indent="-238125" lvl="3" marL="269999" rtl="0" algn="l">
              <a:lnSpc>
                <a:spcPct val="120000"/>
              </a:lnSpc>
              <a:spcBef>
                <a:spcPts val="0"/>
              </a:spcBef>
              <a:spcAft>
                <a:spcPts val="0"/>
              </a:spcAft>
              <a:buClr>
                <a:srgbClr val="FF0000"/>
              </a:buClr>
              <a:buSzPts val="1200"/>
              <a:buFont typeface="Barlow"/>
              <a:buChar char="●"/>
            </a:pPr>
            <a:r>
              <a:rPr lang="en" sz="1200">
                <a:solidFill>
                  <a:srgbClr val="FF0000"/>
                </a:solidFill>
                <a:latin typeface="Barlow"/>
                <a:ea typeface="Barlow"/>
                <a:cs typeface="Barlow"/>
                <a:sym typeface="Barlow"/>
              </a:rPr>
              <a:t>Address </a:t>
            </a:r>
            <a:r>
              <a:rPr b="1" lang="en" sz="1200">
                <a:solidFill>
                  <a:srgbClr val="FF0000"/>
                </a:solidFill>
                <a:latin typeface="Barlow"/>
                <a:ea typeface="Barlow"/>
                <a:cs typeface="Barlow"/>
                <a:sym typeface="Barlow"/>
              </a:rPr>
              <a:t>key gaps</a:t>
            </a:r>
            <a:r>
              <a:rPr lang="en" sz="1200">
                <a:solidFill>
                  <a:srgbClr val="FF0000"/>
                </a:solidFill>
                <a:latin typeface="Barlow"/>
                <a:ea typeface="Barlow"/>
                <a:cs typeface="Barlow"/>
                <a:sym typeface="Barlow"/>
              </a:rPr>
              <a:t> in an integrated value chain across observing – modelling - services – users</a:t>
            </a:r>
            <a:endParaRPr sz="1200">
              <a:solidFill>
                <a:srgbClr val="FF0000"/>
              </a:solidFill>
            </a:endParaRPr>
          </a:p>
          <a:p>
            <a:pPr indent="-238125" lvl="3" marL="269999" rtl="0" algn="l">
              <a:lnSpc>
                <a:spcPct val="120000"/>
              </a:lnSpc>
              <a:spcBef>
                <a:spcPts val="0"/>
              </a:spcBef>
              <a:spcAft>
                <a:spcPts val="0"/>
              </a:spcAft>
              <a:buClr>
                <a:srgbClr val="FF0000"/>
              </a:buClr>
              <a:buSzPts val="1200"/>
              <a:buFont typeface="Barlow"/>
              <a:buChar char="●"/>
            </a:pPr>
            <a:r>
              <a:rPr lang="en" sz="1200">
                <a:solidFill>
                  <a:srgbClr val="FF0000"/>
                </a:solidFill>
                <a:latin typeface="Barlow"/>
                <a:ea typeface="Barlow"/>
                <a:cs typeface="Barlow"/>
                <a:sym typeface="Barlow"/>
              </a:rPr>
              <a:t>Engage </a:t>
            </a:r>
            <a:r>
              <a:rPr b="1" lang="en" sz="1200">
                <a:solidFill>
                  <a:srgbClr val="FF0000"/>
                </a:solidFill>
                <a:latin typeface="Barlow"/>
                <a:ea typeface="Barlow"/>
                <a:cs typeface="Barlow"/>
                <a:sym typeface="Barlow"/>
              </a:rPr>
              <a:t>key user stakeholders</a:t>
            </a:r>
            <a:r>
              <a:rPr lang="en" sz="1200">
                <a:solidFill>
                  <a:srgbClr val="FF0000"/>
                </a:solidFill>
                <a:latin typeface="Barlow"/>
                <a:ea typeface="Barlow"/>
                <a:cs typeface="Barlow"/>
                <a:sym typeface="Barlow"/>
              </a:rPr>
              <a:t> to understand their needs</a:t>
            </a:r>
            <a:endParaRPr sz="1200">
              <a:solidFill>
                <a:srgbClr val="FF0000"/>
              </a:solidFill>
            </a:endParaRPr>
          </a:p>
          <a:p>
            <a:pPr indent="-238125" lvl="3" marL="269999" rtl="0" algn="l">
              <a:lnSpc>
                <a:spcPct val="120000"/>
              </a:lnSpc>
              <a:spcBef>
                <a:spcPts val="0"/>
              </a:spcBef>
              <a:spcAft>
                <a:spcPts val="0"/>
              </a:spcAft>
              <a:buClr>
                <a:srgbClr val="FF0000"/>
              </a:buClr>
              <a:buSzPts val="1200"/>
              <a:buFont typeface="Barlow"/>
              <a:buChar char="●"/>
            </a:pPr>
            <a:r>
              <a:rPr b="1" lang="en" sz="1200">
                <a:solidFill>
                  <a:srgbClr val="FF0000"/>
                </a:solidFill>
                <a:latin typeface="Barlow"/>
                <a:ea typeface="Barlow"/>
                <a:cs typeface="Barlow"/>
                <a:sym typeface="Barlow"/>
              </a:rPr>
              <a:t>Integrate </a:t>
            </a:r>
            <a:r>
              <a:rPr lang="en" sz="1200">
                <a:solidFill>
                  <a:srgbClr val="FF0000"/>
                </a:solidFill>
                <a:latin typeface="Barlow"/>
                <a:ea typeface="Barlow"/>
                <a:cs typeface="Barlow"/>
                <a:sym typeface="Barlow"/>
              </a:rPr>
              <a:t>along the chain from observers to users to assure deliver</a:t>
            </a:r>
            <a:endParaRPr sz="1200">
              <a:solidFill>
                <a:srgbClr val="FF0000"/>
              </a:solidFill>
              <a:latin typeface="Barlow"/>
              <a:ea typeface="Barlow"/>
              <a:cs typeface="Barlow"/>
              <a:sym typeface="Barlow"/>
            </a:endParaRPr>
          </a:p>
          <a:p>
            <a:pPr indent="-238125" lvl="3" marL="269999" rtl="0" algn="l">
              <a:lnSpc>
                <a:spcPct val="120000"/>
              </a:lnSpc>
              <a:spcBef>
                <a:spcPts val="0"/>
              </a:spcBef>
              <a:spcAft>
                <a:spcPts val="0"/>
              </a:spcAft>
              <a:buClr>
                <a:srgbClr val="FF0000"/>
              </a:buClr>
              <a:buSzPts val="1200"/>
              <a:buFont typeface="Barlow"/>
              <a:buChar char="●"/>
            </a:pPr>
            <a:r>
              <a:rPr b="1" lang="en" sz="1200">
                <a:solidFill>
                  <a:srgbClr val="FF0000"/>
                </a:solidFill>
                <a:latin typeface="Barlow"/>
                <a:ea typeface="Barlow"/>
                <a:cs typeface="Barlow"/>
                <a:sym typeface="Barlow"/>
              </a:rPr>
              <a:t>Assess value</a:t>
            </a:r>
            <a:r>
              <a:rPr lang="en" sz="1200">
                <a:solidFill>
                  <a:srgbClr val="FF0000"/>
                </a:solidFill>
                <a:latin typeface="Barlow"/>
                <a:ea typeface="Barlow"/>
                <a:cs typeface="Barlow"/>
                <a:sym typeface="Barlow"/>
              </a:rPr>
              <a:t> of investment on ocean observation</a:t>
            </a:r>
            <a:endParaRPr sz="1200">
              <a:solidFill>
                <a:srgbClr val="FF0000"/>
              </a:solidFill>
            </a:endParaRPr>
          </a:p>
          <a:p>
            <a:pPr indent="-238125" lvl="3" marL="269999" rtl="0" algn="l">
              <a:lnSpc>
                <a:spcPct val="120000"/>
              </a:lnSpc>
              <a:spcBef>
                <a:spcPts val="0"/>
              </a:spcBef>
              <a:spcAft>
                <a:spcPts val="0"/>
              </a:spcAft>
              <a:buClr>
                <a:srgbClr val="FF0000"/>
              </a:buClr>
              <a:buSzPts val="1200"/>
              <a:buFont typeface="Barlow"/>
              <a:buChar char="●"/>
            </a:pPr>
            <a:r>
              <a:rPr lang="en" sz="1200">
                <a:solidFill>
                  <a:srgbClr val="FF0000"/>
                </a:solidFill>
                <a:latin typeface="Barlow"/>
                <a:ea typeface="Barlow"/>
                <a:cs typeface="Barlow"/>
                <a:sym typeface="Barlow"/>
              </a:rPr>
              <a:t>Support the development of </a:t>
            </a:r>
            <a:r>
              <a:rPr b="1" lang="en" sz="1200">
                <a:solidFill>
                  <a:srgbClr val="FF0000"/>
                </a:solidFill>
                <a:latin typeface="Barlow"/>
                <a:ea typeface="Barlow"/>
                <a:cs typeface="Barlow"/>
                <a:sym typeface="Barlow"/>
              </a:rPr>
              <a:t>co-design best practice</a:t>
            </a:r>
            <a:endParaRPr>
              <a:solidFill>
                <a:srgbClr val="FF0000"/>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Barlow"/>
                <a:ea typeface="Barlow"/>
                <a:cs typeface="Barlow"/>
                <a:sym typeface="Barlow"/>
              </a:rPr>
              <a:t>These are our best opportunities to will fundamentally move away from business-as-usual and evolve and grow  a user-driven co-designed observing  system. </a:t>
            </a:r>
            <a:endParaRPr>
              <a:solidFill>
                <a:schemeClr val="dk1"/>
              </a:solidFill>
              <a:latin typeface="Barlow"/>
              <a:ea typeface="Barlow"/>
              <a:cs typeface="Barlow"/>
              <a:sym typeface="Barlow"/>
            </a:endParaRPr>
          </a:p>
          <a:p>
            <a:pPr indent="0" lvl="0" marL="0" rtl="0" algn="l">
              <a:lnSpc>
                <a:spcPct val="120000"/>
              </a:lnSpc>
              <a:spcBef>
                <a:spcPts val="900"/>
              </a:spcBef>
              <a:spcAft>
                <a:spcPts val="0"/>
              </a:spcAft>
              <a:buClr>
                <a:schemeClr val="dk1"/>
              </a:buClr>
              <a:buSzPts val="1100"/>
              <a:buFont typeface="Arial"/>
              <a:buNone/>
            </a:pPr>
            <a:r>
              <a:rPr lang="en" sz="1200">
                <a:solidFill>
                  <a:schemeClr val="dk1"/>
                </a:solidFill>
              </a:rPr>
              <a:t>NEXT SLIDE</a:t>
            </a:r>
            <a:endParaRPr sz="1200">
              <a:solidFill>
                <a:schemeClr val="dk1"/>
              </a:solidFill>
            </a:endParaRPr>
          </a:p>
          <a:p>
            <a:pPr indent="0" lvl="0" marL="0" rtl="0" algn="l">
              <a:lnSpc>
                <a:spcPct val="120000"/>
              </a:lnSpc>
              <a:spcBef>
                <a:spcPts val="900"/>
              </a:spcBef>
              <a:spcAft>
                <a:spcPts val="0"/>
              </a:spcAft>
              <a:buClr>
                <a:schemeClr val="dk1"/>
              </a:buClr>
              <a:buSzPts val="1100"/>
              <a:buFont typeface="Arial"/>
              <a:buNone/>
            </a:pPr>
            <a:r>
              <a:rPr lang="en" sz="1200">
                <a:solidFill>
                  <a:schemeClr val="dk1"/>
                </a:solidFill>
              </a:rPr>
              <a:t>==================</a:t>
            </a:r>
            <a:endParaRPr sz="1200">
              <a:solidFill>
                <a:schemeClr val="dk1"/>
              </a:solidFill>
            </a:endParaRPr>
          </a:p>
          <a:p>
            <a:pPr indent="0" lvl="0" marL="0" rtl="0" algn="l">
              <a:lnSpc>
                <a:spcPct val="120000"/>
              </a:lnSpc>
              <a:spcBef>
                <a:spcPts val="900"/>
              </a:spcBef>
              <a:spcAft>
                <a:spcPts val="0"/>
              </a:spcAft>
              <a:buClr>
                <a:schemeClr val="dk1"/>
              </a:buClr>
              <a:buSzPts val="1100"/>
              <a:buFont typeface="Arial"/>
              <a:buNone/>
            </a:pPr>
            <a:r>
              <a:t/>
            </a:r>
            <a:endParaRPr sz="1200">
              <a:solidFill>
                <a:schemeClr val="dk1"/>
              </a:solidFill>
            </a:endParaRPr>
          </a:p>
          <a:p>
            <a:pPr indent="0" lvl="0" marL="0" rtl="0" algn="l">
              <a:lnSpc>
                <a:spcPct val="120000"/>
              </a:lnSpc>
              <a:spcBef>
                <a:spcPts val="900"/>
              </a:spcBef>
              <a:spcAft>
                <a:spcPts val="0"/>
              </a:spcAft>
              <a:buClr>
                <a:schemeClr val="dk1"/>
              </a:buClr>
              <a:buSzPts val="1100"/>
              <a:buFont typeface="Arial"/>
              <a:buNone/>
            </a:pPr>
            <a:r>
              <a:rPr lang="en" sz="1200">
                <a:solidFill>
                  <a:schemeClr val="dk1"/>
                </a:solidFill>
              </a:rPr>
              <a:t>====================================</a:t>
            </a:r>
            <a:endParaRPr sz="1200">
              <a:solidFill>
                <a:schemeClr val="dk1"/>
              </a:solidFill>
            </a:endParaRPr>
          </a:p>
          <a:p>
            <a:pPr indent="0" lvl="0" marL="0" rtl="0" algn="l">
              <a:spcBef>
                <a:spcPts val="0"/>
              </a:spcBef>
              <a:spcAft>
                <a:spcPts val="0"/>
              </a:spcAft>
              <a:buNone/>
            </a:pPr>
            <a:r>
              <a:rPr lang="en" sz="1200">
                <a:solidFill>
                  <a:schemeClr val="dk1"/>
                </a:solidFill>
              </a:rPr>
              <a:t>Exemplar projects do 3 things: help lift the system, embed new co-design practices, the programme then develop process and infrastructure for wide spread co-design</a:t>
            </a:r>
            <a:endParaRPr sz="1200">
              <a:solidFill>
                <a:schemeClr val="dk1"/>
              </a:solidFill>
            </a:endParaRPr>
          </a:p>
          <a:p>
            <a:pPr indent="0" lvl="0" marL="1371600" rtl="0" algn="l">
              <a:lnSpc>
                <a:spcPct val="120000"/>
              </a:lnSpc>
              <a:spcBef>
                <a:spcPts val="0"/>
              </a:spcBef>
              <a:spcAft>
                <a:spcPts val="0"/>
              </a:spcAft>
              <a:buNone/>
            </a:pPr>
            <a:r>
              <a:t/>
            </a:r>
            <a:endParaRPr b="1" sz="1200">
              <a:solidFill>
                <a:srgbClr val="F38417"/>
              </a:solidFill>
              <a:latin typeface="Barlow"/>
              <a:ea typeface="Barlow"/>
              <a:cs typeface="Barlow"/>
              <a:sym typeface="Barlow"/>
            </a:endParaRPr>
          </a:p>
        </p:txBody>
      </p:sp>
      <p:sp>
        <p:nvSpPr>
          <p:cNvPr id="227" name="Google Shape;227;g1ff115842d6_1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05a80da1d9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g205a80da1d9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900"/>
              </a:spcBef>
              <a:spcAft>
                <a:spcPts val="0"/>
              </a:spcAft>
              <a:buClr>
                <a:schemeClr val="dk1"/>
              </a:buClr>
              <a:buSzPts val="1100"/>
              <a:buFont typeface="Arial"/>
              <a:buNone/>
            </a:pPr>
            <a:r>
              <a:rPr lang="en">
                <a:solidFill>
                  <a:srgbClr val="184596"/>
                </a:solidFill>
                <a:latin typeface="Barlow"/>
                <a:ea typeface="Barlow"/>
                <a:cs typeface="Barlow"/>
                <a:sym typeface="Barlow"/>
              </a:rPr>
              <a:t>In general each exemplar will follow a similar development path. From the basics  of initiating communications and a co-design process (engaging users, describing the value chain, etc) to full-scale globalizaiton of their intended activities. </a:t>
            </a:r>
            <a:endParaRPr>
              <a:solidFill>
                <a:srgbClr val="184596"/>
              </a:solidFill>
              <a:latin typeface="Barlow"/>
              <a:ea typeface="Barlow"/>
              <a:cs typeface="Barlow"/>
              <a:sym typeface="Barlow"/>
            </a:endParaRPr>
          </a:p>
          <a:p>
            <a:pPr indent="0" lvl="0" marL="0" rtl="0" algn="l">
              <a:lnSpc>
                <a:spcPct val="120000"/>
              </a:lnSpc>
              <a:spcBef>
                <a:spcPts val="900"/>
              </a:spcBef>
              <a:spcAft>
                <a:spcPts val="0"/>
              </a:spcAft>
              <a:buClr>
                <a:schemeClr val="dk1"/>
              </a:buClr>
              <a:buSzPts val="1100"/>
              <a:buFont typeface="Arial"/>
              <a:buNone/>
            </a:pPr>
            <a:r>
              <a:rPr lang="en">
                <a:solidFill>
                  <a:srgbClr val="184596"/>
                </a:solidFill>
                <a:latin typeface="Barlow"/>
                <a:ea typeface="Barlow"/>
                <a:cs typeface="Barlow"/>
                <a:sym typeface="Barlow"/>
              </a:rPr>
              <a:t>Different exemplar areas are at different readiness levels - some will mature to implementation within a year, others will need longer to determine the design and the value - often down to the maturity of the sector and the service - e.g. tropical cyclone forecasts are well connected to users - we are increasing the accuracy, but for carbon, and marine resource management the services do not yet exist.</a:t>
            </a:r>
            <a:endParaRPr>
              <a:solidFill>
                <a:srgbClr val="184596"/>
              </a:solidFill>
              <a:latin typeface="Barlow"/>
              <a:ea typeface="Barlow"/>
              <a:cs typeface="Barlow"/>
              <a:sym typeface="Barlow"/>
            </a:endParaRPr>
          </a:p>
          <a:p>
            <a:pPr indent="0" lvl="0" marL="0" rtl="0" algn="l">
              <a:lnSpc>
                <a:spcPct val="120000"/>
              </a:lnSpc>
              <a:spcBef>
                <a:spcPts val="900"/>
              </a:spcBef>
              <a:spcAft>
                <a:spcPts val="0"/>
              </a:spcAft>
              <a:buClr>
                <a:schemeClr val="dk1"/>
              </a:buClr>
              <a:buSzPts val="1100"/>
              <a:buFont typeface="Arial"/>
              <a:buNone/>
            </a:pPr>
            <a:r>
              <a:rPr lang="en">
                <a:solidFill>
                  <a:srgbClr val="184596"/>
                </a:solidFill>
                <a:latin typeface="Barlow"/>
                <a:ea typeface="Barlow"/>
                <a:cs typeface="Barlow"/>
                <a:sym typeface="Barlow"/>
              </a:rPr>
              <a:t>They all share in common the common purpose of developing tools/diagnostics, and best practices and demonstrating their effectiveness through pilot projects that, if successful, could then be scaled to a more permanent and global scale system.</a:t>
            </a:r>
            <a:endParaRPr>
              <a:solidFill>
                <a:srgbClr val="184596"/>
              </a:solidFill>
              <a:latin typeface="Barlow"/>
              <a:ea typeface="Barlow"/>
              <a:cs typeface="Barlow"/>
              <a:sym typeface="Barlow"/>
            </a:endParaRPr>
          </a:p>
          <a:p>
            <a:pPr indent="0" lvl="0" marL="0" rtl="0" algn="l">
              <a:lnSpc>
                <a:spcPct val="120000"/>
              </a:lnSpc>
              <a:spcBef>
                <a:spcPts val="900"/>
              </a:spcBef>
              <a:spcAft>
                <a:spcPts val="0"/>
              </a:spcAft>
              <a:buClr>
                <a:schemeClr val="dk1"/>
              </a:buClr>
              <a:buSzPts val="1100"/>
              <a:buFont typeface="Arial"/>
              <a:buNone/>
            </a:pPr>
            <a:r>
              <a:t/>
            </a:r>
            <a:endParaRPr>
              <a:solidFill>
                <a:srgbClr val="184596"/>
              </a:solidFill>
              <a:latin typeface="Barlow"/>
              <a:ea typeface="Barlow"/>
              <a:cs typeface="Barlow"/>
              <a:sym typeface="Barlow"/>
            </a:endParaRPr>
          </a:p>
          <a:p>
            <a:pPr indent="0" lvl="0" marL="0" rtl="0" algn="l">
              <a:lnSpc>
                <a:spcPct val="120000"/>
              </a:lnSpc>
              <a:spcBef>
                <a:spcPts val="900"/>
              </a:spcBef>
              <a:spcAft>
                <a:spcPts val="0"/>
              </a:spcAft>
              <a:buClr>
                <a:schemeClr val="dk1"/>
              </a:buClr>
              <a:buSzPts val="1100"/>
              <a:buFont typeface="Arial"/>
              <a:buNone/>
            </a:pPr>
            <a:r>
              <a:rPr lang="en">
                <a:solidFill>
                  <a:srgbClr val="184596"/>
                </a:solidFill>
                <a:latin typeface="Barlow"/>
                <a:ea typeface="Barlow"/>
                <a:cs typeface="Barlow"/>
                <a:sym typeface="Barlow"/>
              </a:rPr>
              <a:t>NEXT SLIDE</a:t>
            </a:r>
            <a:endParaRPr>
              <a:solidFill>
                <a:srgbClr val="184596"/>
              </a:solidFill>
              <a:latin typeface="Barlow"/>
              <a:ea typeface="Barlow"/>
              <a:cs typeface="Barlow"/>
              <a:sym typeface="Barlow"/>
            </a:endParaRPr>
          </a:p>
          <a:p>
            <a:pPr indent="0" lvl="0" marL="0" rtl="0" algn="l">
              <a:lnSpc>
                <a:spcPct val="120000"/>
              </a:lnSpc>
              <a:spcBef>
                <a:spcPts val="900"/>
              </a:spcBef>
              <a:spcAft>
                <a:spcPts val="0"/>
              </a:spcAft>
              <a:buClr>
                <a:schemeClr val="dk1"/>
              </a:buClr>
              <a:buSzPts val="1100"/>
              <a:buFont typeface="Arial"/>
              <a:buNone/>
            </a:pPr>
            <a:r>
              <a:rPr lang="en">
                <a:solidFill>
                  <a:srgbClr val="184596"/>
                </a:solidFill>
                <a:latin typeface="Barlow"/>
                <a:ea typeface="Barlow"/>
                <a:cs typeface="Barlow"/>
                <a:sym typeface="Barlow"/>
              </a:rPr>
              <a:t>======================================</a:t>
            </a:r>
            <a:endParaRPr>
              <a:solidFill>
                <a:srgbClr val="184596"/>
              </a:solidFill>
              <a:latin typeface="Barlow"/>
              <a:ea typeface="Barlow"/>
              <a:cs typeface="Barlow"/>
              <a:sym typeface="Barlow"/>
            </a:endParaRPr>
          </a:p>
          <a:p>
            <a:pPr indent="-323850" lvl="0" marL="457200" rtl="0" algn="l">
              <a:lnSpc>
                <a:spcPct val="120000"/>
              </a:lnSpc>
              <a:spcBef>
                <a:spcPts val="900"/>
              </a:spcBef>
              <a:spcAft>
                <a:spcPts val="0"/>
              </a:spcAft>
              <a:buClr>
                <a:srgbClr val="184596"/>
              </a:buClr>
              <a:buSzPts val="1500"/>
              <a:buFont typeface="Barlow"/>
              <a:buChar char="●"/>
            </a:pPr>
            <a:r>
              <a:rPr lang="en">
                <a:solidFill>
                  <a:srgbClr val="184596"/>
                </a:solidFill>
                <a:latin typeface="Barlow"/>
                <a:ea typeface="Barlow"/>
                <a:cs typeface="Barlow"/>
                <a:sym typeface="Barlow"/>
              </a:rPr>
              <a:t>- requiring alignment and investment - to deliver design for obs &amp; recommendations for models and services  (connected chain)</a:t>
            </a:r>
            <a:endParaRPr>
              <a:solidFill>
                <a:schemeClr val="dk1"/>
              </a:solidFill>
            </a:endParaRPr>
          </a:p>
          <a:p>
            <a:pPr indent="-323850" lvl="0" marL="457200" rtl="0" algn="l">
              <a:lnSpc>
                <a:spcPct val="120000"/>
              </a:lnSpc>
              <a:spcBef>
                <a:spcPts val="0"/>
              </a:spcBef>
              <a:spcAft>
                <a:spcPts val="0"/>
              </a:spcAft>
              <a:buClr>
                <a:srgbClr val="184596"/>
              </a:buClr>
              <a:buSzPts val="1500"/>
              <a:buFont typeface="Barlow"/>
              <a:buChar char="●"/>
            </a:pPr>
            <a:r>
              <a:rPr lang="en">
                <a:solidFill>
                  <a:srgbClr val="184596"/>
                </a:solidFill>
                <a:latin typeface="Barlow"/>
                <a:ea typeface="Barlow"/>
                <a:cs typeface="Barlow"/>
                <a:sym typeface="Barlow"/>
              </a:rPr>
              <a:t>Work out scaling too…..</a:t>
            </a:r>
            <a:endParaRPr>
              <a:solidFill>
                <a:schemeClr val="dk1"/>
              </a:solidFill>
            </a:endParaRPr>
          </a:p>
          <a:p>
            <a:pPr indent="-323850" lvl="0" marL="457200" rtl="0" algn="l">
              <a:lnSpc>
                <a:spcPct val="120000"/>
              </a:lnSpc>
              <a:spcBef>
                <a:spcPts val="0"/>
              </a:spcBef>
              <a:spcAft>
                <a:spcPts val="0"/>
              </a:spcAft>
              <a:buClr>
                <a:srgbClr val="184596"/>
              </a:buClr>
              <a:buSzPts val="1500"/>
              <a:buFont typeface="Barlow"/>
              <a:buChar char="●"/>
            </a:pPr>
            <a:r>
              <a:rPr lang="en">
                <a:solidFill>
                  <a:srgbClr val="184596"/>
                </a:solidFill>
                <a:latin typeface="Barlow"/>
                <a:ea typeface="Barlow"/>
                <a:cs typeface="Barlow"/>
                <a:sym typeface="Barlow"/>
              </a:rPr>
              <a:t>GOOS synthesises recommendations</a:t>
            </a:r>
            <a:endParaRPr>
              <a:solidFill>
                <a:schemeClr val="dk1"/>
              </a:solidFill>
            </a:endParaRPr>
          </a:p>
          <a:p>
            <a:pPr indent="-323850" lvl="0" marL="457200" rtl="0" algn="l">
              <a:lnSpc>
                <a:spcPct val="120000"/>
              </a:lnSpc>
              <a:spcBef>
                <a:spcPts val="0"/>
              </a:spcBef>
              <a:spcAft>
                <a:spcPts val="0"/>
              </a:spcAft>
              <a:buClr>
                <a:srgbClr val="184596"/>
              </a:buClr>
              <a:buSzPts val="1500"/>
              <a:buFont typeface="Barlow"/>
              <a:buChar char="●"/>
            </a:pPr>
            <a:r>
              <a:rPr lang="en">
                <a:solidFill>
                  <a:srgbClr val="184596"/>
                </a:solidFill>
                <a:latin typeface="Barlow"/>
                <a:ea typeface="Barlow"/>
                <a:cs typeface="Barlow"/>
                <a:sym typeface="Barlow"/>
              </a:rPr>
              <a:t>Linked to observing projects - programme/GOOS</a:t>
            </a:r>
            <a:endParaRPr>
              <a:solidFill>
                <a:schemeClr val="dk1"/>
              </a:solidFill>
            </a:endParaRPr>
          </a:p>
          <a:p>
            <a:pPr indent="0" lvl="0" marL="457200" rtl="0" algn="l">
              <a:lnSpc>
                <a:spcPct val="120000"/>
              </a:lnSpc>
              <a:spcBef>
                <a:spcPts val="900"/>
              </a:spcBef>
              <a:spcAft>
                <a:spcPts val="0"/>
              </a:spcAft>
              <a:buClr>
                <a:schemeClr val="dk1"/>
              </a:buClr>
              <a:buSzPts val="1100"/>
              <a:buFont typeface="Arial"/>
              <a:buNone/>
            </a:pPr>
            <a:r>
              <a:rPr lang="en">
                <a:solidFill>
                  <a:srgbClr val="184596"/>
                </a:solidFill>
                <a:latin typeface="Barlow"/>
                <a:ea typeface="Barlow"/>
                <a:cs typeface="Barlow"/>
                <a:sym typeface="Barlow"/>
              </a:rPr>
              <a:t>At same time programme is developing over the next 1-4 years</a:t>
            </a:r>
            <a:endParaRPr>
              <a:solidFill>
                <a:schemeClr val="dk1"/>
              </a:solidFill>
            </a:endParaRPr>
          </a:p>
          <a:p>
            <a:pPr indent="-323850" lvl="0" marL="457200" rtl="0" algn="l">
              <a:lnSpc>
                <a:spcPct val="120000"/>
              </a:lnSpc>
              <a:spcBef>
                <a:spcPts val="900"/>
              </a:spcBef>
              <a:spcAft>
                <a:spcPts val="0"/>
              </a:spcAft>
              <a:buClr>
                <a:srgbClr val="184596"/>
              </a:buClr>
              <a:buSzPts val="1500"/>
              <a:buFont typeface="Barlow"/>
              <a:buChar char="●"/>
            </a:pPr>
            <a:r>
              <a:rPr lang="en">
                <a:solidFill>
                  <a:srgbClr val="184596"/>
                </a:solidFill>
                <a:latin typeface="Barlow"/>
                <a:ea typeface="Barlow"/>
                <a:cs typeface="Barlow"/>
                <a:sym typeface="Barlow"/>
              </a:rPr>
              <a:t>tracking and reporting capability </a:t>
            </a:r>
            <a:endParaRPr>
              <a:solidFill>
                <a:schemeClr val="dk1"/>
              </a:solidFill>
            </a:endParaRPr>
          </a:p>
          <a:p>
            <a:pPr indent="-323850" lvl="0" marL="457200" rtl="0" algn="l">
              <a:lnSpc>
                <a:spcPct val="120000"/>
              </a:lnSpc>
              <a:spcBef>
                <a:spcPts val="0"/>
              </a:spcBef>
              <a:spcAft>
                <a:spcPts val="0"/>
              </a:spcAft>
              <a:buClr>
                <a:srgbClr val="184596"/>
              </a:buClr>
              <a:buSzPts val="1500"/>
              <a:buFont typeface="Barlow"/>
              <a:buChar char="●"/>
            </a:pPr>
            <a:r>
              <a:rPr lang="en">
                <a:solidFill>
                  <a:srgbClr val="184596"/>
                </a:solidFill>
                <a:latin typeface="Barlow"/>
                <a:ea typeface="Barlow"/>
                <a:cs typeface="Barlow"/>
                <a:sym typeface="Barlow"/>
              </a:rPr>
              <a:t>Developing infrastructure - DCCs, DCOs, GOOS, WMO connecting to other processes (RRR), and UN Policy, GCOS</a:t>
            </a:r>
            <a:endParaRPr>
              <a:solidFill>
                <a:schemeClr val="dk1"/>
              </a:solidFill>
            </a:endParaRPr>
          </a:p>
          <a:p>
            <a:pPr indent="-323850" lvl="0" marL="457200" rtl="0" algn="l">
              <a:lnSpc>
                <a:spcPct val="120000"/>
              </a:lnSpc>
              <a:spcBef>
                <a:spcPts val="0"/>
              </a:spcBef>
              <a:spcAft>
                <a:spcPts val="0"/>
              </a:spcAft>
              <a:buClr>
                <a:schemeClr val="accent1"/>
              </a:buClr>
              <a:buSzPts val="1500"/>
              <a:buFont typeface="Barlow"/>
              <a:buChar char="●"/>
            </a:pPr>
            <a:r>
              <a:rPr lang="en">
                <a:solidFill>
                  <a:schemeClr val="accent1"/>
                </a:solidFill>
                <a:latin typeface="Barlow"/>
                <a:ea typeface="Barlow"/>
                <a:cs typeface="Barlow"/>
                <a:sym typeface="Barlow"/>
              </a:rPr>
              <a:t>Develop knowledge for best practice - deliver this for more exemplars - global and regional scale</a:t>
            </a:r>
            <a:endParaRPr>
              <a:solidFill>
                <a:schemeClr val="dk1"/>
              </a:solidFill>
            </a:endParaRPr>
          </a:p>
          <a:p>
            <a:pPr indent="-323850" lvl="0" marL="457200" rtl="0" algn="l">
              <a:lnSpc>
                <a:spcPct val="120000"/>
              </a:lnSpc>
              <a:spcBef>
                <a:spcPts val="0"/>
              </a:spcBef>
              <a:spcAft>
                <a:spcPts val="0"/>
              </a:spcAft>
              <a:buClr>
                <a:schemeClr val="accent1"/>
              </a:buClr>
              <a:buSzPts val="1500"/>
              <a:buFont typeface="Barlow"/>
              <a:buChar char="●"/>
            </a:pPr>
            <a:r>
              <a:rPr lang="en">
                <a:solidFill>
                  <a:schemeClr val="accent1"/>
                </a:solidFill>
                <a:latin typeface="Barlow"/>
                <a:ea typeface="Barlow"/>
                <a:cs typeface="Barlow"/>
                <a:sym typeface="Barlow"/>
              </a:rPr>
              <a:t>Work on cultural change…</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263525" lvl="3" marL="269999" rtl="0" algn="l">
              <a:lnSpc>
                <a:spcPct val="120000"/>
              </a:lnSpc>
              <a:spcBef>
                <a:spcPts val="0"/>
              </a:spcBef>
              <a:spcAft>
                <a:spcPts val="0"/>
              </a:spcAft>
              <a:buClr>
                <a:srgbClr val="F38417"/>
              </a:buClr>
              <a:buSzPts val="1600"/>
              <a:buFont typeface="Barlow"/>
              <a:buChar char="―"/>
            </a:pPr>
            <a:r>
              <a:rPr lang="en">
                <a:solidFill>
                  <a:srgbClr val="184596"/>
                </a:solidFill>
                <a:latin typeface="Barlow"/>
                <a:ea typeface="Barlow"/>
                <a:cs typeface="Barlow"/>
                <a:sym typeface="Barlow"/>
              </a:rPr>
              <a:t>Where will we be at 5 years?</a:t>
            </a:r>
            <a:endParaRPr>
              <a:solidFill>
                <a:schemeClr val="dk1"/>
              </a:solidFill>
            </a:endParaRPr>
          </a:p>
          <a:p>
            <a:pPr indent="-263525" lvl="3" marL="269999" rtl="0" algn="l">
              <a:lnSpc>
                <a:spcPct val="120000"/>
              </a:lnSpc>
              <a:spcBef>
                <a:spcPts val="1000"/>
              </a:spcBef>
              <a:spcAft>
                <a:spcPts val="0"/>
              </a:spcAft>
              <a:buClr>
                <a:srgbClr val="184596"/>
              </a:buClr>
              <a:buSzPts val="1600"/>
              <a:buFont typeface="Barlow"/>
              <a:buChar char="―"/>
            </a:pPr>
            <a:r>
              <a:rPr lang="en">
                <a:solidFill>
                  <a:srgbClr val="184596"/>
                </a:solidFill>
                <a:latin typeface="Barlow"/>
                <a:ea typeface="Barlow"/>
                <a:cs typeface="Barlow"/>
                <a:sym typeface="Barlow"/>
              </a:rPr>
              <a:t>X exemplars?</a:t>
            </a:r>
            <a:endParaRPr>
              <a:solidFill>
                <a:schemeClr val="dk1"/>
              </a:solidFill>
            </a:endParaRPr>
          </a:p>
          <a:p>
            <a:pPr indent="-263525" lvl="3" marL="269999" rtl="0" algn="l">
              <a:lnSpc>
                <a:spcPct val="120000"/>
              </a:lnSpc>
              <a:spcBef>
                <a:spcPts val="1000"/>
              </a:spcBef>
              <a:spcAft>
                <a:spcPts val="0"/>
              </a:spcAft>
              <a:buClr>
                <a:srgbClr val="184596"/>
              </a:buClr>
              <a:buSzPts val="1600"/>
              <a:buFont typeface="Barlow"/>
              <a:buChar char="―"/>
            </a:pPr>
            <a:r>
              <a:rPr lang="en">
                <a:solidFill>
                  <a:srgbClr val="184596"/>
                </a:solidFill>
                <a:latin typeface="Barlow"/>
                <a:ea typeface="Barlow"/>
                <a:cs typeface="Barlow"/>
                <a:sym typeface="Barlow"/>
              </a:rPr>
              <a:t>System lifted in key areas </a:t>
            </a:r>
            <a:endParaRPr>
              <a:solidFill>
                <a:schemeClr val="dk1"/>
              </a:solidFill>
            </a:endParaRPr>
          </a:p>
          <a:p>
            <a:pPr indent="-263525" lvl="3" marL="269999" rtl="0" algn="l">
              <a:lnSpc>
                <a:spcPct val="120000"/>
              </a:lnSpc>
              <a:spcBef>
                <a:spcPts val="1000"/>
              </a:spcBef>
              <a:spcAft>
                <a:spcPts val="0"/>
              </a:spcAft>
              <a:buClr>
                <a:srgbClr val="184596"/>
              </a:buClr>
              <a:buSzPts val="1600"/>
              <a:buFont typeface="Barlow"/>
              <a:buChar char="―"/>
            </a:pPr>
            <a:r>
              <a:rPr lang="en">
                <a:solidFill>
                  <a:srgbClr val="184596"/>
                </a:solidFill>
                <a:latin typeface="Barlow"/>
                <a:ea typeface="Barlow"/>
                <a:cs typeface="Barlow"/>
                <a:sym typeface="Barlow"/>
              </a:rPr>
              <a:t>Ability to now test the system for needs - WNO others, </a:t>
            </a:r>
            <a:endParaRPr>
              <a:solidFill>
                <a:schemeClr val="dk1"/>
              </a:solidFill>
            </a:endParaRPr>
          </a:p>
          <a:p>
            <a:pPr indent="-263525" lvl="3" marL="269999" rtl="0" algn="l">
              <a:lnSpc>
                <a:spcPct val="120000"/>
              </a:lnSpc>
              <a:spcBef>
                <a:spcPts val="1000"/>
              </a:spcBef>
              <a:spcAft>
                <a:spcPts val="0"/>
              </a:spcAft>
              <a:buClr>
                <a:srgbClr val="184596"/>
              </a:buClr>
              <a:buSzPts val="1600"/>
              <a:buFont typeface="Barlow"/>
              <a:buChar char="―"/>
            </a:pPr>
            <a:r>
              <a:rPr lang="en">
                <a:solidFill>
                  <a:srgbClr val="184596"/>
                </a:solidFill>
                <a:latin typeface="Barlow"/>
                <a:ea typeface="Barlow"/>
                <a:cs typeface="Barlow"/>
                <a:sym typeface="Barlow"/>
              </a:rPr>
              <a:t>New exemplars - perhaps even regional/ local to lift the system</a:t>
            </a:r>
            <a:endParaRPr>
              <a:solidFill>
                <a:schemeClr val="dk1"/>
              </a:solidFill>
            </a:endParaRPr>
          </a:p>
          <a:p>
            <a:pPr indent="-263525" lvl="3" marL="269999" rtl="0" algn="l">
              <a:lnSpc>
                <a:spcPct val="120000"/>
              </a:lnSpc>
              <a:spcBef>
                <a:spcPts val="1000"/>
              </a:spcBef>
              <a:spcAft>
                <a:spcPts val="0"/>
              </a:spcAft>
              <a:buClr>
                <a:srgbClr val="184596"/>
              </a:buClr>
              <a:buSzPts val="1600"/>
              <a:buFont typeface="Barlow"/>
              <a:buChar char="―"/>
            </a:pPr>
            <a:r>
              <a:rPr lang="en">
                <a:solidFill>
                  <a:srgbClr val="184596"/>
                </a:solidFill>
                <a:latin typeface="Barlow"/>
                <a:ea typeface="Barlow"/>
                <a:cs typeface="Barlow"/>
                <a:sym typeface="Barlow"/>
              </a:rPr>
              <a:t>Expanded testing facility with ability to access for GOOS Projects, </a:t>
            </a:r>
            <a:endParaRPr>
              <a:solidFill>
                <a:schemeClr val="dk1"/>
              </a:solidFill>
            </a:endParaRPr>
          </a:p>
          <a:p>
            <a:pPr indent="-263525" lvl="3" marL="269999" rtl="0" algn="l">
              <a:lnSpc>
                <a:spcPct val="120000"/>
              </a:lnSpc>
              <a:spcBef>
                <a:spcPts val="1000"/>
              </a:spcBef>
              <a:spcAft>
                <a:spcPts val="0"/>
              </a:spcAft>
              <a:buClr>
                <a:srgbClr val="184596"/>
              </a:buClr>
              <a:buSzPts val="1600"/>
              <a:buFont typeface="Barlow"/>
              <a:buChar char="―"/>
            </a:pPr>
            <a:r>
              <a:rPr lang="en">
                <a:solidFill>
                  <a:srgbClr val="184596"/>
                </a:solidFill>
                <a:latin typeface="Barlow"/>
                <a:ea typeface="Barlow"/>
                <a:cs typeface="Barlow"/>
                <a:sym typeface="Barlow"/>
              </a:rPr>
              <a:t>Links between prediction and observing firmly established, assessment of value routinely undertaken</a:t>
            </a:r>
            <a:endParaRPr>
              <a:solidFill>
                <a:schemeClr val="dk1"/>
              </a:solidFill>
            </a:endParaRPr>
          </a:p>
          <a:p>
            <a:pPr indent="-263525" lvl="3" marL="269999" rtl="0" algn="l">
              <a:lnSpc>
                <a:spcPct val="120000"/>
              </a:lnSpc>
              <a:spcBef>
                <a:spcPts val="1000"/>
              </a:spcBef>
              <a:spcAft>
                <a:spcPts val="0"/>
              </a:spcAft>
              <a:buClr>
                <a:srgbClr val="184596"/>
              </a:buClr>
              <a:buSzPts val="1600"/>
              <a:buFont typeface="Barlow"/>
              <a:buChar char="―"/>
            </a:pPr>
            <a:r>
              <a:rPr lang="en">
                <a:solidFill>
                  <a:srgbClr val="184596"/>
                </a:solidFill>
                <a:latin typeface="Barlow"/>
                <a:ea typeface="Barlow"/>
                <a:cs typeface="Barlow"/>
                <a:sym typeface="Barlow"/>
              </a:rPr>
              <a:t>AT 5 years - ASSESS - what need to do to move from exemplars to systemic - size of any core facility/management… is it even needed</a:t>
            </a:r>
            <a:endParaRPr>
              <a:solidFill>
                <a:srgbClr val="184596"/>
              </a:solidFill>
              <a:latin typeface="Barlow"/>
              <a:ea typeface="Barlow"/>
              <a:cs typeface="Barlow"/>
              <a:sym typeface="Barlow"/>
            </a:endParaRPr>
          </a:p>
        </p:txBody>
      </p:sp>
      <p:sp>
        <p:nvSpPr>
          <p:cNvPr id="249" name="Google Shape;249;g205a80da1d9_3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2d3d418bd2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g22d3d418bd2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2df8db13c4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23850" lvl="0" marL="457200" rtl="0" algn="l">
              <a:lnSpc>
                <a:spcPct val="100000"/>
              </a:lnSpc>
              <a:spcBef>
                <a:spcPts val="0"/>
              </a:spcBef>
              <a:spcAft>
                <a:spcPts val="0"/>
              </a:spcAft>
              <a:buSzPts val="1500"/>
              <a:buChar char="-"/>
            </a:pPr>
            <a:r>
              <a:rPr lang="en" sz="1500"/>
              <a:t>BC takes off and created a plan and new requirements and observing activities. How will those be captured in the existing components in GOOS?</a:t>
            </a:r>
            <a:endParaRPr sz="1500"/>
          </a:p>
          <a:p>
            <a:pPr indent="-323850" lvl="0" marL="457200" rtl="0" algn="l">
              <a:lnSpc>
                <a:spcPct val="100000"/>
              </a:lnSpc>
              <a:spcBef>
                <a:spcPts val="0"/>
              </a:spcBef>
              <a:spcAft>
                <a:spcPts val="0"/>
              </a:spcAft>
              <a:buSzPts val="1500"/>
              <a:buChar char="-"/>
            </a:pPr>
            <a:r>
              <a:rPr lang="en" sz="1500"/>
              <a:t>ECMWF</a:t>
            </a:r>
            <a:endParaRPr sz="1500"/>
          </a:p>
          <a:p>
            <a:pPr indent="-323850" lvl="0" marL="457200" rtl="0" algn="l">
              <a:lnSpc>
                <a:spcPct val="100000"/>
              </a:lnSpc>
              <a:spcBef>
                <a:spcPts val="0"/>
              </a:spcBef>
              <a:spcAft>
                <a:spcPts val="0"/>
              </a:spcAft>
              <a:buSzPts val="1500"/>
              <a:buChar char="-"/>
            </a:pPr>
            <a:r>
              <a:rPr lang="en" sz="1500"/>
              <a:t>Made progress in the exemplar areas - Synobs a lot of momentum, encourage others to get engaged</a:t>
            </a:r>
            <a:endParaRPr sz="1500"/>
          </a:p>
        </p:txBody>
      </p:sp>
      <p:sp>
        <p:nvSpPr>
          <p:cNvPr id="279" name="Google Shape;279;g22df8db13c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9dc4d404cd_0_13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David</a:t>
            </a:r>
            <a:endParaRPr/>
          </a:p>
          <a:p>
            <a:pPr indent="0" lvl="0" marL="0" rtl="0" algn="l">
              <a:lnSpc>
                <a:spcPct val="100000"/>
              </a:lnSpc>
              <a:spcBef>
                <a:spcPts val="0"/>
              </a:spcBef>
              <a:spcAft>
                <a:spcPts val="0"/>
              </a:spcAft>
              <a:buSzPts val="1400"/>
              <a:buNone/>
            </a:pPr>
            <a:r>
              <a:rPr lang="en"/>
              <a:t>We’ve done a lot of work in planning our actions going forward. </a:t>
            </a:r>
            <a:r>
              <a:rPr lang="en">
                <a:solidFill>
                  <a:schemeClr val="dk1"/>
                </a:solidFill>
              </a:rPr>
              <a:t>Let us know if there is a particular exemplar project that interests you. We would love to participate in focussed one-one calls about Exemplar projects that interest you. </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lang="en">
                <a:solidFill>
                  <a:schemeClr val="dk1"/>
                </a:solidFill>
              </a:rPr>
              <a:t>We have exemplar leads</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lang="en">
                <a:solidFill>
                  <a:schemeClr val="dk1"/>
                </a:solidFill>
              </a:rPr>
              <a:t>Thank you  for participating in today’s call. I look forward to the discussion. 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Turn </a:t>
            </a:r>
            <a:r>
              <a:rPr lang="en"/>
              <a:t>back</a:t>
            </a:r>
            <a:r>
              <a:rPr lang="en"/>
              <a:t> it over to Emma to moderate the discussion.</a:t>
            </a:r>
            <a:endParaRPr/>
          </a:p>
        </p:txBody>
      </p:sp>
      <p:sp>
        <p:nvSpPr>
          <p:cNvPr id="287" name="Google Shape;287;g19dc4d404cd_0_13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00ec9c1eb2_0_8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200ec9c1eb2_0_8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900"/>
              </a:spcBef>
              <a:spcAft>
                <a:spcPts val="0"/>
              </a:spcAft>
              <a:buClr>
                <a:schemeClr val="dk1"/>
              </a:buClr>
              <a:buSzPts val="1100"/>
              <a:buFont typeface="Arial"/>
              <a:buNone/>
            </a:pPr>
            <a:r>
              <a:rPr lang="en" sz="1200">
                <a:solidFill>
                  <a:schemeClr val="dk1"/>
                </a:solidFill>
              </a:rPr>
              <a:t>&lt;&lt;&lt;&lt;&lt;&lt;&lt;&lt;&lt;&lt;&lt;&lt;&lt;SHOW EXCITEMENT&gt;&gt;&gt;&gt;&gt;&gt;&gt;&gt;&gt;&gt;&gt;&gt;&gt;&gt;</a:t>
            </a:r>
            <a:endParaRPr sz="1200">
              <a:solidFill>
                <a:schemeClr val="dk1"/>
              </a:solidFill>
            </a:endParaRPr>
          </a:p>
          <a:p>
            <a:pPr indent="0" lvl="0" marL="0" rtl="0" algn="l">
              <a:lnSpc>
                <a:spcPct val="120000"/>
              </a:lnSpc>
              <a:spcBef>
                <a:spcPts val="900"/>
              </a:spcBef>
              <a:spcAft>
                <a:spcPts val="0"/>
              </a:spcAft>
              <a:buClr>
                <a:schemeClr val="dk1"/>
              </a:buClr>
              <a:buSzPts val="1100"/>
              <a:buFont typeface="Arial"/>
              <a:buNone/>
            </a:pPr>
            <a:r>
              <a:rPr lang="en" sz="1200">
                <a:solidFill>
                  <a:schemeClr val="dk1"/>
                </a:solidFill>
              </a:rPr>
              <a:t>Delighted today to give a preview of the progress in developing the co-design programme and the first key projects that will launch the process and the change.</a:t>
            </a:r>
            <a:endParaRPr sz="1200">
              <a:solidFill>
                <a:schemeClr val="dk1"/>
              </a:solidFill>
            </a:endParaRPr>
          </a:p>
          <a:p>
            <a:pPr indent="0" lvl="0" marL="0" rtl="0" algn="l">
              <a:lnSpc>
                <a:spcPct val="120000"/>
              </a:lnSpc>
              <a:spcBef>
                <a:spcPts val="900"/>
              </a:spcBef>
              <a:spcAft>
                <a:spcPts val="0"/>
              </a:spcAft>
              <a:buClr>
                <a:schemeClr val="dk1"/>
              </a:buClr>
              <a:buSzPts val="1100"/>
              <a:buFont typeface="Arial"/>
              <a:buNone/>
            </a:pPr>
            <a:r>
              <a:rPr lang="en" sz="1200">
                <a:solidFill>
                  <a:schemeClr val="dk1"/>
                </a:solidFill>
              </a:rPr>
              <a:t>These exemplars are at the intersection of critical needs, engaged user communities, opportunities to innovate our observing approaches, and engaging new communities and voices. </a:t>
            </a:r>
            <a:endParaRPr sz="1200">
              <a:solidFill>
                <a:schemeClr val="dk1"/>
              </a:solidFill>
            </a:endParaRPr>
          </a:p>
          <a:p>
            <a:pPr indent="0" lvl="0" marL="0" rtl="0" algn="l">
              <a:lnSpc>
                <a:spcPct val="120000"/>
              </a:lnSpc>
              <a:spcBef>
                <a:spcPts val="900"/>
              </a:spcBef>
              <a:spcAft>
                <a:spcPts val="0"/>
              </a:spcAft>
              <a:buClr>
                <a:schemeClr val="dk1"/>
              </a:buClr>
              <a:buSzPts val="1100"/>
              <a:buFont typeface="Arial"/>
              <a:buNone/>
            </a:pPr>
            <a:r>
              <a:rPr lang="en" sz="1200">
                <a:solidFill>
                  <a:schemeClr val="dk1"/>
                </a:solidFill>
              </a:rPr>
              <a:t>Because of their importance, because of the opportunities, there is a lot of energy and enthusiasm behind each of the exemplars which you’ll hear about next. </a:t>
            </a:r>
            <a:endParaRPr sz="1200">
              <a:solidFill>
                <a:schemeClr val="dk1"/>
              </a:solidFill>
            </a:endParaRPr>
          </a:p>
          <a:p>
            <a:pPr indent="0" lvl="0" marL="0" rtl="0" algn="l">
              <a:lnSpc>
                <a:spcPct val="120000"/>
              </a:lnSpc>
              <a:spcBef>
                <a:spcPts val="900"/>
              </a:spcBef>
              <a:spcAft>
                <a:spcPts val="0"/>
              </a:spcAft>
              <a:buClr>
                <a:schemeClr val="dk1"/>
              </a:buClr>
              <a:buSzPts val="1100"/>
              <a:buFont typeface="Arial"/>
              <a:buNone/>
            </a:pPr>
            <a:r>
              <a:rPr lang="en">
                <a:solidFill>
                  <a:srgbClr val="184596"/>
                </a:solidFill>
                <a:latin typeface="Barlow"/>
                <a:ea typeface="Barlow"/>
                <a:cs typeface="Barlow"/>
                <a:sym typeface="Barlow"/>
              </a:rPr>
              <a:t>It’s my pleasure to introduce Tammy Morris, Senior Scientist/Marine Coordinator from the S African Weather Service who will begin our roundtable of Exemplar summaries</a:t>
            </a:r>
            <a:endParaRPr sz="1200">
              <a:solidFill>
                <a:schemeClr val="dk1"/>
              </a:solidFill>
            </a:endParaRPr>
          </a:p>
          <a:p>
            <a:pPr indent="0" lvl="0" marL="0" rtl="0" algn="l">
              <a:lnSpc>
                <a:spcPct val="120000"/>
              </a:lnSpc>
              <a:spcBef>
                <a:spcPts val="900"/>
              </a:spcBef>
              <a:spcAft>
                <a:spcPts val="0"/>
              </a:spcAft>
              <a:buClr>
                <a:schemeClr val="dk1"/>
              </a:buClr>
              <a:buSzPts val="1100"/>
              <a:buFont typeface="Arial"/>
              <a:buNone/>
            </a:pPr>
            <a:r>
              <a:rPr lang="en" sz="1200">
                <a:solidFill>
                  <a:schemeClr val="dk1"/>
                </a:solidFill>
              </a:rPr>
              <a:t>NEXT SLIDE</a:t>
            </a:r>
            <a:endParaRPr sz="1200">
              <a:solidFill>
                <a:schemeClr val="dk1"/>
              </a:solidFill>
            </a:endParaRPr>
          </a:p>
          <a:p>
            <a:pPr indent="0" lvl="0" marL="0" rtl="0" algn="l">
              <a:lnSpc>
                <a:spcPct val="120000"/>
              </a:lnSpc>
              <a:spcBef>
                <a:spcPts val="900"/>
              </a:spcBef>
              <a:spcAft>
                <a:spcPts val="0"/>
              </a:spcAft>
              <a:buClr>
                <a:schemeClr val="dk1"/>
              </a:buClr>
              <a:buSzPts val="1100"/>
              <a:buFont typeface="Arial"/>
              <a:buNone/>
            </a:pPr>
            <a:r>
              <a:rPr lang="en" sz="1200">
                <a:solidFill>
                  <a:schemeClr val="dk1"/>
                </a:solidFill>
              </a:rPr>
              <a:t>====================================</a:t>
            </a:r>
            <a:endParaRPr sz="1200">
              <a:solidFill>
                <a:schemeClr val="dk1"/>
              </a:solidFill>
            </a:endParaRPr>
          </a:p>
          <a:p>
            <a:pPr indent="0" lvl="0" marL="0" rtl="0" algn="l">
              <a:spcBef>
                <a:spcPts val="0"/>
              </a:spcBef>
              <a:spcAft>
                <a:spcPts val="0"/>
              </a:spcAft>
              <a:buNone/>
            </a:pPr>
            <a:r>
              <a:rPr lang="en" sz="1200">
                <a:solidFill>
                  <a:schemeClr val="dk1"/>
                </a:solidFill>
              </a:rPr>
              <a:t>Exemplar projects do 3 things: help lift the system, embed new co-design practices, the programme then develop process and infrastructure for wide spread co-design</a:t>
            </a:r>
            <a:endParaRPr sz="1200">
              <a:solidFill>
                <a:schemeClr val="dk1"/>
              </a:solidFill>
            </a:endParaRPr>
          </a:p>
          <a:p>
            <a:pPr indent="0" lvl="0" marL="0" rtl="0" algn="l">
              <a:spcBef>
                <a:spcPts val="0"/>
              </a:spcBef>
              <a:spcAft>
                <a:spcPts val="0"/>
              </a:spcAft>
              <a:buNone/>
            </a:pPr>
            <a:r>
              <a:rPr lang="en" sz="1200">
                <a:solidFill>
                  <a:schemeClr val="dk1"/>
                </a:solidFill>
              </a:rPr>
              <a:t>Each exemplar will</a:t>
            </a:r>
            <a:endParaRPr sz="1200">
              <a:solidFill>
                <a:schemeClr val="dk1"/>
              </a:solidFill>
            </a:endParaRPr>
          </a:p>
          <a:p>
            <a:pPr indent="-238125" lvl="3" marL="269999" rtl="0" algn="l">
              <a:lnSpc>
                <a:spcPct val="120000"/>
              </a:lnSpc>
              <a:spcBef>
                <a:spcPts val="0"/>
              </a:spcBef>
              <a:spcAft>
                <a:spcPts val="0"/>
              </a:spcAft>
              <a:buClr>
                <a:srgbClr val="F38417"/>
              </a:buClr>
              <a:buSzPts val="1200"/>
              <a:buFont typeface="Barlow"/>
              <a:buChar char="●"/>
            </a:pPr>
            <a:r>
              <a:rPr lang="en" sz="1200">
                <a:solidFill>
                  <a:srgbClr val="184596"/>
                </a:solidFill>
                <a:latin typeface="Barlow"/>
                <a:ea typeface="Barlow"/>
                <a:cs typeface="Barlow"/>
                <a:sym typeface="Barlow"/>
              </a:rPr>
              <a:t>Address </a:t>
            </a:r>
            <a:r>
              <a:rPr b="1" lang="en" sz="1200">
                <a:solidFill>
                  <a:srgbClr val="F38417"/>
                </a:solidFill>
                <a:latin typeface="Barlow"/>
                <a:ea typeface="Barlow"/>
                <a:cs typeface="Barlow"/>
                <a:sym typeface="Barlow"/>
              </a:rPr>
              <a:t>key gaps</a:t>
            </a:r>
            <a:r>
              <a:rPr lang="en" sz="1200">
                <a:solidFill>
                  <a:srgbClr val="184596"/>
                </a:solidFill>
                <a:latin typeface="Barlow"/>
                <a:ea typeface="Barlow"/>
                <a:cs typeface="Barlow"/>
                <a:sym typeface="Barlow"/>
              </a:rPr>
              <a:t> in an integrated value chain across observing – modelling - services – users</a:t>
            </a:r>
            <a:endParaRPr sz="1200">
              <a:solidFill>
                <a:schemeClr val="lt1"/>
              </a:solidFill>
            </a:endParaRPr>
          </a:p>
          <a:p>
            <a:pPr indent="-238125" lvl="3" marL="269999" rtl="0" algn="l">
              <a:lnSpc>
                <a:spcPct val="120000"/>
              </a:lnSpc>
              <a:spcBef>
                <a:spcPts val="0"/>
              </a:spcBef>
              <a:spcAft>
                <a:spcPts val="0"/>
              </a:spcAft>
              <a:buClr>
                <a:srgbClr val="F38417"/>
              </a:buClr>
              <a:buSzPts val="1200"/>
              <a:buFont typeface="Barlow"/>
              <a:buChar char="●"/>
            </a:pPr>
            <a:r>
              <a:rPr lang="en" sz="1200">
                <a:solidFill>
                  <a:srgbClr val="184596"/>
                </a:solidFill>
                <a:latin typeface="Barlow"/>
                <a:ea typeface="Barlow"/>
                <a:cs typeface="Barlow"/>
                <a:sym typeface="Barlow"/>
              </a:rPr>
              <a:t>Engage </a:t>
            </a:r>
            <a:r>
              <a:rPr b="1" lang="en" sz="1200">
                <a:solidFill>
                  <a:srgbClr val="F38417"/>
                </a:solidFill>
                <a:latin typeface="Barlow"/>
                <a:ea typeface="Barlow"/>
                <a:cs typeface="Barlow"/>
                <a:sym typeface="Barlow"/>
              </a:rPr>
              <a:t>key user stakeholders</a:t>
            </a:r>
            <a:r>
              <a:rPr lang="en" sz="1200">
                <a:solidFill>
                  <a:srgbClr val="184596"/>
                </a:solidFill>
                <a:latin typeface="Barlow"/>
                <a:ea typeface="Barlow"/>
                <a:cs typeface="Barlow"/>
                <a:sym typeface="Barlow"/>
              </a:rPr>
              <a:t> to understand their needs</a:t>
            </a:r>
            <a:endParaRPr sz="1200">
              <a:solidFill>
                <a:schemeClr val="lt1"/>
              </a:solidFill>
            </a:endParaRPr>
          </a:p>
          <a:p>
            <a:pPr indent="-238125" lvl="3" marL="269999" rtl="0" algn="l">
              <a:lnSpc>
                <a:spcPct val="120000"/>
              </a:lnSpc>
              <a:spcBef>
                <a:spcPts val="0"/>
              </a:spcBef>
              <a:spcAft>
                <a:spcPts val="0"/>
              </a:spcAft>
              <a:buClr>
                <a:srgbClr val="F38417"/>
              </a:buClr>
              <a:buSzPts val="1200"/>
              <a:buFont typeface="Barlow"/>
              <a:buChar char="●"/>
            </a:pPr>
            <a:r>
              <a:rPr b="1" lang="en" sz="1200">
                <a:solidFill>
                  <a:srgbClr val="F38417"/>
                </a:solidFill>
                <a:latin typeface="Barlow"/>
                <a:ea typeface="Barlow"/>
                <a:cs typeface="Barlow"/>
                <a:sym typeface="Barlow"/>
              </a:rPr>
              <a:t>Integrate </a:t>
            </a:r>
            <a:r>
              <a:rPr lang="en" sz="1200">
                <a:solidFill>
                  <a:srgbClr val="184596"/>
                </a:solidFill>
                <a:latin typeface="Barlow"/>
                <a:ea typeface="Barlow"/>
                <a:cs typeface="Barlow"/>
                <a:sym typeface="Barlow"/>
              </a:rPr>
              <a:t>along the chain from observers to users to assure deliver</a:t>
            </a:r>
            <a:endParaRPr sz="1200">
              <a:solidFill>
                <a:srgbClr val="184596"/>
              </a:solidFill>
              <a:latin typeface="Barlow"/>
              <a:ea typeface="Barlow"/>
              <a:cs typeface="Barlow"/>
              <a:sym typeface="Barlow"/>
            </a:endParaRPr>
          </a:p>
          <a:p>
            <a:pPr indent="-238125" lvl="3" marL="269999" rtl="0" algn="l">
              <a:lnSpc>
                <a:spcPct val="120000"/>
              </a:lnSpc>
              <a:spcBef>
                <a:spcPts val="0"/>
              </a:spcBef>
              <a:spcAft>
                <a:spcPts val="0"/>
              </a:spcAft>
              <a:buClr>
                <a:srgbClr val="F38417"/>
              </a:buClr>
              <a:buSzPts val="1200"/>
              <a:buFont typeface="Barlow"/>
              <a:buChar char="●"/>
            </a:pPr>
            <a:r>
              <a:rPr b="1" lang="en" sz="1200">
                <a:solidFill>
                  <a:srgbClr val="F38417"/>
                </a:solidFill>
                <a:latin typeface="Barlow"/>
                <a:ea typeface="Barlow"/>
                <a:cs typeface="Barlow"/>
                <a:sym typeface="Barlow"/>
              </a:rPr>
              <a:t>Assess value</a:t>
            </a:r>
            <a:r>
              <a:rPr lang="en" sz="1200">
                <a:solidFill>
                  <a:srgbClr val="184596"/>
                </a:solidFill>
                <a:latin typeface="Barlow"/>
                <a:ea typeface="Barlow"/>
                <a:cs typeface="Barlow"/>
                <a:sym typeface="Barlow"/>
              </a:rPr>
              <a:t> of investment on ocean observation</a:t>
            </a:r>
            <a:endParaRPr sz="1200">
              <a:solidFill>
                <a:schemeClr val="lt1"/>
              </a:solidFill>
            </a:endParaRPr>
          </a:p>
          <a:p>
            <a:pPr indent="-238125" lvl="3" marL="269999" rtl="0" algn="l">
              <a:lnSpc>
                <a:spcPct val="120000"/>
              </a:lnSpc>
              <a:spcBef>
                <a:spcPts val="0"/>
              </a:spcBef>
              <a:spcAft>
                <a:spcPts val="0"/>
              </a:spcAft>
              <a:buClr>
                <a:srgbClr val="F38417"/>
              </a:buClr>
              <a:buSzPts val="1200"/>
              <a:buFont typeface="Barlow"/>
              <a:buChar char="●"/>
            </a:pPr>
            <a:r>
              <a:rPr lang="en" sz="1200">
                <a:solidFill>
                  <a:srgbClr val="184596"/>
                </a:solidFill>
                <a:latin typeface="Barlow"/>
                <a:ea typeface="Barlow"/>
                <a:cs typeface="Barlow"/>
                <a:sym typeface="Barlow"/>
              </a:rPr>
              <a:t>Support the development of </a:t>
            </a:r>
            <a:r>
              <a:rPr b="1" lang="en" sz="1200">
                <a:solidFill>
                  <a:srgbClr val="F38417"/>
                </a:solidFill>
                <a:latin typeface="Barlow"/>
                <a:ea typeface="Barlow"/>
                <a:cs typeface="Barlow"/>
                <a:sym typeface="Barlow"/>
              </a:rPr>
              <a:t>co-design best practice</a:t>
            </a:r>
            <a:endParaRPr b="1" sz="1200">
              <a:solidFill>
                <a:srgbClr val="F38417"/>
              </a:solidFill>
              <a:latin typeface="Barlow"/>
              <a:ea typeface="Barlow"/>
              <a:cs typeface="Barlow"/>
              <a:sym typeface="Barlow"/>
            </a:endParaRPr>
          </a:p>
          <a:p>
            <a:pPr indent="0" lvl="0" marL="1371600" rtl="0" algn="l">
              <a:lnSpc>
                <a:spcPct val="120000"/>
              </a:lnSpc>
              <a:spcBef>
                <a:spcPts val="0"/>
              </a:spcBef>
              <a:spcAft>
                <a:spcPts val="0"/>
              </a:spcAft>
              <a:buNone/>
            </a:pPr>
            <a:r>
              <a:t/>
            </a:r>
            <a:endParaRPr b="1" sz="1200">
              <a:solidFill>
                <a:srgbClr val="F38417"/>
              </a:solidFill>
              <a:latin typeface="Barlow"/>
              <a:ea typeface="Barlow"/>
              <a:cs typeface="Barlow"/>
              <a:sym typeface="Barlow"/>
            </a:endParaRPr>
          </a:p>
          <a:p>
            <a:pPr indent="0" lvl="0" marL="1371600" rtl="0" algn="l">
              <a:lnSpc>
                <a:spcPct val="120000"/>
              </a:lnSpc>
              <a:spcBef>
                <a:spcPts val="0"/>
              </a:spcBef>
              <a:spcAft>
                <a:spcPts val="0"/>
              </a:spcAft>
              <a:buNone/>
            </a:pPr>
            <a:r>
              <a:t/>
            </a:r>
            <a:endParaRPr b="1" sz="1200">
              <a:solidFill>
                <a:srgbClr val="F38417"/>
              </a:solidFill>
              <a:latin typeface="Barlow"/>
              <a:ea typeface="Barlow"/>
              <a:cs typeface="Barlow"/>
              <a:sym typeface="Barlow"/>
            </a:endParaRPr>
          </a:p>
        </p:txBody>
      </p:sp>
      <p:sp>
        <p:nvSpPr>
          <p:cNvPr id="295" name="Google Shape;295;g200ec9c1eb2_0_8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58" name="Shape 58"/>
        <p:cNvGrpSpPr/>
        <p:nvPr/>
      </p:nvGrpSpPr>
      <p:grpSpPr>
        <a:xfrm>
          <a:off x="0" y="0"/>
          <a:ext cx="0" cy="0"/>
          <a:chOff x="0" y="0"/>
          <a:chExt cx="0" cy="0"/>
        </a:xfrm>
      </p:grpSpPr>
      <p:sp>
        <p:nvSpPr>
          <p:cNvPr id="59" name="Google Shape;59;p14"/>
          <p:cNvSpPr/>
          <p:nvPr/>
        </p:nvSpPr>
        <p:spPr>
          <a:xfrm>
            <a:off x="0" y="1393200"/>
            <a:ext cx="9144000" cy="3750300"/>
          </a:xfrm>
          <a:prstGeom prst="rect">
            <a:avLst/>
          </a:prstGeom>
          <a:solidFill>
            <a:schemeClr val="accen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 name="Google Shape;60;p14"/>
          <p:cNvSpPr txBox="1"/>
          <p:nvPr>
            <p:ph type="ctrTitle"/>
          </p:nvPr>
        </p:nvSpPr>
        <p:spPr>
          <a:xfrm>
            <a:off x="1025999" y="2092500"/>
            <a:ext cx="5157600" cy="11070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lt1"/>
              </a:buClr>
              <a:buSzPts val="3800"/>
              <a:buFont typeface="Arial"/>
              <a:buNone/>
              <a:defRPr sz="38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1" name="Google Shape;61;p14"/>
          <p:cNvSpPr txBox="1"/>
          <p:nvPr>
            <p:ph idx="1" type="subTitle"/>
          </p:nvPr>
        </p:nvSpPr>
        <p:spPr>
          <a:xfrm>
            <a:off x="1025999" y="3447900"/>
            <a:ext cx="5157600" cy="696300"/>
          </a:xfrm>
          <a:prstGeom prst="rect">
            <a:avLst/>
          </a:prstGeom>
          <a:noFill/>
          <a:ln>
            <a:noFill/>
          </a:ln>
        </p:spPr>
        <p:txBody>
          <a:bodyPr anchorCtr="0" anchor="t" bIns="0" lIns="0" spcFirstLastPara="1" rIns="0" wrap="square" tIns="0">
            <a:noAutofit/>
          </a:bodyPr>
          <a:lstStyle>
            <a:lvl1pPr lvl="0" rtl="0" algn="l">
              <a:lnSpc>
                <a:spcPct val="105000"/>
              </a:lnSpc>
              <a:spcBef>
                <a:spcPts val="0"/>
              </a:spcBef>
              <a:spcAft>
                <a:spcPts val="0"/>
              </a:spcAft>
              <a:buClr>
                <a:schemeClr val="lt1"/>
              </a:buClr>
              <a:buSzPts val="1400"/>
              <a:buNone/>
              <a:defRPr b="1" sz="1400">
                <a:solidFill>
                  <a:schemeClr val="lt1"/>
                </a:solidFill>
              </a:defRPr>
            </a:lvl1pPr>
            <a:lvl2pPr lvl="1" rtl="0" algn="l">
              <a:lnSpc>
                <a:spcPct val="105000"/>
              </a:lnSpc>
              <a:spcBef>
                <a:spcPts val="0"/>
              </a:spcBef>
              <a:spcAft>
                <a:spcPts val="0"/>
              </a:spcAft>
              <a:buClr>
                <a:schemeClr val="lt1"/>
              </a:buClr>
              <a:buSzPts val="1400"/>
              <a:buNone/>
              <a:defRPr b="0" sz="1400">
                <a:solidFill>
                  <a:schemeClr val="lt1"/>
                </a:solidFill>
              </a:defRPr>
            </a:lvl2pPr>
            <a:lvl3pPr lvl="2" rtl="0" algn="ctr">
              <a:lnSpc>
                <a:spcPct val="100000"/>
              </a:lnSpc>
              <a:spcBef>
                <a:spcPts val="0"/>
              </a:spcBef>
              <a:spcAft>
                <a:spcPts val="0"/>
              </a:spcAft>
              <a:buSzPts val="1400"/>
              <a:buNone/>
              <a:defRPr sz="1400"/>
            </a:lvl3pPr>
            <a:lvl4pPr lvl="3" rtl="0" algn="ctr">
              <a:lnSpc>
                <a:spcPct val="100000"/>
              </a:lnSpc>
              <a:spcBef>
                <a:spcPts val="2100"/>
              </a:spcBef>
              <a:spcAft>
                <a:spcPts val="0"/>
              </a:spcAft>
              <a:buSzPts val="1200"/>
              <a:buNone/>
              <a:defRPr sz="1200"/>
            </a:lvl4pPr>
            <a:lvl5pPr lvl="4" rtl="0" algn="ctr">
              <a:lnSpc>
                <a:spcPct val="100000"/>
              </a:lnSpc>
              <a:spcBef>
                <a:spcPts val="600"/>
              </a:spcBef>
              <a:spcAft>
                <a:spcPts val="0"/>
              </a:spcAft>
              <a:buSzPts val="1200"/>
              <a:buNone/>
              <a:defRPr sz="1200"/>
            </a:lvl5pPr>
            <a:lvl6pPr lvl="5" rtl="0" algn="ctr">
              <a:lnSpc>
                <a:spcPct val="90000"/>
              </a:lnSpc>
              <a:spcBef>
                <a:spcPts val="6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1_Title Slide">
    <p:bg>
      <p:bgPr>
        <a:solidFill>
          <a:schemeClr val="accent1"/>
        </a:solidFill>
      </p:bgPr>
    </p:bg>
    <p:spTree>
      <p:nvGrpSpPr>
        <p:cNvPr id="62" name="Shape 62"/>
        <p:cNvGrpSpPr/>
        <p:nvPr/>
      </p:nvGrpSpPr>
      <p:grpSpPr>
        <a:xfrm>
          <a:off x="0" y="0"/>
          <a:ext cx="0" cy="0"/>
          <a:chOff x="0" y="0"/>
          <a:chExt cx="0" cy="0"/>
        </a:xfrm>
      </p:grpSpPr>
      <p:sp>
        <p:nvSpPr>
          <p:cNvPr id="63" name="Google Shape;63;p15"/>
          <p:cNvSpPr txBox="1"/>
          <p:nvPr>
            <p:ph type="ctrTitle"/>
          </p:nvPr>
        </p:nvSpPr>
        <p:spPr>
          <a:xfrm>
            <a:off x="945000" y="945000"/>
            <a:ext cx="3203700" cy="22761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5600"/>
              <a:buNone/>
              <a:defRPr sz="2775">
                <a:solidFill>
                  <a:schemeClr val="lt1"/>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4" name="Google Shape;64;p15"/>
          <p:cNvSpPr txBox="1"/>
          <p:nvPr>
            <p:ph idx="1" type="subTitle"/>
          </p:nvPr>
        </p:nvSpPr>
        <p:spPr>
          <a:xfrm>
            <a:off x="945000" y="3442500"/>
            <a:ext cx="3203700" cy="618300"/>
          </a:xfrm>
          <a:prstGeom prst="rect">
            <a:avLst/>
          </a:prstGeom>
          <a:noFill/>
          <a:ln>
            <a:noFill/>
          </a:ln>
        </p:spPr>
        <p:txBody>
          <a:bodyPr anchorCtr="0" anchor="t" bIns="0" lIns="0" spcFirstLastPara="1" rIns="0" wrap="square" tIns="0">
            <a:noAutofit/>
          </a:bodyPr>
          <a:lstStyle>
            <a:lvl1pPr lvl="0" rtl="0" algn="l">
              <a:lnSpc>
                <a:spcPct val="120000"/>
              </a:lnSpc>
              <a:spcBef>
                <a:spcPts val="0"/>
              </a:spcBef>
              <a:spcAft>
                <a:spcPts val="0"/>
              </a:spcAft>
              <a:buClr>
                <a:schemeClr val="lt1"/>
              </a:buClr>
              <a:buSzPts val="1700"/>
              <a:buNone/>
              <a:defRPr sz="1275">
                <a:solidFill>
                  <a:schemeClr val="lt1"/>
                </a:solidFill>
                <a:latin typeface="Barlow Semi Condensed Medium"/>
                <a:ea typeface="Barlow Semi Condensed Medium"/>
                <a:cs typeface="Barlow Semi Condensed Medium"/>
                <a:sym typeface="Barlow Semi Condensed Medium"/>
              </a:defRPr>
            </a:lvl1pPr>
            <a:lvl2pPr lvl="1" rtl="0" algn="ctr">
              <a:lnSpc>
                <a:spcPct val="100000"/>
              </a:lnSpc>
              <a:spcBef>
                <a:spcPts val="1125"/>
              </a:spcBef>
              <a:spcAft>
                <a:spcPts val="0"/>
              </a:spcAft>
              <a:buClr>
                <a:schemeClr val="accent1"/>
              </a:buClr>
              <a:buSzPts val="2000"/>
              <a:buNone/>
              <a:defRPr sz="1500"/>
            </a:lvl2pPr>
            <a:lvl3pPr lvl="2" rtl="0" algn="ctr">
              <a:lnSpc>
                <a:spcPct val="100000"/>
              </a:lnSpc>
              <a:spcBef>
                <a:spcPts val="225"/>
              </a:spcBef>
              <a:spcAft>
                <a:spcPts val="0"/>
              </a:spcAft>
              <a:buSzPts val="1900"/>
              <a:buNone/>
              <a:defRPr sz="1425"/>
            </a:lvl3pPr>
            <a:lvl4pPr lvl="3" rtl="0" algn="ctr">
              <a:lnSpc>
                <a:spcPct val="120000"/>
              </a:lnSpc>
              <a:spcBef>
                <a:spcPts val="900"/>
              </a:spcBef>
              <a:spcAft>
                <a:spcPts val="0"/>
              </a:spcAft>
              <a:buSzPts val="1600"/>
              <a:buNone/>
              <a:defRPr sz="1200"/>
            </a:lvl4pPr>
            <a:lvl5pPr lvl="4" rtl="0" algn="ctr">
              <a:lnSpc>
                <a:spcPct val="120000"/>
              </a:lnSpc>
              <a:spcBef>
                <a:spcPts val="1125"/>
              </a:spcBef>
              <a:spcAft>
                <a:spcPts val="0"/>
              </a:spcAft>
              <a:buSzPts val="1600"/>
              <a:buNone/>
              <a:defRPr sz="1200"/>
            </a:lvl5pPr>
            <a:lvl6pPr lvl="5" rtl="0" algn="ctr">
              <a:lnSpc>
                <a:spcPct val="90000"/>
              </a:lnSpc>
              <a:spcBef>
                <a:spcPts val="1125"/>
              </a:spcBef>
              <a:spcAft>
                <a:spcPts val="0"/>
              </a:spcAft>
              <a:buClr>
                <a:schemeClr val="dk1"/>
              </a:buClr>
              <a:buSzPts val="1600"/>
              <a:buNone/>
              <a:defRPr sz="1200"/>
            </a:lvl6pPr>
            <a:lvl7pPr lvl="6" rtl="0" algn="ctr">
              <a:lnSpc>
                <a:spcPct val="90000"/>
              </a:lnSpc>
              <a:spcBef>
                <a:spcPts val="375"/>
              </a:spcBef>
              <a:spcAft>
                <a:spcPts val="0"/>
              </a:spcAft>
              <a:buClr>
                <a:schemeClr val="dk1"/>
              </a:buClr>
              <a:buSzPts val="1600"/>
              <a:buNone/>
              <a:defRPr sz="1200"/>
            </a:lvl7pPr>
            <a:lvl8pPr lvl="7" rtl="0" algn="ctr">
              <a:lnSpc>
                <a:spcPct val="90000"/>
              </a:lnSpc>
              <a:spcBef>
                <a:spcPts val="375"/>
              </a:spcBef>
              <a:spcAft>
                <a:spcPts val="0"/>
              </a:spcAft>
              <a:buClr>
                <a:schemeClr val="dk1"/>
              </a:buClr>
              <a:buSzPts val="1600"/>
              <a:buNone/>
              <a:defRPr sz="1200"/>
            </a:lvl8pPr>
            <a:lvl9pPr lvl="8" rtl="0" algn="ctr">
              <a:lnSpc>
                <a:spcPct val="90000"/>
              </a:lnSpc>
              <a:spcBef>
                <a:spcPts val="375"/>
              </a:spcBef>
              <a:spcAft>
                <a:spcPts val="0"/>
              </a:spcAft>
              <a:buClr>
                <a:schemeClr val="dk1"/>
              </a:buClr>
              <a:buSzPts val="1600"/>
              <a:buNone/>
              <a:defRPr sz="1200"/>
            </a:lvl9pPr>
          </a:lstStyle>
          <a:p/>
        </p:txBody>
      </p:sp>
      <p:pic>
        <p:nvPicPr>
          <p:cNvPr id="65" name="Google Shape;65;p15"/>
          <p:cNvPicPr preferRelativeResize="0"/>
          <p:nvPr/>
        </p:nvPicPr>
        <p:blipFill rotWithShape="1">
          <a:blip r:embed="rId2">
            <a:alphaModFix/>
          </a:blip>
          <a:srcRect b="0" l="0" r="0" t="0"/>
          <a:stretch/>
        </p:blipFill>
        <p:spPr>
          <a:xfrm>
            <a:off x="310501" y="4335094"/>
            <a:ext cx="923546" cy="553214"/>
          </a:xfrm>
          <a:prstGeom prst="rect">
            <a:avLst/>
          </a:prstGeom>
          <a:noFill/>
          <a:ln>
            <a:noFill/>
          </a:ln>
        </p:spPr>
      </p:pic>
      <p:sp>
        <p:nvSpPr>
          <p:cNvPr id="66" name="Google Shape;66;p15"/>
          <p:cNvSpPr txBox="1"/>
          <p:nvPr>
            <p:ph idx="2" type="body"/>
          </p:nvPr>
        </p:nvSpPr>
        <p:spPr>
          <a:xfrm>
            <a:off x="1932709" y="4335086"/>
            <a:ext cx="2216100" cy="330300"/>
          </a:xfrm>
          <a:prstGeom prst="rect">
            <a:avLst/>
          </a:prstGeom>
          <a:noFill/>
          <a:ln>
            <a:noFill/>
          </a:ln>
        </p:spPr>
        <p:txBody>
          <a:bodyPr anchorCtr="0" anchor="b" bIns="0" lIns="0" spcFirstLastPara="1" rIns="0" wrap="square" tIns="0">
            <a:noAutofit/>
          </a:bodyPr>
          <a:lstStyle>
            <a:lvl1pPr indent="-228600" lvl="0" marL="457200" rtl="0" algn="r">
              <a:lnSpc>
                <a:spcPct val="120000"/>
              </a:lnSpc>
              <a:spcBef>
                <a:spcPts val="0"/>
              </a:spcBef>
              <a:spcAft>
                <a:spcPts val="0"/>
              </a:spcAft>
              <a:buClr>
                <a:schemeClr val="lt1"/>
              </a:buClr>
              <a:buSzPts val="800"/>
              <a:buNone/>
              <a:defRPr sz="600">
                <a:solidFill>
                  <a:schemeClr val="lt1"/>
                </a:solidFill>
                <a:latin typeface="Roboto Light"/>
                <a:ea typeface="Roboto Light"/>
                <a:cs typeface="Roboto Light"/>
                <a:sym typeface="Roboto Light"/>
              </a:defRPr>
            </a:lvl1pPr>
            <a:lvl2pPr indent="-228600" lvl="1" marL="914400" rtl="0" algn="l">
              <a:lnSpc>
                <a:spcPct val="100000"/>
              </a:lnSpc>
              <a:spcBef>
                <a:spcPts val="1125"/>
              </a:spcBef>
              <a:spcAft>
                <a:spcPts val="0"/>
              </a:spcAft>
              <a:buClr>
                <a:schemeClr val="accent1"/>
              </a:buClr>
              <a:buSzPts val="1900"/>
              <a:buNone/>
              <a:defRPr/>
            </a:lvl2pPr>
            <a:lvl3pPr indent="-228600" lvl="2" marL="1371600" rtl="0" algn="l">
              <a:lnSpc>
                <a:spcPct val="100000"/>
              </a:lnSpc>
              <a:spcBef>
                <a:spcPts val="225"/>
              </a:spcBef>
              <a:spcAft>
                <a:spcPts val="0"/>
              </a:spcAft>
              <a:buSzPts val="1900"/>
              <a:buNone/>
              <a:defRPr/>
            </a:lvl3pPr>
            <a:lvl4pPr indent="-349250" lvl="3" marL="1828800" rtl="0" algn="l">
              <a:lnSpc>
                <a:spcPct val="120000"/>
              </a:lnSpc>
              <a:spcBef>
                <a:spcPts val="900"/>
              </a:spcBef>
              <a:spcAft>
                <a:spcPts val="0"/>
              </a:spcAft>
              <a:buSzPts val="1900"/>
              <a:buChar char="―"/>
              <a:defRPr/>
            </a:lvl4pPr>
            <a:lvl5pPr indent="-349250" lvl="4" marL="2286000" rtl="0" algn="l">
              <a:lnSpc>
                <a:spcPct val="120000"/>
              </a:lnSpc>
              <a:spcBef>
                <a:spcPts val="1125"/>
              </a:spcBef>
              <a:spcAft>
                <a:spcPts val="0"/>
              </a:spcAft>
              <a:buSzPts val="1900"/>
              <a:buChar char="―"/>
              <a:defRPr/>
            </a:lvl5pPr>
            <a:lvl6pPr indent="-349250" lvl="5" marL="2743200" rtl="0" algn="l">
              <a:lnSpc>
                <a:spcPct val="90000"/>
              </a:lnSpc>
              <a:spcBef>
                <a:spcPts val="1125"/>
              </a:spcBef>
              <a:spcAft>
                <a:spcPts val="0"/>
              </a:spcAft>
              <a:buClr>
                <a:schemeClr val="dk1"/>
              </a:buClr>
              <a:buSzPts val="1900"/>
              <a:buChar char="•"/>
              <a:defRPr/>
            </a:lvl6pPr>
            <a:lvl7pPr indent="-349250" lvl="6" marL="3200400" rtl="0" algn="l">
              <a:lnSpc>
                <a:spcPct val="90000"/>
              </a:lnSpc>
              <a:spcBef>
                <a:spcPts val="375"/>
              </a:spcBef>
              <a:spcAft>
                <a:spcPts val="0"/>
              </a:spcAft>
              <a:buClr>
                <a:schemeClr val="dk1"/>
              </a:buClr>
              <a:buSzPts val="1900"/>
              <a:buChar char="•"/>
              <a:defRPr/>
            </a:lvl7pPr>
            <a:lvl8pPr indent="-349250" lvl="7" marL="3657600" rtl="0" algn="l">
              <a:lnSpc>
                <a:spcPct val="90000"/>
              </a:lnSpc>
              <a:spcBef>
                <a:spcPts val="375"/>
              </a:spcBef>
              <a:spcAft>
                <a:spcPts val="0"/>
              </a:spcAft>
              <a:buClr>
                <a:schemeClr val="dk1"/>
              </a:buClr>
              <a:buSzPts val="1900"/>
              <a:buChar char="•"/>
              <a:defRPr/>
            </a:lvl8pPr>
            <a:lvl9pPr indent="-349250" lvl="8" marL="4114800" rtl="0" algn="l">
              <a:lnSpc>
                <a:spcPct val="90000"/>
              </a:lnSpc>
              <a:spcBef>
                <a:spcPts val="375"/>
              </a:spcBef>
              <a:spcAft>
                <a:spcPts val="0"/>
              </a:spcAft>
              <a:buClr>
                <a:schemeClr val="dk1"/>
              </a:buClr>
              <a:buSzPts val="1900"/>
              <a:buChar char="•"/>
              <a:defRPr/>
            </a:lvl9pPr>
          </a:lstStyle>
          <a:p/>
        </p:txBody>
      </p:sp>
      <p:sp>
        <p:nvSpPr>
          <p:cNvPr id="67" name="Google Shape;67;p15"/>
          <p:cNvSpPr/>
          <p:nvPr>
            <p:ph idx="3" type="pic"/>
          </p:nvPr>
        </p:nvSpPr>
        <p:spPr>
          <a:xfrm>
            <a:off x="4918500" y="0"/>
            <a:ext cx="4225500" cy="5143500"/>
          </a:xfrm>
          <a:prstGeom prst="rect">
            <a:avLst/>
          </a:prstGeom>
          <a:solidFill>
            <a:srgbClr val="D8D8D8"/>
          </a:solidFill>
          <a:ln>
            <a:noFill/>
          </a:ln>
        </p:spPr>
      </p:sp>
      <p:pic>
        <p:nvPicPr>
          <p:cNvPr id="68" name="Google Shape;68;p15"/>
          <p:cNvPicPr preferRelativeResize="0"/>
          <p:nvPr/>
        </p:nvPicPr>
        <p:blipFill rotWithShape="1">
          <a:blip r:embed="rId3">
            <a:alphaModFix/>
          </a:blip>
          <a:srcRect b="0" l="0" r="0" t="0"/>
          <a:stretch/>
        </p:blipFill>
        <p:spPr>
          <a:xfrm>
            <a:off x="310501" y="459000"/>
            <a:ext cx="3248413" cy="4000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SzPts val="27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1" name="Google Shape;71;p16"/>
          <p:cNvSpPr txBox="1"/>
          <p:nvPr>
            <p:ph idx="1" type="body"/>
          </p:nvPr>
        </p:nvSpPr>
        <p:spPr>
          <a:xfrm>
            <a:off x="311700" y="1152475"/>
            <a:ext cx="8520600" cy="3416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1200"/>
              <a:buNone/>
              <a:defRPr/>
            </a:lvl1pPr>
            <a:lvl2pPr indent="-228600" lvl="1" marL="914400" rtl="0" algn="l">
              <a:lnSpc>
                <a:spcPct val="90000"/>
              </a:lnSpc>
              <a:spcBef>
                <a:spcPts val="1300"/>
              </a:spcBef>
              <a:spcAft>
                <a:spcPts val="0"/>
              </a:spcAft>
              <a:buSzPts val="1500"/>
              <a:buNone/>
              <a:defRPr/>
            </a:lvl2pPr>
            <a:lvl3pPr indent="-228600" lvl="2" marL="1371600" rtl="0" algn="l">
              <a:lnSpc>
                <a:spcPct val="100000"/>
              </a:lnSpc>
              <a:spcBef>
                <a:spcPts val="400"/>
              </a:spcBef>
              <a:spcAft>
                <a:spcPts val="0"/>
              </a:spcAft>
              <a:buSzPts val="1400"/>
              <a:buNone/>
              <a:defRPr/>
            </a:lvl3pPr>
            <a:lvl4pPr indent="-304800" lvl="3" marL="1828800" rtl="0" algn="l">
              <a:lnSpc>
                <a:spcPct val="100000"/>
              </a:lnSpc>
              <a:spcBef>
                <a:spcPts val="2100"/>
              </a:spcBef>
              <a:spcAft>
                <a:spcPts val="0"/>
              </a:spcAft>
              <a:buSzPts val="1200"/>
              <a:buChar char="•"/>
              <a:defRPr/>
            </a:lvl4pPr>
            <a:lvl5pPr indent="-304800" lvl="4" marL="2286000" rtl="0" algn="l">
              <a:lnSpc>
                <a:spcPct val="100000"/>
              </a:lnSpc>
              <a:spcBef>
                <a:spcPts val="600"/>
              </a:spcBef>
              <a:spcAft>
                <a:spcPts val="0"/>
              </a:spcAft>
              <a:buSzPts val="1200"/>
              <a:buChar char="•"/>
              <a:defRPr/>
            </a:lvl5pPr>
            <a:lvl6pPr indent="-317500" lvl="5" marL="2743200" rtl="0" algn="l">
              <a:lnSpc>
                <a:spcPct val="90000"/>
              </a:lnSpc>
              <a:spcBef>
                <a:spcPts val="6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72" name="Google Shape;72;p16"/>
          <p:cNvSpPr txBox="1"/>
          <p:nvPr>
            <p:ph idx="12" type="sldNum"/>
          </p:nvPr>
        </p:nvSpPr>
        <p:spPr>
          <a:xfrm>
            <a:off x="8472458" y="4663217"/>
            <a:ext cx="548700" cy="3936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73" name="Shape 73"/>
        <p:cNvGrpSpPr/>
        <p:nvPr/>
      </p:nvGrpSpPr>
      <p:grpSpPr>
        <a:xfrm>
          <a:off x="0" y="0"/>
          <a:ext cx="0" cy="0"/>
          <a:chOff x="0" y="0"/>
          <a:chExt cx="0" cy="0"/>
        </a:xfrm>
      </p:grpSpPr>
      <p:sp>
        <p:nvSpPr>
          <p:cNvPr id="74" name="Google Shape;74;p17"/>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7"/>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7"/>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7" name="Google Shape;77;p17"/>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8" name="Google Shape;78;p17"/>
          <p:cNvSpPr/>
          <p:nvPr>
            <p:ph idx="2" type="pic"/>
          </p:nvPr>
        </p:nvSpPr>
        <p:spPr>
          <a:xfrm>
            <a:off x="540544" y="1393200"/>
            <a:ext cx="2597400" cy="1242000"/>
          </a:xfrm>
          <a:prstGeom prst="rect">
            <a:avLst/>
          </a:prstGeom>
          <a:solidFill>
            <a:srgbClr val="D8D8D8"/>
          </a:solidFill>
          <a:ln>
            <a:noFill/>
          </a:ln>
        </p:spPr>
      </p:sp>
      <p:sp>
        <p:nvSpPr>
          <p:cNvPr id="79" name="Google Shape;79;p17"/>
          <p:cNvSpPr txBox="1"/>
          <p:nvPr>
            <p:ph idx="1" type="body"/>
          </p:nvPr>
        </p:nvSpPr>
        <p:spPr>
          <a:xfrm>
            <a:off x="540544"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7"/>
          <p:cNvSpPr/>
          <p:nvPr>
            <p:ph idx="3" type="pic"/>
          </p:nvPr>
        </p:nvSpPr>
        <p:spPr>
          <a:xfrm>
            <a:off x="3273300" y="1393200"/>
            <a:ext cx="2597400" cy="1242000"/>
          </a:xfrm>
          <a:prstGeom prst="rect">
            <a:avLst/>
          </a:prstGeom>
          <a:solidFill>
            <a:srgbClr val="D8D8D8"/>
          </a:solidFill>
          <a:ln>
            <a:noFill/>
          </a:ln>
        </p:spPr>
      </p:sp>
      <p:sp>
        <p:nvSpPr>
          <p:cNvPr id="81" name="Google Shape;81;p17"/>
          <p:cNvSpPr txBox="1"/>
          <p:nvPr>
            <p:ph idx="4" type="body"/>
          </p:nvPr>
        </p:nvSpPr>
        <p:spPr>
          <a:xfrm>
            <a:off x="3273300"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 name="Google Shape;82;p17"/>
          <p:cNvSpPr/>
          <p:nvPr>
            <p:ph idx="5" type="pic"/>
          </p:nvPr>
        </p:nvSpPr>
        <p:spPr>
          <a:xfrm>
            <a:off x="6006056" y="1393200"/>
            <a:ext cx="2597400" cy="1242000"/>
          </a:xfrm>
          <a:prstGeom prst="rect">
            <a:avLst/>
          </a:prstGeom>
          <a:solidFill>
            <a:srgbClr val="D8D8D8"/>
          </a:solidFill>
          <a:ln>
            <a:noFill/>
          </a:ln>
        </p:spPr>
      </p:sp>
      <p:sp>
        <p:nvSpPr>
          <p:cNvPr id="83" name="Google Shape;83;p17"/>
          <p:cNvSpPr txBox="1"/>
          <p:nvPr>
            <p:ph idx="6" type="body"/>
          </p:nvPr>
        </p:nvSpPr>
        <p:spPr>
          <a:xfrm>
            <a:off x="6006056"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1">
  <p:cSld name="1_Three Columns with Images">
    <p:spTree>
      <p:nvGrpSpPr>
        <p:cNvPr id="84" name="Shape 84"/>
        <p:cNvGrpSpPr/>
        <p:nvPr/>
      </p:nvGrpSpPr>
      <p:grpSpPr>
        <a:xfrm>
          <a:off x="0" y="0"/>
          <a:ext cx="0" cy="0"/>
          <a:chOff x="0" y="0"/>
          <a:chExt cx="0" cy="0"/>
        </a:xfrm>
      </p:grpSpPr>
      <p:sp>
        <p:nvSpPr>
          <p:cNvPr id="85" name="Google Shape;85;p18"/>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Font typeface="Arial"/>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6" name="Google Shape;86;p18"/>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Clr>
                <a:schemeClr val="dk1"/>
              </a:buClr>
              <a:buSzPts val="1100"/>
              <a:buFont typeface="Arial"/>
              <a:buNone/>
              <a:defRPr/>
            </a:lvl1pPr>
            <a:lvl2pPr lvl="1" rtl="0" algn="l">
              <a:lnSpc>
                <a:spcPct val="100000"/>
              </a:lnSpc>
              <a:spcBef>
                <a:spcPts val="0"/>
              </a:spcBef>
              <a:spcAft>
                <a:spcPts val="0"/>
              </a:spcAft>
              <a:buClr>
                <a:schemeClr val="dk1"/>
              </a:buClr>
              <a:buSzPts val="1100"/>
              <a:buFont typeface="Arial"/>
              <a:buNone/>
              <a:defRPr/>
            </a:lvl2pPr>
            <a:lvl3pPr lvl="2" rtl="0" algn="l">
              <a:lnSpc>
                <a:spcPct val="100000"/>
              </a:lnSpc>
              <a:spcBef>
                <a:spcPts val="0"/>
              </a:spcBef>
              <a:spcAft>
                <a:spcPts val="0"/>
              </a:spcAft>
              <a:buClr>
                <a:schemeClr val="dk1"/>
              </a:buClr>
              <a:buSzPts val="1100"/>
              <a:buFont typeface="Arial"/>
              <a:buNone/>
              <a:defRPr/>
            </a:lvl3pPr>
            <a:lvl4pPr lvl="3" rtl="0" algn="l">
              <a:lnSpc>
                <a:spcPct val="100000"/>
              </a:lnSpc>
              <a:spcBef>
                <a:spcPts val="0"/>
              </a:spcBef>
              <a:spcAft>
                <a:spcPts val="0"/>
              </a:spcAft>
              <a:buClr>
                <a:schemeClr val="dk1"/>
              </a:buClr>
              <a:buSzPts val="1100"/>
              <a:buFont typeface="Arial"/>
              <a:buNone/>
              <a:defRPr/>
            </a:lvl4pPr>
            <a:lvl5pPr lvl="4" rtl="0" algn="l">
              <a:lnSpc>
                <a:spcPct val="100000"/>
              </a:lnSpc>
              <a:spcBef>
                <a:spcPts val="0"/>
              </a:spcBef>
              <a:spcAft>
                <a:spcPts val="0"/>
              </a:spcAft>
              <a:buClr>
                <a:schemeClr val="dk1"/>
              </a:buClr>
              <a:buSzPts val="1100"/>
              <a:buFont typeface="Arial"/>
              <a:buNone/>
              <a:defRPr/>
            </a:lvl5pPr>
            <a:lvl6pPr lvl="5" rtl="0" algn="l">
              <a:lnSpc>
                <a:spcPct val="100000"/>
              </a:lnSpc>
              <a:spcBef>
                <a:spcPts val="0"/>
              </a:spcBef>
              <a:spcAft>
                <a:spcPts val="0"/>
              </a:spcAft>
              <a:buClr>
                <a:schemeClr val="dk1"/>
              </a:buClr>
              <a:buSzPts val="1100"/>
              <a:buFont typeface="Arial"/>
              <a:buNone/>
              <a:defRPr/>
            </a:lvl6pPr>
            <a:lvl7pPr lvl="6" rtl="0" algn="l">
              <a:lnSpc>
                <a:spcPct val="100000"/>
              </a:lnSpc>
              <a:spcBef>
                <a:spcPts val="0"/>
              </a:spcBef>
              <a:spcAft>
                <a:spcPts val="0"/>
              </a:spcAft>
              <a:buClr>
                <a:schemeClr val="dk1"/>
              </a:buClr>
              <a:buSzPts val="1100"/>
              <a:buFont typeface="Arial"/>
              <a:buNone/>
              <a:defRPr/>
            </a:lvl7pPr>
            <a:lvl8pPr lvl="7" rtl="0" algn="l">
              <a:lnSpc>
                <a:spcPct val="100000"/>
              </a:lnSpc>
              <a:spcBef>
                <a:spcPts val="0"/>
              </a:spcBef>
              <a:spcAft>
                <a:spcPts val="0"/>
              </a:spcAft>
              <a:buClr>
                <a:schemeClr val="dk1"/>
              </a:buClr>
              <a:buSzPts val="1100"/>
              <a:buFont typeface="Arial"/>
              <a:buNone/>
              <a:defRPr/>
            </a:lvl8pPr>
            <a:lvl9pPr lvl="8" rtl="0" algn="l">
              <a:lnSpc>
                <a:spcPct val="100000"/>
              </a:lnSpc>
              <a:spcBef>
                <a:spcPts val="0"/>
              </a:spcBef>
              <a:spcAft>
                <a:spcPts val="0"/>
              </a:spcAft>
              <a:buClr>
                <a:schemeClr val="dk1"/>
              </a:buClr>
              <a:buSzPts val="1100"/>
              <a:buFont typeface="Arial"/>
              <a:buNone/>
              <a:defRPr/>
            </a:lvl9pPr>
          </a:lstStyle>
          <a:p/>
        </p:txBody>
      </p:sp>
      <p:sp>
        <p:nvSpPr>
          <p:cNvPr id="87" name="Google Shape;87;p18"/>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1"/>
              </a:buClr>
              <a:buSzPts val="1100"/>
              <a:buFont typeface="Arial"/>
              <a:buNone/>
              <a:defRPr/>
            </a:lvl1pPr>
            <a:lvl2pPr lvl="1" rtl="0" algn="l">
              <a:lnSpc>
                <a:spcPct val="100000"/>
              </a:lnSpc>
              <a:spcBef>
                <a:spcPts val="0"/>
              </a:spcBef>
              <a:spcAft>
                <a:spcPts val="0"/>
              </a:spcAft>
              <a:buClr>
                <a:schemeClr val="dk1"/>
              </a:buClr>
              <a:buSzPts val="1100"/>
              <a:buFont typeface="Arial"/>
              <a:buNone/>
              <a:defRPr/>
            </a:lvl2pPr>
            <a:lvl3pPr lvl="2" rtl="0" algn="l">
              <a:lnSpc>
                <a:spcPct val="100000"/>
              </a:lnSpc>
              <a:spcBef>
                <a:spcPts val="0"/>
              </a:spcBef>
              <a:spcAft>
                <a:spcPts val="0"/>
              </a:spcAft>
              <a:buClr>
                <a:schemeClr val="dk1"/>
              </a:buClr>
              <a:buSzPts val="1100"/>
              <a:buFont typeface="Arial"/>
              <a:buNone/>
              <a:defRPr/>
            </a:lvl3pPr>
            <a:lvl4pPr lvl="3" rtl="0" algn="l">
              <a:lnSpc>
                <a:spcPct val="100000"/>
              </a:lnSpc>
              <a:spcBef>
                <a:spcPts val="0"/>
              </a:spcBef>
              <a:spcAft>
                <a:spcPts val="0"/>
              </a:spcAft>
              <a:buClr>
                <a:schemeClr val="dk1"/>
              </a:buClr>
              <a:buSzPts val="1100"/>
              <a:buFont typeface="Arial"/>
              <a:buNone/>
              <a:defRPr/>
            </a:lvl4pPr>
            <a:lvl5pPr lvl="4" rtl="0" algn="l">
              <a:lnSpc>
                <a:spcPct val="100000"/>
              </a:lnSpc>
              <a:spcBef>
                <a:spcPts val="0"/>
              </a:spcBef>
              <a:spcAft>
                <a:spcPts val="0"/>
              </a:spcAft>
              <a:buClr>
                <a:schemeClr val="dk1"/>
              </a:buClr>
              <a:buSzPts val="1100"/>
              <a:buFont typeface="Arial"/>
              <a:buNone/>
              <a:defRPr/>
            </a:lvl5pPr>
            <a:lvl6pPr lvl="5" rtl="0" algn="l">
              <a:lnSpc>
                <a:spcPct val="100000"/>
              </a:lnSpc>
              <a:spcBef>
                <a:spcPts val="0"/>
              </a:spcBef>
              <a:spcAft>
                <a:spcPts val="0"/>
              </a:spcAft>
              <a:buClr>
                <a:schemeClr val="dk1"/>
              </a:buClr>
              <a:buSzPts val="1100"/>
              <a:buFont typeface="Arial"/>
              <a:buNone/>
              <a:defRPr/>
            </a:lvl6pPr>
            <a:lvl7pPr lvl="6" rtl="0" algn="l">
              <a:lnSpc>
                <a:spcPct val="100000"/>
              </a:lnSpc>
              <a:spcBef>
                <a:spcPts val="0"/>
              </a:spcBef>
              <a:spcAft>
                <a:spcPts val="0"/>
              </a:spcAft>
              <a:buClr>
                <a:schemeClr val="dk1"/>
              </a:buClr>
              <a:buSzPts val="1100"/>
              <a:buFont typeface="Arial"/>
              <a:buNone/>
              <a:defRPr/>
            </a:lvl7pPr>
            <a:lvl8pPr lvl="7" rtl="0" algn="l">
              <a:lnSpc>
                <a:spcPct val="100000"/>
              </a:lnSpc>
              <a:spcBef>
                <a:spcPts val="0"/>
              </a:spcBef>
              <a:spcAft>
                <a:spcPts val="0"/>
              </a:spcAft>
              <a:buClr>
                <a:schemeClr val="dk1"/>
              </a:buClr>
              <a:buSzPts val="1100"/>
              <a:buFont typeface="Arial"/>
              <a:buNone/>
              <a:defRPr/>
            </a:lvl8pPr>
            <a:lvl9pPr lvl="8" rtl="0" algn="l">
              <a:lnSpc>
                <a:spcPct val="100000"/>
              </a:lnSpc>
              <a:spcBef>
                <a:spcPts val="0"/>
              </a:spcBef>
              <a:spcAft>
                <a:spcPts val="0"/>
              </a:spcAft>
              <a:buClr>
                <a:schemeClr val="dk1"/>
              </a:buClr>
              <a:buSzPts val="1100"/>
              <a:buFont typeface="Arial"/>
              <a:buNone/>
              <a:defRPr/>
            </a:lvl9pPr>
          </a:lstStyle>
          <a:p/>
        </p:txBody>
      </p:sp>
      <p:sp>
        <p:nvSpPr>
          <p:cNvPr id="88" name="Google Shape;88;p1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9" name="Google Shape;89;p18"/>
          <p:cNvSpPr/>
          <p:nvPr>
            <p:ph idx="2" type="pic"/>
          </p:nvPr>
        </p:nvSpPr>
        <p:spPr>
          <a:xfrm>
            <a:off x="540544" y="1393200"/>
            <a:ext cx="2597400" cy="1242000"/>
          </a:xfrm>
          <a:prstGeom prst="rect">
            <a:avLst/>
          </a:prstGeom>
          <a:solidFill>
            <a:srgbClr val="D8D8D8"/>
          </a:solidFill>
          <a:ln>
            <a:noFill/>
          </a:ln>
        </p:spPr>
      </p:sp>
      <p:sp>
        <p:nvSpPr>
          <p:cNvPr id="90" name="Google Shape;90;p18"/>
          <p:cNvSpPr txBox="1"/>
          <p:nvPr>
            <p:ph idx="1" type="body"/>
          </p:nvPr>
        </p:nvSpPr>
        <p:spPr>
          <a:xfrm>
            <a:off x="540544"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1" name="Google Shape;91;p18"/>
          <p:cNvSpPr/>
          <p:nvPr>
            <p:ph idx="3" type="pic"/>
          </p:nvPr>
        </p:nvSpPr>
        <p:spPr>
          <a:xfrm>
            <a:off x="3273300" y="1393200"/>
            <a:ext cx="2597400" cy="1242000"/>
          </a:xfrm>
          <a:prstGeom prst="rect">
            <a:avLst/>
          </a:prstGeom>
          <a:solidFill>
            <a:srgbClr val="D8D8D8"/>
          </a:solidFill>
          <a:ln>
            <a:noFill/>
          </a:ln>
        </p:spPr>
      </p:sp>
      <p:sp>
        <p:nvSpPr>
          <p:cNvPr id="92" name="Google Shape;92;p18"/>
          <p:cNvSpPr txBox="1"/>
          <p:nvPr>
            <p:ph idx="4" type="body"/>
          </p:nvPr>
        </p:nvSpPr>
        <p:spPr>
          <a:xfrm>
            <a:off x="3273300"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3" name="Google Shape;93;p18"/>
          <p:cNvSpPr/>
          <p:nvPr>
            <p:ph idx="5" type="pic"/>
          </p:nvPr>
        </p:nvSpPr>
        <p:spPr>
          <a:xfrm>
            <a:off x="6006056" y="1393200"/>
            <a:ext cx="2597400" cy="1242000"/>
          </a:xfrm>
          <a:prstGeom prst="rect">
            <a:avLst/>
          </a:prstGeom>
          <a:solidFill>
            <a:srgbClr val="D8D8D8"/>
          </a:solidFill>
          <a:ln>
            <a:noFill/>
          </a:ln>
        </p:spPr>
      </p:sp>
      <p:sp>
        <p:nvSpPr>
          <p:cNvPr id="94" name="Google Shape;94;p18"/>
          <p:cNvSpPr txBox="1"/>
          <p:nvPr>
            <p:ph idx="6" type="body"/>
          </p:nvPr>
        </p:nvSpPr>
        <p:spPr>
          <a:xfrm>
            <a:off x="6006056"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95" name="Shape 95"/>
        <p:cNvGrpSpPr/>
        <p:nvPr/>
      </p:nvGrpSpPr>
      <p:grpSpPr>
        <a:xfrm>
          <a:off x="0" y="0"/>
          <a:ext cx="0" cy="0"/>
          <a:chOff x="0" y="0"/>
          <a:chExt cx="0" cy="0"/>
        </a:xfrm>
      </p:grpSpPr>
      <p:sp>
        <p:nvSpPr>
          <p:cNvPr id="96" name="Google Shape;96;p19"/>
          <p:cNvSpPr txBox="1"/>
          <p:nvPr>
            <p:ph type="title"/>
          </p:nvPr>
        </p:nvSpPr>
        <p:spPr>
          <a:xfrm>
            <a:off x="540544" y="1412100"/>
            <a:ext cx="5805000" cy="21204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lt1"/>
              </a:buClr>
              <a:buSzPts val="2700"/>
              <a:buFont typeface="Arial"/>
              <a:buNone/>
              <a:defRPr sz="27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7" name="Google Shape;97;p19"/>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19"/>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9" name="Google Shape;99;p19"/>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0" name="Google Shape;100;p19"/>
          <p:cNvSpPr txBox="1"/>
          <p:nvPr>
            <p:ph idx="1" type="body"/>
          </p:nvPr>
        </p:nvSpPr>
        <p:spPr>
          <a:xfrm>
            <a:off x="540544" y="3798900"/>
            <a:ext cx="5805000" cy="335700"/>
          </a:xfrm>
          <a:prstGeom prst="rect">
            <a:avLst/>
          </a:prstGeom>
          <a:noFill/>
          <a:ln>
            <a:noFill/>
          </a:ln>
        </p:spPr>
        <p:txBody>
          <a:bodyPr anchorCtr="0" anchor="t" bIns="0" lIns="0" spcFirstLastPara="1" rIns="0" wrap="square" tIns="0">
            <a:noAutofit/>
          </a:bodyPr>
          <a:lstStyle>
            <a:lvl1pPr indent="-317500" lvl="0" marL="457200" rtl="0" algn="l">
              <a:lnSpc>
                <a:spcPct val="100000"/>
              </a:lnSpc>
              <a:spcBef>
                <a:spcPts val="0"/>
              </a:spcBef>
              <a:spcAft>
                <a:spcPts val="0"/>
              </a:spcAft>
              <a:buClr>
                <a:schemeClr val="lt1"/>
              </a:buClr>
              <a:buSzPts val="1400"/>
              <a:buFont typeface="Arial"/>
              <a:buChar char="–"/>
              <a:defRPr sz="1400">
                <a:solidFill>
                  <a:schemeClr val="lt1"/>
                </a:solidFill>
              </a:defRPr>
            </a:lvl1pPr>
            <a:lvl2pPr indent="-228600" lvl="1" marL="914400" rtl="0" algn="l">
              <a:lnSpc>
                <a:spcPct val="90000"/>
              </a:lnSpc>
              <a:spcBef>
                <a:spcPts val="0"/>
              </a:spcBef>
              <a:spcAft>
                <a:spcPts val="0"/>
              </a:spcAft>
              <a:buClr>
                <a:schemeClr val="accent3"/>
              </a:buClr>
              <a:buSzPts val="1400"/>
              <a:buNone/>
              <a:defRPr sz="1400"/>
            </a:lvl2pPr>
            <a:lvl3pPr indent="-228600" lvl="2" marL="1371600" rtl="0" algn="l">
              <a:lnSpc>
                <a:spcPct val="100000"/>
              </a:lnSpc>
              <a:spcBef>
                <a:spcPts val="400"/>
              </a:spcBef>
              <a:spcAft>
                <a:spcPts val="0"/>
              </a:spcAft>
              <a:buSzPts val="1400"/>
              <a:buNone/>
              <a:defRPr sz="1400"/>
            </a:lvl3pPr>
            <a:lvl4pPr indent="-317500" lvl="3" marL="1828800" rtl="0" algn="l">
              <a:lnSpc>
                <a:spcPct val="100000"/>
              </a:lnSpc>
              <a:spcBef>
                <a:spcPts val="2100"/>
              </a:spcBef>
              <a:spcAft>
                <a:spcPts val="0"/>
              </a:spcAft>
              <a:buSzPts val="1400"/>
              <a:buChar char="•"/>
              <a:defRPr sz="1400"/>
            </a:lvl4pPr>
            <a:lvl5pPr indent="-317500" lvl="4" marL="2286000" rtl="0" algn="l">
              <a:lnSpc>
                <a:spcPct val="100000"/>
              </a:lnSpc>
              <a:spcBef>
                <a:spcPts val="600"/>
              </a:spcBef>
              <a:spcAft>
                <a:spcPts val="0"/>
              </a:spcAft>
              <a:buSzPts val="1400"/>
              <a:buChar char="•"/>
              <a:defRPr sz="1400"/>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101" name="Google Shape;101;p19"/>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102" name="Shape 102"/>
        <p:cNvGrpSpPr/>
        <p:nvPr/>
      </p:nvGrpSpPr>
      <p:grpSpPr>
        <a:xfrm>
          <a:off x="0" y="0"/>
          <a:ext cx="0" cy="0"/>
          <a:chOff x="0" y="0"/>
          <a:chExt cx="0" cy="0"/>
        </a:xfrm>
      </p:grpSpPr>
      <p:sp>
        <p:nvSpPr>
          <p:cNvPr id="103" name="Google Shape;103;p20"/>
          <p:cNvSpPr txBox="1"/>
          <p:nvPr>
            <p:ph type="title"/>
          </p:nvPr>
        </p:nvSpPr>
        <p:spPr>
          <a:xfrm>
            <a:off x="685800" y="228600"/>
            <a:ext cx="7772400" cy="857400"/>
          </a:xfrm>
          <a:prstGeom prst="rect">
            <a:avLst/>
          </a:prstGeom>
          <a:noFill/>
          <a:ln>
            <a:noFill/>
          </a:ln>
        </p:spPr>
        <p:txBody>
          <a:bodyPr anchorCtr="0" anchor="ctr" bIns="25700" lIns="51425" spcFirstLastPara="1" rIns="51425" wrap="square" tIns="25700">
            <a:noAutofit/>
          </a:bodyPr>
          <a:lstStyle>
            <a:lvl1pPr lvl="0" rtl="0" algn="l">
              <a:lnSpc>
                <a:spcPct val="85000"/>
              </a:lnSpc>
              <a:spcBef>
                <a:spcPts val="0"/>
              </a:spcBef>
              <a:spcAft>
                <a:spcPts val="0"/>
              </a:spcAft>
              <a:buSzPts val="20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04" name="Google Shape;104;p20"/>
          <p:cNvSpPr txBox="1"/>
          <p:nvPr>
            <p:ph idx="10" type="dt"/>
          </p:nvPr>
        </p:nvSpPr>
        <p:spPr>
          <a:xfrm>
            <a:off x="685800" y="4686300"/>
            <a:ext cx="1905000" cy="342900"/>
          </a:xfrm>
          <a:prstGeom prst="rect">
            <a:avLst/>
          </a:prstGeom>
          <a:noFill/>
          <a:ln>
            <a:noFill/>
          </a:ln>
        </p:spPr>
        <p:txBody>
          <a:bodyPr anchorCtr="0" anchor="t" bIns="25700" lIns="51425" spcFirstLastPara="1" rIns="51425" wrap="square" tIns="25700">
            <a:noAutofit/>
          </a:bodyPr>
          <a:lstStyle>
            <a:lvl1pPr lvl="0" rtl="0" algn="l">
              <a:lnSpc>
                <a:spcPct val="9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05" name="Google Shape;105;p20"/>
          <p:cNvSpPr txBox="1"/>
          <p:nvPr>
            <p:ph idx="11" type="ftr"/>
          </p:nvPr>
        </p:nvSpPr>
        <p:spPr>
          <a:xfrm>
            <a:off x="3124200" y="4686300"/>
            <a:ext cx="2895600" cy="342900"/>
          </a:xfrm>
          <a:prstGeom prst="rect">
            <a:avLst/>
          </a:prstGeom>
          <a:noFill/>
          <a:ln>
            <a:noFill/>
          </a:ln>
        </p:spPr>
        <p:txBody>
          <a:bodyPr anchorCtr="0" anchor="t" bIns="25700" lIns="51425" spcFirstLastPara="1" rIns="51425" wrap="square" tIns="25700">
            <a:noAutofit/>
          </a:bodyPr>
          <a:lstStyle>
            <a:lvl1pPr lvl="0" rtl="0" algn="ctr">
              <a:lnSpc>
                <a:spcPct val="9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06" name="Google Shape;106;p20"/>
          <p:cNvSpPr txBox="1"/>
          <p:nvPr>
            <p:ph idx="12" type="sldNum"/>
          </p:nvPr>
        </p:nvSpPr>
        <p:spPr>
          <a:xfrm>
            <a:off x="6553200" y="4686300"/>
            <a:ext cx="1905000" cy="342900"/>
          </a:xfrm>
          <a:prstGeom prst="rect">
            <a:avLst/>
          </a:prstGeom>
          <a:noFill/>
          <a:ln>
            <a:noFill/>
          </a:ln>
        </p:spPr>
        <p:txBody>
          <a:bodyPr anchorCtr="0" anchor="t" bIns="25700" lIns="51425" spcFirstLastPara="1" rIns="51425" wrap="square" tIns="25700">
            <a:noAutofit/>
          </a:bodyPr>
          <a:lstStyle>
            <a:lvl1pPr indent="0" lvl="0" marL="0" marR="0" rtl="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107" name="Shape 107"/>
        <p:cNvGrpSpPr/>
        <p:nvPr/>
      </p:nvGrpSpPr>
      <p:grpSpPr>
        <a:xfrm>
          <a:off x="0" y="0"/>
          <a:ext cx="0" cy="0"/>
          <a:chOff x="0" y="0"/>
          <a:chExt cx="0" cy="0"/>
        </a:xfrm>
      </p:grpSpPr>
      <p:sp>
        <p:nvSpPr>
          <p:cNvPr id="108" name="Google Shape;108;p21"/>
          <p:cNvSpPr txBox="1"/>
          <p:nvPr>
            <p:ph type="ctrTitle"/>
          </p:nvPr>
        </p:nvSpPr>
        <p:spPr>
          <a:xfrm>
            <a:off x="540544" y="2141101"/>
            <a:ext cx="3055500" cy="7641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accent1"/>
              </a:buClr>
              <a:buSzPts val="4500"/>
              <a:buFont typeface="Arial"/>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9" name="Google Shape;109;p21"/>
          <p:cNvSpPr txBox="1"/>
          <p:nvPr>
            <p:ph idx="1" type="subTitle"/>
          </p:nvPr>
        </p:nvSpPr>
        <p:spPr>
          <a:xfrm>
            <a:off x="540544" y="2905200"/>
            <a:ext cx="3055500" cy="333600"/>
          </a:xfrm>
          <a:prstGeom prst="rect">
            <a:avLst/>
          </a:prstGeom>
          <a:noFill/>
          <a:ln>
            <a:noFill/>
          </a:ln>
        </p:spPr>
        <p:txBody>
          <a:bodyPr anchorCtr="0" anchor="t" bIns="0" lIns="0" spcFirstLastPara="1" rIns="0" wrap="square" tIns="0">
            <a:noAutofit/>
          </a:bodyPr>
          <a:lstStyle>
            <a:lvl1pPr lvl="0" rtl="0" algn="l">
              <a:lnSpc>
                <a:spcPct val="105000"/>
              </a:lnSpc>
              <a:spcBef>
                <a:spcPts val="0"/>
              </a:spcBef>
              <a:spcAft>
                <a:spcPts val="0"/>
              </a:spcAft>
              <a:buClr>
                <a:schemeClr val="accent2"/>
              </a:buClr>
              <a:buSzPts val="1800"/>
              <a:buNone/>
              <a:defRPr b="0" sz="1800">
                <a:solidFill>
                  <a:schemeClr val="accent2"/>
                </a:solidFill>
              </a:defRPr>
            </a:lvl1pPr>
            <a:lvl2pPr lvl="1" rtl="0" algn="l">
              <a:lnSpc>
                <a:spcPct val="105000"/>
              </a:lnSpc>
              <a:spcBef>
                <a:spcPts val="0"/>
              </a:spcBef>
              <a:spcAft>
                <a:spcPts val="0"/>
              </a:spcAft>
              <a:buClr>
                <a:schemeClr val="accent2"/>
              </a:buClr>
              <a:buSzPts val="1800"/>
              <a:buNone/>
              <a:defRPr b="1" sz="1800">
                <a:solidFill>
                  <a:schemeClr val="accent2"/>
                </a:solidFill>
              </a:defRPr>
            </a:lvl2pPr>
            <a:lvl3pPr lvl="2" rtl="0" algn="ctr">
              <a:lnSpc>
                <a:spcPct val="100000"/>
              </a:lnSpc>
              <a:spcBef>
                <a:spcPts val="0"/>
              </a:spcBef>
              <a:spcAft>
                <a:spcPts val="0"/>
              </a:spcAft>
              <a:buSzPts val="1400"/>
              <a:buNone/>
              <a:defRPr sz="1400"/>
            </a:lvl3pPr>
            <a:lvl4pPr lvl="3" rtl="0" algn="ctr">
              <a:lnSpc>
                <a:spcPct val="100000"/>
              </a:lnSpc>
              <a:spcBef>
                <a:spcPts val="2100"/>
              </a:spcBef>
              <a:spcAft>
                <a:spcPts val="0"/>
              </a:spcAft>
              <a:buSzPts val="1200"/>
              <a:buNone/>
              <a:defRPr sz="1200"/>
            </a:lvl4pPr>
            <a:lvl5pPr lvl="4" rtl="0" algn="ctr">
              <a:lnSpc>
                <a:spcPct val="100000"/>
              </a:lnSpc>
              <a:spcBef>
                <a:spcPts val="600"/>
              </a:spcBef>
              <a:spcAft>
                <a:spcPts val="0"/>
              </a:spcAft>
              <a:buSzPts val="1200"/>
              <a:buNone/>
              <a:defRPr sz="1200"/>
            </a:lvl5pPr>
            <a:lvl6pPr lvl="5" rtl="0" algn="ctr">
              <a:lnSpc>
                <a:spcPct val="90000"/>
              </a:lnSpc>
              <a:spcBef>
                <a:spcPts val="6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10" name="Google Shape;110;p21"/>
          <p:cNvSpPr/>
          <p:nvPr>
            <p:ph idx="2" type="pic"/>
          </p:nvPr>
        </p:nvSpPr>
        <p:spPr>
          <a:xfrm>
            <a:off x="3965400" y="0"/>
            <a:ext cx="5143500" cy="5143500"/>
          </a:xfrm>
          <a:prstGeom prst="rect">
            <a:avLst/>
          </a:prstGeom>
          <a:solidFill>
            <a:srgbClr val="D8D8D8"/>
          </a:solidFill>
          <a:ln>
            <a:noFill/>
          </a:ln>
        </p:spPr>
      </p:sp>
      <p:pic>
        <p:nvPicPr>
          <p:cNvPr descr="Logo&#10;&#10;Description automatically generated" id="111" name="Google Shape;111;p21"/>
          <p:cNvPicPr preferRelativeResize="0"/>
          <p:nvPr/>
        </p:nvPicPr>
        <p:blipFill rotWithShape="1">
          <a:blip r:embed="rId2">
            <a:alphaModFix/>
          </a:blip>
          <a:srcRect b="0" l="0" r="0" t="0"/>
          <a:stretch/>
        </p:blipFill>
        <p:spPr>
          <a:xfrm>
            <a:off x="234669" y="226813"/>
            <a:ext cx="2227500" cy="629063"/>
          </a:xfrm>
          <a:prstGeom prst="rect">
            <a:avLst/>
          </a:prstGeom>
          <a:noFill/>
          <a:ln>
            <a:noFill/>
          </a:ln>
        </p:spPr>
      </p:pic>
      <p:grpSp>
        <p:nvGrpSpPr>
          <p:cNvPr id="112" name="Google Shape;112;p21"/>
          <p:cNvGrpSpPr/>
          <p:nvPr/>
        </p:nvGrpSpPr>
        <p:grpSpPr>
          <a:xfrm>
            <a:off x="234669" y="4435473"/>
            <a:ext cx="3006951" cy="521209"/>
            <a:chOff x="720725" y="5218493"/>
            <a:chExt cx="4009268" cy="694945"/>
          </a:xfrm>
        </p:grpSpPr>
        <p:pic>
          <p:nvPicPr>
            <p:cNvPr id="113" name="Google Shape;113;p21"/>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114" name="Google Shape;114;p21"/>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115" name="Google Shape;115;p21"/>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116" name="Google Shape;116;p21"/>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117" name="Shape 117"/>
        <p:cNvGrpSpPr/>
        <p:nvPr/>
      </p:nvGrpSpPr>
      <p:grpSpPr>
        <a:xfrm>
          <a:off x="0" y="0"/>
          <a:ext cx="0" cy="0"/>
          <a:chOff x="0" y="0"/>
          <a:chExt cx="0" cy="0"/>
        </a:xfrm>
      </p:grpSpPr>
      <p:sp>
        <p:nvSpPr>
          <p:cNvPr id="118" name="Google Shape;118;p22"/>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22"/>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2"/>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21" name="Google Shape;121;p22"/>
          <p:cNvSpPr txBox="1"/>
          <p:nvPr>
            <p:ph idx="1" type="body"/>
          </p:nvPr>
        </p:nvSpPr>
        <p:spPr>
          <a:xfrm>
            <a:off x="540545" y="972741"/>
            <a:ext cx="29349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2"/>
          <p:cNvSpPr txBox="1"/>
          <p:nvPr>
            <p:ph type="title"/>
          </p:nvPr>
        </p:nvSpPr>
        <p:spPr>
          <a:xfrm>
            <a:off x="540545" y="541735"/>
            <a:ext cx="29349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22"/>
          <p:cNvSpPr/>
          <p:nvPr>
            <p:ph idx="2" type="pic"/>
          </p:nvPr>
        </p:nvSpPr>
        <p:spPr>
          <a:xfrm>
            <a:off x="4000500" y="0"/>
            <a:ext cx="5143500" cy="5143500"/>
          </a:xfrm>
          <a:prstGeom prst="rect">
            <a:avLst/>
          </a:prstGeom>
          <a:solidFill>
            <a:srgbClr val="D8D8D8"/>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124" name="Shape 124"/>
        <p:cNvGrpSpPr/>
        <p:nvPr/>
      </p:nvGrpSpPr>
      <p:grpSpPr>
        <a:xfrm>
          <a:off x="0" y="0"/>
          <a:ext cx="0" cy="0"/>
          <a:chOff x="0" y="0"/>
          <a:chExt cx="0" cy="0"/>
        </a:xfrm>
      </p:grpSpPr>
      <p:sp>
        <p:nvSpPr>
          <p:cNvPr id="125" name="Google Shape;125;p23"/>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6" name="Google Shape;126;p23"/>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7" name="Google Shape;127;p23"/>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8" name="Google Shape;128;p23"/>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9" name="Google Shape;129;p23"/>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0" name="Shape 130"/>
        <p:cNvGrpSpPr/>
        <p:nvPr/>
      </p:nvGrpSpPr>
      <p:grpSpPr>
        <a:xfrm>
          <a:off x="0" y="0"/>
          <a:ext cx="0" cy="0"/>
          <a:chOff x="0" y="0"/>
          <a:chExt cx="0" cy="0"/>
        </a:xfrm>
      </p:grpSpPr>
      <p:sp>
        <p:nvSpPr>
          <p:cNvPr id="131" name="Google Shape;131;p24"/>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2" name="Google Shape;132;p24"/>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3" name="Google Shape;133;p2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and Image">
  <p:cSld name="1_Content and Image">
    <p:spTree>
      <p:nvGrpSpPr>
        <p:cNvPr id="134" name="Shape 134"/>
        <p:cNvGrpSpPr/>
        <p:nvPr/>
      </p:nvGrpSpPr>
      <p:grpSpPr>
        <a:xfrm>
          <a:off x="0" y="0"/>
          <a:ext cx="0" cy="0"/>
          <a:chOff x="0" y="0"/>
          <a:chExt cx="0" cy="0"/>
        </a:xfrm>
      </p:grpSpPr>
      <p:sp>
        <p:nvSpPr>
          <p:cNvPr id="135" name="Google Shape;135;p25"/>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6" name="Google Shape;136;p25"/>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7" name="Google Shape;137;p25"/>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p25"/>
          <p:cNvSpPr txBox="1"/>
          <p:nvPr>
            <p:ph idx="1" type="body"/>
          </p:nvPr>
        </p:nvSpPr>
        <p:spPr>
          <a:xfrm>
            <a:off x="540545" y="972742"/>
            <a:ext cx="41391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1200"/>
              <a:buNone/>
              <a:defRPr/>
            </a:lvl1pPr>
            <a:lvl2pPr indent="-228600" lvl="1" marL="914400" rtl="0" algn="l">
              <a:lnSpc>
                <a:spcPct val="90000"/>
              </a:lnSpc>
              <a:spcBef>
                <a:spcPts val="1300"/>
              </a:spcBef>
              <a:spcAft>
                <a:spcPts val="0"/>
              </a:spcAft>
              <a:buSzPts val="1500"/>
              <a:buNone/>
              <a:defRPr/>
            </a:lvl2pPr>
            <a:lvl3pPr indent="-228600" lvl="2" marL="1371600" rtl="0" algn="l">
              <a:lnSpc>
                <a:spcPct val="100000"/>
              </a:lnSpc>
              <a:spcBef>
                <a:spcPts val="400"/>
              </a:spcBef>
              <a:spcAft>
                <a:spcPts val="0"/>
              </a:spcAft>
              <a:buSzPts val="1400"/>
              <a:buNone/>
              <a:defRPr/>
            </a:lvl3pPr>
            <a:lvl4pPr indent="-304800" lvl="3" marL="1828800" rtl="0" algn="l">
              <a:lnSpc>
                <a:spcPct val="100000"/>
              </a:lnSpc>
              <a:spcBef>
                <a:spcPts val="2100"/>
              </a:spcBef>
              <a:spcAft>
                <a:spcPts val="0"/>
              </a:spcAft>
              <a:buSzPts val="1200"/>
              <a:buChar char="•"/>
              <a:defRPr/>
            </a:lvl4pPr>
            <a:lvl5pPr indent="-304800" lvl="4" marL="2286000" rtl="0" algn="l">
              <a:lnSpc>
                <a:spcPct val="100000"/>
              </a:lnSpc>
              <a:spcBef>
                <a:spcPts val="600"/>
              </a:spcBef>
              <a:spcAft>
                <a:spcPts val="0"/>
              </a:spcAft>
              <a:buSzPts val="1200"/>
              <a:buChar char="•"/>
              <a:defRPr/>
            </a:lvl5pPr>
            <a:lvl6pPr indent="-317500" lvl="5" marL="2743200" rtl="0" algn="l">
              <a:lnSpc>
                <a:spcPct val="90000"/>
              </a:lnSpc>
              <a:spcBef>
                <a:spcPts val="6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39" name="Google Shape;139;p25"/>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SzPts val="27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0" name="Google Shape;140;p25"/>
          <p:cNvSpPr/>
          <p:nvPr>
            <p:ph idx="2" type="pic"/>
          </p:nvPr>
        </p:nvSpPr>
        <p:spPr>
          <a:xfrm>
            <a:off x="5175000" y="0"/>
            <a:ext cx="3969000" cy="5143500"/>
          </a:xfrm>
          <a:prstGeom prst="rect">
            <a:avLst/>
          </a:prstGeom>
          <a:solidFill>
            <a:srgbClr val="D8D8D8"/>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1" name="Shape 141"/>
        <p:cNvGrpSpPr/>
        <p:nvPr/>
      </p:nvGrpSpPr>
      <p:grpSpPr>
        <a:xfrm>
          <a:off x="0" y="0"/>
          <a:ext cx="0" cy="0"/>
          <a:chOff x="0" y="0"/>
          <a:chExt cx="0" cy="0"/>
        </a:xfrm>
      </p:grpSpPr>
      <p:sp>
        <p:nvSpPr>
          <p:cNvPr id="142" name="Google Shape;142;p26"/>
          <p:cNvSpPr txBox="1"/>
          <p:nvPr>
            <p:ph idx="1" type="body"/>
          </p:nvPr>
        </p:nvSpPr>
        <p:spPr>
          <a:xfrm>
            <a:off x="540544" y="972741"/>
            <a:ext cx="60885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3" name="Google Shape;143;p26"/>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4" name="Google Shape;144;p26"/>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5" name="Google Shape;145;p26"/>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6" name="Google Shape;146;p26"/>
          <p:cNvSpPr txBox="1"/>
          <p:nvPr>
            <p:ph type="title"/>
          </p:nvPr>
        </p:nvSpPr>
        <p:spPr>
          <a:xfrm>
            <a:off x="540544" y="541735"/>
            <a:ext cx="60885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Blue">
  <p:cSld name="Content and Image Blue">
    <p:bg>
      <p:bgPr>
        <a:solidFill>
          <a:schemeClr val="accent1"/>
        </a:solidFill>
      </p:bgPr>
    </p:bg>
    <p:spTree>
      <p:nvGrpSpPr>
        <p:cNvPr id="147" name="Shape 147"/>
        <p:cNvGrpSpPr/>
        <p:nvPr/>
      </p:nvGrpSpPr>
      <p:grpSpPr>
        <a:xfrm>
          <a:off x="0" y="0"/>
          <a:ext cx="0" cy="0"/>
          <a:chOff x="0" y="0"/>
          <a:chExt cx="0" cy="0"/>
        </a:xfrm>
      </p:grpSpPr>
      <p:sp>
        <p:nvSpPr>
          <p:cNvPr id="148" name="Google Shape;148;p27"/>
          <p:cNvSpPr txBox="1"/>
          <p:nvPr>
            <p:ph type="title"/>
          </p:nvPr>
        </p:nvSpPr>
        <p:spPr>
          <a:xfrm>
            <a:off x="891000" y="595313"/>
            <a:ext cx="3546600" cy="8223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32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9" name="Google Shape;149;p27"/>
          <p:cNvSpPr txBox="1"/>
          <p:nvPr>
            <p:ph idx="10" type="dt"/>
          </p:nvPr>
        </p:nvSpPr>
        <p:spPr>
          <a:xfrm>
            <a:off x="4168120" y="4698000"/>
            <a:ext cx="2057400" cy="2739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0" name="Google Shape;150;p27"/>
          <p:cNvSpPr txBox="1"/>
          <p:nvPr>
            <p:ph idx="11" type="ftr"/>
          </p:nvPr>
        </p:nvSpPr>
        <p:spPr>
          <a:xfrm>
            <a:off x="513160" y="4698000"/>
            <a:ext cx="3086100" cy="2739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1" name="Google Shape;151;p27"/>
          <p:cNvSpPr/>
          <p:nvPr>
            <p:ph idx="2" type="pic"/>
          </p:nvPr>
        </p:nvSpPr>
        <p:spPr>
          <a:xfrm>
            <a:off x="4918501" y="0"/>
            <a:ext cx="4225500" cy="5143500"/>
          </a:xfrm>
          <a:prstGeom prst="rect">
            <a:avLst/>
          </a:prstGeom>
          <a:solidFill>
            <a:srgbClr val="D8D8D8"/>
          </a:solidFill>
          <a:ln>
            <a:noFill/>
          </a:ln>
        </p:spPr>
      </p:sp>
      <p:sp>
        <p:nvSpPr>
          <p:cNvPr id="152" name="Google Shape;152;p27"/>
          <p:cNvSpPr txBox="1"/>
          <p:nvPr>
            <p:ph idx="1" type="body"/>
          </p:nvPr>
        </p:nvSpPr>
        <p:spPr>
          <a:xfrm>
            <a:off x="513160" y="1417502"/>
            <a:ext cx="3924300" cy="3045000"/>
          </a:xfrm>
          <a:prstGeom prst="rect">
            <a:avLst/>
          </a:prstGeom>
          <a:noFill/>
          <a:ln>
            <a:noFill/>
          </a:ln>
        </p:spPr>
        <p:txBody>
          <a:bodyPr anchorCtr="0" anchor="t" bIns="0" lIns="0" spcFirstLastPara="1" rIns="0" wrap="square" tIns="0">
            <a:noAutofit/>
          </a:bodyPr>
          <a:lstStyle>
            <a:lvl1pPr indent="-228600" lvl="0" marL="457200" rtl="0" algn="l">
              <a:lnSpc>
                <a:spcPct val="120000"/>
              </a:lnSpc>
              <a:spcBef>
                <a:spcPts val="0"/>
              </a:spcBef>
              <a:spcAft>
                <a:spcPts val="0"/>
              </a:spcAft>
              <a:buClr>
                <a:schemeClr val="lt1"/>
              </a:buClr>
              <a:buSzPts val="1500"/>
              <a:buNone/>
              <a:defRPr>
                <a:solidFill>
                  <a:schemeClr val="lt1"/>
                </a:solidFill>
              </a:defRPr>
            </a:lvl1pPr>
            <a:lvl2pPr indent="-228600" lvl="1" marL="914400" rtl="0" algn="l">
              <a:lnSpc>
                <a:spcPct val="100000"/>
              </a:lnSpc>
              <a:spcBef>
                <a:spcPts val="1100"/>
              </a:spcBef>
              <a:spcAft>
                <a:spcPts val="0"/>
              </a:spcAft>
              <a:buClr>
                <a:schemeClr val="lt1"/>
              </a:buClr>
              <a:buSzPts val="1800"/>
              <a:buNone/>
              <a:defRPr>
                <a:solidFill>
                  <a:schemeClr val="lt1"/>
                </a:solidFill>
              </a:defRPr>
            </a:lvl2pPr>
            <a:lvl3pPr indent="-228600" lvl="2" marL="1371600" rtl="0" algn="l">
              <a:lnSpc>
                <a:spcPct val="100000"/>
              </a:lnSpc>
              <a:spcBef>
                <a:spcPts val="1100"/>
              </a:spcBef>
              <a:spcAft>
                <a:spcPts val="0"/>
              </a:spcAft>
              <a:buSzPts val="2100"/>
              <a:buNone/>
              <a:defRPr>
                <a:solidFill>
                  <a:schemeClr val="lt1"/>
                </a:solidFill>
              </a:defRPr>
            </a:lvl3pPr>
            <a:lvl4pPr indent="-323850" lvl="3" marL="1828800" rtl="0" algn="l">
              <a:lnSpc>
                <a:spcPct val="120000"/>
              </a:lnSpc>
              <a:spcBef>
                <a:spcPts val="1100"/>
              </a:spcBef>
              <a:spcAft>
                <a:spcPts val="0"/>
              </a:spcAft>
              <a:buSzPts val="1500"/>
              <a:buChar char="―"/>
              <a:defRPr>
                <a:solidFill>
                  <a:schemeClr val="lt1"/>
                </a:solidFill>
              </a:defRPr>
            </a:lvl4pPr>
            <a:lvl5pPr indent="-323850" lvl="4" marL="2286000" rtl="0" algn="l">
              <a:lnSpc>
                <a:spcPct val="120000"/>
              </a:lnSpc>
              <a:spcBef>
                <a:spcPts val="1100"/>
              </a:spcBef>
              <a:spcAft>
                <a:spcPts val="0"/>
              </a:spcAft>
              <a:buSzPts val="1500"/>
              <a:buChar char="―"/>
              <a:defRPr>
                <a:solidFill>
                  <a:schemeClr val="lt1"/>
                </a:solidFill>
              </a:defRPr>
            </a:lvl5pPr>
            <a:lvl6pPr indent="-317500" lvl="5" marL="2743200" rtl="0" algn="l">
              <a:lnSpc>
                <a:spcPct val="90000"/>
              </a:lnSpc>
              <a:spcBef>
                <a:spcPts val="11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3" name="Shape 153"/>
        <p:cNvGrpSpPr/>
        <p:nvPr/>
      </p:nvGrpSpPr>
      <p:grpSpPr>
        <a:xfrm>
          <a:off x="0" y="0"/>
          <a:ext cx="0" cy="0"/>
          <a:chOff x="0" y="0"/>
          <a:chExt cx="0" cy="0"/>
        </a:xfrm>
      </p:grpSpPr>
      <p:sp>
        <p:nvSpPr>
          <p:cNvPr id="154" name="Google Shape;154;p28"/>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5" name="Google Shape;155;p28"/>
          <p:cNvSpPr txBox="1"/>
          <p:nvPr>
            <p:ph idx="1" type="body"/>
          </p:nvPr>
        </p:nvSpPr>
        <p:spPr>
          <a:xfrm>
            <a:off x="540542" y="972741"/>
            <a:ext cx="35469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6" name="Google Shape;156;p28"/>
          <p:cNvSpPr txBox="1"/>
          <p:nvPr>
            <p:ph idx="2" type="body"/>
          </p:nvPr>
        </p:nvSpPr>
        <p:spPr>
          <a:xfrm>
            <a:off x="4572000" y="972741"/>
            <a:ext cx="35469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7" name="Google Shape;157;p28"/>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8" name="Google Shape;158;p28"/>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9" name="Google Shape;159;p2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160" name="Shape 160"/>
        <p:cNvGrpSpPr/>
        <p:nvPr/>
      </p:nvGrpSpPr>
      <p:grpSpPr>
        <a:xfrm>
          <a:off x="0" y="0"/>
          <a:ext cx="0" cy="0"/>
          <a:chOff x="0" y="0"/>
          <a:chExt cx="0" cy="0"/>
        </a:xfrm>
      </p:grpSpPr>
      <p:sp>
        <p:nvSpPr>
          <p:cNvPr id="161" name="Google Shape;161;p29"/>
          <p:cNvSpPr/>
          <p:nvPr/>
        </p:nvSpPr>
        <p:spPr>
          <a:xfrm>
            <a:off x="0" y="0"/>
            <a:ext cx="9144000" cy="1736100"/>
          </a:xfrm>
          <a:prstGeom prst="rect">
            <a:avLst/>
          </a:prstGeom>
          <a:solidFill>
            <a:schemeClr val="l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2" name="Google Shape;162;p29"/>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3" name="Google Shape;163;p29"/>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4" name="Google Shape;164;p29"/>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5" name="Google Shape;165;p29"/>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29"/>
          <p:cNvSpPr txBox="1"/>
          <p:nvPr>
            <p:ph idx="1" type="body"/>
          </p:nvPr>
        </p:nvSpPr>
        <p:spPr>
          <a:xfrm>
            <a:off x="540544" y="972741"/>
            <a:ext cx="5011200" cy="438000"/>
          </a:xfrm>
          <a:prstGeom prst="rect">
            <a:avLst/>
          </a:prstGeom>
          <a:noFill/>
          <a:ln>
            <a:noFill/>
          </a:ln>
        </p:spPr>
        <p:txBody>
          <a:bodyPr anchorCtr="0" anchor="t" bIns="0" lIns="0" spcFirstLastPara="1" rIns="0" wrap="square" tIns="0">
            <a:noAutofit/>
          </a:bodyPr>
          <a:lstStyle>
            <a:lvl1pPr indent="-228600" lvl="0" marL="457200" rtl="0" algn="l">
              <a:lnSpc>
                <a:spcPct val="105000"/>
              </a:lnSpc>
              <a:spcBef>
                <a:spcPts val="0"/>
              </a:spcBef>
              <a:spcAft>
                <a:spcPts val="0"/>
              </a:spcAft>
              <a:buClr>
                <a:schemeClr val="dk2"/>
              </a:buClr>
              <a:buSzPts val="1400"/>
              <a:buNone/>
              <a:defRPr sz="1400">
                <a:solidFill>
                  <a:schemeClr val="dk2"/>
                </a:solidFill>
              </a:defRPr>
            </a:lvl1pPr>
            <a:lvl2pPr indent="-228600" lvl="1" marL="914400" rtl="0" algn="l">
              <a:lnSpc>
                <a:spcPct val="90000"/>
              </a:lnSpc>
              <a:spcBef>
                <a:spcPts val="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7" name="Google Shape;167;p29"/>
          <p:cNvSpPr txBox="1"/>
          <p:nvPr>
            <p:ph idx="2" type="body"/>
          </p:nvPr>
        </p:nvSpPr>
        <p:spPr>
          <a:xfrm>
            <a:off x="540543" y="2046600"/>
            <a:ext cx="2598000" cy="2388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8" name="Google Shape;168;p29"/>
          <p:cNvSpPr txBox="1"/>
          <p:nvPr>
            <p:ph idx="3" type="body"/>
          </p:nvPr>
        </p:nvSpPr>
        <p:spPr>
          <a:xfrm>
            <a:off x="3272399" y="2046600"/>
            <a:ext cx="2598000" cy="2388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9" name="Google Shape;169;p29"/>
          <p:cNvSpPr txBox="1"/>
          <p:nvPr>
            <p:ph idx="4" type="body"/>
          </p:nvPr>
        </p:nvSpPr>
        <p:spPr>
          <a:xfrm>
            <a:off x="6004255" y="2046600"/>
            <a:ext cx="2598000" cy="2388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170" name="Google Shape;170;p29"/>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71" name="Shape 171"/>
        <p:cNvGrpSpPr/>
        <p:nvPr/>
      </p:nvGrpSpPr>
      <p:grpSpPr>
        <a:xfrm>
          <a:off x="0" y="0"/>
          <a:ext cx="0" cy="0"/>
          <a:chOff x="0" y="0"/>
          <a:chExt cx="0" cy="0"/>
        </a:xfrm>
      </p:grpSpPr>
      <p:sp>
        <p:nvSpPr>
          <p:cNvPr id="172" name="Google Shape;172;p30"/>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3" name="Google Shape;173;p30"/>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4" name="Google Shape;174;p30"/>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5" name="Google Shape;175;p30"/>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76" name="Google Shape;176;p30"/>
          <p:cNvSpPr txBox="1"/>
          <p:nvPr>
            <p:ph idx="1" type="body"/>
          </p:nvPr>
        </p:nvSpPr>
        <p:spPr>
          <a:xfrm>
            <a:off x="540544" y="972741"/>
            <a:ext cx="5011200" cy="438000"/>
          </a:xfrm>
          <a:prstGeom prst="rect">
            <a:avLst/>
          </a:prstGeom>
          <a:noFill/>
          <a:ln>
            <a:noFill/>
          </a:ln>
        </p:spPr>
        <p:txBody>
          <a:bodyPr anchorCtr="0" anchor="t" bIns="0" lIns="0" spcFirstLastPara="1" rIns="0" wrap="square" tIns="0">
            <a:noAutofit/>
          </a:bodyPr>
          <a:lstStyle>
            <a:lvl1pPr indent="-228600" lvl="0" marL="457200" rtl="0" algn="l">
              <a:lnSpc>
                <a:spcPct val="105000"/>
              </a:lnSpc>
              <a:spcBef>
                <a:spcPts val="0"/>
              </a:spcBef>
              <a:spcAft>
                <a:spcPts val="0"/>
              </a:spcAft>
              <a:buClr>
                <a:schemeClr val="dk2"/>
              </a:buClr>
              <a:buSzPts val="1400"/>
              <a:buNone/>
              <a:defRPr sz="1400">
                <a:solidFill>
                  <a:schemeClr val="dk2"/>
                </a:solidFill>
              </a:defRPr>
            </a:lvl1pPr>
            <a:lvl2pPr indent="-228600" lvl="1" marL="914400" rtl="0" algn="l">
              <a:lnSpc>
                <a:spcPct val="90000"/>
              </a:lnSpc>
              <a:spcBef>
                <a:spcPts val="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177" name="Shape 177"/>
        <p:cNvGrpSpPr/>
        <p:nvPr/>
      </p:nvGrpSpPr>
      <p:grpSpPr>
        <a:xfrm>
          <a:off x="0" y="0"/>
          <a:ext cx="0" cy="0"/>
          <a:chOff x="0" y="0"/>
          <a:chExt cx="0" cy="0"/>
        </a:xfrm>
      </p:grpSpPr>
      <p:sp>
        <p:nvSpPr>
          <p:cNvPr id="178" name="Google Shape;178;p31"/>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9" name="Google Shape;179;p31"/>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0" name="Google Shape;180;p3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81" name="Google Shape;181;p31"/>
          <p:cNvSpPr txBox="1"/>
          <p:nvPr>
            <p:ph idx="1" type="body"/>
          </p:nvPr>
        </p:nvSpPr>
        <p:spPr>
          <a:xfrm>
            <a:off x="540545" y="972741"/>
            <a:ext cx="41391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2" name="Google Shape;182;p31"/>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3" name="Google Shape;183;p31"/>
          <p:cNvSpPr/>
          <p:nvPr>
            <p:ph idx="2" type="pic"/>
          </p:nvPr>
        </p:nvSpPr>
        <p:spPr>
          <a:xfrm>
            <a:off x="5175000" y="0"/>
            <a:ext cx="3969000" cy="5143500"/>
          </a:xfrm>
          <a:prstGeom prst="rect">
            <a:avLst/>
          </a:prstGeom>
          <a:solidFill>
            <a:srgbClr val="D8D8D8"/>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avec légende">
  <p:cSld name="1_Image avec légende">
    <p:spTree>
      <p:nvGrpSpPr>
        <p:cNvPr id="184" name="Shape 184"/>
        <p:cNvGrpSpPr/>
        <p:nvPr/>
      </p:nvGrpSpPr>
      <p:grpSpPr>
        <a:xfrm>
          <a:off x="0" y="0"/>
          <a:ext cx="0" cy="0"/>
          <a:chOff x="0" y="0"/>
          <a:chExt cx="0" cy="0"/>
        </a:xfrm>
      </p:grpSpPr>
      <p:sp>
        <p:nvSpPr>
          <p:cNvPr id="185" name="Google Shape;185;p32"/>
          <p:cNvSpPr/>
          <p:nvPr>
            <p:ph idx="2" type="pic"/>
          </p:nvPr>
        </p:nvSpPr>
        <p:spPr>
          <a:xfrm>
            <a:off x="3887391" y="740570"/>
            <a:ext cx="877500" cy="1002600"/>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7" name="Shape 18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21" Type="http://schemas.openxmlformats.org/officeDocument/2006/relationships/theme" Target="../theme/theme1.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slideLayout" Target="../slideLayouts/slideLayout29.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2700"/>
              <a:buFont typeface="Arial"/>
              <a:buNone/>
              <a:defRPr b="1" i="0" sz="27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indent="-228600" lvl="1" marL="914400" marR="0" rtl="0" algn="l">
              <a:lnSpc>
                <a:spcPct val="90000"/>
              </a:lnSpc>
              <a:spcBef>
                <a:spcPts val="1300"/>
              </a:spcBef>
              <a:spcAft>
                <a:spcPts val="0"/>
              </a:spcAft>
              <a:buClr>
                <a:schemeClr val="accent3"/>
              </a:buClr>
              <a:buSzPts val="1500"/>
              <a:buFont typeface="Arial"/>
              <a:buNone/>
              <a:defRPr b="1" i="0" sz="1500" u="none" cap="none" strike="noStrike">
                <a:solidFill>
                  <a:schemeClr val="accent3"/>
                </a:solidFill>
                <a:latin typeface="Arial"/>
                <a:ea typeface="Arial"/>
                <a:cs typeface="Arial"/>
                <a:sym typeface="Arial"/>
              </a:defRPr>
            </a:lvl2pPr>
            <a:lvl3pPr indent="-228600" lvl="2" marL="1371600" marR="0" rtl="0" algn="l">
              <a:lnSpc>
                <a:spcPct val="100000"/>
              </a:lnSpc>
              <a:spcBef>
                <a:spcPts val="400"/>
              </a:spcBef>
              <a:spcAft>
                <a:spcPts val="0"/>
              </a:spcAft>
              <a:buClr>
                <a:schemeClr val="accent1"/>
              </a:buClr>
              <a:buSzPts val="1400"/>
              <a:buFont typeface="Arial"/>
              <a:buNone/>
              <a:defRPr b="1" i="0" sz="1400" u="none" cap="none" strike="noStrike">
                <a:solidFill>
                  <a:schemeClr val="dk2"/>
                </a:solidFill>
                <a:latin typeface="Arial"/>
                <a:ea typeface="Arial"/>
                <a:cs typeface="Arial"/>
                <a:sym typeface="Arial"/>
              </a:defRPr>
            </a:lvl3pPr>
            <a:lvl4pPr indent="-304800" lvl="3" marL="1828800" marR="0" rtl="0" algn="l">
              <a:lnSpc>
                <a:spcPct val="100000"/>
              </a:lnSpc>
              <a:spcBef>
                <a:spcPts val="21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00000"/>
              </a:lnSpc>
              <a:spcBef>
                <a:spcPts val="6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5pPr>
            <a:lvl6pPr indent="-317500" lvl="5" marL="27432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3" name="Google Shape;53;p13"/>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56" name="Google Shape;56;p13"/>
          <p:cNvCxnSpPr/>
          <p:nvPr/>
        </p:nvCxnSpPr>
        <p:spPr>
          <a:xfrm>
            <a:off x="1324800" y="4771287"/>
            <a:ext cx="7819200" cy="0"/>
          </a:xfrm>
          <a:prstGeom prst="straightConnector1">
            <a:avLst/>
          </a:prstGeom>
          <a:noFill/>
          <a:ln cap="flat" cmpd="sng" w="9525">
            <a:solidFill>
              <a:schemeClr val="accent4"/>
            </a:solidFill>
            <a:prstDash val="solid"/>
            <a:miter lim="800000"/>
            <a:headEnd len="sm" w="sm" type="none"/>
            <a:tailEnd len="sm" w="sm" type="none"/>
          </a:ln>
        </p:spPr>
      </p:cxnSp>
      <p:pic>
        <p:nvPicPr>
          <p:cNvPr id="57" name="Google Shape;57;p13"/>
          <p:cNvPicPr preferRelativeResize="0"/>
          <p:nvPr/>
        </p:nvPicPr>
        <p:blipFill rotWithShape="1">
          <a:blip r:embed="rId1">
            <a:alphaModFix/>
          </a:blip>
          <a:srcRect b="0" l="0" r="0" t="0"/>
          <a:stretch/>
        </p:blipFill>
        <p:spPr>
          <a:xfrm>
            <a:off x="540544" y="4646699"/>
            <a:ext cx="674371" cy="2491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pos="341">
          <p15:clr>
            <a:srgbClr val="F26B43"/>
          </p15:clr>
        </p15:guide>
        <p15:guide id="4" pos="5114">
          <p15:clr>
            <a:srgbClr val="F26B43"/>
          </p15:clr>
        </p15:guide>
        <p15:guide id="5" orient="horz" pos="341">
          <p15:clr>
            <a:srgbClr val="F26B43"/>
          </p15:clr>
        </p15:guide>
        <p15:guide id="6" orient="horz" pos="2794">
          <p15:clr>
            <a:srgbClr val="F26B43"/>
          </p15:clr>
        </p15:guide>
        <p15:guide id="7" orient="horz" pos="613">
          <p15:clr>
            <a:srgbClr val="F26B43"/>
          </p15:clr>
        </p15:guide>
        <p15:guide id="8" orient="horz" pos="970">
          <p15:clr>
            <a:srgbClr val="F26B43"/>
          </p15:clr>
        </p15:guide>
        <p15:guide id="9" pos="541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42.jpg"/><Relationship Id="rId4" Type="http://schemas.openxmlformats.org/officeDocument/2006/relationships/image" Target="../media/image34.jpg"/><Relationship Id="rId5" Type="http://schemas.openxmlformats.org/officeDocument/2006/relationships/image" Target="../media/image41.jpg"/><Relationship Id="rId6" Type="http://schemas.openxmlformats.org/officeDocument/2006/relationships/image" Target="../media/image43.jpg"/><Relationship Id="rId7" Type="http://schemas.openxmlformats.org/officeDocument/2006/relationships/image" Target="../media/image45.jpg"/><Relationship Id="rId8" Type="http://schemas.openxmlformats.org/officeDocument/2006/relationships/image" Target="../media/image4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2.png"/><Relationship Id="rId6" Type="http://schemas.openxmlformats.org/officeDocument/2006/relationships/image" Target="../media/image31.png"/><Relationship Id="rId7"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21.png"/><Relationship Id="rId5" Type="http://schemas.openxmlformats.org/officeDocument/2006/relationships/image" Target="../media/image11.png"/><Relationship Id="rId6" Type="http://schemas.openxmlformats.org/officeDocument/2006/relationships/image" Target="../media/image17.png"/><Relationship Id="rId7" Type="http://schemas.openxmlformats.org/officeDocument/2006/relationships/image" Target="../media/image13.png"/><Relationship Id="rId8"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36.png"/><Relationship Id="rId5" Type="http://schemas.openxmlformats.org/officeDocument/2006/relationships/image" Target="../media/image25.png"/><Relationship Id="rId6" Type="http://schemas.openxmlformats.org/officeDocument/2006/relationships/image" Target="../media/image27.png"/><Relationship Id="rId7" Type="http://schemas.openxmlformats.org/officeDocument/2006/relationships/image" Target="../media/image35.png"/><Relationship Id="rId8"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 Id="rId3" Type="http://schemas.openxmlformats.org/officeDocument/2006/relationships/image" Target="../media/image47.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image" Target="../media/image4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hyperlink" Target="mailto:ann-christine.zinkann@noaa.gov" TargetMode="Externa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21.png"/><Relationship Id="rId5" Type="http://schemas.openxmlformats.org/officeDocument/2006/relationships/image" Target="../media/image13.png"/><Relationship Id="rId6" Type="http://schemas.openxmlformats.org/officeDocument/2006/relationships/image" Target="../media/image19.png"/><Relationship Id="rId7" Type="http://schemas.openxmlformats.org/officeDocument/2006/relationships/image" Target="../media/image11.png"/><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5"/>
          <p:cNvSpPr txBox="1"/>
          <p:nvPr>
            <p:ph type="ctrTitle"/>
          </p:nvPr>
        </p:nvSpPr>
        <p:spPr>
          <a:xfrm>
            <a:off x="541350" y="1543025"/>
            <a:ext cx="8448900" cy="1147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sz="3000">
                <a:latin typeface="Barlow"/>
                <a:ea typeface="Barlow"/>
                <a:cs typeface="Barlow"/>
                <a:sym typeface="Barlow"/>
              </a:rPr>
              <a:t>Realizing the Benefits of Ocean Knowledge through Ocean Observing Co-Design</a:t>
            </a:r>
            <a:endParaRPr sz="3000">
              <a:latin typeface="Barlow"/>
              <a:ea typeface="Barlow"/>
              <a:cs typeface="Barlow"/>
              <a:sym typeface="Barlow"/>
            </a:endParaRPr>
          </a:p>
        </p:txBody>
      </p:sp>
      <p:sp>
        <p:nvSpPr>
          <p:cNvPr id="193" name="Google Shape;193;p35"/>
          <p:cNvSpPr txBox="1"/>
          <p:nvPr>
            <p:ph idx="1" type="subTitle"/>
          </p:nvPr>
        </p:nvSpPr>
        <p:spPr>
          <a:xfrm>
            <a:off x="579125" y="2731025"/>
            <a:ext cx="8411100" cy="22146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lt1"/>
              </a:buClr>
              <a:buSzPts val="1300"/>
              <a:buNone/>
            </a:pPr>
            <a:r>
              <a:rPr i="1" lang="en" sz="1500">
                <a:solidFill>
                  <a:srgbClr val="F38417"/>
                </a:solidFill>
                <a:latin typeface="Barlow"/>
                <a:ea typeface="Barlow"/>
                <a:cs typeface="Barlow"/>
                <a:sym typeface="Barlow"/>
              </a:rPr>
              <a:t>Presenter: </a:t>
            </a:r>
            <a:r>
              <a:rPr i="1" lang="en" sz="1500">
                <a:solidFill>
                  <a:srgbClr val="F38417"/>
                </a:solidFill>
                <a:latin typeface="Barlow"/>
                <a:ea typeface="Barlow"/>
                <a:cs typeface="Barlow"/>
                <a:sym typeface="Barlow"/>
              </a:rPr>
              <a:t>Ann-Christine Zinkann | NOAA / </a:t>
            </a:r>
            <a:r>
              <a:rPr i="1" lang="en" sz="1500">
                <a:solidFill>
                  <a:srgbClr val="F38417"/>
                </a:solidFill>
                <a:latin typeface="Barlow"/>
                <a:ea typeface="Barlow"/>
                <a:cs typeface="Barlow"/>
                <a:sym typeface="Barlow"/>
              </a:rPr>
              <a:t>UCAR, ECOP for Ocean Observing Co-Design Program</a:t>
            </a:r>
            <a:endParaRPr i="1" sz="1500">
              <a:solidFill>
                <a:srgbClr val="F38417"/>
              </a:solidFill>
              <a:latin typeface="Barlow"/>
              <a:ea typeface="Barlow"/>
              <a:cs typeface="Barlow"/>
              <a:sym typeface="Barlow"/>
            </a:endParaRPr>
          </a:p>
          <a:p>
            <a:pPr indent="0" lvl="0" marL="0" rtl="0" algn="l">
              <a:lnSpc>
                <a:spcPct val="120000"/>
              </a:lnSpc>
              <a:spcBef>
                <a:spcPts val="0"/>
              </a:spcBef>
              <a:spcAft>
                <a:spcPts val="0"/>
              </a:spcAft>
              <a:buClr>
                <a:schemeClr val="lt1"/>
              </a:buClr>
              <a:buSzPts val="1300"/>
              <a:buNone/>
            </a:pPr>
            <a:r>
              <a:t/>
            </a:r>
            <a:endParaRPr>
              <a:latin typeface="Barlow"/>
              <a:ea typeface="Barlow"/>
              <a:cs typeface="Barlow"/>
              <a:sym typeface="Barlow"/>
            </a:endParaRPr>
          </a:p>
          <a:p>
            <a:pPr indent="0" lvl="0" marL="0" rtl="0" algn="l">
              <a:lnSpc>
                <a:spcPct val="120000"/>
              </a:lnSpc>
              <a:spcBef>
                <a:spcPts val="0"/>
              </a:spcBef>
              <a:spcAft>
                <a:spcPts val="0"/>
              </a:spcAft>
              <a:buClr>
                <a:schemeClr val="lt1"/>
              </a:buClr>
              <a:buSzPts val="1300"/>
              <a:buNone/>
            </a:pPr>
            <a:r>
              <a:rPr lang="en" sz="1200">
                <a:latin typeface="Barlow"/>
                <a:ea typeface="Barlow"/>
                <a:cs typeface="Barlow"/>
                <a:sym typeface="Barlow"/>
              </a:rPr>
              <a:t>David Legler</a:t>
            </a:r>
            <a:r>
              <a:rPr b="0" lang="en" sz="1200">
                <a:latin typeface="Barlow"/>
                <a:ea typeface="Barlow"/>
                <a:cs typeface="Barlow"/>
                <a:sym typeface="Barlow"/>
              </a:rPr>
              <a:t> | Director, Global Ocean Monitoring &amp; Observing, National Oceanic &amp; Atmospheric Administration </a:t>
            </a:r>
            <a:endParaRPr b="0" sz="1200">
              <a:latin typeface="Barlow"/>
              <a:ea typeface="Barlow"/>
              <a:cs typeface="Barlow"/>
              <a:sym typeface="Barlow"/>
            </a:endParaRPr>
          </a:p>
          <a:p>
            <a:pPr indent="0" lvl="0" marL="0" rtl="0" algn="l">
              <a:lnSpc>
                <a:spcPct val="120000"/>
              </a:lnSpc>
              <a:spcBef>
                <a:spcPts val="0"/>
              </a:spcBef>
              <a:spcAft>
                <a:spcPts val="0"/>
              </a:spcAft>
              <a:buClr>
                <a:schemeClr val="lt1"/>
              </a:buClr>
              <a:buSzPts val="1300"/>
              <a:buNone/>
            </a:pPr>
            <a:r>
              <a:rPr lang="en" sz="1200">
                <a:latin typeface="Barlow"/>
                <a:ea typeface="Barlow"/>
                <a:cs typeface="Barlow"/>
                <a:sym typeface="Barlow"/>
              </a:rPr>
              <a:t>Sabrina Speich</a:t>
            </a:r>
            <a:r>
              <a:rPr b="0" lang="en" sz="1200">
                <a:latin typeface="Barlow"/>
                <a:ea typeface="Barlow"/>
                <a:cs typeface="Barlow"/>
                <a:sym typeface="Barlow"/>
              </a:rPr>
              <a:t> | Professor, Physical Oceanography &amp; Climate Sciences, Institut Pierre-Simon Laplace</a:t>
            </a:r>
            <a:endParaRPr sz="1200">
              <a:latin typeface="Barlow"/>
              <a:ea typeface="Barlow"/>
              <a:cs typeface="Barlow"/>
              <a:sym typeface="Barlow"/>
            </a:endParaRPr>
          </a:p>
          <a:p>
            <a:pPr indent="0" lvl="0" marL="0" rtl="0" algn="l">
              <a:lnSpc>
                <a:spcPct val="120000"/>
              </a:lnSpc>
              <a:spcBef>
                <a:spcPts val="0"/>
              </a:spcBef>
              <a:spcAft>
                <a:spcPts val="0"/>
              </a:spcAft>
              <a:buClr>
                <a:schemeClr val="lt1"/>
              </a:buClr>
              <a:buSzPts val="1300"/>
              <a:buNone/>
            </a:pPr>
            <a:r>
              <a:rPr lang="en" sz="1200">
                <a:latin typeface="Barlow"/>
                <a:ea typeface="Barlow"/>
                <a:cs typeface="Barlow"/>
                <a:sym typeface="Barlow"/>
              </a:rPr>
              <a:t>Emma Heslop</a:t>
            </a:r>
            <a:r>
              <a:rPr b="0" lang="en" sz="1200">
                <a:latin typeface="Barlow"/>
                <a:ea typeface="Barlow"/>
                <a:cs typeface="Barlow"/>
                <a:sym typeface="Barlow"/>
              </a:rPr>
              <a:t> | Acting Director, Global Ocean Observing System,IOC-UNESCO</a:t>
            </a:r>
            <a:endParaRPr b="0" sz="1200">
              <a:latin typeface="Barlow"/>
              <a:ea typeface="Barlow"/>
              <a:cs typeface="Barlow"/>
              <a:sym typeface="Barlow"/>
            </a:endParaRPr>
          </a:p>
          <a:p>
            <a:pPr indent="0" lvl="0" marL="0" rtl="0" algn="l">
              <a:lnSpc>
                <a:spcPct val="120000"/>
              </a:lnSpc>
              <a:spcBef>
                <a:spcPts val="0"/>
              </a:spcBef>
              <a:spcAft>
                <a:spcPts val="0"/>
              </a:spcAft>
              <a:buClr>
                <a:schemeClr val="lt1"/>
              </a:buClr>
              <a:buSzPts val="1300"/>
              <a:buNone/>
            </a:pPr>
            <a:r>
              <a:t/>
            </a:r>
            <a:endParaRPr sz="1000">
              <a:latin typeface="Barlow"/>
              <a:ea typeface="Barlow"/>
              <a:cs typeface="Barlow"/>
              <a:sym typeface="Barlow"/>
            </a:endParaRPr>
          </a:p>
          <a:p>
            <a:pPr indent="0" lvl="0" marL="0" rtl="0" algn="l">
              <a:lnSpc>
                <a:spcPct val="120000"/>
              </a:lnSpc>
              <a:spcBef>
                <a:spcPts val="0"/>
              </a:spcBef>
              <a:spcAft>
                <a:spcPts val="0"/>
              </a:spcAft>
              <a:buClr>
                <a:schemeClr val="lt1"/>
              </a:buClr>
              <a:buSzPts val="1300"/>
              <a:buNone/>
            </a:pPr>
            <a:r>
              <a:rPr lang="en" sz="1200">
                <a:latin typeface="Barlow"/>
                <a:ea typeface="Barlow"/>
                <a:cs typeface="Barlow"/>
                <a:sym typeface="Barlow"/>
              </a:rPr>
              <a:t>Andrea McCurdy </a:t>
            </a:r>
            <a:r>
              <a:rPr b="0" lang="en" sz="1200">
                <a:latin typeface="Barlow"/>
                <a:ea typeface="Barlow"/>
                <a:cs typeface="Barlow"/>
                <a:sym typeface="Barlow"/>
              </a:rPr>
              <a:t>| COL / NASA</a:t>
            </a:r>
            <a:endParaRPr b="0" sz="1200">
              <a:latin typeface="Barlow"/>
              <a:ea typeface="Barlow"/>
              <a:cs typeface="Barlow"/>
              <a:sym typeface="Barlow"/>
            </a:endParaRPr>
          </a:p>
          <a:p>
            <a:pPr indent="0" lvl="0" marL="0" rtl="0" algn="l">
              <a:lnSpc>
                <a:spcPct val="120000"/>
              </a:lnSpc>
              <a:spcBef>
                <a:spcPts val="0"/>
              </a:spcBef>
              <a:spcAft>
                <a:spcPts val="0"/>
              </a:spcAft>
              <a:buClr>
                <a:schemeClr val="lt1"/>
              </a:buClr>
              <a:buSzPts val="1300"/>
              <a:buNone/>
            </a:pPr>
            <a:r>
              <a:rPr lang="en" sz="1200">
                <a:latin typeface="Barlow"/>
                <a:ea typeface="Barlow"/>
                <a:cs typeface="Barlow"/>
                <a:sym typeface="Barlow"/>
              </a:rPr>
              <a:t>Mairéad O’Donovan</a:t>
            </a:r>
            <a:r>
              <a:rPr b="0" lang="en" sz="1200">
                <a:latin typeface="Barlow"/>
                <a:ea typeface="Barlow"/>
                <a:cs typeface="Barlow"/>
                <a:sym typeface="Barlow"/>
              </a:rPr>
              <a:t> | Former GOOS, IOC-UNESCO</a:t>
            </a:r>
            <a:endParaRPr b="0" sz="1200">
              <a:latin typeface="Barlow"/>
              <a:ea typeface="Barlow"/>
              <a:cs typeface="Barlow"/>
              <a:sym typeface="Barlow"/>
            </a:endParaRPr>
          </a:p>
          <a:p>
            <a:pPr indent="0" lvl="0" marL="0" rtl="0" algn="l">
              <a:lnSpc>
                <a:spcPct val="120000"/>
              </a:lnSpc>
              <a:spcBef>
                <a:spcPts val="0"/>
              </a:spcBef>
              <a:spcAft>
                <a:spcPts val="0"/>
              </a:spcAft>
              <a:buClr>
                <a:schemeClr val="lt1"/>
              </a:buClr>
              <a:buSzPts val="1300"/>
              <a:buNone/>
            </a:pPr>
            <a:r>
              <a:t/>
            </a:r>
            <a:endParaRPr b="0" sz="1500">
              <a:latin typeface="Barlow"/>
              <a:ea typeface="Barlow"/>
              <a:cs typeface="Barlow"/>
              <a:sym typeface="Barlow"/>
            </a:endParaRPr>
          </a:p>
          <a:p>
            <a:pPr indent="0" lvl="0" marL="0" rtl="0" algn="l">
              <a:lnSpc>
                <a:spcPct val="120000"/>
              </a:lnSpc>
              <a:spcBef>
                <a:spcPts val="0"/>
              </a:spcBef>
              <a:spcAft>
                <a:spcPts val="0"/>
              </a:spcAft>
              <a:buClr>
                <a:schemeClr val="lt1"/>
              </a:buClr>
              <a:buSzPts val="1300"/>
              <a:buNone/>
            </a:pPr>
            <a:r>
              <a:t/>
            </a:r>
            <a:endParaRPr b="0">
              <a:latin typeface="Barlow"/>
              <a:ea typeface="Barlow"/>
              <a:cs typeface="Barlow"/>
              <a:sym typeface="Barlow"/>
            </a:endParaRPr>
          </a:p>
          <a:p>
            <a:pPr indent="0" lvl="0" marL="0" rtl="0" algn="l">
              <a:lnSpc>
                <a:spcPct val="120000"/>
              </a:lnSpc>
              <a:spcBef>
                <a:spcPts val="0"/>
              </a:spcBef>
              <a:spcAft>
                <a:spcPts val="0"/>
              </a:spcAft>
              <a:buClr>
                <a:schemeClr val="lt1"/>
              </a:buClr>
              <a:buSzPts val="1300"/>
              <a:buNone/>
            </a:pPr>
            <a:r>
              <a:t/>
            </a:r>
            <a:endParaRPr>
              <a:latin typeface="Barlow"/>
              <a:ea typeface="Barlow"/>
              <a:cs typeface="Barlow"/>
              <a:sym typeface="Barlow"/>
            </a:endParaRPr>
          </a:p>
          <a:p>
            <a:pPr indent="0" lvl="0" marL="0" rtl="0" algn="l">
              <a:lnSpc>
                <a:spcPct val="120000"/>
              </a:lnSpc>
              <a:spcBef>
                <a:spcPts val="0"/>
              </a:spcBef>
              <a:spcAft>
                <a:spcPts val="0"/>
              </a:spcAft>
              <a:buClr>
                <a:schemeClr val="lt1"/>
              </a:buClr>
              <a:buSzPts val="1300"/>
              <a:buNone/>
            </a:pPr>
            <a:r>
              <a:t/>
            </a:r>
            <a:endParaRPr b="0">
              <a:latin typeface="Barlow"/>
              <a:ea typeface="Barlow"/>
              <a:cs typeface="Barlow"/>
              <a:sym typeface="Barlow"/>
            </a:endParaRPr>
          </a:p>
        </p:txBody>
      </p:sp>
      <p:pic>
        <p:nvPicPr>
          <p:cNvPr id="194" name="Google Shape;194;p35"/>
          <p:cNvPicPr preferRelativeResize="0"/>
          <p:nvPr/>
        </p:nvPicPr>
        <p:blipFill rotWithShape="1">
          <a:blip r:embed="rId3">
            <a:alphaModFix/>
          </a:blip>
          <a:srcRect b="0" l="0" r="0" t="0"/>
          <a:stretch/>
        </p:blipFill>
        <p:spPr>
          <a:xfrm>
            <a:off x="540556" y="353475"/>
            <a:ext cx="4248671" cy="548900"/>
          </a:xfrm>
          <a:prstGeom prst="rect">
            <a:avLst/>
          </a:prstGeom>
          <a:noFill/>
          <a:ln>
            <a:noFill/>
          </a:ln>
        </p:spPr>
      </p:pic>
      <p:pic>
        <p:nvPicPr>
          <p:cNvPr id="195" name="Google Shape;195;p35"/>
          <p:cNvPicPr preferRelativeResize="0"/>
          <p:nvPr/>
        </p:nvPicPr>
        <p:blipFill>
          <a:blip r:embed="rId4">
            <a:alphaModFix/>
          </a:blip>
          <a:stretch>
            <a:fillRect/>
          </a:stretch>
        </p:blipFill>
        <p:spPr>
          <a:xfrm>
            <a:off x="7188650" y="81665"/>
            <a:ext cx="1650550" cy="1237925"/>
          </a:xfrm>
          <a:prstGeom prst="rect">
            <a:avLst/>
          </a:prstGeom>
          <a:noFill/>
          <a:ln>
            <a:noFill/>
          </a:ln>
        </p:spPr>
      </p:pic>
      <p:cxnSp>
        <p:nvCxnSpPr>
          <p:cNvPr id="196" name="Google Shape;196;p35"/>
          <p:cNvCxnSpPr/>
          <p:nvPr/>
        </p:nvCxnSpPr>
        <p:spPr>
          <a:xfrm>
            <a:off x="540550" y="3995878"/>
            <a:ext cx="45954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sz="900">
                <a:solidFill>
                  <a:schemeClr val="lt1"/>
                </a:solidFill>
              </a:rPr>
              <a:t>‹#›</a:t>
            </a:fld>
            <a:endParaRPr sz="900">
              <a:solidFill>
                <a:schemeClr val="lt1"/>
              </a:solidFill>
            </a:endParaRPr>
          </a:p>
        </p:txBody>
      </p:sp>
      <p:pic>
        <p:nvPicPr>
          <p:cNvPr id="311" name="Google Shape;311;p44"/>
          <p:cNvPicPr preferRelativeResize="0"/>
          <p:nvPr/>
        </p:nvPicPr>
        <p:blipFill rotWithShape="1">
          <a:blip r:embed="rId3">
            <a:alphaModFix/>
          </a:blip>
          <a:srcRect b="0" l="0" r="0" t="546"/>
          <a:stretch/>
        </p:blipFill>
        <p:spPr>
          <a:xfrm>
            <a:off x="-50225" y="0"/>
            <a:ext cx="9194225" cy="5143499"/>
          </a:xfrm>
          <a:prstGeom prst="rect">
            <a:avLst/>
          </a:prstGeom>
          <a:noFill/>
          <a:ln>
            <a:noFill/>
          </a:ln>
        </p:spPr>
      </p:pic>
      <p:sp>
        <p:nvSpPr>
          <p:cNvPr id="312" name="Google Shape;312;p44"/>
          <p:cNvSpPr txBox="1"/>
          <p:nvPr/>
        </p:nvSpPr>
        <p:spPr>
          <a:xfrm>
            <a:off x="196550" y="330300"/>
            <a:ext cx="5242200" cy="372000"/>
          </a:xfrm>
          <a:prstGeom prst="rect">
            <a:avLst/>
          </a:prstGeom>
          <a:solidFill>
            <a:srgbClr val="FFFFFF">
              <a:alpha val="76860"/>
            </a:srgbClr>
          </a:solidFill>
          <a:ln>
            <a:noFill/>
          </a:ln>
        </p:spPr>
        <p:txBody>
          <a:bodyPr anchorCtr="0" anchor="ctr" bIns="34275" lIns="68575" spcFirstLastPara="1" rIns="68575" wrap="square" tIns="34275">
            <a:noAutofit/>
          </a:bodyPr>
          <a:lstStyle/>
          <a:p>
            <a:pPr indent="0" lvl="0" marL="0" rtl="0" algn="l">
              <a:lnSpc>
                <a:spcPct val="85000"/>
              </a:lnSpc>
              <a:spcBef>
                <a:spcPts val="0"/>
              </a:spcBef>
              <a:spcAft>
                <a:spcPts val="0"/>
              </a:spcAft>
              <a:buNone/>
            </a:pPr>
            <a:r>
              <a:rPr b="1" lang="en" sz="2500">
                <a:solidFill>
                  <a:srgbClr val="F38417"/>
                </a:solidFill>
                <a:latin typeface="Barlow"/>
                <a:ea typeface="Barlow"/>
                <a:cs typeface="Barlow"/>
                <a:sym typeface="Barlow"/>
              </a:rPr>
              <a:t>EXEMPLAR PROJECT PILOT AREAS</a:t>
            </a:r>
            <a:endParaRPr b="1" sz="2700">
              <a:solidFill>
                <a:srgbClr val="F38417"/>
              </a:solidFill>
              <a:latin typeface="Barlow"/>
              <a:ea typeface="Barlow"/>
              <a:cs typeface="Barlow"/>
              <a:sym typeface="Barlo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17" name="Shape 317"/>
        <p:cNvGrpSpPr/>
        <p:nvPr/>
      </p:nvGrpSpPr>
      <p:grpSpPr>
        <a:xfrm>
          <a:off x="0" y="0"/>
          <a:ext cx="0" cy="0"/>
          <a:chOff x="0" y="0"/>
          <a:chExt cx="0" cy="0"/>
        </a:xfrm>
      </p:grpSpPr>
      <p:sp>
        <p:nvSpPr>
          <p:cNvPr id="318" name="Google Shape;318;p45"/>
          <p:cNvSpPr/>
          <p:nvPr/>
        </p:nvSpPr>
        <p:spPr>
          <a:xfrm>
            <a:off x="2785700" y="-125"/>
            <a:ext cx="6510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9" name="Google Shape;319;p45"/>
          <p:cNvGrpSpPr/>
          <p:nvPr/>
        </p:nvGrpSpPr>
        <p:grpSpPr>
          <a:xfrm>
            <a:off x="53232" y="347453"/>
            <a:ext cx="2493017" cy="1393727"/>
            <a:chOff x="715831" y="984719"/>
            <a:chExt cx="1331100" cy="798606"/>
          </a:xfrm>
        </p:grpSpPr>
        <p:sp>
          <p:nvSpPr>
            <p:cNvPr id="320" name="Google Shape;320;p45"/>
            <p:cNvSpPr/>
            <p:nvPr/>
          </p:nvSpPr>
          <p:spPr>
            <a:xfrm>
              <a:off x="715831" y="984719"/>
              <a:ext cx="1331100" cy="798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1" name="Google Shape;321;p45"/>
            <p:cNvPicPr preferRelativeResize="0"/>
            <p:nvPr/>
          </p:nvPicPr>
          <p:blipFill rotWithShape="1">
            <a:blip r:embed="rId3">
              <a:alphaModFix/>
            </a:blip>
            <a:srcRect b="16693" l="0" r="0" t="17430"/>
            <a:stretch/>
          </p:blipFill>
          <p:spPr>
            <a:xfrm>
              <a:off x="837950" y="984725"/>
              <a:ext cx="1164775" cy="798600"/>
            </a:xfrm>
            <a:prstGeom prst="rect">
              <a:avLst/>
            </a:prstGeom>
            <a:noFill/>
            <a:ln>
              <a:noFill/>
            </a:ln>
          </p:spPr>
        </p:pic>
      </p:grpSp>
      <p:sp>
        <p:nvSpPr>
          <p:cNvPr id="322" name="Google Shape;322;p45"/>
          <p:cNvSpPr txBox="1"/>
          <p:nvPr/>
        </p:nvSpPr>
        <p:spPr>
          <a:xfrm>
            <a:off x="136412" y="1784500"/>
            <a:ext cx="24099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100"/>
              </a:spcAft>
              <a:buNone/>
            </a:pPr>
            <a:r>
              <a:rPr b="1" lang="en" sz="2400">
                <a:solidFill>
                  <a:schemeClr val="accent2"/>
                </a:solidFill>
                <a:latin typeface="Barlow"/>
                <a:ea typeface="Barlow"/>
                <a:cs typeface="Barlow"/>
                <a:sym typeface="Barlow"/>
              </a:rPr>
              <a:t>OCEAN CARBON</a:t>
            </a:r>
            <a:endParaRPr sz="2300">
              <a:solidFill>
                <a:schemeClr val="lt1"/>
              </a:solidFill>
              <a:latin typeface="Barlow"/>
              <a:ea typeface="Barlow"/>
              <a:cs typeface="Barlow"/>
              <a:sym typeface="Barlow"/>
            </a:endParaRPr>
          </a:p>
        </p:txBody>
      </p:sp>
      <p:sp>
        <p:nvSpPr>
          <p:cNvPr id="323" name="Google Shape;323;p45"/>
          <p:cNvSpPr txBox="1"/>
          <p:nvPr>
            <p:ph idx="1" type="body"/>
          </p:nvPr>
        </p:nvSpPr>
        <p:spPr>
          <a:xfrm>
            <a:off x="2922500" y="439750"/>
            <a:ext cx="6159300" cy="4542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600">
                <a:solidFill>
                  <a:schemeClr val="accent1"/>
                </a:solidFill>
                <a:latin typeface="Barlow"/>
                <a:ea typeface="Barlow"/>
                <a:cs typeface="Barlow"/>
                <a:sym typeface="Barlow"/>
              </a:rPr>
              <a:t>We cannot know what ‘net zero’ is without ocean carbon</a:t>
            </a:r>
            <a:r>
              <a:rPr lang="en" sz="1600">
                <a:solidFill>
                  <a:schemeClr val="accent1"/>
                </a:solidFill>
                <a:latin typeface="Barlow"/>
                <a:ea typeface="Barlow"/>
                <a:cs typeface="Barlow"/>
                <a:sym typeface="Barlow"/>
              </a:rPr>
              <a:t>. Leverage leading edge projects towards defining what societal users need.</a:t>
            </a:r>
            <a:endParaRPr sz="16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1600">
              <a:solidFill>
                <a:schemeClr val="accent1"/>
              </a:solidFill>
              <a:latin typeface="Barlow"/>
              <a:ea typeface="Barlow"/>
              <a:cs typeface="Barlow"/>
              <a:sym typeface="Barlow"/>
            </a:endParaRPr>
          </a:p>
          <a:p>
            <a:pPr indent="-330200" lvl="0" marL="457200" rtl="0" algn="l">
              <a:lnSpc>
                <a:spcPct val="115000"/>
              </a:lnSpc>
              <a:spcBef>
                <a:spcPts val="0"/>
              </a:spcBef>
              <a:spcAft>
                <a:spcPts val="0"/>
              </a:spcAft>
              <a:buClr>
                <a:schemeClr val="accent1"/>
              </a:buClr>
              <a:buSzPts val="1600"/>
              <a:buFont typeface="Barlow"/>
              <a:buChar char="●"/>
            </a:pPr>
            <a:r>
              <a:rPr lang="en" sz="1600">
                <a:solidFill>
                  <a:schemeClr val="accent1"/>
                </a:solidFill>
                <a:latin typeface="Barlow"/>
                <a:ea typeface="Barlow"/>
                <a:cs typeface="Barlow"/>
                <a:sym typeface="Barlow"/>
              </a:rPr>
              <a:t>How will Carbon Dioxide Removal  (CDR) activities collectively affect the Ocean Carbon Cycle and net ocean carbon?</a:t>
            </a:r>
            <a:endParaRPr sz="1600">
              <a:solidFill>
                <a:schemeClr val="accent1"/>
              </a:solidFill>
              <a:latin typeface="Barlow"/>
              <a:ea typeface="Barlow"/>
              <a:cs typeface="Barlow"/>
              <a:sym typeface="Barlow"/>
            </a:endParaRPr>
          </a:p>
          <a:p>
            <a:pPr indent="-330200" lvl="0" marL="457200" rtl="0" algn="l">
              <a:lnSpc>
                <a:spcPct val="115000"/>
              </a:lnSpc>
              <a:spcBef>
                <a:spcPts val="0"/>
              </a:spcBef>
              <a:spcAft>
                <a:spcPts val="0"/>
              </a:spcAft>
              <a:buClr>
                <a:schemeClr val="accent1"/>
              </a:buClr>
              <a:buSzPts val="1600"/>
              <a:buFont typeface="Barlow"/>
              <a:buChar char="●"/>
            </a:pPr>
            <a:r>
              <a:rPr lang="en" sz="1600">
                <a:solidFill>
                  <a:schemeClr val="accent1"/>
                </a:solidFill>
                <a:latin typeface="Barlow"/>
                <a:ea typeface="Barlow"/>
                <a:cs typeface="Barlow"/>
                <a:sym typeface="Barlow"/>
              </a:rPr>
              <a:t>‘If we do this amount of CDR and this amount of fishing in this area’ then what will happen to the Ocean Carbon Cycle</a:t>
            </a:r>
            <a:r>
              <a:rPr lang="en" sz="1700">
                <a:solidFill>
                  <a:schemeClr val="accent1"/>
                </a:solidFill>
                <a:latin typeface="Barlow"/>
                <a:ea typeface="Barlow"/>
                <a:cs typeface="Barlow"/>
                <a:sym typeface="Barlow"/>
              </a:rPr>
              <a:t>?</a:t>
            </a:r>
            <a:endParaRPr sz="17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b="1" sz="1600">
              <a:solidFill>
                <a:schemeClr val="accent2"/>
              </a:solidFill>
              <a:latin typeface="Roboto"/>
              <a:ea typeface="Roboto"/>
              <a:cs typeface="Roboto"/>
              <a:sym typeface="Roboto"/>
            </a:endParaRPr>
          </a:p>
          <a:p>
            <a:pPr indent="0" lvl="0" marL="0" rtl="0" algn="l">
              <a:lnSpc>
                <a:spcPct val="115000"/>
              </a:lnSpc>
              <a:spcBef>
                <a:spcPts val="0"/>
              </a:spcBef>
              <a:spcAft>
                <a:spcPts val="0"/>
              </a:spcAft>
              <a:buNone/>
            </a:pPr>
            <a:r>
              <a:rPr b="1" lang="en" sz="1600">
                <a:solidFill>
                  <a:schemeClr val="accent2"/>
                </a:solidFill>
                <a:latin typeface="Barlow"/>
                <a:ea typeface="Barlow"/>
                <a:cs typeface="Barlow"/>
                <a:sym typeface="Barlow"/>
              </a:rPr>
              <a:t>A cohesive global system:</a:t>
            </a:r>
            <a:endParaRPr b="1" sz="1600">
              <a:solidFill>
                <a:schemeClr val="accent2"/>
              </a:solidFill>
              <a:latin typeface="Barlow"/>
              <a:ea typeface="Barlow"/>
              <a:cs typeface="Barlow"/>
              <a:sym typeface="Barlow"/>
            </a:endParaRPr>
          </a:p>
          <a:p>
            <a:pPr indent="-330200" lvl="0" marL="457200" rtl="0" algn="l">
              <a:lnSpc>
                <a:spcPct val="115000"/>
              </a:lnSpc>
              <a:spcBef>
                <a:spcPts val="0"/>
              </a:spcBef>
              <a:spcAft>
                <a:spcPts val="0"/>
              </a:spcAft>
              <a:buClr>
                <a:schemeClr val="accent1"/>
              </a:buClr>
              <a:buSzPts val="1600"/>
              <a:buFont typeface="Barlow"/>
              <a:buChar char="●"/>
            </a:pPr>
            <a:r>
              <a:rPr lang="en" sz="1600">
                <a:solidFill>
                  <a:schemeClr val="accent1"/>
                </a:solidFill>
                <a:latin typeface="Barlow"/>
                <a:ea typeface="Barlow"/>
                <a:cs typeface="Barlow"/>
                <a:sym typeface="Barlow"/>
              </a:rPr>
              <a:t>Support climate targets, adaptation and management strategies</a:t>
            </a:r>
            <a:endParaRPr sz="1600">
              <a:solidFill>
                <a:schemeClr val="accent1"/>
              </a:solidFill>
              <a:latin typeface="Barlow"/>
              <a:ea typeface="Barlow"/>
              <a:cs typeface="Barlow"/>
              <a:sym typeface="Barlow"/>
            </a:endParaRPr>
          </a:p>
          <a:p>
            <a:pPr indent="-330200" lvl="0" marL="457200" rtl="0" algn="l">
              <a:lnSpc>
                <a:spcPct val="115000"/>
              </a:lnSpc>
              <a:spcBef>
                <a:spcPts val="0"/>
              </a:spcBef>
              <a:spcAft>
                <a:spcPts val="0"/>
              </a:spcAft>
              <a:buClr>
                <a:schemeClr val="accent1"/>
              </a:buClr>
              <a:buSzPts val="1600"/>
              <a:buFont typeface="Barlow"/>
              <a:buChar char="●"/>
            </a:pPr>
            <a:r>
              <a:rPr lang="en" sz="1600">
                <a:solidFill>
                  <a:schemeClr val="accent1"/>
                </a:solidFill>
                <a:latin typeface="Barlow"/>
                <a:ea typeface="Barlow"/>
                <a:cs typeface="Barlow"/>
                <a:sym typeface="Barlow"/>
              </a:rPr>
              <a:t>Inform Carbon Dioxide Removal targets and policy</a:t>
            </a:r>
            <a:endParaRPr sz="1600">
              <a:solidFill>
                <a:schemeClr val="accent1"/>
              </a:solidFill>
              <a:latin typeface="Barlow"/>
              <a:ea typeface="Barlow"/>
              <a:cs typeface="Barlow"/>
              <a:sym typeface="Barlow"/>
            </a:endParaRPr>
          </a:p>
          <a:p>
            <a:pPr indent="-330200" lvl="0" marL="457200" rtl="0" algn="l">
              <a:lnSpc>
                <a:spcPct val="115000"/>
              </a:lnSpc>
              <a:spcBef>
                <a:spcPts val="0"/>
              </a:spcBef>
              <a:spcAft>
                <a:spcPts val="0"/>
              </a:spcAft>
              <a:buClr>
                <a:schemeClr val="accent1"/>
              </a:buClr>
              <a:buSzPts val="1600"/>
              <a:buFont typeface="Barlow"/>
              <a:buChar char="●"/>
            </a:pPr>
            <a:r>
              <a:rPr lang="en" sz="1600">
                <a:solidFill>
                  <a:schemeClr val="accent1"/>
                </a:solidFill>
                <a:latin typeface="Barlow"/>
                <a:ea typeface="Barlow"/>
                <a:cs typeface="Barlow"/>
                <a:sym typeface="Barlow"/>
              </a:rPr>
              <a:t>Predict coastal and ecosystem impacts</a:t>
            </a:r>
            <a:endParaRPr sz="16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1400">
              <a:solidFill>
                <a:schemeClr val="accent1"/>
              </a:solidFill>
              <a:latin typeface="Roboto Light"/>
              <a:ea typeface="Roboto Light"/>
              <a:cs typeface="Roboto Light"/>
              <a:sym typeface="Roboto Light"/>
            </a:endParaRPr>
          </a:p>
        </p:txBody>
      </p:sp>
      <p:sp>
        <p:nvSpPr>
          <p:cNvPr id="324" name="Google Shape;324;p45"/>
          <p:cNvSpPr/>
          <p:nvPr/>
        </p:nvSpPr>
        <p:spPr>
          <a:xfrm>
            <a:off x="1254075" y="4607050"/>
            <a:ext cx="1379400" cy="29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5"/>
          <p:cNvSpPr/>
          <p:nvPr/>
        </p:nvSpPr>
        <p:spPr>
          <a:xfrm>
            <a:off x="364300" y="4337075"/>
            <a:ext cx="1275600" cy="6795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5"/>
          <p:cNvSpPr txBox="1"/>
          <p:nvPr/>
        </p:nvSpPr>
        <p:spPr>
          <a:xfrm>
            <a:off x="136400" y="3293425"/>
            <a:ext cx="2541000" cy="158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300">
                <a:solidFill>
                  <a:schemeClr val="lt1"/>
                </a:solidFill>
                <a:latin typeface="Barlow Light"/>
                <a:ea typeface="Barlow Light"/>
                <a:cs typeface="Barlow Light"/>
                <a:sym typeface="Barlow Light"/>
              </a:rPr>
              <a:t>Users:</a:t>
            </a:r>
            <a:endParaRPr sz="1300">
              <a:solidFill>
                <a:schemeClr val="lt1"/>
              </a:solidFill>
              <a:latin typeface="Barlow Light"/>
              <a:ea typeface="Barlow Light"/>
              <a:cs typeface="Barlow Light"/>
              <a:sym typeface="Barlow Light"/>
            </a:endParaRPr>
          </a:p>
          <a:p>
            <a:pPr indent="0" lvl="0" marL="0" rtl="0" algn="l">
              <a:spcBef>
                <a:spcPts val="0"/>
              </a:spcBef>
              <a:spcAft>
                <a:spcPts val="0"/>
              </a:spcAft>
              <a:buNone/>
            </a:pPr>
            <a:r>
              <a:rPr lang="en" sz="1300">
                <a:solidFill>
                  <a:schemeClr val="lt1"/>
                </a:solidFill>
                <a:latin typeface="Barlow Light"/>
                <a:ea typeface="Barlow Light"/>
                <a:cs typeface="Barlow Light"/>
                <a:sym typeface="Barlow Light"/>
              </a:rPr>
              <a:t>Government policy, Carbon Dioxide Removal industry and regulators, UNFCCC, Nature-based solutions, Fisheries</a:t>
            </a:r>
            <a:endParaRPr sz="1300">
              <a:solidFill>
                <a:schemeClr val="lt1"/>
              </a:solidFill>
              <a:latin typeface="Barlow Light"/>
              <a:ea typeface="Barlow Light"/>
              <a:cs typeface="Barlow Light"/>
              <a:sym typeface="Barlow Light"/>
            </a:endParaRPr>
          </a:p>
          <a:p>
            <a:pPr indent="0" lvl="0" marL="0" rtl="0" algn="l">
              <a:spcBef>
                <a:spcPts val="0"/>
              </a:spcBef>
              <a:spcAft>
                <a:spcPts val="0"/>
              </a:spcAft>
              <a:buNone/>
            </a:pPr>
            <a:r>
              <a:t/>
            </a:r>
            <a:endParaRPr sz="1300">
              <a:solidFill>
                <a:schemeClr val="lt1"/>
              </a:solidFill>
              <a:latin typeface="Barlow Light"/>
              <a:ea typeface="Barlow Light"/>
              <a:cs typeface="Barlow Light"/>
              <a:sym typeface="Barlow Light"/>
            </a:endParaRPr>
          </a:p>
          <a:p>
            <a:pPr indent="0" lvl="0" marL="0" rtl="0" algn="l">
              <a:spcBef>
                <a:spcPts val="0"/>
              </a:spcBef>
              <a:spcAft>
                <a:spcPts val="0"/>
              </a:spcAft>
              <a:buNone/>
            </a:pPr>
            <a:r>
              <a:rPr lang="en" sz="1300">
                <a:solidFill>
                  <a:schemeClr val="lt1"/>
                </a:solidFill>
                <a:latin typeface="Barlow Light"/>
                <a:ea typeface="Barlow Light"/>
                <a:cs typeface="Barlow Light"/>
                <a:sym typeface="Barlow Light"/>
              </a:rPr>
              <a:t>Pilot Region: North Atlantic</a:t>
            </a:r>
            <a:endParaRPr sz="1300">
              <a:solidFill>
                <a:schemeClr val="lt1"/>
              </a:solidFill>
              <a:latin typeface="Barlow Light"/>
              <a:ea typeface="Barlow Light"/>
              <a:cs typeface="Barlow Light"/>
              <a:sym typeface="Barlow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31" name="Shape 331"/>
        <p:cNvGrpSpPr/>
        <p:nvPr/>
      </p:nvGrpSpPr>
      <p:grpSpPr>
        <a:xfrm>
          <a:off x="0" y="0"/>
          <a:ext cx="0" cy="0"/>
          <a:chOff x="0" y="0"/>
          <a:chExt cx="0" cy="0"/>
        </a:xfrm>
      </p:grpSpPr>
      <p:sp>
        <p:nvSpPr>
          <p:cNvPr id="332" name="Google Shape;332;p46"/>
          <p:cNvSpPr/>
          <p:nvPr/>
        </p:nvSpPr>
        <p:spPr>
          <a:xfrm>
            <a:off x="2633300" y="-125"/>
            <a:ext cx="6510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6"/>
          <p:cNvSpPr txBox="1"/>
          <p:nvPr/>
        </p:nvSpPr>
        <p:spPr>
          <a:xfrm>
            <a:off x="158871" y="1860700"/>
            <a:ext cx="23022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100"/>
              </a:spcAft>
              <a:buNone/>
            </a:pPr>
            <a:r>
              <a:rPr b="1" lang="en" sz="1800">
                <a:solidFill>
                  <a:schemeClr val="accent2"/>
                </a:solidFill>
                <a:latin typeface="Barlow"/>
                <a:ea typeface="Barlow"/>
                <a:cs typeface="Barlow"/>
                <a:sym typeface="Barlow"/>
              </a:rPr>
              <a:t>BOUNDARY CURRENTS</a:t>
            </a:r>
            <a:endParaRPr sz="1700">
              <a:solidFill>
                <a:schemeClr val="lt1"/>
              </a:solidFill>
              <a:latin typeface="Barlow"/>
              <a:ea typeface="Barlow"/>
              <a:cs typeface="Barlow"/>
              <a:sym typeface="Barlow"/>
            </a:endParaRPr>
          </a:p>
        </p:txBody>
      </p:sp>
      <p:sp>
        <p:nvSpPr>
          <p:cNvPr id="334" name="Google Shape;334;p46"/>
          <p:cNvSpPr txBox="1"/>
          <p:nvPr>
            <p:ph idx="1" type="body"/>
          </p:nvPr>
        </p:nvSpPr>
        <p:spPr>
          <a:xfrm>
            <a:off x="2922500" y="1143000"/>
            <a:ext cx="5680200" cy="4000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700">
                <a:solidFill>
                  <a:schemeClr val="accent1"/>
                </a:solidFill>
                <a:latin typeface="Barlow"/>
                <a:ea typeface="Barlow"/>
                <a:cs typeface="Barlow"/>
                <a:sym typeface="Barlow"/>
              </a:rPr>
              <a:t>Boundary current variability and prediction is </a:t>
            </a:r>
            <a:r>
              <a:rPr b="1" lang="en" sz="1700">
                <a:solidFill>
                  <a:schemeClr val="accent1"/>
                </a:solidFill>
                <a:latin typeface="Barlow"/>
                <a:ea typeface="Barlow"/>
                <a:cs typeface="Barlow"/>
                <a:sym typeface="Barlow"/>
              </a:rPr>
              <a:t>critical </a:t>
            </a:r>
            <a:r>
              <a:rPr lang="en" sz="1700">
                <a:solidFill>
                  <a:schemeClr val="accent1"/>
                </a:solidFill>
                <a:latin typeface="Barlow"/>
                <a:ea typeface="Barlow"/>
                <a:cs typeface="Barlow"/>
                <a:sym typeface="Barlow"/>
              </a:rPr>
              <a:t>to short-term and seasonal </a:t>
            </a:r>
            <a:r>
              <a:rPr b="1" lang="en" sz="1700">
                <a:solidFill>
                  <a:schemeClr val="accent2"/>
                </a:solidFill>
                <a:latin typeface="Barlow"/>
                <a:ea typeface="Barlow"/>
                <a:cs typeface="Barlow"/>
                <a:sym typeface="Barlow"/>
              </a:rPr>
              <a:t>weather forecasts</a:t>
            </a:r>
            <a:r>
              <a:rPr lang="en" sz="1700">
                <a:solidFill>
                  <a:schemeClr val="accent1"/>
                </a:solidFill>
                <a:latin typeface="Barlow"/>
                <a:ea typeface="Barlow"/>
                <a:cs typeface="Barlow"/>
                <a:sym typeface="Barlow"/>
              </a:rPr>
              <a:t>, climate </a:t>
            </a:r>
            <a:r>
              <a:rPr b="1" lang="en" sz="1700">
                <a:solidFill>
                  <a:schemeClr val="accent2"/>
                </a:solidFill>
                <a:latin typeface="Barlow"/>
                <a:ea typeface="Barlow"/>
                <a:cs typeface="Barlow"/>
                <a:sym typeface="Barlow"/>
              </a:rPr>
              <a:t>adaptation</a:t>
            </a:r>
            <a:r>
              <a:rPr lang="en" sz="1700">
                <a:solidFill>
                  <a:schemeClr val="accent1"/>
                </a:solidFill>
                <a:latin typeface="Barlow"/>
                <a:ea typeface="Barlow"/>
                <a:cs typeface="Barlow"/>
                <a:sym typeface="Barlow"/>
              </a:rPr>
              <a:t>, regional </a:t>
            </a:r>
            <a:r>
              <a:rPr b="1" lang="en" sz="1700">
                <a:solidFill>
                  <a:schemeClr val="accent2"/>
                </a:solidFill>
                <a:latin typeface="Barlow"/>
                <a:ea typeface="Barlow"/>
                <a:cs typeface="Barlow"/>
                <a:sym typeface="Barlow"/>
              </a:rPr>
              <a:t>fisheries</a:t>
            </a:r>
            <a:r>
              <a:rPr lang="en" sz="1700">
                <a:solidFill>
                  <a:schemeClr val="accent1"/>
                </a:solidFill>
                <a:latin typeface="Barlow"/>
                <a:ea typeface="Barlow"/>
                <a:cs typeface="Barlow"/>
                <a:sym typeface="Barlow"/>
              </a:rPr>
              <a:t>, food </a:t>
            </a:r>
            <a:r>
              <a:rPr b="1" lang="en" sz="1700">
                <a:solidFill>
                  <a:schemeClr val="accent2"/>
                </a:solidFill>
                <a:latin typeface="Barlow"/>
                <a:ea typeface="Barlow"/>
                <a:cs typeface="Barlow"/>
                <a:sym typeface="Barlow"/>
              </a:rPr>
              <a:t>security </a:t>
            </a:r>
            <a:r>
              <a:rPr lang="en" sz="1700">
                <a:solidFill>
                  <a:schemeClr val="accent1"/>
                </a:solidFill>
                <a:latin typeface="Barlow"/>
                <a:ea typeface="Barlow"/>
                <a:cs typeface="Barlow"/>
                <a:sym typeface="Barlow"/>
              </a:rPr>
              <a:t>and </a:t>
            </a:r>
            <a:r>
              <a:rPr b="1" lang="en" sz="1700">
                <a:solidFill>
                  <a:schemeClr val="accent2"/>
                </a:solidFill>
                <a:latin typeface="Barlow"/>
                <a:ea typeface="Barlow"/>
                <a:cs typeface="Barlow"/>
                <a:sym typeface="Barlow"/>
              </a:rPr>
              <a:t>blue economies</a:t>
            </a:r>
            <a:r>
              <a:rPr lang="en" sz="1700">
                <a:solidFill>
                  <a:schemeClr val="accent1"/>
                </a:solidFill>
                <a:latin typeface="Barlow"/>
                <a:ea typeface="Barlow"/>
                <a:cs typeface="Barlow"/>
                <a:sym typeface="Barlow"/>
              </a:rPr>
              <a:t>.</a:t>
            </a:r>
            <a:endParaRPr sz="17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17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rPr lang="en" sz="1700">
                <a:solidFill>
                  <a:schemeClr val="accent2"/>
                </a:solidFill>
                <a:latin typeface="Barlow"/>
                <a:ea typeface="Barlow"/>
                <a:cs typeface="Barlow"/>
                <a:sym typeface="Barlow"/>
              </a:rPr>
              <a:t>Co-design </a:t>
            </a:r>
            <a:r>
              <a:rPr lang="en" sz="1700">
                <a:solidFill>
                  <a:schemeClr val="accent1"/>
                </a:solidFill>
                <a:latin typeface="Barlow"/>
                <a:ea typeface="Barlow"/>
                <a:cs typeface="Barlow"/>
                <a:sym typeface="Barlow"/>
              </a:rPr>
              <a:t>to enhance regional operational ocean modelling using a multi-platform approach:</a:t>
            </a:r>
            <a:endParaRPr sz="1700">
              <a:solidFill>
                <a:schemeClr val="accent1"/>
              </a:solidFill>
              <a:latin typeface="Barlow"/>
              <a:ea typeface="Barlow"/>
              <a:cs typeface="Barlow"/>
              <a:sym typeface="Barlow"/>
            </a:endParaRPr>
          </a:p>
          <a:p>
            <a:pPr indent="-336550" lvl="0" marL="457200" rtl="0" algn="l">
              <a:lnSpc>
                <a:spcPct val="115000"/>
              </a:lnSpc>
              <a:spcBef>
                <a:spcPts val="0"/>
              </a:spcBef>
              <a:spcAft>
                <a:spcPts val="0"/>
              </a:spcAft>
              <a:buClr>
                <a:schemeClr val="accent1"/>
              </a:buClr>
              <a:buSzPts val="1700"/>
              <a:buFont typeface="Barlow"/>
              <a:buChar char="-"/>
            </a:pPr>
            <a:r>
              <a:rPr lang="en" sz="1700">
                <a:solidFill>
                  <a:schemeClr val="accent1"/>
                </a:solidFill>
                <a:latin typeface="Barlow"/>
                <a:ea typeface="Barlow"/>
                <a:cs typeface="Barlow"/>
                <a:sym typeface="Barlow"/>
              </a:rPr>
              <a:t>Product and services for ocean industries</a:t>
            </a:r>
            <a:r>
              <a:rPr lang="en" sz="1700">
                <a:solidFill>
                  <a:schemeClr val="accent1"/>
                </a:solidFill>
                <a:latin typeface="Barlow"/>
                <a:ea typeface="Barlow"/>
                <a:cs typeface="Barlow"/>
                <a:sym typeface="Barlow"/>
              </a:rPr>
              <a:t> (i.e., shipping)</a:t>
            </a:r>
            <a:endParaRPr sz="1700">
              <a:solidFill>
                <a:schemeClr val="accent1"/>
              </a:solidFill>
              <a:latin typeface="Barlow"/>
              <a:ea typeface="Barlow"/>
              <a:cs typeface="Barlow"/>
              <a:sym typeface="Barlow"/>
            </a:endParaRPr>
          </a:p>
          <a:p>
            <a:pPr indent="-336550" lvl="0" marL="457200" rtl="0" algn="l">
              <a:lnSpc>
                <a:spcPct val="115000"/>
              </a:lnSpc>
              <a:spcBef>
                <a:spcPts val="0"/>
              </a:spcBef>
              <a:spcAft>
                <a:spcPts val="0"/>
              </a:spcAft>
              <a:buClr>
                <a:schemeClr val="accent1"/>
              </a:buClr>
              <a:buSzPts val="1700"/>
              <a:buFont typeface="Barlow"/>
              <a:buChar char="-"/>
            </a:pPr>
            <a:r>
              <a:rPr lang="en" sz="1700">
                <a:solidFill>
                  <a:schemeClr val="accent1"/>
                </a:solidFill>
                <a:latin typeface="Barlow"/>
                <a:ea typeface="Barlow"/>
                <a:cs typeface="Barlow"/>
                <a:sym typeface="Barlow"/>
              </a:rPr>
              <a:t>Integrated boundary current observing system strategy </a:t>
            </a:r>
            <a:endParaRPr sz="1700">
              <a:solidFill>
                <a:schemeClr val="accent1"/>
              </a:solidFill>
              <a:latin typeface="Barlow"/>
              <a:ea typeface="Barlow"/>
              <a:cs typeface="Barlow"/>
              <a:sym typeface="Barlow"/>
            </a:endParaRPr>
          </a:p>
          <a:p>
            <a:pPr indent="-336550" lvl="0" marL="457200" rtl="0" algn="l">
              <a:lnSpc>
                <a:spcPct val="115000"/>
              </a:lnSpc>
              <a:spcBef>
                <a:spcPts val="0"/>
              </a:spcBef>
              <a:spcAft>
                <a:spcPts val="0"/>
              </a:spcAft>
              <a:buClr>
                <a:schemeClr val="accent1"/>
              </a:buClr>
              <a:buSzPts val="1700"/>
              <a:buFont typeface="Barlow"/>
              <a:buChar char="-"/>
            </a:pPr>
            <a:r>
              <a:rPr lang="en" sz="1700">
                <a:solidFill>
                  <a:schemeClr val="accent1"/>
                </a:solidFill>
                <a:latin typeface="Barlow"/>
                <a:ea typeface="Barlow"/>
                <a:cs typeface="Barlow"/>
                <a:sym typeface="Barlow"/>
              </a:rPr>
              <a:t>Report on economic value of a boundary current monitoring system</a:t>
            </a:r>
            <a:endParaRPr sz="17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1700">
              <a:solidFill>
                <a:schemeClr val="accent1"/>
              </a:solidFill>
              <a:latin typeface="Barlow"/>
              <a:ea typeface="Barlow"/>
              <a:cs typeface="Barlow"/>
              <a:sym typeface="Barlow"/>
            </a:endParaRPr>
          </a:p>
        </p:txBody>
      </p:sp>
      <p:sp>
        <p:nvSpPr>
          <p:cNvPr id="335" name="Google Shape;335;p46"/>
          <p:cNvSpPr txBox="1"/>
          <p:nvPr>
            <p:ph type="title"/>
          </p:nvPr>
        </p:nvSpPr>
        <p:spPr>
          <a:xfrm>
            <a:off x="2798875" y="293650"/>
            <a:ext cx="5803800" cy="67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500">
                <a:latin typeface="Barlow"/>
                <a:ea typeface="Barlow"/>
                <a:cs typeface="Barlow"/>
                <a:sym typeface="Barlow"/>
              </a:rPr>
              <a:t>Impacts of ocean current structures on climate phenomena</a:t>
            </a:r>
            <a:endParaRPr b="0" sz="1300">
              <a:latin typeface="Barlow"/>
              <a:ea typeface="Barlow"/>
              <a:cs typeface="Barlow"/>
              <a:sym typeface="Barlow"/>
            </a:endParaRPr>
          </a:p>
        </p:txBody>
      </p:sp>
      <p:sp>
        <p:nvSpPr>
          <p:cNvPr id="336" name="Google Shape;336;p46"/>
          <p:cNvSpPr/>
          <p:nvPr/>
        </p:nvSpPr>
        <p:spPr>
          <a:xfrm>
            <a:off x="1254075" y="4607050"/>
            <a:ext cx="1379400" cy="29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6"/>
          <p:cNvSpPr/>
          <p:nvPr/>
        </p:nvSpPr>
        <p:spPr>
          <a:xfrm>
            <a:off x="364300" y="4337075"/>
            <a:ext cx="1275600" cy="6795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6"/>
          <p:cNvSpPr txBox="1"/>
          <p:nvPr/>
        </p:nvSpPr>
        <p:spPr>
          <a:xfrm>
            <a:off x="105025" y="2881600"/>
            <a:ext cx="24099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Barlow Light"/>
                <a:ea typeface="Barlow Light"/>
                <a:cs typeface="Barlow Light"/>
                <a:sym typeface="Barlow Light"/>
              </a:rPr>
              <a:t>Users:</a:t>
            </a:r>
            <a:endParaRPr sz="1300">
              <a:solidFill>
                <a:schemeClr val="lt1"/>
              </a:solidFill>
              <a:latin typeface="Barlow Light"/>
              <a:ea typeface="Barlow Light"/>
              <a:cs typeface="Barlow Light"/>
              <a:sym typeface="Barlow Light"/>
            </a:endParaRPr>
          </a:p>
          <a:p>
            <a:pPr indent="0" lvl="0" marL="0" rtl="0" algn="l">
              <a:spcBef>
                <a:spcPts val="0"/>
              </a:spcBef>
              <a:spcAft>
                <a:spcPts val="0"/>
              </a:spcAft>
              <a:buClr>
                <a:schemeClr val="dk1"/>
              </a:buClr>
              <a:buSzPts val="1100"/>
              <a:buFont typeface="Arial"/>
              <a:buNone/>
            </a:pPr>
            <a:r>
              <a:rPr lang="en" sz="1300">
                <a:solidFill>
                  <a:schemeClr val="lt1"/>
                </a:solidFill>
                <a:latin typeface="Barlow Light"/>
                <a:ea typeface="Barlow Light"/>
                <a:cs typeface="Barlow Light"/>
                <a:sym typeface="Barlow Light"/>
              </a:rPr>
              <a:t>Weather services; Regional fisheries; Ocean Industries, e.g. shipping; Marine resource management, Other Exemplar Projects [Carbon, Cyclones, Heatwaves]</a:t>
            </a:r>
            <a:endParaRPr sz="1300">
              <a:solidFill>
                <a:schemeClr val="lt1"/>
              </a:solidFill>
              <a:latin typeface="Barlow Light"/>
              <a:ea typeface="Barlow Light"/>
              <a:cs typeface="Barlow Light"/>
              <a:sym typeface="Barlow Light"/>
            </a:endParaRPr>
          </a:p>
          <a:p>
            <a:pPr indent="0" lvl="0" marL="0" rtl="0" algn="l">
              <a:spcBef>
                <a:spcPts val="0"/>
              </a:spcBef>
              <a:spcAft>
                <a:spcPts val="0"/>
              </a:spcAft>
              <a:buClr>
                <a:schemeClr val="dk1"/>
              </a:buClr>
              <a:buSzPts val="1100"/>
              <a:buFont typeface="Arial"/>
              <a:buNone/>
            </a:pPr>
            <a:r>
              <a:t/>
            </a:r>
            <a:endParaRPr sz="1300">
              <a:solidFill>
                <a:schemeClr val="lt1"/>
              </a:solidFill>
              <a:latin typeface="Barlow Light"/>
              <a:ea typeface="Barlow Light"/>
              <a:cs typeface="Barlow Light"/>
              <a:sym typeface="Barlow Light"/>
            </a:endParaRPr>
          </a:p>
          <a:p>
            <a:pPr indent="0" lvl="0" marL="0" rtl="0" algn="l">
              <a:spcBef>
                <a:spcPts val="0"/>
              </a:spcBef>
              <a:spcAft>
                <a:spcPts val="0"/>
              </a:spcAft>
              <a:buClr>
                <a:schemeClr val="dk1"/>
              </a:buClr>
              <a:buSzPts val="1100"/>
              <a:buFont typeface="Arial"/>
              <a:buNone/>
            </a:pPr>
            <a:r>
              <a:rPr lang="en" sz="1300">
                <a:solidFill>
                  <a:schemeClr val="lt1"/>
                </a:solidFill>
                <a:latin typeface="Barlow Light"/>
                <a:ea typeface="Barlow Light"/>
                <a:cs typeface="Barlow Light"/>
                <a:sym typeface="Barlow Light"/>
              </a:rPr>
              <a:t>Pilot Region: Agulhas Current,  Gulf Stream and Kuroshio</a:t>
            </a:r>
            <a:endParaRPr sz="1300">
              <a:solidFill>
                <a:schemeClr val="lt1"/>
              </a:solidFill>
              <a:latin typeface="Barlow Light"/>
              <a:ea typeface="Barlow Light"/>
              <a:cs typeface="Barlow Light"/>
              <a:sym typeface="Barlow Light"/>
            </a:endParaRPr>
          </a:p>
        </p:txBody>
      </p:sp>
      <p:pic>
        <p:nvPicPr>
          <p:cNvPr id="339" name="Google Shape;339;p46"/>
          <p:cNvPicPr preferRelativeResize="0"/>
          <p:nvPr/>
        </p:nvPicPr>
        <p:blipFill rotWithShape="1">
          <a:blip r:embed="rId3">
            <a:alphaModFix/>
          </a:blip>
          <a:srcRect b="26691" l="0" r="0" t="17258"/>
          <a:stretch/>
        </p:blipFill>
        <p:spPr>
          <a:xfrm>
            <a:off x="492287" y="906672"/>
            <a:ext cx="1635375" cy="9540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44" name="Shape 344"/>
        <p:cNvGrpSpPr/>
        <p:nvPr/>
      </p:nvGrpSpPr>
      <p:grpSpPr>
        <a:xfrm>
          <a:off x="0" y="0"/>
          <a:ext cx="0" cy="0"/>
          <a:chOff x="0" y="0"/>
          <a:chExt cx="0" cy="0"/>
        </a:xfrm>
      </p:grpSpPr>
      <p:sp>
        <p:nvSpPr>
          <p:cNvPr id="345" name="Google Shape;345;p47"/>
          <p:cNvSpPr/>
          <p:nvPr/>
        </p:nvSpPr>
        <p:spPr>
          <a:xfrm>
            <a:off x="2633300" y="-125"/>
            <a:ext cx="6510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7"/>
          <p:cNvSpPr txBox="1"/>
          <p:nvPr/>
        </p:nvSpPr>
        <p:spPr>
          <a:xfrm>
            <a:off x="158871" y="1860700"/>
            <a:ext cx="23022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100"/>
              </a:spcAft>
              <a:buNone/>
            </a:pPr>
            <a:r>
              <a:rPr b="1" lang="en" sz="1800">
                <a:solidFill>
                  <a:schemeClr val="accent2"/>
                </a:solidFill>
                <a:latin typeface="Barlow"/>
                <a:ea typeface="Barlow"/>
                <a:cs typeface="Barlow"/>
                <a:sym typeface="Barlow"/>
              </a:rPr>
              <a:t>MARINE LIFE</a:t>
            </a:r>
            <a:endParaRPr sz="1700">
              <a:solidFill>
                <a:schemeClr val="lt1"/>
              </a:solidFill>
              <a:latin typeface="Barlow"/>
              <a:ea typeface="Barlow"/>
              <a:cs typeface="Barlow"/>
              <a:sym typeface="Barlow"/>
            </a:endParaRPr>
          </a:p>
        </p:txBody>
      </p:sp>
      <p:sp>
        <p:nvSpPr>
          <p:cNvPr id="347" name="Google Shape;347;p47"/>
          <p:cNvSpPr txBox="1"/>
          <p:nvPr>
            <p:ph idx="1" type="body"/>
          </p:nvPr>
        </p:nvSpPr>
        <p:spPr>
          <a:xfrm>
            <a:off x="2922500" y="973150"/>
            <a:ext cx="6105600" cy="404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700">
                <a:solidFill>
                  <a:schemeClr val="accent1"/>
                </a:solidFill>
                <a:latin typeface="Barlow"/>
                <a:ea typeface="Barlow"/>
                <a:cs typeface="Barlow"/>
                <a:sym typeface="Barlow"/>
              </a:rPr>
              <a:t>This exemplar will identify needs for scientific information about </a:t>
            </a:r>
            <a:r>
              <a:rPr b="1" lang="en" sz="1700">
                <a:solidFill>
                  <a:schemeClr val="accent2"/>
                </a:solidFill>
                <a:latin typeface="Barlow"/>
                <a:ea typeface="Barlow"/>
                <a:cs typeface="Barlow"/>
                <a:sym typeface="Barlow"/>
              </a:rPr>
              <a:t>marine life</a:t>
            </a:r>
            <a:r>
              <a:rPr lang="en" sz="1700">
                <a:solidFill>
                  <a:schemeClr val="accent1"/>
                </a:solidFill>
                <a:latin typeface="Barlow"/>
                <a:ea typeface="Barlow"/>
                <a:cs typeface="Barlow"/>
                <a:sym typeface="Barlow"/>
              </a:rPr>
              <a:t> at local, regional and global scales in an integrated way, to </a:t>
            </a:r>
            <a:r>
              <a:rPr b="1" lang="en" sz="1700">
                <a:solidFill>
                  <a:schemeClr val="accent2"/>
                </a:solidFill>
                <a:latin typeface="Barlow"/>
                <a:ea typeface="Barlow"/>
                <a:cs typeface="Barlow"/>
                <a:sym typeface="Barlow"/>
              </a:rPr>
              <a:t>sustainably manage </a:t>
            </a:r>
            <a:r>
              <a:rPr lang="en" sz="1700">
                <a:solidFill>
                  <a:schemeClr val="accent1"/>
                </a:solidFill>
                <a:latin typeface="Barlow"/>
                <a:ea typeface="Barlow"/>
                <a:cs typeface="Barlow"/>
                <a:sym typeface="Barlow"/>
              </a:rPr>
              <a:t>ocean </a:t>
            </a:r>
            <a:r>
              <a:rPr b="1" lang="en" sz="1700">
                <a:solidFill>
                  <a:schemeClr val="accent2"/>
                </a:solidFill>
                <a:latin typeface="Barlow"/>
                <a:ea typeface="Barlow"/>
                <a:cs typeface="Barlow"/>
                <a:sym typeface="Barlow"/>
              </a:rPr>
              <a:t>resources </a:t>
            </a:r>
            <a:r>
              <a:rPr lang="en" sz="1700">
                <a:solidFill>
                  <a:schemeClr val="accent1"/>
                </a:solidFill>
                <a:latin typeface="Barlow"/>
                <a:ea typeface="Barlow"/>
                <a:cs typeface="Barlow"/>
                <a:sym typeface="Barlow"/>
              </a:rPr>
              <a:t>and improve the </a:t>
            </a:r>
            <a:r>
              <a:rPr b="1" lang="en" sz="1700">
                <a:solidFill>
                  <a:schemeClr val="accent2"/>
                </a:solidFill>
                <a:latin typeface="Barlow"/>
                <a:ea typeface="Barlow"/>
                <a:cs typeface="Barlow"/>
                <a:sym typeface="Barlow"/>
              </a:rPr>
              <a:t>livelihood </a:t>
            </a:r>
            <a:r>
              <a:rPr lang="en" sz="1700">
                <a:solidFill>
                  <a:schemeClr val="accent1"/>
                </a:solidFill>
                <a:latin typeface="Barlow"/>
                <a:ea typeface="Barlow"/>
                <a:cs typeface="Barlow"/>
                <a:sym typeface="Barlow"/>
              </a:rPr>
              <a:t>of coastal communities.</a:t>
            </a:r>
            <a:endParaRPr sz="17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17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rPr lang="en" sz="1700">
                <a:solidFill>
                  <a:schemeClr val="accent2"/>
                </a:solidFill>
                <a:latin typeface="Barlow"/>
                <a:ea typeface="Barlow"/>
                <a:cs typeface="Barlow"/>
                <a:sym typeface="Barlow"/>
              </a:rPr>
              <a:t>Co-design</a:t>
            </a:r>
            <a:r>
              <a:rPr lang="en" sz="1700">
                <a:solidFill>
                  <a:schemeClr val="accent1"/>
                </a:solidFill>
                <a:latin typeface="Barlow"/>
                <a:ea typeface="Barlow"/>
                <a:cs typeface="Barlow"/>
                <a:sym typeface="Barlow"/>
              </a:rPr>
              <a:t> to improve predictive capabilities for ocean resource management:</a:t>
            </a:r>
            <a:endParaRPr sz="1700">
              <a:solidFill>
                <a:schemeClr val="accent1"/>
              </a:solidFill>
              <a:latin typeface="Barlow"/>
              <a:ea typeface="Barlow"/>
              <a:cs typeface="Barlow"/>
              <a:sym typeface="Barlow"/>
            </a:endParaRPr>
          </a:p>
          <a:p>
            <a:pPr indent="-336550" lvl="0" marL="457200" rtl="0" algn="l">
              <a:lnSpc>
                <a:spcPct val="115000"/>
              </a:lnSpc>
              <a:spcBef>
                <a:spcPts val="0"/>
              </a:spcBef>
              <a:spcAft>
                <a:spcPts val="0"/>
              </a:spcAft>
              <a:buClr>
                <a:schemeClr val="accent1"/>
              </a:buClr>
              <a:buSzPts val="1700"/>
              <a:buFont typeface="Barlow"/>
              <a:buChar char="-"/>
            </a:pPr>
            <a:r>
              <a:rPr lang="en" sz="1700">
                <a:solidFill>
                  <a:schemeClr val="accent1"/>
                </a:solidFill>
                <a:latin typeface="Barlow"/>
                <a:ea typeface="Barlow"/>
                <a:cs typeface="Barlow"/>
                <a:sym typeface="Barlow"/>
              </a:rPr>
              <a:t>A framework for observations at different scales and the intersection of development, conservation, science, and policy</a:t>
            </a:r>
            <a:endParaRPr sz="1700">
              <a:solidFill>
                <a:schemeClr val="accent1"/>
              </a:solidFill>
              <a:latin typeface="Barlow"/>
              <a:ea typeface="Barlow"/>
              <a:cs typeface="Barlow"/>
              <a:sym typeface="Barlow"/>
            </a:endParaRPr>
          </a:p>
          <a:p>
            <a:pPr indent="-336550" lvl="0" marL="457200" rtl="0" algn="l">
              <a:lnSpc>
                <a:spcPct val="115000"/>
              </a:lnSpc>
              <a:spcBef>
                <a:spcPts val="0"/>
              </a:spcBef>
              <a:spcAft>
                <a:spcPts val="0"/>
              </a:spcAft>
              <a:buClr>
                <a:schemeClr val="accent1"/>
              </a:buClr>
              <a:buSzPts val="1700"/>
              <a:buFont typeface="Barlow"/>
              <a:buChar char="-"/>
            </a:pPr>
            <a:r>
              <a:rPr lang="en" sz="1700">
                <a:solidFill>
                  <a:schemeClr val="accent1"/>
                </a:solidFill>
                <a:latin typeface="Barlow"/>
                <a:ea typeface="Barlow"/>
                <a:cs typeface="Barlow"/>
                <a:sym typeface="Barlow"/>
              </a:rPr>
              <a:t>Global ecosystem assessments with national participation </a:t>
            </a:r>
            <a:endParaRPr sz="1700">
              <a:solidFill>
                <a:schemeClr val="accent1"/>
              </a:solidFill>
              <a:latin typeface="Barlow"/>
              <a:ea typeface="Barlow"/>
              <a:cs typeface="Barlow"/>
              <a:sym typeface="Barlow"/>
            </a:endParaRPr>
          </a:p>
          <a:p>
            <a:pPr indent="-336550" lvl="0" marL="457200" rtl="0" algn="l">
              <a:lnSpc>
                <a:spcPct val="115000"/>
              </a:lnSpc>
              <a:spcBef>
                <a:spcPts val="0"/>
              </a:spcBef>
              <a:spcAft>
                <a:spcPts val="0"/>
              </a:spcAft>
              <a:buClr>
                <a:schemeClr val="accent1"/>
              </a:buClr>
              <a:buSzPts val="1700"/>
              <a:buFont typeface="Barlow"/>
              <a:buChar char="-"/>
            </a:pPr>
            <a:r>
              <a:rPr lang="en" sz="1700">
                <a:solidFill>
                  <a:schemeClr val="accent1"/>
                </a:solidFill>
                <a:latin typeface="Barlow"/>
                <a:ea typeface="Barlow"/>
                <a:cs typeface="Barlow"/>
                <a:sym typeface="Barlow"/>
              </a:rPr>
              <a:t>Stakeholder driven planning for 30x30 and sustainable development</a:t>
            </a:r>
            <a:endParaRPr sz="17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1700">
              <a:solidFill>
                <a:schemeClr val="accent1"/>
              </a:solidFill>
              <a:latin typeface="Barlow"/>
              <a:ea typeface="Barlow"/>
              <a:cs typeface="Barlow"/>
              <a:sym typeface="Barlow"/>
            </a:endParaRPr>
          </a:p>
        </p:txBody>
      </p:sp>
      <p:sp>
        <p:nvSpPr>
          <p:cNvPr id="348" name="Google Shape;348;p47"/>
          <p:cNvSpPr txBox="1"/>
          <p:nvPr>
            <p:ph type="title"/>
          </p:nvPr>
        </p:nvSpPr>
        <p:spPr>
          <a:xfrm>
            <a:off x="2798875" y="392550"/>
            <a:ext cx="5803800" cy="425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500">
                <a:latin typeface="Barlow"/>
                <a:ea typeface="Barlow"/>
                <a:cs typeface="Barlow"/>
                <a:sym typeface="Barlow"/>
              </a:rPr>
              <a:t>Sustainably manage ocean resources</a:t>
            </a:r>
            <a:endParaRPr b="0" sz="1300">
              <a:latin typeface="Barlow"/>
              <a:ea typeface="Barlow"/>
              <a:cs typeface="Barlow"/>
              <a:sym typeface="Barlow"/>
            </a:endParaRPr>
          </a:p>
        </p:txBody>
      </p:sp>
      <p:sp>
        <p:nvSpPr>
          <p:cNvPr id="349" name="Google Shape;349;p47"/>
          <p:cNvSpPr/>
          <p:nvPr/>
        </p:nvSpPr>
        <p:spPr>
          <a:xfrm>
            <a:off x="1254075" y="4607050"/>
            <a:ext cx="1379400" cy="29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7"/>
          <p:cNvSpPr/>
          <p:nvPr/>
        </p:nvSpPr>
        <p:spPr>
          <a:xfrm>
            <a:off x="364300" y="4337075"/>
            <a:ext cx="1275600" cy="6795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7"/>
          <p:cNvSpPr txBox="1"/>
          <p:nvPr/>
        </p:nvSpPr>
        <p:spPr>
          <a:xfrm>
            <a:off x="105025" y="2255425"/>
            <a:ext cx="2409900" cy="278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Barlow Light"/>
                <a:ea typeface="Barlow Light"/>
                <a:cs typeface="Barlow Light"/>
                <a:sym typeface="Barlow Light"/>
              </a:rPr>
              <a:t>Users:</a:t>
            </a:r>
            <a:endParaRPr sz="1300">
              <a:solidFill>
                <a:schemeClr val="lt1"/>
              </a:solidFill>
              <a:latin typeface="Barlow Light"/>
              <a:ea typeface="Barlow Light"/>
              <a:cs typeface="Barlow Light"/>
              <a:sym typeface="Barlow Light"/>
            </a:endParaRPr>
          </a:p>
          <a:p>
            <a:pPr indent="0" lvl="0" marL="0" rtl="0" algn="l">
              <a:spcBef>
                <a:spcPts val="0"/>
              </a:spcBef>
              <a:spcAft>
                <a:spcPts val="0"/>
              </a:spcAft>
              <a:buClr>
                <a:schemeClr val="dk1"/>
              </a:buClr>
              <a:buSzPts val="1100"/>
              <a:buFont typeface="Arial"/>
              <a:buNone/>
            </a:pPr>
            <a:r>
              <a:rPr lang="en" sz="1300">
                <a:solidFill>
                  <a:schemeClr val="lt1"/>
                </a:solidFill>
                <a:latin typeface="Barlow Light"/>
                <a:ea typeface="Barlow Light"/>
                <a:cs typeface="Barlow Light"/>
                <a:sym typeface="Barlow Light"/>
              </a:rPr>
              <a:t>Small scale fishers; </a:t>
            </a:r>
            <a:endParaRPr sz="1300">
              <a:solidFill>
                <a:schemeClr val="lt1"/>
              </a:solidFill>
              <a:latin typeface="Barlow Light"/>
              <a:ea typeface="Barlow Light"/>
              <a:cs typeface="Barlow Light"/>
              <a:sym typeface="Barlow Light"/>
            </a:endParaRPr>
          </a:p>
          <a:p>
            <a:pPr indent="0" lvl="0" marL="0" rtl="0" algn="l">
              <a:spcBef>
                <a:spcPts val="0"/>
              </a:spcBef>
              <a:spcAft>
                <a:spcPts val="0"/>
              </a:spcAft>
              <a:buNone/>
            </a:pPr>
            <a:r>
              <a:rPr lang="en" sz="1300">
                <a:solidFill>
                  <a:schemeClr val="lt1"/>
                </a:solidFill>
                <a:latin typeface="Barlow Light"/>
                <a:ea typeface="Barlow Light"/>
                <a:cs typeface="Barlow Light"/>
                <a:sym typeface="Barlow Light"/>
              </a:rPr>
              <a:t>National and regional governments; industry;  International conventions and treaties, Intergovernmental Science-Policy Platform on Biodiversity and Ecosystem Services (IPBES)</a:t>
            </a:r>
            <a:endParaRPr sz="1300">
              <a:solidFill>
                <a:schemeClr val="lt1"/>
              </a:solidFill>
              <a:latin typeface="Barlow Light"/>
              <a:ea typeface="Barlow Light"/>
              <a:cs typeface="Barlow Light"/>
              <a:sym typeface="Barlow Light"/>
            </a:endParaRPr>
          </a:p>
          <a:p>
            <a:pPr indent="0" lvl="0" marL="0" rtl="0" algn="l">
              <a:spcBef>
                <a:spcPts val="0"/>
              </a:spcBef>
              <a:spcAft>
                <a:spcPts val="0"/>
              </a:spcAft>
              <a:buNone/>
            </a:pPr>
            <a:r>
              <a:t/>
            </a:r>
            <a:endParaRPr sz="1300">
              <a:solidFill>
                <a:schemeClr val="lt1"/>
              </a:solidFill>
              <a:latin typeface="Barlow Light"/>
              <a:ea typeface="Barlow Light"/>
              <a:cs typeface="Barlow Light"/>
              <a:sym typeface="Barlow Light"/>
            </a:endParaRPr>
          </a:p>
          <a:p>
            <a:pPr indent="0" lvl="0" marL="0" rtl="0" algn="l">
              <a:spcBef>
                <a:spcPts val="0"/>
              </a:spcBef>
              <a:spcAft>
                <a:spcPts val="0"/>
              </a:spcAft>
              <a:buClr>
                <a:schemeClr val="dk1"/>
              </a:buClr>
              <a:buSzPts val="1100"/>
              <a:buFont typeface="Arial"/>
              <a:buNone/>
            </a:pPr>
            <a:r>
              <a:rPr lang="en" sz="1300">
                <a:solidFill>
                  <a:schemeClr val="lt1"/>
                </a:solidFill>
                <a:latin typeface="Barlow Light"/>
                <a:ea typeface="Barlow Light"/>
                <a:cs typeface="Barlow Light"/>
                <a:sym typeface="Barlow Light"/>
              </a:rPr>
              <a:t>Pilot Region: Costa Rica; Malaysia, N. Atlantic, global (for 30x30 MPAs designation needs)</a:t>
            </a:r>
            <a:endParaRPr sz="1300">
              <a:solidFill>
                <a:schemeClr val="lt1"/>
              </a:solidFill>
              <a:latin typeface="Barlow Light"/>
              <a:ea typeface="Barlow Light"/>
              <a:cs typeface="Barlow Light"/>
              <a:sym typeface="Barlow Light"/>
            </a:endParaRPr>
          </a:p>
        </p:txBody>
      </p:sp>
      <p:pic>
        <p:nvPicPr>
          <p:cNvPr id="352" name="Google Shape;352;p47"/>
          <p:cNvPicPr preferRelativeResize="0"/>
          <p:nvPr/>
        </p:nvPicPr>
        <p:blipFill rotWithShape="1">
          <a:blip r:embed="rId3">
            <a:alphaModFix/>
          </a:blip>
          <a:srcRect b="24612" l="0" r="0" t="23907"/>
          <a:stretch/>
        </p:blipFill>
        <p:spPr>
          <a:xfrm>
            <a:off x="432000" y="973150"/>
            <a:ext cx="1755950" cy="940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57" name="Shape 357"/>
        <p:cNvGrpSpPr/>
        <p:nvPr/>
      </p:nvGrpSpPr>
      <p:grpSpPr>
        <a:xfrm>
          <a:off x="0" y="0"/>
          <a:ext cx="0" cy="0"/>
          <a:chOff x="0" y="0"/>
          <a:chExt cx="0" cy="0"/>
        </a:xfrm>
      </p:grpSpPr>
      <p:sp>
        <p:nvSpPr>
          <p:cNvPr id="358" name="Google Shape;358;p48"/>
          <p:cNvSpPr/>
          <p:nvPr/>
        </p:nvSpPr>
        <p:spPr>
          <a:xfrm>
            <a:off x="2633300" y="-125"/>
            <a:ext cx="6510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8"/>
          <p:cNvSpPr txBox="1"/>
          <p:nvPr/>
        </p:nvSpPr>
        <p:spPr>
          <a:xfrm>
            <a:off x="158871" y="1860700"/>
            <a:ext cx="23022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100"/>
              </a:spcAft>
              <a:buNone/>
            </a:pPr>
            <a:r>
              <a:rPr b="1" lang="en" sz="1800">
                <a:solidFill>
                  <a:schemeClr val="accent2"/>
                </a:solidFill>
                <a:latin typeface="Barlow"/>
                <a:ea typeface="Barlow"/>
                <a:cs typeface="Barlow"/>
                <a:sym typeface="Barlow"/>
              </a:rPr>
              <a:t>STORM SURGE</a:t>
            </a:r>
            <a:endParaRPr sz="1700">
              <a:solidFill>
                <a:schemeClr val="lt1"/>
              </a:solidFill>
              <a:latin typeface="Barlow"/>
              <a:ea typeface="Barlow"/>
              <a:cs typeface="Barlow"/>
              <a:sym typeface="Barlow"/>
            </a:endParaRPr>
          </a:p>
        </p:txBody>
      </p:sp>
      <p:sp>
        <p:nvSpPr>
          <p:cNvPr id="360" name="Google Shape;360;p48"/>
          <p:cNvSpPr txBox="1"/>
          <p:nvPr>
            <p:ph idx="1" type="body"/>
          </p:nvPr>
        </p:nvSpPr>
        <p:spPr>
          <a:xfrm>
            <a:off x="2922500" y="1127750"/>
            <a:ext cx="6105600" cy="4015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700">
                <a:solidFill>
                  <a:schemeClr val="accent1"/>
                </a:solidFill>
                <a:latin typeface="Barlow"/>
                <a:ea typeface="Barlow"/>
                <a:cs typeface="Barlow"/>
                <a:sym typeface="Barlow"/>
              </a:rPr>
              <a:t>This exemplar will develop </a:t>
            </a:r>
            <a:r>
              <a:rPr b="1" lang="en" sz="1700">
                <a:solidFill>
                  <a:schemeClr val="accent2"/>
                </a:solidFill>
                <a:latin typeface="Barlow"/>
                <a:ea typeface="Barlow"/>
                <a:cs typeface="Barlow"/>
                <a:sym typeface="Barlow"/>
              </a:rPr>
              <a:t>observing </a:t>
            </a:r>
            <a:r>
              <a:rPr lang="en" sz="1700">
                <a:solidFill>
                  <a:schemeClr val="accent1"/>
                </a:solidFill>
                <a:latin typeface="Barlow"/>
                <a:ea typeface="Barlow"/>
                <a:cs typeface="Barlow"/>
                <a:sym typeface="Barlow"/>
              </a:rPr>
              <a:t>and </a:t>
            </a:r>
            <a:r>
              <a:rPr b="1" lang="en" sz="1700">
                <a:solidFill>
                  <a:schemeClr val="accent2"/>
                </a:solidFill>
                <a:latin typeface="Barlow"/>
                <a:ea typeface="Barlow"/>
                <a:cs typeface="Barlow"/>
                <a:sym typeface="Barlow"/>
              </a:rPr>
              <a:t>forecasting capabilities </a:t>
            </a:r>
            <a:r>
              <a:rPr lang="en" sz="1700">
                <a:solidFill>
                  <a:schemeClr val="accent1"/>
                </a:solidFill>
                <a:latin typeface="Barlow"/>
                <a:ea typeface="Barlow"/>
                <a:cs typeface="Barlow"/>
                <a:sym typeface="Barlow"/>
              </a:rPr>
              <a:t>to better serve </a:t>
            </a:r>
            <a:r>
              <a:rPr b="1" lang="en" sz="1700">
                <a:solidFill>
                  <a:schemeClr val="accent2"/>
                </a:solidFill>
                <a:latin typeface="Barlow"/>
                <a:ea typeface="Barlow"/>
                <a:cs typeface="Barlow"/>
                <a:sym typeface="Barlow"/>
              </a:rPr>
              <a:t>vulnerable communities</a:t>
            </a:r>
            <a:r>
              <a:rPr lang="en" sz="1700">
                <a:solidFill>
                  <a:schemeClr val="accent1"/>
                </a:solidFill>
                <a:latin typeface="Barlow"/>
                <a:ea typeface="Barlow"/>
                <a:cs typeface="Barlow"/>
                <a:sym typeface="Barlow"/>
              </a:rPr>
              <a:t>. </a:t>
            </a:r>
            <a:endParaRPr sz="1700">
              <a:solidFill>
                <a:schemeClr val="accent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rPr lang="en" sz="1700">
                <a:solidFill>
                  <a:schemeClr val="accent1"/>
                </a:solidFill>
                <a:latin typeface="Barlow"/>
                <a:ea typeface="Barlow"/>
                <a:cs typeface="Barlow"/>
                <a:sym typeface="Barlow"/>
              </a:rPr>
              <a:t> </a:t>
            </a:r>
            <a:endParaRPr sz="17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rPr lang="en" sz="1700">
                <a:solidFill>
                  <a:schemeClr val="accent2"/>
                </a:solidFill>
                <a:latin typeface="Barlow"/>
                <a:ea typeface="Barlow"/>
                <a:cs typeface="Barlow"/>
                <a:sym typeface="Barlow"/>
              </a:rPr>
              <a:t>Co-design </a:t>
            </a:r>
            <a:r>
              <a:rPr lang="en" sz="1700">
                <a:solidFill>
                  <a:schemeClr val="accent1"/>
                </a:solidFill>
                <a:latin typeface="Barlow"/>
                <a:ea typeface="Barlow"/>
                <a:cs typeface="Barlow"/>
                <a:sym typeface="Barlow"/>
              </a:rPr>
              <a:t>regionally distributed ocean observing and forecasting systems at local pilot sites in the global coastal ocean.</a:t>
            </a:r>
            <a:endParaRPr sz="1700">
              <a:solidFill>
                <a:schemeClr val="accent1"/>
              </a:solidFill>
              <a:latin typeface="Barlow"/>
              <a:ea typeface="Barlow"/>
              <a:cs typeface="Barlow"/>
              <a:sym typeface="Barlow"/>
            </a:endParaRPr>
          </a:p>
          <a:p>
            <a:pPr indent="-336550" lvl="0" marL="457200" rtl="0" algn="l">
              <a:lnSpc>
                <a:spcPct val="115000"/>
              </a:lnSpc>
              <a:spcBef>
                <a:spcPts val="0"/>
              </a:spcBef>
              <a:spcAft>
                <a:spcPts val="0"/>
              </a:spcAft>
              <a:buClr>
                <a:schemeClr val="accent1"/>
              </a:buClr>
              <a:buSzPts val="1700"/>
              <a:buFont typeface="Barlow"/>
              <a:buChar char="-"/>
            </a:pPr>
            <a:r>
              <a:rPr lang="en" sz="1700">
                <a:solidFill>
                  <a:schemeClr val="accent1"/>
                </a:solidFill>
                <a:latin typeface="Barlow"/>
                <a:ea typeface="Barlow"/>
                <a:cs typeface="Barlow"/>
                <a:sym typeface="Barlow"/>
              </a:rPr>
              <a:t>Relocatable integrated observing and prediction  for storm surge</a:t>
            </a:r>
            <a:endParaRPr sz="1700">
              <a:solidFill>
                <a:schemeClr val="accent1"/>
              </a:solidFill>
              <a:latin typeface="Barlow"/>
              <a:ea typeface="Barlow"/>
              <a:cs typeface="Barlow"/>
              <a:sym typeface="Barlow"/>
            </a:endParaRPr>
          </a:p>
          <a:p>
            <a:pPr indent="-336550" lvl="0" marL="457200" rtl="0" algn="l">
              <a:lnSpc>
                <a:spcPct val="115000"/>
              </a:lnSpc>
              <a:spcBef>
                <a:spcPts val="0"/>
              </a:spcBef>
              <a:spcAft>
                <a:spcPts val="0"/>
              </a:spcAft>
              <a:buClr>
                <a:schemeClr val="accent1"/>
              </a:buClr>
              <a:buSzPts val="1700"/>
              <a:buFont typeface="Barlow"/>
              <a:buChar char="-"/>
            </a:pPr>
            <a:r>
              <a:rPr lang="en" sz="1700">
                <a:solidFill>
                  <a:schemeClr val="accent1"/>
                </a:solidFill>
                <a:latin typeface="Barlow"/>
                <a:ea typeface="Barlow"/>
                <a:cs typeface="Barlow"/>
                <a:sym typeface="Barlow"/>
              </a:rPr>
              <a:t>Development of  impact forecasting systems</a:t>
            </a:r>
            <a:endParaRPr sz="1700">
              <a:solidFill>
                <a:schemeClr val="accent1"/>
              </a:solidFill>
              <a:latin typeface="Barlow"/>
              <a:ea typeface="Barlow"/>
              <a:cs typeface="Barlow"/>
              <a:sym typeface="Barlow"/>
            </a:endParaRPr>
          </a:p>
          <a:p>
            <a:pPr indent="-336550" lvl="0" marL="457200" rtl="0" algn="l">
              <a:lnSpc>
                <a:spcPct val="115000"/>
              </a:lnSpc>
              <a:spcBef>
                <a:spcPts val="0"/>
              </a:spcBef>
              <a:spcAft>
                <a:spcPts val="0"/>
              </a:spcAft>
              <a:buClr>
                <a:schemeClr val="accent1"/>
              </a:buClr>
              <a:buSzPts val="1700"/>
              <a:buFont typeface="Barlow"/>
              <a:buChar char="-"/>
            </a:pPr>
            <a:r>
              <a:rPr lang="en" sz="1700">
                <a:solidFill>
                  <a:schemeClr val="accent1"/>
                </a:solidFill>
                <a:latin typeface="Barlow"/>
                <a:ea typeface="Barlow"/>
                <a:cs typeface="Barlow"/>
                <a:sym typeface="Barlow"/>
              </a:rPr>
              <a:t>Storm surge hazard and warning systems, end-to-end demonstration</a:t>
            </a:r>
            <a:endParaRPr sz="17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1700">
              <a:solidFill>
                <a:schemeClr val="accent1"/>
              </a:solidFill>
              <a:latin typeface="Barlow"/>
              <a:ea typeface="Barlow"/>
              <a:cs typeface="Barlow"/>
              <a:sym typeface="Barlow"/>
            </a:endParaRPr>
          </a:p>
        </p:txBody>
      </p:sp>
      <p:sp>
        <p:nvSpPr>
          <p:cNvPr id="361" name="Google Shape;361;p48"/>
          <p:cNvSpPr txBox="1"/>
          <p:nvPr>
            <p:ph type="title"/>
          </p:nvPr>
        </p:nvSpPr>
        <p:spPr>
          <a:xfrm>
            <a:off x="2798875" y="293650"/>
            <a:ext cx="5803800" cy="67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500">
                <a:latin typeface="Barlow"/>
                <a:ea typeface="Barlow"/>
                <a:cs typeface="Barlow"/>
                <a:sym typeface="Barlow"/>
              </a:rPr>
              <a:t>Improving forecasting lead-time and accuracy to save livelihoods</a:t>
            </a:r>
            <a:endParaRPr b="0" sz="1300">
              <a:latin typeface="Barlow"/>
              <a:ea typeface="Barlow"/>
              <a:cs typeface="Barlow"/>
              <a:sym typeface="Barlow"/>
            </a:endParaRPr>
          </a:p>
        </p:txBody>
      </p:sp>
      <p:sp>
        <p:nvSpPr>
          <p:cNvPr id="362" name="Google Shape;362;p48"/>
          <p:cNvSpPr/>
          <p:nvPr/>
        </p:nvSpPr>
        <p:spPr>
          <a:xfrm>
            <a:off x="1254075" y="4607050"/>
            <a:ext cx="1379400" cy="29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8"/>
          <p:cNvSpPr/>
          <p:nvPr/>
        </p:nvSpPr>
        <p:spPr>
          <a:xfrm>
            <a:off x="364300" y="4337075"/>
            <a:ext cx="1275600" cy="6795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8"/>
          <p:cNvSpPr txBox="1"/>
          <p:nvPr/>
        </p:nvSpPr>
        <p:spPr>
          <a:xfrm>
            <a:off x="105025" y="2894325"/>
            <a:ext cx="24099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Barlow Light"/>
                <a:ea typeface="Barlow Light"/>
                <a:cs typeface="Barlow Light"/>
                <a:sym typeface="Barlow Light"/>
              </a:rPr>
              <a:t>Users:</a:t>
            </a:r>
            <a:endParaRPr sz="1300">
              <a:solidFill>
                <a:schemeClr val="lt1"/>
              </a:solidFill>
              <a:latin typeface="Barlow Light"/>
              <a:ea typeface="Barlow Light"/>
              <a:cs typeface="Barlow Light"/>
              <a:sym typeface="Barlow Light"/>
            </a:endParaRPr>
          </a:p>
          <a:p>
            <a:pPr indent="0" lvl="0" marL="0" rtl="0" algn="l">
              <a:spcBef>
                <a:spcPts val="0"/>
              </a:spcBef>
              <a:spcAft>
                <a:spcPts val="0"/>
              </a:spcAft>
              <a:buClr>
                <a:schemeClr val="dk1"/>
              </a:buClr>
              <a:buSzPts val="1100"/>
              <a:buFont typeface="Arial"/>
              <a:buNone/>
            </a:pPr>
            <a:r>
              <a:rPr lang="en" sz="1300">
                <a:solidFill>
                  <a:schemeClr val="lt1"/>
                </a:solidFill>
                <a:latin typeface="Barlow Light"/>
                <a:ea typeface="Barlow Light"/>
                <a:cs typeface="Barlow Light"/>
                <a:sym typeface="Barlow Light"/>
              </a:rPr>
              <a:t>National weather &amp; ocean forecast centres; First &amp; second responders; </a:t>
            </a:r>
            <a:endParaRPr sz="1300">
              <a:solidFill>
                <a:schemeClr val="lt1"/>
              </a:solidFill>
              <a:latin typeface="Barlow Light"/>
              <a:ea typeface="Barlow Light"/>
              <a:cs typeface="Barlow Light"/>
              <a:sym typeface="Barlow Light"/>
            </a:endParaRPr>
          </a:p>
          <a:p>
            <a:pPr indent="0" lvl="0" marL="0" rtl="0" algn="l">
              <a:spcBef>
                <a:spcPts val="0"/>
              </a:spcBef>
              <a:spcAft>
                <a:spcPts val="0"/>
              </a:spcAft>
              <a:buNone/>
            </a:pPr>
            <a:r>
              <a:rPr lang="en" sz="1300">
                <a:solidFill>
                  <a:schemeClr val="lt1"/>
                </a:solidFill>
                <a:latin typeface="Barlow Light"/>
                <a:ea typeface="Barlow Light"/>
                <a:cs typeface="Barlow Light"/>
                <a:sym typeface="Barlow Light"/>
              </a:rPr>
              <a:t>Resiliency planners; Aquaculture, ports, tourism, insurance industries</a:t>
            </a:r>
            <a:endParaRPr sz="1300">
              <a:solidFill>
                <a:schemeClr val="lt1"/>
              </a:solidFill>
              <a:latin typeface="Barlow Light"/>
              <a:ea typeface="Barlow Light"/>
              <a:cs typeface="Barlow Light"/>
              <a:sym typeface="Barlow Light"/>
            </a:endParaRPr>
          </a:p>
          <a:p>
            <a:pPr indent="0" lvl="0" marL="0" rtl="0" algn="l">
              <a:spcBef>
                <a:spcPts val="0"/>
              </a:spcBef>
              <a:spcAft>
                <a:spcPts val="0"/>
              </a:spcAft>
              <a:buNone/>
            </a:pPr>
            <a:r>
              <a:t/>
            </a:r>
            <a:endParaRPr sz="1300">
              <a:solidFill>
                <a:schemeClr val="lt1"/>
              </a:solidFill>
              <a:latin typeface="Barlow Light"/>
              <a:ea typeface="Barlow Light"/>
              <a:cs typeface="Barlow Light"/>
              <a:sym typeface="Barlow Light"/>
            </a:endParaRPr>
          </a:p>
          <a:p>
            <a:pPr indent="0" lvl="0" marL="0" rtl="0" algn="l">
              <a:spcBef>
                <a:spcPts val="0"/>
              </a:spcBef>
              <a:spcAft>
                <a:spcPts val="0"/>
              </a:spcAft>
              <a:buNone/>
            </a:pPr>
            <a:r>
              <a:rPr lang="en" sz="1300">
                <a:solidFill>
                  <a:schemeClr val="lt1"/>
                </a:solidFill>
                <a:latin typeface="Barlow Light"/>
                <a:ea typeface="Barlow Light"/>
                <a:cs typeface="Barlow Light"/>
                <a:sym typeface="Barlow Light"/>
              </a:rPr>
              <a:t>Pilot Region: Shelf and slope regions in global coastal ocean</a:t>
            </a:r>
            <a:endParaRPr sz="1300">
              <a:solidFill>
                <a:schemeClr val="lt1"/>
              </a:solidFill>
              <a:latin typeface="Barlow Light"/>
              <a:ea typeface="Barlow Light"/>
              <a:cs typeface="Barlow Light"/>
              <a:sym typeface="Barlow Light"/>
            </a:endParaRPr>
          </a:p>
        </p:txBody>
      </p:sp>
      <p:pic>
        <p:nvPicPr>
          <p:cNvPr id="365" name="Google Shape;365;p48"/>
          <p:cNvPicPr preferRelativeResize="0"/>
          <p:nvPr/>
        </p:nvPicPr>
        <p:blipFill rotWithShape="1">
          <a:blip r:embed="rId3">
            <a:alphaModFix/>
          </a:blip>
          <a:srcRect b="19365" l="0" r="0" t="24583"/>
          <a:stretch/>
        </p:blipFill>
        <p:spPr>
          <a:xfrm>
            <a:off x="414400" y="817950"/>
            <a:ext cx="1791150" cy="104491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70" name="Shape 370"/>
        <p:cNvGrpSpPr/>
        <p:nvPr/>
      </p:nvGrpSpPr>
      <p:grpSpPr>
        <a:xfrm>
          <a:off x="0" y="0"/>
          <a:ext cx="0" cy="0"/>
          <a:chOff x="0" y="0"/>
          <a:chExt cx="0" cy="0"/>
        </a:xfrm>
      </p:grpSpPr>
      <p:sp>
        <p:nvSpPr>
          <p:cNvPr id="371" name="Google Shape;371;p49"/>
          <p:cNvSpPr/>
          <p:nvPr/>
        </p:nvSpPr>
        <p:spPr>
          <a:xfrm>
            <a:off x="2633300" y="-125"/>
            <a:ext cx="6510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9"/>
          <p:cNvSpPr txBox="1"/>
          <p:nvPr/>
        </p:nvSpPr>
        <p:spPr>
          <a:xfrm>
            <a:off x="158871" y="1860700"/>
            <a:ext cx="23022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100"/>
              </a:spcAft>
              <a:buNone/>
            </a:pPr>
            <a:r>
              <a:rPr b="1" lang="en" sz="1800">
                <a:solidFill>
                  <a:schemeClr val="accent2"/>
                </a:solidFill>
                <a:latin typeface="Barlow"/>
                <a:ea typeface="Barlow"/>
                <a:cs typeface="Barlow"/>
                <a:sym typeface="Barlow"/>
              </a:rPr>
              <a:t>MARINE HEATWAVES</a:t>
            </a:r>
            <a:endParaRPr sz="1700">
              <a:solidFill>
                <a:schemeClr val="lt1"/>
              </a:solidFill>
              <a:latin typeface="Barlow"/>
              <a:ea typeface="Barlow"/>
              <a:cs typeface="Barlow"/>
              <a:sym typeface="Barlow"/>
            </a:endParaRPr>
          </a:p>
        </p:txBody>
      </p:sp>
      <p:sp>
        <p:nvSpPr>
          <p:cNvPr id="373" name="Google Shape;373;p49"/>
          <p:cNvSpPr txBox="1"/>
          <p:nvPr>
            <p:ph idx="1" type="body"/>
          </p:nvPr>
        </p:nvSpPr>
        <p:spPr>
          <a:xfrm>
            <a:off x="2922500" y="1188725"/>
            <a:ext cx="6105600" cy="3954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700">
                <a:solidFill>
                  <a:schemeClr val="accent1"/>
                </a:solidFill>
                <a:latin typeface="Barlow"/>
                <a:ea typeface="Barlow"/>
                <a:cs typeface="Barlow"/>
                <a:sym typeface="Barlow"/>
              </a:rPr>
              <a:t>This exemplar will develop a sustainable </a:t>
            </a:r>
            <a:r>
              <a:rPr b="1" lang="en" sz="1700">
                <a:solidFill>
                  <a:schemeClr val="accent2"/>
                </a:solidFill>
                <a:latin typeface="Barlow"/>
                <a:ea typeface="Barlow"/>
                <a:cs typeface="Barlow"/>
                <a:sym typeface="Barlow"/>
              </a:rPr>
              <a:t>monitoring system </a:t>
            </a:r>
            <a:r>
              <a:rPr lang="en" sz="1700">
                <a:solidFill>
                  <a:schemeClr val="accent1"/>
                </a:solidFill>
                <a:latin typeface="Barlow"/>
                <a:ea typeface="Barlow"/>
                <a:cs typeface="Barlow"/>
                <a:sym typeface="Barlow"/>
              </a:rPr>
              <a:t>to better advice </a:t>
            </a:r>
            <a:r>
              <a:rPr b="1" lang="en" sz="1700">
                <a:solidFill>
                  <a:schemeClr val="accent2"/>
                </a:solidFill>
                <a:latin typeface="Barlow"/>
                <a:ea typeface="Barlow"/>
                <a:cs typeface="Barlow"/>
                <a:sym typeface="Barlow"/>
              </a:rPr>
              <a:t>management </a:t>
            </a:r>
            <a:r>
              <a:rPr lang="en" sz="1700">
                <a:solidFill>
                  <a:schemeClr val="accent1"/>
                </a:solidFill>
                <a:latin typeface="Barlow"/>
                <a:ea typeface="Barlow"/>
                <a:cs typeface="Barlow"/>
                <a:sym typeface="Barlow"/>
              </a:rPr>
              <a:t>to ensure </a:t>
            </a:r>
            <a:r>
              <a:rPr b="1" lang="en" sz="1700">
                <a:solidFill>
                  <a:schemeClr val="accent2"/>
                </a:solidFill>
                <a:latin typeface="Barlow"/>
                <a:ea typeface="Barlow"/>
                <a:cs typeface="Barlow"/>
                <a:sym typeface="Barlow"/>
              </a:rPr>
              <a:t>food security </a:t>
            </a:r>
            <a:r>
              <a:rPr lang="en" sz="1700">
                <a:solidFill>
                  <a:schemeClr val="accent1"/>
                </a:solidFill>
                <a:latin typeface="Barlow"/>
                <a:ea typeface="Barlow"/>
                <a:cs typeface="Barlow"/>
                <a:sym typeface="Barlow"/>
              </a:rPr>
              <a:t>through </a:t>
            </a:r>
            <a:r>
              <a:rPr b="1" lang="en" sz="1700">
                <a:solidFill>
                  <a:schemeClr val="accent2"/>
                </a:solidFill>
                <a:latin typeface="Barlow"/>
                <a:ea typeface="Barlow"/>
                <a:cs typeface="Barlow"/>
                <a:sym typeface="Barlow"/>
              </a:rPr>
              <a:t>transformative science</a:t>
            </a:r>
            <a:r>
              <a:rPr lang="en" sz="1700">
                <a:solidFill>
                  <a:schemeClr val="accent1"/>
                </a:solidFill>
                <a:latin typeface="Barlow"/>
                <a:ea typeface="Barlow"/>
                <a:cs typeface="Barlow"/>
                <a:sym typeface="Barlow"/>
              </a:rPr>
              <a:t>. </a:t>
            </a:r>
            <a:endParaRPr sz="17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17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rPr lang="en" sz="1700">
                <a:solidFill>
                  <a:schemeClr val="accent2"/>
                </a:solidFill>
                <a:latin typeface="Barlow"/>
                <a:ea typeface="Barlow"/>
                <a:cs typeface="Barlow"/>
                <a:sym typeface="Barlow"/>
              </a:rPr>
              <a:t>Co-design</a:t>
            </a:r>
            <a:r>
              <a:rPr lang="en" sz="1700">
                <a:solidFill>
                  <a:schemeClr val="accent1"/>
                </a:solidFill>
                <a:latin typeface="Barlow"/>
                <a:ea typeface="Barlow"/>
                <a:cs typeface="Barlow"/>
                <a:sym typeface="Barlow"/>
              </a:rPr>
              <a:t> of operational forecast models for marine heatwaves:</a:t>
            </a:r>
            <a:endParaRPr sz="1700">
              <a:solidFill>
                <a:schemeClr val="accent1"/>
              </a:solidFill>
              <a:latin typeface="Barlow"/>
              <a:ea typeface="Barlow"/>
              <a:cs typeface="Barlow"/>
              <a:sym typeface="Barlow"/>
            </a:endParaRPr>
          </a:p>
          <a:p>
            <a:pPr indent="-336550" lvl="0" marL="457200" rtl="0" algn="l">
              <a:lnSpc>
                <a:spcPct val="115000"/>
              </a:lnSpc>
              <a:spcBef>
                <a:spcPts val="0"/>
              </a:spcBef>
              <a:spcAft>
                <a:spcPts val="0"/>
              </a:spcAft>
              <a:buClr>
                <a:schemeClr val="accent1"/>
              </a:buClr>
              <a:buSzPts val="1700"/>
              <a:buFont typeface="Barlow"/>
              <a:buChar char="-"/>
            </a:pPr>
            <a:r>
              <a:rPr lang="en" sz="1700">
                <a:solidFill>
                  <a:schemeClr val="accent1"/>
                </a:solidFill>
                <a:latin typeface="Barlow"/>
                <a:ea typeface="Barlow"/>
                <a:cs typeface="Barlow"/>
                <a:sym typeface="Barlow"/>
              </a:rPr>
              <a:t>Real-time in-situ information for validation and corrections of operational forecast models </a:t>
            </a:r>
            <a:endParaRPr sz="1700">
              <a:solidFill>
                <a:schemeClr val="accent1"/>
              </a:solidFill>
              <a:latin typeface="Barlow"/>
              <a:ea typeface="Barlow"/>
              <a:cs typeface="Barlow"/>
              <a:sym typeface="Barlow"/>
            </a:endParaRPr>
          </a:p>
          <a:p>
            <a:pPr indent="-336550" lvl="0" marL="457200" rtl="0" algn="l">
              <a:lnSpc>
                <a:spcPct val="115000"/>
              </a:lnSpc>
              <a:spcBef>
                <a:spcPts val="0"/>
              </a:spcBef>
              <a:spcAft>
                <a:spcPts val="0"/>
              </a:spcAft>
              <a:buClr>
                <a:schemeClr val="accent1"/>
              </a:buClr>
              <a:buSzPts val="1700"/>
              <a:buFont typeface="Barlow"/>
              <a:buChar char="-"/>
            </a:pPr>
            <a:r>
              <a:rPr lang="en" sz="1700">
                <a:solidFill>
                  <a:schemeClr val="accent1"/>
                </a:solidFill>
                <a:latin typeface="Barlow"/>
                <a:ea typeface="Barlow"/>
                <a:cs typeface="Barlow"/>
                <a:sym typeface="Barlow"/>
              </a:rPr>
              <a:t>Early warning systems for end-users </a:t>
            </a:r>
            <a:endParaRPr sz="1700">
              <a:solidFill>
                <a:schemeClr val="accent1"/>
              </a:solidFill>
              <a:latin typeface="Barlow"/>
              <a:ea typeface="Barlow"/>
              <a:cs typeface="Barlow"/>
              <a:sym typeface="Barlow"/>
            </a:endParaRPr>
          </a:p>
          <a:p>
            <a:pPr indent="-336550" lvl="0" marL="457200" rtl="0" algn="l">
              <a:lnSpc>
                <a:spcPct val="115000"/>
              </a:lnSpc>
              <a:spcBef>
                <a:spcPts val="0"/>
              </a:spcBef>
              <a:spcAft>
                <a:spcPts val="0"/>
              </a:spcAft>
              <a:buClr>
                <a:schemeClr val="accent1"/>
              </a:buClr>
              <a:buSzPts val="1700"/>
              <a:buFont typeface="Barlow"/>
              <a:buChar char="-"/>
            </a:pPr>
            <a:r>
              <a:rPr lang="en" sz="1700">
                <a:solidFill>
                  <a:schemeClr val="accent1"/>
                </a:solidFill>
                <a:latin typeface="Barlow"/>
                <a:ea typeface="Barlow"/>
                <a:cs typeface="Barlow"/>
                <a:sym typeface="Barlow"/>
              </a:rPr>
              <a:t>Sustainable monitoring systems of marine heatwaves and their impacts on marine ecosystems co-designed with stakeholders</a:t>
            </a:r>
            <a:endParaRPr sz="17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1700">
              <a:solidFill>
                <a:schemeClr val="accent1"/>
              </a:solidFill>
              <a:latin typeface="Barlow"/>
              <a:ea typeface="Barlow"/>
              <a:cs typeface="Barlow"/>
              <a:sym typeface="Barlow"/>
            </a:endParaRPr>
          </a:p>
        </p:txBody>
      </p:sp>
      <p:sp>
        <p:nvSpPr>
          <p:cNvPr id="374" name="Google Shape;374;p49"/>
          <p:cNvSpPr txBox="1"/>
          <p:nvPr>
            <p:ph type="title"/>
          </p:nvPr>
        </p:nvSpPr>
        <p:spPr>
          <a:xfrm>
            <a:off x="2798875" y="328650"/>
            <a:ext cx="5803800" cy="67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500">
                <a:latin typeface="Barlow"/>
                <a:ea typeface="Barlow"/>
                <a:cs typeface="Barlow"/>
                <a:sym typeface="Barlow"/>
              </a:rPr>
              <a:t>Co-design a sustainable monitoring system of marine heatwaves</a:t>
            </a:r>
            <a:endParaRPr b="0" sz="1300">
              <a:latin typeface="Barlow"/>
              <a:ea typeface="Barlow"/>
              <a:cs typeface="Barlow"/>
              <a:sym typeface="Barlow"/>
            </a:endParaRPr>
          </a:p>
        </p:txBody>
      </p:sp>
      <p:sp>
        <p:nvSpPr>
          <p:cNvPr id="375" name="Google Shape;375;p49"/>
          <p:cNvSpPr/>
          <p:nvPr/>
        </p:nvSpPr>
        <p:spPr>
          <a:xfrm>
            <a:off x="1254075" y="4607050"/>
            <a:ext cx="1379400" cy="29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9"/>
          <p:cNvSpPr/>
          <p:nvPr/>
        </p:nvSpPr>
        <p:spPr>
          <a:xfrm>
            <a:off x="364300" y="4337075"/>
            <a:ext cx="1275600" cy="6795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9"/>
          <p:cNvSpPr txBox="1"/>
          <p:nvPr/>
        </p:nvSpPr>
        <p:spPr>
          <a:xfrm>
            <a:off x="158875" y="2899725"/>
            <a:ext cx="24099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Barlow Light"/>
                <a:ea typeface="Barlow Light"/>
                <a:cs typeface="Barlow Light"/>
                <a:sym typeface="Barlow Light"/>
              </a:rPr>
              <a:t>Users:</a:t>
            </a:r>
            <a:endParaRPr sz="1300">
              <a:solidFill>
                <a:schemeClr val="lt1"/>
              </a:solidFill>
              <a:latin typeface="Barlow Light"/>
              <a:ea typeface="Barlow Light"/>
              <a:cs typeface="Barlow Light"/>
              <a:sym typeface="Barlow Light"/>
            </a:endParaRPr>
          </a:p>
          <a:p>
            <a:pPr indent="0" lvl="0" marL="0" rtl="0" algn="l">
              <a:spcBef>
                <a:spcPts val="0"/>
              </a:spcBef>
              <a:spcAft>
                <a:spcPts val="0"/>
              </a:spcAft>
              <a:buNone/>
            </a:pPr>
            <a:r>
              <a:rPr lang="en" sz="1300">
                <a:solidFill>
                  <a:schemeClr val="lt1"/>
                </a:solidFill>
                <a:latin typeface="Barlow Light"/>
                <a:ea typeface="Barlow Light"/>
                <a:cs typeface="Barlow Light"/>
                <a:sym typeface="Barlow Light"/>
              </a:rPr>
              <a:t>Climate change adaptation; Aquaculture;  Commercial, artisanal &amp; Industrial fisheries; Operational forecast centers;  MPA &amp; coral reef management</a:t>
            </a:r>
            <a:endParaRPr sz="1300">
              <a:solidFill>
                <a:schemeClr val="lt1"/>
              </a:solidFill>
              <a:latin typeface="Barlow Light"/>
              <a:ea typeface="Barlow Light"/>
              <a:cs typeface="Barlow Light"/>
              <a:sym typeface="Barlow Light"/>
            </a:endParaRPr>
          </a:p>
          <a:p>
            <a:pPr indent="0" lvl="0" marL="0" rtl="0" algn="l">
              <a:spcBef>
                <a:spcPts val="0"/>
              </a:spcBef>
              <a:spcAft>
                <a:spcPts val="0"/>
              </a:spcAft>
              <a:buNone/>
            </a:pPr>
            <a:r>
              <a:t/>
            </a:r>
            <a:endParaRPr sz="1300">
              <a:solidFill>
                <a:schemeClr val="lt1"/>
              </a:solidFill>
              <a:latin typeface="Barlow Light"/>
              <a:ea typeface="Barlow Light"/>
              <a:cs typeface="Barlow Light"/>
              <a:sym typeface="Barlow Light"/>
            </a:endParaRPr>
          </a:p>
          <a:p>
            <a:pPr indent="0" lvl="0" marL="0" rtl="0" algn="l">
              <a:spcBef>
                <a:spcPts val="0"/>
              </a:spcBef>
              <a:spcAft>
                <a:spcPts val="0"/>
              </a:spcAft>
              <a:buNone/>
            </a:pPr>
            <a:r>
              <a:rPr lang="en" sz="1300">
                <a:solidFill>
                  <a:schemeClr val="lt1"/>
                </a:solidFill>
                <a:latin typeface="Barlow Light"/>
                <a:ea typeface="Barlow Light"/>
                <a:cs typeface="Barlow Light"/>
                <a:sym typeface="Barlow Light"/>
              </a:rPr>
              <a:t>Pilot Region: Mediterranean Sea, Caribbean Sea, West Africa</a:t>
            </a:r>
            <a:endParaRPr sz="1300">
              <a:solidFill>
                <a:schemeClr val="lt1"/>
              </a:solidFill>
              <a:latin typeface="Barlow Light"/>
              <a:ea typeface="Barlow Light"/>
              <a:cs typeface="Barlow Light"/>
              <a:sym typeface="Barlow Light"/>
            </a:endParaRPr>
          </a:p>
        </p:txBody>
      </p:sp>
      <p:pic>
        <p:nvPicPr>
          <p:cNvPr id="378" name="Google Shape;378;p49"/>
          <p:cNvPicPr preferRelativeResize="0"/>
          <p:nvPr/>
        </p:nvPicPr>
        <p:blipFill rotWithShape="1">
          <a:blip r:embed="rId3">
            <a:alphaModFix/>
          </a:blip>
          <a:srcRect b="14581" l="0" r="0" t="0"/>
          <a:stretch/>
        </p:blipFill>
        <p:spPr>
          <a:xfrm>
            <a:off x="706550" y="472013"/>
            <a:ext cx="1562050" cy="1388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83" name="Shape 383"/>
        <p:cNvGrpSpPr/>
        <p:nvPr/>
      </p:nvGrpSpPr>
      <p:grpSpPr>
        <a:xfrm>
          <a:off x="0" y="0"/>
          <a:ext cx="0" cy="0"/>
          <a:chOff x="0" y="0"/>
          <a:chExt cx="0" cy="0"/>
        </a:xfrm>
      </p:grpSpPr>
      <p:sp>
        <p:nvSpPr>
          <p:cNvPr id="384" name="Google Shape;384;p50"/>
          <p:cNvSpPr/>
          <p:nvPr/>
        </p:nvSpPr>
        <p:spPr>
          <a:xfrm>
            <a:off x="2785700" y="-125"/>
            <a:ext cx="6510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0"/>
          <p:cNvSpPr txBox="1"/>
          <p:nvPr/>
        </p:nvSpPr>
        <p:spPr>
          <a:xfrm>
            <a:off x="82671" y="1632100"/>
            <a:ext cx="2302200" cy="97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100"/>
              </a:spcAft>
              <a:buNone/>
            </a:pPr>
            <a:r>
              <a:rPr b="1" lang="en" sz="2400">
                <a:solidFill>
                  <a:schemeClr val="accent2"/>
                </a:solidFill>
                <a:latin typeface="Barlow"/>
                <a:ea typeface="Barlow"/>
                <a:cs typeface="Barlow"/>
                <a:sym typeface="Barlow"/>
              </a:rPr>
              <a:t>TROPICAL CYCLONES</a:t>
            </a:r>
            <a:endParaRPr sz="2300">
              <a:solidFill>
                <a:schemeClr val="lt1"/>
              </a:solidFill>
              <a:latin typeface="Barlow"/>
              <a:ea typeface="Barlow"/>
              <a:cs typeface="Barlow"/>
              <a:sym typeface="Barlow"/>
            </a:endParaRPr>
          </a:p>
        </p:txBody>
      </p:sp>
      <p:sp>
        <p:nvSpPr>
          <p:cNvPr id="386" name="Google Shape;386;p50"/>
          <p:cNvSpPr txBox="1"/>
          <p:nvPr>
            <p:ph idx="1" type="body"/>
          </p:nvPr>
        </p:nvSpPr>
        <p:spPr>
          <a:xfrm>
            <a:off x="3008925" y="301400"/>
            <a:ext cx="5974200" cy="468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600">
                <a:solidFill>
                  <a:schemeClr val="accent1"/>
                </a:solidFill>
                <a:latin typeface="Roboto Light"/>
                <a:ea typeface="Roboto Light"/>
                <a:cs typeface="Roboto Light"/>
                <a:sym typeface="Roboto Light"/>
              </a:rPr>
              <a:t>Disproportionate impacts in Less Developed Countries and Small Island Developing States</a:t>
            </a:r>
            <a:endParaRPr sz="1600">
              <a:solidFill>
                <a:schemeClr val="accent1"/>
              </a:solidFill>
              <a:latin typeface="Roboto Light"/>
              <a:ea typeface="Roboto Light"/>
              <a:cs typeface="Roboto Light"/>
              <a:sym typeface="Roboto Light"/>
            </a:endParaRPr>
          </a:p>
          <a:p>
            <a:pPr indent="0" lvl="0" marL="0" rtl="0" algn="l">
              <a:lnSpc>
                <a:spcPct val="115000"/>
              </a:lnSpc>
              <a:spcBef>
                <a:spcPts val="1000"/>
              </a:spcBef>
              <a:spcAft>
                <a:spcPts val="0"/>
              </a:spcAft>
              <a:buNone/>
            </a:pPr>
            <a:r>
              <a:rPr lang="en" sz="1600">
                <a:solidFill>
                  <a:schemeClr val="accent1"/>
                </a:solidFill>
                <a:latin typeface="Roboto Light"/>
                <a:ea typeface="Roboto Light"/>
                <a:cs typeface="Roboto Light"/>
                <a:sym typeface="Roboto Light"/>
              </a:rPr>
              <a:t>Impacts are being amplified by warming ocean, rising sea levels, growing coastal populations - how do we improve forecasts to </a:t>
            </a:r>
            <a:r>
              <a:rPr b="1" lang="en" sz="1600">
                <a:solidFill>
                  <a:schemeClr val="accent1"/>
                </a:solidFill>
                <a:latin typeface="Roboto"/>
                <a:ea typeface="Roboto"/>
                <a:cs typeface="Roboto"/>
                <a:sym typeface="Roboto"/>
              </a:rPr>
              <a:t>save lives and property in the future?</a:t>
            </a:r>
            <a:r>
              <a:rPr lang="en" sz="1600">
                <a:solidFill>
                  <a:schemeClr val="accent1"/>
                </a:solidFill>
                <a:latin typeface="Roboto Light"/>
                <a:ea typeface="Roboto Light"/>
                <a:cs typeface="Roboto Light"/>
                <a:sym typeface="Roboto Light"/>
              </a:rPr>
              <a:t> </a:t>
            </a:r>
            <a:endParaRPr sz="1600">
              <a:solidFill>
                <a:schemeClr val="accent1"/>
              </a:solidFill>
              <a:latin typeface="Roboto Light"/>
              <a:ea typeface="Roboto Light"/>
              <a:cs typeface="Roboto Light"/>
              <a:sym typeface="Roboto Light"/>
            </a:endParaRPr>
          </a:p>
          <a:p>
            <a:pPr indent="0" lvl="0" marL="0" rtl="0" algn="l">
              <a:lnSpc>
                <a:spcPct val="115000"/>
              </a:lnSpc>
              <a:spcBef>
                <a:spcPts val="0"/>
              </a:spcBef>
              <a:spcAft>
                <a:spcPts val="0"/>
              </a:spcAft>
              <a:buNone/>
            </a:pPr>
            <a:r>
              <a:t/>
            </a:r>
            <a:endParaRPr sz="1600">
              <a:solidFill>
                <a:schemeClr val="accent1"/>
              </a:solidFill>
              <a:latin typeface="Roboto Light"/>
              <a:ea typeface="Roboto Light"/>
              <a:cs typeface="Roboto Light"/>
              <a:sym typeface="Roboto Light"/>
            </a:endParaRPr>
          </a:p>
          <a:p>
            <a:pPr indent="0" lvl="0" marL="0" rtl="0" algn="l">
              <a:lnSpc>
                <a:spcPct val="115000"/>
              </a:lnSpc>
              <a:spcBef>
                <a:spcPts val="0"/>
              </a:spcBef>
              <a:spcAft>
                <a:spcPts val="0"/>
              </a:spcAft>
              <a:buNone/>
            </a:pPr>
            <a:r>
              <a:rPr lang="en" sz="1600">
                <a:solidFill>
                  <a:schemeClr val="accent1"/>
                </a:solidFill>
                <a:latin typeface="Roboto Light"/>
                <a:ea typeface="Roboto Light"/>
                <a:cs typeface="Roboto Light"/>
                <a:sym typeface="Roboto Light"/>
              </a:rPr>
              <a:t>What is the best system design to support </a:t>
            </a:r>
            <a:r>
              <a:rPr b="1" lang="en" sz="1600">
                <a:solidFill>
                  <a:schemeClr val="accent1"/>
                </a:solidFill>
                <a:latin typeface="Roboto"/>
                <a:ea typeface="Roboto"/>
                <a:cs typeface="Roboto"/>
                <a:sym typeface="Roboto"/>
              </a:rPr>
              <a:t>equity and resilience</a:t>
            </a:r>
            <a:r>
              <a:rPr lang="en" sz="1600">
                <a:solidFill>
                  <a:schemeClr val="accent1"/>
                </a:solidFill>
                <a:latin typeface="Roboto Light"/>
                <a:ea typeface="Roboto Light"/>
                <a:cs typeface="Roboto Light"/>
                <a:sym typeface="Roboto Light"/>
              </a:rPr>
              <a:t> </a:t>
            </a:r>
            <a:r>
              <a:rPr b="1" lang="en" sz="1600">
                <a:solidFill>
                  <a:schemeClr val="accent1"/>
                </a:solidFill>
                <a:latin typeface="Roboto"/>
                <a:ea typeface="Roboto"/>
                <a:cs typeface="Roboto"/>
                <a:sym typeface="Roboto"/>
              </a:rPr>
              <a:t>for</a:t>
            </a:r>
            <a:r>
              <a:rPr lang="en" sz="1600">
                <a:solidFill>
                  <a:schemeClr val="accent1"/>
                </a:solidFill>
                <a:latin typeface="Roboto Light"/>
                <a:ea typeface="Roboto Light"/>
                <a:cs typeface="Roboto Light"/>
                <a:sym typeface="Roboto Light"/>
              </a:rPr>
              <a:t> </a:t>
            </a:r>
            <a:r>
              <a:rPr b="1" lang="en" sz="1600">
                <a:solidFill>
                  <a:schemeClr val="accent1"/>
                </a:solidFill>
                <a:latin typeface="Roboto"/>
                <a:ea typeface="Roboto"/>
                <a:cs typeface="Roboto"/>
                <a:sym typeface="Roboto"/>
              </a:rPr>
              <a:t>all coastal regions?   </a:t>
            </a:r>
            <a:endParaRPr b="1" sz="1600">
              <a:solidFill>
                <a:schemeClr val="accent1"/>
              </a:solidFill>
              <a:latin typeface="Roboto"/>
              <a:ea typeface="Roboto"/>
              <a:cs typeface="Roboto"/>
              <a:sym typeface="Roboto"/>
            </a:endParaRPr>
          </a:p>
          <a:p>
            <a:pPr indent="0" lvl="0" marL="0" rtl="0" algn="l">
              <a:lnSpc>
                <a:spcPct val="115000"/>
              </a:lnSpc>
              <a:spcBef>
                <a:spcPts val="0"/>
              </a:spcBef>
              <a:spcAft>
                <a:spcPts val="0"/>
              </a:spcAft>
              <a:buNone/>
            </a:pPr>
            <a:r>
              <a:t/>
            </a:r>
            <a:endParaRPr sz="17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rPr b="1" lang="en" sz="1600">
                <a:solidFill>
                  <a:schemeClr val="accent2"/>
                </a:solidFill>
                <a:latin typeface="Roboto"/>
                <a:ea typeface="Roboto"/>
                <a:cs typeface="Roboto"/>
                <a:sym typeface="Roboto"/>
              </a:rPr>
              <a:t>Co-designed regional systems will:</a:t>
            </a:r>
            <a:r>
              <a:rPr b="1" lang="en" sz="1600">
                <a:solidFill>
                  <a:schemeClr val="accent1"/>
                </a:solidFill>
                <a:latin typeface="Roboto"/>
                <a:ea typeface="Roboto"/>
                <a:cs typeface="Roboto"/>
                <a:sym typeface="Roboto"/>
              </a:rPr>
              <a:t> </a:t>
            </a:r>
            <a:endParaRPr b="1" sz="1600">
              <a:solidFill>
                <a:schemeClr val="accent1"/>
              </a:solidFill>
              <a:latin typeface="Roboto"/>
              <a:ea typeface="Roboto"/>
              <a:cs typeface="Roboto"/>
              <a:sym typeface="Roboto"/>
            </a:endParaRPr>
          </a:p>
          <a:p>
            <a:pPr indent="-330200" lvl="0" marL="457200" rtl="0" algn="l">
              <a:lnSpc>
                <a:spcPct val="115000"/>
              </a:lnSpc>
              <a:spcBef>
                <a:spcPts val="0"/>
              </a:spcBef>
              <a:spcAft>
                <a:spcPts val="0"/>
              </a:spcAft>
              <a:buClr>
                <a:schemeClr val="accent1"/>
              </a:buClr>
              <a:buSzPts val="1600"/>
              <a:buFont typeface="Roboto Light"/>
              <a:buChar char="●"/>
            </a:pPr>
            <a:r>
              <a:rPr lang="en" sz="1600">
                <a:solidFill>
                  <a:schemeClr val="accent1"/>
                </a:solidFill>
                <a:latin typeface="Roboto Light"/>
                <a:ea typeface="Roboto Light"/>
                <a:cs typeface="Roboto Light"/>
                <a:sym typeface="Roboto Light"/>
              </a:rPr>
              <a:t>Test new responsive observing technologies</a:t>
            </a:r>
            <a:endParaRPr sz="1600">
              <a:solidFill>
                <a:schemeClr val="accent1"/>
              </a:solidFill>
              <a:latin typeface="Roboto Light"/>
              <a:ea typeface="Roboto Light"/>
              <a:cs typeface="Roboto Light"/>
              <a:sym typeface="Roboto Light"/>
            </a:endParaRPr>
          </a:p>
          <a:p>
            <a:pPr indent="-330200" lvl="0" marL="457200" rtl="0" algn="l">
              <a:lnSpc>
                <a:spcPct val="115000"/>
              </a:lnSpc>
              <a:spcBef>
                <a:spcPts val="0"/>
              </a:spcBef>
              <a:spcAft>
                <a:spcPts val="0"/>
              </a:spcAft>
              <a:buClr>
                <a:schemeClr val="accent1"/>
              </a:buClr>
              <a:buSzPts val="1600"/>
              <a:buFont typeface="Roboto Light"/>
              <a:buChar char="●"/>
            </a:pPr>
            <a:r>
              <a:rPr lang="en" sz="1600">
                <a:solidFill>
                  <a:schemeClr val="accent1"/>
                </a:solidFill>
                <a:latin typeface="Roboto Light"/>
                <a:ea typeface="Roboto Light"/>
                <a:cs typeface="Roboto Light"/>
                <a:sym typeface="Roboto Light"/>
              </a:rPr>
              <a:t>Improve early-warning systems</a:t>
            </a:r>
            <a:endParaRPr sz="1600">
              <a:solidFill>
                <a:schemeClr val="accent1"/>
              </a:solidFill>
              <a:latin typeface="Roboto Light"/>
              <a:ea typeface="Roboto Light"/>
              <a:cs typeface="Roboto Light"/>
              <a:sym typeface="Roboto Light"/>
            </a:endParaRPr>
          </a:p>
          <a:p>
            <a:pPr indent="-330200" lvl="0" marL="457200" rtl="0" algn="l">
              <a:lnSpc>
                <a:spcPct val="115000"/>
              </a:lnSpc>
              <a:spcBef>
                <a:spcPts val="0"/>
              </a:spcBef>
              <a:spcAft>
                <a:spcPts val="0"/>
              </a:spcAft>
              <a:buClr>
                <a:schemeClr val="accent1"/>
              </a:buClr>
              <a:buSzPts val="1600"/>
              <a:buFont typeface="Roboto Light"/>
              <a:buChar char="●"/>
            </a:pPr>
            <a:r>
              <a:rPr lang="en" sz="1600">
                <a:solidFill>
                  <a:schemeClr val="accent1"/>
                </a:solidFill>
                <a:latin typeface="Roboto Light"/>
                <a:ea typeface="Roboto Light"/>
                <a:cs typeface="Roboto Light"/>
                <a:sym typeface="Roboto Light"/>
              </a:rPr>
              <a:t>Enhance forecasting capacity in critical regions (e.g. LDCs, SIDS)</a:t>
            </a:r>
            <a:endParaRPr sz="1600">
              <a:solidFill>
                <a:schemeClr val="accent1"/>
              </a:solidFill>
              <a:latin typeface="Roboto Light"/>
              <a:ea typeface="Roboto Light"/>
              <a:cs typeface="Roboto Light"/>
              <a:sym typeface="Roboto Light"/>
            </a:endParaRPr>
          </a:p>
        </p:txBody>
      </p:sp>
      <p:sp>
        <p:nvSpPr>
          <p:cNvPr id="387" name="Google Shape;387;p50"/>
          <p:cNvSpPr/>
          <p:nvPr/>
        </p:nvSpPr>
        <p:spPr>
          <a:xfrm>
            <a:off x="1254075" y="4607050"/>
            <a:ext cx="1379400" cy="29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0"/>
          <p:cNvSpPr/>
          <p:nvPr/>
        </p:nvSpPr>
        <p:spPr>
          <a:xfrm>
            <a:off x="364300" y="4337075"/>
            <a:ext cx="1275600" cy="6795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9" name="Google Shape;389;p50"/>
          <p:cNvPicPr preferRelativeResize="0"/>
          <p:nvPr/>
        </p:nvPicPr>
        <p:blipFill rotWithShape="1">
          <a:blip r:embed="rId3">
            <a:alphaModFix/>
          </a:blip>
          <a:srcRect b="14427" l="0" r="0" t="0"/>
          <a:stretch/>
        </p:blipFill>
        <p:spPr>
          <a:xfrm>
            <a:off x="338025" y="66224"/>
            <a:ext cx="1791500" cy="1595450"/>
          </a:xfrm>
          <a:prstGeom prst="rect">
            <a:avLst/>
          </a:prstGeom>
          <a:noFill/>
          <a:ln>
            <a:noFill/>
          </a:ln>
        </p:spPr>
      </p:pic>
      <p:sp>
        <p:nvSpPr>
          <p:cNvPr id="390" name="Google Shape;390;p50"/>
          <p:cNvSpPr txBox="1"/>
          <p:nvPr/>
        </p:nvSpPr>
        <p:spPr>
          <a:xfrm>
            <a:off x="144225" y="3077050"/>
            <a:ext cx="2528400" cy="198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Barlow Light"/>
                <a:ea typeface="Barlow Light"/>
                <a:cs typeface="Barlow Light"/>
                <a:sym typeface="Barlow Light"/>
              </a:rPr>
              <a:t>Users:</a:t>
            </a:r>
            <a:endParaRPr sz="1300">
              <a:solidFill>
                <a:schemeClr val="lt1"/>
              </a:solidFill>
              <a:latin typeface="Barlow Light"/>
              <a:ea typeface="Barlow Light"/>
              <a:cs typeface="Barlow Light"/>
              <a:sym typeface="Barlow Light"/>
            </a:endParaRPr>
          </a:p>
          <a:p>
            <a:pPr indent="0" lvl="0" marL="0" rtl="0" algn="l">
              <a:spcBef>
                <a:spcPts val="0"/>
              </a:spcBef>
              <a:spcAft>
                <a:spcPts val="0"/>
              </a:spcAft>
              <a:buNone/>
            </a:pPr>
            <a:r>
              <a:rPr lang="en" sz="1300">
                <a:solidFill>
                  <a:schemeClr val="lt1"/>
                </a:solidFill>
                <a:latin typeface="Barlow Light"/>
                <a:ea typeface="Barlow Light"/>
                <a:cs typeface="Barlow Light"/>
                <a:sym typeface="Barlow Light"/>
              </a:rPr>
              <a:t>Cyclone Forecasting Centres, </a:t>
            </a:r>
            <a:endParaRPr sz="1300">
              <a:solidFill>
                <a:schemeClr val="lt1"/>
              </a:solidFill>
              <a:latin typeface="Barlow Light"/>
              <a:ea typeface="Barlow Light"/>
              <a:cs typeface="Barlow Light"/>
              <a:sym typeface="Barlow Light"/>
            </a:endParaRPr>
          </a:p>
          <a:p>
            <a:pPr indent="0" lvl="0" marL="0" rtl="0" algn="l">
              <a:spcBef>
                <a:spcPts val="0"/>
              </a:spcBef>
              <a:spcAft>
                <a:spcPts val="0"/>
              </a:spcAft>
              <a:buNone/>
            </a:pPr>
            <a:r>
              <a:rPr lang="en" sz="1300">
                <a:solidFill>
                  <a:schemeClr val="lt1"/>
                </a:solidFill>
                <a:latin typeface="Barlow Light"/>
                <a:ea typeface="Barlow Light"/>
                <a:cs typeface="Barlow Light"/>
                <a:sym typeface="Barlow Light"/>
              </a:rPr>
              <a:t>Emergency Response, Blue economy </a:t>
            </a:r>
            <a:endParaRPr sz="1300">
              <a:solidFill>
                <a:schemeClr val="lt1"/>
              </a:solidFill>
              <a:latin typeface="Barlow Light"/>
              <a:ea typeface="Barlow Light"/>
              <a:cs typeface="Barlow Light"/>
              <a:sym typeface="Barlow Light"/>
            </a:endParaRPr>
          </a:p>
          <a:p>
            <a:pPr indent="0" lvl="0" marL="0" rtl="0" algn="l">
              <a:spcBef>
                <a:spcPts val="0"/>
              </a:spcBef>
              <a:spcAft>
                <a:spcPts val="0"/>
              </a:spcAft>
              <a:buNone/>
            </a:pPr>
            <a:r>
              <a:t/>
            </a:r>
            <a:endParaRPr sz="1300">
              <a:solidFill>
                <a:schemeClr val="lt1"/>
              </a:solidFill>
              <a:latin typeface="Barlow Light"/>
              <a:ea typeface="Barlow Light"/>
              <a:cs typeface="Barlow Light"/>
              <a:sym typeface="Barlow Light"/>
            </a:endParaRPr>
          </a:p>
          <a:p>
            <a:pPr indent="0" lvl="0" marL="0" rtl="0" algn="l">
              <a:spcBef>
                <a:spcPts val="0"/>
              </a:spcBef>
              <a:spcAft>
                <a:spcPts val="0"/>
              </a:spcAft>
              <a:buNone/>
            </a:pPr>
            <a:r>
              <a:rPr lang="en" sz="1300">
                <a:solidFill>
                  <a:schemeClr val="lt1"/>
                </a:solidFill>
                <a:latin typeface="Barlow Light"/>
                <a:ea typeface="Barlow Light"/>
                <a:cs typeface="Barlow Light"/>
                <a:sym typeface="Barlow Light"/>
              </a:rPr>
              <a:t>Pilot Region: Tropical Atlantic/Caribbean Sea, North Pacific and Marginal Seas, Indian Ocean/Bay of Bengal</a:t>
            </a:r>
            <a:endParaRPr sz="1300">
              <a:solidFill>
                <a:schemeClr val="lt1"/>
              </a:solidFill>
              <a:latin typeface="Barlow"/>
              <a:ea typeface="Barlow"/>
              <a:cs typeface="Barlow"/>
              <a:sym typeface="Barlo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1"/>
          <p:cNvSpPr/>
          <p:nvPr/>
        </p:nvSpPr>
        <p:spPr>
          <a:xfrm>
            <a:off x="259464" y="4640115"/>
            <a:ext cx="8884500" cy="37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51"/>
          <p:cNvSpPr txBox="1"/>
          <p:nvPr>
            <p:ph type="title"/>
          </p:nvPr>
        </p:nvSpPr>
        <p:spPr>
          <a:xfrm>
            <a:off x="846925" y="366950"/>
            <a:ext cx="7950900" cy="372000"/>
          </a:xfrm>
          <a:prstGeom prst="rect">
            <a:avLst/>
          </a:prstGeom>
          <a:noFill/>
          <a:ln>
            <a:noFill/>
          </a:ln>
        </p:spPr>
        <p:txBody>
          <a:bodyPr anchorCtr="0" anchor="ctr" bIns="34275" lIns="68575" spcFirstLastPara="1" rIns="68575" wrap="square" tIns="34275">
            <a:noAutofit/>
          </a:bodyPr>
          <a:lstStyle/>
          <a:p>
            <a:pPr indent="0" lvl="0" marL="0" rtl="0" algn="l">
              <a:lnSpc>
                <a:spcPct val="85000"/>
              </a:lnSpc>
              <a:spcBef>
                <a:spcPts val="0"/>
              </a:spcBef>
              <a:spcAft>
                <a:spcPts val="0"/>
              </a:spcAft>
              <a:buClr>
                <a:schemeClr val="dk1"/>
              </a:buClr>
              <a:buSzPts val="1100"/>
              <a:buFont typeface="Arial"/>
              <a:buNone/>
            </a:pPr>
            <a:r>
              <a:rPr lang="en" sz="2500">
                <a:latin typeface="Barlow"/>
                <a:ea typeface="Barlow"/>
                <a:cs typeface="Barlow"/>
                <a:sym typeface="Barlow"/>
              </a:rPr>
              <a:t>EXPERT TEAM LEADS</a:t>
            </a:r>
            <a:r>
              <a:rPr b="0" lang="en" sz="1200">
                <a:latin typeface="Barlow Medium"/>
                <a:ea typeface="Barlow Medium"/>
                <a:cs typeface="Barlow Medium"/>
                <a:sym typeface="Barlow Medium"/>
              </a:rPr>
              <a:t> [some groups have already formed international steering teams]</a:t>
            </a:r>
            <a:endParaRPr b="0">
              <a:latin typeface="Barlow Medium"/>
              <a:ea typeface="Barlow Medium"/>
              <a:cs typeface="Barlow Medium"/>
              <a:sym typeface="Barlow Medium"/>
            </a:endParaRPr>
          </a:p>
        </p:txBody>
      </p:sp>
      <p:cxnSp>
        <p:nvCxnSpPr>
          <p:cNvPr id="398" name="Google Shape;398;p51"/>
          <p:cNvCxnSpPr/>
          <p:nvPr/>
        </p:nvCxnSpPr>
        <p:spPr>
          <a:xfrm>
            <a:off x="394225" y="526925"/>
            <a:ext cx="291600" cy="0"/>
          </a:xfrm>
          <a:prstGeom prst="straightConnector1">
            <a:avLst/>
          </a:prstGeom>
          <a:noFill/>
          <a:ln cap="flat" cmpd="sng" w="28575">
            <a:solidFill>
              <a:srgbClr val="F38417"/>
            </a:solidFill>
            <a:prstDash val="solid"/>
            <a:round/>
            <a:headEnd len="sm" w="sm" type="none"/>
            <a:tailEnd len="sm" w="sm" type="none"/>
          </a:ln>
        </p:spPr>
      </p:cxnSp>
      <p:sp>
        <p:nvSpPr>
          <p:cNvPr id="399" name="Google Shape;399;p51"/>
          <p:cNvSpPr txBox="1"/>
          <p:nvPr/>
        </p:nvSpPr>
        <p:spPr>
          <a:xfrm>
            <a:off x="241825" y="1610625"/>
            <a:ext cx="2790900" cy="861900"/>
          </a:xfrm>
          <a:prstGeom prst="rect">
            <a:avLst/>
          </a:prstGeom>
          <a:solidFill>
            <a:srgbClr val="18459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FFFFFF"/>
                </a:solidFill>
                <a:latin typeface="Barlow"/>
                <a:ea typeface="Barlow"/>
                <a:cs typeface="Barlow"/>
                <a:sym typeface="Barlow"/>
              </a:rPr>
              <a:t>BOUNDARY CURRENTS</a:t>
            </a:r>
            <a:endParaRPr i="0" sz="1100" u="none" cap="none" strike="noStrike">
              <a:solidFill>
                <a:srgbClr val="FFFFFF"/>
              </a:solidFill>
              <a:latin typeface="Barlow"/>
              <a:ea typeface="Barlow"/>
              <a:cs typeface="Barlow"/>
              <a:sym typeface="Barlow"/>
            </a:endParaRPr>
          </a:p>
          <a:p>
            <a:pPr indent="-184150" lvl="0" marL="200025" marR="0" rtl="0" algn="l">
              <a:lnSpc>
                <a:spcPct val="100000"/>
              </a:lnSpc>
              <a:spcBef>
                <a:spcPts val="0"/>
              </a:spcBef>
              <a:spcAft>
                <a:spcPts val="0"/>
              </a:spcAft>
              <a:buClr>
                <a:srgbClr val="F38417"/>
              </a:buClr>
              <a:buSzPts val="1100"/>
              <a:buFont typeface="Barlow"/>
              <a:buChar char="-"/>
            </a:pPr>
            <a:r>
              <a:rPr i="0" lang="en" sz="1100" u="none" cap="none" strike="noStrike">
                <a:solidFill>
                  <a:schemeClr val="lt1"/>
                </a:solidFill>
                <a:latin typeface="Barlow"/>
                <a:ea typeface="Barlow"/>
                <a:cs typeface="Barlow"/>
                <a:sym typeface="Barlow"/>
              </a:rPr>
              <a:t>Tamaryn Morris, South African Weather Service , SAF</a:t>
            </a:r>
            <a:endParaRPr i="0" sz="1100" u="none" cap="none" strike="noStrike">
              <a:solidFill>
                <a:schemeClr val="lt1"/>
              </a:solidFill>
              <a:latin typeface="Barlow"/>
              <a:ea typeface="Barlow"/>
              <a:cs typeface="Barlow"/>
              <a:sym typeface="Barlow"/>
            </a:endParaRPr>
          </a:p>
          <a:p>
            <a:pPr indent="-184150" lvl="0" marL="200025" marR="0" rtl="0" algn="l">
              <a:lnSpc>
                <a:spcPct val="100000"/>
              </a:lnSpc>
              <a:spcBef>
                <a:spcPts val="0"/>
              </a:spcBef>
              <a:spcAft>
                <a:spcPts val="0"/>
              </a:spcAft>
              <a:buClr>
                <a:srgbClr val="F38417"/>
              </a:buClr>
              <a:buSzPts val="1100"/>
              <a:buFont typeface="Barlow"/>
              <a:buChar char="-"/>
            </a:pPr>
            <a:r>
              <a:rPr i="0" lang="en" sz="1100" u="none" cap="none" strike="noStrike">
                <a:solidFill>
                  <a:schemeClr val="lt1"/>
                </a:solidFill>
                <a:latin typeface="Barlow"/>
                <a:ea typeface="Barlow"/>
                <a:cs typeface="Barlow"/>
                <a:sym typeface="Barlow"/>
              </a:rPr>
              <a:t>Ann-Christine Zinkann, NOAA</a:t>
            </a:r>
            <a:r>
              <a:rPr lang="en" sz="1100">
                <a:solidFill>
                  <a:schemeClr val="lt1"/>
                </a:solidFill>
                <a:latin typeface="Barlow"/>
                <a:ea typeface="Barlow"/>
                <a:cs typeface="Barlow"/>
                <a:sym typeface="Barlow"/>
              </a:rPr>
              <a:t>, USA</a:t>
            </a:r>
            <a:endParaRPr sz="1100">
              <a:solidFill>
                <a:schemeClr val="lt1"/>
              </a:solidFill>
              <a:latin typeface="Barlow"/>
              <a:ea typeface="Barlow"/>
              <a:cs typeface="Barlow"/>
              <a:sym typeface="Barlow"/>
            </a:endParaRPr>
          </a:p>
        </p:txBody>
      </p:sp>
      <p:sp>
        <p:nvSpPr>
          <p:cNvPr id="400" name="Google Shape;400;p51"/>
          <p:cNvSpPr txBox="1"/>
          <p:nvPr/>
        </p:nvSpPr>
        <p:spPr>
          <a:xfrm>
            <a:off x="241825" y="3756200"/>
            <a:ext cx="2790900" cy="1031400"/>
          </a:xfrm>
          <a:prstGeom prst="rect">
            <a:avLst/>
          </a:prstGeom>
          <a:solidFill>
            <a:srgbClr val="18459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FFFFFF"/>
                </a:solidFill>
                <a:latin typeface="Barlow"/>
                <a:ea typeface="Barlow"/>
                <a:cs typeface="Barlow"/>
                <a:sym typeface="Barlow"/>
              </a:rPr>
              <a:t>TROPICAL CYCLONES</a:t>
            </a:r>
            <a:endParaRPr i="0" sz="1100" u="none" cap="none" strike="noStrike">
              <a:solidFill>
                <a:srgbClr val="FFFFFF"/>
              </a:solidFill>
              <a:latin typeface="Barlow"/>
              <a:ea typeface="Barlow"/>
              <a:cs typeface="Barlow"/>
              <a:sym typeface="Barlow"/>
            </a:endParaRPr>
          </a:p>
          <a:p>
            <a:pPr indent="-184150" lvl="0" marL="228600" marR="0" rtl="0" algn="l">
              <a:lnSpc>
                <a:spcPct val="100000"/>
              </a:lnSpc>
              <a:spcBef>
                <a:spcPts val="0"/>
              </a:spcBef>
              <a:spcAft>
                <a:spcPts val="0"/>
              </a:spcAft>
              <a:buClr>
                <a:srgbClr val="F38417"/>
              </a:buClr>
              <a:buSzPts val="1100"/>
              <a:buFont typeface="Barlow"/>
              <a:buChar char="-"/>
            </a:pPr>
            <a:r>
              <a:rPr i="0" lang="en" sz="1100" u="none" cap="none" strike="noStrike">
                <a:solidFill>
                  <a:schemeClr val="lt1"/>
                </a:solidFill>
                <a:latin typeface="Barlow"/>
                <a:ea typeface="Barlow"/>
                <a:cs typeface="Barlow"/>
                <a:sym typeface="Barlow"/>
              </a:rPr>
              <a:t>Scott Glenn, Rutgers University</a:t>
            </a:r>
            <a:r>
              <a:rPr lang="en" sz="1100">
                <a:solidFill>
                  <a:schemeClr val="lt1"/>
                </a:solidFill>
                <a:latin typeface="Barlow"/>
                <a:ea typeface="Barlow"/>
                <a:cs typeface="Barlow"/>
                <a:sym typeface="Barlow"/>
              </a:rPr>
              <a:t>, USA </a:t>
            </a:r>
            <a:endParaRPr i="0" sz="1100" u="none" cap="none" strike="noStrike">
              <a:solidFill>
                <a:schemeClr val="lt1"/>
              </a:solidFill>
              <a:latin typeface="Barlow"/>
              <a:ea typeface="Barlow"/>
              <a:cs typeface="Barlow"/>
              <a:sym typeface="Barlow"/>
            </a:endParaRPr>
          </a:p>
          <a:p>
            <a:pPr indent="-184150" lvl="0" marL="228600" marR="0" rtl="0" algn="l">
              <a:lnSpc>
                <a:spcPct val="100000"/>
              </a:lnSpc>
              <a:spcBef>
                <a:spcPts val="0"/>
              </a:spcBef>
              <a:spcAft>
                <a:spcPts val="0"/>
              </a:spcAft>
              <a:buClr>
                <a:srgbClr val="F38417"/>
              </a:buClr>
              <a:buSzPts val="1100"/>
              <a:buFont typeface="Barlow"/>
              <a:buChar char="-"/>
            </a:pPr>
            <a:r>
              <a:rPr i="0" lang="en" sz="1100" u="none" cap="none" strike="noStrike">
                <a:solidFill>
                  <a:schemeClr val="lt1"/>
                </a:solidFill>
                <a:latin typeface="Barlow"/>
                <a:ea typeface="Barlow"/>
                <a:cs typeface="Barlow"/>
                <a:sym typeface="Barlow"/>
              </a:rPr>
              <a:t>Cheyenne Stienbarger, NOAA</a:t>
            </a:r>
            <a:r>
              <a:rPr lang="en" sz="1100">
                <a:solidFill>
                  <a:schemeClr val="lt1"/>
                </a:solidFill>
                <a:latin typeface="Barlow"/>
                <a:ea typeface="Barlow"/>
                <a:cs typeface="Barlow"/>
                <a:sym typeface="Barlow"/>
              </a:rPr>
              <a:t>, USA</a:t>
            </a:r>
            <a:endParaRPr i="0" sz="11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None/>
            </a:pPr>
            <a:r>
              <a:t/>
            </a:r>
            <a:endParaRPr sz="1000">
              <a:solidFill>
                <a:schemeClr val="lt1"/>
              </a:solidFill>
              <a:latin typeface="Barlow"/>
              <a:ea typeface="Barlow"/>
              <a:cs typeface="Barlow"/>
              <a:sym typeface="Barlow"/>
            </a:endParaRPr>
          </a:p>
          <a:p>
            <a:pPr indent="0" lvl="0" marL="0" marR="0" rtl="0" algn="l">
              <a:lnSpc>
                <a:spcPct val="100000"/>
              </a:lnSpc>
              <a:spcBef>
                <a:spcPts val="0"/>
              </a:spcBef>
              <a:spcAft>
                <a:spcPts val="0"/>
              </a:spcAft>
              <a:buNone/>
            </a:pPr>
            <a:r>
              <a:t/>
            </a:r>
            <a:endParaRPr sz="1200">
              <a:solidFill>
                <a:schemeClr val="lt1"/>
              </a:solidFill>
              <a:latin typeface="Barlow"/>
              <a:ea typeface="Barlow"/>
              <a:cs typeface="Barlow"/>
              <a:sym typeface="Barlow"/>
            </a:endParaRPr>
          </a:p>
        </p:txBody>
      </p:sp>
      <p:sp>
        <p:nvSpPr>
          <p:cNvPr id="401" name="Google Shape;401;p51"/>
          <p:cNvSpPr txBox="1"/>
          <p:nvPr/>
        </p:nvSpPr>
        <p:spPr>
          <a:xfrm>
            <a:off x="3183346" y="1620725"/>
            <a:ext cx="2790900" cy="861900"/>
          </a:xfrm>
          <a:prstGeom prst="rect">
            <a:avLst/>
          </a:prstGeom>
          <a:solidFill>
            <a:srgbClr val="18459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FFFFFF"/>
                </a:solidFill>
                <a:latin typeface="Barlow"/>
                <a:ea typeface="Barlow"/>
                <a:cs typeface="Barlow"/>
                <a:sym typeface="Barlow"/>
              </a:rPr>
              <a:t>MARINE LIFE</a:t>
            </a:r>
            <a:endParaRPr i="0" sz="1100" u="none" cap="none" strike="noStrike">
              <a:solidFill>
                <a:srgbClr val="FFFFFF"/>
              </a:solidFill>
              <a:latin typeface="Barlow"/>
              <a:ea typeface="Barlow"/>
              <a:cs typeface="Barlow"/>
              <a:sym typeface="Barlow"/>
            </a:endParaRPr>
          </a:p>
          <a:p>
            <a:pPr indent="-184150" lvl="0" marL="200025" marR="0" rtl="0" algn="l">
              <a:lnSpc>
                <a:spcPct val="100000"/>
              </a:lnSpc>
              <a:spcBef>
                <a:spcPts val="0"/>
              </a:spcBef>
              <a:spcAft>
                <a:spcPts val="0"/>
              </a:spcAft>
              <a:buClr>
                <a:schemeClr val="accent2"/>
              </a:buClr>
              <a:buSzPts val="1100"/>
              <a:buFont typeface="Barlow"/>
              <a:buChar char="-"/>
            </a:pPr>
            <a:r>
              <a:rPr i="0" lang="en" sz="1100" u="none" cap="none" strike="noStrike">
                <a:solidFill>
                  <a:schemeClr val="lt1"/>
                </a:solidFill>
                <a:latin typeface="Barlow"/>
                <a:ea typeface="Barlow"/>
                <a:cs typeface="Barlow"/>
                <a:sym typeface="Barlow"/>
              </a:rPr>
              <a:t>Frank Muller-Karger, U</a:t>
            </a:r>
            <a:r>
              <a:rPr lang="en" sz="1100">
                <a:solidFill>
                  <a:schemeClr val="lt1"/>
                </a:solidFill>
                <a:latin typeface="Barlow"/>
                <a:ea typeface="Barlow"/>
                <a:cs typeface="Barlow"/>
                <a:sym typeface="Barlow"/>
              </a:rPr>
              <a:t>.</a:t>
            </a:r>
            <a:r>
              <a:rPr i="0" lang="en" sz="1100" u="none" cap="none" strike="noStrike">
                <a:solidFill>
                  <a:schemeClr val="lt1"/>
                </a:solidFill>
                <a:latin typeface="Barlow"/>
                <a:ea typeface="Barlow"/>
                <a:cs typeface="Barlow"/>
                <a:sym typeface="Barlow"/>
              </a:rPr>
              <a:t> South Florida</a:t>
            </a:r>
            <a:r>
              <a:rPr lang="en" sz="1100">
                <a:solidFill>
                  <a:schemeClr val="lt1"/>
                </a:solidFill>
                <a:latin typeface="Barlow"/>
                <a:ea typeface="Barlow"/>
                <a:cs typeface="Barlow"/>
                <a:sym typeface="Barlow"/>
              </a:rPr>
              <a:t>, USA</a:t>
            </a:r>
            <a:endParaRPr i="0" sz="1100" u="none" cap="none" strike="noStrike">
              <a:solidFill>
                <a:schemeClr val="lt1"/>
              </a:solidFill>
              <a:latin typeface="Barlow"/>
              <a:ea typeface="Barlow"/>
              <a:cs typeface="Barlow"/>
              <a:sym typeface="Barlow"/>
            </a:endParaRPr>
          </a:p>
          <a:p>
            <a:pPr indent="-184150" lvl="0" marL="200025" marR="0" rtl="0" algn="l">
              <a:lnSpc>
                <a:spcPct val="100000"/>
              </a:lnSpc>
              <a:spcBef>
                <a:spcPts val="0"/>
              </a:spcBef>
              <a:spcAft>
                <a:spcPts val="0"/>
              </a:spcAft>
              <a:buClr>
                <a:schemeClr val="accent2"/>
              </a:buClr>
              <a:buSzPts val="1100"/>
              <a:buFont typeface="Barlow"/>
              <a:buChar char="-"/>
            </a:pPr>
            <a:r>
              <a:rPr lang="en" sz="1100">
                <a:solidFill>
                  <a:schemeClr val="lt1"/>
                </a:solidFill>
                <a:latin typeface="Barlow"/>
                <a:ea typeface="Barlow"/>
                <a:cs typeface="Barlow"/>
                <a:sym typeface="Barlow"/>
              </a:rPr>
              <a:t>Jake Kritzer, G. Canonico, IOOS, USA </a:t>
            </a:r>
            <a:endParaRPr sz="900">
              <a:solidFill>
                <a:schemeClr val="lt1"/>
              </a:solidFill>
              <a:latin typeface="Barlow"/>
              <a:ea typeface="Barlow"/>
              <a:cs typeface="Barlow"/>
              <a:sym typeface="Barlow"/>
            </a:endParaRPr>
          </a:p>
        </p:txBody>
      </p:sp>
      <p:pic>
        <p:nvPicPr>
          <p:cNvPr id="402" name="Google Shape;402;p51"/>
          <p:cNvPicPr preferRelativeResize="0"/>
          <p:nvPr/>
        </p:nvPicPr>
        <p:blipFill rotWithShape="1">
          <a:blip r:embed="rId3">
            <a:alphaModFix/>
          </a:blip>
          <a:srcRect b="14345" l="6649" r="23794" t="35791"/>
          <a:stretch/>
        </p:blipFill>
        <p:spPr>
          <a:xfrm>
            <a:off x="241825" y="785400"/>
            <a:ext cx="2790902" cy="831299"/>
          </a:xfrm>
          <a:prstGeom prst="rect">
            <a:avLst/>
          </a:prstGeom>
          <a:noFill/>
          <a:ln>
            <a:noFill/>
          </a:ln>
        </p:spPr>
      </p:pic>
      <p:sp>
        <p:nvSpPr>
          <p:cNvPr id="403" name="Google Shape;403;p51"/>
          <p:cNvSpPr txBox="1"/>
          <p:nvPr/>
        </p:nvSpPr>
        <p:spPr>
          <a:xfrm>
            <a:off x="6119125" y="1620725"/>
            <a:ext cx="2744100" cy="861900"/>
          </a:xfrm>
          <a:prstGeom prst="rect">
            <a:avLst/>
          </a:prstGeom>
          <a:solidFill>
            <a:srgbClr val="18459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FFFFFF"/>
                </a:solidFill>
                <a:latin typeface="Barlow"/>
                <a:ea typeface="Barlow"/>
                <a:cs typeface="Barlow"/>
                <a:sym typeface="Barlow"/>
              </a:rPr>
              <a:t>OCEAN CARBON</a:t>
            </a:r>
            <a:endParaRPr i="0" sz="1100" u="none" cap="none" strike="noStrike">
              <a:solidFill>
                <a:srgbClr val="FFFFFF"/>
              </a:solidFill>
              <a:latin typeface="Barlow"/>
              <a:ea typeface="Barlow"/>
              <a:cs typeface="Barlow"/>
              <a:sym typeface="Barlow"/>
            </a:endParaRPr>
          </a:p>
          <a:p>
            <a:pPr indent="-184150" lvl="0" marL="228600" marR="0" rtl="0" algn="l">
              <a:lnSpc>
                <a:spcPct val="100000"/>
              </a:lnSpc>
              <a:spcBef>
                <a:spcPts val="0"/>
              </a:spcBef>
              <a:spcAft>
                <a:spcPts val="0"/>
              </a:spcAft>
              <a:buClr>
                <a:srgbClr val="F38417"/>
              </a:buClr>
              <a:buSzPts val="1100"/>
              <a:buFont typeface="Barlow"/>
              <a:buChar char="-"/>
            </a:pPr>
            <a:r>
              <a:rPr i="0" lang="en" sz="1100" u="none" cap="none" strike="noStrike">
                <a:solidFill>
                  <a:schemeClr val="lt1"/>
                </a:solidFill>
                <a:latin typeface="Barlow"/>
                <a:ea typeface="Barlow"/>
                <a:cs typeface="Barlow"/>
                <a:sym typeface="Barlow"/>
              </a:rPr>
              <a:t>Richard Sanders, </a:t>
            </a:r>
            <a:r>
              <a:rPr lang="en" sz="1100">
                <a:solidFill>
                  <a:schemeClr val="lt1"/>
                </a:solidFill>
                <a:latin typeface="Barlow"/>
                <a:ea typeface="Barlow"/>
                <a:cs typeface="Barlow"/>
                <a:sym typeface="Barlow"/>
              </a:rPr>
              <a:t> NORCE / ICOS, NOR</a:t>
            </a:r>
            <a:endParaRPr i="0" sz="1100" u="none" cap="none" strike="noStrike">
              <a:solidFill>
                <a:schemeClr val="lt1"/>
              </a:solidFill>
              <a:latin typeface="Barlow"/>
              <a:ea typeface="Barlow"/>
              <a:cs typeface="Barlow"/>
              <a:sym typeface="Barlow"/>
            </a:endParaRPr>
          </a:p>
          <a:p>
            <a:pPr indent="-184150" lvl="0" marL="228600" marR="0" rtl="0" algn="l">
              <a:lnSpc>
                <a:spcPct val="100000"/>
              </a:lnSpc>
              <a:spcBef>
                <a:spcPts val="0"/>
              </a:spcBef>
              <a:spcAft>
                <a:spcPts val="0"/>
              </a:spcAft>
              <a:buClr>
                <a:srgbClr val="F38417"/>
              </a:buClr>
              <a:buSzPts val="1100"/>
              <a:buFont typeface="Barlow"/>
              <a:buChar char="-"/>
            </a:pPr>
            <a:r>
              <a:rPr i="0" lang="en" sz="1100" u="none" cap="none" strike="noStrike">
                <a:solidFill>
                  <a:schemeClr val="lt1"/>
                </a:solidFill>
                <a:latin typeface="Barlow"/>
                <a:ea typeface="Barlow"/>
                <a:cs typeface="Barlow"/>
                <a:sym typeface="Barlow"/>
              </a:rPr>
              <a:t>Anya Waite, Ocean Frontier Institute, CAN </a:t>
            </a:r>
            <a:endParaRPr i="0" sz="900" u="none" cap="none" strike="noStrike">
              <a:solidFill>
                <a:schemeClr val="lt1"/>
              </a:solidFill>
              <a:latin typeface="Barlow"/>
              <a:ea typeface="Barlow"/>
              <a:cs typeface="Barlow"/>
              <a:sym typeface="Barlow"/>
            </a:endParaRPr>
          </a:p>
        </p:txBody>
      </p:sp>
      <p:sp>
        <p:nvSpPr>
          <p:cNvPr id="404" name="Google Shape;404;p51"/>
          <p:cNvSpPr txBox="1"/>
          <p:nvPr/>
        </p:nvSpPr>
        <p:spPr>
          <a:xfrm>
            <a:off x="3192945" y="3754725"/>
            <a:ext cx="2790900" cy="1031400"/>
          </a:xfrm>
          <a:prstGeom prst="rect">
            <a:avLst/>
          </a:prstGeom>
          <a:solidFill>
            <a:srgbClr val="18459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FFFFFF"/>
                </a:solidFill>
                <a:latin typeface="Barlow"/>
                <a:ea typeface="Barlow"/>
                <a:cs typeface="Barlow"/>
                <a:sym typeface="Barlow"/>
              </a:rPr>
              <a:t>MARINE HEATWAVES</a:t>
            </a:r>
            <a:endParaRPr sz="1100">
              <a:solidFill>
                <a:srgbClr val="FFFFFF"/>
              </a:solidFill>
              <a:latin typeface="Barlow"/>
              <a:ea typeface="Barlow"/>
              <a:cs typeface="Barlow"/>
              <a:sym typeface="Barlow"/>
            </a:endParaRPr>
          </a:p>
          <a:p>
            <a:pPr indent="-298450" lvl="0" marL="457200" marR="0" rtl="0" algn="l">
              <a:lnSpc>
                <a:spcPct val="100000"/>
              </a:lnSpc>
              <a:spcBef>
                <a:spcPts val="0"/>
              </a:spcBef>
              <a:spcAft>
                <a:spcPts val="0"/>
              </a:spcAft>
              <a:buClr>
                <a:schemeClr val="accent2"/>
              </a:buClr>
              <a:buSzPts val="1100"/>
              <a:buFont typeface="Barlow"/>
              <a:buChar char="-"/>
            </a:pPr>
            <a:r>
              <a:rPr lang="en" sz="1100">
                <a:solidFill>
                  <a:srgbClr val="FFFFFF"/>
                </a:solidFill>
                <a:latin typeface="Barlow"/>
                <a:ea typeface="Barlow"/>
                <a:cs typeface="Barlow"/>
                <a:sym typeface="Barlow"/>
              </a:rPr>
              <a:t>Alban Lazar, SU-LOCEAN </a:t>
            </a:r>
            <a:r>
              <a:rPr lang="en" sz="1100">
                <a:solidFill>
                  <a:schemeClr val="lt1"/>
                </a:solidFill>
                <a:latin typeface="Barlow"/>
                <a:ea typeface="Barlow"/>
                <a:cs typeface="Barlow"/>
                <a:sym typeface="Barlow"/>
              </a:rPr>
              <a:t>, FR</a:t>
            </a:r>
            <a:endParaRPr sz="1100">
              <a:solidFill>
                <a:srgbClr val="FFFFFF"/>
              </a:solidFill>
              <a:latin typeface="Barlow"/>
              <a:ea typeface="Barlow"/>
              <a:cs typeface="Barlow"/>
              <a:sym typeface="Barlow"/>
            </a:endParaRPr>
          </a:p>
          <a:p>
            <a:pPr indent="-298450" lvl="0" marL="457200" marR="0" rtl="0" algn="l">
              <a:lnSpc>
                <a:spcPct val="100000"/>
              </a:lnSpc>
              <a:spcBef>
                <a:spcPts val="0"/>
              </a:spcBef>
              <a:spcAft>
                <a:spcPts val="0"/>
              </a:spcAft>
              <a:buClr>
                <a:schemeClr val="accent2"/>
              </a:buClr>
              <a:buSzPts val="1100"/>
              <a:buFont typeface="Barlow"/>
              <a:buChar char="-"/>
            </a:pPr>
            <a:r>
              <a:rPr lang="en" sz="1100">
                <a:solidFill>
                  <a:schemeClr val="lt1"/>
                </a:solidFill>
                <a:latin typeface="Barlow"/>
                <a:ea typeface="Barlow"/>
                <a:cs typeface="Barlow"/>
                <a:sym typeface="Barlow"/>
              </a:rPr>
              <a:t>Diana Ruiz Pino, SU-LOCEAN, FR</a:t>
            </a:r>
            <a:endParaRPr sz="1100">
              <a:solidFill>
                <a:schemeClr val="lt1"/>
              </a:solidFill>
              <a:latin typeface="Barlow"/>
              <a:ea typeface="Barlow"/>
              <a:cs typeface="Barlow"/>
              <a:sym typeface="Barlow"/>
            </a:endParaRPr>
          </a:p>
          <a:p>
            <a:pPr indent="-298450" lvl="0" marL="457200" marR="0" rtl="0" algn="l">
              <a:lnSpc>
                <a:spcPct val="100000"/>
              </a:lnSpc>
              <a:spcBef>
                <a:spcPts val="0"/>
              </a:spcBef>
              <a:spcAft>
                <a:spcPts val="0"/>
              </a:spcAft>
              <a:buClr>
                <a:schemeClr val="accent2"/>
              </a:buClr>
              <a:buSzPts val="1100"/>
              <a:buFont typeface="Barlow"/>
              <a:buChar char="-"/>
            </a:pPr>
            <a:r>
              <a:rPr lang="en" sz="1100">
                <a:solidFill>
                  <a:schemeClr val="lt1"/>
                </a:solidFill>
                <a:latin typeface="Barlow"/>
                <a:ea typeface="Barlow"/>
                <a:cs typeface="Barlow"/>
                <a:sym typeface="Barlow"/>
              </a:rPr>
              <a:t>Juan Carlos Herguera, </a:t>
            </a:r>
            <a:endParaRPr sz="1100">
              <a:solidFill>
                <a:schemeClr val="lt1"/>
              </a:solidFill>
              <a:latin typeface="Barlow"/>
              <a:ea typeface="Barlow"/>
              <a:cs typeface="Barlow"/>
              <a:sym typeface="Barlow"/>
            </a:endParaRPr>
          </a:p>
          <a:p>
            <a:pPr indent="0" lvl="0" marL="457200" marR="0" rtl="0" algn="l">
              <a:lnSpc>
                <a:spcPct val="100000"/>
              </a:lnSpc>
              <a:spcBef>
                <a:spcPts val="0"/>
              </a:spcBef>
              <a:spcAft>
                <a:spcPts val="0"/>
              </a:spcAft>
              <a:buNone/>
            </a:pPr>
            <a:r>
              <a:rPr lang="en" sz="1100">
                <a:solidFill>
                  <a:schemeClr val="lt1"/>
                </a:solidFill>
                <a:latin typeface="Barlow"/>
                <a:ea typeface="Barlow"/>
                <a:cs typeface="Barlow"/>
                <a:sym typeface="Barlow"/>
              </a:rPr>
              <a:t>CIGOM-CICESE, MEX</a:t>
            </a:r>
            <a:endParaRPr sz="1100">
              <a:solidFill>
                <a:schemeClr val="lt1"/>
              </a:solidFill>
              <a:latin typeface="Barlow"/>
              <a:ea typeface="Barlow"/>
              <a:cs typeface="Barlow"/>
              <a:sym typeface="Barlow"/>
            </a:endParaRPr>
          </a:p>
        </p:txBody>
      </p:sp>
      <p:pic>
        <p:nvPicPr>
          <p:cNvPr id="405" name="Google Shape;405;p51"/>
          <p:cNvPicPr preferRelativeResize="0"/>
          <p:nvPr/>
        </p:nvPicPr>
        <p:blipFill rotWithShape="1">
          <a:blip r:embed="rId4">
            <a:alphaModFix/>
          </a:blip>
          <a:srcRect b="51043" l="3360" r="14873" t="12468"/>
          <a:stretch/>
        </p:blipFill>
        <p:spPr>
          <a:xfrm>
            <a:off x="3183346" y="795500"/>
            <a:ext cx="2790902" cy="831300"/>
          </a:xfrm>
          <a:prstGeom prst="rect">
            <a:avLst/>
          </a:prstGeom>
          <a:noFill/>
          <a:ln>
            <a:noFill/>
          </a:ln>
        </p:spPr>
      </p:pic>
      <p:pic>
        <p:nvPicPr>
          <p:cNvPr id="406" name="Google Shape;406;p51"/>
          <p:cNvPicPr preferRelativeResize="0"/>
          <p:nvPr/>
        </p:nvPicPr>
        <p:blipFill rotWithShape="1">
          <a:blip r:embed="rId5">
            <a:alphaModFix/>
          </a:blip>
          <a:srcRect b="23704" l="0" r="0" t="30372"/>
          <a:stretch/>
        </p:blipFill>
        <p:spPr>
          <a:xfrm>
            <a:off x="6119125" y="2930975"/>
            <a:ext cx="2744100" cy="831324"/>
          </a:xfrm>
          <a:prstGeom prst="rect">
            <a:avLst/>
          </a:prstGeom>
          <a:noFill/>
          <a:ln>
            <a:noFill/>
          </a:ln>
        </p:spPr>
      </p:pic>
      <p:pic>
        <p:nvPicPr>
          <p:cNvPr id="407" name="Google Shape;407;p51"/>
          <p:cNvPicPr preferRelativeResize="0"/>
          <p:nvPr/>
        </p:nvPicPr>
        <p:blipFill rotWithShape="1">
          <a:blip r:embed="rId6">
            <a:alphaModFix/>
          </a:blip>
          <a:srcRect b="25915" l="30963" r="0" t="32956"/>
          <a:stretch/>
        </p:blipFill>
        <p:spPr>
          <a:xfrm>
            <a:off x="241825" y="2930975"/>
            <a:ext cx="2790902" cy="831301"/>
          </a:xfrm>
          <a:prstGeom prst="rect">
            <a:avLst/>
          </a:prstGeom>
          <a:noFill/>
          <a:ln>
            <a:noFill/>
          </a:ln>
        </p:spPr>
      </p:pic>
      <p:pic>
        <p:nvPicPr>
          <p:cNvPr id="408" name="Google Shape;408;p51"/>
          <p:cNvPicPr preferRelativeResize="0"/>
          <p:nvPr/>
        </p:nvPicPr>
        <p:blipFill rotWithShape="1">
          <a:blip r:embed="rId7">
            <a:alphaModFix/>
          </a:blip>
          <a:srcRect b="34966" l="0" r="0" t="15434"/>
          <a:stretch/>
        </p:blipFill>
        <p:spPr>
          <a:xfrm>
            <a:off x="6119125" y="785400"/>
            <a:ext cx="2744100" cy="841323"/>
          </a:xfrm>
          <a:prstGeom prst="rect">
            <a:avLst/>
          </a:prstGeom>
          <a:noFill/>
          <a:ln>
            <a:noFill/>
          </a:ln>
        </p:spPr>
      </p:pic>
      <p:pic>
        <p:nvPicPr>
          <p:cNvPr id="409" name="Google Shape;409;p51"/>
          <p:cNvPicPr preferRelativeResize="0"/>
          <p:nvPr/>
        </p:nvPicPr>
        <p:blipFill rotWithShape="1">
          <a:blip r:embed="rId8">
            <a:alphaModFix/>
          </a:blip>
          <a:srcRect b="28002" l="0" r="0" t="26767"/>
          <a:stretch/>
        </p:blipFill>
        <p:spPr>
          <a:xfrm>
            <a:off x="3192946" y="2925975"/>
            <a:ext cx="2790902" cy="841325"/>
          </a:xfrm>
          <a:prstGeom prst="rect">
            <a:avLst/>
          </a:prstGeom>
          <a:noFill/>
          <a:ln>
            <a:noFill/>
          </a:ln>
        </p:spPr>
      </p:pic>
      <p:sp>
        <p:nvSpPr>
          <p:cNvPr id="410" name="Google Shape;410;p51"/>
          <p:cNvSpPr txBox="1"/>
          <p:nvPr/>
        </p:nvSpPr>
        <p:spPr>
          <a:xfrm>
            <a:off x="6119125" y="3740275"/>
            <a:ext cx="2744100" cy="1046700"/>
          </a:xfrm>
          <a:prstGeom prst="rect">
            <a:avLst/>
          </a:prstGeom>
          <a:solidFill>
            <a:srgbClr val="18459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FFFFFF"/>
                </a:solidFill>
                <a:latin typeface="Barlow"/>
                <a:ea typeface="Barlow"/>
                <a:cs typeface="Barlow"/>
                <a:sym typeface="Barlow"/>
              </a:rPr>
              <a:t>STORM SURGE</a:t>
            </a:r>
            <a:endParaRPr sz="1100">
              <a:solidFill>
                <a:srgbClr val="FFFFFF"/>
              </a:solidFill>
              <a:latin typeface="Barlow"/>
              <a:ea typeface="Barlow"/>
              <a:cs typeface="Barlow"/>
              <a:sym typeface="Barlow"/>
            </a:endParaRPr>
          </a:p>
          <a:p>
            <a:pPr indent="-184150" lvl="0" marL="228600" marR="0" rtl="0" algn="l">
              <a:lnSpc>
                <a:spcPct val="100000"/>
              </a:lnSpc>
              <a:spcBef>
                <a:spcPts val="0"/>
              </a:spcBef>
              <a:spcAft>
                <a:spcPts val="0"/>
              </a:spcAft>
              <a:buClr>
                <a:srgbClr val="F38417"/>
              </a:buClr>
              <a:buSzPts val="1100"/>
              <a:buFont typeface="Barlow"/>
              <a:buChar char="-"/>
            </a:pPr>
            <a:r>
              <a:rPr lang="en" sz="1100">
                <a:solidFill>
                  <a:schemeClr val="lt1"/>
                </a:solidFill>
                <a:latin typeface="Barlow"/>
                <a:ea typeface="Barlow"/>
                <a:cs typeface="Barlow"/>
                <a:sym typeface="Barlow"/>
              </a:rPr>
              <a:t>Giovanni Coppini, CMCC, IT</a:t>
            </a:r>
            <a:endParaRPr sz="1100">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900">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800">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1000">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700">
              <a:solidFill>
                <a:schemeClr val="lt1"/>
              </a:solidFill>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36"/>
          <p:cNvPicPr preferRelativeResize="0"/>
          <p:nvPr/>
        </p:nvPicPr>
        <p:blipFill rotWithShape="1">
          <a:blip r:embed="rId3">
            <a:alphaModFix/>
          </a:blip>
          <a:srcRect b="4521" l="8941" r="0" t="4511"/>
          <a:stretch/>
        </p:blipFill>
        <p:spPr>
          <a:xfrm>
            <a:off x="-12" y="0"/>
            <a:ext cx="5588601" cy="5143500"/>
          </a:xfrm>
          <a:prstGeom prst="rect">
            <a:avLst/>
          </a:prstGeom>
          <a:noFill/>
          <a:ln>
            <a:noFill/>
          </a:ln>
        </p:spPr>
      </p:pic>
      <p:sp>
        <p:nvSpPr>
          <p:cNvPr id="202" name="Google Shape;202;p36"/>
          <p:cNvSpPr/>
          <p:nvPr/>
        </p:nvSpPr>
        <p:spPr>
          <a:xfrm flipH="1" rot="10800000">
            <a:off x="0" y="0"/>
            <a:ext cx="6367800" cy="5143500"/>
          </a:xfrm>
          <a:prstGeom prst="rect">
            <a:avLst/>
          </a:prstGeom>
          <a:gradFill>
            <a:gsLst>
              <a:gs pos="0">
                <a:srgbClr val="FFFFFF"/>
              </a:gs>
              <a:gs pos="43000">
                <a:srgbClr val="FFFFFF"/>
              </a:gs>
              <a:gs pos="98000">
                <a:srgbClr val="EDEDED">
                  <a:alpha val="0"/>
                </a:srgbClr>
              </a:gs>
              <a:gs pos="100000">
                <a:srgbClr val="EDEDED">
                  <a:alpha val="0"/>
                </a:srgbClr>
              </a:gs>
            </a:gsLst>
            <a:lin ang="10800025"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03" name="Google Shape;203;p36"/>
          <p:cNvSpPr txBox="1"/>
          <p:nvPr/>
        </p:nvSpPr>
        <p:spPr>
          <a:xfrm>
            <a:off x="1822350" y="1285800"/>
            <a:ext cx="6966900" cy="2216400"/>
          </a:xfrm>
          <a:prstGeom prst="rect">
            <a:avLst/>
          </a:prstGeom>
          <a:noFill/>
          <a:ln>
            <a:noFill/>
          </a:ln>
        </p:spPr>
        <p:txBody>
          <a:bodyPr anchorCtr="0" anchor="ctr"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b="1" lang="en" sz="3300">
                <a:solidFill>
                  <a:srgbClr val="184596"/>
                </a:solidFill>
                <a:latin typeface="Barlow"/>
                <a:ea typeface="Barlow"/>
                <a:cs typeface="Barlow"/>
                <a:sym typeface="Barlow"/>
              </a:rPr>
              <a:t>The Programme</a:t>
            </a:r>
            <a:r>
              <a:rPr b="1" lang="en" sz="3300">
                <a:solidFill>
                  <a:srgbClr val="FF0000"/>
                </a:solidFill>
                <a:latin typeface="Barlow"/>
                <a:ea typeface="Barlow"/>
                <a:cs typeface="Barlow"/>
                <a:sym typeface="Barlow"/>
              </a:rPr>
              <a:t> </a:t>
            </a:r>
            <a:r>
              <a:rPr b="1" lang="en" sz="3300">
                <a:solidFill>
                  <a:srgbClr val="184596"/>
                </a:solidFill>
                <a:latin typeface="Barlow"/>
                <a:ea typeface="Barlow"/>
                <a:cs typeface="Barlow"/>
                <a:sym typeface="Barlow"/>
              </a:rPr>
              <a:t>will evolve</a:t>
            </a:r>
            <a:r>
              <a:rPr b="1" lang="en" sz="3300">
                <a:solidFill>
                  <a:srgbClr val="184596"/>
                </a:solidFill>
                <a:latin typeface="Barlow"/>
                <a:ea typeface="Barlow"/>
                <a:cs typeface="Barlow"/>
                <a:sym typeface="Barlow"/>
              </a:rPr>
              <a:t> the </a:t>
            </a:r>
            <a:r>
              <a:rPr b="1" lang="en" sz="3300">
                <a:solidFill>
                  <a:schemeClr val="accent1"/>
                </a:solidFill>
                <a:latin typeface="Barlow"/>
                <a:ea typeface="Barlow"/>
                <a:cs typeface="Barlow"/>
                <a:sym typeface="Barlow"/>
              </a:rPr>
              <a:t>ocean observing system </a:t>
            </a:r>
            <a:r>
              <a:rPr b="1" lang="en" sz="3300">
                <a:solidFill>
                  <a:schemeClr val="accent1"/>
                </a:solidFill>
                <a:latin typeface="Barlow"/>
                <a:ea typeface="Barlow"/>
                <a:cs typeface="Barlow"/>
                <a:sym typeface="Barlow"/>
              </a:rPr>
              <a:t>s</a:t>
            </a:r>
            <a:r>
              <a:rPr b="1" lang="en" sz="3300">
                <a:solidFill>
                  <a:srgbClr val="184596"/>
                </a:solidFill>
                <a:latin typeface="Barlow"/>
                <a:ea typeface="Barlow"/>
                <a:cs typeface="Barlow"/>
                <a:sym typeface="Barlow"/>
              </a:rPr>
              <a:t>o that it is </a:t>
            </a:r>
            <a:r>
              <a:rPr b="1" lang="en" sz="3300">
                <a:solidFill>
                  <a:schemeClr val="accent2"/>
                </a:solidFill>
                <a:latin typeface="Barlow"/>
                <a:ea typeface="Barlow"/>
                <a:cs typeface="Barlow"/>
                <a:sym typeface="Barlow"/>
              </a:rPr>
              <a:t>co-designed with end-users and responds to their needs</a:t>
            </a:r>
            <a:r>
              <a:rPr b="1" lang="en" sz="3300">
                <a:solidFill>
                  <a:srgbClr val="184596"/>
                </a:solidFill>
                <a:latin typeface="Barlow"/>
                <a:ea typeface="Barlow"/>
                <a:cs typeface="Barlow"/>
                <a:sym typeface="Barlow"/>
              </a:rPr>
              <a:t> </a:t>
            </a:r>
            <a:endParaRPr b="1" sz="3200">
              <a:solidFill>
                <a:schemeClr val="dk1"/>
              </a:solidFill>
              <a:latin typeface="Barlow"/>
              <a:ea typeface="Barlow"/>
              <a:cs typeface="Barlow"/>
              <a:sym typeface="Barlow"/>
            </a:endParaRPr>
          </a:p>
        </p:txBody>
      </p:sp>
      <p:pic>
        <p:nvPicPr>
          <p:cNvPr id="204" name="Google Shape;204;p36"/>
          <p:cNvPicPr preferRelativeResize="0"/>
          <p:nvPr/>
        </p:nvPicPr>
        <p:blipFill rotWithShape="1">
          <a:blip r:embed="rId4">
            <a:alphaModFix/>
          </a:blip>
          <a:srcRect b="0" l="0" r="0" t="0"/>
          <a:stretch/>
        </p:blipFill>
        <p:spPr>
          <a:xfrm>
            <a:off x="4800950" y="154675"/>
            <a:ext cx="4202925" cy="542975"/>
          </a:xfrm>
          <a:prstGeom prst="rect">
            <a:avLst/>
          </a:prstGeom>
          <a:noFill/>
          <a:ln>
            <a:noFill/>
          </a:ln>
        </p:spPr>
      </p:pic>
      <p:sp>
        <p:nvSpPr>
          <p:cNvPr id="205" name="Google Shape;205;p36"/>
          <p:cNvSpPr/>
          <p:nvPr/>
        </p:nvSpPr>
        <p:spPr>
          <a:xfrm>
            <a:off x="6143075" y="4330975"/>
            <a:ext cx="3199500" cy="812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7"/>
          <p:cNvSpPr/>
          <p:nvPr/>
        </p:nvSpPr>
        <p:spPr>
          <a:xfrm>
            <a:off x="195425" y="4296950"/>
            <a:ext cx="9624000" cy="620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7"/>
          <p:cNvSpPr txBox="1"/>
          <p:nvPr>
            <p:ph type="title"/>
          </p:nvPr>
        </p:nvSpPr>
        <p:spPr>
          <a:xfrm>
            <a:off x="852998" y="360875"/>
            <a:ext cx="8006400" cy="372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dk1"/>
              </a:buClr>
              <a:buSzPts val="1100"/>
              <a:buFont typeface="Arial"/>
              <a:buNone/>
            </a:pPr>
            <a:r>
              <a:rPr lang="en" sz="2500">
                <a:latin typeface="Barlow"/>
                <a:ea typeface="Barlow"/>
                <a:cs typeface="Barlow"/>
                <a:sym typeface="Barlow"/>
              </a:rPr>
              <a:t>OUTCOMES</a:t>
            </a:r>
            <a:endParaRPr sz="2100">
              <a:latin typeface="Barlow Semi Condensed"/>
              <a:ea typeface="Barlow Semi Condensed"/>
              <a:cs typeface="Barlow Semi Condensed"/>
              <a:sym typeface="Barlow Semi Condensed"/>
            </a:endParaRPr>
          </a:p>
          <a:p>
            <a:pPr indent="0" lvl="0" marL="0" rtl="0" algn="l">
              <a:lnSpc>
                <a:spcPct val="85000"/>
              </a:lnSpc>
              <a:spcBef>
                <a:spcPts val="0"/>
              </a:spcBef>
              <a:spcAft>
                <a:spcPts val="0"/>
              </a:spcAft>
              <a:buClr>
                <a:schemeClr val="dk1"/>
              </a:buClr>
              <a:buSzPts val="1100"/>
              <a:buFont typeface="Arial"/>
              <a:buNone/>
            </a:pPr>
            <a:r>
              <a:t/>
            </a:r>
            <a:endParaRPr b="0">
              <a:solidFill>
                <a:srgbClr val="1F3864"/>
              </a:solidFill>
              <a:latin typeface="Barlow Medium"/>
              <a:ea typeface="Barlow Medium"/>
              <a:cs typeface="Barlow Medium"/>
              <a:sym typeface="Barlow Medium"/>
            </a:endParaRPr>
          </a:p>
        </p:txBody>
      </p:sp>
      <p:cxnSp>
        <p:nvCxnSpPr>
          <p:cNvPr id="213" name="Google Shape;213;p37"/>
          <p:cNvCxnSpPr/>
          <p:nvPr/>
        </p:nvCxnSpPr>
        <p:spPr>
          <a:xfrm>
            <a:off x="400312" y="520838"/>
            <a:ext cx="291600" cy="0"/>
          </a:xfrm>
          <a:prstGeom prst="straightConnector1">
            <a:avLst/>
          </a:prstGeom>
          <a:noFill/>
          <a:ln cap="flat" cmpd="sng" w="28575">
            <a:solidFill>
              <a:srgbClr val="F38417"/>
            </a:solidFill>
            <a:prstDash val="solid"/>
            <a:round/>
            <a:headEnd len="sm" w="sm" type="none"/>
            <a:tailEnd len="sm" w="sm" type="none"/>
          </a:ln>
        </p:spPr>
      </p:cxnSp>
      <p:pic>
        <p:nvPicPr>
          <p:cNvPr id="214" name="Google Shape;214;p37"/>
          <p:cNvPicPr preferRelativeResize="0"/>
          <p:nvPr/>
        </p:nvPicPr>
        <p:blipFill rotWithShape="1">
          <a:blip r:embed="rId3">
            <a:alphaModFix/>
          </a:blip>
          <a:srcRect b="26036" l="0" r="0" t="20509"/>
          <a:stretch/>
        </p:blipFill>
        <p:spPr>
          <a:xfrm>
            <a:off x="628900" y="973150"/>
            <a:ext cx="1805819" cy="902450"/>
          </a:xfrm>
          <a:prstGeom prst="rect">
            <a:avLst/>
          </a:prstGeom>
          <a:noFill/>
          <a:ln>
            <a:noFill/>
          </a:ln>
        </p:spPr>
      </p:pic>
      <p:sp>
        <p:nvSpPr>
          <p:cNvPr id="215" name="Google Shape;215;p37"/>
          <p:cNvSpPr txBox="1"/>
          <p:nvPr>
            <p:ph idx="1" type="body"/>
          </p:nvPr>
        </p:nvSpPr>
        <p:spPr>
          <a:xfrm>
            <a:off x="-1231637" y="2161725"/>
            <a:ext cx="3431700" cy="372000"/>
          </a:xfrm>
          <a:prstGeom prst="rect">
            <a:avLst/>
          </a:prstGeom>
          <a:noFill/>
          <a:ln>
            <a:noFill/>
          </a:ln>
        </p:spPr>
        <p:txBody>
          <a:bodyPr anchorCtr="0" anchor="t" bIns="0" lIns="0" spcFirstLastPara="1" rIns="0" wrap="square" tIns="0">
            <a:noAutofit/>
          </a:bodyPr>
          <a:lstStyle/>
          <a:p>
            <a:pPr indent="0" lvl="0" marL="1828800" rtl="0" algn="ctr">
              <a:lnSpc>
                <a:spcPct val="120000"/>
              </a:lnSpc>
              <a:spcBef>
                <a:spcPts val="1000"/>
              </a:spcBef>
              <a:spcAft>
                <a:spcPts val="0"/>
              </a:spcAft>
              <a:buNone/>
            </a:pPr>
            <a:r>
              <a:rPr lang="en" sz="1800">
                <a:solidFill>
                  <a:schemeClr val="accent1"/>
                </a:solidFill>
                <a:latin typeface="Roboto Light"/>
                <a:ea typeface="Roboto Light"/>
                <a:cs typeface="Roboto Light"/>
                <a:sym typeface="Roboto Light"/>
              </a:rPr>
              <a:t>Link along </a:t>
            </a:r>
            <a:r>
              <a:rPr b="1" lang="en" sz="1800">
                <a:solidFill>
                  <a:schemeClr val="accent2"/>
                </a:solidFill>
                <a:latin typeface="Roboto"/>
                <a:ea typeface="Roboto"/>
                <a:cs typeface="Roboto"/>
                <a:sym typeface="Roboto"/>
              </a:rPr>
              <a:t>value chain</a:t>
            </a:r>
            <a:r>
              <a:rPr lang="en" sz="1800">
                <a:solidFill>
                  <a:schemeClr val="accent1"/>
                </a:solidFill>
                <a:latin typeface="Roboto Light"/>
                <a:ea typeface="Roboto Light"/>
                <a:cs typeface="Roboto Light"/>
                <a:sym typeface="Roboto Light"/>
              </a:rPr>
              <a:t> </a:t>
            </a:r>
            <a:r>
              <a:rPr b="1" lang="en" sz="1800">
                <a:solidFill>
                  <a:schemeClr val="accent2"/>
                </a:solidFill>
                <a:latin typeface="Roboto"/>
                <a:ea typeface="Roboto"/>
                <a:cs typeface="Roboto"/>
                <a:sym typeface="Roboto"/>
              </a:rPr>
              <a:t>and users</a:t>
            </a:r>
            <a:endParaRPr b="1" sz="1800">
              <a:solidFill>
                <a:schemeClr val="accent2"/>
              </a:solidFill>
              <a:latin typeface="Roboto"/>
              <a:ea typeface="Roboto"/>
              <a:cs typeface="Roboto"/>
              <a:sym typeface="Roboto"/>
            </a:endParaRPr>
          </a:p>
          <a:p>
            <a:pPr indent="0" lvl="0" marL="0" rtl="0" algn="ctr">
              <a:lnSpc>
                <a:spcPct val="120000"/>
              </a:lnSpc>
              <a:spcBef>
                <a:spcPts val="1000"/>
              </a:spcBef>
              <a:spcAft>
                <a:spcPts val="0"/>
              </a:spcAft>
              <a:buNone/>
            </a:pPr>
            <a:r>
              <a:t/>
            </a:r>
            <a:endParaRPr sz="1800">
              <a:solidFill>
                <a:schemeClr val="accent1"/>
              </a:solidFill>
              <a:latin typeface="Roboto Light"/>
              <a:ea typeface="Roboto Light"/>
              <a:cs typeface="Roboto Light"/>
              <a:sym typeface="Roboto Light"/>
            </a:endParaRPr>
          </a:p>
        </p:txBody>
      </p:sp>
      <p:sp>
        <p:nvSpPr>
          <p:cNvPr id="216" name="Google Shape;216;p37"/>
          <p:cNvSpPr txBox="1"/>
          <p:nvPr>
            <p:ph idx="1" type="body"/>
          </p:nvPr>
        </p:nvSpPr>
        <p:spPr>
          <a:xfrm>
            <a:off x="5553600" y="4059700"/>
            <a:ext cx="1892100" cy="775200"/>
          </a:xfrm>
          <a:prstGeom prst="rect">
            <a:avLst/>
          </a:prstGeom>
          <a:noFill/>
          <a:ln>
            <a:noFill/>
          </a:ln>
        </p:spPr>
        <p:txBody>
          <a:bodyPr anchorCtr="0" anchor="t" bIns="0" lIns="0" spcFirstLastPara="1" rIns="0" wrap="square" tIns="0">
            <a:noAutofit/>
          </a:bodyPr>
          <a:lstStyle/>
          <a:p>
            <a:pPr indent="0" lvl="0" marL="0" rtl="0" algn="ctr">
              <a:lnSpc>
                <a:spcPct val="120000"/>
              </a:lnSpc>
              <a:spcBef>
                <a:spcPts val="1000"/>
              </a:spcBef>
              <a:spcAft>
                <a:spcPts val="0"/>
              </a:spcAft>
              <a:buNone/>
            </a:pPr>
            <a:r>
              <a:rPr lang="en" sz="1800">
                <a:solidFill>
                  <a:schemeClr val="accent1"/>
                </a:solidFill>
                <a:latin typeface="Roboto Light"/>
                <a:ea typeface="Roboto Light"/>
                <a:cs typeface="Roboto Light"/>
                <a:sym typeface="Roboto Light"/>
              </a:rPr>
              <a:t>Ongoing </a:t>
            </a:r>
            <a:r>
              <a:rPr b="1" lang="en" sz="1800">
                <a:solidFill>
                  <a:schemeClr val="accent2"/>
                </a:solidFill>
                <a:latin typeface="Roboto"/>
                <a:ea typeface="Roboto"/>
                <a:cs typeface="Roboto"/>
                <a:sym typeface="Roboto"/>
              </a:rPr>
              <a:t>tracking</a:t>
            </a:r>
            <a:r>
              <a:rPr lang="en" sz="1800">
                <a:solidFill>
                  <a:schemeClr val="accent1"/>
                </a:solidFill>
                <a:latin typeface="Roboto Light"/>
                <a:ea typeface="Roboto Light"/>
                <a:cs typeface="Roboto Light"/>
                <a:sym typeface="Roboto Light"/>
              </a:rPr>
              <a:t> of implementation</a:t>
            </a:r>
            <a:endParaRPr sz="1800">
              <a:solidFill>
                <a:schemeClr val="accent1"/>
              </a:solidFill>
              <a:latin typeface="Roboto Light"/>
              <a:ea typeface="Roboto Light"/>
              <a:cs typeface="Roboto Light"/>
              <a:sym typeface="Roboto Light"/>
            </a:endParaRPr>
          </a:p>
        </p:txBody>
      </p:sp>
      <p:sp>
        <p:nvSpPr>
          <p:cNvPr id="217" name="Google Shape;217;p37"/>
          <p:cNvSpPr txBox="1"/>
          <p:nvPr>
            <p:ph idx="1" type="body"/>
          </p:nvPr>
        </p:nvSpPr>
        <p:spPr>
          <a:xfrm>
            <a:off x="3682675" y="2161725"/>
            <a:ext cx="1892100" cy="1042200"/>
          </a:xfrm>
          <a:prstGeom prst="rect">
            <a:avLst/>
          </a:prstGeom>
          <a:noFill/>
          <a:ln>
            <a:noFill/>
          </a:ln>
        </p:spPr>
        <p:txBody>
          <a:bodyPr anchorCtr="0" anchor="t" bIns="0" lIns="0" spcFirstLastPara="1" rIns="0" wrap="square" tIns="0">
            <a:noAutofit/>
          </a:bodyPr>
          <a:lstStyle/>
          <a:p>
            <a:pPr indent="0" lvl="0" marL="0" rtl="0" algn="ctr">
              <a:lnSpc>
                <a:spcPct val="120000"/>
              </a:lnSpc>
              <a:spcBef>
                <a:spcPts val="1000"/>
              </a:spcBef>
              <a:spcAft>
                <a:spcPts val="0"/>
              </a:spcAft>
              <a:buNone/>
            </a:pPr>
            <a:r>
              <a:rPr b="1" lang="en" sz="1800">
                <a:solidFill>
                  <a:schemeClr val="accent2"/>
                </a:solidFill>
                <a:latin typeface="Roboto"/>
                <a:ea typeface="Roboto"/>
                <a:cs typeface="Roboto"/>
                <a:sym typeface="Roboto"/>
              </a:rPr>
              <a:t>Design</a:t>
            </a:r>
            <a:r>
              <a:rPr lang="en" sz="1800">
                <a:solidFill>
                  <a:schemeClr val="accent1"/>
                </a:solidFill>
                <a:latin typeface="Roboto Light"/>
                <a:ea typeface="Roboto Light"/>
                <a:cs typeface="Roboto Light"/>
                <a:sym typeface="Roboto Light"/>
              </a:rPr>
              <a:t> for observing and forecasting</a:t>
            </a:r>
            <a:endParaRPr sz="1800">
              <a:solidFill>
                <a:schemeClr val="accent1"/>
              </a:solidFill>
              <a:latin typeface="Roboto Light"/>
              <a:ea typeface="Roboto Light"/>
              <a:cs typeface="Roboto Light"/>
              <a:sym typeface="Roboto Light"/>
            </a:endParaRPr>
          </a:p>
        </p:txBody>
      </p:sp>
      <p:sp>
        <p:nvSpPr>
          <p:cNvPr id="218" name="Google Shape;218;p37"/>
          <p:cNvSpPr txBox="1"/>
          <p:nvPr>
            <p:ph idx="1" type="body"/>
          </p:nvPr>
        </p:nvSpPr>
        <p:spPr>
          <a:xfrm>
            <a:off x="1669900" y="3926200"/>
            <a:ext cx="1892100" cy="1042200"/>
          </a:xfrm>
          <a:prstGeom prst="rect">
            <a:avLst/>
          </a:prstGeom>
          <a:noFill/>
          <a:ln>
            <a:noFill/>
          </a:ln>
        </p:spPr>
        <p:txBody>
          <a:bodyPr anchorCtr="0" anchor="t" bIns="0" lIns="0" spcFirstLastPara="1" rIns="0" wrap="square" tIns="0">
            <a:noAutofit/>
          </a:bodyPr>
          <a:lstStyle/>
          <a:p>
            <a:pPr indent="0" lvl="0" marL="0" rtl="0" algn="ctr">
              <a:lnSpc>
                <a:spcPct val="120000"/>
              </a:lnSpc>
              <a:spcBef>
                <a:spcPts val="1000"/>
              </a:spcBef>
              <a:spcAft>
                <a:spcPts val="0"/>
              </a:spcAft>
              <a:buNone/>
            </a:pPr>
            <a:r>
              <a:rPr b="1" lang="en" sz="1800">
                <a:solidFill>
                  <a:schemeClr val="accent2"/>
                </a:solidFill>
                <a:latin typeface="Roboto"/>
                <a:ea typeface="Roboto"/>
                <a:cs typeface="Roboto"/>
                <a:sym typeface="Roboto"/>
              </a:rPr>
              <a:t>Blueprint </a:t>
            </a:r>
            <a:r>
              <a:rPr lang="en" sz="1800">
                <a:solidFill>
                  <a:schemeClr val="accent1"/>
                </a:solidFill>
                <a:latin typeface="Roboto Light"/>
                <a:ea typeface="Roboto Light"/>
                <a:cs typeface="Roboto Light"/>
                <a:sym typeface="Roboto Light"/>
              </a:rPr>
              <a:t>for services if they don’t exist</a:t>
            </a:r>
            <a:endParaRPr sz="1800">
              <a:solidFill>
                <a:schemeClr val="accent1"/>
              </a:solidFill>
              <a:latin typeface="Roboto Light"/>
              <a:ea typeface="Roboto Light"/>
              <a:cs typeface="Roboto Light"/>
              <a:sym typeface="Roboto Light"/>
            </a:endParaRPr>
          </a:p>
        </p:txBody>
      </p:sp>
      <p:sp>
        <p:nvSpPr>
          <p:cNvPr id="219" name="Google Shape;219;p37"/>
          <p:cNvSpPr txBox="1"/>
          <p:nvPr>
            <p:ph idx="1" type="body"/>
          </p:nvPr>
        </p:nvSpPr>
        <p:spPr>
          <a:xfrm>
            <a:off x="6830450" y="2146200"/>
            <a:ext cx="1892100" cy="1042200"/>
          </a:xfrm>
          <a:prstGeom prst="rect">
            <a:avLst/>
          </a:prstGeom>
          <a:noFill/>
          <a:ln>
            <a:noFill/>
          </a:ln>
        </p:spPr>
        <p:txBody>
          <a:bodyPr anchorCtr="0" anchor="t" bIns="0" lIns="0" spcFirstLastPara="1" rIns="0" wrap="square" tIns="0">
            <a:noAutofit/>
          </a:bodyPr>
          <a:lstStyle/>
          <a:p>
            <a:pPr indent="0" lvl="0" marL="0" rtl="0" algn="ctr">
              <a:lnSpc>
                <a:spcPct val="120000"/>
              </a:lnSpc>
              <a:spcBef>
                <a:spcPts val="1000"/>
              </a:spcBef>
              <a:spcAft>
                <a:spcPts val="0"/>
              </a:spcAft>
              <a:buNone/>
            </a:pPr>
            <a:r>
              <a:rPr b="1" lang="en" sz="1800">
                <a:solidFill>
                  <a:schemeClr val="accent2"/>
                </a:solidFill>
                <a:latin typeface="Roboto"/>
                <a:ea typeface="Roboto"/>
                <a:cs typeface="Roboto"/>
                <a:sym typeface="Roboto"/>
              </a:rPr>
              <a:t>Economic value </a:t>
            </a:r>
            <a:r>
              <a:rPr lang="en" sz="1800">
                <a:solidFill>
                  <a:schemeClr val="accent1"/>
                </a:solidFill>
                <a:latin typeface="Roboto Light"/>
                <a:ea typeface="Roboto Light"/>
                <a:cs typeface="Roboto Light"/>
                <a:sym typeface="Roboto Light"/>
              </a:rPr>
              <a:t>assessment</a:t>
            </a:r>
            <a:endParaRPr sz="1800">
              <a:solidFill>
                <a:schemeClr val="accent1"/>
              </a:solidFill>
              <a:latin typeface="Roboto Light"/>
              <a:ea typeface="Roboto Light"/>
              <a:cs typeface="Roboto Light"/>
              <a:sym typeface="Roboto Light"/>
            </a:endParaRPr>
          </a:p>
        </p:txBody>
      </p:sp>
      <p:pic>
        <p:nvPicPr>
          <p:cNvPr id="220" name="Google Shape;220;p37"/>
          <p:cNvPicPr preferRelativeResize="0"/>
          <p:nvPr/>
        </p:nvPicPr>
        <p:blipFill>
          <a:blip r:embed="rId4">
            <a:alphaModFix/>
          </a:blip>
          <a:stretch>
            <a:fillRect/>
          </a:stretch>
        </p:blipFill>
        <p:spPr>
          <a:xfrm>
            <a:off x="5976599" y="3033400"/>
            <a:ext cx="967402" cy="1042200"/>
          </a:xfrm>
          <a:prstGeom prst="rect">
            <a:avLst/>
          </a:prstGeom>
          <a:noFill/>
          <a:ln>
            <a:noFill/>
          </a:ln>
        </p:spPr>
      </p:pic>
      <p:pic>
        <p:nvPicPr>
          <p:cNvPr id="221" name="Google Shape;221;p37"/>
          <p:cNvPicPr preferRelativeResize="0"/>
          <p:nvPr/>
        </p:nvPicPr>
        <p:blipFill rotWithShape="1">
          <a:blip r:embed="rId5">
            <a:alphaModFix/>
          </a:blip>
          <a:srcRect b="0" l="-1815" r="-4976" t="0"/>
          <a:stretch/>
        </p:blipFill>
        <p:spPr>
          <a:xfrm>
            <a:off x="4049875" y="920950"/>
            <a:ext cx="1076050" cy="1159249"/>
          </a:xfrm>
          <a:prstGeom prst="rect">
            <a:avLst/>
          </a:prstGeom>
          <a:noFill/>
          <a:ln>
            <a:noFill/>
          </a:ln>
        </p:spPr>
      </p:pic>
      <p:pic>
        <p:nvPicPr>
          <p:cNvPr id="222" name="Google Shape;222;p37"/>
          <p:cNvPicPr preferRelativeResize="0"/>
          <p:nvPr/>
        </p:nvPicPr>
        <p:blipFill rotWithShape="1">
          <a:blip r:embed="rId6">
            <a:alphaModFix/>
          </a:blip>
          <a:srcRect b="0" l="2954" r="2954" t="0"/>
          <a:stretch/>
        </p:blipFill>
        <p:spPr>
          <a:xfrm>
            <a:off x="2189075" y="2857000"/>
            <a:ext cx="860224" cy="1042199"/>
          </a:xfrm>
          <a:prstGeom prst="rect">
            <a:avLst/>
          </a:prstGeom>
          <a:noFill/>
          <a:ln>
            <a:noFill/>
          </a:ln>
        </p:spPr>
      </p:pic>
      <p:pic>
        <p:nvPicPr>
          <p:cNvPr id="223" name="Google Shape;223;p37"/>
          <p:cNvPicPr preferRelativeResize="0"/>
          <p:nvPr/>
        </p:nvPicPr>
        <p:blipFill rotWithShape="1">
          <a:blip r:embed="rId7">
            <a:alphaModFix/>
          </a:blip>
          <a:srcRect b="0" l="5811" r="0" t="0"/>
          <a:stretch/>
        </p:blipFill>
        <p:spPr>
          <a:xfrm>
            <a:off x="7145625" y="745613"/>
            <a:ext cx="1076050" cy="11592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28" name="Shape 228"/>
        <p:cNvGrpSpPr/>
        <p:nvPr/>
      </p:nvGrpSpPr>
      <p:grpSpPr>
        <a:xfrm>
          <a:off x="0" y="0"/>
          <a:ext cx="0" cy="0"/>
          <a:chOff x="0" y="0"/>
          <a:chExt cx="0" cy="0"/>
        </a:xfrm>
      </p:grpSpPr>
      <p:sp>
        <p:nvSpPr>
          <p:cNvPr id="229" name="Google Shape;229;p38"/>
          <p:cNvSpPr/>
          <p:nvPr/>
        </p:nvSpPr>
        <p:spPr>
          <a:xfrm>
            <a:off x="259464" y="4640115"/>
            <a:ext cx="8884500" cy="377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38"/>
          <p:cNvSpPr txBox="1"/>
          <p:nvPr/>
        </p:nvSpPr>
        <p:spPr>
          <a:xfrm>
            <a:off x="4013375" y="1293125"/>
            <a:ext cx="4652700" cy="738900"/>
          </a:xfrm>
          <a:prstGeom prst="rect">
            <a:avLst/>
          </a:prstGeom>
          <a:noFill/>
          <a:ln>
            <a:noFill/>
          </a:ln>
        </p:spPr>
        <p:txBody>
          <a:bodyPr anchorCtr="0" anchor="ctr" bIns="91425" lIns="91425" spcFirstLastPara="1" rIns="91425" wrap="square" tIns="91425">
            <a:spAutoFit/>
          </a:bodyPr>
          <a:lstStyle/>
          <a:p>
            <a:pPr indent="0" lvl="0" marL="0" marR="0" rtl="0" algn="r">
              <a:lnSpc>
                <a:spcPct val="100000"/>
              </a:lnSpc>
              <a:spcBef>
                <a:spcPts val="0"/>
              </a:spcBef>
              <a:spcAft>
                <a:spcPts val="0"/>
              </a:spcAft>
              <a:buClr>
                <a:schemeClr val="dk1"/>
              </a:buClr>
              <a:buSzPts val="1100"/>
              <a:buFont typeface="Arial"/>
              <a:buNone/>
            </a:pPr>
            <a:r>
              <a:rPr b="1" lang="en" sz="3600">
                <a:solidFill>
                  <a:schemeClr val="lt1"/>
                </a:solidFill>
                <a:latin typeface="Barlow"/>
                <a:ea typeface="Barlow"/>
                <a:cs typeface="Barlow"/>
                <a:sym typeface="Barlow"/>
              </a:rPr>
              <a:t>HOW </a:t>
            </a:r>
            <a:r>
              <a:rPr b="1" lang="en" sz="3600">
                <a:solidFill>
                  <a:schemeClr val="lt1"/>
                </a:solidFill>
                <a:latin typeface="Barlow"/>
                <a:ea typeface="Barlow"/>
                <a:cs typeface="Barlow"/>
                <a:sym typeface="Barlow"/>
              </a:rPr>
              <a:t>DO WE BEGIN?</a:t>
            </a:r>
            <a:endParaRPr b="1" i="0" sz="3600" u="none" cap="none" strike="noStrike">
              <a:solidFill>
                <a:schemeClr val="lt1"/>
              </a:solidFill>
              <a:latin typeface="Barlow"/>
              <a:ea typeface="Barlow"/>
              <a:cs typeface="Barlow"/>
              <a:sym typeface="Barlow"/>
            </a:endParaRPr>
          </a:p>
        </p:txBody>
      </p:sp>
      <p:pic>
        <p:nvPicPr>
          <p:cNvPr id="231" name="Google Shape;231;p38"/>
          <p:cNvPicPr preferRelativeResize="0"/>
          <p:nvPr/>
        </p:nvPicPr>
        <p:blipFill>
          <a:blip r:embed="rId3">
            <a:alphaModFix/>
          </a:blip>
          <a:stretch>
            <a:fillRect/>
          </a:stretch>
        </p:blipFill>
        <p:spPr>
          <a:xfrm>
            <a:off x="4136350" y="2086813"/>
            <a:ext cx="1164775" cy="1212275"/>
          </a:xfrm>
          <a:prstGeom prst="rect">
            <a:avLst/>
          </a:prstGeom>
          <a:noFill/>
          <a:ln>
            <a:noFill/>
          </a:ln>
        </p:spPr>
      </p:pic>
      <p:pic>
        <p:nvPicPr>
          <p:cNvPr id="232" name="Google Shape;232;p38"/>
          <p:cNvPicPr preferRelativeResize="0"/>
          <p:nvPr/>
        </p:nvPicPr>
        <p:blipFill>
          <a:blip r:embed="rId4">
            <a:alphaModFix/>
          </a:blip>
          <a:stretch>
            <a:fillRect/>
          </a:stretch>
        </p:blipFill>
        <p:spPr>
          <a:xfrm>
            <a:off x="5972188" y="2034515"/>
            <a:ext cx="1105225" cy="1150296"/>
          </a:xfrm>
          <a:prstGeom prst="rect">
            <a:avLst/>
          </a:prstGeom>
          <a:noFill/>
          <a:ln>
            <a:noFill/>
          </a:ln>
        </p:spPr>
      </p:pic>
      <p:pic>
        <p:nvPicPr>
          <p:cNvPr id="233" name="Google Shape;233;p38"/>
          <p:cNvPicPr preferRelativeResize="0"/>
          <p:nvPr/>
        </p:nvPicPr>
        <p:blipFill>
          <a:blip r:embed="rId5">
            <a:alphaModFix/>
          </a:blip>
          <a:stretch>
            <a:fillRect/>
          </a:stretch>
        </p:blipFill>
        <p:spPr>
          <a:xfrm>
            <a:off x="4242338" y="3353868"/>
            <a:ext cx="1105229" cy="1150300"/>
          </a:xfrm>
          <a:prstGeom prst="rect">
            <a:avLst/>
          </a:prstGeom>
          <a:noFill/>
          <a:ln>
            <a:noFill/>
          </a:ln>
        </p:spPr>
      </p:pic>
      <p:pic>
        <p:nvPicPr>
          <p:cNvPr id="234" name="Google Shape;234;p38"/>
          <p:cNvPicPr preferRelativeResize="0"/>
          <p:nvPr/>
        </p:nvPicPr>
        <p:blipFill>
          <a:blip r:embed="rId6">
            <a:alphaModFix/>
          </a:blip>
          <a:stretch>
            <a:fillRect/>
          </a:stretch>
        </p:blipFill>
        <p:spPr>
          <a:xfrm>
            <a:off x="5942400" y="3349318"/>
            <a:ext cx="1164775" cy="1212275"/>
          </a:xfrm>
          <a:prstGeom prst="rect">
            <a:avLst/>
          </a:prstGeom>
          <a:noFill/>
          <a:ln>
            <a:noFill/>
          </a:ln>
        </p:spPr>
      </p:pic>
      <p:sp>
        <p:nvSpPr>
          <p:cNvPr id="235" name="Google Shape;235;p38"/>
          <p:cNvSpPr txBox="1"/>
          <p:nvPr/>
        </p:nvSpPr>
        <p:spPr>
          <a:xfrm>
            <a:off x="3675500" y="3079491"/>
            <a:ext cx="2086500" cy="56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200">
                <a:solidFill>
                  <a:schemeClr val="lt1"/>
                </a:solidFill>
                <a:latin typeface="Roboto"/>
                <a:ea typeface="Roboto"/>
                <a:cs typeface="Roboto"/>
                <a:sym typeface="Roboto"/>
              </a:rPr>
              <a:t>Ocean Carbon Cycle</a:t>
            </a:r>
            <a:endParaRPr b="1" sz="1200">
              <a:solidFill>
                <a:schemeClr val="lt1"/>
              </a:solidFill>
              <a:latin typeface="Roboto"/>
              <a:ea typeface="Roboto"/>
              <a:cs typeface="Roboto"/>
              <a:sym typeface="Roboto"/>
            </a:endParaRPr>
          </a:p>
          <a:p>
            <a:pPr indent="0" lvl="0" marL="0" rtl="0" algn="ctr">
              <a:lnSpc>
                <a:spcPct val="115000"/>
              </a:lnSpc>
              <a:spcBef>
                <a:spcPts val="0"/>
              </a:spcBef>
              <a:spcAft>
                <a:spcPts val="1100"/>
              </a:spcAft>
              <a:buNone/>
            </a:pPr>
            <a:r>
              <a:t/>
            </a:r>
            <a:endParaRPr sz="1100">
              <a:solidFill>
                <a:schemeClr val="lt1"/>
              </a:solidFill>
              <a:latin typeface="Roboto Light"/>
              <a:ea typeface="Roboto Light"/>
              <a:cs typeface="Roboto Light"/>
              <a:sym typeface="Roboto Light"/>
            </a:endParaRPr>
          </a:p>
        </p:txBody>
      </p:sp>
      <p:sp>
        <p:nvSpPr>
          <p:cNvPr id="236" name="Google Shape;236;p38"/>
          <p:cNvSpPr txBox="1"/>
          <p:nvPr/>
        </p:nvSpPr>
        <p:spPr>
          <a:xfrm>
            <a:off x="5501088" y="3079491"/>
            <a:ext cx="20865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200">
                <a:solidFill>
                  <a:schemeClr val="lt1"/>
                </a:solidFill>
                <a:latin typeface="Roboto"/>
                <a:ea typeface="Roboto"/>
                <a:cs typeface="Roboto"/>
                <a:sym typeface="Roboto"/>
              </a:rPr>
              <a:t>Tropical Cyclones</a:t>
            </a:r>
            <a:endParaRPr sz="1100">
              <a:solidFill>
                <a:schemeClr val="lt1"/>
              </a:solidFill>
              <a:latin typeface="Roboto Light"/>
              <a:ea typeface="Roboto Light"/>
              <a:cs typeface="Roboto Light"/>
              <a:sym typeface="Roboto Light"/>
            </a:endParaRPr>
          </a:p>
        </p:txBody>
      </p:sp>
      <p:grpSp>
        <p:nvGrpSpPr>
          <p:cNvPr id="237" name="Google Shape;237;p38"/>
          <p:cNvGrpSpPr/>
          <p:nvPr/>
        </p:nvGrpSpPr>
        <p:grpSpPr>
          <a:xfrm>
            <a:off x="7081750" y="2003513"/>
            <a:ext cx="2086500" cy="1445279"/>
            <a:chOff x="7015525" y="2003513"/>
            <a:chExt cx="2086500" cy="1445279"/>
          </a:xfrm>
        </p:grpSpPr>
        <p:pic>
          <p:nvPicPr>
            <p:cNvPr id="238" name="Google Shape;238;p38"/>
            <p:cNvPicPr preferRelativeResize="0"/>
            <p:nvPr/>
          </p:nvPicPr>
          <p:blipFill>
            <a:blip r:embed="rId7">
              <a:alphaModFix/>
            </a:blip>
            <a:stretch>
              <a:fillRect/>
            </a:stretch>
          </p:blipFill>
          <p:spPr>
            <a:xfrm>
              <a:off x="7476375" y="2003513"/>
              <a:ext cx="1164775" cy="1212275"/>
            </a:xfrm>
            <a:prstGeom prst="rect">
              <a:avLst/>
            </a:prstGeom>
            <a:noFill/>
            <a:ln>
              <a:noFill/>
            </a:ln>
          </p:spPr>
        </p:pic>
        <p:sp>
          <p:nvSpPr>
            <p:cNvPr id="239" name="Google Shape;239;p38"/>
            <p:cNvSpPr txBox="1"/>
            <p:nvPr/>
          </p:nvSpPr>
          <p:spPr>
            <a:xfrm>
              <a:off x="7015525" y="3079491"/>
              <a:ext cx="20865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200">
                  <a:solidFill>
                    <a:schemeClr val="lt1"/>
                  </a:solidFill>
                  <a:latin typeface="Roboto"/>
                  <a:ea typeface="Roboto"/>
                  <a:cs typeface="Roboto"/>
                  <a:sym typeface="Roboto"/>
                </a:rPr>
                <a:t>Marine LIfe</a:t>
              </a:r>
              <a:endParaRPr sz="1100">
                <a:solidFill>
                  <a:schemeClr val="lt1"/>
                </a:solidFill>
                <a:latin typeface="Roboto Light"/>
                <a:ea typeface="Roboto Light"/>
                <a:cs typeface="Roboto Light"/>
                <a:sym typeface="Roboto Light"/>
              </a:endParaRPr>
            </a:p>
          </p:txBody>
        </p:sp>
      </p:grpSp>
      <p:grpSp>
        <p:nvGrpSpPr>
          <p:cNvPr id="240" name="Google Shape;240;p38"/>
          <p:cNvGrpSpPr/>
          <p:nvPr/>
        </p:nvGrpSpPr>
        <p:grpSpPr>
          <a:xfrm>
            <a:off x="6983913" y="3349318"/>
            <a:ext cx="2086500" cy="1270804"/>
            <a:chOff x="6917688" y="3349318"/>
            <a:chExt cx="2086500" cy="1270804"/>
          </a:xfrm>
        </p:grpSpPr>
        <p:pic>
          <p:nvPicPr>
            <p:cNvPr id="241" name="Google Shape;241;p38"/>
            <p:cNvPicPr preferRelativeResize="0"/>
            <p:nvPr/>
          </p:nvPicPr>
          <p:blipFill>
            <a:blip r:embed="rId8">
              <a:alphaModFix/>
            </a:blip>
            <a:stretch>
              <a:fillRect/>
            </a:stretch>
          </p:blipFill>
          <p:spPr>
            <a:xfrm>
              <a:off x="7378550" y="3349318"/>
              <a:ext cx="1164775" cy="1212275"/>
            </a:xfrm>
            <a:prstGeom prst="rect">
              <a:avLst/>
            </a:prstGeom>
            <a:noFill/>
            <a:ln>
              <a:noFill/>
            </a:ln>
          </p:spPr>
        </p:pic>
        <p:sp>
          <p:nvSpPr>
            <p:cNvPr id="242" name="Google Shape;242;p38"/>
            <p:cNvSpPr txBox="1"/>
            <p:nvPr/>
          </p:nvSpPr>
          <p:spPr>
            <a:xfrm>
              <a:off x="6917688" y="4250822"/>
              <a:ext cx="20865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200">
                  <a:solidFill>
                    <a:schemeClr val="lt1"/>
                  </a:solidFill>
                  <a:latin typeface="Roboto"/>
                  <a:ea typeface="Roboto"/>
                  <a:cs typeface="Roboto"/>
                  <a:sym typeface="Roboto"/>
                </a:rPr>
                <a:t>Storm Surge</a:t>
              </a:r>
              <a:endParaRPr sz="1100">
                <a:solidFill>
                  <a:schemeClr val="lt1"/>
                </a:solidFill>
                <a:latin typeface="Roboto Light"/>
                <a:ea typeface="Roboto Light"/>
                <a:cs typeface="Roboto Light"/>
                <a:sym typeface="Roboto Light"/>
              </a:endParaRPr>
            </a:p>
          </p:txBody>
        </p:sp>
      </p:grpSp>
      <p:sp>
        <p:nvSpPr>
          <p:cNvPr id="243" name="Google Shape;243;p38"/>
          <p:cNvSpPr txBox="1"/>
          <p:nvPr/>
        </p:nvSpPr>
        <p:spPr>
          <a:xfrm>
            <a:off x="5481538" y="4250822"/>
            <a:ext cx="20865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200">
                <a:solidFill>
                  <a:schemeClr val="lt1"/>
                </a:solidFill>
                <a:latin typeface="Roboto"/>
                <a:ea typeface="Roboto"/>
                <a:cs typeface="Roboto"/>
                <a:sym typeface="Roboto"/>
              </a:rPr>
              <a:t>Boundary Current</a:t>
            </a:r>
            <a:endParaRPr sz="1100">
              <a:solidFill>
                <a:schemeClr val="lt1"/>
              </a:solidFill>
              <a:latin typeface="Roboto Light"/>
              <a:ea typeface="Roboto Light"/>
              <a:cs typeface="Roboto Light"/>
              <a:sym typeface="Roboto Light"/>
            </a:endParaRPr>
          </a:p>
        </p:txBody>
      </p:sp>
      <p:sp>
        <p:nvSpPr>
          <p:cNvPr id="244" name="Google Shape;244;p38"/>
          <p:cNvSpPr txBox="1"/>
          <p:nvPr/>
        </p:nvSpPr>
        <p:spPr>
          <a:xfrm>
            <a:off x="3586775" y="4234822"/>
            <a:ext cx="20865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200">
                <a:solidFill>
                  <a:schemeClr val="lt1"/>
                </a:solidFill>
                <a:latin typeface="Roboto"/>
                <a:ea typeface="Roboto"/>
                <a:cs typeface="Roboto"/>
                <a:sym typeface="Roboto"/>
              </a:rPr>
              <a:t>Marine Heatwaves</a:t>
            </a:r>
            <a:endParaRPr sz="1100">
              <a:solidFill>
                <a:schemeClr val="lt1"/>
              </a:solidFill>
              <a:latin typeface="Roboto Light"/>
              <a:ea typeface="Roboto Light"/>
              <a:cs typeface="Roboto Light"/>
              <a:sym typeface="Roboto Light"/>
            </a:endParaRPr>
          </a:p>
        </p:txBody>
      </p:sp>
      <p:pic>
        <p:nvPicPr>
          <p:cNvPr id="245" name="Google Shape;245;p38"/>
          <p:cNvPicPr preferRelativeResize="0"/>
          <p:nvPr/>
        </p:nvPicPr>
        <p:blipFill rotWithShape="1">
          <a:blip r:embed="rId9">
            <a:alphaModFix amt="69000"/>
          </a:blip>
          <a:srcRect b="1399" l="46328" r="0" t="5308"/>
          <a:stretch/>
        </p:blipFill>
        <p:spPr>
          <a:xfrm>
            <a:off x="10250" y="0"/>
            <a:ext cx="3719337" cy="53284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9"/>
          <p:cNvSpPr/>
          <p:nvPr/>
        </p:nvSpPr>
        <p:spPr>
          <a:xfrm>
            <a:off x="5401950" y="1482569"/>
            <a:ext cx="2737200" cy="1968300"/>
          </a:xfrm>
          <a:prstGeom prst="homePlate">
            <a:avLst>
              <a:gd fmla="val 21092"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spcBef>
                <a:spcPts val="0"/>
              </a:spcBef>
              <a:spcAft>
                <a:spcPts val="0"/>
              </a:spcAft>
              <a:buNone/>
            </a:pPr>
            <a:r>
              <a:rPr b="1" lang="en" sz="1300">
                <a:solidFill>
                  <a:schemeClr val="accent1"/>
                </a:solidFill>
                <a:latin typeface="Barlow"/>
                <a:ea typeface="Barlow"/>
                <a:cs typeface="Barlow"/>
                <a:sym typeface="Barlow"/>
              </a:rPr>
              <a:t>IMPLEMENTATION</a:t>
            </a:r>
            <a:endParaRPr b="1" sz="1300">
              <a:solidFill>
                <a:schemeClr val="accent1"/>
              </a:solidFill>
              <a:latin typeface="Barlow"/>
              <a:ea typeface="Barlow"/>
              <a:cs typeface="Barlow"/>
              <a:sym typeface="Barlow"/>
            </a:endParaRPr>
          </a:p>
          <a:p>
            <a:pPr indent="0" lvl="0" marL="457200" rtl="0" algn="l">
              <a:spcBef>
                <a:spcPts val="0"/>
              </a:spcBef>
              <a:spcAft>
                <a:spcPts val="0"/>
              </a:spcAft>
              <a:buNone/>
            </a:pPr>
            <a:r>
              <a:rPr lang="en" sz="1300">
                <a:solidFill>
                  <a:schemeClr val="accent1"/>
                </a:solidFill>
                <a:latin typeface="Barlow"/>
                <a:ea typeface="Barlow"/>
                <a:cs typeface="Barlow"/>
                <a:sym typeface="Barlow"/>
              </a:rPr>
              <a:t>Maximize Return On Investment</a:t>
            </a:r>
            <a:endParaRPr sz="1300">
              <a:solidFill>
                <a:schemeClr val="accent1"/>
              </a:solidFill>
              <a:latin typeface="Barlow"/>
              <a:ea typeface="Barlow"/>
              <a:cs typeface="Barlow"/>
              <a:sym typeface="Barlow"/>
            </a:endParaRPr>
          </a:p>
          <a:p>
            <a:pPr indent="0" lvl="0" marL="457200" rtl="0" algn="l">
              <a:spcBef>
                <a:spcPts val="0"/>
              </a:spcBef>
              <a:spcAft>
                <a:spcPts val="0"/>
              </a:spcAft>
              <a:buNone/>
            </a:pPr>
            <a:r>
              <a:t/>
            </a:r>
            <a:endParaRPr sz="500">
              <a:solidFill>
                <a:schemeClr val="accent1"/>
              </a:solidFill>
              <a:latin typeface="Barlow"/>
              <a:ea typeface="Barlow"/>
              <a:cs typeface="Barlow"/>
              <a:sym typeface="Barlow"/>
            </a:endParaRPr>
          </a:p>
          <a:p>
            <a:pPr indent="0" lvl="0" marL="457200" rtl="0" algn="l">
              <a:spcBef>
                <a:spcPts val="0"/>
              </a:spcBef>
              <a:spcAft>
                <a:spcPts val="0"/>
              </a:spcAft>
              <a:buNone/>
            </a:pPr>
            <a:r>
              <a:rPr lang="en" sz="1300">
                <a:solidFill>
                  <a:schemeClr val="accent1"/>
                </a:solidFill>
                <a:latin typeface="Barlow"/>
                <a:ea typeface="Barlow"/>
                <a:cs typeface="Barlow"/>
                <a:sym typeface="Barlow"/>
              </a:rPr>
              <a:t>Embed across global observing systems</a:t>
            </a:r>
            <a:endParaRPr sz="1300">
              <a:latin typeface="Barlow"/>
              <a:ea typeface="Barlow"/>
              <a:cs typeface="Barlow"/>
              <a:sym typeface="Barlow"/>
            </a:endParaRPr>
          </a:p>
        </p:txBody>
      </p:sp>
      <p:sp>
        <p:nvSpPr>
          <p:cNvPr id="252" name="Google Shape;252;p39"/>
          <p:cNvSpPr/>
          <p:nvPr/>
        </p:nvSpPr>
        <p:spPr>
          <a:xfrm>
            <a:off x="2782350" y="1484625"/>
            <a:ext cx="3045300" cy="1968300"/>
          </a:xfrm>
          <a:prstGeom prst="homePlate">
            <a:avLst>
              <a:gd fmla="val 21092"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spcBef>
                <a:spcPts val="0"/>
              </a:spcBef>
              <a:spcAft>
                <a:spcPts val="0"/>
              </a:spcAft>
              <a:buNone/>
            </a:pPr>
            <a:r>
              <a:rPr b="1" lang="en" sz="1300">
                <a:solidFill>
                  <a:schemeClr val="accent1"/>
                </a:solidFill>
                <a:latin typeface="Barlow"/>
                <a:ea typeface="Barlow"/>
                <a:cs typeface="Barlow"/>
                <a:sym typeface="Barlow"/>
              </a:rPr>
              <a:t>PILOT </a:t>
            </a:r>
            <a:r>
              <a:rPr b="1" lang="en" sz="1300">
                <a:solidFill>
                  <a:schemeClr val="accent1"/>
                </a:solidFill>
                <a:latin typeface="Barlow"/>
                <a:ea typeface="Barlow"/>
                <a:cs typeface="Barlow"/>
                <a:sym typeface="Barlow"/>
              </a:rPr>
              <a:t>ACTIVITY</a:t>
            </a:r>
            <a:endParaRPr b="1" sz="1300">
              <a:latin typeface="Barlow"/>
              <a:ea typeface="Barlow"/>
              <a:cs typeface="Barlow"/>
              <a:sym typeface="Barlow"/>
            </a:endParaRPr>
          </a:p>
          <a:p>
            <a:pPr indent="0" lvl="0" marL="457200" rtl="0" algn="l">
              <a:spcBef>
                <a:spcPts val="0"/>
              </a:spcBef>
              <a:spcAft>
                <a:spcPts val="0"/>
              </a:spcAft>
              <a:buNone/>
            </a:pPr>
            <a:r>
              <a:rPr lang="en" sz="1300">
                <a:solidFill>
                  <a:schemeClr val="accent1"/>
                </a:solidFill>
                <a:latin typeface="Barlow"/>
                <a:ea typeface="Barlow"/>
                <a:cs typeface="Barlow"/>
                <a:sym typeface="Barlow"/>
              </a:rPr>
              <a:t>Fill observing system gaps and evaluate solutions</a:t>
            </a:r>
            <a:endParaRPr sz="1300">
              <a:solidFill>
                <a:schemeClr val="accent1"/>
              </a:solidFill>
              <a:latin typeface="Barlow"/>
              <a:ea typeface="Barlow"/>
              <a:cs typeface="Barlow"/>
              <a:sym typeface="Barlow"/>
            </a:endParaRPr>
          </a:p>
          <a:p>
            <a:pPr indent="0" lvl="0" marL="457200" rtl="0" algn="l">
              <a:spcBef>
                <a:spcPts val="0"/>
              </a:spcBef>
              <a:spcAft>
                <a:spcPts val="0"/>
              </a:spcAft>
              <a:buNone/>
            </a:pPr>
            <a:r>
              <a:t/>
            </a:r>
            <a:endParaRPr sz="500">
              <a:solidFill>
                <a:schemeClr val="accent1"/>
              </a:solidFill>
              <a:latin typeface="Barlow"/>
              <a:ea typeface="Barlow"/>
              <a:cs typeface="Barlow"/>
              <a:sym typeface="Barlow"/>
            </a:endParaRPr>
          </a:p>
          <a:p>
            <a:pPr indent="0" lvl="0" marL="457200" rtl="0" algn="l">
              <a:spcBef>
                <a:spcPts val="0"/>
              </a:spcBef>
              <a:spcAft>
                <a:spcPts val="0"/>
              </a:spcAft>
              <a:buNone/>
            </a:pPr>
            <a:r>
              <a:rPr lang="en" sz="1300">
                <a:solidFill>
                  <a:schemeClr val="accent1"/>
                </a:solidFill>
                <a:latin typeface="Barlow"/>
                <a:ea typeface="Barlow"/>
                <a:cs typeface="Barlow"/>
                <a:sym typeface="Barlow"/>
              </a:rPr>
              <a:t>Refine delivery of ocean information</a:t>
            </a:r>
            <a:endParaRPr sz="1300">
              <a:solidFill>
                <a:schemeClr val="accent1"/>
              </a:solidFill>
              <a:latin typeface="Barlow"/>
              <a:ea typeface="Barlow"/>
              <a:cs typeface="Barlow"/>
              <a:sym typeface="Barlow"/>
            </a:endParaRPr>
          </a:p>
          <a:p>
            <a:pPr indent="457200" lvl="0" marL="0" rtl="0" algn="l">
              <a:spcBef>
                <a:spcPts val="0"/>
              </a:spcBef>
              <a:spcAft>
                <a:spcPts val="0"/>
              </a:spcAft>
              <a:buNone/>
            </a:pPr>
            <a:r>
              <a:t/>
            </a:r>
            <a:endParaRPr sz="1300">
              <a:latin typeface="Barlow"/>
              <a:ea typeface="Barlow"/>
              <a:cs typeface="Barlow"/>
              <a:sym typeface="Barlow"/>
            </a:endParaRPr>
          </a:p>
          <a:p>
            <a:pPr indent="0" lvl="0" marL="514350" rtl="0" algn="l">
              <a:spcBef>
                <a:spcPts val="0"/>
              </a:spcBef>
              <a:spcAft>
                <a:spcPts val="0"/>
              </a:spcAft>
              <a:buNone/>
            </a:pPr>
            <a:r>
              <a:t/>
            </a:r>
            <a:endParaRPr sz="1300">
              <a:latin typeface="Barlow"/>
              <a:ea typeface="Barlow"/>
              <a:cs typeface="Barlow"/>
              <a:sym typeface="Barlow"/>
            </a:endParaRPr>
          </a:p>
        </p:txBody>
      </p:sp>
      <p:sp>
        <p:nvSpPr>
          <p:cNvPr id="253" name="Google Shape;253;p39"/>
          <p:cNvSpPr/>
          <p:nvPr/>
        </p:nvSpPr>
        <p:spPr>
          <a:xfrm>
            <a:off x="2068025" y="2841025"/>
            <a:ext cx="6071100" cy="372000"/>
          </a:xfrm>
          <a:prstGeom prst="homePlate">
            <a:avLst>
              <a:gd fmla="val 50000" name="adj"/>
            </a:avLst>
          </a:prstGeom>
          <a:solidFill>
            <a:srgbClr val="83B0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Barlow"/>
                <a:ea typeface="Barlow"/>
                <a:cs typeface="Barlow"/>
                <a:sym typeface="Barlow"/>
              </a:rPr>
              <a:t>                               </a:t>
            </a:r>
            <a:r>
              <a:rPr lang="en" sz="1300">
                <a:solidFill>
                  <a:schemeClr val="lt1"/>
                </a:solidFill>
                <a:latin typeface="Barlow"/>
                <a:ea typeface="Barlow"/>
                <a:cs typeface="Barlow"/>
                <a:sym typeface="Barlow"/>
              </a:rPr>
              <a:t>Tools for tracking and reporting of success</a:t>
            </a:r>
            <a:endParaRPr sz="1300">
              <a:solidFill>
                <a:schemeClr val="lt1"/>
              </a:solidFill>
              <a:latin typeface="Barlow"/>
              <a:ea typeface="Barlow"/>
              <a:cs typeface="Barlow"/>
              <a:sym typeface="Barlow"/>
            </a:endParaRPr>
          </a:p>
        </p:txBody>
      </p:sp>
      <p:sp>
        <p:nvSpPr>
          <p:cNvPr id="254" name="Google Shape;254;p39"/>
          <p:cNvSpPr/>
          <p:nvPr/>
        </p:nvSpPr>
        <p:spPr>
          <a:xfrm>
            <a:off x="2711401" y="3207869"/>
            <a:ext cx="5458800" cy="372000"/>
          </a:xfrm>
          <a:prstGeom prst="homePlate">
            <a:avLst>
              <a:gd fmla="val 50000" name="adj"/>
            </a:avLst>
          </a:prstGeom>
          <a:solidFill>
            <a:srgbClr val="467F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Barlow"/>
                <a:ea typeface="Barlow"/>
                <a:cs typeface="Barlow"/>
                <a:sym typeface="Barlow"/>
              </a:rPr>
              <a:t>Continuous engagement and feedback from user communities</a:t>
            </a:r>
            <a:endParaRPr sz="1300">
              <a:solidFill>
                <a:schemeClr val="lt1"/>
              </a:solidFill>
              <a:latin typeface="Barlow"/>
              <a:ea typeface="Barlow"/>
              <a:cs typeface="Barlow"/>
              <a:sym typeface="Barlow"/>
            </a:endParaRPr>
          </a:p>
        </p:txBody>
      </p:sp>
      <p:cxnSp>
        <p:nvCxnSpPr>
          <p:cNvPr id="255" name="Google Shape;255;p39"/>
          <p:cNvCxnSpPr/>
          <p:nvPr/>
        </p:nvCxnSpPr>
        <p:spPr>
          <a:xfrm>
            <a:off x="400312" y="520838"/>
            <a:ext cx="291600" cy="0"/>
          </a:xfrm>
          <a:prstGeom prst="straightConnector1">
            <a:avLst/>
          </a:prstGeom>
          <a:noFill/>
          <a:ln cap="flat" cmpd="sng" w="28575">
            <a:solidFill>
              <a:srgbClr val="F38417"/>
            </a:solidFill>
            <a:prstDash val="solid"/>
            <a:round/>
            <a:headEnd len="sm" w="sm" type="none"/>
            <a:tailEnd len="sm" w="sm" type="none"/>
          </a:ln>
        </p:spPr>
      </p:cxnSp>
      <p:sp>
        <p:nvSpPr>
          <p:cNvPr id="256" name="Google Shape;256;p39"/>
          <p:cNvSpPr/>
          <p:nvPr/>
        </p:nvSpPr>
        <p:spPr>
          <a:xfrm>
            <a:off x="700500" y="1484600"/>
            <a:ext cx="2556600" cy="2104200"/>
          </a:xfrm>
          <a:prstGeom prst="homePlate">
            <a:avLst>
              <a:gd fmla="val 21092" name="adj"/>
            </a:avLst>
          </a:prstGeom>
          <a:solidFill>
            <a:schemeClr val="lt2"/>
          </a:solidFill>
          <a:ln cap="flat" cmpd="sng" w="2857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accent1"/>
                </a:solidFill>
                <a:latin typeface="Barlow"/>
                <a:ea typeface="Barlow"/>
                <a:cs typeface="Barlow"/>
                <a:sym typeface="Barlow"/>
              </a:rPr>
              <a:t>ENGAGEMENT &amp; DESIGN</a:t>
            </a:r>
            <a:endParaRPr b="1" sz="1300">
              <a:solidFill>
                <a:schemeClr val="accent1"/>
              </a:solidFill>
              <a:latin typeface="Barlow"/>
              <a:ea typeface="Barlow"/>
              <a:cs typeface="Barlow"/>
              <a:sym typeface="Barlow"/>
            </a:endParaRPr>
          </a:p>
          <a:p>
            <a:pPr indent="0" lvl="0" marL="0" marR="106994" rtl="0" algn="l">
              <a:spcBef>
                <a:spcPts val="0"/>
              </a:spcBef>
              <a:spcAft>
                <a:spcPts val="0"/>
              </a:spcAft>
              <a:buNone/>
            </a:pPr>
            <a:r>
              <a:rPr lang="en" sz="1300">
                <a:solidFill>
                  <a:schemeClr val="accent1"/>
                </a:solidFill>
                <a:latin typeface="Barlow"/>
                <a:ea typeface="Barlow"/>
                <a:cs typeface="Barlow"/>
                <a:sym typeface="Barlow"/>
              </a:rPr>
              <a:t>Engaging with user communities to inform pilot activity</a:t>
            </a:r>
            <a:endParaRPr sz="1300">
              <a:solidFill>
                <a:schemeClr val="accent1"/>
              </a:solidFill>
              <a:latin typeface="Barlow"/>
              <a:ea typeface="Barlow"/>
              <a:cs typeface="Barlow"/>
              <a:sym typeface="Barlow"/>
            </a:endParaRPr>
          </a:p>
          <a:p>
            <a:pPr indent="0" lvl="0" marL="0" rtl="0" algn="l">
              <a:spcBef>
                <a:spcPts val="0"/>
              </a:spcBef>
              <a:spcAft>
                <a:spcPts val="0"/>
              </a:spcAft>
              <a:buNone/>
            </a:pPr>
            <a:r>
              <a:t/>
            </a:r>
            <a:endParaRPr sz="1300">
              <a:solidFill>
                <a:schemeClr val="accent1"/>
              </a:solidFill>
              <a:latin typeface="Barlow"/>
              <a:ea typeface="Barlow"/>
              <a:cs typeface="Barlow"/>
              <a:sym typeface="Barlow"/>
            </a:endParaRPr>
          </a:p>
          <a:p>
            <a:pPr indent="0" lvl="0" marL="0" rtl="0" algn="l">
              <a:spcBef>
                <a:spcPts val="0"/>
              </a:spcBef>
              <a:spcAft>
                <a:spcPts val="0"/>
              </a:spcAft>
              <a:buNone/>
            </a:pPr>
            <a:r>
              <a:t/>
            </a:r>
            <a:endParaRPr sz="1300">
              <a:solidFill>
                <a:schemeClr val="accent1"/>
              </a:solidFill>
              <a:latin typeface="Barlow"/>
              <a:ea typeface="Barlow"/>
              <a:cs typeface="Barlow"/>
              <a:sym typeface="Barlow"/>
            </a:endParaRPr>
          </a:p>
          <a:p>
            <a:pPr indent="0" lvl="0" marL="0" rtl="0" algn="l">
              <a:spcBef>
                <a:spcPts val="0"/>
              </a:spcBef>
              <a:spcAft>
                <a:spcPts val="0"/>
              </a:spcAft>
              <a:buNone/>
            </a:pPr>
            <a:r>
              <a:t/>
            </a:r>
            <a:endParaRPr sz="1300">
              <a:solidFill>
                <a:schemeClr val="accent1"/>
              </a:solidFill>
              <a:latin typeface="Barlow"/>
              <a:ea typeface="Barlow"/>
              <a:cs typeface="Barlow"/>
              <a:sym typeface="Barlow"/>
            </a:endParaRPr>
          </a:p>
          <a:p>
            <a:pPr indent="0" lvl="0" marL="0" rtl="0" algn="l">
              <a:spcBef>
                <a:spcPts val="0"/>
              </a:spcBef>
              <a:spcAft>
                <a:spcPts val="0"/>
              </a:spcAft>
              <a:buNone/>
            </a:pPr>
            <a:r>
              <a:t/>
            </a:r>
            <a:endParaRPr sz="1300">
              <a:solidFill>
                <a:schemeClr val="accent1"/>
              </a:solidFill>
              <a:latin typeface="Barlow"/>
              <a:ea typeface="Barlow"/>
              <a:cs typeface="Barlow"/>
              <a:sym typeface="Barlow"/>
            </a:endParaRPr>
          </a:p>
          <a:p>
            <a:pPr indent="0" lvl="0" marL="0" rtl="0" algn="l">
              <a:spcBef>
                <a:spcPts val="0"/>
              </a:spcBef>
              <a:spcAft>
                <a:spcPts val="0"/>
              </a:spcAft>
              <a:buNone/>
            </a:pPr>
            <a:r>
              <a:t/>
            </a:r>
            <a:endParaRPr sz="1300">
              <a:solidFill>
                <a:schemeClr val="accent1"/>
              </a:solidFill>
              <a:latin typeface="Barlow"/>
              <a:ea typeface="Barlow"/>
              <a:cs typeface="Barlow"/>
              <a:sym typeface="Barlow"/>
            </a:endParaRPr>
          </a:p>
          <a:p>
            <a:pPr indent="0" lvl="0" marL="0" rtl="0" algn="l">
              <a:spcBef>
                <a:spcPts val="0"/>
              </a:spcBef>
              <a:spcAft>
                <a:spcPts val="0"/>
              </a:spcAft>
              <a:buNone/>
            </a:pPr>
            <a:r>
              <a:t/>
            </a:r>
            <a:endParaRPr sz="1300">
              <a:solidFill>
                <a:schemeClr val="accent1"/>
              </a:solidFill>
              <a:latin typeface="Barlow"/>
              <a:ea typeface="Barlow"/>
              <a:cs typeface="Barlow"/>
              <a:sym typeface="Barlow"/>
            </a:endParaRPr>
          </a:p>
        </p:txBody>
      </p:sp>
      <p:pic>
        <p:nvPicPr>
          <p:cNvPr id="257" name="Google Shape;257;p39"/>
          <p:cNvPicPr preferRelativeResize="0"/>
          <p:nvPr/>
        </p:nvPicPr>
        <p:blipFill>
          <a:blip r:embed="rId3">
            <a:alphaModFix/>
          </a:blip>
          <a:stretch>
            <a:fillRect/>
          </a:stretch>
        </p:blipFill>
        <p:spPr>
          <a:xfrm>
            <a:off x="726741" y="2448605"/>
            <a:ext cx="673623" cy="673615"/>
          </a:xfrm>
          <a:prstGeom prst="rect">
            <a:avLst/>
          </a:prstGeom>
          <a:noFill/>
          <a:ln>
            <a:noFill/>
          </a:ln>
        </p:spPr>
      </p:pic>
      <p:pic>
        <p:nvPicPr>
          <p:cNvPr id="258" name="Google Shape;258;p39"/>
          <p:cNvPicPr preferRelativeResize="0"/>
          <p:nvPr/>
        </p:nvPicPr>
        <p:blipFill>
          <a:blip r:embed="rId4">
            <a:alphaModFix/>
          </a:blip>
          <a:stretch>
            <a:fillRect/>
          </a:stretch>
        </p:blipFill>
        <p:spPr>
          <a:xfrm>
            <a:off x="1424727" y="2484096"/>
            <a:ext cx="602612" cy="602608"/>
          </a:xfrm>
          <a:prstGeom prst="rect">
            <a:avLst/>
          </a:prstGeom>
          <a:noFill/>
          <a:ln>
            <a:noFill/>
          </a:ln>
        </p:spPr>
      </p:pic>
      <p:pic>
        <p:nvPicPr>
          <p:cNvPr id="259" name="Google Shape;259;p39"/>
          <p:cNvPicPr preferRelativeResize="0"/>
          <p:nvPr/>
        </p:nvPicPr>
        <p:blipFill>
          <a:blip r:embed="rId5">
            <a:alphaModFix/>
          </a:blip>
          <a:stretch>
            <a:fillRect/>
          </a:stretch>
        </p:blipFill>
        <p:spPr>
          <a:xfrm>
            <a:off x="2068035" y="2448592"/>
            <a:ext cx="673623" cy="673615"/>
          </a:xfrm>
          <a:prstGeom prst="rect">
            <a:avLst/>
          </a:prstGeom>
          <a:noFill/>
          <a:ln>
            <a:noFill/>
          </a:ln>
        </p:spPr>
      </p:pic>
      <p:pic>
        <p:nvPicPr>
          <p:cNvPr id="260" name="Google Shape;260;p39"/>
          <p:cNvPicPr preferRelativeResize="0"/>
          <p:nvPr/>
        </p:nvPicPr>
        <p:blipFill>
          <a:blip r:embed="rId6">
            <a:alphaModFix/>
          </a:blip>
          <a:stretch>
            <a:fillRect/>
          </a:stretch>
        </p:blipFill>
        <p:spPr>
          <a:xfrm>
            <a:off x="712875" y="2951981"/>
            <a:ext cx="701353" cy="701347"/>
          </a:xfrm>
          <a:prstGeom prst="rect">
            <a:avLst/>
          </a:prstGeom>
          <a:noFill/>
          <a:ln>
            <a:noFill/>
          </a:ln>
        </p:spPr>
      </p:pic>
      <p:pic>
        <p:nvPicPr>
          <p:cNvPr id="261" name="Google Shape;261;p39"/>
          <p:cNvPicPr preferRelativeResize="0"/>
          <p:nvPr/>
        </p:nvPicPr>
        <p:blipFill>
          <a:blip r:embed="rId7">
            <a:alphaModFix/>
          </a:blip>
          <a:stretch>
            <a:fillRect/>
          </a:stretch>
        </p:blipFill>
        <p:spPr>
          <a:xfrm>
            <a:off x="1389249" y="2965847"/>
            <a:ext cx="673623" cy="673615"/>
          </a:xfrm>
          <a:prstGeom prst="rect">
            <a:avLst/>
          </a:prstGeom>
          <a:noFill/>
          <a:ln>
            <a:noFill/>
          </a:ln>
        </p:spPr>
      </p:pic>
      <p:pic>
        <p:nvPicPr>
          <p:cNvPr id="262" name="Google Shape;262;p39"/>
          <p:cNvPicPr preferRelativeResize="0"/>
          <p:nvPr/>
        </p:nvPicPr>
        <p:blipFill>
          <a:blip r:embed="rId8">
            <a:alphaModFix/>
          </a:blip>
          <a:stretch>
            <a:fillRect/>
          </a:stretch>
        </p:blipFill>
        <p:spPr>
          <a:xfrm>
            <a:off x="2054169" y="2911298"/>
            <a:ext cx="701352" cy="701348"/>
          </a:xfrm>
          <a:prstGeom prst="rect">
            <a:avLst/>
          </a:prstGeom>
          <a:noFill/>
          <a:ln>
            <a:noFill/>
          </a:ln>
        </p:spPr>
      </p:pic>
      <p:sp>
        <p:nvSpPr>
          <p:cNvPr id="263" name="Google Shape;263;p39"/>
          <p:cNvSpPr txBox="1"/>
          <p:nvPr/>
        </p:nvSpPr>
        <p:spPr>
          <a:xfrm>
            <a:off x="603900" y="1099694"/>
            <a:ext cx="200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2"/>
                </a:solidFill>
                <a:latin typeface="Barlow"/>
                <a:ea typeface="Barlow"/>
                <a:cs typeface="Barlow"/>
                <a:sym typeface="Barlow"/>
              </a:rPr>
              <a:t>Year 1-2</a:t>
            </a:r>
            <a:endParaRPr b="1">
              <a:solidFill>
                <a:schemeClr val="accent2"/>
              </a:solidFill>
              <a:latin typeface="Barlow"/>
              <a:ea typeface="Barlow"/>
              <a:cs typeface="Barlow"/>
              <a:sym typeface="Barlow"/>
            </a:endParaRPr>
          </a:p>
        </p:txBody>
      </p:sp>
      <p:sp>
        <p:nvSpPr>
          <p:cNvPr id="264" name="Google Shape;264;p39"/>
          <p:cNvSpPr txBox="1"/>
          <p:nvPr/>
        </p:nvSpPr>
        <p:spPr>
          <a:xfrm>
            <a:off x="2992548" y="1099694"/>
            <a:ext cx="200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2"/>
                </a:solidFill>
                <a:latin typeface="Barlow"/>
                <a:ea typeface="Barlow"/>
                <a:cs typeface="Barlow"/>
                <a:sym typeface="Barlow"/>
              </a:rPr>
              <a:t>Year 2-3</a:t>
            </a:r>
            <a:endParaRPr b="1">
              <a:solidFill>
                <a:schemeClr val="accent2"/>
              </a:solidFill>
              <a:latin typeface="Barlow"/>
              <a:ea typeface="Barlow"/>
              <a:cs typeface="Barlow"/>
              <a:sym typeface="Barlow"/>
            </a:endParaRPr>
          </a:p>
        </p:txBody>
      </p:sp>
      <p:sp>
        <p:nvSpPr>
          <p:cNvPr id="265" name="Google Shape;265;p39"/>
          <p:cNvSpPr txBox="1"/>
          <p:nvPr/>
        </p:nvSpPr>
        <p:spPr>
          <a:xfrm>
            <a:off x="5259454" y="1097641"/>
            <a:ext cx="200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2"/>
                </a:solidFill>
                <a:latin typeface="Barlow"/>
                <a:ea typeface="Barlow"/>
                <a:cs typeface="Barlow"/>
                <a:sym typeface="Barlow"/>
              </a:rPr>
              <a:t>Year 3-4</a:t>
            </a:r>
            <a:endParaRPr b="1">
              <a:solidFill>
                <a:schemeClr val="accent2"/>
              </a:solidFill>
              <a:latin typeface="Barlow"/>
              <a:ea typeface="Barlow"/>
              <a:cs typeface="Barlow"/>
              <a:sym typeface="Barlow"/>
            </a:endParaRPr>
          </a:p>
        </p:txBody>
      </p:sp>
      <p:sp>
        <p:nvSpPr>
          <p:cNvPr id="266" name="Google Shape;266;p39"/>
          <p:cNvSpPr/>
          <p:nvPr/>
        </p:nvSpPr>
        <p:spPr>
          <a:xfrm>
            <a:off x="700500" y="3581769"/>
            <a:ext cx="7469400" cy="3720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Barlow"/>
                <a:ea typeface="Barlow"/>
                <a:cs typeface="Barlow"/>
                <a:sym typeface="Barlow"/>
              </a:rPr>
              <a:t>Develop standards and processes</a:t>
            </a:r>
            <a:endParaRPr sz="1300">
              <a:solidFill>
                <a:schemeClr val="lt1"/>
              </a:solidFill>
              <a:latin typeface="Barlow"/>
              <a:ea typeface="Barlow"/>
              <a:cs typeface="Barlow"/>
              <a:sym typeface="Barlow"/>
            </a:endParaRPr>
          </a:p>
        </p:txBody>
      </p:sp>
      <p:sp>
        <p:nvSpPr>
          <p:cNvPr id="267" name="Google Shape;267;p39"/>
          <p:cNvSpPr txBox="1"/>
          <p:nvPr>
            <p:ph type="title"/>
          </p:nvPr>
        </p:nvSpPr>
        <p:spPr>
          <a:xfrm>
            <a:off x="846925" y="366950"/>
            <a:ext cx="7053900" cy="372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dk1"/>
              </a:buClr>
              <a:buSzPts val="1100"/>
              <a:buFont typeface="Arial"/>
              <a:buNone/>
            </a:pPr>
            <a:r>
              <a:rPr lang="en" sz="2500">
                <a:latin typeface="Barlow"/>
                <a:ea typeface="Barlow"/>
                <a:cs typeface="Barlow"/>
                <a:sym typeface="Barlow"/>
              </a:rPr>
              <a:t>CO-DESIGN to bring about a </a:t>
            </a:r>
            <a:r>
              <a:rPr lang="en" sz="2500">
                <a:solidFill>
                  <a:schemeClr val="accent2"/>
                </a:solidFill>
                <a:latin typeface="Barlow"/>
                <a:ea typeface="Barlow"/>
                <a:cs typeface="Barlow"/>
                <a:sym typeface="Barlow"/>
              </a:rPr>
              <a:t>STEP CHANGE</a:t>
            </a:r>
            <a:endParaRPr b="0">
              <a:solidFill>
                <a:schemeClr val="accent2"/>
              </a:solidFill>
              <a:latin typeface="Barlow Medium"/>
              <a:ea typeface="Barlow Medium"/>
              <a:cs typeface="Barlow Medium"/>
              <a:sym typeface="Barlow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1" name="Shape 271"/>
        <p:cNvGrpSpPr/>
        <p:nvPr/>
      </p:nvGrpSpPr>
      <p:grpSpPr>
        <a:xfrm>
          <a:off x="0" y="0"/>
          <a:ext cx="0" cy="0"/>
          <a:chOff x="0" y="0"/>
          <a:chExt cx="0" cy="0"/>
        </a:xfrm>
      </p:grpSpPr>
      <p:sp>
        <p:nvSpPr>
          <p:cNvPr id="272" name="Google Shape;272;p40"/>
          <p:cNvSpPr txBox="1"/>
          <p:nvPr>
            <p:ph type="title"/>
          </p:nvPr>
        </p:nvSpPr>
        <p:spPr>
          <a:xfrm>
            <a:off x="852998" y="360875"/>
            <a:ext cx="8006400" cy="372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dk1"/>
              </a:buClr>
              <a:buSzPts val="1100"/>
              <a:buFont typeface="Arial"/>
              <a:buNone/>
            </a:pPr>
            <a:r>
              <a:rPr lang="en" sz="2500">
                <a:latin typeface="Barlow"/>
                <a:ea typeface="Barlow"/>
                <a:cs typeface="Barlow"/>
                <a:sym typeface="Barlow"/>
              </a:rPr>
              <a:t>CURRENT </a:t>
            </a:r>
            <a:r>
              <a:rPr lang="en" sz="2500">
                <a:latin typeface="Barlow"/>
                <a:ea typeface="Barlow"/>
                <a:cs typeface="Barlow"/>
                <a:sym typeface="Barlow"/>
              </a:rPr>
              <a:t>STATUS &amp; NEXT STEPS</a:t>
            </a:r>
            <a:endParaRPr sz="2100">
              <a:latin typeface="Barlow Semi Condensed"/>
              <a:ea typeface="Barlow Semi Condensed"/>
              <a:cs typeface="Barlow Semi Condensed"/>
              <a:sym typeface="Barlow Semi Condensed"/>
            </a:endParaRPr>
          </a:p>
          <a:p>
            <a:pPr indent="0" lvl="0" marL="0" rtl="0" algn="l">
              <a:lnSpc>
                <a:spcPct val="85000"/>
              </a:lnSpc>
              <a:spcBef>
                <a:spcPts val="0"/>
              </a:spcBef>
              <a:spcAft>
                <a:spcPts val="0"/>
              </a:spcAft>
              <a:buClr>
                <a:schemeClr val="dk1"/>
              </a:buClr>
              <a:buSzPts val="1100"/>
              <a:buFont typeface="Arial"/>
              <a:buNone/>
            </a:pPr>
            <a:r>
              <a:t/>
            </a:r>
            <a:endParaRPr b="0">
              <a:solidFill>
                <a:srgbClr val="1F3864"/>
              </a:solidFill>
              <a:latin typeface="Barlow Medium"/>
              <a:ea typeface="Barlow Medium"/>
              <a:cs typeface="Barlow Medium"/>
              <a:sym typeface="Barlow Medium"/>
            </a:endParaRPr>
          </a:p>
        </p:txBody>
      </p:sp>
      <p:cxnSp>
        <p:nvCxnSpPr>
          <p:cNvPr id="273" name="Google Shape;273;p40"/>
          <p:cNvCxnSpPr/>
          <p:nvPr/>
        </p:nvCxnSpPr>
        <p:spPr>
          <a:xfrm>
            <a:off x="400312" y="520838"/>
            <a:ext cx="291600" cy="0"/>
          </a:xfrm>
          <a:prstGeom prst="straightConnector1">
            <a:avLst/>
          </a:prstGeom>
          <a:noFill/>
          <a:ln cap="flat" cmpd="sng" w="28575">
            <a:solidFill>
              <a:srgbClr val="F38417"/>
            </a:solidFill>
            <a:prstDash val="solid"/>
            <a:round/>
            <a:headEnd len="sm" w="sm" type="none"/>
            <a:tailEnd len="sm" w="sm" type="none"/>
          </a:ln>
        </p:spPr>
      </p:cxnSp>
      <p:sp>
        <p:nvSpPr>
          <p:cNvPr id="274" name="Google Shape;274;p40"/>
          <p:cNvSpPr txBox="1"/>
          <p:nvPr>
            <p:ph idx="1" type="body"/>
          </p:nvPr>
        </p:nvSpPr>
        <p:spPr>
          <a:xfrm>
            <a:off x="541350" y="918325"/>
            <a:ext cx="5210100" cy="3441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400">
                <a:solidFill>
                  <a:schemeClr val="accent1"/>
                </a:solidFill>
                <a:latin typeface="Barlow"/>
                <a:ea typeface="Barlow"/>
                <a:cs typeface="Barlow"/>
                <a:sym typeface="Barlow"/>
              </a:rPr>
              <a:t>Co-Design Workshop, June 2022</a:t>
            </a:r>
            <a:endParaRPr b="1" sz="1400">
              <a:solidFill>
                <a:schemeClr val="accent1"/>
              </a:solidFill>
              <a:latin typeface="Barlow"/>
              <a:ea typeface="Barlow"/>
              <a:cs typeface="Barlow"/>
              <a:sym typeface="Barlow"/>
            </a:endParaRPr>
          </a:p>
          <a:p>
            <a:pPr indent="-311150" lvl="0" marL="457200" rtl="0" algn="l">
              <a:lnSpc>
                <a:spcPct val="115000"/>
              </a:lnSpc>
              <a:spcBef>
                <a:spcPts val="0"/>
              </a:spcBef>
              <a:spcAft>
                <a:spcPts val="0"/>
              </a:spcAft>
              <a:buClr>
                <a:schemeClr val="accent1"/>
              </a:buClr>
              <a:buSzPts val="1300"/>
              <a:buFont typeface="Barlow"/>
              <a:buChar char="●"/>
            </a:pPr>
            <a:r>
              <a:rPr lang="en" sz="1300">
                <a:solidFill>
                  <a:schemeClr val="accent1"/>
                </a:solidFill>
                <a:latin typeface="Barlow"/>
                <a:ea typeface="Barlow"/>
                <a:cs typeface="Barlow"/>
                <a:sym typeface="Barlow"/>
              </a:rPr>
              <a:t>Lessons learnt from co-design across GOOS and other sectors and shaping the outline of co-design 'exemplar' projects</a:t>
            </a:r>
            <a:endParaRPr sz="1300">
              <a:solidFill>
                <a:schemeClr val="accent1"/>
              </a:solidFill>
              <a:latin typeface="Barlow"/>
              <a:ea typeface="Barlow"/>
              <a:cs typeface="Barlow"/>
              <a:sym typeface="Barlow"/>
            </a:endParaRPr>
          </a:p>
          <a:p>
            <a:pPr indent="0" lvl="0" marL="0" rtl="0" algn="l">
              <a:lnSpc>
                <a:spcPct val="115000"/>
              </a:lnSpc>
              <a:spcBef>
                <a:spcPts val="1000"/>
              </a:spcBef>
              <a:spcAft>
                <a:spcPts val="0"/>
              </a:spcAft>
              <a:buNone/>
            </a:pPr>
            <a:r>
              <a:rPr b="1" lang="en" sz="1400">
                <a:solidFill>
                  <a:schemeClr val="accent1"/>
                </a:solidFill>
                <a:latin typeface="Barlow"/>
                <a:ea typeface="Barlow"/>
                <a:cs typeface="Barlow"/>
                <a:sym typeface="Barlow"/>
              </a:rPr>
              <a:t>Co-Design Workshop Report</a:t>
            </a:r>
            <a:endParaRPr b="1" sz="1400">
              <a:solidFill>
                <a:schemeClr val="accent1"/>
              </a:solidFill>
              <a:latin typeface="Barlow"/>
              <a:ea typeface="Barlow"/>
              <a:cs typeface="Barlow"/>
              <a:sym typeface="Barlow"/>
            </a:endParaRPr>
          </a:p>
          <a:p>
            <a:pPr indent="-311150" lvl="0" marL="457200" rtl="0" algn="l">
              <a:lnSpc>
                <a:spcPct val="115000"/>
              </a:lnSpc>
              <a:spcBef>
                <a:spcPts val="0"/>
              </a:spcBef>
              <a:spcAft>
                <a:spcPts val="0"/>
              </a:spcAft>
              <a:buClr>
                <a:schemeClr val="accent1"/>
              </a:buClr>
              <a:buSzPts val="1300"/>
              <a:buFont typeface="Barlow"/>
              <a:buChar char="●"/>
            </a:pPr>
            <a:r>
              <a:rPr lang="en" sz="1300">
                <a:solidFill>
                  <a:schemeClr val="accent1"/>
                </a:solidFill>
                <a:latin typeface="Barlow"/>
                <a:ea typeface="Barlow"/>
                <a:cs typeface="Barlow"/>
                <a:sym typeface="Barlow"/>
              </a:rPr>
              <a:t>To be released end of April</a:t>
            </a:r>
            <a:endParaRPr sz="1300">
              <a:solidFill>
                <a:srgbClr val="FF0000"/>
              </a:solidFill>
              <a:latin typeface="Barlow"/>
              <a:ea typeface="Barlow"/>
              <a:cs typeface="Barlow"/>
              <a:sym typeface="Barlow"/>
            </a:endParaRPr>
          </a:p>
          <a:p>
            <a:pPr indent="0" lvl="0" marL="0" rtl="0" algn="l">
              <a:lnSpc>
                <a:spcPct val="115000"/>
              </a:lnSpc>
              <a:spcBef>
                <a:spcPts val="1000"/>
              </a:spcBef>
              <a:spcAft>
                <a:spcPts val="0"/>
              </a:spcAft>
              <a:buNone/>
            </a:pPr>
            <a:r>
              <a:rPr b="1" lang="en" sz="1400">
                <a:solidFill>
                  <a:schemeClr val="accent1"/>
                </a:solidFill>
                <a:latin typeface="Barlow"/>
                <a:ea typeface="Barlow"/>
                <a:cs typeface="Barlow"/>
                <a:sym typeface="Barlow"/>
              </a:rPr>
              <a:t>Supporters Forums</a:t>
            </a:r>
            <a:endParaRPr sz="1300">
              <a:solidFill>
                <a:schemeClr val="accent1"/>
              </a:solidFill>
              <a:latin typeface="Barlow"/>
              <a:ea typeface="Barlow"/>
              <a:cs typeface="Barlow"/>
              <a:sym typeface="Barlow"/>
            </a:endParaRPr>
          </a:p>
          <a:p>
            <a:pPr indent="-311150" lvl="0" marL="457200" rtl="0" algn="l">
              <a:lnSpc>
                <a:spcPct val="115000"/>
              </a:lnSpc>
              <a:spcBef>
                <a:spcPts val="0"/>
              </a:spcBef>
              <a:spcAft>
                <a:spcPts val="0"/>
              </a:spcAft>
              <a:buClr>
                <a:schemeClr val="accent1"/>
              </a:buClr>
              <a:buSzPts val="1300"/>
              <a:buFont typeface="Barlow"/>
              <a:buChar char="●"/>
            </a:pPr>
            <a:r>
              <a:rPr lang="en" sz="1300">
                <a:solidFill>
                  <a:schemeClr val="accent1"/>
                </a:solidFill>
                <a:latin typeface="Barlow"/>
                <a:ea typeface="Barlow"/>
                <a:cs typeface="Barlow"/>
                <a:sym typeface="Barlow"/>
              </a:rPr>
              <a:t>Interactive session with co-design partners, observing networks, prediction groups, GOOS, UN Decade, national funders</a:t>
            </a:r>
            <a:endParaRPr sz="1300">
              <a:solidFill>
                <a:schemeClr val="accent1"/>
              </a:solidFill>
              <a:latin typeface="Barlow"/>
              <a:ea typeface="Barlow"/>
              <a:cs typeface="Barlow"/>
              <a:sym typeface="Barlow"/>
            </a:endParaRPr>
          </a:p>
          <a:p>
            <a:pPr indent="0" lvl="0" marL="0" rtl="0" algn="l">
              <a:lnSpc>
                <a:spcPct val="115000"/>
              </a:lnSpc>
              <a:spcBef>
                <a:spcPts val="1000"/>
              </a:spcBef>
              <a:spcAft>
                <a:spcPts val="0"/>
              </a:spcAft>
              <a:buNone/>
            </a:pPr>
            <a:r>
              <a:rPr b="1" lang="en" sz="1300">
                <a:solidFill>
                  <a:schemeClr val="accent1"/>
                </a:solidFill>
                <a:latin typeface="Roboto"/>
                <a:ea typeface="Roboto"/>
                <a:cs typeface="Roboto"/>
                <a:sym typeface="Roboto"/>
              </a:rPr>
              <a:t>Co-Design Legacy Workshop </a:t>
            </a:r>
            <a:endParaRPr b="1" sz="1300">
              <a:solidFill>
                <a:schemeClr val="accent1"/>
              </a:solidFill>
              <a:latin typeface="Roboto"/>
              <a:ea typeface="Roboto"/>
              <a:cs typeface="Roboto"/>
              <a:sym typeface="Roboto"/>
            </a:endParaRPr>
          </a:p>
          <a:p>
            <a:pPr indent="-317500" lvl="0" marL="457200" rtl="0" algn="l">
              <a:lnSpc>
                <a:spcPct val="115000"/>
              </a:lnSpc>
              <a:spcBef>
                <a:spcPts val="0"/>
              </a:spcBef>
              <a:spcAft>
                <a:spcPts val="0"/>
              </a:spcAft>
              <a:buClr>
                <a:schemeClr val="accent1"/>
              </a:buClr>
              <a:buSzPts val="1400"/>
              <a:buFont typeface="Roboto Light"/>
              <a:buChar char="●"/>
            </a:pPr>
            <a:r>
              <a:rPr lang="en" sz="1300">
                <a:solidFill>
                  <a:schemeClr val="accent1"/>
                </a:solidFill>
                <a:latin typeface="Barlow"/>
                <a:ea typeface="Barlow"/>
                <a:cs typeface="Barlow"/>
                <a:sym typeface="Barlow"/>
              </a:rPr>
              <a:t>Funding acquired for a co-design workshop during the EuroSea High level conference in September</a:t>
            </a:r>
            <a:endParaRPr sz="1300">
              <a:solidFill>
                <a:schemeClr val="accent1"/>
              </a:solidFill>
              <a:latin typeface="Barlow"/>
              <a:ea typeface="Barlow"/>
              <a:cs typeface="Barlow"/>
              <a:sym typeface="Barlow"/>
            </a:endParaRPr>
          </a:p>
          <a:p>
            <a:pPr indent="-311150" lvl="0" marL="457200" rtl="0" algn="l">
              <a:lnSpc>
                <a:spcPct val="115000"/>
              </a:lnSpc>
              <a:spcBef>
                <a:spcPts val="0"/>
              </a:spcBef>
              <a:spcAft>
                <a:spcPts val="0"/>
              </a:spcAft>
              <a:buClr>
                <a:schemeClr val="accent1"/>
              </a:buClr>
              <a:buSzPts val="1300"/>
              <a:buFont typeface="Barlow"/>
              <a:buChar char="●"/>
            </a:pPr>
            <a:r>
              <a:rPr lang="en" sz="1300">
                <a:solidFill>
                  <a:schemeClr val="accent1"/>
                </a:solidFill>
                <a:latin typeface="Barlow"/>
                <a:ea typeface="Barlow"/>
                <a:cs typeface="Barlow"/>
                <a:sym typeface="Barlow"/>
              </a:rPr>
              <a:t>Focus to advance exemplar projects</a:t>
            </a:r>
            <a:endParaRPr sz="1300">
              <a:solidFill>
                <a:schemeClr val="accent1"/>
              </a:solidFill>
              <a:latin typeface="Barlow"/>
              <a:ea typeface="Barlow"/>
              <a:cs typeface="Barlow"/>
              <a:sym typeface="Barlow"/>
            </a:endParaRPr>
          </a:p>
        </p:txBody>
      </p:sp>
      <p:pic>
        <p:nvPicPr>
          <p:cNvPr id="275" name="Google Shape;275;p40"/>
          <p:cNvPicPr preferRelativeResize="0"/>
          <p:nvPr/>
        </p:nvPicPr>
        <p:blipFill>
          <a:blip r:embed="rId3">
            <a:alphaModFix/>
          </a:blip>
          <a:stretch>
            <a:fillRect/>
          </a:stretch>
        </p:blipFill>
        <p:spPr>
          <a:xfrm>
            <a:off x="6604959" y="153725"/>
            <a:ext cx="2366090" cy="3312526"/>
          </a:xfrm>
          <a:prstGeom prst="rect">
            <a:avLst/>
          </a:prstGeom>
          <a:noFill/>
          <a:ln cap="flat" cmpd="sng" w="19050">
            <a:solidFill>
              <a:schemeClr val="lt1"/>
            </a:solidFill>
            <a:prstDash val="solid"/>
            <a:round/>
            <a:headEnd len="sm" w="sm" type="none"/>
            <a:tailEnd len="sm" w="sm" type="none"/>
          </a:ln>
        </p:spPr>
      </p:pic>
      <p:pic>
        <p:nvPicPr>
          <p:cNvPr id="276" name="Google Shape;276;p40"/>
          <p:cNvPicPr preferRelativeResize="0"/>
          <p:nvPr/>
        </p:nvPicPr>
        <p:blipFill rotWithShape="1">
          <a:blip r:embed="rId4">
            <a:alphaModFix/>
          </a:blip>
          <a:srcRect b="0" l="0" r="1438" t="999"/>
          <a:stretch/>
        </p:blipFill>
        <p:spPr>
          <a:xfrm>
            <a:off x="5993175" y="1502600"/>
            <a:ext cx="2237051" cy="3183575"/>
          </a:xfrm>
          <a:prstGeom prst="rect">
            <a:avLst/>
          </a:prstGeom>
          <a:noFill/>
          <a:ln cap="flat" cmpd="sng" w="19050">
            <a:solidFill>
              <a:schemeClr val="lt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0" name="Shape 280"/>
        <p:cNvGrpSpPr/>
        <p:nvPr/>
      </p:nvGrpSpPr>
      <p:grpSpPr>
        <a:xfrm>
          <a:off x="0" y="0"/>
          <a:ext cx="0" cy="0"/>
          <a:chOff x="0" y="0"/>
          <a:chExt cx="0" cy="0"/>
        </a:xfrm>
      </p:grpSpPr>
      <p:sp>
        <p:nvSpPr>
          <p:cNvPr id="281" name="Google Shape;281;p41"/>
          <p:cNvSpPr txBox="1"/>
          <p:nvPr>
            <p:ph type="title"/>
          </p:nvPr>
        </p:nvSpPr>
        <p:spPr>
          <a:xfrm>
            <a:off x="852998" y="360875"/>
            <a:ext cx="8006400" cy="372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dk1"/>
              </a:buClr>
              <a:buSzPts val="1100"/>
              <a:buFont typeface="Arial"/>
              <a:buNone/>
            </a:pPr>
            <a:r>
              <a:rPr lang="en" sz="2500">
                <a:latin typeface="Barlow"/>
                <a:ea typeface="Barlow"/>
                <a:cs typeface="Barlow"/>
                <a:sym typeface="Barlow"/>
              </a:rPr>
              <a:t>OPPORTUNITIES | </a:t>
            </a:r>
            <a:r>
              <a:rPr lang="en" sz="2500">
                <a:latin typeface="Barlow"/>
                <a:ea typeface="Barlow"/>
                <a:cs typeface="Barlow"/>
                <a:sym typeface="Barlow"/>
              </a:rPr>
              <a:t>QUESTIONS </a:t>
            </a:r>
            <a:endParaRPr sz="2100">
              <a:latin typeface="Barlow Semi Condensed"/>
              <a:ea typeface="Barlow Semi Condensed"/>
              <a:cs typeface="Barlow Semi Condensed"/>
              <a:sym typeface="Barlow Semi Condensed"/>
            </a:endParaRPr>
          </a:p>
          <a:p>
            <a:pPr indent="0" lvl="0" marL="0" rtl="0" algn="l">
              <a:lnSpc>
                <a:spcPct val="85000"/>
              </a:lnSpc>
              <a:spcBef>
                <a:spcPts val="0"/>
              </a:spcBef>
              <a:spcAft>
                <a:spcPts val="0"/>
              </a:spcAft>
              <a:buClr>
                <a:schemeClr val="dk1"/>
              </a:buClr>
              <a:buSzPts val="1100"/>
              <a:buFont typeface="Arial"/>
              <a:buNone/>
            </a:pPr>
            <a:r>
              <a:t/>
            </a:r>
            <a:endParaRPr b="0">
              <a:solidFill>
                <a:srgbClr val="1F3864"/>
              </a:solidFill>
              <a:latin typeface="Barlow Medium"/>
              <a:ea typeface="Barlow Medium"/>
              <a:cs typeface="Barlow Medium"/>
              <a:sym typeface="Barlow Medium"/>
            </a:endParaRPr>
          </a:p>
        </p:txBody>
      </p:sp>
      <p:cxnSp>
        <p:nvCxnSpPr>
          <p:cNvPr id="282" name="Google Shape;282;p41"/>
          <p:cNvCxnSpPr/>
          <p:nvPr/>
        </p:nvCxnSpPr>
        <p:spPr>
          <a:xfrm>
            <a:off x="400312" y="520838"/>
            <a:ext cx="291600" cy="0"/>
          </a:xfrm>
          <a:prstGeom prst="straightConnector1">
            <a:avLst/>
          </a:prstGeom>
          <a:noFill/>
          <a:ln cap="flat" cmpd="sng" w="28575">
            <a:solidFill>
              <a:srgbClr val="F38417"/>
            </a:solidFill>
            <a:prstDash val="solid"/>
            <a:round/>
            <a:headEnd len="sm" w="sm" type="none"/>
            <a:tailEnd len="sm" w="sm" type="none"/>
          </a:ln>
        </p:spPr>
      </p:cxnSp>
      <p:sp>
        <p:nvSpPr>
          <p:cNvPr id="283" name="Google Shape;283;p41"/>
          <p:cNvSpPr txBox="1"/>
          <p:nvPr>
            <p:ph idx="1" type="body"/>
          </p:nvPr>
        </p:nvSpPr>
        <p:spPr>
          <a:xfrm>
            <a:off x="541350" y="973150"/>
            <a:ext cx="4737900" cy="3386100"/>
          </a:xfrm>
          <a:prstGeom prst="rect">
            <a:avLst/>
          </a:prstGeom>
          <a:noFill/>
          <a:ln>
            <a:noFill/>
          </a:ln>
        </p:spPr>
        <p:txBody>
          <a:bodyPr anchorCtr="0" anchor="t" bIns="0" lIns="0" spcFirstLastPara="1" rIns="0" wrap="square" tIns="0">
            <a:noAutofit/>
          </a:bodyPr>
          <a:lstStyle/>
          <a:p>
            <a:pPr indent="-317500" lvl="0" marL="457200" rtl="0" algn="l">
              <a:lnSpc>
                <a:spcPct val="115000"/>
              </a:lnSpc>
              <a:spcBef>
                <a:spcPts val="0"/>
              </a:spcBef>
              <a:spcAft>
                <a:spcPts val="0"/>
              </a:spcAft>
              <a:buClr>
                <a:schemeClr val="accent1"/>
              </a:buClr>
              <a:buSzPts val="1400"/>
              <a:buFont typeface="Barlow"/>
              <a:buChar char="●"/>
            </a:pPr>
            <a:r>
              <a:rPr lang="en" sz="1400">
                <a:solidFill>
                  <a:schemeClr val="accent1"/>
                </a:solidFill>
                <a:latin typeface="Barlow"/>
                <a:ea typeface="Barlow"/>
                <a:cs typeface="Barlow"/>
                <a:sym typeface="Barlow"/>
              </a:rPr>
              <a:t>Forward movement in the exemplar project areas and increased collaboration with the </a:t>
            </a:r>
            <a:r>
              <a:rPr b="1" lang="en" sz="1400">
                <a:solidFill>
                  <a:schemeClr val="accent2"/>
                </a:solidFill>
                <a:latin typeface="Barlow"/>
                <a:ea typeface="Barlow"/>
                <a:cs typeface="Barlow"/>
                <a:sym typeface="Barlow"/>
              </a:rPr>
              <a:t>SynObs </a:t>
            </a:r>
            <a:r>
              <a:rPr lang="en" sz="1400">
                <a:solidFill>
                  <a:schemeClr val="accent1"/>
                </a:solidFill>
                <a:latin typeface="Barlow"/>
                <a:ea typeface="Barlow"/>
                <a:cs typeface="Barlow"/>
                <a:sym typeface="Barlow"/>
              </a:rPr>
              <a:t>community that is gaining a lot of momentum.</a:t>
            </a:r>
            <a:endParaRPr sz="14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1000">
              <a:solidFill>
                <a:schemeClr val="accent1"/>
              </a:solidFill>
              <a:latin typeface="Barlow"/>
              <a:ea typeface="Barlow"/>
              <a:cs typeface="Barlow"/>
              <a:sym typeface="Barlow"/>
            </a:endParaRPr>
          </a:p>
          <a:p>
            <a:pPr indent="-317500" lvl="0" marL="457200" rtl="0" algn="l">
              <a:lnSpc>
                <a:spcPct val="115000"/>
              </a:lnSpc>
              <a:spcBef>
                <a:spcPts val="0"/>
              </a:spcBef>
              <a:spcAft>
                <a:spcPts val="0"/>
              </a:spcAft>
              <a:buClr>
                <a:schemeClr val="accent1"/>
              </a:buClr>
              <a:buSzPts val="1400"/>
              <a:buFont typeface="Barlow"/>
              <a:buChar char="●"/>
            </a:pPr>
            <a:r>
              <a:rPr lang="en" sz="1400">
                <a:solidFill>
                  <a:schemeClr val="accent1"/>
                </a:solidFill>
                <a:latin typeface="Barlow"/>
                <a:ea typeface="Barlow"/>
                <a:cs typeface="Barlow"/>
                <a:sym typeface="Barlow"/>
              </a:rPr>
              <a:t>Co-Design Legacy workshop planned for Fall 2023.</a:t>
            </a:r>
            <a:endParaRPr sz="1400">
              <a:solidFill>
                <a:schemeClr val="accent1"/>
              </a:solidFill>
              <a:latin typeface="Barlow"/>
              <a:ea typeface="Barlow"/>
              <a:cs typeface="Barlow"/>
              <a:sym typeface="Barlow"/>
            </a:endParaRPr>
          </a:p>
          <a:p>
            <a:pPr indent="0" lvl="0" marL="457200" rtl="0" algn="l">
              <a:lnSpc>
                <a:spcPct val="115000"/>
              </a:lnSpc>
              <a:spcBef>
                <a:spcPts val="0"/>
              </a:spcBef>
              <a:spcAft>
                <a:spcPts val="0"/>
              </a:spcAft>
              <a:buNone/>
            </a:pPr>
            <a:r>
              <a:t/>
            </a:r>
            <a:endParaRPr sz="1400">
              <a:solidFill>
                <a:schemeClr val="accent1"/>
              </a:solidFill>
              <a:latin typeface="Barlow"/>
              <a:ea typeface="Barlow"/>
              <a:cs typeface="Barlow"/>
              <a:sym typeface="Barlow"/>
            </a:endParaRPr>
          </a:p>
          <a:p>
            <a:pPr indent="-317500" lvl="0" marL="457200" rtl="0" algn="l">
              <a:lnSpc>
                <a:spcPct val="115000"/>
              </a:lnSpc>
              <a:spcBef>
                <a:spcPts val="0"/>
              </a:spcBef>
              <a:spcAft>
                <a:spcPts val="0"/>
              </a:spcAft>
              <a:buClr>
                <a:schemeClr val="accent1"/>
              </a:buClr>
              <a:buSzPts val="1400"/>
              <a:buFont typeface="Barlow"/>
              <a:buChar char="●"/>
            </a:pPr>
            <a:r>
              <a:rPr lang="en" sz="1400">
                <a:solidFill>
                  <a:schemeClr val="accent1"/>
                </a:solidFill>
                <a:latin typeface="Barlow"/>
                <a:ea typeface="Barlow"/>
                <a:cs typeface="Barlow"/>
                <a:sym typeface="Barlow"/>
              </a:rPr>
              <a:t>How does the programme relate and engage with the other components of GOOS to </a:t>
            </a:r>
            <a:r>
              <a:rPr b="1" lang="en" sz="1400">
                <a:solidFill>
                  <a:schemeClr val="accent2"/>
                </a:solidFill>
                <a:latin typeface="Barlow"/>
                <a:ea typeface="Barlow"/>
                <a:cs typeface="Barlow"/>
                <a:sym typeface="Barlow"/>
              </a:rPr>
              <a:t>evolve</a:t>
            </a:r>
            <a:r>
              <a:rPr b="1" lang="en" sz="1400">
                <a:solidFill>
                  <a:schemeClr val="accent1"/>
                </a:solidFill>
                <a:latin typeface="Barlow"/>
                <a:ea typeface="Barlow"/>
                <a:cs typeface="Barlow"/>
                <a:sym typeface="Barlow"/>
              </a:rPr>
              <a:t> </a:t>
            </a:r>
            <a:r>
              <a:rPr lang="en" sz="1400">
                <a:solidFill>
                  <a:schemeClr val="accent1"/>
                </a:solidFill>
                <a:latin typeface="Barlow"/>
                <a:ea typeface="Barlow"/>
                <a:cs typeface="Barlow"/>
                <a:sym typeface="Barlow"/>
              </a:rPr>
              <a:t>the </a:t>
            </a:r>
            <a:r>
              <a:rPr lang="en" sz="1400">
                <a:solidFill>
                  <a:schemeClr val="accent1"/>
                </a:solidFill>
                <a:latin typeface="Barlow"/>
                <a:ea typeface="Barlow"/>
                <a:cs typeface="Barlow"/>
                <a:sym typeface="Barlow"/>
              </a:rPr>
              <a:t>ocean observing </a:t>
            </a:r>
            <a:r>
              <a:rPr b="1" lang="en" sz="1400">
                <a:solidFill>
                  <a:schemeClr val="accent2"/>
                </a:solidFill>
                <a:latin typeface="Barlow"/>
                <a:ea typeface="Barlow"/>
                <a:cs typeface="Barlow"/>
                <a:sym typeface="Barlow"/>
              </a:rPr>
              <a:t>infrastructure </a:t>
            </a:r>
            <a:r>
              <a:rPr lang="en" sz="1400">
                <a:solidFill>
                  <a:schemeClr val="accent1"/>
                </a:solidFill>
                <a:latin typeface="Barlow"/>
                <a:ea typeface="Barlow"/>
                <a:cs typeface="Barlow"/>
                <a:sym typeface="Barlow"/>
              </a:rPr>
              <a:t>together?</a:t>
            </a:r>
            <a:endParaRPr sz="14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1000">
              <a:solidFill>
                <a:schemeClr val="accent1"/>
              </a:solidFill>
              <a:latin typeface="Barlow"/>
              <a:ea typeface="Barlow"/>
              <a:cs typeface="Barlow"/>
              <a:sym typeface="Barlow"/>
            </a:endParaRPr>
          </a:p>
          <a:p>
            <a:pPr indent="-317500" lvl="0" marL="457200" rtl="0" algn="l">
              <a:lnSpc>
                <a:spcPct val="115000"/>
              </a:lnSpc>
              <a:spcBef>
                <a:spcPts val="0"/>
              </a:spcBef>
              <a:spcAft>
                <a:spcPts val="0"/>
              </a:spcAft>
              <a:buClr>
                <a:schemeClr val="accent1"/>
              </a:buClr>
              <a:buSzPts val="1400"/>
              <a:buFont typeface="Barlow"/>
              <a:buChar char="●"/>
            </a:pPr>
            <a:r>
              <a:rPr lang="en" sz="1400">
                <a:solidFill>
                  <a:schemeClr val="accent1"/>
                </a:solidFill>
                <a:latin typeface="Barlow"/>
                <a:ea typeface="Barlow"/>
                <a:cs typeface="Barlow"/>
                <a:sym typeface="Barlow"/>
              </a:rPr>
              <a:t>How do we build </a:t>
            </a:r>
            <a:r>
              <a:rPr b="1" lang="en" sz="1400">
                <a:solidFill>
                  <a:schemeClr val="accent2"/>
                </a:solidFill>
                <a:latin typeface="Barlow"/>
                <a:ea typeface="Barlow"/>
                <a:cs typeface="Barlow"/>
                <a:sym typeface="Barlow"/>
              </a:rPr>
              <a:t>processes</a:t>
            </a:r>
            <a:r>
              <a:rPr b="1" i="1" lang="en" sz="1300">
                <a:solidFill>
                  <a:schemeClr val="accent2"/>
                </a:solidFill>
                <a:latin typeface="Barlow"/>
                <a:ea typeface="Barlow"/>
                <a:cs typeface="Barlow"/>
                <a:sym typeface="Barlow"/>
              </a:rPr>
              <a:t> </a:t>
            </a:r>
            <a:r>
              <a:rPr i="1" lang="en" sz="1300">
                <a:solidFill>
                  <a:schemeClr val="accent1"/>
                </a:solidFill>
                <a:latin typeface="Barlow"/>
                <a:ea typeface="Barlow"/>
                <a:cs typeface="Barlow"/>
                <a:sym typeface="Barlow"/>
              </a:rPr>
              <a:t>[Observation, Requirement setting, assessment tools, stakeholder engagement best practices]</a:t>
            </a:r>
            <a:r>
              <a:rPr lang="en" sz="1300">
                <a:solidFill>
                  <a:schemeClr val="accent1"/>
                </a:solidFill>
                <a:latin typeface="Barlow"/>
                <a:ea typeface="Barlow"/>
                <a:cs typeface="Barlow"/>
                <a:sym typeface="Barlow"/>
              </a:rPr>
              <a:t> </a:t>
            </a:r>
            <a:r>
              <a:rPr lang="en" sz="1400">
                <a:solidFill>
                  <a:schemeClr val="accent1"/>
                </a:solidFill>
                <a:latin typeface="Barlow"/>
                <a:ea typeface="Barlow"/>
                <a:cs typeface="Barlow"/>
                <a:sym typeface="Barlow"/>
              </a:rPr>
              <a:t>and ensure the </a:t>
            </a:r>
            <a:r>
              <a:rPr b="1" lang="en" sz="1400">
                <a:solidFill>
                  <a:schemeClr val="accent2"/>
                </a:solidFill>
                <a:latin typeface="Barlow"/>
                <a:ea typeface="Barlow"/>
                <a:cs typeface="Barlow"/>
                <a:sym typeface="Barlow"/>
              </a:rPr>
              <a:t>implementation </a:t>
            </a:r>
            <a:r>
              <a:rPr lang="en" sz="1400">
                <a:solidFill>
                  <a:schemeClr val="accent1"/>
                </a:solidFill>
                <a:latin typeface="Barlow"/>
                <a:ea typeface="Barlow"/>
                <a:cs typeface="Barlow"/>
                <a:sym typeface="Barlow"/>
              </a:rPr>
              <a:t>of these in the GOOS components?</a:t>
            </a:r>
            <a:endParaRPr sz="1400">
              <a:solidFill>
                <a:schemeClr val="accent1"/>
              </a:solidFill>
              <a:latin typeface="Barlow"/>
              <a:ea typeface="Barlow"/>
              <a:cs typeface="Barlow"/>
              <a:sym typeface="Barlow"/>
            </a:endParaRPr>
          </a:p>
        </p:txBody>
      </p:sp>
      <p:pic>
        <p:nvPicPr>
          <p:cNvPr id="284" name="Google Shape;284;p41"/>
          <p:cNvPicPr preferRelativeResize="0"/>
          <p:nvPr/>
        </p:nvPicPr>
        <p:blipFill rotWithShape="1">
          <a:blip r:embed="rId3">
            <a:alphaModFix/>
          </a:blip>
          <a:srcRect b="0" l="0" r="51669" t="0"/>
          <a:stretch/>
        </p:blipFill>
        <p:spPr>
          <a:xfrm>
            <a:off x="5420875" y="0"/>
            <a:ext cx="3729577"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2"/>
          <p:cNvSpPr txBox="1"/>
          <p:nvPr>
            <p:ph type="ctrTitle"/>
          </p:nvPr>
        </p:nvSpPr>
        <p:spPr>
          <a:xfrm>
            <a:off x="325200" y="1198375"/>
            <a:ext cx="5198400" cy="764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4500"/>
              <a:buFont typeface="Arial"/>
              <a:buNone/>
            </a:pPr>
            <a:r>
              <a:rPr lang="en"/>
              <a:t>THANK YOU</a:t>
            </a:r>
            <a:endParaRPr sz="4200"/>
          </a:p>
        </p:txBody>
      </p:sp>
      <p:sp>
        <p:nvSpPr>
          <p:cNvPr id="290" name="Google Shape;290;p42"/>
          <p:cNvSpPr txBox="1"/>
          <p:nvPr>
            <p:ph idx="1" type="subTitle"/>
          </p:nvPr>
        </p:nvSpPr>
        <p:spPr>
          <a:xfrm>
            <a:off x="384150" y="2086950"/>
            <a:ext cx="3441900" cy="16341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accent2"/>
              </a:buClr>
              <a:buSzPts val="1800"/>
              <a:buNone/>
            </a:pPr>
            <a:r>
              <a:rPr b="1" lang="en" sz="1600">
                <a:solidFill>
                  <a:schemeClr val="accent1"/>
                </a:solidFill>
                <a:latin typeface="Barlow"/>
                <a:ea typeface="Barlow"/>
                <a:cs typeface="Barlow"/>
                <a:sym typeface="Barlow"/>
              </a:rPr>
              <a:t>Contact:</a:t>
            </a:r>
            <a:endParaRPr b="1" sz="1600">
              <a:solidFill>
                <a:schemeClr val="accent1"/>
              </a:solidFill>
              <a:latin typeface="Barlow"/>
              <a:ea typeface="Barlow"/>
              <a:cs typeface="Barlow"/>
              <a:sym typeface="Barlow"/>
            </a:endParaRPr>
          </a:p>
          <a:p>
            <a:pPr indent="0" lvl="0" marL="0" rtl="0" algn="l">
              <a:spcBef>
                <a:spcPts val="0"/>
              </a:spcBef>
              <a:spcAft>
                <a:spcPts val="0"/>
              </a:spcAft>
              <a:buClr>
                <a:schemeClr val="accent2"/>
              </a:buClr>
              <a:buSzPts val="1800"/>
              <a:buNone/>
            </a:pPr>
            <a:r>
              <a:rPr lang="en" sz="1600">
                <a:solidFill>
                  <a:schemeClr val="accent1"/>
                </a:solidFill>
                <a:latin typeface="Barlow"/>
                <a:ea typeface="Barlow"/>
                <a:cs typeface="Barlow"/>
                <a:sym typeface="Barlow"/>
              </a:rPr>
              <a:t>Ann-Christine Zinkann - </a:t>
            </a:r>
            <a:r>
              <a:rPr lang="en" sz="1600" u="sng">
                <a:solidFill>
                  <a:schemeClr val="hlink"/>
                </a:solidFill>
                <a:latin typeface="Barlow"/>
                <a:ea typeface="Barlow"/>
                <a:cs typeface="Barlow"/>
                <a:sym typeface="Barlow"/>
                <a:hlinkClick r:id="rId3"/>
              </a:rPr>
              <a:t>ann-christine.zinkann@noaa.gov</a:t>
            </a:r>
            <a:endParaRPr sz="1600">
              <a:solidFill>
                <a:schemeClr val="accent1"/>
              </a:solidFill>
              <a:latin typeface="Barlow"/>
              <a:ea typeface="Barlow"/>
              <a:cs typeface="Barlow"/>
              <a:sym typeface="Barlow"/>
            </a:endParaRPr>
          </a:p>
        </p:txBody>
      </p:sp>
      <p:pic>
        <p:nvPicPr>
          <p:cNvPr id="291" name="Google Shape;291;p42"/>
          <p:cNvPicPr preferRelativeResize="0"/>
          <p:nvPr/>
        </p:nvPicPr>
        <p:blipFill rotWithShape="1">
          <a:blip r:embed="rId4">
            <a:alphaModFix/>
          </a:blip>
          <a:srcRect b="0" l="0" r="0" t="2969"/>
          <a:stretch/>
        </p:blipFill>
        <p:spPr>
          <a:xfrm>
            <a:off x="5264800" y="1333387"/>
            <a:ext cx="3750051" cy="3638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96" name="Shape 296"/>
        <p:cNvGrpSpPr/>
        <p:nvPr/>
      </p:nvGrpSpPr>
      <p:grpSpPr>
        <a:xfrm>
          <a:off x="0" y="0"/>
          <a:ext cx="0" cy="0"/>
          <a:chOff x="0" y="0"/>
          <a:chExt cx="0" cy="0"/>
        </a:xfrm>
      </p:grpSpPr>
      <p:sp>
        <p:nvSpPr>
          <p:cNvPr id="297" name="Google Shape;297;p43"/>
          <p:cNvSpPr/>
          <p:nvPr/>
        </p:nvSpPr>
        <p:spPr>
          <a:xfrm>
            <a:off x="259464" y="4640115"/>
            <a:ext cx="8884500" cy="377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8" name="Google Shape;298;p43"/>
          <p:cNvPicPr preferRelativeResize="0"/>
          <p:nvPr/>
        </p:nvPicPr>
        <p:blipFill>
          <a:blip r:embed="rId3">
            <a:alphaModFix/>
          </a:blip>
          <a:stretch>
            <a:fillRect/>
          </a:stretch>
        </p:blipFill>
        <p:spPr>
          <a:xfrm>
            <a:off x="2550025" y="2539025"/>
            <a:ext cx="1164775" cy="1212275"/>
          </a:xfrm>
          <a:prstGeom prst="rect">
            <a:avLst/>
          </a:prstGeom>
          <a:noFill/>
          <a:ln>
            <a:noFill/>
          </a:ln>
        </p:spPr>
      </p:pic>
      <p:pic>
        <p:nvPicPr>
          <p:cNvPr id="299" name="Google Shape;299;p43"/>
          <p:cNvPicPr preferRelativeResize="0"/>
          <p:nvPr/>
        </p:nvPicPr>
        <p:blipFill>
          <a:blip r:embed="rId4">
            <a:alphaModFix/>
          </a:blip>
          <a:stretch>
            <a:fillRect/>
          </a:stretch>
        </p:blipFill>
        <p:spPr>
          <a:xfrm>
            <a:off x="3575350" y="2534815"/>
            <a:ext cx="1105225" cy="1150296"/>
          </a:xfrm>
          <a:prstGeom prst="rect">
            <a:avLst/>
          </a:prstGeom>
          <a:noFill/>
          <a:ln>
            <a:noFill/>
          </a:ln>
        </p:spPr>
      </p:pic>
      <p:pic>
        <p:nvPicPr>
          <p:cNvPr id="300" name="Google Shape;300;p43"/>
          <p:cNvPicPr preferRelativeResize="0"/>
          <p:nvPr/>
        </p:nvPicPr>
        <p:blipFill>
          <a:blip r:embed="rId5">
            <a:alphaModFix/>
          </a:blip>
          <a:stretch>
            <a:fillRect/>
          </a:stretch>
        </p:blipFill>
        <p:spPr>
          <a:xfrm>
            <a:off x="4615038" y="2513450"/>
            <a:ext cx="1164775" cy="1212275"/>
          </a:xfrm>
          <a:prstGeom prst="rect">
            <a:avLst/>
          </a:prstGeom>
          <a:noFill/>
          <a:ln>
            <a:noFill/>
          </a:ln>
        </p:spPr>
      </p:pic>
      <p:pic>
        <p:nvPicPr>
          <p:cNvPr id="301" name="Google Shape;301;p43"/>
          <p:cNvPicPr preferRelativeResize="0"/>
          <p:nvPr/>
        </p:nvPicPr>
        <p:blipFill>
          <a:blip r:embed="rId6">
            <a:alphaModFix/>
          </a:blip>
          <a:stretch>
            <a:fillRect/>
          </a:stretch>
        </p:blipFill>
        <p:spPr>
          <a:xfrm>
            <a:off x="7766925" y="2503825"/>
            <a:ext cx="1164775" cy="1212275"/>
          </a:xfrm>
          <a:prstGeom prst="rect">
            <a:avLst/>
          </a:prstGeom>
          <a:noFill/>
          <a:ln>
            <a:noFill/>
          </a:ln>
        </p:spPr>
      </p:pic>
      <p:pic>
        <p:nvPicPr>
          <p:cNvPr id="302" name="Google Shape;302;p43"/>
          <p:cNvPicPr preferRelativeResize="0"/>
          <p:nvPr/>
        </p:nvPicPr>
        <p:blipFill>
          <a:blip r:embed="rId7">
            <a:alphaModFix/>
          </a:blip>
          <a:stretch>
            <a:fillRect/>
          </a:stretch>
        </p:blipFill>
        <p:spPr>
          <a:xfrm>
            <a:off x="5735675" y="2544425"/>
            <a:ext cx="1105229" cy="1150300"/>
          </a:xfrm>
          <a:prstGeom prst="rect">
            <a:avLst/>
          </a:prstGeom>
          <a:noFill/>
          <a:ln>
            <a:noFill/>
          </a:ln>
        </p:spPr>
      </p:pic>
      <p:pic>
        <p:nvPicPr>
          <p:cNvPr id="303" name="Google Shape;303;p43"/>
          <p:cNvPicPr preferRelativeResize="0"/>
          <p:nvPr/>
        </p:nvPicPr>
        <p:blipFill>
          <a:blip r:embed="rId8">
            <a:alphaModFix/>
          </a:blip>
          <a:stretch>
            <a:fillRect/>
          </a:stretch>
        </p:blipFill>
        <p:spPr>
          <a:xfrm>
            <a:off x="6666288" y="2583875"/>
            <a:ext cx="1164775" cy="1212275"/>
          </a:xfrm>
          <a:prstGeom prst="rect">
            <a:avLst/>
          </a:prstGeom>
          <a:noFill/>
          <a:ln>
            <a:noFill/>
          </a:ln>
        </p:spPr>
      </p:pic>
      <p:pic>
        <p:nvPicPr>
          <p:cNvPr id="304" name="Google Shape;304;p43"/>
          <p:cNvPicPr preferRelativeResize="0"/>
          <p:nvPr/>
        </p:nvPicPr>
        <p:blipFill rotWithShape="1">
          <a:blip r:embed="rId9">
            <a:alphaModFix amt="69000"/>
          </a:blip>
          <a:srcRect b="4637" l="56076" r="0" t="5304"/>
          <a:stretch/>
        </p:blipFill>
        <p:spPr>
          <a:xfrm>
            <a:off x="0" y="0"/>
            <a:ext cx="3043773" cy="5143501"/>
          </a:xfrm>
          <a:prstGeom prst="rect">
            <a:avLst/>
          </a:prstGeom>
          <a:noFill/>
          <a:ln>
            <a:noFill/>
          </a:ln>
        </p:spPr>
      </p:pic>
      <p:sp>
        <p:nvSpPr>
          <p:cNvPr id="305" name="Google Shape;305;p43"/>
          <p:cNvSpPr txBox="1"/>
          <p:nvPr/>
        </p:nvSpPr>
        <p:spPr>
          <a:xfrm>
            <a:off x="2718000" y="1402950"/>
            <a:ext cx="6496200" cy="12930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 sz="3600">
                <a:solidFill>
                  <a:schemeClr val="lt1"/>
                </a:solidFill>
                <a:latin typeface="Barlow"/>
                <a:ea typeface="Barlow"/>
                <a:cs typeface="Barlow"/>
                <a:sym typeface="Barlow"/>
              </a:rPr>
              <a:t>ADDITIONAL </a:t>
            </a:r>
            <a:endParaRPr b="1" sz="3600">
              <a:solidFill>
                <a:schemeClr val="lt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100"/>
              <a:buFont typeface="Arial"/>
              <a:buNone/>
            </a:pPr>
            <a:r>
              <a:rPr b="1" lang="en" sz="3600">
                <a:solidFill>
                  <a:schemeClr val="lt1"/>
                </a:solidFill>
                <a:latin typeface="Barlow"/>
                <a:ea typeface="Barlow"/>
                <a:cs typeface="Barlow"/>
                <a:sym typeface="Barlow"/>
              </a:rPr>
              <a:t>EXEMPLAR INFORMATION</a:t>
            </a:r>
            <a:endParaRPr b="1" i="0" sz="3600" u="none" cap="none" strike="noStrike">
              <a:solidFill>
                <a:schemeClr val="lt1"/>
              </a:solidFill>
              <a:latin typeface="Barlow"/>
              <a:ea typeface="Barlow"/>
              <a:cs typeface="Barlow"/>
              <a:sym typeface="Barlow"/>
            </a:endParaRPr>
          </a:p>
        </p:txBody>
      </p:sp>
    </p:spTree>
  </p:cSld>
  <p:clrMapOvr>
    <a:masterClrMapping/>
  </p:clrMapOvr>
</p:sld>
</file>

<file path=ppt/theme/theme1.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