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66" r:id="rId5"/>
    <p:sldId id="268" r:id="rId6"/>
    <p:sldId id="267" r:id="rId7"/>
    <p:sldId id="262" r:id="rId8"/>
    <p:sldId id="263" r:id="rId9"/>
    <p:sldId id="264" r:id="rId10"/>
    <p:sldId id="265" r:id="rId11"/>
  </p:sldIdLst>
  <p:sldSz cx="12192000" cy="6858000"/>
  <p:notesSz cx="6858000" cy="9144000"/>
  <p:embeddedFontLst>
    <p:embeddedFont>
      <p:font typeface="Barlow" panose="00000500000000000000" pitchFamily="2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5" roundtripDataSignature="AMtx7mgASK8OG6Cx9HUFHACFM2DgQPd1F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C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ng Jiang" userId="479591b0-bbdd-467b-a489-7f685e24f696" providerId="ADAL" clId="{0B6FDD12-67B8-452B-8CBB-E9D016B2F67C}"/>
    <pc:docChg chg="modSld">
      <pc:chgData name="Long Jiang" userId="479591b0-bbdd-467b-a489-7f685e24f696" providerId="ADAL" clId="{0B6FDD12-67B8-452B-8CBB-E9D016B2F67C}" dt="2023-06-16T16:30:18.360" v="3" actId="20577"/>
      <pc:docMkLst>
        <pc:docMk/>
      </pc:docMkLst>
      <pc:sldChg chg="modSp mod">
        <pc:chgData name="Long Jiang" userId="479591b0-bbdd-467b-a489-7f685e24f696" providerId="ADAL" clId="{0B6FDD12-67B8-452B-8CBB-E9D016B2F67C}" dt="2023-06-16T16:30:18.360" v="3" actId="20577"/>
        <pc:sldMkLst>
          <pc:docMk/>
          <pc:sldMk cId="0" sldId="258"/>
        </pc:sldMkLst>
        <pc:spChg chg="mod">
          <ac:chgData name="Long Jiang" userId="479591b0-bbdd-467b-a489-7f685e24f696" providerId="ADAL" clId="{0B6FDD12-67B8-452B-8CBB-E9D016B2F67C}" dt="2023-06-16T16:30:18.360" v="3" actId="20577"/>
          <ac:spMkLst>
            <pc:docMk/>
            <pc:sldMk cId="0" sldId="258"/>
            <ac:spMk id="160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14bcfdec53c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14bcfdec5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14bcfdec53c_0_126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5" name="Google Shape;215;g14bcfdec53c_0_12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896a5916d4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g1896a5916d4_1_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5" name="Google Shape;145;g1896a5916d4_1_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a8aed3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08a8aed3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6" name="Google Shape;156;g208a8aed3d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08a8aed3d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08a8aed3d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08a8aed3d8_0_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43483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44cc683ac4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44cc683ac4_0_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44cc683ac4_0_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30796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1896a5916d4_1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1896a5916d4_1_16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1896a5916d4_1_16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722879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896a5916d4_1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g1896a5916d4_1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2" name="Google Shape;192;g1896a5916d4_1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896a5916d4_1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1896a5916d4_1_14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g1896a5916d4_1_14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1896a5916d4_1_1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7" name="Google Shape;207;g1896a5916d4_1_1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g1896a5916d4_1_1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g14bcfdec53c_0_175"/>
          <p:cNvSpPr/>
          <p:nvPr/>
        </p:nvSpPr>
        <p:spPr>
          <a:xfrm>
            <a:off x="0" y="1857600"/>
            <a:ext cx="12192000" cy="5000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g14bcfdec53c_0_175"/>
          <p:cNvSpPr txBox="1">
            <a:spLocks noGrp="1"/>
          </p:cNvSpPr>
          <p:nvPr>
            <p:ph type="ctrTitle"/>
          </p:nvPr>
        </p:nvSpPr>
        <p:spPr>
          <a:xfrm>
            <a:off x="1367999" y="2790000"/>
            <a:ext cx="6876900" cy="147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Arial"/>
              <a:buNone/>
              <a:defRPr sz="5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g14bcfdec53c_0_175"/>
          <p:cNvSpPr txBox="1">
            <a:spLocks noGrp="1"/>
          </p:cNvSpPr>
          <p:nvPr>
            <p:ph type="subTitle" idx="1"/>
          </p:nvPr>
        </p:nvSpPr>
        <p:spPr>
          <a:xfrm>
            <a:off x="1367999" y="4597200"/>
            <a:ext cx="6876900" cy="92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1">
                <a:solidFill>
                  <a:schemeClr val="lt1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 b="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21" name="Google Shape;21;g14bcfdec53c_0_175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368000" y="576000"/>
            <a:ext cx="2970001" cy="83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t and Image">
  <p:cSld name="1_Content and Image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body" idx="1"/>
          </p:nvPr>
        </p:nvSpPr>
        <p:spPr>
          <a:xfrm>
            <a:off x="720727" y="1296989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SzPts val="2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302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Char char="•"/>
              <a:defRPr/>
            </a:lvl4pPr>
            <a:lvl5pPr marL="2286000" lvl="4" indent="-3302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18"/>
          <p:cNvSpPr txBox="1">
            <a:spLocks noGrp="1"/>
          </p:cNvSpPr>
          <p:nvPr>
            <p:ph type="title"/>
          </p:nvPr>
        </p:nvSpPr>
        <p:spPr>
          <a:xfrm>
            <a:off x="720727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8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 type="titleOnly">
  <p:cSld name="TITLE_ONLY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9"/>
          <p:cNvSpPr txBox="1">
            <a:spLocks noGrp="1"/>
          </p:cNvSpPr>
          <p:nvPr>
            <p:ph type="title"/>
          </p:nvPr>
        </p:nvSpPr>
        <p:spPr>
          <a:xfrm>
            <a:off x="914400" y="304800"/>
            <a:ext cx="10363200" cy="11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2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dt" idx="10"/>
          </p:nvPr>
        </p:nvSpPr>
        <p:spPr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ftr" idx="11"/>
          </p:nvPr>
        </p:nvSpPr>
        <p:spPr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9"/>
          <p:cNvSpPr txBox="1">
            <a:spLocks noGrp="1"/>
          </p:cNvSpPr>
          <p:nvPr>
            <p:ph type="sldNum" idx="12"/>
          </p:nvPr>
        </p:nvSpPr>
        <p:spPr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467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7d705388ed_0_97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8118000" cy="46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g17d705388ed_0_97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g17d705388ed_0_97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g17d705388ed_0_97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2" name="Google Shape;102;g17d705388ed_0_97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81180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 Blue">
  <p:cSld name="Content and Image Blue">
    <p:bg>
      <p:bgPr>
        <a:solidFill>
          <a:schemeClr val="accent1"/>
        </a:solid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4"/>
          <p:cNvSpPr txBox="1">
            <a:spLocks noGrp="1"/>
          </p:cNvSpPr>
          <p:nvPr>
            <p:ph type="title"/>
          </p:nvPr>
        </p:nvSpPr>
        <p:spPr>
          <a:xfrm>
            <a:off x="1188000" y="793751"/>
            <a:ext cx="4728613" cy="1096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4"/>
          <p:cNvSpPr txBox="1">
            <a:spLocks noGrp="1"/>
          </p:cNvSpPr>
          <p:nvPr>
            <p:ph type="dt" idx="10"/>
          </p:nvPr>
        </p:nvSpPr>
        <p:spPr>
          <a:xfrm>
            <a:off x="5557493" y="626400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24"/>
          <p:cNvSpPr txBox="1">
            <a:spLocks noGrp="1"/>
          </p:cNvSpPr>
          <p:nvPr>
            <p:ph type="ftr" idx="11"/>
          </p:nvPr>
        </p:nvSpPr>
        <p:spPr>
          <a:xfrm>
            <a:off x="684213" y="626400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4"/>
          <p:cNvSpPr>
            <a:spLocks noGrp="1"/>
          </p:cNvSpPr>
          <p:nvPr>
            <p:ph type="pic" idx="2"/>
          </p:nvPr>
        </p:nvSpPr>
        <p:spPr>
          <a:xfrm>
            <a:off x="6558001" y="0"/>
            <a:ext cx="5634001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108" name="Google Shape;108;p24"/>
          <p:cNvSpPr txBox="1">
            <a:spLocks noGrp="1"/>
          </p:cNvSpPr>
          <p:nvPr>
            <p:ph type="body" idx="1"/>
          </p:nvPr>
        </p:nvSpPr>
        <p:spPr>
          <a:xfrm>
            <a:off x="684213" y="1890002"/>
            <a:ext cx="5232400" cy="4059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1417"/>
              </a:spcBef>
              <a:spcAft>
                <a:spcPts val="0"/>
              </a:spcAft>
              <a:buSzPts val="2800"/>
              <a:buNone/>
              <a:defRPr>
                <a:solidFill>
                  <a:schemeClr val="lt1"/>
                </a:solidFill>
              </a:defRPr>
            </a:lvl3pPr>
            <a:lvl4pPr marL="1828800" lvl="3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4pPr>
            <a:lvl5pPr marL="2286000" lvl="4" indent="-355600" algn="l">
              <a:lnSpc>
                <a:spcPct val="120000"/>
              </a:lnSpc>
              <a:spcBef>
                <a:spcPts val="1417"/>
              </a:spcBef>
              <a:spcAft>
                <a:spcPts val="0"/>
              </a:spcAft>
              <a:buSzPts val="2000"/>
              <a:buChar char="―"/>
              <a:defRPr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41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6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6"/>
          <p:cNvSpPr txBox="1">
            <a:spLocks noGrp="1"/>
          </p:cNvSpPr>
          <p:nvPr>
            <p:ph type="body" idx="1"/>
          </p:nvPr>
        </p:nvSpPr>
        <p:spPr>
          <a:xfrm>
            <a:off x="720723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36"/>
          <p:cNvSpPr txBox="1">
            <a:spLocks noGrp="1"/>
          </p:cNvSpPr>
          <p:nvPr>
            <p:ph type="body" idx="2"/>
          </p:nvPr>
        </p:nvSpPr>
        <p:spPr>
          <a:xfrm>
            <a:off x="6096000" y="1296988"/>
            <a:ext cx="4729162" cy="4616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3" name="Google Shape;113;p36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36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">
  <p:cSld name="Three Column">
    <p:bg>
      <p:bgPr>
        <a:solidFill>
          <a:schemeClr val="accent1"/>
        </a:solidFill>
        <a:effectLst/>
      </p:bgPr>
    </p:bg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5"/>
          <p:cNvSpPr/>
          <p:nvPr/>
        </p:nvSpPr>
        <p:spPr>
          <a:xfrm>
            <a:off x="0" y="0"/>
            <a:ext cx="12192000" cy="2314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0000" tIns="46800" rIns="90000" bIns="468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5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25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5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5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2" name="Google Shape;122;p25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25"/>
          <p:cNvSpPr txBox="1">
            <a:spLocks noGrp="1"/>
          </p:cNvSpPr>
          <p:nvPr>
            <p:ph type="body" idx="2"/>
          </p:nvPr>
        </p:nvSpPr>
        <p:spPr>
          <a:xfrm>
            <a:off x="72072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3"/>
          </p:nvPr>
        </p:nvSpPr>
        <p:spPr>
          <a:xfrm>
            <a:off x="4363199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4"/>
          </p:nvPr>
        </p:nvSpPr>
        <p:spPr>
          <a:xfrm>
            <a:off x="8005674" y="2728800"/>
            <a:ext cx="3464013" cy="31846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126" name="Google Shape;126;p25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37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37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7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37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6681600" cy="5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sz="1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">
  <p:cSld name="Three Columns with Images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1" name="Google Shape;31;p2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2" name="Google Shape;32;p2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4" name="Google Shape;34;p2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36" name="Google Shape;36;p2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8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losing Slide Image">
  <p:cSld name="Closing Slide Im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14bcfdec53c_0_1397"/>
          <p:cNvSpPr txBox="1">
            <a:spLocks noGrp="1"/>
          </p:cNvSpPr>
          <p:nvPr>
            <p:ph type="ctrTitle"/>
          </p:nvPr>
        </p:nvSpPr>
        <p:spPr>
          <a:xfrm>
            <a:off x="720725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g14bcfdec53c_0_1397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0">
                <a:solidFill>
                  <a:schemeClr val="accent2"/>
                </a:solidFill>
              </a:defRPr>
            </a:lvl1pPr>
            <a:lvl2pPr lvl="1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  <a:defRPr sz="2400" b="1">
                <a:solidFill>
                  <a:schemeClr val="accent2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0" name="Google Shape;40;g14bcfdec53c_0_1397"/>
          <p:cNvSpPr>
            <a:spLocks noGrp="1"/>
          </p:cNvSpPr>
          <p:nvPr>
            <p:ph type="pic" idx="2"/>
          </p:nvPr>
        </p:nvSpPr>
        <p:spPr>
          <a:xfrm>
            <a:off x="52872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pic>
        <p:nvPicPr>
          <p:cNvPr id="41" name="Google Shape;41;g14bcfdec53c_0_1397" descr="Logo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20725" y="860400"/>
            <a:ext cx="2970001" cy="8387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" name="Google Shape;42;g14bcfdec53c_0_1397"/>
          <p:cNvGrpSpPr/>
          <p:nvPr/>
        </p:nvGrpSpPr>
        <p:grpSpPr>
          <a:xfrm>
            <a:off x="720725" y="5472000"/>
            <a:ext cx="4009268" cy="694945"/>
            <a:chOff x="720725" y="5218493"/>
            <a:chExt cx="4009268" cy="694945"/>
          </a:xfrm>
        </p:grpSpPr>
        <p:pic>
          <p:nvPicPr>
            <p:cNvPr id="43" name="Google Shape;43;g14bcfdec53c_0_139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4032000" y="5325173"/>
              <a:ext cx="697993" cy="5882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4" name="Google Shape;44;g14bcfdec53c_0_139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867282" y="5309933"/>
              <a:ext cx="826010" cy="60350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5" name="Google Shape;45;g14bcfdec53c_0_139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720725" y="5279453"/>
              <a:ext cx="594361" cy="63398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" name="Google Shape;46;g14bcfdec53c_0_1397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653795" y="5218493"/>
              <a:ext cx="874778" cy="6949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ree Columns with Images 1">
  <p:cSld name="1_Three Columns with Images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g14bcfdec53c_0_54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g14bcfdec53c_0_54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g14bcfdec53c_0_54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g14bcfdec53c_0_54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2" name="Google Shape;52;g14bcfdec53c_0_541"/>
          <p:cNvSpPr>
            <a:spLocks noGrp="1"/>
          </p:cNvSpPr>
          <p:nvPr>
            <p:ph type="pic" idx="2"/>
          </p:nvPr>
        </p:nvSpPr>
        <p:spPr>
          <a:xfrm>
            <a:off x="72072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3" name="Google Shape;53;g14bcfdec53c_0_541"/>
          <p:cNvSpPr txBox="1">
            <a:spLocks noGrp="1"/>
          </p:cNvSpPr>
          <p:nvPr>
            <p:ph type="body" idx="1"/>
          </p:nvPr>
        </p:nvSpPr>
        <p:spPr>
          <a:xfrm>
            <a:off x="72072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g14bcfdec53c_0_541"/>
          <p:cNvSpPr>
            <a:spLocks noGrp="1"/>
          </p:cNvSpPr>
          <p:nvPr>
            <p:ph type="pic" idx="3"/>
          </p:nvPr>
        </p:nvSpPr>
        <p:spPr>
          <a:xfrm>
            <a:off x="4364400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5" name="Google Shape;55;g14bcfdec53c_0_541"/>
          <p:cNvSpPr txBox="1">
            <a:spLocks noGrp="1"/>
          </p:cNvSpPr>
          <p:nvPr>
            <p:ph type="body" idx="4"/>
          </p:nvPr>
        </p:nvSpPr>
        <p:spPr>
          <a:xfrm>
            <a:off x="4364400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g14bcfdec53c_0_541"/>
          <p:cNvSpPr>
            <a:spLocks noGrp="1"/>
          </p:cNvSpPr>
          <p:nvPr>
            <p:ph type="pic" idx="5"/>
          </p:nvPr>
        </p:nvSpPr>
        <p:spPr>
          <a:xfrm>
            <a:off x="8008075" y="1857600"/>
            <a:ext cx="3463200" cy="1656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  <p:sp>
        <p:nvSpPr>
          <p:cNvPr id="57" name="Google Shape;57;g14bcfdec53c_0_541"/>
          <p:cNvSpPr txBox="1">
            <a:spLocks noGrp="1"/>
          </p:cNvSpPr>
          <p:nvPr>
            <p:ph type="body" idx="6"/>
          </p:nvPr>
        </p:nvSpPr>
        <p:spPr>
          <a:xfrm>
            <a:off x="8008075" y="3513600"/>
            <a:ext cx="3463200" cy="2399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216000" tIns="216000" rIns="216000" bIns="2160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>
                <a:solidFill>
                  <a:schemeClr val="lt1"/>
                </a:solidFill>
              </a:defRPr>
            </a:lvl3pPr>
            <a:lvl4pPr marL="1828800" lvl="3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4pPr>
            <a:lvl5pPr marL="2286000" lvl="4" indent="-3175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lt1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Image">
  <p:cSld name="Content and Image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2" name="Google Shape;62;p31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55188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31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55188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1"/>
          <p:cNvSpPr>
            <a:spLocks noGrp="1"/>
          </p:cNvSpPr>
          <p:nvPr>
            <p:ph type="pic" idx="2"/>
          </p:nvPr>
        </p:nvSpPr>
        <p:spPr>
          <a:xfrm>
            <a:off x="6900000" y="0"/>
            <a:ext cx="5292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Large Image">
  <p:cSld name="Content and Large Image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9" name="Google Shape;69;p22"/>
          <p:cNvSpPr txBox="1">
            <a:spLocks noGrp="1"/>
          </p:cNvSpPr>
          <p:nvPr>
            <p:ph type="body" idx="1"/>
          </p:nvPr>
        </p:nvSpPr>
        <p:spPr>
          <a:xfrm>
            <a:off x="720726" y="1296988"/>
            <a:ext cx="3913200" cy="46164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2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391320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2"/>
          <p:cNvSpPr>
            <a:spLocks noGrp="1"/>
          </p:cNvSpPr>
          <p:nvPr>
            <p:ph type="pic" idx="2"/>
          </p:nvPr>
        </p:nvSpPr>
        <p:spPr>
          <a:xfrm>
            <a:off x="5334000" y="0"/>
            <a:ext cx="6858000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Wide" type="obj">
  <p:cSld name="OBJEC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marL="914400" lvl="1" indent="-228600" algn="l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Slide">
  <p:cSld name="Quote Slide">
    <p:bg>
      <p:bgPr>
        <a:solidFill>
          <a:schemeClr val="accen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4bcfdec53c_0_1131"/>
          <p:cNvSpPr txBox="1">
            <a:spLocks noGrp="1"/>
          </p:cNvSpPr>
          <p:nvPr>
            <p:ph type="title"/>
          </p:nvPr>
        </p:nvSpPr>
        <p:spPr>
          <a:xfrm>
            <a:off x="720725" y="1882800"/>
            <a:ext cx="7740000" cy="28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g14bcfdec53c_0_1131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g14bcfdec53c_0_1131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g14bcfdec53c_0_113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3" name="Google Shape;83;g14bcfdec53c_0_1131"/>
          <p:cNvSpPr txBox="1">
            <a:spLocks noGrp="1"/>
          </p:cNvSpPr>
          <p:nvPr>
            <p:ph type="body" idx="1"/>
          </p:nvPr>
        </p:nvSpPr>
        <p:spPr>
          <a:xfrm>
            <a:off x="720725" y="5065200"/>
            <a:ext cx="7740000" cy="4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SzPts val="1800"/>
              <a:buNone/>
              <a:defRPr sz="1800"/>
            </a:lvl3pPr>
            <a:lvl4pPr marL="1828800" lvl="3" indent="-342900" algn="l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cxnSp>
        <p:nvCxnSpPr>
          <p:cNvPr id="84" name="Google Shape;84;g14bcfdec53c_0_1131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0"/>
          <p:cNvSpPr txBox="1">
            <a:spLocks noGrp="1"/>
          </p:cNvSpPr>
          <p:nvPr>
            <p:ph type="title"/>
          </p:nvPr>
        </p:nvSpPr>
        <p:spPr>
          <a:xfrm>
            <a:off x="720726" y="722313"/>
            <a:ext cx="10750550" cy="574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0"/>
          <p:cNvSpPr txBox="1">
            <a:spLocks noGrp="1"/>
          </p:cNvSpPr>
          <p:nvPr>
            <p:ph type="body" idx="1"/>
          </p:nvPr>
        </p:nvSpPr>
        <p:spPr>
          <a:xfrm>
            <a:off x="720725" y="1296988"/>
            <a:ext cx="10750549" cy="4616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1701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567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00000"/>
              </a:lnSpc>
              <a:spcBef>
                <a:spcPts val="2835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2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85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0"/>
          <p:cNvSpPr txBox="1">
            <a:spLocks noGrp="1"/>
          </p:cNvSpPr>
          <p:nvPr>
            <p:ph type="dt" idx="10"/>
          </p:nvPr>
        </p:nvSpPr>
        <p:spPr>
          <a:xfrm>
            <a:off x="8081962" y="6492875"/>
            <a:ext cx="27432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ftr" idx="11"/>
          </p:nvPr>
        </p:nvSpPr>
        <p:spPr>
          <a:xfrm>
            <a:off x="1766400" y="6492875"/>
            <a:ext cx="4114800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cxnSp>
        <p:nvCxnSpPr>
          <p:cNvPr id="15" name="Google Shape;15;p20"/>
          <p:cNvCxnSpPr/>
          <p:nvPr/>
        </p:nvCxnSpPr>
        <p:spPr>
          <a:xfrm>
            <a:off x="1766400" y="6361716"/>
            <a:ext cx="10425600" cy="0"/>
          </a:xfrm>
          <a:prstGeom prst="straightConnector1">
            <a:avLst/>
          </a:prstGeom>
          <a:noFill/>
          <a:ln w="9525" cap="flat" cmpd="sng">
            <a:solidFill>
              <a:schemeClr val="accent4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0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20725" y="6195599"/>
            <a:ext cx="899162" cy="33223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454">
          <p15:clr>
            <a:srgbClr val="F26B43"/>
          </p15:clr>
        </p15:guide>
        <p15:guide id="4" pos="6819">
          <p15:clr>
            <a:srgbClr val="F26B43"/>
          </p15:clr>
        </p15:guide>
        <p15:guide id="5" orient="horz" pos="455">
          <p15:clr>
            <a:srgbClr val="F26B43"/>
          </p15:clr>
        </p15:guide>
        <p15:guide id="6" orient="horz" pos="3725">
          <p15:clr>
            <a:srgbClr val="F26B43"/>
          </p15:clr>
        </p15:guide>
        <p15:guide id="7" orient="horz" pos="817">
          <p15:clr>
            <a:srgbClr val="F26B43"/>
          </p15:clr>
        </p15:guide>
        <p15:guide id="8" orient="horz" pos="1293">
          <p15:clr>
            <a:srgbClr val="F26B43"/>
          </p15:clr>
        </p15:guide>
        <p15:guide id="9" pos="722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ata.pmel.noaa.gov/oceansites/airseafluxes/" TargetMode="Externa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175/JTECH-D-21-0183.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4bcfdec53c_0_0"/>
          <p:cNvSpPr txBox="1">
            <a:spLocks noGrp="1"/>
          </p:cNvSpPr>
          <p:nvPr>
            <p:ph type="ctrTitle"/>
          </p:nvPr>
        </p:nvSpPr>
        <p:spPr>
          <a:xfrm>
            <a:off x="1419825" y="2378400"/>
            <a:ext cx="10124100" cy="105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lang="en-GB" sz="4400"/>
              <a:t>OceanSITES</a:t>
            </a:r>
            <a:endParaRPr/>
          </a:p>
        </p:txBody>
      </p:sp>
      <p:sp>
        <p:nvSpPr>
          <p:cNvPr id="138" name="Google Shape;138;g14bcfdec53c_0_0"/>
          <p:cNvSpPr txBox="1">
            <a:spLocks noGrp="1"/>
          </p:cNvSpPr>
          <p:nvPr>
            <p:ph type="subTitle" idx="1"/>
          </p:nvPr>
        </p:nvSpPr>
        <p:spPr>
          <a:xfrm>
            <a:off x="1419825" y="4113500"/>
            <a:ext cx="8220900" cy="15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Raquel Somavilla Cabrillo, Co-Chair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Johannes Karstensen, Co-Chair</a:t>
            </a:r>
            <a:endParaRPr/>
          </a:p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/>
              <a:t>Long Jiang, Technical Coordinator</a:t>
            </a:r>
            <a:endParaRPr/>
          </a:p>
        </p:txBody>
      </p:sp>
      <p:sp>
        <p:nvSpPr>
          <p:cNvPr id="139" name="Google Shape;139;g14bcfdec53c_0_0"/>
          <p:cNvSpPr txBox="1">
            <a:spLocks noGrp="1"/>
          </p:cNvSpPr>
          <p:nvPr>
            <p:ph type="subTitle" idx="1"/>
          </p:nvPr>
        </p:nvSpPr>
        <p:spPr>
          <a:xfrm>
            <a:off x="8835575" y="200375"/>
            <a:ext cx="3082800" cy="64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OCG-14 Hybrid Meeting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6-8 June 2023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sz="1600" b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Cape Town, South Africa</a:t>
            </a:r>
            <a:endParaRPr sz="1600" b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40" name="Google Shape;140;g14bcfdec53c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01600" y="118899"/>
            <a:ext cx="2279913" cy="157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g14bcfdec53c_0_0"/>
          <p:cNvSpPr txBox="1">
            <a:spLocks noGrp="1"/>
          </p:cNvSpPr>
          <p:nvPr>
            <p:ph type="subTitle" idx="1"/>
          </p:nvPr>
        </p:nvSpPr>
        <p:spPr>
          <a:xfrm>
            <a:off x="1838025" y="6373000"/>
            <a:ext cx="8220900" cy="3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</a:pPr>
            <a:r>
              <a:rPr lang="en-GB" b="0" i="1"/>
              <a:t>Virtual presentation</a:t>
            </a:r>
            <a:endParaRPr b="0" i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4bcfdec53c_0_1266"/>
          <p:cNvSpPr txBox="1">
            <a:spLocks noGrp="1"/>
          </p:cNvSpPr>
          <p:nvPr>
            <p:ph type="ctrTitle"/>
          </p:nvPr>
        </p:nvSpPr>
        <p:spPr>
          <a:xfrm>
            <a:off x="601456" y="2854801"/>
            <a:ext cx="4074000" cy="10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6000"/>
              <a:buFont typeface="Arial"/>
              <a:buNone/>
            </a:pPr>
            <a:r>
              <a:rPr lang="en-GB"/>
              <a:t>Thank you</a:t>
            </a:r>
            <a:endParaRPr/>
          </a:p>
        </p:txBody>
      </p:sp>
      <p:sp>
        <p:nvSpPr>
          <p:cNvPr id="218" name="Google Shape;218;g14bcfdec53c_0_1266"/>
          <p:cNvSpPr txBox="1">
            <a:spLocks noGrp="1"/>
          </p:cNvSpPr>
          <p:nvPr>
            <p:ph type="subTitle" idx="1"/>
          </p:nvPr>
        </p:nvSpPr>
        <p:spPr>
          <a:xfrm>
            <a:off x="720725" y="3873600"/>
            <a:ext cx="4074000" cy="4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None/>
            </a:pPr>
            <a:r>
              <a:rPr lang="en-GB"/>
              <a:t>goosocean.org</a:t>
            </a:r>
            <a:endParaRPr/>
          </a:p>
        </p:txBody>
      </p:sp>
      <p:pic>
        <p:nvPicPr>
          <p:cNvPr id="219" name="Google Shape;219;g14bcfdec53c_0_1266"/>
          <p:cNvPicPr preferRelativeResize="0"/>
          <p:nvPr/>
        </p:nvPicPr>
        <p:blipFill rotWithShape="1">
          <a:blip r:embed="rId3">
            <a:alphaModFix/>
          </a:blip>
          <a:srcRect t="7426" b="8182"/>
          <a:stretch/>
        </p:blipFill>
        <p:spPr>
          <a:xfrm>
            <a:off x="9014364" y="233724"/>
            <a:ext cx="3177633" cy="2178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g14bcfdec53c_0_1266" descr="A picture containing perso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 t="1871" b="9016"/>
          <a:stretch/>
        </p:blipFill>
        <p:spPr>
          <a:xfrm>
            <a:off x="9014365" y="2574207"/>
            <a:ext cx="3177637" cy="17556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g14bcfdec53c_0_1266" descr="A picture containing sky, outdoor, snow, seal&#10;&#10;Description automatically generated"/>
          <p:cNvPicPr preferRelativeResize="0"/>
          <p:nvPr/>
        </p:nvPicPr>
        <p:blipFill rotWithShape="1">
          <a:blip r:embed="rId5">
            <a:alphaModFix/>
          </a:blip>
          <a:srcRect t="9663" b="-1086"/>
          <a:stretch/>
        </p:blipFill>
        <p:spPr>
          <a:xfrm>
            <a:off x="9014364" y="4486675"/>
            <a:ext cx="3177633" cy="2178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g14bcfdec53c_0_126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404325" y="152400"/>
            <a:ext cx="3451295" cy="6553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896a5916d4_1_57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637" cy="1897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SzPts val="1000"/>
              <a:buNone/>
            </a:pPr>
            <a:fld id="{00000000-1234-1234-1234-123412341234}" type="slidenum">
              <a:rPr lang="en-GB" sz="800"/>
              <a:t>2</a:t>
            </a:fld>
            <a:endParaRPr sz="800"/>
          </a:p>
        </p:txBody>
      </p:sp>
      <p:sp>
        <p:nvSpPr>
          <p:cNvPr id="148" name="Google Shape;148;g1896a5916d4_1_57"/>
          <p:cNvSpPr txBox="1">
            <a:spLocks noGrp="1"/>
          </p:cNvSpPr>
          <p:nvPr>
            <p:ph type="title" idx="4294967295"/>
          </p:nvPr>
        </p:nvSpPr>
        <p:spPr>
          <a:xfrm>
            <a:off x="398900" y="147660"/>
            <a:ext cx="81186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 sz="3300" i="0" u="none" strike="noStrike" cap="none">
                <a:latin typeface="Barlow"/>
                <a:ea typeface="Barlow"/>
                <a:cs typeface="Barlow"/>
                <a:sym typeface="Barlow"/>
              </a:rPr>
              <a:t>Network Overview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9" name="Google Shape;149;g1896a5916d4_1_57"/>
          <p:cNvSpPr txBox="1"/>
          <p:nvPr/>
        </p:nvSpPr>
        <p:spPr>
          <a:xfrm>
            <a:off x="8206575" y="1892625"/>
            <a:ext cx="3702000" cy="28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514350" marR="0" lvl="0" indent="-3111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•"/>
            </a:pPr>
            <a:r>
              <a:rPr lang="en-GB" sz="200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367 sites registered</a:t>
            </a:r>
            <a:br>
              <a:rPr lang="en-GB" sz="200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GB" sz="2000" i="0" u="none" strike="noStrike" cap="none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from 18 countries (plus EU)</a:t>
            </a:r>
            <a:endParaRPr sz="200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514350" marR="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200"/>
              <a:buFont typeface="Barlow"/>
              <a:buChar char="•"/>
            </a:pPr>
            <a:r>
              <a:rPr lang="en-GB" sz="2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OceanSITES time series data is key for understanding and responding/mitigating the effects of climate change  on the ocean</a:t>
            </a:r>
            <a:endParaRPr sz="2000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514350" marR="0" lvl="0" indent="-311150" algn="l" rtl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dk2"/>
              </a:buClr>
              <a:buSzPts val="2200"/>
              <a:buFont typeface="Barlow"/>
              <a:buChar char="•"/>
            </a:pPr>
            <a:r>
              <a:rPr lang="en-GB" sz="2000">
                <a:solidFill>
                  <a:schemeClr val="dk2"/>
                </a:solidFill>
                <a:latin typeface="Barlow"/>
                <a:ea typeface="Barlow"/>
                <a:cs typeface="Barlow"/>
                <a:sym typeface="Barlow"/>
              </a:rPr>
              <a:t>Network h-index &gt;200 </a:t>
            </a:r>
            <a:endParaRPr sz="2000" i="0" u="none" strike="noStrike" cap="none">
              <a:solidFill>
                <a:schemeClr val="dk2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0" name="Google Shape;150;g1896a5916d4_1_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575" y="1677400"/>
            <a:ext cx="7535427" cy="4274449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g1896a5916d4_1_57"/>
          <p:cNvSpPr txBox="1"/>
          <p:nvPr/>
        </p:nvSpPr>
        <p:spPr>
          <a:xfrm>
            <a:off x="481875" y="799713"/>
            <a:ext cx="11025900" cy="8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>
                <a:latin typeface="Barlow"/>
                <a:ea typeface="Barlow"/>
                <a:cs typeface="Barlow"/>
                <a:sym typeface="Barlow"/>
              </a:rPr>
              <a:t>Through </a:t>
            </a:r>
            <a:r>
              <a:rPr lang="en-GB" sz="2000" b="1">
                <a:latin typeface="Barlow"/>
                <a:ea typeface="Barlow"/>
                <a:cs typeface="Barlow"/>
                <a:sym typeface="Barlow"/>
              </a:rPr>
              <a:t>OceanSITES</a:t>
            </a:r>
            <a:r>
              <a:rPr lang="en-GB" sz="2000">
                <a:latin typeface="Barlow"/>
                <a:ea typeface="Barlow"/>
                <a:cs typeface="Barlow"/>
                <a:sym typeface="Barlow"/>
              </a:rPr>
              <a:t>, </a:t>
            </a:r>
            <a:r>
              <a:rPr lang="en-GB" sz="2000" b="1">
                <a:latin typeface="Barlow"/>
                <a:ea typeface="Barlow"/>
                <a:cs typeface="Barlow"/>
                <a:sym typeface="Barlow"/>
              </a:rPr>
              <a:t>national activities</a:t>
            </a:r>
            <a:r>
              <a:rPr lang="en-GB" sz="2000">
                <a:latin typeface="Barlow"/>
                <a:ea typeface="Barlow"/>
                <a:cs typeface="Barlow"/>
                <a:sym typeface="Barlow"/>
              </a:rPr>
              <a:t> to obtain high-quality time series for the ocean, seafloor, and air-sea interface at fixed locations are </a:t>
            </a:r>
            <a:r>
              <a:rPr lang="en-GB" sz="2000" b="1">
                <a:latin typeface="Barlow"/>
                <a:ea typeface="Barlow"/>
                <a:cs typeface="Barlow"/>
                <a:sym typeface="Barlow"/>
              </a:rPr>
              <a:t>coordinated on a global scale</a:t>
            </a:r>
            <a:endParaRPr sz="2000" b="1"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152" name="Google Shape;152;g1896a5916d4_1_5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057575" y="5001525"/>
            <a:ext cx="1837900" cy="126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8a8aed3d8_0_4"/>
          <p:cNvSpPr txBox="1">
            <a:spLocks noGrp="1"/>
          </p:cNvSpPr>
          <p:nvPr>
            <p:ph type="title"/>
          </p:nvPr>
        </p:nvSpPr>
        <p:spPr>
          <a:xfrm>
            <a:off x="410976" y="189671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59" name="Google Shape;159;g208a8aed3d8_0_4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3</a:t>
            </a:fld>
            <a:endParaRPr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AA41314-5F2F-4BC9-85DC-CD6B4D9D2A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3496" y="3009797"/>
            <a:ext cx="5257246" cy="1600930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45F82031-2809-49F9-9C4D-429D8333C9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739" y="4610727"/>
            <a:ext cx="10895381" cy="1461360"/>
          </a:xfrm>
          <a:prstGeom prst="rect">
            <a:avLst/>
          </a:prstGeom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24BF070-AC16-4E58-993A-7696156EC316}"/>
              </a:ext>
            </a:extLst>
          </p:cNvPr>
          <p:cNvSpPr/>
          <p:nvPr/>
        </p:nvSpPr>
        <p:spPr>
          <a:xfrm>
            <a:off x="905781" y="2904845"/>
            <a:ext cx="10831550" cy="2940527"/>
          </a:xfrm>
          <a:prstGeom prst="roundRect">
            <a:avLst/>
          </a:prstGeom>
          <a:noFill/>
          <a:ln w="38100">
            <a:solidFill>
              <a:srgbClr val="D1D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0" name="Google Shape;160;g208a8aed3d8_0_4"/>
          <p:cNvSpPr txBox="1"/>
          <p:nvPr/>
        </p:nvSpPr>
        <p:spPr>
          <a:xfrm>
            <a:off x="1503131" y="603599"/>
            <a:ext cx="10234200" cy="5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●"/>
            </a:pPr>
            <a:r>
              <a:rPr lang="en-GB" sz="1700" b="0" i="0" u="none" strike="noStrike" cap="none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New </a:t>
            </a:r>
            <a:r>
              <a:rPr lang="en-GB" sz="1700" b="0" i="0" u="none" strike="noStrike" cap="none" dirty="0" err="1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OceanSI</a:t>
            </a:r>
            <a:r>
              <a:rPr lang="en-GB" sz="1700" dirty="0" err="1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TES</a:t>
            </a: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 members: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b="0" i="0" u="none" strike="noStrike" cap="none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Italy:  SiCO1 </a:t>
            </a: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&amp; </a:t>
            </a:r>
            <a:r>
              <a:rPr lang="en-GB" sz="1700" b="0" i="0" u="none" strike="noStrike" cap="none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SiCO2 in Sicily channel (30 </a:t>
            </a:r>
            <a:r>
              <a:rPr lang="en-GB" sz="1700" b="0" i="0" u="none" strike="noStrike" cap="none" dirty="0" err="1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yrs</a:t>
            </a:r>
            <a:r>
              <a:rPr lang="en-GB" sz="1700" b="0" i="0" u="none" strike="noStrike" cap="none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 </a:t>
            </a: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time series data</a:t>
            </a:r>
            <a:r>
              <a:rPr lang="en-GB" sz="1700" b="0" i="0" u="none" strike="noStrike" cap="none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)</a:t>
            </a:r>
          </a:p>
          <a:p>
            <a:pPr marL="914400" marR="0" lvl="1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sym typeface="Barlow"/>
              </a:rPr>
              <a:t>Spain (</a:t>
            </a:r>
            <a:r>
              <a:rPr lang="en-GB" sz="1700" dirty="0" err="1">
                <a:solidFill>
                  <a:schemeClr val="accent1"/>
                </a:solidFill>
                <a:latin typeface="Barlow" panose="020B0604020202020204" charset="0"/>
                <a:sym typeface="Barlow"/>
              </a:rPr>
              <a:t>Espartel</a:t>
            </a: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sym typeface="Barlow"/>
              </a:rPr>
              <a:t>, Strait of Gibraltar)</a:t>
            </a:r>
          </a:p>
          <a:p>
            <a:pPr marL="914400" marR="0" lvl="1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sym typeface="Barlow"/>
              </a:rPr>
              <a:t>China (CKEO</a:t>
            </a:r>
            <a:r>
              <a:rPr lang="en-GB" sz="1700">
                <a:solidFill>
                  <a:schemeClr val="accent1"/>
                </a:solidFill>
                <a:latin typeface="Barlow" panose="020B0604020202020204" charset="0"/>
                <a:sym typeface="Barlow"/>
              </a:rPr>
              <a:t>, China Kuroshio </a:t>
            </a: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sym typeface="Barlow"/>
              </a:rPr>
              <a:t>Extension Observatory)</a:t>
            </a:r>
            <a:endParaRPr sz="1700" dirty="0">
              <a:latin typeface="Barlow" panose="020B0604020202020204" charset="0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●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Visualization of time series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dirty="0" err="1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OceanSITES</a:t>
            </a: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 Flux data is available at </a:t>
            </a:r>
            <a:r>
              <a:rPr lang="en-GB" sz="1700" u="sng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https://data.pmel.noaa.gov/oceansites/airseafluxes/</a:t>
            </a:r>
            <a:endParaRPr lang="en-GB" sz="1700" u="sng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endParaRPr lang="en-GB" sz="1700" u="sng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endParaRPr lang="en-GB" sz="1700" u="sng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endParaRPr lang="en-GB" sz="1700" u="sng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endParaRPr lang="en-GB" sz="1700" u="sng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endParaRPr lang="en-GB" sz="1700" u="sng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endParaRPr lang="en-GB" sz="1700" u="sng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endParaRPr lang="en-GB" sz="1700" u="sng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endParaRPr lang="en-GB" sz="1700" u="sng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lvl="1" indent="-336550">
              <a:spcBef>
                <a:spcPts val="850"/>
              </a:spcBef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US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Next step: implementing “distributed data”  (e.g., IMOS or Pangaea.de data servers)</a:t>
            </a:r>
            <a:endParaRPr lang="en-US" sz="1700" dirty="0">
              <a:latin typeface="Barlow" panose="020B0604020202020204" charset="0"/>
            </a:endParaRPr>
          </a:p>
          <a:p>
            <a:pPr marL="577850" lvl="1" algn="l" rtl="0"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 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08a8aed3d8_0_4"/>
          <p:cNvSpPr txBox="1">
            <a:spLocks noGrp="1"/>
          </p:cNvSpPr>
          <p:nvPr>
            <p:ph type="title"/>
          </p:nvPr>
        </p:nvSpPr>
        <p:spPr>
          <a:xfrm>
            <a:off x="410976" y="22049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0" name="Google Shape;160;g208a8aed3d8_0_4"/>
          <p:cNvSpPr txBox="1"/>
          <p:nvPr/>
        </p:nvSpPr>
        <p:spPr>
          <a:xfrm>
            <a:off x="927276" y="918585"/>
            <a:ext cx="10234200" cy="54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36550">
              <a:spcBef>
                <a:spcPts val="850"/>
              </a:spcBef>
              <a:buClr>
                <a:schemeClr val="accent1"/>
              </a:buClr>
              <a:buSzPts val="1700"/>
              <a:buFont typeface="Barlow"/>
              <a:buChar char="●"/>
            </a:pPr>
            <a:r>
              <a:rPr lang="en-US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Applying Artificial Intelligence (AI) to gap filling &amp; extrapolation</a:t>
            </a:r>
          </a:p>
          <a:p>
            <a:pPr marL="914400" lvl="1" indent="-336550">
              <a:spcBef>
                <a:spcPts val="850"/>
              </a:spcBef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US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IMOS EAC moorings, </a:t>
            </a:r>
            <a:r>
              <a:rPr lang="en-US" sz="1700" u="sng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https://doi.org/10.1175/JTECH-D-21-0183.1</a:t>
            </a:r>
            <a:r>
              <a:rPr lang="en-US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 </a:t>
            </a:r>
            <a:endParaRPr lang="en-US" sz="1700" dirty="0">
              <a:latin typeface="Barlow" panose="020B0604020202020204" charset="0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●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Capacity development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Italy/</a:t>
            </a:r>
            <a:r>
              <a:rPr lang="en-GB" sz="1700" b="0" i="0" u="none" strike="noStrike" cap="none" dirty="0" err="1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SiCO</a:t>
            </a:r>
            <a:r>
              <a:rPr lang="en-GB" sz="1700" b="0" i="0" u="none" strike="noStrike" cap="none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 sites presented at DBCP Mediterranean training workshop,</a:t>
            </a: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 </a:t>
            </a:r>
            <a:r>
              <a:rPr lang="en-GB" sz="1700" b="0" i="0" u="none" strike="noStrike" cap="none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May, Tunisia</a:t>
            </a:r>
            <a:endParaRPr sz="1700" b="0" i="0" u="none" strike="noStrike" cap="none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●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Synergies &amp; </a:t>
            </a:r>
            <a:r>
              <a:rPr lang="en-GB" sz="1700" dirty="0" err="1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Stragegies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Relationship with SMART cables (e.g., </a:t>
            </a:r>
            <a:r>
              <a:rPr lang="en-GB" sz="1700" dirty="0" err="1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OceanSITES</a:t>
            </a: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 Data Group and SMART cable discussions)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457200" marR="0" lvl="0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●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Selected meeting presence &amp; publications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AGU Fall meeting Dec. 2022 (special session)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GCOS observational meeting Oct 2022 (Offenbach, Germany) (incl. OASIS &amp; Air/flux reference sites)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dirty="0" err="1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EuroGOOS</a:t>
            </a: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 Fixed Platform TT meeting April 2023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  <a:p>
            <a:pPr marL="914400" marR="0" lvl="1" indent="-33655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Barlow"/>
              <a:buChar char="○"/>
            </a:pPr>
            <a:r>
              <a:rPr lang="en-GB" sz="1700" dirty="0">
                <a:solidFill>
                  <a:schemeClr val="accent1"/>
                </a:solidFill>
                <a:latin typeface="Barlow" panose="020B0604020202020204" charset="0"/>
                <a:ea typeface="Barlow"/>
                <a:cs typeface="Barlow"/>
                <a:sym typeface="Barlow"/>
              </a:rPr>
              <a:t>BAMS paper on air/sea flux reference sites</a:t>
            </a:r>
            <a:endParaRPr sz="1700" dirty="0">
              <a:solidFill>
                <a:schemeClr val="accent1"/>
              </a:solidFill>
              <a:latin typeface="Barlow" panose="020B0604020202020204" charset="0"/>
              <a:ea typeface="Barlow"/>
              <a:cs typeface="Barlow"/>
              <a:sym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108955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44cc683ac4_0_12"/>
          <p:cNvSpPr txBox="1">
            <a:spLocks noGrp="1"/>
          </p:cNvSpPr>
          <p:nvPr>
            <p:ph type="title"/>
          </p:nvPr>
        </p:nvSpPr>
        <p:spPr>
          <a:xfrm>
            <a:off x="410976" y="27186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latin typeface="Barlow"/>
                <a:ea typeface="Barlow"/>
                <a:cs typeface="Barlow"/>
                <a:sym typeface="Barlow"/>
              </a:rPr>
              <a:t>Developments and Achievements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67" name="Google Shape;167;g244cc683ac4_0_12"/>
          <p:cNvSpPr txBox="1">
            <a:spLocks noGrp="1"/>
          </p:cNvSpPr>
          <p:nvPr>
            <p:ph type="sldNum" idx="12"/>
          </p:nvPr>
        </p:nvSpPr>
        <p:spPr>
          <a:xfrm>
            <a:off x="10555970" y="6622861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5</a:t>
            </a:fld>
            <a:endParaRPr/>
          </a:p>
        </p:txBody>
      </p:sp>
      <p:sp>
        <p:nvSpPr>
          <p:cNvPr id="7" name="Google Shape;159;g208a8aed3d8_0_4">
            <a:extLst>
              <a:ext uri="{FF2B5EF4-FFF2-40B4-BE49-F238E27FC236}">
                <a16:creationId xmlns:a16="http://schemas.microsoft.com/office/drawing/2014/main" id="{5EAF77D5-1B6A-4A6C-A178-5C6C286BF540}"/>
              </a:ext>
            </a:extLst>
          </p:cNvPr>
          <p:cNvSpPr txBox="1">
            <a:spLocks/>
          </p:cNvSpPr>
          <p:nvPr/>
        </p:nvSpPr>
        <p:spPr>
          <a:xfrm>
            <a:off x="10710083" y="3344269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3C32EE89-69E4-412A-9B33-A5B756B488D0}"/>
              </a:ext>
            </a:extLst>
          </p:cNvPr>
          <p:cNvSpPr/>
          <p:nvPr/>
        </p:nvSpPr>
        <p:spPr>
          <a:xfrm>
            <a:off x="510988" y="5053201"/>
            <a:ext cx="111969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Barlow" panose="020B0604020202020204" charset="0"/>
              </a:rPr>
              <a:t>OceanSITES</a:t>
            </a:r>
            <a:r>
              <a:rPr lang="en-US" sz="1600" dirty="0">
                <a:solidFill>
                  <a:schemeClr val="tx1"/>
                </a:solidFill>
                <a:latin typeface="Barlow" panose="020B0604020202020204" charset="0"/>
              </a:rPr>
              <a:t> acts as a Global Surface Reference Network at many levels and fills expected criteria to be considered as a reference network for ocean measurements (similarly to GRUAN for GCOS): to assess uncertainties in remotely sensed flux EOVs and wind stress products, </a:t>
            </a:r>
            <a:r>
              <a:rPr lang="en-US" sz="1600" dirty="0" err="1">
                <a:solidFill>
                  <a:schemeClr val="tx1"/>
                </a:solidFill>
                <a:latin typeface="Barlow" panose="020B0604020202020204" charset="0"/>
              </a:rPr>
              <a:t>cal</a:t>
            </a:r>
            <a:r>
              <a:rPr lang="en-US" sz="1600" dirty="0">
                <a:solidFill>
                  <a:schemeClr val="tx1"/>
                </a:solidFill>
                <a:latin typeface="Barlow" panose="020B0604020202020204" charset="0"/>
              </a:rPr>
              <a:t>/</a:t>
            </a:r>
            <a:r>
              <a:rPr lang="en-US" sz="1600" dirty="0" err="1">
                <a:solidFill>
                  <a:schemeClr val="tx1"/>
                </a:solidFill>
                <a:latin typeface="Barlow" panose="020B0604020202020204" charset="0"/>
              </a:rPr>
              <a:t>val</a:t>
            </a:r>
            <a:r>
              <a:rPr lang="en-US" sz="1600" dirty="0">
                <a:solidFill>
                  <a:schemeClr val="tx1"/>
                </a:solidFill>
                <a:latin typeface="Barlow" panose="020B0604020202020204" charset="0"/>
              </a:rPr>
              <a:t> for surface currents, assimilation/validation of reanalysis and/or modelling products. </a:t>
            </a:r>
          </a:p>
          <a:p>
            <a:pPr algn="ctr"/>
            <a:r>
              <a:rPr lang="en-US" sz="1600" dirty="0">
                <a:solidFill>
                  <a:schemeClr val="tx1"/>
                </a:solidFill>
                <a:latin typeface="Barlow" panose="020B0604020202020204" charset="0"/>
              </a:rPr>
              <a:t>This work providing Fiducial Reference Measurements extends to other variables (ocean carbon reference sites, </a:t>
            </a:r>
            <a:r>
              <a:rPr lang="en-US" sz="1600" dirty="0" err="1">
                <a:solidFill>
                  <a:schemeClr val="tx1"/>
                </a:solidFill>
                <a:latin typeface="Barlow" panose="020B0604020202020204" charset="0"/>
              </a:rPr>
              <a:t>chla</a:t>
            </a:r>
            <a:r>
              <a:rPr lang="en-US" sz="1600" dirty="0">
                <a:solidFill>
                  <a:schemeClr val="tx1"/>
                </a:solidFill>
                <a:latin typeface="Barlow" panose="020B0604020202020204" charset="0"/>
              </a:rPr>
              <a:t>, ..).</a:t>
            </a:r>
            <a:endParaRPr lang="en-US" sz="1600" dirty="0">
              <a:solidFill>
                <a:schemeClr val="tx1"/>
              </a:solidFill>
              <a:latin typeface="Barlow" panose="020B0604020202020204" charset="0"/>
              <a:cs typeface="Calibri Light" panose="020F030202020403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0A7FC27-03EA-4928-8DEF-3713E6AC74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025" y="757711"/>
            <a:ext cx="7498696" cy="4266648"/>
          </a:xfrm>
          <a:prstGeom prst="rect">
            <a:avLst/>
          </a:prstGeom>
        </p:spPr>
      </p:pic>
      <p:sp>
        <p:nvSpPr>
          <p:cNvPr id="24" name="Google Shape;166;g244cc683ac4_0_12">
            <a:extLst>
              <a:ext uri="{FF2B5EF4-FFF2-40B4-BE49-F238E27FC236}">
                <a16:creationId xmlns:a16="http://schemas.microsoft.com/office/drawing/2014/main" id="{FB1C85B5-FBC8-4F59-BC7B-99FD2DEFA5CF}"/>
              </a:ext>
            </a:extLst>
          </p:cNvPr>
          <p:cNvSpPr txBox="1">
            <a:spLocks/>
          </p:cNvSpPr>
          <p:nvPr/>
        </p:nvSpPr>
        <p:spPr>
          <a:xfrm>
            <a:off x="2491434" y="866003"/>
            <a:ext cx="7255878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None/>
              <a:defRPr sz="3600" b="1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600" cap="small" dirty="0" err="1">
                <a:latin typeface="Barlow"/>
                <a:ea typeface="Barlow"/>
                <a:cs typeface="Barlow"/>
                <a:sym typeface="Barlow"/>
              </a:rPr>
              <a:t>OceanSITES</a:t>
            </a:r>
            <a:r>
              <a:rPr lang="en-US" sz="2600" cap="small" dirty="0">
                <a:latin typeface="Barlow"/>
                <a:ea typeface="Barlow"/>
                <a:cs typeface="Barlow"/>
                <a:sym typeface="Barlow"/>
              </a:rPr>
              <a:t> = Global network of Reference Sites</a:t>
            </a:r>
          </a:p>
          <a:p>
            <a:endParaRPr lang="en-GB" sz="2600"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" name="Rectángulo: esquinas redondeadas 13">
            <a:extLst>
              <a:ext uri="{FF2B5EF4-FFF2-40B4-BE49-F238E27FC236}">
                <a16:creationId xmlns:a16="http://schemas.microsoft.com/office/drawing/2014/main" id="{905E855A-C36C-429D-A413-8571FBB18BD7}"/>
              </a:ext>
            </a:extLst>
          </p:cNvPr>
          <p:cNvSpPr/>
          <p:nvPr/>
        </p:nvSpPr>
        <p:spPr>
          <a:xfrm>
            <a:off x="484094" y="5053201"/>
            <a:ext cx="11403106" cy="1106060"/>
          </a:xfrm>
          <a:prstGeom prst="roundRect">
            <a:avLst/>
          </a:prstGeom>
          <a:noFill/>
          <a:ln w="38100">
            <a:solidFill>
              <a:srgbClr val="D1DCC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843924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1896a5916d4_1_161"/>
          <p:cNvSpPr txBox="1">
            <a:spLocks noGrp="1"/>
          </p:cNvSpPr>
          <p:nvPr>
            <p:ph type="title"/>
          </p:nvPr>
        </p:nvSpPr>
        <p:spPr>
          <a:xfrm>
            <a:off x="400176" y="216713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Attribute Report out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87" name="Google Shape;187;g1896a5916d4_1_161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6</a:t>
            </a:fld>
            <a:endParaRPr/>
          </a:p>
        </p:txBody>
      </p:sp>
      <p:sp>
        <p:nvSpPr>
          <p:cNvPr id="188" name="Google Shape;188;g1896a5916d4_1_161"/>
          <p:cNvSpPr txBox="1"/>
          <p:nvPr/>
        </p:nvSpPr>
        <p:spPr>
          <a:xfrm>
            <a:off x="502918" y="593290"/>
            <a:ext cx="8098366" cy="51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Global in scale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: sites in all ocean basins; design is NOT a homogeneous distribution but aligned with phenomena to observe (e.g. boundary current, abyssal plains, air/sea interface, straits) and national interest</a:t>
            </a:r>
            <a:endParaRPr sz="155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EOV: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all physics EOV/ECV, all biogeochemistry EOV/ECV, </a:t>
            </a:r>
            <a:b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GB" sz="155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Biology:passive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acoustics, backscatter target strength, camera systems, plankton sampler</a:t>
            </a:r>
            <a:endParaRPr sz="155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Observations sustained: 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It is a qualification criteria for registering sites in </a:t>
            </a:r>
            <a:r>
              <a:rPr lang="en-GB" sz="155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OceanSITES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endParaRPr sz="155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Community of Practice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: Governance, Vision/Mission, Data policy &amp; Management Team</a:t>
            </a:r>
            <a:endParaRPr sz="155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Mission/Target: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Long time series products to support climate indicator                       framework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(e.g., GCOS; G7 FSOI; UN Decade); number of “EOV-Years”;                           shortness of gaps; representativeness for areas                                                                                (e.g., AMOC - local observation but global indicator)</a:t>
            </a:r>
            <a:endParaRPr sz="155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FAIR Data (incl. metadata):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 </a:t>
            </a:r>
            <a:r>
              <a:rPr lang="en-GB" sz="155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OceanSITES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DMT &amp; data format</a:t>
            </a:r>
            <a:endParaRPr sz="155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Standards/Best Practices: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Data reference manual endorsed by GOOS,         recommendation for plankton measurements, among others.</a:t>
            </a:r>
            <a:endParaRPr sz="155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CD &amp; technology transfer: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A lot on nations level but less on network level</a:t>
            </a:r>
            <a:endParaRPr sz="155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55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Environmental Stewardship:</a:t>
            </a:r>
            <a:r>
              <a:rPr lang="en-GB" sz="155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moored observations are autonomous and thus without much impact to the environment except batteries, antifouling. Some waste is from the ground weight (but recoveries are needed in some EEZ areas)</a:t>
            </a:r>
            <a:endParaRPr sz="1550" i="0" u="none" strike="noStrike" cap="none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89ECDE-3380-4039-96A1-8BC627F28F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3931" y="3010327"/>
            <a:ext cx="4917550" cy="222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73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896a5916d4_1_152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Future Plans and Opportunities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95" name="Google Shape;195;g1896a5916d4_1_152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7</a:t>
            </a:fld>
            <a:endParaRPr/>
          </a:p>
        </p:txBody>
      </p:sp>
      <p:sp>
        <p:nvSpPr>
          <p:cNvPr id="196" name="Google Shape;196;g1896a5916d4_1_152"/>
          <p:cNvSpPr txBox="1"/>
          <p:nvPr/>
        </p:nvSpPr>
        <p:spPr>
          <a:xfrm>
            <a:off x="587775" y="1209575"/>
            <a:ext cx="10750500" cy="4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5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0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Future plans and developments</a:t>
            </a:r>
            <a:endParaRPr sz="1800" b="0" i="0" u="none" strike="noStrike" cap="non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“Biennial” </a:t>
            </a:r>
            <a:r>
              <a:rPr lang="en-GB" sz="1800" b="0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OceanSITES meeting; </a:t>
            </a:r>
            <a:br>
              <a:rPr lang="en-GB" sz="1800" b="0" i="0" u="none" strike="noStrike" cap="none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Plan: OSM2024 town-hall + virtual meeting series (AGU2022 town hall proposal failed)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Further progress with global Best Practices 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Visualisation of data from various data centres (currently only NOAA)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Renew &amp; expanding of OceanSITES exec team 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Attract nations to register sites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Intensify dialogue with 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■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SMART Cable 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1371600" marR="0" lvl="2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■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Biological Timeseries (METS) - </a:t>
            </a:r>
            <a:r>
              <a:rPr lang="en-GB" sz="1800" i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OceanSITES is ex-officio in METS</a:t>
            </a:r>
            <a:endParaRPr sz="1800" i="1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1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○"/>
            </a:pP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Set up modern and tailored OceanSITES website (www.oceansites.org)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91440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1896a5916d4_1_143"/>
          <p:cNvSpPr txBox="1">
            <a:spLocks noGrp="1"/>
          </p:cNvSpPr>
          <p:nvPr>
            <p:ph type="title"/>
          </p:nvPr>
        </p:nvSpPr>
        <p:spPr>
          <a:xfrm>
            <a:off x="451326" y="55423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latin typeface="Barlow"/>
                <a:ea typeface="Barlow"/>
                <a:cs typeface="Barlow"/>
                <a:sym typeface="Barlow"/>
              </a:rPr>
              <a:t>Challenges and Concerns</a:t>
            </a:r>
            <a:endParaRPr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03" name="Google Shape;203;g1896a5916d4_1_143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8</a:t>
            </a:fld>
            <a:endParaRPr/>
          </a:p>
        </p:txBody>
      </p:sp>
      <p:sp>
        <p:nvSpPr>
          <p:cNvPr id="204" name="Google Shape;204;g1896a5916d4_1_143"/>
          <p:cNvSpPr txBox="1"/>
          <p:nvPr/>
        </p:nvSpPr>
        <p:spPr>
          <a:xfrm>
            <a:off x="720750" y="2052650"/>
            <a:ext cx="10750500" cy="33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lvl="0" indent="-342900" algn="l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GOOS umbrella: </a:t>
            </a:r>
            <a:b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difficulties in motivating nations (PIs) to update metadata  - OceanOPS process seems too cumbersome and always the question: “What is the benefit for the extra money spend on that”?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Data access:</a:t>
            </a: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</a:t>
            </a:r>
            <a:b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Transform from a GDAC-centric to a truly “distributed data archive”</a:t>
            </a:r>
            <a:b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-GB" sz="18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(may also help with the Metadata problem outline before)</a:t>
            </a: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0" algn="l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180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1896a5916d4_1_170"/>
          <p:cNvSpPr txBox="1">
            <a:spLocks noGrp="1"/>
          </p:cNvSpPr>
          <p:nvPr>
            <p:ph type="title"/>
          </p:nvPr>
        </p:nvSpPr>
        <p:spPr>
          <a:xfrm>
            <a:off x="499650" y="302818"/>
            <a:ext cx="10750500" cy="5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 dirty="0">
                <a:latin typeface="Barlow"/>
                <a:ea typeface="Barlow"/>
                <a:cs typeface="Barlow"/>
                <a:sym typeface="Barlow"/>
              </a:rPr>
              <a:t>Asks from OCG</a:t>
            </a:r>
            <a:endParaRPr dirty="0"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11" name="Google Shape;211;g1896a5916d4_1_170"/>
          <p:cNvSpPr txBox="1">
            <a:spLocks noGrp="1"/>
          </p:cNvSpPr>
          <p:nvPr>
            <p:ph type="sldNum" idx="12"/>
          </p:nvPr>
        </p:nvSpPr>
        <p:spPr>
          <a:xfrm>
            <a:off x="11250150" y="6492875"/>
            <a:ext cx="257700" cy="1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GB"/>
              <a:t>9</a:t>
            </a:fld>
            <a:endParaRPr/>
          </a:p>
        </p:txBody>
      </p:sp>
      <p:sp>
        <p:nvSpPr>
          <p:cNvPr id="212" name="Google Shape;212;g1896a5916d4_1_170"/>
          <p:cNvSpPr txBox="1"/>
          <p:nvPr/>
        </p:nvSpPr>
        <p:spPr>
          <a:xfrm>
            <a:off x="720750" y="896280"/>
            <a:ext cx="10750500" cy="349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b="1" dirty="0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“Better have two networks than one?’’ </a:t>
            </a:r>
            <a:br>
              <a:rPr lang="en-GB" sz="1800" dirty="0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</a:br>
            <a:r>
              <a:rPr lang="en-GB" sz="1800" dirty="0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Example SMART cables &amp; </a:t>
            </a:r>
            <a:r>
              <a:rPr lang="en-GB" sz="1800" dirty="0" err="1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OceanSITES</a:t>
            </a:r>
            <a:r>
              <a:rPr lang="en-GB" sz="1800" dirty="0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: Would OCG support/encourage synergy  between networks? Or will OCG not take any position? Is there a vision from OCG for synergies between networks (e.g. better merging as subnetworks or new networks)?</a:t>
            </a:r>
            <a:endParaRPr sz="1800" dirty="0"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457200" marR="0" lvl="0" indent="-342900" algn="l" rtl="0">
              <a:lnSpc>
                <a:spcPct val="100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What is OCGs vision to support a </a:t>
            </a:r>
            <a:r>
              <a:rPr lang="en-GB" sz="1800" b="1" dirty="0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truly Multi-platform observing system</a:t>
            </a:r>
            <a:r>
              <a:rPr lang="en-GB" sz="1800" dirty="0">
                <a:solidFill>
                  <a:schemeClr val="accent1"/>
                </a:solidFill>
                <a:highlight>
                  <a:schemeClr val="lt1"/>
                </a:highlight>
                <a:latin typeface="Barlow"/>
                <a:ea typeface="Barlow"/>
                <a:cs typeface="Barlow"/>
                <a:sym typeface="Barlow"/>
              </a:rPr>
              <a:t>? OCG is structured in a single-platform network universe - and always is asking for single-platform Metrics…</a:t>
            </a:r>
            <a:endParaRPr sz="1800" dirty="0"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Does OCG want to include </a:t>
            </a:r>
            <a:r>
              <a:rPr lang="en-GB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“wild card” platforms/sites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, not linked to OCG networks (e.g. some EMSO sites in Europe) ? Isn’t it more sustained if such sites would be linked to existing networks (e.g., DBCP or </a:t>
            </a:r>
            <a:r>
              <a:rPr lang="en-GB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OceanSITES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) and likewise, encourage also the OCG networks to modify </a:t>
            </a:r>
            <a:r>
              <a:rPr lang="en-GB" sz="1800" dirty="0" err="1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ToRs</a:t>
            </a:r>
            <a:r>
              <a:rPr lang="en-GB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to allow providing a “home” to them? </a:t>
            </a: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Dialogue with modeling/reanalysis centers </a:t>
            </a: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about 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       utilizing in-situ platforms to assess and improve 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       model/reanalysis performance and to understand 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       the sensitivity of the models to in-situ platform </a:t>
            </a:r>
          </a:p>
          <a:p>
            <a:pPr marL="11430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</a:pPr>
            <a:r>
              <a:rPr lang="en-US" sz="1800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        distributions as well as to remote sensing that is ingested</a:t>
            </a: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Barlow"/>
              <a:buChar char="●"/>
            </a:pPr>
            <a:r>
              <a:rPr lang="en-US" sz="1800" b="1" dirty="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Has OCG/GOOS a certification program for reference stations/networks? </a:t>
            </a:r>
            <a:endParaRPr sz="1800" b="1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latin typeface="Barlow"/>
              <a:ea typeface="Barlow"/>
              <a:cs typeface="Barlow"/>
              <a:sym typeface="Barlow"/>
            </a:endParaRPr>
          </a:p>
          <a:p>
            <a:pPr marL="0" lvl="0" indent="0" algn="l" rtl="0">
              <a:lnSpc>
                <a:spcPct val="115000"/>
              </a:lnSpc>
              <a:spcBef>
                <a:spcPts val="850"/>
              </a:spcBef>
              <a:spcAft>
                <a:spcPts val="0"/>
              </a:spcAft>
              <a:buNone/>
            </a:pPr>
            <a:endParaRPr sz="1800" dirty="0">
              <a:solidFill>
                <a:schemeClr val="accent1"/>
              </a:solidFill>
              <a:highlight>
                <a:schemeClr val="lt1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8742F9F2-E66F-4222-8416-3D104E4FF655}"/>
              </a:ext>
            </a:extLst>
          </p:cNvPr>
          <p:cNvGrpSpPr/>
          <p:nvPr/>
        </p:nvGrpSpPr>
        <p:grpSpPr>
          <a:xfrm>
            <a:off x="6553201" y="4140209"/>
            <a:ext cx="5387788" cy="1644722"/>
            <a:chOff x="6553201" y="4140209"/>
            <a:chExt cx="5387788" cy="1644722"/>
          </a:xfrm>
        </p:grpSpPr>
        <p:pic>
          <p:nvPicPr>
            <p:cNvPr id="6" name="Google Shape;169;g244cc683ac4_0_12">
              <a:extLst>
                <a:ext uri="{FF2B5EF4-FFF2-40B4-BE49-F238E27FC236}">
                  <a16:creationId xmlns:a16="http://schemas.microsoft.com/office/drawing/2014/main" id="{42305F88-13DC-4257-AB88-13B90C7D3B4B}"/>
                </a:ext>
              </a:extLst>
            </p:cNvPr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553201" y="4140209"/>
              <a:ext cx="5387788" cy="136772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CuadroTexto 1">
              <a:extLst>
                <a:ext uri="{FF2B5EF4-FFF2-40B4-BE49-F238E27FC236}">
                  <a16:creationId xmlns:a16="http://schemas.microsoft.com/office/drawing/2014/main" id="{765DB7BE-BCCA-44EA-A464-E26BA5917E87}"/>
                </a:ext>
              </a:extLst>
            </p:cNvPr>
            <p:cNvSpPr txBox="1"/>
            <p:nvPr/>
          </p:nvSpPr>
          <p:spPr>
            <a:xfrm>
              <a:off x="8710659" y="5130011"/>
              <a:ext cx="2363147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>
                  <a:latin typeface="Barlow" panose="00000500000000000000" pitchFamily="2" charset="0"/>
                </a:rPr>
                <a:t>W (WHOTS), S (</a:t>
              </a:r>
              <a:r>
                <a:rPr lang="es-ES" sz="1200" dirty="0" err="1">
                  <a:latin typeface="Barlow" panose="00000500000000000000" pitchFamily="2" charset="0"/>
                </a:rPr>
                <a:t>Stratus</a:t>
              </a:r>
              <a:r>
                <a:rPr lang="es-ES" sz="1200" dirty="0">
                  <a:latin typeface="Barlow" panose="00000500000000000000" pitchFamily="2" charset="0"/>
                </a:rPr>
                <a:t>), N (NTAS)</a:t>
              </a:r>
            </a:p>
          </p:txBody>
        </p:sp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55CFD7F8-CA6A-45E7-AF49-9701E7A23455}"/>
                </a:ext>
              </a:extLst>
            </p:cNvPr>
            <p:cNvSpPr txBox="1"/>
            <p:nvPr/>
          </p:nvSpPr>
          <p:spPr>
            <a:xfrm>
              <a:off x="10211298" y="5507932"/>
              <a:ext cx="13276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>
                  <a:latin typeface="Barlow" panose="00000500000000000000" pitchFamily="2" charset="0"/>
                </a:rPr>
                <a:t>Weller et al. 2022</a:t>
              </a:r>
            </a:p>
          </p:txBody>
        </p:sp>
      </p:grpSp>
      <p:grpSp>
        <p:nvGrpSpPr>
          <p:cNvPr id="4" name="Grupo 3">
            <a:extLst>
              <a:ext uri="{FF2B5EF4-FFF2-40B4-BE49-F238E27FC236}">
                <a16:creationId xmlns:a16="http://schemas.microsoft.com/office/drawing/2014/main" id="{A1D76FF6-751F-4113-BBF7-AD8827EC908B}"/>
              </a:ext>
            </a:extLst>
          </p:cNvPr>
          <p:cNvGrpSpPr/>
          <p:nvPr/>
        </p:nvGrpSpPr>
        <p:grpSpPr>
          <a:xfrm>
            <a:off x="6907044" y="3873472"/>
            <a:ext cx="5033945" cy="2063859"/>
            <a:chOff x="6907044" y="3873472"/>
            <a:chExt cx="5033945" cy="2063859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A4FA98DB-2D3C-45E4-A371-F68756524F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07044" y="3873472"/>
              <a:ext cx="5033945" cy="1911459"/>
            </a:xfrm>
            <a:prstGeom prst="rect">
              <a:avLst/>
            </a:prstGeom>
          </p:spPr>
        </p:pic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8E05E795-476D-4FE2-BE49-F4D47F3EC46C}"/>
                </a:ext>
              </a:extLst>
            </p:cNvPr>
            <p:cNvSpPr txBox="1"/>
            <p:nvPr/>
          </p:nvSpPr>
          <p:spPr>
            <a:xfrm>
              <a:off x="10363698" y="5660332"/>
              <a:ext cx="131157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sz="1200" dirty="0" err="1">
                  <a:latin typeface="Barlow" panose="00000500000000000000" pitchFamily="2" charset="0"/>
                </a:rPr>
                <a:t>Cronin</a:t>
              </a:r>
              <a:r>
                <a:rPr lang="es-ES" sz="1200" dirty="0">
                  <a:latin typeface="Barlow" panose="00000500000000000000" pitchFamily="2" charset="0"/>
                </a:rPr>
                <a:t> et al. 2019</a:t>
              </a:r>
            </a:p>
          </p:txBody>
        </p:sp>
      </p:grpSp>
      <p:grpSp>
        <p:nvGrpSpPr>
          <p:cNvPr id="11" name="Grupo 10">
            <a:extLst>
              <a:ext uri="{FF2B5EF4-FFF2-40B4-BE49-F238E27FC236}">
                <a16:creationId xmlns:a16="http://schemas.microsoft.com/office/drawing/2014/main" id="{2DF17C16-71F2-4FE3-B2CE-7A105348A4E9}"/>
              </a:ext>
            </a:extLst>
          </p:cNvPr>
          <p:cNvGrpSpPr/>
          <p:nvPr/>
        </p:nvGrpSpPr>
        <p:grpSpPr>
          <a:xfrm>
            <a:off x="6907044" y="3847256"/>
            <a:ext cx="5190565" cy="2126636"/>
            <a:chOff x="6907044" y="3847256"/>
            <a:chExt cx="5190565" cy="2126636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C274EA21-7D42-4ECD-9A03-3F15A9AD039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07044" y="3847256"/>
              <a:ext cx="5190565" cy="1903299"/>
            </a:xfrm>
            <a:prstGeom prst="rect">
              <a:avLst/>
            </a:prstGeom>
          </p:spPr>
        </p:pic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3F63A6EC-D60A-49D2-8175-C82EE9AF911D}"/>
                </a:ext>
              </a:extLst>
            </p:cNvPr>
            <p:cNvSpPr txBox="1"/>
            <p:nvPr/>
          </p:nvSpPr>
          <p:spPr>
            <a:xfrm>
              <a:off x="10418201" y="5696893"/>
              <a:ext cx="1273105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s-ES" sz="1200" dirty="0" err="1">
                  <a:latin typeface="Barlow" panose="00000500000000000000" pitchFamily="2" charset="0"/>
                </a:rPr>
                <a:t>Liang</a:t>
              </a:r>
              <a:r>
                <a:rPr lang="es-ES" sz="1200" dirty="0">
                  <a:latin typeface="Barlow" panose="00000500000000000000" pitchFamily="2" charset="0"/>
                </a:rPr>
                <a:t> et al. 2022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GOOS PPT Theme">
  <a:themeElements>
    <a:clrScheme name="GOOS Corporate colour theme">
      <a:dk1>
        <a:srgbClr val="000000"/>
      </a:dk1>
      <a:lt1>
        <a:srgbClr val="FFFFFF"/>
      </a:lt1>
      <a:dk2>
        <a:srgbClr val="333333"/>
      </a:dk2>
      <a:lt2>
        <a:srgbClr val="F0F0F0"/>
      </a:lt2>
      <a:accent1>
        <a:srgbClr val="184596"/>
      </a:accent1>
      <a:accent2>
        <a:srgbClr val="F38417"/>
      </a:accent2>
      <a:accent3>
        <a:srgbClr val="147ED2"/>
      </a:accent3>
      <a:accent4>
        <a:srgbClr val="5C5C5C"/>
      </a:accent4>
      <a:accent5>
        <a:srgbClr val="E1504D"/>
      </a:accent5>
      <a:accent6>
        <a:srgbClr val="2BABE3"/>
      </a:accent6>
      <a:hlink>
        <a:srgbClr val="184596"/>
      </a:hlink>
      <a:folHlink>
        <a:srgbClr val="F3841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1047</Words>
  <Application>Microsoft Office PowerPoint</Application>
  <PresentationFormat>Widescreen</PresentationFormat>
  <Paragraphs>103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Barlow</vt:lpstr>
      <vt:lpstr>Calibri</vt:lpstr>
      <vt:lpstr>GOOS PPT Theme</vt:lpstr>
      <vt:lpstr>OceanSITES</vt:lpstr>
      <vt:lpstr>Network Overview</vt:lpstr>
      <vt:lpstr>Developments and Achievements</vt:lpstr>
      <vt:lpstr>Developments and Achievements</vt:lpstr>
      <vt:lpstr>Developments and Achievements</vt:lpstr>
      <vt:lpstr>Attribute Report out</vt:lpstr>
      <vt:lpstr>Future Plans and Opportunities</vt:lpstr>
      <vt:lpstr>Challenges and Concerns</vt:lpstr>
      <vt:lpstr>Asks from OCG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OceanSITES</dc:title>
  <dc:creator>Laura Stukonyte</dc:creator>
  <cp:lastModifiedBy>Long Jiang</cp:lastModifiedBy>
  <cp:revision>20</cp:revision>
  <dcterms:created xsi:type="dcterms:W3CDTF">2022-03-29T09:34:04Z</dcterms:created>
  <dcterms:modified xsi:type="dcterms:W3CDTF">2023-06-16T16:30:21Z</dcterms:modified>
</cp:coreProperties>
</file>