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12192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09" autoAdjust="0"/>
  </p:normalViewPr>
  <p:slideViewPr>
    <p:cSldViewPr>
      <p:cViewPr varScale="1">
        <p:scale>
          <a:sx n="75" d="100"/>
          <a:sy n="75" d="100"/>
        </p:scale>
        <p:origin x="946"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5" name="Date Placehold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24770A83-ECA3-694B-881D-075C0A2F3EB0}" type="datetimeFigureOut">
              <a:rPr lang="en-US"/>
              <a:t>6/6/2023</a:t>
            </a:fld>
            <a:endParaRPr lang="en-US"/>
          </a:p>
        </p:txBody>
      </p:sp>
      <p:sp>
        <p:nvSpPr>
          <p:cNvPr id="6" name="Slide Image Placehold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en-US"/>
          </a:p>
        </p:txBody>
      </p:sp>
      <p:sp>
        <p:nvSpPr>
          <p:cNvPr id="7" name="Notes Placehold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8"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9" name="Slide Number Placehold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D2C97E9B-CAB5-C548-B964-9C3AC6DD8831}" type="slidenum">
              <a:rPr lang="en-US"/>
              <a:t>‹#›</a:t>
            </a:fld>
            <a:endParaRPr lang="en-US"/>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marL="0" lvl="0" indent="0" algn="l">
              <a:lnSpc>
                <a:spcPct val="90000"/>
              </a:lnSpc>
              <a:spcBef>
                <a:spcPts val="0"/>
              </a:spcBef>
              <a:spcAft>
                <a:spcPts val="0"/>
              </a:spcAft>
              <a:buNone/>
              <a:defRPr/>
            </a:pPr>
            <a:r>
              <a:rPr lang="en-GB" sz="2400" dirty="0">
                <a:solidFill>
                  <a:schemeClr val="dk1"/>
                </a:solidFill>
              </a:rPr>
              <a:t>Following up on previous discussions at OCG meetings, I would like to give a brief update of latest IMDOS developments around the potential of setting up coordinated observations of floating plastics as a key component of IMDOS, in line with the attributes of OCG networks. </a:t>
            </a:r>
            <a:endParaRPr dirty="0"/>
          </a:p>
          <a:p>
            <a:pPr marL="0" lvl="0" indent="0" algn="l">
              <a:lnSpc>
                <a:spcPct val="90000"/>
              </a:lnSpc>
              <a:spcBef>
                <a:spcPts val="1200"/>
              </a:spcBef>
              <a:spcAft>
                <a:spcPts val="0"/>
              </a:spcAft>
              <a:buNone/>
              <a:defRPr/>
            </a:pPr>
            <a:endParaRPr lang="en-GB" sz="1200" dirty="0"/>
          </a:p>
          <a:p>
            <a:pPr>
              <a:defRPr/>
            </a:pPr>
            <a:endParaRPr lang="en-GB" sz="1350" dirty="0"/>
          </a:p>
        </p:txBody>
      </p:sp>
      <p:sp>
        <p:nvSpPr>
          <p:cNvPr id="6" name="Slide Number Placeholder 3"/>
          <p:cNvSpPr>
            <a:spLocks noGrp="1"/>
          </p:cNvSpPr>
          <p:nvPr>
            <p:ph type="sldNum" sz="quarter" idx="5"/>
          </p:nvPr>
        </p:nvSpPr>
        <p:spPr bwMode="auto"/>
        <p:txBody>
          <a:bodyPr/>
          <a:lstStyle/>
          <a:p>
            <a:pPr>
              <a:defRPr/>
            </a:pPr>
            <a:fld id="{D2C97E9B-CAB5-C548-B964-9C3AC6DD8831}" type="slidenum">
              <a:rPr lang="en-US"/>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lang="en-US"/>
              <a:t>Just a quick recap of what the mission of IMDOS is. </a:t>
            </a:r>
            <a:r>
              <a:rPr sz="1100" b="0" i="0" u="none">
                <a:solidFill>
                  <a:srgbClr val="000000"/>
                </a:solidFill>
                <a:latin typeface="Arial"/>
                <a:ea typeface="Arial"/>
                <a:cs typeface="Arial"/>
              </a:rPr>
              <a:t>IMDOS aims to provide guidance and coordination for a global sustained observing system to strengthen the scientific knowledge on marine debris and litter pollution. </a:t>
            </a:r>
            <a:r>
              <a:rPr lang="en-US" sz="1100" b="0" i="0" u="none" strike="noStrike" cap="none" spc="0">
                <a:solidFill>
                  <a:srgbClr val="000000"/>
                </a:solidFill>
                <a:latin typeface="Arial"/>
                <a:ea typeface="Arial"/>
                <a:cs typeface="Arial"/>
              </a:rPr>
              <a:t>IMDOS thus responds to the growing demand from environmental managers, states, institutions and initiatives, many of which are brought together under the umbrella of the Global Partnership on Marine Litter, to form a coordination group and a technical platform dedicated to harmonized marine litter monitoring. </a:t>
            </a:r>
            <a:endParaRPr sz="1100" b="0" i="0" u="none">
              <a:solidFill>
                <a:srgbClr val="000000"/>
              </a:solidFill>
              <a:latin typeface="Arial"/>
              <a:ea typeface="Arial"/>
              <a:cs typeface="Arial"/>
            </a:endParaRPr>
          </a:p>
          <a:p>
            <a:pPr>
              <a:defRPr/>
            </a:pPr>
            <a:endParaRPr sz="1100" b="0" i="0" u="none">
              <a:solidFill>
                <a:srgbClr val="000000"/>
              </a:solidFill>
              <a:latin typeface="Arial"/>
              <a:ea typeface="Arial"/>
              <a:cs typeface="Arial"/>
            </a:endParaRPr>
          </a:p>
          <a:p>
            <a:pPr>
              <a:defRPr/>
            </a:pPr>
            <a:r>
              <a:rPr sz="1100" b="0" i="0" u="none">
                <a:solidFill>
                  <a:srgbClr val="000000"/>
                </a:solidFill>
                <a:latin typeface="Arial"/>
                <a:ea typeface="Arial"/>
                <a:cs typeface="Arial"/>
              </a:rPr>
              <a:t>Recognizing the complex landscape of organizations and initiatives addressing the challenge of marine litter pollution, we want to build IMDOS according to the principles of collective impact organizations which are summarized on the diagram on the right.</a:t>
            </a:r>
          </a:p>
        </p:txBody>
      </p:sp>
      <p:sp>
        <p:nvSpPr>
          <p:cNvPr id="6" name="Slide Number Placeholder 3"/>
          <p:cNvSpPr>
            <a:spLocks noGrp="1"/>
          </p:cNvSpPr>
          <p:nvPr>
            <p:ph type="sldNum" sz="quarter" idx="5"/>
          </p:nvPr>
        </p:nvSpPr>
        <p:spPr bwMode="auto"/>
        <p:txBody>
          <a:bodyPr/>
          <a:lstStyle/>
          <a:p>
            <a:pPr>
              <a:defRPr/>
            </a:pPr>
            <a:fld id="{D2C97E9B-CAB5-C548-B964-9C3AC6DD8831}"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marL="0" lvl="0" indent="0" algn="l">
              <a:lnSpc>
                <a:spcPct val="111666"/>
              </a:lnSpc>
              <a:spcBef>
                <a:spcPts val="0"/>
              </a:spcBef>
              <a:spcAft>
                <a:spcPts val="0"/>
              </a:spcAft>
              <a:buClr>
                <a:schemeClr val="dk1"/>
              </a:buClr>
              <a:buSzPts val="1100"/>
              <a:buFont typeface="Arial"/>
              <a:buNone/>
              <a:defRPr/>
            </a:pPr>
            <a:r>
              <a:rPr lang="en-GB" dirty="0">
                <a:solidFill>
                  <a:schemeClr val="dk1"/>
                </a:solidFill>
              </a:rPr>
              <a:t>Since 2019, we have been gradually moving IMDOS from an ambitious community vision to implementation. Formally launched during a dedicated side event during the UN Ocean Conference in Lisbon in June 2022, IMDOS is a joint initiative of GOOS, GEO Blue Planet and UNEP GPML. Through this unique strategic partnership, IMDOS is well placed to fill to the void for a technical coordination body to support global marine litter monitoring. </a:t>
            </a:r>
          </a:p>
          <a:p>
            <a:pPr marL="0" lvl="0" indent="0" algn="l">
              <a:lnSpc>
                <a:spcPct val="111666"/>
              </a:lnSpc>
              <a:spcBef>
                <a:spcPts val="0"/>
              </a:spcBef>
              <a:spcAft>
                <a:spcPts val="0"/>
              </a:spcAft>
              <a:buClr>
                <a:schemeClr val="dk1"/>
              </a:buClr>
              <a:buSzPts val="1100"/>
              <a:buFont typeface="Arial"/>
              <a:buNone/>
              <a:defRPr/>
            </a:pPr>
            <a:endParaRPr lang="en-GB" dirty="0">
              <a:solidFill>
                <a:schemeClr val="dk1"/>
              </a:solidFill>
            </a:endParaRPr>
          </a:p>
          <a:p>
            <a:pPr marL="0" lvl="0" indent="0" algn="l">
              <a:lnSpc>
                <a:spcPct val="111666"/>
              </a:lnSpc>
              <a:spcBef>
                <a:spcPts val="0"/>
              </a:spcBef>
              <a:spcAft>
                <a:spcPts val="0"/>
              </a:spcAft>
              <a:buClr>
                <a:schemeClr val="dk1"/>
              </a:buClr>
              <a:buSzPts val="1100"/>
              <a:buFont typeface="Arial"/>
              <a:buNone/>
              <a:defRPr/>
            </a:pPr>
            <a:r>
              <a:rPr lang="en-GB" dirty="0">
                <a:solidFill>
                  <a:schemeClr val="dk1"/>
                </a:solidFill>
              </a:rPr>
              <a:t>By now, IMDOS has an international Interim Steering Committee, its provisional Terms of Reference and a distributed Coordination and Communication Office with up to 5 staff members working partially.  </a:t>
            </a:r>
          </a:p>
          <a:p>
            <a:pPr marL="0" lvl="0" indent="0" algn="l">
              <a:lnSpc>
                <a:spcPct val="111666"/>
              </a:lnSpc>
              <a:spcBef>
                <a:spcPts val="0"/>
              </a:spcBef>
              <a:spcAft>
                <a:spcPts val="0"/>
              </a:spcAft>
              <a:buClr>
                <a:schemeClr val="dk1"/>
              </a:buClr>
              <a:buSzPts val="1100"/>
              <a:buFont typeface="Arial"/>
              <a:buNone/>
              <a:defRPr/>
            </a:pPr>
            <a:endParaRPr lang="en-GB" dirty="0">
              <a:solidFill>
                <a:schemeClr val="dk1"/>
              </a:solidFill>
            </a:endParaRPr>
          </a:p>
          <a:p>
            <a:pPr marL="0" lvl="0" indent="0" algn="l">
              <a:lnSpc>
                <a:spcPct val="111666"/>
              </a:lnSpc>
              <a:spcBef>
                <a:spcPts val="0"/>
              </a:spcBef>
              <a:spcAft>
                <a:spcPts val="0"/>
              </a:spcAft>
              <a:buClr>
                <a:schemeClr val="dk1"/>
              </a:buClr>
              <a:buSzPts val="1100"/>
              <a:buFont typeface="Arial"/>
              <a:buNone/>
              <a:defRPr/>
            </a:pPr>
            <a:r>
              <a:rPr lang="en-GB" dirty="0">
                <a:solidFill>
                  <a:schemeClr val="dk1"/>
                </a:solidFill>
              </a:rPr>
              <a:t>During the 12th Session of the GOOS Steering Committee, IMDOS was officially endorsed as a GOOS Project. It was recommended that more details of implementation be presented. As the IMDOS Strategy and Implementation Plan are currently under development, we hope to meet those expectations by the end of this year. </a:t>
            </a:r>
          </a:p>
          <a:p>
            <a:pPr marL="0" lvl="0" indent="0" algn="l">
              <a:lnSpc>
                <a:spcPct val="111666"/>
              </a:lnSpc>
              <a:spcBef>
                <a:spcPts val="0"/>
              </a:spcBef>
              <a:spcAft>
                <a:spcPts val="0"/>
              </a:spcAft>
              <a:buClr>
                <a:schemeClr val="dk1"/>
              </a:buClr>
              <a:buSzPts val="1100"/>
              <a:buFont typeface="Arial"/>
              <a:buNone/>
              <a:defRPr/>
            </a:pPr>
            <a:endParaRPr lang="en-GB" dirty="0">
              <a:solidFill>
                <a:schemeClr val="dk1"/>
              </a:solidFill>
            </a:endParaRPr>
          </a:p>
          <a:p>
            <a:pPr>
              <a:defRPr/>
            </a:pPr>
            <a:r>
              <a:rPr lang="en-US" dirty="0"/>
              <a:t>Very important, withing the EU H20202 </a:t>
            </a:r>
            <a:r>
              <a:rPr lang="en-US" dirty="0" err="1"/>
              <a:t>EuroSea</a:t>
            </a:r>
            <a:r>
              <a:rPr lang="en-US" dirty="0"/>
              <a:t> Project, a Specification Sheet for new EOV for Marine Plastics Debris has been developed in response to a direct request from GOOS SC to develop this as a new type of Human Pressure EOV. Pending final community review this year, it will be presented to GOOS Steering Committee for acceptance. </a:t>
            </a:r>
          </a:p>
        </p:txBody>
      </p:sp>
      <p:sp>
        <p:nvSpPr>
          <p:cNvPr id="6" name="Slide Number Placeholder 3"/>
          <p:cNvSpPr>
            <a:spLocks noGrp="1"/>
          </p:cNvSpPr>
          <p:nvPr>
            <p:ph type="sldNum" sz="quarter" idx="5"/>
          </p:nvPr>
        </p:nvSpPr>
        <p:spPr bwMode="auto"/>
        <p:txBody>
          <a:bodyPr/>
          <a:lstStyle/>
          <a:p>
            <a:pPr>
              <a:defRPr/>
            </a:pPr>
            <a:fld id="{D2C97E9B-CAB5-C548-B964-9C3AC6DD8831}"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sz="1100" b="0" i="0" u="none" dirty="0">
                <a:solidFill>
                  <a:srgbClr val="222222"/>
                </a:solidFill>
                <a:latin typeface="Calibri"/>
                <a:ea typeface="Calibri"/>
                <a:cs typeface="Calibri"/>
              </a:rPr>
              <a:t>While the Terms of Reference of IMDOS are broad, a key objective is to promote the development of a global network of marine debris observations according to Regional Seas </a:t>
            </a:r>
            <a:r>
              <a:rPr sz="1100" b="0" i="0" u="none" dirty="0" err="1">
                <a:solidFill>
                  <a:srgbClr val="222222"/>
                </a:solidFill>
                <a:latin typeface="Calibri"/>
                <a:ea typeface="Calibri"/>
                <a:cs typeface="Calibri"/>
              </a:rPr>
              <a:t>Programme</a:t>
            </a:r>
            <a:r>
              <a:rPr sz="1100" b="0" i="0" u="none" dirty="0">
                <a:solidFill>
                  <a:srgbClr val="222222"/>
                </a:solidFill>
                <a:latin typeface="Calibri"/>
                <a:ea typeface="Calibri"/>
                <a:cs typeface="Calibri"/>
              </a:rPr>
              <a:t> Action Plans an integrated within GOOS in </a:t>
            </a:r>
            <a:r>
              <a:rPr sz="1100" b="0" i="0" u="none" dirty="0" err="1">
                <a:solidFill>
                  <a:srgbClr val="222222"/>
                </a:solidFill>
                <a:latin typeface="Calibri"/>
                <a:ea typeface="Calibri"/>
                <a:cs typeface="Calibri"/>
              </a:rPr>
              <a:t>coopreation</a:t>
            </a:r>
            <a:r>
              <a:rPr sz="1100" b="0" i="0" u="none" dirty="0">
                <a:solidFill>
                  <a:srgbClr val="222222"/>
                </a:solidFill>
                <a:latin typeface="Calibri"/>
                <a:ea typeface="Calibri"/>
                <a:cs typeface="Calibri"/>
              </a:rPr>
              <a:t> with existing ocean observing infrastructures, networks and communities of practice. </a:t>
            </a:r>
          </a:p>
          <a:p>
            <a:pPr>
              <a:defRPr/>
            </a:pPr>
            <a:endParaRPr sz="1100" b="0" i="0" u="none" dirty="0">
              <a:solidFill>
                <a:srgbClr val="222222"/>
              </a:solidFill>
              <a:latin typeface="Calibri"/>
              <a:ea typeface="Calibri"/>
              <a:cs typeface="Calibri"/>
            </a:endParaRPr>
          </a:p>
          <a:p>
            <a:pPr>
              <a:defRPr/>
            </a:pPr>
            <a:r>
              <a:rPr sz="1100" b="0" i="0" u="none" dirty="0">
                <a:solidFill>
                  <a:srgbClr val="222222"/>
                </a:solidFill>
                <a:latin typeface="Calibri"/>
                <a:ea typeface="Calibri"/>
                <a:cs typeface="Calibri"/>
              </a:rPr>
              <a:t>From the beginning we aim for these developments to be in line with the OCG network attributes, where possible. Based on existing work on methods and data harmonization, global data synthesis product development and deriving common sense data and metadata requirements, we see large potential in developing a coordinated observing network for surface floating microplastics as one of the global scale indicators of marine plastics debris. </a:t>
            </a:r>
          </a:p>
        </p:txBody>
      </p:sp>
      <p:sp>
        <p:nvSpPr>
          <p:cNvPr id="6" name="Slide Number Placeholder 3"/>
          <p:cNvSpPr>
            <a:spLocks noGrp="1"/>
          </p:cNvSpPr>
          <p:nvPr>
            <p:ph type="sldNum" sz="quarter" idx="5"/>
          </p:nvPr>
        </p:nvSpPr>
        <p:spPr bwMode="auto"/>
        <p:txBody>
          <a:bodyPr/>
          <a:lstStyle/>
          <a:p>
            <a:pPr>
              <a:defRPr/>
            </a:pPr>
            <a:fld id="{F3B24E1C-3CDD-0B46-CDB1-5A1665881D6E}"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sz="900" b="0" i="0" u="none" dirty="0">
                <a:solidFill>
                  <a:srgbClr val="000000"/>
                </a:solidFill>
                <a:latin typeface="Arial"/>
                <a:ea typeface="Arial"/>
                <a:cs typeface="Arial"/>
              </a:rPr>
              <a:t>By cross-checking the list of OCG network attributes with what the community has already accomplished, you will see that quite a solid foundation has been laid for initiating such a coordinated observing network. </a:t>
            </a:r>
          </a:p>
          <a:p>
            <a:pPr>
              <a:defRPr/>
            </a:pPr>
            <a:endParaRPr sz="900" b="0" i="0" u="none" dirty="0">
              <a:solidFill>
                <a:srgbClr val="000000"/>
              </a:solidFill>
              <a:latin typeface="Arial"/>
              <a:ea typeface="Arial"/>
              <a:cs typeface="Arial"/>
            </a:endParaRPr>
          </a:p>
          <a:p>
            <a:pPr>
              <a:defRPr/>
            </a:pPr>
            <a:r>
              <a:rPr sz="900" b="0" i="0" u="none" dirty="0">
                <a:solidFill>
                  <a:srgbClr val="000000"/>
                </a:solidFill>
                <a:latin typeface="Arial"/>
                <a:ea typeface="Arial"/>
                <a:cs typeface="Arial"/>
              </a:rPr>
              <a:t>Towards the end of August this year, the Ministry of Environment of Japan, H2020 </a:t>
            </a:r>
            <a:r>
              <a:rPr sz="900" b="0" i="0" u="none" dirty="0" err="1">
                <a:solidFill>
                  <a:srgbClr val="000000"/>
                </a:solidFill>
                <a:latin typeface="Arial"/>
                <a:ea typeface="Arial"/>
                <a:cs typeface="Arial"/>
              </a:rPr>
              <a:t>EuroSea</a:t>
            </a:r>
            <a:r>
              <a:rPr sz="900" b="0" i="0" u="none" dirty="0">
                <a:solidFill>
                  <a:srgbClr val="000000"/>
                </a:solidFill>
                <a:latin typeface="Arial"/>
                <a:ea typeface="Arial"/>
                <a:cs typeface="Arial"/>
              </a:rPr>
              <a:t> and EU4OceanObs project are jointly convening a large international workshop of marine debris data harmonization. The key anticipated outcomes of this workshop would further bring the community closer to being able to meet the OCG network attributes when it comes to surface floating microplastics, but potentially also other parameters which could be measured on the same platforms. </a:t>
            </a:r>
          </a:p>
          <a:p>
            <a:pPr>
              <a:defRPr/>
            </a:pPr>
            <a:endParaRPr sz="900" b="0" i="0" u="none" dirty="0">
              <a:solidFill>
                <a:srgbClr val="000000"/>
              </a:solidFill>
              <a:latin typeface="Arial"/>
              <a:ea typeface="Arial"/>
              <a:cs typeface="Arial"/>
            </a:endParaRPr>
          </a:p>
          <a:p>
            <a:pPr>
              <a:defRPr/>
            </a:pPr>
            <a:r>
              <a:rPr sz="900" b="0" i="0" u="none" dirty="0">
                <a:solidFill>
                  <a:srgbClr val="000000"/>
                </a:solidFill>
                <a:latin typeface="Arial"/>
                <a:ea typeface="Arial"/>
                <a:cs typeface="Arial"/>
              </a:rPr>
              <a:t>The anticipated outcomes of </a:t>
            </a:r>
            <a:r>
              <a:rPr sz="900" b="0" i="0" u="none" dirty="0" err="1">
                <a:solidFill>
                  <a:srgbClr val="000000"/>
                </a:solidFill>
                <a:latin typeface="Arial"/>
                <a:ea typeface="Arial"/>
                <a:cs typeface="Arial"/>
              </a:rPr>
              <a:t>thsi</a:t>
            </a:r>
            <a:r>
              <a:rPr sz="900" b="0" i="0" u="none" dirty="0">
                <a:solidFill>
                  <a:srgbClr val="000000"/>
                </a:solidFill>
                <a:latin typeface="Arial"/>
                <a:ea typeface="Arial"/>
                <a:cs typeface="Arial"/>
              </a:rPr>
              <a:t> workshop include:</a:t>
            </a:r>
          </a:p>
          <a:p>
            <a:pPr>
              <a:defRPr/>
            </a:pPr>
            <a:r>
              <a:rPr sz="900" b="0" i="0" u="none" dirty="0">
                <a:solidFill>
                  <a:srgbClr val="000000"/>
                </a:solidFill>
                <a:latin typeface="Arial"/>
                <a:ea typeface="Arial"/>
                <a:cs typeface="Arial"/>
              </a:rPr>
              <a:t>[list from the slide]</a:t>
            </a:r>
          </a:p>
          <a:p>
            <a:pPr>
              <a:defRPr/>
            </a:pPr>
            <a:endParaRPr sz="900" b="0" i="0" u="none" dirty="0">
              <a:solidFill>
                <a:srgbClr val="000000"/>
              </a:solidFill>
              <a:latin typeface="Arial"/>
              <a:ea typeface="Arial"/>
              <a:cs typeface="Arial"/>
            </a:endParaRPr>
          </a:p>
          <a:p>
            <a:pPr>
              <a:defRPr/>
            </a:pPr>
            <a:r>
              <a:rPr sz="900" b="0" i="0" u="none" dirty="0">
                <a:solidFill>
                  <a:srgbClr val="000000"/>
                </a:solidFill>
                <a:latin typeface="Arial"/>
                <a:ea typeface="Arial"/>
                <a:cs typeface="Arial"/>
              </a:rPr>
              <a:t>Although we are </a:t>
            </a:r>
            <a:r>
              <a:rPr sz="900" b="0" i="0" u="none" dirty="0" err="1">
                <a:solidFill>
                  <a:srgbClr val="000000"/>
                </a:solidFill>
                <a:latin typeface="Arial"/>
                <a:ea typeface="Arial"/>
                <a:cs typeface="Arial"/>
              </a:rPr>
              <a:t>atthe</a:t>
            </a:r>
            <a:r>
              <a:rPr sz="900" b="0" i="0" u="none" dirty="0">
                <a:solidFill>
                  <a:srgbClr val="000000"/>
                </a:solidFill>
                <a:latin typeface="Arial"/>
                <a:ea typeface="Arial"/>
                <a:cs typeface="Arial"/>
              </a:rPr>
              <a:t> early stages of development of such a network, we are convinced that a close dialogue with GOOS OCG already now will help ensure we are on the right track towards eventual integration within the existing GOOS Structures, either </a:t>
            </a:r>
            <a:r>
              <a:rPr sz="900" b="0" i="0" u="none" dirty="0" err="1">
                <a:solidFill>
                  <a:srgbClr val="000000"/>
                </a:solidFill>
                <a:latin typeface="Arial"/>
                <a:ea typeface="Arial"/>
                <a:cs typeface="Arial"/>
              </a:rPr>
              <a:t>inetgrated</a:t>
            </a:r>
            <a:r>
              <a:rPr sz="900" b="0" i="0" u="none" dirty="0">
                <a:solidFill>
                  <a:srgbClr val="000000"/>
                </a:solidFill>
                <a:latin typeface="Arial"/>
                <a:ea typeface="Arial"/>
                <a:cs typeface="Arial"/>
              </a:rPr>
              <a:t> into </a:t>
            </a:r>
            <a:r>
              <a:rPr sz="900" b="0" i="0" u="none" dirty="0" err="1">
                <a:solidFill>
                  <a:srgbClr val="000000"/>
                </a:solidFill>
                <a:latin typeface="Arial"/>
                <a:ea typeface="Arial"/>
                <a:cs typeface="Arial"/>
              </a:rPr>
              <a:t>exisitng</a:t>
            </a:r>
            <a:r>
              <a:rPr sz="900" b="0" i="0" u="none" dirty="0">
                <a:solidFill>
                  <a:srgbClr val="000000"/>
                </a:solidFill>
                <a:latin typeface="Arial"/>
                <a:ea typeface="Arial"/>
                <a:cs typeface="Arial"/>
              </a:rPr>
              <a:t> ship-based or other types of observing networks, or formed as a separate one dedicated to marine debris. We hope that the fact that IMDOS is an endorsed project of GOOS will </a:t>
            </a:r>
            <a:r>
              <a:rPr sz="900" b="0" i="0" u="none" dirty="0" err="1">
                <a:solidFill>
                  <a:srgbClr val="000000"/>
                </a:solidFill>
                <a:latin typeface="Arial"/>
                <a:ea typeface="Arial"/>
                <a:cs typeface="Arial"/>
              </a:rPr>
              <a:t>faciliate</a:t>
            </a:r>
            <a:r>
              <a:rPr sz="900" b="0" i="0" u="none" dirty="0">
                <a:solidFill>
                  <a:srgbClr val="000000"/>
                </a:solidFill>
                <a:latin typeface="Arial"/>
                <a:ea typeface="Arial"/>
                <a:cs typeface="Arial"/>
              </a:rPr>
              <a:t> regular interactions with OCG as well as other structures of GOOS. </a:t>
            </a:r>
          </a:p>
        </p:txBody>
      </p:sp>
      <p:sp>
        <p:nvSpPr>
          <p:cNvPr id="6" name="Slide Number Placeholder 3"/>
          <p:cNvSpPr>
            <a:spLocks noGrp="1"/>
          </p:cNvSpPr>
          <p:nvPr>
            <p:ph type="sldNum" sz="quarter" idx="5"/>
          </p:nvPr>
        </p:nvSpPr>
        <p:spPr bwMode="auto"/>
        <p:txBody>
          <a:bodyPr/>
          <a:lstStyle/>
          <a:p>
            <a:pPr>
              <a:defRPr/>
            </a:pPr>
            <a:fld id="{D2C97E9B-CAB5-C548-B964-9C3AC6DD8831}"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marL="0" lvl="0" indent="0" algn="l">
              <a:spcBef>
                <a:spcPts val="0"/>
              </a:spcBef>
              <a:spcAft>
                <a:spcPts val="0"/>
              </a:spcAft>
              <a:buNone/>
              <a:defRPr/>
            </a:pPr>
            <a:r>
              <a:rPr lang="en-GB"/>
              <a:t>I want to acknowledge that establishing global coordination and communication of IMDOS has been supported financially jointly by the EU H2020 EuroSea project and the EU4OceanObs project. The current interim Coordination and Communication Office of IMDOS is created under the existing structures of IOCCP - GOOS Biogeochemistry Panel and GEO Blue Planet European Office. We are searching for dedicated sponsorship to ensure long-term institutional support for the IMDOS Office. </a:t>
            </a:r>
          </a:p>
          <a:p>
            <a:pPr marL="0" lvl="0" indent="0" algn="l">
              <a:spcBef>
                <a:spcPts val="0"/>
              </a:spcBef>
              <a:spcAft>
                <a:spcPts val="0"/>
              </a:spcAft>
              <a:buNone/>
              <a:defRPr/>
            </a:pPr>
            <a:endParaRPr lang="en-GB"/>
          </a:p>
          <a:p>
            <a:pPr>
              <a:defRPr/>
            </a:pPr>
            <a:r>
              <a:rPr lang="en-US"/>
              <a:t>Very soon we will be launching the IMDOS website and social media communication channels. You will be able to follow the project developments through this link and twitter handle. </a:t>
            </a:r>
          </a:p>
        </p:txBody>
      </p:sp>
      <p:sp>
        <p:nvSpPr>
          <p:cNvPr id="6" name="Slide Number Placeholder 3"/>
          <p:cNvSpPr>
            <a:spLocks noGrp="1"/>
          </p:cNvSpPr>
          <p:nvPr>
            <p:ph type="sldNum" sz="quarter" idx="5"/>
          </p:nvPr>
        </p:nvSpPr>
        <p:spPr bwMode="auto"/>
        <p:txBody>
          <a:bodyPr/>
          <a:lstStyle/>
          <a:p>
            <a:pPr>
              <a:defRPr/>
            </a:pPr>
            <a:fld id="{D2C97E9B-CAB5-C548-B964-9C3AC6DD8831}"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marL="0" lvl="0" indent="0" algn="l">
              <a:spcBef>
                <a:spcPts val="0"/>
              </a:spcBef>
              <a:spcAft>
                <a:spcPts val="0"/>
              </a:spcAft>
              <a:buNone/>
              <a:defRPr/>
            </a:pPr>
            <a:r>
              <a:rPr lang="en-GB" dirty="0"/>
              <a:t>I want to acknowledge </a:t>
            </a:r>
            <a:r>
              <a:rPr lang="en-GB" dirty="0" err="1"/>
              <a:t>EuroSea</a:t>
            </a:r>
            <a:r>
              <a:rPr lang="en-GB" dirty="0"/>
              <a:t> and IOCCP which make the  involvement of GOOS with the marine debris community possible. </a:t>
            </a:r>
            <a:endParaRPr dirty="0"/>
          </a:p>
          <a:p>
            <a:pPr marL="0" lvl="0" indent="0" algn="l">
              <a:spcBef>
                <a:spcPts val="0"/>
              </a:spcBef>
              <a:spcAft>
                <a:spcPts val="0"/>
              </a:spcAft>
              <a:buNone/>
              <a:defRPr/>
            </a:pPr>
            <a:endParaRPr lang="en-GB" dirty="0"/>
          </a:p>
          <a:p>
            <a:pPr marL="0" lvl="0" indent="0" algn="l">
              <a:spcBef>
                <a:spcPts val="0"/>
              </a:spcBef>
              <a:spcAft>
                <a:spcPts val="0"/>
              </a:spcAft>
              <a:buNone/>
              <a:defRPr/>
            </a:pPr>
            <a:r>
              <a:rPr lang="en-GB" dirty="0"/>
              <a:t>But with many partners actively building IMDOS up, we hope that this work will be supported in a much greater capacity in the near future. </a:t>
            </a:r>
            <a:endParaRPr dirty="0"/>
          </a:p>
          <a:p>
            <a:pPr>
              <a:defRPr/>
            </a:pPr>
            <a:endParaRPr lang="en-US" dirty="0"/>
          </a:p>
        </p:txBody>
      </p:sp>
      <p:sp>
        <p:nvSpPr>
          <p:cNvPr id="6" name="Slide Number Placeholder 3"/>
          <p:cNvSpPr>
            <a:spLocks noGrp="1"/>
          </p:cNvSpPr>
          <p:nvPr>
            <p:ph type="sldNum" sz="quarter" idx="5"/>
          </p:nvPr>
        </p:nvSpPr>
        <p:spPr bwMode="auto"/>
        <p:txBody>
          <a:bodyPr/>
          <a:lstStyle/>
          <a:p>
            <a:pPr>
              <a:defRPr/>
            </a:pPr>
            <a:fld id="{D2C97E9B-CAB5-C548-B964-9C3AC6DD8831}" type="slidenum">
              <a:rPr lang="en-US"/>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1524000" y="1122363"/>
            <a:ext cx="9144000" cy="2387600"/>
          </a:xfrm>
        </p:spPr>
        <p:txBody>
          <a:bodyPr anchor="b"/>
          <a:lstStyle>
            <a:lvl1pPr algn="ctr">
              <a:defRPr sz="6000"/>
            </a:lvl1pPr>
          </a:lstStyle>
          <a:p>
            <a:pPr>
              <a:defRPr/>
            </a:pPr>
            <a:r>
              <a:rPr lang="en-GB"/>
              <a:t>Click to edit Master title style</a:t>
            </a:r>
            <a:endParaRPr lang="en-US"/>
          </a:p>
        </p:txBody>
      </p:sp>
      <p:sp>
        <p:nvSpPr>
          <p:cNvPr id="5"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GB"/>
              <a:t>Click to edit Master subtitle style</a:t>
            </a:r>
            <a:endParaRPr lang="en-US"/>
          </a:p>
        </p:txBody>
      </p:sp>
      <p:sp>
        <p:nvSpPr>
          <p:cNvPr id="6" name="Date Placeholder 3"/>
          <p:cNvSpPr>
            <a:spLocks noGrp="1"/>
          </p:cNvSpPr>
          <p:nvPr>
            <p:ph type="dt" sz="half" idx="10"/>
          </p:nvPr>
        </p:nvSpPr>
        <p:spPr bwMode="auto"/>
        <p:txBody>
          <a:bodyPr/>
          <a:lstStyle/>
          <a:p>
            <a:pPr>
              <a:defRPr/>
            </a:pPr>
            <a:fld id="{8855E10D-FC66-C046-B4E6-F2A4FE57261E}" type="datetimeFigureOut">
              <a:rPr lang="en-US"/>
              <a:t>6/6/2023</a:t>
            </a:fld>
            <a:endParaRPr lang="en-US"/>
          </a:p>
        </p:txBody>
      </p:sp>
      <p:sp>
        <p:nvSpPr>
          <p:cNvPr id="7" name="Footer Placeholder 4"/>
          <p:cNvSpPr>
            <a:spLocks noGrp="1"/>
          </p:cNvSpPr>
          <p:nvPr>
            <p:ph type="ftr" sz="quarter" idx="11"/>
          </p:nvPr>
        </p:nvSpPr>
        <p:spPr bwMode="auto"/>
        <p:txBody>
          <a:bodyPr/>
          <a:lstStyle/>
          <a:p>
            <a:pPr>
              <a:defRPr/>
            </a:pPr>
            <a:endParaRPr lang="en-US"/>
          </a:p>
        </p:txBody>
      </p:sp>
      <p:sp>
        <p:nvSpPr>
          <p:cNvPr id="8" name="Slide Number Placeholder 5"/>
          <p:cNvSpPr>
            <a:spLocks noGrp="1"/>
          </p:cNvSpPr>
          <p:nvPr>
            <p:ph type="sldNum" sz="quarter" idx="12"/>
          </p:nvPr>
        </p:nvSpPr>
        <p:spPr bwMode="auto"/>
        <p:txBody>
          <a:bodyPr/>
          <a:lstStyle/>
          <a:p>
            <a:pPr>
              <a:defRPr/>
            </a:pPr>
            <a:fld id="{C48D83FB-5FEF-B84A-994E-D9135C89C35B}"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GB"/>
              <a:t>Click to edit Master title style</a:t>
            </a:r>
            <a:endParaRPr lang="en-US"/>
          </a:p>
        </p:txBody>
      </p:sp>
      <p:sp>
        <p:nvSpPr>
          <p:cNvPr id="5" name="Vertical Text Placeholder 2"/>
          <p:cNvSpPr>
            <a:spLocks noGrp="1"/>
          </p:cNvSpPr>
          <p:nvPr>
            <p:ph type="body" orient="vert" idx="1"/>
          </p:nvPr>
        </p:nvSpPr>
        <p:spPr bwMode="auto"/>
        <p:txBody>
          <a:bodyPr vert="eaVert"/>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6" name="Date Placeholder 3"/>
          <p:cNvSpPr>
            <a:spLocks noGrp="1"/>
          </p:cNvSpPr>
          <p:nvPr>
            <p:ph type="dt" sz="half" idx="10"/>
          </p:nvPr>
        </p:nvSpPr>
        <p:spPr bwMode="auto"/>
        <p:txBody>
          <a:bodyPr/>
          <a:lstStyle/>
          <a:p>
            <a:pPr>
              <a:defRPr/>
            </a:pPr>
            <a:fld id="{8855E10D-FC66-C046-B4E6-F2A4FE57261E}" type="datetimeFigureOut">
              <a:rPr lang="en-US"/>
              <a:t>6/6/2023</a:t>
            </a:fld>
            <a:endParaRPr lang="en-US"/>
          </a:p>
        </p:txBody>
      </p:sp>
      <p:sp>
        <p:nvSpPr>
          <p:cNvPr id="7" name="Footer Placeholder 4"/>
          <p:cNvSpPr>
            <a:spLocks noGrp="1"/>
          </p:cNvSpPr>
          <p:nvPr>
            <p:ph type="ftr" sz="quarter" idx="11"/>
          </p:nvPr>
        </p:nvSpPr>
        <p:spPr bwMode="auto"/>
        <p:txBody>
          <a:bodyPr/>
          <a:lstStyle/>
          <a:p>
            <a:pPr>
              <a:defRPr/>
            </a:pPr>
            <a:endParaRPr lang="en-US"/>
          </a:p>
        </p:txBody>
      </p:sp>
      <p:sp>
        <p:nvSpPr>
          <p:cNvPr id="8" name="Slide Number Placeholder 5"/>
          <p:cNvSpPr>
            <a:spLocks noGrp="1"/>
          </p:cNvSpPr>
          <p:nvPr>
            <p:ph type="sldNum" sz="quarter" idx="12"/>
          </p:nvPr>
        </p:nvSpPr>
        <p:spPr bwMode="auto"/>
        <p:txBody>
          <a:bodyPr/>
          <a:lstStyle/>
          <a:p>
            <a:pPr>
              <a:defRPr/>
            </a:pPr>
            <a:fld id="{C48D83FB-5FEF-B84A-994E-D9135C89C35B}"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8724900" y="365125"/>
            <a:ext cx="2628900" cy="5811838"/>
          </a:xfrm>
        </p:spPr>
        <p:txBody>
          <a:bodyPr vert="eaVert"/>
          <a:lstStyle/>
          <a:p>
            <a:pPr>
              <a:defRPr/>
            </a:pPr>
            <a:r>
              <a:rPr lang="en-GB"/>
              <a:t>Click to edit Master title style</a:t>
            </a:r>
            <a:endParaRPr lang="en-US"/>
          </a:p>
        </p:txBody>
      </p:sp>
      <p:sp>
        <p:nvSpPr>
          <p:cNvPr id="5" name="Vertical Text Placeholder 2"/>
          <p:cNvSpPr>
            <a:spLocks noGrp="1"/>
          </p:cNvSpPr>
          <p:nvPr>
            <p:ph type="body" orient="vert" idx="1"/>
          </p:nvPr>
        </p:nvSpPr>
        <p:spPr bwMode="auto">
          <a:xfrm>
            <a:off x="838200" y="365125"/>
            <a:ext cx="7734300" cy="5811838"/>
          </a:xfrm>
        </p:spPr>
        <p:txBody>
          <a:bodyPr vert="eaVert"/>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6" name="Date Placeholder 3"/>
          <p:cNvSpPr>
            <a:spLocks noGrp="1"/>
          </p:cNvSpPr>
          <p:nvPr>
            <p:ph type="dt" sz="half" idx="10"/>
          </p:nvPr>
        </p:nvSpPr>
        <p:spPr bwMode="auto"/>
        <p:txBody>
          <a:bodyPr/>
          <a:lstStyle/>
          <a:p>
            <a:pPr>
              <a:defRPr/>
            </a:pPr>
            <a:fld id="{8855E10D-FC66-C046-B4E6-F2A4FE57261E}" type="datetimeFigureOut">
              <a:rPr lang="en-US"/>
              <a:t>6/6/2023</a:t>
            </a:fld>
            <a:endParaRPr lang="en-US"/>
          </a:p>
        </p:txBody>
      </p:sp>
      <p:sp>
        <p:nvSpPr>
          <p:cNvPr id="7" name="Footer Placeholder 4"/>
          <p:cNvSpPr>
            <a:spLocks noGrp="1"/>
          </p:cNvSpPr>
          <p:nvPr>
            <p:ph type="ftr" sz="quarter" idx="11"/>
          </p:nvPr>
        </p:nvSpPr>
        <p:spPr bwMode="auto"/>
        <p:txBody>
          <a:bodyPr/>
          <a:lstStyle/>
          <a:p>
            <a:pPr>
              <a:defRPr/>
            </a:pPr>
            <a:endParaRPr lang="en-US"/>
          </a:p>
        </p:txBody>
      </p:sp>
      <p:sp>
        <p:nvSpPr>
          <p:cNvPr id="8" name="Slide Number Placeholder 5"/>
          <p:cNvSpPr>
            <a:spLocks noGrp="1"/>
          </p:cNvSpPr>
          <p:nvPr>
            <p:ph type="sldNum" sz="quarter" idx="12"/>
          </p:nvPr>
        </p:nvSpPr>
        <p:spPr bwMode="auto"/>
        <p:txBody>
          <a:bodyPr/>
          <a:lstStyle/>
          <a:p>
            <a:pPr>
              <a:defRPr/>
            </a:pPr>
            <a:fld id="{C48D83FB-5FEF-B84A-994E-D9135C89C35B}"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GB"/>
              <a:t>Click to edit Master title style</a:t>
            </a:r>
            <a:endParaRPr lang="en-US"/>
          </a:p>
        </p:txBody>
      </p:sp>
      <p:sp>
        <p:nvSpPr>
          <p:cNvPr id="5" name="Content Placeholder 2"/>
          <p:cNvSpPr>
            <a:spLocks noGrp="1"/>
          </p:cNvSpPr>
          <p:nvPr>
            <p:ph idx="1"/>
          </p:nvPr>
        </p:nvSpPr>
        <p:spPr bwMode="auto"/>
        <p:txBody>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6" name="Date Placeholder 3"/>
          <p:cNvSpPr>
            <a:spLocks noGrp="1"/>
          </p:cNvSpPr>
          <p:nvPr>
            <p:ph type="dt" sz="half" idx="10"/>
          </p:nvPr>
        </p:nvSpPr>
        <p:spPr bwMode="auto"/>
        <p:txBody>
          <a:bodyPr/>
          <a:lstStyle/>
          <a:p>
            <a:pPr>
              <a:defRPr/>
            </a:pPr>
            <a:fld id="{8855E10D-FC66-C046-B4E6-F2A4FE57261E}" type="datetimeFigureOut">
              <a:rPr lang="en-US"/>
              <a:t>6/6/2023</a:t>
            </a:fld>
            <a:endParaRPr lang="en-US"/>
          </a:p>
        </p:txBody>
      </p:sp>
      <p:sp>
        <p:nvSpPr>
          <p:cNvPr id="7" name="Footer Placeholder 4"/>
          <p:cNvSpPr>
            <a:spLocks noGrp="1"/>
          </p:cNvSpPr>
          <p:nvPr>
            <p:ph type="ftr" sz="quarter" idx="11"/>
          </p:nvPr>
        </p:nvSpPr>
        <p:spPr bwMode="auto"/>
        <p:txBody>
          <a:bodyPr/>
          <a:lstStyle/>
          <a:p>
            <a:pPr>
              <a:defRPr/>
            </a:pPr>
            <a:endParaRPr lang="en-US"/>
          </a:p>
        </p:txBody>
      </p:sp>
      <p:sp>
        <p:nvSpPr>
          <p:cNvPr id="8" name="Slide Number Placeholder 5"/>
          <p:cNvSpPr>
            <a:spLocks noGrp="1"/>
          </p:cNvSpPr>
          <p:nvPr>
            <p:ph type="sldNum" sz="quarter" idx="12"/>
          </p:nvPr>
        </p:nvSpPr>
        <p:spPr bwMode="auto"/>
        <p:txBody>
          <a:bodyPr/>
          <a:lstStyle/>
          <a:p>
            <a:pPr>
              <a:defRPr/>
            </a:pPr>
            <a:fld id="{C48D83FB-5FEF-B84A-994E-D9135C89C35B}"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1850" y="1709738"/>
            <a:ext cx="10515600" cy="2852737"/>
          </a:xfrm>
        </p:spPr>
        <p:txBody>
          <a:bodyPr anchor="b"/>
          <a:lstStyle>
            <a:lvl1pPr>
              <a:defRPr sz="6000"/>
            </a:lvl1pPr>
          </a:lstStyle>
          <a:p>
            <a:pPr>
              <a:defRPr/>
            </a:pPr>
            <a:r>
              <a:rPr lang="en-GB"/>
              <a:t>Click to edit Master title style</a:t>
            </a:r>
            <a:endParaRPr lang="en-US"/>
          </a:p>
        </p:txBody>
      </p:sp>
      <p:sp>
        <p:nvSpPr>
          <p:cNvPr id="5"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GB"/>
              <a:t>Click to edit Master text styles</a:t>
            </a:r>
            <a:endParaRPr/>
          </a:p>
        </p:txBody>
      </p:sp>
      <p:sp>
        <p:nvSpPr>
          <p:cNvPr id="6" name="Date Placeholder 3"/>
          <p:cNvSpPr>
            <a:spLocks noGrp="1"/>
          </p:cNvSpPr>
          <p:nvPr>
            <p:ph type="dt" sz="half" idx="10"/>
          </p:nvPr>
        </p:nvSpPr>
        <p:spPr bwMode="auto"/>
        <p:txBody>
          <a:bodyPr/>
          <a:lstStyle/>
          <a:p>
            <a:pPr>
              <a:defRPr/>
            </a:pPr>
            <a:fld id="{8855E10D-FC66-C046-B4E6-F2A4FE57261E}" type="datetimeFigureOut">
              <a:rPr lang="en-US"/>
              <a:t>6/6/2023</a:t>
            </a:fld>
            <a:endParaRPr lang="en-US"/>
          </a:p>
        </p:txBody>
      </p:sp>
      <p:sp>
        <p:nvSpPr>
          <p:cNvPr id="7" name="Footer Placeholder 4"/>
          <p:cNvSpPr>
            <a:spLocks noGrp="1"/>
          </p:cNvSpPr>
          <p:nvPr>
            <p:ph type="ftr" sz="quarter" idx="11"/>
          </p:nvPr>
        </p:nvSpPr>
        <p:spPr bwMode="auto"/>
        <p:txBody>
          <a:bodyPr/>
          <a:lstStyle/>
          <a:p>
            <a:pPr>
              <a:defRPr/>
            </a:pPr>
            <a:endParaRPr lang="en-US"/>
          </a:p>
        </p:txBody>
      </p:sp>
      <p:sp>
        <p:nvSpPr>
          <p:cNvPr id="8" name="Slide Number Placeholder 5"/>
          <p:cNvSpPr>
            <a:spLocks noGrp="1"/>
          </p:cNvSpPr>
          <p:nvPr>
            <p:ph type="sldNum" sz="quarter" idx="12"/>
          </p:nvPr>
        </p:nvSpPr>
        <p:spPr bwMode="auto"/>
        <p:txBody>
          <a:bodyPr/>
          <a:lstStyle/>
          <a:p>
            <a:pPr>
              <a:defRPr/>
            </a:pPr>
            <a:fld id="{C48D83FB-5FEF-B84A-994E-D9135C89C35B}"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GB"/>
              <a:t>Click to edit Master title style</a:t>
            </a:r>
            <a:endParaRPr lang="en-US"/>
          </a:p>
        </p:txBody>
      </p:sp>
      <p:sp>
        <p:nvSpPr>
          <p:cNvPr id="5" name="Content Placeholder 2"/>
          <p:cNvSpPr>
            <a:spLocks noGrp="1"/>
          </p:cNvSpPr>
          <p:nvPr>
            <p:ph sz="half" idx="1"/>
          </p:nvPr>
        </p:nvSpPr>
        <p:spPr bwMode="auto">
          <a:xfrm>
            <a:off x="838200" y="1825625"/>
            <a:ext cx="5181600" cy="4351338"/>
          </a:xfrm>
        </p:spPr>
        <p:txBody>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6" name="Content Placeholder 3"/>
          <p:cNvSpPr>
            <a:spLocks noGrp="1"/>
          </p:cNvSpPr>
          <p:nvPr>
            <p:ph sz="half" idx="2"/>
          </p:nvPr>
        </p:nvSpPr>
        <p:spPr bwMode="auto">
          <a:xfrm>
            <a:off x="6172200" y="1825625"/>
            <a:ext cx="5181600" cy="4351338"/>
          </a:xfrm>
        </p:spPr>
        <p:txBody>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7" name="Date Placeholder 4"/>
          <p:cNvSpPr>
            <a:spLocks noGrp="1"/>
          </p:cNvSpPr>
          <p:nvPr>
            <p:ph type="dt" sz="half" idx="10"/>
          </p:nvPr>
        </p:nvSpPr>
        <p:spPr bwMode="auto"/>
        <p:txBody>
          <a:bodyPr/>
          <a:lstStyle/>
          <a:p>
            <a:pPr>
              <a:defRPr/>
            </a:pPr>
            <a:fld id="{8855E10D-FC66-C046-B4E6-F2A4FE57261E}" type="datetimeFigureOut">
              <a:rPr lang="en-US"/>
              <a:t>6/6/2023</a:t>
            </a:fld>
            <a:endParaRPr lang="en-US"/>
          </a:p>
        </p:txBody>
      </p:sp>
      <p:sp>
        <p:nvSpPr>
          <p:cNvPr id="8" name="Footer Placeholder 5"/>
          <p:cNvSpPr>
            <a:spLocks noGrp="1"/>
          </p:cNvSpPr>
          <p:nvPr>
            <p:ph type="ftr" sz="quarter" idx="11"/>
          </p:nvPr>
        </p:nvSpPr>
        <p:spPr bwMode="auto"/>
        <p:txBody>
          <a:bodyPr/>
          <a:lstStyle/>
          <a:p>
            <a:pPr>
              <a:defRPr/>
            </a:pPr>
            <a:endParaRPr lang="en-US"/>
          </a:p>
        </p:txBody>
      </p:sp>
      <p:sp>
        <p:nvSpPr>
          <p:cNvPr id="9" name="Slide Number Placeholder 6"/>
          <p:cNvSpPr>
            <a:spLocks noGrp="1"/>
          </p:cNvSpPr>
          <p:nvPr>
            <p:ph type="sldNum" sz="quarter" idx="12"/>
          </p:nvPr>
        </p:nvSpPr>
        <p:spPr bwMode="auto"/>
        <p:txBody>
          <a:bodyPr/>
          <a:lstStyle/>
          <a:p>
            <a:pPr>
              <a:defRPr/>
            </a:pPr>
            <a:fld id="{C48D83FB-5FEF-B84A-994E-D9135C89C35B}"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365125"/>
            <a:ext cx="10515600" cy="1325563"/>
          </a:xfrm>
        </p:spPr>
        <p:txBody>
          <a:bodyPr/>
          <a:lstStyle/>
          <a:p>
            <a:pPr>
              <a:defRPr/>
            </a:pPr>
            <a:r>
              <a:rPr lang="en-GB"/>
              <a:t>Click to edit Master title style</a:t>
            </a:r>
            <a:endParaRPr lang="en-US"/>
          </a:p>
        </p:txBody>
      </p:sp>
      <p:sp>
        <p:nvSpPr>
          <p:cNvPr id="5"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GB"/>
              <a:t>Click to edit Master text styles</a:t>
            </a:r>
            <a:endParaRPr/>
          </a:p>
        </p:txBody>
      </p:sp>
      <p:sp>
        <p:nvSpPr>
          <p:cNvPr id="6" name="Content Placeholder 3"/>
          <p:cNvSpPr>
            <a:spLocks noGrp="1"/>
          </p:cNvSpPr>
          <p:nvPr>
            <p:ph sz="half" idx="2"/>
          </p:nvPr>
        </p:nvSpPr>
        <p:spPr bwMode="auto">
          <a:xfrm>
            <a:off x="839788" y="2505074"/>
            <a:ext cx="5157787" cy="3684588"/>
          </a:xfrm>
        </p:spPr>
        <p:txBody>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7"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GB"/>
              <a:t>Click to edit Master text styles</a:t>
            </a:r>
            <a:endParaRPr/>
          </a:p>
        </p:txBody>
      </p:sp>
      <p:sp>
        <p:nvSpPr>
          <p:cNvPr id="8" name="Content Placeholder 5"/>
          <p:cNvSpPr>
            <a:spLocks noGrp="1"/>
          </p:cNvSpPr>
          <p:nvPr>
            <p:ph sz="quarter" idx="4"/>
          </p:nvPr>
        </p:nvSpPr>
        <p:spPr bwMode="auto">
          <a:xfrm>
            <a:off x="6172200" y="2505074"/>
            <a:ext cx="5183188" cy="3684588"/>
          </a:xfrm>
        </p:spPr>
        <p:txBody>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9" name="Date Placeholder 6"/>
          <p:cNvSpPr>
            <a:spLocks noGrp="1"/>
          </p:cNvSpPr>
          <p:nvPr>
            <p:ph type="dt" sz="half" idx="10"/>
          </p:nvPr>
        </p:nvSpPr>
        <p:spPr bwMode="auto"/>
        <p:txBody>
          <a:bodyPr/>
          <a:lstStyle/>
          <a:p>
            <a:pPr>
              <a:defRPr/>
            </a:pPr>
            <a:fld id="{8855E10D-FC66-C046-B4E6-F2A4FE57261E}" type="datetimeFigureOut">
              <a:rPr lang="en-US"/>
              <a:t>6/6/2023</a:t>
            </a:fld>
            <a:endParaRPr lang="en-US"/>
          </a:p>
        </p:txBody>
      </p:sp>
      <p:sp>
        <p:nvSpPr>
          <p:cNvPr id="10" name="Footer Placeholder 7"/>
          <p:cNvSpPr>
            <a:spLocks noGrp="1"/>
          </p:cNvSpPr>
          <p:nvPr>
            <p:ph type="ftr" sz="quarter" idx="11"/>
          </p:nvPr>
        </p:nvSpPr>
        <p:spPr bwMode="auto"/>
        <p:txBody>
          <a:bodyPr/>
          <a:lstStyle/>
          <a:p>
            <a:pPr>
              <a:defRPr/>
            </a:pPr>
            <a:endParaRPr lang="en-US"/>
          </a:p>
        </p:txBody>
      </p:sp>
      <p:sp>
        <p:nvSpPr>
          <p:cNvPr id="11" name="Slide Number Placeholder 8"/>
          <p:cNvSpPr>
            <a:spLocks noGrp="1"/>
          </p:cNvSpPr>
          <p:nvPr>
            <p:ph type="sldNum" sz="quarter" idx="12"/>
          </p:nvPr>
        </p:nvSpPr>
        <p:spPr bwMode="auto"/>
        <p:txBody>
          <a:bodyPr/>
          <a:lstStyle/>
          <a:p>
            <a:pPr>
              <a:defRPr/>
            </a:pPr>
            <a:fld id="{C48D83FB-5FEF-B84A-994E-D9135C89C35B}"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GB"/>
              <a:t>Click to edit Master title style</a:t>
            </a:r>
            <a:endParaRPr lang="en-US"/>
          </a:p>
        </p:txBody>
      </p:sp>
      <p:sp>
        <p:nvSpPr>
          <p:cNvPr id="5" name="Date Placeholder 2"/>
          <p:cNvSpPr>
            <a:spLocks noGrp="1"/>
          </p:cNvSpPr>
          <p:nvPr>
            <p:ph type="dt" sz="half" idx="10"/>
          </p:nvPr>
        </p:nvSpPr>
        <p:spPr bwMode="auto"/>
        <p:txBody>
          <a:bodyPr/>
          <a:lstStyle/>
          <a:p>
            <a:pPr>
              <a:defRPr/>
            </a:pPr>
            <a:fld id="{8855E10D-FC66-C046-B4E6-F2A4FE57261E}" type="datetimeFigureOut">
              <a:rPr lang="en-US"/>
              <a:t>6/6/2023</a:t>
            </a:fld>
            <a:endParaRPr lang="en-US"/>
          </a:p>
        </p:txBody>
      </p:sp>
      <p:sp>
        <p:nvSpPr>
          <p:cNvPr id="6" name="Footer Placeholder 3"/>
          <p:cNvSpPr>
            <a:spLocks noGrp="1"/>
          </p:cNvSpPr>
          <p:nvPr>
            <p:ph type="ftr" sz="quarter" idx="11"/>
          </p:nvPr>
        </p:nvSpPr>
        <p:spPr bwMode="auto"/>
        <p:txBody>
          <a:bodyPr/>
          <a:lstStyle/>
          <a:p>
            <a:pPr>
              <a:defRPr/>
            </a:pPr>
            <a:endParaRPr lang="en-US"/>
          </a:p>
        </p:txBody>
      </p:sp>
      <p:sp>
        <p:nvSpPr>
          <p:cNvPr id="7" name="Slide Number Placeholder 4"/>
          <p:cNvSpPr>
            <a:spLocks noGrp="1"/>
          </p:cNvSpPr>
          <p:nvPr>
            <p:ph type="sldNum" sz="quarter" idx="12"/>
          </p:nvPr>
        </p:nvSpPr>
        <p:spPr bwMode="auto"/>
        <p:txBody>
          <a:bodyPr/>
          <a:lstStyle/>
          <a:p>
            <a:pPr>
              <a:defRPr/>
            </a:pPr>
            <a:fld id="{C48D83FB-5FEF-B84A-994E-D9135C89C35B}"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p>
            <a:pPr>
              <a:defRPr/>
            </a:pPr>
            <a:fld id="{8855E10D-FC66-C046-B4E6-F2A4FE57261E}" type="datetimeFigureOut">
              <a:rPr lang="en-US"/>
              <a:t>6/6/2023</a:t>
            </a:fld>
            <a:endParaRPr lang="en-US"/>
          </a:p>
        </p:txBody>
      </p:sp>
      <p:sp>
        <p:nvSpPr>
          <p:cNvPr id="5" name="Footer Placeholder 2"/>
          <p:cNvSpPr>
            <a:spLocks noGrp="1"/>
          </p:cNvSpPr>
          <p:nvPr>
            <p:ph type="ftr" sz="quarter" idx="11"/>
          </p:nvPr>
        </p:nvSpPr>
        <p:spPr bwMode="auto"/>
        <p:txBody>
          <a:bodyPr/>
          <a:lstStyle/>
          <a:p>
            <a:pPr>
              <a:defRPr/>
            </a:pPr>
            <a:endParaRPr lang="en-US"/>
          </a:p>
        </p:txBody>
      </p:sp>
      <p:sp>
        <p:nvSpPr>
          <p:cNvPr id="6" name="Slide Number Placeholder 3"/>
          <p:cNvSpPr>
            <a:spLocks noGrp="1"/>
          </p:cNvSpPr>
          <p:nvPr>
            <p:ph type="sldNum" sz="quarter" idx="12"/>
          </p:nvPr>
        </p:nvSpPr>
        <p:spPr bwMode="auto"/>
        <p:txBody>
          <a:bodyPr/>
          <a:lstStyle/>
          <a:p>
            <a:pPr>
              <a:defRPr/>
            </a:pPr>
            <a:fld id="{C48D83FB-5FEF-B84A-994E-D9135C89C35B}"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457200"/>
            <a:ext cx="3932237" cy="1600200"/>
          </a:xfrm>
        </p:spPr>
        <p:txBody>
          <a:bodyPr anchor="b"/>
          <a:lstStyle>
            <a:lvl1pPr>
              <a:defRPr sz="3200"/>
            </a:lvl1pPr>
          </a:lstStyle>
          <a:p>
            <a:pPr>
              <a:defRPr/>
            </a:pPr>
            <a:r>
              <a:rPr lang="en-GB"/>
              <a:t>Click to edit Master title style</a:t>
            </a:r>
            <a:endParaRPr lang="en-US"/>
          </a:p>
        </p:txBody>
      </p:sp>
      <p:sp>
        <p:nvSpPr>
          <p:cNvPr id="5"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6"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GB"/>
              <a:t>Click to edit Master text styles</a:t>
            </a:r>
            <a:endParaRPr/>
          </a:p>
        </p:txBody>
      </p:sp>
      <p:sp>
        <p:nvSpPr>
          <p:cNvPr id="7" name="Date Placeholder 4"/>
          <p:cNvSpPr>
            <a:spLocks noGrp="1"/>
          </p:cNvSpPr>
          <p:nvPr>
            <p:ph type="dt" sz="half" idx="10"/>
          </p:nvPr>
        </p:nvSpPr>
        <p:spPr bwMode="auto"/>
        <p:txBody>
          <a:bodyPr/>
          <a:lstStyle/>
          <a:p>
            <a:pPr>
              <a:defRPr/>
            </a:pPr>
            <a:fld id="{8855E10D-FC66-C046-B4E6-F2A4FE57261E}" type="datetimeFigureOut">
              <a:rPr lang="en-US"/>
              <a:t>6/6/2023</a:t>
            </a:fld>
            <a:endParaRPr lang="en-US"/>
          </a:p>
        </p:txBody>
      </p:sp>
      <p:sp>
        <p:nvSpPr>
          <p:cNvPr id="8" name="Footer Placeholder 5"/>
          <p:cNvSpPr>
            <a:spLocks noGrp="1"/>
          </p:cNvSpPr>
          <p:nvPr>
            <p:ph type="ftr" sz="quarter" idx="11"/>
          </p:nvPr>
        </p:nvSpPr>
        <p:spPr bwMode="auto"/>
        <p:txBody>
          <a:bodyPr/>
          <a:lstStyle/>
          <a:p>
            <a:pPr>
              <a:defRPr/>
            </a:pPr>
            <a:endParaRPr lang="en-US"/>
          </a:p>
        </p:txBody>
      </p:sp>
      <p:sp>
        <p:nvSpPr>
          <p:cNvPr id="9" name="Slide Number Placeholder 6"/>
          <p:cNvSpPr>
            <a:spLocks noGrp="1"/>
          </p:cNvSpPr>
          <p:nvPr>
            <p:ph type="sldNum" sz="quarter" idx="12"/>
          </p:nvPr>
        </p:nvSpPr>
        <p:spPr bwMode="auto"/>
        <p:txBody>
          <a:bodyPr/>
          <a:lstStyle/>
          <a:p>
            <a:pPr>
              <a:defRPr/>
            </a:pPr>
            <a:fld id="{C48D83FB-5FEF-B84A-994E-D9135C89C35B}"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457200"/>
            <a:ext cx="3932237" cy="1600200"/>
          </a:xfrm>
        </p:spPr>
        <p:txBody>
          <a:bodyPr anchor="b"/>
          <a:lstStyle>
            <a:lvl1pPr>
              <a:defRPr sz="3200"/>
            </a:lvl1pPr>
          </a:lstStyle>
          <a:p>
            <a:pPr>
              <a:defRPr/>
            </a:pPr>
            <a:r>
              <a:rPr lang="en-GB"/>
              <a:t>Click to edit Master title style</a:t>
            </a:r>
            <a:endParaRPr lang="en-US"/>
          </a:p>
        </p:txBody>
      </p:sp>
      <p:sp>
        <p:nvSpPr>
          <p:cNvPr id="5" name="Picture Placehold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en-US"/>
          </a:p>
        </p:txBody>
      </p:sp>
      <p:sp>
        <p:nvSpPr>
          <p:cNvPr id="6"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GB"/>
              <a:t>Click to edit Master text styles</a:t>
            </a:r>
            <a:endParaRPr/>
          </a:p>
        </p:txBody>
      </p:sp>
      <p:sp>
        <p:nvSpPr>
          <p:cNvPr id="7" name="Date Placeholder 4"/>
          <p:cNvSpPr>
            <a:spLocks noGrp="1"/>
          </p:cNvSpPr>
          <p:nvPr>
            <p:ph type="dt" sz="half" idx="10"/>
          </p:nvPr>
        </p:nvSpPr>
        <p:spPr bwMode="auto"/>
        <p:txBody>
          <a:bodyPr/>
          <a:lstStyle/>
          <a:p>
            <a:pPr>
              <a:defRPr/>
            </a:pPr>
            <a:fld id="{8855E10D-FC66-C046-B4E6-F2A4FE57261E}" type="datetimeFigureOut">
              <a:rPr lang="en-US"/>
              <a:t>6/6/2023</a:t>
            </a:fld>
            <a:endParaRPr lang="en-US"/>
          </a:p>
        </p:txBody>
      </p:sp>
      <p:sp>
        <p:nvSpPr>
          <p:cNvPr id="8" name="Footer Placeholder 5"/>
          <p:cNvSpPr>
            <a:spLocks noGrp="1"/>
          </p:cNvSpPr>
          <p:nvPr>
            <p:ph type="ftr" sz="quarter" idx="11"/>
          </p:nvPr>
        </p:nvSpPr>
        <p:spPr bwMode="auto"/>
        <p:txBody>
          <a:bodyPr/>
          <a:lstStyle/>
          <a:p>
            <a:pPr>
              <a:defRPr/>
            </a:pPr>
            <a:endParaRPr lang="en-US"/>
          </a:p>
        </p:txBody>
      </p:sp>
      <p:sp>
        <p:nvSpPr>
          <p:cNvPr id="9" name="Slide Number Placeholder 6"/>
          <p:cNvSpPr>
            <a:spLocks noGrp="1"/>
          </p:cNvSpPr>
          <p:nvPr>
            <p:ph type="sldNum" sz="quarter" idx="12"/>
          </p:nvPr>
        </p:nvSpPr>
        <p:spPr bwMode="auto"/>
        <p:txBody>
          <a:bodyPr/>
          <a:lstStyle/>
          <a:p>
            <a:pPr>
              <a:defRPr/>
            </a:pPr>
            <a:fld id="{C48D83FB-5FEF-B84A-994E-D9135C89C35B}"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n-GB"/>
              <a:t>Click to edit Master title style</a:t>
            </a:r>
            <a:endParaRPr lang="en-US"/>
          </a:p>
        </p:txBody>
      </p:sp>
      <p:sp>
        <p:nvSpPr>
          <p:cNvPr id="5"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6"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855E10D-FC66-C046-B4E6-F2A4FE57261E}" type="datetimeFigureOut">
              <a:rPr lang="en-US"/>
              <a:t>6/6/2023</a:t>
            </a:fld>
            <a:endParaRPr lang="en-US"/>
          </a:p>
        </p:txBody>
      </p:sp>
      <p:sp>
        <p:nvSpPr>
          <p:cNvPr id="7"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8"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48D83FB-5FEF-B84A-994E-D9135C89C35B}"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hyperlink" Target="https://digital.gpmarinelitter.org" TargetMode="External"/><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jpg"/><Relationship Id="rId5" Type="http://schemas.openxmlformats.org/officeDocument/2006/relationships/image" Target="../media/image10.png"/><Relationship Id="rId10" Type="http://schemas.openxmlformats.org/officeDocument/2006/relationships/image" Target="../media/image17.jpg"/><Relationship Id="rId4" Type="http://schemas.openxmlformats.org/officeDocument/2006/relationships/image" Target="../media/image12.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26.png"/><Relationship Id="rId12"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8.png"/><Relationship Id="rId5" Type="http://schemas.openxmlformats.org/officeDocument/2006/relationships/image" Target="../media/image24.jp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Content Placeholder 4" descr="A picture containing text, logo, screenshot, font&#10;&#10;Description automatically generated"/>
          <p:cNvPicPr>
            <a:picLocks noChangeAspect="1"/>
          </p:cNvPicPr>
          <p:nvPr/>
        </p:nvPicPr>
        <p:blipFill>
          <a:blip r:embed="rId3"/>
          <a:srcRect t="66377" b="21304"/>
          <a:stretch/>
        </p:blipFill>
        <p:spPr bwMode="auto">
          <a:xfrm>
            <a:off x="-1" y="2439780"/>
            <a:ext cx="12192000" cy="3476625"/>
          </a:xfrm>
          <a:prstGeom prst="rect">
            <a:avLst/>
          </a:prstGeom>
          <a:ln>
            <a:solidFill>
              <a:srgbClr val="D88321"/>
            </a:solidFill>
          </a:ln>
        </p:spPr>
      </p:pic>
      <p:sp>
        <p:nvSpPr>
          <p:cNvPr id="5" name="Title 1"/>
          <p:cNvSpPr>
            <a:spLocks noGrp="1"/>
          </p:cNvSpPr>
          <p:nvPr>
            <p:ph type="title"/>
          </p:nvPr>
        </p:nvSpPr>
        <p:spPr bwMode="auto"/>
        <p:txBody>
          <a:bodyPr/>
          <a:lstStyle/>
          <a:p>
            <a:pPr>
              <a:defRPr/>
            </a:pPr>
            <a:endParaRPr lang="en-US"/>
          </a:p>
        </p:txBody>
      </p:sp>
      <p:pic>
        <p:nvPicPr>
          <p:cNvPr id="6" name="Content Placeholder 4" descr="A picture containing text, logo, screenshot, font&#10;&#10;Description automatically generated"/>
          <p:cNvPicPr>
            <a:picLocks noGrp="1" noChangeAspect="1"/>
          </p:cNvPicPr>
          <p:nvPr>
            <p:ph idx="1"/>
          </p:nvPr>
        </p:nvPicPr>
        <p:blipFill>
          <a:blip r:embed="rId3"/>
          <a:srcRect t="22741" b="41728"/>
          <a:stretch/>
        </p:blipFill>
        <p:spPr bwMode="auto">
          <a:xfrm>
            <a:off x="-1" y="109081"/>
            <a:ext cx="12192000" cy="2436674"/>
          </a:xfrm>
          <a:prstGeom prst="rect">
            <a:avLst/>
          </a:prstGeom>
        </p:spPr>
      </p:pic>
      <p:sp>
        <p:nvSpPr>
          <p:cNvPr id="7" name="TextBox 5"/>
          <p:cNvSpPr>
            <a:spLocks/>
          </p:cNvSpPr>
          <p:nvPr/>
        </p:nvSpPr>
        <p:spPr bwMode="auto">
          <a:xfrm>
            <a:off x="0" y="2593666"/>
            <a:ext cx="12192035" cy="1737396"/>
          </a:xfrm>
          <a:prstGeom prst="rect">
            <a:avLst/>
          </a:prstGeom>
          <a:noFill/>
        </p:spPr>
        <p:txBody>
          <a:bodyPr wrap="square" rtlCol="0">
            <a:spAutoFit/>
          </a:bodyPr>
          <a:lstStyle/>
          <a:p>
            <a:pPr algn="ctr">
              <a:defRPr/>
            </a:pPr>
            <a:r>
              <a:rPr lang="en-GB" sz="3600" b="1">
                <a:solidFill>
                  <a:schemeClr val="bg1"/>
                </a:solidFill>
                <a:latin typeface="Ofelia Text Semibold"/>
              </a:rPr>
              <a:t>Coordinated observations of floating plastics</a:t>
            </a:r>
            <a:endParaRPr/>
          </a:p>
          <a:p>
            <a:pPr algn="ctr">
              <a:defRPr/>
            </a:pPr>
            <a:r>
              <a:rPr lang="en-GB" sz="3600" b="1">
                <a:solidFill>
                  <a:schemeClr val="bg1"/>
                </a:solidFill>
                <a:latin typeface="Ofelia Text Semibold"/>
              </a:rPr>
              <a:t>a key component of a future </a:t>
            </a:r>
            <a:endParaRPr/>
          </a:p>
          <a:p>
            <a:pPr algn="ctr">
              <a:defRPr/>
            </a:pPr>
            <a:r>
              <a:rPr lang="en-GB" sz="3600" b="1">
                <a:solidFill>
                  <a:schemeClr val="bg1"/>
                </a:solidFill>
                <a:latin typeface="Ofelia Text Semibold"/>
              </a:rPr>
              <a:t>Integrated Marine Debris Observing System</a:t>
            </a:r>
            <a:endParaRPr lang="en-US" sz="3600" b="1">
              <a:solidFill>
                <a:schemeClr val="bg1"/>
              </a:solidFill>
              <a:latin typeface="Ofelia Text Semibold"/>
            </a:endParaRPr>
          </a:p>
        </p:txBody>
      </p:sp>
      <p:sp>
        <p:nvSpPr>
          <p:cNvPr id="8" name="TextBox 6"/>
          <p:cNvSpPr>
            <a:spLocks/>
          </p:cNvSpPr>
          <p:nvPr/>
        </p:nvSpPr>
        <p:spPr bwMode="auto">
          <a:xfrm>
            <a:off x="2015064" y="4545422"/>
            <a:ext cx="8162982" cy="1981235"/>
          </a:xfrm>
          <a:prstGeom prst="rect">
            <a:avLst/>
          </a:prstGeom>
          <a:noFill/>
        </p:spPr>
        <p:txBody>
          <a:bodyPr wrap="square">
            <a:spAutoFit/>
          </a:bodyPr>
          <a:lstStyle/>
          <a:p>
            <a:pPr marL="0" lvl="0" indent="0" algn="ctr">
              <a:spcBef>
                <a:spcPts val="200"/>
              </a:spcBef>
              <a:spcAft>
                <a:spcPts val="0"/>
              </a:spcAft>
              <a:buClr>
                <a:schemeClr val="dk1"/>
              </a:buClr>
              <a:buSzPts val="1200"/>
              <a:buFont typeface="Arial"/>
              <a:buNone/>
              <a:defRPr/>
            </a:pPr>
            <a:r>
              <a:rPr lang="en-GB" sz="1800" i="1">
                <a:solidFill>
                  <a:schemeClr val="bg1"/>
                </a:solidFill>
              </a:rPr>
              <a:t>Mine Tekman – </a:t>
            </a:r>
            <a:r>
              <a:rPr lang="tr-TR" sz="1800" i="1">
                <a:solidFill>
                  <a:schemeClr val="bg1"/>
                </a:solidFill>
              </a:rPr>
              <a:t>Mercator Ocean International/</a:t>
            </a:r>
            <a:r>
              <a:rPr lang="en-GB" sz="1800" i="1">
                <a:solidFill>
                  <a:schemeClr val="bg1"/>
                </a:solidFill>
              </a:rPr>
              <a:t>GEO Blue Planet Consultant, Türkiye</a:t>
            </a:r>
            <a:endParaRPr/>
          </a:p>
          <a:p>
            <a:pPr marL="0" lvl="0" indent="0" algn="ctr">
              <a:spcBef>
                <a:spcPts val="200"/>
              </a:spcBef>
              <a:spcAft>
                <a:spcPts val="0"/>
              </a:spcAft>
              <a:buClr>
                <a:schemeClr val="dk1"/>
              </a:buClr>
              <a:buSzPts val="1200"/>
              <a:buFont typeface="Arial"/>
              <a:buNone/>
              <a:defRPr/>
            </a:pPr>
            <a:r>
              <a:rPr lang="en-GB" sz="1600" i="1">
                <a:solidFill>
                  <a:schemeClr val="bg1"/>
                </a:solidFill>
              </a:rPr>
              <a:t>Artur Palacz - IOCCP Project Officer / IOPAN, Poland</a:t>
            </a:r>
            <a:endParaRPr sz="1600" i="1">
              <a:solidFill>
                <a:schemeClr val="bg1"/>
              </a:solidFill>
            </a:endParaRPr>
          </a:p>
          <a:p>
            <a:pPr marL="0" lvl="0" indent="0" algn="ctr">
              <a:spcBef>
                <a:spcPts val="199"/>
              </a:spcBef>
              <a:spcAft>
                <a:spcPts val="0"/>
              </a:spcAft>
              <a:buClr>
                <a:schemeClr val="dk1"/>
              </a:buClr>
              <a:buSzPts val="1200"/>
              <a:buFont typeface="Arial"/>
              <a:buNone/>
              <a:defRPr/>
            </a:pPr>
            <a:r>
              <a:rPr lang="en-GB" sz="1600" b="0" i="1" u="none" strike="noStrike" cap="none" spc="0">
                <a:solidFill>
                  <a:schemeClr val="bg1"/>
                </a:solidFill>
                <a:latin typeface="+mn-lt"/>
                <a:ea typeface="+mn-ea"/>
                <a:cs typeface="+mn-cs"/>
              </a:rPr>
              <a:t>Audrey Hasson – </a:t>
            </a:r>
            <a:r>
              <a:rPr lang="tr-TR" sz="1600" b="0" i="1" u="none" strike="noStrike" cap="none" spc="0">
                <a:solidFill>
                  <a:schemeClr val="bg1"/>
                </a:solidFill>
                <a:latin typeface="+mn-lt"/>
                <a:ea typeface="+mn-ea"/>
                <a:cs typeface="+mn-cs"/>
              </a:rPr>
              <a:t>Mercator Ocean International/</a:t>
            </a:r>
            <a:r>
              <a:rPr lang="en-GB" sz="1600" b="0" i="1" u="none" strike="noStrike" cap="none" spc="0">
                <a:solidFill>
                  <a:schemeClr val="bg1"/>
                </a:solidFill>
                <a:latin typeface="+mn-lt"/>
                <a:ea typeface="+mn-ea"/>
                <a:cs typeface="+mn-cs"/>
              </a:rPr>
              <a:t>GEO Blue Planet, France</a:t>
            </a:r>
            <a:endParaRPr sz="1600" i="1">
              <a:solidFill>
                <a:schemeClr val="bg1"/>
              </a:solidFill>
            </a:endParaRPr>
          </a:p>
          <a:p>
            <a:pPr marL="0" lvl="0" indent="0" algn="ctr">
              <a:spcBef>
                <a:spcPts val="200"/>
              </a:spcBef>
              <a:spcAft>
                <a:spcPts val="0"/>
              </a:spcAft>
              <a:buClr>
                <a:schemeClr val="dk1"/>
              </a:buClr>
              <a:buSzPts val="1200"/>
              <a:buFont typeface="Arial"/>
              <a:buNone/>
              <a:defRPr/>
            </a:pPr>
            <a:endParaRPr lang="en-GB" sz="1600" i="1">
              <a:solidFill>
                <a:schemeClr val="bg1"/>
              </a:solidFill>
            </a:endParaRPr>
          </a:p>
          <a:p>
            <a:pPr marL="0" lvl="0" indent="0" algn="ctr">
              <a:spcBef>
                <a:spcPts val="199"/>
              </a:spcBef>
              <a:spcAft>
                <a:spcPts val="0"/>
              </a:spcAft>
              <a:buClr>
                <a:schemeClr val="dk1"/>
              </a:buClr>
              <a:buSzPts val="1200"/>
              <a:buFont typeface="Arial"/>
              <a:buNone/>
              <a:defRPr/>
            </a:pPr>
            <a:endParaRPr lang="en-GB" sz="1600" i="1">
              <a:solidFill>
                <a:schemeClr val="bg1"/>
              </a:solidFill>
            </a:endParaRPr>
          </a:p>
          <a:p>
            <a:pPr marL="0" lvl="0" indent="0" algn="ctr">
              <a:spcBef>
                <a:spcPts val="199"/>
              </a:spcBef>
              <a:spcAft>
                <a:spcPts val="0"/>
              </a:spcAft>
              <a:buClr>
                <a:schemeClr val="dk1"/>
              </a:buClr>
              <a:buSzPts val="1200"/>
              <a:buFont typeface="Arial"/>
              <a:buNone/>
              <a:defRPr/>
            </a:pPr>
            <a:endParaRPr lang="en-GB" sz="1600" i="1">
              <a:solidFill>
                <a:schemeClr val="bg1"/>
              </a:solidFill>
            </a:endParaRPr>
          </a:p>
          <a:p>
            <a:pPr marL="0" lvl="0" indent="0" algn="ctr">
              <a:spcBef>
                <a:spcPts val="199"/>
              </a:spcBef>
              <a:spcAft>
                <a:spcPts val="0"/>
              </a:spcAft>
              <a:buClr>
                <a:schemeClr val="dk1"/>
              </a:buClr>
              <a:buSzPts val="1200"/>
              <a:buFont typeface="Arial"/>
              <a:buNone/>
              <a:defRPr/>
            </a:pPr>
            <a:r>
              <a:rPr lang="en-GB" sz="1600" i="1">
                <a:solidFill>
                  <a:schemeClr val="tx1"/>
                </a:solidFill>
              </a:rPr>
              <a:t>OCG-14, </a:t>
            </a:r>
            <a:r>
              <a:rPr lang="tr-TR" sz="1600" i="1">
                <a:solidFill>
                  <a:schemeClr val="tx1"/>
                </a:solidFill>
              </a:rPr>
              <a:t>7</a:t>
            </a:r>
            <a:r>
              <a:rPr lang="en-GB" sz="1600" i="1">
                <a:solidFill>
                  <a:schemeClr val="tx1"/>
                </a:solidFill>
              </a:rPr>
              <a:t> June 2023</a:t>
            </a:r>
            <a:endParaRPr>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7" descr="A black and blue rectangle with a black background&#10;&#10;Description automatically generated with low confidence"/>
          <p:cNvPicPr>
            <a:picLocks noChangeAspect="1"/>
          </p:cNvPicPr>
          <p:nvPr/>
        </p:nvPicPr>
        <p:blipFill>
          <a:blip r:embed="rId3"/>
          <a:stretch/>
        </p:blipFill>
        <p:spPr bwMode="auto">
          <a:xfrm>
            <a:off x="0" y="12357"/>
            <a:ext cx="12192000" cy="6858000"/>
          </a:xfrm>
          <a:prstGeom prst="rect">
            <a:avLst/>
          </a:prstGeom>
        </p:spPr>
      </p:pic>
      <p:pic>
        <p:nvPicPr>
          <p:cNvPr id="5" name="Picture 5" descr="A picture containing text, graphics, graphic design, logo&#10;&#10;Description automatically generated"/>
          <p:cNvPicPr>
            <a:picLocks noChangeAspect="1"/>
          </p:cNvPicPr>
          <p:nvPr/>
        </p:nvPicPr>
        <p:blipFill>
          <a:blip r:embed="rId4"/>
          <a:srcRect l="6260" t="14079" r="6734" b="29543"/>
          <a:stretch/>
        </p:blipFill>
        <p:spPr bwMode="auto">
          <a:xfrm>
            <a:off x="10260748" y="508569"/>
            <a:ext cx="1522485" cy="434837"/>
          </a:xfrm>
          <a:prstGeom prst="rect">
            <a:avLst/>
          </a:prstGeom>
        </p:spPr>
      </p:pic>
      <p:sp>
        <p:nvSpPr>
          <p:cNvPr id="6" name="TextBox 1"/>
          <p:cNvSpPr>
            <a:spLocks/>
          </p:cNvSpPr>
          <p:nvPr/>
        </p:nvSpPr>
        <p:spPr bwMode="auto">
          <a:xfrm>
            <a:off x="408767" y="370368"/>
            <a:ext cx="10693072" cy="707886"/>
          </a:xfrm>
          <a:prstGeom prst="rect">
            <a:avLst/>
          </a:prstGeom>
          <a:noFill/>
        </p:spPr>
        <p:txBody>
          <a:bodyPr wrap="square" rtlCol="0">
            <a:noAutofit/>
          </a:bodyPr>
          <a:lstStyle/>
          <a:p>
            <a:pPr>
              <a:defRPr/>
            </a:pPr>
            <a:r>
              <a:rPr lang="en-GB" sz="3600" b="1">
                <a:solidFill>
                  <a:srgbClr val="006878"/>
                </a:solidFill>
                <a:latin typeface="Ofelia Text"/>
              </a:rPr>
              <a:t>Integrated Marine Debris Observing System</a:t>
            </a:r>
            <a:endParaRPr lang="en-US" sz="4000" b="1">
              <a:solidFill>
                <a:srgbClr val="00ACBA"/>
              </a:solidFill>
              <a:latin typeface="Ofelia Text"/>
            </a:endParaRPr>
          </a:p>
        </p:txBody>
      </p:sp>
      <p:cxnSp>
        <p:nvCxnSpPr>
          <p:cNvPr id="8" name="Google Shape;146;p26"/>
          <p:cNvCxnSpPr>
            <a:cxnSpLocks/>
          </p:cNvCxnSpPr>
          <p:nvPr/>
        </p:nvCxnSpPr>
        <p:spPr bwMode="auto">
          <a:xfrm>
            <a:off x="3750661" y="3468754"/>
            <a:ext cx="682179" cy="0"/>
          </a:xfrm>
          <a:prstGeom prst="straightConnector1">
            <a:avLst/>
          </a:prstGeom>
          <a:noFill/>
          <a:ln w="76200" cap="flat" cmpd="sng">
            <a:solidFill>
              <a:schemeClr val="dk2"/>
            </a:solidFill>
            <a:prstDash val="solid"/>
            <a:round/>
            <a:headEnd type="none" w="med" len="med"/>
            <a:tailEnd type="triangle" w="med" len="med"/>
          </a:ln>
        </p:spPr>
      </p:cxnSp>
      <p:sp>
        <p:nvSpPr>
          <p:cNvPr id="9" name="Google Shape;149;p26"/>
          <p:cNvSpPr>
            <a:spLocks/>
          </p:cNvSpPr>
          <p:nvPr/>
        </p:nvSpPr>
        <p:spPr bwMode="auto">
          <a:xfrm>
            <a:off x="3994808" y="4675637"/>
            <a:ext cx="4769190" cy="561342"/>
          </a:xfrm>
          <a:prstGeom prst="rect">
            <a:avLst/>
          </a:prstGeom>
          <a:noFill/>
          <a:ln>
            <a:noFill/>
          </a:ln>
        </p:spPr>
        <p:txBody>
          <a:bodyPr spcFirstLastPara="1" wrap="square" lIns="91425" tIns="91425" rIns="91425" bIns="91425" anchor="t" anchorCtr="0">
            <a:spAutoFit/>
          </a:bodyPr>
          <a:lstStyle/>
          <a:p>
            <a:pPr marL="269875" lvl="0" indent="-117475" algn="l">
              <a:lnSpc>
                <a:spcPct val="101665"/>
              </a:lnSpc>
              <a:spcBef>
                <a:spcPts val="0"/>
              </a:spcBef>
              <a:spcAft>
                <a:spcPts val="0"/>
              </a:spcAft>
              <a:buNone/>
              <a:defRPr/>
            </a:pPr>
            <a:r>
              <a:rPr lang="en-GB" sz="2400" u="sng">
                <a:hlinkClick r:id="rId5" tooltip="https://digital.gpmarinelitter.org"/>
              </a:rPr>
              <a:t>https://digital.gpmarinelitter.org</a:t>
            </a:r>
            <a:r>
              <a:rPr lang="en-GB" sz="2400"/>
              <a:t> </a:t>
            </a:r>
            <a:endParaRPr sz="2400"/>
          </a:p>
        </p:txBody>
      </p:sp>
      <p:grpSp>
        <p:nvGrpSpPr>
          <p:cNvPr id="10" name="Group 17"/>
          <p:cNvGrpSpPr/>
          <p:nvPr/>
        </p:nvGrpSpPr>
        <p:grpSpPr bwMode="auto">
          <a:xfrm>
            <a:off x="4550082" y="1474221"/>
            <a:ext cx="3338226" cy="3329726"/>
            <a:chOff x="0" y="0"/>
            <a:chExt cx="3338226" cy="3329726"/>
          </a:xfrm>
        </p:grpSpPr>
        <p:pic>
          <p:nvPicPr>
            <p:cNvPr id="11" name="Google Shape;145;p26"/>
            <p:cNvPicPr/>
            <p:nvPr/>
          </p:nvPicPr>
          <p:blipFill>
            <a:blip r:embed="rId6">
              <a:alphaModFix/>
            </a:blip>
            <a:srcRect t="12080"/>
            <a:stretch/>
          </p:blipFill>
          <p:spPr bwMode="auto">
            <a:xfrm>
              <a:off x="0" y="1730516"/>
              <a:ext cx="3338226" cy="1599211"/>
            </a:xfrm>
            <a:prstGeom prst="rect">
              <a:avLst/>
            </a:prstGeom>
            <a:noFill/>
            <a:ln>
              <a:noFill/>
            </a:ln>
          </p:spPr>
        </p:pic>
        <p:pic>
          <p:nvPicPr>
            <p:cNvPr id="12" name="Google Shape;147;p26"/>
            <p:cNvPicPr/>
            <p:nvPr/>
          </p:nvPicPr>
          <p:blipFill>
            <a:blip r:embed="rId7">
              <a:alphaModFix/>
            </a:blip>
            <a:stretch/>
          </p:blipFill>
          <p:spPr bwMode="auto">
            <a:xfrm>
              <a:off x="2539593" y="435056"/>
              <a:ext cx="703083" cy="528399"/>
            </a:xfrm>
            <a:prstGeom prst="rect">
              <a:avLst/>
            </a:prstGeom>
            <a:noFill/>
            <a:ln>
              <a:noFill/>
            </a:ln>
          </p:spPr>
        </p:pic>
        <p:pic>
          <p:nvPicPr>
            <p:cNvPr id="13" name="Google Shape;148;p26"/>
            <p:cNvPicPr/>
            <p:nvPr/>
          </p:nvPicPr>
          <p:blipFill>
            <a:blip r:embed="rId8">
              <a:alphaModFix/>
            </a:blip>
            <a:stretch/>
          </p:blipFill>
          <p:spPr bwMode="auto">
            <a:xfrm>
              <a:off x="673048" y="0"/>
              <a:ext cx="1552485" cy="1573230"/>
            </a:xfrm>
            <a:prstGeom prst="rect">
              <a:avLst/>
            </a:prstGeom>
            <a:noFill/>
            <a:ln>
              <a:noFill/>
            </a:ln>
          </p:spPr>
        </p:pic>
        <p:pic>
          <p:nvPicPr>
            <p:cNvPr id="14" name="Google Shape;150;p26" descr="Life below water - Goal 14"/>
            <p:cNvPicPr/>
            <p:nvPr/>
          </p:nvPicPr>
          <p:blipFill>
            <a:blip r:embed="rId9">
              <a:alphaModFix/>
            </a:blip>
            <a:stretch/>
          </p:blipFill>
          <p:spPr bwMode="auto">
            <a:xfrm>
              <a:off x="2583698" y="1164839"/>
              <a:ext cx="614872" cy="528399"/>
            </a:xfrm>
            <a:prstGeom prst="rect">
              <a:avLst/>
            </a:prstGeom>
            <a:noFill/>
            <a:ln>
              <a:noFill/>
            </a:ln>
          </p:spPr>
        </p:pic>
      </p:grpSp>
      <p:grpSp>
        <p:nvGrpSpPr>
          <p:cNvPr id="15" name="Group 16"/>
          <p:cNvGrpSpPr/>
          <p:nvPr/>
        </p:nvGrpSpPr>
        <p:grpSpPr bwMode="auto">
          <a:xfrm>
            <a:off x="481743" y="1541720"/>
            <a:ext cx="3093902" cy="3214961"/>
            <a:chOff x="0" y="0"/>
            <a:chExt cx="3093902" cy="3214961"/>
          </a:xfrm>
        </p:grpSpPr>
        <p:pic>
          <p:nvPicPr>
            <p:cNvPr id="16" name="Google Shape;144;p26"/>
            <p:cNvPicPr/>
            <p:nvPr/>
          </p:nvPicPr>
          <p:blipFill>
            <a:blip r:embed="rId10">
              <a:alphaModFix/>
            </a:blip>
            <a:srcRect r="29754"/>
            <a:stretch/>
          </p:blipFill>
          <p:spPr bwMode="auto">
            <a:xfrm>
              <a:off x="0" y="0"/>
              <a:ext cx="3093902" cy="3214961"/>
            </a:xfrm>
            <a:prstGeom prst="rect">
              <a:avLst/>
            </a:prstGeom>
            <a:noFill/>
            <a:ln>
              <a:noFill/>
            </a:ln>
          </p:spPr>
        </p:pic>
        <p:pic>
          <p:nvPicPr>
            <p:cNvPr id="17" name="Google Shape;151;p26"/>
            <p:cNvPicPr/>
            <p:nvPr/>
          </p:nvPicPr>
          <p:blipFill>
            <a:blip r:embed="rId11">
              <a:alphaModFix/>
            </a:blip>
            <a:stretch/>
          </p:blipFill>
          <p:spPr bwMode="auto">
            <a:xfrm>
              <a:off x="1512074" y="239728"/>
              <a:ext cx="1297293" cy="703116"/>
            </a:xfrm>
            <a:prstGeom prst="rect">
              <a:avLst/>
            </a:prstGeom>
            <a:noFill/>
            <a:ln>
              <a:noFill/>
            </a:ln>
          </p:spPr>
        </p:pic>
      </p:grpSp>
      <p:sp>
        <p:nvSpPr>
          <p:cNvPr id="18" name="Google Shape;142;p26"/>
          <p:cNvSpPr>
            <a:spLocks/>
          </p:cNvSpPr>
          <p:nvPr/>
        </p:nvSpPr>
        <p:spPr bwMode="auto">
          <a:xfrm>
            <a:off x="598974" y="5279088"/>
            <a:ext cx="10132540" cy="781500"/>
          </a:xfrm>
          <a:prstGeom prst="rect">
            <a:avLst/>
          </a:prstGeom>
          <a:solidFill>
            <a:schemeClr val="lt1"/>
          </a:solidFill>
          <a:ln>
            <a:noFill/>
          </a:ln>
        </p:spPr>
        <p:txBody>
          <a:bodyPr spcFirstLastPara="1" wrap="square" lIns="91425" tIns="91425" rIns="91425" bIns="91425" anchor="t" anchorCtr="0">
            <a:noAutofit/>
          </a:bodyPr>
          <a:lstStyle/>
          <a:p>
            <a:pPr marL="0" lvl="0" indent="0" algn="ctr">
              <a:spcBef>
                <a:spcPts val="0"/>
              </a:spcBef>
              <a:spcAft>
                <a:spcPts val="0"/>
              </a:spcAft>
              <a:buNone/>
              <a:defRPr/>
            </a:pPr>
            <a:r>
              <a:rPr lang="en-GB" sz="2400" b="1" dirty="0">
                <a:latin typeface="Calibri"/>
                <a:ea typeface="Calibri"/>
                <a:cs typeface="Calibri"/>
              </a:rPr>
              <a:t>Providing guidance and coordination</a:t>
            </a:r>
            <a:r>
              <a:rPr lang="en-GB" sz="2400" dirty="0">
                <a:latin typeface="Calibri"/>
                <a:ea typeface="Calibri"/>
                <a:cs typeface="Calibri"/>
              </a:rPr>
              <a:t> for a global sustained observing system to </a:t>
            </a:r>
            <a:r>
              <a:rPr lang="en-GB" sz="2400" b="1" dirty="0">
                <a:latin typeface="Calibri"/>
                <a:ea typeface="Calibri"/>
                <a:cs typeface="Calibri"/>
              </a:rPr>
              <a:t>strengthen the scientific knowledge</a:t>
            </a:r>
            <a:r>
              <a:rPr lang="en-GB" sz="2400" dirty="0">
                <a:latin typeface="Calibri"/>
                <a:ea typeface="Calibri"/>
                <a:cs typeface="Calibri"/>
              </a:rPr>
              <a:t> on marine debris/litter pollution.</a:t>
            </a:r>
            <a:endParaRPr sz="2400" dirty="0">
              <a:latin typeface="Calibri"/>
              <a:ea typeface="Calibri"/>
              <a:cs typeface="Calibri"/>
            </a:endParaRPr>
          </a:p>
        </p:txBody>
      </p:sp>
      <p:pic>
        <p:nvPicPr>
          <p:cNvPr id="19" name="Google Shape;164;p27"/>
          <p:cNvPicPr/>
          <p:nvPr/>
        </p:nvPicPr>
        <p:blipFill>
          <a:blip r:embed="rId12">
            <a:alphaModFix/>
          </a:blip>
          <a:stretch/>
        </p:blipFill>
        <p:spPr bwMode="auto">
          <a:xfrm>
            <a:off x="3548959" y="1797977"/>
            <a:ext cx="1114405" cy="759859"/>
          </a:xfrm>
          <a:prstGeom prst="rect">
            <a:avLst/>
          </a:prstGeom>
          <a:noFill/>
          <a:ln>
            <a:noFill/>
          </a:ln>
        </p:spPr>
      </p:pic>
      <p:pic>
        <p:nvPicPr>
          <p:cNvPr id="3" name="Picture 2" descr="A picture containing text, circle, screenshot, font&#10;&#10;Description automatically generated">
            <a:extLst>
              <a:ext uri="{FF2B5EF4-FFF2-40B4-BE49-F238E27FC236}">
                <a16:creationId xmlns:a16="http://schemas.microsoft.com/office/drawing/2014/main" id="{B9E4D528-9207-4993-1019-9D70286C85F5}"/>
              </a:ext>
            </a:extLst>
          </p:cNvPr>
          <p:cNvPicPr>
            <a:picLocks noChangeAspect="1"/>
          </p:cNvPicPr>
          <p:nvPr/>
        </p:nvPicPr>
        <p:blipFill>
          <a:blip r:embed="rId13"/>
          <a:stretch>
            <a:fillRect/>
          </a:stretch>
        </p:blipFill>
        <p:spPr>
          <a:xfrm>
            <a:off x="8083699" y="1243394"/>
            <a:ext cx="3602743" cy="360274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7" descr="A black and blue rectangle with a black background&#10;&#10;Description automatically generated with low confidence"/>
          <p:cNvPicPr>
            <a:picLocks noChangeAspect="1"/>
          </p:cNvPicPr>
          <p:nvPr/>
        </p:nvPicPr>
        <p:blipFill>
          <a:blip r:embed="rId3"/>
          <a:stretch/>
        </p:blipFill>
        <p:spPr bwMode="auto">
          <a:xfrm>
            <a:off x="0" y="0"/>
            <a:ext cx="12192000" cy="6858000"/>
          </a:xfrm>
          <a:prstGeom prst="rect">
            <a:avLst/>
          </a:prstGeom>
        </p:spPr>
      </p:pic>
      <p:sp>
        <p:nvSpPr>
          <p:cNvPr id="5" name="TextBox 1"/>
          <p:cNvSpPr>
            <a:spLocks/>
          </p:cNvSpPr>
          <p:nvPr/>
        </p:nvSpPr>
        <p:spPr bwMode="auto">
          <a:xfrm>
            <a:off x="408767" y="370368"/>
            <a:ext cx="9538672" cy="640115"/>
          </a:xfrm>
          <a:prstGeom prst="rect">
            <a:avLst/>
          </a:prstGeom>
          <a:noFill/>
        </p:spPr>
        <p:txBody>
          <a:bodyPr wrap="square" rtlCol="0">
            <a:spAutoFit/>
          </a:bodyPr>
          <a:lstStyle/>
          <a:p>
            <a:pPr>
              <a:defRPr/>
            </a:pPr>
            <a:r>
              <a:rPr lang="en-GB" sz="3600" b="1">
                <a:solidFill>
                  <a:srgbClr val="006878"/>
                </a:solidFill>
                <a:latin typeface="Ofelia Text"/>
              </a:rPr>
              <a:t>IMDOS: from vision to implementation</a:t>
            </a:r>
            <a:endParaRPr sz="3600" b="1">
              <a:solidFill>
                <a:srgbClr val="00ACBA"/>
              </a:solidFill>
              <a:latin typeface="Ofelia Text"/>
            </a:endParaRPr>
          </a:p>
        </p:txBody>
      </p:sp>
      <p:sp>
        <p:nvSpPr>
          <p:cNvPr id="6" name="TextBox 2"/>
          <p:cNvSpPr>
            <a:spLocks/>
          </p:cNvSpPr>
          <p:nvPr/>
        </p:nvSpPr>
        <p:spPr bwMode="auto">
          <a:xfrm>
            <a:off x="408767" y="1099050"/>
            <a:ext cx="8592917" cy="4868913"/>
          </a:xfrm>
          <a:prstGeom prst="rect">
            <a:avLst/>
          </a:prstGeom>
          <a:noFill/>
        </p:spPr>
        <p:txBody>
          <a:bodyPr wrap="square" rtlCol="0">
            <a:noAutofit/>
          </a:bodyPr>
          <a:lstStyle/>
          <a:p>
            <a:pPr marL="285750" lvl="0" indent="-285750">
              <a:lnSpc>
                <a:spcPct val="150000"/>
              </a:lnSpc>
              <a:buClr>
                <a:srgbClr val="006878"/>
              </a:buClr>
              <a:buFont typeface="Courier New"/>
              <a:buChar char="o"/>
              <a:defRPr/>
            </a:pPr>
            <a:r>
              <a:rPr lang="en-GB" sz="2400" dirty="0"/>
              <a:t>IMDOS is a joint initiative of GOOS, GEO Blue Planet and UNEP GPML - launched during the UN Oceans Conference in 2022</a:t>
            </a:r>
          </a:p>
          <a:p>
            <a:pPr marL="285750" lvl="0" indent="-285750">
              <a:lnSpc>
                <a:spcPct val="150000"/>
              </a:lnSpc>
              <a:buClr>
                <a:srgbClr val="006878"/>
              </a:buClr>
              <a:buFont typeface="Courier New"/>
              <a:buChar char="o"/>
              <a:defRPr/>
            </a:pPr>
            <a:r>
              <a:rPr lang="en-GB" sz="2400" dirty="0"/>
              <a:t>International Interim Steering Committee, Terms of Reference and an interim distributed Coordination &amp; Communication Office</a:t>
            </a:r>
          </a:p>
          <a:p>
            <a:pPr marL="285750" indent="-285750">
              <a:lnSpc>
                <a:spcPct val="150000"/>
              </a:lnSpc>
              <a:buClr>
                <a:srgbClr val="006878"/>
              </a:buClr>
              <a:buFont typeface="Courier New"/>
              <a:buChar char="o"/>
              <a:defRPr/>
            </a:pPr>
            <a:r>
              <a:rPr lang="en-GB" sz="2400" dirty="0"/>
              <a:t>IMDOS Strategy and Implementation Plan under development</a:t>
            </a:r>
          </a:p>
          <a:p>
            <a:pPr marL="285750" indent="-285750">
              <a:lnSpc>
                <a:spcPct val="150000"/>
              </a:lnSpc>
              <a:buClr>
                <a:srgbClr val="006878"/>
              </a:buClr>
              <a:buFont typeface="Courier New"/>
              <a:buChar char="o"/>
              <a:defRPr/>
            </a:pPr>
            <a:r>
              <a:rPr lang="en-GB" sz="2400" dirty="0"/>
              <a:t>Marine Plastics Debris EOV under final community review</a:t>
            </a:r>
          </a:p>
          <a:p>
            <a:pPr marL="285750" lvl="0" indent="-285750">
              <a:lnSpc>
                <a:spcPct val="150000"/>
              </a:lnSpc>
              <a:buClr>
                <a:srgbClr val="006878"/>
              </a:buClr>
              <a:buFont typeface="Courier New"/>
              <a:buChar char="o"/>
              <a:defRPr/>
            </a:pPr>
            <a:r>
              <a:rPr lang="en-GB" sz="2400" dirty="0"/>
              <a:t>Endorsed as a GOOS Project during GOOS-SC-12 in April 2023</a:t>
            </a:r>
          </a:p>
        </p:txBody>
      </p:sp>
      <p:grpSp>
        <p:nvGrpSpPr>
          <p:cNvPr id="7" name="Group 17"/>
          <p:cNvGrpSpPr/>
          <p:nvPr/>
        </p:nvGrpSpPr>
        <p:grpSpPr bwMode="auto">
          <a:xfrm>
            <a:off x="9552384" y="314288"/>
            <a:ext cx="2307113" cy="2106600"/>
            <a:chOff x="9102524" y="2989425"/>
            <a:chExt cx="2307113" cy="2106600"/>
          </a:xfrm>
        </p:grpSpPr>
        <p:sp>
          <p:nvSpPr>
            <p:cNvPr id="8" name="Google Shape;157;p27"/>
            <p:cNvSpPr/>
            <p:nvPr/>
          </p:nvSpPr>
          <p:spPr bwMode="auto">
            <a:xfrm>
              <a:off x="9102524" y="2989425"/>
              <a:ext cx="2307113" cy="2106600"/>
            </a:xfrm>
            <a:prstGeom prst="rect">
              <a:avLst/>
            </a:prstGeom>
            <a:noFill/>
            <a:ln w="38100" cap="flat" cmpd="sng">
              <a:solidFill>
                <a:srgbClr val="D88321"/>
              </a:solidFill>
              <a:prstDash val="solid"/>
              <a:round/>
              <a:headEnd type="none" w="sm" len="sm"/>
              <a:tailEnd type="none" w="sm" len="sm"/>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pic>
          <p:nvPicPr>
            <p:cNvPr id="9" name="Google Shape;163;p27"/>
            <p:cNvPicPr/>
            <p:nvPr/>
          </p:nvPicPr>
          <p:blipFill>
            <a:blip r:embed="rId4">
              <a:alphaModFix/>
            </a:blip>
            <a:stretch/>
          </p:blipFill>
          <p:spPr bwMode="auto">
            <a:xfrm rot="-34180">
              <a:off x="10313273" y="3023272"/>
              <a:ext cx="1090604" cy="1164157"/>
            </a:xfrm>
            <a:prstGeom prst="rect">
              <a:avLst/>
            </a:prstGeom>
            <a:noFill/>
            <a:ln>
              <a:noFill/>
            </a:ln>
          </p:spPr>
        </p:pic>
        <p:pic>
          <p:nvPicPr>
            <p:cNvPr id="10" name="Google Shape;164;p27"/>
            <p:cNvPicPr/>
            <p:nvPr/>
          </p:nvPicPr>
          <p:blipFill>
            <a:blip r:embed="rId5">
              <a:alphaModFix/>
            </a:blip>
            <a:stretch/>
          </p:blipFill>
          <p:spPr bwMode="auto">
            <a:xfrm>
              <a:off x="10514625" y="4388949"/>
              <a:ext cx="852200" cy="575230"/>
            </a:xfrm>
            <a:prstGeom prst="rect">
              <a:avLst/>
            </a:prstGeom>
            <a:noFill/>
            <a:ln>
              <a:noFill/>
            </a:ln>
          </p:spPr>
        </p:pic>
        <p:pic>
          <p:nvPicPr>
            <p:cNvPr id="11" name="Google Shape;165;p27"/>
            <p:cNvPicPr/>
            <p:nvPr/>
          </p:nvPicPr>
          <p:blipFill>
            <a:blip r:embed="rId6">
              <a:alphaModFix/>
            </a:blip>
            <a:stretch/>
          </p:blipFill>
          <p:spPr bwMode="auto">
            <a:xfrm>
              <a:off x="9255613" y="4429505"/>
              <a:ext cx="1005674" cy="518932"/>
            </a:xfrm>
            <a:prstGeom prst="rect">
              <a:avLst/>
            </a:prstGeom>
            <a:noFill/>
            <a:ln>
              <a:noFill/>
            </a:ln>
          </p:spPr>
        </p:pic>
        <p:pic>
          <p:nvPicPr>
            <p:cNvPr id="12" name="Google Shape;173;p27"/>
            <p:cNvPicPr/>
            <p:nvPr/>
          </p:nvPicPr>
          <p:blipFill>
            <a:blip r:embed="rId7">
              <a:alphaModFix/>
            </a:blip>
            <a:srcRect b="30342"/>
            <a:stretch/>
          </p:blipFill>
          <p:spPr bwMode="auto">
            <a:xfrm>
              <a:off x="9220550" y="3713672"/>
              <a:ext cx="820100" cy="518925"/>
            </a:xfrm>
            <a:prstGeom prst="rect">
              <a:avLst/>
            </a:prstGeom>
            <a:noFill/>
            <a:ln>
              <a:noFill/>
            </a:ln>
          </p:spPr>
        </p:pic>
        <p:pic>
          <p:nvPicPr>
            <p:cNvPr id="13" name="Google Shape;177;p27"/>
            <p:cNvPicPr/>
            <p:nvPr/>
          </p:nvPicPr>
          <p:blipFill>
            <a:blip r:embed="rId8">
              <a:alphaModFix/>
            </a:blip>
            <a:stretch/>
          </p:blipFill>
          <p:spPr bwMode="auto">
            <a:xfrm>
              <a:off x="9153375" y="3075721"/>
              <a:ext cx="1148700" cy="601003"/>
            </a:xfrm>
            <a:prstGeom prst="rect">
              <a:avLst/>
            </a:prstGeom>
            <a:noFill/>
            <a:ln>
              <a:noFill/>
            </a:ln>
          </p:spPr>
        </p:pic>
      </p:grpSp>
      <p:pic>
        <p:nvPicPr>
          <p:cNvPr id="14" name="Picture 8"/>
          <p:cNvPicPr>
            <a:picLocks noChangeAspect="1"/>
          </p:cNvPicPr>
          <p:nvPr/>
        </p:nvPicPr>
        <p:blipFill>
          <a:blip r:embed="rId9"/>
          <a:srcRect l="2182" t="2584" r="2573" b="64099"/>
          <a:stretch/>
        </p:blipFill>
        <p:spPr bwMode="auto">
          <a:xfrm>
            <a:off x="1415480" y="5039256"/>
            <a:ext cx="6276563" cy="1469936"/>
          </a:xfrm>
          <a:prstGeom prst="rect">
            <a:avLst/>
          </a:prstGeom>
        </p:spPr>
      </p:pic>
      <p:pic>
        <p:nvPicPr>
          <p:cNvPr id="15" name="Picture 14"/>
          <p:cNvPicPr>
            <a:picLocks noChangeAspect="1"/>
          </p:cNvPicPr>
          <p:nvPr/>
        </p:nvPicPr>
        <p:blipFill>
          <a:blip r:embed="rId10"/>
          <a:stretch/>
        </p:blipFill>
        <p:spPr bwMode="auto">
          <a:xfrm>
            <a:off x="9044494" y="2492896"/>
            <a:ext cx="2817004" cy="1587638"/>
          </a:xfrm>
          <a:prstGeom prst="rect">
            <a:avLst/>
          </a:prstGeom>
        </p:spPr>
      </p:pic>
      <p:sp>
        <p:nvSpPr>
          <p:cNvPr id="16" name=" 15"/>
          <p:cNvSpPr/>
          <p:nvPr/>
        </p:nvSpPr>
        <p:spPr bwMode="auto">
          <a:xfrm>
            <a:off x="14708857" y="7555463"/>
            <a:ext cx="221009" cy="224416"/>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r>
              <a:rPr sz="1200" b="0" i="0" u="none">
                <a:solidFill>
                  <a:srgbClr val="000000"/>
                </a:solidFill>
                <a:latin typeface="Times New Roman"/>
                <a:ea typeface="Times New Roman"/>
                <a:cs typeface="Times New Roman"/>
              </a:rPr>
              <a:t> </a:t>
            </a:r>
          </a:p>
        </p:txBody>
      </p:sp>
      <p:pic>
        <p:nvPicPr>
          <p:cNvPr id="19" name="Picture 18" descr="A picture containing text, screenshot, font, number&#10;&#10;Description automatically generated">
            <a:extLst>
              <a:ext uri="{FF2B5EF4-FFF2-40B4-BE49-F238E27FC236}">
                <a16:creationId xmlns:a16="http://schemas.microsoft.com/office/drawing/2014/main" id="{69AB2EA2-13F4-B8BA-7285-FFAA0D1CA885}"/>
              </a:ext>
            </a:extLst>
          </p:cNvPr>
          <p:cNvPicPr>
            <a:picLocks noChangeAspect="1"/>
          </p:cNvPicPr>
          <p:nvPr/>
        </p:nvPicPr>
        <p:blipFill>
          <a:blip r:embed="rId11"/>
          <a:stretch>
            <a:fillRect/>
          </a:stretch>
        </p:blipFill>
        <p:spPr>
          <a:xfrm>
            <a:off x="9336360" y="4077072"/>
            <a:ext cx="2522220" cy="2537460"/>
          </a:xfrm>
          <a:prstGeom prst="rect">
            <a:avLst/>
          </a:prstGeom>
        </p:spPr>
      </p:pic>
      <p:graphicFrame>
        <p:nvGraphicFramePr>
          <p:cNvPr id="2" name="Google Shape;206;p30">
            <a:extLst>
              <a:ext uri="{FF2B5EF4-FFF2-40B4-BE49-F238E27FC236}">
                <a16:creationId xmlns:a16="http://schemas.microsoft.com/office/drawing/2014/main" id="{AABF99F7-7418-CCDF-6862-2E83A5D2FCDF}"/>
              </a:ext>
            </a:extLst>
          </p:cNvPr>
          <p:cNvGraphicFramePr/>
          <p:nvPr>
            <p:extLst>
              <p:ext uri="{D42A27DB-BD31-4B8C-83A1-F6EECF244321}">
                <p14:modId xmlns:p14="http://schemas.microsoft.com/office/powerpoint/2010/main" val="1114844274"/>
              </p:ext>
            </p:extLst>
          </p:nvPr>
        </p:nvGraphicFramePr>
        <p:xfrm>
          <a:off x="10344660" y="6093296"/>
          <a:ext cx="1472025" cy="266700"/>
        </p:xfrm>
        <a:graphic>
          <a:graphicData uri="http://schemas.openxmlformats.org/drawingml/2006/table">
            <a:tbl>
              <a:tblPr>
                <a:noFill/>
              </a:tblPr>
              <a:tblGrid>
                <a:gridCol w="1472025">
                  <a:extLst>
                    <a:ext uri="{9D8B030D-6E8A-4147-A177-3AD203B41FA5}">
                      <a16:colId xmlns:a16="http://schemas.microsoft.com/office/drawing/2014/main" val="20000"/>
                    </a:ext>
                  </a:extLst>
                </a:gridCol>
              </a:tblGrid>
              <a:tr h="266700">
                <a:tc>
                  <a:txBody>
                    <a:bodyPr/>
                    <a:lstStyle/>
                    <a:p>
                      <a:pPr marL="0" lvl="0" indent="0" algn="r" rtl="0">
                        <a:lnSpc>
                          <a:spcPct val="115000"/>
                        </a:lnSpc>
                        <a:spcBef>
                          <a:spcPts val="0"/>
                        </a:spcBef>
                        <a:spcAft>
                          <a:spcPts val="0"/>
                        </a:spcAft>
                        <a:buNone/>
                      </a:pPr>
                      <a:r>
                        <a:rPr lang="en-GB" sz="900" b="1" dirty="0"/>
                        <a:t>Version:</a:t>
                      </a:r>
                      <a:r>
                        <a:rPr lang="en-GB" sz="900" dirty="0"/>
                        <a:t> 1.0 - April 2022</a:t>
                      </a:r>
                      <a:endParaRPr sz="900" dirty="0"/>
                    </a:p>
                  </a:txBody>
                  <a:tcPr marL="9525" marR="9525" marT="9525" marB="9525">
                    <a:solidFill>
                      <a:srgbClr val="F0F0F0"/>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3" name="Picture 7" descr="A black and blue rectangle with a black background&#10;&#10;Description automatically generated with low confidence">
            <a:extLst>
              <a:ext uri="{FF2B5EF4-FFF2-40B4-BE49-F238E27FC236}">
                <a16:creationId xmlns:a16="http://schemas.microsoft.com/office/drawing/2014/main" id="{51496B04-8E62-9958-059E-19B7B59F2835}"/>
              </a:ext>
            </a:extLst>
          </p:cNvPr>
          <p:cNvPicPr>
            <a:picLocks noChangeAspect="1"/>
          </p:cNvPicPr>
          <p:nvPr/>
        </p:nvPicPr>
        <p:blipFill>
          <a:blip r:embed="rId3"/>
          <a:stretch/>
        </p:blipFill>
        <p:spPr bwMode="auto">
          <a:xfrm>
            <a:off x="0" y="0"/>
            <a:ext cx="12192000" cy="6858000"/>
          </a:xfrm>
          <a:prstGeom prst="rect">
            <a:avLst/>
          </a:prstGeom>
        </p:spPr>
      </p:pic>
      <p:sp>
        <p:nvSpPr>
          <p:cNvPr id="4" name="TextBox 1"/>
          <p:cNvSpPr>
            <a:spLocks/>
          </p:cNvSpPr>
          <p:nvPr/>
        </p:nvSpPr>
        <p:spPr bwMode="auto">
          <a:xfrm>
            <a:off x="248234" y="188640"/>
            <a:ext cx="9541552" cy="1188755"/>
          </a:xfrm>
          <a:prstGeom prst="rect">
            <a:avLst/>
          </a:prstGeom>
          <a:noFill/>
        </p:spPr>
        <p:txBody>
          <a:bodyPr wrap="square" rtlCol="0">
            <a:spAutoFit/>
          </a:bodyPr>
          <a:lstStyle/>
          <a:p>
            <a:pPr>
              <a:defRPr/>
            </a:pPr>
            <a:r>
              <a:rPr lang="en-GB" sz="3600" b="1" dirty="0">
                <a:solidFill>
                  <a:srgbClr val="006878"/>
                </a:solidFill>
                <a:latin typeface="Ofelia Text"/>
              </a:rPr>
              <a:t>Towards a coordinated observing network for surface floating plastics</a:t>
            </a:r>
            <a:endParaRPr sz="3600" b="1" dirty="0">
              <a:solidFill>
                <a:srgbClr val="00ACBA"/>
              </a:solidFill>
              <a:latin typeface="Ofelia Text"/>
            </a:endParaRPr>
          </a:p>
        </p:txBody>
      </p:sp>
      <p:pic>
        <p:nvPicPr>
          <p:cNvPr id="5" name="Picture 4"/>
          <p:cNvPicPr>
            <a:picLocks noChangeAspect="1"/>
          </p:cNvPicPr>
          <p:nvPr/>
        </p:nvPicPr>
        <p:blipFill rotWithShape="1">
          <a:blip r:embed="rId4"/>
          <a:srcRect r="2356" b="1994"/>
          <a:stretch/>
        </p:blipFill>
        <p:spPr bwMode="auto">
          <a:xfrm>
            <a:off x="6816080" y="879535"/>
            <a:ext cx="5107789" cy="5717818"/>
          </a:xfrm>
          <a:prstGeom prst="rect">
            <a:avLst/>
          </a:prstGeom>
        </p:spPr>
      </p:pic>
      <p:pic>
        <p:nvPicPr>
          <p:cNvPr id="6" name="Picture 5"/>
          <p:cNvPicPr>
            <a:picLocks noChangeAspect="1"/>
          </p:cNvPicPr>
          <p:nvPr/>
        </p:nvPicPr>
        <p:blipFill rotWithShape="1">
          <a:blip r:embed="rId5"/>
          <a:srcRect b="3802"/>
          <a:stretch/>
        </p:blipFill>
        <p:spPr bwMode="auto">
          <a:xfrm>
            <a:off x="839416" y="4405665"/>
            <a:ext cx="5107788" cy="2191688"/>
          </a:xfrm>
          <a:prstGeom prst="rect">
            <a:avLst/>
          </a:prstGeom>
        </p:spPr>
      </p:pic>
      <p:sp>
        <p:nvSpPr>
          <p:cNvPr id="7" name="Rectangle 6"/>
          <p:cNvSpPr/>
          <p:nvPr/>
        </p:nvSpPr>
        <p:spPr bwMode="auto">
          <a:xfrm>
            <a:off x="248234" y="1507572"/>
            <a:ext cx="6567846" cy="1926404"/>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2400" dirty="0"/>
              <a:t>From IMDOS </a:t>
            </a:r>
            <a:r>
              <a:rPr sz="2400" dirty="0" err="1"/>
              <a:t>ToRs</a:t>
            </a:r>
            <a:r>
              <a:rPr sz="2400" dirty="0"/>
              <a:t>:</a:t>
            </a:r>
          </a:p>
          <a:p>
            <a:pPr>
              <a:defRPr/>
            </a:pPr>
            <a:endParaRPr sz="2400" dirty="0"/>
          </a:p>
          <a:p>
            <a:pPr>
              <a:defRPr/>
            </a:pPr>
            <a:r>
              <a:rPr sz="2400" dirty="0"/>
              <a:t>"</a:t>
            </a:r>
            <a:r>
              <a:rPr sz="2400" b="1" dirty="0"/>
              <a:t>Promote the development of a global network of marine debris observations </a:t>
            </a:r>
            <a:r>
              <a:rPr sz="2400" dirty="0"/>
              <a:t>according to Regional Seas </a:t>
            </a:r>
            <a:r>
              <a:rPr sz="2400" dirty="0" err="1"/>
              <a:t>Programme</a:t>
            </a:r>
            <a:r>
              <a:rPr sz="2400" dirty="0"/>
              <a:t> Action Plans and integrated within GOOS in cooperation with existing ocean observing infrastructures, networks and communities of practice"</a:t>
            </a:r>
          </a:p>
        </p:txBody>
      </p:sp>
      <p:pic>
        <p:nvPicPr>
          <p:cNvPr id="2" name="Picture 5" descr="A picture containing text, graphics, graphic design, logo&#10;&#10;Description automatically generated">
            <a:extLst>
              <a:ext uri="{FF2B5EF4-FFF2-40B4-BE49-F238E27FC236}">
                <a16:creationId xmlns:a16="http://schemas.microsoft.com/office/drawing/2014/main" id="{4039634A-D402-0D43-8C7C-4367BD7CE7A0}"/>
              </a:ext>
            </a:extLst>
          </p:cNvPr>
          <p:cNvPicPr>
            <a:picLocks noChangeAspect="1"/>
          </p:cNvPicPr>
          <p:nvPr/>
        </p:nvPicPr>
        <p:blipFill>
          <a:blip r:embed="rId6"/>
          <a:srcRect l="6260" t="14079" r="6734" b="29543"/>
          <a:stretch/>
        </p:blipFill>
        <p:spPr bwMode="auto">
          <a:xfrm>
            <a:off x="10260748" y="508569"/>
            <a:ext cx="1522485" cy="43483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6" name="Picture 7" descr="A black and blue rectangle with a black background&#10;&#10;Description automatically generated with low confidence">
            <a:extLst>
              <a:ext uri="{FF2B5EF4-FFF2-40B4-BE49-F238E27FC236}">
                <a16:creationId xmlns:a16="http://schemas.microsoft.com/office/drawing/2014/main" id="{C07A8E13-C963-C2D6-D670-F2900F99B0A1}"/>
              </a:ext>
            </a:extLst>
          </p:cNvPr>
          <p:cNvPicPr>
            <a:picLocks noChangeAspect="1"/>
          </p:cNvPicPr>
          <p:nvPr/>
        </p:nvPicPr>
        <p:blipFill>
          <a:blip r:embed="rId3"/>
          <a:stretch/>
        </p:blipFill>
        <p:spPr bwMode="auto">
          <a:xfrm>
            <a:off x="0" y="0"/>
            <a:ext cx="12192000" cy="6858000"/>
          </a:xfrm>
          <a:prstGeom prst="rect">
            <a:avLst/>
          </a:prstGeom>
        </p:spPr>
      </p:pic>
      <p:sp>
        <p:nvSpPr>
          <p:cNvPr id="5" name="TextBox 1"/>
          <p:cNvSpPr>
            <a:spLocks/>
          </p:cNvSpPr>
          <p:nvPr/>
        </p:nvSpPr>
        <p:spPr bwMode="auto">
          <a:xfrm>
            <a:off x="287540" y="214505"/>
            <a:ext cx="10019818" cy="1188755"/>
          </a:xfrm>
          <a:prstGeom prst="rect">
            <a:avLst/>
          </a:prstGeom>
          <a:noFill/>
        </p:spPr>
        <p:txBody>
          <a:bodyPr wrap="square" rtlCol="0">
            <a:noAutofit/>
          </a:bodyPr>
          <a:lstStyle/>
          <a:p>
            <a:pPr>
              <a:defRPr/>
            </a:pPr>
            <a:r>
              <a:rPr lang="en-GB" sz="3600" b="1" i="0" u="none" strike="noStrike" cap="none" spc="0" dirty="0">
                <a:solidFill>
                  <a:srgbClr val="006878"/>
                </a:solidFill>
                <a:latin typeface="Ofelia Text"/>
                <a:ea typeface="Ofelia Text"/>
                <a:cs typeface="Ofelia Text"/>
              </a:rPr>
              <a:t>International Marine Debris Data Harmonization Workshop</a:t>
            </a:r>
          </a:p>
        </p:txBody>
      </p:sp>
      <p:pic>
        <p:nvPicPr>
          <p:cNvPr id="6" name="Picture 5"/>
          <p:cNvPicPr>
            <a:picLocks noChangeAspect="1"/>
          </p:cNvPicPr>
          <p:nvPr/>
        </p:nvPicPr>
        <p:blipFill rotWithShape="1">
          <a:blip r:embed="rId4"/>
          <a:srcRect r="2727" b="1993"/>
          <a:stretch/>
        </p:blipFill>
        <p:spPr bwMode="auto">
          <a:xfrm>
            <a:off x="6840268" y="879534"/>
            <a:ext cx="5088380" cy="5717817"/>
          </a:xfrm>
          <a:prstGeom prst="rect">
            <a:avLst/>
          </a:prstGeom>
        </p:spPr>
      </p:pic>
      <p:sp>
        <p:nvSpPr>
          <p:cNvPr id="7" name="TextBox 2"/>
          <p:cNvSpPr>
            <a:spLocks/>
          </p:cNvSpPr>
          <p:nvPr/>
        </p:nvSpPr>
        <p:spPr bwMode="auto">
          <a:xfrm>
            <a:off x="338521" y="1497149"/>
            <a:ext cx="6405551" cy="3921154"/>
          </a:xfrm>
          <a:prstGeom prst="rect">
            <a:avLst/>
          </a:prstGeom>
          <a:noFill/>
        </p:spPr>
        <p:txBody>
          <a:bodyPr wrap="square" rtlCol="0">
            <a:noAutofit/>
          </a:bodyPr>
          <a:lstStyle/>
          <a:p>
            <a:pPr lvl="0">
              <a:lnSpc>
                <a:spcPct val="114999"/>
              </a:lnSpc>
              <a:buClr>
                <a:srgbClr val="006878"/>
              </a:buClr>
              <a:defRPr/>
            </a:pPr>
            <a:r>
              <a:rPr lang="en-GB" sz="2400" dirty="0"/>
              <a:t>Key Anticipated Outcomes</a:t>
            </a:r>
            <a:endParaRPr sz="2400" dirty="0"/>
          </a:p>
          <a:p>
            <a:pPr marL="285750" indent="-285750">
              <a:lnSpc>
                <a:spcPct val="150000"/>
              </a:lnSpc>
              <a:buClr>
                <a:srgbClr val="006878"/>
              </a:buClr>
              <a:buFont typeface="Courier New"/>
              <a:buChar char="o"/>
              <a:defRPr/>
            </a:pPr>
            <a:r>
              <a:rPr lang="en-GB" sz="2000" dirty="0"/>
              <a:t>A coordinated network of ocean surface microplastic data providers initiated under the auspices of IMDOS</a:t>
            </a:r>
            <a:endParaRPr sz="2000" dirty="0"/>
          </a:p>
          <a:p>
            <a:pPr marL="285750" indent="-285750">
              <a:lnSpc>
                <a:spcPct val="150000"/>
              </a:lnSpc>
              <a:buClr>
                <a:srgbClr val="006878"/>
              </a:buClr>
              <a:buFont typeface="Courier New"/>
              <a:buChar char="o"/>
              <a:defRPr/>
            </a:pPr>
            <a:r>
              <a:rPr lang="tr-TR" sz="2000" dirty="0"/>
              <a:t>Guidelines for</a:t>
            </a:r>
            <a:r>
              <a:rPr lang="en-GB" sz="2000" dirty="0"/>
              <a:t> common sampling protocol</a:t>
            </a:r>
            <a:r>
              <a:rPr lang="tr-TR" sz="2000" dirty="0"/>
              <a:t>s, </a:t>
            </a:r>
            <a:r>
              <a:rPr lang="en-GB" sz="2000" dirty="0"/>
              <a:t>metadata and data requirements (with consideration of </a:t>
            </a:r>
            <a:r>
              <a:rPr lang="en-GB" sz="2000" dirty="0" err="1"/>
              <a:t>OceanOPS</a:t>
            </a:r>
            <a:r>
              <a:rPr lang="en-GB" sz="2000" dirty="0"/>
              <a:t>)</a:t>
            </a:r>
            <a:endParaRPr sz="2000" dirty="0"/>
          </a:p>
          <a:p>
            <a:pPr marL="285750" indent="-285750">
              <a:lnSpc>
                <a:spcPct val="150000"/>
              </a:lnSpc>
              <a:buClr>
                <a:srgbClr val="006878"/>
              </a:buClr>
              <a:buFont typeface="Courier New"/>
              <a:buChar char="o"/>
              <a:defRPr/>
            </a:pPr>
            <a:r>
              <a:rPr lang="en-GB" sz="2000" dirty="0"/>
              <a:t>Consensus among MOEJ, </a:t>
            </a:r>
            <a:r>
              <a:rPr lang="en-GB" sz="2000" dirty="0" err="1"/>
              <a:t>EMODnet</a:t>
            </a:r>
            <a:r>
              <a:rPr lang="en-GB" sz="2000" dirty="0"/>
              <a:t> and NOAA NCEI and any other potential large data integrators</a:t>
            </a:r>
            <a:r>
              <a:rPr lang="tr-TR" sz="2000" dirty="0"/>
              <a:t> for a </a:t>
            </a:r>
            <a:r>
              <a:rPr lang="en-GB" sz="2000" dirty="0"/>
              <a:t>roadmap towards a federated data management </a:t>
            </a:r>
            <a:r>
              <a:rPr sz="2000" dirty="0"/>
              <a:t>system</a:t>
            </a:r>
          </a:p>
        </p:txBody>
      </p:sp>
      <p:sp>
        <p:nvSpPr>
          <p:cNvPr id="8" name="TextBox 4"/>
          <p:cNvSpPr>
            <a:spLocks/>
          </p:cNvSpPr>
          <p:nvPr/>
        </p:nvSpPr>
        <p:spPr bwMode="auto">
          <a:xfrm>
            <a:off x="2652851" y="947240"/>
            <a:ext cx="5754045" cy="640115"/>
          </a:xfrm>
          <a:prstGeom prst="rect">
            <a:avLst/>
          </a:prstGeom>
          <a:noFill/>
        </p:spPr>
        <p:txBody>
          <a:bodyPr wrap="square">
            <a:noAutofit/>
          </a:bodyPr>
          <a:lstStyle/>
          <a:p>
            <a:pPr>
              <a:defRPr/>
            </a:pPr>
            <a:r>
              <a:rPr lang="en-GB" sz="1800" b="1" dirty="0">
                <a:solidFill>
                  <a:srgbClr val="006878"/>
                </a:solidFill>
                <a:latin typeface="Ofelia Text"/>
              </a:rPr>
              <a:t>29-31 August 2023, Tokyo, Japan</a:t>
            </a:r>
          </a:p>
        </p:txBody>
      </p:sp>
      <p:grpSp>
        <p:nvGrpSpPr>
          <p:cNvPr id="18" name="Group 17">
            <a:extLst>
              <a:ext uri="{FF2B5EF4-FFF2-40B4-BE49-F238E27FC236}">
                <a16:creationId xmlns:a16="http://schemas.microsoft.com/office/drawing/2014/main" id="{77439F91-014C-3952-043C-5FDC806B19E2}"/>
              </a:ext>
            </a:extLst>
          </p:cNvPr>
          <p:cNvGrpSpPr/>
          <p:nvPr/>
        </p:nvGrpSpPr>
        <p:grpSpPr>
          <a:xfrm>
            <a:off x="1242827" y="5346920"/>
            <a:ext cx="4508161" cy="1005013"/>
            <a:chOff x="287540" y="5517232"/>
            <a:chExt cx="4508161" cy="1005013"/>
          </a:xfrm>
        </p:grpSpPr>
        <p:pic>
          <p:nvPicPr>
            <p:cNvPr id="9" name="Picture 8"/>
            <p:cNvPicPr>
              <a:picLocks noChangeAspect="1"/>
            </p:cNvPicPr>
            <p:nvPr/>
          </p:nvPicPr>
          <p:blipFill>
            <a:blip r:embed="rId5"/>
            <a:stretch/>
          </p:blipFill>
          <p:spPr bwMode="auto">
            <a:xfrm>
              <a:off x="287540" y="5602602"/>
              <a:ext cx="1843455" cy="723381"/>
            </a:xfrm>
            <a:prstGeom prst="rect">
              <a:avLst/>
            </a:prstGeom>
          </p:spPr>
        </p:pic>
        <p:pic>
          <p:nvPicPr>
            <p:cNvPr id="11" name="Picture 10"/>
            <p:cNvPicPr>
              <a:picLocks noChangeAspect="1"/>
            </p:cNvPicPr>
            <p:nvPr/>
          </p:nvPicPr>
          <p:blipFill>
            <a:blip r:embed="rId6"/>
            <a:stretch/>
          </p:blipFill>
          <p:spPr bwMode="auto">
            <a:xfrm>
              <a:off x="2268482" y="5537699"/>
              <a:ext cx="1200141" cy="984546"/>
            </a:xfrm>
            <a:prstGeom prst="rect">
              <a:avLst/>
            </a:prstGeom>
          </p:spPr>
        </p:pic>
        <p:pic>
          <p:nvPicPr>
            <p:cNvPr id="12" name="Picture 11"/>
            <p:cNvPicPr>
              <a:picLocks noChangeAspect="1"/>
            </p:cNvPicPr>
            <p:nvPr/>
          </p:nvPicPr>
          <p:blipFill>
            <a:blip r:embed="rId7"/>
            <a:stretch/>
          </p:blipFill>
          <p:spPr bwMode="auto">
            <a:xfrm>
              <a:off x="3574550" y="5517232"/>
              <a:ext cx="1221151" cy="944938"/>
            </a:xfrm>
            <a:prstGeom prst="rect">
              <a:avLst/>
            </a:prstGeom>
          </p:spPr>
        </p:pic>
      </p:grpSp>
      <p:grpSp>
        <p:nvGrpSpPr>
          <p:cNvPr id="17" name="Group 16">
            <a:extLst>
              <a:ext uri="{FF2B5EF4-FFF2-40B4-BE49-F238E27FC236}">
                <a16:creationId xmlns:a16="http://schemas.microsoft.com/office/drawing/2014/main" id="{90C5C585-F8ED-B9F8-C3F1-59733D1DF420}"/>
              </a:ext>
            </a:extLst>
          </p:cNvPr>
          <p:cNvGrpSpPr/>
          <p:nvPr/>
        </p:nvGrpSpPr>
        <p:grpSpPr>
          <a:xfrm>
            <a:off x="6655293" y="1206393"/>
            <a:ext cx="376811" cy="5161443"/>
            <a:chOff x="6662127" y="1206393"/>
            <a:chExt cx="376811" cy="5161443"/>
          </a:xfrm>
        </p:grpSpPr>
        <p:sp>
          <p:nvSpPr>
            <p:cNvPr id="10" name=" 9"/>
            <p:cNvSpPr/>
            <p:nvPr/>
          </p:nvSpPr>
          <p:spPr bwMode="auto">
            <a:xfrm>
              <a:off x="6662127" y="1206393"/>
              <a:ext cx="376811" cy="2590223"/>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r>
                <a:rPr sz="1100" b="0" i="0" u="none" dirty="0">
                  <a:solidFill>
                    <a:srgbClr val="000000"/>
                  </a:solidFill>
                  <a:latin typeface="Arial"/>
                  <a:ea typeface="Arial"/>
                  <a:cs typeface="Arial"/>
                </a:rPr>
                <a:t>✅</a:t>
              </a:r>
              <a:br>
                <a:rPr sz="1100" b="0" i="0" u="none" dirty="0">
                  <a:solidFill>
                    <a:srgbClr val="000000"/>
                  </a:solidFill>
                  <a:latin typeface="Arial"/>
                  <a:ea typeface="Arial"/>
                  <a:cs typeface="Arial"/>
                </a:rPr>
              </a:br>
              <a:endParaRPr sz="1100" b="0" i="0" u="none" dirty="0">
                <a:solidFill>
                  <a:srgbClr val="000000"/>
                </a:solidFill>
                <a:latin typeface="Arial"/>
                <a:ea typeface="Arial"/>
                <a:cs typeface="Arial"/>
              </a:endParaRPr>
            </a:p>
            <a:p>
              <a:pPr>
                <a:defRPr/>
              </a:pPr>
              <a:endParaRPr sz="1100" b="0" i="0" u="none" dirty="0">
                <a:solidFill>
                  <a:srgbClr val="000000"/>
                </a:solidFill>
                <a:latin typeface="Arial"/>
                <a:ea typeface="Arial"/>
                <a:cs typeface="Arial"/>
              </a:endParaRPr>
            </a:p>
            <a:p>
              <a:pPr>
                <a:defRPr/>
              </a:pPr>
              <a:r>
                <a:rPr sz="1100" b="0" i="0" u="none" dirty="0">
                  <a:solidFill>
                    <a:srgbClr val="000000"/>
                  </a:solidFill>
                  <a:latin typeface="Arial"/>
                  <a:ea typeface="Arial"/>
                  <a:cs typeface="Arial"/>
                </a:rPr>
                <a:t>✅</a:t>
              </a:r>
              <a:br>
                <a:rPr sz="1100" b="0" i="0" u="none" dirty="0">
                  <a:solidFill>
                    <a:srgbClr val="000000"/>
                  </a:solidFill>
                  <a:latin typeface="Arial"/>
                  <a:ea typeface="Arial"/>
                  <a:cs typeface="Arial"/>
                </a:rPr>
              </a:br>
              <a:endParaRPr sz="1100" b="0" i="0" u="none" dirty="0">
                <a:solidFill>
                  <a:srgbClr val="000000"/>
                </a:solidFill>
                <a:latin typeface="Arial"/>
                <a:ea typeface="Arial"/>
                <a:cs typeface="Arial"/>
              </a:endParaRPr>
            </a:p>
            <a:p>
              <a:pPr>
                <a:defRPr/>
              </a:pPr>
              <a:endParaRPr sz="1100" b="0" i="0" u="none" dirty="0">
                <a:solidFill>
                  <a:srgbClr val="000000"/>
                </a:solidFill>
                <a:latin typeface="Arial"/>
                <a:ea typeface="Arial"/>
                <a:cs typeface="Arial"/>
              </a:endParaRPr>
            </a:p>
            <a:p>
              <a:pPr>
                <a:defRPr/>
              </a:pPr>
              <a:r>
                <a:rPr sz="1100" b="0" i="0" u="none" dirty="0">
                  <a:solidFill>
                    <a:srgbClr val="000000"/>
                  </a:solidFill>
                  <a:latin typeface="Arial"/>
                  <a:ea typeface="Arial"/>
                  <a:cs typeface="Arial"/>
                </a:rPr>
                <a:t>❓</a:t>
              </a:r>
              <a:br>
                <a:rPr sz="1100" b="0" i="0" u="none" dirty="0">
                  <a:solidFill>
                    <a:srgbClr val="000000"/>
                  </a:solidFill>
                  <a:latin typeface="Arial"/>
                  <a:ea typeface="Arial"/>
                  <a:cs typeface="Arial"/>
                </a:rPr>
              </a:br>
              <a:endParaRPr sz="1100" b="0" i="0" u="none" dirty="0">
                <a:solidFill>
                  <a:srgbClr val="000000"/>
                </a:solidFill>
                <a:latin typeface="Arial"/>
                <a:ea typeface="Arial"/>
                <a:cs typeface="Arial"/>
              </a:endParaRPr>
            </a:p>
            <a:p>
              <a:pPr>
                <a:defRPr/>
              </a:pPr>
              <a:endParaRPr sz="1100" b="0" i="0" u="none" dirty="0">
                <a:solidFill>
                  <a:srgbClr val="000000"/>
                </a:solidFill>
                <a:latin typeface="Arial"/>
                <a:ea typeface="Arial"/>
                <a:cs typeface="Arial"/>
              </a:endParaRPr>
            </a:p>
            <a:p>
              <a:pPr>
                <a:defRPr/>
              </a:pPr>
              <a:endParaRPr sz="1100" b="0" i="0" u="none" dirty="0">
                <a:solidFill>
                  <a:srgbClr val="000000"/>
                </a:solidFill>
                <a:latin typeface="Arial"/>
                <a:ea typeface="Arial"/>
                <a:cs typeface="Arial"/>
              </a:endParaRPr>
            </a:p>
            <a:p>
              <a:pPr>
                <a:defRPr/>
              </a:pPr>
              <a:r>
                <a:rPr sz="1100" b="0" i="0" u="none" dirty="0">
                  <a:solidFill>
                    <a:srgbClr val="000000"/>
                  </a:solidFill>
                  <a:latin typeface="Arial"/>
                  <a:ea typeface="Arial"/>
                  <a:cs typeface="Arial"/>
                </a:rPr>
                <a:t>❓</a:t>
              </a:r>
            </a:p>
          </p:txBody>
        </p:sp>
        <p:sp>
          <p:nvSpPr>
            <p:cNvPr id="13" name=" 12"/>
            <p:cNvSpPr/>
            <p:nvPr/>
          </p:nvSpPr>
          <p:spPr bwMode="auto">
            <a:xfrm>
              <a:off x="6662127" y="3525608"/>
              <a:ext cx="376811" cy="2842228"/>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endParaRPr sz="1100" b="0" i="0" u="none" dirty="0">
                <a:solidFill>
                  <a:srgbClr val="000000"/>
                </a:solidFill>
                <a:latin typeface="Arial"/>
                <a:ea typeface="Arial"/>
                <a:cs typeface="Arial"/>
              </a:endParaRPr>
            </a:p>
            <a:p>
              <a:pPr>
                <a:defRPr/>
              </a:pPr>
              <a:endParaRPr sz="1100" b="0" i="0" u="none" dirty="0">
                <a:solidFill>
                  <a:srgbClr val="000000"/>
                </a:solidFill>
                <a:latin typeface="Arial"/>
                <a:ea typeface="Arial"/>
                <a:cs typeface="Arial"/>
              </a:endParaRPr>
            </a:p>
            <a:p>
              <a:pPr>
                <a:defRPr/>
              </a:pPr>
              <a:endParaRPr sz="1100" b="0" i="0" u="none" dirty="0">
                <a:solidFill>
                  <a:srgbClr val="000000"/>
                </a:solidFill>
                <a:latin typeface="Arial"/>
                <a:ea typeface="Arial"/>
                <a:cs typeface="Arial"/>
              </a:endParaRPr>
            </a:p>
            <a:p>
              <a:pPr>
                <a:defRPr/>
              </a:pPr>
              <a:r>
                <a:rPr sz="1100" b="0" i="0" u="none" dirty="0">
                  <a:solidFill>
                    <a:srgbClr val="000000"/>
                  </a:solidFill>
                  <a:latin typeface="Arial"/>
                  <a:ea typeface="Arial"/>
                  <a:cs typeface="Arial"/>
                </a:rPr>
                <a:t>✅</a:t>
              </a:r>
              <a:br>
                <a:rPr sz="1100" b="0" i="0" u="none" dirty="0">
                  <a:solidFill>
                    <a:srgbClr val="000000"/>
                  </a:solidFill>
                  <a:latin typeface="Arial"/>
                  <a:ea typeface="Arial"/>
                  <a:cs typeface="Arial"/>
                </a:rPr>
              </a:br>
              <a:endParaRPr sz="1100" b="0" i="0" u="none" dirty="0">
                <a:solidFill>
                  <a:srgbClr val="000000"/>
                </a:solidFill>
                <a:latin typeface="Arial"/>
                <a:ea typeface="Arial"/>
                <a:cs typeface="Arial"/>
              </a:endParaRPr>
            </a:p>
            <a:p>
              <a:pPr>
                <a:defRPr/>
              </a:pPr>
              <a:endParaRPr sz="1100" b="0" i="0" u="none" dirty="0">
                <a:solidFill>
                  <a:srgbClr val="000000"/>
                </a:solidFill>
                <a:latin typeface="Arial"/>
                <a:ea typeface="Arial"/>
                <a:cs typeface="Arial"/>
              </a:endParaRPr>
            </a:p>
            <a:p>
              <a:pPr>
                <a:defRPr/>
              </a:pPr>
              <a:r>
                <a:rPr sz="1100" b="0" i="0" u="none" dirty="0">
                  <a:solidFill>
                    <a:srgbClr val="000000"/>
                  </a:solidFill>
                  <a:latin typeface="Arial"/>
                  <a:ea typeface="Arial"/>
                  <a:cs typeface="Arial"/>
                </a:rPr>
                <a:t>?</a:t>
              </a:r>
            </a:p>
            <a:p>
              <a:pPr>
                <a:defRPr/>
              </a:pPr>
              <a:endParaRPr sz="1100" b="0" i="0" u="none" dirty="0">
                <a:solidFill>
                  <a:srgbClr val="000000"/>
                </a:solidFill>
                <a:latin typeface="Arial"/>
                <a:ea typeface="Arial"/>
                <a:cs typeface="Arial"/>
              </a:endParaRPr>
            </a:p>
            <a:p>
              <a:pPr>
                <a:defRPr/>
              </a:pPr>
              <a:endParaRPr sz="1100" b="0" i="0" u="none" dirty="0">
                <a:solidFill>
                  <a:srgbClr val="000000"/>
                </a:solidFill>
                <a:latin typeface="Arial"/>
                <a:ea typeface="Arial"/>
                <a:cs typeface="Arial"/>
              </a:endParaRPr>
            </a:p>
            <a:p>
              <a:pPr>
                <a:defRPr/>
              </a:pPr>
              <a:endParaRPr sz="1100" b="0" i="0" u="none" dirty="0">
                <a:solidFill>
                  <a:srgbClr val="000000"/>
                </a:solidFill>
                <a:latin typeface="Arial"/>
                <a:ea typeface="Arial"/>
                <a:cs typeface="Arial"/>
              </a:endParaRPr>
            </a:p>
            <a:p>
              <a:pPr>
                <a:defRPr/>
              </a:pPr>
              <a:r>
                <a:rPr sz="1100" b="0" i="0" u="none" dirty="0">
                  <a:solidFill>
                    <a:srgbClr val="000000"/>
                  </a:solidFill>
                  <a:latin typeface="Arial"/>
                  <a:ea typeface="Arial"/>
                  <a:cs typeface="Arial"/>
                </a:rPr>
                <a:t>✅</a:t>
              </a:r>
              <a:br>
                <a:rPr sz="1100" b="0" i="0" u="none" dirty="0">
                  <a:solidFill>
                    <a:srgbClr val="000000"/>
                  </a:solidFill>
                  <a:latin typeface="Arial"/>
                  <a:ea typeface="Arial"/>
                  <a:cs typeface="Arial"/>
                </a:rPr>
              </a:br>
              <a:endParaRPr sz="1100" b="0" i="0" u="none" dirty="0">
                <a:solidFill>
                  <a:srgbClr val="000000"/>
                </a:solidFill>
                <a:latin typeface="Arial"/>
                <a:ea typeface="Arial"/>
                <a:cs typeface="Arial"/>
              </a:endParaRPr>
            </a:p>
            <a:p>
              <a:pPr>
                <a:defRPr/>
              </a:pPr>
              <a:endParaRPr sz="1100" b="0" i="0" u="none" dirty="0">
                <a:solidFill>
                  <a:srgbClr val="000000"/>
                </a:solidFill>
                <a:latin typeface="Arial"/>
                <a:ea typeface="Arial"/>
                <a:cs typeface="Arial"/>
              </a:endParaRPr>
            </a:p>
            <a:p>
              <a:pPr>
                <a:defRPr/>
              </a:pPr>
              <a:endParaRPr sz="1100" b="0" i="0" u="none" dirty="0">
                <a:solidFill>
                  <a:srgbClr val="000000"/>
                </a:solidFill>
                <a:latin typeface="Arial"/>
                <a:ea typeface="Arial"/>
                <a:cs typeface="Arial"/>
              </a:endParaRPr>
            </a:p>
            <a:p>
              <a:pPr>
                <a:defRPr/>
              </a:pPr>
              <a:endParaRPr sz="1100" b="0" i="0" u="none" dirty="0">
                <a:solidFill>
                  <a:srgbClr val="000000"/>
                </a:solidFill>
                <a:latin typeface="Arial"/>
                <a:ea typeface="Arial"/>
                <a:cs typeface="Arial"/>
              </a:endParaRPr>
            </a:p>
            <a:p>
              <a:pPr>
                <a:defRPr/>
              </a:pPr>
              <a:endParaRPr sz="1100" b="0" i="0" u="none" dirty="0">
                <a:solidFill>
                  <a:srgbClr val="000000"/>
                </a:solidFill>
                <a:latin typeface="Arial"/>
                <a:ea typeface="Arial"/>
                <a:cs typeface="Arial"/>
              </a:endParaRPr>
            </a:p>
            <a:p>
              <a:pPr>
                <a:defRPr/>
              </a:pPr>
              <a:r>
                <a:rPr sz="1100" b="0" i="0" u="none" dirty="0">
                  <a:solidFill>
                    <a:srgbClr val="000000"/>
                  </a:solidFill>
                  <a:latin typeface="Arial"/>
                  <a:ea typeface="Arial"/>
                  <a:cs typeface="Arial"/>
                </a:rPr>
                <a:t>✅</a:t>
              </a:r>
            </a:p>
          </p:txBody>
        </p:sp>
      </p:grpSp>
      <p:pic>
        <p:nvPicPr>
          <p:cNvPr id="14" name="Picture 5" descr="A picture containing text, graphics, graphic design, logo&#10;&#10;Description automatically generated">
            <a:extLst>
              <a:ext uri="{FF2B5EF4-FFF2-40B4-BE49-F238E27FC236}">
                <a16:creationId xmlns:a16="http://schemas.microsoft.com/office/drawing/2014/main" id="{0CA97482-04C7-22D1-B90E-165C4A0E0E12}"/>
              </a:ext>
            </a:extLst>
          </p:cNvPr>
          <p:cNvPicPr>
            <a:picLocks noChangeAspect="1"/>
          </p:cNvPicPr>
          <p:nvPr/>
        </p:nvPicPr>
        <p:blipFill>
          <a:blip r:embed="rId8"/>
          <a:srcRect l="6260" t="14079" r="6734" b="29543"/>
          <a:stretch/>
        </p:blipFill>
        <p:spPr bwMode="auto">
          <a:xfrm>
            <a:off x="10260748" y="508569"/>
            <a:ext cx="1522485" cy="43483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7" descr="A black and blue rectangle with a black background&#10;&#10;Description automatically generated with low confidence"/>
          <p:cNvPicPr>
            <a:picLocks noChangeAspect="1"/>
          </p:cNvPicPr>
          <p:nvPr/>
        </p:nvPicPr>
        <p:blipFill>
          <a:blip r:embed="rId3"/>
          <a:stretch/>
        </p:blipFill>
        <p:spPr bwMode="auto">
          <a:xfrm>
            <a:off x="0" y="11488"/>
            <a:ext cx="12192000" cy="6858000"/>
          </a:xfrm>
          <a:prstGeom prst="rect">
            <a:avLst/>
          </a:prstGeom>
        </p:spPr>
      </p:pic>
      <p:pic>
        <p:nvPicPr>
          <p:cNvPr id="5" name="Picture 5" descr="A picture containing text, graphics, graphic design, logo&#10;&#10;Description automatically generated"/>
          <p:cNvPicPr>
            <a:picLocks noChangeAspect="1"/>
          </p:cNvPicPr>
          <p:nvPr/>
        </p:nvPicPr>
        <p:blipFill>
          <a:blip r:embed="rId4"/>
          <a:srcRect l="6260" t="14079" r="6734" b="29543"/>
          <a:stretch/>
        </p:blipFill>
        <p:spPr bwMode="auto">
          <a:xfrm>
            <a:off x="10260747" y="6064817"/>
            <a:ext cx="1522485" cy="434837"/>
          </a:xfrm>
          <a:prstGeom prst="rect">
            <a:avLst/>
          </a:prstGeom>
        </p:spPr>
      </p:pic>
      <p:pic>
        <p:nvPicPr>
          <p:cNvPr id="6" name="Google Shape;336;p40"/>
          <p:cNvPicPr/>
          <p:nvPr/>
        </p:nvPicPr>
        <p:blipFill>
          <a:blip r:embed="rId5">
            <a:alphaModFix/>
          </a:blip>
          <a:stretch/>
        </p:blipFill>
        <p:spPr bwMode="auto">
          <a:xfrm>
            <a:off x="6043464" y="793325"/>
            <a:ext cx="3903724" cy="791450"/>
          </a:xfrm>
          <a:prstGeom prst="rect">
            <a:avLst/>
          </a:prstGeom>
          <a:noFill/>
          <a:ln>
            <a:noFill/>
          </a:ln>
        </p:spPr>
      </p:pic>
      <p:pic>
        <p:nvPicPr>
          <p:cNvPr id="7" name="Google Shape;337;p40"/>
          <p:cNvPicPr/>
          <p:nvPr/>
        </p:nvPicPr>
        <p:blipFill>
          <a:blip r:embed="rId6">
            <a:alphaModFix/>
          </a:blip>
          <a:stretch/>
        </p:blipFill>
        <p:spPr bwMode="auto">
          <a:xfrm>
            <a:off x="4408436" y="793325"/>
            <a:ext cx="1304503" cy="849325"/>
          </a:xfrm>
          <a:prstGeom prst="rect">
            <a:avLst/>
          </a:prstGeom>
          <a:noFill/>
          <a:ln>
            <a:noFill/>
          </a:ln>
        </p:spPr>
      </p:pic>
      <p:sp>
        <p:nvSpPr>
          <p:cNvPr id="8" name="Google Shape;338;p40"/>
          <p:cNvSpPr>
            <a:spLocks/>
          </p:cNvSpPr>
          <p:nvPr/>
        </p:nvSpPr>
        <p:spPr bwMode="auto">
          <a:xfrm>
            <a:off x="6074839" y="1638675"/>
            <a:ext cx="3772200" cy="785100"/>
          </a:xfrm>
          <a:prstGeom prst="rect">
            <a:avLst/>
          </a:prstGeom>
          <a:noFill/>
          <a:ln>
            <a:noFill/>
          </a:ln>
        </p:spPr>
        <p:txBody>
          <a:bodyPr spcFirstLastPara="1" wrap="square" lIns="91425" tIns="91425" rIns="91425" bIns="91425" anchor="t" anchorCtr="0">
            <a:spAutoFit/>
          </a:bodyPr>
          <a:lstStyle/>
          <a:p>
            <a:pPr marL="0" lvl="0" indent="0" algn="ctr">
              <a:spcBef>
                <a:spcPts val="0"/>
              </a:spcBef>
              <a:spcAft>
                <a:spcPts val="0"/>
              </a:spcAft>
              <a:buNone/>
              <a:defRPr/>
            </a:pPr>
            <a:r>
              <a:rPr lang="en-GB" sz="1300">
                <a:latin typeface="Calibri"/>
                <a:ea typeface="Calibri"/>
                <a:cs typeface="Calibri"/>
              </a:rPr>
              <a:t>This project has received funding from the European Union’s Horizon 2020 research and innovation programme under grant agreement No 862626.</a:t>
            </a:r>
            <a:endParaRPr sz="1300">
              <a:latin typeface="Calibri"/>
              <a:ea typeface="Calibri"/>
              <a:cs typeface="Calibri"/>
            </a:endParaRPr>
          </a:p>
        </p:txBody>
      </p:sp>
      <p:pic>
        <p:nvPicPr>
          <p:cNvPr id="9" name="Google Shape;339;p40"/>
          <p:cNvPicPr/>
          <p:nvPr/>
        </p:nvPicPr>
        <p:blipFill>
          <a:blip r:embed="rId7">
            <a:alphaModFix/>
          </a:blip>
          <a:stretch/>
        </p:blipFill>
        <p:spPr bwMode="auto">
          <a:xfrm>
            <a:off x="1124546" y="756509"/>
            <a:ext cx="1112025" cy="1112025"/>
          </a:xfrm>
          <a:prstGeom prst="rect">
            <a:avLst/>
          </a:prstGeom>
          <a:noFill/>
          <a:ln>
            <a:noFill/>
          </a:ln>
        </p:spPr>
      </p:pic>
      <p:pic>
        <p:nvPicPr>
          <p:cNvPr id="10" name="Google Shape;340;p40"/>
          <p:cNvPicPr/>
          <p:nvPr/>
        </p:nvPicPr>
        <p:blipFill>
          <a:blip r:embed="rId8">
            <a:alphaModFix/>
          </a:blip>
          <a:stretch/>
        </p:blipFill>
        <p:spPr bwMode="auto">
          <a:xfrm>
            <a:off x="4313518" y="2442638"/>
            <a:ext cx="4887675" cy="1455800"/>
          </a:xfrm>
          <a:prstGeom prst="rect">
            <a:avLst/>
          </a:prstGeom>
          <a:noFill/>
          <a:ln>
            <a:noFill/>
          </a:ln>
        </p:spPr>
      </p:pic>
      <p:pic>
        <p:nvPicPr>
          <p:cNvPr id="11" name="Google Shape;341;p40"/>
          <p:cNvPicPr/>
          <p:nvPr/>
        </p:nvPicPr>
        <p:blipFill>
          <a:blip r:embed="rId9">
            <a:alphaModFix/>
          </a:blip>
          <a:stretch/>
        </p:blipFill>
        <p:spPr bwMode="auto">
          <a:xfrm>
            <a:off x="2398101" y="920392"/>
            <a:ext cx="1316673" cy="746141"/>
          </a:xfrm>
          <a:prstGeom prst="rect">
            <a:avLst/>
          </a:prstGeom>
          <a:noFill/>
          <a:ln>
            <a:noFill/>
          </a:ln>
        </p:spPr>
      </p:pic>
      <p:pic>
        <p:nvPicPr>
          <p:cNvPr id="12" name="Google Shape;342;p40"/>
          <p:cNvPicPr/>
          <p:nvPr/>
        </p:nvPicPr>
        <p:blipFill>
          <a:blip r:embed="rId10">
            <a:alphaModFix/>
          </a:blip>
          <a:stretch/>
        </p:blipFill>
        <p:spPr bwMode="auto">
          <a:xfrm>
            <a:off x="1617134" y="2511399"/>
            <a:ext cx="1464913" cy="998937"/>
          </a:xfrm>
          <a:prstGeom prst="rect">
            <a:avLst/>
          </a:prstGeom>
          <a:noFill/>
          <a:ln>
            <a:noFill/>
          </a:ln>
        </p:spPr>
      </p:pic>
      <p:sp>
        <p:nvSpPr>
          <p:cNvPr id="13" name="Rectangle 12"/>
          <p:cNvSpPr/>
          <p:nvPr/>
        </p:nvSpPr>
        <p:spPr bwMode="auto">
          <a:xfrm>
            <a:off x="1756263" y="4676881"/>
            <a:ext cx="8114895" cy="121923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lgn="ctr">
              <a:defRPr/>
            </a:pPr>
            <a:r>
              <a:rPr sz="3600" b="1"/>
              <a:t>imdos.org     &amp;    @IMDOS_org</a:t>
            </a:r>
          </a:p>
          <a:p>
            <a:pPr algn="ctr">
              <a:defRPr/>
            </a:pPr>
            <a:endParaRPr/>
          </a:p>
          <a:p>
            <a:pPr algn="ctr">
              <a:defRPr/>
            </a:pPr>
            <a:r>
              <a:rPr sz="2000"/>
              <a:t>to be launched soon!</a:t>
            </a:r>
          </a:p>
        </p:txBody>
      </p:sp>
      <p:pic>
        <p:nvPicPr>
          <p:cNvPr id="14" name="Picture 13"/>
          <p:cNvPicPr>
            <a:picLocks noChangeAspect="1"/>
          </p:cNvPicPr>
          <p:nvPr/>
        </p:nvPicPr>
        <p:blipFill>
          <a:blip r:embed="rId11"/>
          <a:stretch/>
        </p:blipFill>
        <p:spPr bwMode="auto">
          <a:xfrm>
            <a:off x="9000589" y="4776244"/>
            <a:ext cx="707443" cy="580015"/>
          </a:xfrm>
          <a:prstGeom prst="rect">
            <a:avLst/>
          </a:prstGeom>
        </p:spPr>
      </p:pic>
      <p:pic>
        <p:nvPicPr>
          <p:cNvPr id="15" name="Picture 14"/>
          <p:cNvPicPr>
            <a:picLocks noChangeAspect="1"/>
          </p:cNvPicPr>
          <p:nvPr/>
        </p:nvPicPr>
        <p:blipFill>
          <a:blip r:embed="rId12"/>
          <a:stretch/>
        </p:blipFill>
        <p:spPr bwMode="auto">
          <a:xfrm>
            <a:off x="1583932" y="4398623"/>
            <a:ext cx="1209674" cy="120967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endParaRPr lang="en-US"/>
          </a:p>
        </p:txBody>
      </p:sp>
      <p:pic>
        <p:nvPicPr>
          <p:cNvPr id="5" name="Content Placeholder 8" descr="A turtle swimming under water&#10;&#10;Description automatically generated with medium confidence"/>
          <p:cNvPicPr>
            <a:picLocks noGrp="1" noChangeAspect="1"/>
          </p:cNvPicPr>
          <p:nvPr>
            <p:ph idx="1"/>
          </p:nvPr>
        </p:nvPicPr>
        <p:blipFill>
          <a:blip r:embed="rId3"/>
          <a:srcRect l="-1" r="18444" b="38833"/>
          <a:stretch/>
        </p:blipFill>
        <p:spPr bwMode="auto">
          <a:xfrm>
            <a:off x="0" y="0"/>
            <a:ext cx="12192000" cy="6858000"/>
          </a:xfrm>
          <a:prstGeom prst="rect">
            <a:avLst/>
          </a:prstGeom>
        </p:spPr>
      </p:pic>
      <p:pic>
        <p:nvPicPr>
          <p:cNvPr id="6" name="Picture 10" descr="A picture containing screenshot, text, font, graphics&#10;&#10;Description automatically generated"/>
          <p:cNvPicPr>
            <a:picLocks noChangeAspect="1"/>
          </p:cNvPicPr>
          <p:nvPr/>
        </p:nvPicPr>
        <p:blipFill>
          <a:blip r:embed="rId4"/>
          <a:stretch/>
        </p:blipFill>
        <p:spPr bwMode="auto">
          <a:xfrm>
            <a:off x="0" y="0"/>
            <a:ext cx="12192000" cy="6858000"/>
          </a:xfrm>
          <a:prstGeom prst="rect">
            <a:avLst/>
          </a:prstGeom>
        </p:spPr>
      </p:pic>
      <p:sp>
        <p:nvSpPr>
          <p:cNvPr id="7" name="TextBox 2"/>
          <p:cNvSpPr>
            <a:spLocks/>
          </p:cNvSpPr>
          <p:nvPr/>
        </p:nvSpPr>
        <p:spPr bwMode="auto">
          <a:xfrm>
            <a:off x="4052767" y="484209"/>
            <a:ext cx="4086465" cy="707886"/>
          </a:xfrm>
          <a:prstGeom prst="rect">
            <a:avLst/>
          </a:prstGeom>
          <a:noFill/>
        </p:spPr>
        <p:txBody>
          <a:bodyPr wrap="square" rtlCol="0">
            <a:spAutoFit/>
          </a:bodyPr>
          <a:lstStyle/>
          <a:p>
            <a:pPr algn="ctr">
              <a:defRPr/>
            </a:pPr>
            <a:r>
              <a:rPr lang="en-US" sz="4000" b="1">
                <a:latin typeface="Ofelia Text Semibold"/>
              </a:rPr>
              <a:t>THANK YOU</a:t>
            </a:r>
            <a:r>
              <a:rPr lang="tr-TR" sz="4000" b="1">
                <a:latin typeface="Ofelia Text Semibold"/>
              </a:rPr>
              <a:t>!</a:t>
            </a:r>
            <a:endParaRPr lang="en-US" sz="4000" b="1">
              <a:latin typeface="Ofelia Text Semi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1598</TotalTime>
  <Words>1237</Words>
  <Application>Microsoft Office PowerPoint</Application>
  <DocSecurity>0</DocSecurity>
  <PresentationFormat>Widescreen</PresentationFormat>
  <Paragraphs>94</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Calibri Light</vt:lpstr>
      <vt:lpstr>Courier New</vt:lpstr>
      <vt:lpstr>Ofelia Text</vt:lpstr>
      <vt:lpstr>Ofelia Text Semibold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Nina R.</dc:creator>
  <cp:keywords/>
  <dc:description/>
  <cp:lastModifiedBy>Mine Tekman</cp:lastModifiedBy>
  <cp:revision>24</cp:revision>
  <dcterms:created xsi:type="dcterms:W3CDTF">2023-05-11T12:12:00Z</dcterms:created>
  <dcterms:modified xsi:type="dcterms:W3CDTF">2023-06-06T09:41:10Z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0x010100291472C9A1249D4E81598FA2A5CE3574</vt:lpwstr>
  </property>
</Properties>
</file>