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481" r:id="rId3"/>
    <p:sldId id="287" r:id="rId4"/>
    <p:sldId id="265" r:id="rId5"/>
    <p:sldId id="482" r:id="rId6"/>
    <p:sldId id="258" r:id="rId7"/>
    <p:sldId id="259" r:id="rId8"/>
    <p:sldId id="286" r:id="rId9"/>
    <p:sldId id="285" r:id="rId10"/>
    <p:sldId id="284" r:id="rId11"/>
    <p:sldId id="256" r:id="rId12"/>
    <p:sldId id="267" r:id="rId13"/>
    <p:sldId id="268" r:id="rId14"/>
    <p:sldId id="269" r:id="rId15"/>
    <p:sldId id="270" r:id="rId16"/>
    <p:sldId id="260" r:id="rId17"/>
    <p:sldId id="282" r:id="rId18"/>
    <p:sldId id="283" r:id="rId19"/>
    <p:sldId id="261" r:id="rId20"/>
    <p:sldId id="262" r:id="rId21"/>
    <p:sldId id="271" r:id="rId22"/>
    <p:sldId id="278" r:id="rId23"/>
    <p:sldId id="263" r:id="rId24"/>
    <p:sldId id="264" r:id="rId25"/>
  </p:sldIdLst>
  <p:sldSz cx="12192000" cy="6858000"/>
  <p:notesSz cx="6858000" cy="9144000"/>
  <p:embeddedFontLst>
    <p:embeddedFont>
      <p:font typeface="Barlow" pitchFamily="2" charset="77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iatloUDkCLarIZwbhcrI1mKJDZ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3"/>
    <p:restoredTop sz="70173"/>
  </p:normalViewPr>
  <p:slideViewPr>
    <p:cSldViewPr snapToGrid="0">
      <p:cViewPr varScale="1">
        <p:scale>
          <a:sx n="85" d="100"/>
          <a:sy n="85" d="100"/>
        </p:scale>
        <p:origin x="209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4bcfdec53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g14bcfdec53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896a5916d4_1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896a5916d4_1_1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1896a5916d4_1_1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896a5916d4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896a5916d4_1_1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1896a5916d4_1_1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www.aoml.noaa.gov</a:t>
            </a:r>
            <a:r>
              <a:rPr lang="en-US" dirty="0"/>
              <a:t>/</a:t>
            </a:r>
            <a:r>
              <a:rPr lang="en-US" dirty="0" err="1"/>
              <a:t>phod</a:t>
            </a:r>
            <a:r>
              <a:rPr lang="en-US" dirty="0"/>
              <a:t>/</a:t>
            </a:r>
            <a:r>
              <a:rPr lang="en-US" dirty="0" err="1"/>
              <a:t>gdp</a:t>
            </a:r>
            <a:r>
              <a:rPr lang="en-US" dirty="0"/>
              <a:t>/</a:t>
            </a:r>
            <a:r>
              <a:rPr lang="en-US" dirty="0" err="1"/>
              <a:t>mean_velocity.php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66BFE-9A77-0C48-ACFA-BF0BA974CF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00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896a5916d4_1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896a5916d4_1_1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1896a5916d4_1_1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4bcfdec53c_0_12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g14bcfdec53c_0_1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b973b404e7_1_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b973b404e7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896a5916d4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896a5916d4_1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896a5916d4_1_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08a8aed3d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08a8aed3d8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208a8aed3d8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e3a24ddb9a_1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e3a24ddb9a_1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sz="1200" dirty="0"/>
              <a:t>MET Norway now runs </a:t>
            </a:r>
            <a:r>
              <a:rPr lang="en" sz="1200" i="1" dirty="0"/>
              <a:t>assimilative</a:t>
            </a:r>
            <a:r>
              <a:rPr lang="en" sz="1200" dirty="0"/>
              <a:t> high resolution ocean models operationally</a:t>
            </a:r>
          </a:p>
          <a:p>
            <a:r>
              <a:rPr lang="en" sz="1200" dirty="0"/>
              <a:t>HF radars play a central role in MET Norway’s strategy for ocean observations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0203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896a5916d4_1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896a5916d4_1_1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1896a5916d4_1_1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896a5916d4_1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896a5916d4_1_1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1896a5916d4_1_1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0972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896a5916d4_1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896a5916d4_1_1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1896a5916d4_1_1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778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14bcfdec53c_0_175"/>
          <p:cNvSpPr/>
          <p:nvPr/>
        </p:nvSpPr>
        <p:spPr>
          <a:xfrm>
            <a:off x="0" y="1857600"/>
            <a:ext cx="12192000" cy="50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g14bcfdec53c_0_175"/>
          <p:cNvSpPr txBox="1">
            <a:spLocks noGrp="1"/>
          </p:cNvSpPr>
          <p:nvPr>
            <p:ph type="ctrTitle"/>
          </p:nvPr>
        </p:nvSpPr>
        <p:spPr>
          <a:xfrm>
            <a:off x="1367999" y="2790000"/>
            <a:ext cx="68769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g14bcfdec53c_0_175"/>
          <p:cNvSpPr txBox="1">
            <a:spLocks noGrp="1"/>
          </p:cNvSpPr>
          <p:nvPr>
            <p:ph type="subTitle" idx="1"/>
          </p:nvPr>
        </p:nvSpPr>
        <p:spPr>
          <a:xfrm>
            <a:off x="1367999" y="4597200"/>
            <a:ext cx="6876900" cy="9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1" name="Google Shape;21;g14bcfdec53c_0_175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68000" y="576000"/>
            <a:ext cx="2970001" cy="8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type="titleOnly">
  <p:cSld name="TITLE_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>
            <a:spLocks noGrp="1"/>
          </p:cNvSpPr>
          <p:nvPr>
            <p:ph type="title"/>
          </p:nvPr>
        </p:nvSpPr>
        <p:spPr>
          <a:xfrm>
            <a:off x="914400" y="304800"/>
            <a:ext cx="103632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7d705388ed_0_971"/>
          <p:cNvSpPr txBox="1">
            <a:spLocks noGrp="1"/>
          </p:cNvSpPr>
          <p:nvPr>
            <p:ph type="body" idx="1"/>
          </p:nvPr>
        </p:nvSpPr>
        <p:spPr>
          <a:xfrm>
            <a:off x="720726" y="1296988"/>
            <a:ext cx="8118000" cy="46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g17d705388ed_0_971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17d705388ed_0_971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g17d705388ed_0_971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2" name="Google Shape;92;g17d705388ed_0_971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81180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Blue">
  <p:cSld name="Content and Image Blue">
    <p:bg>
      <p:bgPr>
        <a:solidFill>
          <a:schemeClr val="accen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title"/>
          </p:nvPr>
        </p:nvSpPr>
        <p:spPr>
          <a:xfrm>
            <a:off x="1188000" y="793751"/>
            <a:ext cx="4728613" cy="109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dt" idx="10"/>
          </p:nvPr>
        </p:nvSpPr>
        <p:spPr>
          <a:xfrm>
            <a:off x="5557493" y="6264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4"/>
          <p:cNvSpPr txBox="1">
            <a:spLocks noGrp="1"/>
          </p:cNvSpPr>
          <p:nvPr>
            <p:ph type="ftr" idx="11"/>
          </p:nvPr>
        </p:nvSpPr>
        <p:spPr>
          <a:xfrm>
            <a:off x="684213" y="62640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4"/>
          <p:cNvSpPr>
            <a:spLocks noGrp="1"/>
          </p:cNvSpPr>
          <p:nvPr>
            <p:ph type="pic" idx="2"/>
          </p:nvPr>
        </p:nvSpPr>
        <p:spPr>
          <a:xfrm>
            <a:off x="6558001" y="0"/>
            <a:ext cx="5634001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684213" y="1890002"/>
            <a:ext cx="5232400" cy="4059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SzPts val="2000"/>
              <a:buChar char="―"/>
              <a:defRPr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SzPts val="2000"/>
              <a:buChar char="―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 Image">
  <p:cSld name="Closing Slide Imag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4bcfdec53c_0_1397"/>
          <p:cNvSpPr txBox="1">
            <a:spLocks noGrp="1"/>
          </p:cNvSpPr>
          <p:nvPr>
            <p:ph type="ctrTitle"/>
          </p:nvPr>
        </p:nvSpPr>
        <p:spPr>
          <a:xfrm>
            <a:off x="720725" y="2854801"/>
            <a:ext cx="40740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14bcfdec53c_0_1397"/>
          <p:cNvSpPr txBox="1">
            <a:spLocks noGrp="1"/>
          </p:cNvSpPr>
          <p:nvPr>
            <p:ph type="subTitle" idx="1"/>
          </p:nvPr>
        </p:nvSpPr>
        <p:spPr>
          <a:xfrm>
            <a:off x="720725" y="3873600"/>
            <a:ext cx="4074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" name="Google Shape;102;g14bcfdec53c_0_1397"/>
          <p:cNvSpPr>
            <a:spLocks noGrp="1"/>
          </p:cNvSpPr>
          <p:nvPr>
            <p:ph type="pic" idx="2"/>
          </p:nvPr>
        </p:nvSpPr>
        <p:spPr>
          <a:xfrm>
            <a:off x="52872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103" name="Google Shape;103;g14bcfdec53c_0_1397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0725" y="860400"/>
            <a:ext cx="2970001" cy="83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" name="Google Shape;104;g14bcfdec53c_0_1397"/>
          <p:cNvGrpSpPr/>
          <p:nvPr/>
        </p:nvGrpSpPr>
        <p:grpSpPr>
          <a:xfrm>
            <a:off x="720725" y="5472000"/>
            <a:ext cx="4009268" cy="694945"/>
            <a:chOff x="720725" y="5218493"/>
            <a:chExt cx="4009268" cy="694945"/>
          </a:xfrm>
        </p:grpSpPr>
        <p:pic>
          <p:nvPicPr>
            <p:cNvPr id="105" name="Google Shape;105;g14bcfdec53c_0_139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32000" y="5325173"/>
              <a:ext cx="697993" cy="588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g14bcfdec53c_0_139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67282" y="5309933"/>
              <a:ext cx="826010" cy="603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g14bcfdec53c_0_139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20725" y="5279453"/>
              <a:ext cx="594361" cy="633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g14bcfdec53c_0_139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53795" y="5218493"/>
              <a:ext cx="874778" cy="6949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6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6"/>
          <p:cNvSpPr txBox="1">
            <a:spLocks noGrp="1"/>
          </p:cNvSpPr>
          <p:nvPr>
            <p:ph type="body" idx="1"/>
          </p:nvPr>
        </p:nvSpPr>
        <p:spPr>
          <a:xfrm>
            <a:off x="720723" y="1296988"/>
            <a:ext cx="4729162" cy="4616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36"/>
          <p:cNvSpPr txBox="1">
            <a:spLocks noGrp="1"/>
          </p:cNvSpPr>
          <p:nvPr>
            <p:ph type="body" idx="2"/>
          </p:nvPr>
        </p:nvSpPr>
        <p:spPr>
          <a:xfrm>
            <a:off x="6096000" y="1296988"/>
            <a:ext cx="4729162" cy="4616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36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6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6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">
  <p:cSld name="Three Column">
    <p:bg>
      <p:bgPr>
        <a:solidFill>
          <a:schemeClr val="accen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5"/>
          <p:cNvSpPr/>
          <p:nvPr/>
        </p:nvSpPr>
        <p:spPr>
          <a:xfrm>
            <a:off x="0" y="0"/>
            <a:ext cx="12192000" cy="231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5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body" idx="1"/>
          </p:nvPr>
        </p:nvSpPr>
        <p:spPr>
          <a:xfrm>
            <a:off x="720725" y="1296988"/>
            <a:ext cx="66816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body" idx="2"/>
          </p:nvPr>
        </p:nvSpPr>
        <p:spPr>
          <a:xfrm>
            <a:off x="720724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body" idx="3"/>
          </p:nvPr>
        </p:nvSpPr>
        <p:spPr>
          <a:xfrm>
            <a:off x="4363199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body" idx="4"/>
          </p:nvPr>
        </p:nvSpPr>
        <p:spPr>
          <a:xfrm>
            <a:off x="8005674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6" name="Google Shape;126;p25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7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7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7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7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2" name="Google Shape;132;p37"/>
          <p:cNvSpPr txBox="1">
            <a:spLocks noGrp="1"/>
          </p:cNvSpPr>
          <p:nvPr>
            <p:ph type="body" idx="1"/>
          </p:nvPr>
        </p:nvSpPr>
        <p:spPr>
          <a:xfrm>
            <a:off x="720725" y="1296988"/>
            <a:ext cx="66816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05548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with Images">
  <p:cSld name="Three Columns with Image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1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" name="Google Shape;27;p21"/>
          <p:cNvSpPr>
            <a:spLocks noGrp="1"/>
          </p:cNvSpPr>
          <p:nvPr>
            <p:ph type="pic" idx="2"/>
          </p:nvPr>
        </p:nvSpPr>
        <p:spPr>
          <a:xfrm>
            <a:off x="72072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8" name="Google Shape;28;p21"/>
          <p:cNvSpPr txBox="1">
            <a:spLocks noGrp="1"/>
          </p:cNvSpPr>
          <p:nvPr>
            <p:ph type="body" idx="1"/>
          </p:nvPr>
        </p:nvSpPr>
        <p:spPr>
          <a:xfrm>
            <a:off x="720725" y="3513600"/>
            <a:ext cx="3463200" cy="2399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>
            <a:spLocks noGrp="1"/>
          </p:cNvSpPr>
          <p:nvPr>
            <p:ph type="pic" idx="3"/>
          </p:nvPr>
        </p:nvSpPr>
        <p:spPr>
          <a:xfrm>
            <a:off x="4364400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0" name="Google Shape;30;p21"/>
          <p:cNvSpPr txBox="1">
            <a:spLocks noGrp="1"/>
          </p:cNvSpPr>
          <p:nvPr>
            <p:ph type="body" idx="4"/>
          </p:nvPr>
        </p:nvSpPr>
        <p:spPr>
          <a:xfrm>
            <a:off x="4364400" y="3513600"/>
            <a:ext cx="3463200" cy="2399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>
            <a:spLocks noGrp="1"/>
          </p:cNvSpPr>
          <p:nvPr>
            <p:ph type="pic" idx="5"/>
          </p:nvPr>
        </p:nvSpPr>
        <p:spPr>
          <a:xfrm>
            <a:off x="800807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2" name="Google Shape;32;p21"/>
          <p:cNvSpPr txBox="1">
            <a:spLocks noGrp="1"/>
          </p:cNvSpPr>
          <p:nvPr>
            <p:ph type="body" idx="6"/>
          </p:nvPr>
        </p:nvSpPr>
        <p:spPr>
          <a:xfrm>
            <a:off x="8008075" y="3513600"/>
            <a:ext cx="3463200" cy="2399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with Images 1">
  <p:cSld name="1_Three Columns with Image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14bcfdec53c_0_541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g14bcfdec53c_0_541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g14bcfdec53c_0_541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g14bcfdec53c_0_541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" name="Google Shape;38;g14bcfdec53c_0_541"/>
          <p:cNvSpPr>
            <a:spLocks noGrp="1"/>
          </p:cNvSpPr>
          <p:nvPr>
            <p:ph type="pic" idx="2"/>
          </p:nvPr>
        </p:nvSpPr>
        <p:spPr>
          <a:xfrm>
            <a:off x="72072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9" name="Google Shape;39;g14bcfdec53c_0_541"/>
          <p:cNvSpPr txBox="1">
            <a:spLocks noGrp="1"/>
          </p:cNvSpPr>
          <p:nvPr>
            <p:ph type="body" idx="1"/>
          </p:nvPr>
        </p:nvSpPr>
        <p:spPr>
          <a:xfrm>
            <a:off x="720725" y="3513600"/>
            <a:ext cx="3463200" cy="23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g14bcfdec53c_0_541"/>
          <p:cNvSpPr>
            <a:spLocks noGrp="1"/>
          </p:cNvSpPr>
          <p:nvPr>
            <p:ph type="pic" idx="3"/>
          </p:nvPr>
        </p:nvSpPr>
        <p:spPr>
          <a:xfrm>
            <a:off x="4364400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1" name="Google Shape;41;g14bcfdec53c_0_541"/>
          <p:cNvSpPr txBox="1">
            <a:spLocks noGrp="1"/>
          </p:cNvSpPr>
          <p:nvPr>
            <p:ph type="body" idx="4"/>
          </p:nvPr>
        </p:nvSpPr>
        <p:spPr>
          <a:xfrm>
            <a:off x="4364400" y="3513600"/>
            <a:ext cx="3463200" cy="23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g14bcfdec53c_0_541"/>
          <p:cNvSpPr>
            <a:spLocks noGrp="1"/>
          </p:cNvSpPr>
          <p:nvPr>
            <p:ph type="pic" idx="5"/>
          </p:nvPr>
        </p:nvSpPr>
        <p:spPr>
          <a:xfrm>
            <a:off x="800807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3" name="Google Shape;43;g14bcfdec53c_0_541"/>
          <p:cNvSpPr txBox="1">
            <a:spLocks noGrp="1"/>
          </p:cNvSpPr>
          <p:nvPr>
            <p:ph type="body" idx="6"/>
          </p:nvPr>
        </p:nvSpPr>
        <p:spPr>
          <a:xfrm>
            <a:off x="8008075" y="3513600"/>
            <a:ext cx="3463200" cy="23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>
  <p:cSld name="Content and Imag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1"/>
          </p:nvPr>
        </p:nvSpPr>
        <p:spPr>
          <a:xfrm>
            <a:off x="720726" y="1296988"/>
            <a:ext cx="5518800" cy="46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551880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>
            <a:spLocks noGrp="1"/>
          </p:cNvSpPr>
          <p:nvPr>
            <p:ph type="pic" idx="2"/>
          </p:nvPr>
        </p:nvSpPr>
        <p:spPr>
          <a:xfrm>
            <a:off x="6900000" y="0"/>
            <a:ext cx="52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Large Image">
  <p:cSld name="Content and Large Imag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2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body" idx="1"/>
          </p:nvPr>
        </p:nvSpPr>
        <p:spPr>
          <a:xfrm>
            <a:off x="720726" y="1296988"/>
            <a:ext cx="3913200" cy="46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391320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>
            <a:spLocks noGrp="1"/>
          </p:cNvSpPr>
          <p:nvPr>
            <p:ph type="pic" idx="2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de" type="obj">
  <p:cSld name="OBJEC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body" idx="1"/>
          </p:nvPr>
        </p:nvSpPr>
        <p:spPr>
          <a:xfrm>
            <a:off x="720725" y="1296988"/>
            <a:ext cx="10750549" cy="4616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Quote Slide">
    <p:bg>
      <p:bgPr>
        <a:solidFill>
          <a:schemeClr val="accen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4bcfdec53c_0_1131"/>
          <p:cNvSpPr txBox="1">
            <a:spLocks noGrp="1"/>
          </p:cNvSpPr>
          <p:nvPr>
            <p:ph type="title"/>
          </p:nvPr>
        </p:nvSpPr>
        <p:spPr>
          <a:xfrm>
            <a:off x="720725" y="1882800"/>
            <a:ext cx="7740000" cy="28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g14bcfdec53c_0_1131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g14bcfdec53c_0_1131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g14bcfdec53c_0_1131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3" name="Google Shape;73;g14bcfdec53c_0_1131"/>
          <p:cNvSpPr txBox="1">
            <a:spLocks noGrp="1"/>
          </p:cNvSpPr>
          <p:nvPr>
            <p:ph type="body" idx="1"/>
          </p:nvPr>
        </p:nvSpPr>
        <p:spPr>
          <a:xfrm>
            <a:off x="720725" y="5065200"/>
            <a:ext cx="77400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4" name="Google Shape;74;g14bcfdec53c_0_1131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and Image">
  <p:cSld name="1_Content and Imag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>
            <a:off x="720727" y="1296989"/>
            <a:ext cx="5518800" cy="46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302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720727" y="722313"/>
            <a:ext cx="551880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>
            <a:spLocks noGrp="1"/>
          </p:cNvSpPr>
          <p:nvPr>
            <p:ph type="pic" idx="2"/>
          </p:nvPr>
        </p:nvSpPr>
        <p:spPr>
          <a:xfrm>
            <a:off x="6900000" y="0"/>
            <a:ext cx="52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720725" y="1296988"/>
            <a:ext cx="10750549" cy="4616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5" name="Google Shape;15;p20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" name="Google Shape;16;p2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20725" y="6195599"/>
            <a:ext cx="899162" cy="33223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54">
          <p15:clr>
            <a:srgbClr val="F26B43"/>
          </p15:clr>
        </p15:guide>
        <p15:guide id="4" pos="6819">
          <p15:clr>
            <a:srgbClr val="F26B43"/>
          </p15:clr>
        </p15:guide>
        <p15:guide id="5" orient="horz" pos="455">
          <p15:clr>
            <a:srgbClr val="F26B43"/>
          </p15:clr>
        </p15:guide>
        <p15:guide id="6" orient="horz" pos="3725">
          <p15:clr>
            <a:srgbClr val="F26B43"/>
          </p15:clr>
        </p15:guide>
        <p15:guide id="7" orient="horz" pos="817">
          <p15:clr>
            <a:srgbClr val="F26B43"/>
          </p15:clr>
        </p15:guide>
        <p15:guide id="8" orient="horz" pos="1293">
          <p15:clr>
            <a:srgbClr val="F26B43"/>
          </p15:clr>
        </p15:guide>
        <p15:guide id="9" pos="72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jp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jp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journals.ametsoc.org/doi/abs/10.1175/JPO-D-17-0117.1" TargetMode="External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hyperlink" Target="https://rucool.marine.rutgers.edu/ugos-hfr/" TargetMode="External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en/tick-asterisk-cross-red-green-40678/" TargetMode="Externa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gupubs.onlinelibrary.wiley.com/doi/10.1029/2020JC016368" TargetMode="External"/><Relationship Id="rId5" Type="http://schemas.openxmlformats.org/officeDocument/2006/relationships/hyperlink" Target="https://doi.org/10.1016/j.dsr.2017.04.009" TargetMode="Externa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gupubs.onlinelibrary.wiley.com/doi/10.1029/2020JC016368" TargetMode="External"/><Relationship Id="rId4" Type="http://schemas.openxmlformats.org/officeDocument/2006/relationships/hyperlink" Target="https://doi.org/10.1016/j.dsr.2017.04.009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4bcfdec53c_0_0"/>
          <p:cNvSpPr txBox="1">
            <a:spLocks noGrp="1"/>
          </p:cNvSpPr>
          <p:nvPr>
            <p:ph type="ctrTitle"/>
          </p:nvPr>
        </p:nvSpPr>
        <p:spPr>
          <a:xfrm>
            <a:off x="1419825" y="2378400"/>
            <a:ext cx="10124100" cy="10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sz="4400" dirty="0"/>
              <a:t>High Frequency Radar</a:t>
            </a:r>
            <a:endParaRPr dirty="0"/>
          </a:p>
        </p:txBody>
      </p:sp>
      <p:sp>
        <p:nvSpPr>
          <p:cNvPr id="146" name="Google Shape;146;g14bcfdec53c_0_0"/>
          <p:cNvSpPr txBox="1">
            <a:spLocks noGrp="1"/>
          </p:cNvSpPr>
          <p:nvPr>
            <p:ph type="subTitle" idx="1"/>
          </p:nvPr>
        </p:nvSpPr>
        <p:spPr>
          <a:xfrm>
            <a:off x="1419825" y="4113500"/>
            <a:ext cx="82209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dirty="0" err="1"/>
              <a:t>Dr.</a:t>
            </a:r>
            <a:r>
              <a:rPr lang="en-GB" dirty="0"/>
              <a:t> Hugh Roarty, Rutgers University, MARACOOS</a:t>
            </a: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dirty="0"/>
              <a:t>Chair of the Global High Frequency Radar Network</a:t>
            </a:r>
            <a:endParaRPr dirty="0"/>
          </a:p>
        </p:txBody>
      </p:sp>
      <p:sp>
        <p:nvSpPr>
          <p:cNvPr id="147" name="Google Shape;147;g14bcfdec53c_0_0"/>
          <p:cNvSpPr txBox="1">
            <a:spLocks noGrp="1"/>
          </p:cNvSpPr>
          <p:nvPr>
            <p:ph type="subTitle" idx="1"/>
          </p:nvPr>
        </p:nvSpPr>
        <p:spPr>
          <a:xfrm>
            <a:off x="8835575" y="200375"/>
            <a:ext cx="30828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600" b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OCG-14 Hybrid Meeting</a:t>
            </a:r>
            <a:endParaRPr sz="1600" b="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600" b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6-8 June 2023</a:t>
            </a:r>
            <a:endParaRPr sz="1600" b="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600" b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Cape Town, South Africa</a:t>
            </a:r>
            <a:endParaRPr sz="1600" b="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F2592F-FA21-5ABA-B801-BE07D03D24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10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8CD2B-076C-1F51-D1AB-E5602695B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03" y="559397"/>
            <a:ext cx="6827520" cy="5120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7F8D0-0C82-7983-77FE-C90C8F10E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316" y="559396"/>
            <a:ext cx="3840480" cy="5120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670C7F-C8AF-273D-79F9-408F1459855D}"/>
              </a:ext>
            </a:extLst>
          </p:cNvPr>
          <p:cNvSpPr txBox="1"/>
          <p:nvPr/>
        </p:nvSpPr>
        <p:spPr>
          <a:xfrm>
            <a:off x="7987461" y="654743"/>
            <a:ext cx="252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pperplate Light" panose="02000604030000020004" pitchFamily="2" charset="77"/>
              </a:rPr>
              <a:t>5 MHz Tx/Rx Antenna</a:t>
            </a:r>
          </a:p>
          <a:p>
            <a:r>
              <a:rPr lang="en-US" dirty="0">
                <a:latin typeface="Copperplate Light" panose="02000604030000020004" pitchFamily="2" charset="77"/>
              </a:rPr>
              <a:t>Gulf of Maine, USA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60FEE4-4474-7660-893F-8E113BFD2D2F}"/>
              </a:ext>
            </a:extLst>
          </p:cNvPr>
          <p:cNvSpPr txBox="1"/>
          <p:nvPr/>
        </p:nvSpPr>
        <p:spPr>
          <a:xfrm>
            <a:off x="939503" y="654743"/>
            <a:ext cx="252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pperplate Light" panose="02000604030000020004" pitchFamily="2" charset="77"/>
              </a:rPr>
              <a:t>5 MHz Tx/Rx Antenna</a:t>
            </a:r>
          </a:p>
          <a:p>
            <a:r>
              <a:rPr lang="en-US" dirty="0">
                <a:latin typeface="Copperplate Light" panose="02000604030000020004" pitchFamily="2" charset="77"/>
              </a:rPr>
              <a:t>Key West, FL USA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CD563C-2FFB-6987-B03E-6035C4E142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17" r="35765"/>
          <a:stretch/>
        </p:blipFill>
        <p:spPr>
          <a:xfrm>
            <a:off x="5260498" y="4905486"/>
            <a:ext cx="2260099" cy="54864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28" name="Picture 4" descr="Woods Hole Institute">
            <a:extLst>
              <a:ext uri="{FF2B5EF4-FFF2-40B4-BE49-F238E27FC236}">
                <a16:creationId xmlns:a16="http://schemas.microsoft.com/office/drawing/2014/main" id="{CA8B96EB-8948-7D53-2495-994870DD2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7" b="37882"/>
          <a:stretch/>
        </p:blipFill>
        <p:spPr bwMode="auto">
          <a:xfrm>
            <a:off x="9250544" y="4905486"/>
            <a:ext cx="2242035" cy="54864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17654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3"/>
          <p:cNvGrpSpPr/>
          <p:nvPr/>
        </p:nvGrpSpPr>
        <p:grpSpPr>
          <a:xfrm>
            <a:off x="6032681" y="1780796"/>
            <a:ext cx="5969159" cy="4337120"/>
            <a:chOff x="4795527" y="747739"/>
            <a:chExt cx="4215507" cy="2925216"/>
          </a:xfrm>
        </p:grpSpPr>
        <p:grpSp>
          <p:nvGrpSpPr>
            <p:cNvPr id="55" name="Google Shape;55;p13"/>
            <p:cNvGrpSpPr/>
            <p:nvPr/>
          </p:nvGrpSpPr>
          <p:grpSpPr>
            <a:xfrm>
              <a:off x="4795527" y="747739"/>
              <a:ext cx="4215507" cy="2925216"/>
              <a:chOff x="4662649" y="1748400"/>
              <a:chExt cx="4188700" cy="3239800"/>
            </a:xfrm>
          </p:grpSpPr>
          <p:pic>
            <p:nvPicPr>
              <p:cNvPr id="56" name="Google Shape;56;p1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662649" y="1748400"/>
                <a:ext cx="4188700" cy="32398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47625" dir="2760000" algn="bl" rotWithShape="0">
                  <a:srgbClr val="274E13">
                    <a:alpha val="50000"/>
                  </a:srgbClr>
                </a:outerShdw>
              </a:effectLst>
            </p:spPr>
          </p:pic>
          <p:sp>
            <p:nvSpPr>
              <p:cNvPr id="57" name="Google Shape;57;p13"/>
              <p:cNvSpPr/>
              <p:nvPr/>
            </p:nvSpPr>
            <p:spPr>
              <a:xfrm>
                <a:off x="7026925" y="4480350"/>
                <a:ext cx="61800" cy="55800"/>
              </a:xfrm>
              <a:prstGeom prst="ellipse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58" name="Google Shape;58;p13"/>
              <p:cNvSpPr/>
              <p:nvPr/>
            </p:nvSpPr>
            <p:spPr>
              <a:xfrm>
                <a:off x="5022100" y="4123600"/>
                <a:ext cx="61800" cy="55800"/>
              </a:xfrm>
              <a:prstGeom prst="ellipse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59" name="Google Shape;59;p13"/>
              <p:cNvSpPr txBox="1"/>
              <p:nvPr/>
            </p:nvSpPr>
            <p:spPr>
              <a:xfrm>
                <a:off x="6962575" y="4451775"/>
                <a:ext cx="907500" cy="3065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r>
                  <a:rPr lang="en" sz="1067">
                    <a:solidFill>
                      <a:schemeClr val="lt1"/>
                    </a:solidFill>
                  </a:rPr>
                  <a:t>FRDO</a:t>
                </a:r>
                <a:endParaRPr sz="1067">
                  <a:solidFill>
                    <a:schemeClr val="lt1"/>
                  </a:solidFill>
                </a:endParaRPr>
              </a:p>
            </p:txBody>
          </p:sp>
          <p:sp>
            <p:nvSpPr>
              <p:cNvPr id="60" name="Google Shape;60;p13"/>
              <p:cNvSpPr txBox="1"/>
              <p:nvPr/>
            </p:nvSpPr>
            <p:spPr>
              <a:xfrm>
                <a:off x="4947682" y="4090976"/>
                <a:ext cx="701100" cy="3065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r>
                  <a:rPr lang="en" sz="1067">
                    <a:solidFill>
                      <a:schemeClr val="lt1"/>
                    </a:solidFill>
                  </a:rPr>
                  <a:t>SBAY</a:t>
                </a:r>
                <a:endParaRPr sz="1067">
                  <a:solidFill>
                    <a:schemeClr val="lt1"/>
                  </a:solidFill>
                </a:endParaRPr>
              </a:p>
            </p:txBody>
          </p:sp>
        </p:grpSp>
        <p:pic>
          <p:nvPicPr>
            <p:cNvPr id="61" name="Google Shape;61;p13"/>
            <p:cNvPicPr preferRelativeResize="0"/>
            <p:nvPr/>
          </p:nvPicPr>
          <p:blipFill>
            <a:blip r:embed="rId4">
              <a:alphaModFix amt="42000"/>
            </a:blip>
            <a:stretch>
              <a:fillRect/>
            </a:stretch>
          </p:blipFill>
          <p:spPr>
            <a:xfrm>
              <a:off x="5071550" y="2366900"/>
              <a:ext cx="3529778" cy="11902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28575" dir="2640000" algn="bl" rotWithShape="0">
                <a:srgbClr val="274E13">
                  <a:alpha val="68000"/>
                </a:srgbClr>
              </a:outerShdw>
            </a:effectLst>
          </p:spPr>
        </p:pic>
      </p:grpSp>
      <p:pic>
        <p:nvPicPr>
          <p:cNvPr id="62" name="Google Shape;6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67" y="928716"/>
            <a:ext cx="5781152" cy="5268365"/>
          </a:xfrm>
          <a:prstGeom prst="rect">
            <a:avLst/>
          </a:prstGeom>
          <a:noFill/>
          <a:ln w="9525" cap="flat" cmpd="sng">
            <a:solidFill>
              <a:srgbClr val="07798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3" name="Google Shape;63;p13"/>
          <p:cNvSpPr txBox="1"/>
          <p:nvPr/>
        </p:nvSpPr>
        <p:spPr>
          <a:xfrm>
            <a:off x="0" y="1"/>
            <a:ext cx="7783200" cy="90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667" b="1">
                <a:solidFill>
                  <a:srgbClr val="1C4587"/>
                </a:solidFill>
              </a:rPr>
              <a:t>CARICOOS</a:t>
            </a:r>
            <a:r>
              <a:rPr lang="en" sz="2667">
                <a:solidFill>
                  <a:schemeClr val="dk1"/>
                </a:solidFill>
              </a:rPr>
              <a:t> FRDO 13.5 MHz Low Power System</a:t>
            </a:r>
            <a:endParaRPr sz="2667">
              <a:solidFill>
                <a:schemeClr val="dk1"/>
              </a:solidFill>
            </a:endParaRPr>
          </a:p>
          <a:p>
            <a:r>
              <a:rPr lang="en" sz="1600">
                <a:solidFill>
                  <a:schemeClr val="dk1"/>
                </a:solidFill>
              </a:rPr>
              <a:t>Las Cabezas de San Juan, Fajardo PR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64" name="Google Shape;64;p13"/>
          <p:cNvCxnSpPr/>
          <p:nvPr/>
        </p:nvCxnSpPr>
        <p:spPr>
          <a:xfrm rot="10800000" flipH="1">
            <a:off x="62267" y="827333"/>
            <a:ext cx="9357600" cy="8800"/>
          </a:xfrm>
          <a:prstGeom prst="straightConnector1">
            <a:avLst/>
          </a:prstGeom>
          <a:noFill/>
          <a:ln w="28575" cap="flat" cmpd="sng">
            <a:solidFill>
              <a:srgbClr val="07798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" name="Google Shape;65;p13"/>
          <p:cNvPicPr preferRelativeResize="0"/>
          <p:nvPr/>
        </p:nvPicPr>
        <p:blipFill rotWithShape="1">
          <a:blip r:embed="rId6">
            <a:alphaModFix/>
          </a:blip>
          <a:srcRect l="23265"/>
          <a:stretch/>
        </p:blipFill>
        <p:spPr>
          <a:xfrm rot="-5400000">
            <a:off x="163885" y="983018"/>
            <a:ext cx="2004064" cy="2032236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47625" dir="2760000" algn="bl" rotWithShape="0">
              <a:srgbClr val="134F5C">
                <a:alpha val="50000"/>
              </a:srgbClr>
            </a:outerShdw>
          </a:effectLst>
        </p:spPr>
      </p:pic>
      <p:pic>
        <p:nvPicPr>
          <p:cNvPr id="66" name="Google Shape;66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" y="6223000"/>
            <a:ext cx="12192001" cy="635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" name="Google Shape;67;p13"/>
          <p:cNvCxnSpPr>
            <a:stCxn id="65" idx="2"/>
          </p:cNvCxnSpPr>
          <p:nvPr/>
        </p:nvCxnSpPr>
        <p:spPr>
          <a:xfrm>
            <a:off x="2182036" y="1999135"/>
            <a:ext cx="1145200" cy="1252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" name="Google Shape;68;p13"/>
          <p:cNvCxnSpPr>
            <a:stCxn id="69" idx="3"/>
          </p:cNvCxnSpPr>
          <p:nvPr/>
        </p:nvCxnSpPr>
        <p:spPr>
          <a:xfrm rot="10800000" flipH="1">
            <a:off x="2278999" y="4915047"/>
            <a:ext cx="667200" cy="908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" name="Google Shape;70;p13"/>
          <p:cNvCxnSpPr/>
          <p:nvPr/>
        </p:nvCxnSpPr>
        <p:spPr>
          <a:xfrm>
            <a:off x="2837500" y="4171733"/>
            <a:ext cx="169200" cy="98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71;p13"/>
          <p:cNvSpPr txBox="1"/>
          <p:nvPr/>
        </p:nvSpPr>
        <p:spPr>
          <a:xfrm>
            <a:off x="-257267" y="902800"/>
            <a:ext cx="1868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200">
                <a:solidFill>
                  <a:schemeClr val="lt1"/>
                </a:solidFill>
              </a:rPr>
              <a:t>Tx/Rx Antenna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72" name="Google Shape;72;p13"/>
          <p:cNvPicPr preferRelativeResize="0"/>
          <p:nvPr/>
        </p:nvPicPr>
        <p:blipFill rotWithShape="1">
          <a:blip r:embed="rId8">
            <a:alphaModFix/>
          </a:blip>
          <a:srcRect t="38115" b="19143"/>
          <a:stretch/>
        </p:blipFill>
        <p:spPr>
          <a:xfrm>
            <a:off x="149800" y="3095451"/>
            <a:ext cx="1798899" cy="170783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73" name="Google Shape;73;p13"/>
          <p:cNvCxnSpPr>
            <a:stCxn id="72" idx="3"/>
          </p:cNvCxnSpPr>
          <p:nvPr/>
        </p:nvCxnSpPr>
        <p:spPr>
          <a:xfrm>
            <a:off x="1948699" y="3949367"/>
            <a:ext cx="908800" cy="254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4" name="Google Shape;74;p13"/>
          <p:cNvSpPr txBox="1"/>
          <p:nvPr/>
        </p:nvSpPr>
        <p:spPr>
          <a:xfrm>
            <a:off x="-55383" y="3001167"/>
            <a:ext cx="1868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200">
                <a:solidFill>
                  <a:schemeClr val="lt1"/>
                </a:solidFill>
              </a:rPr>
              <a:t>Cable Junction Box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2237100" y="3600633"/>
            <a:ext cx="1370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200">
                <a:solidFill>
                  <a:schemeClr val="lt1"/>
                </a:solidFill>
              </a:rPr>
              <a:t>450 ft cable run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2267851" y="4275667"/>
            <a:ext cx="1370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200">
                <a:solidFill>
                  <a:schemeClr val="lt1"/>
                </a:solidFill>
              </a:rPr>
              <a:t>275 ft cable run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21503" y="925333"/>
            <a:ext cx="2803803" cy="2004067"/>
          </a:xfrm>
          <a:prstGeom prst="rect">
            <a:avLst/>
          </a:prstGeom>
          <a:noFill/>
          <a:ln w="952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2760000" algn="bl" rotWithShape="0">
              <a:srgbClr val="274E13">
                <a:alpha val="50000"/>
              </a:srgbClr>
            </a:outerShdw>
          </a:effectLst>
        </p:spPr>
      </p:pic>
      <p:pic>
        <p:nvPicPr>
          <p:cNvPr id="69" name="Google Shape;69;p13"/>
          <p:cNvPicPr preferRelativeResize="0"/>
          <p:nvPr/>
        </p:nvPicPr>
        <p:blipFill rotWithShape="1">
          <a:blip r:embed="rId10">
            <a:alphaModFix/>
          </a:blip>
          <a:srcRect l="15232" t="33398" b="33398"/>
          <a:stretch/>
        </p:blipFill>
        <p:spPr>
          <a:xfrm>
            <a:off x="149801" y="4897600"/>
            <a:ext cx="2129199" cy="185249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47625" dir="2640000" algn="bl" rotWithShape="0">
              <a:srgbClr val="134F5C">
                <a:alpha val="50000"/>
              </a:srgbClr>
            </a:outerShdw>
          </a:effectLst>
        </p:spPr>
      </p:pic>
      <p:sp>
        <p:nvSpPr>
          <p:cNvPr id="78" name="Google Shape;78;p13"/>
          <p:cNvSpPr txBox="1"/>
          <p:nvPr/>
        </p:nvSpPr>
        <p:spPr>
          <a:xfrm>
            <a:off x="62251" y="4778384"/>
            <a:ext cx="2641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200">
                <a:solidFill>
                  <a:schemeClr val="lt1"/>
                </a:solidFill>
              </a:rPr>
              <a:t>Electronics Enclosure &amp; Low Power SeaSonde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79" name="Google Shape;79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14234" y="166265"/>
            <a:ext cx="1405633" cy="57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922567" y="9451"/>
            <a:ext cx="1145200" cy="793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/>
          <p:cNvPicPr preferRelativeResize="0"/>
          <p:nvPr/>
        </p:nvPicPr>
        <p:blipFill rotWithShape="1">
          <a:blip r:embed="rId13">
            <a:alphaModFix/>
          </a:blip>
          <a:srcRect l="5329" b="6349"/>
          <a:stretch/>
        </p:blipFill>
        <p:spPr>
          <a:xfrm>
            <a:off x="3421501" y="4572001"/>
            <a:ext cx="3046233" cy="21830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2" name="Google Shape;82;p13"/>
          <p:cNvSpPr txBox="1"/>
          <p:nvPr/>
        </p:nvSpPr>
        <p:spPr>
          <a:xfrm>
            <a:off x="6225284" y="836118"/>
            <a:ext cx="5422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i="1"/>
              <a:t>New FRDO site paired with SBAY (Isla de Cabras, PR) covers most of the sea lanes, an area of concern for the Coast Guard Sector San Juan</a:t>
            </a:r>
            <a:endParaRPr sz="1600" i="1"/>
          </a:p>
        </p:txBody>
      </p:sp>
      <p:sp>
        <p:nvSpPr>
          <p:cNvPr id="83" name="Google Shape;83;p13"/>
          <p:cNvSpPr txBox="1"/>
          <p:nvPr/>
        </p:nvSpPr>
        <p:spPr>
          <a:xfrm>
            <a:off x="3052717" y="836133"/>
            <a:ext cx="1868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200">
                <a:solidFill>
                  <a:schemeClr val="lt1"/>
                </a:solidFill>
              </a:rPr>
              <a:t>Radial Output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84" name="Google Shape;84;p13"/>
          <p:cNvSpPr txBox="1"/>
          <p:nvPr/>
        </p:nvSpPr>
        <p:spPr>
          <a:xfrm>
            <a:off x="3536472" y="4466800"/>
            <a:ext cx="24092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200">
                <a:solidFill>
                  <a:schemeClr val="dk1"/>
                </a:solidFill>
              </a:rPr>
              <a:t>Secondary Wave Comparisons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85" name="Google Shape;85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525300" y="60502"/>
            <a:ext cx="1291824" cy="691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6D7173-7D77-804B-D766-D6F1FAE590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6325" y="4969370"/>
            <a:ext cx="1929384" cy="366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FAA7C4-B26A-C6B4-E433-E01CEA3036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8825" y="5449789"/>
            <a:ext cx="841248" cy="3675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DCDA00-44C0-22A9-A68E-3A39597137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757" y="4992588"/>
            <a:ext cx="731520" cy="7315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944BE-92B1-8E45-A21D-00886906BC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93" y="4497672"/>
            <a:ext cx="3047999" cy="3657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6FCB31-AC23-68FB-840C-5D235A40F7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11778"/>
            <a:ext cx="3931920" cy="2280513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147CB7DA-43B2-AA8B-0AF7-580648CED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57"/>
            <a:ext cx="10515600" cy="915858"/>
          </a:xfrm>
        </p:spPr>
        <p:txBody>
          <a:bodyPr/>
          <a:lstStyle/>
          <a:p>
            <a:r>
              <a:rPr lang="en-US" dirty="0"/>
              <a:t>Development of Quality Control Tools</a:t>
            </a:r>
          </a:p>
        </p:txBody>
      </p:sp>
      <p:pic>
        <p:nvPicPr>
          <p:cNvPr id="1026" name="Picture 2" descr="The National Academies of Sciences, Engineering, and Medicine | WIHE">
            <a:extLst>
              <a:ext uri="{FF2B5EF4-FFF2-40B4-BE49-F238E27FC236}">
                <a16:creationId xmlns:a16="http://schemas.microsoft.com/office/drawing/2014/main" id="{42B6BE5F-FDFF-1098-1A59-ECC217977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7672" y="4916167"/>
            <a:ext cx="1488440" cy="83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389F89-FEF8-4246-49A2-01A44D93E6B7}"/>
              </a:ext>
            </a:extLst>
          </p:cNvPr>
          <p:cNvSpPr txBox="1"/>
          <p:nvPr/>
        </p:nvSpPr>
        <p:spPr>
          <a:xfrm>
            <a:off x="146304" y="921882"/>
            <a:ext cx="3639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thelas" panose="02000503000000020003" pitchFamily="2" charset="77"/>
                <a:cs typeface="AL BAYAN PLAIN" pitchFamily="2" charset="-78"/>
              </a:rPr>
              <a:t>Gulf of Mexico Loop Current and Eddy Observations from HF Radar Systems</a:t>
            </a:r>
          </a:p>
          <a:p>
            <a:pPr algn="ctr"/>
            <a:r>
              <a:rPr lang="en-US" i="1" dirty="0">
                <a:latin typeface="Athelas" panose="02000503000000020003" pitchFamily="2" charset="77"/>
                <a:cs typeface="AL BAYAN PLAIN" pitchFamily="2" charset="-78"/>
              </a:rPr>
              <a:t>2018-2022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BA024C-DA50-AC8D-7B72-5E3AF86FF4FC}"/>
              </a:ext>
            </a:extLst>
          </p:cNvPr>
          <p:cNvCxnSpPr/>
          <p:nvPr/>
        </p:nvCxnSpPr>
        <p:spPr>
          <a:xfrm>
            <a:off x="4032504" y="1011809"/>
            <a:ext cx="0" cy="493179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D610F3A-76C5-D019-4D3C-E5A3AC59F661}"/>
              </a:ext>
            </a:extLst>
          </p:cNvPr>
          <p:cNvCxnSpPr/>
          <p:nvPr/>
        </p:nvCxnSpPr>
        <p:spPr>
          <a:xfrm>
            <a:off x="8217408" y="1011808"/>
            <a:ext cx="0" cy="493179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8D3D3233-BAC6-A71A-E61E-212437D94F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7157" y="2430567"/>
            <a:ext cx="3148989" cy="144293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E5F735C-EDC6-098E-5132-50B8077BDEF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4890" y="3452534"/>
            <a:ext cx="2180748" cy="142456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AD3B672-A045-7A31-6B8B-64B89641EB79}"/>
              </a:ext>
            </a:extLst>
          </p:cNvPr>
          <p:cNvSpPr txBox="1"/>
          <p:nvPr/>
        </p:nvSpPr>
        <p:spPr>
          <a:xfrm>
            <a:off x="8269048" y="921882"/>
            <a:ext cx="3776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thelas" panose="02000503000000020003" pitchFamily="2" charset="77"/>
                <a:cs typeface="AL BAYAN PLAIN" pitchFamily="2" charset="-78"/>
              </a:rPr>
              <a:t>Improving and Integrating the European Ocean Observing and Forecasting System</a:t>
            </a:r>
          </a:p>
          <a:p>
            <a:pPr algn="ctr"/>
            <a:r>
              <a:rPr lang="en-US" i="1" dirty="0">
                <a:latin typeface="Athelas" panose="02000503000000020003" pitchFamily="2" charset="77"/>
                <a:cs typeface="AL BAYAN PLAIN" pitchFamily="2" charset="-78"/>
              </a:rPr>
              <a:t>2019-2024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BB2587-C476-8817-7DE6-D6266889277E}"/>
              </a:ext>
            </a:extLst>
          </p:cNvPr>
          <p:cNvSpPr txBox="1"/>
          <p:nvPr/>
        </p:nvSpPr>
        <p:spPr>
          <a:xfrm>
            <a:off x="4090416" y="921882"/>
            <a:ext cx="4126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thelas" panose="02000503000000020003" pitchFamily="2" charset="77"/>
                <a:cs typeface="AL BAYAN PLAIN" pitchFamily="2" charset="-78"/>
              </a:rPr>
              <a:t>MARACOOS (Mid-Atlantic IOOS):</a:t>
            </a:r>
          </a:p>
          <a:p>
            <a:r>
              <a:rPr lang="en-US" i="1" dirty="0">
                <a:latin typeface="Athelas" panose="02000503000000020003" pitchFamily="2" charset="77"/>
                <a:cs typeface="AL BAYAN PLAIN" pitchFamily="2" charset="-78"/>
              </a:rPr>
              <a:t>Powering Understanding and Prediction of the Mid-Atlantic Ocean, Coast, and Estuaries</a:t>
            </a:r>
          </a:p>
          <a:p>
            <a:pPr algn="ctr"/>
            <a:r>
              <a:rPr lang="en-US" i="1" dirty="0">
                <a:latin typeface="Athelas" panose="02000503000000020003" pitchFamily="2" charset="77"/>
                <a:cs typeface="AL BAYAN PLAIN" pitchFamily="2" charset="-78"/>
              </a:rPr>
              <a:t>2021-2026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9473746-B214-71DD-5660-71F2647CE3B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8198" y="2149759"/>
            <a:ext cx="2919987" cy="1671765"/>
          </a:xfrm>
          <a:prstGeom prst="rect">
            <a:avLst/>
          </a:prstGeom>
        </p:spPr>
      </p:pic>
      <p:pic>
        <p:nvPicPr>
          <p:cNvPr id="1028" name="Picture 4" descr="EuroSea">
            <a:extLst>
              <a:ext uri="{FF2B5EF4-FFF2-40B4-BE49-F238E27FC236}">
                <a16:creationId xmlns:a16="http://schemas.microsoft.com/office/drawing/2014/main" id="{681ED82C-A604-7575-9953-994DE5353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1234" y="4970338"/>
            <a:ext cx="1618488" cy="36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335E6A8-013E-87E5-208A-1E0E9DEA7D2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1532" y="4857168"/>
            <a:ext cx="1654990" cy="5486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FB0077-946E-832F-2D28-8C4194D0949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6730" y="3260574"/>
            <a:ext cx="2695144" cy="13888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63738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CD390C-2CE4-4F7F-00A6-E0153C7662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13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704CC0-C868-7035-6B8E-88A84FD4B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406" y="735107"/>
            <a:ext cx="6361374" cy="357827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0926FCC-E87E-A719-9CAA-C088AC3A4EA0}"/>
              </a:ext>
            </a:extLst>
          </p:cNvPr>
          <p:cNvGrpSpPr/>
          <p:nvPr/>
        </p:nvGrpSpPr>
        <p:grpSpPr>
          <a:xfrm>
            <a:off x="7691114" y="735107"/>
            <a:ext cx="3687854" cy="4031109"/>
            <a:chOff x="7562296" y="1262934"/>
            <a:chExt cx="3687854" cy="4031109"/>
          </a:xfrm>
        </p:grpSpPr>
        <p:pic>
          <p:nvPicPr>
            <p:cNvPr id="12" name="Google Shape;82;p16">
              <a:extLst>
                <a:ext uri="{FF2B5EF4-FFF2-40B4-BE49-F238E27FC236}">
                  <a16:creationId xmlns:a16="http://schemas.microsoft.com/office/drawing/2014/main" id="{F7E3FA3D-3213-3F3F-2326-4BD4995B513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562296" y="1262934"/>
              <a:ext cx="3470882" cy="40311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83;p16">
              <a:extLst>
                <a:ext uri="{FF2B5EF4-FFF2-40B4-BE49-F238E27FC236}">
                  <a16:creationId xmlns:a16="http://schemas.microsoft.com/office/drawing/2014/main" id="{7664E800-77EB-ADDA-7384-9FA2E0C84C0B}"/>
                </a:ext>
              </a:extLst>
            </p:cNvPr>
            <p:cNvSpPr/>
            <p:nvPr/>
          </p:nvSpPr>
          <p:spPr>
            <a:xfrm rot="-3001667">
              <a:off x="7970526" y="3740830"/>
              <a:ext cx="1505566" cy="90443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4;p16">
              <a:extLst>
                <a:ext uri="{FF2B5EF4-FFF2-40B4-BE49-F238E27FC236}">
                  <a16:creationId xmlns:a16="http://schemas.microsoft.com/office/drawing/2014/main" id="{49121F65-71CD-C9E4-CA74-4A65E8EDF31B}"/>
                </a:ext>
              </a:extLst>
            </p:cNvPr>
            <p:cNvSpPr txBox="1"/>
            <p:nvPr/>
          </p:nvSpPr>
          <p:spPr>
            <a:xfrm>
              <a:off x="8486334" y="4863819"/>
              <a:ext cx="2504700" cy="381000"/>
            </a:xfrm>
            <a:prstGeom prst="rect">
              <a:avLst/>
            </a:prstGeom>
            <a:solidFill>
              <a:srgbClr val="FFFFFF">
                <a:alpha val="77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2"/>
                  </a:solidFill>
                </a:rPr>
                <a:t>Approximate HF radar coverage</a:t>
              </a:r>
              <a:endParaRPr sz="1200" b="1">
                <a:solidFill>
                  <a:schemeClr val="dk2"/>
                </a:solidFill>
              </a:endParaRPr>
            </a:p>
          </p:txBody>
        </p:sp>
        <p:sp>
          <p:nvSpPr>
            <p:cNvPr id="16" name="Google Shape;86;p16">
              <a:extLst>
                <a:ext uri="{FF2B5EF4-FFF2-40B4-BE49-F238E27FC236}">
                  <a16:creationId xmlns:a16="http://schemas.microsoft.com/office/drawing/2014/main" id="{E312B32F-43F9-44B7-DD23-D3BFD6607A5A}"/>
                </a:ext>
              </a:extLst>
            </p:cNvPr>
            <p:cNvSpPr txBox="1"/>
            <p:nvPr/>
          </p:nvSpPr>
          <p:spPr>
            <a:xfrm>
              <a:off x="7639542" y="3060904"/>
              <a:ext cx="1710406" cy="47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rgbClr val="FF0000"/>
                  </a:solidFill>
                </a:rPr>
                <a:t>Model with no</a:t>
              </a:r>
              <a:endParaRPr sz="1200" b="1" dirty="0">
                <a:solidFill>
                  <a:srgbClr val="FF0000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rgbClr val="FF0000"/>
                  </a:solidFill>
                </a:rPr>
                <a:t>data assimilation</a:t>
              </a:r>
              <a:endParaRPr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Google Shape;88;p16">
              <a:extLst>
                <a:ext uri="{FF2B5EF4-FFF2-40B4-BE49-F238E27FC236}">
                  <a16:creationId xmlns:a16="http://schemas.microsoft.com/office/drawing/2014/main" id="{726BD9C2-BC4E-1A5D-249A-498C39800E1E}"/>
                </a:ext>
              </a:extLst>
            </p:cNvPr>
            <p:cNvSpPr txBox="1"/>
            <p:nvPr/>
          </p:nvSpPr>
          <p:spPr>
            <a:xfrm>
              <a:off x="9455250" y="2050244"/>
              <a:ext cx="1794900" cy="47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rgbClr val="008000"/>
                  </a:solidFill>
                </a:rPr>
                <a:t>Observation (drifter)</a:t>
              </a:r>
              <a:endParaRPr sz="1200" b="1" dirty="0">
                <a:solidFill>
                  <a:srgbClr val="008000"/>
                </a:solidFill>
              </a:endParaRPr>
            </a:p>
          </p:txBody>
        </p:sp>
        <p:cxnSp>
          <p:nvCxnSpPr>
            <p:cNvPr id="19" name="Google Shape;89;p16">
              <a:extLst>
                <a:ext uri="{FF2B5EF4-FFF2-40B4-BE49-F238E27FC236}">
                  <a16:creationId xmlns:a16="http://schemas.microsoft.com/office/drawing/2014/main" id="{CE22836F-86B6-5EBD-CE28-0FBABFE1909F}"/>
                </a:ext>
              </a:extLst>
            </p:cNvPr>
            <p:cNvCxnSpPr/>
            <p:nvPr/>
          </p:nvCxnSpPr>
          <p:spPr>
            <a:xfrm>
              <a:off x="8860284" y="2761244"/>
              <a:ext cx="338700" cy="507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0" name="Google Shape;90;p16">
              <a:extLst>
                <a:ext uri="{FF2B5EF4-FFF2-40B4-BE49-F238E27FC236}">
                  <a16:creationId xmlns:a16="http://schemas.microsoft.com/office/drawing/2014/main" id="{AA8E49CD-E437-8D6D-7F90-AF7A07DB0F71}"/>
                </a:ext>
              </a:extLst>
            </p:cNvPr>
            <p:cNvSpPr txBox="1"/>
            <p:nvPr/>
          </p:nvSpPr>
          <p:spPr>
            <a:xfrm>
              <a:off x="7706634" y="2287244"/>
              <a:ext cx="1492350" cy="47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/>
                <a:t>Model with data</a:t>
              </a:r>
              <a:endParaRPr sz="12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/>
                <a:t>assimilation</a:t>
              </a:r>
              <a:endParaRPr sz="1200" b="1"/>
            </a:p>
          </p:txBody>
        </p:sp>
      </p:grpSp>
      <p:sp>
        <p:nvSpPr>
          <p:cNvPr id="22" name="Google Shape;185;p25">
            <a:extLst>
              <a:ext uri="{FF2B5EF4-FFF2-40B4-BE49-F238E27FC236}">
                <a16:creationId xmlns:a16="http://schemas.microsoft.com/office/drawing/2014/main" id="{E156C856-3A3C-27AC-DB87-7AA7C307B556}"/>
              </a:ext>
            </a:extLst>
          </p:cNvPr>
          <p:cNvSpPr txBox="1">
            <a:spLocks/>
          </p:cNvSpPr>
          <p:nvPr/>
        </p:nvSpPr>
        <p:spPr>
          <a:xfrm>
            <a:off x="2212168" y="5008790"/>
            <a:ext cx="7371900" cy="9919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17500">
              <a:spcBef>
                <a:spcPts val="400"/>
              </a:spcBef>
              <a:buSzPts val="1400"/>
              <a:buFont typeface="Arial"/>
              <a:buChar char="●"/>
            </a:pPr>
            <a:r>
              <a:rPr lang="en-US" dirty="0"/>
              <a:t>When used in data assimilation, HF radars have impact also outside their coverage area (e.g. </a:t>
            </a:r>
            <a:r>
              <a:rPr lang="en-US" u="sng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Christensen </a:t>
            </a:r>
            <a:r>
              <a:rPr lang="en-US" i="1" u="sng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 al.</a:t>
            </a:r>
            <a:r>
              <a:rPr lang="en-US" u="sng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2015</a:t>
            </a:r>
            <a:r>
              <a:rPr lang="en-US" dirty="0"/>
              <a:t>).</a:t>
            </a:r>
          </a:p>
          <a:p>
            <a:pPr marL="457200" indent="-317500">
              <a:buSzPts val="1400"/>
              <a:buFont typeface="Arial"/>
              <a:buChar char="●"/>
            </a:pPr>
            <a:r>
              <a:rPr lang="en-US" dirty="0"/>
              <a:t>HF radars play a central role in MET Norway’s strategy for ocean observations.</a:t>
            </a:r>
          </a:p>
        </p:txBody>
      </p:sp>
    </p:spTree>
    <p:extLst>
      <p:ext uri="{BB962C8B-B14F-4D97-AF65-F5344CB8AC3E}">
        <p14:creationId xmlns:p14="http://schemas.microsoft.com/office/powerpoint/2010/main" val="2577821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0288B2-8E76-5F19-6A02-2371D9B608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14</a:t>
            </a:fld>
            <a:endParaRPr lang="en-GB"/>
          </a:p>
        </p:txBody>
      </p:sp>
      <p:pic>
        <p:nvPicPr>
          <p:cNvPr id="3" name="yucatan_transect_comparison_20_HFRblack">
            <a:hlinkClick r:id="" action="ppaction://media"/>
            <a:extLst>
              <a:ext uri="{FF2B5EF4-FFF2-40B4-BE49-F238E27FC236}">
                <a16:creationId xmlns:a16="http://schemas.microsoft.com/office/drawing/2014/main" id="{166FCEAF-21C2-0F58-1486-01A2838A89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9636" y="1257182"/>
            <a:ext cx="6572364" cy="369695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77DC9D-E1B7-707F-9DDA-95E4E3773E7B}"/>
              </a:ext>
            </a:extLst>
          </p:cNvPr>
          <p:cNvGrpSpPr>
            <a:grpSpLocks noChangeAspect="1"/>
          </p:cNvGrpSpPr>
          <p:nvPr/>
        </p:nvGrpSpPr>
        <p:grpSpPr>
          <a:xfrm>
            <a:off x="1" y="0"/>
            <a:ext cx="5268036" cy="6192961"/>
            <a:chOff x="0" y="0"/>
            <a:chExt cx="5884191" cy="6917296"/>
          </a:xfrm>
        </p:grpSpPr>
        <p:sp>
          <p:nvSpPr>
            <p:cNvPr id="4" name="Slide Number Placeholder 3">
              <a:extLst>
                <a:ext uri="{FF2B5EF4-FFF2-40B4-BE49-F238E27FC236}">
                  <a16:creationId xmlns:a16="http://schemas.microsoft.com/office/drawing/2014/main" id="{457069F3-14F3-8C2C-0105-A4F7A8D8EFD9}"/>
                </a:ext>
              </a:extLst>
            </p:cNvPr>
            <p:cNvSpPr txBox="1">
              <a:spLocks/>
            </p:cNvSpPr>
            <p:nvPr/>
          </p:nvSpPr>
          <p:spPr>
            <a:xfrm>
              <a:off x="4507512" y="6353299"/>
              <a:ext cx="401319" cy="1949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defRPr sz="10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0" marR="0" lvl="1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defRPr sz="10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0" marR="0" lvl="2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defRPr sz="10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0" marR="0" lvl="3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defRPr sz="10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0" marR="0" lvl="4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defRPr sz="10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0" marR="0" lvl="5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defRPr sz="10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0" marR="0" lvl="6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defRPr sz="10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0" marR="0" lvl="7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defRPr sz="10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0" marR="0" lvl="8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defRPr sz="10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fld id="{7D719527-7B7D-4A2D-ABD1-359B6741A748}" type="slidenum">
                <a:rPr lang="en-US" smtClean="0"/>
                <a:pPr/>
                <a:t>14</a:t>
              </a:fld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1A0176F-3C7B-BAB3-C2F7-CE6B07D50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5884191" cy="5873814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39EB1994-4944-EA5C-64D3-E4ADF5669A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0466" y="6202233"/>
              <a:ext cx="570310" cy="570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7A8EF6-D6A8-F5A6-0812-BC77A33B5D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496" y="6058620"/>
              <a:ext cx="1073345" cy="858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aboutus | CMPC">
              <a:extLst>
                <a:ext uri="{FF2B5EF4-FFF2-40B4-BE49-F238E27FC236}">
                  <a16:creationId xmlns:a16="http://schemas.microsoft.com/office/drawing/2014/main" id="{6D960051-CF88-E2A9-D2F8-6737425F3C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5161" y="6283845"/>
              <a:ext cx="1112351" cy="407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15F82C95-804A-6A41-AECA-8B654D183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9644" y="6260309"/>
              <a:ext cx="627737" cy="454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64E2AB-CB3C-8325-C619-850CAA638446}"/>
                </a:ext>
              </a:extLst>
            </p:cNvPr>
            <p:cNvSpPr txBox="1"/>
            <p:nvPr/>
          </p:nvSpPr>
          <p:spPr>
            <a:xfrm>
              <a:off x="827962" y="5818229"/>
              <a:ext cx="3980621" cy="343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dirty="0">
                  <a:hlinkClick r:id="rId10"/>
                </a:rPr>
                <a:t>https://rucool.marine.rutgers.edu/ugos-hfr/</a:t>
              </a:r>
              <a:r>
                <a:rPr lang="en-US" sz="14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387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5C4C5-DDDE-1D07-3659-4682CEEBE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9E8FC7-D167-A057-04BA-9A2E7D8D68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8BF60-9538-5A23-DDEB-726756690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0" r="6170" b="4760"/>
          <a:stretch/>
        </p:blipFill>
        <p:spPr>
          <a:xfrm>
            <a:off x="523640" y="0"/>
            <a:ext cx="7551580" cy="60255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029839-D8B3-B99D-635B-BAB3C3DFF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592" y="1886992"/>
            <a:ext cx="3084015" cy="308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01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896a5916d4_1_143"/>
          <p:cNvSpPr txBox="1">
            <a:spLocks noGrp="1"/>
          </p:cNvSpPr>
          <p:nvPr>
            <p:ph type="title"/>
          </p:nvPr>
        </p:nvSpPr>
        <p:spPr>
          <a:xfrm>
            <a:off x="385339" y="158313"/>
            <a:ext cx="10750500" cy="5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Barlow"/>
                <a:ea typeface="Barlow"/>
                <a:cs typeface="Barlow"/>
                <a:sym typeface="Barlow"/>
              </a:rPr>
              <a:t>Challenges and Concerns</a:t>
            </a:r>
            <a:endParaRPr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0" name="Google Shape;170;g1896a5916d4_1_143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2F2B79-5573-5A3E-F723-F3F633C77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897" y="733113"/>
            <a:ext cx="7409468" cy="556704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896a5916d4_1_143"/>
          <p:cNvSpPr txBox="1">
            <a:spLocks noGrp="1"/>
          </p:cNvSpPr>
          <p:nvPr>
            <p:ph type="title"/>
          </p:nvPr>
        </p:nvSpPr>
        <p:spPr>
          <a:xfrm>
            <a:off x="385339" y="158313"/>
            <a:ext cx="10750500" cy="5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Barlow"/>
                <a:ea typeface="Barlow"/>
                <a:cs typeface="Barlow"/>
                <a:sym typeface="Barlow"/>
              </a:rPr>
              <a:t>Challenges and Concerns</a:t>
            </a:r>
            <a:endParaRPr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0" name="Google Shape;170;g1896a5916d4_1_143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F7E6A5-787D-B36E-40E3-FBDCC1850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50" y="685800"/>
            <a:ext cx="1100270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85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896a5916d4_1_143"/>
          <p:cNvSpPr txBox="1">
            <a:spLocks noGrp="1"/>
          </p:cNvSpPr>
          <p:nvPr>
            <p:ph type="title"/>
          </p:nvPr>
        </p:nvSpPr>
        <p:spPr>
          <a:xfrm>
            <a:off x="385339" y="158313"/>
            <a:ext cx="10750500" cy="5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Barlow"/>
                <a:ea typeface="Barlow"/>
                <a:cs typeface="Barlow"/>
                <a:sym typeface="Barlow"/>
              </a:rPr>
              <a:t>Challenges and Concerns</a:t>
            </a:r>
            <a:endParaRPr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0" name="Google Shape;170;g1896a5916d4_1_143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CDACB3-7435-7C03-8CCE-AA112371F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50" y="685800"/>
            <a:ext cx="110027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25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896a5916d4_1_161"/>
          <p:cNvSpPr txBox="1">
            <a:spLocks noGrp="1"/>
          </p:cNvSpPr>
          <p:nvPr>
            <p:ph type="title"/>
          </p:nvPr>
        </p:nvSpPr>
        <p:spPr>
          <a:xfrm>
            <a:off x="451326" y="554238"/>
            <a:ext cx="10750500" cy="5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arlow"/>
                <a:ea typeface="Barlow"/>
                <a:cs typeface="Barlow"/>
                <a:sym typeface="Barlow"/>
              </a:rPr>
              <a:t>Attribute Report out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8" name="Google Shape;178;g1896a5916d4_1_161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  <p:pic>
        <p:nvPicPr>
          <p:cNvPr id="12" name="Google Shape;205;p25" descr="https://lh6.googleusercontent.com/2cEAOlyCkjksXHFguaLw5a6B36kTfDIaILaOyO3OHxFwT-_SHgXmBuH7FMiO4HeJ7YEkMSoKcwqUpthh-YktN9qh-Bgfnau2pDIPCjnQYyo9U9kbK0hGhFS-OaZRRnNDbXsHVMFNs1ZWaCU=s2048">
            <a:extLst>
              <a:ext uri="{FF2B5EF4-FFF2-40B4-BE49-F238E27FC236}">
                <a16:creationId xmlns:a16="http://schemas.microsoft.com/office/drawing/2014/main" id="{3F095B79-FD3C-D366-9775-647B8AF4715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8967" y="245097"/>
            <a:ext cx="5509209" cy="606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98B42C-5363-C2C7-500E-488462460A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221" t="20177" r="63272" b="14977"/>
          <a:stretch/>
        </p:blipFill>
        <p:spPr>
          <a:xfrm>
            <a:off x="5818832" y="1055790"/>
            <a:ext cx="475488" cy="4601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013F9B-1C71-5C4B-A95F-FF5D1B81B0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5396" t="26149" r="31292" b="14977"/>
          <a:stretch/>
        </p:blipFill>
        <p:spPr>
          <a:xfrm>
            <a:off x="5795972" y="2772342"/>
            <a:ext cx="521208" cy="4605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F9A88F-B477-E2B9-D964-DEBADEA1F6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5396" t="26149" r="31292" b="14977"/>
          <a:stretch/>
        </p:blipFill>
        <p:spPr>
          <a:xfrm>
            <a:off x="5795972" y="2199848"/>
            <a:ext cx="521208" cy="4605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6AAD47-0DB6-E985-2570-0AEAF373D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221" t="20177" r="63272" b="14977"/>
          <a:stretch/>
        </p:blipFill>
        <p:spPr>
          <a:xfrm>
            <a:off x="5818832" y="483761"/>
            <a:ext cx="475488" cy="4601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5BFEF2-03B8-8412-1EDC-C50AE3842C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221" t="20177" r="63272" b="14977"/>
          <a:stretch/>
        </p:blipFill>
        <p:spPr>
          <a:xfrm>
            <a:off x="5818832" y="1627819"/>
            <a:ext cx="475488" cy="4601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2CCD8D-45E5-F35B-D243-93F1FA8292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5396" t="26149" r="31292" b="14977"/>
          <a:stretch/>
        </p:blipFill>
        <p:spPr>
          <a:xfrm>
            <a:off x="5795972" y="5060923"/>
            <a:ext cx="521208" cy="4605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E17CAF-5F2D-19FC-A108-DA61C9700D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221" t="20177" r="63272" b="14977"/>
          <a:stretch/>
        </p:blipFill>
        <p:spPr>
          <a:xfrm>
            <a:off x="5818832" y="4488894"/>
            <a:ext cx="475488" cy="4601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AB7C20-6F6C-D099-A2A6-8440449B50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221" t="20177" r="63272" b="14977"/>
          <a:stretch/>
        </p:blipFill>
        <p:spPr>
          <a:xfrm>
            <a:off x="5818832" y="3916865"/>
            <a:ext cx="475488" cy="4601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E819A7-444E-27E9-9D5A-D103666D22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221" t="20177" r="63272" b="14977"/>
          <a:stretch/>
        </p:blipFill>
        <p:spPr>
          <a:xfrm>
            <a:off x="5818832" y="3344836"/>
            <a:ext cx="475488" cy="4601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CB998F6-F2A9-0245-1E83-16C233EA2C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221" t="20177" r="63272" b="14977"/>
          <a:stretch/>
        </p:blipFill>
        <p:spPr>
          <a:xfrm>
            <a:off x="5818832" y="5633420"/>
            <a:ext cx="475488" cy="4601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3233481-5979-B927-14E5-221618218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35" y="293807"/>
            <a:ext cx="3705398" cy="563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FFA0B8-9E40-908E-6B8E-0EBBFC3589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95" t="5296" r="382" b="45607"/>
          <a:stretch/>
        </p:blipFill>
        <p:spPr>
          <a:xfrm>
            <a:off x="4020538" y="1302192"/>
            <a:ext cx="8026271" cy="33235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68ED48B-4C9F-FF3D-44B3-78AE1DB0F3B6}"/>
              </a:ext>
            </a:extLst>
          </p:cNvPr>
          <p:cNvCxnSpPr>
            <a:cxnSpLocks/>
          </p:cNvCxnSpPr>
          <p:nvPr/>
        </p:nvCxnSpPr>
        <p:spPr>
          <a:xfrm>
            <a:off x="4281543" y="3216536"/>
            <a:ext cx="72183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925069-17D0-5AE2-C98B-3F4A7C36A4C3}"/>
              </a:ext>
            </a:extLst>
          </p:cNvPr>
          <p:cNvCxnSpPr>
            <a:cxnSpLocks/>
          </p:cNvCxnSpPr>
          <p:nvPr/>
        </p:nvCxnSpPr>
        <p:spPr>
          <a:xfrm>
            <a:off x="4281543" y="3584089"/>
            <a:ext cx="27539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2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896a5916d4_1_152"/>
          <p:cNvSpPr txBox="1">
            <a:spLocks noGrp="1"/>
          </p:cNvSpPr>
          <p:nvPr>
            <p:ph type="title"/>
          </p:nvPr>
        </p:nvSpPr>
        <p:spPr>
          <a:xfrm>
            <a:off x="451326" y="554238"/>
            <a:ext cx="10750500" cy="5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arlow"/>
                <a:ea typeface="Barlow"/>
                <a:cs typeface="Barlow"/>
                <a:sym typeface="Barlow"/>
              </a:rPr>
              <a:t>Future Plans and Opportunities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86" name="Google Shape;186;g1896a5916d4_1_152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sp>
        <p:nvSpPr>
          <p:cNvPr id="187" name="Google Shape;187;g1896a5916d4_1_152"/>
          <p:cNvSpPr txBox="1"/>
          <p:nvPr/>
        </p:nvSpPr>
        <p:spPr>
          <a:xfrm>
            <a:off x="720750" y="1332450"/>
            <a:ext cx="10750500" cy="41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"/>
              <a:buChar char="●"/>
            </a:pPr>
            <a:r>
              <a:rPr lang="en-GB" sz="1800" dirty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Future plans and developments, for example</a:t>
            </a:r>
            <a:endParaRPr sz="1800" dirty="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"/>
              <a:buChar char="○"/>
            </a:pPr>
            <a:r>
              <a:rPr lang="en-GB" sz="1800" dirty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Contributions to UN Decade of Ocean Science, SDGs, GOOS strategy, WMO Strategy ……</a:t>
            </a:r>
            <a:endParaRPr sz="1800" dirty="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"/>
              <a:buChar char="○"/>
            </a:pPr>
            <a:r>
              <a:rPr lang="en-GB" sz="1800" dirty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Opportunities to collaborate with other networks</a:t>
            </a:r>
            <a:endParaRPr sz="1800" dirty="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"/>
              <a:buChar char="○"/>
            </a:pPr>
            <a:r>
              <a:rPr lang="en-GB" sz="1800" dirty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Third party/private sector engagement</a:t>
            </a:r>
            <a:endParaRPr sz="1800" dirty="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90A5A6-A1DB-F045-853E-2E4CDF58D4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04" r="12137"/>
          <a:stretch/>
        </p:blipFill>
        <p:spPr>
          <a:xfrm>
            <a:off x="6242436" y="541112"/>
            <a:ext cx="5054415" cy="52285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DE4F0-4B47-2147-8B06-53684CD10D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76" r="13268"/>
          <a:stretch/>
        </p:blipFill>
        <p:spPr>
          <a:xfrm>
            <a:off x="895149" y="368406"/>
            <a:ext cx="5200851" cy="54608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0A0DCD-D3B0-2141-82CE-F40C50E4820E}"/>
              </a:ext>
            </a:extLst>
          </p:cNvPr>
          <p:cNvSpPr txBox="1"/>
          <p:nvPr/>
        </p:nvSpPr>
        <p:spPr>
          <a:xfrm>
            <a:off x="1681391" y="54615"/>
            <a:ext cx="3346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MARACOOS HFR Surface Current</a:t>
            </a:r>
          </a:p>
          <a:p>
            <a:pPr algn="ctr"/>
            <a:r>
              <a:rPr lang="en-US" dirty="0"/>
              <a:t>2007-2016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1CC740-AE5B-4043-BBA1-131041EEAB18}"/>
              </a:ext>
            </a:extLst>
          </p:cNvPr>
          <p:cNvSpPr txBox="1"/>
          <p:nvPr/>
        </p:nvSpPr>
        <p:spPr>
          <a:xfrm>
            <a:off x="6452273" y="54614"/>
            <a:ext cx="3551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Northwest Atlantic Surface Currents</a:t>
            </a:r>
          </a:p>
          <a:p>
            <a:pPr algn="ctr"/>
            <a:r>
              <a:rPr lang="en-US" dirty="0"/>
              <a:t>1979-2015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7C5051-24C4-AD43-A778-40434DB66995}"/>
              </a:ext>
            </a:extLst>
          </p:cNvPr>
          <p:cNvSpPr txBox="1"/>
          <p:nvPr/>
        </p:nvSpPr>
        <p:spPr>
          <a:xfrm>
            <a:off x="5982985" y="5661062"/>
            <a:ext cx="4489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5"/>
              </a:rPr>
              <a:t>Laurindo, L., A. Mariano, and R. Lumpkin, 2017: An improved near-surface velocity climatology for the global ocean from drifter observations </a:t>
            </a:r>
            <a:r>
              <a:rPr lang="en-US" sz="1000" i="1" dirty="0">
                <a:hlinkClick r:id="rId5"/>
              </a:rPr>
              <a:t>Deep-Sea Res. I,</a:t>
            </a:r>
            <a:r>
              <a:rPr lang="en-US" sz="1000" b="1" dirty="0">
                <a:hlinkClick r:id="rId5"/>
              </a:rPr>
              <a:t>124</a:t>
            </a:r>
            <a:r>
              <a:rPr lang="en-US" sz="1000" dirty="0">
                <a:hlinkClick r:id="rId5"/>
              </a:rPr>
              <a:t>, pp.73-92, doi:10.1016/j.dsr.2017.04.009 </a:t>
            </a:r>
            <a:r>
              <a:rPr lang="en-US" sz="1000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A7D1A6-4F12-8845-B633-2DED1F38C1DA}"/>
              </a:ext>
            </a:extLst>
          </p:cNvPr>
          <p:cNvSpPr txBox="1"/>
          <p:nvPr/>
        </p:nvSpPr>
        <p:spPr>
          <a:xfrm>
            <a:off x="1524001" y="5592256"/>
            <a:ext cx="4263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6"/>
              </a:rPr>
              <a:t>Roarty, </a:t>
            </a:r>
            <a:r>
              <a:rPr lang="en-US" sz="1000" dirty="0" err="1">
                <a:hlinkClick r:id="rId6"/>
              </a:rPr>
              <a:t>H.et</a:t>
            </a:r>
            <a:r>
              <a:rPr lang="en-US" sz="1000" dirty="0">
                <a:hlinkClick r:id="rId6"/>
              </a:rPr>
              <a:t> al. "Annual and seasonal surface circulation over the Mid‐Atlantic Bight Continental Shelf derived from a decade of High Frequency Radar observations." </a:t>
            </a:r>
            <a:r>
              <a:rPr lang="en-US" sz="1000" i="1" dirty="0">
                <a:hlinkClick r:id="rId6"/>
              </a:rPr>
              <a:t>Journal of Geophysical Research: Oceans</a:t>
            </a:r>
            <a:r>
              <a:rPr lang="en-US" sz="1000" dirty="0">
                <a:hlinkClick r:id="rId6"/>
              </a:rPr>
              <a:t> 125, no. 11 (2020): e2020JC016368.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5842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0DE4F0-4B47-2147-8B06-53684CD10D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76" r="13268"/>
          <a:stretch/>
        </p:blipFill>
        <p:spPr>
          <a:xfrm>
            <a:off x="1524000" y="1028700"/>
            <a:ext cx="4572000" cy="4800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5B1163-EB90-5E44-BFCD-6486C2248C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15" r="13268"/>
          <a:stretch/>
        </p:blipFill>
        <p:spPr>
          <a:xfrm>
            <a:off x="6096000" y="1028700"/>
            <a:ext cx="4572000" cy="48051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0A0DCD-D3B0-2141-82CE-F40C50E4820E}"/>
              </a:ext>
            </a:extLst>
          </p:cNvPr>
          <p:cNvSpPr txBox="1"/>
          <p:nvPr/>
        </p:nvSpPr>
        <p:spPr>
          <a:xfrm>
            <a:off x="1710267" y="377781"/>
            <a:ext cx="3346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MARACOOS HFR Surface Current</a:t>
            </a:r>
          </a:p>
          <a:p>
            <a:pPr algn="ctr"/>
            <a:r>
              <a:rPr lang="en-US" dirty="0"/>
              <a:t>2007-2016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1CC740-AE5B-4043-BBA1-131041EEAB18}"/>
              </a:ext>
            </a:extLst>
          </p:cNvPr>
          <p:cNvSpPr txBox="1"/>
          <p:nvPr/>
        </p:nvSpPr>
        <p:spPr>
          <a:xfrm>
            <a:off x="6519334" y="377781"/>
            <a:ext cx="3346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MARACOOS HFR Surface Current</a:t>
            </a:r>
          </a:p>
          <a:p>
            <a:pPr algn="ctr"/>
            <a:r>
              <a:rPr lang="en-US" dirty="0"/>
              <a:t>1979-2015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7C5051-24C4-AD43-A778-40434DB66995}"/>
              </a:ext>
            </a:extLst>
          </p:cNvPr>
          <p:cNvSpPr txBox="1"/>
          <p:nvPr/>
        </p:nvSpPr>
        <p:spPr>
          <a:xfrm>
            <a:off x="5982985" y="5661062"/>
            <a:ext cx="4489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4"/>
              </a:rPr>
              <a:t>Laurindo, L., A. Mariano, and R. Lumpkin, 2017: An improved near-surface velocity climatology for the global ocean from drifter observations </a:t>
            </a:r>
            <a:r>
              <a:rPr lang="en-US" sz="1000" i="1" dirty="0">
                <a:hlinkClick r:id="rId4"/>
              </a:rPr>
              <a:t>Deep-Sea Res. I,</a:t>
            </a:r>
            <a:r>
              <a:rPr lang="en-US" sz="1000" b="1" dirty="0">
                <a:hlinkClick r:id="rId4"/>
              </a:rPr>
              <a:t>124</a:t>
            </a:r>
            <a:r>
              <a:rPr lang="en-US" sz="1000" dirty="0">
                <a:hlinkClick r:id="rId4"/>
              </a:rPr>
              <a:t>, pp.73-92, doi:10.1016/j.dsr.2017.04.009 </a:t>
            </a:r>
            <a:r>
              <a:rPr lang="en-US" sz="1000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A7D1A6-4F12-8845-B633-2DED1F38C1DA}"/>
              </a:ext>
            </a:extLst>
          </p:cNvPr>
          <p:cNvSpPr txBox="1"/>
          <p:nvPr/>
        </p:nvSpPr>
        <p:spPr>
          <a:xfrm>
            <a:off x="1524001" y="5592256"/>
            <a:ext cx="4263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5"/>
              </a:rPr>
              <a:t>Roarty, </a:t>
            </a:r>
            <a:r>
              <a:rPr lang="en-US" sz="1000" dirty="0" err="1">
                <a:hlinkClick r:id="rId5"/>
              </a:rPr>
              <a:t>H.et</a:t>
            </a:r>
            <a:r>
              <a:rPr lang="en-US" sz="1000" dirty="0">
                <a:hlinkClick r:id="rId5"/>
              </a:rPr>
              <a:t> al. "Annual and seasonal surface circulation over the Mid‐Atlantic Bight Continental Shelf derived from a decade of High Frequency Radar observations." </a:t>
            </a:r>
            <a:r>
              <a:rPr lang="en-US" sz="1000" i="1" dirty="0">
                <a:hlinkClick r:id="rId5"/>
              </a:rPr>
              <a:t>Journal of Geophysical Research: Oceans</a:t>
            </a:r>
            <a:r>
              <a:rPr lang="en-US" sz="1000" dirty="0">
                <a:hlinkClick r:id="rId5"/>
              </a:rPr>
              <a:t> 125, no. 11 (2020): e2020JC016368.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3369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896a5916d4_1_170"/>
          <p:cNvSpPr txBox="1">
            <a:spLocks noGrp="1"/>
          </p:cNvSpPr>
          <p:nvPr>
            <p:ph type="title"/>
          </p:nvPr>
        </p:nvSpPr>
        <p:spPr>
          <a:xfrm>
            <a:off x="451326" y="554238"/>
            <a:ext cx="10750500" cy="5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arlow"/>
                <a:ea typeface="Barlow"/>
                <a:cs typeface="Barlow"/>
                <a:sym typeface="Barlow"/>
              </a:rPr>
              <a:t>Asks from OCG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4" name="Google Shape;194;g1896a5916d4_1_170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  <p:sp>
        <p:nvSpPr>
          <p:cNvPr id="195" name="Google Shape;195;g1896a5916d4_1_170"/>
          <p:cNvSpPr txBox="1"/>
          <p:nvPr/>
        </p:nvSpPr>
        <p:spPr>
          <a:xfrm>
            <a:off x="720750" y="1332450"/>
            <a:ext cx="10750500" cy="41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"/>
              <a:buChar char="●"/>
            </a:pPr>
            <a:r>
              <a:rPr lang="en-GB" sz="1800" dirty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Increased spectral bandwidth.  Can OCG endorse a request for more spectral bandwidth at an upcoming World Radiocommunication Conference.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"/>
              <a:buChar char="●"/>
            </a:pPr>
            <a:endParaRPr lang="en-GB" sz="1800" dirty="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"/>
              <a:buChar char="●"/>
            </a:pPr>
            <a:r>
              <a:rPr lang="en-GB" sz="1800" dirty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As HFR operators move onto dedicated bands for oceanographic radars, can OCG play a role in helping synchronize systems across countries to avoid radio interference.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"/>
              <a:buChar char="●"/>
            </a:pPr>
            <a:endParaRPr lang="en-GB" sz="1800" dirty="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"/>
              <a:buChar char="●"/>
            </a:pPr>
            <a:r>
              <a:rPr lang="en-GB" sz="1800" dirty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Facilitate discussions with the ocean modelling community on the value of HFR surface current and wave data for assimilation into and validation of operational forecast models.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"/>
              <a:buChar char="●"/>
            </a:pPr>
            <a:endParaRPr lang="en-GB" sz="1800" dirty="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"/>
              <a:buChar char="●"/>
            </a:pPr>
            <a:r>
              <a:rPr lang="en-GB" sz="1800" dirty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When radial measurements cross country borders, can OCG help foster the generation of total vector products.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"/>
              <a:buChar char="●"/>
            </a:pPr>
            <a:endParaRPr lang="en-GB" sz="1800" dirty="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4bcfdec53c_0_1266"/>
          <p:cNvSpPr txBox="1">
            <a:spLocks noGrp="1"/>
          </p:cNvSpPr>
          <p:nvPr>
            <p:ph type="ctrTitle"/>
          </p:nvPr>
        </p:nvSpPr>
        <p:spPr>
          <a:xfrm>
            <a:off x="601456" y="2854801"/>
            <a:ext cx="40740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</a:pPr>
            <a:r>
              <a:rPr lang="en-GB"/>
              <a:t>Thank you</a:t>
            </a:r>
            <a:endParaRPr/>
          </a:p>
        </p:txBody>
      </p:sp>
      <p:sp>
        <p:nvSpPr>
          <p:cNvPr id="201" name="Google Shape;201;g14bcfdec53c_0_1266"/>
          <p:cNvSpPr txBox="1">
            <a:spLocks noGrp="1"/>
          </p:cNvSpPr>
          <p:nvPr>
            <p:ph type="subTitle" idx="1"/>
          </p:nvPr>
        </p:nvSpPr>
        <p:spPr>
          <a:xfrm>
            <a:off x="720725" y="3873600"/>
            <a:ext cx="4074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r>
              <a:rPr lang="en-GB"/>
              <a:t>goosocean.org</a:t>
            </a:r>
            <a:endParaRPr/>
          </a:p>
        </p:txBody>
      </p:sp>
      <p:pic>
        <p:nvPicPr>
          <p:cNvPr id="202" name="Google Shape;202;g14bcfdec53c_0_1266" descr="A picture containing swimming, ocean fl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-80" r="9140" b="-735"/>
          <a:stretch/>
        </p:blipFill>
        <p:spPr>
          <a:xfrm>
            <a:off x="5003292" y="222416"/>
            <a:ext cx="3885337" cy="6458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14bcfdec53c_0_1266"/>
          <p:cNvPicPr preferRelativeResize="0"/>
          <p:nvPr/>
        </p:nvPicPr>
        <p:blipFill rotWithShape="1">
          <a:blip r:embed="rId4">
            <a:alphaModFix/>
          </a:blip>
          <a:srcRect t="7426" b="8183"/>
          <a:stretch/>
        </p:blipFill>
        <p:spPr>
          <a:xfrm>
            <a:off x="9014364" y="233724"/>
            <a:ext cx="3177633" cy="2178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14bcfdec53c_0_1266" descr="A picture containing pers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1871" b="9016"/>
          <a:stretch/>
        </p:blipFill>
        <p:spPr>
          <a:xfrm>
            <a:off x="9014365" y="2574207"/>
            <a:ext cx="3177637" cy="1755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14bcfdec53c_0_1266" descr="A picture containing sky, outdoor, snow, seal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9663" b="-1086"/>
          <a:stretch/>
        </p:blipFill>
        <p:spPr>
          <a:xfrm>
            <a:off x="9014364" y="4486675"/>
            <a:ext cx="3177633" cy="2178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"/>
          <p:cNvSpPr/>
          <p:nvPr/>
        </p:nvSpPr>
        <p:spPr>
          <a:xfrm>
            <a:off x="1651000" y="9920"/>
            <a:ext cx="8895900" cy="6567900"/>
          </a:xfrm>
          <a:prstGeom prst="rect">
            <a:avLst/>
          </a:prstGeom>
          <a:solidFill>
            <a:srgbClr val="17365D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15" descr="C:\Documents and Settings\RUCool\Desktop\MARCOOS Years 5-9 Sept 2010\Figures\mab_triangles_grad_bkg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4931" y="1776602"/>
            <a:ext cx="6567896" cy="492591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5"/>
          <p:cNvSpPr txBox="1"/>
          <p:nvPr/>
        </p:nvSpPr>
        <p:spPr>
          <a:xfrm>
            <a:off x="8087173" y="2454042"/>
            <a:ext cx="23763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To power understanding and prediction of the Mid Atlantic ocean, coast and estuaries</a:t>
            </a:r>
            <a:endParaRPr/>
          </a:p>
        </p:txBody>
      </p:sp>
      <p:pic>
        <p:nvPicPr>
          <p:cNvPr id="155" name="Google Shape;155;p15" descr="map_codar.bm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8863" y="93059"/>
            <a:ext cx="2019231" cy="2144957"/>
          </a:xfrm>
          <a:prstGeom prst="rect">
            <a:avLst/>
          </a:prstGeom>
          <a:noFill/>
          <a:ln w="25400" cap="flat" cmpd="sng">
            <a:solidFill>
              <a:schemeClr val="dk1">
                <a:alpha val="2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156" name="Google Shape;156;p15" descr="map_satellite.bm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34138" y="93059"/>
            <a:ext cx="2019232" cy="2144957"/>
          </a:xfrm>
          <a:prstGeom prst="rect">
            <a:avLst/>
          </a:prstGeom>
          <a:noFill/>
          <a:ln w="25400" cap="flat" cmpd="sng">
            <a:solidFill>
              <a:schemeClr val="dk1">
                <a:alpha val="2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sp>
        <p:nvSpPr>
          <p:cNvPr id="157" name="Google Shape;157;p15"/>
          <p:cNvSpPr txBox="1"/>
          <p:nvPr/>
        </p:nvSpPr>
        <p:spPr>
          <a:xfrm>
            <a:off x="1734138" y="93058"/>
            <a:ext cx="174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600" b="1">
                <a:solidFill>
                  <a:srgbClr val="FFFFFF"/>
                </a:solidFill>
              </a:rPr>
              <a:t>Satellites</a:t>
            </a:r>
            <a:endParaRPr/>
          </a:p>
        </p:txBody>
      </p:sp>
      <p:sp>
        <p:nvSpPr>
          <p:cNvPr id="158" name="Google Shape;158;p15"/>
          <p:cNvSpPr txBox="1"/>
          <p:nvPr/>
        </p:nvSpPr>
        <p:spPr>
          <a:xfrm>
            <a:off x="3978862" y="93058"/>
            <a:ext cx="1912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600" b="1">
                <a:solidFill>
                  <a:srgbClr val="FFFFFF"/>
                </a:solidFill>
              </a:rPr>
              <a:t>HF-Radar</a:t>
            </a:r>
            <a:endParaRPr/>
          </a:p>
        </p:txBody>
      </p:sp>
      <p:pic>
        <p:nvPicPr>
          <p:cNvPr id="159" name="Google Shape;159;p15" descr="map_codar.bmp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44388" y="4333093"/>
            <a:ext cx="2019231" cy="2144957"/>
          </a:xfrm>
          <a:prstGeom prst="rect">
            <a:avLst/>
          </a:prstGeom>
          <a:noFill/>
          <a:ln w="25400" cap="flat" cmpd="sng">
            <a:solidFill>
              <a:schemeClr val="dk1">
                <a:alpha val="2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160" name="Google Shape;160;p15" descr="map_codar.bmp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34138" y="4333093"/>
            <a:ext cx="2019232" cy="2144957"/>
          </a:xfrm>
          <a:prstGeom prst="rect">
            <a:avLst/>
          </a:prstGeom>
          <a:noFill/>
          <a:ln w="25400" cap="flat" cmpd="sng">
            <a:solidFill>
              <a:schemeClr val="dk1">
                <a:alpha val="2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sp>
        <p:nvSpPr>
          <p:cNvPr id="161" name="Google Shape;161;p15"/>
          <p:cNvSpPr txBox="1"/>
          <p:nvPr/>
        </p:nvSpPr>
        <p:spPr>
          <a:xfrm>
            <a:off x="8468309" y="4360176"/>
            <a:ext cx="19122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600" b="1">
                <a:solidFill>
                  <a:srgbClr val="FFFFFF"/>
                </a:solidFill>
              </a:rPr>
              <a:t>Atmosphere &amp; Ocean Forecast Ensembles</a:t>
            </a:r>
            <a:endParaRPr/>
          </a:p>
        </p:txBody>
      </p:sp>
      <p:sp>
        <p:nvSpPr>
          <p:cNvPr id="162" name="Google Shape;162;p15"/>
          <p:cNvSpPr txBox="1"/>
          <p:nvPr/>
        </p:nvSpPr>
        <p:spPr>
          <a:xfrm>
            <a:off x="1734138" y="4333092"/>
            <a:ext cx="1995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600" b="1">
                <a:solidFill>
                  <a:srgbClr val="FFFFFF"/>
                </a:solidFill>
              </a:rPr>
              <a:t>Weather  Stations</a:t>
            </a:r>
            <a:endParaRPr/>
          </a:p>
        </p:txBody>
      </p:sp>
      <p:pic>
        <p:nvPicPr>
          <p:cNvPr id="163" name="Google Shape;163;p15" descr="MARACOOS_logo_300dpi_transparent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78862" y="4494980"/>
            <a:ext cx="4053328" cy="7718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sp>
        <p:nvSpPr>
          <p:cNvPr id="164" name="Google Shape;164;p15"/>
          <p:cNvSpPr txBox="1"/>
          <p:nvPr/>
        </p:nvSpPr>
        <p:spPr>
          <a:xfrm>
            <a:off x="5358773" y="2451252"/>
            <a:ext cx="15300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b="1">
                <a:solidFill>
                  <a:srgbClr val="3F3F3F"/>
                </a:solidFill>
              </a:rPr>
              <a:t>Population Density</a:t>
            </a:r>
            <a:endParaRPr/>
          </a:p>
        </p:txBody>
      </p:sp>
      <p:pic>
        <p:nvPicPr>
          <p:cNvPr id="165" name="Google Shape;165;p15" descr="C:\Documents and Settings\RUCool\Desktop\marcoos_dot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23585" y="93058"/>
            <a:ext cx="1995310" cy="2161586"/>
          </a:xfrm>
          <a:prstGeom prst="rect">
            <a:avLst/>
          </a:prstGeom>
          <a:noFill/>
          <a:ln w="12700" cap="flat" cmpd="sng">
            <a:solidFill>
              <a:schemeClr val="dk1">
                <a:alpha val="2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ctr" rotWithShape="0">
              <a:srgbClr val="000000">
                <a:alpha val="42750"/>
              </a:srgbClr>
            </a:outerShdw>
          </a:effectLst>
        </p:spPr>
      </p:pic>
      <p:sp>
        <p:nvSpPr>
          <p:cNvPr id="166" name="Google Shape;166;p15"/>
          <p:cNvSpPr txBox="1"/>
          <p:nvPr/>
        </p:nvSpPr>
        <p:spPr>
          <a:xfrm>
            <a:off x="6223585" y="93058"/>
            <a:ext cx="99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600" b="1">
                <a:solidFill>
                  <a:srgbClr val="FFFFFF"/>
                </a:solidFill>
              </a:rPr>
              <a:t>Gliders</a:t>
            </a:r>
            <a:endParaRPr/>
          </a:p>
        </p:txBody>
      </p:sp>
      <p:pic>
        <p:nvPicPr>
          <p:cNvPr id="167" name="Google Shape;167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68309" y="107182"/>
            <a:ext cx="1957284" cy="2165118"/>
          </a:xfrm>
          <a:prstGeom prst="rect">
            <a:avLst/>
          </a:prstGeom>
          <a:noFill/>
          <a:ln w="12700" cap="flat" cmpd="sng">
            <a:solidFill>
              <a:schemeClr val="dk1">
                <a:alpha val="2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ctr" rotWithShape="0">
              <a:srgbClr val="000000">
                <a:alpha val="42750"/>
              </a:srgbClr>
            </a:outerShdw>
          </a:effectLst>
        </p:spPr>
      </p:pic>
      <p:sp>
        <p:nvSpPr>
          <p:cNvPr id="168" name="Google Shape;168;p15"/>
          <p:cNvSpPr txBox="1"/>
          <p:nvPr/>
        </p:nvSpPr>
        <p:spPr>
          <a:xfrm>
            <a:off x="8468309" y="93058"/>
            <a:ext cx="99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600" b="1">
                <a:solidFill>
                  <a:srgbClr val="FFFFFF"/>
                </a:solidFill>
              </a:rPr>
              <a:t>Drifters</a:t>
            </a:r>
            <a:endParaRPr/>
          </a:p>
        </p:txBody>
      </p:sp>
      <p:pic>
        <p:nvPicPr>
          <p:cNvPr id="169" name="Google Shape;169;p15" descr="map_codar.bmp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788951" y="5024177"/>
            <a:ext cx="145491" cy="111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5" descr="certStamp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535770" y="5341000"/>
            <a:ext cx="1118198" cy="113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5" descr="wrn_logo300x188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104287" y="5408732"/>
            <a:ext cx="1648297" cy="103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5" descr="IOOS_Emblem_Primary_A_Whit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001897" y="2433177"/>
            <a:ext cx="932545" cy="169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FCD3BF-18AF-4DA9-608E-A418C9E07D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FA60C3-39C6-2A1E-F195-221D322ACD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12"/>
          <a:stretch/>
        </p:blipFill>
        <p:spPr>
          <a:xfrm>
            <a:off x="292234" y="953877"/>
            <a:ext cx="4927185" cy="2468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9F6D700F-B8CA-D80E-0556-B854A98E708C}"/>
              </a:ext>
            </a:extLst>
          </p:cNvPr>
          <p:cNvSpPr txBox="1">
            <a:spLocks/>
          </p:cNvSpPr>
          <p:nvPr/>
        </p:nvSpPr>
        <p:spPr>
          <a:xfrm>
            <a:off x="838200" y="-2719"/>
            <a:ext cx="105156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/>
              <a:t>High Frequency Radar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7EE7AD-95DE-5466-4700-ECCCD5B54CE2}"/>
              </a:ext>
            </a:extLst>
          </p:cNvPr>
          <p:cNvSpPr txBox="1"/>
          <p:nvPr/>
        </p:nvSpPr>
        <p:spPr>
          <a:xfrm>
            <a:off x="2866813" y="1165711"/>
            <a:ext cx="252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pperplate Light" panose="02000604030000020004" pitchFamily="2" charset="77"/>
              </a:rPr>
              <a:t>CODAR Tx/Rx Antenna</a:t>
            </a:r>
          </a:p>
          <a:p>
            <a:r>
              <a:rPr lang="en-US" dirty="0">
                <a:latin typeface="Copperplate Light" panose="02000604030000020004" pitchFamily="2" charset="77"/>
              </a:rPr>
              <a:t>Lewes Beach, DE USA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7CC302-DE18-1579-6CCE-08FD23100B1D}"/>
              </a:ext>
            </a:extLst>
          </p:cNvPr>
          <p:cNvSpPr txBox="1"/>
          <p:nvPr/>
        </p:nvSpPr>
        <p:spPr>
          <a:xfrm>
            <a:off x="6030012" y="3494680"/>
            <a:ext cx="60017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Dzvonkovskaya</a:t>
            </a:r>
            <a:r>
              <a:rPr lang="en-US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Anna, Leif Petersen, Thomas </a:t>
            </a:r>
            <a:r>
              <a:rPr lang="en-US" sz="11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Helzel</a:t>
            </a:r>
            <a:r>
              <a:rPr lang="en-US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and Matthias </a:t>
            </a:r>
            <a:r>
              <a:rPr lang="en-US" sz="11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Kniephoff</a:t>
            </a:r>
            <a:r>
              <a:rPr lang="en-US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"High-frequency ocean radar support for Tsunami Early Warning Systems." </a:t>
            </a:r>
            <a:r>
              <a:rPr lang="en-US" sz="11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Geoscience Letters</a:t>
            </a:r>
            <a:r>
              <a:rPr lang="en-US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5, no. 1 (2018): 29.</a:t>
            </a:r>
            <a:endParaRPr lang="en-US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37036-202F-1182-A7F5-DE0070EBE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072" y="953877"/>
            <a:ext cx="3849053" cy="2468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6C264D-4F3B-6A2E-8281-5A9D589961B9}"/>
              </a:ext>
            </a:extLst>
          </p:cNvPr>
          <p:cNvSpPr txBox="1"/>
          <p:nvPr/>
        </p:nvSpPr>
        <p:spPr>
          <a:xfrm>
            <a:off x="8447450" y="904101"/>
            <a:ext cx="2178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none" strike="noStrike" dirty="0">
                <a:solidFill>
                  <a:srgbClr val="333333"/>
                </a:solidFill>
                <a:effectLst/>
                <a:latin typeface="Copperplate" panose="02000504000000020004" pitchFamily="2" charset="77"/>
              </a:rPr>
              <a:t>WERA phased-array radar </a:t>
            </a:r>
            <a:r>
              <a:rPr lang="en-US" u="none" strike="noStrike" dirty="0" err="1">
                <a:solidFill>
                  <a:srgbClr val="333333"/>
                </a:solidFill>
                <a:effectLst/>
                <a:latin typeface="Copperplate" panose="02000504000000020004" pitchFamily="2" charset="77"/>
              </a:rPr>
              <a:t>Dibab</a:t>
            </a:r>
            <a:r>
              <a:rPr lang="en-US" u="none" strike="noStrike" dirty="0">
                <a:solidFill>
                  <a:srgbClr val="333333"/>
                </a:solidFill>
                <a:effectLst/>
                <a:latin typeface="Copperplate" panose="02000504000000020004" pitchFamily="2" charset="77"/>
              </a:rPr>
              <a:t>, Oman</a:t>
            </a:r>
            <a:endParaRPr lang="en-US" dirty="0">
              <a:latin typeface="Copperplate" panose="02000504000000020004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B44D4D-019D-3940-0107-3FD38E856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3634748"/>
            <a:ext cx="3630706" cy="24688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B9B2C0-3CFA-51F2-3622-88A2B170C16A}"/>
              </a:ext>
            </a:extLst>
          </p:cNvPr>
          <p:cNvSpPr txBox="1"/>
          <p:nvPr/>
        </p:nvSpPr>
        <p:spPr>
          <a:xfrm>
            <a:off x="904185" y="3748010"/>
            <a:ext cx="2178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none" strike="noStrike" dirty="0">
                <a:solidFill>
                  <a:srgbClr val="333333"/>
                </a:solidFill>
                <a:effectLst/>
                <a:latin typeface="Copperplate" panose="02000504000000020004" pitchFamily="2" charset="77"/>
              </a:rPr>
              <a:t>LERA radar </a:t>
            </a:r>
          </a:p>
          <a:p>
            <a:r>
              <a:rPr lang="en-US" u="none" strike="noStrike" dirty="0">
                <a:solidFill>
                  <a:srgbClr val="333333"/>
                </a:solidFill>
                <a:effectLst/>
                <a:latin typeface="Copperplate" panose="02000504000000020004" pitchFamily="2" charset="77"/>
              </a:rPr>
              <a:t>Hawaii, USA</a:t>
            </a:r>
            <a:endParaRPr lang="en-US" dirty="0"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7991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62EEBD-28E6-9E1C-EFB3-EC86158259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5</a:t>
            </a:fld>
            <a:endParaRPr lang="en-GB"/>
          </a:p>
        </p:txBody>
      </p:sp>
      <p:pic>
        <p:nvPicPr>
          <p:cNvPr id="3" name="Picture 2" descr="13MHz_RDLm_RATH_RedBlue.png">
            <a:extLst>
              <a:ext uri="{FF2B5EF4-FFF2-40B4-BE49-F238E27FC236}">
                <a16:creationId xmlns:a16="http://schemas.microsoft.com/office/drawing/2014/main" id="{9B3AEEF5-CBF5-5A54-84D0-B23F6EA001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26" t="15408" r="33826" b="31075"/>
          <a:stretch>
            <a:fillRect/>
          </a:stretch>
        </p:blipFill>
        <p:spPr bwMode="auto">
          <a:xfrm>
            <a:off x="465518" y="578068"/>
            <a:ext cx="4730060" cy="54302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2DC597-EAB0-7CAF-36FB-FA5F51245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168" y="561902"/>
            <a:ext cx="6738832" cy="563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49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896a5916d4_1_57"/>
          <p:cNvSpPr txBox="1">
            <a:spLocks noGrp="1"/>
          </p:cNvSpPr>
          <p:nvPr>
            <p:ph type="title"/>
          </p:nvPr>
        </p:nvSpPr>
        <p:spPr>
          <a:xfrm>
            <a:off x="451326" y="554238"/>
            <a:ext cx="10750500" cy="5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arlow"/>
                <a:ea typeface="Barlow"/>
                <a:cs typeface="Barlow"/>
                <a:sym typeface="Barlow"/>
              </a:rPr>
              <a:t>Network Overview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54" name="Google Shape;154;g1896a5916d4_1_57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EE18D3-3B0D-CD8B-6809-DADEF60E70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24256"/>
            <a:ext cx="7705618" cy="4139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4533AB-DCF0-2925-4D50-7FEFB46B1D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3883" y="880531"/>
            <a:ext cx="2286000" cy="2286000"/>
          </a:xfrm>
          <a:prstGeom prst="rect">
            <a:avLst/>
          </a:prstGeom>
        </p:spPr>
      </p:pic>
      <p:pic>
        <p:nvPicPr>
          <p:cNvPr id="6" name="Picture 2" descr="13MHz_RDLm_RATH_RedBlue.png">
            <a:extLst>
              <a:ext uri="{FF2B5EF4-FFF2-40B4-BE49-F238E27FC236}">
                <a16:creationId xmlns:a16="http://schemas.microsoft.com/office/drawing/2014/main" id="{C4138215-DA5B-EACF-9C93-D4E22D899E5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26" t="15408" r="33826" b="31075"/>
          <a:stretch>
            <a:fillRect/>
          </a:stretch>
        </p:blipFill>
        <p:spPr bwMode="auto">
          <a:xfrm>
            <a:off x="7705618" y="945391"/>
            <a:ext cx="1991246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CDDFC978-8EAE-9367-6117-1CEFC3EE4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007607"/>
              </p:ext>
            </p:extLst>
          </p:nvPr>
        </p:nvGraphicFramePr>
        <p:xfrm>
          <a:off x="7610101" y="3429000"/>
          <a:ext cx="4347564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233">
                  <a:extLst>
                    <a:ext uri="{9D8B030D-6E8A-4147-A177-3AD203B41FA5}">
                      <a16:colId xmlns:a16="http://schemas.microsoft.com/office/drawing/2014/main" val="2035092316"/>
                    </a:ext>
                  </a:extLst>
                </a:gridCol>
                <a:gridCol w="1874143">
                  <a:extLst>
                    <a:ext uri="{9D8B030D-6E8A-4147-A177-3AD203B41FA5}">
                      <a16:colId xmlns:a16="http://schemas.microsoft.com/office/drawing/2014/main" val="2968496973"/>
                    </a:ext>
                  </a:extLst>
                </a:gridCol>
                <a:gridCol w="1449188">
                  <a:extLst>
                    <a:ext uri="{9D8B030D-6E8A-4147-A177-3AD203B41FA5}">
                      <a16:colId xmlns:a16="http://schemas.microsoft.com/office/drawing/2014/main" val="20856488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Region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Geographic Coverage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 of Stations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1336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Europe, Africa, Middle East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698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North and South America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4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Asia and Oceania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490039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83B40CB-5F37-39C7-29B3-82E29527E671}"/>
              </a:ext>
            </a:extLst>
          </p:cNvPr>
          <p:cNvSpPr txBox="1"/>
          <p:nvPr/>
        </p:nvSpPr>
        <p:spPr>
          <a:xfrm>
            <a:off x="10659850" y="5610220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~ 407 Total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08a8aed3d8_0_4"/>
          <p:cNvSpPr txBox="1">
            <a:spLocks noGrp="1"/>
          </p:cNvSpPr>
          <p:nvPr>
            <p:ph type="title"/>
          </p:nvPr>
        </p:nvSpPr>
        <p:spPr>
          <a:xfrm>
            <a:off x="451326" y="554238"/>
            <a:ext cx="10750500" cy="5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Barlow"/>
                <a:ea typeface="Barlow"/>
                <a:cs typeface="Barlow"/>
                <a:sym typeface="Barlow"/>
              </a:rPr>
              <a:t>Developments and Achievements</a:t>
            </a:r>
            <a:endParaRPr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2" name="Google Shape;162;g208a8aed3d8_0_4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sp>
        <p:nvSpPr>
          <p:cNvPr id="163" name="Google Shape;163;g208a8aed3d8_0_4"/>
          <p:cNvSpPr txBox="1"/>
          <p:nvPr/>
        </p:nvSpPr>
        <p:spPr>
          <a:xfrm>
            <a:off x="4500364" y="1129038"/>
            <a:ext cx="7512171" cy="1719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>
              <a:spcBef>
                <a:spcPts val="25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Helvetica" pitchFamily="2" charset="0"/>
              </a:rPr>
              <a:t>Ongoing development of the web portal for the European HFR Node (</a:t>
            </a:r>
            <a:r>
              <a:rPr lang="en-US" sz="1600" dirty="0" err="1">
                <a:effectLst/>
                <a:latin typeface="Helvetica" pitchFamily="2" charset="0"/>
              </a:rPr>
              <a:t>hfrnode.eu</a:t>
            </a:r>
            <a:r>
              <a:rPr lang="en-US" sz="1600" dirty="0">
                <a:effectLst/>
                <a:latin typeface="Helvetica" pitchFamily="2" charset="0"/>
              </a:rPr>
              <a:t> to be launched before end of 2023) </a:t>
            </a:r>
          </a:p>
          <a:p>
            <a:pPr marL="285750" indent="-285750">
              <a:spcBef>
                <a:spcPts val="25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Helvetica" pitchFamily="2" charset="0"/>
              </a:rPr>
              <a:t>New significant systems planed for installation (Ireland, Spain, Italy)</a:t>
            </a:r>
          </a:p>
          <a:p>
            <a:pPr marL="285750" indent="-285750">
              <a:spcBef>
                <a:spcPts val="25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Helvetica" pitchFamily="2" charset="0"/>
              </a:rPr>
              <a:t>Implementation of the HFR Online Outage Reporting Tool (HOORT) of the European network developed in collaboration with MARACOOS colleagues: it is a web-based application to aid High-Frequency Radar (HFR) operations and maintenance and keep operators more aware of common problems, helping them to report them.</a:t>
            </a:r>
            <a:br>
              <a:rPr lang="en-US" sz="1600" dirty="0">
                <a:effectLst/>
                <a:latin typeface="Helvetica" pitchFamily="2" charset="0"/>
              </a:rPr>
            </a:br>
            <a:endParaRPr lang="en-US" sz="1600" dirty="0"/>
          </a:p>
          <a:p>
            <a:pPr marL="285750" indent="-285750">
              <a:spcBef>
                <a:spcPts val="250"/>
              </a:spcBef>
              <a:buFont typeface="Arial" panose="020B0604020202020204" pitchFamily="34" charset="0"/>
              <a:buChar char="•"/>
            </a:pPr>
            <a:br>
              <a:rPr lang="en-US" sz="1600" dirty="0">
                <a:effectLst/>
                <a:latin typeface="Helvetica" pitchFamily="2" charset="0"/>
              </a:rPr>
            </a:br>
            <a:endParaRPr lang="en-US" sz="1600" dirty="0"/>
          </a:p>
          <a:p>
            <a:pPr marL="285750" marR="0" lvl="0" indent="-285750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3F06EF-3689-02E8-4BFE-947F525F8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65" y="1129038"/>
            <a:ext cx="3966244" cy="39197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5C11C7B-3FEB-0749-E72D-C9CE7E89D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365" y="3429000"/>
            <a:ext cx="6616228" cy="27438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B215F0-22AC-99C2-9A2F-817042448F3A}"/>
              </a:ext>
            </a:extLst>
          </p:cNvPr>
          <p:cNvSpPr txBox="1"/>
          <p:nvPr/>
        </p:nvSpPr>
        <p:spPr>
          <a:xfrm>
            <a:off x="0" y="5195943"/>
            <a:ext cx="41457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18</a:t>
            </a:r>
            <a:r>
              <a:rPr lang="en-US" b="0" i="0" u="none" strike="noStrike" baseline="30000" dirty="0">
                <a:solidFill>
                  <a:srgbClr val="000000"/>
                </a:solidFill>
                <a:effectLst/>
                <a:latin typeface="Helvetica" pitchFamily="2" charset="0"/>
              </a:rPr>
              <a:t>th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HFR User Community of Japan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“Development and Application of Sea State Monitoring System using Ocean Radars”.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A55FF0-B136-E2DC-0627-065764F0B8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ECDEFE-88E1-A7B8-E6FF-CFC046659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969"/>
            <a:ext cx="6669741" cy="3446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CCDDBB-2F8C-55C7-E348-88C3894AC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943" y="1883231"/>
            <a:ext cx="6767687" cy="42796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4071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BF0882-760E-BC9F-F2F9-56FF00CC3D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9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772B22-4D0B-2B4A-8D42-27493818D0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5" t="26839" r="29332" b="21306"/>
          <a:stretch/>
        </p:blipFill>
        <p:spPr>
          <a:xfrm>
            <a:off x="372038" y="383357"/>
            <a:ext cx="11447924" cy="52927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9564866"/>
      </p:ext>
    </p:extLst>
  </p:cSld>
  <p:clrMapOvr>
    <a:masterClrMapping/>
  </p:clrMapOvr>
</p:sld>
</file>

<file path=ppt/theme/theme1.xml><?xml version="1.0" encoding="utf-8"?>
<a:theme xmlns:a="http://schemas.openxmlformats.org/drawingml/2006/main" name="GOOS PPT Theme">
  <a:themeElements>
    <a:clrScheme name="GOOS Corporate colour theme">
      <a:dk1>
        <a:srgbClr val="000000"/>
      </a:dk1>
      <a:lt1>
        <a:srgbClr val="FFFFFF"/>
      </a:lt1>
      <a:dk2>
        <a:srgbClr val="333333"/>
      </a:dk2>
      <a:lt2>
        <a:srgbClr val="F0F0F0"/>
      </a:lt2>
      <a:accent1>
        <a:srgbClr val="184596"/>
      </a:accent1>
      <a:accent2>
        <a:srgbClr val="F38417"/>
      </a:accent2>
      <a:accent3>
        <a:srgbClr val="147ED2"/>
      </a:accent3>
      <a:accent4>
        <a:srgbClr val="5C5C5C"/>
      </a:accent4>
      <a:accent5>
        <a:srgbClr val="E1504D"/>
      </a:accent5>
      <a:accent6>
        <a:srgbClr val="2BABE3"/>
      </a:accent6>
      <a:hlink>
        <a:srgbClr val="184596"/>
      </a:hlink>
      <a:folHlink>
        <a:srgbClr val="F384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904</Words>
  <Application>Microsoft Macintosh PowerPoint</Application>
  <PresentationFormat>Widescreen</PresentationFormat>
  <Paragraphs>136</Paragraphs>
  <Slides>24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Helvetica</vt:lpstr>
      <vt:lpstr>Athelas</vt:lpstr>
      <vt:lpstr>Barlow</vt:lpstr>
      <vt:lpstr>Calibri</vt:lpstr>
      <vt:lpstr>Copperplate</vt:lpstr>
      <vt:lpstr>Arial</vt:lpstr>
      <vt:lpstr>Copperplate Light</vt:lpstr>
      <vt:lpstr>GOOS PPT Theme</vt:lpstr>
      <vt:lpstr>High Frequency Radar</vt:lpstr>
      <vt:lpstr>PowerPoint Presentation</vt:lpstr>
      <vt:lpstr>PowerPoint Presentation</vt:lpstr>
      <vt:lpstr>PowerPoint Presentation</vt:lpstr>
      <vt:lpstr>PowerPoint Presentation</vt:lpstr>
      <vt:lpstr>Network Overview</vt:lpstr>
      <vt:lpstr>Developments and Achievements</vt:lpstr>
      <vt:lpstr>PowerPoint Presentation</vt:lpstr>
      <vt:lpstr>PowerPoint Presentation</vt:lpstr>
      <vt:lpstr>PowerPoint Presentation</vt:lpstr>
      <vt:lpstr>PowerPoint Presentation</vt:lpstr>
      <vt:lpstr>Development of Quality Control Tools</vt:lpstr>
      <vt:lpstr>PowerPoint Presentation</vt:lpstr>
      <vt:lpstr>PowerPoint Presentation</vt:lpstr>
      <vt:lpstr>PowerPoint Presentation</vt:lpstr>
      <vt:lpstr>Challenges and Concerns</vt:lpstr>
      <vt:lpstr>Challenges and Concerns</vt:lpstr>
      <vt:lpstr>Challenges and Concerns</vt:lpstr>
      <vt:lpstr>Attribute Report out</vt:lpstr>
      <vt:lpstr>Future Plans and Opportunities</vt:lpstr>
      <vt:lpstr>PowerPoint Presentation</vt:lpstr>
      <vt:lpstr>PowerPoint Presentation</vt:lpstr>
      <vt:lpstr>Asks from OCG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 Reporting template</dc:title>
  <dc:creator>Laura Stukonyte</dc:creator>
  <cp:lastModifiedBy>Hugh Roarty</cp:lastModifiedBy>
  <cp:revision>10</cp:revision>
  <dcterms:created xsi:type="dcterms:W3CDTF">2022-03-29T09:34:04Z</dcterms:created>
  <dcterms:modified xsi:type="dcterms:W3CDTF">2023-06-06T09:06:27Z</dcterms:modified>
</cp:coreProperties>
</file>