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Quattrocento Sans" panose="020B0604020202020204" charset="0"/>
      <p:regular r:id="rId15"/>
      <p:bold r:id="rId16"/>
      <p:italic r:id="rId17"/>
      <p:boldItalic r:id="rId18"/>
    </p:embeddedFont>
    <p:embeddedFont>
      <p:font typeface="Barlow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atloUDkCLarIZwbhcrI1mKJDZ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8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bcfdec5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14bcfdec5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896a5916d4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896a5916d4_1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896a5916d4_1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8a8aed3d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08a8aed3d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08a8aed3d8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96a5916d4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896a5916d4_1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896a5916d4_1_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896a5916d4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896a5916d4_1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896a5916d4_1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896a5916d4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896a5916d4_1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896a5916d4_1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896a5916d4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896a5916d4_1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896a5916d4_1_1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4bcfdec53c_0_1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14bcfdec53c_0_1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4bcfdec53c_0_175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14bcfdec53c_0_175"/>
          <p:cNvSpPr txBox="1">
            <a:spLocks noGrp="1"/>
          </p:cNvSpPr>
          <p:nvPr>
            <p:ph type="ctrTitle"/>
          </p:nvPr>
        </p:nvSpPr>
        <p:spPr>
          <a:xfrm>
            <a:off x="1367999" y="2790000"/>
            <a:ext cx="68769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14bcfdec53c_0_175"/>
          <p:cNvSpPr txBox="1">
            <a:spLocks noGrp="1"/>
          </p:cNvSpPr>
          <p:nvPr>
            <p:ph type="subTitle" idx="1"/>
          </p:nvPr>
        </p:nvSpPr>
        <p:spPr>
          <a:xfrm>
            <a:off x="1367999" y="4597200"/>
            <a:ext cx="68769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g14bcfdec53c_0_17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0" y="576000"/>
            <a:ext cx="2970001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7d705388ed_0_971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8118000" cy="4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g17d705388ed_0_97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7d705388ed_0_97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17d705388ed_0_97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g17d705388ed_0_97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Blue">
  <p:cSld name="Content and Image Blue">
    <p:bg>
      <p:bgPr>
        <a:solidFill>
          <a:schemeClr val="accen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1188000" y="793751"/>
            <a:ext cx="4728613" cy="109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dt" idx="10"/>
          </p:nvPr>
        </p:nvSpPr>
        <p:spPr>
          <a:xfrm>
            <a:off x="5557493" y="6264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ftr" idx="11"/>
          </p:nvPr>
        </p:nvSpPr>
        <p:spPr>
          <a:xfrm>
            <a:off x="684213" y="62640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>
            <a:spLocks noGrp="1"/>
          </p:cNvSpPr>
          <p:nvPr>
            <p:ph type="pic" idx="2"/>
          </p:nvPr>
        </p:nvSpPr>
        <p:spPr>
          <a:xfrm>
            <a:off x="6558001" y="0"/>
            <a:ext cx="563400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684213" y="1890002"/>
            <a:ext cx="5232400" cy="405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bcfdec53c_0_1397"/>
          <p:cNvSpPr txBox="1">
            <a:spLocks noGrp="1"/>
          </p:cNvSpPr>
          <p:nvPr>
            <p:ph type="ctrTitle"/>
          </p:nvPr>
        </p:nvSpPr>
        <p:spPr>
          <a:xfrm>
            <a:off x="720725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4bcfdec53c_0_1397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g14bcfdec53c_0_1397"/>
          <p:cNvSpPr>
            <a:spLocks noGrp="1"/>
          </p:cNvSpPr>
          <p:nvPr>
            <p:ph type="pic" idx="2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03" name="Google Shape;103;g14bcfdec53c_0_139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860400"/>
            <a:ext cx="2970001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g14bcfdec53c_0_1397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105" name="Google Shape;105;g14bcfdec53c_0_139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g14bcfdec53c_0_139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g14bcfdec53c_0_139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g14bcfdec53c_0_139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6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body" idx="1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6"/>
          <p:cNvSpPr txBox="1">
            <a:spLocks noGrp="1"/>
          </p:cNvSpPr>
          <p:nvPr>
            <p:ph type="body" idx="2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6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6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bg>
      <p:bgPr>
        <a:solidFill>
          <a:schemeClr val="accen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2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3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4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6" name="Google Shape;126;p25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7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7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7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7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37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">
  <p:cSld name="Three Columns with Image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21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72072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>
            <a:spLocks noGrp="1"/>
          </p:cNvSpPr>
          <p:nvPr>
            <p:ph type="pic" idx="3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0" name="Google Shape;30;p21"/>
          <p:cNvSpPr txBox="1">
            <a:spLocks noGrp="1"/>
          </p:cNvSpPr>
          <p:nvPr>
            <p:ph type="body" idx="4"/>
          </p:nvPr>
        </p:nvSpPr>
        <p:spPr>
          <a:xfrm>
            <a:off x="4364400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>
            <a:spLocks noGrp="1"/>
          </p:cNvSpPr>
          <p:nvPr>
            <p:ph type="pic" idx="5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2" name="Google Shape;32;p21"/>
          <p:cNvSpPr txBox="1">
            <a:spLocks noGrp="1"/>
          </p:cNvSpPr>
          <p:nvPr>
            <p:ph type="body" idx="6"/>
          </p:nvPr>
        </p:nvSpPr>
        <p:spPr>
          <a:xfrm>
            <a:off x="800807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 1">
  <p:cSld name="1_Three Columns with Image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4bcfdec53c_0_54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14bcfdec53c_0_54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14bcfdec53c_0_54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4bcfdec53c_0_54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g14bcfdec53c_0_541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9" name="Google Shape;39;g14bcfdec53c_0_541"/>
          <p:cNvSpPr txBox="1">
            <a:spLocks noGrp="1"/>
          </p:cNvSpPr>
          <p:nvPr>
            <p:ph type="body" idx="1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14bcfdec53c_0_541"/>
          <p:cNvSpPr>
            <a:spLocks noGrp="1"/>
          </p:cNvSpPr>
          <p:nvPr>
            <p:ph type="pic" idx="3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1" name="Google Shape;41;g14bcfdec53c_0_541"/>
          <p:cNvSpPr txBox="1">
            <a:spLocks noGrp="1"/>
          </p:cNvSpPr>
          <p:nvPr>
            <p:ph type="body" idx="4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g14bcfdec53c_0_541"/>
          <p:cNvSpPr>
            <a:spLocks noGrp="1"/>
          </p:cNvSpPr>
          <p:nvPr>
            <p:ph type="pic" idx="5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3" name="Google Shape;43;g14bcfdec53c_0_541"/>
          <p:cNvSpPr txBox="1">
            <a:spLocks noGrp="1"/>
          </p:cNvSpPr>
          <p:nvPr>
            <p:ph type="body" idx="6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Large Image">
  <p:cSld name="Content and Large Im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accen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bcfdec53c_0_1131"/>
          <p:cNvSpPr txBox="1">
            <a:spLocks noGrp="1"/>
          </p:cNvSpPr>
          <p:nvPr>
            <p:ph type="title"/>
          </p:nvPr>
        </p:nvSpPr>
        <p:spPr>
          <a:xfrm>
            <a:off x="720725" y="1882800"/>
            <a:ext cx="7740000" cy="28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14bcfdec53c_0_113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14bcfdec53c_0_113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4bcfdec53c_0_113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g14bcfdec53c_0_1131"/>
          <p:cNvSpPr txBox="1">
            <a:spLocks noGrp="1"/>
          </p:cNvSpPr>
          <p:nvPr>
            <p:ph type="body" idx="1"/>
          </p:nvPr>
        </p:nvSpPr>
        <p:spPr>
          <a:xfrm>
            <a:off x="720725" y="5065200"/>
            <a:ext cx="7740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4" name="Google Shape;74;g14bcfdec53c_0_113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and Image">
  <p:cSld name="1_Content and Imag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720727" y="1296989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302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720727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socean.org/index.php?option=com_oe&amp;task=viewDocumentRecord&amp;docID=2400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bcfdec53c_0_0"/>
          <p:cNvSpPr txBox="1">
            <a:spLocks noGrp="1"/>
          </p:cNvSpPr>
          <p:nvPr>
            <p:ph type="ctrTitle"/>
          </p:nvPr>
        </p:nvSpPr>
        <p:spPr>
          <a:xfrm>
            <a:off x="1419825" y="2378400"/>
            <a:ext cx="101241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4400" dirty="0" smtClean="0"/>
              <a:t>GLOSS</a:t>
            </a:r>
            <a:endParaRPr dirty="0"/>
          </a:p>
        </p:txBody>
      </p:sp>
      <p:sp>
        <p:nvSpPr>
          <p:cNvPr id="146" name="Google Shape;146;g14bcfdec53c_0_0"/>
          <p:cNvSpPr txBox="1">
            <a:spLocks noGrp="1"/>
          </p:cNvSpPr>
          <p:nvPr>
            <p:ph type="subTitle" idx="1"/>
          </p:nvPr>
        </p:nvSpPr>
        <p:spPr>
          <a:xfrm>
            <a:off x="1419825" y="4113500"/>
            <a:ext cx="82209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dirty="0" smtClean="0"/>
              <a:t>Gary Mitchum, Chair of the GLOSS Group of Experts</a:t>
            </a:r>
            <a:endParaRPr dirty="0"/>
          </a:p>
        </p:txBody>
      </p:sp>
      <p:sp>
        <p:nvSpPr>
          <p:cNvPr id="147" name="Google Shape;147;g14bcfdec53c_0_0"/>
          <p:cNvSpPr txBox="1">
            <a:spLocks noGrp="1"/>
          </p:cNvSpPr>
          <p:nvPr>
            <p:ph type="subTitle" idx="1"/>
          </p:nvPr>
        </p:nvSpPr>
        <p:spPr>
          <a:xfrm>
            <a:off x="8835575" y="200375"/>
            <a:ext cx="30828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OCG-14 Hybrid Meeting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6-8 June 2023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Cape Town, South Africa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896a5916d4_1_57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Network Overview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4" name="Google Shape;154;g1896a5916d4_1_57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B2707-CAFE-4C0A-9880-A8543261D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26" y="2170445"/>
            <a:ext cx="5597162" cy="3226320"/>
          </a:xfrm>
          <a:prstGeom prst="rect">
            <a:avLst/>
          </a:prstGeom>
        </p:spPr>
      </p:pic>
      <p:sp>
        <p:nvSpPr>
          <p:cNvPr id="6" name="object 7"/>
          <p:cNvSpPr/>
          <p:nvPr/>
        </p:nvSpPr>
        <p:spPr>
          <a:xfrm>
            <a:off x="5333369" y="408392"/>
            <a:ext cx="1430237" cy="1441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35" y="2170445"/>
            <a:ext cx="5597159" cy="32263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8a8aed3d8_0_4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Developments and Achievements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2" name="Google Shape;162;g208a8aed3d8_0_4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838200" y="1540476"/>
            <a:ext cx="10515600" cy="463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4495" marR="229858" lvl="0" indent="-28700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Char char="•"/>
              <a:tabLst>
                <a:tab pos="684495" algn="l"/>
                <a:tab pos="685130" algn="l"/>
              </a:tabLst>
              <a:defRPr/>
            </a:pPr>
            <a:r>
              <a:rPr lang="en-US" dirty="0" smtClean="0">
                <a:latin typeface="Arial"/>
                <a:cs typeface="Arial"/>
              </a:rPr>
              <a:t>In person meeting of data center representatives in July 2022</a:t>
            </a:r>
          </a:p>
          <a:p>
            <a:pPr marL="684495" marR="229858" lvl="0" indent="-28700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Char char="•"/>
              <a:tabLst>
                <a:tab pos="684495" algn="l"/>
                <a:tab pos="685130" algn="l"/>
              </a:tabLst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153A"/>
                </a:solidFill>
                <a:effectLst/>
                <a:uLnTx/>
                <a:uFillTx/>
                <a:latin typeface="Arial"/>
                <a:cs typeface="Arial"/>
                <a:sym typeface="Quattrocento Sans"/>
              </a:rPr>
              <a:t>In</a:t>
            </a:r>
            <a:r>
              <a:rPr kumimoji="0" lang="en-US" sz="2100" b="0" i="0" u="none" strike="noStrike" kern="0" cap="none" spc="0" normalizeH="0" noProof="0" dirty="0" smtClean="0">
                <a:ln>
                  <a:noFill/>
                </a:ln>
                <a:solidFill>
                  <a:srgbClr val="00153A"/>
                </a:solidFill>
                <a:effectLst/>
                <a:uLnTx/>
                <a:uFillTx/>
                <a:latin typeface="Arial"/>
                <a:cs typeface="Arial"/>
                <a:sym typeface="Quattrocento Sans"/>
              </a:rPr>
              <a:t> person Group of Experts (GE) meeting in November 2022 (only 1 year late)</a:t>
            </a: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rgbClr val="00153A"/>
              </a:solidFill>
              <a:effectLst/>
              <a:uLnTx/>
              <a:uFillTx/>
              <a:latin typeface="Arial"/>
              <a:cs typeface="Arial"/>
              <a:sym typeface="Quattrocento Sans"/>
            </a:endParaRPr>
          </a:p>
          <a:p>
            <a:pPr marL="684495" marR="229858" lvl="0" indent="-28700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Char char="•"/>
              <a:tabLst>
                <a:tab pos="684495" algn="l"/>
                <a:tab pos="685130" algn="l"/>
              </a:tabLst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153A"/>
                </a:solidFill>
                <a:effectLst/>
                <a:uLnTx/>
                <a:uFillTx/>
                <a:latin typeface="Arial"/>
                <a:cs typeface="Arial"/>
                <a:sym typeface="Quattrocento Sans"/>
              </a:rPr>
              <a:t>Created</a:t>
            </a:r>
            <a:r>
              <a:rPr kumimoji="0" lang="en-US" sz="2100" b="0" i="0" u="none" strike="noStrike" kern="0" cap="none" spc="0" normalizeH="0" noProof="0" dirty="0" smtClean="0">
                <a:ln>
                  <a:noFill/>
                </a:ln>
                <a:solidFill>
                  <a:srgbClr val="00153A"/>
                </a:solidFill>
                <a:effectLst/>
                <a:uLnTx/>
                <a:uFillTx/>
                <a:latin typeface="Arial"/>
                <a:cs typeface="Arial"/>
                <a:sym typeface="Quattrocento Sans"/>
              </a:rPr>
              <a:t> plans to improve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153A"/>
                </a:solidFill>
                <a:effectLst/>
                <a:uLnTx/>
                <a:uFillTx/>
                <a:latin typeface="Arial"/>
                <a:cs typeface="Arial"/>
                <a:sym typeface="Quattrocento Sans"/>
              </a:rPr>
              <a:t> GLOSS data access and meta data</a:t>
            </a:r>
          </a:p>
          <a:p>
            <a:pPr marL="684495" marR="229858" lvl="0" indent="-28700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Char char="•"/>
              <a:tabLst>
                <a:tab pos="684495" algn="l"/>
                <a:tab pos="685130" algn="l"/>
              </a:tabLst>
              <a:defRPr/>
            </a:pPr>
            <a:r>
              <a:rPr lang="en-US" dirty="0" smtClean="0">
                <a:latin typeface="Arial"/>
                <a:cs typeface="Arial"/>
              </a:rPr>
              <a:t>GE approved a suggestion to modernize our governance structure</a:t>
            </a:r>
          </a:p>
          <a:p>
            <a:pPr marL="684495" marR="229858" lvl="0" indent="-28700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Char char="•"/>
              <a:tabLst>
                <a:tab pos="684495" algn="l"/>
                <a:tab pos="685130" algn="l"/>
              </a:tabLst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153A"/>
                </a:solidFill>
                <a:effectLst/>
                <a:uLnTx/>
                <a:uFillTx/>
                <a:latin typeface="Arial"/>
                <a:cs typeface="Arial"/>
                <a:sym typeface="Quattrocento Sans"/>
              </a:rPr>
              <a:t>Collaborated</a:t>
            </a:r>
            <a:r>
              <a:rPr kumimoji="0" lang="en-US" sz="2100" b="0" i="0" u="none" strike="noStrike" kern="0" cap="none" spc="0" normalizeH="0" noProof="0" dirty="0" smtClean="0">
                <a:ln>
                  <a:noFill/>
                </a:ln>
                <a:solidFill>
                  <a:srgbClr val="00153A"/>
                </a:solidFill>
                <a:effectLst/>
                <a:uLnTx/>
                <a:uFillTx/>
                <a:latin typeface="Arial"/>
                <a:cs typeface="Arial"/>
                <a:sym typeface="Quattrocento Sans"/>
              </a:rPr>
              <a:t> on a successful proposal to IAPSO to hold a workshop on tidal analysis best practices to be held in Liverpool in a few months</a:t>
            </a: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rgbClr val="00153A"/>
              </a:solidFill>
              <a:effectLst/>
              <a:uLnTx/>
              <a:uFillTx/>
              <a:latin typeface="Arial"/>
              <a:cs typeface="Arial"/>
              <a:sym typeface="Quattrocento Sans"/>
            </a:endParaRPr>
          </a:p>
          <a:p>
            <a:pPr marL="457200" marR="0" lvl="0" indent="-361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Char char="•"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153A"/>
              </a:solidFill>
              <a:effectLst/>
              <a:uLnTx/>
              <a:uFillTx/>
              <a:latin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896a5916d4_1_143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Challenges and Concerns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0" name="Google Shape;170;g1896a5916d4_1_14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71" name="Google Shape;171;g1896a5916d4_1_143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 smtClean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Lack of centralized resources has always been and continues to be the largest problem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 smtClean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 related issue is uneven support for our data </a:t>
            </a:r>
            <a:r>
              <a:rPr lang="en-GB" sz="1800" dirty="0" err="1" smtClean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centers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896a5916d4_1_161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Barlow"/>
                <a:ea typeface="Barlow"/>
                <a:cs typeface="Barlow"/>
                <a:sym typeface="Barlow"/>
              </a:rPr>
              <a:t>Attribute Report out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8" name="Google Shape;178;g1896a5916d4_1_16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6" name="Google Shape;77;gcbd498e069_0_0"/>
          <p:cNvSpPr txBox="1">
            <a:spLocks/>
          </p:cNvSpPr>
          <p:nvPr/>
        </p:nvSpPr>
        <p:spPr>
          <a:xfrm>
            <a:off x="838200" y="1749425"/>
            <a:ext cx="10515600" cy="4305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61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153A"/>
                </a:solidFill>
                <a:effectLst/>
                <a:uLnTx/>
                <a:uFillTx/>
                <a:latin typeface="Quattrocento Sans"/>
                <a:cs typeface="Quattrocento Sans"/>
                <a:sym typeface="Quattrocento Sans"/>
              </a:rPr>
              <a:t>What is the status on </a:t>
            </a:r>
            <a:r>
              <a:rPr kumimoji="0" lang="en-US" sz="2100" b="0" i="0" u="sng" strike="noStrike" kern="0" cap="none" spc="0" normalizeH="0" baseline="0" noProof="0" dirty="0" smtClean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Quattrocento Sans"/>
                <a:cs typeface="Quattrocento Sans"/>
                <a:sym typeface="Quattrocento Sans"/>
                <a:hlinkClick r:id="rId3"/>
              </a:rPr>
              <a:t>OCG attributes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153A"/>
                </a:solidFill>
                <a:effectLst/>
                <a:uLnTx/>
                <a:uFillTx/>
                <a:latin typeface="Quattrocento Sans"/>
                <a:cs typeface="Quattrocento Sans"/>
                <a:sym typeface="Quattrocento Sans"/>
              </a:rPr>
              <a:t>? I am still not sure what is needed here.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None/>
              <a:tabLst/>
              <a:defRPr/>
            </a:pPr>
            <a:endParaRPr kumimoji="0" lang="en-US" sz="12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cs typeface="Quattrocento Sans"/>
                <a:sym typeface="Quattrocento Sans"/>
              </a:rPr>
              <a:t>Global in scale 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cs typeface="Quattrocento Sans"/>
                <a:sym typeface="Quattrocento Sans"/>
              </a:rPr>
              <a:t>Observes one or more EOVs or ECVs 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cs typeface="Quattrocento Sans"/>
                <a:sym typeface="Quattrocento Sans"/>
              </a:rPr>
              <a:t>Observations are sustained 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cs typeface="Quattrocento Sans"/>
                <a:sym typeface="Quattrocento Sans"/>
              </a:rPr>
              <a:t>Community of Practice 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cs typeface="Quattrocento Sans"/>
                <a:sym typeface="Quattrocento Sans"/>
              </a:rPr>
              <a:t>Maintains network mission and targets 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cs typeface="Quattrocento Sans"/>
                <a:sym typeface="Quattrocento Sans"/>
              </a:rPr>
              <a:t>Delivers data that are free, open, and available in a timely manner 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cs typeface="Quattrocento Sans"/>
                <a:sym typeface="Quattrocento Sans"/>
              </a:rPr>
              <a:t>Ensures metadata quality and delivery 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cs typeface="Quattrocento Sans"/>
                <a:sym typeface="Quattrocento Sans"/>
              </a:rPr>
              <a:t>Develops and follows Standards and Best Practices 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cs typeface="Quattrocento Sans"/>
                <a:sym typeface="Quattrocento Sans"/>
              </a:rPr>
              <a:t>Undertakes capacity development and technology transfer 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cs typeface="Quattrocento Sans"/>
                <a:sym typeface="Quattrocento Sans"/>
              </a:rPr>
              <a:t>Environmental stewardship awareness : </a:t>
            </a: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cs typeface="Quattrocento Sans"/>
              <a:sym typeface="Quattrocento Sans"/>
            </a:endParaRPr>
          </a:p>
        </p:txBody>
      </p:sp>
      <p:pic>
        <p:nvPicPr>
          <p:cNvPr id="7" name="Google Shape;81;gcbd498e06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0271" y="2574615"/>
            <a:ext cx="267075" cy="25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1;gcbd498e06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0117" y="2857654"/>
            <a:ext cx="267075" cy="25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1;gcbd498e06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6685" y="3209336"/>
            <a:ext cx="267075" cy="25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1;gcbd498e06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9610" y="3465293"/>
            <a:ext cx="267075" cy="25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1;gcbd498e06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188" y="3796972"/>
            <a:ext cx="267075" cy="25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81;gcbd498e06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3038" y="4075232"/>
            <a:ext cx="267075" cy="25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81;gcbd498e06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8215" y="4328253"/>
            <a:ext cx="267075" cy="25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1;gcbd498e06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6559" y="4651274"/>
            <a:ext cx="267075" cy="25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81;gcbd498e06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634" y="5011616"/>
            <a:ext cx="267075" cy="25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81;gcbd498e06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0219" y="5267573"/>
            <a:ext cx="267075" cy="25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896a5916d4_1_152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Future Plans and Opportunities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6" name="Google Shape;186;g1896a5916d4_1_15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87" name="Google Shape;187;g1896a5916d4_1_152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 smtClean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Implement the new governance structure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 smtClean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Implement the plan to improve access to GLOSS data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 smtClean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Implement the plan to improved GLOSS meta data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 smtClean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Carry out the tidal analysis workshop and publish a best practices article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896a5916d4_1_170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Asks from OCG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4" name="Google Shape;194;g1896a5916d4_1_17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95" name="Google Shape;195;g1896a5916d4_1_170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 smtClean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Advice on how we might address the uneven funding of our data </a:t>
            </a:r>
            <a:r>
              <a:rPr lang="en-GB" sz="1800" dirty="0" err="1" smtClean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centers</a:t>
            </a:r>
            <a:r>
              <a:rPr lang="en-GB" sz="1800" dirty="0" smtClean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?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4bcfdec53c_0_1266"/>
          <p:cNvSpPr txBox="1">
            <a:spLocks noGrp="1"/>
          </p:cNvSpPr>
          <p:nvPr>
            <p:ph type="ctrTitle"/>
          </p:nvPr>
        </p:nvSpPr>
        <p:spPr>
          <a:xfrm>
            <a:off x="601456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201" name="Google Shape;201;g14bcfdec53c_0_1266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GB"/>
              <a:t>goosocean.org</a:t>
            </a:r>
            <a:endParaRPr/>
          </a:p>
        </p:txBody>
      </p:sp>
      <p:pic>
        <p:nvPicPr>
          <p:cNvPr id="204" name="Google Shape;204;g14bcfdec53c_0_1266" descr="A picture containing pers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871" b="9016"/>
          <a:stretch/>
        </p:blipFill>
        <p:spPr>
          <a:xfrm>
            <a:off x="5577829" y="4698246"/>
            <a:ext cx="3177637" cy="175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4bcfdec53c_0_1266" descr="A picture containing sky, outdoor, snow, sea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9663" b="-1086"/>
          <a:stretch/>
        </p:blipFill>
        <p:spPr>
          <a:xfrm>
            <a:off x="9014364" y="4486675"/>
            <a:ext cx="3177633" cy="217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m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50" y="282661"/>
            <a:ext cx="5375031" cy="403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283</Words>
  <Application>Microsoft Office PowerPoint</Application>
  <PresentationFormat>Widescreen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Quattrocento Sans</vt:lpstr>
      <vt:lpstr>Arial</vt:lpstr>
      <vt:lpstr>Barlow</vt:lpstr>
      <vt:lpstr>GOOS PPT Theme</vt:lpstr>
      <vt:lpstr>GLOSS</vt:lpstr>
      <vt:lpstr>Network Overview</vt:lpstr>
      <vt:lpstr>Developments and Achievements</vt:lpstr>
      <vt:lpstr>Challenges and Concerns</vt:lpstr>
      <vt:lpstr>Attribute Report out</vt:lpstr>
      <vt:lpstr>Future Plans and Opportunities</vt:lpstr>
      <vt:lpstr>Asks from OCG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GLOSS</dc:title>
  <dc:creator>Laura Stukonyte</dc:creator>
  <cp:lastModifiedBy>Gary Mitchum</cp:lastModifiedBy>
  <cp:revision>8</cp:revision>
  <dcterms:created xsi:type="dcterms:W3CDTF">2022-03-29T09:34:04Z</dcterms:created>
  <dcterms:modified xsi:type="dcterms:W3CDTF">2023-06-05T23:03:43Z</dcterms:modified>
</cp:coreProperties>
</file>