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7" r:id="rId2"/>
    <p:sldId id="258" r:id="rId3"/>
    <p:sldId id="259" r:id="rId4"/>
    <p:sldId id="267" r:id="rId5"/>
    <p:sldId id="266" r:id="rId6"/>
    <p:sldId id="268" r:id="rId7"/>
    <p:sldId id="270" r:id="rId8"/>
    <p:sldId id="272" r:id="rId9"/>
    <p:sldId id="271" r:id="rId10"/>
    <p:sldId id="260" r:id="rId11"/>
    <p:sldId id="261" r:id="rId12"/>
    <p:sldId id="262" r:id="rId13"/>
    <p:sldId id="263" r:id="rId14"/>
  </p:sldIdLst>
  <p:sldSz cx="12192000" cy="6858000"/>
  <p:notesSz cx="6858000" cy="9144000"/>
  <p:embeddedFontLst>
    <p:embeddedFont>
      <p:font typeface="Barlow" pitchFamily="2" charset="77"/>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atloUDkCLarIZwbhcrI1mKJDZ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1"/>
    <p:restoredTop sz="94694"/>
  </p:normalViewPr>
  <p:slideViewPr>
    <p:cSldViewPr snapToGrid="0">
      <p:cViewPr varScale="1">
        <p:scale>
          <a:sx n="89" d="100"/>
          <a:sy n="89" d="100"/>
        </p:scale>
        <p:origin x="168" y="8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bcfdec5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g14bcfdec5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96a5916d4_1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896a5916d4_1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896a5916d4_1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96a5916d4_1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896a5916d4_1_1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896a5916d4_1_1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896a5916d4_1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896a5916d4_1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896a5916d4_1_1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96a5916d4_1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896a5916d4_1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896a5916d4_1_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96a5916d4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896a5916d4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1896a5916d4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72344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22348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143016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89916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84576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a8aed3d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a8aed3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a8aed3d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g14bcfdec53c_0_175"/>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g14bcfdec53c_0_175"/>
          <p:cNvSpPr txBox="1">
            <a:spLocks noGrp="1"/>
          </p:cNvSpPr>
          <p:nvPr>
            <p:ph type="ctrTitle"/>
          </p:nvPr>
        </p:nvSpPr>
        <p:spPr>
          <a:xfrm>
            <a:off x="1367999" y="2790000"/>
            <a:ext cx="6876900"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4bcfdec53c_0_175"/>
          <p:cNvSpPr txBox="1">
            <a:spLocks noGrp="1"/>
          </p:cNvSpPr>
          <p:nvPr>
            <p:ph type="subTitle" idx="1"/>
          </p:nvPr>
        </p:nvSpPr>
        <p:spPr>
          <a:xfrm>
            <a:off x="1367999" y="4597200"/>
            <a:ext cx="6876900" cy="9282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g14bcfdec53c_0_175" descr="Logo&#10;&#10;Description automatically generated"/>
          <p:cNvPicPr preferRelativeResize="0"/>
          <p:nvPr/>
        </p:nvPicPr>
        <p:blipFill rotWithShape="1">
          <a:blip r:embed="rId2">
            <a:alphaModFix/>
          </a:blip>
          <a:srcRect/>
          <a:stretch/>
        </p:blipFill>
        <p:spPr>
          <a:xfrm>
            <a:off x="1368000" y="576000"/>
            <a:ext cx="2970001" cy="838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914400" y="304800"/>
            <a:ext cx="10363200" cy="1143200"/>
          </a:xfrm>
          <a:prstGeom prst="rect">
            <a:avLst/>
          </a:prstGeom>
          <a:noFill/>
          <a:ln>
            <a:noFill/>
          </a:ln>
        </p:spPr>
        <p:txBody>
          <a:bodyPr spcFirstLastPara="1" wrap="square" lIns="68575" tIns="34275" rIns="68575" bIns="34275" anchor="ctr" anchorCtr="0">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9"/>
          <p:cNvSpPr txBox="1">
            <a:spLocks noGrp="1"/>
          </p:cNvSpPr>
          <p:nvPr>
            <p:ph type="dt" idx="10"/>
          </p:nvPr>
        </p:nvSpPr>
        <p:spPr>
          <a:xfrm>
            <a:off x="914400" y="6248400"/>
            <a:ext cx="2540000" cy="457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9"/>
          <p:cNvSpPr txBox="1">
            <a:spLocks noGrp="1"/>
          </p:cNvSpPr>
          <p:nvPr>
            <p:ph type="ftr" idx="11"/>
          </p:nvPr>
        </p:nvSpPr>
        <p:spPr>
          <a:xfrm>
            <a:off x="4165600" y="6248400"/>
            <a:ext cx="3860800" cy="457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9"/>
          <p:cNvSpPr txBox="1">
            <a:spLocks noGrp="1"/>
          </p:cNvSpPr>
          <p:nvPr>
            <p:ph type="sldNum" idx="12"/>
          </p:nvPr>
        </p:nvSpPr>
        <p:spPr>
          <a:xfrm>
            <a:off x="8737600" y="6248400"/>
            <a:ext cx="2540000" cy="457200"/>
          </a:xfrm>
          <a:prstGeom prst="rect">
            <a:avLst/>
          </a:prstGeom>
          <a:noFill/>
          <a:ln>
            <a:noFill/>
          </a:ln>
        </p:spPr>
        <p:txBody>
          <a:bodyPr spcFirstLastPara="1" wrap="square" lIns="68575" tIns="34275" rIns="68575" bIns="34275" anchor="t" anchorCtr="0">
            <a:noAutofit/>
          </a:bodyPr>
          <a:lstStyle>
            <a:lvl1pPr marL="0" marR="0" lvl="0"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sp>
        <p:nvSpPr>
          <p:cNvPr id="88" name="Google Shape;88;g17d705388ed_0_971"/>
          <p:cNvSpPr txBox="1">
            <a:spLocks noGrp="1"/>
          </p:cNvSpPr>
          <p:nvPr>
            <p:ph type="body" idx="1"/>
          </p:nvPr>
        </p:nvSpPr>
        <p:spPr>
          <a:xfrm>
            <a:off x="720726" y="1296988"/>
            <a:ext cx="81180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17d705388ed_0_97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7d705388ed_0_97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7d705388ed_0_97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g17d705388ed_0_971"/>
          <p:cNvSpPr txBox="1">
            <a:spLocks noGrp="1"/>
          </p:cNvSpPr>
          <p:nvPr>
            <p:ph type="title"/>
          </p:nvPr>
        </p:nvSpPr>
        <p:spPr>
          <a:xfrm>
            <a:off x="720726" y="722313"/>
            <a:ext cx="81180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1188000" y="793751"/>
            <a:ext cx="4728613" cy="10962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4"/>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4"/>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4"/>
          <p:cNvSpPr>
            <a:spLocks noGrp="1"/>
          </p:cNvSpPr>
          <p:nvPr>
            <p:ph type="pic" idx="2"/>
          </p:nvPr>
        </p:nvSpPr>
        <p:spPr>
          <a:xfrm>
            <a:off x="6558001" y="0"/>
            <a:ext cx="5634001" cy="6858000"/>
          </a:xfrm>
          <a:prstGeom prst="rect">
            <a:avLst/>
          </a:prstGeom>
          <a:solidFill>
            <a:srgbClr val="D8D8D8"/>
          </a:solidFill>
          <a:ln>
            <a:noFill/>
          </a:ln>
        </p:spPr>
      </p:sp>
      <p:sp>
        <p:nvSpPr>
          <p:cNvPr id="98" name="Google Shape;98;p24"/>
          <p:cNvSpPr txBox="1">
            <a:spLocks noGrp="1"/>
          </p:cNvSpPr>
          <p:nvPr>
            <p:ph type="body" idx="1"/>
          </p:nvPr>
        </p:nvSpPr>
        <p:spPr>
          <a:xfrm>
            <a:off x="684213" y="1890002"/>
            <a:ext cx="5232400" cy="405995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3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6"/>
          <p:cNvSpPr txBox="1">
            <a:spLocks noGrp="1"/>
          </p:cNvSpPr>
          <p:nvPr>
            <p:ph type="body" idx="1"/>
          </p:nvPr>
        </p:nvSpPr>
        <p:spPr>
          <a:xfrm>
            <a:off x="720723"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6"/>
          <p:cNvSpPr txBox="1">
            <a:spLocks noGrp="1"/>
          </p:cNvSpPr>
          <p:nvPr>
            <p:ph type="body" idx="2"/>
          </p:nvPr>
        </p:nvSpPr>
        <p:spPr>
          <a:xfrm>
            <a:off x="6096000"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116"/>
        <p:cNvGrpSpPr/>
        <p:nvPr/>
      </p:nvGrpSpPr>
      <p:grpSpPr>
        <a:xfrm>
          <a:off x="0" y="0"/>
          <a:ext cx="0" cy="0"/>
          <a:chOff x="0" y="0"/>
          <a:chExt cx="0" cy="0"/>
        </a:xfrm>
      </p:grpSpPr>
      <p:sp>
        <p:nvSpPr>
          <p:cNvPr id="117" name="Google Shape;117;p25"/>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25"/>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25"/>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5"/>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5"/>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6" name="Google Shape;126;p25"/>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7"/>
        <p:cNvGrpSpPr/>
        <p:nvPr/>
      </p:nvGrpSpPr>
      <p:grpSpPr>
        <a:xfrm>
          <a:off x="0" y="0"/>
          <a:ext cx="0" cy="0"/>
          <a:chOff x="0" y="0"/>
          <a:chExt cx="0" cy="0"/>
        </a:xfrm>
      </p:grpSpPr>
      <p:sp>
        <p:nvSpPr>
          <p:cNvPr id="128" name="Google Shape;128;p37"/>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37"/>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21"/>
          <p:cNvSpPr>
            <a:spLocks noGrp="1"/>
          </p:cNvSpPr>
          <p:nvPr>
            <p:ph type="pic" idx="2"/>
          </p:nvPr>
        </p:nvSpPr>
        <p:spPr>
          <a:xfrm>
            <a:off x="720725" y="1857600"/>
            <a:ext cx="3463200" cy="1656000"/>
          </a:xfrm>
          <a:prstGeom prst="rect">
            <a:avLst/>
          </a:prstGeom>
          <a:solidFill>
            <a:srgbClr val="D8D8D8"/>
          </a:solidFill>
          <a:ln>
            <a:noFill/>
          </a:ln>
        </p:spPr>
      </p:sp>
      <p:sp>
        <p:nvSpPr>
          <p:cNvPr id="28" name="Google Shape;28;p21"/>
          <p:cNvSpPr txBox="1">
            <a:spLocks noGrp="1"/>
          </p:cNvSpPr>
          <p:nvPr>
            <p:ph type="body" idx="1"/>
          </p:nvPr>
        </p:nvSpPr>
        <p:spPr>
          <a:xfrm>
            <a:off x="72072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a:spLocks noGrp="1"/>
          </p:cNvSpPr>
          <p:nvPr>
            <p:ph type="pic" idx="3"/>
          </p:nvPr>
        </p:nvSpPr>
        <p:spPr>
          <a:xfrm>
            <a:off x="4364400" y="1857600"/>
            <a:ext cx="3463200" cy="1656000"/>
          </a:xfrm>
          <a:prstGeom prst="rect">
            <a:avLst/>
          </a:prstGeom>
          <a:solidFill>
            <a:srgbClr val="D8D8D8"/>
          </a:solidFill>
          <a:ln>
            <a:noFill/>
          </a:ln>
        </p:spPr>
      </p:sp>
      <p:sp>
        <p:nvSpPr>
          <p:cNvPr id="30" name="Google Shape;30;p21"/>
          <p:cNvSpPr txBox="1">
            <a:spLocks noGrp="1"/>
          </p:cNvSpPr>
          <p:nvPr>
            <p:ph type="body" idx="4"/>
          </p:nvPr>
        </p:nvSpPr>
        <p:spPr>
          <a:xfrm>
            <a:off x="4364400"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1"/>
          <p:cNvSpPr>
            <a:spLocks noGrp="1"/>
          </p:cNvSpPr>
          <p:nvPr>
            <p:ph type="pic" idx="5"/>
          </p:nvPr>
        </p:nvSpPr>
        <p:spPr>
          <a:xfrm>
            <a:off x="8008075" y="1857600"/>
            <a:ext cx="3463200" cy="1656000"/>
          </a:xfrm>
          <a:prstGeom prst="rect">
            <a:avLst/>
          </a:prstGeom>
          <a:solidFill>
            <a:srgbClr val="D8D8D8"/>
          </a:solidFill>
          <a:ln>
            <a:noFill/>
          </a:ln>
        </p:spPr>
      </p:sp>
      <p:sp>
        <p:nvSpPr>
          <p:cNvPr id="32" name="Google Shape;32;p21"/>
          <p:cNvSpPr txBox="1">
            <a:spLocks noGrp="1"/>
          </p:cNvSpPr>
          <p:nvPr>
            <p:ph type="body" idx="6"/>
          </p:nvPr>
        </p:nvSpPr>
        <p:spPr>
          <a:xfrm>
            <a:off x="800807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with Images 1">
  <p:cSld name="1_Three Columns with Images">
    <p:spTree>
      <p:nvGrpSpPr>
        <p:cNvPr id="1" name="Shape 33"/>
        <p:cNvGrpSpPr/>
        <p:nvPr/>
      </p:nvGrpSpPr>
      <p:grpSpPr>
        <a:xfrm>
          <a:off x="0" y="0"/>
          <a:ext cx="0" cy="0"/>
          <a:chOff x="0" y="0"/>
          <a:chExt cx="0" cy="0"/>
        </a:xfrm>
      </p:grpSpPr>
      <p:sp>
        <p:nvSpPr>
          <p:cNvPr id="34" name="Google Shape;34;g14bcfdec53c_0_541"/>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4bcfdec53c_0_54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g14bcfdec53c_0_54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7" name="Google Shape;37;g14bcfdec53c_0_54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g14bcfdec53c_0_541"/>
          <p:cNvSpPr>
            <a:spLocks noGrp="1"/>
          </p:cNvSpPr>
          <p:nvPr>
            <p:ph type="pic" idx="2"/>
          </p:nvPr>
        </p:nvSpPr>
        <p:spPr>
          <a:xfrm>
            <a:off x="720725" y="1857600"/>
            <a:ext cx="3463200" cy="1656000"/>
          </a:xfrm>
          <a:prstGeom prst="rect">
            <a:avLst/>
          </a:prstGeom>
          <a:solidFill>
            <a:srgbClr val="D8D8D8"/>
          </a:solidFill>
          <a:ln>
            <a:noFill/>
          </a:ln>
        </p:spPr>
      </p:sp>
      <p:sp>
        <p:nvSpPr>
          <p:cNvPr id="39" name="Google Shape;39;g14bcfdec53c_0_541"/>
          <p:cNvSpPr txBox="1">
            <a:spLocks noGrp="1"/>
          </p:cNvSpPr>
          <p:nvPr>
            <p:ph type="body" idx="1"/>
          </p:nvPr>
        </p:nvSpPr>
        <p:spPr>
          <a:xfrm>
            <a:off x="72072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14bcfdec53c_0_541"/>
          <p:cNvSpPr>
            <a:spLocks noGrp="1"/>
          </p:cNvSpPr>
          <p:nvPr>
            <p:ph type="pic" idx="3"/>
          </p:nvPr>
        </p:nvSpPr>
        <p:spPr>
          <a:xfrm>
            <a:off x="4364400" y="1857600"/>
            <a:ext cx="3463200" cy="1656000"/>
          </a:xfrm>
          <a:prstGeom prst="rect">
            <a:avLst/>
          </a:prstGeom>
          <a:solidFill>
            <a:srgbClr val="D8D8D8"/>
          </a:solidFill>
          <a:ln>
            <a:noFill/>
          </a:ln>
        </p:spPr>
      </p:sp>
      <p:sp>
        <p:nvSpPr>
          <p:cNvPr id="41" name="Google Shape;41;g14bcfdec53c_0_541"/>
          <p:cNvSpPr txBox="1">
            <a:spLocks noGrp="1"/>
          </p:cNvSpPr>
          <p:nvPr>
            <p:ph type="body" idx="4"/>
          </p:nvPr>
        </p:nvSpPr>
        <p:spPr>
          <a:xfrm>
            <a:off x="4364400"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14bcfdec53c_0_541"/>
          <p:cNvSpPr>
            <a:spLocks noGrp="1"/>
          </p:cNvSpPr>
          <p:nvPr>
            <p:ph type="pic" idx="5"/>
          </p:nvPr>
        </p:nvSpPr>
        <p:spPr>
          <a:xfrm>
            <a:off x="8008075" y="1857600"/>
            <a:ext cx="3463200" cy="1656000"/>
          </a:xfrm>
          <a:prstGeom prst="rect">
            <a:avLst/>
          </a:prstGeom>
          <a:solidFill>
            <a:srgbClr val="D8D8D8"/>
          </a:solidFill>
          <a:ln>
            <a:noFill/>
          </a:ln>
        </p:spPr>
      </p:sp>
      <p:sp>
        <p:nvSpPr>
          <p:cNvPr id="43" name="Google Shape;43;g14bcfdec53c_0_541"/>
          <p:cNvSpPr txBox="1">
            <a:spLocks noGrp="1"/>
          </p:cNvSpPr>
          <p:nvPr>
            <p:ph type="body" idx="6"/>
          </p:nvPr>
        </p:nvSpPr>
        <p:spPr>
          <a:xfrm>
            <a:off x="800807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4"/>
        <p:cNvGrpSpPr/>
        <p:nvPr/>
      </p:nvGrpSpPr>
      <p:grpSpPr>
        <a:xfrm>
          <a:off x="0" y="0"/>
          <a:ext cx="0" cy="0"/>
          <a:chOff x="0" y="0"/>
          <a:chExt cx="0" cy="0"/>
        </a:xfrm>
      </p:grpSpPr>
      <p:sp>
        <p:nvSpPr>
          <p:cNvPr id="45" name="Google Shape;45;p3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 name="Google Shape;48;p31"/>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1"/>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51"/>
        <p:cNvGrpSpPr/>
        <p:nvPr/>
      </p:nvGrpSpPr>
      <p:grpSpPr>
        <a:xfrm>
          <a:off x="0" y="0"/>
          <a:ext cx="0" cy="0"/>
          <a:chOff x="0" y="0"/>
          <a:chExt cx="0" cy="0"/>
        </a:xfrm>
      </p:grpSpPr>
      <p:sp>
        <p:nvSpPr>
          <p:cNvPr id="52" name="Google Shape;52;p2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 name="Google Shape;55;p22"/>
          <p:cNvSpPr txBox="1">
            <a:spLocks noGrp="1"/>
          </p:cNvSpPr>
          <p:nvPr>
            <p:ph type="body" idx="1"/>
          </p:nvPr>
        </p:nvSpPr>
        <p:spPr>
          <a:xfrm>
            <a:off x="720726" y="1296988"/>
            <a:ext cx="39132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2"/>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68"/>
        <p:cNvGrpSpPr/>
        <p:nvPr/>
      </p:nvGrpSpPr>
      <p:grpSpPr>
        <a:xfrm>
          <a:off x="0" y="0"/>
          <a:ext cx="0" cy="0"/>
          <a:chOff x="0" y="0"/>
          <a:chExt cx="0" cy="0"/>
        </a:xfrm>
      </p:grpSpPr>
      <p:sp>
        <p:nvSpPr>
          <p:cNvPr id="69" name="Google Shape;69;g14bcfdec53c_0_1131"/>
          <p:cNvSpPr txBox="1">
            <a:spLocks noGrp="1"/>
          </p:cNvSpPr>
          <p:nvPr>
            <p:ph type="title"/>
          </p:nvPr>
        </p:nvSpPr>
        <p:spPr>
          <a:xfrm>
            <a:off x="720725" y="1882800"/>
            <a:ext cx="7740000" cy="282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4bcfdec53c_0_113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4bcfdec53c_0_113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14bcfdec53c_0_113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g14bcfdec53c_0_1131"/>
          <p:cNvSpPr txBox="1">
            <a:spLocks noGrp="1"/>
          </p:cNvSpPr>
          <p:nvPr>
            <p:ph type="body" idx="1"/>
          </p:nvPr>
        </p:nvSpPr>
        <p:spPr>
          <a:xfrm>
            <a:off x="720725" y="5065200"/>
            <a:ext cx="7740000" cy="4476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4" name="Google Shape;74;g14bcfdec53c_0_113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and Image">
  <p:cSld name="1_Content and Image">
    <p:spTree>
      <p:nvGrpSpPr>
        <p:cNvPr id="1" name="Shape 75"/>
        <p:cNvGrpSpPr/>
        <p:nvPr/>
      </p:nvGrpSpPr>
      <p:grpSpPr>
        <a:xfrm>
          <a:off x="0" y="0"/>
          <a:ext cx="0" cy="0"/>
          <a:chOff x="0" y="0"/>
          <a:chExt cx="0" cy="0"/>
        </a:xfrm>
      </p:grpSpPr>
      <p:sp>
        <p:nvSpPr>
          <p:cNvPr id="76" name="Google Shape;76;p1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9" name="Google Shape;79;p18"/>
          <p:cNvSpPr txBox="1">
            <a:spLocks noGrp="1"/>
          </p:cNvSpPr>
          <p:nvPr>
            <p:ph type="body" idx="1"/>
          </p:nvPr>
        </p:nvSpPr>
        <p:spPr>
          <a:xfrm>
            <a:off x="720727" y="1296989"/>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228600" algn="l">
              <a:lnSpc>
                <a:spcPct val="90000"/>
              </a:lnSpc>
              <a:spcBef>
                <a:spcPts val="1701"/>
              </a:spcBef>
              <a:spcAft>
                <a:spcPts val="0"/>
              </a:spcAft>
              <a:buSzPts val="2000"/>
              <a:buNone/>
              <a:defRPr/>
            </a:lvl2pPr>
            <a:lvl3pPr marL="1371600" lvl="2" indent="-228600" algn="l">
              <a:lnSpc>
                <a:spcPct val="100000"/>
              </a:lnSpc>
              <a:spcBef>
                <a:spcPts val="567"/>
              </a:spcBef>
              <a:spcAft>
                <a:spcPts val="0"/>
              </a:spcAft>
              <a:buSzPts val="1800"/>
              <a:buNone/>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0" name="Google Shape;80;p18"/>
          <p:cNvSpPr txBox="1">
            <a:spLocks noGrp="1"/>
          </p:cNvSpPr>
          <p:nvPr>
            <p:ph type="title"/>
          </p:nvPr>
        </p:nvSpPr>
        <p:spPr>
          <a:xfrm>
            <a:off x="720727"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20"/>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20"/>
          <p:cNvPicPr preferRelativeResize="0"/>
          <p:nvPr/>
        </p:nvPicPr>
        <p:blipFill rotWithShape="1">
          <a:blip r:embed="rId17">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tiff"/><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4bcfdec53c_0_0"/>
          <p:cNvSpPr txBox="1">
            <a:spLocks noGrp="1"/>
          </p:cNvSpPr>
          <p:nvPr>
            <p:ph type="ctrTitle"/>
          </p:nvPr>
        </p:nvSpPr>
        <p:spPr>
          <a:xfrm>
            <a:off x="1419825" y="2378400"/>
            <a:ext cx="10124100" cy="10506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4400"/>
              <a:buFont typeface="Arial"/>
              <a:buNone/>
            </a:pPr>
            <a:r>
              <a:rPr lang="en-US" sz="4800" dirty="0"/>
              <a:t>The Argo Program</a:t>
            </a:r>
            <a:endParaRPr dirty="0"/>
          </a:p>
        </p:txBody>
      </p:sp>
      <p:sp>
        <p:nvSpPr>
          <p:cNvPr id="146" name="Google Shape;146;g14bcfdec53c_0_0"/>
          <p:cNvSpPr txBox="1">
            <a:spLocks noGrp="1"/>
          </p:cNvSpPr>
          <p:nvPr>
            <p:ph type="subTitle" idx="1"/>
          </p:nvPr>
        </p:nvSpPr>
        <p:spPr>
          <a:xfrm>
            <a:off x="2247728" y="3557446"/>
            <a:ext cx="8220900" cy="641400"/>
          </a:xfrm>
          <a:prstGeom prst="rect">
            <a:avLst/>
          </a:prstGeom>
          <a:noFill/>
          <a:ln>
            <a:noFill/>
          </a:ln>
        </p:spPr>
        <p:txBody>
          <a:bodyPr spcFirstLastPara="1" wrap="square" lIns="0" tIns="0" rIns="0" bIns="0" anchor="t" anchorCtr="0">
            <a:noAutofit/>
          </a:bodyPr>
          <a:lstStyle/>
          <a:p>
            <a:pPr algn="ctr"/>
            <a:r>
              <a:rPr lang="en-US" dirty="0"/>
              <a:t>Breck Owens</a:t>
            </a:r>
          </a:p>
          <a:p>
            <a:pPr algn="ctr"/>
            <a:r>
              <a:rPr lang="en-US" dirty="0"/>
              <a:t>Argo Director, WHOI</a:t>
            </a:r>
          </a:p>
          <a:p>
            <a:pPr algn="ctr"/>
            <a:r>
              <a:rPr lang="en-US" dirty="0"/>
              <a:t>Susan </a:t>
            </a:r>
            <a:r>
              <a:rPr lang="en-US" dirty="0" err="1"/>
              <a:t>Wijffles</a:t>
            </a:r>
            <a:endParaRPr lang="en-US" dirty="0"/>
          </a:p>
          <a:p>
            <a:pPr algn="ctr"/>
            <a:r>
              <a:rPr lang="en-US" dirty="0"/>
              <a:t>Co-Chair, WHOI</a:t>
            </a:r>
          </a:p>
          <a:p>
            <a:pPr algn="ctr"/>
            <a:r>
              <a:rPr lang="en-US" dirty="0"/>
              <a:t>Brian King</a:t>
            </a:r>
          </a:p>
          <a:p>
            <a:pPr algn="ctr"/>
            <a:r>
              <a:rPr lang="en-US" dirty="0"/>
              <a:t>Co-Chair, NOC</a:t>
            </a:r>
            <a:endParaRPr dirty="0"/>
          </a:p>
        </p:txBody>
      </p:sp>
      <p:sp>
        <p:nvSpPr>
          <p:cNvPr id="147" name="Google Shape;147;g14bcfdec53c_0_0"/>
          <p:cNvSpPr txBox="1">
            <a:spLocks noGrp="1"/>
          </p:cNvSpPr>
          <p:nvPr>
            <p:ph type="subTitle" idx="1"/>
          </p:nvPr>
        </p:nvSpPr>
        <p:spPr>
          <a:xfrm>
            <a:off x="8835575" y="200375"/>
            <a:ext cx="3082800" cy="641400"/>
          </a:xfrm>
          <a:prstGeom prst="rect">
            <a:avLst/>
          </a:prstGeom>
          <a:noFill/>
          <a:ln>
            <a:noFill/>
          </a:ln>
        </p:spPr>
        <p:txBody>
          <a:bodyPr spcFirstLastPara="1" wrap="square" lIns="0" tIns="0" rIns="0" bIns="0" anchor="t" anchorCtr="0">
            <a:noAutofit/>
          </a:bodyPr>
          <a:lstStyle/>
          <a:p>
            <a:pPr marL="0" lvl="0" indent="0" algn="r" rtl="0">
              <a:lnSpc>
                <a:spcPct val="105000"/>
              </a:lnSpc>
              <a:spcBef>
                <a:spcPts val="0"/>
              </a:spcBef>
              <a:spcAft>
                <a:spcPts val="0"/>
              </a:spcAft>
              <a:buClr>
                <a:schemeClr val="lt1"/>
              </a:buClr>
              <a:buSzPts val="1800"/>
              <a:buNone/>
            </a:pPr>
            <a:r>
              <a:rPr lang="en-GB" sz="1600" b="0">
                <a:solidFill>
                  <a:schemeClr val="accent1"/>
                </a:solidFill>
                <a:latin typeface="Barlow"/>
                <a:ea typeface="Barlow"/>
                <a:cs typeface="Barlow"/>
                <a:sym typeface="Barlow"/>
              </a:rPr>
              <a:t>OCG-14 Hybrid Meeting</a:t>
            </a:r>
            <a:endParaRPr sz="1600" b="0">
              <a:solidFill>
                <a:schemeClr val="accent1"/>
              </a:solidFill>
              <a:latin typeface="Barlow"/>
              <a:ea typeface="Barlow"/>
              <a:cs typeface="Barlow"/>
              <a:sym typeface="Barlow"/>
            </a:endParaRPr>
          </a:p>
          <a:p>
            <a:pPr marL="0" lvl="0" indent="0" algn="r" rtl="0">
              <a:lnSpc>
                <a:spcPct val="105000"/>
              </a:lnSpc>
              <a:spcBef>
                <a:spcPts val="0"/>
              </a:spcBef>
              <a:spcAft>
                <a:spcPts val="0"/>
              </a:spcAft>
              <a:buClr>
                <a:schemeClr val="lt1"/>
              </a:buClr>
              <a:buSzPts val="1800"/>
              <a:buNone/>
            </a:pPr>
            <a:r>
              <a:rPr lang="en-GB" sz="1600" b="0">
                <a:solidFill>
                  <a:schemeClr val="accent1"/>
                </a:solidFill>
                <a:latin typeface="Barlow"/>
                <a:ea typeface="Barlow"/>
                <a:cs typeface="Barlow"/>
                <a:sym typeface="Barlow"/>
              </a:rPr>
              <a:t>6-8 June 2023</a:t>
            </a:r>
            <a:endParaRPr sz="1600" b="0">
              <a:solidFill>
                <a:schemeClr val="accent1"/>
              </a:solidFill>
              <a:latin typeface="Barlow"/>
              <a:ea typeface="Barlow"/>
              <a:cs typeface="Barlow"/>
              <a:sym typeface="Barlow"/>
            </a:endParaRPr>
          </a:p>
          <a:p>
            <a:pPr marL="0" lvl="0" indent="0" algn="r" rtl="0">
              <a:lnSpc>
                <a:spcPct val="105000"/>
              </a:lnSpc>
              <a:spcBef>
                <a:spcPts val="0"/>
              </a:spcBef>
              <a:spcAft>
                <a:spcPts val="0"/>
              </a:spcAft>
              <a:buClr>
                <a:schemeClr val="lt1"/>
              </a:buClr>
              <a:buSzPts val="1800"/>
              <a:buNone/>
            </a:pPr>
            <a:r>
              <a:rPr lang="en-GB" sz="1600" b="0">
                <a:solidFill>
                  <a:schemeClr val="accent1"/>
                </a:solidFill>
                <a:latin typeface="Barlow"/>
                <a:ea typeface="Barlow"/>
                <a:cs typeface="Barlow"/>
                <a:sym typeface="Barlow"/>
              </a:rPr>
              <a:t>Cape Town, South Africa</a:t>
            </a:r>
            <a:endParaRPr sz="1600" b="0">
              <a:solidFill>
                <a:schemeClr val="accent1"/>
              </a:solidFill>
              <a:latin typeface="Barlow"/>
              <a:ea typeface="Barlow"/>
              <a:cs typeface="Barlow"/>
              <a:sym typeface="Barlow"/>
            </a:endParaRPr>
          </a:p>
        </p:txBody>
      </p:sp>
      <p:pic>
        <p:nvPicPr>
          <p:cNvPr id="2" name="Picture 1" descr="Argo_Logo_new.gif">
            <a:extLst>
              <a:ext uri="{FF2B5EF4-FFF2-40B4-BE49-F238E27FC236}">
                <a16:creationId xmlns:a16="http://schemas.microsoft.com/office/drawing/2014/main" id="{35485661-0421-48FD-4095-16B70721FAC3}"/>
              </a:ext>
            </a:extLst>
          </p:cNvPr>
          <p:cNvPicPr>
            <a:picLocks noChangeAspect="1"/>
          </p:cNvPicPr>
          <p:nvPr/>
        </p:nvPicPr>
        <p:blipFill>
          <a:blip r:embed="rId3" cstate="screen"/>
          <a:srcRect/>
          <a:stretch>
            <a:fillRect/>
          </a:stretch>
        </p:blipFill>
        <p:spPr bwMode="auto">
          <a:xfrm>
            <a:off x="81723" y="5140410"/>
            <a:ext cx="1545831" cy="154314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896a5916d4_1_143"/>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latin typeface="Barlow"/>
                <a:ea typeface="Barlow"/>
                <a:cs typeface="Barlow"/>
                <a:sym typeface="Barlow"/>
              </a:rPr>
              <a:t>Challenges and Concerns</a:t>
            </a:r>
            <a:endParaRPr>
              <a:latin typeface="Barlow"/>
              <a:ea typeface="Barlow"/>
              <a:cs typeface="Barlow"/>
              <a:sym typeface="Barlow"/>
            </a:endParaRPr>
          </a:p>
        </p:txBody>
      </p:sp>
      <p:sp>
        <p:nvSpPr>
          <p:cNvPr id="170" name="Google Shape;170;g1896a5916d4_1_143"/>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a:t>
            </a:fld>
            <a:endParaRPr/>
          </a:p>
        </p:txBody>
      </p:sp>
      <p:sp>
        <p:nvSpPr>
          <p:cNvPr id="171" name="Google Shape;171;g1896a5916d4_1_143"/>
          <p:cNvSpPr txBox="1"/>
          <p:nvPr/>
        </p:nvSpPr>
        <p:spPr>
          <a:xfrm>
            <a:off x="720750" y="1332450"/>
            <a:ext cx="10750500" cy="4100400"/>
          </a:xfrm>
          <a:prstGeom prst="rect">
            <a:avLst/>
          </a:prstGeom>
          <a:noFill/>
          <a:ln>
            <a:noFill/>
          </a:ln>
        </p:spPr>
        <p:txBody>
          <a:bodyPr spcFirstLastPara="1" wrap="square" lIns="0" tIns="0" rIns="0" bIns="0" anchor="t" anchorCtr="0">
            <a:noAutofit/>
          </a:bodyPr>
          <a:lstStyle/>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2000" dirty="0">
                <a:effectLst/>
                <a:latin typeface="Barlow" pitchFamily="2" charset="77"/>
                <a:ea typeface="Barlow" pitchFamily="2" charset="77"/>
                <a:cs typeface="Barlow" pitchFamily="2" charset="77"/>
              </a:rPr>
              <a:t>Recent erroneous estimates by climate analysis centers of an increase in global averaged salinity derived from Argo data demonstrated that quality-control flags and delayed-mode profile data were not being used for these analyses.</a:t>
            </a:r>
            <a:r>
              <a:rPr lang="en-US" sz="2000" dirty="0">
                <a:effectLst/>
              </a:rPr>
              <a:t> </a:t>
            </a:r>
            <a:r>
              <a:rPr lang="en-US" sz="2000" dirty="0">
                <a:effectLst/>
                <a:latin typeface="Barlow" pitchFamily="2" charset="77"/>
                <a:ea typeface="Barlow" pitchFamily="2" charset="77"/>
                <a:cs typeface="Barlow" pitchFamily="2" charset="77"/>
              </a:rPr>
              <a:t>A paper and various presentations at international meetings have shown </a:t>
            </a:r>
            <a:r>
              <a:rPr lang="en-US" sz="2000" b="1" dirty="0">
                <a:effectLst/>
                <a:latin typeface="Barlow" pitchFamily="2" charset="77"/>
                <a:ea typeface="Barlow" pitchFamily="2" charset="77"/>
                <a:cs typeface="Barlow" pitchFamily="2" charset="77"/>
              </a:rPr>
              <a:t>how to properly use Argo data for climate studies</a:t>
            </a:r>
            <a:r>
              <a:rPr lang="en-US" sz="2000" dirty="0">
                <a:effectLst/>
                <a:latin typeface="Barlow" pitchFamily="2" charset="77"/>
                <a:ea typeface="Barlow" pitchFamily="2" charset="77"/>
                <a:cs typeface="Barlow" pitchFamily="2" charset="77"/>
              </a:rPr>
              <a:t>.  Continued outreach meetings with analysis centers are being organized.</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2000" dirty="0">
                <a:effectLst/>
                <a:latin typeface="Barlow" pitchFamily="2" charset="77"/>
                <a:ea typeface="Barlow" pitchFamily="2" charset="77"/>
                <a:cs typeface="Barlow" pitchFamily="2" charset="77"/>
              </a:rPr>
              <a:t>There continues to be </a:t>
            </a:r>
            <a:r>
              <a:rPr lang="en-US" sz="2000" b="1" dirty="0">
                <a:effectLst/>
                <a:latin typeface="Barlow" pitchFamily="2" charset="77"/>
                <a:ea typeface="Barlow" pitchFamily="2" charset="77"/>
                <a:cs typeface="Barlow" pitchFamily="2" charset="77"/>
              </a:rPr>
              <a:t>strong community support for the expanded </a:t>
            </a:r>
            <a:r>
              <a:rPr lang="en-US" sz="2000" b="1" dirty="0" err="1">
                <a:effectLst/>
                <a:latin typeface="Barlow" pitchFamily="2" charset="77"/>
                <a:ea typeface="Barlow" pitchFamily="2" charset="77"/>
                <a:cs typeface="Barlow" pitchFamily="2" charset="77"/>
              </a:rPr>
              <a:t>OneArgo</a:t>
            </a:r>
            <a:r>
              <a:rPr lang="en-US" sz="2000" b="1" dirty="0">
                <a:effectLst/>
                <a:latin typeface="Barlow" pitchFamily="2" charset="77"/>
                <a:ea typeface="Barlow" pitchFamily="2" charset="77"/>
                <a:cs typeface="Barlow" pitchFamily="2" charset="77"/>
              </a:rPr>
              <a:t> program</a:t>
            </a:r>
            <a:r>
              <a:rPr lang="en-US" sz="2000" dirty="0">
                <a:effectLst/>
                <a:latin typeface="Barlow" pitchFamily="2" charset="77"/>
                <a:ea typeface="Barlow" pitchFamily="2" charset="77"/>
                <a:cs typeface="Barlow" pitchFamily="2" charset="77"/>
              </a:rPr>
              <a:t>, and indeed an expectation that this expansion is ‘in the pipeline’. Progress towards securing the required larger, sustained funding for expanded Core, Deep and BGC missions has stalled. A </a:t>
            </a:r>
            <a:r>
              <a:rPr lang="en-US" sz="2000" b="1" dirty="0">
                <a:effectLst/>
                <a:latin typeface="Barlow" pitchFamily="2" charset="77"/>
                <a:ea typeface="Barlow" pitchFamily="2" charset="77"/>
                <a:cs typeface="Barlow" pitchFamily="2" charset="77"/>
              </a:rPr>
              <a:t>narrow window exists to secure funding to maintain momentum </a:t>
            </a:r>
            <a:r>
              <a:rPr lang="en-US" sz="2000" dirty="0">
                <a:effectLst/>
                <a:latin typeface="Barlow" pitchFamily="2" charset="77"/>
                <a:ea typeface="Barlow" pitchFamily="2" charset="77"/>
                <a:cs typeface="Barlow" pitchFamily="2" charset="77"/>
              </a:rPr>
              <a:t>and keep our suppliers interested. </a:t>
            </a:r>
            <a:r>
              <a:rPr lang="en-US" sz="2000" dirty="0">
                <a:latin typeface="Barlow" pitchFamily="2" charset="77"/>
                <a:ea typeface="Barlow" pitchFamily="2" charset="77"/>
                <a:cs typeface="Barlow" pitchFamily="2" charset="77"/>
              </a:rPr>
              <a:t>Without this support, we will be forced to fall back to a Core only design.</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2000" b="1" dirty="0">
                <a:solidFill>
                  <a:schemeClr val="tx1"/>
                </a:solidFill>
                <a:latin typeface="Barlow" pitchFamily="2" charset="77"/>
                <a:ea typeface="Barlow"/>
                <a:cs typeface="Barlow"/>
                <a:sym typeface="Barlow"/>
              </a:rPr>
              <a:t>Losing momentum for expanded coverage </a:t>
            </a:r>
            <a:r>
              <a:rPr lang="en-US" sz="2000" dirty="0">
                <a:solidFill>
                  <a:schemeClr val="tx1"/>
                </a:solidFill>
                <a:latin typeface="Barlow" pitchFamily="2" charset="77"/>
                <a:ea typeface="Barlow"/>
                <a:cs typeface="Barlow"/>
                <a:sym typeface="Barlow"/>
              </a:rPr>
              <a:t>in the polar, equatorial and western boundary regions.</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2000" b="1" dirty="0">
                <a:solidFill>
                  <a:schemeClr val="tx1"/>
                </a:solidFill>
                <a:latin typeface="Barlow" pitchFamily="2" charset="77"/>
                <a:ea typeface="Barlow"/>
                <a:cs typeface="Barlow"/>
                <a:sym typeface="Barlow"/>
              </a:rPr>
              <a:t>BGC deployments likely to fall off </a:t>
            </a:r>
            <a:r>
              <a:rPr lang="en-US" sz="2000" dirty="0">
                <a:solidFill>
                  <a:schemeClr val="tx1"/>
                </a:solidFill>
                <a:latin typeface="Barlow" pitchFamily="2" charset="77"/>
                <a:ea typeface="Barlow"/>
                <a:cs typeface="Barlow"/>
                <a:sym typeface="Barlow"/>
              </a:rPr>
              <a:t>when GOBCG ends in 2025.</a:t>
            </a:r>
            <a:endParaRPr lang="en-US" sz="2000" dirty="0">
              <a:solidFill>
                <a:schemeClr val="tx1"/>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896a5916d4_1_161"/>
          <p:cNvSpPr txBox="1">
            <a:spLocks noGrp="1"/>
          </p:cNvSpPr>
          <p:nvPr>
            <p:ph type="title"/>
          </p:nvPr>
        </p:nvSpPr>
        <p:spPr>
          <a:xfrm>
            <a:off x="3241975" y="385454"/>
            <a:ext cx="6260371"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Argo Float Program Attributes</a:t>
            </a:r>
            <a:endParaRPr dirty="0">
              <a:latin typeface="Barlow"/>
              <a:ea typeface="Barlow"/>
              <a:cs typeface="Barlow"/>
              <a:sym typeface="Barlow"/>
            </a:endParaRPr>
          </a:p>
        </p:txBody>
      </p:sp>
      <p:sp>
        <p:nvSpPr>
          <p:cNvPr id="178" name="Google Shape;178;g1896a5916d4_1_161"/>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a:t>
            </a:fld>
            <a:endParaRPr/>
          </a:p>
        </p:txBody>
      </p:sp>
      <p:pic>
        <p:nvPicPr>
          <p:cNvPr id="5" name="Graphic 4" descr="Badge Tick1 with solid fill">
            <a:extLst>
              <a:ext uri="{FF2B5EF4-FFF2-40B4-BE49-F238E27FC236}">
                <a16:creationId xmlns:a16="http://schemas.microsoft.com/office/drawing/2014/main" id="{6669B92C-5BD3-031F-A682-587F4D890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1939704"/>
            <a:ext cx="356496" cy="356496"/>
          </a:xfrm>
          <a:prstGeom prst="rect">
            <a:avLst/>
          </a:prstGeom>
        </p:spPr>
      </p:pic>
      <p:pic>
        <p:nvPicPr>
          <p:cNvPr id="6" name="Picture 5">
            <a:extLst>
              <a:ext uri="{FF2B5EF4-FFF2-40B4-BE49-F238E27FC236}">
                <a16:creationId xmlns:a16="http://schemas.microsoft.com/office/drawing/2014/main" id="{F1F26A9D-EC68-6166-199D-6C15513E248B}"/>
              </a:ext>
            </a:extLst>
          </p:cNvPr>
          <p:cNvPicPr>
            <a:picLocks noChangeAspect="1"/>
          </p:cNvPicPr>
          <p:nvPr/>
        </p:nvPicPr>
        <p:blipFill rotWithShape="1">
          <a:blip r:embed="rId5"/>
          <a:srcRect l="11487" t="7825" r="47676" b="46216"/>
          <a:stretch/>
        </p:blipFill>
        <p:spPr>
          <a:xfrm>
            <a:off x="2938175" y="1247464"/>
            <a:ext cx="3434030" cy="5001348"/>
          </a:xfrm>
          <a:prstGeom prst="rect">
            <a:avLst/>
          </a:prstGeom>
        </p:spPr>
      </p:pic>
      <p:pic>
        <p:nvPicPr>
          <p:cNvPr id="7" name="Graphic 6" descr="Badge Tick1 with solid fill">
            <a:extLst>
              <a:ext uri="{FF2B5EF4-FFF2-40B4-BE49-F238E27FC236}">
                <a16:creationId xmlns:a16="http://schemas.microsoft.com/office/drawing/2014/main" id="{E7A933F7-4159-BE41-12BB-4FE4F4279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1515455"/>
            <a:ext cx="356496" cy="356496"/>
          </a:xfrm>
          <a:prstGeom prst="rect">
            <a:avLst/>
          </a:prstGeom>
        </p:spPr>
      </p:pic>
      <p:pic>
        <p:nvPicPr>
          <p:cNvPr id="8" name="Graphic 7" descr="Badge Tick1 with solid fill">
            <a:extLst>
              <a:ext uri="{FF2B5EF4-FFF2-40B4-BE49-F238E27FC236}">
                <a16:creationId xmlns:a16="http://schemas.microsoft.com/office/drawing/2014/main" id="{FE715816-E513-BF0B-45D1-57626E8A7F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2402089"/>
            <a:ext cx="356496" cy="356496"/>
          </a:xfrm>
          <a:prstGeom prst="rect">
            <a:avLst/>
          </a:prstGeom>
        </p:spPr>
      </p:pic>
      <p:pic>
        <p:nvPicPr>
          <p:cNvPr id="9" name="Graphic 8" descr="Badge Tick1 with solid fill">
            <a:extLst>
              <a:ext uri="{FF2B5EF4-FFF2-40B4-BE49-F238E27FC236}">
                <a16:creationId xmlns:a16="http://schemas.microsoft.com/office/drawing/2014/main" id="{8856F262-5F24-797A-0F3E-1406FD638C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2831313"/>
            <a:ext cx="356496" cy="356496"/>
          </a:xfrm>
          <a:prstGeom prst="rect">
            <a:avLst/>
          </a:prstGeom>
        </p:spPr>
      </p:pic>
      <p:pic>
        <p:nvPicPr>
          <p:cNvPr id="10" name="Graphic 9" descr="Badge Tick1 with solid fill">
            <a:extLst>
              <a:ext uri="{FF2B5EF4-FFF2-40B4-BE49-F238E27FC236}">
                <a16:creationId xmlns:a16="http://schemas.microsoft.com/office/drawing/2014/main" id="{05DD6593-7146-99BF-DD19-92ED322AEA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3682080"/>
            <a:ext cx="356496" cy="356496"/>
          </a:xfrm>
          <a:prstGeom prst="rect">
            <a:avLst/>
          </a:prstGeom>
        </p:spPr>
      </p:pic>
      <p:pic>
        <p:nvPicPr>
          <p:cNvPr id="11" name="Graphic 10" descr="Badge Tick1 with solid fill">
            <a:extLst>
              <a:ext uri="{FF2B5EF4-FFF2-40B4-BE49-F238E27FC236}">
                <a16:creationId xmlns:a16="http://schemas.microsoft.com/office/drawing/2014/main" id="{23388B2A-A167-ADB9-C31A-544D4D8836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3257831"/>
            <a:ext cx="356496" cy="356496"/>
          </a:xfrm>
          <a:prstGeom prst="rect">
            <a:avLst/>
          </a:prstGeom>
        </p:spPr>
      </p:pic>
      <p:pic>
        <p:nvPicPr>
          <p:cNvPr id="14" name="Graphic 13" descr="Badge Tick1 with solid fill">
            <a:extLst>
              <a:ext uri="{FF2B5EF4-FFF2-40B4-BE49-F238E27FC236}">
                <a16:creationId xmlns:a16="http://schemas.microsoft.com/office/drawing/2014/main" id="{A5135CBD-72B6-E3D5-A45F-1EEBD3ABD3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5101121"/>
            <a:ext cx="356496" cy="356496"/>
          </a:xfrm>
          <a:prstGeom prst="rect">
            <a:avLst/>
          </a:prstGeom>
        </p:spPr>
      </p:pic>
      <p:pic>
        <p:nvPicPr>
          <p:cNvPr id="15" name="Graphic 14" descr="Badge Tick1 with solid fill">
            <a:extLst>
              <a:ext uri="{FF2B5EF4-FFF2-40B4-BE49-F238E27FC236}">
                <a16:creationId xmlns:a16="http://schemas.microsoft.com/office/drawing/2014/main" id="{31DE3BDC-416F-8F6D-72D1-DA83538118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5644911"/>
            <a:ext cx="356496" cy="356496"/>
          </a:xfrm>
          <a:prstGeom prst="rect">
            <a:avLst/>
          </a:prstGeom>
        </p:spPr>
      </p:pic>
      <p:pic>
        <p:nvPicPr>
          <p:cNvPr id="16" name="Graphic 15" descr="Badge Tick1 with solid fill">
            <a:extLst>
              <a:ext uri="{FF2B5EF4-FFF2-40B4-BE49-F238E27FC236}">
                <a16:creationId xmlns:a16="http://schemas.microsoft.com/office/drawing/2014/main" id="{5725A9B0-7879-D91C-7227-1FA56F78D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4592357"/>
            <a:ext cx="356496" cy="356496"/>
          </a:xfrm>
          <a:prstGeom prst="rect">
            <a:avLst/>
          </a:prstGeom>
        </p:spPr>
      </p:pic>
      <p:pic>
        <p:nvPicPr>
          <p:cNvPr id="17" name="Graphic 16" descr="Badge Tick1 with solid fill">
            <a:extLst>
              <a:ext uri="{FF2B5EF4-FFF2-40B4-BE49-F238E27FC236}">
                <a16:creationId xmlns:a16="http://schemas.microsoft.com/office/drawing/2014/main" id="{003ACB3C-CC35-4FCC-CD73-8E1824C4D9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60" y="4168108"/>
            <a:ext cx="356496" cy="3564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896a5916d4_1_152"/>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latin typeface="Barlow"/>
                <a:ea typeface="Barlow"/>
                <a:cs typeface="Barlow"/>
                <a:sym typeface="Barlow"/>
              </a:rPr>
              <a:t>Future Plans and Opportunities</a:t>
            </a:r>
            <a:endParaRPr>
              <a:latin typeface="Barlow"/>
              <a:ea typeface="Barlow"/>
              <a:cs typeface="Barlow"/>
              <a:sym typeface="Barlow"/>
            </a:endParaRPr>
          </a:p>
        </p:txBody>
      </p:sp>
      <p:sp>
        <p:nvSpPr>
          <p:cNvPr id="186" name="Google Shape;186;g1896a5916d4_1_152"/>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12</a:t>
            </a:fld>
            <a:endParaRPr/>
          </a:p>
        </p:txBody>
      </p:sp>
      <p:sp>
        <p:nvSpPr>
          <p:cNvPr id="187" name="Google Shape;187;g1896a5916d4_1_152"/>
          <p:cNvSpPr txBox="1"/>
          <p:nvPr/>
        </p:nvSpPr>
        <p:spPr>
          <a:xfrm>
            <a:off x="628500" y="1378800"/>
            <a:ext cx="9255729" cy="4100400"/>
          </a:xfrm>
          <a:prstGeom prst="rect">
            <a:avLst/>
          </a:prstGeom>
          <a:noFill/>
          <a:ln>
            <a:noFill/>
          </a:ln>
        </p:spPr>
        <p:txBody>
          <a:bodyPr spcFirstLastPara="1" wrap="square" lIns="0" tIns="0" rIns="0" bIns="0" anchor="t" anchorCtr="0">
            <a:noAutofit/>
          </a:bodyPr>
          <a:lstStyle/>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Developing DMQC for Deep profiles</a:t>
            </a:r>
            <a:r>
              <a:rPr lang="en-GB" sz="1800" dirty="0">
                <a:solidFill>
                  <a:schemeClr val="accent1"/>
                </a:solidFill>
                <a:latin typeface="Barlow"/>
                <a:ea typeface="Barlow"/>
                <a:cs typeface="Barlow"/>
                <a:sym typeface="Barlow"/>
              </a:rPr>
              <a:t>, methodology and reference data sets</a:t>
            </a: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Oxygen design studies</a:t>
            </a:r>
            <a:br>
              <a:rPr lang="en-GB" sz="1800" dirty="0">
                <a:solidFill>
                  <a:schemeClr val="accent1"/>
                </a:solidFill>
                <a:latin typeface="Barlow"/>
                <a:ea typeface="Barlow"/>
                <a:cs typeface="Barlow"/>
                <a:sym typeface="Barlow"/>
              </a:rPr>
            </a:br>
            <a:r>
              <a:rPr lang="en-GB" sz="1800" dirty="0">
                <a:solidFill>
                  <a:schemeClr val="accent1"/>
                </a:solidFill>
                <a:latin typeface="Barlow"/>
                <a:ea typeface="Barlow"/>
                <a:cs typeface="Barlow"/>
                <a:sym typeface="Barlow"/>
              </a:rPr>
              <a:t>- oxygen impact on physical and BGC state estimates</a:t>
            </a:r>
            <a:br>
              <a:rPr lang="en-GB" sz="1800" dirty="0">
                <a:solidFill>
                  <a:schemeClr val="accent1"/>
                </a:solidFill>
                <a:latin typeface="Barlow"/>
                <a:ea typeface="Barlow"/>
                <a:cs typeface="Barlow"/>
                <a:sym typeface="Barlow"/>
              </a:rPr>
            </a:br>
            <a:r>
              <a:rPr lang="en-GB" sz="1800" dirty="0">
                <a:solidFill>
                  <a:schemeClr val="accent1"/>
                </a:solidFill>
                <a:latin typeface="Barlow"/>
                <a:ea typeface="Barlow"/>
                <a:cs typeface="Barlow"/>
                <a:sym typeface="Barlow"/>
              </a:rPr>
              <a:t>- unknown accuracy estimates for Deep oxygen</a:t>
            </a: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Dynamic error estimates </a:t>
            </a:r>
            <a:r>
              <a:rPr lang="en-GB" sz="1800" dirty="0">
                <a:solidFill>
                  <a:schemeClr val="accent1"/>
                </a:solidFill>
                <a:latin typeface="Barlow"/>
                <a:ea typeface="Barlow"/>
                <a:cs typeface="Barlow"/>
                <a:sym typeface="Barlow"/>
              </a:rPr>
              <a:t>for BGC sensors evolving</a:t>
            </a: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dirty="0">
                <a:solidFill>
                  <a:schemeClr val="accent1"/>
                </a:solidFill>
                <a:latin typeface="Barlow"/>
                <a:ea typeface="Barlow"/>
                <a:cs typeface="Barlow"/>
                <a:sym typeface="Barlow"/>
              </a:rPr>
              <a:t>Continue to </a:t>
            </a:r>
            <a:r>
              <a:rPr lang="en-GB" sz="1800" b="1" dirty="0">
                <a:solidFill>
                  <a:schemeClr val="accent1"/>
                </a:solidFill>
                <a:latin typeface="Barlow"/>
                <a:ea typeface="Barlow"/>
                <a:cs typeface="Barlow"/>
                <a:sym typeface="Barlow"/>
              </a:rPr>
              <a:t>improve metadata to make Argo data FAIR</a:t>
            </a:r>
            <a:r>
              <a:rPr lang="en-GB" sz="1800" dirty="0">
                <a:solidFill>
                  <a:schemeClr val="accent1"/>
                </a:solidFill>
                <a:latin typeface="Barlow"/>
                <a:ea typeface="Barlow"/>
                <a:cs typeface="Barlow"/>
                <a:sym typeface="Barlow"/>
              </a:rPr>
              <a:t>. This activity should be in collaboration with other networks, particularly GOSHIP and Gliders</a:t>
            </a:r>
            <a:endParaRPr lang="en-GB" sz="1800" b="1" dirty="0">
              <a:solidFill>
                <a:schemeClr val="accent1"/>
              </a:solidFill>
              <a:latin typeface="Barlow"/>
              <a:ea typeface="Barlow"/>
              <a:cs typeface="Barlow"/>
              <a:sym typeface="Barlow"/>
            </a:endParaRP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Manufacturing Workshop in 2024</a:t>
            </a: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Engaging analysis and aggregating </a:t>
            </a:r>
            <a:r>
              <a:rPr lang="en-GB" sz="1800" b="1" dirty="0" err="1">
                <a:solidFill>
                  <a:schemeClr val="accent1"/>
                </a:solidFill>
                <a:latin typeface="Barlow"/>
                <a:ea typeface="Barlow"/>
                <a:cs typeface="Barlow"/>
                <a:sym typeface="Barlow"/>
              </a:rPr>
              <a:t>centers</a:t>
            </a:r>
            <a:r>
              <a:rPr lang="en-GB" sz="1800" b="1" dirty="0">
                <a:solidFill>
                  <a:schemeClr val="accent1"/>
                </a:solidFill>
                <a:latin typeface="Barlow"/>
                <a:ea typeface="Barlow"/>
                <a:cs typeface="Barlow"/>
                <a:sym typeface="Barlow"/>
              </a:rPr>
              <a:t> </a:t>
            </a:r>
            <a:r>
              <a:rPr lang="en-GB" sz="1800" dirty="0">
                <a:solidFill>
                  <a:schemeClr val="accent1"/>
                </a:solidFill>
                <a:latin typeface="Barlow"/>
                <a:ea typeface="Barlow"/>
                <a:cs typeface="Barlow"/>
                <a:sym typeface="Barlow"/>
              </a:rPr>
              <a:t>to improve use of Argo data</a:t>
            </a: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Involved in G7 technical workshop</a:t>
            </a:r>
          </a:p>
          <a:p>
            <a:pPr marL="8572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Engage with WMO May 2024 workshop </a:t>
            </a:r>
            <a:r>
              <a:rPr lang="en-GB" sz="1800" dirty="0">
                <a:solidFill>
                  <a:schemeClr val="accent1"/>
                </a:solidFill>
                <a:latin typeface="Barlow"/>
                <a:ea typeface="Barlow"/>
                <a:cs typeface="Barlow"/>
                <a:sym typeface="Barlow"/>
              </a:rPr>
              <a:t>planning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896a5916d4_1_170"/>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latin typeface="Barlow"/>
                <a:ea typeface="Barlow"/>
                <a:cs typeface="Barlow"/>
                <a:sym typeface="Barlow"/>
              </a:rPr>
              <a:t>Asks from OCG</a:t>
            </a:r>
            <a:endParaRPr>
              <a:latin typeface="Barlow"/>
              <a:ea typeface="Barlow"/>
              <a:cs typeface="Barlow"/>
              <a:sym typeface="Barlow"/>
            </a:endParaRPr>
          </a:p>
        </p:txBody>
      </p:sp>
      <p:sp>
        <p:nvSpPr>
          <p:cNvPr id="194" name="Google Shape;194;g1896a5916d4_1_170"/>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13</a:t>
            </a:fld>
            <a:endParaRPr/>
          </a:p>
        </p:txBody>
      </p:sp>
      <p:sp>
        <p:nvSpPr>
          <p:cNvPr id="195" name="Google Shape;195;g1896a5916d4_1_170"/>
          <p:cNvSpPr txBox="1"/>
          <p:nvPr/>
        </p:nvSpPr>
        <p:spPr>
          <a:xfrm>
            <a:off x="720750" y="1332450"/>
            <a:ext cx="10750500" cy="4100400"/>
          </a:xfrm>
          <a:prstGeom prst="rect">
            <a:avLst/>
          </a:prstGeom>
          <a:noFill/>
          <a:ln>
            <a:noFill/>
          </a:ln>
        </p:spPr>
        <p:txBody>
          <a:bodyPr spcFirstLastPara="1" wrap="square" lIns="0" tIns="0" rIns="0" bIns="0" anchor="t" anchorCtr="0">
            <a:noAutofit/>
          </a:bodyPr>
          <a:lstStyle/>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GB" sz="1800" b="1" dirty="0">
                <a:solidFill>
                  <a:schemeClr val="accent1"/>
                </a:solidFill>
                <a:latin typeface="Barlow"/>
                <a:ea typeface="Barlow"/>
                <a:cs typeface="Barlow"/>
                <a:sym typeface="Barlow"/>
              </a:rPr>
              <a:t>Replace binary result for OCG Network Attributes </a:t>
            </a:r>
            <a:r>
              <a:rPr lang="en-GB" sz="1800" dirty="0">
                <a:solidFill>
                  <a:schemeClr val="accent1"/>
                </a:solidFill>
                <a:latin typeface="Barlow"/>
                <a:ea typeface="Barlow"/>
                <a:cs typeface="Barlow"/>
                <a:sym typeface="Barlow"/>
              </a:rPr>
              <a:t>to move towards a WMO RRR requirements form for global EOVs. For example, for estimates of the global change in heat and freshwater, we need to resolve the temperature throughout the ocean on nominal 1000 km scale on a time scale of 3 months.  Then a index can indicate what fraction of the global ocean is resolved by the network measurements. Similar indices can be formulated for other EOVs and the relevant scientific questions such as the carbon cycle, acidification and deoxygenation...</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GB" sz="1800" dirty="0">
                <a:solidFill>
                  <a:schemeClr val="accent1"/>
                </a:solidFill>
                <a:latin typeface="Barlow"/>
                <a:ea typeface="Barlow"/>
                <a:cs typeface="Barlow"/>
                <a:sym typeface="Barlow"/>
              </a:rPr>
              <a:t>Help with </a:t>
            </a:r>
            <a:r>
              <a:rPr lang="en-GB" sz="1800" b="1" dirty="0">
                <a:solidFill>
                  <a:schemeClr val="accent1"/>
                </a:solidFill>
                <a:latin typeface="Barlow"/>
                <a:ea typeface="Barlow"/>
                <a:cs typeface="Barlow"/>
                <a:sym typeface="Barlow"/>
              </a:rPr>
              <a:t>engaging the UN Decade activities </a:t>
            </a:r>
            <a:r>
              <a:rPr lang="en-GB" sz="1800" dirty="0">
                <a:solidFill>
                  <a:schemeClr val="accent1"/>
                </a:solidFill>
                <a:latin typeface="Barlow"/>
                <a:ea typeface="Barlow"/>
                <a:cs typeface="Barlow"/>
                <a:sym typeface="Barlow"/>
              </a:rPr>
              <a:t>to develop these indices</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GB" sz="1800" dirty="0">
                <a:solidFill>
                  <a:schemeClr val="accent1"/>
                </a:solidFill>
                <a:latin typeface="Barlow"/>
                <a:ea typeface="Barlow"/>
                <a:cs typeface="Barlow"/>
                <a:sym typeface="Barlow"/>
              </a:rPr>
              <a:t>Need </a:t>
            </a:r>
            <a:r>
              <a:rPr lang="en-GB" sz="1800" b="1" dirty="0">
                <a:solidFill>
                  <a:schemeClr val="accent1"/>
                </a:solidFill>
                <a:latin typeface="Barlow"/>
                <a:ea typeface="Barlow"/>
                <a:cs typeface="Barlow"/>
                <a:sym typeface="Barlow"/>
              </a:rPr>
              <a:t>summary of the UN Decade reporting</a:t>
            </a:r>
            <a:r>
              <a:rPr lang="en-GB" sz="1800" dirty="0">
                <a:solidFill>
                  <a:schemeClr val="accent1"/>
                </a:solidFill>
                <a:latin typeface="Barlow"/>
                <a:ea typeface="Barlow"/>
                <a:cs typeface="Barlow"/>
                <a:sym typeface="Barlow"/>
              </a:rPr>
              <a:t>.</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GB" sz="1800" dirty="0">
                <a:solidFill>
                  <a:schemeClr val="accent1"/>
                </a:solidFill>
                <a:latin typeface="Barlow"/>
                <a:ea typeface="Barlow"/>
                <a:cs typeface="Barlow"/>
                <a:sym typeface="Barlow"/>
              </a:rPr>
              <a:t>Continue to look for </a:t>
            </a:r>
            <a:r>
              <a:rPr lang="en-GB" sz="1800" b="1" dirty="0">
                <a:solidFill>
                  <a:schemeClr val="accent1"/>
                </a:solidFill>
                <a:latin typeface="Barlow"/>
                <a:ea typeface="Barlow"/>
                <a:cs typeface="Barlow"/>
                <a:sym typeface="Barlow"/>
              </a:rPr>
              <a:t>OCG network collaboration on sensor development </a:t>
            </a:r>
            <a:r>
              <a:rPr lang="en-GB" sz="1800" dirty="0">
                <a:solidFill>
                  <a:schemeClr val="accent1"/>
                </a:solidFill>
                <a:latin typeface="Barlow"/>
                <a:ea typeface="Barlow"/>
                <a:cs typeface="Barlow"/>
                <a:sym typeface="Barlow"/>
              </a:rPr>
              <a:t>and sensor static and dynamic corrections.</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GB" sz="1800" dirty="0">
                <a:solidFill>
                  <a:schemeClr val="accent1"/>
                </a:solidFill>
                <a:latin typeface="Barlow"/>
                <a:ea typeface="Barlow"/>
                <a:cs typeface="Barlow"/>
                <a:sym typeface="Barlow"/>
              </a:rPr>
              <a:t>Continue to look for </a:t>
            </a:r>
            <a:r>
              <a:rPr lang="en-GB" sz="1800" b="1" dirty="0">
                <a:solidFill>
                  <a:schemeClr val="accent1"/>
                </a:solidFill>
                <a:latin typeface="Barlow"/>
                <a:ea typeface="Barlow"/>
                <a:cs typeface="Barlow"/>
                <a:sym typeface="Barlow"/>
              </a:rPr>
              <a:t>cross network deployment planning</a:t>
            </a:r>
            <a:r>
              <a:rPr lang="en-GB" sz="1800" dirty="0">
                <a:solidFill>
                  <a:schemeClr val="accent1"/>
                </a:solidFill>
                <a:latin typeface="Barlow"/>
                <a:ea typeface="Barlow"/>
                <a:cs typeface="Barlow"/>
                <a:sym typeface="Barlow"/>
              </a:rPr>
              <a:t>.</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endParaRPr sz="1800" dirty="0">
              <a:solidFill>
                <a:schemeClr val="accent1"/>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896a5916d4_1_57"/>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OneArgo</a:t>
            </a:r>
            <a:endParaRPr dirty="0">
              <a:latin typeface="Barlow"/>
              <a:ea typeface="Barlow"/>
              <a:cs typeface="Barlow"/>
              <a:sym typeface="Barlow"/>
            </a:endParaRPr>
          </a:p>
        </p:txBody>
      </p:sp>
      <p:sp>
        <p:nvSpPr>
          <p:cNvPr id="154" name="Google Shape;154;g1896a5916d4_1_57"/>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a:t>
            </a:fld>
            <a:endParaRPr/>
          </a:p>
        </p:txBody>
      </p:sp>
      <p:sp>
        <p:nvSpPr>
          <p:cNvPr id="5" name="TextBox 4">
            <a:extLst>
              <a:ext uri="{FF2B5EF4-FFF2-40B4-BE49-F238E27FC236}">
                <a16:creationId xmlns:a16="http://schemas.microsoft.com/office/drawing/2014/main" id="{5DCD35C4-CEBC-6D46-ABE0-92CDFD4E7C62}"/>
              </a:ext>
            </a:extLst>
          </p:cNvPr>
          <p:cNvSpPr txBox="1"/>
          <p:nvPr/>
        </p:nvSpPr>
        <p:spPr>
          <a:xfrm>
            <a:off x="6313258" y="1285462"/>
            <a:ext cx="5634681" cy="4924425"/>
          </a:xfrm>
          <a:prstGeom prst="rect">
            <a:avLst/>
          </a:prstGeom>
          <a:noFill/>
        </p:spPr>
        <p:txBody>
          <a:bodyPr wrap="square" rtlCol="0">
            <a:spAutoFit/>
          </a:bodyPr>
          <a:lstStyle/>
          <a:p>
            <a:pPr algn="l"/>
            <a:r>
              <a:rPr lang="en-US" sz="2000" dirty="0"/>
              <a:t>Global array of </a:t>
            </a:r>
            <a:r>
              <a:rPr lang="en-US" sz="2000" b="1" dirty="0"/>
              <a:t>4700 profiling floats</a:t>
            </a:r>
          </a:p>
          <a:p>
            <a:pPr algn="l"/>
            <a:endParaRPr lang="en-US" sz="2000" dirty="0"/>
          </a:p>
          <a:p>
            <a:pPr marL="342900" indent="-342900" algn="l">
              <a:buFont typeface="Arial" panose="020B0604020202020204" pitchFamily="34" charset="0"/>
              <a:buChar char="•"/>
            </a:pPr>
            <a:r>
              <a:rPr lang="en-US" sz="2000" b="1" dirty="0"/>
              <a:t>BGC Argo </a:t>
            </a:r>
            <a:r>
              <a:rPr lang="en-US" sz="2000" dirty="0"/>
              <a:t>to address ocean carbon sink, ocean acidification, and ocean deoxygenation,</a:t>
            </a:r>
          </a:p>
          <a:p>
            <a:pPr marL="342900" indent="-342900" algn="l">
              <a:buFont typeface="Arial" panose="020B0604020202020204" pitchFamily="34" charset="0"/>
              <a:buChar char="•"/>
            </a:pPr>
            <a:r>
              <a:rPr lang="en-US" sz="2000" b="1" dirty="0"/>
              <a:t>Deep Argo </a:t>
            </a:r>
            <a:r>
              <a:rPr lang="en-US" sz="2000" dirty="0"/>
              <a:t>to sample to full depth</a:t>
            </a:r>
          </a:p>
          <a:p>
            <a:pPr marL="342900" indent="-342900">
              <a:buFont typeface="Arial" panose="020B0604020202020204" pitchFamily="34" charset="0"/>
              <a:buChar char="•"/>
            </a:pPr>
            <a:r>
              <a:rPr lang="en-US" sz="2000" b="1" dirty="0"/>
              <a:t>Core </a:t>
            </a:r>
            <a:r>
              <a:rPr lang="en-US" sz="2000" dirty="0"/>
              <a:t>continues global coverage for real-time forecasting, climate analyses and use by broader oceanographic community, with increased coverage for</a:t>
            </a:r>
            <a:br>
              <a:rPr lang="en-US" sz="2000" dirty="0"/>
            </a:br>
            <a:r>
              <a:rPr lang="en-US" sz="2000" dirty="0"/>
              <a:t>- high latitude oceans with seasonal ice</a:t>
            </a:r>
            <a:br>
              <a:rPr lang="en-US" sz="2000" dirty="0"/>
            </a:br>
            <a:r>
              <a:rPr lang="en-US" sz="2000" dirty="0"/>
              <a:t>-  marginal seas</a:t>
            </a:r>
            <a:br>
              <a:rPr lang="en-US" sz="2000" dirty="0"/>
            </a:br>
            <a:r>
              <a:rPr lang="en-US" sz="2000" dirty="0"/>
              <a:t>- enhanced sampling for:</a:t>
            </a:r>
            <a:br>
              <a:rPr lang="en-US" sz="2000" dirty="0"/>
            </a:br>
            <a:r>
              <a:rPr lang="en-US" sz="2000" dirty="0"/>
              <a:t>	Tropical Pacific Ocean</a:t>
            </a:r>
            <a:br>
              <a:rPr lang="en-US" sz="2000" dirty="0"/>
            </a:br>
            <a:r>
              <a:rPr lang="en-US" sz="2000" dirty="0"/>
              <a:t>	Western Boundary regions,</a:t>
            </a:r>
            <a:br>
              <a:rPr lang="en-US" sz="2000" dirty="0"/>
            </a:br>
            <a:endParaRPr lang="en-US" dirty="0"/>
          </a:p>
        </p:txBody>
      </p:sp>
      <p:pic>
        <p:nvPicPr>
          <p:cNvPr id="3" name="Picture 2" descr="A picture containing text, screenshot, map&#10;&#10;Description automatically generated">
            <a:extLst>
              <a:ext uri="{FF2B5EF4-FFF2-40B4-BE49-F238E27FC236}">
                <a16:creationId xmlns:a16="http://schemas.microsoft.com/office/drawing/2014/main" id="{5C46A5F4-25AB-C586-759A-40A023C9A89E}"/>
              </a:ext>
            </a:extLst>
          </p:cNvPr>
          <p:cNvPicPr>
            <a:picLocks noChangeAspect="1"/>
          </p:cNvPicPr>
          <p:nvPr/>
        </p:nvPicPr>
        <p:blipFill>
          <a:blip r:embed="rId3"/>
          <a:stretch>
            <a:fillRect/>
          </a:stretch>
        </p:blipFill>
        <p:spPr>
          <a:xfrm>
            <a:off x="336826" y="1000529"/>
            <a:ext cx="5804250" cy="41015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Status of the Argo Array</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a:t>
            </a:fld>
            <a:endParaRPr/>
          </a:p>
        </p:txBody>
      </p:sp>
      <p:pic>
        <p:nvPicPr>
          <p:cNvPr id="10" name="Picture 9" descr="A picture containing text, screenshot, map&#10;&#10;Description automatically generated">
            <a:extLst>
              <a:ext uri="{FF2B5EF4-FFF2-40B4-BE49-F238E27FC236}">
                <a16:creationId xmlns:a16="http://schemas.microsoft.com/office/drawing/2014/main" id="{1406709A-BFFF-9968-6C10-DA62C38E5CE0}"/>
              </a:ext>
            </a:extLst>
          </p:cNvPr>
          <p:cNvPicPr>
            <a:picLocks noChangeAspect="1"/>
          </p:cNvPicPr>
          <p:nvPr/>
        </p:nvPicPr>
        <p:blipFill>
          <a:blip r:embed="rId3"/>
          <a:stretch>
            <a:fillRect/>
          </a:stretch>
        </p:blipFill>
        <p:spPr>
          <a:xfrm>
            <a:off x="220484" y="1415738"/>
            <a:ext cx="7349506" cy="5199710"/>
          </a:xfrm>
          <a:prstGeom prst="rect">
            <a:avLst/>
          </a:prstGeom>
        </p:spPr>
      </p:pic>
      <p:sp>
        <p:nvSpPr>
          <p:cNvPr id="11" name="TextBox 10">
            <a:extLst>
              <a:ext uri="{FF2B5EF4-FFF2-40B4-BE49-F238E27FC236}">
                <a16:creationId xmlns:a16="http://schemas.microsoft.com/office/drawing/2014/main" id="{9C844D5E-6B8D-DBA0-DB31-0B3A157C0E2F}"/>
              </a:ext>
            </a:extLst>
          </p:cNvPr>
          <p:cNvSpPr txBox="1"/>
          <p:nvPr/>
        </p:nvSpPr>
        <p:spPr>
          <a:xfrm>
            <a:off x="7541573" y="4521897"/>
            <a:ext cx="3911341" cy="1600438"/>
          </a:xfrm>
          <a:prstGeom prst="rect">
            <a:avLst/>
          </a:prstGeom>
          <a:noFill/>
        </p:spPr>
        <p:txBody>
          <a:bodyPr wrap="square" rtlCol="0">
            <a:spAutoFit/>
          </a:bodyPr>
          <a:lstStyle/>
          <a:p>
            <a:pPr marL="285750" indent="-285750">
              <a:buFont typeface="Arial" panose="020B0604020202020204" pitchFamily="34" charset="0"/>
              <a:buChar char="•"/>
            </a:pPr>
            <a:r>
              <a:rPr lang="en-US" dirty="0"/>
              <a:t>Slow decrease from maximum in 2018</a:t>
            </a:r>
          </a:p>
          <a:p>
            <a:pPr marL="285750" indent="-285750">
              <a:buFont typeface="Arial" panose="020B0604020202020204" pitchFamily="34" charset="0"/>
              <a:buChar char="•"/>
            </a:pPr>
            <a:r>
              <a:rPr lang="en-US" dirty="0"/>
              <a:t>Significant holes in the Indian and Southern Oceans</a:t>
            </a:r>
          </a:p>
          <a:p>
            <a:pPr marL="285750" indent="-285750">
              <a:buFont typeface="Arial" panose="020B0604020202020204" pitchFamily="34" charset="0"/>
              <a:buChar char="•"/>
            </a:pPr>
            <a:r>
              <a:rPr lang="en-US" dirty="0"/>
              <a:t>TPOS2020 enhanced coverage no longer exists</a:t>
            </a:r>
          </a:p>
          <a:p>
            <a:pPr marL="285750" indent="-285750">
              <a:buFont typeface="Arial" panose="020B0604020202020204" pitchFamily="34" charset="0"/>
              <a:buChar char="•"/>
            </a:pPr>
            <a:r>
              <a:rPr lang="en-US" dirty="0"/>
              <a:t>Western boundary current enhancements never realized</a:t>
            </a:r>
          </a:p>
        </p:txBody>
      </p:sp>
      <p:pic>
        <p:nvPicPr>
          <p:cNvPr id="12" name="Picture 11" descr="A picture containing text, plot, diagram, line&#10;&#10;Description automatically generated">
            <a:extLst>
              <a:ext uri="{FF2B5EF4-FFF2-40B4-BE49-F238E27FC236}">
                <a16:creationId xmlns:a16="http://schemas.microsoft.com/office/drawing/2014/main" id="{C4835F59-8F93-772C-D8DA-4395A094E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970" y="1698775"/>
            <a:ext cx="3911341" cy="2643837"/>
          </a:xfrm>
          <a:prstGeom prst="rect">
            <a:avLst/>
          </a:prstGeom>
        </p:spPr>
      </p:pic>
      <p:sp>
        <p:nvSpPr>
          <p:cNvPr id="13" name="TextBox 12">
            <a:extLst>
              <a:ext uri="{FF2B5EF4-FFF2-40B4-BE49-F238E27FC236}">
                <a16:creationId xmlns:a16="http://schemas.microsoft.com/office/drawing/2014/main" id="{A55CF9F3-2D82-AB63-506B-DC521868F3DC}"/>
              </a:ext>
            </a:extLst>
          </p:cNvPr>
          <p:cNvSpPr txBox="1"/>
          <p:nvPr/>
        </p:nvSpPr>
        <p:spPr>
          <a:xfrm>
            <a:off x="8074901" y="1150158"/>
            <a:ext cx="2844686" cy="369332"/>
          </a:xfrm>
          <a:prstGeom prst="rect">
            <a:avLst/>
          </a:prstGeom>
          <a:noFill/>
        </p:spPr>
        <p:txBody>
          <a:bodyPr wrap="square" rtlCol="0">
            <a:spAutoFit/>
          </a:bodyPr>
          <a:lstStyle/>
          <a:p>
            <a:r>
              <a:rPr lang="en-US" dirty="0"/>
              <a:t>Size of the Array</a:t>
            </a:r>
          </a:p>
        </p:txBody>
      </p:sp>
      <p:sp>
        <p:nvSpPr>
          <p:cNvPr id="2" name="TextBox 1">
            <a:extLst>
              <a:ext uri="{FF2B5EF4-FFF2-40B4-BE49-F238E27FC236}">
                <a16:creationId xmlns:a16="http://schemas.microsoft.com/office/drawing/2014/main" id="{28236836-D641-8759-EEE7-103E36DECE91}"/>
              </a:ext>
            </a:extLst>
          </p:cNvPr>
          <p:cNvSpPr txBox="1"/>
          <p:nvPr/>
        </p:nvSpPr>
        <p:spPr>
          <a:xfrm>
            <a:off x="7606323" y="2519010"/>
            <a:ext cx="344966" cy="307777"/>
          </a:xfrm>
          <a:prstGeom prst="rect">
            <a:avLst/>
          </a:prstGeom>
          <a:noFill/>
        </p:spPr>
        <p:txBody>
          <a:bodyPr wrap="none" rtlCol="0">
            <a:spAutoFit/>
          </a:bodyPr>
          <a:lstStyle/>
          <a:p>
            <a:r>
              <a:rPr lang="en-US" dirty="0"/>
              <a:t>%</a:t>
            </a:r>
          </a:p>
        </p:txBody>
      </p:sp>
      <p:sp>
        <p:nvSpPr>
          <p:cNvPr id="3" name="TextBox 2">
            <a:extLst>
              <a:ext uri="{FF2B5EF4-FFF2-40B4-BE49-F238E27FC236}">
                <a16:creationId xmlns:a16="http://schemas.microsoft.com/office/drawing/2014/main" id="{C98E5768-52EB-58A6-C25C-A0D0CF6A76EB}"/>
              </a:ext>
            </a:extLst>
          </p:cNvPr>
          <p:cNvSpPr txBox="1"/>
          <p:nvPr/>
        </p:nvSpPr>
        <p:spPr>
          <a:xfrm>
            <a:off x="9686926" y="3429000"/>
            <a:ext cx="532518" cy="307777"/>
          </a:xfrm>
          <a:prstGeom prst="rect">
            <a:avLst/>
          </a:prstGeom>
          <a:noFill/>
        </p:spPr>
        <p:txBody>
          <a:bodyPr wrap="none" rtlCol="0">
            <a:spAutoFit/>
          </a:bodyPr>
          <a:lstStyle/>
          <a:p>
            <a:r>
              <a:rPr lang="en-US" dirty="0"/>
              <a:t>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Status of the Argo Array</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a:t>
            </a:fld>
            <a:endParaRPr/>
          </a:p>
        </p:txBody>
      </p:sp>
      <p:pic>
        <p:nvPicPr>
          <p:cNvPr id="2" name="Image 4">
            <a:extLst>
              <a:ext uri="{FF2B5EF4-FFF2-40B4-BE49-F238E27FC236}">
                <a16:creationId xmlns:a16="http://schemas.microsoft.com/office/drawing/2014/main" id="{8AD3D79D-5F24-E3AE-129D-E110579471C3}"/>
              </a:ext>
            </a:extLst>
          </p:cNvPr>
          <p:cNvPicPr>
            <a:picLocks noChangeAspect="1"/>
          </p:cNvPicPr>
          <p:nvPr/>
        </p:nvPicPr>
        <p:blipFill rotWithShape="1">
          <a:blip r:embed="rId3">
            <a:extLst>
              <a:ext uri="{28A0092B-C50C-407E-A947-70E740481C1C}">
                <a14:useLocalDpi xmlns:a14="http://schemas.microsoft.com/office/drawing/2010/main" val="0"/>
              </a:ext>
            </a:extLst>
          </a:blip>
          <a:srcRect t="6115" b="-6019"/>
          <a:stretch/>
        </p:blipFill>
        <p:spPr>
          <a:xfrm>
            <a:off x="7358948" y="1280160"/>
            <a:ext cx="3788534" cy="2468880"/>
          </a:xfrm>
          <a:prstGeom prst="rect">
            <a:avLst/>
          </a:prstGeom>
        </p:spPr>
      </p:pic>
      <p:sp>
        <p:nvSpPr>
          <p:cNvPr id="3" name="TextBox 2">
            <a:extLst>
              <a:ext uri="{FF2B5EF4-FFF2-40B4-BE49-F238E27FC236}">
                <a16:creationId xmlns:a16="http://schemas.microsoft.com/office/drawing/2014/main" id="{36611BDE-9125-42ED-4F65-721F00EEF330}"/>
              </a:ext>
            </a:extLst>
          </p:cNvPr>
          <p:cNvSpPr txBox="1"/>
          <p:nvPr/>
        </p:nvSpPr>
        <p:spPr>
          <a:xfrm>
            <a:off x="363070" y="1347676"/>
            <a:ext cx="6535271"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3877 floats listed at Ocean-Ops</a:t>
            </a:r>
          </a:p>
          <a:p>
            <a:pPr marL="285750" indent="-285750">
              <a:buFont typeface="Arial" panose="020B0604020202020204" pitchFamily="34" charset="0"/>
              <a:buChar char="•"/>
            </a:pPr>
            <a:r>
              <a:rPr lang="en-US" sz="2000" dirty="0"/>
              <a:t>682 grey-listed floats with bad Abrupt Salinity Drift</a:t>
            </a:r>
          </a:p>
          <a:p>
            <a:pPr marL="285750" indent="-285750">
              <a:buFont typeface="Arial" panose="020B0604020202020204" pitchFamily="34" charset="0"/>
              <a:buChar char="•"/>
            </a:pPr>
            <a:r>
              <a:rPr lang="en-US" sz="2000" dirty="0"/>
              <a:t>140 floats profile &lt; 1200 </a:t>
            </a:r>
            <a:r>
              <a:rPr lang="en-US" sz="2000" dirty="0" err="1"/>
              <a:t>dbar</a:t>
            </a:r>
            <a:endParaRPr lang="en-US" sz="2000" dirty="0"/>
          </a:p>
          <a:p>
            <a:pPr marL="285750" indent="-285750">
              <a:buFont typeface="Arial" panose="020B0604020202020204" pitchFamily="34" charset="0"/>
              <a:buChar char="•"/>
            </a:pPr>
            <a:r>
              <a:rPr lang="en-US" sz="2000" b="1" dirty="0"/>
              <a:t>Effective array of ~3000 “healthy” floats</a:t>
            </a:r>
            <a:br>
              <a:rPr lang="en-US" sz="2000" dirty="0"/>
            </a:br>
            <a:r>
              <a:rPr lang="en-US" sz="2000" dirty="0"/>
              <a:t>comparable to original Core Argo Design</a:t>
            </a:r>
            <a:br>
              <a:rPr lang="en-US" sz="2000" dirty="0"/>
            </a:br>
            <a:r>
              <a:rPr lang="en-US" sz="2000" b="1" dirty="0"/>
              <a:t>64% of </a:t>
            </a:r>
            <a:r>
              <a:rPr lang="en-US" sz="2000" b="1" dirty="0" err="1"/>
              <a:t>OneArgo</a:t>
            </a:r>
            <a:r>
              <a:rPr lang="en-US" sz="2000" b="1" dirty="0"/>
              <a:t> Core target</a:t>
            </a:r>
          </a:p>
          <a:p>
            <a:pPr marL="285750" indent="-285750">
              <a:buFont typeface="Arial" panose="020B0604020202020204" pitchFamily="34" charset="0"/>
              <a:buChar char="•"/>
            </a:pPr>
            <a:r>
              <a:rPr lang="en-US" sz="2000" dirty="0"/>
              <a:t>240 Deep floats (4000 -6000 </a:t>
            </a:r>
            <a:r>
              <a:rPr lang="en-US" sz="2000" dirty="0" err="1"/>
              <a:t>dbar</a:t>
            </a:r>
            <a:r>
              <a:rPr lang="en-US" sz="2000" dirty="0"/>
              <a:t>), effectively limited to initial regional deployments</a:t>
            </a:r>
            <a:br>
              <a:rPr lang="en-US" sz="2000" dirty="0"/>
            </a:br>
            <a:r>
              <a:rPr lang="en-US" sz="2000" b="1" dirty="0"/>
              <a:t>25% of </a:t>
            </a:r>
            <a:r>
              <a:rPr lang="en-US" sz="2000" b="1" dirty="0" err="1"/>
              <a:t>OneArgo</a:t>
            </a:r>
            <a:r>
              <a:rPr lang="en-US" sz="2000" b="1" dirty="0"/>
              <a:t> Deep target</a:t>
            </a:r>
          </a:p>
          <a:p>
            <a:pPr marL="285750" indent="-285750">
              <a:buFont typeface="Arial" panose="020B0604020202020204" pitchFamily="34" charset="0"/>
              <a:buChar char="•"/>
            </a:pPr>
            <a:r>
              <a:rPr lang="en-US" sz="2000" dirty="0"/>
              <a:t>333 BGC floats (with more than O</a:t>
            </a:r>
            <a:r>
              <a:rPr lang="en-US" sz="2000" baseline="-25000" dirty="0"/>
              <a:t>2</a:t>
            </a:r>
            <a:r>
              <a:rPr lang="en-US" sz="2000" dirty="0"/>
              <a:t> sensor)</a:t>
            </a:r>
            <a:br>
              <a:rPr lang="en-US" sz="2000" dirty="0"/>
            </a:br>
            <a:r>
              <a:rPr lang="en-US" sz="2000" dirty="0"/>
              <a:t>Large contribution from one-time grant from US NSF for SOCCOM and GOBGC programs. A proposal to continue SOCOM is being prepared. GOBC will not be sustained.</a:t>
            </a:r>
            <a:br>
              <a:rPr lang="en-US" sz="2000" dirty="0"/>
            </a:br>
            <a:r>
              <a:rPr lang="en-US" sz="2000" b="1" dirty="0"/>
              <a:t>29% of </a:t>
            </a:r>
            <a:r>
              <a:rPr lang="en-US" sz="2000" b="1" dirty="0" err="1"/>
              <a:t>OneArgo</a:t>
            </a:r>
            <a:r>
              <a:rPr lang="en-US" sz="2000" b="1" dirty="0"/>
              <a:t> BGC target</a:t>
            </a:r>
          </a:p>
          <a:p>
            <a:endParaRPr lang="en-US" sz="2000" dirty="0"/>
          </a:p>
        </p:txBody>
      </p:sp>
      <p:sp>
        <p:nvSpPr>
          <p:cNvPr id="4" name="TextBox 3">
            <a:extLst>
              <a:ext uri="{FF2B5EF4-FFF2-40B4-BE49-F238E27FC236}">
                <a16:creationId xmlns:a16="http://schemas.microsoft.com/office/drawing/2014/main" id="{C6D7F054-3691-6643-A7D3-6102835B3BF2}"/>
              </a:ext>
            </a:extLst>
          </p:cNvPr>
          <p:cNvSpPr txBox="1"/>
          <p:nvPr/>
        </p:nvSpPr>
        <p:spPr>
          <a:xfrm>
            <a:off x="7304605" y="4052556"/>
            <a:ext cx="3897221" cy="1569660"/>
          </a:xfrm>
          <a:prstGeom prst="rect">
            <a:avLst/>
          </a:prstGeom>
          <a:noFill/>
        </p:spPr>
        <p:txBody>
          <a:bodyPr wrap="square" rtlCol="0">
            <a:spAutoFit/>
          </a:bodyPr>
          <a:lstStyle/>
          <a:p>
            <a:r>
              <a:rPr lang="en-US" sz="1600" dirty="0"/>
              <a:t>Performance of SBE41 CTDs by serial number</a:t>
            </a:r>
          </a:p>
          <a:p>
            <a:pPr marL="285750" indent="-285750">
              <a:buFont typeface="Arial" panose="020B0604020202020204" pitchFamily="34" charset="0"/>
              <a:buChar char="•"/>
            </a:pPr>
            <a:r>
              <a:rPr lang="en-US" sz="1600" dirty="0"/>
              <a:t>Abrupt Salinity Drift is due to change in manufacturing of conductivity cells</a:t>
            </a:r>
          </a:p>
          <a:p>
            <a:pPr marL="285750" indent="-285750">
              <a:buFont typeface="Arial" panose="020B0604020202020204" pitchFamily="34" charset="0"/>
              <a:buChar char="•"/>
            </a:pPr>
            <a:r>
              <a:rPr lang="en-US" sz="1600" dirty="0"/>
              <a:t>Recent batches of sensor do not show a significant fraction of failures.</a:t>
            </a:r>
          </a:p>
        </p:txBody>
      </p:sp>
      <p:sp>
        <p:nvSpPr>
          <p:cNvPr id="5" name="TextBox 4">
            <a:extLst>
              <a:ext uri="{FF2B5EF4-FFF2-40B4-BE49-F238E27FC236}">
                <a16:creationId xmlns:a16="http://schemas.microsoft.com/office/drawing/2014/main" id="{6E43A102-B923-31D8-C994-9C074298176B}"/>
              </a:ext>
            </a:extLst>
          </p:cNvPr>
          <p:cNvSpPr txBox="1"/>
          <p:nvPr/>
        </p:nvSpPr>
        <p:spPr>
          <a:xfrm>
            <a:off x="11162884" y="2210793"/>
            <a:ext cx="344966" cy="307777"/>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366045E3-990F-3737-72E0-B5D310A3C546}"/>
              </a:ext>
            </a:extLst>
          </p:cNvPr>
          <p:cNvSpPr txBox="1"/>
          <p:nvPr/>
        </p:nvSpPr>
        <p:spPr>
          <a:xfrm>
            <a:off x="8484973" y="3548277"/>
            <a:ext cx="1329210" cy="307777"/>
          </a:xfrm>
          <a:prstGeom prst="rect">
            <a:avLst/>
          </a:prstGeom>
          <a:noFill/>
        </p:spPr>
        <p:txBody>
          <a:bodyPr wrap="none" rtlCol="0">
            <a:spAutoFit/>
          </a:bodyPr>
          <a:lstStyle/>
          <a:p>
            <a:r>
              <a:rPr lang="en-US" dirty="0"/>
              <a:t>Serial Number</a:t>
            </a:r>
          </a:p>
        </p:txBody>
      </p:sp>
      <p:sp>
        <p:nvSpPr>
          <p:cNvPr id="7" name="TextBox 6">
            <a:extLst>
              <a:ext uri="{FF2B5EF4-FFF2-40B4-BE49-F238E27FC236}">
                <a16:creationId xmlns:a16="http://schemas.microsoft.com/office/drawing/2014/main" id="{4F94AB95-9580-EB4F-CE7C-2B93690B1747}"/>
              </a:ext>
            </a:extLst>
          </p:cNvPr>
          <p:cNvSpPr txBox="1"/>
          <p:nvPr/>
        </p:nvSpPr>
        <p:spPr>
          <a:xfrm>
            <a:off x="8023654" y="1017763"/>
            <a:ext cx="2962671" cy="307777"/>
          </a:xfrm>
          <a:prstGeom prst="rect">
            <a:avLst/>
          </a:prstGeom>
          <a:noFill/>
        </p:spPr>
        <p:txBody>
          <a:bodyPr wrap="none" rtlCol="0">
            <a:spAutoFit/>
          </a:bodyPr>
          <a:lstStyle/>
          <a:p>
            <a:r>
              <a:rPr lang="en-US" dirty="0" err="1"/>
              <a:t>Unadjustable</a:t>
            </a:r>
            <a:r>
              <a:rPr lang="en-US" dirty="0"/>
              <a:t> Conductivity Sensors</a:t>
            </a:r>
          </a:p>
        </p:txBody>
      </p:sp>
      <p:sp>
        <p:nvSpPr>
          <p:cNvPr id="8" name="TextBox 7">
            <a:extLst>
              <a:ext uri="{FF2B5EF4-FFF2-40B4-BE49-F238E27FC236}">
                <a16:creationId xmlns:a16="http://schemas.microsoft.com/office/drawing/2014/main" id="{33409C88-0F5E-9A16-04F1-066F9901575F}"/>
              </a:ext>
            </a:extLst>
          </p:cNvPr>
          <p:cNvSpPr txBox="1"/>
          <p:nvPr/>
        </p:nvSpPr>
        <p:spPr>
          <a:xfrm rot="16200000">
            <a:off x="6788030" y="2228572"/>
            <a:ext cx="821059" cy="307777"/>
          </a:xfrm>
          <a:prstGeom prst="rect">
            <a:avLst/>
          </a:prstGeom>
          <a:noFill/>
        </p:spPr>
        <p:txBody>
          <a:bodyPr wrap="none" rtlCol="0">
            <a:spAutoFit/>
          </a:bodyPr>
          <a:lstStyle/>
          <a:p>
            <a:r>
              <a:rPr lang="en-US" dirty="0"/>
              <a:t>Number</a:t>
            </a:r>
          </a:p>
        </p:txBody>
      </p:sp>
    </p:spTree>
    <p:extLst>
      <p:ext uri="{BB962C8B-B14F-4D97-AF65-F5344CB8AC3E}">
        <p14:creationId xmlns:p14="http://schemas.microsoft.com/office/powerpoint/2010/main" val="347822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Float Development</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a:t>
            </a:fld>
            <a:endParaRPr/>
          </a:p>
        </p:txBody>
      </p:sp>
      <p:pic>
        <p:nvPicPr>
          <p:cNvPr id="3" name="Google Shape;98;p6">
            <a:extLst>
              <a:ext uri="{FF2B5EF4-FFF2-40B4-BE49-F238E27FC236}">
                <a16:creationId xmlns:a16="http://schemas.microsoft.com/office/drawing/2014/main" id="{FA40ACA7-4139-0BCD-06C7-116883D5E91B}"/>
              </a:ext>
            </a:extLst>
          </p:cNvPr>
          <p:cNvPicPr preferRelativeResize="0"/>
          <p:nvPr/>
        </p:nvPicPr>
        <p:blipFill rotWithShape="1">
          <a:blip r:embed="rId3">
            <a:alphaModFix/>
          </a:blip>
          <a:srcRect/>
          <a:stretch/>
        </p:blipFill>
        <p:spPr>
          <a:xfrm>
            <a:off x="7772400" y="1828800"/>
            <a:ext cx="3200400" cy="1371600"/>
          </a:xfrm>
          <a:prstGeom prst="rect">
            <a:avLst/>
          </a:prstGeom>
          <a:noFill/>
          <a:ln>
            <a:noFill/>
          </a:ln>
        </p:spPr>
      </p:pic>
      <p:sp>
        <p:nvSpPr>
          <p:cNvPr id="4" name="TextBox 3">
            <a:extLst>
              <a:ext uri="{FF2B5EF4-FFF2-40B4-BE49-F238E27FC236}">
                <a16:creationId xmlns:a16="http://schemas.microsoft.com/office/drawing/2014/main" id="{159A11A3-58F7-44FA-8C91-E9E3C737871E}"/>
              </a:ext>
            </a:extLst>
          </p:cNvPr>
          <p:cNvSpPr txBox="1"/>
          <p:nvPr/>
        </p:nvSpPr>
        <p:spPr>
          <a:xfrm>
            <a:off x="568411" y="1169834"/>
            <a:ext cx="10254906" cy="923330"/>
          </a:xfrm>
          <a:prstGeom prst="rect">
            <a:avLst/>
          </a:prstGeom>
          <a:noFill/>
        </p:spPr>
        <p:txBody>
          <a:bodyPr wrap="square" rtlCol="0">
            <a:spAutoFit/>
          </a:bodyPr>
          <a:lstStyle/>
          <a:p>
            <a:r>
              <a:rPr lang="en-US" sz="2000" dirty="0">
                <a:solidFill>
                  <a:schemeClr val="tx1"/>
                </a:solidFill>
                <a:latin typeface="Barlow"/>
                <a:ea typeface="Barlow"/>
                <a:cs typeface="Barlow"/>
                <a:sym typeface="Barlow"/>
              </a:rPr>
              <a:t>Improvements in batteries and manufacturing and check-out procedures have led to increased lifetimes</a:t>
            </a:r>
          </a:p>
          <a:p>
            <a:endParaRPr lang="en-US" dirty="0">
              <a:solidFill>
                <a:schemeClr val="tx1"/>
              </a:solidFill>
            </a:endParaRPr>
          </a:p>
        </p:txBody>
      </p:sp>
      <p:sp>
        <p:nvSpPr>
          <p:cNvPr id="5" name="TextBox 4">
            <a:extLst>
              <a:ext uri="{FF2B5EF4-FFF2-40B4-BE49-F238E27FC236}">
                <a16:creationId xmlns:a16="http://schemas.microsoft.com/office/drawing/2014/main" id="{97C3BADA-A5B8-A414-8E40-4F0B2BCC7A95}"/>
              </a:ext>
            </a:extLst>
          </p:cNvPr>
          <p:cNvSpPr txBox="1"/>
          <p:nvPr/>
        </p:nvSpPr>
        <p:spPr>
          <a:xfrm>
            <a:off x="8111981" y="2484082"/>
            <a:ext cx="516488" cy="276999"/>
          </a:xfrm>
          <a:prstGeom prst="rect">
            <a:avLst/>
          </a:prstGeom>
          <a:noFill/>
        </p:spPr>
        <p:txBody>
          <a:bodyPr wrap="none" rtlCol="0">
            <a:spAutoFit/>
          </a:bodyPr>
          <a:lstStyle/>
          <a:p>
            <a:r>
              <a:rPr lang="en-US" sz="1200" dirty="0"/>
              <a:t>Core</a:t>
            </a:r>
          </a:p>
        </p:txBody>
      </p:sp>
      <p:sp>
        <p:nvSpPr>
          <p:cNvPr id="6" name="TextBox 5">
            <a:extLst>
              <a:ext uri="{FF2B5EF4-FFF2-40B4-BE49-F238E27FC236}">
                <a16:creationId xmlns:a16="http://schemas.microsoft.com/office/drawing/2014/main" id="{998C1D14-0A4F-681C-871F-9873B8F42F9C}"/>
              </a:ext>
            </a:extLst>
          </p:cNvPr>
          <p:cNvSpPr txBox="1"/>
          <p:nvPr/>
        </p:nvSpPr>
        <p:spPr>
          <a:xfrm>
            <a:off x="297518" y="4280557"/>
            <a:ext cx="7568209" cy="1938992"/>
          </a:xfrm>
          <a:prstGeom prst="rect">
            <a:avLst/>
          </a:prstGeom>
          <a:noFill/>
        </p:spPr>
        <p:txBody>
          <a:bodyPr wrap="square" rtlCol="0">
            <a:spAutoFit/>
          </a:bodyPr>
          <a:lstStyle/>
          <a:p>
            <a:r>
              <a:rPr lang="en-US" sz="2000" dirty="0"/>
              <a:t>For planning </a:t>
            </a:r>
            <a:r>
              <a:rPr lang="en-US" sz="2000" dirty="0" err="1"/>
              <a:t>OneArgo</a:t>
            </a:r>
            <a:r>
              <a:rPr lang="en-US" sz="2000" dirty="0"/>
              <a:t> lifetimes:</a:t>
            </a:r>
          </a:p>
          <a:p>
            <a:r>
              <a:rPr lang="en-US" sz="2000" dirty="0"/>
              <a:t>                    Observed		Designed</a:t>
            </a:r>
          </a:p>
          <a:p>
            <a:pPr marL="342900" indent="-342900">
              <a:buFont typeface="Arial" panose="020B0604020202020204" pitchFamily="34" charset="0"/>
              <a:buChar char="•"/>
            </a:pPr>
            <a:r>
              <a:rPr lang="en-US" sz="2000" dirty="0"/>
              <a:t>Core       6 years                     8-9 years</a:t>
            </a:r>
          </a:p>
          <a:p>
            <a:pPr marL="285750" indent="-285750">
              <a:buFont typeface="Arial" panose="020B0604020202020204" pitchFamily="34" charset="0"/>
              <a:buChar char="•"/>
            </a:pPr>
            <a:r>
              <a:rPr lang="en-US" sz="2000" dirty="0"/>
              <a:t>Deep       4 years		6 years</a:t>
            </a:r>
          </a:p>
          <a:p>
            <a:pPr marL="285750" indent="-285750">
              <a:buFont typeface="Arial" panose="020B0604020202020204" pitchFamily="34" charset="0"/>
              <a:buChar char="•"/>
            </a:pPr>
            <a:r>
              <a:rPr lang="en-US" sz="2000" dirty="0"/>
              <a:t>BGC        3 years		5 years</a:t>
            </a:r>
          </a:p>
          <a:p>
            <a:pPr marL="285750" indent="-285750">
              <a:buFont typeface="Arial" panose="020B0604020202020204" pitchFamily="34" charset="0"/>
              <a:buChar char="•"/>
            </a:pPr>
            <a:r>
              <a:rPr lang="en-US" sz="2000" dirty="0"/>
              <a:t>Survival rate varies significantly by manufacturer and deployer</a:t>
            </a:r>
          </a:p>
        </p:txBody>
      </p:sp>
      <p:pic>
        <p:nvPicPr>
          <p:cNvPr id="11" name="Image 6">
            <a:extLst>
              <a:ext uri="{FF2B5EF4-FFF2-40B4-BE49-F238E27FC236}">
                <a16:creationId xmlns:a16="http://schemas.microsoft.com/office/drawing/2014/main" id="{60E1334C-8075-0C0B-BCA6-0A478238A85E}"/>
              </a:ext>
            </a:extLst>
          </p:cNvPr>
          <p:cNvPicPr>
            <a:picLocks noChangeAspect="1"/>
          </p:cNvPicPr>
          <p:nvPr/>
        </p:nvPicPr>
        <p:blipFill rotWithShape="1">
          <a:blip r:embed="rId4"/>
          <a:srcRect t="974" b="17966"/>
          <a:stretch/>
        </p:blipFill>
        <p:spPr>
          <a:xfrm>
            <a:off x="552509" y="1975721"/>
            <a:ext cx="6540533" cy="1770125"/>
          </a:xfrm>
          <a:prstGeom prst="rect">
            <a:avLst/>
          </a:prstGeom>
        </p:spPr>
      </p:pic>
      <p:grpSp>
        <p:nvGrpSpPr>
          <p:cNvPr id="12" name="Groupe 9">
            <a:extLst>
              <a:ext uri="{FF2B5EF4-FFF2-40B4-BE49-F238E27FC236}">
                <a16:creationId xmlns:a16="http://schemas.microsoft.com/office/drawing/2014/main" id="{84A80759-AB4F-8F8B-0224-AC823E552642}"/>
              </a:ext>
            </a:extLst>
          </p:cNvPr>
          <p:cNvGrpSpPr/>
          <p:nvPr/>
        </p:nvGrpSpPr>
        <p:grpSpPr>
          <a:xfrm>
            <a:off x="684149" y="3551178"/>
            <a:ext cx="5780617" cy="647790"/>
            <a:chOff x="568411" y="4617902"/>
            <a:chExt cx="7249209" cy="647790"/>
          </a:xfrm>
        </p:grpSpPr>
        <p:pic>
          <p:nvPicPr>
            <p:cNvPr id="13" name="Image 8">
              <a:extLst>
                <a:ext uri="{FF2B5EF4-FFF2-40B4-BE49-F238E27FC236}">
                  <a16:creationId xmlns:a16="http://schemas.microsoft.com/office/drawing/2014/main" id="{6E3DAFD0-A4C4-A7F1-6F16-57DE9DDF1AAA}"/>
                </a:ext>
              </a:extLst>
            </p:cNvPr>
            <p:cNvPicPr>
              <a:picLocks noChangeAspect="1"/>
            </p:cNvPicPr>
            <p:nvPr/>
          </p:nvPicPr>
          <p:blipFill rotWithShape="1">
            <a:blip r:embed="rId5"/>
            <a:srcRect r="71817"/>
            <a:stretch/>
          </p:blipFill>
          <p:spPr>
            <a:xfrm>
              <a:off x="568411" y="4617902"/>
              <a:ext cx="2765339" cy="647790"/>
            </a:xfrm>
            <a:prstGeom prst="rect">
              <a:avLst/>
            </a:prstGeom>
          </p:spPr>
        </p:pic>
        <p:pic>
          <p:nvPicPr>
            <p:cNvPr id="14" name="Image 19">
              <a:extLst>
                <a:ext uri="{FF2B5EF4-FFF2-40B4-BE49-F238E27FC236}">
                  <a16:creationId xmlns:a16="http://schemas.microsoft.com/office/drawing/2014/main" id="{3AEE6741-1CC1-AC87-8EC5-D50CE75B1F49}"/>
                </a:ext>
              </a:extLst>
            </p:cNvPr>
            <p:cNvPicPr>
              <a:picLocks noChangeAspect="1"/>
            </p:cNvPicPr>
            <p:nvPr/>
          </p:nvPicPr>
          <p:blipFill rotWithShape="1">
            <a:blip r:embed="rId5"/>
            <a:srcRect l="53034"/>
            <a:stretch/>
          </p:blipFill>
          <p:spPr>
            <a:xfrm>
              <a:off x="3209240" y="4617902"/>
              <a:ext cx="4608380" cy="647790"/>
            </a:xfrm>
            <a:prstGeom prst="rect">
              <a:avLst/>
            </a:prstGeom>
          </p:spPr>
        </p:pic>
      </p:grpSp>
      <p:sp>
        <p:nvSpPr>
          <p:cNvPr id="16" name="TextBox 4">
            <a:extLst>
              <a:ext uri="{FF2B5EF4-FFF2-40B4-BE49-F238E27FC236}">
                <a16:creationId xmlns:a16="http://schemas.microsoft.com/office/drawing/2014/main" id="{A2C3ACD6-6A7F-0A20-34C8-563DF8B54A93}"/>
              </a:ext>
            </a:extLst>
          </p:cNvPr>
          <p:cNvSpPr txBox="1"/>
          <p:nvPr/>
        </p:nvSpPr>
        <p:spPr>
          <a:xfrm>
            <a:off x="1086335" y="2360820"/>
            <a:ext cx="2033955" cy="338554"/>
          </a:xfrm>
          <a:prstGeom prst="rect">
            <a:avLst/>
          </a:prstGeom>
          <a:noFill/>
        </p:spPr>
        <p:txBody>
          <a:bodyPr wrap="none" rtlCol="0">
            <a:spAutoFit/>
          </a:bodyPr>
          <a:lstStyle/>
          <a:p>
            <a:r>
              <a:rPr lang="en-US" sz="1600" b="1" dirty="0"/>
              <a:t>Average age of failure</a:t>
            </a:r>
          </a:p>
        </p:txBody>
      </p:sp>
      <p:pic>
        <p:nvPicPr>
          <p:cNvPr id="17" name="Google Shape;202;p18">
            <a:extLst>
              <a:ext uri="{FF2B5EF4-FFF2-40B4-BE49-F238E27FC236}">
                <a16:creationId xmlns:a16="http://schemas.microsoft.com/office/drawing/2014/main" id="{37AFBBD1-E3DA-6FE8-33F2-0EFB6AD35685}"/>
              </a:ext>
            </a:extLst>
          </p:cNvPr>
          <p:cNvPicPr preferRelativeResize="0"/>
          <p:nvPr/>
        </p:nvPicPr>
        <p:blipFill rotWithShape="1">
          <a:blip r:embed="rId6">
            <a:alphaModFix/>
          </a:blip>
          <a:srcRect/>
          <a:stretch/>
        </p:blipFill>
        <p:spPr>
          <a:xfrm>
            <a:off x="7826025" y="4249868"/>
            <a:ext cx="3200400" cy="1371600"/>
          </a:xfrm>
          <a:prstGeom prst="rect">
            <a:avLst/>
          </a:prstGeom>
          <a:noFill/>
          <a:ln>
            <a:noFill/>
          </a:ln>
        </p:spPr>
      </p:pic>
      <p:sp>
        <p:nvSpPr>
          <p:cNvPr id="18" name="TextBox 17">
            <a:extLst>
              <a:ext uri="{FF2B5EF4-FFF2-40B4-BE49-F238E27FC236}">
                <a16:creationId xmlns:a16="http://schemas.microsoft.com/office/drawing/2014/main" id="{449D7715-807E-8D0A-F6EF-EA4EB2CCD961}"/>
              </a:ext>
            </a:extLst>
          </p:cNvPr>
          <p:cNvSpPr txBox="1"/>
          <p:nvPr/>
        </p:nvSpPr>
        <p:spPr>
          <a:xfrm>
            <a:off x="8110378" y="5208188"/>
            <a:ext cx="518091" cy="276999"/>
          </a:xfrm>
          <a:prstGeom prst="rect">
            <a:avLst/>
          </a:prstGeom>
          <a:noFill/>
        </p:spPr>
        <p:txBody>
          <a:bodyPr wrap="none" rtlCol="0">
            <a:spAutoFit/>
          </a:bodyPr>
          <a:lstStyle/>
          <a:p>
            <a:r>
              <a:rPr lang="en-US" sz="1200" dirty="0"/>
              <a:t>BGC</a:t>
            </a:r>
          </a:p>
        </p:txBody>
      </p:sp>
      <p:sp>
        <p:nvSpPr>
          <p:cNvPr id="19" name="TextBox 18">
            <a:extLst>
              <a:ext uri="{FF2B5EF4-FFF2-40B4-BE49-F238E27FC236}">
                <a16:creationId xmlns:a16="http://schemas.microsoft.com/office/drawing/2014/main" id="{AE3B59A1-5910-D839-55EB-53B234F535D3}"/>
              </a:ext>
            </a:extLst>
          </p:cNvPr>
          <p:cNvSpPr txBox="1"/>
          <p:nvPr/>
        </p:nvSpPr>
        <p:spPr>
          <a:xfrm>
            <a:off x="8628469" y="1693586"/>
            <a:ext cx="1340432" cy="307777"/>
          </a:xfrm>
          <a:prstGeom prst="rect">
            <a:avLst/>
          </a:prstGeom>
          <a:noFill/>
        </p:spPr>
        <p:txBody>
          <a:bodyPr wrap="none" rtlCol="0">
            <a:spAutoFit/>
          </a:bodyPr>
          <a:lstStyle/>
          <a:p>
            <a:r>
              <a:rPr lang="en-US" dirty="0"/>
              <a:t>Survival Rates</a:t>
            </a:r>
          </a:p>
        </p:txBody>
      </p:sp>
      <p:sp>
        <p:nvSpPr>
          <p:cNvPr id="2" name="TextBox 1">
            <a:extLst>
              <a:ext uri="{FF2B5EF4-FFF2-40B4-BE49-F238E27FC236}">
                <a16:creationId xmlns:a16="http://schemas.microsoft.com/office/drawing/2014/main" id="{9BB112CD-A953-157F-2A49-0ACD6118EA73}"/>
              </a:ext>
            </a:extLst>
          </p:cNvPr>
          <p:cNvSpPr txBox="1"/>
          <p:nvPr/>
        </p:nvSpPr>
        <p:spPr>
          <a:xfrm rot="16200000">
            <a:off x="-146561" y="2650752"/>
            <a:ext cx="1090363" cy="307777"/>
          </a:xfrm>
          <a:prstGeom prst="rect">
            <a:avLst/>
          </a:prstGeom>
          <a:noFill/>
        </p:spPr>
        <p:txBody>
          <a:bodyPr wrap="none" rtlCol="0">
            <a:spAutoFit/>
          </a:bodyPr>
          <a:lstStyle/>
          <a:p>
            <a:r>
              <a:rPr lang="en-US" dirty="0"/>
              <a:t>Age [years]</a:t>
            </a:r>
          </a:p>
        </p:txBody>
      </p:sp>
      <p:sp>
        <p:nvSpPr>
          <p:cNvPr id="9" name="TextBox 8">
            <a:extLst>
              <a:ext uri="{FF2B5EF4-FFF2-40B4-BE49-F238E27FC236}">
                <a16:creationId xmlns:a16="http://schemas.microsoft.com/office/drawing/2014/main" id="{59D1ACC7-2667-3189-8C32-F2BE36C3E4C9}"/>
              </a:ext>
            </a:extLst>
          </p:cNvPr>
          <p:cNvSpPr txBox="1"/>
          <p:nvPr/>
        </p:nvSpPr>
        <p:spPr>
          <a:xfrm>
            <a:off x="10705381" y="3074333"/>
            <a:ext cx="407484" cy="215444"/>
          </a:xfrm>
          <a:prstGeom prst="rect">
            <a:avLst/>
          </a:prstGeom>
          <a:noFill/>
        </p:spPr>
        <p:txBody>
          <a:bodyPr wrap="none" rtlCol="0">
            <a:spAutoFit/>
          </a:bodyPr>
          <a:lstStyle/>
          <a:p>
            <a:r>
              <a:rPr lang="en-US" sz="800" dirty="0"/>
              <a:t>6 </a:t>
            </a:r>
            <a:r>
              <a:rPr lang="en-US" sz="800" dirty="0" err="1"/>
              <a:t>yrs</a:t>
            </a:r>
            <a:endParaRPr lang="en-US" sz="800" dirty="0"/>
          </a:p>
        </p:txBody>
      </p:sp>
      <p:sp>
        <p:nvSpPr>
          <p:cNvPr id="15" name="TextBox 14">
            <a:extLst>
              <a:ext uri="{FF2B5EF4-FFF2-40B4-BE49-F238E27FC236}">
                <a16:creationId xmlns:a16="http://schemas.microsoft.com/office/drawing/2014/main" id="{B8D73DD0-63FE-B8EE-5391-933CC5769780}"/>
              </a:ext>
            </a:extLst>
          </p:cNvPr>
          <p:cNvSpPr txBox="1"/>
          <p:nvPr/>
        </p:nvSpPr>
        <p:spPr>
          <a:xfrm>
            <a:off x="10367364" y="5648494"/>
            <a:ext cx="481612" cy="215444"/>
          </a:xfrm>
          <a:prstGeom prst="rect">
            <a:avLst/>
          </a:prstGeom>
          <a:noFill/>
        </p:spPr>
        <p:txBody>
          <a:bodyPr wrap="square">
            <a:spAutoFit/>
          </a:bodyPr>
          <a:lstStyle/>
          <a:p>
            <a:r>
              <a:rPr lang="en-US" sz="800" dirty="0"/>
              <a:t>5 </a:t>
            </a:r>
            <a:r>
              <a:rPr lang="en-US" sz="800" dirty="0" err="1"/>
              <a:t>yrs</a:t>
            </a:r>
            <a:endParaRPr lang="en-US" sz="800" dirty="0"/>
          </a:p>
        </p:txBody>
      </p:sp>
      <p:pic>
        <p:nvPicPr>
          <p:cNvPr id="21" name="Google Shape;150;p12">
            <a:extLst>
              <a:ext uri="{FF2B5EF4-FFF2-40B4-BE49-F238E27FC236}">
                <a16:creationId xmlns:a16="http://schemas.microsoft.com/office/drawing/2014/main" id="{957B41DF-B07A-FE08-9958-EBE13E9FDE87}"/>
              </a:ext>
            </a:extLst>
          </p:cNvPr>
          <p:cNvPicPr preferRelativeResize="0"/>
          <p:nvPr/>
        </p:nvPicPr>
        <p:blipFill rotWithShape="1">
          <a:blip r:embed="rId7">
            <a:alphaModFix/>
          </a:blip>
          <a:srcRect/>
          <a:stretch/>
        </p:blipFill>
        <p:spPr>
          <a:xfrm>
            <a:off x="7772400" y="3273424"/>
            <a:ext cx="3652598" cy="1312626"/>
          </a:xfrm>
          <a:prstGeom prst="rect">
            <a:avLst/>
          </a:prstGeom>
          <a:noFill/>
          <a:ln>
            <a:noFill/>
          </a:ln>
        </p:spPr>
      </p:pic>
      <p:sp>
        <p:nvSpPr>
          <p:cNvPr id="8" name="TextBox 7">
            <a:extLst>
              <a:ext uri="{FF2B5EF4-FFF2-40B4-BE49-F238E27FC236}">
                <a16:creationId xmlns:a16="http://schemas.microsoft.com/office/drawing/2014/main" id="{3D936E3A-6644-E066-A717-FB0F1C89AFCF}"/>
              </a:ext>
            </a:extLst>
          </p:cNvPr>
          <p:cNvSpPr txBox="1"/>
          <p:nvPr/>
        </p:nvSpPr>
        <p:spPr>
          <a:xfrm>
            <a:off x="8110378" y="4002702"/>
            <a:ext cx="550151" cy="276999"/>
          </a:xfrm>
          <a:prstGeom prst="rect">
            <a:avLst/>
          </a:prstGeom>
          <a:noFill/>
        </p:spPr>
        <p:txBody>
          <a:bodyPr wrap="none" rtlCol="0">
            <a:spAutoFit/>
          </a:bodyPr>
          <a:lstStyle/>
          <a:p>
            <a:r>
              <a:rPr lang="en-US" sz="1200" dirty="0"/>
              <a:t>Deep</a:t>
            </a:r>
          </a:p>
        </p:txBody>
      </p:sp>
      <p:sp>
        <p:nvSpPr>
          <p:cNvPr id="23" name="TextBox 22">
            <a:extLst>
              <a:ext uri="{FF2B5EF4-FFF2-40B4-BE49-F238E27FC236}">
                <a16:creationId xmlns:a16="http://schemas.microsoft.com/office/drawing/2014/main" id="{DAE06D44-F36F-5A5E-90E9-0C459A4902C2}"/>
              </a:ext>
            </a:extLst>
          </p:cNvPr>
          <p:cNvSpPr txBox="1"/>
          <p:nvPr/>
        </p:nvSpPr>
        <p:spPr>
          <a:xfrm>
            <a:off x="10668317" y="4423340"/>
            <a:ext cx="481612" cy="215444"/>
          </a:xfrm>
          <a:prstGeom prst="rect">
            <a:avLst/>
          </a:prstGeom>
          <a:noFill/>
        </p:spPr>
        <p:txBody>
          <a:bodyPr wrap="square">
            <a:spAutoFit/>
          </a:bodyPr>
          <a:lstStyle/>
          <a:p>
            <a:r>
              <a:rPr lang="en-US" sz="800" dirty="0"/>
              <a:t>5 </a:t>
            </a:r>
            <a:r>
              <a:rPr lang="en-US" sz="800" dirty="0" err="1"/>
              <a:t>yrs</a:t>
            </a:r>
            <a:endParaRPr lang="en-US" sz="800" dirty="0"/>
          </a:p>
        </p:txBody>
      </p:sp>
    </p:spTree>
    <p:extLst>
      <p:ext uri="{BB962C8B-B14F-4D97-AF65-F5344CB8AC3E}">
        <p14:creationId xmlns:p14="http://schemas.microsoft.com/office/powerpoint/2010/main" val="366867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568411" y="656493"/>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Deep Float Development</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a:t>
            </a:fld>
            <a:endParaRPr/>
          </a:p>
        </p:txBody>
      </p:sp>
      <p:sp>
        <p:nvSpPr>
          <p:cNvPr id="4" name="TextBox 3">
            <a:extLst>
              <a:ext uri="{FF2B5EF4-FFF2-40B4-BE49-F238E27FC236}">
                <a16:creationId xmlns:a16="http://schemas.microsoft.com/office/drawing/2014/main" id="{159A11A3-58F7-44FA-8C91-E9E3C737871E}"/>
              </a:ext>
            </a:extLst>
          </p:cNvPr>
          <p:cNvSpPr txBox="1"/>
          <p:nvPr/>
        </p:nvSpPr>
        <p:spPr>
          <a:xfrm>
            <a:off x="568411" y="1297459"/>
            <a:ext cx="10254906"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Due to lack of orders, Teledyne Webb no longer offers a 6000 m float.</a:t>
            </a:r>
          </a:p>
          <a:p>
            <a:pPr marL="342900" indent="-342900">
              <a:buFont typeface="Arial" panose="020B0604020202020204" pitchFamily="34" charset="0"/>
              <a:buChar char="•"/>
            </a:pPr>
            <a:r>
              <a:rPr lang="en-US" sz="2000" dirty="0">
                <a:solidFill>
                  <a:schemeClr val="tx1"/>
                </a:solidFill>
              </a:rPr>
              <a:t>One commercial vendor, MRV, for 6000 m float.</a:t>
            </a:r>
          </a:p>
          <a:p>
            <a:pPr marL="342900" indent="-342900">
              <a:buFont typeface="Arial" panose="020B0604020202020204" pitchFamily="34" charset="0"/>
              <a:buChar char="•"/>
            </a:pPr>
            <a:r>
              <a:rPr lang="en-US" sz="2000" dirty="0" err="1">
                <a:solidFill>
                  <a:schemeClr val="tx1"/>
                </a:solidFill>
              </a:rPr>
              <a:t>Osean</a:t>
            </a:r>
            <a:r>
              <a:rPr lang="en-US" sz="2000" dirty="0">
                <a:solidFill>
                  <a:schemeClr val="tx1"/>
                </a:solidFill>
              </a:rPr>
              <a:t> has expanded its Moby float to include a SBE61 CTD. Prototype hydraulic system to increase operate to 6000 m available in 2025</a:t>
            </a:r>
          </a:p>
          <a:p>
            <a:pPr marL="342900" indent="-342900">
              <a:buFont typeface="Arial" panose="020B0604020202020204" pitchFamily="34" charset="0"/>
              <a:buChar char="•"/>
            </a:pPr>
            <a:r>
              <a:rPr lang="en-US" sz="2000" dirty="0">
                <a:solidFill>
                  <a:schemeClr val="tx1"/>
                </a:solidFill>
              </a:rPr>
              <a:t>Development of a Deep </a:t>
            </a:r>
            <a:r>
              <a:rPr lang="en-US" sz="2000" dirty="0" err="1">
                <a:solidFill>
                  <a:schemeClr val="tx1"/>
                </a:solidFill>
              </a:rPr>
              <a:t>Arvor</a:t>
            </a:r>
            <a:r>
              <a:rPr lang="en-US" sz="2000" dirty="0">
                <a:solidFill>
                  <a:schemeClr val="tx1"/>
                </a:solidFill>
              </a:rPr>
              <a:t> capable to 6000 m will produce prototypes by 2025.</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sp>
        <p:nvSpPr>
          <p:cNvPr id="2" name="TextBox 1">
            <a:extLst>
              <a:ext uri="{FF2B5EF4-FFF2-40B4-BE49-F238E27FC236}">
                <a16:creationId xmlns:a16="http://schemas.microsoft.com/office/drawing/2014/main" id="{263DAFBF-D67A-A7AC-4BA4-B721E70AC28D}"/>
              </a:ext>
            </a:extLst>
          </p:cNvPr>
          <p:cNvSpPr txBox="1"/>
          <p:nvPr/>
        </p:nvSpPr>
        <p:spPr>
          <a:xfrm>
            <a:off x="1243452" y="2961536"/>
            <a:ext cx="4660814" cy="523220"/>
          </a:xfrm>
          <a:prstGeom prst="rect">
            <a:avLst/>
          </a:prstGeom>
          <a:noFill/>
        </p:spPr>
        <p:txBody>
          <a:bodyPr wrap="square">
            <a:spAutoFit/>
          </a:bodyPr>
          <a:lstStyle/>
          <a:p>
            <a:r>
              <a:rPr lang="en-US" sz="2800" b="1" dirty="0"/>
              <a:t>4000-m Deep Argo floats</a:t>
            </a:r>
            <a:endParaRPr lang="en-US" sz="2800" dirty="0"/>
          </a:p>
        </p:txBody>
      </p:sp>
      <p:pic>
        <p:nvPicPr>
          <p:cNvPr id="3" name="Picture 2" descr="Text, whiteboard&#10;&#10;Description automatically generated">
            <a:extLst>
              <a:ext uri="{FF2B5EF4-FFF2-40B4-BE49-F238E27FC236}">
                <a16:creationId xmlns:a16="http://schemas.microsoft.com/office/drawing/2014/main" id="{82867721-9395-2D9C-959C-69054EA5C2CB}"/>
              </a:ext>
            </a:extLst>
          </p:cNvPr>
          <p:cNvPicPr>
            <a:picLocks noChangeAspect="1"/>
          </p:cNvPicPr>
          <p:nvPr/>
        </p:nvPicPr>
        <p:blipFill>
          <a:blip r:embed="rId3"/>
          <a:stretch>
            <a:fillRect/>
          </a:stretch>
        </p:blipFill>
        <p:spPr>
          <a:xfrm>
            <a:off x="568411" y="3852004"/>
            <a:ext cx="1447800" cy="2186178"/>
          </a:xfrm>
          <a:prstGeom prst="rect">
            <a:avLst/>
          </a:prstGeom>
        </p:spPr>
      </p:pic>
      <p:sp>
        <p:nvSpPr>
          <p:cNvPr id="6" name="TextBox 5">
            <a:extLst>
              <a:ext uri="{FF2B5EF4-FFF2-40B4-BE49-F238E27FC236}">
                <a16:creationId xmlns:a16="http://schemas.microsoft.com/office/drawing/2014/main" id="{7B3E0354-FBA1-A098-1E55-10C6EA3DB308}"/>
              </a:ext>
            </a:extLst>
          </p:cNvPr>
          <p:cNvSpPr txBox="1"/>
          <p:nvPr/>
        </p:nvSpPr>
        <p:spPr>
          <a:xfrm>
            <a:off x="495783" y="3486613"/>
            <a:ext cx="1593056" cy="307777"/>
          </a:xfrm>
          <a:prstGeom prst="rect">
            <a:avLst/>
          </a:prstGeom>
          <a:noFill/>
        </p:spPr>
        <p:txBody>
          <a:bodyPr wrap="square">
            <a:spAutoFit/>
          </a:bodyPr>
          <a:lstStyle/>
          <a:p>
            <a:pPr algn="ctr"/>
            <a:r>
              <a:rPr lang="en-US" b="1" dirty="0"/>
              <a:t>Deep </a:t>
            </a:r>
            <a:r>
              <a:rPr lang="en-US" b="1" dirty="0" err="1"/>
              <a:t>Arvor</a:t>
            </a:r>
            <a:endParaRPr lang="en-US" b="1" dirty="0"/>
          </a:p>
        </p:txBody>
      </p:sp>
      <p:pic>
        <p:nvPicPr>
          <p:cNvPr id="7" name="Picture 6" descr="A close - up of a syringe&#10;&#10;Description automatically generated with medium confidence">
            <a:extLst>
              <a:ext uri="{FF2B5EF4-FFF2-40B4-BE49-F238E27FC236}">
                <a16:creationId xmlns:a16="http://schemas.microsoft.com/office/drawing/2014/main" id="{1052B805-E77F-EA0F-FCAE-249AE67093A4}"/>
              </a:ext>
            </a:extLst>
          </p:cNvPr>
          <p:cNvPicPr>
            <a:picLocks noChangeAspect="1"/>
          </p:cNvPicPr>
          <p:nvPr/>
        </p:nvPicPr>
        <p:blipFill>
          <a:blip r:embed="rId4"/>
          <a:stretch>
            <a:fillRect/>
          </a:stretch>
        </p:blipFill>
        <p:spPr>
          <a:xfrm>
            <a:off x="2353071" y="3869109"/>
            <a:ext cx="673100" cy="2322195"/>
          </a:xfrm>
          <a:prstGeom prst="rect">
            <a:avLst/>
          </a:prstGeom>
        </p:spPr>
      </p:pic>
      <p:sp>
        <p:nvSpPr>
          <p:cNvPr id="9" name="TextBox 8">
            <a:extLst>
              <a:ext uri="{FF2B5EF4-FFF2-40B4-BE49-F238E27FC236}">
                <a16:creationId xmlns:a16="http://schemas.microsoft.com/office/drawing/2014/main" id="{504B43B2-E0FB-B8F5-2E86-7A1BB694A0B9}"/>
              </a:ext>
            </a:extLst>
          </p:cNvPr>
          <p:cNvSpPr txBox="1"/>
          <p:nvPr/>
        </p:nvSpPr>
        <p:spPr>
          <a:xfrm>
            <a:off x="1893093" y="3495166"/>
            <a:ext cx="1593056" cy="307777"/>
          </a:xfrm>
          <a:prstGeom prst="rect">
            <a:avLst/>
          </a:prstGeom>
          <a:noFill/>
        </p:spPr>
        <p:txBody>
          <a:bodyPr wrap="square">
            <a:spAutoFit/>
          </a:bodyPr>
          <a:lstStyle/>
          <a:p>
            <a:pPr algn="ctr"/>
            <a:r>
              <a:rPr lang="en-US" b="1" dirty="0"/>
              <a:t>Deep NINJA</a:t>
            </a:r>
          </a:p>
        </p:txBody>
      </p:sp>
      <p:sp>
        <p:nvSpPr>
          <p:cNvPr id="10" name="TextBox 9">
            <a:extLst>
              <a:ext uri="{FF2B5EF4-FFF2-40B4-BE49-F238E27FC236}">
                <a16:creationId xmlns:a16="http://schemas.microsoft.com/office/drawing/2014/main" id="{2D39B9A3-DBF4-C7B8-E29F-8600B1C15876}"/>
              </a:ext>
            </a:extLst>
          </p:cNvPr>
          <p:cNvSpPr txBox="1"/>
          <p:nvPr/>
        </p:nvSpPr>
        <p:spPr>
          <a:xfrm>
            <a:off x="6613440" y="2961536"/>
            <a:ext cx="4879656" cy="523220"/>
          </a:xfrm>
          <a:prstGeom prst="rect">
            <a:avLst/>
          </a:prstGeom>
          <a:noFill/>
        </p:spPr>
        <p:txBody>
          <a:bodyPr wrap="square">
            <a:spAutoFit/>
          </a:bodyPr>
          <a:lstStyle/>
          <a:p>
            <a:r>
              <a:rPr lang="en-US" sz="2800" b="1" dirty="0"/>
              <a:t>6000-m Deep Argo floats</a:t>
            </a:r>
            <a:endParaRPr lang="en-US" sz="2800" dirty="0"/>
          </a:p>
        </p:txBody>
      </p:sp>
      <p:pic>
        <p:nvPicPr>
          <p:cNvPr id="11" name="Picture 10" descr="A picture containing blue&#10;&#10;Description automatically generated">
            <a:extLst>
              <a:ext uri="{FF2B5EF4-FFF2-40B4-BE49-F238E27FC236}">
                <a16:creationId xmlns:a16="http://schemas.microsoft.com/office/drawing/2014/main" id="{B3EAE69A-FD81-D737-A722-AF3B54FEC322}"/>
              </a:ext>
            </a:extLst>
          </p:cNvPr>
          <p:cNvPicPr>
            <a:picLocks noChangeAspect="1"/>
          </p:cNvPicPr>
          <p:nvPr/>
        </p:nvPicPr>
        <p:blipFill>
          <a:blip r:embed="rId5"/>
          <a:stretch>
            <a:fillRect/>
          </a:stretch>
        </p:blipFill>
        <p:spPr>
          <a:xfrm>
            <a:off x="6613440" y="3873624"/>
            <a:ext cx="2305211" cy="210312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0EACDD-F720-9FCF-767B-C546146B7AB5}"/>
              </a:ext>
            </a:extLst>
          </p:cNvPr>
          <p:cNvPicPr>
            <a:picLocks noChangeAspect="1"/>
          </p:cNvPicPr>
          <p:nvPr/>
        </p:nvPicPr>
        <p:blipFill>
          <a:blip r:embed="rId6"/>
          <a:stretch>
            <a:fillRect/>
          </a:stretch>
        </p:blipFill>
        <p:spPr>
          <a:xfrm>
            <a:off x="9800003" y="3918170"/>
            <a:ext cx="1230149" cy="2478024"/>
          </a:xfrm>
          <a:prstGeom prst="rect">
            <a:avLst/>
          </a:prstGeom>
        </p:spPr>
      </p:pic>
      <p:sp>
        <p:nvSpPr>
          <p:cNvPr id="14" name="TextBox 13">
            <a:extLst>
              <a:ext uri="{FF2B5EF4-FFF2-40B4-BE49-F238E27FC236}">
                <a16:creationId xmlns:a16="http://schemas.microsoft.com/office/drawing/2014/main" id="{0BC145D7-33AA-414E-5A1B-42E6E0A73AFA}"/>
              </a:ext>
            </a:extLst>
          </p:cNvPr>
          <p:cNvSpPr txBox="1"/>
          <p:nvPr/>
        </p:nvSpPr>
        <p:spPr>
          <a:xfrm>
            <a:off x="6786035" y="3565847"/>
            <a:ext cx="1593057" cy="307777"/>
          </a:xfrm>
          <a:prstGeom prst="rect">
            <a:avLst/>
          </a:prstGeom>
          <a:noFill/>
        </p:spPr>
        <p:txBody>
          <a:bodyPr wrap="square">
            <a:spAutoFit/>
          </a:bodyPr>
          <a:lstStyle/>
          <a:p>
            <a:pPr algn="ctr"/>
            <a:r>
              <a:rPr lang="en-US" b="1" dirty="0"/>
              <a:t>Deep SOLO</a:t>
            </a:r>
          </a:p>
        </p:txBody>
      </p:sp>
      <p:sp>
        <p:nvSpPr>
          <p:cNvPr id="16" name="TextBox 15">
            <a:extLst>
              <a:ext uri="{FF2B5EF4-FFF2-40B4-BE49-F238E27FC236}">
                <a16:creationId xmlns:a16="http://schemas.microsoft.com/office/drawing/2014/main" id="{A5A9A4F2-E08E-E135-C029-58EDDF4232EF}"/>
              </a:ext>
            </a:extLst>
          </p:cNvPr>
          <p:cNvSpPr txBox="1"/>
          <p:nvPr/>
        </p:nvSpPr>
        <p:spPr>
          <a:xfrm>
            <a:off x="9085886" y="3504639"/>
            <a:ext cx="2537703" cy="307777"/>
          </a:xfrm>
          <a:prstGeom prst="rect">
            <a:avLst/>
          </a:prstGeom>
          <a:noFill/>
        </p:spPr>
        <p:txBody>
          <a:bodyPr wrap="square">
            <a:spAutoFit/>
          </a:bodyPr>
          <a:lstStyle/>
          <a:p>
            <a:pPr algn="ctr"/>
            <a:r>
              <a:rPr lang="en-US" b="1" dirty="0"/>
              <a:t>Xuanwu</a:t>
            </a:r>
          </a:p>
        </p:txBody>
      </p:sp>
      <p:pic>
        <p:nvPicPr>
          <p:cNvPr id="17" name="Picture 16" descr="A picture containing sky&#10;&#10;Description automatically generated">
            <a:extLst>
              <a:ext uri="{FF2B5EF4-FFF2-40B4-BE49-F238E27FC236}">
                <a16:creationId xmlns:a16="http://schemas.microsoft.com/office/drawing/2014/main" id="{2AF6AC60-0A1F-BC1C-4D2A-6C40EF26B662}"/>
              </a:ext>
            </a:extLst>
          </p:cNvPr>
          <p:cNvPicPr>
            <a:picLocks noChangeAspect="1"/>
          </p:cNvPicPr>
          <p:nvPr/>
        </p:nvPicPr>
        <p:blipFill>
          <a:blip r:embed="rId7"/>
          <a:stretch>
            <a:fillRect/>
          </a:stretch>
        </p:blipFill>
        <p:spPr>
          <a:xfrm>
            <a:off x="4004973" y="3901079"/>
            <a:ext cx="2029968" cy="2483422"/>
          </a:xfrm>
          <a:prstGeom prst="rect">
            <a:avLst/>
          </a:prstGeom>
        </p:spPr>
      </p:pic>
      <p:sp>
        <p:nvSpPr>
          <p:cNvPr id="19" name="TextBox 18">
            <a:extLst>
              <a:ext uri="{FF2B5EF4-FFF2-40B4-BE49-F238E27FC236}">
                <a16:creationId xmlns:a16="http://schemas.microsoft.com/office/drawing/2014/main" id="{05982570-625F-4A58-947E-49E997C99E7C}"/>
              </a:ext>
            </a:extLst>
          </p:cNvPr>
          <p:cNvSpPr txBox="1"/>
          <p:nvPr/>
        </p:nvSpPr>
        <p:spPr>
          <a:xfrm>
            <a:off x="4043054" y="3504638"/>
            <a:ext cx="1593056" cy="307777"/>
          </a:xfrm>
          <a:prstGeom prst="rect">
            <a:avLst/>
          </a:prstGeom>
          <a:noFill/>
        </p:spPr>
        <p:txBody>
          <a:bodyPr wrap="square">
            <a:spAutoFit/>
          </a:bodyPr>
          <a:lstStyle/>
          <a:p>
            <a:pPr algn="ctr"/>
            <a:r>
              <a:rPr lang="en-US" b="1" dirty="0"/>
              <a:t>MOBY</a:t>
            </a:r>
          </a:p>
        </p:txBody>
      </p:sp>
    </p:spTree>
    <p:extLst>
      <p:ext uri="{BB962C8B-B14F-4D97-AF65-F5344CB8AC3E}">
        <p14:creationId xmlns:p14="http://schemas.microsoft.com/office/powerpoint/2010/main" val="282812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499650" y="175525"/>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Sensor Development</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a:t>
            </a:fld>
            <a:endParaRPr/>
          </a:p>
        </p:txBody>
      </p:sp>
      <p:sp>
        <p:nvSpPr>
          <p:cNvPr id="4" name="TextBox 3">
            <a:extLst>
              <a:ext uri="{FF2B5EF4-FFF2-40B4-BE49-F238E27FC236}">
                <a16:creationId xmlns:a16="http://schemas.microsoft.com/office/drawing/2014/main" id="{159A11A3-58F7-44FA-8C91-E9E3C737871E}"/>
              </a:ext>
            </a:extLst>
          </p:cNvPr>
          <p:cNvSpPr txBox="1"/>
          <p:nvPr/>
        </p:nvSpPr>
        <p:spPr>
          <a:xfrm>
            <a:off x="598504" y="936010"/>
            <a:ext cx="10254906" cy="5293757"/>
          </a:xfrm>
          <a:prstGeom prst="rect">
            <a:avLst/>
          </a:prstGeom>
          <a:noFill/>
        </p:spPr>
        <p:txBody>
          <a:bodyPr wrap="square" rtlCol="0">
            <a:spAutoFit/>
          </a:bodyPr>
          <a:lstStyle/>
          <a:p>
            <a:r>
              <a:rPr lang="en-US" sz="2000" b="1" dirty="0">
                <a:solidFill>
                  <a:schemeClr val="tx1"/>
                </a:solidFill>
                <a:latin typeface="Barlow"/>
                <a:ea typeface="Barlow"/>
                <a:cs typeface="Barlow"/>
                <a:sym typeface="Barlow"/>
              </a:rPr>
              <a:t>CTDs</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2000 </a:t>
            </a:r>
            <a:r>
              <a:rPr lang="en-US" sz="2000" dirty="0" err="1">
                <a:solidFill>
                  <a:schemeClr val="tx1"/>
                </a:solidFill>
                <a:latin typeface="Barlow"/>
                <a:ea typeface="Barlow"/>
                <a:cs typeface="Barlow"/>
                <a:sym typeface="Barlow"/>
              </a:rPr>
              <a:t>dbar</a:t>
            </a:r>
            <a:r>
              <a:rPr lang="en-US" sz="2000" dirty="0">
                <a:solidFill>
                  <a:schemeClr val="tx1"/>
                </a:solidFill>
                <a:latin typeface="Barlow"/>
                <a:ea typeface="Barlow"/>
                <a:cs typeface="Barlow"/>
                <a:sym typeface="Barlow"/>
              </a:rPr>
              <a:t> </a:t>
            </a:r>
            <a:r>
              <a:rPr lang="en-US" sz="2000" b="1" dirty="0">
                <a:solidFill>
                  <a:schemeClr val="tx1"/>
                </a:solidFill>
                <a:latin typeface="Barlow"/>
                <a:ea typeface="Barlow"/>
                <a:cs typeface="Barlow"/>
                <a:sym typeface="Barlow"/>
              </a:rPr>
              <a:t>SBE 41 reliability improved </a:t>
            </a:r>
            <a:r>
              <a:rPr lang="en-US" sz="2000" dirty="0">
                <a:solidFill>
                  <a:schemeClr val="tx1"/>
                </a:solidFill>
                <a:latin typeface="Barlow"/>
                <a:ea typeface="Barlow"/>
                <a:cs typeface="Barlow"/>
                <a:sym typeface="Barlow"/>
              </a:rPr>
              <a:t>with revamped manufacturing procedures, but data team remains vigilant for failures.</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2000 </a:t>
            </a:r>
            <a:r>
              <a:rPr lang="en-US" sz="2000" dirty="0" err="1">
                <a:solidFill>
                  <a:schemeClr val="tx1"/>
                </a:solidFill>
                <a:latin typeface="Barlow"/>
                <a:ea typeface="Barlow"/>
                <a:cs typeface="Barlow"/>
                <a:sym typeface="Barlow"/>
              </a:rPr>
              <a:t>dbar</a:t>
            </a:r>
            <a:r>
              <a:rPr lang="en-US" sz="2000" dirty="0">
                <a:solidFill>
                  <a:schemeClr val="tx1"/>
                </a:solidFill>
                <a:latin typeface="Barlow"/>
                <a:ea typeface="Barlow"/>
                <a:cs typeface="Barlow"/>
                <a:sym typeface="Barlow"/>
              </a:rPr>
              <a:t> </a:t>
            </a:r>
            <a:r>
              <a:rPr lang="en-US" sz="1800" b="1" dirty="0">
                <a:solidFill>
                  <a:schemeClr val="tx1"/>
                </a:solidFill>
                <a:effectLst/>
                <a:latin typeface="Barlow" pitchFamily="2" charset="77"/>
                <a:ea typeface="Calibri" panose="020F0502020204030204" pitchFamily="34" charset="0"/>
                <a:cs typeface="Open Sans" panose="020B0606030504020204" pitchFamily="34" charset="0"/>
              </a:rPr>
              <a:t>RBR</a:t>
            </a:r>
            <a:r>
              <a:rPr lang="en-US" sz="1800" b="1" i="1" dirty="0">
                <a:solidFill>
                  <a:schemeClr val="tx1"/>
                </a:solidFill>
                <a:effectLst/>
                <a:latin typeface="Barlow" pitchFamily="2" charset="77"/>
                <a:ea typeface="Calibri" panose="020F0502020204030204" pitchFamily="34" charset="0"/>
                <a:cs typeface="Open Sans" panose="020B0606030504020204" pitchFamily="34" charset="0"/>
              </a:rPr>
              <a:t>argo³</a:t>
            </a:r>
            <a:r>
              <a:rPr lang="en-US" sz="1800" b="1" dirty="0">
                <a:solidFill>
                  <a:schemeClr val="tx1"/>
                </a:solidFill>
                <a:effectLst/>
                <a:latin typeface="Barlow" pitchFamily="2" charset="77"/>
                <a:ea typeface="Barlow" pitchFamily="2" charset="77"/>
                <a:cs typeface="Barlow" pitchFamily="2" charset="77"/>
              </a:rPr>
              <a:t>  </a:t>
            </a:r>
            <a:r>
              <a:rPr lang="en-US" sz="1800" dirty="0">
                <a:solidFill>
                  <a:schemeClr val="tx1"/>
                </a:solidFill>
                <a:effectLst/>
                <a:latin typeface="Barlow" pitchFamily="2" charset="77"/>
                <a:ea typeface="Barlow" pitchFamily="2" charset="77"/>
                <a:cs typeface="Barlow" pitchFamily="2" charset="77"/>
              </a:rPr>
              <a:t>development of calibration and dynamic response modeling  </a:t>
            </a:r>
            <a:r>
              <a:rPr lang="en-US" sz="1800" b="1" dirty="0">
                <a:solidFill>
                  <a:schemeClr val="tx1"/>
                </a:solidFill>
                <a:effectLst/>
                <a:latin typeface="Barlow" pitchFamily="2" charset="77"/>
                <a:ea typeface="Barlow" pitchFamily="2" charset="77"/>
                <a:cs typeface="Barlow" pitchFamily="2" charset="77"/>
              </a:rPr>
              <a:t>approaching Argo accuracy</a:t>
            </a:r>
            <a:r>
              <a:rPr lang="en-US" sz="1800" dirty="0">
                <a:solidFill>
                  <a:schemeClr val="tx1"/>
                </a:solidFill>
                <a:effectLst/>
                <a:latin typeface="Barlow" pitchFamily="2" charset="77"/>
                <a:ea typeface="Barlow" pitchFamily="2" charset="77"/>
                <a:cs typeface="Barlow" pitchFamily="2" charset="77"/>
              </a:rPr>
              <a:t>, increased deployments to further evaluate performance.</a:t>
            </a:r>
            <a:endParaRPr lang="en-US" sz="2000" dirty="0">
              <a:solidFill>
                <a:schemeClr val="tx1"/>
              </a:solidFill>
              <a:latin typeface="Barlow"/>
              <a:ea typeface="Barlow"/>
              <a:cs typeface="Barlow"/>
              <a:sym typeface="Barlow"/>
            </a:endParaRP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6000 </a:t>
            </a:r>
            <a:r>
              <a:rPr lang="en-US" sz="2000" dirty="0" err="1">
                <a:solidFill>
                  <a:schemeClr val="tx1"/>
                </a:solidFill>
                <a:latin typeface="Barlow"/>
                <a:ea typeface="Barlow"/>
                <a:cs typeface="Barlow"/>
                <a:sym typeface="Barlow"/>
              </a:rPr>
              <a:t>dbar</a:t>
            </a:r>
            <a:r>
              <a:rPr lang="en-US" sz="2000" dirty="0">
                <a:solidFill>
                  <a:schemeClr val="tx1"/>
                </a:solidFill>
                <a:latin typeface="Barlow"/>
                <a:ea typeface="Barlow"/>
                <a:cs typeface="Barlow"/>
                <a:sym typeface="Barlow"/>
              </a:rPr>
              <a:t> </a:t>
            </a:r>
            <a:r>
              <a:rPr lang="en-US" sz="2000" b="1" dirty="0">
                <a:solidFill>
                  <a:schemeClr val="tx1"/>
                </a:solidFill>
                <a:latin typeface="Barlow"/>
                <a:ea typeface="Barlow"/>
                <a:cs typeface="Barlow"/>
                <a:sym typeface="Barlow"/>
              </a:rPr>
              <a:t>SBE61 </a:t>
            </a:r>
            <a:r>
              <a:rPr lang="en-US" sz="2000" dirty="0">
                <a:solidFill>
                  <a:schemeClr val="tx1"/>
                </a:solidFill>
                <a:latin typeface="Barlow"/>
                <a:ea typeface="Barlow"/>
                <a:cs typeface="Barlow"/>
                <a:sym typeface="Barlow"/>
              </a:rPr>
              <a:t>has new </a:t>
            </a:r>
            <a:r>
              <a:rPr lang="en-US" sz="2000" b="1" dirty="0">
                <a:solidFill>
                  <a:schemeClr val="tx1"/>
                </a:solidFill>
                <a:latin typeface="Barlow"/>
                <a:ea typeface="Barlow"/>
                <a:cs typeface="Barlow"/>
                <a:sym typeface="Barlow"/>
              </a:rPr>
              <a:t>more accurate pressure sensor and improved pressure calibration</a:t>
            </a:r>
            <a:r>
              <a:rPr lang="en-US" sz="2000" dirty="0">
                <a:solidFill>
                  <a:schemeClr val="tx1"/>
                </a:solidFill>
                <a:latin typeface="Barlow"/>
                <a:ea typeface="Barlow"/>
                <a:cs typeface="Barlow"/>
                <a:sym typeface="Barlow"/>
              </a:rPr>
              <a:t> procedures to approach Deep Argo accuracy requirements</a:t>
            </a:r>
          </a:p>
          <a:p>
            <a:r>
              <a:rPr lang="en-US" sz="2000" b="1" dirty="0">
                <a:solidFill>
                  <a:schemeClr val="tx1"/>
                </a:solidFill>
                <a:latin typeface="Barlow"/>
                <a:ea typeface="Barlow"/>
                <a:cs typeface="Barlow"/>
                <a:sym typeface="Barlow"/>
              </a:rPr>
              <a:t>pH Sensors</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US Agencies intervened to </a:t>
            </a:r>
            <a:r>
              <a:rPr lang="en-US" sz="2000" b="1" dirty="0">
                <a:solidFill>
                  <a:schemeClr val="tx1"/>
                </a:solidFill>
                <a:latin typeface="Barlow"/>
                <a:ea typeface="Barlow"/>
                <a:cs typeface="Barlow"/>
                <a:sym typeface="Barlow"/>
              </a:rPr>
              <a:t>continue making ISFET chips </a:t>
            </a:r>
            <a:r>
              <a:rPr lang="en-US" sz="2000" dirty="0">
                <a:solidFill>
                  <a:schemeClr val="tx1"/>
                </a:solidFill>
                <a:latin typeface="Barlow"/>
                <a:ea typeface="Barlow"/>
                <a:cs typeface="Barlow"/>
                <a:sym typeface="Barlow"/>
              </a:rPr>
              <a:t>used in Seabird Sensor, </a:t>
            </a:r>
            <a:r>
              <a:rPr lang="en-US" sz="2000" b="1" dirty="0">
                <a:solidFill>
                  <a:schemeClr val="tx1"/>
                </a:solidFill>
                <a:latin typeface="Barlow"/>
                <a:ea typeface="Barlow"/>
                <a:cs typeface="Barlow"/>
                <a:sym typeface="Barlow"/>
              </a:rPr>
              <a:t>alternate ISFET manufacture identified</a:t>
            </a:r>
            <a:r>
              <a:rPr lang="en-US" sz="2000" dirty="0">
                <a:solidFill>
                  <a:schemeClr val="tx1"/>
                </a:solidFill>
                <a:latin typeface="Barlow"/>
                <a:ea typeface="Barlow"/>
                <a:cs typeface="Barlow"/>
                <a:sym typeface="Barlow"/>
              </a:rPr>
              <a:t>.</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Early failures of Seabird Sensor has led to </a:t>
            </a:r>
            <a:r>
              <a:rPr lang="en-US" sz="2000" b="1" dirty="0">
                <a:solidFill>
                  <a:schemeClr val="tx1"/>
                </a:solidFill>
                <a:latin typeface="Barlow"/>
                <a:ea typeface="Barlow"/>
                <a:cs typeface="Barlow"/>
                <a:sym typeface="Barlow"/>
              </a:rPr>
              <a:t>mechanical redesign</a:t>
            </a:r>
          </a:p>
          <a:p>
            <a:pPr marL="342900" indent="-342900">
              <a:buFont typeface="Arial" panose="020B0604020202020204" pitchFamily="34" charset="0"/>
              <a:buChar char="•"/>
            </a:pPr>
            <a:r>
              <a:rPr lang="en-US" sz="2000" b="1" dirty="0">
                <a:solidFill>
                  <a:schemeClr val="tx1"/>
                </a:solidFill>
                <a:latin typeface="Barlow"/>
                <a:ea typeface="Barlow"/>
                <a:cs typeface="Barlow"/>
                <a:sym typeface="Barlow"/>
              </a:rPr>
              <a:t>Alternative optical sensors development </a:t>
            </a:r>
            <a:r>
              <a:rPr lang="en-US" sz="2000" dirty="0">
                <a:solidFill>
                  <a:schemeClr val="tx1"/>
                </a:solidFill>
                <a:latin typeface="Barlow"/>
                <a:ea typeface="Barlow"/>
                <a:cs typeface="Barlow"/>
                <a:sym typeface="Barlow"/>
              </a:rPr>
              <a:t>underway</a:t>
            </a:r>
          </a:p>
          <a:p>
            <a:r>
              <a:rPr lang="en-US" sz="2000" b="1" dirty="0">
                <a:solidFill>
                  <a:schemeClr val="tx1"/>
                </a:solidFill>
                <a:latin typeface="Barlow"/>
                <a:ea typeface="Barlow"/>
                <a:cs typeface="Barlow"/>
                <a:sym typeface="Barlow"/>
              </a:rPr>
              <a:t>Dissolved Oxygen</a:t>
            </a:r>
          </a:p>
          <a:p>
            <a:pPr marL="342900" indent="-342900">
              <a:buFont typeface="Arial" panose="020B0604020202020204" pitchFamily="34" charset="0"/>
              <a:buChar char="•"/>
            </a:pPr>
            <a:r>
              <a:rPr lang="en-US" sz="2000" b="1" dirty="0">
                <a:solidFill>
                  <a:schemeClr val="tx1"/>
                </a:solidFill>
                <a:latin typeface="Barlow"/>
                <a:ea typeface="Barlow"/>
                <a:cs typeface="Barlow"/>
                <a:sym typeface="Barlow"/>
              </a:rPr>
              <a:t>Most mature BGC sensor </a:t>
            </a:r>
            <a:r>
              <a:rPr lang="en-US" sz="2000" dirty="0">
                <a:solidFill>
                  <a:schemeClr val="tx1"/>
                </a:solidFill>
                <a:latin typeface="Barlow"/>
                <a:ea typeface="Barlow"/>
                <a:cs typeface="Barlow"/>
                <a:sym typeface="Barlow"/>
              </a:rPr>
              <a:t>and is relatively inexpensive and low-power.</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A small Argo Task Team will </a:t>
            </a:r>
            <a:r>
              <a:rPr lang="en-US" sz="2000" b="1" dirty="0">
                <a:solidFill>
                  <a:schemeClr val="tx1"/>
                </a:solidFill>
                <a:latin typeface="Barlow"/>
                <a:ea typeface="Barlow"/>
                <a:cs typeface="Barlow"/>
                <a:sym typeface="Barlow"/>
              </a:rPr>
              <a:t>examine cost/benefits to expand dissolved oxygen to Core and Deep floats</a:t>
            </a:r>
            <a:r>
              <a:rPr lang="en-US" sz="2000" dirty="0">
                <a:solidFill>
                  <a:schemeClr val="tx1"/>
                </a:solidFill>
                <a:latin typeface="Barlow"/>
                <a:ea typeface="Barlow"/>
                <a:cs typeface="Barlow"/>
                <a:sym typeface="Barlow"/>
              </a:rPr>
              <a:t>.</a:t>
            </a:r>
          </a:p>
          <a:p>
            <a:endParaRPr lang="en-US" sz="2000" dirty="0">
              <a:solidFill>
                <a:schemeClr val="tx1"/>
              </a:solidFill>
              <a:latin typeface="Barlow"/>
              <a:ea typeface="Barlow"/>
              <a:cs typeface="Barlow"/>
              <a:sym typeface="Barlow"/>
            </a:endParaRPr>
          </a:p>
        </p:txBody>
      </p:sp>
    </p:spTree>
    <p:extLst>
      <p:ext uri="{BB962C8B-B14F-4D97-AF65-F5344CB8AC3E}">
        <p14:creationId xmlns:p14="http://schemas.microsoft.com/office/powerpoint/2010/main" val="276414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499650" y="175525"/>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Sensor Development</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a:t>
            </a:fld>
            <a:endParaRPr/>
          </a:p>
        </p:txBody>
      </p:sp>
      <p:sp>
        <p:nvSpPr>
          <p:cNvPr id="4" name="TextBox 3">
            <a:extLst>
              <a:ext uri="{FF2B5EF4-FFF2-40B4-BE49-F238E27FC236}">
                <a16:creationId xmlns:a16="http://schemas.microsoft.com/office/drawing/2014/main" id="{159A11A3-58F7-44FA-8C91-E9E3C737871E}"/>
              </a:ext>
            </a:extLst>
          </p:cNvPr>
          <p:cNvSpPr txBox="1"/>
          <p:nvPr/>
        </p:nvSpPr>
        <p:spPr>
          <a:xfrm>
            <a:off x="499650" y="867000"/>
            <a:ext cx="10254906" cy="3170099"/>
          </a:xfrm>
          <a:prstGeom prst="rect">
            <a:avLst/>
          </a:prstGeom>
          <a:noFill/>
        </p:spPr>
        <p:txBody>
          <a:bodyPr wrap="square" rtlCol="0">
            <a:spAutoFit/>
          </a:bodyPr>
          <a:lstStyle/>
          <a:p>
            <a:r>
              <a:rPr lang="en-US" sz="2000" b="1" dirty="0">
                <a:solidFill>
                  <a:schemeClr val="tx1"/>
                </a:solidFill>
                <a:latin typeface="Barlow"/>
                <a:ea typeface="Barlow"/>
                <a:cs typeface="Barlow"/>
                <a:sym typeface="Barlow"/>
              </a:rPr>
              <a:t>Radiometer Sensors</a:t>
            </a:r>
          </a:p>
          <a:p>
            <a:pPr marL="342900" indent="-342900">
              <a:buFont typeface="Arial" panose="020B0604020202020204" pitchFamily="34" charset="0"/>
              <a:buChar char="•"/>
            </a:pPr>
            <a:r>
              <a:rPr lang="en-US" sz="2000" b="1" dirty="0">
                <a:solidFill>
                  <a:schemeClr val="tx1"/>
                </a:solidFill>
                <a:latin typeface="Barlow"/>
                <a:ea typeface="Barlow"/>
                <a:cs typeface="Barlow"/>
                <a:sym typeface="Barlow"/>
              </a:rPr>
              <a:t>Number of frequencies and their values under review</a:t>
            </a:r>
          </a:p>
          <a:p>
            <a:pPr marL="342900" indent="-342900">
              <a:buFont typeface="Arial" panose="020B0604020202020204" pitchFamily="34" charset="0"/>
              <a:buChar char="•"/>
            </a:pPr>
            <a:r>
              <a:rPr lang="en-US" sz="2000" b="1" dirty="0">
                <a:solidFill>
                  <a:schemeClr val="tx1"/>
                </a:solidFill>
                <a:latin typeface="Barlow"/>
                <a:ea typeface="Barlow"/>
                <a:cs typeface="Barlow"/>
                <a:sym typeface="Barlow"/>
              </a:rPr>
              <a:t>Hyperspectral sensors available </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Adequacy for use in estimating short-wave radiation penetration for Mixed Layer physical modeling being investigated.</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Prototype </a:t>
            </a:r>
            <a:r>
              <a:rPr lang="en-US" sz="2000" b="1" dirty="0">
                <a:solidFill>
                  <a:schemeClr val="tx1"/>
                </a:solidFill>
                <a:latin typeface="Barlow"/>
                <a:ea typeface="Barlow"/>
                <a:cs typeface="Barlow"/>
                <a:sym typeface="Barlow"/>
              </a:rPr>
              <a:t>BGC Navis and BGC Solo include </a:t>
            </a:r>
            <a:r>
              <a:rPr lang="en-US" sz="2000" dirty="0">
                <a:solidFill>
                  <a:schemeClr val="tx1"/>
                </a:solidFill>
                <a:latin typeface="Barlow"/>
                <a:ea typeface="Barlow"/>
                <a:cs typeface="Barlow"/>
                <a:sym typeface="Barlow"/>
              </a:rPr>
              <a:t>Radiometer sensors</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For </a:t>
            </a:r>
            <a:r>
              <a:rPr lang="en-US" sz="2000" b="1" dirty="0">
                <a:solidFill>
                  <a:schemeClr val="tx1"/>
                </a:solidFill>
                <a:latin typeface="Barlow"/>
                <a:ea typeface="Barlow"/>
                <a:cs typeface="Barlow"/>
                <a:sym typeface="Barlow"/>
              </a:rPr>
              <a:t>NAVIS requires upgrade </a:t>
            </a:r>
            <a:r>
              <a:rPr lang="en-US" sz="2000" dirty="0">
                <a:solidFill>
                  <a:schemeClr val="tx1"/>
                </a:solidFill>
                <a:latin typeface="Barlow"/>
                <a:ea typeface="Barlow"/>
                <a:cs typeface="Barlow"/>
                <a:sym typeface="Barlow"/>
              </a:rPr>
              <a:t>in platform payload size. </a:t>
            </a:r>
          </a:p>
          <a:p>
            <a:pPr marL="342900" indent="-342900">
              <a:buFont typeface="Arial" panose="020B0604020202020204" pitchFamily="34" charset="0"/>
              <a:buChar char="•"/>
            </a:pPr>
            <a:r>
              <a:rPr lang="en-US" sz="2000" dirty="0">
                <a:solidFill>
                  <a:schemeClr val="tx1"/>
                </a:solidFill>
                <a:latin typeface="Barlow"/>
                <a:ea typeface="Barlow"/>
                <a:cs typeface="Barlow"/>
                <a:sym typeface="Barlow"/>
              </a:rPr>
              <a:t>The </a:t>
            </a:r>
            <a:r>
              <a:rPr lang="en-US" sz="2000" b="1" dirty="0">
                <a:solidFill>
                  <a:schemeClr val="tx1"/>
                </a:solidFill>
                <a:latin typeface="Barlow"/>
                <a:ea typeface="Barlow"/>
                <a:cs typeface="Barlow"/>
                <a:sym typeface="Barlow"/>
              </a:rPr>
              <a:t>BGC NKE float includes a radiometer </a:t>
            </a:r>
            <a:r>
              <a:rPr lang="en-US" sz="2000" dirty="0">
                <a:solidFill>
                  <a:schemeClr val="tx1"/>
                </a:solidFill>
                <a:latin typeface="Barlow"/>
                <a:ea typeface="Barlow"/>
                <a:cs typeface="Barlow"/>
                <a:sym typeface="Barlow"/>
              </a:rPr>
              <a:t>and can also make hyperspectral upward and downward shortwave radiation</a:t>
            </a:r>
            <a:br>
              <a:rPr lang="en-US" sz="2000" dirty="0">
                <a:solidFill>
                  <a:schemeClr val="tx1"/>
                </a:solidFill>
                <a:latin typeface="Barlow"/>
                <a:ea typeface="Barlow"/>
                <a:cs typeface="Barlow"/>
                <a:sym typeface="Barlow"/>
              </a:rPr>
            </a:br>
            <a:endParaRPr lang="en-US" sz="2000" dirty="0">
              <a:solidFill>
                <a:schemeClr val="tx1"/>
              </a:solidFill>
            </a:endParaRPr>
          </a:p>
        </p:txBody>
      </p:sp>
    </p:spTree>
    <p:extLst>
      <p:ext uri="{BB962C8B-B14F-4D97-AF65-F5344CB8AC3E}">
        <p14:creationId xmlns:p14="http://schemas.microsoft.com/office/powerpoint/2010/main" val="361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a8aed3d8_0_4"/>
          <p:cNvSpPr txBox="1">
            <a:spLocks noGrp="1"/>
          </p:cNvSpPr>
          <p:nvPr>
            <p:ph type="title"/>
          </p:nvPr>
        </p:nvSpPr>
        <p:spPr>
          <a:xfrm>
            <a:off x="451326" y="55423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latin typeface="Barlow"/>
                <a:ea typeface="Barlow"/>
                <a:cs typeface="Barlow"/>
                <a:sym typeface="Barlow"/>
              </a:rPr>
              <a:t>Achievements</a:t>
            </a:r>
            <a:endParaRPr dirty="0">
              <a:latin typeface="Barlow"/>
              <a:ea typeface="Barlow"/>
              <a:cs typeface="Barlow"/>
              <a:sym typeface="Barlow"/>
            </a:endParaRPr>
          </a:p>
        </p:txBody>
      </p:sp>
      <p:sp>
        <p:nvSpPr>
          <p:cNvPr id="162" name="Google Shape;162;g208a8aed3d8_0_4"/>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a:t>
            </a:fld>
            <a:endParaRPr/>
          </a:p>
        </p:txBody>
      </p:sp>
      <p:sp>
        <p:nvSpPr>
          <p:cNvPr id="163" name="Google Shape;163;g208a8aed3d8_0_4"/>
          <p:cNvSpPr txBox="1"/>
          <p:nvPr/>
        </p:nvSpPr>
        <p:spPr>
          <a:xfrm>
            <a:off x="486032" y="1355896"/>
            <a:ext cx="11219935" cy="4672934"/>
          </a:xfrm>
          <a:prstGeom prst="rect">
            <a:avLst/>
          </a:prstGeom>
          <a:noFill/>
          <a:ln>
            <a:noFill/>
          </a:ln>
        </p:spPr>
        <p:txBody>
          <a:bodyPr spcFirstLastPara="1" wrap="square" lIns="0" tIns="0" rIns="0" bIns="0" anchor="t" anchorCtr="0">
            <a:noAutofit/>
          </a:bodyPr>
          <a:lstStyle/>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1800" b="1" dirty="0">
                <a:solidFill>
                  <a:schemeClr val="tx1"/>
                </a:solidFill>
                <a:effectLst/>
                <a:latin typeface="Barlow" pitchFamily="2" charset="77"/>
                <a:ea typeface="Barlow" pitchFamily="2" charset="77"/>
                <a:cs typeface="Barlow" pitchFamily="2" charset="77"/>
              </a:rPr>
              <a:t>Driven down the latency of real-time data delivery </a:t>
            </a:r>
            <a:r>
              <a:rPr lang="en-US" sz="1800" dirty="0">
                <a:solidFill>
                  <a:schemeClr val="tx1"/>
                </a:solidFill>
                <a:effectLst/>
                <a:latin typeface="Barlow" pitchFamily="2" charset="77"/>
                <a:ea typeface="Barlow" pitchFamily="2" charset="77"/>
                <a:cs typeface="Barlow" pitchFamily="2" charset="77"/>
              </a:rPr>
              <a:t>to enable coupled NWP.</a:t>
            </a:r>
            <a:br>
              <a:rPr lang="en-US" sz="2400" dirty="0">
                <a:solidFill>
                  <a:schemeClr val="tx1"/>
                </a:solidFill>
                <a:latin typeface="Barlow" pitchFamily="2" charset="77"/>
                <a:ea typeface="Barlow" pitchFamily="2" charset="77"/>
                <a:cs typeface="Barlow" pitchFamily="2" charset="77"/>
              </a:rPr>
            </a:br>
            <a:r>
              <a:rPr lang="en-US" sz="1800" dirty="0">
                <a:solidFill>
                  <a:schemeClr val="tx1"/>
                </a:solidFill>
                <a:effectLst/>
                <a:latin typeface="Barlow" pitchFamily="2" charset="77"/>
                <a:ea typeface="Barlow" pitchFamily="2" charset="77"/>
                <a:cs typeface="Barlow" pitchFamily="2" charset="77"/>
              </a:rPr>
              <a:t>93% of data are delivered within 12 hours, 82% in 6 hours and 50% in 3 hours</a:t>
            </a:r>
            <a:r>
              <a:rPr lang="en-US" sz="2400" dirty="0">
                <a:solidFill>
                  <a:schemeClr val="tx1"/>
                </a:solidFill>
                <a:latin typeface="Barlow" pitchFamily="2" charset="77"/>
                <a:ea typeface="Barlow" pitchFamily="2" charset="77"/>
                <a:cs typeface="Barlow" pitchFamily="2" charset="77"/>
              </a:rPr>
              <a:t>.</a:t>
            </a: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1800" dirty="0">
                <a:solidFill>
                  <a:schemeClr val="tx1"/>
                </a:solidFill>
                <a:effectLst/>
                <a:latin typeface="Barlow" pitchFamily="2" charset="77"/>
                <a:ea typeface="Barlow" pitchFamily="2" charset="77"/>
                <a:cs typeface="Barlow" pitchFamily="2" charset="77"/>
              </a:rPr>
              <a:t>A </a:t>
            </a:r>
            <a:r>
              <a:rPr lang="en-US" sz="1800" b="1" dirty="0">
                <a:solidFill>
                  <a:schemeClr val="tx1"/>
                </a:solidFill>
                <a:effectLst/>
                <a:latin typeface="Barlow" pitchFamily="2" charset="77"/>
                <a:ea typeface="Barlow" pitchFamily="2" charset="77"/>
                <a:cs typeface="Barlow" pitchFamily="2" charset="77"/>
              </a:rPr>
              <a:t>best practices document </a:t>
            </a:r>
            <a:r>
              <a:rPr lang="en-US" sz="1800" dirty="0">
                <a:solidFill>
                  <a:schemeClr val="tx1"/>
                </a:solidFill>
                <a:effectLst/>
                <a:latin typeface="Barlow" pitchFamily="2" charset="77"/>
                <a:ea typeface="Barlow" pitchFamily="2" charset="77"/>
                <a:cs typeface="Barlow" pitchFamily="2" charset="77"/>
              </a:rPr>
              <a:t>for participating in the Argo Program completed and will </a:t>
            </a:r>
            <a:r>
              <a:rPr lang="en-US" sz="1800" dirty="0">
                <a:solidFill>
                  <a:schemeClr val="tx1"/>
                </a:solidFill>
                <a:latin typeface="Barlow" pitchFamily="2" charset="77"/>
                <a:ea typeface="Barlow" pitchFamily="2" charset="77"/>
                <a:cs typeface="Barlow" pitchFamily="2" charset="77"/>
              </a:rPr>
              <a:t>be </a:t>
            </a:r>
            <a:r>
              <a:rPr lang="en-US" sz="1800" dirty="0">
                <a:solidFill>
                  <a:schemeClr val="tx1"/>
                </a:solidFill>
                <a:effectLst/>
                <a:latin typeface="Barlow" pitchFamily="2" charset="77"/>
                <a:ea typeface="Barlow" pitchFamily="2" charset="77"/>
                <a:cs typeface="Barlow" pitchFamily="2" charset="77"/>
              </a:rPr>
              <a:t>submitted</a:t>
            </a:r>
            <a:br>
              <a:rPr lang="en-US" sz="1800" dirty="0">
                <a:solidFill>
                  <a:schemeClr val="tx1"/>
                </a:solidFill>
                <a:effectLst/>
                <a:latin typeface="Barlow" pitchFamily="2" charset="77"/>
                <a:ea typeface="Barlow" pitchFamily="2" charset="77"/>
                <a:cs typeface="Barlow" pitchFamily="2" charset="77"/>
              </a:rPr>
            </a:br>
            <a:r>
              <a:rPr lang="en-US" sz="1800" dirty="0">
                <a:solidFill>
                  <a:schemeClr val="tx1"/>
                </a:solidFill>
                <a:effectLst/>
                <a:latin typeface="Barlow" pitchFamily="2" charset="77"/>
                <a:ea typeface="Barlow" pitchFamily="2" charset="77"/>
                <a:cs typeface="Barlow" pitchFamily="2" charset="77"/>
              </a:rPr>
              <a:t>for publication shortly.</a:t>
            </a:r>
            <a:endParaRPr lang="en-US" sz="3200" dirty="0">
              <a:solidFill>
                <a:schemeClr val="tx1"/>
              </a:solidFill>
              <a:latin typeface="Barlow" pitchFamily="2" charset="77"/>
              <a:ea typeface="Barlow" pitchFamily="2" charset="77"/>
              <a:cs typeface="Barlow" pitchFamily="2" charset="77"/>
            </a:endParaRP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r>
              <a:rPr lang="en-US" sz="1800" b="1" dirty="0">
                <a:solidFill>
                  <a:schemeClr val="tx1"/>
                </a:solidFill>
                <a:effectLst/>
                <a:latin typeface="Barlow" pitchFamily="2" charset="77"/>
                <a:ea typeface="Barlow" pitchFamily="2" charset="77"/>
                <a:cs typeface="Barlow" pitchFamily="2" charset="77"/>
              </a:rPr>
              <a:t>Formed a Community of Practice </a:t>
            </a:r>
            <a:r>
              <a:rPr lang="en-US" sz="1800" dirty="0">
                <a:solidFill>
                  <a:schemeClr val="tx1"/>
                </a:solidFill>
                <a:effectLst/>
                <a:latin typeface="Barlow" pitchFamily="2" charset="77"/>
                <a:ea typeface="Barlow" pitchFamily="2" charset="77"/>
                <a:cs typeface="Barlow" pitchFamily="2" charset="77"/>
              </a:rPr>
              <a:t>of Argo Engineers and technicians with organized zoom discussions on float testing, deployment and performance issues.</a:t>
            </a:r>
          </a:p>
          <a:p>
            <a:pPr marL="400050" indent="-285750">
              <a:spcBef>
                <a:spcPts val="850"/>
              </a:spcBef>
              <a:buClr>
                <a:schemeClr val="accent1"/>
              </a:buClr>
              <a:buSzPts val="1800"/>
              <a:buFont typeface="Arial" panose="020B0604020202020204" pitchFamily="34" charset="0"/>
              <a:buChar char="•"/>
            </a:pPr>
            <a:r>
              <a:rPr lang="en-US" sz="1800" dirty="0">
                <a:effectLst/>
                <a:latin typeface="Barlow" pitchFamily="2" charset="77"/>
                <a:ea typeface="Barlow" pitchFamily="2" charset="77"/>
                <a:cs typeface="Barlow" pitchFamily="2" charset="77"/>
              </a:rPr>
              <a:t>A short document describing the </a:t>
            </a:r>
            <a:r>
              <a:rPr lang="en-US" sz="1800" b="1" dirty="0">
                <a:effectLst/>
                <a:latin typeface="Barlow" pitchFamily="2" charset="77"/>
                <a:ea typeface="Barlow" pitchFamily="2" charset="77"/>
                <a:cs typeface="Barlow" pitchFamily="2" charset="77"/>
              </a:rPr>
              <a:t>requirements necessary to be an Argo float </a:t>
            </a:r>
            <a:r>
              <a:rPr lang="en-US" sz="1800" dirty="0">
                <a:effectLst/>
                <a:latin typeface="Barlow" pitchFamily="2" charset="77"/>
                <a:ea typeface="Barlow" pitchFamily="2" charset="77"/>
                <a:cs typeface="Barlow" pitchFamily="2" charset="77"/>
              </a:rPr>
              <a:t>is now available to help scientific float users outside of Argo to properly follow IOC directions and respect Coastal States jurisdiction rights.</a:t>
            </a:r>
          </a:p>
          <a:p>
            <a:pPr marL="400050" indent="-285750">
              <a:spcBef>
                <a:spcPts val="850"/>
              </a:spcBef>
              <a:buClr>
                <a:schemeClr val="accent1"/>
              </a:buClr>
              <a:buSzPts val="1800"/>
              <a:buFont typeface="Arial" panose="020B0604020202020204" pitchFamily="34" charset="0"/>
              <a:buChar char="•"/>
            </a:pPr>
            <a:r>
              <a:rPr lang="en-US" sz="1800" b="1" dirty="0">
                <a:effectLst/>
                <a:latin typeface="Barlow" pitchFamily="2" charset="77"/>
                <a:ea typeface="Barlow" pitchFamily="2" charset="77"/>
                <a:cs typeface="Barlow" pitchFamily="2" charset="77"/>
              </a:rPr>
              <a:t>Argo regional basin deployment planning meetings continue </a:t>
            </a:r>
            <a:r>
              <a:rPr lang="en-US" sz="1800" dirty="0">
                <a:effectLst/>
                <a:latin typeface="Barlow" pitchFamily="2" charset="77"/>
                <a:ea typeface="Barlow" pitchFamily="2" charset="77"/>
                <a:cs typeface="Barlow" pitchFamily="2" charset="77"/>
              </a:rPr>
              <a:t>to be very successful and helpful.</a:t>
            </a:r>
            <a:r>
              <a:rPr lang="en-US" sz="2400" dirty="0">
                <a:effectLst/>
              </a:rPr>
              <a:t> </a:t>
            </a:r>
            <a:r>
              <a:rPr lang="en-US" sz="1800" dirty="0">
                <a:latin typeface="Barlow" pitchFamily="2" charset="77"/>
              </a:rPr>
              <a:t>Should these planning activities be broadened to involve a subset of the other OCG networks?</a:t>
            </a:r>
          </a:p>
          <a:p>
            <a:pPr marL="400050" indent="-285750">
              <a:spcBef>
                <a:spcPts val="850"/>
              </a:spcBef>
              <a:buClr>
                <a:schemeClr val="accent1"/>
              </a:buClr>
              <a:buSzPts val="1800"/>
              <a:buFont typeface="Arial" panose="020B0604020202020204" pitchFamily="34" charset="0"/>
              <a:buChar char="•"/>
            </a:pPr>
            <a:r>
              <a:rPr lang="en-US" sz="1800" b="1" dirty="0">
                <a:effectLst/>
                <a:latin typeface="Barlow" pitchFamily="2" charset="77"/>
                <a:ea typeface="Barlow" pitchFamily="2" charset="77"/>
                <a:cs typeface="Barlow" pitchFamily="2" charset="77"/>
              </a:rPr>
              <a:t>Capacity building within national Argo teams</a:t>
            </a:r>
            <a:r>
              <a:rPr lang="en-US" sz="1800" dirty="0">
                <a:effectLst/>
                <a:latin typeface="Barlow" pitchFamily="2" charset="77"/>
                <a:ea typeface="Barlow" pitchFamily="2" charset="77"/>
                <a:cs typeface="Barlow" pitchFamily="2" charset="77"/>
              </a:rPr>
              <a:t> to carry out the expanded </a:t>
            </a:r>
            <a:r>
              <a:rPr lang="en-US" sz="1800" dirty="0" err="1">
                <a:effectLst/>
                <a:latin typeface="Barlow" pitchFamily="2" charset="77"/>
                <a:ea typeface="Barlow" pitchFamily="2" charset="77"/>
                <a:cs typeface="Barlow" pitchFamily="2" charset="77"/>
              </a:rPr>
              <a:t>OneArgo</a:t>
            </a:r>
            <a:r>
              <a:rPr lang="en-US" sz="1800" dirty="0">
                <a:effectLst/>
                <a:latin typeface="Barlow" pitchFamily="2" charset="77"/>
                <a:ea typeface="Barlow" pitchFamily="2" charset="77"/>
                <a:cs typeface="Barlow" pitchFamily="2" charset="77"/>
              </a:rPr>
              <a:t> missions has been very successful.</a:t>
            </a:r>
            <a:endParaRPr lang="en-US" sz="1800" dirty="0">
              <a:effectLst/>
              <a:latin typeface="Calibri" panose="020F0502020204030204" pitchFamily="34" charset="0"/>
              <a:ea typeface="Calibri" panose="020F0502020204030204" pitchFamily="34" charset="0"/>
            </a:endParaRPr>
          </a:p>
          <a:p>
            <a:pPr marL="400050" marR="0" lvl="0" indent="-285750" algn="l" rtl="0">
              <a:lnSpc>
                <a:spcPct val="100000"/>
              </a:lnSpc>
              <a:spcBef>
                <a:spcPts val="850"/>
              </a:spcBef>
              <a:spcAft>
                <a:spcPts val="0"/>
              </a:spcAft>
              <a:buClr>
                <a:schemeClr val="accent1"/>
              </a:buClr>
              <a:buSzPts val="1800"/>
              <a:buFont typeface="Arial" panose="020B0604020202020204" pitchFamily="34" charset="0"/>
              <a:buChar char="•"/>
            </a:pPr>
            <a:endParaRPr lang="en-US" sz="1800" dirty="0">
              <a:solidFill>
                <a:schemeClr val="tx1"/>
              </a:solidFill>
              <a:effectLst/>
              <a:latin typeface="Barlow" pitchFamily="2" charset="77"/>
              <a:ea typeface="Barlow" pitchFamily="2" charset="77"/>
              <a:cs typeface="Barlow" pitchFamily="2" charset="77"/>
            </a:endParaRPr>
          </a:p>
        </p:txBody>
      </p:sp>
    </p:spTree>
  </p:cSld>
  <p:clrMapOvr>
    <a:masterClrMapping/>
  </p:clrMapOvr>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9292</TotalTime>
  <Words>1258</Words>
  <Application>Microsoft Macintosh PowerPoint</Application>
  <PresentationFormat>Widescreen</PresentationFormat>
  <Paragraphs>140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Barlow</vt:lpstr>
      <vt:lpstr>GOOS PPT Theme</vt:lpstr>
      <vt:lpstr>The Argo Program</vt:lpstr>
      <vt:lpstr>OneArgo</vt:lpstr>
      <vt:lpstr>Status of the Argo Array</vt:lpstr>
      <vt:lpstr>Status of the Argo Array</vt:lpstr>
      <vt:lpstr>Float Development</vt:lpstr>
      <vt:lpstr>Deep Float Development</vt:lpstr>
      <vt:lpstr>Sensor Development</vt:lpstr>
      <vt:lpstr>Sensor Development</vt:lpstr>
      <vt:lpstr>Achievements</vt:lpstr>
      <vt:lpstr>Challenges and Concerns</vt:lpstr>
      <vt:lpstr>Argo Float Program Attributes</vt:lpstr>
      <vt:lpstr>Future Plans and Opportunities</vt:lpstr>
      <vt:lpstr>Asks from OCG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Argo Program</dc:title>
  <dc:creator>Laura Stukonyte</dc:creator>
  <cp:lastModifiedBy>Breck Owens</cp:lastModifiedBy>
  <cp:revision>16</cp:revision>
  <dcterms:created xsi:type="dcterms:W3CDTF">2022-03-29T09:34:04Z</dcterms:created>
  <dcterms:modified xsi:type="dcterms:W3CDTF">2023-06-05T03:17:12Z</dcterms:modified>
</cp:coreProperties>
</file>