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Barlow" pitchFamily="2" charset="77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/>
    <p:restoredTop sz="94568"/>
  </p:normalViewPr>
  <p:slideViewPr>
    <p:cSldViewPr snapToGrid="0">
      <p:cViewPr varScale="1">
        <p:scale>
          <a:sx n="101" d="100"/>
          <a:sy n="101" d="100"/>
        </p:scale>
        <p:origin x="23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dirty="0"/>
              <a:t>GO-SHIP</a:t>
            </a:r>
            <a:endParaRPr dirty="0"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Elaine McDonagh, co-chair</a:t>
            </a:r>
            <a:endParaRPr dirty="0"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5916d4_1_57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Network Overview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1896a5916d4_1_5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55" name="Google Shape;155;g1896a5916d4_1_57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D06040-0C3A-90DB-CBBD-5F5C53276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0" y="1332450"/>
            <a:ext cx="6087813" cy="4303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A3E46-FD02-A525-985D-F88F63B43605}"/>
              </a:ext>
            </a:extLst>
          </p:cNvPr>
          <p:cNvSpPr txBox="1"/>
          <p:nvPr/>
        </p:nvSpPr>
        <p:spPr>
          <a:xfrm>
            <a:off x="6969512" y="1332450"/>
            <a:ext cx="4951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all core reference lines in present decadal survey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already completed or funded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600+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publications in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GO-SHIP bibliography 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K+ citations for GO-SHIP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papers since 2018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7E3E-183B-435C-3446-EADFB3C3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876" y="2741372"/>
            <a:ext cx="3141955" cy="3311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 Team established</a:t>
            </a:r>
          </a:p>
          <a:p>
            <a:pPr marL="82550" lvl="4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terms of reference</a:t>
            </a:r>
          </a:p>
          <a:p>
            <a:pPr marL="82550" lvl="4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Cruise id established</a:t>
            </a:r>
          </a:p>
          <a:p>
            <a:pPr marL="82550" lvl="4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Guidance On Data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Policy</a:t>
            </a:r>
          </a:p>
          <a:p>
            <a:pPr marL="82550" lvl="4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Mapping Data Flows</a:t>
            </a:r>
          </a:p>
          <a:p>
            <a:pPr marL="82550" lvl="4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Updating List Of Go-ship Data Archives</a:t>
            </a:r>
          </a:p>
          <a:p>
            <a:pPr marL="82550" lvl="4"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Bio-GO-SHIP </a:t>
            </a:r>
          </a:p>
          <a:p>
            <a:pPr marL="82550" lvl="6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 cruises in US pilot project </a:t>
            </a:r>
            <a:r>
              <a:rPr lang="en-US" sz="1400" dirty="0"/>
              <a:t>P02 (2022), A16N (May 2023)</a:t>
            </a:r>
          </a:p>
          <a:p>
            <a:pPr marL="82550" lvl="6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Australian and Japanese projects</a:t>
            </a:r>
          </a:p>
          <a:p>
            <a:pPr marL="82550" lvl="6"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-SHIP project funded and begun</a:t>
            </a:r>
          </a:p>
          <a:p>
            <a:pPr marL="82550" lvl="3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Shared facilities and access opportunities (CRMs, training, best practices, </a:t>
            </a:r>
          </a:p>
          <a:p>
            <a:pPr marL="82550" lvl="3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Data management (data pathways, ADCP, real-time)</a:t>
            </a:r>
          </a:p>
          <a:p>
            <a:pPr marL="82550" lvl="3"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secondary quality control</a:t>
            </a:r>
          </a:p>
          <a:p>
            <a:pPr marL="82550" lvl="3"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  <a:latin typeface="Calibri"/>
              <a:ea typeface="Barlow"/>
              <a:cs typeface="Calibri"/>
              <a:sym typeface="Calibri"/>
            </a:endParaRPr>
          </a:p>
          <a:p>
            <a:pPr marL="82550" lvl="3">
              <a:buClr>
                <a:schemeClr val="dk1"/>
              </a:buClr>
              <a:buSzPct val="100000"/>
            </a:pP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Application for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renewed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CCHDO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funding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submitted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2550" lvl="3">
              <a:buClr>
                <a:schemeClr val="dk1"/>
              </a:buClr>
              <a:buSzPct val="100000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82550" lvl="3">
              <a:buClr>
                <a:schemeClr val="dk1"/>
              </a:buClr>
              <a:buSzPct val="100000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Capability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transient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tracer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measurements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–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level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1 parameter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Carbon certified reference materials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Expansion to BIO GO-SHIP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Data: working groups on License, Metadata, Data flow and Implementation, and Archiving.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CCHDO funding renewal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96a5916d4_1_161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9" name="Google Shape;179;g1896a5916d4_1_161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EB17F83-9D96-56DE-B948-933309B8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48" y="1087744"/>
            <a:ext cx="4538505" cy="4905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BCFE0-E8AF-ED1B-6F48-A88010159836}"/>
              </a:ext>
            </a:extLst>
          </p:cNvPr>
          <p:cNvSpPr txBox="1"/>
          <p:nvPr/>
        </p:nvSpPr>
        <p:spPr>
          <a:xfrm>
            <a:off x="5965902" y="1332450"/>
            <a:ext cx="5943600" cy="579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global network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broad range of EOVs 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about to begin fourth decade of observations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co-chairs, TC, executive, science commit</a:t>
            </a:r>
            <a:r>
              <a:rPr lang="en-GB" sz="1800" dirty="0">
                <a:solidFill>
                  <a:srgbClr val="00B050"/>
                </a:solidFill>
              </a:rPr>
              <a:t>t</a:t>
            </a:r>
            <a:r>
              <a:rPr lang="en-NO" sz="1800" dirty="0">
                <a:solidFill>
                  <a:srgbClr val="00B050"/>
                </a:solidFill>
              </a:rPr>
              <a:t>ee, DMT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reference sections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data policy, </a:t>
            </a:r>
            <a:r>
              <a:rPr lang="en-NO" sz="1800" dirty="0">
                <a:solidFill>
                  <a:schemeClr val="accent2"/>
                </a:solidFill>
              </a:rPr>
              <a:t>mapping data flows</a:t>
            </a:r>
            <a:r>
              <a:rPr lang="en-NO" sz="1800" dirty="0">
                <a:solidFill>
                  <a:srgbClr val="00B050"/>
                </a:solidFill>
              </a:rPr>
              <a:t>, real-time data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implementing cruise id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best practices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rgbClr val="00B050"/>
                </a:solidFill>
              </a:rPr>
              <a:t>national representation, associated sections, training</a:t>
            </a:r>
          </a:p>
          <a:p>
            <a:pPr>
              <a:spcAft>
                <a:spcPts val="1500"/>
              </a:spcAft>
            </a:pPr>
            <a:r>
              <a:rPr lang="en-NO" sz="1800" b="1" dirty="0">
                <a:solidFill>
                  <a:srgbClr val="00B050"/>
                </a:solidFill>
              </a:rPr>
              <a:t>✓ </a:t>
            </a:r>
            <a:r>
              <a:rPr lang="en-NO" sz="1800" dirty="0">
                <a:solidFill>
                  <a:schemeClr val="accent2"/>
                </a:solidFill>
              </a:rPr>
              <a:t>looking for funding/capacity to do this</a:t>
            </a:r>
          </a:p>
          <a:p>
            <a:pPr>
              <a:spcAft>
                <a:spcPts val="1400"/>
              </a:spcAft>
            </a:pPr>
            <a:endParaRPr lang="en-NO" sz="1800" dirty="0">
              <a:solidFill>
                <a:srgbClr val="00B050"/>
              </a:solidFill>
            </a:endParaRPr>
          </a:p>
          <a:p>
            <a:endParaRPr lang="en-NO" sz="1800" b="1" dirty="0">
              <a:solidFill>
                <a:srgbClr val="00B050"/>
              </a:solidFill>
            </a:endParaRPr>
          </a:p>
          <a:p>
            <a:endParaRPr lang="en-NO" sz="18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page2image211952">
            <a:extLst>
              <a:ext uri="{FF2B5EF4-FFF2-40B4-BE49-F238E27FC236}">
                <a16:creationId xmlns:a16="http://schemas.microsoft.com/office/drawing/2014/main" id="{FA777DDA-6ECE-D3CD-14E9-50DD08A3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2image210048">
            <a:extLst>
              <a:ext uri="{FF2B5EF4-FFF2-40B4-BE49-F238E27FC236}">
                <a16:creationId xmlns:a16="http://schemas.microsoft.com/office/drawing/2014/main" id="{981B2340-1B7A-A581-2885-60FA576D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2image17315232">
            <a:extLst>
              <a:ext uri="{FF2B5EF4-FFF2-40B4-BE49-F238E27FC236}">
                <a16:creationId xmlns:a16="http://schemas.microsoft.com/office/drawing/2014/main" id="{026D6F7B-E83E-9360-FB52-0EEFCF05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720750" y="1332450"/>
            <a:ext cx="4899465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Associated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sections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6">
              <a:spcBef>
                <a:spcPts val="850"/>
              </a:spcBef>
              <a:buClr>
                <a:schemeClr val="accent1"/>
              </a:buClr>
              <a:buSzPts val="1800"/>
            </a:pP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approach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6">
              <a:spcBef>
                <a:spcPts val="850"/>
              </a:spcBef>
              <a:buClr>
                <a:schemeClr val="accent1"/>
              </a:buClr>
              <a:buSzPts val="1800"/>
            </a:pP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increase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reach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6">
              <a:spcBef>
                <a:spcPts val="850"/>
              </a:spcBef>
              <a:buClr>
                <a:schemeClr val="accent1"/>
              </a:buClr>
              <a:buSzPts val="1800"/>
            </a:pP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Global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regional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observations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Google Shape;187;g1896a5916d4_1_152">
            <a:extLst>
              <a:ext uri="{FF2B5EF4-FFF2-40B4-BE49-F238E27FC236}">
                <a16:creationId xmlns:a16="http://schemas.microsoft.com/office/drawing/2014/main" id="{E0D07F7B-FC97-3E5D-FFF5-3D86CFFC3F28}"/>
              </a:ext>
            </a:extLst>
          </p:cNvPr>
          <p:cNvSpPr txBox="1"/>
          <p:nvPr/>
        </p:nvSpPr>
        <p:spPr>
          <a:xfrm>
            <a:off x="6350685" y="1378800"/>
            <a:ext cx="4899465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Advocacy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success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stories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Environmental</a:t>
            </a:r>
            <a:r>
              <a:rPr lang="nb-NO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stewardship</a:t>
            </a: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marR="0" lvl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nb-NO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96a5916d4_1_17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5" name="Google Shape;195;g1896a5916d4_1_170"/>
          <p:cNvSpPr txBox="1"/>
          <p:nvPr/>
        </p:nvSpPr>
        <p:spPr>
          <a:xfrm>
            <a:off x="720750" y="12435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Advocacy for key measurements transient tracers and CRMs for carbon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Advocacy for key data centres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18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Oversight from OCG on emerging biological observations – cross network cooperation</a:t>
            </a:r>
          </a:p>
          <a:p>
            <a:pPr marL="114300" marR="0" lvl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lang="en-GB" sz="18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</a:t>
            </a:r>
          </a:p>
          <a:p>
            <a:pPr marL="457200" lvl="1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continued assistance from OCG to assist with integration with ERDDAP services</a:t>
            </a:r>
          </a:p>
          <a:p>
            <a:pPr marL="457200" lvl="1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assistance in improving machine-2-machine metadata flows with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02" name="Google Shape;202;g14bcfdec53c_0_126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bcfdec53c_0_1266"/>
          <p:cNvPicPr preferRelativeResize="0"/>
          <p:nvPr/>
        </p:nvPicPr>
        <p:blipFill rotWithShape="1">
          <a:blip r:embed="rId4">
            <a:alphaModFix/>
          </a:blip>
          <a:srcRect t="7426" b="8183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342</Words>
  <Application>Microsoft Macintosh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Barlow</vt:lpstr>
      <vt:lpstr>Arial</vt:lpstr>
      <vt:lpstr>GOOS PPT Theme</vt:lpstr>
      <vt:lpstr>GO-SHIP</vt:lpstr>
      <vt:lpstr>Network Overview</vt:lpstr>
      <vt:lpstr>Developments and Achievements</vt:lpstr>
      <vt:lpstr>Challenges and Concerns</vt:lpstr>
      <vt:lpstr>Attribute Report out</vt:lpstr>
      <vt:lpstr>Future Plans and Opportunities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Reporting template</dc:title>
  <dc:creator>Laura Stukonyte</dc:creator>
  <cp:lastModifiedBy>Elaine McDonagh</cp:lastModifiedBy>
  <cp:revision>6</cp:revision>
  <dcterms:created xsi:type="dcterms:W3CDTF">2022-03-29T09:34:04Z</dcterms:created>
  <dcterms:modified xsi:type="dcterms:W3CDTF">2023-05-16T09:37:50Z</dcterms:modified>
</cp:coreProperties>
</file>