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92" r:id="rId3"/>
    <p:sldId id="281" r:id="rId4"/>
    <p:sldId id="285" r:id="rId5"/>
    <p:sldId id="286" r:id="rId6"/>
    <p:sldId id="288" r:id="rId7"/>
    <p:sldId id="289" r:id="rId8"/>
    <p:sldId id="291" r:id="rId9"/>
    <p:sldId id="293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hSZ4LF14qm+4o9cE+Qo9o/UE1g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66"/>
    <a:srgbClr val="0000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048" autoAdjust="0"/>
  </p:normalViewPr>
  <p:slideViewPr>
    <p:cSldViewPr snapToGrid="0">
      <p:cViewPr varScale="1">
        <p:scale>
          <a:sx n="56" d="100"/>
          <a:sy n="56" d="100"/>
        </p:scale>
        <p:origin x="-3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34621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.facebook.com/MedioAmbienteSLV/videos/organizamos-un-simulacro-de-tsunami-en-una-playa-de-la-libertad-un-ejercicio-en-/657608646037896/?_rdr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pq8A7gFwq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5199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i="0" u="none" strike="noStrike" kern="1200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 el marco del ejercicio </a:t>
            </a:r>
            <a:r>
              <a:rPr lang="es-SV" sz="1200" b="1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PacWave22</a:t>
            </a:r>
            <a:endParaRPr lang="es-SV" sz="1200" b="0" i="0" u="none" strike="noStrike" kern="1200" cap="none" dirty="0" smtClean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 nuestro centro de monitoreo recibimos las pruebas de</a:t>
            </a:r>
            <a:r>
              <a:rPr lang="es-ES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comunicación realizadas por CATAC y PTWC. Asimismo llenamos el formulario de evaluación.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200" b="0" i="0" u="none" strike="noStrike" kern="1200" cap="none" dirty="0" smtClean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5199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i="0" u="none" strike="noStrike" kern="1200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También en el marco del ejercicio de tsunami </a:t>
            </a:r>
            <a:r>
              <a:rPr lang="es-SV" sz="1200" b="1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PacWave22</a:t>
            </a:r>
            <a:endParaRPr lang="es-SV" sz="1200" b="0" i="0" u="none" strike="noStrike" kern="1200" cap="none" dirty="0" smtClean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SV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El 22 de noviembre de 2022 se pusieron a prueba los protocolos y procedimientos  ante amenaza de tsunami, mediante la realización de un simulacro de evacuación por tsunami de extremo a extremo a nivel comunitario.  280 personas evacuaron a zonas seguras desde la comunidad y playa El </a:t>
            </a:r>
            <a:r>
              <a:rPr lang="es-SV" sz="1200" b="0" i="0" u="none" strike="noStrike" kern="1200" cap="none" dirty="0" err="1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Majahual</a:t>
            </a:r>
            <a:r>
              <a:rPr lang="es-SV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y empleados de la alcaldía de La Libertad. Para evacuar  a los bañista de utilizó la bandera del tsunami. Esta actividad fue organiza por  MARN/Protección Civil /Alcaldía de La Libertad/Plan Internacional. El video del simulacro </a:t>
            </a:r>
            <a:r>
              <a:rPr lang="es-SV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 encuentran en:  </a:t>
            </a:r>
            <a:r>
              <a:rPr lang="es-SV" sz="1200" u="sng" dirty="0" smtClean="0">
                <a:hlinkClick r:id="rId3"/>
              </a:rPr>
              <a:t>https://m.facebook.com/MedioAmbienteSLV/videos/organizamos-un-simulacro-de-tsunami-en-una-playa-de-la-libertad-un-ejercicio-en-/657608646037896/?_rdr</a:t>
            </a:r>
            <a:endParaRPr lang="es-SV" sz="12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5199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ES" sz="1200" b="1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CONMEMORACIÓN DEL X ANIVERSARIO DEL TSUNAMI DE 2012</a:t>
            </a:r>
            <a:r>
              <a:rPr lang="es-ES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r>
              <a:rPr lang="es-SV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El 26 de agosto de 2022</a:t>
            </a:r>
            <a:r>
              <a:rPr lang="es-SV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s-SV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onmemoramos el décimo aniversario del tsunami que afectó Isla de Méndez, </a:t>
            </a:r>
            <a:r>
              <a:rPr lang="es-SV" sz="1200" b="0" i="0" u="none" strike="noStrike" kern="1200" cap="none" dirty="0" err="1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Jiquilisco</a:t>
            </a:r>
            <a:r>
              <a:rPr lang="es-SV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Usulután, con el objetivo de concientizar a las comunidades  sobre el peligro que representan</a:t>
            </a:r>
            <a:r>
              <a:rPr lang="es-SV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los tsunamis y la necesidad de estar preparados  para afrontarlos.</a:t>
            </a:r>
            <a:endParaRPr lang="es-ES" sz="1200" b="0" i="0" u="none" strike="noStrike" kern="1200" cap="none" dirty="0" smtClean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s-SV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 el evento conmemorativo, cinco sobreviniente al tsunami de 2012 dieron su testimonio, se preparó un tríptico y un video informático que fue publicado en  redes sociales en el día mundial de concienciación sobre los tsunamis, video disponible en: </a:t>
            </a:r>
            <a:r>
              <a:rPr lang="en-US" sz="1200" b="0" i="0" u="sng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https://www.youtube.com/watch?v=Npq8A7gFwqE</a:t>
            </a:r>
            <a:r>
              <a:rPr lang="es-SV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endParaRPr lang="es-ES" sz="1200" b="0" i="0" u="none" strike="noStrike" kern="1200" cap="none" dirty="0" smtClean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5199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 el Marco del proyecto Desarrollo de Capacidades en Análisis de Terremotos y Tsunamis de El Salvador, Fase 2, 2021-2023, ejecutado con el apoyo técnico y financiero de Japón a través de JICA.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200" b="0" i="0" u="none" strike="noStrike" kern="1200" cap="none" dirty="0" smtClean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Elaboramos la Guía de Sismos y Tsunamis, con el fin de brindar información general referente a estos fenómenos, los procedimientos y tiempos requeridos en la emisión de la información, los medios oficiales de divulgación; los criterios para emitir aviso por amenaza de tsunami; los instrumentos de registro, las escalas de medición, el comportamientos de los tsunamis históricos, etc.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200" b="0" i="0" u="none" strike="noStrike" kern="1200" cap="none" dirty="0" smtClean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Automatizamos la elaboración y divulgación de los  boletines  de tsunami.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200" b="0" i="0" u="none" strike="noStrike" kern="1200" cap="none" dirty="0" smtClean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5199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El Salvador/MARN, como integrantes del proyecto Alerta  Temprana por Terremotos en América Central (ATTAC) ha: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s-ES" sz="12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Mejorado la red sísmica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s-ES" sz="12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Demostrado que es posible emitir alertas con algunos segundos de anticipación al movimiento mas fuerte y destructivo para los sismos de subducción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s-ES" sz="12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Realizado pruebas en la diseminación de alertas usando la televisión digital  e internet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s-ES" sz="12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Actualmente se tiene en proceso de prueba una app para la diseminación de la alertas sísmicas</a:t>
            </a:r>
            <a:endParaRPr lang="es-SV" sz="1200" dirty="0" smtClean="0">
              <a:solidFill>
                <a:srgbClr val="000066"/>
              </a:solidFill>
              <a:latin typeface="Museo Sans 5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dirty="0"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5199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5199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s-MX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0187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 userDrawn="1"/>
        </p:nvSpPr>
        <p:spPr>
          <a:xfrm>
            <a:off x="8750581" y="5736131"/>
            <a:ext cx="3441419" cy="11218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s-ES" sz="2400"/>
          </a:p>
        </p:txBody>
      </p:sp>
      <p:sp>
        <p:nvSpPr>
          <p:cNvPr id="6" name="Rectángulo 5"/>
          <p:cNvSpPr/>
          <p:nvPr userDrawn="1"/>
        </p:nvSpPr>
        <p:spPr>
          <a:xfrm>
            <a:off x="0" y="5915259"/>
            <a:ext cx="12192000" cy="942743"/>
          </a:xfrm>
          <a:prstGeom prst="rect">
            <a:avLst/>
          </a:prstGeom>
          <a:solidFill>
            <a:srgbClr val="252B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s-ES" sz="2400"/>
          </a:p>
        </p:txBody>
      </p:sp>
      <p:pic>
        <p:nvPicPr>
          <p:cNvPr id="3" name="Imagen 2" descr="MARN-2019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676" y="-179440"/>
            <a:ext cx="4216321" cy="220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8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s://m.facebook.com/MedioAmbienteSLV/videos/organizamos-un-simulacro-de-tsunami-en-una-playa-de-la-libertad-un-ejercicio-en-/657608646037896/?_rdr" TargetMode="Externa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hyperlink" Target="https://www.youtube.com/watch?v=Npq8A7gFwq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908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1384852" y="1041248"/>
            <a:ext cx="9581322" cy="572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S_tradnl" sz="3200" b="1" dirty="0" smtClean="0">
                <a:solidFill>
                  <a:srgbClr val="111E60"/>
                </a:solidFill>
              </a:rPr>
              <a:t>Reporte de El Salvador</a:t>
            </a:r>
          </a:p>
          <a:p>
            <a:pPr lvl="0" algn="ctr"/>
            <a:endParaRPr lang="es-ES_tradnl" sz="3200" b="1" dirty="0" smtClean="0">
              <a:solidFill>
                <a:srgbClr val="111E60"/>
              </a:solidFill>
            </a:endParaRPr>
          </a:p>
          <a:p>
            <a:pPr algn="ctr"/>
            <a:r>
              <a:rPr lang="es-ES" sz="2000" b="1" dirty="0" smtClean="0">
                <a:solidFill>
                  <a:srgbClr val="111E60"/>
                </a:solidFill>
              </a:rPr>
              <a:t>Sexta Reunión </a:t>
            </a:r>
            <a:r>
              <a:rPr lang="es-ES" sz="2000" b="1" dirty="0">
                <a:solidFill>
                  <a:srgbClr val="111E60"/>
                </a:solidFill>
              </a:rPr>
              <a:t>del Grupo de Trabajo Regional para América Central del Grupo Intergubernamental de Coordinación del Sistema de Alerta contra los Tsunamis y Atenuación de sus Efectos en el Pacífico (ICG/PTWS</a:t>
            </a:r>
            <a:r>
              <a:rPr lang="es-ES" sz="2000" b="1" dirty="0" smtClean="0">
                <a:solidFill>
                  <a:srgbClr val="111E60"/>
                </a:solidFill>
              </a:rPr>
              <a:t>)</a:t>
            </a:r>
          </a:p>
          <a:p>
            <a:pPr algn="ctr"/>
            <a:endParaRPr lang="es-ES_tradnl" sz="2800" b="1" dirty="0" smtClean="0">
              <a:solidFill>
                <a:srgbClr val="111E60"/>
              </a:solidFill>
            </a:endParaRPr>
          </a:p>
          <a:p>
            <a:pPr lvl="0" algn="ctr"/>
            <a:endParaRPr lang="es-ES_tradnl" sz="2800" b="1" dirty="0" smtClean="0">
              <a:solidFill>
                <a:srgbClr val="111E60"/>
              </a:solidFill>
            </a:endParaRPr>
          </a:p>
          <a:p>
            <a:pPr lvl="0" algn="ctr"/>
            <a:endParaRPr lang="es-ES_tradnl" sz="2800" b="1" dirty="0" smtClean="0">
              <a:solidFill>
                <a:srgbClr val="111E60"/>
              </a:solidFill>
            </a:endParaRPr>
          </a:p>
          <a:p>
            <a:pPr lvl="0" algn="r"/>
            <a:endParaRPr lang="es-ES_tradnl" sz="1800" b="1" dirty="0" smtClean="0">
              <a:solidFill>
                <a:srgbClr val="111E60"/>
              </a:solidFill>
            </a:endParaRPr>
          </a:p>
          <a:p>
            <a:pPr lvl="0" algn="r"/>
            <a:endParaRPr lang="es-ES_tradnl" sz="1800" b="1" dirty="0">
              <a:solidFill>
                <a:srgbClr val="111E60"/>
              </a:solidFill>
            </a:endParaRPr>
          </a:p>
          <a:p>
            <a:pPr lvl="0" algn="r"/>
            <a:endParaRPr lang="es-ES_tradnl" sz="1800" b="1" dirty="0" smtClean="0">
              <a:solidFill>
                <a:srgbClr val="111E60"/>
              </a:solidFill>
            </a:endParaRPr>
          </a:p>
          <a:p>
            <a:pPr lvl="0" algn="r"/>
            <a:endParaRPr lang="es-ES_tradnl" sz="1800" b="1" dirty="0">
              <a:solidFill>
                <a:srgbClr val="111E60"/>
              </a:solidFill>
            </a:endParaRPr>
          </a:p>
          <a:p>
            <a:pPr lvl="0" algn="r"/>
            <a:r>
              <a:rPr lang="es-ES_tradnl" sz="1800" b="1" dirty="0" smtClean="0">
                <a:solidFill>
                  <a:srgbClr val="111E60"/>
                </a:solidFill>
              </a:rPr>
              <a:t>Griselda Marroquín – DOA/MARN</a:t>
            </a:r>
          </a:p>
          <a:p>
            <a:pPr algn="r"/>
            <a:r>
              <a:rPr lang="es-ES_tradnl" sz="1800" b="1" dirty="0">
                <a:solidFill>
                  <a:srgbClr val="111E60"/>
                </a:solidFill>
              </a:rPr>
              <a:t>24 de abril, Heredia, Costa Rica</a:t>
            </a:r>
          </a:p>
          <a:p>
            <a:pPr lvl="0" algn="r"/>
            <a:endParaRPr lang="es-ES_tradnl" sz="1800" b="1" dirty="0" smtClean="0">
              <a:solidFill>
                <a:srgbClr val="111E60"/>
              </a:solidFill>
            </a:endParaRPr>
          </a:p>
          <a:p>
            <a:pPr lvl="0" algn="ctr"/>
            <a:endParaRPr lang="es-ES_tradnl" sz="3200" b="1" i="0" u="none" strike="noStrike" cap="none" dirty="0">
              <a:solidFill>
                <a:srgbClr val="111E60"/>
              </a:solidFill>
              <a:sym typeface="Arial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257" y="5565709"/>
            <a:ext cx="1959429" cy="129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6" b="29132"/>
          <a:stretch/>
        </p:blipFill>
        <p:spPr>
          <a:xfrm>
            <a:off x="4201277" y="3593770"/>
            <a:ext cx="2160000" cy="1727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257" y="5565709"/>
            <a:ext cx="1959429" cy="12922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3401" y="0"/>
            <a:ext cx="11299279" cy="1325563"/>
          </a:xfrm>
        </p:spPr>
        <p:txBody>
          <a:bodyPr>
            <a:normAutofit/>
          </a:bodyPr>
          <a:lstStyle/>
          <a:p>
            <a:pPr lvl="0" algn="ctr"/>
            <a:r>
              <a:rPr lang="es-MX" sz="3600" b="1" dirty="0" smtClean="0">
                <a:solidFill>
                  <a:srgbClr val="111E60"/>
                </a:solidFill>
                <a:latin typeface="Arial"/>
                <a:ea typeface="Arial"/>
                <a:cs typeface="Arial"/>
                <a:sym typeface="Arial"/>
              </a:rPr>
              <a:t>Tsunamis observados en costa de El Salvador</a:t>
            </a:r>
            <a:endParaRPr lang="es-SV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65" y="2686801"/>
            <a:ext cx="3600000" cy="1968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44" y="2503921"/>
            <a:ext cx="7200000" cy="322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10444" y="1426703"/>
            <a:ext cx="10467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El último tsunami </a:t>
            </a:r>
            <a:r>
              <a:rPr lang="es-ES" sz="16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registrado </a:t>
            </a:r>
            <a:r>
              <a:rPr lang="es-ES" sz="16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en costa salvadoreña fue  el 15 de enero de 2022, fue generado por erupción volcánica en Tonga, olas menores  a 30 cm </a:t>
            </a:r>
            <a:r>
              <a:rPr lang="es-ES" sz="16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de altura fueron registradas </a:t>
            </a:r>
            <a:r>
              <a:rPr lang="es-ES" sz="16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en </a:t>
            </a:r>
            <a:r>
              <a:rPr lang="es-ES" sz="16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mareógrafo de </a:t>
            </a:r>
            <a:r>
              <a:rPr lang="es-ES" sz="1600" dirty="0" err="1">
                <a:solidFill>
                  <a:srgbClr val="000066"/>
                </a:solidFill>
                <a:latin typeface="Museo Sans 500" pitchFamily="50" charset="0"/>
                <a:sym typeface="Calibri"/>
              </a:rPr>
              <a:t>Acajutla</a:t>
            </a:r>
            <a:r>
              <a:rPr lang="es-ES" sz="16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, así como cambios en la presión atmosférica.  Protección Civil emitió un aviso </a:t>
            </a:r>
            <a:r>
              <a:rPr lang="es-ES" sz="16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a la población  por </a:t>
            </a:r>
            <a:r>
              <a:rPr lang="es-ES" sz="16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incremento en el oleaje</a:t>
            </a:r>
            <a:r>
              <a:rPr lang="es-ES" sz="1600" dirty="0">
                <a:solidFill>
                  <a:srgbClr val="111E60"/>
                </a:solidFill>
                <a:sym typeface="Calibri"/>
              </a:rPr>
              <a:t>.</a:t>
            </a:r>
            <a:endParaRPr lang="es-SV" sz="1600" dirty="0">
              <a:solidFill>
                <a:srgbClr val="111E6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27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257" y="5565709"/>
            <a:ext cx="1959429" cy="12922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3401" y="0"/>
            <a:ext cx="11299279" cy="1325563"/>
          </a:xfrm>
        </p:spPr>
        <p:txBody>
          <a:bodyPr>
            <a:normAutofit/>
          </a:bodyPr>
          <a:lstStyle/>
          <a:p>
            <a:pPr lvl="0" algn="ctr"/>
            <a:r>
              <a:rPr lang="es-MX" sz="3600" b="1" dirty="0" smtClean="0">
                <a:solidFill>
                  <a:srgbClr val="111E60"/>
                </a:solidFill>
                <a:latin typeface="Arial"/>
                <a:ea typeface="Arial"/>
                <a:cs typeface="Arial"/>
                <a:sym typeface="Arial"/>
              </a:rPr>
              <a:t>Ejercicio PacWave22: prueba de comunicación</a:t>
            </a:r>
            <a:endParaRPr lang="es-SV" sz="36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86" y="3137989"/>
            <a:ext cx="2880000" cy="242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780686" y="1451518"/>
            <a:ext cx="3201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0000FF"/>
                </a:solidFill>
                <a:latin typeface="Museo Sans 500" pitchFamily="50" charset="0"/>
              </a:rPr>
              <a:t>2022-10-13: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000066"/>
                </a:solidFill>
                <a:latin typeface="Museo Sans 500" pitchFamily="50" charset="0"/>
              </a:rPr>
              <a:t>CATAC  (e-mail)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000066"/>
                </a:solidFill>
                <a:latin typeface="Museo Sans 500" pitchFamily="50" charset="0"/>
              </a:rPr>
              <a:t>PTWC (e-mail y fax)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000066"/>
                </a:solidFill>
                <a:latin typeface="Museo Sans 500" pitchFamily="50" charset="0"/>
              </a:rPr>
              <a:t>Formulario sobre los resultados de la  prueba</a:t>
            </a:r>
            <a:endParaRPr lang="es-ES" sz="1600" dirty="0">
              <a:solidFill>
                <a:srgbClr val="000066"/>
              </a:solidFill>
              <a:latin typeface="Museo Sans 500" pitchFamily="5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061" y="1485024"/>
            <a:ext cx="3600000" cy="3978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98" y="1472106"/>
            <a:ext cx="2520000" cy="309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98" y="4669041"/>
            <a:ext cx="2880000" cy="156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67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3401" y="0"/>
            <a:ext cx="11299279" cy="1325563"/>
          </a:xfrm>
        </p:spPr>
        <p:txBody>
          <a:bodyPr>
            <a:normAutofit/>
          </a:bodyPr>
          <a:lstStyle/>
          <a:p>
            <a:pPr lvl="0" algn="ctr"/>
            <a:r>
              <a:rPr lang="es-MX" sz="3600" b="1" dirty="0" smtClean="0">
                <a:solidFill>
                  <a:srgbClr val="111E60"/>
                </a:solidFill>
                <a:latin typeface="Arial"/>
                <a:ea typeface="Arial"/>
                <a:cs typeface="Arial"/>
                <a:sym typeface="Arial"/>
              </a:rPr>
              <a:t>Ejercicio PacWave22: simulacro de evacuación</a:t>
            </a:r>
            <a:endParaRPr lang="es-SV" sz="3600" dirty="0"/>
          </a:p>
        </p:txBody>
      </p:sp>
      <p:sp>
        <p:nvSpPr>
          <p:cNvPr id="7" name="6 CuadroTexto"/>
          <p:cNvSpPr txBox="1"/>
          <p:nvPr/>
        </p:nvSpPr>
        <p:spPr>
          <a:xfrm>
            <a:off x="906619" y="1378357"/>
            <a:ext cx="3857233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000FF"/>
                </a:solidFill>
                <a:latin typeface="Museo Sans 500" pitchFamily="50" charset="0"/>
              </a:rPr>
              <a:t>2022-11-22: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SV" sz="16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Simulacro </a:t>
            </a:r>
            <a:r>
              <a:rPr lang="es-SV" sz="16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de evacuación por tsunami </a:t>
            </a:r>
            <a:r>
              <a:rPr lang="es-SV" sz="1600" dirty="0">
                <a:solidFill>
                  <a:srgbClr val="0000FF"/>
                </a:solidFill>
                <a:latin typeface="Museo Sans 500" pitchFamily="50" charset="0"/>
                <a:sym typeface="Calibri"/>
              </a:rPr>
              <a:t>de extremo a extremo </a:t>
            </a:r>
            <a:r>
              <a:rPr lang="es-SV" sz="16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a nivel </a:t>
            </a:r>
            <a:r>
              <a:rPr lang="es-SV" sz="16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comunitario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SV" sz="1600" dirty="0" smtClean="0">
                <a:solidFill>
                  <a:srgbClr val="0000FF"/>
                </a:solidFill>
                <a:latin typeface="Museo Sans 500" pitchFamily="50" charset="0"/>
                <a:sym typeface="Calibri"/>
              </a:rPr>
              <a:t>280</a:t>
            </a:r>
            <a:r>
              <a:rPr lang="es-SV" sz="16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 </a:t>
            </a:r>
            <a:r>
              <a:rPr lang="es-SV" sz="16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personas evacuaron a zonas seguras desde la </a:t>
            </a:r>
            <a:r>
              <a:rPr lang="es-SV" sz="1600" dirty="0">
                <a:solidFill>
                  <a:srgbClr val="0000FF"/>
                </a:solidFill>
                <a:latin typeface="Museo Sans 500" pitchFamily="50" charset="0"/>
                <a:sym typeface="Calibri"/>
              </a:rPr>
              <a:t>comunidad y playa El </a:t>
            </a:r>
            <a:r>
              <a:rPr lang="es-SV" sz="1600" dirty="0" err="1" smtClean="0">
                <a:solidFill>
                  <a:srgbClr val="0000FF"/>
                </a:solidFill>
                <a:latin typeface="Museo Sans 500" pitchFamily="50" charset="0"/>
                <a:sym typeface="Calibri"/>
              </a:rPr>
              <a:t>Majahual</a:t>
            </a:r>
            <a:r>
              <a:rPr lang="es-SV" sz="1600" dirty="0" smtClean="0">
                <a:solidFill>
                  <a:srgbClr val="0000FF"/>
                </a:solidFill>
                <a:latin typeface="Museo Sans 500" pitchFamily="50" charset="0"/>
                <a:sym typeface="Calibri"/>
              </a:rPr>
              <a:t>/La Libertad</a:t>
            </a:r>
            <a:r>
              <a:rPr lang="es-SV" sz="16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  </a:t>
            </a:r>
            <a:r>
              <a:rPr lang="es-SV" sz="16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y empleados de la </a:t>
            </a:r>
            <a:r>
              <a:rPr lang="es-SV" sz="16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alcaldía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SV" sz="16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Para evacuar  a los bañista de utilizó la bandera del tsunami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SV" sz="16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Organizado  </a:t>
            </a:r>
            <a:r>
              <a:rPr lang="es-SV" sz="16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por  </a:t>
            </a:r>
            <a:r>
              <a:rPr lang="es-SV" sz="16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MARN/Protección Civil/Alcaldía </a:t>
            </a:r>
            <a:r>
              <a:rPr lang="es-SV" sz="16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de La Libertad/Plan Internacional.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SV" sz="16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Video del evento se encuentran en:</a:t>
            </a:r>
            <a:r>
              <a:rPr lang="es-SV" sz="1600" dirty="0">
                <a:latin typeface="Museo Sans 500" pitchFamily="50" charset="0"/>
                <a:sym typeface="Calibri"/>
              </a:rPr>
              <a:t>  </a:t>
            </a:r>
            <a:r>
              <a:rPr lang="es-SV" sz="1300" dirty="0">
                <a:latin typeface="Museo Sans 500" pitchFamily="50" charset="0"/>
                <a:hlinkClick r:id="rId3"/>
              </a:rPr>
              <a:t>https://m.facebook.com/MedioAmbienteSLV/videos/organizamos-un-simulacro-de-tsunami-en-una-playa-de-la-libertad-un-ejercicio-en-/657608646037896/?_rdr</a:t>
            </a:r>
            <a:endParaRPr lang="es-SV" sz="1300" dirty="0">
              <a:latin typeface="Museo Sans 500" pitchFamily="50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245" y="4946947"/>
            <a:ext cx="2556000" cy="144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GRISELDA-DOCUMENTOS-2\proyectos\proyectos-2022\pacwave-2022\2022-11-22-Evaluacion-simulacro\2022-11-22-fotos-selecionadas\IMG_20221122_084022-Grisel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25" y="973428"/>
            <a:ext cx="252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GRISELDA-DOCUMENTOS-2\proyectos\proyectos-2022\pacwave-2022\2022-11-22-Evaluacion-simulacro\2022-11-22-fotos-selecionadas\IMG_20221122_093431-Grisel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8" y="973428"/>
            <a:ext cx="252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GRISELDA-DOCUMENTOS-2\proyectos\proyectos-2022\pacwave-2022\2022-11-22-Evaluacion-simulacro\2022-11-22-fotos-selecionadas\WhatsApp Image 2022-11-22 Adonay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8" y="2994005"/>
            <a:ext cx="2520000" cy="18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GRISELDA-DOCUMENTOS-2\proyectos\proyectos-2022\pacwave-2022\2022-11-22-Evaluacion-simulacro\2022-11-22-fotos-selecionadas\WhatsApp Image 2022-11-22 at 10.53.54 AM-Nestor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25" y="2994005"/>
            <a:ext cx="252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GRISELDA-DOCUMENTOS-2\proyectos\proyectos-2022\pacwave-2022\2022-11-22-Evaluacion-simulacro\2022-11-22-fotos-selecionadas\WhatsApp Image 2022-11-22 at 10.05.40 AM -Elias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8" y="4946947"/>
            <a:ext cx="252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30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257" y="5565709"/>
            <a:ext cx="1959429" cy="12922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3401" y="0"/>
            <a:ext cx="11299279" cy="1325563"/>
          </a:xfrm>
        </p:spPr>
        <p:txBody>
          <a:bodyPr>
            <a:normAutofit/>
          </a:bodyPr>
          <a:lstStyle/>
          <a:p>
            <a:pPr lvl="0" algn="ctr"/>
            <a:r>
              <a:rPr lang="es-MX" sz="3600" b="1" dirty="0" smtClean="0">
                <a:solidFill>
                  <a:srgbClr val="111E60"/>
                </a:solidFill>
                <a:latin typeface="Arial"/>
                <a:ea typeface="Arial"/>
                <a:cs typeface="Arial"/>
                <a:sym typeface="Arial"/>
              </a:rPr>
              <a:t>Concientización y divulgación de información </a:t>
            </a:r>
            <a:endParaRPr lang="es-SV" sz="3600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27" y="3622851"/>
            <a:ext cx="3600000" cy="2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D:\GRISELDA-DOCUMENTOS-2\proyectos\proyectos-2022\ISLA-de-mendez\x-aviversario-isla-mendez\fotos-testimonios-comunicaciones\image0001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027" y="1006387"/>
            <a:ext cx="3600000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GRISELDA-DOCUMENTOS-2\proyectos\proyectos-2022\ISLA-de-mendez\x-aviversario-isla-mendez\fotos-testimonios-comunicaciones\image00002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199" y="1006387"/>
            <a:ext cx="3600000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6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237" y="3508600"/>
            <a:ext cx="2519680" cy="1520190"/>
          </a:xfrm>
          <a:prstGeom prst="rect">
            <a:avLst/>
          </a:prstGeom>
        </p:spPr>
      </p:pic>
      <p:pic>
        <p:nvPicPr>
          <p:cNvPr id="18" name="17 Imagen"/>
          <p:cNvPicPr/>
          <p:nvPr/>
        </p:nvPicPr>
        <p:blipFill>
          <a:blip r:embed="rId8"/>
          <a:stretch>
            <a:fillRect/>
          </a:stretch>
        </p:blipFill>
        <p:spPr>
          <a:xfrm>
            <a:off x="4246237" y="5028790"/>
            <a:ext cx="2519680" cy="1533525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336006" y="1122167"/>
            <a:ext cx="3799114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000FF"/>
                </a:solidFill>
                <a:latin typeface="Museo Sans 500" pitchFamily="50" charset="0"/>
              </a:rPr>
              <a:t>CONMEMORACIÓN DEL 10° ANIVERSARIO DEL TSUNAMI DE  ISLA de </a:t>
            </a:r>
            <a:r>
              <a:rPr lang="es-ES" sz="1600" b="1" dirty="0" smtClean="0">
                <a:solidFill>
                  <a:srgbClr val="0000FF"/>
                </a:solidFill>
                <a:latin typeface="Museo Sans 500" pitchFamily="50" charset="0"/>
              </a:rPr>
              <a:t>MÉNDEZ </a:t>
            </a:r>
            <a:r>
              <a:rPr lang="es-ES" sz="1600" b="1" dirty="0">
                <a:solidFill>
                  <a:srgbClr val="0000FF"/>
                </a:solidFill>
                <a:latin typeface="Museo Sans 500" pitchFamily="50" charset="0"/>
              </a:rPr>
              <a:t>(2012)</a:t>
            </a:r>
            <a:endParaRPr lang="en-US" sz="1600" b="1" dirty="0">
              <a:solidFill>
                <a:srgbClr val="0000FF"/>
              </a:solidFill>
              <a:latin typeface="Museo Sans 500" pitchFamily="50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66"/>
                </a:solidFill>
                <a:latin typeface="Museo Sans 500" pitchFamily="50" charset="0"/>
              </a:rPr>
              <a:t>2022-08-26 - </a:t>
            </a:r>
            <a:r>
              <a:rPr lang="en-US" sz="1600" dirty="0" err="1" smtClean="0">
                <a:solidFill>
                  <a:srgbClr val="000066"/>
                </a:solidFill>
                <a:latin typeface="Museo Sans 500" pitchFamily="50" charset="0"/>
              </a:rPr>
              <a:t>Evento</a:t>
            </a:r>
            <a:r>
              <a:rPr lang="en-US" sz="1600" dirty="0" smtClean="0">
                <a:solidFill>
                  <a:srgbClr val="000066"/>
                </a:solidFill>
                <a:latin typeface="Museo Sans 500" pitchFamily="50" charset="0"/>
              </a:rPr>
              <a:t>  </a:t>
            </a:r>
            <a:r>
              <a:rPr lang="en-US" sz="1600" dirty="0" err="1" smtClean="0">
                <a:solidFill>
                  <a:srgbClr val="000066"/>
                </a:solidFill>
                <a:latin typeface="Museo Sans 500" pitchFamily="50" charset="0"/>
              </a:rPr>
              <a:t>comunitario</a:t>
            </a:r>
            <a:endParaRPr lang="en-US" sz="1600" dirty="0">
              <a:solidFill>
                <a:srgbClr val="000066"/>
              </a:solidFill>
              <a:latin typeface="Museo Sans 500" pitchFamily="50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SV" sz="1600" dirty="0" smtClean="0">
                <a:solidFill>
                  <a:srgbClr val="000066"/>
                </a:solidFill>
                <a:latin typeface="Museo Sans 500" pitchFamily="50" charset="0"/>
              </a:rPr>
              <a:t>Testimonios </a:t>
            </a:r>
            <a:r>
              <a:rPr lang="es-SV" sz="1600" dirty="0">
                <a:solidFill>
                  <a:srgbClr val="000066"/>
                </a:solidFill>
                <a:latin typeface="Museo Sans 500" pitchFamily="50" charset="0"/>
              </a:rPr>
              <a:t>de 5 </a:t>
            </a:r>
            <a:r>
              <a:rPr lang="es-SV" sz="1600" dirty="0" smtClean="0">
                <a:solidFill>
                  <a:srgbClr val="000066"/>
                </a:solidFill>
                <a:latin typeface="Museo Sans 500" pitchFamily="50" charset="0"/>
              </a:rPr>
              <a:t>sobrevivientes </a:t>
            </a:r>
            <a:r>
              <a:rPr lang="es-SV" sz="1600" dirty="0">
                <a:solidFill>
                  <a:srgbClr val="000066"/>
                </a:solidFill>
                <a:latin typeface="Museo Sans 500" pitchFamily="50" charset="0"/>
              </a:rPr>
              <a:t>del </a:t>
            </a:r>
            <a:r>
              <a:rPr lang="es-SV" sz="1600" dirty="0" smtClean="0">
                <a:solidFill>
                  <a:srgbClr val="000066"/>
                </a:solidFill>
                <a:latin typeface="Museo Sans 500" pitchFamily="50" charset="0"/>
              </a:rPr>
              <a:t>tsunami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SV" sz="1600" dirty="0" smtClean="0">
                <a:solidFill>
                  <a:srgbClr val="000066"/>
                </a:solidFill>
                <a:latin typeface="Museo Sans 500" pitchFamily="50" charset="0"/>
              </a:rPr>
              <a:t>Tríptico</a:t>
            </a:r>
            <a:endParaRPr lang="es-SV" sz="1600" dirty="0">
              <a:solidFill>
                <a:srgbClr val="000066"/>
              </a:solidFill>
              <a:latin typeface="Museo Sans 500" pitchFamily="50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SV" sz="1600" dirty="0">
                <a:solidFill>
                  <a:srgbClr val="000066"/>
                </a:solidFill>
                <a:latin typeface="Museo Sans 500" pitchFamily="50" charset="0"/>
              </a:rPr>
              <a:t>Video con testimonios </a:t>
            </a:r>
            <a:r>
              <a:rPr lang="es-SV" sz="16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publicado en  redes sociales en el día mundial de concienciación sobre los tsunamis </a:t>
            </a:r>
            <a:r>
              <a:rPr lang="en-US" sz="1600" u="sng" dirty="0" smtClean="0">
                <a:hlinkClick r:id="rId9"/>
              </a:rPr>
              <a:t>https</a:t>
            </a:r>
            <a:r>
              <a:rPr lang="en-US" sz="1600" u="sng" dirty="0">
                <a:hlinkClick r:id="rId9"/>
              </a:rPr>
              <a:t>://</a:t>
            </a:r>
            <a:r>
              <a:rPr lang="en-US" sz="1600" u="sng" dirty="0" smtClean="0">
                <a:hlinkClick r:id="rId9"/>
              </a:rPr>
              <a:t>www.youtube.com/watch?v=Npq8A7gFwqE</a:t>
            </a:r>
            <a:endParaRPr lang="en-US" sz="1600" u="sng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66"/>
                </a:solidFill>
                <a:latin typeface="Museo Sans 500" pitchFamily="50" charset="0"/>
              </a:rPr>
              <a:t>Actividad</a:t>
            </a:r>
            <a:r>
              <a:rPr lang="en-US" sz="1600" dirty="0">
                <a:solidFill>
                  <a:srgbClr val="000066"/>
                </a:solidFill>
                <a:latin typeface="Museo Sans 500" pitchFamily="50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latin typeface="Museo Sans 500" pitchFamily="50" charset="0"/>
              </a:rPr>
              <a:t>organizada</a:t>
            </a:r>
            <a:r>
              <a:rPr lang="en-US" sz="1600" dirty="0">
                <a:solidFill>
                  <a:srgbClr val="000066"/>
                </a:solidFill>
                <a:latin typeface="Museo Sans 500" pitchFamily="50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latin typeface="Museo Sans 500" pitchFamily="50" charset="0"/>
              </a:rPr>
              <a:t>por</a:t>
            </a:r>
            <a:r>
              <a:rPr lang="en-US" sz="1600" dirty="0">
                <a:solidFill>
                  <a:srgbClr val="000066"/>
                </a:solidFill>
                <a:latin typeface="Museo Sans 500" pitchFamily="50" charset="0"/>
              </a:rPr>
              <a:t> MARN- </a:t>
            </a:r>
            <a:r>
              <a:rPr lang="en-US" sz="1600" dirty="0" err="1" smtClean="0">
                <a:solidFill>
                  <a:srgbClr val="000066"/>
                </a:solidFill>
                <a:latin typeface="Museo Sans 500" pitchFamily="50" charset="0"/>
              </a:rPr>
              <a:t>Protección</a:t>
            </a:r>
            <a:r>
              <a:rPr lang="en-US" sz="1600" dirty="0" smtClean="0">
                <a:solidFill>
                  <a:srgbClr val="000066"/>
                </a:solidFill>
                <a:latin typeface="Museo Sans 500" pitchFamily="50" charset="0"/>
              </a:rPr>
              <a:t> </a:t>
            </a:r>
            <a:r>
              <a:rPr lang="en-US" sz="1600" dirty="0">
                <a:solidFill>
                  <a:srgbClr val="000066"/>
                </a:solidFill>
                <a:latin typeface="Museo Sans 500" pitchFamily="50" charset="0"/>
              </a:rPr>
              <a:t>Civil- </a:t>
            </a:r>
            <a:r>
              <a:rPr lang="en-US" sz="1600" dirty="0" err="1" smtClean="0">
                <a:solidFill>
                  <a:srgbClr val="000066"/>
                </a:solidFill>
                <a:latin typeface="Museo Sans 500" pitchFamily="50" charset="0"/>
              </a:rPr>
              <a:t>Alcaldía</a:t>
            </a:r>
            <a:r>
              <a:rPr lang="en-US" sz="1600" dirty="0" smtClean="0">
                <a:solidFill>
                  <a:srgbClr val="000066"/>
                </a:solidFill>
                <a:latin typeface="Museo Sans 500" pitchFamily="50" charset="0"/>
              </a:rPr>
              <a:t> </a:t>
            </a:r>
            <a:r>
              <a:rPr lang="en-US" sz="1600" dirty="0">
                <a:solidFill>
                  <a:srgbClr val="000066"/>
                </a:solidFill>
                <a:latin typeface="Museo Sans 500" pitchFamily="50" charset="0"/>
              </a:rPr>
              <a:t>de </a:t>
            </a:r>
            <a:r>
              <a:rPr lang="en-US" sz="1600" dirty="0" err="1">
                <a:solidFill>
                  <a:srgbClr val="000066"/>
                </a:solidFill>
                <a:latin typeface="Museo Sans 500" pitchFamily="50" charset="0"/>
              </a:rPr>
              <a:t>Jiquilisco</a:t>
            </a:r>
            <a:endParaRPr lang="es-SV" sz="1600" dirty="0">
              <a:solidFill>
                <a:srgbClr val="000066"/>
              </a:solidFill>
              <a:latin typeface="Museo Sans 5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SV" sz="1300" dirty="0">
              <a:latin typeface="Museo Sans 5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00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3401" y="0"/>
            <a:ext cx="11299279" cy="1325563"/>
          </a:xfrm>
        </p:spPr>
        <p:txBody>
          <a:bodyPr>
            <a:normAutofit/>
          </a:bodyPr>
          <a:lstStyle/>
          <a:p>
            <a:pPr lvl="0" algn="ctr"/>
            <a:r>
              <a:rPr lang="es-MX" sz="3600" b="1" dirty="0" smtClean="0">
                <a:solidFill>
                  <a:srgbClr val="111E60"/>
                </a:solidFill>
                <a:latin typeface="Arial"/>
                <a:ea typeface="Arial"/>
                <a:cs typeface="Arial"/>
                <a:sym typeface="Arial"/>
              </a:rPr>
              <a:t>Concientización y divulgación de información </a:t>
            </a:r>
            <a:endParaRPr lang="es-SV" sz="36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945545" y="1362560"/>
            <a:ext cx="6659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defRPr/>
            </a:pPr>
            <a:r>
              <a:rPr lang="es-ES" sz="16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Automatización </a:t>
            </a:r>
            <a:r>
              <a:rPr lang="es-ES" sz="16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en la elaboración y difusión de boletines de tsunamis </a:t>
            </a:r>
            <a:r>
              <a:rPr lang="es-ES" sz="16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:</a:t>
            </a:r>
            <a:endParaRPr lang="es-SV" sz="1600" dirty="0">
              <a:latin typeface="Museo Sans 500" pitchFamily="50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186731" y="5270802"/>
            <a:ext cx="33465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En  el  Marco del proyecto  “Desarrollo de Capacidades en Análisis de Terremotos y Tsunamis de El Salvador, Fase 2, 2021-2023”. </a:t>
            </a:r>
            <a:r>
              <a:rPr lang="es-ES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Ejecutado con </a:t>
            </a:r>
            <a:r>
              <a:rPr lang="es-ES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el apoyo técnico y financiero de Japón a través de JICA</a:t>
            </a:r>
            <a:endParaRPr lang="es-SV" dirty="0">
              <a:solidFill>
                <a:srgbClr val="000066"/>
              </a:solidFill>
              <a:latin typeface="Museo Sans 500" pitchFamily="50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546" y="1981975"/>
            <a:ext cx="2160000" cy="296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359" y="1981975"/>
            <a:ext cx="2160000" cy="294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984" y="1947335"/>
            <a:ext cx="2160000" cy="297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4945546" y="5116914"/>
            <a:ext cx="6521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defRPr/>
            </a:pPr>
            <a:r>
              <a:rPr lang="es-ES" dirty="0">
                <a:solidFill>
                  <a:srgbClr val="000066"/>
                </a:solidFill>
                <a:latin typeface="Museo Sans 500" pitchFamily="50" charset="0"/>
              </a:rPr>
              <a:t>Ejemplo Boletín 2: Datos sísmicos actualizados tiempos y alturas de ola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71" y="1463815"/>
            <a:ext cx="2880000" cy="37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51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1257" y="5565709"/>
            <a:ext cx="1959429" cy="12922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3401" y="0"/>
            <a:ext cx="11299279" cy="1325563"/>
          </a:xfrm>
        </p:spPr>
        <p:txBody>
          <a:bodyPr>
            <a:normAutofit/>
          </a:bodyPr>
          <a:lstStyle/>
          <a:p>
            <a:pPr lvl="0" algn="ctr"/>
            <a:r>
              <a:rPr lang="es-MX" sz="3600" b="1" dirty="0" smtClean="0">
                <a:solidFill>
                  <a:srgbClr val="111E60"/>
                </a:solidFill>
                <a:latin typeface="Arial"/>
                <a:ea typeface="Arial"/>
                <a:cs typeface="Arial"/>
                <a:sym typeface="Arial"/>
              </a:rPr>
              <a:t>Alerta temprana por terremotos</a:t>
            </a:r>
            <a:endParaRPr lang="es-SV" sz="36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794881" y="1325563"/>
            <a:ext cx="518815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b="1" dirty="0">
              <a:solidFill>
                <a:srgbClr val="0000FF"/>
              </a:solidFill>
              <a:latin typeface="Museo Sans 500" pitchFamily="50" charset="0"/>
            </a:endParaRPr>
          </a:p>
          <a:p>
            <a:pPr>
              <a:buClrTx/>
              <a:defRPr/>
            </a:pPr>
            <a:r>
              <a:rPr lang="es-ES" sz="17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El Salvador como parte del proyecto ATTAC ha 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s-ES" sz="17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Mejorado la red sísmica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s-ES" sz="17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Demostrado que es posible emitir alertas con algunos segundos de anticipación al movimiento mas fuerte y destructivo para los sismos de subducción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s-ES" sz="17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Realizado pruebas en la diseminación de alertas usando la televisión digital  e internet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s-ES" sz="17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Actualmente </a:t>
            </a:r>
            <a:r>
              <a:rPr lang="es-ES" sz="17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se tiene en proceso de prueba una </a:t>
            </a:r>
            <a:r>
              <a:rPr lang="es-ES" sz="17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App </a:t>
            </a:r>
            <a:r>
              <a:rPr lang="es-ES" sz="1700" dirty="0">
                <a:solidFill>
                  <a:srgbClr val="000066"/>
                </a:solidFill>
                <a:latin typeface="Museo Sans 500" pitchFamily="50" charset="0"/>
                <a:sym typeface="Calibri"/>
              </a:rPr>
              <a:t>para la diseminación de la alertas sísmicas</a:t>
            </a:r>
            <a:endParaRPr lang="es-SV" sz="1700" dirty="0">
              <a:solidFill>
                <a:srgbClr val="000066"/>
              </a:solidFill>
              <a:latin typeface="Museo Sans 500" pitchFamily="50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331246" y="6211854"/>
            <a:ext cx="955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rgbClr val="000066"/>
                </a:solidFill>
                <a:latin typeface="Museo Sans 500" pitchFamily="50" charset="0"/>
                <a:sym typeface="Calibri"/>
              </a:rPr>
              <a:t>ATTAC: </a:t>
            </a:r>
            <a:r>
              <a:rPr lang="es-ES" sz="1200" dirty="0" smtClean="0">
                <a:solidFill>
                  <a:srgbClr val="000066"/>
                </a:solidFill>
                <a:latin typeface="+mn-lt"/>
                <a:sym typeface="Calibri"/>
              </a:rPr>
              <a:t>Alerta Temprana de Terremotos en América Central, con el asesoramiento del servicio sismológico de Suiza y financiamiento de COSUDE. </a:t>
            </a:r>
            <a:endParaRPr lang="es-SV" sz="1200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4" name="marn2023ymx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7860" y="1691944"/>
            <a:ext cx="5400000" cy="30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3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4" y="3131550"/>
            <a:ext cx="5400000" cy="320101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3401" y="0"/>
            <a:ext cx="11299279" cy="1325563"/>
          </a:xfrm>
        </p:spPr>
        <p:txBody>
          <a:bodyPr>
            <a:normAutofit/>
          </a:bodyPr>
          <a:lstStyle/>
          <a:p>
            <a:pPr lvl="0" algn="ctr"/>
            <a:r>
              <a:rPr lang="es-MX" sz="3600" b="1" dirty="0" smtClean="0">
                <a:solidFill>
                  <a:srgbClr val="111E60"/>
                </a:solidFill>
                <a:latin typeface="Arial"/>
                <a:ea typeface="Arial"/>
                <a:cs typeface="Arial"/>
                <a:sym typeface="Arial"/>
              </a:rPr>
              <a:t>Tsunami </a:t>
            </a:r>
            <a:r>
              <a:rPr lang="es-MX" sz="3600" b="1" dirty="0" err="1" smtClean="0">
                <a:solidFill>
                  <a:srgbClr val="111E60"/>
                </a:solidFill>
                <a:latin typeface="Arial"/>
                <a:ea typeface="Arial"/>
                <a:cs typeface="Arial"/>
                <a:sym typeface="Arial"/>
              </a:rPr>
              <a:t>Ready</a:t>
            </a:r>
            <a:endParaRPr lang="es-SV" sz="36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99298" y="1603518"/>
            <a:ext cx="104344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s-ES" sz="1600" dirty="0" smtClean="0">
                <a:solidFill>
                  <a:srgbClr val="000066"/>
                </a:solidFill>
                <a:latin typeface="Museo Sans 500" pitchFamily="50" charset="0"/>
              </a:rPr>
              <a:t>Los </a:t>
            </a:r>
            <a:r>
              <a:rPr lang="es-ES" sz="1600" dirty="0">
                <a:solidFill>
                  <a:srgbClr val="000066"/>
                </a:solidFill>
                <a:latin typeface="Museo Sans 500" pitchFamily="50" charset="0"/>
              </a:rPr>
              <a:t>2 municipios que fueron reconocidos como </a:t>
            </a:r>
            <a:r>
              <a:rPr lang="es-ES" sz="1600" dirty="0" smtClean="0">
                <a:solidFill>
                  <a:srgbClr val="000066"/>
                </a:solidFill>
                <a:latin typeface="Museo Sans 500" pitchFamily="50" charset="0"/>
              </a:rPr>
              <a:t>Tsunami </a:t>
            </a:r>
            <a:r>
              <a:rPr lang="es-ES" sz="1600" dirty="0" err="1" smtClean="0">
                <a:solidFill>
                  <a:srgbClr val="000066"/>
                </a:solidFill>
                <a:latin typeface="Museo Sans 500" pitchFamily="50" charset="0"/>
              </a:rPr>
              <a:t>Ready</a:t>
            </a:r>
            <a:r>
              <a:rPr lang="es-ES" sz="1600" dirty="0" smtClean="0">
                <a:solidFill>
                  <a:srgbClr val="000066"/>
                </a:solidFill>
                <a:latin typeface="Museo Sans 500" pitchFamily="50" charset="0"/>
              </a:rPr>
              <a:t> en 2019, </a:t>
            </a:r>
            <a:r>
              <a:rPr lang="es-ES" sz="1600" dirty="0">
                <a:solidFill>
                  <a:srgbClr val="0000FF"/>
                </a:solidFill>
                <a:latin typeface="Museo Sans 500" pitchFamily="50" charset="0"/>
              </a:rPr>
              <a:t>necesitan renovar su </a:t>
            </a:r>
            <a:r>
              <a:rPr lang="es-ES" sz="1600" dirty="0" smtClean="0">
                <a:solidFill>
                  <a:srgbClr val="0000FF"/>
                </a:solidFill>
                <a:latin typeface="Museo Sans 500" pitchFamily="50" charset="0"/>
              </a:rPr>
              <a:t>acreditación</a:t>
            </a:r>
            <a:r>
              <a:rPr lang="es-ES" sz="1600" dirty="0" smtClean="0">
                <a:solidFill>
                  <a:srgbClr val="000066"/>
                </a:solidFill>
                <a:latin typeface="Museo Sans 500" pitchFamily="50" charset="0"/>
              </a:rPr>
              <a:t>.</a:t>
            </a:r>
            <a:endParaRPr lang="es-ES" sz="1600" dirty="0">
              <a:solidFill>
                <a:srgbClr val="000066"/>
              </a:solidFill>
              <a:latin typeface="Museo Sans 500" pitchFamily="50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66"/>
                </a:solidFill>
                <a:latin typeface="Museo Sans 500" pitchFamily="50" charset="0"/>
              </a:rPr>
              <a:t>2023-2024 se realizarán actividades de preparación ante tsunami en comunidades ubicadas en los municipios de </a:t>
            </a:r>
            <a:r>
              <a:rPr lang="es-ES" sz="1600" dirty="0" err="1">
                <a:solidFill>
                  <a:srgbClr val="000066"/>
                </a:solidFill>
                <a:latin typeface="Museo Sans 500" pitchFamily="50" charset="0"/>
              </a:rPr>
              <a:t>Jiquilisco</a:t>
            </a:r>
            <a:r>
              <a:rPr lang="es-ES" sz="1600" dirty="0">
                <a:solidFill>
                  <a:srgbClr val="000066"/>
                </a:solidFill>
                <a:latin typeface="Museo Sans 500" pitchFamily="50" charset="0"/>
              </a:rPr>
              <a:t>, Puerto El Triunfo y San </a:t>
            </a:r>
            <a:r>
              <a:rPr lang="es-ES" sz="1600" dirty="0" smtClean="0">
                <a:solidFill>
                  <a:srgbClr val="000066"/>
                </a:solidFill>
                <a:latin typeface="Museo Sans 500" pitchFamily="50" charset="0"/>
              </a:rPr>
              <a:t>Dionisio</a:t>
            </a:r>
            <a:r>
              <a:rPr lang="es-ES" sz="1600" dirty="0">
                <a:solidFill>
                  <a:srgbClr val="000066"/>
                </a:solidFill>
                <a:latin typeface="Museo Sans 500" pitchFamily="50" charset="0"/>
              </a:rPr>
              <a:t> 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715618" y="3745379"/>
            <a:ext cx="475502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Tx/>
              <a:defRPr/>
            </a:pPr>
            <a:r>
              <a:rPr lang="es-ES" sz="1600" dirty="0" smtClean="0">
                <a:solidFill>
                  <a:srgbClr val="0000FF"/>
                </a:solidFill>
                <a:latin typeface="Museo Sans 500" pitchFamily="50" charset="0"/>
              </a:rPr>
              <a:t>Algunas </a:t>
            </a:r>
            <a:r>
              <a:rPr lang="es-ES" sz="1600" dirty="0">
                <a:solidFill>
                  <a:srgbClr val="0000FF"/>
                </a:solidFill>
                <a:latin typeface="Museo Sans 500" pitchFamily="50" charset="0"/>
              </a:rPr>
              <a:t>limitantes para el reconocimiento de </a:t>
            </a:r>
            <a:r>
              <a:rPr lang="es-ES" sz="1600" dirty="0" smtClean="0">
                <a:solidFill>
                  <a:srgbClr val="0000FF"/>
                </a:solidFill>
                <a:latin typeface="Museo Sans 500" pitchFamily="50" charset="0"/>
              </a:rPr>
              <a:t>Tsunami </a:t>
            </a:r>
            <a:r>
              <a:rPr lang="es-ES" sz="1600" dirty="0" err="1" smtClean="0">
                <a:solidFill>
                  <a:srgbClr val="0000FF"/>
                </a:solidFill>
                <a:latin typeface="Museo Sans 500" pitchFamily="50" charset="0"/>
              </a:rPr>
              <a:t>Ready</a:t>
            </a:r>
            <a:endParaRPr lang="es-ES" sz="1600" dirty="0">
              <a:solidFill>
                <a:srgbClr val="0000FF"/>
              </a:solidFill>
              <a:latin typeface="Museo Sans 500" pitchFamily="50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66"/>
                </a:solidFill>
                <a:latin typeface="Museo Sans 500" pitchFamily="50" charset="0"/>
              </a:rPr>
              <a:t>Falta de </a:t>
            </a:r>
            <a:r>
              <a:rPr lang="es-ES" sz="1600" dirty="0" smtClean="0">
                <a:solidFill>
                  <a:srgbClr val="000066"/>
                </a:solidFill>
                <a:latin typeface="Museo Sans 500" pitchFamily="50" charset="0"/>
              </a:rPr>
              <a:t>batimetría </a:t>
            </a:r>
            <a:r>
              <a:rPr lang="es-ES" sz="1600" dirty="0">
                <a:solidFill>
                  <a:srgbClr val="000066"/>
                </a:solidFill>
                <a:latin typeface="Museo Sans 500" pitchFamily="50" charset="0"/>
              </a:rPr>
              <a:t>de detalle para realizar modelaciones de inundación y mapas de evacuación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66"/>
                </a:solidFill>
                <a:latin typeface="Museo Sans 500" pitchFamily="50" charset="0"/>
              </a:rPr>
              <a:t>Zonas con dificultades para realizar evacuaciones, debido a su baja elevación   e infraestructura vial paralela a la costa.</a:t>
            </a:r>
          </a:p>
        </p:txBody>
      </p:sp>
      <p:sp>
        <p:nvSpPr>
          <p:cNvPr id="5" name="4 CuadroTexto"/>
          <p:cNvSpPr txBox="1"/>
          <p:nvPr/>
        </p:nvSpPr>
        <p:spPr>
          <a:xfrm rot="855840">
            <a:off x="1649135" y="5248697"/>
            <a:ext cx="1203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err="1" smtClean="0">
                <a:solidFill>
                  <a:schemeClr val="bg1">
                    <a:lumMod val="85000"/>
                  </a:schemeClr>
                </a:solidFill>
              </a:rPr>
              <a:t>Jiquilisco</a:t>
            </a:r>
            <a:endParaRPr lang="es-SV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 rot="855840">
            <a:off x="3117404" y="5603624"/>
            <a:ext cx="1526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>
                <a:solidFill>
                  <a:schemeClr val="bg1">
                    <a:lumMod val="85000"/>
                  </a:schemeClr>
                </a:solidFill>
              </a:rPr>
              <a:t>Puerto El Triunfo</a:t>
            </a:r>
            <a:endParaRPr lang="es-SV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 rot="185196">
            <a:off x="4971455" y="5843592"/>
            <a:ext cx="1203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>
                <a:solidFill>
                  <a:schemeClr val="bg1">
                    <a:lumMod val="85000"/>
                  </a:schemeClr>
                </a:solidFill>
              </a:rPr>
              <a:t>San Dionisio</a:t>
            </a:r>
            <a:endParaRPr lang="es-SV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5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80018" y="2759020"/>
            <a:ext cx="10909143" cy="861770"/>
          </a:xfrm>
          <a:prstGeom prst="rect">
            <a:avLst/>
          </a:prstGeom>
          <a:noFill/>
          <a:effectLst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s-ES" sz="4800" b="1" dirty="0">
                <a:solidFill>
                  <a:srgbClr val="111E60"/>
                </a:solidFill>
              </a:rPr>
              <a:t>Gracias</a:t>
            </a:r>
          </a:p>
        </p:txBody>
      </p:sp>
      <p:sp>
        <p:nvSpPr>
          <p:cNvPr id="6" name="CuadroTexto 5"/>
          <p:cNvSpPr txBox="1"/>
          <p:nvPr/>
        </p:nvSpPr>
        <p:spPr>
          <a:xfrm flipH="1">
            <a:off x="5664894" y="753533"/>
            <a:ext cx="60959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12232641" y="-587587"/>
            <a:ext cx="246280" cy="33855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6746242" y="6090920"/>
            <a:ext cx="517156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-2240410" y="3012182"/>
            <a:ext cx="246280" cy="5539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21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11351</TotalTime>
  <Words>908</Words>
  <Application>Microsoft Office PowerPoint</Application>
  <PresentationFormat>Personalizado</PresentationFormat>
  <Paragraphs>75</Paragraphs>
  <Slides>9</Slides>
  <Notes>9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Office</vt:lpstr>
      <vt:lpstr>Presentación de PowerPoint</vt:lpstr>
      <vt:lpstr>Tsunamis observados en costa de El Salvador</vt:lpstr>
      <vt:lpstr>Ejercicio PacWave22: prueba de comunicación</vt:lpstr>
      <vt:lpstr>Ejercicio PacWave22: simulacro de evacuación</vt:lpstr>
      <vt:lpstr>Concientización y divulgación de información </vt:lpstr>
      <vt:lpstr>Concientización y divulgación de información </vt:lpstr>
      <vt:lpstr>Alerta temprana por terremotos</vt:lpstr>
      <vt:lpstr>Tsunami Ready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Karen Carias</dc:creator>
  <cp:lastModifiedBy>Marta Griselda Marroquin Parada</cp:lastModifiedBy>
  <cp:revision>252</cp:revision>
  <dcterms:created xsi:type="dcterms:W3CDTF">2020-08-17T23:35:56Z</dcterms:created>
  <dcterms:modified xsi:type="dcterms:W3CDTF">2023-04-19T20:14:46Z</dcterms:modified>
</cp:coreProperties>
</file>