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orbel" panose="020B0503020204020204" pitchFamily="34" charset="0"/>
      <p:regular r:id="rId19"/>
      <p:bold r:id="rId20"/>
      <p:italic r:id="rId21"/>
      <p:boldItalic r:id="rId22"/>
    </p:embeddedFont>
    <p:embeddedFont>
      <p:font typeface="Gill San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qFYY2U2xyFLXDMo4zKoYWWAUX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C71CB7-FB93-42CE-8C2D-46ECC49E1B77}">
  <a:tblStyle styleId="{6DC71CB7-FB93-42CE-8C2D-46ECC49E1B7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7667444a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237667444a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1ebb0e8c5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e1ebb0e8c5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e1ebb0e8c5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e1ebb0e8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e1ebb0e8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1e1ebb0e8c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a:latin typeface="Gill Sans"/>
                <a:ea typeface="Gill Sans"/>
                <a:cs typeface="Gill Sans"/>
                <a:sym typeface="Gill Sans"/>
              </a:rPr>
              <a:t>Enhance tsunami risk assessments and the research on technologies for it, so the countries know their expected threat and vulnerability, and are able to identify and prioritise the at-risk communities.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Gill Sans"/>
                <a:ea typeface="Gill Sans"/>
                <a:cs typeface="Gill Sans"/>
                <a:sym typeface="Gill Sans"/>
              </a:rPr>
              <a:t>Expand and improve existing detection and monitoring systems, including seismographs, coastal tide gauges, and deep ocean tsunameters, to fill identified gaps, and deploy new technologies to address observational gaps that cannot be covered by existing networks.</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Gill Sans"/>
                <a:ea typeface="Gill Sans"/>
                <a:cs typeface="Gill Sans"/>
                <a:sym typeface="Gill Sans"/>
              </a:rPr>
              <a:t>Ensure all National Tsunami Warning Centres (NTWCs) have access to data, tools and communication platforms, protocols and training to timely and effectively warn coastal and maritime communities threatened by tsunamis and other coastal hazards that are integrated into a multi-hazard framework</a:t>
            </a:r>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Gill Sans"/>
                <a:ea typeface="Gill Sans"/>
                <a:cs typeface="Gill Sans"/>
                <a:sym typeface="Gill Sans"/>
              </a:rPr>
              <a:t>Emphasise the importance of building tsunami resilient communities through the IOC-UNESCO Tsunami Ready Recognition Programme, which is achieved through involvement of stakeholders at all levels.</a:t>
            </a:r>
            <a:endParaRPr/>
          </a:p>
        </p:txBody>
      </p:sp>
      <p:sp>
        <p:nvSpPr>
          <p:cNvPr id="95" name="Google Shape;9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3735e2f9e5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3735e2f9e5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3735e2f9e5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e1ebb0e8c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e1ebb0e8c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e1ebb0e8c5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37"/>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7"/>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3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9"/>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9"/>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876064" y="-763226"/>
            <a:ext cx="5897562" cy="79732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49"/>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3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Google Shape;30;p42"/>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2"/>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2"/>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33" name="Google Shape;33;p4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9" name="Google Shape;39;p43"/>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0" name="Google Shape;40;p4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4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6" name="Google Shape;46;p44"/>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7" name="Google Shape;47;p44"/>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44"/>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9" name="Google Shape;49;p4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6"/>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60" name="Google Shape;60;p46"/>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1" name="Google Shape;61;p4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7"/>
          <p:cNvSpPr>
            <a:spLocks noGrp="1"/>
          </p:cNvSpPr>
          <p:nvPr>
            <p:ph type="pic" idx="2"/>
          </p:nvPr>
        </p:nvSpPr>
        <p:spPr>
          <a:xfrm>
            <a:off x="1280160" y="2211494"/>
            <a:ext cx="6126480" cy="3931920"/>
          </a:xfrm>
          <a:prstGeom prst="rect">
            <a:avLst/>
          </a:prstGeom>
          <a:solidFill>
            <a:srgbClr val="F7F7F7"/>
          </a:solidFill>
          <a:ln>
            <a:noFill/>
          </a:ln>
        </p:spPr>
      </p:sp>
      <p:sp>
        <p:nvSpPr>
          <p:cNvPr id="67" name="Google Shape;67;p47"/>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8" name="Google Shape;68;p4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8"/>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4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6"/>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6"/>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3" name="Google Shape;13;p3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 name="Google Shape;14;p3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5" name="Google Shape;15;p3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g237667444a3_0_12" descr="Logo, company name&#10;&#10;Description automatically generated"/>
          <p:cNvPicPr preferRelativeResize="0"/>
          <p:nvPr/>
        </p:nvPicPr>
        <p:blipFill rotWithShape="1">
          <a:blip r:embed="rId3">
            <a:alphaModFix/>
          </a:blip>
          <a:srcRect/>
          <a:stretch/>
        </p:blipFill>
        <p:spPr>
          <a:xfrm>
            <a:off x="589465" y="481970"/>
            <a:ext cx="1447200" cy="12165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89" name="Google Shape;89;g237667444a3_0_12"/>
          <p:cNvPicPr preferRelativeResize="0"/>
          <p:nvPr/>
        </p:nvPicPr>
        <p:blipFill rotWithShape="1">
          <a:blip r:embed="rId4">
            <a:alphaModFix/>
          </a:blip>
          <a:srcRect t="10567" b="9971"/>
          <a:stretch/>
        </p:blipFill>
        <p:spPr>
          <a:xfrm>
            <a:off x="10313076" y="424701"/>
            <a:ext cx="1447200" cy="1138800"/>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90" name="Google Shape;90;g237667444a3_0_12"/>
          <p:cNvSpPr txBox="1">
            <a:spLocks noGrp="1"/>
          </p:cNvSpPr>
          <p:nvPr>
            <p:ph type="ctrTitle"/>
          </p:nvPr>
        </p:nvSpPr>
        <p:spPr>
          <a:xfrm>
            <a:off x="360159" y="2055139"/>
            <a:ext cx="11471700" cy="17394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6000"/>
              <a:buNone/>
            </a:pPr>
            <a:r>
              <a:rPr lang="en-US" sz="3200">
                <a:solidFill>
                  <a:srgbClr val="000000"/>
                </a:solidFill>
                <a:latin typeface="Calibri"/>
                <a:ea typeface="Calibri"/>
                <a:cs typeface="Calibri"/>
                <a:sym typeface="Calibri"/>
              </a:rPr>
              <a:t>REPORT OF THE INTRASESSIONAL WORKING GROUP ON REALIGNMENT WITH UNODTP OBJECTIVES</a:t>
            </a:r>
            <a:endParaRPr sz="8100"/>
          </a:p>
        </p:txBody>
      </p:sp>
      <p:sp>
        <p:nvSpPr>
          <p:cNvPr id="91" name="Google Shape;91;g237667444a3_0_12"/>
          <p:cNvSpPr txBox="1"/>
          <p:nvPr/>
        </p:nvSpPr>
        <p:spPr>
          <a:xfrm>
            <a:off x="1540428" y="4044740"/>
            <a:ext cx="8985900" cy="2693700"/>
          </a:xfrm>
          <a:prstGeom prst="rect">
            <a:avLst/>
          </a:prstGeom>
          <a:noFill/>
          <a:ln>
            <a:noFill/>
          </a:ln>
        </p:spPr>
        <p:txBody>
          <a:bodyPr spcFirstLastPara="1" wrap="square" lIns="91425" tIns="45700" rIns="91425" bIns="45700" anchor="t" anchorCtr="0">
            <a:spAutoFit/>
          </a:bodyPr>
          <a:lstStyle/>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Mike Angove (Chair)</a:t>
            </a:r>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Silva Chacon</a:t>
            </a:r>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Dan McNamara</a:t>
            </a:r>
            <a:endParaRPr sz="1800" b="1" i="0" u="none" strike="noStrike" cap="none">
              <a:solidFill>
                <a:schemeClr val="lt1"/>
              </a:solidFill>
              <a:latin typeface="Gill Sans"/>
              <a:ea typeface="Gill Sans"/>
              <a:cs typeface="Gill Sans"/>
              <a:sym typeface="Gill Sans"/>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Wilfried Strauch</a:t>
            </a:r>
            <a:endParaRPr sz="1800" b="1" i="0" u="none" strike="noStrike" cap="none">
              <a:solidFill>
                <a:schemeClr val="lt1"/>
              </a:solidFill>
              <a:latin typeface="Gill Sans"/>
              <a:ea typeface="Gill Sans"/>
              <a:cs typeface="Gill Sans"/>
              <a:sym typeface="Gill Sans"/>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Annie Zaino</a:t>
            </a:r>
            <a:endParaRPr sz="1800" b="1" i="0" u="none" strike="noStrike" cap="none">
              <a:solidFill>
                <a:schemeClr val="lt1"/>
              </a:solidFill>
              <a:latin typeface="Gill Sans"/>
              <a:ea typeface="Gill Sans"/>
              <a:cs typeface="Gill Sans"/>
              <a:sym typeface="Gill Sans"/>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Regina Browne</a:t>
            </a:r>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Anthony Murillo</a:t>
            </a:r>
            <a:endParaRPr/>
          </a:p>
          <a:p>
            <a:pPr marL="471805" marR="520700" lvl="0" indent="0" algn="ctr" rtl="0">
              <a:lnSpc>
                <a:spcPct val="100000"/>
              </a:lnSpc>
              <a:spcBef>
                <a:spcPts val="0"/>
              </a:spcBef>
              <a:spcAft>
                <a:spcPts val="0"/>
              </a:spcAft>
              <a:buClr>
                <a:srgbClr val="000000"/>
              </a:buClr>
              <a:buSzPts val="2400"/>
              <a:buFont typeface="Arial"/>
              <a:buNone/>
            </a:pPr>
            <a:r>
              <a:rPr lang="en-US" sz="1800" b="1" i="0" u="none" strike="noStrike" cap="none">
                <a:solidFill>
                  <a:schemeClr val="lt1"/>
                </a:solidFill>
                <a:latin typeface="Gill Sans"/>
                <a:ea typeface="Gill Sans"/>
                <a:cs typeface="Gill Sans"/>
                <a:sym typeface="Gill Sans"/>
              </a:rPr>
              <a:t>Bernardo Aliaga</a:t>
            </a:r>
            <a:endParaRPr sz="1800" b="1" i="0" u="none" strike="noStrike" cap="none">
              <a:solidFill>
                <a:schemeClr val="lt1"/>
              </a:solidFill>
              <a:latin typeface="Gill Sans"/>
              <a:ea typeface="Gill Sans"/>
              <a:cs typeface="Gill Sans"/>
              <a:sym typeface="Gill Sans"/>
            </a:endParaRPr>
          </a:p>
          <a:p>
            <a:pPr marL="471805" marR="520700" lvl="0" indent="0" algn="ctr" rtl="0">
              <a:lnSpc>
                <a:spcPct val="100000"/>
              </a:lnSpc>
              <a:spcBef>
                <a:spcPts val="0"/>
              </a:spcBef>
              <a:spcAft>
                <a:spcPts val="0"/>
              </a:spcAft>
              <a:buClr>
                <a:srgbClr val="000000"/>
              </a:buClr>
              <a:buSzPts val="2400"/>
              <a:buFont typeface="Arial"/>
              <a:buNone/>
            </a:pPr>
            <a:endParaRPr sz="800" b="0" i="0" u="none" strike="noStrike" cap="none">
              <a:solidFill>
                <a:srgbClr val="000000"/>
              </a:solidFill>
              <a:latin typeface="Arial"/>
              <a:ea typeface="Arial"/>
              <a:cs typeface="Arial"/>
              <a:sym typeface="Arial"/>
            </a:endParaRPr>
          </a:p>
          <a:p>
            <a:pPr marL="471805" marR="520700" lvl="0" indent="0" algn="ctr" rtl="0">
              <a:lnSpc>
                <a:spcPct val="100000"/>
              </a:lnSpc>
              <a:spcBef>
                <a:spcPts val="600"/>
              </a:spcBef>
              <a:spcAft>
                <a:spcPts val="0"/>
              </a:spcAft>
              <a:buClr>
                <a:srgbClr val="000000"/>
              </a:buClr>
              <a:buSzPts val="1400"/>
              <a:buFont typeface="Arial"/>
              <a:buNone/>
            </a:pPr>
            <a:r>
              <a:rPr lang="en-US" sz="1200" b="1" i="0" u="none" strike="noStrike" cap="none">
                <a:solidFill>
                  <a:schemeClr val="lt1"/>
                </a:solidFill>
                <a:latin typeface="Gill Sans"/>
                <a:ea typeface="Gill Sans"/>
                <a:cs typeface="Gill Sans"/>
                <a:sym typeface="Gill Sans"/>
              </a:rPr>
              <a:t>CARIBE EWS ICG, 27 April, San Jose, Costa Rica</a:t>
            </a:r>
            <a:endParaRPr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382909" y="272378"/>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Existing and Proposed TTs</a:t>
            </a:r>
            <a:endParaRPr/>
          </a:p>
        </p:txBody>
      </p:sp>
      <p:sp>
        <p:nvSpPr>
          <p:cNvPr id="174" name="Google Shape;174;p3"/>
          <p:cNvSpPr txBox="1"/>
          <p:nvPr/>
        </p:nvSpPr>
        <p:spPr>
          <a:xfrm flipH="1">
            <a:off x="270045" y="2091130"/>
            <a:ext cx="11210100" cy="3371100"/>
          </a:xfrm>
          <a:prstGeom prst="rect">
            <a:avLst/>
          </a:prstGeom>
          <a:noFill/>
          <a:ln>
            <a:noFill/>
          </a:ln>
        </p:spPr>
        <p:txBody>
          <a:bodyPr spcFirstLastPara="1" wrap="square" lIns="91425" tIns="45700" rIns="91425" bIns="45700" anchor="t" anchorCtr="0">
            <a:spAutoFit/>
          </a:bodyPr>
          <a:lstStyle/>
          <a:p>
            <a:pPr marL="463550" marR="96520" lvl="0" indent="-285750" algn="just" rtl="0">
              <a:lnSpc>
                <a:spcPct val="107000"/>
              </a:lnSpc>
              <a:spcBef>
                <a:spcPts val="0"/>
              </a:spcBef>
              <a:spcAft>
                <a:spcPts val="0"/>
              </a:spcAft>
              <a:buClr>
                <a:schemeClr val="lt1"/>
              </a:buClr>
              <a:buSzPts val="2800"/>
              <a:buFont typeface="Arial"/>
              <a:buChar char="•"/>
            </a:pPr>
            <a:r>
              <a:rPr lang="en-US" sz="2800" b="0" i="0" u="none" strike="noStrike" cap="none">
                <a:solidFill>
                  <a:schemeClr val="lt1"/>
                </a:solidFill>
                <a:latin typeface="Times New Roman"/>
                <a:ea typeface="Times New Roman"/>
                <a:cs typeface="Times New Roman"/>
                <a:sym typeface="Times New Roman"/>
              </a:rPr>
              <a:t>Tsunami Ready (move </a:t>
            </a:r>
            <a:r>
              <a:rPr lang="en-US" sz="2800">
                <a:solidFill>
                  <a:schemeClr val="lt1"/>
                </a:solidFill>
                <a:latin typeface="Times New Roman"/>
                <a:ea typeface="Times New Roman"/>
                <a:cs typeface="Times New Roman"/>
                <a:sym typeface="Times New Roman"/>
              </a:rPr>
              <a:t>to WG4)</a:t>
            </a:r>
            <a:endParaRPr>
              <a:solidFill>
                <a:schemeClr val="lt1"/>
              </a:solidFill>
            </a:endParaRPr>
          </a:p>
          <a:p>
            <a:pPr marL="463550" marR="96520" lvl="0" indent="-285750" algn="just" rtl="0">
              <a:lnSpc>
                <a:spcPct val="107000"/>
              </a:lnSpc>
              <a:spcBef>
                <a:spcPts val="0"/>
              </a:spcBef>
              <a:spcAft>
                <a:spcPts val="0"/>
              </a:spcAft>
              <a:buClr>
                <a:schemeClr val="lt1"/>
              </a:buClr>
              <a:buSzPts val="2800"/>
              <a:buFont typeface="Arial"/>
              <a:buChar char="•"/>
            </a:pPr>
            <a:r>
              <a:rPr lang="en-US" sz="2800" b="0" i="0" u="none" strike="noStrike" cap="none">
                <a:solidFill>
                  <a:schemeClr val="lt1"/>
                </a:solidFill>
                <a:latin typeface="Times New Roman"/>
                <a:ea typeface="Times New Roman"/>
                <a:cs typeface="Times New Roman"/>
                <a:sym typeface="Times New Roman"/>
              </a:rPr>
              <a:t>CARIBE WAVE (retain)</a:t>
            </a:r>
            <a:endParaRPr>
              <a:solidFill>
                <a:schemeClr val="lt1"/>
              </a:solidFill>
            </a:endParaRPr>
          </a:p>
          <a:p>
            <a:pPr marL="463550" marR="96520" lvl="0" indent="-285750" algn="just" rtl="0">
              <a:lnSpc>
                <a:spcPct val="107000"/>
              </a:lnSpc>
              <a:spcBef>
                <a:spcPts val="0"/>
              </a:spcBef>
              <a:spcAft>
                <a:spcPts val="0"/>
              </a:spcAft>
              <a:buClr>
                <a:schemeClr val="lt1"/>
              </a:buClr>
              <a:buSzPts val="2800"/>
              <a:buFont typeface="Arial"/>
              <a:buChar char="•"/>
            </a:pPr>
            <a:r>
              <a:rPr lang="en-US" sz="2800" b="0" i="0" u="none" strike="noStrike" cap="none">
                <a:solidFill>
                  <a:schemeClr val="lt1"/>
                </a:solidFill>
                <a:latin typeface="Times New Roman"/>
                <a:ea typeface="Times New Roman"/>
                <a:cs typeface="Times New Roman"/>
                <a:sym typeface="Times New Roman"/>
              </a:rPr>
              <a:t>Volcanic Sources </a:t>
            </a:r>
            <a:r>
              <a:rPr lang="en-US" sz="2800">
                <a:solidFill>
                  <a:schemeClr val="lt1"/>
                </a:solidFill>
                <a:latin typeface="Times New Roman"/>
                <a:ea typeface="Times New Roman"/>
                <a:cs typeface="Times New Roman"/>
                <a:sym typeface="Times New Roman"/>
              </a:rPr>
              <a:t>(considered in WG2)</a:t>
            </a:r>
            <a:endParaRPr>
              <a:solidFill>
                <a:schemeClr val="lt1"/>
              </a:solidFill>
            </a:endParaRPr>
          </a:p>
          <a:p>
            <a:pPr marL="463550" marR="96520" lvl="0" indent="-285750" algn="just" rtl="0">
              <a:lnSpc>
                <a:spcPct val="107000"/>
              </a:lnSpc>
              <a:spcBef>
                <a:spcPts val="0"/>
              </a:spcBef>
              <a:spcAft>
                <a:spcPts val="0"/>
              </a:spcAft>
              <a:buClr>
                <a:schemeClr val="lt1"/>
              </a:buClr>
              <a:buSzPts val="2800"/>
              <a:buFont typeface="Arial"/>
              <a:buChar char="•"/>
            </a:pPr>
            <a:r>
              <a:rPr lang="en-US" sz="2800" b="0" i="0" u="none" strike="noStrike" cap="none">
                <a:solidFill>
                  <a:schemeClr val="lt1"/>
                </a:solidFill>
                <a:latin typeface="Times New Roman"/>
                <a:ea typeface="Times New Roman"/>
                <a:cs typeface="Times New Roman"/>
                <a:sym typeface="Times New Roman"/>
              </a:rPr>
              <a:t>Evacuation Mapping (consi</a:t>
            </a:r>
            <a:r>
              <a:rPr lang="en-US" sz="2800">
                <a:solidFill>
                  <a:schemeClr val="lt1"/>
                </a:solidFill>
                <a:latin typeface="Times New Roman"/>
                <a:ea typeface="Times New Roman"/>
                <a:cs typeface="Times New Roman"/>
                <a:sym typeface="Times New Roman"/>
              </a:rPr>
              <a:t>dered in WG1 and 4)</a:t>
            </a:r>
            <a:endParaRPr>
              <a:solidFill>
                <a:schemeClr val="lt1"/>
              </a:solidFill>
            </a:endParaRPr>
          </a:p>
          <a:p>
            <a:pPr marL="463550" marR="96520" lvl="0" indent="-285750" algn="just" rtl="0">
              <a:lnSpc>
                <a:spcPct val="107000"/>
              </a:lnSpc>
              <a:spcBef>
                <a:spcPts val="0"/>
              </a:spcBef>
              <a:spcAft>
                <a:spcPts val="0"/>
              </a:spcAft>
              <a:buClr>
                <a:schemeClr val="lt1"/>
              </a:buClr>
              <a:buSzPts val="2800"/>
              <a:buFont typeface="Arial"/>
              <a:buChar char="•"/>
            </a:pPr>
            <a:r>
              <a:rPr lang="en-US" sz="2800" b="0" i="0" u="none" strike="noStrike" cap="none">
                <a:solidFill>
                  <a:schemeClr val="lt1"/>
                </a:solidFill>
                <a:latin typeface="Times New Roman"/>
                <a:ea typeface="Times New Roman"/>
                <a:cs typeface="Times New Roman"/>
                <a:sym typeface="Times New Roman"/>
              </a:rPr>
              <a:t>Future Goals and Performance Indicators (Considered in all WGs)</a:t>
            </a:r>
            <a:endParaRPr>
              <a:solidFill>
                <a:schemeClr val="lt1"/>
              </a:solidFill>
            </a:endParaRPr>
          </a:p>
          <a:p>
            <a:pPr marL="463550" marR="96520" lvl="0" indent="-285750" algn="just" rtl="0">
              <a:lnSpc>
                <a:spcPct val="107000"/>
              </a:lnSpc>
              <a:spcBef>
                <a:spcPts val="0"/>
              </a:spcBef>
              <a:spcAft>
                <a:spcPts val="0"/>
              </a:spcAft>
              <a:buClr>
                <a:schemeClr val="lt1"/>
              </a:buClr>
              <a:buSzPts val="2800"/>
              <a:buFont typeface="Arial"/>
              <a:buChar char="•"/>
            </a:pPr>
            <a:r>
              <a:rPr lang="en-US" sz="2800" b="0" i="0" u="none" strike="noStrike" cap="none">
                <a:solidFill>
                  <a:schemeClr val="lt1"/>
                </a:solidFill>
                <a:latin typeface="Times New Roman"/>
                <a:ea typeface="Times New Roman"/>
                <a:cs typeface="Times New Roman"/>
                <a:sym typeface="Times New Roman"/>
              </a:rPr>
              <a:t>UN Decade of Ocean Science for Sustainable Developmen</a:t>
            </a:r>
            <a:r>
              <a:rPr lang="en-US" sz="2800">
                <a:solidFill>
                  <a:schemeClr val="lt1"/>
                </a:solidFill>
                <a:latin typeface="Times New Roman"/>
                <a:ea typeface="Times New Roman"/>
                <a:cs typeface="Times New Roman"/>
                <a:sym typeface="Times New Roman"/>
              </a:rPr>
              <a:t>t (sunset)</a:t>
            </a:r>
            <a:endParaRPr sz="1800" b="0" i="0" u="none" strike="noStrike" cap="none">
              <a:solidFill>
                <a:schemeClr val="lt1"/>
              </a:solidFill>
              <a:latin typeface="Calibri"/>
              <a:ea typeface="Calibri"/>
              <a:cs typeface="Calibri"/>
              <a:sym typeface="Calibri"/>
            </a:endParaRPr>
          </a:p>
          <a:p>
            <a:pPr marL="177800" marR="0" lvl="0" indent="0" algn="l" rtl="0">
              <a:lnSpc>
                <a:spcPct val="107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e1ebb0e8c5_1_6"/>
          <p:cNvSpPr txBox="1">
            <a:spLocks noGrp="1"/>
          </p:cNvSpPr>
          <p:nvPr>
            <p:ph type="title"/>
          </p:nvPr>
        </p:nvSpPr>
        <p:spPr>
          <a:xfrm>
            <a:off x="1202919" y="284176"/>
            <a:ext cx="9784200" cy="150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ICG/PTWS WG - Central America</a:t>
            </a:r>
            <a:endParaRPr/>
          </a:p>
        </p:txBody>
      </p:sp>
      <p:sp>
        <p:nvSpPr>
          <p:cNvPr id="181" name="Google Shape;181;g1e1ebb0e8c5_1_6"/>
          <p:cNvSpPr txBox="1">
            <a:spLocks noGrp="1"/>
          </p:cNvSpPr>
          <p:nvPr>
            <p:ph type="body" idx="1"/>
          </p:nvPr>
        </p:nvSpPr>
        <p:spPr>
          <a:xfrm>
            <a:off x="668150" y="2011675"/>
            <a:ext cx="10808700" cy="4206300"/>
          </a:xfrm>
          <a:prstGeom prst="rect">
            <a:avLst/>
          </a:prstGeom>
        </p:spPr>
        <p:txBody>
          <a:bodyPr spcFirstLastPara="1" wrap="square" lIns="91425" tIns="45700" rIns="91425" bIns="45700" anchor="t" anchorCtr="0">
            <a:normAutofit/>
          </a:bodyPr>
          <a:lstStyle/>
          <a:p>
            <a:pPr marL="457200" lvl="0" indent="-412750" algn="l" rtl="0">
              <a:spcBef>
                <a:spcPts val="1200"/>
              </a:spcBef>
              <a:spcAft>
                <a:spcPts val="0"/>
              </a:spcAft>
              <a:buSzPts val="2900"/>
              <a:buChar char="●"/>
            </a:pPr>
            <a:r>
              <a:rPr lang="en-US" sz="3300"/>
              <a:t>ICG/PTWS has sub regional working groups</a:t>
            </a:r>
            <a:endParaRPr sz="3300"/>
          </a:p>
          <a:p>
            <a:pPr marL="457200" lvl="0" indent="-412750" algn="l" rtl="0">
              <a:spcBef>
                <a:spcPts val="0"/>
              </a:spcBef>
              <a:spcAft>
                <a:spcPts val="0"/>
              </a:spcAft>
              <a:buSzPts val="2900"/>
              <a:buChar char="●"/>
            </a:pPr>
            <a:r>
              <a:rPr lang="en-US" sz="3300"/>
              <a:t>Considering most Central America countries are ICG/CARIBE-EWS</a:t>
            </a:r>
            <a:endParaRPr sz="3300"/>
          </a:p>
          <a:p>
            <a:pPr marL="457200" lvl="0" indent="-412750" algn="l" rtl="0">
              <a:spcBef>
                <a:spcPts val="0"/>
              </a:spcBef>
              <a:spcAft>
                <a:spcPts val="0"/>
              </a:spcAft>
              <a:buSzPts val="2900"/>
              <a:buChar char="●"/>
            </a:pPr>
            <a:r>
              <a:rPr lang="en-US" sz="3300"/>
              <a:t>Propose that ICG/PTWS-WG-CA to report at next ICG/CARIBE-EWS sessions</a:t>
            </a:r>
            <a:endParaRPr sz="3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e1ebb0e8c5_0_0"/>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Recommendations</a:t>
            </a:r>
            <a:endParaRPr/>
          </a:p>
        </p:txBody>
      </p:sp>
      <p:sp>
        <p:nvSpPr>
          <p:cNvPr id="188" name="Google Shape;188;g1e1ebb0e8c5_0_0"/>
          <p:cNvSpPr txBox="1">
            <a:spLocks noGrp="1"/>
          </p:cNvSpPr>
          <p:nvPr>
            <p:ph type="body" idx="1"/>
          </p:nvPr>
        </p:nvSpPr>
        <p:spPr>
          <a:xfrm>
            <a:off x="1202925" y="2676023"/>
            <a:ext cx="9784200" cy="35964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200"/>
              </a:spcBef>
              <a:spcAft>
                <a:spcPts val="0"/>
              </a:spcAft>
              <a:buSzPts val="2400"/>
              <a:buAutoNum type="arabicPeriod"/>
            </a:pPr>
            <a:r>
              <a:rPr lang="en-US" sz="2400"/>
              <a:t>Realign CARIBE EWS Working Groups And Task Teams to directly support CARIBE EWS Performance Goals as represented in UNODTP Objectives </a:t>
            </a:r>
            <a:endParaRPr sz="2400"/>
          </a:p>
          <a:p>
            <a:pPr marL="457200" lvl="0" indent="-381000" algn="l" rtl="0">
              <a:lnSpc>
                <a:spcPct val="90000"/>
              </a:lnSpc>
              <a:spcBef>
                <a:spcPts val="0"/>
              </a:spcBef>
              <a:spcAft>
                <a:spcPts val="0"/>
              </a:spcAft>
              <a:buSzPts val="2400"/>
              <a:buAutoNum type="arabicPeriod"/>
            </a:pPr>
            <a:r>
              <a:rPr lang="en-US" sz="2400"/>
              <a:t>Task Teams on </a:t>
            </a:r>
            <a:r>
              <a:rPr lang="en-US" sz="2400" b="1"/>
              <a:t>Tsunami Ready</a:t>
            </a:r>
            <a:r>
              <a:rPr lang="en-US" sz="2400"/>
              <a:t>, </a:t>
            </a:r>
            <a:r>
              <a:rPr lang="en-US" sz="2400" b="1"/>
              <a:t>Volcanic Sources</a:t>
            </a:r>
            <a:r>
              <a:rPr lang="en-US" sz="2400"/>
              <a:t>,  </a:t>
            </a:r>
            <a:r>
              <a:rPr lang="en-US" sz="2400" b="1"/>
              <a:t>Evacuation Mapping</a:t>
            </a:r>
            <a:r>
              <a:rPr lang="en-US" sz="2400"/>
              <a:t>, </a:t>
            </a:r>
            <a:r>
              <a:rPr lang="en-US" sz="2400" b="1"/>
              <a:t>Future Goals and Performance Indicators</a:t>
            </a:r>
            <a:r>
              <a:rPr lang="en-US" sz="2400"/>
              <a:t>, and </a:t>
            </a:r>
            <a:r>
              <a:rPr lang="en-US" sz="2400" b="1"/>
              <a:t>UN Decade of Ocean Science for Sustainable Development</a:t>
            </a:r>
            <a:r>
              <a:rPr lang="en-US" sz="2400"/>
              <a:t> be stood down all having achieved their objectives</a:t>
            </a:r>
            <a:endParaRPr sz="2400"/>
          </a:p>
          <a:p>
            <a:pPr marL="457200" lvl="0" indent="-381000" algn="l" rtl="0">
              <a:lnSpc>
                <a:spcPct val="90000"/>
              </a:lnSpc>
              <a:spcBef>
                <a:spcPts val="0"/>
              </a:spcBef>
              <a:spcAft>
                <a:spcPts val="0"/>
              </a:spcAft>
              <a:buSzPts val="2400"/>
              <a:buAutoNum type="arabicPeriod"/>
            </a:pPr>
            <a:r>
              <a:rPr lang="en-US" sz="2400"/>
              <a:t>Task Team on </a:t>
            </a:r>
            <a:r>
              <a:rPr lang="en-US" sz="2400" b="1"/>
              <a:t>CARIBE WAVE </a:t>
            </a:r>
            <a:r>
              <a:rPr lang="en-US" sz="2400"/>
              <a:t>be retained indefinitely</a:t>
            </a:r>
            <a:endParaRPr sz="2400"/>
          </a:p>
          <a:p>
            <a:pPr marL="457200" lvl="0" indent="-349250" algn="l" rtl="0">
              <a:spcBef>
                <a:spcPts val="0"/>
              </a:spcBef>
              <a:spcAft>
                <a:spcPts val="0"/>
              </a:spcAft>
              <a:buSzPts val="1900"/>
              <a:buAutoNum type="arabicPeriod"/>
            </a:pPr>
            <a:r>
              <a:rPr lang="en-US" sz="2300"/>
              <a:t>ICG/PTWS-WG-CA to report at next ICG/CARIBE-EWS sessions</a:t>
            </a:r>
            <a:endParaRPr sz="2400"/>
          </a:p>
          <a:p>
            <a:pPr marL="0" lvl="0" indent="0" algn="l" rtl="0">
              <a:lnSpc>
                <a:spcPct val="90000"/>
              </a:lnSpc>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8"/>
          <p:cNvGrpSpPr/>
          <p:nvPr/>
        </p:nvGrpSpPr>
        <p:grpSpPr>
          <a:xfrm>
            <a:off x="420345" y="1883811"/>
            <a:ext cx="11147039" cy="4821522"/>
            <a:chOff x="309997" y="1746"/>
            <a:chExt cx="11147039" cy="4821522"/>
          </a:xfrm>
        </p:grpSpPr>
        <p:sp>
          <p:nvSpPr>
            <p:cNvPr id="98" name="Google Shape;98;p8"/>
            <p:cNvSpPr/>
            <p:nvPr/>
          </p:nvSpPr>
          <p:spPr>
            <a:xfrm rot="10800000">
              <a:off x="1048695" y="82061"/>
              <a:ext cx="9688110" cy="523139"/>
            </a:xfrm>
            <a:prstGeom prst="homePlate">
              <a:avLst>
                <a:gd name="adj" fmla="val 50000"/>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8"/>
            <p:cNvSpPr txBox="1"/>
            <p:nvPr/>
          </p:nvSpPr>
          <p:spPr>
            <a:xfrm>
              <a:off x="1179480" y="82061"/>
              <a:ext cx="9557325" cy="523139"/>
            </a:xfrm>
            <a:prstGeom prst="rect">
              <a:avLst/>
            </a:prstGeom>
            <a:noFill/>
            <a:ln>
              <a:noFill/>
            </a:ln>
          </p:spPr>
          <p:txBody>
            <a:bodyPr spcFirstLastPara="1" wrap="square" lIns="210525" tIns="60950" rIns="113775" bIns="60950" anchor="ctr" anchorCtr="0">
              <a:noAutofit/>
            </a:bodyPr>
            <a:lstStyle/>
            <a:p>
              <a:pPr marL="265113" marR="0" lvl="0" indent="-265113" algn="just" rtl="0">
                <a:lnSpc>
                  <a:spcPct val="90000"/>
                </a:lnSpc>
                <a:spcBef>
                  <a:spcPts val="0"/>
                </a:spcBef>
                <a:spcAft>
                  <a:spcPts val="0"/>
                </a:spcAft>
                <a:buClr>
                  <a:srgbClr val="FFFF00"/>
                </a:buClr>
                <a:buSzPts val="1600"/>
                <a:buFont typeface="Corbel"/>
                <a:buNone/>
              </a:pPr>
              <a:r>
                <a:rPr lang="en-US" sz="1600" b="1" i="0" u="none" strike="noStrike" cap="none">
                  <a:solidFill>
                    <a:srgbClr val="FFFF00"/>
                  </a:solidFill>
                  <a:latin typeface="Gill Sans"/>
                  <a:ea typeface="Gill Sans"/>
                  <a:cs typeface="Gill Sans"/>
                  <a:sym typeface="Gill Sans"/>
                </a:rPr>
                <a:t>1. Tsunami Risk Knowledge: </a:t>
              </a:r>
              <a:r>
                <a:rPr lang="en-US" sz="1600" b="1" i="0" u="none" strike="noStrike" cap="none">
                  <a:solidFill>
                    <a:schemeClr val="lt1"/>
                  </a:solidFill>
                  <a:latin typeface="Gill Sans"/>
                  <a:ea typeface="Gill Sans"/>
                  <a:cs typeface="Gill Sans"/>
                  <a:sym typeface="Gill Sans"/>
                </a:rPr>
                <a:t>Identify and prioritise at-risk communities</a:t>
              </a:r>
              <a:endParaRPr sz="1600" b="0" i="0" u="none" strike="noStrike" cap="none">
                <a:solidFill>
                  <a:schemeClr val="lt1"/>
                </a:solidFill>
                <a:latin typeface="Corbel"/>
                <a:ea typeface="Corbel"/>
                <a:cs typeface="Corbel"/>
                <a:sym typeface="Corbel"/>
              </a:endParaRPr>
            </a:p>
          </p:txBody>
        </p:sp>
        <p:sp>
          <p:nvSpPr>
            <p:cNvPr id="100" name="Google Shape;100;p8"/>
            <p:cNvSpPr/>
            <p:nvPr/>
          </p:nvSpPr>
          <p:spPr>
            <a:xfrm>
              <a:off x="541948" y="1746"/>
              <a:ext cx="692936" cy="714849"/>
            </a:xfrm>
            <a:prstGeom prst="ellipse">
              <a:avLst/>
            </a:prstGeom>
            <a:blipFill rotWithShape="1">
              <a:blip r:embed="rId3">
                <a:alphaModFix/>
              </a:blip>
              <a:stretch>
                <a:fillRect t="-23995" b="-23995"/>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8"/>
            <p:cNvSpPr/>
            <p:nvPr/>
          </p:nvSpPr>
          <p:spPr>
            <a:xfrm rot="10800000">
              <a:off x="1440150" y="797024"/>
              <a:ext cx="9611554" cy="762166"/>
            </a:xfrm>
            <a:prstGeom prst="homePlate">
              <a:avLst>
                <a:gd name="adj" fmla="val 50000"/>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8"/>
            <p:cNvSpPr txBox="1"/>
            <p:nvPr/>
          </p:nvSpPr>
          <p:spPr>
            <a:xfrm>
              <a:off x="1630691" y="797024"/>
              <a:ext cx="9421013" cy="762166"/>
            </a:xfrm>
            <a:prstGeom prst="rect">
              <a:avLst/>
            </a:prstGeom>
            <a:noFill/>
            <a:ln>
              <a:noFill/>
            </a:ln>
          </p:spPr>
          <p:txBody>
            <a:bodyPr spcFirstLastPara="1" wrap="square" lIns="210525" tIns="60950" rIns="113775" bIns="60950" anchor="ctr" anchorCtr="0">
              <a:noAutofit/>
            </a:bodyPr>
            <a:lstStyle/>
            <a:p>
              <a:pPr marL="265113" marR="0" lvl="0" indent="-265113" algn="just" rtl="0">
                <a:lnSpc>
                  <a:spcPct val="90000"/>
                </a:lnSpc>
                <a:spcBef>
                  <a:spcPts val="0"/>
                </a:spcBef>
                <a:spcAft>
                  <a:spcPts val="0"/>
                </a:spcAft>
                <a:buClr>
                  <a:srgbClr val="FFFF00"/>
                </a:buClr>
                <a:buSzPts val="1600"/>
                <a:buFont typeface="Corbel"/>
                <a:buNone/>
              </a:pPr>
              <a:r>
                <a:rPr lang="en-US" sz="1600" b="1" i="0" u="none" strike="noStrike" cap="none">
                  <a:solidFill>
                    <a:srgbClr val="FFFF00"/>
                  </a:solidFill>
                  <a:latin typeface="Gill Sans"/>
                  <a:ea typeface="Gill Sans"/>
                  <a:cs typeface="Gill Sans"/>
                  <a:sym typeface="Gill Sans"/>
                </a:rPr>
                <a:t>2. Tsunami Detection, Analysis and Forecasting: </a:t>
              </a:r>
              <a:r>
                <a:rPr lang="en-US" sz="1600" b="1" i="0" u="none" strike="noStrike" cap="none">
                  <a:solidFill>
                    <a:schemeClr val="lt1"/>
                  </a:solidFill>
                  <a:latin typeface="Gill Sans"/>
                  <a:ea typeface="Gill Sans"/>
                  <a:cs typeface="Gill Sans"/>
                  <a:sym typeface="Gill Sans"/>
                </a:rPr>
                <a:t>Expand existing, and deploy new observing technologies and warning systems </a:t>
              </a:r>
              <a:endParaRPr sz="1600" b="1" i="0" u="none" strike="noStrike" cap="none">
                <a:solidFill>
                  <a:srgbClr val="FFFF00"/>
                </a:solidFill>
                <a:latin typeface="Gill Sans"/>
                <a:ea typeface="Gill Sans"/>
                <a:cs typeface="Gill Sans"/>
                <a:sym typeface="Gill Sans"/>
              </a:endParaRPr>
            </a:p>
          </p:txBody>
        </p:sp>
        <p:sp>
          <p:nvSpPr>
            <p:cNvPr id="103" name="Google Shape;103;p8"/>
            <p:cNvSpPr/>
            <p:nvPr/>
          </p:nvSpPr>
          <p:spPr>
            <a:xfrm>
              <a:off x="964938" y="857787"/>
              <a:ext cx="708008" cy="706313"/>
            </a:xfrm>
            <a:prstGeom prst="ellipse">
              <a:avLst/>
            </a:prstGeom>
            <a:blipFill rotWithShape="1">
              <a:blip r:embed="rId4">
                <a:alphaModFix/>
              </a:blip>
              <a:stretch>
                <a:fillRect l="-9996" r="-9996"/>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8"/>
            <p:cNvSpPr/>
            <p:nvPr/>
          </p:nvSpPr>
          <p:spPr>
            <a:xfrm rot="10800000">
              <a:off x="689813" y="1782480"/>
              <a:ext cx="10610949" cy="743437"/>
            </a:xfrm>
            <a:prstGeom prst="homePlate">
              <a:avLst>
                <a:gd name="adj" fmla="val 50000"/>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8"/>
            <p:cNvSpPr txBox="1"/>
            <p:nvPr/>
          </p:nvSpPr>
          <p:spPr>
            <a:xfrm>
              <a:off x="875672" y="1782480"/>
              <a:ext cx="10425090" cy="743437"/>
            </a:xfrm>
            <a:prstGeom prst="rect">
              <a:avLst/>
            </a:prstGeom>
            <a:noFill/>
            <a:ln>
              <a:noFill/>
            </a:ln>
          </p:spPr>
          <p:txBody>
            <a:bodyPr spcFirstLastPara="1" wrap="square" lIns="210525" tIns="60950" rIns="113775" bIns="60950" anchor="ctr" anchorCtr="0">
              <a:noAutofit/>
            </a:bodyPr>
            <a:lstStyle/>
            <a:p>
              <a:pPr marL="446088" marR="0" lvl="0" indent="-446088" algn="just" rtl="0">
                <a:lnSpc>
                  <a:spcPct val="90000"/>
                </a:lnSpc>
                <a:spcBef>
                  <a:spcPts val="0"/>
                </a:spcBef>
                <a:spcAft>
                  <a:spcPts val="0"/>
                </a:spcAft>
                <a:buClr>
                  <a:srgbClr val="FFFF00"/>
                </a:buClr>
                <a:buSzPts val="1600"/>
                <a:buFont typeface="Corbel"/>
                <a:buNone/>
              </a:pPr>
              <a:r>
                <a:rPr lang="en-US" sz="1600" b="1" i="0" u="none" strike="noStrike" cap="none">
                  <a:solidFill>
                    <a:srgbClr val="FFFF00"/>
                  </a:solidFill>
                  <a:latin typeface="Gill Sans"/>
                  <a:ea typeface="Gill Sans"/>
                  <a:cs typeface="Gill Sans"/>
                  <a:sym typeface="Gill Sans"/>
                </a:rPr>
                <a:t>3. Warning, Dissemination and Communication: </a:t>
              </a:r>
              <a:r>
                <a:rPr lang="en-US" sz="1600" b="1" i="0" u="none" strike="noStrike" cap="none">
                  <a:solidFill>
                    <a:schemeClr val="lt1"/>
                  </a:solidFill>
                  <a:latin typeface="Gill Sans"/>
                  <a:ea typeface="Gill Sans"/>
                  <a:cs typeface="Gill Sans"/>
                  <a:sym typeface="Gill Sans"/>
                </a:rPr>
                <a:t>Access to data, tools, communication platforms, protocols and training to effectively warn coastal and maritime communities</a:t>
              </a:r>
              <a:endParaRPr sz="1600" b="1" i="0" u="none" strike="noStrike" cap="none">
                <a:solidFill>
                  <a:srgbClr val="FFFF00"/>
                </a:solidFill>
                <a:latin typeface="Gill Sans"/>
                <a:ea typeface="Gill Sans"/>
                <a:cs typeface="Gill Sans"/>
                <a:sym typeface="Gill Sans"/>
              </a:endParaRPr>
            </a:p>
          </p:txBody>
        </p:sp>
        <p:sp>
          <p:nvSpPr>
            <p:cNvPr id="106" name="Google Shape;106;p8"/>
            <p:cNvSpPr/>
            <p:nvPr/>
          </p:nvSpPr>
          <p:spPr>
            <a:xfrm>
              <a:off x="309997" y="1791763"/>
              <a:ext cx="709512" cy="677988"/>
            </a:xfrm>
            <a:prstGeom prst="ellipse">
              <a:avLst/>
            </a:prstGeom>
            <a:blipFill rotWithShape="1">
              <a:blip r:embed="rId5">
                <a:alphaModFix/>
              </a:blip>
              <a:stretch>
                <a:fillRect l="-43991" r="-4398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8"/>
            <p:cNvSpPr/>
            <p:nvPr/>
          </p:nvSpPr>
          <p:spPr>
            <a:xfrm rot="10800000">
              <a:off x="1536558" y="2792742"/>
              <a:ext cx="9920478" cy="480659"/>
            </a:xfrm>
            <a:prstGeom prst="homePlate">
              <a:avLst>
                <a:gd name="adj" fmla="val 50000"/>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8"/>
            <p:cNvSpPr txBox="1"/>
            <p:nvPr/>
          </p:nvSpPr>
          <p:spPr>
            <a:xfrm>
              <a:off x="1656723" y="2792742"/>
              <a:ext cx="9800313" cy="480659"/>
            </a:xfrm>
            <a:prstGeom prst="rect">
              <a:avLst/>
            </a:prstGeom>
            <a:noFill/>
            <a:ln>
              <a:noFill/>
            </a:ln>
          </p:spPr>
          <p:txBody>
            <a:bodyPr spcFirstLastPara="1" wrap="square" lIns="210525" tIns="60950" rIns="113775" bIns="60950" anchor="ctr" anchorCtr="0">
              <a:noAutofit/>
            </a:bodyPr>
            <a:lstStyle/>
            <a:p>
              <a:pPr marL="360363" marR="0" lvl="0" indent="-360363" algn="just" rtl="0">
                <a:lnSpc>
                  <a:spcPct val="90000"/>
                </a:lnSpc>
                <a:spcBef>
                  <a:spcPts val="0"/>
                </a:spcBef>
                <a:spcAft>
                  <a:spcPts val="0"/>
                </a:spcAft>
                <a:buClr>
                  <a:srgbClr val="FFFF00"/>
                </a:buClr>
                <a:buSzPts val="1600"/>
                <a:buFont typeface="Gill Sans"/>
                <a:buNone/>
              </a:pPr>
              <a:r>
                <a:rPr lang="en-US" sz="1600" b="1" i="0" u="none" strike="noStrike" cap="none">
                  <a:solidFill>
                    <a:srgbClr val="FFFF00"/>
                  </a:solidFill>
                  <a:latin typeface="Gill Sans"/>
                  <a:ea typeface="Gill Sans"/>
                  <a:cs typeface="Gill Sans"/>
                  <a:sym typeface="Gill Sans"/>
                </a:rPr>
                <a:t>4. Preparedness and Response Capabilities: </a:t>
              </a:r>
              <a:r>
                <a:rPr lang="en-US" sz="1600" b="1" i="0" u="none" strike="noStrike" cap="none">
                  <a:solidFill>
                    <a:schemeClr val="lt1"/>
                  </a:solidFill>
                  <a:latin typeface="Gill Sans"/>
                  <a:ea typeface="Gill Sans"/>
                  <a:cs typeface="Gill Sans"/>
                  <a:sym typeface="Gill Sans"/>
                </a:rPr>
                <a:t>To build tsunami-resilient communities</a:t>
              </a:r>
              <a:r>
                <a:rPr lang="en-US" sz="1600" b="1" i="0" u="none" strike="noStrike" cap="none">
                  <a:solidFill>
                    <a:srgbClr val="FFFF00"/>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
          <p:nvSpPr>
            <p:cNvPr id="109" name="Google Shape;109;p8"/>
            <p:cNvSpPr/>
            <p:nvPr/>
          </p:nvSpPr>
          <p:spPr>
            <a:xfrm>
              <a:off x="1126956" y="2690915"/>
              <a:ext cx="716205" cy="717981"/>
            </a:xfrm>
            <a:prstGeom prst="ellipse">
              <a:avLst/>
            </a:prstGeom>
            <a:blipFill rotWithShape="1">
              <a:blip r:embed="rId6">
                <a:alphaModFix/>
              </a:blip>
              <a:stretch>
                <a:fillRect l="-38993" r="-38993"/>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8"/>
            <p:cNvSpPr/>
            <p:nvPr/>
          </p:nvSpPr>
          <p:spPr>
            <a:xfrm rot="10800000">
              <a:off x="1113803" y="3574114"/>
              <a:ext cx="9598139" cy="490422"/>
            </a:xfrm>
            <a:prstGeom prst="homePlate">
              <a:avLst>
                <a:gd name="adj" fmla="val 50000"/>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8"/>
            <p:cNvSpPr txBox="1"/>
            <p:nvPr/>
          </p:nvSpPr>
          <p:spPr>
            <a:xfrm>
              <a:off x="1236408" y="3574114"/>
              <a:ext cx="9475534" cy="490422"/>
            </a:xfrm>
            <a:prstGeom prst="rect">
              <a:avLst/>
            </a:prstGeom>
            <a:noFill/>
            <a:ln>
              <a:noFill/>
            </a:ln>
          </p:spPr>
          <p:txBody>
            <a:bodyPr spcFirstLastPara="1" wrap="square" lIns="210525" tIns="60950" rIns="113775" bIns="60950" anchor="ctr" anchorCtr="0">
              <a:noAutofit/>
            </a:bodyPr>
            <a:lstStyle/>
            <a:p>
              <a:pPr marL="360363" marR="0" lvl="0" indent="-360363" algn="just" rtl="0">
                <a:lnSpc>
                  <a:spcPct val="90000"/>
                </a:lnSpc>
                <a:spcBef>
                  <a:spcPts val="0"/>
                </a:spcBef>
                <a:spcAft>
                  <a:spcPts val="0"/>
                </a:spcAft>
                <a:buClr>
                  <a:srgbClr val="FFFF00"/>
                </a:buClr>
                <a:buSzPts val="1600"/>
                <a:buFont typeface="Gill Sans"/>
                <a:buNone/>
              </a:pPr>
              <a:r>
                <a:rPr lang="en-US" sz="1600" b="1" i="0" u="none" strike="noStrike" cap="none">
                  <a:solidFill>
                    <a:srgbClr val="FFFF00"/>
                  </a:solidFill>
                  <a:latin typeface="Gill Sans"/>
                  <a:ea typeface="Gill Sans"/>
                  <a:cs typeface="Gill Sans"/>
                  <a:sym typeface="Gill Sans"/>
                </a:rPr>
                <a:t> 5. Capacity Development, SIDS and LDCs, Multi-hazard Framework: </a:t>
              </a:r>
              <a:r>
                <a:rPr lang="en-US" sz="1600" b="1" i="0" u="none" strike="noStrike" cap="none">
                  <a:solidFill>
                    <a:schemeClr val="lt1"/>
                  </a:solidFill>
                  <a:latin typeface="Gill Sans"/>
                  <a:ea typeface="Gill Sans"/>
                  <a:cs typeface="Gill Sans"/>
                  <a:sym typeface="Gill Sans"/>
                </a:rPr>
                <a:t>Underpinning elements</a:t>
              </a:r>
              <a:endParaRPr sz="1400" b="0" i="0" u="none" strike="noStrike" cap="none">
                <a:solidFill>
                  <a:srgbClr val="000000"/>
                </a:solidFill>
                <a:latin typeface="Arial"/>
                <a:ea typeface="Arial"/>
                <a:cs typeface="Arial"/>
                <a:sym typeface="Arial"/>
              </a:endParaRPr>
            </a:p>
          </p:txBody>
        </p:sp>
        <p:sp>
          <p:nvSpPr>
            <p:cNvPr id="112" name="Google Shape;112;p8"/>
            <p:cNvSpPr/>
            <p:nvPr/>
          </p:nvSpPr>
          <p:spPr>
            <a:xfrm>
              <a:off x="590129" y="3466347"/>
              <a:ext cx="716157" cy="691127"/>
            </a:xfrm>
            <a:prstGeom prst="ellipse">
              <a:avLst/>
            </a:prstGeom>
            <a:blipFill rotWithShape="1">
              <a:blip r:embed="rId7">
                <a:alphaModFix/>
              </a:blip>
              <a:stretch>
                <a:fillRect l="-34993" r="-34993"/>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8"/>
            <p:cNvSpPr/>
            <p:nvPr/>
          </p:nvSpPr>
          <p:spPr>
            <a:xfrm rot="10800000">
              <a:off x="1878202" y="4345855"/>
              <a:ext cx="7709597" cy="477413"/>
            </a:xfrm>
            <a:prstGeom prst="homePlate">
              <a:avLst>
                <a:gd name="adj" fmla="val 50000"/>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8"/>
            <p:cNvSpPr txBox="1"/>
            <p:nvPr/>
          </p:nvSpPr>
          <p:spPr>
            <a:xfrm>
              <a:off x="1997555" y="4345855"/>
              <a:ext cx="7590244" cy="477413"/>
            </a:xfrm>
            <a:prstGeom prst="rect">
              <a:avLst/>
            </a:prstGeom>
            <a:noFill/>
            <a:ln>
              <a:noFill/>
            </a:ln>
          </p:spPr>
          <p:txBody>
            <a:bodyPr spcFirstLastPara="1" wrap="square" lIns="210525" tIns="60950" rIns="113775" bIns="60950" anchor="ctr" anchorCtr="0">
              <a:noAutofit/>
            </a:bodyPr>
            <a:lstStyle/>
            <a:p>
              <a:pPr marL="360363" marR="0" lvl="0" indent="-360363" algn="just" rtl="0">
                <a:lnSpc>
                  <a:spcPct val="90000"/>
                </a:lnSpc>
                <a:spcBef>
                  <a:spcPts val="0"/>
                </a:spcBef>
                <a:spcAft>
                  <a:spcPts val="0"/>
                </a:spcAft>
                <a:buClr>
                  <a:srgbClr val="FFFF00"/>
                </a:buClr>
                <a:buSzPts val="1600"/>
                <a:buFont typeface="Gill Sans"/>
                <a:buNone/>
              </a:pPr>
              <a:r>
                <a:rPr lang="en-US" sz="1600" b="1" i="0" u="none" strike="noStrike" cap="none">
                  <a:solidFill>
                    <a:srgbClr val="FFFF00"/>
                  </a:solidFill>
                  <a:latin typeface="Gill Sans"/>
                  <a:ea typeface="Gill Sans"/>
                  <a:cs typeface="Gill Sans"/>
                  <a:sym typeface="Gill Sans"/>
                </a:rPr>
                <a:t> 6. Governance and Pathways to Implementation</a:t>
              </a:r>
              <a:endParaRPr sz="1400" b="0" i="0" u="none" strike="noStrike" cap="none">
                <a:solidFill>
                  <a:srgbClr val="000000"/>
                </a:solidFill>
                <a:latin typeface="Arial"/>
                <a:ea typeface="Arial"/>
                <a:cs typeface="Arial"/>
                <a:sym typeface="Arial"/>
              </a:endParaRPr>
            </a:p>
          </p:txBody>
        </p:sp>
        <p:sp>
          <p:nvSpPr>
            <p:cNvPr id="115" name="Google Shape;115;p8"/>
            <p:cNvSpPr/>
            <p:nvPr/>
          </p:nvSpPr>
          <p:spPr>
            <a:xfrm>
              <a:off x="1321111" y="4139680"/>
              <a:ext cx="693218" cy="683588"/>
            </a:xfrm>
            <a:prstGeom prst="ellipse">
              <a:avLst/>
            </a:prstGeom>
            <a:blipFill rotWithShape="1">
              <a:blip r:embed="rId8">
                <a:alphaModFix/>
              </a:blip>
              <a:stretch>
                <a:fillRect l="-37990" r="-37988"/>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8"/>
          <p:cNvSpPr txBox="1">
            <a:spLocks noGrp="1"/>
          </p:cNvSpPr>
          <p:nvPr>
            <p:ph type="title"/>
          </p:nvPr>
        </p:nvSpPr>
        <p:spPr>
          <a:xfrm>
            <a:off x="0" y="459176"/>
            <a:ext cx="12192000" cy="1039839"/>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chemeClr val="dk2"/>
              </a:buClr>
              <a:buSzPts val="3200"/>
              <a:buFont typeface="Gill Sans"/>
              <a:buNone/>
            </a:pPr>
            <a:r>
              <a:rPr lang="en-US" sz="3200" b="1" cap="none">
                <a:latin typeface="Gill Sans"/>
                <a:ea typeface="Gill Sans"/>
                <a:cs typeface="Gill Sans"/>
                <a:sym typeface="Gill Sans"/>
              </a:rPr>
              <a:t>Key Elements of the UNODTP Research, Development &amp; Implementation Plan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382909" y="272378"/>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Existing WGs</a:t>
            </a:r>
            <a:endParaRPr/>
          </a:p>
        </p:txBody>
      </p:sp>
      <p:sp>
        <p:nvSpPr>
          <p:cNvPr id="123" name="Google Shape;123;p1"/>
          <p:cNvSpPr txBox="1"/>
          <p:nvPr/>
        </p:nvSpPr>
        <p:spPr>
          <a:xfrm flipH="1">
            <a:off x="270039" y="2014930"/>
            <a:ext cx="4862400" cy="4072800"/>
          </a:xfrm>
          <a:prstGeom prst="rect">
            <a:avLst/>
          </a:prstGeom>
          <a:noFill/>
          <a:ln>
            <a:noFill/>
          </a:ln>
        </p:spPr>
        <p:txBody>
          <a:bodyPr spcFirstLastPara="1" wrap="square" lIns="91425" tIns="45700" rIns="91425" bIns="45700" anchor="t" anchorCtr="0">
            <a:spAutoFit/>
          </a:bodyPr>
          <a:lstStyle/>
          <a:p>
            <a:pPr marL="177800" marR="0" lvl="0" indent="0" algn="l" rtl="0">
              <a:lnSpc>
                <a:spcPct val="107000"/>
              </a:lnSpc>
              <a:spcBef>
                <a:spcPts val="0"/>
              </a:spcBef>
              <a:spcAft>
                <a:spcPts val="0"/>
              </a:spcAft>
              <a:buNone/>
            </a:pPr>
            <a:r>
              <a:rPr lang="en-US" sz="1900" b="1" i="0" u="none" strike="noStrike" cap="none">
                <a:solidFill>
                  <a:schemeClr val="lt1"/>
                </a:solidFill>
                <a:latin typeface="Times New Roman"/>
                <a:ea typeface="Times New Roman"/>
                <a:cs typeface="Times New Roman"/>
                <a:sym typeface="Times New Roman"/>
              </a:rPr>
              <a:t>WG1: Monitoring and Detection Systems.</a:t>
            </a:r>
            <a:r>
              <a:rPr lang="en-US" sz="1900" b="0" i="0" u="none" strike="noStrike" cap="none">
                <a:solidFill>
                  <a:schemeClr val="lt1"/>
                </a:solidFill>
                <a:latin typeface="Times New Roman"/>
                <a:ea typeface="Times New Roman"/>
                <a:cs typeface="Times New Roman"/>
                <a:sym typeface="Times New Roman"/>
              </a:rPr>
              <a:t> </a:t>
            </a:r>
            <a:endParaRPr sz="1900" b="0" i="0" u="none" strike="noStrike" cap="none">
              <a:solidFill>
                <a:schemeClr val="lt1"/>
              </a:solidFill>
              <a:latin typeface="Calibri"/>
              <a:ea typeface="Calibri"/>
              <a:cs typeface="Calibri"/>
              <a:sym typeface="Calibri"/>
            </a:endParaRPr>
          </a:p>
          <a:p>
            <a:pPr marL="177800" marR="0" lvl="0" indent="0" algn="l" rtl="0">
              <a:lnSpc>
                <a:spcPct val="107000"/>
              </a:lnSpc>
              <a:spcBef>
                <a:spcPts val="0"/>
              </a:spcBef>
              <a:spcAft>
                <a:spcPts val="0"/>
              </a:spcAft>
              <a:buNone/>
            </a:pPr>
            <a:r>
              <a:rPr lang="en-US" sz="1900" b="0" i="0" u="sng" strike="noStrike" cap="none">
                <a:solidFill>
                  <a:schemeClr val="lt1"/>
                </a:solidFill>
                <a:latin typeface="Times New Roman"/>
                <a:ea typeface="Times New Roman"/>
                <a:cs typeface="Times New Roman"/>
                <a:sym typeface="Times New Roman"/>
              </a:rPr>
              <a:t>Purpose</a:t>
            </a:r>
            <a:r>
              <a:rPr lang="en-US" sz="1900" b="0" i="0" u="none" strike="noStrike" cap="none">
                <a:solidFill>
                  <a:schemeClr val="lt1"/>
                </a:solidFill>
                <a:latin typeface="Times New Roman"/>
                <a:ea typeface="Times New Roman"/>
                <a:cs typeface="Times New Roman"/>
                <a:sym typeface="Times New Roman"/>
              </a:rPr>
              <a:t>: To review and recommend to the ICG priorities and actions required towards the full establishment of a coordinated regional tsunami warning system.</a:t>
            </a:r>
            <a:endParaRPr sz="1500">
              <a:solidFill>
                <a:schemeClr val="lt1"/>
              </a:solidFill>
            </a:endParaRPr>
          </a:p>
          <a:p>
            <a:pPr marL="177800" marR="0" lvl="0" indent="0" algn="l" rtl="0">
              <a:lnSpc>
                <a:spcPct val="107000"/>
              </a:lnSpc>
              <a:spcBef>
                <a:spcPts val="0"/>
              </a:spcBef>
              <a:spcAft>
                <a:spcPts val="0"/>
              </a:spcAft>
              <a:buNone/>
            </a:pPr>
            <a:endParaRPr sz="1900" b="0" i="0" u="none" strike="noStrike" cap="none">
              <a:solidFill>
                <a:schemeClr val="lt1"/>
              </a:solidFill>
              <a:latin typeface="Times New Roman"/>
              <a:ea typeface="Times New Roman"/>
              <a:cs typeface="Times New Roman"/>
              <a:sym typeface="Times New Roman"/>
            </a:endParaRPr>
          </a:p>
          <a:p>
            <a:pPr marL="177800" marR="0" lvl="0" indent="0" algn="l" rtl="0">
              <a:lnSpc>
                <a:spcPct val="107000"/>
              </a:lnSpc>
              <a:spcBef>
                <a:spcPts val="5"/>
              </a:spcBef>
              <a:spcAft>
                <a:spcPts val="0"/>
              </a:spcAft>
              <a:buNone/>
            </a:pPr>
            <a:r>
              <a:rPr lang="en-US" sz="1900" b="1" i="0" u="none" strike="noStrike" cap="none">
                <a:solidFill>
                  <a:schemeClr val="lt1"/>
                </a:solidFill>
                <a:latin typeface="Times New Roman"/>
                <a:ea typeface="Times New Roman"/>
                <a:cs typeface="Times New Roman"/>
                <a:sym typeface="Times New Roman"/>
              </a:rPr>
              <a:t>WG2: Hazard Assessment</a:t>
            </a:r>
            <a:endParaRPr sz="1900" b="0" i="0" u="none" strike="noStrike" cap="none">
              <a:solidFill>
                <a:schemeClr val="lt1"/>
              </a:solidFill>
              <a:latin typeface="Calibri"/>
              <a:ea typeface="Calibri"/>
              <a:cs typeface="Calibri"/>
              <a:sym typeface="Calibri"/>
            </a:endParaRPr>
          </a:p>
          <a:p>
            <a:pPr marL="177800" marR="179705" lvl="0" indent="0" algn="l" rtl="0">
              <a:lnSpc>
                <a:spcPct val="107000"/>
              </a:lnSpc>
              <a:spcBef>
                <a:spcPts val="200"/>
              </a:spcBef>
              <a:spcAft>
                <a:spcPts val="0"/>
              </a:spcAft>
              <a:buNone/>
            </a:pPr>
            <a:r>
              <a:rPr lang="en-US" sz="1900" b="0" i="0" u="sng" strike="noStrike" cap="none">
                <a:solidFill>
                  <a:schemeClr val="lt1"/>
                </a:solidFill>
                <a:latin typeface="Times New Roman"/>
                <a:ea typeface="Times New Roman"/>
                <a:cs typeface="Times New Roman"/>
                <a:sym typeface="Times New Roman"/>
              </a:rPr>
              <a:t>Purpose:</a:t>
            </a:r>
            <a:r>
              <a:rPr lang="en-US" sz="1900" b="0" i="0" u="none" strike="noStrike" cap="none">
                <a:solidFill>
                  <a:schemeClr val="lt1"/>
                </a:solidFill>
                <a:latin typeface="Times New Roman"/>
                <a:ea typeface="Times New Roman"/>
                <a:cs typeface="Times New Roman"/>
                <a:sym typeface="Times New Roman"/>
              </a:rPr>
              <a:t> To advise the ICG on the </a:t>
            </a:r>
            <a:r>
              <a:rPr lang="en-US" sz="1900" b="1" i="0" u="sng" strike="noStrike" cap="none">
                <a:solidFill>
                  <a:schemeClr val="lt1"/>
                </a:solidFill>
                <a:latin typeface="Times New Roman"/>
                <a:ea typeface="Times New Roman"/>
                <a:cs typeface="Times New Roman"/>
                <a:sym typeface="Times New Roman"/>
              </a:rPr>
              <a:t>identification and characterization of coastal hazards</a:t>
            </a:r>
            <a:r>
              <a:rPr lang="en-US" sz="1900" b="0" i="0" u="none" strike="noStrike" cap="none">
                <a:solidFill>
                  <a:schemeClr val="lt1"/>
                </a:solidFill>
                <a:latin typeface="Times New Roman"/>
                <a:ea typeface="Times New Roman"/>
                <a:cs typeface="Times New Roman"/>
                <a:sym typeface="Times New Roman"/>
              </a:rPr>
              <a:t>, their assessment and the required modeling.</a:t>
            </a:r>
            <a:endParaRPr sz="1900" b="0" i="0" u="none" strike="noStrike" cap="none">
              <a:solidFill>
                <a:schemeClr val="lt1"/>
              </a:solidFill>
              <a:latin typeface="Calibri"/>
              <a:ea typeface="Calibri"/>
              <a:cs typeface="Calibri"/>
              <a:sym typeface="Calibri"/>
            </a:endParaRPr>
          </a:p>
          <a:p>
            <a:pPr marL="177800" marR="0" lvl="0" indent="0" algn="l" rtl="0">
              <a:lnSpc>
                <a:spcPct val="107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txBox="1"/>
          <p:nvPr/>
        </p:nvSpPr>
        <p:spPr>
          <a:xfrm flipH="1">
            <a:off x="6271382" y="1781064"/>
            <a:ext cx="5565600" cy="5193600"/>
          </a:xfrm>
          <a:prstGeom prst="rect">
            <a:avLst/>
          </a:prstGeom>
          <a:noFill/>
          <a:ln>
            <a:noFill/>
          </a:ln>
        </p:spPr>
        <p:txBody>
          <a:bodyPr spcFirstLastPara="1" wrap="square" lIns="91425" tIns="45700" rIns="91425" bIns="45700" anchor="t" anchorCtr="0">
            <a:spAutoFit/>
          </a:bodyPr>
          <a:lstStyle/>
          <a:p>
            <a:pPr marL="177800" marR="0" lvl="0" indent="0" algn="l" rtl="0">
              <a:lnSpc>
                <a:spcPct val="107000"/>
              </a:lnSpc>
              <a:spcBef>
                <a:spcPts val="0"/>
              </a:spcBef>
              <a:spcAft>
                <a:spcPts val="0"/>
              </a:spcAft>
              <a:buNone/>
            </a:pPr>
            <a:r>
              <a:rPr lang="en-US" sz="1900" b="1" i="0" u="none" strike="noStrike" cap="none">
                <a:solidFill>
                  <a:schemeClr val="lt1"/>
                </a:solidFill>
                <a:latin typeface="Times New Roman"/>
                <a:ea typeface="Times New Roman"/>
                <a:cs typeface="Times New Roman"/>
                <a:sym typeface="Times New Roman"/>
              </a:rPr>
              <a:t>WG3: Tsunami Related Services</a:t>
            </a:r>
            <a:endParaRPr sz="1900" b="0" i="0" u="none" strike="noStrike" cap="none">
              <a:solidFill>
                <a:schemeClr val="lt1"/>
              </a:solidFill>
              <a:latin typeface="Calibri"/>
              <a:ea typeface="Calibri"/>
              <a:cs typeface="Calibri"/>
              <a:sym typeface="Calibri"/>
            </a:endParaRPr>
          </a:p>
          <a:p>
            <a:pPr marL="177800" marR="128904" lvl="0" indent="0" algn="l" rtl="0">
              <a:lnSpc>
                <a:spcPct val="107000"/>
              </a:lnSpc>
              <a:spcBef>
                <a:spcPts val="215"/>
              </a:spcBef>
              <a:spcAft>
                <a:spcPts val="0"/>
              </a:spcAft>
              <a:buNone/>
            </a:pPr>
            <a:r>
              <a:rPr lang="en-US" sz="1900" b="0" i="0" u="sng" strike="noStrike" cap="none">
                <a:solidFill>
                  <a:schemeClr val="lt1"/>
                </a:solidFill>
                <a:latin typeface="Times New Roman"/>
                <a:ea typeface="Times New Roman"/>
                <a:cs typeface="Times New Roman"/>
                <a:sym typeface="Times New Roman"/>
              </a:rPr>
              <a:t>Purpose:</a:t>
            </a:r>
            <a:r>
              <a:rPr lang="en-US" sz="1900" b="0" i="0" u="none" strike="noStrike" cap="none">
                <a:solidFill>
                  <a:schemeClr val="lt1"/>
                </a:solidFill>
                <a:latin typeface="Times New Roman"/>
                <a:ea typeface="Times New Roman"/>
                <a:cs typeface="Times New Roman"/>
                <a:sym typeface="Times New Roman"/>
              </a:rPr>
              <a:t> To examine current and developing capacities in each country of the region and advise the ICG about the </a:t>
            </a:r>
            <a:r>
              <a:rPr lang="en-US" sz="1900" b="1" i="0" u="sng" strike="noStrike" cap="none">
                <a:solidFill>
                  <a:schemeClr val="lt1"/>
                </a:solidFill>
                <a:latin typeface="Times New Roman"/>
                <a:ea typeface="Times New Roman"/>
                <a:cs typeface="Times New Roman"/>
                <a:sym typeface="Times New Roman"/>
              </a:rPr>
              <a:t>definition and composition of early warnings and tsunami products and the methods and best practices</a:t>
            </a:r>
            <a:r>
              <a:rPr lang="en-US" sz="1900" b="0" i="0" u="none" strike="noStrike" cap="none">
                <a:solidFill>
                  <a:schemeClr val="lt1"/>
                </a:solidFill>
                <a:latin typeface="Times New Roman"/>
                <a:ea typeface="Times New Roman"/>
                <a:cs typeface="Times New Roman"/>
                <a:sym typeface="Times New Roman"/>
              </a:rPr>
              <a:t> for effective procedures for end to end communication and dissemination of early warnings and tsunami products.</a:t>
            </a:r>
            <a:endParaRPr sz="1900" b="0" i="0" u="none" strike="noStrike" cap="none">
              <a:solidFill>
                <a:schemeClr val="lt1"/>
              </a:solidFill>
              <a:latin typeface="Calibri"/>
              <a:ea typeface="Calibri"/>
              <a:cs typeface="Calibri"/>
              <a:sym typeface="Calibri"/>
            </a:endParaRPr>
          </a:p>
          <a:p>
            <a:pPr marL="177800" marR="0" lvl="0" indent="0" algn="l" rtl="0">
              <a:lnSpc>
                <a:spcPct val="107000"/>
              </a:lnSpc>
              <a:spcBef>
                <a:spcPts val="0"/>
              </a:spcBef>
              <a:spcAft>
                <a:spcPts val="0"/>
              </a:spcAft>
              <a:buNone/>
            </a:pPr>
            <a:endParaRPr sz="1900" b="0" i="0" u="none" strike="noStrike" cap="none">
              <a:solidFill>
                <a:schemeClr val="lt1"/>
              </a:solidFill>
              <a:latin typeface="Times New Roman"/>
              <a:ea typeface="Times New Roman"/>
              <a:cs typeface="Times New Roman"/>
              <a:sym typeface="Times New Roman"/>
            </a:endParaRPr>
          </a:p>
          <a:p>
            <a:pPr marL="177800" marR="0" lvl="0" indent="0" algn="l" rtl="0">
              <a:lnSpc>
                <a:spcPct val="107000"/>
              </a:lnSpc>
              <a:spcBef>
                <a:spcPts val="1075"/>
              </a:spcBef>
              <a:spcAft>
                <a:spcPts val="0"/>
              </a:spcAft>
              <a:buNone/>
            </a:pPr>
            <a:r>
              <a:rPr lang="en-US" sz="1900" b="1" i="0" u="none" strike="noStrike" cap="none">
                <a:solidFill>
                  <a:schemeClr val="lt1"/>
                </a:solidFill>
                <a:latin typeface="Times New Roman"/>
                <a:ea typeface="Times New Roman"/>
                <a:cs typeface="Times New Roman"/>
                <a:sym typeface="Times New Roman"/>
              </a:rPr>
              <a:t>WG4: Preparedness, Readiness and Resilience</a:t>
            </a:r>
            <a:endParaRPr sz="1900" b="0" i="0" u="none" strike="noStrike" cap="none">
              <a:solidFill>
                <a:schemeClr val="lt1"/>
              </a:solidFill>
              <a:latin typeface="Calibri"/>
              <a:ea typeface="Calibri"/>
              <a:cs typeface="Calibri"/>
              <a:sym typeface="Calibri"/>
            </a:endParaRPr>
          </a:p>
          <a:p>
            <a:pPr marL="177800" marR="0" lvl="0" indent="0" algn="l" rtl="0">
              <a:lnSpc>
                <a:spcPct val="107000"/>
              </a:lnSpc>
              <a:spcBef>
                <a:spcPts val="205"/>
              </a:spcBef>
              <a:spcAft>
                <a:spcPts val="0"/>
              </a:spcAft>
              <a:buNone/>
            </a:pPr>
            <a:r>
              <a:rPr lang="en-US" sz="1900" b="0" i="0" u="sng" strike="noStrike" cap="none">
                <a:solidFill>
                  <a:schemeClr val="lt1"/>
                </a:solidFill>
                <a:latin typeface="Times New Roman"/>
                <a:ea typeface="Times New Roman"/>
                <a:cs typeface="Times New Roman"/>
                <a:sym typeface="Times New Roman"/>
              </a:rPr>
              <a:t>Purpose:</a:t>
            </a:r>
            <a:r>
              <a:rPr lang="en-US" sz="1900" b="0" i="0" u="none" strike="noStrike" cap="none">
                <a:solidFill>
                  <a:schemeClr val="lt1"/>
                </a:solidFill>
                <a:latin typeface="Times New Roman"/>
                <a:ea typeface="Times New Roman"/>
                <a:cs typeface="Times New Roman"/>
                <a:sym typeface="Times New Roman"/>
              </a:rPr>
              <a:t> To advise and recommend to the ICG strategies to </a:t>
            </a:r>
            <a:r>
              <a:rPr lang="en-US" sz="1900" b="1" i="0" u="sng" strike="noStrike" cap="none">
                <a:solidFill>
                  <a:schemeClr val="lt1"/>
                </a:solidFill>
                <a:latin typeface="Times New Roman"/>
                <a:ea typeface="Times New Roman"/>
                <a:cs typeface="Times New Roman"/>
                <a:sym typeface="Times New Roman"/>
              </a:rPr>
              <a:t>enhance public awareness, education and resilience capacities </a:t>
            </a:r>
            <a:r>
              <a:rPr lang="en-US" sz="1900" b="0" i="0" u="none" strike="noStrike" cap="none">
                <a:solidFill>
                  <a:schemeClr val="lt1"/>
                </a:solidFill>
                <a:latin typeface="Times New Roman"/>
                <a:ea typeface="Times New Roman"/>
                <a:cs typeface="Times New Roman"/>
                <a:sym typeface="Times New Roman"/>
              </a:rPr>
              <a:t>and to develop the necessary recommendations, tools and procedures</a:t>
            </a:r>
            <a:r>
              <a:rPr lang="en-US" sz="1900" b="0" i="0" u="none" strike="noStrike" cap="none">
                <a:solidFill>
                  <a:schemeClr val="lt1"/>
                </a:solidFill>
                <a:latin typeface="Calibri"/>
                <a:ea typeface="Calibri"/>
                <a:cs typeface="Calibri"/>
                <a:sym typeface="Calibri"/>
              </a:rPr>
              <a:t>.</a:t>
            </a:r>
            <a:endParaRPr sz="1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3735e2f9e5_0_180"/>
          <p:cNvSpPr txBox="1">
            <a:spLocks noGrp="1"/>
          </p:cNvSpPr>
          <p:nvPr>
            <p:ph type="title"/>
          </p:nvPr>
        </p:nvSpPr>
        <p:spPr>
          <a:xfrm>
            <a:off x="59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Regional WG Alignment Proposal</a:t>
            </a:r>
            <a:endParaRPr/>
          </a:p>
        </p:txBody>
      </p:sp>
      <p:graphicFrame>
        <p:nvGraphicFramePr>
          <p:cNvPr id="131" name="Google Shape;131;g23735e2f9e5_0_180"/>
          <p:cNvGraphicFramePr/>
          <p:nvPr/>
        </p:nvGraphicFramePr>
        <p:xfrm>
          <a:off x="368710" y="2507040"/>
          <a:ext cx="3000000" cy="3000000"/>
        </p:xfrm>
        <a:graphic>
          <a:graphicData uri="http://schemas.openxmlformats.org/drawingml/2006/table">
            <a:tbl>
              <a:tblPr>
                <a:noFill/>
                <a:tableStyleId>{6DC71CB7-FB93-42CE-8C2D-46ECC49E1B77}</a:tableStyleId>
              </a:tblPr>
              <a:tblGrid>
                <a:gridCol w="1257750">
                  <a:extLst>
                    <a:ext uri="{9D8B030D-6E8A-4147-A177-3AD203B41FA5}">
                      <a16:colId xmlns:a16="http://schemas.microsoft.com/office/drawing/2014/main" val="20000"/>
                    </a:ext>
                  </a:extLst>
                </a:gridCol>
                <a:gridCol w="4423900">
                  <a:extLst>
                    <a:ext uri="{9D8B030D-6E8A-4147-A177-3AD203B41FA5}">
                      <a16:colId xmlns:a16="http://schemas.microsoft.com/office/drawing/2014/main" val="20001"/>
                    </a:ext>
                  </a:extLst>
                </a:gridCol>
                <a:gridCol w="44239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WG1</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Tsunami Risk Knowledge</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(former WG2)</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Chair</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WG2</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Tsunami Detection, Analysis and Forecasting</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Chair</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 Tsunami Source Characterization</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 Tsunami Detection (SL)</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 Tsunami Forecasting</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WG3</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Warning, Dissemination and Communication</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Chair</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WG4</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Preparedness and Response Capabilities</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(former WG4)</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Chair</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 Preparedness and Respon</a:t>
                      </a:r>
                      <a:r>
                        <a:rPr lang="en-US" sz="1700">
                          <a:solidFill>
                            <a:schemeClr val="lt1"/>
                          </a:solidFill>
                        </a:rPr>
                        <a:t>se</a:t>
                      </a:r>
                      <a:endParaRPr sz="1700" u="none" strike="noStrike" cap="none">
                        <a:solidFill>
                          <a:schemeClr val="lt1"/>
                        </a:solidFill>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rPr>
                        <a:t>ViceChair </a:t>
                      </a:r>
                      <a:r>
                        <a:rPr lang="en-US" sz="1700">
                          <a:solidFill>
                            <a:schemeClr val="lt1"/>
                          </a:solidFill>
                        </a:rPr>
                        <a:t>Tsunami Ready</a:t>
                      </a:r>
                      <a:endParaRPr sz="1700"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2" name="Google Shape;132;g23735e2f9e5_0_180"/>
          <p:cNvSpPr/>
          <p:nvPr/>
        </p:nvSpPr>
        <p:spPr>
          <a:xfrm>
            <a:off x="4914163" y="3812455"/>
            <a:ext cx="507300" cy="914400"/>
          </a:xfrm>
          <a:prstGeom prst="upDownArrow">
            <a:avLst>
              <a:gd name="adj1" fmla="val 50000"/>
              <a:gd name="adj2" fmla="val 50000"/>
            </a:avLst>
          </a:prstGeom>
          <a:solidFill>
            <a:schemeClr val="lt1"/>
          </a:solidFill>
          <a:ln w="25400" cap="flat" cmpd="sng">
            <a:solidFill>
              <a:srgbClr val="BA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Primary Tasks: WG1</a:t>
            </a:r>
            <a:endParaRPr/>
          </a:p>
          <a:p>
            <a:pPr marL="0" lvl="0" indent="0" algn="l" rtl="0">
              <a:lnSpc>
                <a:spcPct val="85000"/>
              </a:lnSpc>
              <a:spcBef>
                <a:spcPts val="0"/>
              </a:spcBef>
              <a:spcAft>
                <a:spcPts val="0"/>
              </a:spcAft>
              <a:buSzPts val="1800"/>
              <a:buNone/>
            </a:pPr>
            <a:r>
              <a:rPr lang="en-US" sz="3500"/>
              <a:t>Chair / Vice Chair</a:t>
            </a:r>
            <a:endParaRPr sz="3500"/>
          </a:p>
        </p:txBody>
      </p:sp>
      <p:sp>
        <p:nvSpPr>
          <p:cNvPr id="139" name="Google Shape;139;p5"/>
          <p:cNvSpPr txBox="1"/>
          <p:nvPr/>
        </p:nvSpPr>
        <p:spPr>
          <a:xfrm>
            <a:off x="723775" y="1989900"/>
            <a:ext cx="10614000" cy="392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300">
              <a:solidFill>
                <a:schemeClr val="lt1"/>
              </a:solidFill>
            </a:endParaRPr>
          </a:p>
          <a:p>
            <a:pPr marL="457200" marR="0" lvl="0" indent="-3810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Review and evaluate required methods and data sets, including bathymetry and coastal topography for determining coastal hazards.</a:t>
            </a:r>
            <a:endParaRPr sz="2400">
              <a:solidFill>
                <a:schemeClr val="lt1"/>
              </a:solidFill>
            </a:endParaRPr>
          </a:p>
          <a:p>
            <a:pPr marL="457200" marR="0" lvl="0" indent="-3810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Advise the member states on the requirements for operating the appropriate models for risk assessment.</a:t>
            </a:r>
            <a:endParaRPr sz="2400">
              <a:solidFill>
                <a:schemeClr val="lt1"/>
              </a:solidFill>
            </a:endParaRPr>
          </a:p>
          <a:p>
            <a:pPr marL="457200" marR="0" lvl="0" indent="-3810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Advise and build capacity for risk assessments and their interpretation.</a:t>
            </a:r>
            <a:endParaRPr sz="2400">
              <a:solidFill>
                <a:schemeClr val="lt1"/>
              </a:solidFill>
            </a:endParaRPr>
          </a:p>
          <a:p>
            <a:pPr marL="457200" marR="0" lvl="0" indent="-3810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Present a progress report based on the Key Performance Indicators related to the UN/IOC ODTP</a:t>
            </a:r>
            <a:endParaRPr sz="2400">
              <a:solidFill>
                <a:schemeClr val="lt1"/>
              </a:solidFill>
            </a:endParaRPr>
          </a:p>
          <a:p>
            <a:pPr marL="457200" marR="0" lvl="0" indent="-3810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Advise and seek advice from member states about other coastal hazards that can be included into the warning system.</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Primary Tasks: WG2</a:t>
            </a:r>
            <a:endParaRPr/>
          </a:p>
          <a:p>
            <a:pPr marL="0" lvl="0" indent="0" algn="l" rtl="0">
              <a:lnSpc>
                <a:spcPct val="85000"/>
              </a:lnSpc>
              <a:spcBef>
                <a:spcPts val="0"/>
              </a:spcBef>
              <a:spcAft>
                <a:spcPts val="0"/>
              </a:spcAft>
              <a:buSzPts val="1800"/>
              <a:buNone/>
            </a:pPr>
            <a:r>
              <a:rPr lang="en-US" sz="3300"/>
              <a:t>Chair / 3 Vice Chair</a:t>
            </a:r>
            <a:endParaRPr sz="3300"/>
          </a:p>
        </p:txBody>
      </p:sp>
      <p:sp>
        <p:nvSpPr>
          <p:cNvPr id="146" name="Google Shape;146;p10"/>
          <p:cNvSpPr txBox="1"/>
          <p:nvPr/>
        </p:nvSpPr>
        <p:spPr>
          <a:xfrm>
            <a:off x="748950" y="2374200"/>
            <a:ext cx="11019900" cy="233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0" i="0" u="none" strike="noStrike" cap="none">
                <a:solidFill>
                  <a:schemeClr val="lt1"/>
                </a:solidFill>
                <a:latin typeface="Arial"/>
                <a:ea typeface="Arial"/>
                <a:cs typeface="Arial"/>
                <a:sym typeface="Arial"/>
              </a:rPr>
              <a:t>General:</a:t>
            </a:r>
            <a:endParaRPr sz="2100">
              <a:solidFill>
                <a:schemeClr val="lt1"/>
              </a:solidFill>
            </a:endParaRPr>
          </a:p>
          <a:p>
            <a:pPr marL="457200" marR="0" lvl="0" indent="-361950" algn="l" rtl="0">
              <a:lnSpc>
                <a:spcPct val="100000"/>
              </a:lnSpc>
              <a:spcBef>
                <a:spcPts val="0"/>
              </a:spcBef>
              <a:spcAft>
                <a:spcPts val="0"/>
              </a:spcAft>
              <a:buClr>
                <a:schemeClr val="lt1"/>
              </a:buClr>
              <a:buSzPts val="2100"/>
              <a:buFont typeface="Arial"/>
              <a:buChar char="●"/>
            </a:pPr>
            <a:r>
              <a:rPr lang="en-US" sz="2100" b="0" i="0" u="none" strike="noStrike" cap="none">
                <a:solidFill>
                  <a:schemeClr val="lt1"/>
                </a:solidFill>
                <a:latin typeface="Arial"/>
                <a:ea typeface="Arial"/>
                <a:cs typeface="Arial"/>
                <a:sym typeface="Arial"/>
              </a:rPr>
              <a:t>Support the operations of a fully interoperable regional tsunami warning system.</a:t>
            </a:r>
            <a:endParaRPr sz="2100">
              <a:solidFill>
                <a:schemeClr val="lt1"/>
              </a:solidFill>
            </a:endParaRPr>
          </a:p>
          <a:p>
            <a:pPr marL="457200" marR="0" lvl="0" indent="-361950" algn="l" rtl="0">
              <a:lnSpc>
                <a:spcPct val="100000"/>
              </a:lnSpc>
              <a:spcBef>
                <a:spcPts val="0"/>
              </a:spcBef>
              <a:spcAft>
                <a:spcPts val="0"/>
              </a:spcAft>
              <a:buClr>
                <a:schemeClr val="lt1"/>
              </a:buClr>
              <a:buSzPts val="2100"/>
              <a:buFont typeface="Arial"/>
              <a:buChar char="●"/>
            </a:pPr>
            <a:r>
              <a:rPr lang="en-US" sz="2100" b="0" i="0" u="none" strike="noStrike" cap="none">
                <a:solidFill>
                  <a:schemeClr val="lt1"/>
                </a:solidFill>
                <a:latin typeface="Arial"/>
                <a:ea typeface="Arial"/>
                <a:cs typeface="Arial"/>
                <a:sym typeface="Arial"/>
              </a:rPr>
              <a:t>Support and integrate the work of the subgroups</a:t>
            </a:r>
            <a:endParaRPr sz="2100">
              <a:solidFill>
                <a:schemeClr val="lt1"/>
              </a:solidFill>
            </a:endParaRPr>
          </a:p>
          <a:p>
            <a:pPr marL="457200" marR="0" lvl="0" indent="-361950" algn="l" rtl="0">
              <a:lnSpc>
                <a:spcPct val="100000"/>
              </a:lnSpc>
              <a:spcBef>
                <a:spcPts val="0"/>
              </a:spcBef>
              <a:spcAft>
                <a:spcPts val="0"/>
              </a:spcAft>
              <a:buClr>
                <a:schemeClr val="lt1"/>
              </a:buClr>
              <a:buSzPts val="2100"/>
              <a:buFont typeface="Arial"/>
              <a:buChar char="●"/>
            </a:pPr>
            <a:r>
              <a:rPr lang="en-US" sz="2100" b="0" i="0" u="none" strike="noStrike" cap="none">
                <a:solidFill>
                  <a:schemeClr val="lt1"/>
                </a:solidFill>
                <a:latin typeface="Arial"/>
                <a:ea typeface="Arial"/>
                <a:cs typeface="Arial"/>
                <a:sym typeface="Arial"/>
              </a:rPr>
              <a:t>Present a progress report based on the Key Performance Indicators related to the UN/IOC ODTP</a:t>
            </a:r>
            <a:endParaRPr sz="2100">
              <a:solidFill>
                <a:schemeClr val="lt1"/>
              </a:solidFill>
            </a:endParaRPr>
          </a:p>
          <a:p>
            <a:pPr marL="457200" marR="0" lvl="0" indent="-361950" algn="l" rtl="0">
              <a:lnSpc>
                <a:spcPct val="100000"/>
              </a:lnSpc>
              <a:spcBef>
                <a:spcPts val="0"/>
              </a:spcBef>
              <a:spcAft>
                <a:spcPts val="0"/>
              </a:spcAft>
              <a:buClr>
                <a:schemeClr val="lt1"/>
              </a:buClr>
              <a:buSzPts val="2100"/>
              <a:buFont typeface="Arial"/>
              <a:buChar char="●"/>
            </a:pPr>
            <a:r>
              <a:rPr lang="en-US" sz="2100" b="0" i="0" u="none" strike="noStrike" cap="none">
                <a:solidFill>
                  <a:schemeClr val="lt1"/>
                </a:solidFill>
                <a:latin typeface="Arial"/>
                <a:ea typeface="Arial"/>
                <a:cs typeface="Arial"/>
                <a:sym typeface="Arial"/>
              </a:rPr>
              <a:t>Establish strategies to enhance the warning system by including other coastal hazards.</a:t>
            </a:r>
            <a:endParaRPr sz="2100">
              <a:solidFill>
                <a:schemeClr val="lt1"/>
              </a:solidFill>
            </a:endParaRPr>
          </a:p>
          <a:p>
            <a:pPr marL="0" marR="0" lvl="0" indent="0" algn="l" rtl="0">
              <a:lnSpc>
                <a:spcPct val="100000"/>
              </a:lnSpc>
              <a:spcBef>
                <a:spcPts val="0"/>
              </a:spcBef>
              <a:spcAft>
                <a:spcPts val="0"/>
              </a:spcAft>
              <a:buNone/>
            </a:pPr>
            <a:endParaRPr sz="2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e1ebb0e8c5_1_0"/>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Primary Tasks: WG2</a:t>
            </a:r>
            <a:endParaRPr/>
          </a:p>
          <a:p>
            <a:pPr marL="0" lvl="0" indent="0" algn="l" rtl="0">
              <a:lnSpc>
                <a:spcPct val="85000"/>
              </a:lnSpc>
              <a:spcBef>
                <a:spcPts val="0"/>
              </a:spcBef>
              <a:spcAft>
                <a:spcPts val="0"/>
              </a:spcAft>
              <a:buSzPts val="1800"/>
              <a:buNone/>
            </a:pPr>
            <a:r>
              <a:rPr lang="en-US" sz="3300"/>
              <a:t>Chair / 3 Vice Chair</a:t>
            </a:r>
            <a:endParaRPr sz="3300"/>
          </a:p>
        </p:txBody>
      </p:sp>
      <p:sp>
        <p:nvSpPr>
          <p:cNvPr id="153" name="Google Shape;153;g1e1ebb0e8c5_1_0"/>
          <p:cNvSpPr txBox="1"/>
          <p:nvPr/>
        </p:nvSpPr>
        <p:spPr>
          <a:xfrm>
            <a:off x="250825" y="1830850"/>
            <a:ext cx="11517900" cy="506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chemeClr val="lt1"/>
                </a:solidFill>
                <a:latin typeface="Arial"/>
                <a:ea typeface="Arial"/>
                <a:cs typeface="Arial"/>
                <a:sym typeface="Arial"/>
              </a:rPr>
              <a:t>2.1 Tsunami Source Identification and Characterization</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Ensure the effectiveness of the observational system by promoting the open exchange of seismic and other relevant data in real time.</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Advise member states on the monitoring and detection capabilities of tsunamigenic sources needed for operating national tsunami warning centers.</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Assure the compliance with the agreed standards for the detection systems.</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Promote the sharing of experience and expertise, and capacity building essential to effective monitoring.</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US" sz="1700" b="0" i="0" u="none" strike="noStrike" cap="none">
                <a:solidFill>
                  <a:schemeClr val="lt1"/>
                </a:solidFill>
                <a:latin typeface="Arial"/>
                <a:ea typeface="Arial"/>
                <a:cs typeface="Arial"/>
                <a:sym typeface="Arial"/>
              </a:rPr>
              <a:t>2.2 Tsunami Detection</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Ensure the effectiveness of the observational system by promoting the open exchange of sea level data in real time.</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Advise member states on the tsunami monitoring and detection capabilities needed for operating national tsunami warning centers.</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Assure the compliance with the agreed standards for the detection systems.</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US" sz="1700" b="0" i="0" u="none" strike="noStrike" cap="none">
                <a:solidFill>
                  <a:schemeClr val="lt1"/>
                </a:solidFill>
                <a:latin typeface="Arial"/>
                <a:ea typeface="Arial"/>
                <a:cs typeface="Arial"/>
                <a:sym typeface="Arial"/>
              </a:rPr>
              <a:t>2.3 Tsunami Forecasting</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Define the operational requirements for the monitoring and forecasting systems.</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Promote the sharing of experience and expertise, and capacity building essential to the development of impact forecasts.</a:t>
            </a:r>
            <a:endParaRPr sz="17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Primary Tasks: WG3</a:t>
            </a:r>
            <a:endParaRPr/>
          </a:p>
          <a:p>
            <a:pPr marL="0" lvl="0" indent="0" algn="l" rtl="0">
              <a:lnSpc>
                <a:spcPct val="85000"/>
              </a:lnSpc>
              <a:spcBef>
                <a:spcPts val="0"/>
              </a:spcBef>
              <a:spcAft>
                <a:spcPts val="0"/>
              </a:spcAft>
              <a:buSzPts val="1800"/>
              <a:buNone/>
            </a:pPr>
            <a:r>
              <a:rPr lang="en-US" sz="3100"/>
              <a:t>Chair/Vice Chair</a:t>
            </a:r>
            <a:endParaRPr sz="3100"/>
          </a:p>
        </p:txBody>
      </p:sp>
      <p:sp>
        <p:nvSpPr>
          <p:cNvPr id="160" name="Google Shape;160;p11"/>
          <p:cNvSpPr txBox="1"/>
          <p:nvPr/>
        </p:nvSpPr>
        <p:spPr>
          <a:xfrm>
            <a:off x="488925" y="1907050"/>
            <a:ext cx="11405100" cy="4771500"/>
          </a:xfrm>
          <a:prstGeom prst="rect">
            <a:avLst/>
          </a:prstGeom>
          <a:noFill/>
          <a:ln>
            <a:noFill/>
          </a:ln>
        </p:spPr>
        <p:txBody>
          <a:bodyPr spcFirstLastPara="1" wrap="square" lIns="91425" tIns="45700" rIns="91425" bIns="45700" anchor="t" anchorCtr="0">
            <a:spAutoFit/>
          </a:bodyPr>
          <a:lstStyle/>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Explore and document the dissemination capabilities and existing alert guidance in the countries of the region.</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Identify the difficulties and challenges existing in the region that hinder the impact of  “end to end” communication and dissemination of early warnings.</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Establish strategies for the development and implementation of methods and technologies to strengthen the interaction with the media and dissemination of early warnings within the countries of the region.</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Evaluate communication tests and tsunami exercises, in order to identify weaknesses and make recommendations to help strengthen these delivery systems.</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Create communication protocol and standardized information identifying the minimum acceptable levels for communication and dissemination of tsunami early warning in all countries for approval by the IGC.</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Provide feedback to the Tsunami Service Providers on its products and communication procedures.</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Serve as a reviewing and approving body for proposed changes to TSP products for the CARIBE-EWS, or determine if proposed changes warrant going to the ICG for  review and approval.</a:t>
            </a:r>
            <a:endParaRPr sz="1900">
              <a:solidFill>
                <a:schemeClr val="lt1"/>
              </a:solidFill>
            </a:endParaRPr>
          </a:p>
          <a:p>
            <a:pPr marL="457200" marR="0" lvl="0" indent="-3492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Present a progress report based on the Key Performance Indicators related to the UN/IOC ODTP</a:t>
            </a:r>
            <a:endParaRPr sz="19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1800"/>
              <a:buNone/>
            </a:pPr>
            <a:r>
              <a:rPr lang="en-US"/>
              <a:t>Primary Tasks: WG4</a:t>
            </a:r>
            <a:endParaRPr/>
          </a:p>
          <a:p>
            <a:pPr marL="0" lvl="0" indent="0" algn="l" rtl="0">
              <a:lnSpc>
                <a:spcPct val="85000"/>
              </a:lnSpc>
              <a:spcBef>
                <a:spcPts val="0"/>
              </a:spcBef>
              <a:spcAft>
                <a:spcPts val="0"/>
              </a:spcAft>
              <a:buSzPts val="1800"/>
              <a:buNone/>
            </a:pPr>
            <a:r>
              <a:rPr lang="en-US" sz="3600"/>
              <a:t>Chair / 2Vice Chair</a:t>
            </a:r>
            <a:endParaRPr sz="3600"/>
          </a:p>
        </p:txBody>
      </p:sp>
      <p:sp>
        <p:nvSpPr>
          <p:cNvPr id="167" name="Google Shape;167;p12"/>
          <p:cNvSpPr txBox="1"/>
          <p:nvPr/>
        </p:nvSpPr>
        <p:spPr>
          <a:xfrm>
            <a:off x="176225" y="1879700"/>
            <a:ext cx="11645400" cy="503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chemeClr val="lt1"/>
                </a:solidFill>
                <a:latin typeface="Arial"/>
                <a:ea typeface="Arial"/>
                <a:cs typeface="Arial"/>
                <a:sym typeface="Arial"/>
              </a:rPr>
              <a:t>General</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Consider  UN Ocean Decade Tsunami Programme and other relevant decade actions, the Regional Action Plan for the Implementation of the Sendai Framework for Disaster Risk Reduction 2015-2030 in the Americas and the Caribbean and the UN Early Warnings for All Initiative (EW4ALL)</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Present a progress report based on the Key Performance Indicators related to the UN/IOC ODTP</a:t>
            </a:r>
            <a:endParaRPr sz="1700">
              <a:solidFill>
                <a:schemeClr val="lt1"/>
              </a:solidFill>
            </a:endParaRPr>
          </a:p>
          <a:p>
            <a:pPr marL="0" marR="0" lvl="0" indent="0" algn="l" rtl="0">
              <a:lnSpc>
                <a:spcPct val="100000"/>
              </a:lnSpc>
              <a:spcBef>
                <a:spcPts val="0"/>
              </a:spcBef>
              <a:spcAft>
                <a:spcPts val="0"/>
              </a:spcAft>
              <a:buNone/>
            </a:pPr>
            <a:endParaRPr sz="1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chemeClr val="lt1"/>
                </a:solidFill>
                <a:latin typeface="Arial"/>
                <a:ea typeface="Arial"/>
                <a:cs typeface="Arial"/>
                <a:sym typeface="Arial"/>
              </a:rPr>
              <a:t>4.1 Preparedness and Response capabilities </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Identify the public awareness and education strategies and tools that the Member States can integrate into their risk reduction and emergency management programs. </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To closely cooperate with the Caribbean Tsunami Information Centre (CTIC) in carrying out its mandate and in the implementation of its program.</a:t>
            </a:r>
            <a:endParaRPr sz="1700">
              <a:solidFill>
                <a:schemeClr val="lt1"/>
              </a:solidFill>
            </a:endParaRPr>
          </a:p>
          <a:p>
            <a:pPr marL="0" marR="0" lvl="0" indent="0" algn="l" rtl="0">
              <a:lnSpc>
                <a:spcPct val="100000"/>
              </a:lnSpc>
              <a:spcBef>
                <a:spcPts val="0"/>
              </a:spcBef>
              <a:spcAft>
                <a:spcPts val="0"/>
              </a:spcAft>
              <a:buNone/>
            </a:pPr>
            <a:endParaRPr sz="1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chemeClr val="lt1"/>
                </a:solidFill>
                <a:latin typeface="Arial"/>
                <a:ea typeface="Arial"/>
                <a:cs typeface="Arial"/>
                <a:sym typeface="Arial"/>
              </a:rPr>
              <a:t> 4.2 Tsunami Ready</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Identify and employ strategies to ensure 100% of at-risk communities achieve UNESCO/IOC Tsunami Ready Designation</a:t>
            </a:r>
            <a:endParaRPr sz="1700">
              <a:solidFill>
                <a:schemeClr val="lt1"/>
              </a:solidFill>
            </a:endParaRPr>
          </a:p>
          <a:p>
            <a:pPr marL="457200" marR="0" lvl="0" indent="-336550" algn="l" rtl="0">
              <a:lnSpc>
                <a:spcPct val="100000"/>
              </a:lnSpc>
              <a:spcBef>
                <a:spcPts val="0"/>
              </a:spcBef>
              <a:spcAft>
                <a:spcPts val="0"/>
              </a:spcAft>
              <a:buClr>
                <a:schemeClr val="lt1"/>
              </a:buClr>
              <a:buSzPts val="1700"/>
              <a:buFont typeface="Arial"/>
              <a:buChar char="●"/>
            </a:pPr>
            <a:r>
              <a:rPr lang="en-US" sz="1700" b="0" i="0" u="none" strike="noStrike" cap="none">
                <a:solidFill>
                  <a:schemeClr val="lt1"/>
                </a:solidFill>
                <a:latin typeface="Arial"/>
                <a:ea typeface="Arial"/>
                <a:cs typeface="Arial"/>
                <a:sym typeface="Arial"/>
              </a:rPr>
              <a:t>Support the development of guidelines and capacity development on preparedness, response and recovery planning for Member States, communities and organizations, which should include sharing of training and evacuation best practices. </a:t>
            </a:r>
            <a:endParaRPr sz="1700">
              <a:solidFill>
                <a:schemeClr val="lt1"/>
              </a:solidFill>
            </a:endParaRPr>
          </a:p>
          <a:p>
            <a:pPr marL="0" marR="0" lvl="0" indent="0" algn="l" rtl="0">
              <a:lnSpc>
                <a:spcPct val="10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Widescreen</PresentationFormat>
  <Paragraphs>136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Noto Sans Symbols</vt:lpstr>
      <vt:lpstr>Arial</vt:lpstr>
      <vt:lpstr>Corbel</vt:lpstr>
      <vt:lpstr>Times New Roman</vt:lpstr>
      <vt:lpstr>Gill Sans</vt:lpstr>
      <vt:lpstr>Banded</vt:lpstr>
      <vt:lpstr>REPORT OF THE INTRASESSIONAL WORKING GROUP ON REALIGNMENT WITH UNODTP OBJECTIVES</vt:lpstr>
      <vt:lpstr>Key Elements of the UNODTP Research, Development &amp; Implementation Plan</vt:lpstr>
      <vt:lpstr>Existing WGs</vt:lpstr>
      <vt:lpstr>Regional WG Alignment Proposal</vt:lpstr>
      <vt:lpstr>Primary Tasks: WG1 Chair / Vice Chair</vt:lpstr>
      <vt:lpstr>Primary Tasks: WG2 Chair / 3 Vice Chair</vt:lpstr>
      <vt:lpstr>Primary Tasks: WG2 Chair / 3 Vice Chair</vt:lpstr>
      <vt:lpstr>Primary Tasks: WG3 Chair/Vice Chair</vt:lpstr>
      <vt:lpstr>Primary Tasks: WG4 Chair / 2Vice Chair</vt:lpstr>
      <vt:lpstr>Existing and Proposed TTs</vt:lpstr>
      <vt:lpstr>ICG/PTWS WG - Central America</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INTRASESSIONAL WORKING GROUP ON REALIGNMENT WITH UNODTP OBJECTIVES</dc:title>
  <dc:creator>Sunanda M.V</dc:creator>
  <cp:lastModifiedBy>Tiffay, Celine</cp:lastModifiedBy>
  <cp:revision>1</cp:revision>
  <dcterms:created xsi:type="dcterms:W3CDTF">2023-02-23T05:03:46Z</dcterms:created>
  <dcterms:modified xsi:type="dcterms:W3CDTF">2023-04-28T05:45:46Z</dcterms:modified>
</cp:coreProperties>
</file>