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6858000" cx="12192000"/>
  <p:notesSz cx="6858000" cy="9144000"/>
  <p:embeddedFontLst>
    <p:embeddedFont>
      <p:font typeface="Robot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0" roundtripDataSignature="AMtx7mjcqkb7CotPWJDeuEMADZnNTXny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0AC0F9A-3D6E-46E7-8822-917E6F4392BA}">
  <a:tblStyle styleId="{60AC0F9A-3D6E-46E7-8822-917E6F4392B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Roboto-bold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Roboto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5" name="Google Shape;13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2" name="Google Shape;142;p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2d3551b835_0_8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0" name="Google Shape;150;g22d3551b835_0_8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30a0cdd0e1_0_110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" name="Google Shape;157;g230a0cdd0e1_0_110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9" name="Google Shape;199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f9ef55d510_0_1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9" name="Google Shape;209;g1f9ef55d510_0_1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16bb1a2444_4_28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GB" sz="1200"/>
              <a:t>Governance and funding</a:t>
            </a:r>
            <a:r>
              <a:rPr lang="en-GB" sz="1200"/>
              <a:t> are complex, the problems go back a long way and it will take time – GOOS has made major major advances that help with the funding and governance BUT this are now needs focus in 2023-2024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0" name="Google Shape;220;g216bb1a2444_4_28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9" name="Google Shape;229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16bb1a2444_4_3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/>
              <a:t>identify how it is going support and needs for core and project related funding e.g., support initiatives such as NFP beyond 2023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6" name="Google Shape;236;g216bb1a2444_4_3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/>
          <p:nvPr/>
        </p:nvSpPr>
        <p:spPr>
          <a:xfrm>
            <a:off x="0" y="1857600"/>
            <a:ext cx="12192000" cy="500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7"/>
          <p:cNvSpPr txBox="1"/>
          <p:nvPr>
            <p:ph type="ctrTitle"/>
          </p:nvPr>
        </p:nvSpPr>
        <p:spPr>
          <a:xfrm>
            <a:off x="1367999" y="2790000"/>
            <a:ext cx="6877011" cy="14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7"/>
          <p:cNvSpPr txBox="1"/>
          <p:nvPr>
            <p:ph idx="1" type="subTitle"/>
          </p:nvPr>
        </p:nvSpPr>
        <p:spPr>
          <a:xfrm>
            <a:off x="1367999" y="4597200"/>
            <a:ext cx="6877012" cy="9282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sz="1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descr="Logo&#10;&#10;Description automatically generated" id="21" name="Google Shape;21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68000" y="576000"/>
            <a:ext cx="2970000" cy="83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Image 1">
  <p:cSld name="1_Content and Image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17123db2da_0_153"/>
          <p:cNvSpPr txBox="1"/>
          <p:nvPr>
            <p:ph idx="10" type="dt"/>
          </p:nvPr>
        </p:nvSpPr>
        <p:spPr>
          <a:xfrm>
            <a:off x="8081963" y="6492875"/>
            <a:ext cx="27432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9pPr>
          </a:lstStyle>
          <a:p/>
        </p:txBody>
      </p:sp>
      <p:sp>
        <p:nvSpPr>
          <p:cNvPr id="79" name="Google Shape;79;g217123db2da_0_153"/>
          <p:cNvSpPr txBox="1"/>
          <p:nvPr>
            <p:ph idx="11" type="ftr"/>
          </p:nvPr>
        </p:nvSpPr>
        <p:spPr>
          <a:xfrm>
            <a:off x="1766400" y="6492875"/>
            <a:ext cx="41148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9pPr>
          </a:lstStyle>
          <a:p/>
        </p:txBody>
      </p:sp>
      <p:sp>
        <p:nvSpPr>
          <p:cNvPr id="80" name="Google Shape;80;g217123db2da_0_153"/>
          <p:cNvSpPr txBox="1"/>
          <p:nvPr>
            <p:ph idx="12" type="sldNum"/>
          </p:nvPr>
        </p:nvSpPr>
        <p:spPr>
          <a:xfrm>
            <a:off x="11250151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1" name="Google Shape;81;g217123db2da_0_153"/>
          <p:cNvSpPr txBox="1"/>
          <p:nvPr>
            <p:ph idx="1" type="body"/>
          </p:nvPr>
        </p:nvSpPr>
        <p:spPr>
          <a:xfrm>
            <a:off x="720727" y="1296988"/>
            <a:ext cx="5518800" cy="46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accent3"/>
              </a:buClr>
              <a:buSzPts val="19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/>
            </a:lvl3pPr>
            <a:lvl4pPr indent="-349250" lvl="3" marL="182880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SzPts val="1900"/>
              <a:buChar char="•"/>
              <a:defRPr/>
            </a:lvl4pPr>
            <a:lvl5pPr indent="-34925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2" name="Google Shape;82;g217123db2da_0_153"/>
          <p:cNvSpPr txBox="1"/>
          <p:nvPr>
            <p:ph type="title"/>
          </p:nvPr>
        </p:nvSpPr>
        <p:spPr>
          <a:xfrm>
            <a:off x="720727" y="722313"/>
            <a:ext cx="55188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83" name="Google Shape;83;g217123db2da_0_153"/>
          <p:cNvSpPr/>
          <p:nvPr>
            <p:ph idx="2" type="pic"/>
          </p:nvPr>
        </p:nvSpPr>
        <p:spPr>
          <a:xfrm>
            <a:off x="6900000" y="0"/>
            <a:ext cx="529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8"/>
          <p:cNvSpPr txBox="1"/>
          <p:nvPr>
            <p:ph idx="1" type="body"/>
          </p:nvPr>
        </p:nvSpPr>
        <p:spPr>
          <a:xfrm>
            <a:off x="720726" y="1296988"/>
            <a:ext cx="8118000" cy="46164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8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8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8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9" name="Google Shape;89;p8"/>
          <p:cNvSpPr txBox="1"/>
          <p:nvPr>
            <p:ph type="title"/>
          </p:nvPr>
        </p:nvSpPr>
        <p:spPr>
          <a:xfrm>
            <a:off x="720726" y="722313"/>
            <a:ext cx="811800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Image" showMasterSp="0">
  <p:cSld name="Title Slide Image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2"/>
          <p:cNvSpPr txBox="1"/>
          <p:nvPr>
            <p:ph type="ctrTitle"/>
          </p:nvPr>
        </p:nvSpPr>
        <p:spPr>
          <a:xfrm>
            <a:off x="1368000" y="2988000"/>
            <a:ext cx="3726761" cy="17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rial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2"/>
          <p:cNvSpPr txBox="1"/>
          <p:nvPr>
            <p:ph idx="1" type="subTitle"/>
          </p:nvPr>
        </p:nvSpPr>
        <p:spPr>
          <a:xfrm>
            <a:off x="1368000" y="4982400"/>
            <a:ext cx="3726761" cy="75764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sz="16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descr="Logo&#10;&#10;Description automatically generated" id="93" name="Google Shape;9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68000" y="1202400"/>
            <a:ext cx="2970000" cy="83875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2"/>
          <p:cNvSpPr/>
          <p:nvPr>
            <p:ph idx="2" type="pic"/>
          </p:nvPr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Image Left" showMasterSp="0">
  <p:cSld name="Title Slide Image Lef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/>
          <p:nvPr>
            <p:ph idx="2" type="pic"/>
          </p:nvPr>
        </p:nvSpPr>
        <p:spPr>
          <a:xfrm>
            <a:off x="0" y="0"/>
            <a:ext cx="691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97" name="Google Shape;97;p13"/>
          <p:cNvSpPr txBox="1"/>
          <p:nvPr>
            <p:ph type="ctrTitle"/>
          </p:nvPr>
        </p:nvSpPr>
        <p:spPr>
          <a:xfrm>
            <a:off x="7560000" y="3160800"/>
            <a:ext cx="3944613" cy="18661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rial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3"/>
          <p:cNvSpPr txBox="1"/>
          <p:nvPr>
            <p:ph idx="1" type="subTitle"/>
          </p:nvPr>
        </p:nvSpPr>
        <p:spPr>
          <a:xfrm>
            <a:off x="7560000" y="5162400"/>
            <a:ext cx="3944613" cy="75764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sz="16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descr="Logo&#10;&#10;Description automatically generated" id="99" name="Google Shape;99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60000" y="720000"/>
            <a:ext cx="2970000" cy="83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Large Image">
  <p:cSld name="Content and Large Image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5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5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4" name="Google Shape;104;p15"/>
          <p:cNvSpPr txBox="1"/>
          <p:nvPr>
            <p:ph idx="1" type="body"/>
          </p:nvPr>
        </p:nvSpPr>
        <p:spPr>
          <a:xfrm>
            <a:off x="720726" y="1296988"/>
            <a:ext cx="3913200" cy="46164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15"/>
          <p:cNvSpPr txBox="1"/>
          <p:nvPr>
            <p:ph type="title"/>
          </p:nvPr>
        </p:nvSpPr>
        <p:spPr>
          <a:xfrm>
            <a:off x="720726" y="722313"/>
            <a:ext cx="391320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5"/>
          <p:cNvSpPr/>
          <p:nvPr>
            <p:ph idx="2" type="pic"/>
          </p:nvPr>
        </p:nvSpPr>
        <p:spPr>
          <a:xfrm>
            <a:off x="5334000" y="0"/>
            <a:ext cx="6858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">
  <p:cSld name="Three Column">
    <p:bg>
      <p:bgPr>
        <a:solidFill>
          <a:schemeClr val="accent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/>
          <p:nvPr/>
        </p:nvSpPr>
        <p:spPr>
          <a:xfrm>
            <a:off x="0" y="0"/>
            <a:ext cx="12192000" cy="23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7"/>
          <p:cNvSpPr txBox="1"/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7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7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7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3" name="Google Shape;113;p17"/>
          <p:cNvSpPr txBox="1"/>
          <p:nvPr>
            <p:ph idx="1" type="body"/>
          </p:nvPr>
        </p:nvSpPr>
        <p:spPr>
          <a:xfrm>
            <a:off x="720725" y="1296988"/>
            <a:ext cx="66816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17"/>
          <p:cNvSpPr txBox="1"/>
          <p:nvPr>
            <p:ph idx="2" type="body"/>
          </p:nvPr>
        </p:nvSpPr>
        <p:spPr>
          <a:xfrm>
            <a:off x="720724" y="2728800"/>
            <a:ext cx="3464013" cy="31846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17"/>
          <p:cNvSpPr txBox="1"/>
          <p:nvPr>
            <p:ph idx="3" type="body"/>
          </p:nvPr>
        </p:nvSpPr>
        <p:spPr>
          <a:xfrm>
            <a:off x="4363199" y="2728800"/>
            <a:ext cx="3464013" cy="31846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17"/>
          <p:cNvSpPr txBox="1"/>
          <p:nvPr>
            <p:ph idx="4" type="body"/>
          </p:nvPr>
        </p:nvSpPr>
        <p:spPr>
          <a:xfrm>
            <a:off x="8005674" y="2728800"/>
            <a:ext cx="3464013" cy="31846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17" name="Google Shape;117;p17"/>
          <p:cNvCxnSpPr/>
          <p:nvPr/>
        </p:nvCxnSpPr>
        <p:spPr>
          <a:xfrm>
            <a:off x="1766400" y="6361716"/>
            <a:ext cx="104256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Image">
  <p:cSld name="Section Header Image">
    <p:bg>
      <p:bgPr>
        <a:solidFill>
          <a:schemeClr val="lt1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0" name="Google Shape;120;p19"/>
          <p:cNvSpPr/>
          <p:nvPr>
            <p:ph idx="2" type="pic"/>
          </p:nvPr>
        </p:nvSpPr>
        <p:spPr>
          <a:xfrm>
            <a:off x="5334000" y="0"/>
            <a:ext cx="6858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21" name="Google Shape;121;p19"/>
          <p:cNvSpPr txBox="1"/>
          <p:nvPr>
            <p:ph type="title"/>
          </p:nvPr>
        </p:nvSpPr>
        <p:spPr>
          <a:xfrm>
            <a:off x="720725" y="1296988"/>
            <a:ext cx="4169327" cy="38536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900"/>
              <a:buFont typeface="Arial"/>
              <a:buNone/>
              <a:defRPr sz="49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Slide">
  <p:cSld name="Quote Slide">
    <p:bg>
      <p:bgPr>
        <a:solidFill>
          <a:schemeClr val="accen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>
            <p:ph type="title"/>
          </p:nvPr>
        </p:nvSpPr>
        <p:spPr>
          <a:xfrm>
            <a:off x="720725" y="1882800"/>
            <a:ext cx="7740000" cy="28272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1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1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1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7" name="Google Shape;127;p21"/>
          <p:cNvSpPr txBox="1"/>
          <p:nvPr>
            <p:ph idx="1" type="body"/>
          </p:nvPr>
        </p:nvSpPr>
        <p:spPr>
          <a:xfrm>
            <a:off x="720725" y="5065200"/>
            <a:ext cx="7740000" cy="447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28" name="Google Shape;128;p21"/>
          <p:cNvCxnSpPr/>
          <p:nvPr/>
        </p:nvCxnSpPr>
        <p:spPr>
          <a:xfrm>
            <a:off x="1766400" y="6361716"/>
            <a:ext cx="104256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3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3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2"/>
          <p:cNvSpPr txBox="1"/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2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2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2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7" name="Google Shape;27;p22"/>
          <p:cNvSpPr txBox="1"/>
          <p:nvPr>
            <p:ph idx="1" type="body"/>
          </p:nvPr>
        </p:nvSpPr>
        <p:spPr>
          <a:xfrm>
            <a:off x="720725" y="1296988"/>
            <a:ext cx="66816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Image">
  <p:cSld name="Content and Imag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9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2" name="Google Shape;32;p9"/>
          <p:cNvSpPr txBox="1"/>
          <p:nvPr>
            <p:ph idx="1" type="body"/>
          </p:nvPr>
        </p:nvSpPr>
        <p:spPr>
          <a:xfrm>
            <a:off x="720726" y="1296988"/>
            <a:ext cx="5518800" cy="46164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9"/>
          <p:cNvSpPr txBox="1"/>
          <p:nvPr>
            <p:ph type="title"/>
          </p:nvPr>
        </p:nvSpPr>
        <p:spPr>
          <a:xfrm>
            <a:off x="720726" y="722313"/>
            <a:ext cx="551880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9"/>
          <p:cNvSpPr/>
          <p:nvPr>
            <p:ph idx="2" type="pic"/>
          </p:nvPr>
        </p:nvSpPr>
        <p:spPr>
          <a:xfrm>
            <a:off x="6900000" y="0"/>
            <a:ext cx="529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Wide" type="obj">
  <p:cSld name="OBJEC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3"/>
          <p:cNvSpPr txBox="1"/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93"/>
          <p:cNvSpPr txBox="1"/>
          <p:nvPr>
            <p:ph idx="1" type="body"/>
          </p:nvPr>
        </p:nvSpPr>
        <p:spPr>
          <a:xfrm>
            <a:off x="720725" y="1296988"/>
            <a:ext cx="10750549" cy="46164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93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93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93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with Images">
  <p:cSld name="Two Columns with Image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16bb1a2444_4_146"/>
          <p:cNvSpPr txBox="1"/>
          <p:nvPr>
            <p:ph type="title"/>
          </p:nvPr>
        </p:nvSpPr>
        <p:spPr>
          <a:xfrm>
            <a:off x="720726" y="722313"/>
            <a:ext cx="107505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g216bb1a2444_4_146"/>
          <p:cNvSpPr txBox="1"/>
          <p:nvPr>
            <p:ph idx="10" type="dt"/>
          </p:nvPr>
        </p:nvSpPr>
        <p:spPr>
          <a:xfrm>
            <a:off x="8081962" y="6492875"/>
            <a:ext cx="27432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g216bb1a2444_4_146"/>
          <p:cNvSpPr txBox="1"/>
          <p:nvPr>
            <p:ph idx="11" type="ftr"/>
          </p:nvPr>
        </p:nvSpPr>
        <p:spPr>
          <a:xfrm>
            <a:off x="1766400" y="6492875"/>
            <a:ext cx="41148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g216bb1a2444_4_146"/>
          <p:cNvSpPr txBox="1"/>
          <p:nvPr>
            <p:ph idx="12" type="sldNum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6" name="Google Shape;46;g216bb1a2444_4_146"/>
          <p:cNvSpPr/>
          <p:nvPr>
            <p:ph idx="2" type="pic"/>
          </p:nvPr>
        </p:nvSpPr>
        <p:spPr>
          <a:xfrm>
            <a:off x="720725" y="1857600"/>
            <a:ext cx="5302800" cy="201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47" name="Google Shape;47;g216bb1a2444_4_146"/>
          <p:cNvSpPr txBox="1"/>
          <p:nvPr>
            <p:ph idx="1" type="body"/>
          </p:nvPr>
        </p:nvSpPr>
        <p:spPr>
          <a:xfrm>
            <a:off x="720725" y="3872238"/>
            <a:ext cx="5302800" cy="204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16000" lIns="216000" spcFirstLastPara="1" rIns="216000" wrap="square" tIns="216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g216bb1a2444_4_146"/>
          <p:cNvSpPr/>
          <p:nvPr>
            <p:ph idx="3" type="pic"/>
          </p:nvPr>
        </p:nvSpPr>
        <p:spPr>
          <a:xfrm>
            <a:off x="6166888" y="1857600"/>
            <a:ext cx="5302800" cy="201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49" name="Google Shape;49;g216bb1a2444_4_146"/>
          <p:cNvSpPr txBox="1"/>
          <p:nvPr>
            <p:ph idx="4" type="body"/>
          </p:nvPr>
        </p:nvSpPr>
        <p:spPr>
          <a:xfrm>
            <a:off x="6166888" y="3872238"/>
            <a:ext cx="5302800" cy="204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16000" lIns="216000" spcFirstLastPara="1" rIns="216000" wrap="square" tIns="216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/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" type="body"/>
          </p:nvPr>
        </p:nvSpPr>
        <p:spPr>
          <a:xfrm>
            <a:off x="720723" y="1296988"/>
            <a:ext cx="4729162" cy="4616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2" type="body"/>
          </p:nvPr>
        </p:nvSpPr>
        <p:spPr>
          <a:xfrm>
            <a:off x="6096000" y="1296988"/>
            <a:ext cx="4729162" cy="4616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14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4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 type="title">
  <p:cSld name="TITLE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d3551b835_0_270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g22d3551b835_0_270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60" name="Google Shape;60;g22d3551b835_0_27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g22d3551b835_0_27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g22d3551b835_0_27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 Image" showMasterSp="0">
  <p:cSld name="Closing Slide Image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 txBox="1"/>
          <p:nvPr>
            <p:ph type="ctrTitle"/>
          </p:nvPr>
        </p:nvSpPr>
        <p:spPr>
          <a:xfrm>
            <a:off x="720725" y="2854801"/>
            <a:ext cx="4073912" cy="10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" type="subTitle"/>
          </p:nvPr>
        </p:nvSpPr>
        <p:spPr>
          <a:xfrm>
            <a:off x="720725" y="3873600"/>
            <a:ext cx="4073912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b="0" sz="2400">
                <a:solidFill>
                  <a:schemeClr val="accent2"/>
                </a:solidFill>
              </a:defRPr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b="1" sz="24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66" name="Google Shape;66;p11"/>
          <p:cNvSpPr/>
          <p:nvPr>
            <p:ph idx="2" type="pic"/>
          </p:nvPr>
        </p:nvSpPr>
        <p:spPr>
          <a:xfrm>
            <a:off x="5287200" y="0"/>
            <a:ext cx="6858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pic>
        <p:nvPicPr>
          <p:cNvPr descr="Logo&#10;&#10;Description automatically generated" id="67" name="Google Shape;67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0725" y="860400"/>
            <a:ext cx="2970000" cy="838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" name="Google Shape;68;p11"/>
          <p:cNvGrpSpPr/>
          <p:nvPr/>
        </p:nvGrpSpPr>
        <p:grpSpPr>
          <a:xfrm>
            <a:off x="720725" y="5472000"/>
            <a:ext cx="4009268" cy="694945"/>
            <a:chOff x="720725" y="5218493"/>
            <a:chExt cx="4009268" cy="694945"/>
          </a:xfrm>
        </p:grpSpPr>
        <p:pic>
          <p:nvPicPr>
            <p:cNvPr id="69" name="Google Shape;69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032000" y="5325173"/>
              <a:ext cx="697993" cy="5882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Google Shape;70;p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867282" y="5309933"/>
              <a:ext cx="826010" cy="6035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" name="Google Shape;71;p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20725" y="5279453"/>
              <a:ext cx="594361" cy="6339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" name="Google Shape;72;p1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653795" y="5218493"/>
              <a:ext cx="874778" cy="69494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bg>
      <p:bgPr>
        <a:solidFill>
          <a:schemeClr val="accent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0"/>
          <p:cNvSpPr txBox="1"/>
          <p:nvPr>
            <p:ph type="title"/>
          </p:nvPr>
        </p:nvSpPr>
        <p:spPr>
          <a:xfrm>
            <a:off x="720725" y="1296988"/>
            <a:ext cx="6155488" cy="38536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Font typeface="Arial"/>
              <a:buNone/>
              <a:defRPr sz="49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0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76" name="Google Shape;76;p20"/>
          <p:cNvCxnSpPr/>
          <p:nvPr/>
        </p:nvCxnSpPr>
        <p:spPr>
          <a:xfrm>
            <a:off x="1766400" y="6361716"/>
            <a:ext cx="104256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1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/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6"/>
          <p:cNvSpPr txBox="1"/>
          <p:nvPr>
            <p:ph idx="1" type="body"/>
          </p:nvPr>
        </p:nvSpPr>
        <p:spPr>
          <a:xfrm>
            <a:off x="720725" y="1296988"/>
            <a:ext cx="10750549" cy="46164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6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6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6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5" name="Google Shape;15;p6"/>
          <p:cNvCxnSpPr/>
          <p:nvPr/>
        </p:nvCxnSpPr>
        <p:spPr>
          <a:xfrm>
            <a:off x="1766400" y="6361716"/>
            <a:ext cx="104256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" name="Google Shape;16;p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20725" y="6195599"/>
            <a:ext cx="899162" cy="33223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transition>
    <p:fade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454">
          <p15:clr>
            <a:srgbClr val="F26B43"/>
          </p15:clr>
        </p15:guide>
        <p15:guide id="4" pos="6819">
          <p15:clr>
            <a:srgbClr val="F26B43"/>
          </p15:clr>
        </p15:guide>
        <p15:guide id="5" orient="horz" pos="455">
          <p15:clr>
            <a:srgbClr val="F26B43"/>
          </p15:clr>
        </p15:guide>
        <p15:guide id="6" orient="horz" pos="3725">
          <p15:clr>
            <a:srgbClr val="F26B43"/>
          </p15:clr>
        </p15:guide>
        <p15:guide id="7" orient="horz" pos="817">
          <p15:clr>
            <a:srgbClr val="F26B43"/>
          </p15:clr>
        </p15:guide>
        <p15:guide id="8" orient="horz" pos="1293">
          <p15:clr>
            <a:srgbClr val="F26B43"/>
          </p15:clr>
        </p15:guide>
        <p15:guide id="9" pos="72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"/>
          <p:cNvSpPr txBox="1"/>
          <p:nvPr>
            <p:ph type="ctrTitle"/>
          </p:nvPr>
        </p:nvSpPr>
        <p:spPr>
          <a:xfrm>
            <a:off x="1368000" y="2790000"/>
            <a:ext cx="10460700" cy="14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r>
              <a:rPr lang="en-GB" sz="4600"/>
              <a:t>Strategic Objective 11</a:t>
            </a:r>
            <a:endParaRPr sz="46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r>
              <a:rPr lang="en-GB" sz="3000"/>
              <a:t>GOAL 3</a:t>
            </a:r>
            <a:br>
              <a:rPr lang="en-GB"/>
            </a:br>
            <a:endParaRPr/>
          </a:p>
        </p:txBody>
      </p:sp>
      <p:sp>
        <p:nvSpPr>
          <p:cNvPr id="138" name="Google Shape;138;p1"/>
          <p:cNvSpPr txBox="1"/>
          <p:nvPr>
            <p:ph idx="1" type="subTitle"/>
          </p:nvPr>
        </p:nvSpPr>
        <p:spPr>
          <a:xfrm>
            <a:off x="1368000" y="4597200"/>
            <a:ext cx="75522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GOOS 12th Steering Committee meeting, 25 - 26 April 2023</a:t>
            </a:r>
            <a:endParaRPr/>
          </a:p>
        </p:txBody>
      </p:sp>
      <p:pic>
        <p:nvPicPr>
          <p:cNvPr id="139" name="Google Shape;13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0" y="226275"/>
            <a:ext cx="5839476" cy="147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7"/>
          <p:cNvSpPr txBox="1"/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GB"/>
              <a:t>Actions</a:t>
            </a:r>
            <a:endParaRPr/>
          </a:p>
        </p:txBody>
      </p:sp>
      <p:sp>
        <p:nvSpPr>
          <p:cNvPr id="145" name="Google Shape;145;p87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6" name="Google Shape;146;p87"/>
          <p:cNvSpPr txBox="1"/>
          <p:nvPr>
            <p:ph idx="1" type="body"/>
          </p:nvPr>
        </p:nvSpPr>
        <p:spPr>
          <a:xfrm>
            <a:off x="720724" y="1296988"/>
            <a:ext cx="10525614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Play a leading role in establishing effective governance for global in situ and satellite observing, together with partners and stakeholders</a:t>
            </a:r>
            <a:endParaRPr/>
          </a:p>
        </p:txBody>
      </p:sp>
      <p:pic>
        <p:nvPicPr>
          <p:cNvPr id="147" name="Google Shape;147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000" y="2690338"/>
            <a:ext cx="10800000" cy="226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2d3551b835_0_856"/>
          <p:cNvSpPr txBox="1"/>
          <p:nvPr>
            <p:ph idx="12" type="sldNum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3" name="Google Shape;153;g22d3551b835_0_856"/>
          <p:cNvSpPr txBox="1"/>
          <p:nvPr>
            <p:ph idx="1" type="body"/>
          </p:nvPr>
        </p:nvSpPr>
        <p:spPr>
          <a:xfrm>
            <a:off x="720725" y="1723650"/>
            <a:ext cx="10208400" cy="30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●"/>
            </a:pPr>
            <a:r>
              <a:rPr b="1" lang="en-GB" sz="1800"/>
              <a:t>Evolving GOOS Governance</a:t>
            </a:r>
            <a:endParaRPr b="1" sz="1800"/>
          </a:p>
          <a:p>
            <a:pPr indent="-300249" lvl="0" marL="59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</a:pPr>
            <a:r>
              <a:rPr lang="en-GB" sz="1800"/>
              <a:t>TORs for Evolve GOOS Governance TT agreed in 2022</a:t>
            </a:r>
            <a:endParaRPr sz="1800"/>
          </a:p>
          <a:p>
            <a:pPr indent="-300249" lvl="0" marL="59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</a:pPr>
            <a:r>
              <a:rPr lang="en-GB" sz="1800"/>
              <a:t>Call for members via IOC Circular Letter May 2023</a:t>
            </a:r>
            <a:endParaRPr sz="1800"/>
          </a:p>
          <a:p>
            <a:pPr indent="-300249" lvl="0" marL="59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</a:pPr>
            <a:r>
              <a:rPr lang="en-GB" sz="1800"/>
              <a:t>GOOS Office to seek governance expert support for the TT</a:t>
            </a:r>
            <a:endParaRPr sz="1800"/>
          </a:p>
          <a:p>
            <a:pPr indent="0" lvl="0" marL="152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</a:pPr>
            <a:r>
              <a:t/>
            </a:r>
            <a:endParaRPr b="1" sz="1800"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●"/>
            </a:pPr>
            <a:r>
              <a:rPr b="1" lang="en-GB" sz="1800"/>
              <a:t>Regional </a:t>
            </a:r>
            <a:endParaRPr sz="1800"/>
          </a:p>
          <a:p>
            <a:pPr indent="-300249" lvl="0" marL="59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Char char="●"/>
            </a:pPr>
            <a:r>
              <a:rPr lang="en-GB" sz="1800"/>
              <a:t>Regional Policy TT</a:t>
            </a:r>
            <a:r>
              <a:rPr lang="en-GB" sz="1800"/>
              <a:t> - delayed due reduction in resource. </a:t>
            </a:r>
            <a:endParaRPr sz="1800"/>
          </a:p>
          <a:p>
            <a:pPr indent="-300249" lvl="0" marL="59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Char char="●"/>
            </a:pPr>
            <a:r>
              <a:rPr lang="en-GB" sz="1800"/>
              <a:t>Workshop Report complete as a base for the TT</a:t>
            </a:r>
            <a:endParaRPr sz="1800"/>
          </a:p>
          <a:p>
            <a:pPr indent="-300249" lvl="0" marL="59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Char char="●"/>
            </a:pPr>
            <a:r>
              <a:rPr lang="en-GB" sz="1800"/>
              <a:t>Currently supporting activity in Pacific Islands, Caribbean, Africa, and Arctic to reinvigorate regional coordination (GRA report out Session 9) </a:t>
            </a:r>
            <a:endParaRPr sz="1800"/>
          </a:p>
          <a:p>
            <a:pPr indent="-230399" lvl="0" marL="59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</p:txBody>
      </p:sp>
      <p:sp>
        <p:nvSpPr>
          <p:cNvPr id="154" name="Google Shape;154;g22d3551b835_0_856"/>
          <p:cNvSpPr txBox="1"/>
          <p:nvPr>
            <p:ph type="title"/>
          </p:nvPr>
        </p:nvSpPr>
        <p:spPr>
          <a:xfrm>
            <a:off x="720726" y="722313"/>
            <a:ext cx="55188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GB"/>
              <a:t>Progress/Achievements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30a0cdd0e1_0_1104"/>
          <p:cNvSpPr txBox="1"/>
          <p:nvPr>
            <p:ph type="title"/>
          </p:nvPr>
        </p:nvSpPr>
        <p:spPr>
          <a:xfrm>
            <a:off x="720726" y="722313"/>
            <a:ext cx="107505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lang="en-GB"/>
              <a:t>ToR Update Process</a:t>
            </a:r>
            <a:endParaRPr/>
          </a:p>
        </p:txBody>
      </p:sp>
      <p:grpSp>
        <p:nvGrpSpPr>
          <p:cNvPr id="160" name="Google Shape;160;g230a0cdd0e1_0_1104"/>
          <p:cNvGrpSpPr/>
          <p:nvPr/>
        </p:nvGrpSpPr>
        <p:grpSpPr>
          <a:xfrm>
            <a:off x="693288" y="2052649"/>
            <a:ext cx="10805387" cy="2911577"/>
            <a:chOff x="693150" y="2597949"/>
            <a:chExt cx="10805387" cy="2911577"/>
          </a:xfrm>
        </p:grpSpPr>
        <p:sp>
          <p:nvSpPr>
            <p:cNvPr id="161" name="Google Shape;161;g230a0cdd0e1_0_1104"/>
            <p:cNvSpPr/>
            <p:nvPr/>
          </p:nvSpPr>
          <p:spPr>
            <a:xfrm>
              <a:off x="2217227" y="3002314"/>
              <a:ext cx="471300" cy="49200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2" name="Google Shape;162;g230a0cdd0e1_0_1104"/>
            <p:cNvGrpSpPr/>
            <p:nvPr/>
          </p:nvGrpSpPr>
          <p:grpSpPr>
            <a:xfrm>
              <a:off x="693150" y="2597949"/>
              <a:ext cx="1747160" cy="2530570"/>
              <a:chOff x="519875" y="1948510"/>
              <a:chExt cx="1310403" cy="1897975"/>
            </a:xfrm>
          </p:grpSpPr>
          <p:sp>
            <p:nvSpPr>
              <p:cNvPr id="163" name="Google Shape;163;g230a0cdd0e1_0_1104"/>
              <p:cNvSpPr/>
              <p:nvPr/>
            </p:nvSpPr>
            <p:spPr>
              <a:xfrm>
                <a:off x="877947" y="1948510"/>
                <a:ext cx="594300" cy="594300"/>
              </a:xfrm>
              <a:prstGeom prst="ellipse">
                <a:avLst/>
              </a:prstGeom>
              <a:noFill/>
              <a:ln cap="flat" cmpd="sng" w="381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g230a0cdd0e1_0_1104"/>
              <p:cNvSpPr txBox="1"/>
              <p:nvPr/>
            </p:nvSpPr>
            <p:spPr>
              <a:xfrm>
                <a:off x="956697" y="2109685"/>
                <a:ext cx="436800" cy="32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121900" lIns="121900" spcFirstLastPara="1" rIns="121900" wrap="square" tIns="121900">
                <a:noAutofit/>
              </a:bodyPr>
              <a:lstStyle/>
              <a:p>
                <a:pPr indent="0" lvl="0" marL="0" marR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210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1" i="0" lang="en-GB" sz="1100" u="none" cap="none" strike="noStrike">
                    <a:solidFill>
                      <a:schemeClr val="accent1"/>
                    </a:solidFill>
                    <a:latin typeface="Roboto"/>
                    <a:ea typeface="Roboto"/>
                    <a:cs typeface="Roboto"/>
                    <a:sym typeface="Roboto"/>
                  </a:rPr>
                  <a:t>2017</a:t>
                </a:r>
                <a:endParaRPr b="1" i="0" sz="1100" u="none" cap="none" strike="noStrike">
                  <a:solidFill>
                    <a:schemeClr val="accen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65" name="Google Shape;165;g230a0cdd0e1_0_1104"/>
              <p:cNvSpPr txBox="1"/>
              <p:nvPr/>
            </p:nvSpPr>
            <p:spPr>
              <a:xfrm>
                <a:off x="519878" y="2652285"/>
                <a:ext cx="1310400" cy="44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b" bIns="121900" lIns="121900" spcFirstLastPara="1" rIns="121900" wrap="square" tIns="121900">
                <a:noAutofit/>
              </a:bodyPr>
              <a:lstStyle/>
              <a:p>
                <a:pPr indent="0" lvl="0" marL="0" marR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b="1" i="0" lang="en-GB" sz="1300" u="none" cap="none" strike="noStrike">
                    <a:solidFill>
                      <a:schemeClr val="accent1"/>
                    </a:solidFill>
                    <a:latin typeface="Roboto"/>
                    <a:ea typeface="Roboto"/>
                    <a:cs typeface="Roboto"/>
                    <a:sym typeface="Roboto"/>
                  </a:rPr>
                  <a:t>CL 2666</a:t>
                </a:r>
                <a:endParaRPr b="1" i="0" sz="1300" u="none" cap="none" strike="noStrike">
                  <a:solidFill>
                    <a:schemeClr val="accen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66" name="Google Shape;166;g230a0cdd0e1_0_1104"/>
              <p:cNvSpPr txBox="1"/>
              <p:nvPr/>
            </p:nvSpPr>
            <p:spPr>
              <a:xfrm>
                <a:off x="519875" y="3109085"/>
                <a:ext cx="1310400" cy="737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121900" lIns="121900" spcFirstLastPara="1" rIns="121900" wrap="square" tIns="121900">
                <a:noAutofit/>
              </a:bodyPr>
              <a:lstStyle/>
              <a:p>
                <a:pPr indent="0" lvl="0" marL="0" marR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210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0" i="0" lang="en-GB" sz="1100" u="none" cap="none" strike="noStrike">
                    <a:solidFill>
                      <a:schemeClr val="accent1"/>
                    </a:solidFill>
                    <a:latin typeface="Roboto"/>
                    <a:ea typeface="Roboto"/>
                    <a:cs typeface="Roboto"/>
                    <a:sym typeface="Roboto"/>
                  </a:rPr>
                  <a:t>Request for designation or update of NFP</a:t>
                </a:r>
                <a:endParaRPr b="0" i="0" sz="1100" u="none" cap="none" strike="noStrike">
                  <a:solidFill>
                    <a:schemeClr val="accen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67" name="Google Shape;167;g230a0cdd0e1_0_1104"/>
            <p:cNvGrpSpPr/>
            <p:nvPr/>
          </p:nvGrpSpPr>
          <p:grpSpPr>
            <a:xfrm>
              <a:off x="2364025" y="2597949"/>
              <a:ext cx="1941551" cy="2911577"/>
              <a:chOff x="1773063" y="1948510"/>
              <a:chExt cx="1456200" cy="2183737"/>
            </a:xfrm>
          </p:grpSpPr>
          <p:sp>
            <p:nvSpPr>
              <p:cNvPr id="168" name="Google Shape;168;g230a0cdd0e1_0_1104"/>
              <p:cNvSpPr/>
              <p:nvPr/>
            </p:nvSpPr>
            <p:spPr>
              <a:xfrm>
                <a:off x="2206990" y="1948510"/>
                <a:ext cx="594300" cy="594300"/>
              </a:xfrm>
              <a:prstGeom prst="ellipse">
                <a:avLst/>
              </a:prstGeom>
              <a:noFill/>
              <a:ln cap="flat" cmpd="sng" w="381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g230a0cdd0e1_0_1104"/>
              <p:cNvSpPr txBox="1"/>
              <p:nvPr/>
            </p:nvSpPr>
            <p:spPr>
              <a:xfrm>
                <a:off x="1848940" y="2995194"/>
                <a:ext cx="1310400" cy="44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b" bIns="121900" lIns="121900" spcFirstLastPara="1" rIns="121900" wrap="square" tIns="121900">
                <a:noAutofit/>
              </a:bodyPr>
              <a:lstStyle/>
              <a:p>
                <a:pPr indent="0" lvl="0" marL="0" marR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b="1" i="0" lang="en-GB" sz="1300" u="none" cap="none" strike="noStrike">
                    <a:solidFill>
                      <a:schemeClr val="accent1"/>
                    </a:solidFill>
                    <a:latin typeface="Roboto"/>
                    <a:ea typeface="Roboto"/>
                    <a:cs typeface="Roboto"/>
                    <a:sym typeface="Roboto"/>
                  </a:rPr>
                  <a:t>2030 Global Ocean Observing System Strategy</a:t>
                </a:r>
                <a:endParaRPr b="1" i="0" sz="1300" u="none" cap="none" strike="noStrike">
                  <a:solidFill>
                    <a:schemeClr val="accen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70" name="Google Shape;170;g230a0cdd0e1_0_1104"/>
              <p:cNvSpPr txBox="1"/>
              <p:nvPr/>
            </p:nvSpPr>
            <p:spPr>
              <a:xfrm>
                <a:off x="1773063" y="3394847"/>
                <a:ext cx="1456200" cy="737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121900" lIns="121900" spcFirstLastPara="1" rIns="121900" wrap="square" tIns="121900">
                <a:noAutofit/>
              </a:bodyPr>
              <a:lstStyle/>
              <a:p>
                <a:pPr indent="0" lvl="0" marL="0" marR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210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0" i="0" lang="en-GB" sz="1100" u="none" cap="none" strike="noStrike">
                    <a:solidFill>
                      <a:schemeClr val="accent1"/>
                    </a:solidFill>
                    <a:latin typeface="Roboto"/>
                    <a:ea typeface="Roboto"/>
                    <a:cs typeface="Roboto"/>
                    <a:sym typeface="Roboto"/>
                  </a:rPr>
                  <a:t>Prompted GOOS SC to consider the role of NFPs</a:t>
                </a:r>
                <a:endParaRPr b="0" i="0" sz="1100" u="none" cap="none" strike="noStrike">
                  <a:solidFill>
                    <a:schemeClr val="accen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71" name="Google Shape;171;g230a0cdd0e1_0_1104"/>
              <p:cNvSpPr txBox="1"/>
              <p:nvPr/>
            </p:nvSpPr>
            <p:spPr>
              <a:xfrm>
                <a:off x="2285740" y="2109685"/>
                <a:ext cx="436800" cy="32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121900" lIns="121900" spcFirstLastPara="1" rIns="121900" wrap="square" tIns="121900">
                <a:noAutofit/>
              </a:bodyPr>
              <a:lstStyle/>
              <a:p>
                <a:pPr indent="0" lvl="0" marL="0" marR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210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1" i="0" lang="en-GB" sz="1100" u="none" cap="none" strike="noStrike">
                    <a:solidFill>
                      <a:schemeClr val="accent1"/>
                    </a:solidFill>
                    <a:latin typeface="Roboto"/>
                    <a:ea typeface="Roboto"/>
                    <a:cs typeface="Roboto"/>
                    <a:sym typeface="Roboto"/>
                  </a:rPr>
                  <a:t>2019</a:t>
                </a:r>
                <a:endParaRPr b="1" i="0" sz="1100" u="none" cap="none" strike="noStrike">
                  <a:solidFill>
                    <a:schemeClr val="accen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72" name="Google Shape;172;g230a0cdd0e1_0_1104"/>
            <p:cNvGrpSpPr/>
            <p:nvPr/>
          </p:nvGrpSpPr>
          <p:grpSpPr>
            <a:xfrm>
              <a:off x="4237273" y="2597949"/>
              <a:ext cx="1813157" cy="2530569"/>
              <a:chOff x="3178034" y="1948510"/>
              <a:chExt cx="1359902" cy="1897974"/>
            </a:xfrm>
          </p:grpSpPr>
          <p:sp>
            <p:nvSpPr>
              <p:cNvPr id="173" name="Google Shape;173;g230a0cdd0e1_0_1104"/>
              <p:cNvSpPr/>
              <p:nvPr/>
            </p:nvSpPr>
            <p:spPr>
              <a:xfrm>
                <a:off x="3560827" y="1948510"/>
                <a:ext cx="594300" cy="594300"/>
              </a:xfrm>
              <a:prstGeom prst="ellipse">
                <a:avLst/>
              </a:prstGeom>
              <a:noFill/>
              <a:ln cap="flat" cmpd="sng" w="381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g230a0cdd0e1_0_1104"/>
              <p:cNvSpPr txBox="1"/>
              <p:nvPr/>
            </p:nvSpPr>
            <p:spPr>
              <a:xfrm>
                <a:off x="3178034" y="2652285"/>
                <a:ext cx="1359900" cy="44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b" bIns="121900" lIns="121900" spcFirstLastPara="1" rIns="121900" wrap="square" tIns="121900">
                <a:noAutofit/>
              </a:bodyPr>
              <a:lstStyle/>
              <a:p>
                <a:pPr indent="0" lvl="0" marL="0" marR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b="1" i="0" lang="en-GB" sz="1300" u="none" cap="none" strike="noStrike">
                    <a:solidFill>
                      <a:schemeClr val="accent1"/>
                    </a:solidFill>
                    <a:latin typeface="Roboto"/>
                    <a:ea typeface="Roboto"/>
                    <a:cs typeface="Roboto"/>
                    <a:sym typeface="Roboto"/>
                  </a:rPr>
                  <a:t>Task Team</a:t>
                </a:r>
                <a:endParaRPr b="1" i="0" sz="1300" u="none" cap="none" strike="noStrike">
                  <a:solidFill>
                    <a:schemeClr val="accen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75" name="Google Shape;175;g230a0cdd0e1_0_1104"/>
              <p:cNvSpPr txBox="1"/>
              <p:nvPr/>
            </p:nvSpPr>
            <p:spPr>
              <a:xfrm>
                <a:off x="3178036" y="3109084"/>
                <a:ext cx="1359900" cy="737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121900" lIns="121900" spcFirstLastPara="1" rIns="121900" wrap="square" tIns="121900">
                <a:noAutofit/>
              </a:bodyPr>
              <a:lstStyle/>
              <a:p>
                <a:pPr indent="0" lvl="0" marL="0" marR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0" i="0" lang="en-GB" sz="1100" u="none" cap="none" strike="noStrike">
                    <a:solidFill>
                      <a:schemeClr val="accent1"/>
                    </a:solidFill>
                    <a:latin typeface="Roboto"/>
                    <a:ea typeface="Roboto"/>
                    <a:cs typeface="Roboto"/>
                    <a:sym typeface="Roboto"/>
                  </a:rPr>
                  <a:t>Task Team formed as a response to SC-9</a:t>
                </a:r>
                <a:endParaRPr b="0" i="0" sz="1100" u="none" cap="none" strike="noStrike">
                  <a:solidFill>
                    <a:schemeClr val="accen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marR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0" i="0" sz="1100" u="none" cap="none" strike="noStrike">
                  <a:solidFill>
                    <a:schemeClr val="accen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marR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210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0" i="0" lang="en-GB" sz="1100" u="none" cap="none" strike="noStrike">
                    <a:solidFill>
                      <a:schemeClr val="accent1"/>
                    </a:solidFill>
                    <a:latin typeface="Roboto"/>
                    <a:ea typeface="Roboto"/>
                    <a:cs typeface="Roboto"/>
                    <a:sym typeface="Roboto"/>
                  </a:rPr>
                  <a:t>NFP ToR updated</a:t>
                </a:r>
                <a:endParaRPr b="0" i="0" sz="1100" u="none" cap="none" strike="noStrike">
                  <a:solidFill>
                    <a:schemeClr val="accen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76" name="Google Shape;176;g230a0cdd0e1_0_1104"/>
              <p:cNvSpPr txBox="1"/>
              <p:nvPr/>
            </p:nvSpPr>
            <p:spPr>
              <a:xfrm>
                <a:off x="3639577" y="2109685"/>
                <a:ext cx="436800" cy="32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121900" lIns="121900" spcFirstLastPara="1" rIns="121900" wrap="square" tIns="121900">
                <a:noAutofit/>
              </a:bodyPr>
              <a:lstStyle/>
              <a:p>
                <a:pPr indent="0" lvl="0" marL="0" marR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210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1" i="0" lang="en-GB" sz="1100" u="none" cap="none" strike="noStrike">
                    <a:solidFill>
                      <a:schemeClr val="accent1"/>
                    </a:solidFill>
                    <a:latin typeface="Roboto"/>
                    <a:ea typeface="Roboto"/>
                    <a:cs typeface="Roboto"/>
                    <a:sym typeface="Roboto"/>
                  </a:rPr>
                  <a:t>2021</a:t>
                </a:r>
                <a:endParaRPr b="1" i="0" sz="1100" u="none" cap="none" strike="noStrike">
                  <a:solidFill>
                    <a:schemeClr val="accen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77" name="Google Shape;177;g230a0cdd0e1_0_1104"/>
            <p:cNvGrpSpPr/>
            <p:nvPr/>
          </p:nvGrpSpPr>
          <p:grpSpPr>
            <a:xfrm>
              <a:off x="6076715" y="2597949"/>
              <a:ext cx="1747160" cy="2530570"/>
              <a:chOff x="4557650" y="1948510"/>
              <a:chExt cx="1310403" cy="1897975"/>
            </a:xfrm>
          </p:grpSpPr>
          <p:sp>
            <p:nvSpPr>
              <p:cNvPr id="178" name="Google Shape;178;g230a0cdd0e1_0_1104"/>
              <p:cNvSpPr/>
              <p:nvPr/>
            </p:nvSpPr>
            <p:spPr>
              <a:xfrm>
                <a:off x="4915703" y="1948510"/>
                <a:ext cx="594300" cy="594300"/>
              </a:xfrm>
              <a:prstGeom prst="ellipse">
                <a:avLst/>
              </a:prstGeom>
              <a:noFill/>
              <a:ln cap="flat" cmpd="sng" w="381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g230a0cdd0e1_0_1104"/>
              <p:cNvSpPr txBox="1"/>
              <p:nvPr/>
            </p:nvSpPr>
            <p:spPr>
              <a:xfrm>
                <a:off x="4557650" y="2652285"/>
                <a:ext cx="1310400" cy="44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b" bIns="121900" lIns="121900" spcFirstLastPara="1" rIns="121900" wrap="square" tIns="121900">
                <a:noAutofit/>
              </a:bodyPr>
              <a:lstStyle/>
              <a:p>
                <a:pPr indent="0" lvl="0" marL="0" marR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b="1" i="0" lang="en-GB" sz="1300" u="none" cap="none" strike="noStrike">
                    <a:solidFill>
                      <a:schemeClr val="accent1"/>
                    </a:solidFill>
                    <a:latin typeface="Roboto"/>
                    <a:ea typeface="Roboto"/>
                    <a:cs typeface="Roboto"/>
                    <a:sym typeface="Roboto"/>
                  </a:rPr>
                  <a:t>Recruitment</a:t>
                </a:r>
                <a:endParaRPr b="1" i="0" sz="1300" u="none" cap="none" strike="noStrike">
                  <a:solidFill>
                    <a:schemeClr val="accen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80" name="Google Shape;180;g230a0cdd0e1_0_1104"/>
              <p:cNvSpPr txBox="1"/>
              <p:nvPr/>
            </p:nvSpPr>
            <p:spPr>
              <a:xfrm>
                <a:off x="4557653" y="3109085"/>
                <a:ext cx="1310400" cy="737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121900" lIns="121900" spcFirstLastPara="1" rIns="121900" wrap="square" tIns="121900">
                <a:noAutofit/>
              </a:bodyPr>
              <a:lstStyle/>
              <a:p>
                <a:pPr indent="0" lvl="0" marL="0" marR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210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0" i="0" lang="en-GB" sz="1100" u="none" cap="none" strike="noStrike">
                    <a:solidFill>
                      <a:schemeClr val="accent1"/>
                    </a:solidFill>
                    <a:latin typeface="Roboto"/>
                    <a:ea typeface="Roboto"/>
                    <a:cs typeface="Roboto"/>
                    <a:sym typeface="Roboto"/>
                  </a:rPr>
                  <a:t>GOOS NFP Consultant newly joined</a:t>
                </a:r>
                <a:endParaRPr b="0" i="0" sz="1100" u="none" cap="none" strike="noStrike">
                  <a:solidFill>
                    <a:schemeClr val="accen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81" name="Google Shape;181;g230a0cdd0e1_0_1104"/>
              <p:cNvSpPr txBox="1"/>
              <p:nvPr/>
            </p:nvSpPr>
            <p:spPr>
              <a:xfrm>
                <a:off x="4994453" y="2052533"/>
                <a:ext cx="436800" cy="32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121900" lIns="121900" spcFirstLastPara="1" rIns="121900" wrap="square" tIns="1219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1" i="0" lang="en-GB" sz="1100" u="none" cap="none" strike="noStrike">
                    <a:solidFill>
                      <a:schemeClr val="accent1"/>
                    </a:solidFill>
                    <a:latin typeface="Roboto"/>
                    <a:ea typeface="Roboto"/>
                    <a:cs typeface="Roboto"/>
                    <a:sym typeface="Roboto"/>
                  </a:rPr>
                  <a:t>Jan</a:t>
                </a:r>
                <a:endParaRPr b="1" i="0" sz="1100" u="none" cap="none" strike="noStrike">
                  <a:solidFill>
                    <a:schemeClr val="accen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1" i="0" lang="en-GB" sz="1100" u="none" cap="none" strike="noStrike">
                    <a:solidFill>
                      <a:schemeClr val="accent1"/>
                    </a:solidFill>
                    <a:latin typeface="Roboto"/>
                    <a:ea typeface="Roboto"/>
                    <a:cs typeface="Roboto"/>
                    <a:sym typeface="Roboto"/>
                  </a:rPr>
                  <a:t>2023</a:t>
                </a:r>
                <a:endParaRPr b="1" i="0" sz="1100" u="none" cap="none" strike="noStrike">
                  <a:solidFill>
                    <a:schemeClr val="accen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82" name="Google Shape;182;g230a0cdd0e1_0_1104"/>
            <p:cNvGrpSpPr/>
            <p:nvPr/>
          </p:nvGrpSpPr>
          <p:grpSpPr>
            <a:xfrm>
              <a:off x="7753725" y="2597949"/>
              <a:ext cx="1991950" cy="2530577"/>
              <a:chOff x="5815439" y="1948510"/>
              <a:chExt cx="1494000" cy="1897980"/>
            </a:xfrm>
          </p:grpSpPr>
          <p:sp>
            <p:nvSpPr>
              <p:cNvPr id="183" name="Google Shape;183;g230a0cdd0e1_0_1104"/>
              <p:cNvSpPr/>
              <p:nvPr/>
            </p:nvSpPr>
            <p:spPr>
              <a:xfrm>
                <a:off x="6270606" y="1948510"/>
                <a:ext cx="594300" cy="594300"/>
              </a:xfrm>
              <a:prstGeom prst="ellipse">
                <a:avLst/>
              </a:prstGeom>
              <a:noFill/>
              <a:ln cap="flat" cmpd="sng" w="381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g230a0cdd0e1_0_1104"/>
              <p:cNvSpPr txBox="1"/>
              <p:nvPr/>
            </p:nvSpPr>
            <p:spPr>
              <a:xfrm>
                <a:off x="5887800" y="2652285"/>
                <a:ext cx="1359900" cy="44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b" bIns="121900" lIns="121900" spcFirstLastPara="1" rIns="121900" wrap="square" tIns="121900">
                <a:noAutofit/>
              </a:bodyPr>
              <a:lstStyle/>
              <a:p>
                <a:pPr indent="0" lvl="0" marL="0" marR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b="1" i="0" lang="en-GB" sz="1300" u="none" cap="none" strike="noStrike">
                    <a:solidFill>
                      <a:schemeClr val="accent1"/>
                    </a:solidFill>
                    <a:latin typeface="Roboto"/>
                    <a:ea typeface="Roboto"/>
                    <a:cs typeface="Roboto"/>
                    <a:sym typeface="Roboto"/>
                  </a:rPr>
                  <a:t>CL 2931</a:t>
                </a:r>
                <a:endParaRPr b="1" i="0" sz="1300" u="none" cap="none" strike="noStrike">
                  <a:solidFill>
                    <a:schemeClr val="accen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85" name="Google Shape;185;g230a0cdd0e1_0_1104"/>
              <p:cNvSpPr txBox="1"/>
              <p:nvPr/>
            </p:nvSpPr>
            <p:spPr>
              <a:xfrm>
                <a:off x="5815439" y="3109090"/>
                <a:ext cx="1494000" cy="737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121900" lIns="121900" spcFirstLastPara="1" rIns="121900" wrap="square" tIns="121900">
                <a:noAutofit/>
              </a:bodyPr>
              <a:lstStyle/>
              <a:p>
                <a:pPr indent="0" lvl="0" marL="0" marR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0" i="0" lang="en-GB" sz="1100" u="none" cap="none" strike="noStrike">
                    <a:solidFill>
                      <a:schemeClr val="accent1"/>
                    </a:solidFill>
                    <a:latin typeface="Roboto"/>
                    <a:ea typeface="Roboto"/>
                    <a:cs typeface="Roboto"/>
                    <a:sym typeface="Roboto"/>
                  </a:rPr>
                  <a:t>Circulation of ToR draft</a:t>
                </a:r>
                <a:endParaRPr b="0" i="0" sz="1100" u="none" cap="none" strike="noStrike">
                  <a:solidFill>
                    <a:schemeClr val="accen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marR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0" i="0" sz="1100" u="none" cap="none" strike="noStrike">
                  <a:solidFill>
                    <a:schemeClr val="accen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marR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0" i="0" lang="en-GB" sz="1100" u="none" cap="none" strike="noStrike">
                    <a:solidFill>
                      <a:schemeClr val="accent1"/>
                    </a:solidFill>
                    <a:latin typeface="Roboto"/>
                    <a:ea typeface="Roboto"/>
                    <a:cs typeface="Roboto"/>
                    <a:sym typeface="Roboto"/>
                  </a:rPr>
                  <a:t>Feedback on ToR and update of NFP nomination</a:t>
                </a:r>
                <a:endParaRPr b="0" i="0" sz="1100" u="none" cap="none" strike="noStrike">
                  <a:solidFill>
                    <a:schemeClr val="accen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marR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210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0" i="0" sz="1100" u="none" cap="none" strike="noStrike">
                  <a:solidFill>
                    <a:schemeClr val="accen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86" name="Google Shape;186;g230a0cdd0e1_0_1104"/>
              <p:cNvSpPr txBox="1"/>
              <p:nvPr/>
            </p:nvSpPr>
            <p:spPr>
              <a:xfrm>
                <a:off x="6349356" y="2052533"/>
                <a:ext cx="436800" cy="32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121900" lIns="121900" spcFirstLastPara="1" rIns="121900" wrap="square" tIns="1219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1" i="0" lang="en-GB" sz="1100" u="none" cap="none" strike="noStrike">
                    <a:solidFill>
                      <a:schemeClr val="accent1"/>
                    </a:solidFill>
                    <a:latin typeface="Roboto"/>
                    <a:ea typeface="Roboto"/>
                    <a:cs typeface="Roboto"/>
                    <a:sym typeface="Roboto"/>
                  </a:rPr>
                  <a:t>Mar</a:t>
                </a:r>
                <a:endParaRPr b="1" i="0" sz="1100" u="none" cap="none" strike="noStrike">
                  <a:solidFill>
                    <a:schemeClr val="accen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1" i="0" lang="en-GB" sz="1100" u="none" cap="none" strike="noStrike">
                    <a:solidFill>
                      <a:schemeClr val="accent1"/>
                    </a:solidFill>
                    <a:latin typeface="Roboto"/>
                    <a:ea typeface="Roboto"/>
                    <a:cs typeface="Roboto"/>
                    <a:sym typeface="Roboto"/>
                  </a:rPr>
                  <a:t>2023</a:t>
                </a:r>
                <a:endParaRPr b="1" i="0" sz="1100" u="none" cap="none" strike="noStrike">
                  <a:solidFill>
                    <a:schemeClr val="accen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87" name="Google Shape;187;g230a0cdd0e1_0_1104"/>
            <p:cNvGrpSpPr/>
            <p:nvPr/>
          </p:nvGrpSpPr>
          <p:grpSpPr>
            <a:xfrm>
              <a:off x="9685375" y="2597949"/>
              <a:ext cx="1813162" cy="2530570"/>
              <a:chOff x="7264213" y="1948510"/>
              <a:chExt cx="1359905" cy="1897975"/>
            </a:xfrm>
          </p:grpSpPr>
          <p:sp>
            <p:nvSpPr>
              <p:cNvPr id="188" name="Google Shape;188;g230a0cdd0e1_0_1104"/>
              <p:cNvSpPr/>
              <p:nvPr/>
            </p:nvSpPr>
            <p:spPr>
              <a:xfrm>
                <a:off x="7647018" y="1948510"/>
                <a:ext cx="594300" cy="594300"/>
              </a:xfrm>
              <a:prstGeom prst="ellipse">
                <a:avLst/>
              </a:prstGeom>
              <a:noFill/>
              <a:ln cap="flat" cmpd="sng" w="38100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g230a0cdd0e1_0_1104"/>
              <p:cNvSpPr txBox="1"/>
              <p:nvPr/>
            </p:nvSpPr>
            <p:spPr>
              <a:xfrm>
                <a:off x="7264213" y="2652285"/>
                <a:ext cx="1359900" cy="44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b" bIns="121900" lIns="121900" spcFirstLastPara="1" rIns="121900" wrap="square" tIns="121900">
                <a:noAutofit/>
              </a:bodyPr>
              <a:lstStyle/>
              <a:p>
                <a:pPr indent="0" lvl="0" marL="0" marR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b="1" i="0" lang="en-GB" sz="1300" u="none" cap="none" strike="noStrike">
                    <a:solidFill>
                      <a:schemeClr val="accent2"/>
                    </a:solidFill>
                    <a:latin typeface="Roboto"/>
                    <a:ea typeface="Roboto"/>
                    <a:cs typeface="Roboto"/>
                    <a:sym typeface="Roboto"/>
                  </a:rPr>
                  <a:t>SC-12</a:t>
                </a:r>
                <a:endParaRPr b="1" i="0" sz="1300" u="none" cap="none" strike="noStrike">
                  <a:solidFill>
                    <a:schemeClr val="accent2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90" name="Google Shape;190;g230a0cdd0e1_0_1104"/>
              <p:cNvSpPr txBox="1"/>
              <p:nvPr/>
            </p:nvSpPr>
            <p:spPr>
              <a:xfrm>
                <a:off x="7264218" y="3109085"/>
                <a:ext cx="1359900" cy="737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121900" lIns="121900" spcFirstLastPara="1" rIns="121900" wrap="square" tIns="121900">
                <a:noAutofit/>
              </a:bodyPr>
              <a:lstStyle/>
              <a:p>
                <a:pPr indent="0" lvl="0" marL="0" marR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210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0" i="0" lang="en-GB" sz="1100" u="none" cap="none" strike="noStrike">
                    <a:solidFill>
                      <a:schemeClr val="accent2"/>
                    </a:solidFill>
                    <a:latin typeface="Roboto"/>
                    <a:ea typeface="Roboto"/>
                    <a:cs typeface="Roboto"/>
                    <a:sym typeface="Roboto"/>
                  </a:rPr>
                  <a:t>Submission for approval of GOOS SC</a:t>
                </a:r>
                <a:endParaRPr b="0" i="0" sz="1100" u="none" cap="none" strike="noStrike">
                  <a:solidFill>
                    <a:schemeClr val="accent2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91" name="Google Shape;191;g230a0cdd0e1_0_1104"/>
              <p:cNvSpPr txBox="1"/>
              <p:nvPr/>
            </p:nvSpPr>
            <p:spPr>
              <a:xfrm>
                <a:off x="7725768" y="2052533"/>
                <a:ext cx="436800" cy="32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121900" lIns="121900" spcFirstLastPara="1" rIns="121900" wrap="square" tIns="1219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1" i="0" lang="en-GB" sz="1100" u="none" cap="none" strike="noStrike">
                    <a:solidFill>
                      <a:schemeClr val="accent2"/>
                    </a:solidFill>
                    <a:latin typeface="Roboto"/>
                    <a:ea typeface="Roboto"/>
                    <a:cs typeface="Roboto"/>
                    <a:sym typeface="Roboto"/>
                  </a:rPr>
                  <a:t>Apr</a:t>
                </a:r>
                <a:endParaRPr b="1" i="0" sz="1100" u="none" cap="none" strike="noStrike">
                  <a:solidFill>
                    <a:schemeClr val="accent2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1" i="0" lang="en-GB" sz="1100" u="none" cap="none" strike="noStrike">
                    <a:solidFill>
                      <a:schemeClr val="accent2"/>
                    </a:solidFill>
                    <a:latin typeface="Roboto"/>
                    <a:ea typeface="Roboto"/>
                    <a:cs typeface="Roboto"/>
                    <a:sym typeface="Roboto"/>
                  </a:rPr>
                  <a:t>2023</a:t>
                </a:r>
                <a:endParaRPr b="1" i="0" sz="1100" u="none" cap="none" strike="noStrike">
                  <a:solidFill>
                    <a:schemeClr val="accent2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92" name="Google Shape;192;g230a0cdd0e1_0_1104"/>
            <p:cNvSpPr/>
            <p:nvPr/>
          </p:nvSpPr>
          <p:spPr>
            <a:xfrm>
              <a:off x="4005810" y="3002314"/>
              <a:ext cx="471300" cy="49200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g230a0cdd0e1_0_1104"/>
            <p:cNvSpPr/>
            <p:nvPr/>
          </p:nvSpPr>
          <p:spPr>
            <a:xfrm>
              <a:off x="5811627" y="3002314"/>
              <a:ext cx="471300" cy="49200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g230a0cdd0e1_0_1104"/>
            <p:cNvSpPr/>
            <p:nvPr/>
          </p:nvSpPr>
          <p:spPr>
            <a:xfrm>
              <a:off x="7618127" y="3002314"/>
              <a:ext cx="471300" cy="49200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g230a0cdd0e1_0_1104"/>
            <p:cNvSpPr/>
            <p:nvPr/>
          </p:nvSpPr>
          <p:spPr>
            <a:xfrm>
              <a:off x="9439010" y="3002314"/>
              <a:ext cx="471300" cy="49200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6" name="Google Shape;196;g230a0cdd0e1_0_1104"/>
          <p:cNvSpPr txBox="1"/>
          <p:nvPr/>
        </p:nvSpPr>
        <p:spPr>
          <a:xfrm>
            <a:off x="6897420" y="4855608"/>
            <a:ext cx="4441200" cy="1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98865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</a:pPr>
            <a:r>
              <a:rPr b="0" i="0" lang="en-GB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GB">
                <a:solidFill>
                  <a:schemeClr val="dk2"/>
                </a:solidFill>
              </a:rPr>
              <a:t>2</a:t>
            </a:r>
            <a:r>
              <a:rPr b="0" i="0" lang="en-GB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responses (few more in pipeline)</a:t>
            </a:r>
            <a:endParaRPr>
              <a:solidFill>
                <a:schemeClr val="dk2"/>
              </a:solidFill>
            </a:endParaRPr>
          </a:p>
          <a:p>
            <a:pPr indent="-285750" lvl="0" marL="98865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</a:pPr>
            <a:r>
              <a:rPr b="0" i="0" lang="en-GB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6 new NFP contacts proposed</a:t>
            </a:r>
            <a:endParaRPr>
              <a:solidFill>
                <a:schemeClr val="dk2"/>
              </a:solidFill>
            </a:endParaRPr>
          </a:p>
          <a:p>
            <a:pPr indent="-285750" lvl="0" marL="98865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</a:pPr>
            <a:r>
              <a:rPr b="0" i="0" lang="en-GB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Now 65 NFPs &amp; more expected</a:t>
            </a:r>
            <a:endParaRPr>
              <a:solidFill>
                <a:schemeClr val="dk2"/>
              </a:solidFill>
            </a:endParaRPr>
          </a:p>
          <a:p>
            <a:pPr indent="-285750" lvl="0" marL="98865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</a:pPr>
            <a:r>
              <a:rPr b="0" i="0" lang="en-GB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84 countries contribute to OceanOPS</a:t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8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2" name="Google Shape;202;p28"/>
          <p:cNvSpPr txBox="1"/>
          <p:nvPr>
            <p:ph type="title"/>
          </p:nvPr>
        </p:nvSpPr>
        <p:spPr>
          <a:xfrm>
            <a:off x="720726" y="722313"/>
            <a:ext cx="551880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GB"/>
              <a:t>Progress/Achievements</a:t>
            </a:r>
            <a:endParaRPr/>
          </a:p>
        </p:txBody>
      </p:sp>
      <p:sp>
        <p:nvSpPr>
          <p:cNvPr id="203" name="Google Shape;203;p28"/>
          <p:cNvSpPr txBox="1"/>
          <p:nvPr/>
        </p:nvSpPr>
        <p:spPr>
          <a:xfrm>
            <a:off x="791425" y="1449400"/>
            <a:ext cx="7277700" cy="50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Fundraising</a:t>
            </a:r>
            <a:endParaRPr b="1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chemeClr val="accent1"/>
                </a:solidFill>
              </a:rPr>
              <a:t>Some success</a:t>
            </a:r>
            <a:endParaRPr sz="1300">
              <a:solidFill>
                <a:schemeClr val="accent1"/>
              </a:solidFill>
            </a:endParaRPr>
          </a:p>
          <a:p>
            <a:pPr indent="-306599" lvl="0" marL="59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●"/>
            </a:pPr>
            <a:r>
              <a:rPr b="0" i="0" lang="en-GB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New in-kind support: loan under development, Co-Design and CoastPredict have attracted new in-kind </a:t>
            </a:r>
            <a:r>
              <a:rPr lang="en-GB" sz="1500">
                <a:solidFill>
                  <a:schemeClr val="dk2"/>
                </a:solidFill>
              </a:rPr>
              <a:t>support</a:t>
            </a:r>
            <a:r>
              <a:rPr b="0" i="0" lang="en-GB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&amp; </a:t>
            </a:r>
            <a:r>
              <a:rPr lang="en-GB" sz="1500">
                <a:solidFill>
                  <a:schemeClr val="dk2"/>
                </a:solidFill>
              </a:rPr>
              <a:t>implementation interest</a:t>
            </a:r>
            <a:endParaRPr sz="1500">
              <a:solidFill>
                <a:schemeClr val="dk2"/>
              </a:solidFill>
            </a:endParaRPr>
          </a:p>
          <a:p>
            <a:pPr indent="-306599" lvl="0" marL="59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●"/>
            </a:pPr>
            <a:r>
              <a:rPr lang="en-GB" sz="1500">
                <a:solidFill>
                  <a:schemeClr val="dk2"/>
                </a:solidFill>
              </a:rPr>
              <a:t>3 new EU Projects submitted in April around EOVs – GOOS Panels</a:t>
            </a:r>
            <a:endParaRPr sz="1500">
              <a:solidFill>
                <a:schemeClr val="dk2"/>
              </a:solidFill>
            </a:endParaRPr>
          </a:p>
          <a:p>
            <a:pPr indent="-306599" lvl="0" marL="59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●"/>
            </a:pPr>
            <a:r>
              <a:rPr lang="en-GB" sz="1500">
                <a:solidFill>
                  <a:schemeClr val="dk2"/>
                </a:solidFill>
              </a:rPr>
              <a:t>Dialogues with Industry work attracting funding interest through MTS to continue work</a:t>
            </a:r>
            <a:endParaRPr sz="1500">
              <a:solidFill>
                <a:schemeClr val="dk2"/>
              </a:solidFill>
            </a:endParaRPr>
          </a:p>
          <a:p>
            <a:pPr indent="-306599" lvl="0" marL="59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●"/>
            </a:pPr>
            <a:r>
              <a:rPr lang="en-GB" sz="1500">
                <a:solidFill>
                  <a:schemeClr val="dk2"/>
                </a:solidFill>
              </a:rPr>
              <a:t>DCO supported by Decade Coordination Unit (100K)</a:t>
            </a:r>
            <a:endParaRPr sz="1500">
              <a:solidFill>
                <a:schemeClr val="dk2"/>
              </a:solidFill>
            </a:endParaRPr>
          </a:p>
          <a:p>
            <a:pPr indent="-306599" lvl="0" marL="59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●"/>
            </a:pPr>
            <a:r>
              <a:rPr lang="en-GB" sz="1500">
                <a:solidFill>
                  <a:schemeClr val="dk2"/>
                </a:solidFill>
              </a:rPr>
              <a:t>IOC funded NFP</a:t>
            </a:r>
            <a:endParaRPr sz="15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chemeClr val="accent1"/>
                </a:solidFill>
              </a:rPr>
              <a:t>Next steps</a:t>
            </a:r>
            <a:endParaRPr sz="1300"/>
          </a:p>
          <a:p>
            <a:pPr indent="-306599" lvl="0" marL="59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●"/>
            </a:pPr>
            <a:r>
              <a:rPr b="0" i="0" lang="en-GB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New contract scoped to advance work GG+A to SC and Exec develop cross</a:t>
            </a:r>
            <a:r>
              <a:rPr lang="en-GB" sz="1500">
                <a:solidFill>
                  <a:schemeClr val="dk2"/>
                </a:solidFill>
              </a:rPr>
              <a:t>-GOOS </a:t>
            </a:r>
            <a:r>
              <a:rPr b="0" i="0" lang="en-GB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methods for philanthropy fundraising (would help all)</a:t>
            </a:r>
            <a:endParaRPr sz="1500">
              <a:solidFill>
                <a:schemeClr val="dk2"/>
              </a:solidFill>
            </a:endParaRPr>
          </a:p>
          <a:p>
            <a:pPr indent="-306599" lvl="0" marL="59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●"/>
            </a:pPr>
            <a:r>
              <a:rPr lang="en-GB" sz="1500">
                <a:solidFill>
                  <a:schemeClr val="dk2"/>
                </a:solidFill>
              </a:rPr>
              <a:t>Funding Plan (Session 8) progress slowed by GOOS Office resource squeeze</a:t>
            </a:r>
            <a:endParaRPr sz="1500">
              <a:solidFill>
                <a:schemeClr val="dk2"/>
              </a:solidFill>
            </a:endParaRPr>
          </a:p>
          <a:p>
            <a:pPr indent="-230399" lvl="0" marL="59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Google Shape;20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43300" y="4573950"/>
            <a:ext cx="3780826" cy="226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43300" y="2474993"/>
            <a:ext cx="3780826" cy="2098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8"/>
          <p:cNvPicPr preferRelativeResize="0"/>
          <p:nvPr/>
        </p:nvPicPr>
        <p:blipFill rotWithShape="1">
          <a:blip r:embed="rId5">
            <a:alphaModFix/>
          </a:blip>
          <a:srcRect b="52150" l="0" r="0" t="0"/>
          <a:stretch/>
        </p:blipFill>
        <p:spPr>
          <a:xfrm>
            <a:off x="8443300" y="-22125"/>
            <a:ext cx="3747375" cy="25460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f9ef55d510_0_125"/>
          <p:cNvSpPr txBox="1"/>
          <p:nvPr>
            <p:ph type="title"/>
          </p:nvPr>
        </p:nvSpPr>
        <p:spPr>
          <a:xfrm>
            <a:off x="720726" y="722313"/>
            <a:ext cx="107505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lang="en-GB"/>
              <a:t>Outcomes &amp; Assessment</a:t>
            </a:r>
            <a:endParaRPr/>
          </a:p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12" name="Google Shape;212;g1f9ef55d510_0_125"/>
          <p:cNvSpPr txBox="1"/>
          <p:nvPr>
            <p:ph idx="12" type="sldNum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213" name="Google Shape;213;g1f9ef55d510_0_125"/>
          <p:cNvGraphicFramePr/>
          <p:nvPr/>
        </p:nvGraphicFramePr>
        <p:xfrm>
          <a:off x="757375" y="1289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{60AC0F9A-3D6E-46E7-8822-917E6F4392BA}</a:tableStyleId>
              </a:tblPr>
              <a:tblGrid>
                <a:gridCol w="498100"/>
                <a:gridCol w="3507050"/>
                <a:gridCol w="6516500"/>
                <a:gridCol w="616525"/>
              </a:tblGrid>
              <a:tr h="440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GB" sz="1300" u="none" cap="none" strike="noStrike">
                          <a:solidFill>
                            <a:schemeClr val="lt1"/>
                          </a:solidFill>
                        </a:rPr>
                        <a:t>No.</a:t>
                      </a:r>
                      <a:endParaRPr b="1" sz="13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GB" sz="1300" u="none" cap="none" strike="noStrike">
                          <a:solidFill>
                            <a:schemeClr val="lt1"/>
                          </a:solidFill>
                        </a:rPr>
                        <a:t>SO11 Outcomes</a:t>
                      </a:r>
                      <a:endParaRPr b="1" sz="13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GB" sz="1300" u="none" cap="none" strike="noStrike">
                          <a:solidFill>
                            <a:schemeClr val="lt1"/>
                          </a:solidFill>
                        </a:rPr>
                        <a:t>Assessments</a:t>
                      </a:r>
                      <a:endParaRPr b="1" sz="13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b="1" sz="13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973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cap="none" strike="noStrike"/>
                        <a:t>1</a:t>
                      </a:r>
                      <a:endParaRPr sz="13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cap="none" strike="noStrike"/>
                        <a:t>A governance architecture for the global ocean observing system, that integrates GOOS and partners in a framework, with clarity in roles, processes and evaluation</a:t>
                      </a:r>
                      <a:endParaRPr sz="13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GB" sz="1300" u="none" cap="none" strike="noStrike">
                          <a:solidFill>
                            <a:schemeClr val="dk1"/>
                          </a:solidFill>
                        </a:rPr>
                        <a:t>Progress slow (3</a:t>
                      </a:r>
                      <a:r>
                        <a:rPr b="1" lang="en-GB" sz="1300" u="none" cap="none" strike="noStrike"/>
                        <a:t>0%)</a:t>
                      </a:r>
                      <a:r>
                        <a:rPr lang="en-GB" sz="1300" u="none" cap="none" strike="noStrike"/>
                        <a:t> </a:t>
                      </a:r>
                      <a:endParaRPr sz="13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cap="none" strike="noStrike"/>
                        <a:t>Work done in defining the process and ToRs for TT</a:t>
                      </a:r>
                      <a:r>
                        <a:rPr lang="en-GB" sz="1300"/>
                        <a:t> &amp; </a:t>
                      </a:r>
                      <a:r>
                        <a:rPr lang="en-GB" sz="1300" u="none" cap="none" strike="noStrike"/>
                        <a:t>work with partners</a:t>
                      </a:r>
                      <a:endParaRPr sz="13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973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cap="none" strike="noStrike"/>
                        <a:t>2</a:t>
                      </a:r>
                      <a:endParaRPr sz="13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cap="none" strike="noStrike"/>
                        <a:t>A clearly articulated voice for ocean observations and services, with multiple stakeholders contributing to define the message</a:t>
                      </a:r>
                      <a:endParaRPr sz="13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GB" sz="1300" u="none" cap="none" strike="noStrike">
                          <a:solidFill>
                            <a:schemeClr val="dk1"/>
                          </a:solidFill>
                        </a:rPr>
                        <a:t>On track (4</a:t>
                      </a:r>
                      <a:r>
                        <a:rPr b="1" lang="en-GB" sz="1300" u="none" cap="none" strike="noStrike"/>
                        <a:t>0%)</a:t>
                      </a:r>
                      <a:r>
                        <a:rPr lang="en-GB" sz="1300" u="none" cap="none" strike="noStrike"/>
                        <a:t> </a:t>
                      </a:r>
                      <a:endParaRPr sz="13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/>
                        <a:t>C</a:t>
                      </a:r>
                      <a:r>
                        <a:rPr lang="en-GB" sz="1300" u="none" cap="none" strike="noStrike"/>
                        <a:t>learer message</a:t>
                      </a:r>
                      <a:r>
                        <a:rPr lang="en-GB" sz="1300"/>
                        <a:t>, </a:t>
                      </a:r>
                      <a:r>
                        <a:rPr lang="en-GB" sz="1300" u="none" cap="none" strike="noStrike"/>
                        <a:t>more partners and sponsors noting the need for ocean observations, no yet advocating </a:t>
                      </a:r>
                      <a:r>
                        <a:rPr lang="en-GB" sz="1300"/>
                        <a:t>for GOOS</a:t>
                      </a:r>
                      <a:endParaRPr sz="13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1369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cap="none" strike="noStrike"/>
                        <a:t>3</a:t>
                      </a:r>
                      <a:endParaRPr sz="13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cap="none" strike="noStrike"/>
                        <a:t>Improved global observing system delivery, responsiveness and sustainability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cap="none" strike="noStrike">
                          <a:solidFill>
                            <a:schemeClr val="accent2"/>
                          </a:solidFill>
                        </a:rPr>
                        <a:t>(not sure all of this is relevant – more success of the strategy overall other SOs)</a:t>
                      </a:r>
                      <a:endParaRPr sz="1300" u="none" cap="none" strike="noStrike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GB" sz="1300" u="none" cap="none" strike="noStrike">
                          <a:solidFill>
                            <a:schemeClr val="dk1"/>
                          </a:solidFill>
                        </a:rPr>
                        <a:t>Progress slow (</a:t>
                      </a:r>
                      <a:r>
                        <a:rPr b="1" lang="en-GB" sz="1300" u="none" cap="none" strike="noStrike"/>
                        <a:t>20%)</a:t>
                      </a:r>
                      <a:r>
                        <a:rPr lang="en-GB" sz="1300" u="none" cap="none" strike="noStrike"/>
                        <a:t> </a:t>
                      </a:r>
                      <a:endParaRPr sz="13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cap="none" strike="noStrike"/>
                        <a:t>Advances through OCG, partnership, Decade work…) but still some way to go</a:t>
                      </a:r>
                      <a:endParaRPr sz="13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97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cap="none" strike="noStrike"/>
                        <a:t>4</a:t>
                      </a:r>
                      <a:endParaRPr sz="13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cap="none" strike="noStrike"/>
                        <a:t>Greater support for national systems and their needs for ocean information</a:t>
                      </a:r>
                      <a:endParaRPr sz="13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GB" sz="1300" u="none" cap="none" strike="noStrike">
                          <a:solidFill>
                            <a:schemeClr val="dk1"/>
                          </a:solidFill>
                        </a:rPr>
                        <a:t>On track (</a:t>
                      </a:r>
                      <a:r>
                        <a:rPr b="1" lang="en-GB" sz="1300" u="none" cap="none" strike="noStrike"/>
                        <a:t>30%)</a:t>
                      </a:r>
                      <a:r>
                        <a:rPr lang="en-GB" sz="1300" u="none" cap="none" strike="noStrike"/>
                        <a:t> </a:t>
                      </a:r>
                      <a:endParaRPr sz="13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/>
                        <a:t>S</a:t>
                      </a:r>
                      <a:r>
                        <a:rPr lang="en-GB" sz="1300" u="none" cap="none" strike="noStrike"/>
                        <a:t>pecific comms planned for NFP support</a:t>
                      </a:r>
                      <a:endParaRPr sz="13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sp>
        <p:nvSpPr>
          <p:cNvPr id="214" name="Google Shape;214;g1f9ef55d510_0_125"/>
          <p:cNvSpPr/>
          <p:nvPr/>
        </p:nvSpPr>
        <p:spPr>
          <a:xfrm>
            <a:off x="11456900" y="2042975"/>
            <a:ext cx="270000" cy="27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g1f9ef55d510_0_125"/>
          <p:cNvSpPr/>
          <p:nvPr/>
        </p:nvSpPr>
        <p:spPr>
          <a:xfrm>
            <a:off x="11456900" y="3078100"/>
            <a:ext cx="270000" cy="27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g1f9ef55d510_0_125"/>
          <p:cNvSpPr/>
          <p:nvPr/>
        </p:nvSpPr>
        <p:spPr>
          <a:xfrm>
            <a:off x="11456900" y="5204088"/>
            <a:ext cx="270000" cy="270000"/>
          </a:xfrm>
          <a:prstGeom prst="ellipse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g1f9ef55d510_0_125"/>
          <p:cNvSpPr/>
          <p:nvPr/>
        </p:nvSpPr>
        <p:spPr>
          <a:xfrm>
            <a:off x="11434625" y="4262710"/>
            <a:ext cx="270000" cy="270000"/>
          </a:xfrm>
          <a:prstGeom prst="ellipse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16bb1a2444_4_289"/>
          <p:cNvSpPr txBox="1"/>
          <p:nvPr>
            <p:ph idx="12" type="sldNum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3" name="Google Shape;223;g216bb1a2444_4_289"/>
          <p:cNvSpPr txBox="1"/>
          <p:nvPr>
            <p:ph idx="1" type="body"/>
          </p:nvPr>
        </p:nvSpPr>
        <p:spPr>
          <a:xfrm>
            <a:off x="1256125" y="1297125"/>
            <a:ext cx="8688600" cy="46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/>
              <a:t>Sustainability of the system</a:t>
            </a:r>
            <a:endParaRPr b="1" sz="1700"/>
          </a:p>
          <a:p>
            <a:pPr indent="-317499" lvl="3" marL="89999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GB" sz="1700"/>
              <a:t>Develop comms stories </a:t>
            </a:r>
            <a:r>
              <a:rPr lang="en-GB" sz="1700"/>
              <a:t>related to sustainability issues?  E.g. </a:t>
            </a:r>
            <a:r>
              <a:rPr lang="en-GB" sz="1700"/>
              <a:t>findings from </a:t>
            </a:r>
            <a:r>
              <a:rPr lang="en-GB" sz="1700"/>
              <a:t>Dialogues with Industry </a:t>
            </a:r>
            <a:endParaRPr/>
          </a:p>
          <a:p>
            <a:pPr indent="-317499" lvl="3" marL="89999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GB" sz="1700"/>
              <a:t>UN Policy is where the need for ocean observations can be coded in, working through IOC and our world leading experts is important</a:t>
            </a:r>
            <a:endParaRPr/>
          </a:p>
          <a:p>
            <a:pPr indent="-317499" lvl="3" marL="89999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GB" sz="1700"/>
              <a:t>Partners that are </a:t>
            </a:r>
            <a:r>
              <a:rPr lang="en-GB" sz="1700"/>
              <a:t>vocal for the need for observations &amp; GOOS. UNDRR used co-communications, we could look at this idea further</a:t>
            </a:r>
            <a:endParaRPr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/>
              <a:t>Funding Plan</a:t>
            </a:r>
            <a:endParaRPr/>
          </a:p>
          <a:p>
            <a:pPr indent="-304799" lvl="3" marL="89999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•"/>
            </a:pPr>
            <a:r>
              <a:rPr lang="en-GB" sz="1700"/>
              <a:t>View of GOOS structure and support, including in-kind, against the workplan</a:t>
            </a:r>
            <a:endParaRPr sz="1700"/>
          </a:p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t/>
            </a:r>
            <a:endParaRPr sz="1700"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t/>
            </a:r>
            <a:endParaRPr sz="1700">
              <a:highlight>
                <a:srgbClr val="FFFF00"/>
              </a:highlight>
            </a:endParaRPr>
          </a:p>
        </p:txBody>
      </p:sp>
      <p:sp>
        <p:nvSpPr>
          <p:cNvPr id="224" name="Google Shape;224;g216bb1a2444_4_289"/>
          <p:cNvSpPr txBox="1"/>
          <p:nvPr>
            <p:ph type="title"/>
          </p:nvPr>
        </p:nvSpPr>
        <p:spPr>
          <a:xfrm>
            <a:off x="720725" y="554828"/>
            <a:ext cx="5518800" cy="7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GB"/>
              <a:t>Gaps &amp; action</a:t>
            </a:r>
            <a:endParaRPr/>
          </a:p>
        </p:txBody>
      </p:sp>
      <p:pic>
        <p:nvPicPr>
          <p:cNvPr id="225" name="Google Shape;225;g216bb1a2444_4_2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43475" y="3006575"/>
            <a:ext cx="1725675" cy="172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g216bb1a2444_4_2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05575" y="1144713"/>
            <a:ext cx="1801475" cy="180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1"/>
          <p:cNvSpPr txBox="1"/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GB"/>
              <a:t>Next/Future Steps</a:t>
            </a:r>
            <a:endParaRPr/>
          </a:p>
        </p:txBody>
      </p:sp>
      <p:sp>
        <p:nvSpPr>
          <p:cNvPr id="232" name="Google Shape;232;p31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3" name="Google Shape;233;p31"/>
          <p:cNvSpPr txBox="1"/>
          <p:nvPr>
            <p:ph idx="1" type="body"/>
          </p:nvPr>
        </p:nvSpPr>
        <p:spPr>
          <a:xfrm>
            <a:off x="720725" y="1442000"/>
            <a:ext cx="10350600" cy="44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</a:pPr>
            <a:r>
              <a:rPr b="1" lang="en-GB" sz="1800"/>
              <a:t>Fundraising</a:t>
            </a:r>
            <a:endParaRPr b="1" sz="1800"/>
          </a:p>
          <a:p>
            <a:pPr indent="-260350" lvl="0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</a:pPr>
            <a:r>
              <a:rPr lang="en-GB" sz="1800"/>
              <a:t>Develop Plan and initiate – needs resource - priority action</a:t>
            </a:r>
            <a:endParaRPr sz="1800"/>
          </a:p>
          <a:p>
            <a:pPr indent="-260350" lvl="0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</a:pPr>
            <a:r>
              <a:rPr lang="en-GB" sz="1800"/>
              <a:t>GG+A contract to aid GOOS to work together in 2024</a:t>
            </a:r>
            <a:endParaRPr sz="1800"/>
          </a:p>
          <a:p>
            <a:pPr indent="-260350" lvl="0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</a:pPr>
            <a:r>
              <a:rPr b="1" lang="en-GB" sz="1800"/>
              <a:t>GOOS Office </a:t>
            </a:r>
            <a:r>
              <a:rPr b="1" lang="en-GB" sz="1800"/>
              <a:t>to develop a resources </a:t>
            </a:r>
            <a:r>
              <a:rPr b="1" lang="en-GB" sz="1800"/>
              <a:t>assessment</a:t>
            </a:r>
            <a:r>
              <a:rPr b="1" lang="en-GB" sz="1800"/>
              <a:t> </a:t>
            </a:r>
            <a:r>
              <a:rPr lang="en-GB" sz="1800"/>
              <a:t>end</a:t>
            </a:r>
            <a:r>
              <a:rPr lang="en-GB" sz="1800"/>
              <a:t> 2023</a:t>
            </a:r>
            <a:r>
              <a:rPr lang="en-GB" sz="1800"/>
              <a:t> - </a:t>
            </a:r>
            <a:r>
              <a:rPr b="1" lang="en-GB" sz="1800"/>
              <a:t>core structure</a:t>
            </a:r>
            <a:r>
              <a:rPr b="1" lang="en-GB" sz="1800"/>
              <a:t> </a:t>
            </a:r>
            <a:r>
              <a:rPr b="1" lang="en-GB" sz="1800"/>
              <a:t>support</a:t>
            </a:r>
            <a:r>
              <a:rPr b="1" lang="en-GB" sz="1800"/>
              <a:t> </a:t>
            </a:r>
            <a:r>
              <a:rPr lang="en-GB" sz="1800"/>
              <a:t>(Panels, OceanOPS, OBIS BioEco work, and GOOS Projects, Partners, Fundraising, NFP) </a:t>
            </a:r>
            <a:r>
              <a:rPr b="1" lang="en-GB" sz="1800"/>
              <a:t>and in-kind resources </a:t>
            </a:r>
            <a:r>
              <a:rPr lang="en-GB" sz="1800"/>
              <a:t>(% </a:t>
            </a:r>
            <a:r>
              <a:rPr lang="en-GB" sz="1800"/>
              <a:t>peoples</a:t>
            </a:r>
            <a:r>
              <a:rPr lang="en-GB" sz="1800"/>
              <a:t> time, and affiliations, components NFP time….) that support GOOS work plan</a:t>
            </a:r>
            <a:endParaRPr sz="1800"/>
          </a:p>
          <a:p>
            <a:pPr indent="-285750" lvl="0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</a:pPr>
            <a:r>
              <a:rPr lang="en-GB" sz="1800"/>
              <a:t>DCO recruit should be a support for Decade Programmes</a:t>
            </a:r>
            <a:endParaRPr sz="18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</a:pPr>
            <a:r>
              <a:rPr b="1" lang="en-GB" sz="1800"/>
              <a:t>NFP</a:t>
            </a:r>
            <a:endParaRPr b="1" sz="1800"/>
          </a:p>
          <a:p>
            <a:pPr indent="-260350" lvl="0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</a:pPr>
            <a:r>
              <a:rPr lang="en-GB" sz="1800"/>
              <a:t>NFP brochure/comms: July-Sept 2023</a:t>
            </a:r>
            <a:endParaRPr sz="1800"/>
          </a:p>
          <a:p>
            <a:pPr indent="-260350" lvl="0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</a:pPr>
            <a:r>
              <a:rPr b="1" lang="en-GB" sz="1800"/>
              <a:t>GOOS NFP European Regional Meeting – EuroSea Assembly: Sept 2023</a:t>
            </a:r>
            <a:endParaRPr b="1" sz="1800"/>
          </a:p>
          <a:p>
            <a:pPr indent="-260350" lvl="0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</a:pPr>
            <a:r>
              <a:rPr b="1" lang="en-GB" sz="1800"/>
              <a:t>GOOS NFP Forum (Virtual): Oct 2023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</a:pPr>
            <a:r>
              <a:rPr b="1" lang="en-GB" sz="1800"/>
              <a:t>Evolve GOOS Governance</a:t>
            </a:r>
            <a:endParaRPr b="1" sz="1800"/>
          </a:p>
          <a:p>
            <a:pPr indent="-260350" lvl="0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</a:pPr>
            <a:r>
              <a:rPr lang="en-GB" sz="1800"/>
              <a:t>CL after SC to initiate call for TT members – balance `membership - priority action</a:t>
            </a:r>
            <a:endParaRPr sz="1800"/>
          </a:p>
          <a:p>
            <a:pPr indent="-260350" lvl="0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</a:pPr>
            <a:r>
              <a:rPr lang="en-GB" sz="1800"/>
              <a:t>Engage with GOOS Sponsors </a:t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t/>
            </a: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16bb1a2444_4_305"/>
          <p:cNvSpPr txBox="1"/>
          <p:nvPr>
            <p:ph idx="12" type="sldNum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9" name="Google Shape;239;g216bb1a2444_4_305"/>
          <p:cNvSpPr txBox="1"/>
          <p:nvPr>
            <p:ph idx="1" type="body"/>
          </p:nvPr>
        </p:nvSpPr>
        <p:spPr>
          <a:xfrm>
            <a:off x="720725" y="1556575"/>
            <a:ext cx="9989400" cy="46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GB" sz="1800"/>
              <a:t>GOOS needs to carefully consider its priorities (this SC) and structure/resource to deliver.</a:t>
            </a:r>
            <a:endParaRPr sz="1800"/>
          </a:p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t/>
            </a:r>
            <a:endParaRPr sz="18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</a:pPr>
            <a:r>
              <a:rPr lang="en-GB" sz="1800"/>
              <a:t>Fundraising GG+A contract to help GOOS focus and work together </a:t>
            </a:r>
            <a:r>
              <a:rPr lang="en-GB" sz="1800"/>
              <a:t>40K$ 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-GB" sz="1800"/>
              <a:t>Longer term need specific resource for fundraising support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</a:pPr>
            <a:r>
              <a:rPr lang="en-GB" sz="1800"/>
              <a:t>Governance expert/consultant to support TT 30-40K$</a:t>
            </a:r>
            <a:endParaRPr sz="18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</a:pPr>
            <a:r>
              <a:rPr lang="en-GB" sz="1800"/>
              <a:t>NFP need to consider how this will be </a:t>
            </a:r>
            <a:r>
              <a:rPr lang="en-GB" sz="1800"/>
              <a:t>supported beyond 2023 </a:t>
            </a:r>
            <a:endParaRPr sz="18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171450" lvl="0" marL="514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/>
          </a:p>
          <a:p>
            <a:pPr indent="-228600" lvl="0" marL="571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t/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240" name="Google Shape;240;g216bb1a2444_4_305"/>
          <p:cNvSpPr txBox="1"/>
          <p:nvPr>
            <p:ph type="title"/>
          </p:nvPr>
        </p:nvSpPr>
        <p:spPr>
          <a:xfrm>
            <a:off x="720726" y="722313"/>
            <a:ext cx="55188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GB"/>
              <a:t>Resource required - new</a:t>
            </a:r>
            <a:endParaRPr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GOOS PPT Theme">
  <a:themeElements>
    <a:clrScheme name="GOOS Corporate colour theme">
      <a:dk1>
        <a:srgbClr val="000000"/>
      </a:dk1>
      <a:lt1>
        <a:srgbClr val="FFFFFF"/>
      </a:lt1>
      <a:dk2>
        <a:srgbClr val="333333"/>
      </a:dk2>
      <a:lt2>
        <a:srgbClr val="F0F0F0"/>
      </a:lt2>
      <a:accent1>
        <a:srgbClr val="184596"/>
      </a:accent1>
      <a:accent2>
        <a:srgbClr val="F38417"/>
      </a:accent2>
      <a:accent3>
        <a:srgbClr val="147ED2"/>
      </a:accent3>
      <a:accent4>
        <a:srgbClr val="5C5C5C"/>
      </a:accent4>
      <a:accent5>
        <a:srgbClr val="E1504D"/>
      </a:accent5>
      <a:accent6>
        <a:srgbClr val="2BABE3"/>
      </a:accent6>
      <a:hlink>
        <a:srgbClr val="184596"/>
      </a:hlink>
      <a:folHlink>
        <a:srgbClr val="F3841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Collins, Forest</dc:creator>
</cp:coreProperties>
</file>