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12192000"/>
  <p:notesSz cx="6858000" cy="9144000"/>
  <p:embeddedFontLst>
    <p:embeddedFont>
      <p:font typeface="Proxima Nova"/>
      <p:regular r:id="rId18"/>
      <p:bold r:id="rId19"/>
      <p:italic r:id="rId20"/>
      <p:boldItalic r:id="rId21"/>
    </p:embeddedFont>
    <p:embeddedFont>
      <p:font typeface="Montserra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6" roundtripDataSignature="AMtx7mhCYcmrHCezrhio74T6ZXDcIxNP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5BB54FF-5668-48D8-AD0C-2F30818EF7F5}">
  <a:tblStyle styleId="{65BB54FF-5668-48D8-AD0C-2F30818EF7F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italic.fntdata"/><Relationship Id="rId22" Type="http://schemas.openxmlformats.org/officeDocument/2006/relationships/font" Target="fonts/Montserrat-regular.fntdata"/><Relationship Id="rId21" Type="http://schemas.openxmlformats.org/officeDocument/2006/relationships/font" Target="fonts/ProximaNova-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Montserrat-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ProximaNova-bold.fntdata"/><Relationship Id="rId18" Type="http://schemas.openxmlformats.org/officeDocument/2006/relationships/font" Target="fonts/ProximaNov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17123db2da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Clr>
                <a:schemeClr val="dk1"/>
              </a:buClr>
              <a:buSzPts val="1100"/>
              <a:buFont typeface="Calibri"/>
              <a:buChar char="●"/>
            </a:pPr>
            <a:r>
              <a:rPr lang="en-GB">
                <a:solidFill>
                  <a:schemeClr val="dk1"/>
                </a:solidFill>
              </a:rPr>
              <a:t>The Global Ocean Observing System or GOOS is led by the Intergovernmental Oceanographic Commission of UNESCO and is co-sponsored by the World Meteorological Organization (WMO), United Nations Environment Programme UNEP and the international science council</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GB">
                <a:solidFill>
                  <a:schemeClr val="dk1"/>
                </a:solidFill>
              </a:rPr>
              <a:t>The IOC Assembly in 2019 adopted a Global Ocean Observing System 2030 Strategy which now informs our work.</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GB">
                <a:solidFill>
                  <a:schemeClr val="dk1"/>
                </a:solidFill>
              </a:rPr>
              <a:t>[vision] [mission]</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GB">
                <a:solidFill>
                  <a:schemeClr val="dk1"/>
                </a:solidFill>
              </a:rPr>
              <a:t>Suite of Strategic Objectives which have become important to our planning:</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GB">
                <a:solidFill>
                  <a:schemeClr val="dk1"/>
                </a:solidFill>
              </a:rPr>
              <a:t>System integration and delivery are the ‘core’ of GOOS ‘business’ today</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GB">
                <a:solidFill>
                  <a:schemeClr val="dk1"/>
                </a:solidFill>
              </a:rPr>
              <a:t>Deepening engagement and impact are key priority areas for work – including developing partnerships for delivery, advocacy and communications</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GB">
                <a:solidFill>
                  <a:schemeClr val="dk1"/>
                </a:solidFill>
              </a:rPr>
              <a:t>Building for the future are about building the additional pieces we need for a fully integrated system, including capacity development and innovation, and leading the development of a governance system for the future system that includes say partners and other stakeholders </a:t>
            </a:r>
            <a:endParaRPr>
              <a:solidFill>
                <a:schemeClr val="dk1"/>
              </a:solidFill>
            </a:endParaRPr>
          </a:p>
        </p:txBody>
      </p:sp>
      <p:sp>
        <p:nvSpPr>
          <p:cNvPr id="136" name="Google Shape;136;g217123db2da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e1d3e37a44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1e1d3e37a44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e1d3e37a4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g1e1d3e37a4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16bb1a2444_4_2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g216bb1a2444_4_2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16bb1a2444_4_3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g216bb1a2444_4_3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7" name="Shape 17"/>
        <p:cNvGrpSpPr/>
        <p:nvPr/>
      </p:nvGrpSpPr>
      <p:grpSpPr>
        <a:xfrm>
          <a:off x="0" y="0"/>
          <a:ext cx="0" cy="0"/>
          <a:chOff x="0" y="0"/>
          <a:chExt cx="0" cy="0"/>
        </a:xfrm>
      </p:grpSpPr>
      <p:sp>
        <p:nvSpPr>
          <p:cNvPr id="18" name="Google Shape;18;p7"/>
          <p:cNvSpPr/>
          <p:nvPr/>
        </p:nvSpPr>
        <p:spPr>
          <a:xfrm>
            <a:off x="0" y="1857600"/>
            <a:ext cx="12192000" cy="5000400"/>
          </a:xfrm>
          <a:prstGeom prst="rect">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 name="Google Shape;19;p7"/>
          <p:cNvSpPr txBox="1"/>
          <p:nvPr>
            <p:ph type="ctrTitle"/>
          </p:nvPr>
        </p:nvSpPr>
        <p:spPr>
          <a:xfrm>
            <a:off x="1367999" y="2790000"/>
            <a:ext cx="6877011" cy="1476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7"/>
          <p:cNvSpPr txBox="1"/>
          <p:nvPr>
            <p:ph idx="1" type="subTitle"/>
          </p:nvPr>
        </p:nvSpPr>
        <p:spPr>
          <a:xfrm>
            <a:off x="1367999" y="4597200"/>
            <a:ext cx="6877012" cy="928268"/>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1800"/>
              <a:buNone/>
              <a:defRPr b="1" sz="1800">
                <a:solidFill>
                  <a:schemeClr val="lt1"/>
                </a:solidFill>
              </a:defRPr>
            </a:lvl1pPr>
            <a:lvl2pPr lvl="1" algn="l">
              <a:lnSpc>
                <a:spcPct val="105000"/>
              </a:lnSpc>
              <a:spcBef>
                <a:spcPts val="0"/>
              </a:spcBef>
              <a:spcAft>
                <a:spcPts val="0"/>
              </a:spcAft>
              <a:buClr>
                <a:schemeClr val="lt1"/>
              </a:buClr>
              <a:buSzPts val="1800"/>
              <a:buNone/>
              <a:defRPr b="0" sz="180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21" name="Google Shape;21;p7"/>
          <p:cNvPicPr preferRelativeResize="0"/>
          <p:nvPr/>
        </p:nvPicPr>
        <p:blipFill rotWithShape="1">
          <a:blip r:embed="rId2">
            <a:alphaModFix/>
          </a:blip>
          <a:srcRect b="0" l="0" r="0" t="0"/>
          <a:stretch/>
        </p:blipFill>
        <p:spPr>
          <a:xfrm>
            <a:off x="1368000" y="576000"/>
            <a:ext cx="2970000" cy="838750"/>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8" name="Shape 78"/>
        <p:cNvGrpSpPr/>
        <p:nvPr/>
      </p:nvGrpSpPr>
      <p:grpSpPr>
        <a:xfrm>
          <a:off x="0" y="0"/>
          <a:ext cx="0" cy="0"/>
          <a:chOff x="0" y="0"/>
          <a:chExt cx="0" cy="0"/>
        </a:xfrm>
      </p:grpSpPr>
      <p:sp>
        <p:nvSpPr>
          <p:cNvPr id="79" name="Google Shape;79;p8"/>
          <p:cNvSpPr txBox="1"/>
          <p:nvPr>
            <p:ph idx="1" type="body"/>
          </p:nvPr>
        </p:nvSpPr>
        <p:spPr>
          <a:xfrm>
            <a:off x="720726" y="1296988"/>
            <a:ext cx="81180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8"/>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8"/>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8"/>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3" name="Google Shape;83;p8"/>
          <p:cNvSpPr txBox="1"/>
          <p:nvPr>
            <p:ph type="title"/>
          </p:nvPr>
        </p:nvSpPr>
        <p:spPr>
          <a:xfrm>
            <a:off x="720726" y="722313"/>
            <a:ext cx="81180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showMasterSp="0">
  <p:cSld name="Title Slide Image">
    <p:spTree>
      <p:nvGrpSpPr>
        <p:cNvPr id="84" name="Shape 84"/>
        <p:cNvGrpSpPr/>
        <p:nvPr/>
      </p:nvGrpSpPr>
      <p:grpSpPr>
        <a:xfrm>
          <a:off x="0" y="0"/>
          <a:ext cx="0" cy="0"/>
          <a:chOff x="0" y="0"/>
          <a:chExt cx="0" cy="0"/>
        </a:xfrm>
      </p:grpSpPr>
      <p:sp>
        <p:nvSpPr>
          <p:cNvPr id="85" name="Google Shape;85;p12"/>
          <p:cNvSpPr txBox="1"/>
          <p:nvPr>
            <p:ph type="ctrTitle"/>
          </p:nvPr>
        </p:nvSpPr>
        <p:spPr>
          <a:xfrm>
            <a:off x="1368000" y="2988000"/>
            <a:ext cx="3726761" cy="1790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2"/>
          <p:cNvSpPr txBox="1"/>
          <p:nvPr>
            <p:ph idx="1" type="subTitle"/>
          </p:nvPr>
        </p:nvSpPr>
        <p:spPr>
          <a:xfrm>
            <a:off x="1368000" y="4982400"/>
            <a:ext cx="3726761" cy="757643"/>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600"/>
              <a:buNone/>
              <a:defRPr b="1" sz="1600"/>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87" name="Google Shape;87;p12"/>
          <p:cNvPicPr preferRelativeResize="0"/>
          <p:nvPr/>
        </p:nvPicPr>
        <p:blipFill rotWithShape="1">
          <a:blip r:embed="rId2">
            <a:alphaModFix/>
          </a:blip>
          <a:srcRect b="0" l="0" r="0" t="0"/>
          <a:stretch/>
        </p:blipFill>
        <p:spPr>
          <a:xfrm>
            <a:off x="1368000" y="1202400"/>
            <a:ext cx="2970000" cy="838750"/>
          </a:xfrm>
          <a:prstGeom prst="rect">
            <a:avLst/>
          </a:prstGeom>
          <a:noFill/>
          <a:ln>
            <a:noFill/>
          </a:ln>
        </p:spPr>
      </p:pic>
      <p:sp>
        <p:nvSpPr>
          <p:cNvPr id="88" name="Google Shape;88;p12"/>
          <p:cNvSpPr/>
          <p:nvPr>
            <p:ph idx="2" type="pic"/>
          </p:nvPr>
        </p:nvSpPr>
        <p:spPr>
          <a:xfrm>
            <a:off x="0" y="-1"/>
            <a:ext cx="12192000" cy="6858000"/>
          </a:xfrm>
          <a:prstGeom prst="rect">
            <a:avLst/>
          </a:prstGeom>
          <a:solidFill>
            <a:srgbClr val="D8D8D8"/>
          </a:solidFill>
          <a:ln>
            <a:noFill/>
          </a:ln>
        </p:spPr>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Left" showMasterSp="0">
  <p:cSld name="Title Slide Image Left">
    <p:spTree>
      <p:nvGrpSpPr>
        <p:cNvPr id="89" name="Shape 89"/>
        <p:cNvGrpSpPr/>
        <p:nvPr/>
      </p:nvGrpSpPr>
      <p:grpSpPr>
        <a:xfrm>
          <a:off x="0" y="0"/>
          <a:ext cx="0" cy="0"/>
          <a:chOff x="0" y="0"/>
          <a:chExt cx="0" cy="0"/>
        </a:xfrm>
      </p:grpSpPr>
      <p:sp>
        <p:nvSpPr>
          <p:cNvPr id="90" name="Google Shape;90;p13"/>
          <p:cNvSpPr/>
          <p:nvPr>
            <p:ph idx="2" type="pic"/>
          </p:nvPr>
        </p:nvSpPr>
        <p:spPr>
          <a:xfrm>
            <a:off x="0" y="0"/>
            <a:ext cx="6912000" cy="6858000"/>
          </a:xfrm>
          <a:prstGeom prst="rect">
            <a:avLst/>
          </a:prstGeom>
          <a:solidFill>
            <a:srgbClr val="D8D8D8"/>
          </a:solidFill>
          <a:ln>
            <a:noFill/>
          </a:ln>
        </p:spPr>
      </p:sp>
      <p:sp>
        <p:nvSpPr>
          <p:cNvPr id="91" name="Google Shape;91;p13"/>
          <p:cNvSpPr txBox="1"/>
          <p:nvPr>
            <p:ph type="ctrTitle"/>
          </p:nvPr>
        </p:nvSpPr>
        <p:spPr>
          <a:xfrm>
            <a:off x="7560000" y="3160800"/>
            <a:ext cx="3944613" cy="186615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3"/>
          <p:cNvSpPr txBox="1"/>
          <p:nvPr>
            <p:ph idx="1" type="subTitle"/>
          </p:nvPr>
        </p:nvSpPr>
        <p:spPr>
          <a:xfrm>
            <a:off x="7560000" y="5162400"/>
            <a:ext cx="3944613" cy="757643"/>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600"/>
              <a:buNone/>
              <a:defRPr b="1" sz="1600"/>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93" name="Google Shape;93;p13"/>
          <p:cNvPicPr preferRelativeResize="0"/>
          <p:nvPr/>
        </p:nvPicPr>
        <p:blipFill rotWithShape="1">
          <a:blip r:embed="rId2">
            <a:alphaModFix/>
          </a:blip>
          <a:srcRect b="0" l="0" r="0" t="0"/>
          <a:stretch/>
        </p:blipFill>
        <p:spPr>
          <a:xfrm>
            <a:off x="7560000" y="720000"/>
            <a:ext cx="2970000" cy="838750"/>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94" name="Shape 94"/>
        <p:cNvGrpSpPr/>
        <p:nvPr/>
      </p:nvGrpSpPr>
      <p:grpSpPr>
        <a:xfrm>
          <a:off x="0" y="0"/>
          <a:ext cx="0" cy="0"/>
          <a:chOff x="0" y="0"/>
          <a:chExt cx="0" cy="0"/>
        </a:xfrm>
      </p:grpSpPr>
      <p:sp>
        <p:nvSpPr>
          <p:cNvPr id="95" name="Google Shape;95;p15"/>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5"/>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5"/>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8" name="Google Shape;98;p15"/>
          <p:cNvSpPr txBox="1"/>
          <p:nvPr>
            <p:ph idx="1" type="body"/>
          </p:nvPr>
        </p:nvSpPr>
        <p:spPr>
          <a:xfrm>
            <a:off x="720726" y="1296988"/>
            <a:ext cx="39132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15"/>
          <p:cNvSpPr txBox="1"/>
          <p:nvPr>
            <p:ph type="title"/>
          </p:nvPr>
        </p:nvSpPr>
        <p:spPr>
          <a:xfrm>
            <a:off x="720726" y="722313"/>
            <a:ext cx="39132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5"/>
          <p:cNvSpPr/>
          <p:nvPr>
            <p:ph idx="2" type="pic"/>
          </p:nvPr>
        </p:nvSpPr>
        <p:spPr>
          <a:xfrm>
            <a:off x="5334000" y="0"/>
            <a:ext cx="6858000" cy="6858000"/>
          </a:xfrm>
          <a:prstGeom prst="rect">
            <a:avLst/>
          </a:prstGeom>
          <a:solidFill>
            <a:srgbClr val="D8D8D8"/>
          </a:solidFill>
          <a:ln>
            <a:noFill/>
          </a:ln>
        </p:spPr>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101" name="Shape 101"/>
        <p:cNvGrpSpPr/>
        <p:nvPr/>
      </p:nvGrpSpPr>
      <p:grpSpPr>
        <a:xfrm>
          <a:off x="0" y="0"/>
          <a:ext cx="0" cy="0"/>
          <a:chOff x="0" y="0"/>
          <a:chExt cx="0" cy="0"/>
        </a:xfrm>
      </p:grpSpPr>
      <p:sp>
        <p:nvSpPr>
          <p:cNvPr id="102" name="Google Shape;102;p17"/>
          <p:cNvSpPr/>
          <p:nvPr/>
        </p:nvSpPr>
        <p:spPr>
          <a:xfrm>
            <a:off x="0" y="0"/>
            <a:ext cx="12192000" cy="2314800"/>
          </a:xfrm>
          <a:prstGeom prst="rect">
            <a:avLst/>
          </a:prstGeom>
          <a:solidFill>
            <a:schemeClr val="l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3" name="Google Shape;103;p17"/>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7"/>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7"/>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7"/>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7" name="Google Shape;107;p17"/>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17"/>
          <p:cNvSpPr txBox="1"/>
          <p:nvPr>
            <p:ph idx="2" type="body"/>
          </p:nvPr>
        </p:nvSpPr>
        <p:spPr>
          <a:xfrm>
            <a:off x="72072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17"/>
          <p:cNvSpPr txBox="1"/>
          <p:nvPr>
            <p:ph idx="3" type="body"/>
          </p:nvPr>
        </p:nvSpPr>
        <p:spPr>
          <a:xfrm>
            <a:off x="4363199"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17"/>
          <p:cNvSpPr txBox="1"/>
          <p:nvPr>
            <p:ph idx="4" type="body"/>
          </p:nvPr>
        </p:nvSpPr>
        <p:spPr>
          <a:xfrm>
            <a:off x="800567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1" name="Google Shape;111;p17"/>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Image">
  <p:cSld name="Section Header Image">
    <p:bg>
      <p:bgPr>
        <a:solidFill>
          <a:schemeClr val="lt1"/>
        </a:solidFill>
      </p:bgPr>
    </p:bg>
    <p:spTree>
      <p:nvGrpSpPr>
        <p:cNvPr id="112" name="Shape 112"/>
        <p:cNvGrpSpPr/>
        <p:nvPr/>
      </p:nvGrpSpPr>
      <p:grpSpPr>
        <a:xfrm>
          <a:off x="0" y="0"/>
          <a:ext cx="0" cy="0"/>
          <a:chOff x="0" y="0"/>
          <a:chExt cx="0" cy="0"/>
        </a:xfrm>
      </p:grpSpPr>
      <p:sp>
        <p:nvSpPr>
          <p:cNvPr id="113" name="Google Shape;113;p1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4" name="Google Shape;114;p19"/>
          <p:cNvSpPr/>
          <p:nvPr>
            <p:ph idx="2" type="pic"/>
          </p:nvPr>
        </p:nvSpPr>
        <p:spPr>
          <a:xfrm>
            <a:off x="5334000" y="0"/>
            <a:ext cx="6858000" cy="6858000"/>
          </a:xfrm>
          <a:prstGeom prst="rect">
            <a:avLst/>
          </a:prstGeom>
          <a:solidFill>
            <a:srgbClr val="D8D8D8"/>
          </a:solidFill>
          <a:ln>
            <a:noFill/>
          </a:ln>
        </p:spPr>
      </p:sp>
      <p:sp>
        <p:nvSpPr>
          <p:cNvPr id="115" name="Google Shape;115;p19"/>
          <p:cNvSpPr txBox="1"/>
          <p:nvPr>
            <p:ph type="title"/>
          </p:nvPr>
        </p:nvSpPr>
        <p:spPr>
          <a:xfrm>
            <a:off x="720725" y="1296988"/>
            <a:ext cx="4169327"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4900"/>
              <a:buFont typeface="Arial"/>
              <a:buNone/>
              <a:defRPr sz="4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116" name="Shape 116"/>
        <p:cNvGrpSpPr/>
        <p:nvPr/>
      </p:nvGrpSpPr>
      <p:grpSpPr>
        <a:xfrm>
          <a:off x="0" y="0"/>
          <a:ext cx="0" cy="0"/>
          <a:chOff x="0" y="0"/>
          <a:chExt cx="0" cy="0"/>
        </a:xfrm>
      </p:grpSpPr>
      <p:sp>
        <p:nvSpPr>
          <p:cNvPr id="117" name="Google Shape;117;p21"/>
          <p:cNvSpPr txBox="1"/>
          <p:nvPr>
            <p:ph type="title"/>
          </p:nvPr>
        </p:nvSpPr>
        <p:spPr>
          <a:xfrm>
            <a:off x="720725" y="1882800"/>
            <a:ext cx="7740000" cy="2827283"/>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1"/>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21"/>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1" name="Google Shape;121;p21"/>
          <p:cNvSpPr txBox="1"/>
          <p:nvPr>
            <p:ph idx="1" type="body"/>
          </p:nvPr>
        </p:nvSpPr>
        <p:spPr>
          <a:xfrm>
            <a:off x="720725" y="5065200"/>
            <a:ext cx="7740000" cy="447675"/>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Font typeface="Arial"/>
              <a:buChar char="–"/>
              <a:defRPr sz="1800">
                <a:solidFill>
                  <a:schemeClr val="lt1"/>
                </a:solidFill>
              </a:defRPr>
            </a:lvl1pPr>
            <a:lvl2pPr indent="-228600" lvl="1" marL="914400" algn="l">
              <a:lnSpc>
                <a:spcPct val="90000"/>
              </a:lnSpc>
              <a:spcBef>
                <a:spcPts val="0"/>
              </a:spcBef>
              <a:spcAft>
                <a:spcPts val="0"/>
              </a:spcAft>
              <a:buClr>
                <a:schemeClr val="accent3"/>
              </a:buClr>
              <a:buSzPts val="1800"/>
              <a:buNone/>
              <a:defRPr sz="1800"/>
            </a:lvl2pPr>
            <a:lvl3pPr indent="-228600" lvl="2" marL="1371600" algn="l">
              <a:lnSpc>
                <a:spcPct val="100000"/>
              </a:lnSpc>
              <a:spcBef>
                <a:spcPts val="567"/>
              </a:spcBef>
              <a:spcAft>
                <a:spcPts val="0"/>
              </a:spcAft>
              <a:buSzPts val="1800"/>
              <a:buNone/>
              <a:defRPr sz="1800"/>
            </a:lvl3pPr>
            <a:lvl4pPr indent="-342900" lvl="3" marL="1828800" algn="l">
              <a:lnSpc>
                <a:spcPct val="100000"/>
              </a:lnSpc>
              <a:spcBef>
                <a:spcPts val="2835"/>
              </a:spcBef>
              <a:spcAft>
                <a:spcPts val="0"/>
              </a:spcAft>
              <a:buSzPts val="1800"/>
              <a:buChar char="•"/>
              <a:defRPr sz="1800"/>
            </a:lvl4pPr>
            <a:lvl5pPr indent="-342900" lvl="4" marL="2286000" algn="l">
              <a:lnSpc>
                <a:spcPct val="100000"/>
              </a:lnSpc>
              <a:spcBef>
                <a:spcPts val="850"/>
              </a:spcBef>
              <a:spcAft>
                <a:spcPts val="0"/>
              </a:spcAft>
              <a:buSzPts val="1800"/>
              <a:buChar char="•"/>
              <a:defRPr sz="1800"/>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22" name="Google Shape;122;p21"/>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3" name="Shape 123"/>
        <p:cNvGrpSpPr/>
        <p:nvPr/>
      </p:nvGrpSpPr>
      <p:grpSpPr>
        <a:xfrm>
          <a:off x="0" y="0"/>
          <a:ext cx="0" cy="0"/>
          <a:chOff x="0" y="0"/>
          <a:chExt cx="0" cy="0"/>
        </a:xfrm>
      </p:grpSpPr>
      <p:sp>
        <p:nvSpPr>
          <p:cNvPr id="124" name="Google Shape;124;p23"/>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3"/>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22" name="Shape 22"/>
        <p:cNvGrpSpPr/>
        <p:nvPr/>
      </p:nvGrpSpPr>
      <p:grpSpPr>
        <a:xfrm>
          <a:off x="0" y="0"/>
          <a:ext cx="0" cy="0"/>
          <a:chOff x="0" y="0"/>
          <a:chExt cx="0" cy="0"/>
        </a:xfrm>
      </p:grpSpPr>
      <p:sp>
        <p:nvSpPr>
          <p:cNvPr id="23" name="Google Shape;23;p9"/>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6" name="Google Shape;26;p9"/>
          <p:cNvSpPr txBox="1"/>
          <p:nvPr>
            <p:ph idx="1" type="body"/>
          </p:nvPr>
        </p:nvSpPr>
        <p:spPr>
          <a:xfrm>
            <a:off x="720726" y="1296988"/>
            <a:ext cx="55188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9"/>
          <p:cNvSpPr txBox="1"/>
          <p:nvPr>
            <p:ph type="title"/>
          </p:nvPr>
        </p:nvSpPr>
        <p:spPr>
          <a:xfrm>
            <a:off x="720726" y="722313"/>
            <a:ext cx="55188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9"/>
          <p:cNvSpPr/>
          <p:nvPr>
            <p:ph idx="2" type="pic"/>
          </p:nvPr>
        </p:nvSpPr>
        <p:spPr>
          <a:xfrm>
            <a:off x="6900000" y="0"/>
            <a:ext cx="5292000" cy="6858000"/>
          </a:xfrm>
          <a:prstGeom prst="rect">
            <a:avLst/>
          </a:prstGeom>
          <a:solidFill>
            <a:srgbClr val="D8D8D8"/>
          </a:solidFill>
          <a:ln>
            <a:noFill/>
          </a:ln>
        </p:spPr>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29" name="Shape 29"/>
        <p:cNvGrpSpPr/>
        <p:nvPr/>
      </p:nvGrpSpPr>
      <p:grpSpPr>
        <a:xfrm>
          <a:off x="0" y="0"/>
          <a:ext cx="0" cy="0"/>
          <a:chOff x="0" y="0"/>
          <a:chExt cx="0" cy="0"/>
        </a:xfrm>
      </p:grpSpPr>
      <p:sp>
        <p:nvSpPr>
          <p:cNvPr id="30" name="Google Shape;30;p93"/>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93"/>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93"/>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93"/>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1">
  <p:cSld name="1_Content and Image">
    <p:spTree>
      <p:nvGrpSpPr>
        <p:cNvPr id="35" name="Shape 35"/>
        <p:cNvGrpSpPr/>
        <p:nvPr/>
      </p:nvGrpSpPr>
      <p:grpSpPr>
        <a:xfrm>
          <a:off x="0" y="0"/>
          <a:ext cx="0" cy="0"/>
          <a:chOff x="0" y="0"/>
          <a:chExt cx="0" cy="0"/>
        </a:xfrm>
      </p:grpSpPr>
      <p:sp>
        <p:nvSpPr>
          <p:cNvPr id="36" name="Google Shape;36;g217123db2da_0_153"/>
          <p:cNvSpPr txBox="1"/>
          <p:nvPr>
            <p:ph idx="10" type="dt"/>
          </p:nvPr>
        </p:nvSpPr>
        <p:spPr>
          <a:xfrm>
            <a:off x="8081963"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Clr>
                <a:schemeClr val="dk1"/>
              </a:buClr>
              <a:buSzPts val="1500"/>
              <a:buFont typeface="Arial"/>
              <a:buNone/>
              <a:defRPr/>
            </a:lvl1pPr>
            <a:lvl2pPr lvl="1" algn="l">
              <a:lnSpc>
                <a:spcPct val="100000"/>
              </a:lnSpc>
              <a:spcBef>
                <a:spcPts val="0"/>
              </a:spcBef>
              <a:spcAft>
                <a:spcPts val="0"/>
              </a:spcAft>
              <a:buClr>
                <a:schemeClr val="dk1"/>
              </a:buClr>
              <a:buSzPts val="1500"/>
              <a:buFont typeface="Arial"/>
              <a:buNone/>
              <a:defRPr/>
            </a:lvl2pPr>
            <a:lvl3pPr lvl="2" algn="l">
              <a:lnSpc>
                <a:spcPct val="100000"/>
              </a:lnSpc>
              <a:spcBef>
                <a:spcPts val="0"/>
              </a:spcBef>
              <a:spcAft>
                <a:spcPts val="0"/>
              </a:spcAft>
              <a:buClr>
                <a:schemeClr val="dk1"/>
              </a:buClr>
              <a:buSzPts val="1500"/>
              <a:buFont typeface="Arial"/>
              <a:buNone/>
              <a:defRPr/>
            </a:lvl3pPr>
            <a:lvl4pPr lvl="3" algn="l">
              <a:lnSpc>
                <a:spcPct val="100000"/>
              </a:lnSpc>
              <a:spcBef>
                <a:spcPts val="0"/>
              </a:spcBef>
              <a:spcAft>
                <a:spcPts val="0"/>
              </a:spcAft>
              <a:buClr>
                <a:schemeClr val="dk1"/>
              </a:buClr>
              <a:buSzPts val="1500"/>
              <a:buFont typeface="Arial"/>
              <a:buNone/>
              <a:defRPr/>
            </a:lvl4pPr>
            <a:lvl5pPr lvl="4" algn="l">
              <a:lnSpc>
                <a:spcPct val="100000"/>
              </a:lnSpc>
              <a:spcBef>
                <a:spcPts val="0"/>
              </a:spcBef>
              <a:spcAft>
                <a:spcPts val="0"/>
              </a:spcAft>
              <a:buClr>
                <a:schemeClr val="dk1"/>
              </a:buClr>
              <a:buSzPts val="1500"/>
              <a:buFont typeface="Arial"/>
              <a:buNone/>
              <a:defRPr/>
            </a:lvl5pPr>
            <a:lvl6pPr lvl="5" algn="l">
              <a:lnSpc>
                <a:spcPct val="100000"/>
              </a:lnSpc>
              <a:spcBef>
                <a:spcPts val="0"/>
              </a:spcBef>
              <a:spcAft>
                <a:spcPts val="0"/>
              </a:spcAft>
              <a:buClr>
                <a:schemeClr val="dk1"/>
              </a:buClr>
              <a:buSzPts val="1500"/>
              <a:buFont typeface="Arial"/>
              <a:buNone/>
              <a:defRPr/>
            </a:lvl6pPr>
            <a:lvl7pPr lvl="6" algn="l">
              <a:lnSpc>
                <a:spcPct val="100000"/>
              </a:lnSpc>
              <a:spcBef>
                <a:spcPts val="0"/>
              </a:spcBef>
              <a:spcAft>
                <a:spcPts val="0"/>
              </a:spcAft>
              <a:buClr>
                <a:schemeClr val="dk1"/>
              </a:buClr>
              <a:buSzPts val="1500"/>
              <a:buFont typeface="Arial"/>
              <a:buNone/>
              <a:defRPr/>
            </a:lvl7pPr>
            <a:lvl8pPr lvl="7" algn="l">
              <a:lnSpc>
                <a:spcPct val="100000"/>
              </a:lnSpc>
              <a:spcBef>
                <a:spcPts val="0"/>
              </a:spcBef>
              <a:spcAft>
                <a:spcPts val="0"/>
              </a:spcAft>
              <a:buClr>
                <a:schemeClr val="dk1"/>
              </a:buClr>
              <a:buSzPts val="1500"/>
              <a:buFont typeface="Arial"/>
              <a:buNone/>
              <a:defRPr/>
            </a:lvl8pPr>
            <a:lvl9pPr lvl="8" algn="l">
              <a:lnSpc>
                <a:spcPct val="100000"/>
              </a:lnSpc>
              <a:spcBef>
                <a:spcPts val="0"/>
              </a:spcBef>
              <a:spcAft>
                <a:spcPts val="0"/>
              </a:spcAft>
              <a:buClr>
                <a:schemeClr val="dk1"/>
              </a:buClr>
              <a:buSzPts val="1500"/>
              <a:buFont typeface="Arial"/>
              <a:buNone/>
              <a:defRPr/>
            </a:lvl9pPr>
          </a:lstStyle>
          <a:p/>
        </p:txBody>
      </p:sp>
      <p:sp>
        <p:nvSpPr>
          <p:cNvPr id="37" name="Google Shape;37;g217123db2da_0_153"/>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500"/>
              <a:buFont typeface="Arial"/>
              <a:buNone/>
              <a:defRPr/>
            </a:lvl1pPr>
            <a:lvl2pPr lvl="1" algn="l">
              <a:lnSpc>
                <a:spcPct val="100000"/>
              </a:lnSpc>
              <a:spcBef>
                <a:spcPts val="0"/>
              </a:spcBef>
              <a:spcAft>
                <a:spcPts val="0"/>
              </a:spcAft>
              <a:buClr>
                <a:schemeClr val="dk1"/>
              </a:buClr>
              <a:buSzPts val="1500"/>
              <a:buFont typeface="Arial"/>
              <a:buNone/>
              <a:defRPr/>
            </a:lvl2pPr>
            <a:lvl3pPr lvl="2" algn="l">
              <a:lnSpc>
                <a:spcPct val="100000"/>
              </a:lnSpc>
              <a:spcBef>
                <a:spcPts val="0"/>
              </a:spcBef>
              <a:spcAft>
                <a:spcPts val="0"/>
              </a:spcAft>
              <a:buClr>
                <a:schemeClr val="dk1"/>
              </a:buClr>
              <a:buSzPts val="1500"/>
              <a:buFont typeface="Arial"/>
              <a:buNone/>
              <a:defRPr/>
            </a:lvl3pPr>
            <a:lvl4pPr lvl="3" algn="l">
              <a:lnSpc>
                <a:spcPct val="100000"/>
              </a:lnSpc>
              <a:spcBef>
                <a:spcPts val="0"/>
              </a:spcBef>
              <a:spcAft>
                <a:spcPts val="0"/>
              </a:spcAft>
              <a:buClr>
                <a:schemeClr val="dk1"/>
              </a:buClr>
              <a:buSzPts val="1500"/>
              <a:buFont typeface="Arial"/>
              <a:buNone/>
              <a:defRPr/>
            </a:lvl4pPr>
            <a:lvl5pPr lvl="4" algn="l">
              <a:lnSpc>
                <a:spcPct val="100000"/>
              </a:lnSpc>
              <a:spcBef>
                <a:spcPts val="0"/>
              </a:spcBef>
              <a:spcAft>
                <a:spcPts val="0"/>
              </a:spcAft>
              <a:buClr>
                <a:schemeClr val="dk1"/>
              </a:buClr>
              <a:buSzPts val="1500"/>
              <a:buFont typeface="Arial"/>
              <a:buNone/>
              <a:defRPr/>
            </a:lvl5pPr>
            <a:lvl6pPr lvl="5" algn="l">
              <a:lnSpc>
                <a:spcPct val="100000"/>
              </a:lnSpc>
              <a:spcBef>
                <a:spcPts val="0"/>
              </a:spcBef>
              <a:spcAft>
                <a:spcPts val="0"/>
              </a:spcAft>
              <a:buClr>
                <a:schemeClr val="dk1"/>
              </a:buClr>
              <a:buSzPts val="1500"/>
              <a:buFont typeface="Arial"/>
              <a:buNone/>
              <a:defRPr/>
            </a:lvl6pPr>
            <a:lvl7pPr lvl="6" algn="l">
              <a:lnSpc>
                <a:spcPct val="100000"/>
              </a:lnSpc>
              <a:spcBef>
                <a:spcPts val="0"/>
              </a:spcBef>
              <a:spcAft>
                <a:spcPts val="0"/>
              </a:spcAft>
              <a:buClr>
                <a:schemeClr val="dk1"/>
              </a:buClr>
              <a:buSzPts val="1500"/>
              <a:buFont typeface="Arial"/>
              <a:buNone/>
              <a:defRPr/>
            </a:lvl7pPr>
            <a:lvl8pPr lvl="7" algn="l">
              <a:lnSpc>
                <a:spcPct val="100000"/>
              </a:lnSpc>
              <a:spcBef>
                <a:spcPts val="0"/>
              </a:spcBef>
              <a:spcAft>
                <a:spcPts val="0"/>
              </a:spcAft>
              <a:buClr>
                <a:schemeClr val="dk1"/>
              </a:buClr>
              <a:buSzPts val="1500"/>
              <a:buFont typeface="Arial"/>
              <a:buNone/>
              <a:defRPr/>
            </a:lvl8pPr>
            <a:lvl9pPr lvl="8" algn="l">
              <a:lnSpc>
                <a:spcPct val="100000"/>
              </a:lnSpc>
              <a:spcBef>
                <a:spcPts val="0"/>
              </a:spcBef>
              <a:spcAft>
                <a:spcPts val="0"/>
              </a:spcAft>
              <a:buClr>
                <a:schemeClr val="dk1"/>
              </a:buClr>
              <a:buSzPts val="1500"/>
              <a:buFont typeface="Arial"/>
              <a:buNone/>
              <a:defRPr/>
            </a:lvl9pPr>
          </a:lstStyle>
          <a:p/>
        </p:txBody>
      </p:sp>
      <p:sp>
        <p:nvSpPr>
          <p:cNvPr id="38" name="Google Shape;38;g217123db2da_0_153"/>
          <p:cNvSpPr txBox="1"/>
          <p:nvPr>
            <p:ph idx="12" type="sldNum"/>
          </p:nvPr>
        </p:nvSpPr>
        <p:spPr>
          <a:xfrm>
            <a:off x="11250151"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9" name="Google Shape;39;g217123db2da_0_153"/>
          <p:cNvSpPr txBox="1"/>
          <p:nvPr>
            <p:ph idx="1" type="body"/>
          </p:nvPr>
        </p:nvSpPr>
        <p:spPr>
          <a:xfrm>
            <a:off x="720727" y="1296988"/>
            <a:ext cx="55188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900"/>
              <a:buNone/>
              <a:defRPr/>
            </a:lvl1pPr>
            <a:lvl2pPr indent="-228600" lvl="1" marL="914400" algn="l">
              <a:lnSpc>
                <a:spcPct val="90000"/>
              </a:lnSpc>
              <a:spcBef>
                <a:spcPts val="1700"/>
              </a:spcBef>
              <a:spcAft>
                <a:spcPts val="0"/>
              </a:spcAft>
              <a:buClr>
                <a:schemeClr val="accent3"/>
              </a:buClr>
              <a:buSzPts val="1900"/>
              <a:buNone/>
              <a:defRPr/>
            </a:lvl2pPr>
            <a:lvl3pPr indent="-228600" lvl="2" marL="1371600" algn="l">
              <a:lnSpc>
                <a:spcPct val="100000"/>
              </a:lnSpc>
              <a:spcBef>
                <a:spcPts val="500"/>
              </a:spcBef>
              <a:spcAft>
                <a:spcPts val="0"/>
              </a:spcAft>
              <a:buSzPts val="1900"/>
              <a:buNone/>
              <a:defRPr/>
            </a:lvl3pPr>
            <a:lvl4pPr indent="-349250" lvl="3" marL="1828800" algn="l">
              <a:lnSpc>
                <a:spcPct val="100000"/>
              </a:lnSpc>
              <a:spcBef>
                <a:spcPts val="2800"/>
              </a:spcBef>
              <a:spcAft>
                <a:spcPts val="0"/>
              </a:spcAft>
              <a:buSzPts val="1900"/>
              <a:buChar char="•"/>
              <a:defRPr/>
            </a:lvl4pPr>
            <a:lvl5pPr indent="-349250" lvl="4" marL="2286000" algn="l">
              <a:lnSpc>
                <a:spcPct val="100000"/>
              </a:lnSpc>
              <a:spcBef>
                <a:spcPts val="800"/>
              </a:spcBef>
              <a:spcAft>
                <a:spcPts val="0"/>
              </a:spcAft>
              <a:buSzPts val="1900"/>
              <a:buChar char="•"/>
              <a:defRPr/>
            </a:lvl5pPr>
            <a:lvl6pPr indent="-349250" lvl="5" marL="2743200" algn="l">
              <a:lnSpc>
                <a:spcPct val="90000"/>
              </a:lnSpc>
              <a:spcBef>
                <a:spcPts val="8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0" name="Google Shape;40;g217123db2da_0_153"/>
          <p:cNvSpPr txBox="1"/>
          <p:nvPr>
            <p:ph type="title"/>
          </p:nvPr>
        </p:nvSpPr>
        <p:spPr>
          <a:xfrm>
            <a:off x="720727" y="722313"/>
            <a:ext cx="55188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900"/>
              <a:buFont typeface="Arial"/>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1" name="Google Shape;41;g217123db2da_0_153"/>
          <p:cNvSpPr/>
          <p:nvPr>
            <p:ph idx="2" type="pic"/>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22"/>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2"/>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2"/>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2"/>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7" name="Google Shape;47;p22"/>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48" name="Shape 48"/>
        <p:cNvGrpSpPr/>
        <p:nvPr/>
      </p:nvGrpSpPr>
      <p:grpSpPr>
        <a:xfrm>
          <a:off x="0" y="0"/>
          <a:ext cx="0" cy="0"/>
          <a:chOff x="0" y="0"/>
          <a:chExt cx="0" cy="0"/>
        </a:xfrm>
      </p:grpSpPr>
      <p:sp>
        <p:nvSpPr>
          <p:cNvPr id="49" name="Google Shape;49;g216bb1a2444_4_146"/>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g216bb1a2444_4_146"/>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g216bb1a2444_4_146"/>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g216bb1a2444_4_146"/>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3" name="Google Shape;53;g216bb1a2444_4_146"/>
          <p:cNvSpPr/>
          <p:nvPr>
            <p:ph idx="2" type="pic"/>
          </p:nvPr>
        </p:nvSpPr>
        <p:spPr>
          <a:xfrm>
            <a:off x="720725" y="1857600"/>
            <a:ext cx="5302800" cy="2016000"/>
          </a:xfrm>
          <a:prstGeom prst="rect">
            <a:avLst/>
          </a:prstGeom>
          <a:solidFill>
            <a:srgbClr val="D8D8D8"/>
          </a:solidFill>
          <a:ln>
            <a:noFill/>
          </a:ln>
        </p:spPr>
      </p:sp>
      <p:sp>
        <p:nvSpPr>
          <p:cNvPr id="54" name="Google Shape;54;g216bb1a2444_4_146"/>
          <p:cNvSpPr txBox="1"/>
          <p:nvPr>
            <p:ph idx="1" type="body"/>
          </p:nvPr>
        </p:nvSpPr>
        <p:spPr>
          <a:xfrm>
            <a:off x="720725"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g216bb1a2444_4_146"/>
          <p:cNvSpPr/>
          <p:nvPr>
            <p:ph idx="3" type="pic"/>
          </p:nvPr>
        </p:nvSpPr>
        <p:spPr>
          <a:xfrm>
            <a:off x="6166888" y="1857600"/>
            <a:ext cx="5302800" cy="2016000"/>
          </a:xfrm>
          <a:prstGeom prst="rect">
            <a:avLst/>
          </a:prstGeom>
          <a:solidFill>
            <a:srgbClr val="D8D8D8"/>
          </a:solidFill>
          <a:ln>
            <a:noFill/>
          </a:ln>
        </p:spPr>
      </p:sp>
      <p:sp>
        <p:nvSpPr>
          <p:cNvPr id="56" name="Google Shape;56;g216bb1a2444_4_146"/>
          <p:cNvSpPr txBox="1"/>
          <p:nvPr>
            <p:ph idx="4" type="body"/>
          </p:nvPr>
        </p:nvSpPr>
        <p:spPr>
          <a:xfrm>
            <a:off x="6166888"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14"/>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4"/>
          <p:cNvSpPr txBox="1"/>
          <p:nvPr>
            <p:ph idx="1" type="body"/>
          </p:nvPr>
        </p:nvSpPr>
        <p:spPr>
          <a:xfrm>
            <a:off x="720723"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4"/>
          <p:cNvSpPr txBox="1"/>
          <p:nvPr>
            <p:ph idx="2" type="body"/>
          </p:nvPr>
        </p:nvSpPr>
        <p:spPr>
          <a:xfrm>
            <a:off x="6096000"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4"/>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4"/>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4"/>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64" name="Shape 64"/>
        <p:cNvGrpSpPr/>
        <p:nvPr/>
      </p:nvGrpSpPr>
      <p:grpSpPr>
        <a:xfrm>
          <a:off x="0" y="0"/>
          <a:ext cx="0" cy="0"/>
          <a:chOff x="0" y="0"/>
          <a:chExt cx="0" cy="0"/>
        </a:xfrm>
      </p:grpSpPr>
      <p:sp>
        <p:nvSpPr>
          <p:cNvPr id="65" name="Google Shape;65;p11"/>
          <p:cNvSpPr txBox="1"/>
          <p:nvPr>
            <p:ph type="ctrTitle"/>
          </p:nvPr>
        </p:nvSpPr>
        <p:spPr>
          <a:xfrm>
            <a:off x="720725" y="2854801"/>
            <a:ext cx="4073912" cy="1018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 type="subTitle"/>
          </p:nvPr>
        </p:nvSpPr>
        <p:spPr>
          <a:xfrm>
            <a:off x="720725" y="3873600"/>
            <a:ext cx="4073912" cy="444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2400"/>
              <a:buNone/>
              <a:defRPr b="0" sz="2400">
                <a:solidFill>
                  <a:schemeClr val="accent2"/>
                </a:solidFill>
              </a:defRPr>
            </a:lvl1pPr>
            <a:lvl2pPr lvl="1" algn="l">
              <a:lnSpc>
                <a:spcPct val="105000"/>
              </a:lnSpc>
              <a:spcBef>
                <a:spcPts val="0"/>
              </a:spcBef>
              <a:spcAft>
                <a:spcPts val="0"/>
              </a:spcAft>
              <a:buClr>
                <a:schemeClr val="accent2"/>
              </a:buClr>
              <a:buSzPts val="2400"/>
              <a:buNone/>
              <a:defRPr b="1" sz="2400">
                <a:solidFill>
                  <a:schemeClr val="accent2"/>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7" name="Google Shape;67;p11"/>
          <p:cNvSpPr/>
          <p:nvPr>
            <p:ph idx="2" type="pic"/>
          </p:nvPr>
        </p:nvSpPr>
        <p:spPr>
          <a:xfrm>
            <a:off x="5287200" y="0"/>
            <a:ext cx="6858000" cy="6858000"/>
          </a:xfrm>
          <a:prstGeom prst="rect">
            <a:avLst/>
          </a:prstGeom>
          <a:solidFill>
            <a:srgbClr val="D8D8D8"/>
          </a:solidFill>
          <a:ln>
            <a:noFill/>
          </a:ln>
        </p:spPr>
      </p:sp>
      <p:pic>
        <p:nvPicPr>
          <p:cNvPr descr="Logo&#10;&#10;Description automatically generated" id="68" name="Google Shape;68;p11"/>
          <p:cNvPicPr preferRelativeResize="0"/>
          <p:nvPr/>
        </p:nvPicPr>
        <p:blipFill rotWithShape="1">
          <a:blip r:embed="rId2">
            <a:alphaModFix/>
          </a:blip>
          <a:srcRect b="0" l="0" r="0" t="0"/>
          <a:stretch/>
        </p:blipFill>
        <p:spPr>
          <a:xfrm>
            <a:off x="720725" y="860400"/>
            <a:ext cx="2970000" cy="838750"/>
          </a:xfrm>
          <a:prstGeom prst="rect">
            <a:avLst/>
          </a:prstGeom>
          <a:noFill/>
          <a:ln>
            <a:noFill/>
          </a:ln>
        </p:spPr>
      </p:pic>
      <p:grpSp>
        <p:nvGrpSpPr>
          <p:cNvPr id="69" name="Google Shape;69;p11"/>
          <p:cNvGrpSpPr/>
          <p:nvPr/>
        </p:nvGrpSpPr>
        <p:grpSpPr>
          <a:xfrm>
            <a:off x="720725" y="5472000"/>
            <a:ext cx="4009268" cy="694945"/>
            <a:chOff x="720725" y="5218493"/>
            <a:chExt cx="4009268" cy="694945"/>
          </a:xfrm>
        </p:grpSpPr>
        <p:pic>
          <p:nvPicPr>
            <p:cNvPr id="70" name="Google Shape;70;p11"/>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71" name="Google Shape;71;p11"/>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72" name="Google Shape;72;p11"/>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73" name="Google Shape;73;p11"/>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1"/>
        </a:solidFill>
      </p:bgPr>
    </p:bg>
    <p:spTree>
      <p:nvGrpSpPr>
        <p:cNvPr id="74" name="Shape 74"/>
        <p:cNvGrpSpPr/>
        <p:nvPr/>
      </p:nvGrpSpPr>
      <p:grpSpPr>
        <a:xfrm>
          <a:off x="0" y="0"/>
          <a:ext cx="0" cy="0"/>
          <a:chOff x="0" y="0"/>
          <a:chExt cx="0" cy="0"/>
        </a:xfrm>
      </p:grpSpPr>
      <p:sp>
        <p:nvSpPr>
          <p:cNvPr id="75" name="Google Shape;75;p20"/>
          <p:cNvSpPr txBox="1"/>
          <p:nvPr>
            <p:ph type="title"/>
          </p:nvPr>
        </p:nvSpPr>
        <p:spPr>
          <a:xfrm>
            <a:off x="720725" y="1296988"/>
            <a:ext cx="6155488"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4900"/>
              <a:buFont typeface="Arial"/>
              <a:buNone/>
              <a:defRPr sz="4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0"/>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77" name="Google Shape;77;p20"/>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3600"/>
              <a:buFont typeface="Arial"/>
              <a:buNone/>
              <a:defRPr b="1" i="0" sz="36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1701"/>
              </a:spcBef>
              <a:spcAft>
                <a:spcPts val="0"/>
              </a:spcAft>
              <a:buClr>
                <a:schemeClr val="accent3"/>
              </a:buClr>
              <a:buSzPts val="2000"/>
              <a:buFont typeface="Arial"/>
              <a:buNone/>
              <a:defRPr b="1" i="0" sz="2000" u="none" cap="none" strike="noStrike">
                <a:solidFill>
                  <a:schemeClr val="accent3"/>
                </a:solidFill>
                <a:latin typeface="Arial"/>
                <a:ea typeface="Arial"/>
                <a:cs typeface="Arial"/>
                <a:sym typeface="Arial"/>
              </a:defRPr>
            </a:lvl2pPr>
            <a:lvl3pPr indent="-228600" lvl="2" marL="1371600" marR="0" rtl="0" algn="l">
              <a:lnSpc>
                <a:spcPct val="100000"/>
              </a:lnSpc>
              <a:spcBef>
                <a:spcPts val="567"/>
              </a:spcBef>
              <a:spcAft>
                <a:spcPts val="0"/>
              </a:spcAft>
              <a:buClr>
                <a:schemeClr val="accent1"/>
              </a:buClr>
              <a:buSzPts val="1800"/>
              <a:buFont typeface="Arial"/>
              <a:buNone/>
              <a:defRPr b="1" i="0" sz="1800" u="none" cap="none" strike="noStrike">
                <a:solidFill>
                  <a:schemeClr val="dk2"/>
                </a:solidFill>
                <a:latin typeface="Arial"/>
                <a:ea typeface="Arial"/>
                <a:cs typeface="Arial"/>
                <a:sym typeface="Arial"/>
              </a:defRPr>
            </a:lvl3pPr>
            <a:lvl4pPr indent="-330200" lvl="3" marL="1828800" marR="0" rtl="0" algn="l">
              <a:lnSpc>
                <a:spcPct val="100000"/>
              </a:lnSpc>
              <a:spcBef>
                <a:spcPts val="2835"/>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00000"/>
              </a:lnSpc>
              <a:spcBef>
                <a:spcPts val="850"/>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5pPr>
            <a:lvl6pPr indent="-342900" lvl="5" marL="2743200" marR="0" rtl="0" algn="l">
              <a:lnSpc>
                <a:spcPct val="90000"/>
              </a:lnSpc>
              <a:spcBef>
                <a:spcPts val="85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6"/>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6"/>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6"/>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5" name="Google Shape;15;p6"/>
          <p:cNvCxnSpPr/>
          <p:nvPr/>
        </p:nvCxnSpPr>
        <p:spPr>
          <a:xfrm>
            <a:off x="1766400" y="6361716"/>
            <a:ext cx="10425600" cy="0"/>
          </a:xfrm>
          <a:prstGeom prst="straightConnector1">
            <a:avLst/>
          </a:prstGeom>
          <a:noFill/>
          <a:ln cap="flat" cmpd="sng" w="9525">
            <a:solidFill>
              <a:schemeClr val="accent4"/>
            </a:solidFill>
            <a:prstDash val="solid"/>
            <a:miter lim="800000"/>
            <a:headEnd len="sm" w="sm" type="none"/>
            <a:tailEnd len="sm" w="sm" type="none"/>
          </a:ln>
        </p:spPr>
      </p:cxnSp>
      <p:pic>
        <p:nvPicPr>
          <p:cNvPr id="16" name="Google Shape;16;p6"/>
          <p:cNvPicPr preferRelativeResize="0"/>
          <p:nvPr/>
        </p:nvPicPr>
        <p:blipFill rotWithShape="1">
          <a:blip r:embed="rId1">
            <a:alphaModFix/>
          </a:blip>
          <a:srcRect b="0" l="0" r="0" t="0"/>
          <a:stretch/>
        </p:blipFill>
        <p:spPr>
          <a:xfrm>
            <a:off x="720725" y="6195599"/>
            <a:ext cx="899162" cy="33223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eu4oceanobs.eu/wp-content/uploads/2022/06/IMDOS-flyer-24062022.pdf" TargetMode="External"/><Relationship Id="rId4" Type="http://schemas.openxmlformats.org/officeDocument/2006/relationships/hyperlink" Target="https://www.eu4oceanobs.eu/wp-content/uploads/2022/06/IMDOS-flyer-24062022.pdf" TargetMode="External"/><Relationship Id="rId9" Type="http://schemas.openxmlformats.org/officeDocument/2006/relationships/image" Target="../media/image14.png"/><Relationship Id="rId5" Type="http://schemas.openxmlformats.org/officeDocument/2006/relationships/hyperlink" Target="https://www.eu4oceanobs.eu/integrating-marine-litter-monitoring-to-inform-action-at-the-un-ocean-conference/" TargetMode="External"/><Relationship Id="rId6" Type="http://schemas.openxmlformats.org/officeDocument/2006/relationships/hyperlink" Target="https://www.eu4oceanobs.eu/integrating-marine-litter-monitoring-to-inform-action-at-the-un-ocean-conference/" TargetMode="External"/><Relationship Id="rId7" Type="http://schemas.openxmlformats.org/officeDocument/2006/relationships/hyperlink" Target="https://eurosea.eu/download/eurosea_d1-5_marine_plastics_eov_and_common_sampling_protocol/?wpdmdl=4909&amp;refresh=64491ba4d74e11682512804" TargetMode="External"/><Relationship Id="rId8"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goosocean.org/index.php?option=com_oe&amp;task=viewDocumentRecord&amp;docID=22567" TargetMode="External"/><Relationship Id="rId4" Type="http://schemas.openxmlformats.org/officeDocument/2006/relationships/hyperlink" Target="https://eurosea.eu/download/eurosea_d1-5_marine_plastics_eov_and_common_sampling_protocol/?wpdmdl=4909&amp;refresh=64491ba4d74e11682512804" TargetMode="External"/><Relationship Id="rId5"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www.iqoe.org/" TargetMode="External"/><Relationship Id="rId4" Type="http://schemas.openxmlformats.org/officeDocument/2006/relationships/hyperlink" Target="https://www.goosocean.org/index.php?option=com_oe&amp;task=viewDocumentRecord&amp;docID=2256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
          <p:cNvSpPr txBox="1"/>
          <p:nvPr>
            <p:ph type="ctrTitle"/>
          </p:nvPr>
        </p:nvSpPr>
        <p:spPr>
          <a:xfrm>
            <a:off x="1368000" y="2790000"/>
            <a:ext cx="10460700" cy="147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000"/>
              <a:buFont typeface="Arial"/>
              <a:buNone/>
            </a:pPr>
            <a:r>
              <a:rPr lang="en-GB" sz="4600"/>
              <a:t>Strategic Objective 10</a:t>
            </a:r>
            <a:endParaRPr sz="4600"/>
          </a:p>
          <a:p>
            <a:pPr indent="0" lvl="0" marL="0" rtl="0" algn="l">
              <a:lnSpc>
                <a:spcPct val="90000"/>
              </a:lnSpc>
              <a:spcBef>
                <a:spcPts val="0"/>
              </a:spcBef>
              <a:spcAft>
                <a:spcPts val="0"/>
              </a:spcAft>
              <a:buClr>
                <a:schemeClr val="lt1"/>
              </a:buClr>
              <a:buSzPts val="5000"/>
              <a:buFont typeface="Arial"/>
              <a:buNone/>
            </a:pPr>
            <a:r>
              <a:rPr lang="en-GB" sz="3000">
                <a:solidFill>
                  <a:schemeClr val="accent2"/>
                </a:solidFill>
              </a:rPr>
              <a:t>Observe human impacts on the ocean</a:t>
            </a:r>
            <a:br>
              <a:rPr lang="en-GB">
                <a:solidFill>
                  <a:schemeClr val="accent2"/>
                </a:solidFill>
              </a:rPr>
            </a:br>
            <a:endParaRPr>
              <a:solidFill>
                <a:schemeClr val="accent2"/>
              </a:solidFill>
            </a:endParaRPr>
          </a:p>
        </p:txBody>
      </p:sp>
      <p:sp>
        <p:nvSpPr>
          <p:cNvPr id="132" name="Google Shape;132;p1"/>
          <p:cNvSpPr txBox="1"/>
          <p:nvPr>
            <p:ph idx="1" type="subTitle"/>
          </p:nvPr>
        </p:nvSpPr>
        <p:spPr>
          <a:xfrm>
            <a:off x="1368000" y="4266000"/>
            <a:ext cx="9090600" cy="9282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dk1"/>
              </a:buClr>
              <a:buSzPts val="1100"/>
              <a:buFont typeface="Arial"/>
              <a:buNone/>
            </a:pPr>
            <a:r>
              <a:rPr b="0" i="1" lang="en-GB" sz="2000"/>
              <a:t>Presenter: Artur Palacz, GOOS Biogeochemistry Panel Project Officer</a:t>
            </a:r>
            <a:endParaRPr b="0" i="1" sz="2000"/>
          </a:p>
          <a:p>
            <a:pPr indent="0" lvl="0" marL="0" rtl="0" algn="l">
              <a:lnSpc>
                <a:spcPct val="105000"/>
              </a:lnSpc>
              <a:spcBef>
                <a:spcPts val="0"/>
              </a:spcBef>
              <a:spcAft>
                <a:spcPts val="0"/>
              </a:spcAft>
              <a:buClr>
                <a:schemeClr val="dk1"/>
              </a:buClr>
              <a:buSzPts val="1100"/>
              <a:buFont typeface="Arial"/>
              <a:buNone/>
            </a:pPr>
            <a:r>
              <a:t/>
            </a:r>
            <a:endParaRPr/>
          </a:p>
          <a:p>
            <a:pPr indent="0" lvl="0" marL="0" rtl="0" algn="l">
              <a:lnSpc>
                <a:spcPct val="105000"/>
              </a:lnSpc>
              <a:spcBef>
                <a:spcPts val="0"/>
              </a:spcBef>
              <a:spcAft>
                <a:spcPts val="0"/>
              </a:spcAft>
              <a:buClr>
                <a:schemeClr val="dk1"/>
              </a:buClr>
              <a:buSzPts val="1100"/>
              <a:buFont typeface="Arial"/>
              <a:buNone/>
            </a:pPr>
            <a:r>
              <a:rPr lang="en-GB"/>
              <a:t>GOOS 12th Steering Committee meeting, 25 - 26 April 2023</a:t>
            </a:r>
            <a:endParaRPr/>
          </a:p>
        </p:txBody>
      </p:sp>
      <p:pic>
        <p:nvPicPr>
          <p:cNvPr id="133" name="Google Shape;133;p1"/>
          <p:cNvPicPr preferRelativeResize="0"/>
          <p:nvPr/>
        </p:nvPicPr>
        <p:blipFill rotWithShape="1">
          <a:blip r:embed="rId3">
            <a:alphaModFix/>
          </a:blip>
          <a:srcRect b="0" l="0" r="0" t="0"/>
          <a:stretch/>
        </p:blipFill>
        <p:spPr>
          <a:xfrm>
            <a:off x="6096000" y="226275"/>
            <a:ext cx="5839476" cy="1476000"/>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5"/>
          <p:cNvSpPr txBox="1"/>
          <p:nvPr>
            <p:ph type="ctrTitle"/>
          </p:nvPr>
        </p:nvSpPr>
        <p:spPr>
          <a:xfrm>
            <a:off x="601456" y="2854801"/>
            <a:ext cx="4073912" cy="1018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6000"/>
              <a:buFont typeface="Arial"/>
              <a:buNone/>
            </a:pPr>
            <a:r>
              <a:rPr lang="en-GB"/>
              <a:t>Thank you</a:t>
            </a:r>
            <a:endParaRPr/>
          </a:p>
        </p:txBody>
      </p:sp>
      <p:sp>
        <p:nvSpPr>
          <p:cNvPr id="211" name="Google Shape;211;p5"/>
          <p:cNvSpPr txBox="1"/>
          <p:nvPr>
            <p:ph idx="1" type="subTitle"/>
          </p:nvPr>
        </p:nvSpPr>
        <p:spPr>
          <a:xfrm>
            <a:off x="720725" y="3873600"/>
            <a:ext cx="4073912" cy="4446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accent2"/>
              </a:buClr>
              <a:buSzPts val="2400"/>
              <a:buNone/>
            </a:pPr>
            <a:r>
              <a:rPr lang="en-GB"/>
              <a:t>goosocean.org</a:t>
            </a:r>
            <a:endParaRPr/>
          </a:p>
        </p:txBody>
      </p:sp>
      <p:pic>
        <p:nvPicPr>
          <p:cNvPr id="212" name="Google Shape;212;p5"/>
          <p:cNvPicPr preferRelativeResize="0"/>
          <p:nvPr>
            <p:ph idx="2" type="pic"/>
          </p:nvPr>
        </p:nvPicPr>
        <p:blipFill rotWithShape="1">
          <a:blip r:embed="rId3">
            <a:alphaModFix/>
          </a:blip>
          <a:srcRect b="1409" l="0" r="0" t="1399"/>
          <a:stretch/>
        </p:blipFill>
        <p:spPr>
          <a:xfrm>
            <a:off x="7328150" y="0"/>
            <a:ext cx="4863850" cy="6303150"/>
          </a:xfrm>
          <a:prstGeom prst="rect">
            <a:avLst/>
          </a:prstGeom>
          <a:solidFill>
            <a:srgbClr val="D8D8D8"/>
          </a:solid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6" name="Shape 216"/>
        <p:cNvGrpSpPr/>
        <p:nvPr/>
      </p:nvGrpSpPr>
      <p:grpSpPr>
        <a:xfrm>
          <a:off x="0" y="0"/>
          <a:ext cx="0" cy="0"/>
          <a:chOff x="0" y="0"/>
          <a:chExt cx="0" cy="0"/>
        </a:xfrm>
      </p:grpSpPr>
      <p:sp>
        <p:nvSpPr>
          <p:cNvPr id="217" name="Google Shape;217;p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sp>
        <p:nvSpPr>
          <p:cNvPr id="218" name="Google Shape;218;p3"/>
          <p:cNvSpPr txBox="1"/>
          <p:nvPr>
            <p:ph idx="1" type="body"/>
          </p:nvPr>
        </p:nvSpPr>
        <p:spPr>
          <a:xfrm>
            <a:off x="720725" y="2052638"/>
            <a:ext cx="5518150" cy="3860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600"/>
              <a:buNone/>
            </a:pPr>
            <a:r>
              <a:rPr lang="en-GB"/>
              <a:t>The picture slides are predefined with picture placeholders that help you to manage the image you add into the field. </a:t>
            </a:r>
            <a:endParaRPr/>
          </a:p>
          <a:p>
            <a:pPr indent="0" lvl="0" marL="0" rtl="0" algn="l">
              <a:lnSpc>
                <a:spcPct val="100000"/>
              </a:lnSpc>
              <a:spcBef>
                <a:spcPts val="1701"/>
              </a:spcBef>
              <a:spcAft>
                <a:spcPts val="0"/>
              </a:spcAft>
              <a:buClr>
                <a:schemeClr val="dk2"/>
              </a:buClr>
              <a:buSzPts val="1600"/>
              <a:buNone/>
            </a:pPr>
            <a:r>
              <a:rPr lang="en-GB"/>
              <a:t>Click the button in the middle of the field to select and import the picture you want to use. The picture field will automatically fill the field with the image.</a:t>
            </a:r>
            <a:endParaRPr/>
          </a:p>
          <a:p>
            <a:pPr indent="0" lvl="0" marL="0" rtl="0" algn="l">
              <a:lnSpc>
                <a:spcPct val="100000"/>
              </a:lnSpc>
              <a:spcBef>
                <a:spcPts val="1701"/>
              </a:spcBef>
              <a:spcAft>
                <a:spcPts val="0"/>
              </a:spcAft>
              <a:buClr>
                <a:schemeClr val="dk2"/>
              </a:buClr>
              <a:buSzPts val="1600"/>
              <a:buNone/>
            </a:pPr>
            <a:r>
              <a:rPr lang="en-GB"/>
              <a:t>You can edit the position of the image using the crop tool, which is in the ‘Picture Tools &gt; Format menu. This menu appears when you click on an image.</a:t>
            </a:r>
            <a:endParaRPr/>
          </a:p>
          <a:p>
            <a:pPr indent="0" lvl="0" marL="0" rtl="0" algn="l">
              <a:lnSpc>
                <a:spcPct val="100000"/>
              </a:lnSpc>
              <a:spcBef>
                <a:spcPts val="1701"/>
              </a:spcBef>
              <a:spcAft>
                <a:spcPts val="0"/>
              </a:spcAft>
              <a:buClr>
                <a:schemeClr val="dk2"/>
              </a:buClr>
              <a:buSzPts val="1600"/>
              <a:buNone/>
            </a:pPr>
            <a:r>
              <a:rPr lang="en-GB"/>
              <a:t>The crop tool allows you to enlarge, adjust position or crop the image to fit.</a:t>
            </a:r>
            <a:endParaRPr/>
          </a:p>
          <a:p>
            <a:pPr indent="0" lvl="0" marL="0" rtl="0" algn="l">
              <a:lnSpc>
                <a:spcPct val="100000"/>
              </a:lnSpc>
              <a:spcBef>
                <a:spcPts val="1701"/>
              </a:spcBef>
              <a:spcAft>
                <a:spcPts val="0"/>
              </a:spcAft>
              <a:buClr>
                <a:schemeClr val="dk2"/>
              </a:buClr>
              <a:buSzPts val="1600"/>
              <a:buNone/>
            </a:pPr>
            <a:r>
              <a:t/>
            </a:r>
            <a:endParaRPr/>
          </a:p>
          <a:p>
            <a:pPr indent="0" lvl="0" marL="0" rtl="0" algn="l">
              <a:lnSpc>
                <a:spcPct val="100000"/>
              </a:lnSpc>
              <a:spcBef>
                <a:spcPts val="1701"/>
              </a:spcBef>
              <a:spcAft>
                <a:spcPts val="0"/>
              </a:spcAft>
              <a:buClr>
                <a:schemeClr val="dk2"/>
              </a:buClr>
              <a:buSzPts val="1600"/>
              <a:buNone/>
            </a:pPr>
            <a:r>
              <a:t/>
            </a:r>
            <a:endParaRPr/>
          </a:p>
        </p:txBody>
      </p:sp>
      <p:sp>
        <p:nvSpPr>
          <p:cNvPr id="219" name="Google Shape;219;p3"/>
          <p:cNvSpPr txBox="1"/>
          <p:nvPr>
            <p:ph type="title"/>
          </p:nvPr>
        </p:nvSpPr>
        <p:spPr>
          <a:xfrm>
            <a:off x="720724" y="722313"/>
            <a:ext cx="5784403" cy="574675"/>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Notes to the template</a:t>
            </a:r>
            <a:br>
              <a:rPr lang="en-GB"/>
            </a:br>
            <a:r>
              <a:rPr lang="en-GB"/>
              <a:t>Using image placeholders</a:t>
            </a:r>
            <a:endParaRPr/>
          </a:p>
        </p:txBody>
      </p:sp>
      <p:sp>
        <p:nvSpPr>
          <p:cNvPr id="220" name="Google Shape;220;p3"/>
          <p:cNvSpPr/>
          <p:nvPr>
            <p:ph idx="2" type="pic"/>
          </p:nvPr>
        </p:nvSpPr>
        <p:spPr>
          <a:xfrm>
            <a:off x="6900000" y="0"/>
            <a:ext cx="5292000" cy="6858000"/>
          </a:xfrm>
          <a:prstGeom prst="rect">
            <a:avLst/>
          </a:prstGeom>
          <a:solidFill>
            <a:srgbClr val="D8D8D8"/>
          </a:solidFill>
          <a:ln>
            <a:noFill/>
          </a:ln>
        </p:spPr>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217123db2da_0_11"/>
          <p:cNvSpPr txBox="1"/>
          <p:nvPr>
            <p:ph idx="12" type="sldNum"/>
          </p:nvPr>
        </p:nvSpPr>
        <p:spPr>
          <a:xfrm>
            <a:off x="11250151"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100"/>
              <a:buNone/>
            </a:pPr>
            <a:fld id="{00000000-1234-1234-1234-123412341234}" type="slidenum">
              <a:rPr lang="en-GB"/>
              <a:t>‹#›</a:t>
            </a:fld>
            <a:endParaRPr/>
          </a:p>
        </p:txBody>
      </p:sp>
      <p:pic>
        <p:nvPicPr>
          <p:cNvPr id="139" name="Google Shape;139;g217123db2da_0_11"/>
          <p:cNvPicPr preferRelativeResize="0"/>
          <p:nvPr/>
        </p:nvPicPr>
        <p:blipFill rotWithShape="1">
          <a:blip r:embed="rId3">
            <a:alphaModFix/>
          </a:blip>
          <a:srcRect b="24958" l="0" r="0" t="0"/>
          <a:stretch/>
        </p:blipFill>
        <p:spPr>
          <a:xfrm>
            <a:off x="1324925" y="494094"/>
            <a:ext cx="10537175" cy="5869812"/>
          </a:xfrm>
          <a:prstGeom prst="rect">
            <a:avLst/>
          </a:prstGeom>
          <a:noFill/>
          <a:ln>
            <a:noFill/>
          </a:ln>
        </p:spPr>
      </p:pic>
      <p:sp>
        <p:nvSpPr>
          <p:cNvPr id="140" name="Google Shape;140;g217123db2da_0_11"/>
          <p:cNvSpPr txBox="1"/>
          <p:nvPr/>
        </p:nvSpPr>
        <p:spPr>
          <a:xfrm>
            <a:off x="329900" y="353333"/>
            <a:ext cx="11360700" cy="763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84596"/>
                </a:solidFill>
                <a:latin typeface="Proxima Nova"/>
                <a:ea typeface="Proxima Nova"/>
                <a:cs typeface="Proxima Nova"/>
                <a:sym typeface="Proxima Nova"/>
              </a:rPr>
              <a:t>The GOOS 2030 Strategy</a:t>
            </a:r>
            <a:endParaRPr b="1" i="0" sz="3600" u="none" cap="none" strike="noStrike">
              <a:solidFill>
                <a:srgbClr val="184596"/>
              </a:solidFill>
              <a:latin typeface="Proxima Nova"/>
              <a:ea typeface="Proxima Nova"/>
              <a:cs typeface="Proxima Nova"/>
              <a:sym typeface="Proxima Nova"/>
            </a:endParaRPr>
          </a:p>
        </p:txBody>
      </p:sp>
      <p:sp>
        <p:nvSpPr>
          <p:cNvPr id="141" name="Google Shape;141;g217123db2da_0_11"/>
          <p:cNvSpPr/>
          <p:nvPr/>
        </p:nvSpPr>
        <p:spPr>
          <a:xfrm>
            <a:off x="10025800" y="3700350"/>
            <a:ext cx="1443900" cy="1386000"/>
          </a:xfrm>
          <a:prstGeom prst="ellipse">
            <a:avLst/>
          </a:prstGeom>
          <a:noFill/>
          <a:ln cap="flat" cmpd="sng" w="2286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Actions</a:t>
            </a:r>
            <a:endParaRPr/>
          </a:p>
        </p:txBody>
      </p:sp>
      <p:sp>
        <p:nvSpPr>
          <p:cNvPr id="147" name="Google Shape;147;p27"/>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sp>
        <p:nvSpPr>
          <p:cNvPr id="148" name="Google Shape;148;p27"/>
          <p:cNvSpPr txBox="1"/>
          <p:nvPr>
            <p:ph idx="1" type="body"/>
          </p:nvPr>
        </p:nvSpPr>
        <p:spPr>
          <a:xfrm>
            <a:off x="720724" y="1296988"/>
            <a:ext cx="9697183" cy="584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800"/>
              <a:buFont typeface="Arial"/>
              <a:buNone/>
            </a:pPr>
            <a:r>
              <a:rPr lang="en-GB" sz="2200"/>
              <a:t>Extend systematic observations to understand human impact on the ocean</a:t>
            </a:r>
            <a:endParaRPr sz="2200"/>
          </a:p>
          <a:p>
            <a:pPr indent="0" lvl="0" marL="0" rtl="0" algn="l">
              <a:lnSpc>
                <a:spcPct val="105000"/>
              </a:lnSpc>
              <a:spcBef>
                <a:spcPts val="0"/>
              </a:spcBef>
              <a:spcAft>
                <a:spcPts val="0"/>
              </a:spcAft>
              <a:buSzPts val="1800"/>
              <a:buNone/>
            </a:pPr>
            <a:r>
              <a:t/>
            </a:r>
            <a:endParaRPr/>
          </a:p>
        </p:txBody>
      </p:sp>
      <p:pic>
        <p:nvPicPr>
          <p:cNvPr id="149" name="Google Shape;149;p27"/>
          <p:cNvPicPr preferRelativeResize="0"/>
          <p:nvPr/>
        </p:nvPicPr>
        <p:blipFill>
          <a:blip r:embed="rId3">
            <a:alphaModFix/>
          </a:blip>
          <a:stretch>
            <a:fillRect/>
          </a:stretch>
        </p:blipFill>
        <p:spPr>
          <a:xfrm>
            <a:off x="467400" y="2505101"/>
            <a:ext cx="11425024" cy="2551575"/>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sp>
        <p:nvSpPr>
          <p:cNvPr id="155" name="Google Shape;155;p28"/>
          <p:cNvSpPr txBox="1"/>
          <p:nvPr>
            <p:ph idx="1" type="body"/>
          </p:nvPr>
        </p:nvSpPr>
        <p:spPr>
          <a:xfrm>
            <a:off x="152400" y="1120475"/>
            <a:ext cx="6886800" cy="31617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Clr>
                <a:schemeClr val="dk2"/>
              </a:buClr>
              <a:buSzPts val="1800"/>
              <a:buNone/>
            </a:pPr>
            <a:r>
              <a:rPr b="1" lang="en-GB">
                <a:solidFill>
                  <a:schemeClr val="accent1"/>
                </a:solidFill>
              </a:rPr>
              <a:t>10.1 Establish coordination of Integrated Marine Debris Observing System (IMDOS)</a:t>
            </a:r>
            <a:endParaRPr b="1">
              <a:solidFill>
                <a:schemeClr val="accent1"/>
              </a:solidFill>
            </a:endParaRPr>
          </a:p>
          <a:p>
            <a:pPr indent="-330200" lvl="0" marL="914400" rtl="0" algn="l">
              <a:lnSpc>
                <a:spcPct val="100000"/>
              </a:lnSpc>
              <a:spcBef>
                <a:spcPts val="0"/>
              </a:spcBef>
              <a:spcAft>
                <a:spcPts val="0"/>
              </a:spcAft>
              <a:buSzPts val="1600"/>
              <a:buChar char="●"/>
            </a:pPr>
            <a:r>
              <a:rPr lang="en-GB" sz="1400"/>
              <a:t>Significant support via EU H2020 EuroSea and EU4OceanObs projects</a:t>
            </a:r>
            <a:endParaRPr sz="1400"/>
          </a:p>
          <a:p>
            <a:pPr indent="-330200" lvl="0" marL="914400" rtl="0" algn="l">
              <a:lnSpc>
                <a:spcPct val="100000"/>
              </a:lnSpc>
              <a:spcBef>
                <a:spcPts val="0"/>
              </a:spcBef>
              <a:spcAft>
                <a:spcPts val="0"/>
              </a:spcAft>
              <a:buSzPts val="1600"/>
              <a:buChar char="●"/>
            </a:pPr>
            <a:r>
              <a:rPr lang="en-GB" sz="1400"/>
              <a:t>Strategic 3-way partnership of GOOS, GEO Blue Planet &amp; UNEP Global Partnership on Marine Litter (GPML) to establish IMDOS as a joint project; </a:t>
            </a:r>
            <a:endParaRPr sz="1400"/>
          </a:p>
          <a:p>
            <a:pPr indent="-330200" lvl="0" marL="914400" rtl="0" algn="l">
              <a:lnSpc>
                <a:spcPct val="100000"/>
              </a:lnSpc>
              <a:spcBef>
                <a:spcPts val="0"/>
              </a:spcBef>
              <a:spcAft>
                <a:spcPts val="0"/>
              </a:spcAft>
              <a:buSzPts val="1600"/>
              <a:buChar char="●"/>
            </a:pPr>
            <a:r>
              <a:rPr lang="en-GB" sz="1400"/>
              <a:t>Interim </a:t>
            </a:r>
            <a:r>
              <a:rPr lang="en-GB" sz="1400" u="sng">
                <a:solidFill>
                  <a:schemeClr val="hlink"/>
                </a:solidFill>
                <a:hlinkClick r:id="rId3"/>
              </a:rPr>
              <a:t>IMDOS Steering Committee and Project Office</a:t>
            </a:r>
            <a:r>
              <a:rPr lang="en-GB" sz="1400"/>
              <a:t> established</a:t>
            </a:r>
            <a:endParaRPr sz="1400"/>
          </a:p>
          <a:p>
            <a:pPr indent="-330200" lvl="0" marL="914400" rtl="0" algn="l">
              <a:lnSpc>
                <a:spcPct val="100000"/>
              </a:lnSpc>
              <a:spcBef>
                <a:spcPts val="0"/>
              </a:spcBef>
              <a:spcAft>
                <a:spcPts val="0"/>
              </a:spcAft>
              <a:buSzPts val="1600"/>
              <a:buChar char="●"/>
            </a:pPr>
            <a:r>
              <a:rPr lang="en-GB" sz="1400"/>
              <a:t>IMDOS </a:t>
            </a:r>
            <a:r>
              <a:rPr lang="en-GB" sz="1400" u="sng">
                <a:solidFill>
                  <a:schemeClr val="hlink"/>
                </a:solidFill>
                <a:hlinkClick r:id="rId4"/>
              </a:rPr>
              <a:t>Terms of Reference</a:t>
            </a:r>
            <a:r>
              <a:rPr lang="en-GB" sz="1400"/>
              <a:t> established</a:t>
            </a:r>
            <a:endParaRPr sz="1400"/>
          </a:p>
          <a:p>
            <a:pPr indent="-330200" lvl="0" marL="914400" rtl="0" algn="l">
              <a:lnSpc>
                <a:spcPct val="100000"/>
              </a:lnSpc>
              <a:spcBef>
                <a:spcPts val="0"/>
              </a:spcBef>
              <a:spcAft>
                <a:spcPts val="0"/>
              </a:spcAft>
              <a:buSzPts val="1600"/>
              <a:buChar char="●"/>
            </a:pPr>
            <a:r>
              <a:rPr lang="en-GB" sz="1400"/>
              <a:t>IMDOS </a:t>
            </a:r>
            <a:r>
              <a:rPr lang="en-GB" sz="1400" u="sng">
                <a:solidFill>
                  <a:schemeClr val="hlink"/>
                </a:solidFill>
                <a:hlinkClick r:id="rId5"/>
              </a:rPr>
              <a:t>publicly</a:t>
            </a:r>
            <a:r>
              <a:rPr lang="en-GB" sz="1400" u="sng">
                <a:solidFill>
                  <a:schemeClr val="hlink"/>
                </a:solidFill>
                <a:hlinkClick r:id="rId6"/>
              </a:rPr>
              <a:t> launched</a:t>
            </a:r>
            <a:r>
              <a:rPr lang="en-GB" sz="1400"/>
              <a:t> (UN Ocean Conference, June 2022)</a:t>
            </a:r>
            <a:endParaRPr sz="1400"/>
          </a:p>
          <a:p>
            <a:pPr indent="-317500" lvl="0" marL="914400" rtl="0" algn="l">
              <a:lnSpc>
                <a:spcPct val="100000"/>
              </a:lnSpc>
              <a:spcBef>
                <a:spcPts val="0"/>
              </a:spcBef>
              <a:spcAft>
                <a:spcPts val="0"/>
              </a:spcAft>
              <a:buSzPts val="1400"/>
              <a:buChar char="●"/>
            </a:pPr>
            <a:r>
              <a:rPr lang="en-GB" sz="1400" u="sng">
                <a:solidFill>
                  <a:schemeClr val="hlink"/>
                </a:solidFill>
                <a:hlinkClick r:id="rId7"/>
              </a:rPr>
              <a:t>Recommendations for sampling co-design and common protocols</a:t>
            </a:r>
            <a:endParaRPr sz="1400"/>
          </a:p>
          <a:p>
            <a:pPr indent="-317500" lvl="0" marL="914400" rtl="0" algn="l">
              <a:lnSpc>
                <a:spcPct val="100000"/>
              </a:lnSpc>
              <a:spcBef>
                <a:spcPts val="0"/>
              </a:spcBef>
              <a:spcAft>
                <a:spcPts val="0"/>
              </a:spcAft>
              <a:buSzPts val="1400"/>
              <a:buChar char="●"/>
            </a:pPr>
            <a:r>
              <a:rPr lang="en-GB" sz="1400"/>
              <a:t>First report on the observing status of marine debris observations published</a:t>
            </a:r>
            <a:endParaRPr sz="1400"/>
          </a:p>
          <a:p>
            <a:pPr indent="-317500" lvl="0" marL="914400" rtl="0" algn="l">
              <a:lnSpc>
                <a:spcPct val="100000"/>
              </a:lnSpc>
              <a:spcBef>
                <a:spcPts val="0"/>
              </a:spcBef>
              <a:spcAft>
                <a:spcPts val="0"/>
              </a:spcAft>
              <a:buSzPts val="1400"/>
              <a:buChar char="●"/>
            </a:pPr>
            <a:r>
              <a:rPr lang="en-GB" sz="1400"/>
              <a:t>Initial </a:t>
            </a:r>
            <a:r>
              <a:rPr lang="en-GB" sz="1400"/>
              <a:t>efforts</a:t>
            </a:r>
            <a:r>
              <a:rPr lang="en-GB" sz="1400"/>
              <a:t> to advance global harmonization of data and metadata requirements across main data </a:t>
            </a:r>
            <a:r>
              <a:rPr lang="en-GB" sz="1400"/>
              <a:t>infrastructures</a:t>
            </a:r>
            <a:r>
              <a:rPr lang="en-GB" sz="1400"/>
              <a:t> </a:t>
            </a:r>
            <a:endParaRPr sz="1400"/>
          </a:p>
          <a:p>
            <a:pPr indent="-317500" lvl="0" marL="914400" rtl="0" algn="l">
              <a:lnSpc>
                <a:spcPct val="100000"/>
              </a:lnSpc>
              <a:spcBef>
                <a:spcPts val="0"/>
              </a:spcBef>
              <a:spcAft>
                <a:spcPts val="0"/>
              </a:spcAft>
              <a:buSzPts val="1400"/>
              <a:buChar char="●"/>
            </a:pPr>
            <a:r>
              <a:rPr lang="en-GB" sz="1400"/>
              <a:t>Successful advocacy for a global federated data management model</a:t>
            </a:r>
            <a:endParaRPr sz="1400"/>
          </a:p>
          <a:p>
            <a:pPr indent="0" lvl="0" marL="0" rtl="0" algn="l">
              <a:spcBef>
                <a:spcPts val="0"/>
              </a:spcBef>
              <a:spcAft>
                <a:spcPts val="0"/>
              </a:spcAft>
              <a:buNone/>
            </a:pPr>
            <a:r>
              <a:t/>
            </a:r>
            <a:endParaRPr sz="1400"/>
          </a:p>
        </p:txBody>
      </p:sp>
      <p:sp>
        <p:nvSpPr>
          <p:cNvPr id="156" name="Google Shape;156;p28"/>
          <p:cNvSpPr txBox="1"/>
          <p:nvPr>
            <p:ph type="title"/>
          </p:nvPr>
        </p:nvSpPr>
        <p:spPr>
          <a:xfrm>
            <a:off x="720726" y="273763"/>
            <a:ext cx="55188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Progress/Achievements</a:t>
            </a:r>
            <a:endParaRPr/>
          </a:p>
        </p:txBody>
      </p:sp>
      <p:pic>
        <p:nvPicPr>
          <p:cNvPr id="157" name="Google Shape;157;p28"/>
          <p:cNvPicPr preferRelativeResize="0"/>
          <p:nvPr>
            <p:ph idx="2" type="pic"/>
          </p:nvPr>
        </p:nvPicPr>
        <p:blipFill rotWithShape="1">
          <a:blip r:embed="rId8">
            <a:alphaModFix/>
          </a:blip>
          <a:srcRect b="1409" l="0" r="0" t="1399"/>
          <a:stretch/>
        </p:blipFill>
        <p:spPr>
          <a:xfrm>
            <a:off x="7328150" y="0"/>
            <a:ext cx="4863850" cy="6303150"/>
          </a:xfrm>
          <a:prstGeom prst="rect">
            <a:avLst/>
          </a:prstGeom>
          <a:solidFill>
            <a:srgbClr val="D8D8D8"/>
          </a:solidFill>
          <a:ln>
            <a:noFill/>
          </a:ln>
        </p:spPr>
      </p:pic>
      <p:pic>
        <p:nvPicPr>
          <p:cNvPr id="158" name="Google Shape;158;p28"/>
          <p:cNvPicPr preferRelativeResize="0"/>
          <p:nvPr/>
        </p:nvPicPr>
        <p:blipFill>
          <a:blip r:embed="rId9">
            <a:alphaModFix/>
          </a:blip>
          <a:stretch>
            <a:fillRect/>
          </a:stretch>
        </p:blipFill>
        <p:spPr>
          <a:xfrm>
            <a:off x="152400" y="4509525"/>
            <a:ext cx="4974474" cy="2043675"/>
          </a:xfrm>
          <a:prstGeom prst="rect">
            <a:avLst/>
          </a:prstGeom>
          <a:noFill/>
          <a:ln>
            <a:noFill/>
          </a:ln>
        </p:spPr>
      </p:pic>
      <p:sp>
        <p:nvSpPr>
          <p:cNvPr id="159" name="Google Shape;159;p28"/>
          <p:cNvSpPr txBox="1"/>
          <p:nvPr/>
        </p:nvSpPr>
        <p:spPr>
          <a:xfrm>
            <a:off x="195150" y="6411500"/>
            <a:ext cx="5193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i="1" lang="en-GB" sz="1200">
                <a:solidFill>
                  <a:srgbClr val="1D2B4E"/>
                </a:solidFill>
                <a:highlight>
                  <a:srgbClr val="FFFFFF"/>
                </a:highlight>
                <a:latin typeface="Montserrat"/>
                <a:ea typeface="Montserrat"/>
                <a:cs typeface="Montserrat"/>
                <a:sym typeface="Montserrat"/>
              </a:rPr>
              <a:t>Group photo at the UN Ocean Conference side event</a:t>
            </a:r>
            <a:endParaRPr i="1" sz="1200">
              <a:solidFill>
                <a:srgbClr val="1D2B4E"/>
              </a:solidFill>
              <a:highlight>
                <a:srgbClr val="FFFFFF"/>
              </a:highlight>
              <a:latin typeface="Montserrat"/>
              <a:ea typeface="Montserrat"/>
              <a:cs typeface="Montserrat"/>
              <a:sym typeface="Montserrat"/>
            </a:endParaRPr>
          </a:p>
          <a:p>
            <a:pPr indent="0" lvl="0" marL="0" rtl="0" algn="l">
              <a:spcBef>
                <a:spcPts val="0"/>
              </a:spcBef>
              <a:spcAft>
                <a:spcPts val="0"/>
              </a:spcAft>
              <a:buNone/>
            </a:pPr>
            <a:r>
              <a:rPr i="1" lang="en-GB" sz="1200">
                <a:solidFill>
                  <a:srgbClr val="1D2B4E"/>
                </a:solidFill>
                <a:highlight>
                  <a:srgbClr val="FFFFFF"/>
                </a:highlight>
                <a:latin typeface="Montserrat"/>
                <a:ea typeface="Montserrat"/>
                <a:cs typeface="Montserrat"/>
                <a:sym typeface="Montserrat"/>
              </a:rPr>
              <a:t>Centro Cultural de Cascais, 29 June 2022</a:t>
            </a:r>
            <a:endParaRPr/>
          </a:p>
        </p:txBody>
      </p:sp>
      <p:pic>
        <p:nvPicPr>
          <p:cNvPr id="160" name="Google Shape;160;p28"/>
          <p:cNvPicPr preferRelativeResize="0"/>
          <p:nvPr/>
        </p:nvPicPr>
        <p:blipFill>
          <a:blip r:embed="rId10">
            <a:alphaModFix/>
          </a:blip>
          <a:stretch>
            <a:fillRect/>
          </a:stretch>
        </p:blipFill>
        <p:spPr>
          <a:xfrm>
            <a:off x="5826524" y="4871850"/>
            <a:ext cx="1464875" cy="513975"/>
          </a:xfrm>
          <a:prstGeom prst="rect">
            <a:avLst/>
          </a:prstGeom>
          <a:noFill/>
          <a:ln>
            <a:noFill/>
          </a:ln>
        </p:spPr>
      </p:pic>
      <p:pic>
        <p:nvPicPr>
          <p:cNvPr id="161" name="Google Shape;161;p28"/>
          <p:cNvPicPr preferRelativeResize="0"/>
          <p:nvPr/>
        </p:nvPicPr>
        <p:blipFill>
          <a:blip r:embed="rId11">
            <a:alphaModFix/>
          </a:blip>
          <a:stretch>
            <a:fillRect/>
          </a:stretch>
        </p:blipFill>
        <p:spPr>
          <a:xfrm>
            <a:off x="5126875" y="5467000"/>
            <a:ext cx="2052900" cy="574800"/>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1e1d3e37a44_0_18"/>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sp>
        <p:nvSpPr>
          <p:cNvPr id="167" name="Google Shape;167;g1e1d3e37a44_0_18"/>
          <p:cNvSpPr txBox="1"/>
          <p:nvPr>
            <p:ph idx="1" type="body"/>
          </p:nvPr>
        </p:nvSpPr>
        <p:spPr>
          <a:xfrm>
            <a:off x="290725" y="968075"/>
            <a:ext cx="6748500" cy="52056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Clr>
                <a:schemeClr val="dk2"/>
              </a:buClr>
              <a:buSzPts val="1800"/>
              <a:buNone/>
            </a:pPr>
            <a:r>
              <a:t/>
            </a:r>
            <a:endParaRPr/>
          </a:p>
          <a:p>
            <a:pPr indent="-228600" lvl="0" marL="457200" rtl="0" algn="l">
              <a:lnSpc>
                <a:spcPct val="100000"/>
              </a:lnSpc>
              <a:spcBef>
                <a:spcPts val="0"/>
              </a:spcBef>
              <a:spcAft>
                <a:spcPts val="0"/>
              </a:spcAft>
              <a:buClr>
                <a:schemeClr val="dk2"/>
              </a:buClr>
              <a:buSzPts val="1800"/>
              <a:buNone/>
            </a:pPr>
            <a:r>
              <a:rPr b="1" lang="en-GB">
                <a:solidFill>
                  <a:schemeClr val="accent1"/>
                </a:solidFill>
              </a:rPr>
              <a:t>10.2 Incorporate/link to the human pressure indices</a:t>
            </a:r>
            <a:endParaRPr b="1">
              <a:solidFill>
                <a:schemeClr val="accent1"/>
              </a:solidFill>
            </a:endParaRPr>
          </a:p>
          <a:p>
            <a:pPr indent="-228600" lvl="0" marL="457200" rtl="0" algn="l">
              <a:lnSpc>
                <a:spcPct val="100000"/>
              </a:lnSpc>
              <a:spcBef>
                <a:spcPts val="0"/>
              </a:spcBef>
              <a:spcAft>
                <a:spcPts val="0"/>
              </a:spcAft>
              <a:buClr>
                <a:schemeClr val="dk2"/>
              </a:buClr>
              <a:buSzPts val="1800"/>
              <a:buNone/>
            </a:pPr>
            <a:r>
              <a:t/>
            </a:r>
            <a:endParaRPr b="1">
              <a:solidFill>
                <a:schemeClr val="accent1"/>
              </a:solidFill>
            </a:endParaRPr>
          </a:p>
          <a:p>
            <a:pPr indent="-330200" lvl="0" marL="914400" rtl="0" algn="l">
              <a:spcBef>
                <a:spcPts val="0"/>
              </a:spcBef>
              <a:spcAft>
                <a:spcPts val="0"/>
              </a:spcAft>
              <a:buSzPts val="1600"/>
              <a:buChar char="●"/>
            </a:pPr>
            <a:r>
              <a:rPr lang="en-GB" sz="1400"/>
              <a:t>First Human Pressure EOVs developed in strong partnership with international expert working groups and projects</a:t>
            </a:r>
            <a:endParaRPr sz="1400"/>
          </a:p>
          <a:p>
            <a:pPr indent="0" lvl="0" marL="914400" rtl="0" algn="l">
              <a:spcBef>
                <a:spcPts val="0"/>
              </a:spcBef>
              <a:spcAft>
                <a:spcPts val="0"/>
              </a:spcAft>
              <a:buNone/>
            </a:pPr>
            <a:r>
              <a:t/>
            </a:r>
            <a:endParaRPr sz="1400"/>
          </a:p>
          <a:p>
            <a:pPr indent="-317500" lvl="0" marL="914400" rtl="0" algn="l">
              <a:spcBef>
                <a:spcPts val="0"/>
              </a:spcBef>
              <a:spcAft>
                <a:spcPts val="0"/>
              </a:spcAft>
              <a:buSzPts val="1400"/>
              <a:buChar char="●"/>
            </a:pPr>
            <a:r>
              <a:rPr lang="en-GB" sz="1400"/>
              <a:t>Reconciliation of SDG 14.1 indicators with the EOV framework for observations and data reporting (ongoing with UNEP GPML); including common ontology development (Ocean Best Practices WG)</a:t>
            </a:r>
            <a:endParaRPr sz="1400"/>
          </a:p>
          <a:p>
            <a:pPr indent="0" lvl="0" marL="914400" rtl="0" algn="l">
              <a:spcBef>
                <a:spcPts val="0"/>
              </a:spcBef>
              <a:spcAft>
                <a:spcPts val="0"/>
              </a:spcAft>
              <a:buNone/>
            </a:pPr>
            <a:r>
              <a:t/>
            </a:r>
            <a:endParaRPr sz="1400"/>
          </a:p>
          <a:p>
            <a:pPr indent="-330200" lvl="0" marL="914400" rtl="0" algn="l">
              <a:spcBef>
                <a:spcPts val="0"/>
              </a:spcBef>
              <a:spcAft>
                <a:spcPts val="0"/>
              </a:spcAft>
              <a:buSzPts val="1600"/>
              <a:buChar char="●"/>
            </a:pPr>
            <a:r>
              <a:rPr lang="en-GB" sz="1400" u="sng">
                <a:solidFill>
                  <a:schemeClr val="hlink"/>
                </a:solidFill>
                <a:hlinkClick r:id="rId3"/>
              </a:rPr>
              <a:t>Ocean Sound EOV </a:t>
            </a:r>
            <a:r>
              <a:rPr lang="en-GB" sz="1400"/>
              <a:t>developed in partnership with the International Quiet Ocean Experiment, EOV Specification Sheet published.</a:t>
            </a:r>
            <a:endParaRPr sz="1400"/>
          </a:p>
          <a:p>
            <a:pPr indent="0" lvl="0" marL="914400" rtl="0" algn="l">
              <a:spcBef>
                <a:spcPts val="0"/>
              </a:spcBef>
              <a:spcAft>
                <a:spcPts val="0"/>
              </a:spcAft>
              <a:buNone/>
            </a:pPr>
            <a:r>
              <a:t/>
            </a:r>
            <a:endParaRPr sz="1400"/>
          </a:p>
          <a:p>
            <a:pPr indent="-330200" lvl="0" marL="914400" rtl="0" algn="l">
              <a:spcBef>
                <a:spcPts val="0"/>
              </a:spcBef>
              <a:spcAft>
                <a:spcPts val="0"/>
              </a:spcAft>
              <a:buSzPts val="1600"/>
              <a:buChar char="●"/>
            </a:pPr>
            <a:r>
              <a:rPr lang="en-GB" sz="1400" u="sng">
                <a:solidFill>
                  <a:schemeClr val="hlink"/>
                </a:solidFill>
                <a:hlinkClick r:id="rId4"/>
              </a:rPr>
              <a:t>Marine Plastics Debris EOV </a:t>
            </a:r>
            <a:r>
              <a:rPr lang="en-GB" sz="1400"/>
              <a:t>developed in partnership with IMDOS and associated organizations such as GESAMP WG 40, SCOR WG FLOTSAM, MSFD Tech Group on Marine Litter, IOCCG Task Force on Remote Sensing of Marine Litter and Debris.</a:t>
            </a:r>
            <a:endParaRPr sz="1400"/>
          </a:p>
          <a:p>
            <a:pPr indent="0" lvl="0" marL="914400" rtl="0" algn="l">
              <a:spcBef>
                <a:spcPts val="0"/>
              </a:spcBef>
              <a:spcAft>
                <a:spcPts val="0"/>
              </a:spcAft>
              <a:buNone/>
            </a:pPr>
            <a:r>
              <a:t/>
            </a:r>
            <a:endParaRPr sz="1400"/>
          </a:p>
          <a:p>
            <a:pPr indent="-317500" lvl="0" marL="914400" rtl="0" algn="l">
              <a:spcBef>
                <a:spcPts val="0"/>
              </a:spcBef>
              <a:spcAft>
                <a:spcPts val="0"/>
              </a:spcAft>
              <a:buSzPts val="1400"/>
              <a:buChar char="●"/>
            </a:pPr>
            <a:r>
              <a:rPr lang="en-GB" sz="1400"/>
              <a:t>Other indicator development work led by GOOS BioEco Panel</a:t>
            </a:r>
            <a:endParaRPr sz="1400"/>
          </a:p>
          <a:p>
            <a:pPr indent="0" lvl="0" marL="914400" rtl="0" algn="l">
              <a:spcBef>
                <a:spcPts val="0"/>
              </a:spcBef>
              <a:spcAft>
                <a:spcPts val="0"/>
              </a:spcAft>
              <a:buNone/>
            </a:pPr>
            <a:r>
              <a:t/>
            </a:r>
            <a:endParaRPr sz="1400"/>
          </a:p>
          <a:p>
            <a:pPr indent="0" lvl="0" marL="0" rtl="0" algn="l">
              <a:spcBef>
                <a:spcPts val="0"/>
              </a:spcBef>
              <a:spcAft>
                <a:spcPts val="0"/>
              </a:spcAft>
              <a:buNone/>
            </a:pPr>
            <a:r>
              <a:t/>
            </a:r>
            <a:endParaRPr sz="1400"/>
          </a:p>
        </p:txBody>
      </p:sp>
      <p:sp>
        <p:nvSpPr>
          <p:cNvPr id="168" name="Google Shape;168;g1e1d3e37a44_0_18"/>
          <p:cNvSpPr txBox="1"/>
          <p:nvPr>
            <p:ph type="title"/>
          </p:nvPr>
        </p:nvSpPr>
        <p:spPr>
          <a:xfrm>
            <a:off x="720726" y="273763"/>
            <a:ext cx="55188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Progress/</a:t>
            </a:r>
            <a:r>
              <a:rPr lang="en-GB"/>
              <a:t>Achievements</a:t>
            </a:r>
            <a:endParaRPr/>
          </a:p>
        </p:txBody>
      </p:sp>
      <p:pic>
        <p:nvPicPr>
          <p:cNvPr id="169" name="Google Shape;169;g1e1d3e37a44_0_18"/>
          <p:cNvPicPr preferRelativeResize="0"/>
          <p:nvPr>
            <p:ph idx="2" type="pic"/>
          </p:nvPr>
        </p:nvPicPr>
        <p:blipFill rotWithShape="1">
          <a:blip r:embed="rId5">
            <a:alphaModFix/>
          </a:blip>
          <a:srcRect b="1409" l="0" r="0" t="1399"/>
          <a:stretch/>
        </p:blipFill>
        <p:spPr>
          <a:xfrm>
            <a:off x="7328150" y="0"/>
            <a:ext cx="4863850" cy="6303150"/>
          </a:xfrm>
          <a:prstGeom prst="rect">
            <a:avLst/>
          </a:prstGeom>
          <a:solidFill>
            <a:srgbClr val="D8D8D8"/>
          </a:solid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1e1d3e37a44_0_0"/>
          <p:cNvSpPr txBox="1"/>
          <p:nvPr>
            <p:ph type="title"/>
          </p:nvPr>
        </p:nvSpPr>
        <p:spPr>
          <a:xfrm>
            <a:off x="499651" y="2378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Font typeface="Arial"/>
              <a:buNone/>
            </a:pPr>
            <a:r>
              <a:rPr lang="en-GB"/>
              <a:t>Outcomes &amp; Assessment</a:t>
            </a:r>
            <a:endParaRPr/>
          </a:p>
          <a:p>
            <a:pPr indent="0" lvl="0" marL="0" rtl="0" algn="l">
              <a:lnSpc>
                <a:spcPct val="85000"/>
              </a:lnSpc>
              <a:spcBef>
                <a:spcPts val="0"/>
              </a:spcBef>
              <a:spcAft>
                <a:spcPts val="0"/>
              </a:spcAft>
              <a:buClr>
                <a:schemeClr val="accent1"/>
              </a:buClr>
              <a:buSzPts val="3600"/>
              <a:buFont typeface="Arial"/>
              <a:buNone/>
            </a:pPr>
            <a:r>
              <a:t/>
            </a:r>
            <a:endParaRPr/>
          </a:p>
        </p:txBody>
      </p:sp>
      <p:sp>
        <p:nvSpPr>
          <p:cNvPr id="175" name="Google Shape;175;g1e1d3e37a44_0_0"/>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graphicFrame>
        <p:nvGraphicFramePr>
          <p:cNvPr id="176" name="Google Shape;176;g1e1d3e37a44_0_0"/>
          <p:cNvGraphicFramePr/>
          <p:nvPr/>
        </p:nvGraphicFramePr>
        <p:xfrm>
          <a:off x="210450" y="910520"/>
          <a:ext cx="3000000" cy="3000000"/>
        </p:xfrm>
        <a:graphic>
          <a:graphicData uri="http://schemas.openxmlformats.org/drawingml/2006/table">
            <a:tbl>
              <a:tblPr>
                <a:noFill/>
                <a:tableStyleId>{65BB54FF-5668-48D8-AD0C-2F30818EF7F5}</a:tableStyleId>
              </a:tblPr>
              <a:tblGrid>
                <a:gridCol w="382850"/>
                <a:gridCol w="4029825"/>
                <a:gridCol w="6395150"/>
                <a:gridCol w="963275"/>
              </a:tblGrid>
              <a:tr h="399850">
                <a:tc>
                  <a:txBody>
                    <a:bodyPr/>
                    <a:lstStyle/>
                    <a:p>
                      <a:pPr indent="0" lvl="0" marL="0" marR="0" rtl="0" algn="ctr">
                        <a:spcBef>
                          <a:spcPts val="0"/>
                        </a:spcBef>
                        <a:spcAft>
                          <a:spcPts val="0"/>
                        </a:spcAft>
                        <a:buNone/>
                      </a:pPr>
                      <a:r>
                        <a:rPr b="1" lang="en-GB" sz="1300">
                          <a:solidFill>
                            <a:srgbClr val="FFFFFF"/>
                          </a:solidFill>
                        </a:rPr>
                        <a:t>No.</a:t>
                      </a:r>
                      <a:endParaRPr b="1" sz="1300">
                        <a:solidFill>
                          <a:srgbClr val="FFFFFF"/>
                        </a:solidFil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8417"/>
                    </a:solidFill>
                  </a:tcPr>
                </a:tc>
                <a:tc>
                  <a:txBody>
                    <a:bodyPr/>
                    <a:lstStyle/>
                    <a:p>
                      <a:pPr indent="0" lvl="0" marL="0" rtl="0" algn="ctr">
                        <a:spcBef>
                          <a:spcPts val="0"/>
                        </a:spcBef>
                        <a:spcAft>
                          <a:spcPts val="0"/>
                        </a:spcAft>
                        <a:buNone/>
                      </a:pPr>
                      <a:r>
                        <a:rPr b="1" lang="en-GB" sz="1300">
                          <a:solidFill>
                            <a:srgbClr val="FFFFFF"/>
                          </a:solidFill>
                        </a:rPr>
                        <a:t>SO10 Outcomes</a:t>
                      </a:r>
                      <a:endParaRPr b="1" sz="1300">
                        <a:solidFill>
                          <a:srgbClr val="FFFFFF"/>
                        </a:solidFil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F38417"/>
                    </a:solidFill>
                  </a:tcPr>
                </a:tc>
                <a:tc>
                  <a:txBody>
                    <a:bodyPr/>
                    <a:lstStyle/>
                    <a:p>
                      <a:pPr indent="0" lvl="0" marL="0" rtl="0" algn="ctr">
                        <a:spcBef>
                          <a:spcPts val="0"/>
                        </a:spcBef>
                        <a:spcAft>
                          <a:spcPts val="0"/>
                        </a:spcAft>
                        <a:buNone/>
                      </a:pPr>
                      <a:r>
                        <a:rPr b="1" lang="en-GB" sz="1300">
                          <a:solidFill>
                            <a:srgbClr val="FFFFFF"/>
                          </a:solidFill>
                        </a:rPr>
                        <a:t>Assessments</a:t>
                      </a:r>
                      <a:endParaRPr b="1" sz="1300">
                        <a:solidFill>
                          <a:srgbClr val="FFFFFF"/>
                        </a:solidFil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F38417"/>
                    </a:solidFill>
                  </a:tcPr>
                </a:tc>
                <a:tc>
                  <a:txBody>
                    <a:bodyPr/>
                    <a:lstStyle/>
                    <a:p>
                      <a:pPr indent="0" lvl="0" marL="0" rtl="0" algn="ctr">
                        <a:spcBef>
                          <a:spcPts val="0"/>
                        </a:spcBef>
                        <a:spcAft>
                          <a:spcPts val="0"/>
                        </a:spcAft>
                        <a:buNone/>
                      </a:pPr>
                      <a:r>
                        <a:t/>
                      </a:r>
                      <a:endParaRPr b="1" sz="1300">
                        <a:solidFill>
                          <a:srgbClr val="FFFFFF"/>
                        </a:solidFil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8417"/>
                    </a:solidFill>
                  </a:tcPr>
                </a:tc>
              </a:tr>
              <a:tr h="959725">
                <a:tc rowSpan="3">
                  <a:txBody>
                    <a:bodyPr/>
                    <a:lstStyle/>
                    <a:p>
                      <a:pPr indent="0" lvl="0" marL="0" rtl="0" algn="ctr">
                        <a:spcBef>
                          <a:spcPts val="0"/>
                        </a:spcBef>
                        <a:spcAft>
                          <a:spcPts val="0"/>
                        </a:spcAft>
                        <a:buNone/>
                      </a:pPr>
                      <a:r>
                        <a:rPr lang="en-GB" sz="1200"/>
                        <a:t>1</a:t>
                      </a:r>
                      <a:endParaRPr sz="1200"/>
                    </a:p>
                  </a:txBody>
                  <a:tcPr marT="0" marB="0" marR="91425" marL="91425">
                    <a:lnL cap="flat" cmpd="sng" w="9525">
                      <a:solidFill>
                        <a:srgbClr val="FFFFFF"/>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0F0F0"/>
                    </a:solidFill>
                  </a:tcPr>
                </a:tc>
                <a:tc rowSpan="3">
                  <a:txBody>
                    <a:bodyPr/>
                    <a:lstStyle/>
                    <a:p>
                      <a:pPr indent="0" lvl="0" marL="0" rtl="0" algn="l">
                        <a:spcBef>
                          <a:spcPts val="0"/>
                        </a:spcBef>
                        <a:spcAft>
                          <a:spcPts val="0"/>
                        </a:spcAft>
                        <a:buNone/>
                      </a:pPr>
                      <a:r>
                        <a:rPr lang="en-GB" sz="1200"/>
                        <a:t>A pilot project, in partnership with other organizations in this area, around variables related to human activities, potential initial targets are: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GB" sz="1200"/>
                        <a:t>(1) ocean noise, </a:t>
                      </a:r>
                      <a:endParaRPr sz="1200"/>
                    </a:p>
                    <a:p>
                      <a:pPr indent="0" lvl="0" marL="0" rtl="0" algn="l">
                        <a:spcBef>
                          <a:spcPts val="0"/>
                        </a:spcBef>
                        <a:spcAft>
                          <a:spcPts val="0"/>
                        </a:spcAft>
                        <a:buNone/>
                      </a:pPr>
                      <a:r>
                        <a:rPr lang="en-GB" sz="1200"/>
                        <a:t>(2) marine plastics, and </a:t>
                      </a:r>
                      <a:endParaRPr sz="1200"/>
                    </a:p>
                    <a:p>
                      <a:pPr indent="0" lvl="0" marL="0" rtl="0" algn="l">
                        <a:spcBef>
                          <a:spcPts val="0"/>
                        </a:spcBef>
                        <a:spcAft>
                          <a:spcPts val="0"/>
                        </a:spcAft>
                        <a:buNone/>
                      </a:pPr>
                      <a:r>
                        <a:rPr lang="en-GB" sz="1200"/>
                        <a:t>(3) harmful algal blooms</a:t>
                      </a:r>
                      <a:endParaRPr sz="1200"/>
                    </a:p>
                  </a:txBody>
                  <a:tcPr marT="0" marB="0"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F0F0F0"/>
                    </a:solidFill>
                  </a:tcPr>
                </a:tc>
                <a:tc>
                  <a:txBody>
                    <a:bodyPr/>
                    <a:lstStyle/>
                    <a:p>
                      <a:pPr indent="-304800" lvl="0" marL="457200" rtl="0" algn="l">
                        <a:spcBef>
                          <a:spcPts val="0"/>
                        </a:spcBef>
                        <a:spcAft>
                          <a:spcPts val="0"/>
                        </a:spcAft>
                        <a:buSzPts val="1200"/>
                        <a:buAutoNum type="arabicParenBoth"/>
                      </a:pPr>
                      <a:r>
                        <a:rPr b="1" lang="en-GB" sz="1200"/>
                        <a:t>Pilot project on ocean noise - On track</a:t>
                      </a:r>
                      <a:endParaRPr sz="1200"/>
                    </a:p>
                    <a:p>
                      <a:pPr indent="-304800" lvl="0" marL="457200" rtl="0" algn="l">
                        <a:spcBef>
                          <a:spcPts val="0"/>
                        </a:spcBef>
                        <a:spcAft>
                          <a:spcPts val="0"/>
                        </a:spcAft>
                        <a:buSzPts val="1200"/>
                        <a:buChar char="-"/>
                      </a:pPr>
                      <a:r>
                        <a:rPr lang="en-GB" sz="1200"/>
                        <a:t>Fostered use of acoustics monitoring for biodiversity and ecosystem health assessments </a:t>
                      </a:r>
                      <a:endParaRPr sz="1200"/>
                    </a:p>
                    <a:p>
                      <a:pPr indent="-304800" lvl="0" marL="457200" rtl="0" algn="l">
                        <a:spcBef>
                          <a:spcPts val="0"/>
                        </a:spcBef>
                        <a:spcAft>
                          <a:spcPts val="0"/>
                        </a:spcAft>
                        <a:buSzPts val="1200"/>
                        <a:buChar char="-"/>
                      </a:pPr>
                      <a:r>
                        <a:rPr lang="en-GB" sz="1200"/>
                        <a:t>Successful partnership with the International Quiet Ocean Experiment (</a:t>
                      </a:r>
                      <a:r>
                        <a:rPr lang="en-GB" sz="1200" u="sng">
                          <a:solidFill>
                            <a:schemeClr val="hlink"/>
                          </a:solidFill>
                          <a:hlinkClick r:id="rId3"/>
                        </a:rPr>
                        <a:t>IQOE</a:t>
                      </a:r>
                      <a:r>
                        <a:rPr lang="en-GB" sz="1200"/>
                        <a:t>); model of “outsourcing” the EOV development, following that of the Ocean Colour EOV</a:t>
                      </a:r>
                      <a:endParaRPr sz="1200"/>
                    </a:p>
                    <a:p>
                      <a:pPr indent="-304800" lvl="0" marL="457200" rtl="0" algn="l">
                        <a:spcBef>
                          <a:spcPts val="0"/>
                        </a:spcBef>
                        <a:spcAft>
                          <a:spcPts val="0"/>
                        </a:spcAft>
                        <a:buSzPts val="1200"/>
                        <a:buChar char="-"/>
                      </a:pPr>
                      <a:r>
                        <a:rPr lang="en-GB" sz="1200"/>
                        <a:t>Need for </a:t>
                      </a:r>
                      <a:r>
                        <a:rPr lang="en-GB" sz="1200"/>
                        <a:t>continuous</a:t>
                      </a:r>
                      <a:r>
                        <a:rPr lang="en-GB" sz="1200"/>
                        <a:t> development of acoustics-based data products for various applications</a:t>
                      </a:r>
                      <a:endParaRPr sz="1200"/>
                    </a:p>
                    <a:p>
                      <a:pPr indent="0" lvl="0" marL="914400" rtl="0" algn="l">
                        <a:spcBef>
                          <a:spcPts val="0"/>
                        </a:spcBef>
                        <a:spcAft>
                          <a:spcPts val="0"/>
                        </a:spcAft>
                        <a:buNone/>
                      </a:pPr>
                      <a:r>
                        <a:t/>
                      </a:r>
                      <a:endParaRPr sz="1200"/>
                    </a:p>
                  </a:txBody>
                  <a:tcPr marT="0" marB="0" marR="91425" marL="914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t/>
                      </a:r>
                      <a:endParaRPr sz="1800"/>
                    </a:p>
                  </a:txBody>
                  <a:tcPr marT="0" marB="0" marR="91425" marL="91425" anchor="ctr">
                    <a:lnL cap="flat" cmpd="sng" w="9525">
                      <a:solidFill>
                        <a:srgbClr val="FFFFFF">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r>
              <a:tr h="1727500">
                <a:tc vMerge="1"/>
                <a:tc vMerge="1"/>
                <a:tc>
                  <a:txBody>
                    <a:bodyPr/>
                    <a:lstStyle/>
                    <a:p>
                      <a:pPr indent="0" lvl="0" marL="0" rtl="0" algn="l">
                        <a:spcBef>
                          <a:spcPts val="0"/>
                        </a:spcBef>
                        <a:spcAft>
                          <a:spcPts val="0"/>
                        </a:spcAft>
                        <a:buNone/>
                      </a:pPr>
                      <a:r>
                        <a:rPr b="1" lang="en-GB" sz="1200">
                          <a:solidFill>
                            <a:schemeClr val="dk1"/>
                          </a:solidFill>
                        </a:rPr>
                        <a:t>(2)    </a:t>
                      </a:r>
                      <a:r>
                        <a:rPr b="1" lang="en-GB" sz="1200">
                          <a:solidFill>
                            <a:schemeClr val="dk1"/>
                          </a:solidFill>
                        </a:rPr>
                        <a:t>Pilot project on marine plastics - On track</a:t>
                      </a:r>
                      <a:endParaRPr b="1"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Joint initiative by GOOS, GEO BP &amp; UNEP GPML; strategic 3-way partnership established (although formal Letters of Exchange to be finalized)</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Involving many other international organizations, expert WGs, NGOs, etc. as well as  GOOS structures (GOOS Panels, OCG, OceanOPS, OCG, OBPS, GRAs)</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Interim International Steering Committee, Project Office and Terms of Reference established; no sustained funding secured beyond 2023</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No de facto coordination of on the ground observing and monitoring activities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txBody>
                  <a:tcPr marT="0" marB="0" marR="91425" marL="914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t/>
                      </a:r>
                      <a:endParaRPr sz="1800"/>
                    </a:p>
                  </a:txBody>
                  <a:tcPr marT="0" marB="0" marR="91425" marL="91425" anchor="ctr">
                    <a:lnL cap="flat" cmpd="sng" w="9525">
                      <a:solidFill>
                        <a:srgbClr val="FFFFFF">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r>
              <a:tr h="767775">
                <a:tc vMerge="1"/>
                <a:tc vMerge="1"/>
                <a:tc>
                  <a:txBody>
                    <a:bodyPr/>
                    <a:lstStyle/>
                    <a:p>
                      <a:pPr indent="0" lvl="0" marL="0" rtl="0" algn="l">
                        <a:spcBef>
                          <a:spcPts val="0"/>
                        </a:spcBef>
                        <a:spcAft>
                          <a:spcPts val="0"/>
                        </a:spcAft>
                        <a:buNone/>
                      </a:pPr>
                      <a:r>
                        <a:rPr b="1" lang="en-GB" sz="1200"/>
                        <a:t>(3)     </a:t>
                      </a:r>
                      <a:r>
                        <a:rPr b="1" lang="en-GB" sz="1200"/>
                        <a:t>Pilot project on harmful algal blooms wwwwwwwwwwwwwwww</a:t>
                      </a:r>
                      <a:endParaRPr b="1" sz="1200"/>
                    </a:p>
                    <a:p>
                      <a:pPr indent="-304800" lvl="0" marL="457200" rtl="0" algn="l">
                        <a:spcBef>
                          <a:spcPts val="0"/>
                        </a:spcBef>
                        <a:spcAft>
                          <a:spcPts val="0"/>
                        </a:spcAft>
                        <a:buSzPts val="1200"/>
                        <a:buChar char="-"/>
                      </a:pPr>
                      <a:r>
                        <a:rPr lang="en-GB" sz="1200"/>
                        <a:t>No dedicated effort initiated?</a:t>
                      </a:r>
                      <a:endParaRPr sz="1200"/>
                    </a:p>
                    <a:p>
                      <a:pPr indent="-304800" lvl="0" marL="457200" rtl="0" algn="l">
                        <a:spcBef>
                          <a:spcPts val="0"/>
                        </a:spcBef>
                        <a:spcAft>
                          <a:spcPts val="0"/>
                        </a:spcAft>
                        <a:buSzPts val="1200"/>
                        <a:buChar char="-"/>
                      </a:pPr>
                      <a:r>
                        <a:rPr lang="en-GB" sz="1200"/>
                        <a:t>Basic HAB requirements considered under Phytoplankton EOV</a:t>
                      </a:r>
                      <a:endParaRPr sz="1200"/>
                    </a:p>
                    <a:p>
                      <a:pPr indent="0" lvl="0" marL="457200" rtl="0" algn="l">
                        <a:spcBef>
                          <a:spcPts val="0"/>
                        </a:spcBef>
                        <a:spcAft>
                          <a:spcPts val="0"/>
                        </a:spcAft>
                        <a:buNone/>
                      </a:pPr>
                      <a:r>
                        <a:t/>
                      </a:r>
                      <a:endParaRPr sz="1200"/>
                    </a:p>
                  </a:txBody>
                  <a:tcPr marT="0" marB="0" marR="91425" marL="914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t/>
                      </a:r>
                      <a:endParaRPr sz="1800"/>
                    </a:p>
                  </a:txBody>
                  <a:tcPr marT="0" marB="0" marR="91425" marL="91425" anchor="ctr">
                    <a:lnL cap="flat" cmpd="sng" w="9525">
                      <a:solidFill>
                        <a:srgbClr val="FFFFFF">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0F0F0"/>
                    </a:solidFill>
                  </a:tcPr>
                </a:tc>
              </a:tr>
              <a:tr h="767775">
                <a:tc rowSpan="2">
                  <a:txBody>
                    <a:bodyPr/>
                    <a:lstStyle/>
                    <a:p>
                      <a:pPr indent="0" lvl="0" marL="0" rtl="0" algn="ctr">
                        <a:spcBef>
                          <a:spcPts val="0"/>
                        </a:spcBef>
                        <a:spcAft>
                          <a:spcPts val="0"/>
                        </a:spcAft>
                        <a:buNone/>
                      </a:pPr>
                      <a:r>
                        <a:rPr lang="en-GB" sz="1200"/>
                        <a:t>2</a:t>
                      </a:r>
                      <a:endParaRPr sz="1200"/>
                    </a:p>
                  </a:txBody>
                  <a:tcPr marT="0" marB="0"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0F0F0"/>
                    </a:solidFill>
                  </a:tcPr>
                </a:tc>
                <a:tc rowSpan="2">
                  <a:txBody>
                    <a:bodyPr/>
                    <a:lstStyle/>
                    <a:p>
                      <a:pPr indent="0" lvl="0" marL="0" rtl="0" algn="l">
                        <a:spcBef>
                          <a:spcPts val="0"/>
                        </a:spcBef>
                        <a:spcAft>
                          <a:spcPts val="0"/>
                        </a:spcAft>
                        <a:buNone/>
                      </a:pPr>
                      <a:r>
                        <a:rPr lang="en-GB" sz="1200"/>
                        <a:t>Recommendations for the implementation selected human activity variables within an integrated global ocean observing system, and their implementation in the EOV framework</a:t>
                      </a:r>
                      <a:endParaRPr sz="1200"/>
                    </a:p>
                  </a:txBody>
                  <a:tcPr marT="0" marB="0"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0F0F0"/>
                    </a:solidFill>
                  </a:tcPr>
                </a:tc>
                <a:tc>
                  <a:txBody>
                    <a:bodyPr/>
                    <a:lstStyle/>
                    <a:p>
                      <a:pPr indent="-304800" lvl="0" marL="457200" rtl="0" algn="l">
                        <a:spcBef>
                          <a:spcPts val="0"/>
                        </a:spcBef>
                        <a:spcAft>
                          <a:spcPts val="0"/>
                        </a:spcAft>
                        <a:buSzPts val="1200"/>
                        <a:buAutoNum type="arabicParenBoth"/>
                      </a:pPr>
                      <a:r>
                        <a:rPr b="1" lang="en-GB" sz="1200"/>
                        <a:t>Ocean Sound EOV - Completed</a:t>
                      </a:r>
                      <a:endParaRPr b="1" sz="1200"/>
                    </a:p>
                    <a:p>
                      <a:pPr indent="-304800" lvl="0" marL="457200" rtl="0" algn="l">
                        <a:spcBef>
                          <a:spcPts val="0"/>
                        </a:spcBef>
                        <a:spcAft>
                          <a:spcPts val="0"/>
                        </a:spcAft>
                        <a:buSzPts val="1200"/>
                        <a:buChar char="-"/>
                      </a:pPr>
                      <a:r>
                        <a:rPr lang="en-GB" sz="1200"/>
                        <a:t>Accepted into the EOV framework, with </a:t>
                      </a:r>
                      <a:r>
                        <a:rPr lang="en-GB" sz="1200" u="sng">
                          <a:solidFill>
                            <a:schemeClr val="hlink"/>
                          </a:solidFill>
                          <a:hlinkClick r:id="rId4"/>
                        </a:rPr>
                        <a:t>Spec Sheet published</a:t>
                      </a:r>
                      <a:endParaRPr sz="1200"/>
                    </a:p>
                    <a:p>
                      <a:pPr indent="-304800" lvl="0" marL="457200" rtl="0" algn="l">
                        <a:spcBef>
                          <a:spcPts val="0"/>
                        </a:spcBef>
                        <a:spcAft>
                          <a:spcPts val="0"/>
                        </a:spcAft>
                        <a:buSzPts val="1200"/>
                        <a:buChar char="-"/>
                      </a:pPr>
                      <a:r>
                        <a:rPr lang="en-GB" sz="1200"/>
                        <a:t>Curated jointly by GOOS BioEco and OOPC</a:t>
                      </a:r>
                      <a:endParaRPr sz="1200"/>
                    </a:p>
                    <a:p>
                      <a:pPr indent="0" lvl="0" marL="0" rtl="0" algn="l">
                        <a:spcBef>
                          <a:spcPts val="0"/>
                        </a:spcBef>
                        <a:spcAft>
                          <a:spcPts val="0"/>
                        </a:spcAft>
                        <a:buNone/>
                      </a:pPr>
                      <a:r>
                        <a:t/>
                      </a:r>
                      <a:endParaRPr sz="1200"/>
                    </a:p>
                  </a:txBody>
                  <a:tcPr marT="0" marB="0"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t/>
                      </a:r>
                      <a:endParaRPr sz="1800"/>
                    </a:p>
                  </a:txBody>
                  <a:tcPr marT="0" marB="0"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0F0F0"/>
                    </a:solidFill>
                  </a:tcPr>
                </a:tc>
              </a:tr>
              <a:tr h="959725">
                <a:tc vMerge="1"/>
                <a:tc vMerge="1"/>
                <a:tc>
                  <a:txBody>
                    <a:bodyPr/>
                    <a:lstStyle/>
                    <a:p>
                      <a:pPr indent="0" lvl="0" marL="0" rtl="0" algn="l">
                        <a:spcBef>
                          <a:spcPts val="0"/>
                        </a:spcBef>
                        <a:spcAft>
                          <a:spcPts val="0"/>
                        </a:spcAft>
                        <a:buNone/>
                      </a:pPr>
                      <a:r>
                        <a:rPr b="1" lang="en-GB" sz="1200">
                          <a:solidFill>
                            <a:schemeClr val="dk1"/>
                          </a:solidFill>
                        </a:rPr>
                        <a:t>(2)     </a:t>
                      </a:r>
                      <a:r>
                        <a:rPr b="1" lang="en-GB" sz="1200">
                          <a:solidFill>
                            <a:schemeClr val="dk1"/>
                          </a:solidFill>
                        </a:rPr>
                        <a:t>Marine Plastics Debris EOV - On track</a:t>
                      </a:r>
                      <a:endParaRPr b="1"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Emerging EOV, </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First EOV Specification Sheet developed; and to be presented for approval at the next GOOS SC session.</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Foreseen joint curation by IOCCP and BioEco.</a:t>
                      </a:r>
                      <a:endParaRPr sz="1200">
                        <a:solidFill>
                          <a:schemeClr val="dk1"/>
                        </a:solidFill>
                      </a:endParaRPr>
                    </a:p>
                    <a:p>
                      <a:pPr indent="0" lvl="0" marL="457200" rtl="0" algn="l">
                        <a:spcBef>
                          <a:spcPts val="0"/>
                        </a:spcBef>
                        <a:spcAft>
                          <a:spcPts val="0"/>
                        </a:spcAft>
                        <a:buNone/>
                      </a:pPr>
                      <a:r>
                        <a:t/>
                      </a:r>
                      <a:endParaRPr sz="1200">
                        <a:solidFill>
                          <a:schemeClr val="dk1"/>
                        </a:solidFill>
                      </a:endParaRPr>
                    </a:p>
                  </a:txBody>
                  <a:tcPr marT="0" marB="0" marR="91425" marL="91425" anchor="ctr">
                    <a:lnL cap="flat" cmpd="sng" w="19050">
                      <a:solidFill>
                        <a:srgbClr val="FFFFFF"/>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t/>
                      </a:r>
                      <a:endParaRPr sz="1800"/>
                    </a:p>
                  </a:txBody>
                  <a:tcPr marT="0" marB="0" marR="91425" marL="91425" anchor="ctr">
                    <a:lnL cap="flat" cmpd="sng" w="9525">
                      <a:solidFill>
                        <a:srgbClr val="FFFFFF">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r>
            </a:tbl>
          </a:graphicData>
        </a:graphic>
      </p:graphicFrame>
      <p:sp>
        <p:nvSpPr>
          <p:cNvPr id="177" name="Google Shape;177;g1e1d3e37a44_0_0"/>
          <p:cNvSpPr/>
          <p:nvPr/>
        </p:nvSpPr>
        <p:spPr>
          <a:xfrm>
            <a:off x="11326350" y="1444525"/>
            <a:ext cx="428700" cy="426300"/>
          </a:xfrm>
          <a:prstGeom prst="ellipse">
            <a:avLst/>
          </a:prstGeom>
          <a:solidFill>
            <a:srgbClr val="00FF00"/>
          </a:solidFill>
          <a:ln cap="flat" cmpd="sng" w="9525">
            <a:solidFill>
              <a:srgbClr val="3333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1e1d3e37a44_0_0"/>
          <p:cNvSpPr/>
          <p:nvPr/>
        </p:nvSpPr>
        <p:spPr>
          <a:xfrm>
            <a:off x="11326350" y="2863600"/>
            <a:ext cx="428700" cy="426300"/>
          </a:xfrm>
          <a:prstGeom prst="ellipse">
            <a:avLst/>
          </a:prstGeom>
          <a:solidFill>
            <a:srgbClr val="00FF00"/>
          </a:solidFill>
          <a:ln cap="flat" cmpd="sng" w="9525">
            <a:solidFill>
              <a:srgbClr val="3333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1e1d3e37a44_0_0"/>
          <p:cNvSpPr/>
          <p:nvPr/>
        </p:nvSpPr>
        <p:spPr>
          <a:xfrm>
            <a:off x="11326350" y="4577100"/>
            <a:ext cx="428700" cy="426300"/>
          </a:xfrm>
          <a:prstGeom prst="ellipse">
            <a:avLst/>
          </a:prstGeom>
          <a:solidFill>
            <a:schemeClr val="accent2"/>
          </a:solidFill>
          <a:ln cap="flat" cmpd="sng" w="9525">
            <a:solidFill>
              <a:srgbClr val="3333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1e1d3e37a44_0_0"/>
          <p:cNvSpPr/>
          <p:nvPr/>
        </p:nvSpPr>
        <p:spPr>
          <a:xfrm>
            <a:off x="11326350" y="5327425"/>
            <a:ext cx="428700" cy="426300"/>
          </a:xfrm>
          <a:prstGeom prst="ellipse">
            <a:avLst/>
          </a:prstGeom>
          <a:solidFill>
            <a:srgbClr val="00FF00"/>
          </a:solidFill>
          <a:ln cap="flat" cmpd="sng" w="9525">
            <a:solidFill>
              <a:srgbClr val="3333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1e1d3e37a44_0_0"/>
          <p:cNvSpPr/>
          <p:nvPr/>
        </p:nvSpPr>
        <p:spPr>
          <a:xfrm>
            <a:off x="11326350" y="6256175"/>
            <a:ext cx="428700" cy="426300"/>
          </a:xfrm>
          <a:prstGeom prst="ellipse">
            <a:avLst/>
          </a:prstGeom>
          <a:solidFill>
            <a:srgbClr val="00FF00"/>
          </a:solidFill>
          <a:ln cap="flat" cmpd="sng" w="9525">
            <a:solidFill>
              <a:srgbClr val="3333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16bb1a2444_4_289"/>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sp>
        <p:nvSpPr>
          <p:cNvPr id="187" name="Google Shape;187;g216bb1a2444_4_289"/>
          <p:cNvSpPr txBox="1"/>
          <p:nvPr>
            <p:ph idx="1" type="body"/>
          </p:nvPr>
        </p:nvSpPr>
        <p:spPr>
          <a:xfrm>
            <a:off x="720726" y="1144588"/>
            <a:ext cx="5518800" cy="4616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Clr>
                <a:schemeClr val="dk2"/>
              </a:buClr>
              <a:buSzPts val="1800"/>
              <a:buNone/>
            </a:pPr>
            <a:r>
              <a:t/>
            </a:r>
            <a:endParaRPr>
              <a:highlight>
                <a:srgbClr val="FFFF00"/>
              </a:highlight>
            </a:endParaRPr>
          </a:p>
          <a:p>
            <a:pPr indent="-228600" lvl="0" marL="457200" rtl="0" algn="l">
              <a:spcBef>
                <a:spcPts val="0"/>
              </a:spcBef>
              <a:spcAft>
                <a:spcPts val="0"/>
              </a:spcAft>
              <a:buClr>
                <a:schemeClr val="dk2"/>
              </a:buClr>
              <a:buSzPts val="1800"/>
              <a:buNone/>
            </a:pPr>
            <a:r>
              <a:rPr lang="en-GB"/>
              <a:t>Need to e</a:t>
            </a:r>
            <a:r>
              <a:rPr lang="en-GB"/>
              <a:t>stablish a broad and active IMDOS community which will undertake projects or activities through coordination of IMDOS Task Teams (guided by the Strategy and IP documents); </a:t>
            </a:r>
            <a:r>
              <a:rPr lang="en-GB">
                <a:solidFill>
                  <a:srgbClr val="FF0000"/>
                </a:solidFill>
              </a:rPr>
              <a:t>should we risk this without sufficient resources secured by GOOS and others?</a:t>
            </a:r>
            <a:endParaRPr>
              <a:solidFill>
                <a:srgbClr val="FF0000"/>
              </a:solidFill>
            </a:endParaRPr>
          </a:p>
          <a:p>
            <a:pPr indent="-228600" lvl="0" marL="457200" rtl="0" algn="l">
              <a:spcBef>
                <a:spcPts val="0"/>
              </a:spcBef>
              <a:spcAft>
                <a:spcPts val="0"/>
              </a:spcAft>
              <a:buClr>
                <a:schemeClr val="dk2"/>
              </a:buClr>
              <a:buSzPts val="1800"/>
              <a:buNone/>
            </a:pPr>
            <a:r>
              <a:t/>
            </a:r>
            <a:endParaRPr/>
          </a:p>
          <a:p>
            <a:pPr indent="-228600" lvl="0" marL="457200" rtl="0" algn="l">
              <a:spcBef>
                <a:spcPts val="0"/>
              </a:spcBef>
              <a:spcAft>
                <a:spcPts val="0"/>
              </a:spcAft>
              <a:buClr>
                <a:schemeClr val="dk2"/>
              </a:buClr>
              <a:buSzPts val="1800"/>
              <a:buNone/>
            </a:pPr>
            <a:r>
              <a:rPr lang="en-GB"/>
              <a:t>Relatively weak link to the Global South when it comes to coordination of activities; </a:t>
            </a:r>
            <a:r>
              <a:rPr lang="en-GB">
                <a:solidFill>
                  <a:srgbClr val="FF0000"/>
                </a:solidFill>
              </a:rPr>
              <a:t>how to best capitalize on existing regional structures (IOC, GOOS, GOA-ON)?</a:t>
            </a:r>
            <a:endParaRPr>
              <a:solidFill>
                <a:srgbClr val="FF0000"/>
              </a:solidFill>
            </a:endParaRPr>
          </a:p>
          <a:p>
            <a:pPr indent="-228600" lvl="0" marL="457200" rtl="0" algn="l">
              <a:spcBef>
                <a:spcPts val="0"/>
              </a:spcBef>
              <a:spcAft>
                <a:spcPts val="0"/>
              </a:spcAft>
              <a:buClr>
                <a:schemeClr val="dk2"/>
              </a:buClr>
              <a:buSzPts val="1800"/>
              <a:buNone/>
            </a:pPr>
            <a:r>
              <a:t/>
            </a:r>
            <a:endParaRPr/>
          </a:p>
          <a:p>
            <a:pPr indent="-228600" lvl="0" marL="457200" rtl="0" algn="l">
              <a:spcBef>
                <a:spcPts val="0"/>
              </a:spcBef>
              <a:spcAft>
                <a:spcPts val="0"/>
              </a:spcAft>
              <a:buClr>
                <a:schemeClr val="dk2"/>
              </a:buClr>
              <a:buSzPts val="1800"/>
              <a:buNone/>
            </a:pPr>
            <a:r>
              <a:rPr lang="en-GB"/>
              <a:t>General lack of observing networks/communities of practices to build on for “on the ground” coordination; </a:t>
            </a:r>
            <a:r>
              <a:rPr lang="en-GB">
                <a:solidFill>
                  <a:srgbClr val="FF0000"/>
                </a:solidFill>
              </a:rPr>
              <a:t>need for efficient co-design and augmenting existing observing efforts.</a:t>
            </a:r>
            <a:endParaRPr>
              <a:solidFill>
                <a:srgbClr val="FF0000"/>
              </a:solidFill>
            </a:endParaRPr>
          </a:p>
          <a:p>
            <a:pPr indent="-228600" lvl="0" marL="457200" rtl="0" algn="l">
              <a:spcBef>
                <a:spcPts val="0"/>
              </a:spcBef>
              <a:spcAft>
                <a:spcPts val="0"/>
              </a:spcAft>
              <a:buClr>
                <a:schemeClr val="dk2"/>
              </a:buClr>
              <a:buSzPts val="1800"/>
              <a:buNone/>
            </a:pPr>
            <a:r>
              <a:t/>
            </a:r>
            <a:endParaRPr/>
          </a:p>
          <a:p>
            <a:pPr indent="-228600" lvl="0" marL="457200" rtl="0" algn="l">
              <a:spcBef>
                <a:spcPts val="0"/>
              </a:spcBef>
              <a:spcAft>
                <a:spcPts val="0"/>
              </a:spcAft>
              <a:buClr>
                <a:schemeClr val="dk2"/>
              </a:buClr>
              <a:buSzPts val="1800"/>
              <a:buNone/>
            </a:pPr>
            <a:r>
              <a:rPr lang="en-GB"/>
              <a:t>Elevate existing guidelines and best practices to status of standard sampling protocols; </a:t>
            </a:r>
            <a:r>
              <a:rPr lang="en-GB">
                <a:solidFill>
                  <a:srgbClr val="FF0000"/>
                </a:solidFill>
              </a:rPr>
              <a:t>how to reconcile this need with the rapid tech and research development?</a:t>
            </a:r>
            <a:endParaRPr>
              <a:solidFill>
                <a:srgbClr val="FF0000"/>
              </a:solidFill>
              <a:highlight>
                <a:srgbClr val="FFFF00"/>
              </a:highlight>
            </a:endParaRPr>
          </a:p>
          <a:p>
            <a:pPr indent="-228600" lvl="0" marL="457200" rtl="0" algn="l">
              <a:lnSpc>
                <a:spcPct val="100000"/>
              </a:lnSpc>
              <a:spcBef>
                <a:spcPts val="0"/>
              </a:spcBef>
              <a:spcAft>
                <a:spcPts val="0"/>
              </a:spcAft>
              <a:buClr>
                <a:schemeClr val="dk2"/>
              </a:buClr>
              <a:buSzPts val="1800"/>
              <a:buNone/>
            </a:pPr>
            <a:r>
              <a:t/>
            </a:r>
            <a:endParaRPr>
              <a:highlight>
                <a:srgbClr val="FFFF00"/>
              </a:highlight>
            </a:endParaRPr>
          </a:p>
        </p:txBody>
      </p:sp>
      <p:sp>
        <p:nvSpPr>
          <p:cNvPr id="188" name="Google Shape;188;g216bb1a2444_4_289"/>
          <p:cNvSpPr txBox="1"/>
          <p:nvPr>
            <p:ph type="title"/>
          </p:nvPr>
        </p:nvSpPr>
        <p:spPr>
          <a:xfrm>
            <a:off x="720726" y="493713"/>
            <a:ext cx="55188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CHALLENGES (IMDOS)</a:t>
            </a:r>
            <a:endParaRPr/>
          </a:p>
        </p:txBody>
      </p:sp>
      <p:pic>
        <p:nvPicPr>
          <p:cNvPr id="189" name="Google Shape;189;g216bb1a2444_4_289"/>
          <p:cNvPicPr preferRelativeResize="0"/>
          <p:nvPr>
            <p:ph idx="2" type="pic"/>
          </p:nvPr>
        </p:nvPicPr>
        <p:blipFill rotWithShape="1">
          <a:blip r:embed="rId3">
            <a:alphaModFix/>
          </a:blip>
          <a:srcRect b="1409" l="0" r="0" t="1399"/>
          <a:stretch/>
        </p:blipFill>
        <p:spPr>
          <a:xfrm>
            <a:off x="7328150" y="0"/>
            <a:ext cx="4863850" cy="6303150"/>
          </a:xfrm>
          <a:prstGeom prst="rect">
            <a:avLst/>
          </a:prstGeom>
          <a:solidFill>
            <a:srgbClr val="D8D8D8"/>
          </a:solid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txBox="1"/>
          <p:nvPr>
            <p:ph type="title"/>
          </p:nvPr>
        </p:nvSpPr>
        <p:spPr>
          <a:xfrm>
            <a:off x="492126" y="341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Next Steps (IMDOS)</a:t>
            </a:r>
            <a:endParaRPr/>
          </a:p>
        </p:txBody>
      </p:sp>
      <p:sp>
        <p:nvSpPr>
          <p:cNvPr id="195" name="Google Shape;195;p3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sp>
        <p:nvSpPr>
          <p:cNvPr id="196" name="Google Shape;196;p31"/>
          <p:cNvSpPr txBox="1"/>
          <p:nvPr>
            <p:ph idx="1" type="body"/>
          </p:nvPr>
        </p:nvSpPr>
        <p:spPr>
          <a:xfrm>
            <a:off x="300700" y="1007925"/>
            <a:ext cx="7027500" cy="5055900"/>
          </a:xfrm>
          <a:prstGeom prst="rect">
            <a:avLst/>
          </a:prstGeom>
          <a:noFill/>
          <a:ln>
            <a:noFill/>
          </a:ln>
        </p:spPr>
        <p:txBody>
          <a:bodyPr anchorCtr="0" anchor="t" bIns="0" lIns="0" spcFirstLastPara="1" rIns="0" wrap="square" tIns="0">
            <a:noAutofit/>
          </a:bodyPr>
          <a:lstStyle/>
          <a:p>
            <a:pPr indent="-342900" lvl="0" marL="457200" rtl="0" algn="l">
              <a:spcBef>
                <a:spcPts val="0"/>
              </a:spcBef>
              <a:spcAft>
                <a:spcPts val="0"/>
              </a:spcAft>
              <a:buClr>
                <a:srgbClr val="00B050"/>
              </a:buClr>
              <a:buSzPts val="1800"/>
              <a:buChar char="●"/>
            </a:pPr>
            <a:r>
              <a:rPr lang="en-GB">
                <a:solidFill>
                  <a:srgbClr val="00B050"/>
                </a:solidFill>
              </a:rPr>
              <a:t>IMDOS request to be recognized as a GOOS Project</a:t>
            </a:r>
            <a:endParaRPr>
              <a:solidFill>
                <a:srgbClr val="00B050"/>
              </a:solidFill>
            </a:endParaRPr>
          </a:p>
          <a:p>
            <a:pPr indent="0" lvl="0" marL="457200" rtl="0" algn="l">
              <a:spcBef>
                <a:spcPts val="0"/>
              </a:spcBef>
              <a:spcAft>
                <a:spcPts val="0"/>
              </a:spcAft>
              <a:buNone/>
            </a:pPr>
            <a:r>
              <a:t/>
            </a:r>
            <a:endParaRPr>
              <a:solidFill>
                <a:srgbClr val="00B050"/>
              </a:solidFill>
            </a:endParaRPr>
          </a:p>
          <a:p>
            <a:pPr indent="-342900" lvl="0" marL="457200" rtl="0" algn="l">
              <a:spcBef>
                <a:spcPts val="0"/>
              </a:spcBef>
              <a:spcAft>
                <a:spcPts val="0"/>
              </a:spcAft>
              <a:buClr>
                <a:srgbClr val="00B050"/>
              </a:buClr>
              <a:buSzPts val="1800"/>
              <a:buChar char="●"/>
            </a:pPr>
            <a:r>
              <a:rPr lang="en-GB">
                <a:solidFill>
                  <a:srgbClr val="00B050"/>
                </a:solidFill>
              </a:rPr>
              <a:t>Strong lobbying for IMDOS to assume technical coordination of marine plastics monitoring in direct support of the newly negotiated international “Plastics Treaty” (2023-2024)</a:t>
            </a:r>
            <a:endParaRPr>
              <a:solidFill>
                <a:srgbClr val="00B050"/>
              </a:solidFill>
            </a:endParaRPr>
          </a:p>
          <a:p>
            <a:pPr indent="0" lvl="0" marL="914400" rtl="0" algn="l">
              <a:spcBef>
                <a:spcPts val="0"/>
              </a:spcBef>
              <a:spcAft>
                <a:spcPts val="0"/>
              </a:spcAft>
              <a:buNone/>
            </a:pPr>
            <a:r>
              <a:t/>
            </a:r>
            <a:endParaRPr>
              <a:solidFill>
                <a:srgbClr val="00B050"/>
              </a:solidFill>
            </a:endParaRPr>
          </a:p>
          <a:p>
            <a:pPr indent="-342900" lvl="0" marL="457200" rtl="0" algn="l">
              <a:spcBef>
                <a:spcPts val="0"/>
              </a:spcBef>
              <a:spcAft>
                <a:spcPts val="0"/>
              </a:spcAft>
              <a:buClr>
                <a:srgbClr val="00B050"/>
              </a:buClr>
              <a:buSzPts val="1800"/>
              <a:buChar char="●"/>
            </a:pPr>
            <a:r>
              <a:rPr lang="en-GB">
                <a:solidFill>
                  <a:srgbClr val="00B050"/>
                </a:solidFill>
              </a:rPr>
              <a:t>IMDOS website and branding developed (July 2023)</a:t>
            </a:r>
            <a:endParaRPr>
              <a:solidFill>
                <a:srgbClr val="00B050"/>
              </a:solidFill>
            </a:endParaRPr>
          </a:p>
          <a:p>
            <a:pPr indent="0" lvl="0" marL="914400" rtl="0" algn="l">
              <a:spcBef>
                <a:spcPts val="0"/>
              </a:spcBef>
              <a:spcAft>
                <a:spcPts val="0"/>
              </a:spcAft>
              <a:buNone/>
            </a:pPr>
            <a:r>
              <a:t/>
            </a:r>
            <a:endParaRPr>
              <a:solidFill>
                <a:srgbClr val="00B050"/>
              </a:solidFill>
            </a:endParaRPr>
          </a:p>
          <a:p>
            <a:pPr indent="-342900" lvl="0" marL="457200" rtl="0" algn="l">
              <a:spcBef>
                <a:spcPts val="0"/>
              </a:spcBef>
              <a:spcAft>
                <a:spcPts val="0"/>
              </a:spcAft>
              <a:buClr>
                <a:srgbClr val="00B050"/>
              </a:buClr>
              <a:buSzPts val="1800"/>
              <a:buChar char="●"/>
            </a:pPr>
            <a:r>
              <a:rPr lang="en-GB">
                <a:solidFill>
                  <a:srgbClr val="00B050"/>
                </a:solidFill>
              </a:rPr>
              <a:t>IMDOS Strategy and Implementation Plan drafted (Septemeber 2023)</a:t>
            </a:r>
            <a:endParaRPr>
              <a:solidFill>
                <a:srgbClr val="00B050"/>
              </a:solidFill>
            </a:endParaRPr>
          </a:p>
          <a:p>
            <a:pPr indent="0" lvl="0" marL="457200" rtl="0" algn="l">
              <a:spcBef>
                <a:spcPts val="0"/>
              </a:spcBef>
              <a:spcAft>
                <a:spcPts val="0"/>
              </a:spcAft>
              <a:buNone/>
            </a:pPr>
            <a:r>
              <a:t/>
            </a:r>
            <a:endParaRPr>
              <a:solidFill>
                <a:srgbClr val="00B050"/>
              </a:solidFill>
            </a:endParaRPr>
          </a:p>
          <a:p>
            <a:pPr indent="-342900" lvl="0" marL="457200" rtl="0" algn="l">
              <a:spcBef>
                <a:spcPts val="0"/>
              </a:spcBef>
              <a:spcAft>
                <a:spcPts val="0"/>
              </a:spcAft>
              <a:buClr>
                <a:srgbClr val="00B050"/>
              </a:buClr>
              <a:buSzPts val="1800"/>
              <a:buChar char="●"/>
            </a:pPr>
            <a:r>
              <a:rPr lang="en-GB">
                <a:solidFill>
                  <a:srgbClr val="00B050"/>
                </a:solidFill>
              </a:rPr>
              <a:t>International Data Harmonization Workshop (August 2023)</a:t>
            </a:r>
            <a:endParaRPr>
              <a:solidFill>
                <a:srgbClr val="00B050"/>
              </a:solidFill>
            </a:endParaRPr>
          </a:p>
          <a:p>
            <a:pPr indent="0" lvl="0" marL="457200" rtl="0" algn="l">
              <a:spcBef>
                <a:spcPts val="0"/>
              </a:spcBef>
              <a:spcAft>
                <a:spcPts val="0"/>
              </a:spcAft>
              <a:buNone/>
            </a:pPr>
            <a:r>
              <a:t/>
            </a:r>
            <a:endParaRPr>
              <a:solidFill>
                <a:srgbClr val="666666"/>
              </a:solidFill>
            </a:endParaRPr>
          </a:p>
          <a:p>
            <a:pPr indent="-342900" lvl="0" marL="457200" rtl="0" algn="l">
              <a:spcBef>
                <a:spcPts val="0"/>
              </a:spcBef>
              <a:spcAft>
                <a:spcPts val="0"/>
              </a:spcAft>
              <a:buClr>
                <a:srgbClr val="666666"/>
              </a:buClr>
              <a:buSzPts val="1800"/>
              <a:buChar char="●"/>
            </a:pPr>
            <a:r>
              <a:rPr lang="en-GB">
                <a:solidFill>
                  <a:srgbClr val="666666"/>
                </a:solidFill>
              </a:rPr>
              <a:t>IMDOS Task Teams established and operating</a:t>
            </a:r>
            <a:endParaRPr>
              <a:solidFill>
                <a:srgbClr val="666666"/>
              </a:solidFill>
            </a:endParaRPr>
          </a:p>
          <a:p>
            <a:pPr indent="0" lvl="0" marL="457200" rtl="0" algn="l">
              <a:spcBef>
                <a:spcPts val="0"/>
              </a:spcBef>
              <a:spcAft>
                <a:spcPts val="0"/>
              </a:spcAft>
              <a:buNone/>
            </a:pPr>
            <a:r>
              <a:t/>
            </a:r>
            <a:endParaRPr>
              <a:solidFill>
                <a:srgbClr val="666666"/>
              </a:solidFill>
            </a:endParaRPr>
          </a:p>
          <a:p>
            <a:pPr indent="-342900" lvl="0" marL="457200" rtl="0" algn="l">
              <a:spcBef>
                <a:spcPts val="0"/>
              </a:spcBef>
              <a:spcAft>
                <a:spcPts val="0"/>
              </a:spcAft>
              <a:buClr>
                <a:srgbClr val="666666"/>
              </a:buClr>
              <a:buSzPts val="1800"/>
              <a:buChar char="●"/>
            </a:pPr>
            <a:r>
              <a:rPr lang="en-GB">
                <a:solidFill>
                  <a:srgbClr val="666666"/>
                </a:solidFill>
              </a:rPr>
              <a:t>Integrate elements of IMDOS into OCG networks starting with surface floating microplastics (2023-2025), incl. Pilot demonstration in the OceanOPS Dashboard</a:t>
            </a:r>
            <a:endParaRPr>
              <a:solidFill>
                <a:srgbClr val="666666"/>
              </a:solidFill>
            </a:endParaRPr>
          </a:p>
          <a:p>
            <a:pPr indent="0" lvl="0" marL="457200" rtl="0" algn="l">
              <a:spcBef>
                <a:spcPts val="0"/>
              </a:spcBef>
              <a:spcAft>
                <a:spcPts val="0"/>
              </a:spcAft>
              <a:buNone/>
            </a:pPr>
            <a:r>
              <a:t/>
            </a:r>
            <a:endParaRPr>
              <a:solidFill>
                <a:srgbClr val="666666"/>
              </a:solidFill>
            </a:endParaRPr>
          </a:p>
          <a:p>
            <a:pPr indent="-342900" lvl="0" marL="457200" rtl="0" algn="l">
              <a:spcBef>
                <a:spcPts val="0"/>
              </a:spcBef>
              <a:spcAft>
                <a:spcPts val="0"/>
              </a:spcAft>
              <a:buClr>
                <a:srgbClr val="666666"/>
              </a:buClr>
              <a:buSzPts val="1800"/>
              <a:buChar char="●"/>
            </a:pPr>
            <a:r>
              <a:rPr lang="en-GB">
                <a:solidFill>
                  <a:srgbClr val="666666"/>
                </a:solidFill>
              </a:rPr>
              <a:t>IMDOS potentially highlighted in the 2024 OceanOPS Report Card </a:t>
            </a:r>
            <a:endParaRPr>
              <a:solidFill>
                <a:srgbClr val="666666"/>
              </a:solidFill>
            </a:endParaRPr>
          </a:p>
          <a:p>
            <a:pPr indent="-228600" lvl="0" marL="457200" rtl="0" algn="l">
              <a:lnSpc>
                <a:spcPct val="100000"/>
              </a:lnSpc>
              <a:spcBef>
                <a:spcPts val="0"/>
              </a:spcBef>
              <a:spcAft>
                <a:spcPts val="0"/>
              </a:spcAft>
              <a:buClr>
                <a:schemeClr val="dk2"/>
              </a:buClr>
              <a:buSzPts val="1800"/>
              <a:buNone/>
            </a:pPr>
            <a:r>
              <a:t/>
            </a:r>
            <a:endParaRPr/>
          </a:p>
          <a:p>
            <a:pPr indent="-228600" lvl="0" marL="457200" rtl="0" algn="l">
              <a:lnSpc>
                <a:spcPct val="100000"/>
              </a:lnSpc>
              <a:spcBef>
                <a:spcPts val="0"/>
              </a:spcBef>
              <a:spcAft>
                <a:spcPts val="0"/>
              </a:spcAft>
              <a:buClr>
                <a:schemeClr val="dk2"/>
              </a:buClr>
              <a:buSzPts val="1800"/>
              <a:buNone/>
            </a:pPr>
            <a:r>
              <a:t/>
            </a:r>
            <a:endParaRPr/>
          </a:p>
          <a:p>
            <a:pPr indent="-228600" lvl="0" marL="457200" rtl="0" algn="l">
              <a:lnSpc>
                <a:spcPct val="100000"/>
              </a:lnSpc>
              <a:spcBef>
                <a:spcPts val="0"/>
              </a:spcBef>
              <a:spcAft>
                <a:spcPts val="0"/>
              </a:spcAft>
              <a:buClr>
                <a:schemeClr val="dk2"/>
              </a:buClr>
              <a:buSzPts val="1800"/>
              <a:buNone/>
            </a:pPr>
            <a:r>
              <a:t/>
            </a:r>
            <a:endParaRPr>
              <a:highlight>
                <a:srgbClr val="FFFF00"/>
              </a:highlight>
            </a:endParaRPr>
          </a:p>
        </p:txBody>
      </p:sp>
      <p:pic>
        <p:nvPicPr>
          <p:cNvPr id="197" name="Google Shape;197;p31"/>
          <p:cNvPicPr preferRelativeResize="0"/>
          <p:nvPr>
            <p:ph idx="2" type="pic"/>
          </p:nvPr>
        </p:nvPicPr>
        <p:blipFill rotWithShape="1">
          <a:blip r:embed="rId3">
            <a:alphaModFix/>
          </a:blip>
          <a:srcRect b="1409" l="0" r="0" t="1399"/>
          <a:stretch/>
        </p:blipFill>
        <p:spPr>
          <a:xfrm>
            <a:off x="7328150" y="0"/>
            <a:ext cx="4863850" cy="6303150"/>
          </a:xfrm>
          <a:prstGeom prst="rect">
            <a:avLst/>
          </a:prstGeom>
          <a:solidFill>
            <a:srgbClr val="D8D8D8"/>
          </a:solid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216bb1a2444_4_305"/>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sp>
        <p:nvSpPr>
          <p:cNvPr id="203" name="Google Shape;203;g216bb1a2444_4_305"/>
          <p:cNvSpPr txBox="1"/>
          <p:nvPr>
            <p:ph idx="1" type="body"/>
          </p:nvPr>
        </p:nvSpPr>
        <p:spPr>
          <a:xfrm>
            <a:off x="390425" y="988125"/>
            <a:ext cx="6748500" cy="56943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Clr>
                <a:schemeClr val="dk2"/>
              </a:buClr>
              <a:buSzPts val="1800"/>
              <a:buNone/>
            </a:pPr>
            <a:r>
              <a:rPr lang="en-GB" u="sng"/>
              <a:t>Existing Resources:</a:t>
            </a:r>
            <a:endParaRPr u="sng"/>
          </a:p>
          <a:p>
            <a:pPr indent="-342900" lvl="0" marL="457200" rtl="0" algn="l">
              <a:lnSpc>
                <a:spcPct val="100000"/>
              </a:lnSpc>
              <a:spcBef>
                <a:spcPts val="0"/>
              </a:spcBef>
              <a:spcAft>
                <a:spcPts val="0"/>
              </a:spcAft>
              <a:buSzPts val="1800"/>
              <a:buChar char="-"/>
            </a:pPr>
            <a:r>
              <a:rPr lang="en-GB"/>
              <a:t>IOCCP Project Officer supporting IMDOS Project Office at 0.2 FTE until end of 2023; IOPAN communication officer supporting IMDOS at 0.5 FTE until 05.2024</a:t>
            </a:r>
            <a:endParaRPr/>
          </a:p>
          <a:p>
            <a:pPr indent="-342900" lvl="0" marL="457200" rtl="0" algn="l">
              <a:lnSpc>
                <a:spcPct val="100000"/>
              </a:lnSpc>
              <a:spcBef>
                <a:spcPts val="0"/>
              </a:spcBef>
              <a:spcAft>
                <a:spcPts val="0"/>
              </a:spcAft>
              <a:buSzPts val="1800"/>
              <a:buChar char="-"/>
            </a:pPr>
            <a:r>
              <a:rPr lang="en-GB"/>
              <a:t>GEO Blue Planet support for IMDOS Project Office: 0.2 FTE until end of 2023 + 0.5 FTE Consultant until 09.2023</a:t>
            </a:r>
            <a:endParaRPr/>
          </a:p>
          <a:p>
            <a:pPr indent="-342900" lvl="0" marL="457200" rtl="0" algn="l">
              <a:lnSpc>
                <a:spcPct val="100000"/>
              </a:lnSpc>
              <a:spcBef>
                <a:spcPts val="0"/>
              </a:spcBef>
              <a:spcAft>
                <a:spcPts val="0"/>
              </a:spcAft>
              <a:buSzPts val="1800"/>
              <a:buChar char="-"/>
            </a:pPr>
            <a:r>
              <a:rPr lang="en-GB"/>
              <a:t>Funds for large community workshop (08.2023 in Japan)</a:t>
            </a:r>
            <a:endParaRPr/>
          </a:p>
          <a:p>
            <a:pPr indent="-342900" lvl="0" marL="457200" rtl="0" algn="l">
              <a:lnSpc>
                <a:spcPct val="100000"/>
              </a:lnSpc>
              <a:spcBef>
                <a:spcPts val="0"/>
              </a:spcBef>
              <a:spcAft>
                <a:spcPts val="0"/>
              </a:spcAft>
              <a:buClr>
                <a:srgbClr val="00B050"/>
              </a:buClr>
              <a:buSzPts val="1800"/>
              <a:buChar char="-"/>
            </a:pPr>
            <a:r>
              <a:rPr lang="en-GB" u="sng">
                <a:solidFill>
                  <a:schemeClr val="dk1"/>
                </a:solidFill>
              </a:rPr>
              <a:t>Feasible outcomes</a:t>
            </a:r>
            <a:r>
              <a:rPr lang="en-GB" u="sng">
                <a:solidFill>
                  <a:schemeClr val="dk1"/>
                </a:solidFill>
              </a:rPr>
              <a:t>: </a:t>
            </a:r>
            <a:r>
              <a:rPr lang="en-GB">
                <a:solidFill>
                  <a:srgbClr val="00B050"/>
                </a:solidFill>
              </a:rPr>
              <a:t>IMDOS Strategy published, IMDOS website and branding developed, IMDOS IP drafted, Int. Workshop on Data Harmonization held.</a:t>
            </a:r>
            <a:endParaRPr>
              <a:solidFill>
                <a:srgbClr val="00B050"/>
              </a:solidFill>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GB" u="sng"/>
              <a:t>Resource needs:</a:t>
            </a:r>
            <a:endParaRPr u="sng"/>
          </a:p>
          <a:p>
            <a:pPr indent="-342900" lvl="0" marL="457200" rtl="0" algn="l">
              <a:lnSpc>
                <a:spcPct val="100000"/>
              </a:lnSpc>
              <a:spcBef>
                <a:spcPts val="0"/>
              </a:spcBef>
              <a:spcAft>
                <a:spcPts val="0"/>
              </a:spcAft>
              <a:buSzPts val="1800"/>
              <a:buChar char="-"/>
            </a:pPr>
            <a:r>
              <a:rPr lang="en-GB"/>
              <a:t>Min. </a:t>
            </a:r>
            <a:r>
              <a:rPr lang="en-GB"/>
              <a:t>3 FTE Project Office to be ensured for IMDOS activities</a:t>
            </a:r>
            <a:endParaRPr/>
          </a:p>
          <a:p>
            <a:pPr indent="-342900" lvl="0" marL="457200" rtl="0" algn="l">
              <a:lnSpc>
                <a:spcPct val="100000"/>
              </a:lnSpc>
              <a:spcBef>
                <a:spcPts val="0"/>
              </a:spcBef>
              <a:spcAft>
                <a:spcPts val="0"/>
              </a:spcAft>
              <a:buSzPts val="1800"/>
              <a:buChar char="-"/>
            </a:pPr>
            <a:r>
              <a:rPr lang="en-GB">
                <a:solidFill>
                  <a:srgbClr val="FF0000"/>
                </a:solidFill>
              </a:rPr>
              <a:t>0.5 FTE starting in 01.2024 as</a:t>
            </a:r>
            <a:r>
              <a:rPr lang="en-GB"/>
              <a:t> </a:t>
            </a:r>
            <a:r>
              <a:rPr lang="en-GB">
                <a:solidFill>
                  <a:srgbClr val="FF0000"/>
                </a:solidFill>
              </a:rPr>
              <a:t>minimal requirement</a:t>
            </a:r>
            <a:r>
              <a:rPr lang="en-GB"/>
              <a:t> f</a:t>
            </a:r>
            <a:r>
              <a:rPr lang="en-GB">
                <a:solidFill>
                  <a:srgbClr val="FF0000"/>
                </a:solidFill>
              </a:rPr>
              <a:t>or keeping IMDOS alive</a:t>
            </a:r>
            <a:endParaRPr>
              <a:solidFill>
                <a:srgbClr val="FF0000"/>
              </a:solidFill>
            </a:endParaRPr>
          </a:p>
          <a:p>
            <a:pPr indent="-228600" lvl="0" marL="457200" rtl="0" algn="l">
              <a:lnSpc>
                <a:spcPct val="100000"/>
              </a:lnSpc>
              <a:spcBef>
                <a:spcPts val="0"/>
              </a:spcBef>
              <a:spcAft>
                <a:spcPts val="0"/>
              </a:spcAft>
              <a:buClr>
                <a:schemeClr val="dk2"/>
              </a:buClr>
              <a:buSzPts val="1800"/>
              <a:buNone/>
            </a:pPr>
            <a:r>
              <a:t/>
            </a:r>
            <a:endParaRPr>
              <a:highlight>
                <a:srgbClr val="FFFF00"/>
              </a:highlight>
            </a:endParaRPr>
          </a:p>
          <a:p>
            <a:pPr indent="-228600" lvl="0" marL="457200" rtl="0" algn="l">
              <a:lnSpc>
                <a:spcPct val="100000"/>
              </a:lnSpc>
              <a:spcBef>
                <a:spcPts val="0"/>
              </a:spcBef>
              <a:spcAft>
                <a:spcPts val="0"/>
              </a:spcAft>
              <a:buClr>
                <a:schemeClr val="dk2"/>
              </a:buClr>
              <a:buSzPts val="1800"/>
              <a:buNone/>
            </a:pPr>
            <a:r>
              <a:rPr lang="en-GB" u="sng"/>
              <a:t>Potential funding sources:</a:t>
            </a:r>
            <a:endParaRPr u="sng"/>
          </a:p>
          <a:p>
            <a:pPr indent="-342900" lvl="0" marL="457200" rtl="0" algn="l">
              <a:lnSpc>
                <a:spcPct val="100000"/>
              </a:lnSpc>
              <a:spcBef>
                <a:spcPts val="0"/>
              </a:spcBef>
              <a:spcAft>
                <a:spcPts val="0"/>
              </a:spcAft>
              <a:buSzPts val="1800"/>
              <a:buChar char="-"/>
            </a:pPr>
            <a:r>
              <a:rPr lang="en-GB"/>
              <a:t>SCOR → IMDOS as a SCOR project, not just a WG</a:t>
            </a:r>
            <a:endParaRPr/>
          </a:p>
          <a:p>
            <a:pPr indent="-342900" lvl="0" marL="457200" rtl="0" algn="l">
              <a:lnSpc>
                <a:spcPct val="100000"/>
              </a:lnSpc>
              <a:spcBef>
                <a:spcPts val="0"/>
              </a:spcBef>
              <a:spcAft>
                <a:spcPts val="0"/>
              </a:spcAft>
              <a:buSzPts val="1800"/>
              <a:buChar char="-"/>
            </a:pPr>
            <a:r>
              <a:rPr lang="en-GB"/>
              <a:t>Ministry of Environment Japan </a:t>
            </a:r>
            <a:endParaRPr/>
          </a:p>
          <a:p>
            <a:pPr indent="-342900" lvl="0" marL="457200" rtl="0" algn="l">
              <a:lnSpc>
                <a:spcPct val="100000"/>
              </a:lnSpc>
              <a:spcBef>
                <a:spcPts val="0"/>
              </a:spcBef>
              <a:spcAft>
                <a:spcPts val="0"/>
              </a:spcAft>
              <a:buSzPts val="1800"/>
              <a:buChar char="-"/>
            </a:pPr>
            <a:r>
              <a:rPr lang="en-GB"/>
              <a:t>IOC and UNEP secondments</a:t>
            </a:r>
            <a:endParaRPr/>
          </a:p>
          <a:p>
            <a:pPr indent="0" lvl="0" marL="228600" rtl="0" algn="l">
              <a:lnSpc>
                <a:spcPct val="100000"/>
              </a:lnSpc>
              <a:spcBef>
                <a:spcPts val="0"/>
              </a:spcBef>
              <a:spcAft>
                <a:spcPts val="0"/>
              </a:spcAft>
              <a:buClr>
                <a:schemeClr val="dk2"/>
              </a:buClr>
              <a:buSzPts val="1800"/>
              <a:buNone/>
            </a:pPr>
            <a:r>
              <a:t/>
            </a:r>
            <a:endParaRPr>
              <a:highlight>
                <a:srgbClr val="FFFF00"/>
              </a:highlight>
            </a:endParaRPr>
          </a:p>
        </p:txBody>
      </p:sp>
      <p:sp>
        <p:nvSpPr>
          <p:cNvPr id="204" name="Google Shape;204;g216bb1a2444_4_305"/>
          <p:cNvSpPr txBox="1"/>
          <p:nvPr>
            <p:ph type="title"/>
          </p:nvPr>
        </p:nvSpPr>
        <p:spPr>
          <a:xfrm>
            <a:off x="650950" y="283725"/>
            <a:ext cx="64182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Resources required (IMDOS)</a:t>
            </a:r>
            <a:endParaRPr/>
          </a:p>
          <a:p>
            <a:pPr indent="0" lvl="0" marL="0" rtl="0" algn="l">
              <a:lnSpc>
                <a:spcPct val="85000"/>
              </a:lnSpc>
              <a:spcBef>
                <a:spcPts val="0"/>
              </a:spcBef>
              <a:spcAft>
                <a:spcPts val="0"/>
              </a:spcAft>
              <a:buClr>
                <a:schemeClr val="accent1"/>
              </a:buClr>
              <a:buSzPts val="1800"/>
              <a:buNone/>
            </a:pPr>
            <a:r>
              <a:t/>
            </a:r>
            <a:endParaRPr/>
          </a:p>
        </p:txBody>
      </p:sp>
      <p:pic>
        <p:nvPicPr>
          <p:cNvPr id="205" name="Google Shape;205;g216bb1a2444_4_305"/>
          <p:cNvPicPr preferRelativeResize="0"/>
          <p:nvPr>
            <p:ph idx="2" type="pic"/>
          </p:nvPr>
        </p:nvPicPr>
        <p:blipFill rotWithShape="1">
          <a:blip r:embed="rId3">
            <a:alphaModFix/>
          </a:blip>
          <a:srcRect b="1409" l="0" r="0" t="1399"/>
          <a:stretch/>
        </p:blipFill>
        <p:spPr>
          <a:xfrm>
            <a:off x="7328150" y="0"/>
            <a:ext cx="4863850" cy="6303150"/>
          </a:xfrm>
          <a:prstGeom prst="rect">
            <a:avLst/>
          </a:prstGeom>
          <a:solidFill>
            <a:srgbClr val="D8D8D8"/>
          </a:solidFill>
          <a:ln>
            <a:noFill/>
          </a:ln>
        </p:spPr>
      </p:pic>
    </p:spTree>
  </p:cSld>
  <p:clrMapOvr>
    <a:masterClrMapping/>
  </p:clrMapOvr>
  <p:transition>
    <p:fade/>
  </p:transition>
</p:sld>
</file>

<file path=ppt/theme/theme1.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Collins, Forest</dc:creator>
</cp:coreProperties>
</file>