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12192000"/>
  <p:notesSz cx="6858000" cy="9144000"/>
  <p:embeddedFontLst>
    <p:embeddedFont>
      <p:font typeface="Roboto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8" roundtripDataSignature="AMtx7misr6NZZnCxtnpkf3PYJtPT3GlH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bold.fntdata"/><Relationship Id="rId14" Type="http://schemas.openxmlformats.org/officeDocument/2006/relationships/font" Target="fonts/Roboto-regular.fntdata"/><Relationship Id="rId17" Type="http://schemas.openxmlformats.org/officeDocument/2006/relationships/font" Target="fonts/Roboto-boldItalic.fntdata"/><Relationship Id="rId16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2" name="Google Shape;12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9712" lvl="1" marL="74136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</a:pPr>
            <a:r>
              <a:rPr lang="en-GB" sz="1300">
                <a:latin typeface="Arial"/>
                <a:ea typeface="Arial"/>
                <a:cs typeface="Arial"/>
                <a:sym typeface="Arial"/>
              </a:rPr>
              <a:t>GOOS was a member of JCOMM which was a partner in Joint JCOMM-IODE Ocean Data Standards and Practices Project (2012) . Ocean Data Practices Repository was a deliverable of the ODSPP and the JCOMM Catalogue of Practices (163 records) was migrated (2014) to form the foundation collection which is now known from 2018 with a broader all-ocean related  remit,  as OBPS</a:t>
            </a:r>
            <a:endParaRPr sz="13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9" name="Google Shape;129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9" name="Google Shape;139;p2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7" name="Google Shape;147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39282aac29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6" name="Google Shape;156;g239282aac29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4" name="Google Shape;164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9" name="Google Shape;179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3" name="Google Shape;193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19.png"/><Relationship Id="rId5" Type="http://schemas.openxmlformats.org/officeDocument/2006/relationships/image" Target="../media/image1.png"/><Relationship Id="rId6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/>
          <p:nvPr/>
        </p:nvSpPr>
        <p:spPr>
          <a:xfrm>
            <a:off x="0" y="1857600"/>
            <a:ext cx="12192000" cy="500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7"/>
          <p:cNvSpPr txBox="1"/>
          <p:nvPr>
            <p:ph type="ctrTitle"/>
          </p:nvPr>
        </p:nvSpPr>
        <p:spPr>
          <a:xfrm>
            <a:off x="1367999" y="2790000"/>
            <a:ext cx="6877011" cy="14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sz="5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7"/>
          <p:cNvSpPr txBox="1"/>
          <p:nvPr>
            <p:ph idx="1" type="subTitle"/>
          </p:nvPr>
        </p:nvSpPr>
        <p:spPr>
          <a:xfrm>
            <a:off x="1367999" y="4597200"/>
            <a:ext cx="6877012" cy="9282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sz="1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descr="Logo&#10;&#10;Description automatically generated" id="21" name="Google Shape;21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68000" y="576000"/>
            <a:ext cx="2970000" cy="83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">
  <p:cSld name="Three Column">
    <p:bg>
      <p:bgPr>
        <a:solidFill>
          <a:schemeClr val="accen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/>
          <p:nvPr/>
        </p:nvSpPr>
        <p:spPr>
          <a:xfrm>
            <a:off x="0" y="0"/>
            <a:ext cx="12192000" cy="23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7"/>
          <p:cNvSpPr txBox="1"/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7"/>
          <p:cNvSpPr txBox="1"/>
          <p:nvPr>
            <p:ph idx="10" type="dt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11" type="ftr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7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720725" y="1296988"/>
            <a:ext cx="66816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17"/>
          <p:cNvSpPr txBox="1"/>
          <p:nvPr>
            <p:ph idx="2" type="body"/>
          </p:nvPr>
        </p:nvSpPr>
        <p:spPr>
          <a:xfrm>
            <a:off x="720724" y="2728800"/>
            <a:ext cx="3464013" cy="31846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17"/>
          <p:cNvSpPr txBox="1"/>
          <p:nvPr>
            <p:ph idx="3" type="body"/>
          </p:nvPr>
        </p:nvSpPr>
        <p:spPr>
          <a:xfrm>
            <a:off x="4363199" y="2728800"/>
            <a:ext cx="3464013" cy="31846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17"/>
          <p:cNvSpPr txBox="1"/>
          <p:nvPr>
            <p:ph idx="4" type="body"/>
          </p:nvPr>
        </p:nvSpPr>
        <p:spPr>
          <a:xfrm>
            <a:off x="8005674" y="2728800"/>
            <a:ext cx="3464013" cy="31846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88" name="Google Shape;88;p17"/>
          <p:cNvCxnSpPr/>
          <p:nvPr/>
        </p:nvCxnSpPr>
        <p:spPr>
          <a:xfrm>
            <a:off x="1766400" y="6361716"/>
            <a:ext cx="104256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Wide" type="obj">
  <p:cSld name="OBJEC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720725" y="1296988"/>
            <a:ext cx="10750549" cy="46164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18"/>
          <p:cNvSpPr txBox="1"/>
          <p:nvPr>
            <p:ph idx="10" type="dt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8"/>
          <p:cNvSpPr txBox="1"/>
          <p:nvPr>
            <p:ph idx="11" type="ftr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8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Image">
  <p:cSld name="Section Header Image"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7" name="Google Shape;97;p19"/>
          <p:cNvSpPr/>
          <p:nvPr>
            <p:ph idx="2" type="pic"/>
          </p:nvPr>
        </p:nvSpPr>
        <p:spPr>
          <a:xfrm>
            <a:off x="5334000" y="0"/>
            <a:ext cx="6858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98" name="Google Shape;98;p19"/>
          <p:cNvSpPr txBox="1"/>
          <p:nvPr>
            <p:ph type="title"/>
          </p:nvPr>
        </p:nvSpPr>
        <p:spPr>
          <a:xfrm>
            <a:off x="720725" y="1296988"/>
            <a:ext cx="4169327" cy="38536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900"/>
              <a:buFont typeface="Arial"/>
              <a:buNone/>
              <a:defRPr sz="49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bg>
      <p:bgPr>
        <a:solidFill>
          <a:schemeClr val="accent1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>
            <p:ph type="title"/>
          </p:nvPr>
        </p:nvSpPr>
        <p:spPr>
          <a:xfrm>
            <a:off x="720725" y="1296988"/>
            <a:ext cx="6155488" cy="38536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00"/>
              <a:buFont typeface="Arial"/>
              <a:buNone/>
              <a:defRPr sz="49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0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02" name="Google Shape;102;p20"/>
          <p:cNvCxnSpPr/>
          <p:nvPr/>
        </p:nvCxnSpPr>
        <p:spPr>
          <a:xfrm>
            <a:off x="1766400" y="6361716"/>
            <a:ext cx="104256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Slide">
  <p:cSld name="Quote Slide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/>
          <p:nvPr>
            <p:ph type="title"/>
          </p:nvPr>
        </p:nvSpPr>
        <p:spPr>
          <a:xfrm>
            <a:off x="720725" y="1882800"/>
            <a:ext cx="7740000" cy="28272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0" type="dt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11" type="ftr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8" name="Google Shape;108;p21"/>
          <p:cNvSpPr txBox="1"/>
          <p:nvPr>
            <p:ph idx="1" type="body"/>
          </p:nvPr>
        </p:nvSpPr>
        <p:spPr>
          <a:xfrm>
            <a:off x="720725" y="5065200"/>
            <a:ext cx="7740000" cy="447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09" name="Google Shape;109;p21"/>
          <p:cNvCxnSpPr/>
          <p:nvPr/>
        </p:nvCxnSpPr>
        <p:spPr>
          <a:xfrm>
            <a:off x="1766400" y="6361716"/>
            <a:ext cx="104256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/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0" type="dt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2"/>
          <p:cNvSpPr txBox="1"/>
          <p:nvPr>
            <p:ph idx="11" type="ftr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2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5" name="Google Shape;115;p22"/>
          <p:cNvSpPr txBox="1"/>
          <p:nvPr>
            <p:ph idx="1" type="body"/>
          </p:nvPr>
        </p:nvSpPr>
        <p:spPr>
          <a:xfrm>
            <a:off x="720725" y="1296988"/>
            <a:ext cx="66816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/>
          <p:nvPr>
            <p:ph idx="10" type="dt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1" type="ftr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3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/>
          <p:nvPr>
            <p:ph idx="1" type="body"/>
          </p:nvPr>
        </p:nvSpPr>
        <p:spPr>
          <a:xfrm>
            <a:off x="720726" y="1296988"/>
            <a:ext cx="8118000" cy="46164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8"/>
          <p:cNvSpPr txBox="1"/>
          <p:nvPr>
            <p:ph idx="10" type="dt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8"/>
          <p:cNvSpPr txBox="1"/>
          <p:nvPr>
            <p:ph idx="11" type="ftr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8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7" name="Google Shape;27;p8"/>
          <p:cNvSpPr txBox="1"/>
          <p:nvPr>
            <p:ph type="title"/>
          </p:nvPr>
        </p:nvSpPr>
        <p:spPr>
          <a:xfrm>
            <a:off x="720726" y="722313"/>
            <a:ext cx="811800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and Image">
  <p:cSld name="Content and Imag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 txBox="1"/>
          <p:nvPr>
            <p:ph idx="10" type="dt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9"/>
          <p:cNvSpPr txBox="1"/>
          <p:nvPr>
            <p:ph idx="11" type="ftr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2" name="Google Shape;32;p9"/>
          <p:cNvSpPr txBox="1"/>
          <p:nvPr>
            <p:ph idx="1" type="body"/>
          </p:nvPr>
        </p:nvSpPr>
        <p:spPr>
          <a:xfrm>
            <a:off x="720726" y="1296988"/>
            <a:ext cx="5518800" cy="46164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9"/>
          <p:cNvSpPr txBox="1"/>
          <p:nvPr>
            <p:ph type="title"/>
          </p:nvPr>
        </p:nvSpPr>
        <p:spPr>
          <a:xfrm>
            <a:off x="720726" y="722313"/>
            <a:ext cx="551880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9"/>
          <p:cNvSpPr/>
          <p:nvPr>
            <p:ph idx="2" type="pic"/>
          </p:nvPr>
        </p:nvSpPr>
        <p:spPr>
          <a:xfrm>
            <a:off x="6900000" y="0"/>
            <a:ext cx="5292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Slide Image" showMasterSp="0">
  <p:cSld name="Closing Slide Image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1"/>
          <p:cNvSpPr txBox="1"/>
          <p:nvPr>
            <p:ph type="ctrTitle"/>
          </p:nvPr>
        </p:nvSpPr>
        <p:spPr>
          <a:xfrm>
            <a:off x="720725" y="2854801"/>
            <a:ext cx="4073912" cy="10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1"/>
          <p:cNvSpPr txBox="1"/>
          <p:nvPr>
            <p:ph idx="1" type="subTitle"/>
          </p:nvPr>
        </p:nvSpPr>
        <p:spPr>
          <a:xfrm>
            <a:off x="720725" y="3873600"/>
            <a:ext cx="4073912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b="0" sz="2400">
                <a:solidFill>
                  <a:schemeClr val="accent2"/>
                </a:solidFill>
              </a:defRPr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b="1" sz="24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8" name="Google Shape;38;p11"/>
          <p:cNvSpPr/>
          <p:nvPr>
            <p:ph idx="2" type="pic"/>
          </p:nvPr>
        </p:nvSpPr>
        <p:spPr>
          <a:xfrm>
            <a:off x="5287200" y="0"/>
            <a:ext cx="6858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pic>
        <p:nvPicPr>
          <p:cNvPr descr="Logo&#10;&#10;Description automatically generated" id="39" name="Google Shape;39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0725" y="860400"/>
            <a:ext cx="2970000" cy="838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" name="Google Shape;40;p11"/>
          <p:cNvGrpSpPr/>
          <p:nvPr/>
        </p:nvGrpSpPr>
        <p:grpSpPr>
          <a:xfrm>
            <a:off x="720725" y="5472000"/>
            <a:ext cx="4009268" cy="694945"/>
            <a:chOff x="720725" y="5218493"/>
            <a:chExt cx="4009268" cy="694945"/>
          </a:xfrm>
        </p:grpSpPr>
        <p:pic>
          <p:nvPicPr>
            <p:cNvPr id="41" name="Google Shape;41;p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032000" y="5325173"/>
              <a:ext cx="697993" cy="5882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" name="Google Shape;42;p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867282" y="5309933"/>
              <a:ext cx="826010" cy="6035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" name="Google Shape;43;p1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20725" y="5279453"/>
              <a:ext cx="594361" cy="6339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" name="Google Shape;44;p1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653795" y="5218493"/>
              <a:ext cx="874778" cy="69494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Image" showMasterSp="0">
  <p:cSld name="Title Slide Image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ctrTitle"/>
          </p:nvPr>
        </p:nvSpPr>
        <p:spPr>
          <a:xfrm>
            <a:off x="1368000" y="2988000"/>
            <a:ext cx="3726761" cy="17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rial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" type="subTitle"/>
          </p:nvPr>
        </p:nvSpPr>
        <p:spPr>
          <a:xfrm>
            <a:off x="1368000" y="4982400"/>
            <a:ext cx="3726761" cy="75764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sz="16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descr="Logo&#10;&#10;Description automatically generated" id="48" name="Google Shape;48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68000" y="1202400"/>
            <a:ext cx="2970000" cy="83875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2"/>
          <p:cNvSpPr/>
          <p:nvPr>
            <p:ph idx="2" type="pic"/>
          </p:nvPr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Image Left" showMasterSp="0">
  <p:cSld name="Title Slide Image Lef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>
            <p:ph idx="2" type="pic"/>
          </p:nvPr>
        </p:nvSpPr>
        <p:spPr>
          <a:xfrm>
            <a:off x="0" y="0"/>
            <a:ext cx="6912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52" name="Google Shape;52;p13"/>
          <p:cNvSpPr txBox="1"/>
          <p:nvPr>
            <p:ph type="ctrTitle"/>
          </p:nvPr>
        </p:nvSpPr>
        <p:spPr>
          <a:xfrm>
            <a:off x="7560000" y="3160800"/>
            <a:ext cx="3944613" cy="18661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rial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" type="subTitle"/>
          </p:nvPr>
        </p:nvSpPr>
        <p:spPr>
          <a:xfrm>
            <a:off x="7560000" y="5162400"/>
            <a:ext cx="3944613" cy="75764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sz="16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descr="Logo&#10;&#10;Description automatically generated" id="54" name="Google Shape;54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60000" y="720000"/>
            <a:ext cx="2970000" cy="83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" type="body"/>
          </p:nvPr>
        </p:nvSpPr>
        <p:spPr>
          <a:xfrm>
            <a:off x="720723" y="1296988"/>
            <a:ext cx="4729162" cy="4616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2" type="body"/>
          </p:nvPr>
        </p:nvSpPr>
        <p:spPr>
          <a:xfrm>
            <a:off x="6096000" y="1296988"/>
            <a:ext cx="4729162" cy="4616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and Large Image">
  <p:cSld name="Content and Large Imag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idx="10" type="dt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1" type="ftr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6" name="Google Shape;66;p15"/>
          <p:cNvSpPr txBox="1"/>
          <p:nvPr>
            <p:ph idx="1" type="body"/>
          </p:nvPr>
        </p:nvSpPr>
        <p:spPr>
          <a:xfrm>
            <a:off x="720726" y="1296988"/>
            <a:ext cx="3913200" cy="46164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type="title"/>
          </p:nvPr>
        </p:nvSpPr>
        <p:spPr>
          <a:xfrm>
            <a:off x="720726" y="722313"/>
            <a:ext cx="391320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5"/>
          <p:cNvSpPr/>
          <p:nvPr>
            <p:ph idx="2" type="pic"/>
          </p:nvPr>
        </p:nvSpPr>
        <p:spPr>
          <a:xfrm>
            <a:off x="5334000" y="0"/>
            <a:ext cx="6858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 with Images">
  <p:cSld name="Two Columns with Image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4" name="Google Shape;74;p16"/>
          <p:cNvSpPr/>
          <p:nvPr>
            <p:ph idx="2" type="pic"/>
          </p:nvPr>
        </p:nvSpPr>
        <p:spPr>
          <a:xfrm>
            <a:off x="720725" y="1857600"/>
            <a:ext cx="5302800" cy="201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720725" y="3872238"/>
            <a:ext cx="5302800" cy="204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16000" lIns="216000" spcFirstLastPara="1" rIns="216000" wrap="square" tIns="216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16"/>
          <p:cNvSpPr/>
          <p:nvPr>
            <p:ph idx="3" type="pic"/>
          </p:nvPr>
        </p:nvSpPr>
        <p:spPr>
          <a:xfrm>
            <a:off x="6166888" y="1857600"/>
            <a:ext cx="5302800" cy="201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77" name="Google Shape;77;p16"/>
          <p:cNvSpPr txBox="1"/>
          <p:nvPr>
            <p:ph idx="4" type="body"/>
          </p:nvPr>
        </p:nvSpPr>
        <p:spPr>
          <a:xfrm>
            <a:off x="6166888" y="3872238"/>
            <a:ext cx="5302800" cy="204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16000" lIns="216000" spcFirstLastPara="1" rIns="216000" wrap="square" tIns="216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/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6"/>
          <p:cNvSpPr txBox="1"/>
          <p:nvPr>
            <p:ph idx="1" type="body"/>
          </p:nvPr>
        </p:nvSpPr>
        <p:spPr>
          <a:xfrm>
            <a:off x="720725" y="1296988"/>
            <a:ext cx="10750549" cy="46164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6"/>
          <p:cNvSpPr txBox="1"/>
          <p:nvPr>
            <p:ph idx="10" type="dt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6"/>
          <p:cNvSpPr txBox="1"/>
          <p:nvPr>
            <p:ph idx="11" type="ftr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6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5" name="Google Shape;15;p6"/>
          <p:cNvCxnSpPr/>
          <p:nvPr/>
        </p:nvCxnSpPr>
        <p:spPr>
          <a:xfrm>
            <a:off x="1766400" y="6361716"/>
            <a:ext cx="104256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6" name="Google Shape;16;p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20725" y="6195599"/>
            <a:ext cx="899162" cy="33223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>
    <p:fade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454">
          <p15:clr>
            <a:srgbClr val="F26B43"/>
          </p15:clr>
        </p15:guide>
        <p15:guide id="4" pos="6819">
          <p15:clr>
            <a:srgbClr val="F26B43"/>
          </p15:clr>
        </p15:guide>
        <p15:guide id="5" orient="horz" pos="455">
          <p15:clr>
            <a:srgbClr val="F26B43"/>
          </p15:clr>
        </p15:guide>
        <p15:guide id="6" orient="horz" pos="3725">
          <p15:clr>
            <a:srgbClr val="F26B43"/>
          </p15:clr>
        </p15:guide>
        <p15:guide id="7" orient="horz" pos="817">
          <p15:clr>
            <a:srgbClr val="F26B43"/>
          </p15:clr>
        </p15:guide>
        <p15:guide id="8" orient="horz" pos="1293">
          <p15:clr>
            <a:srgbClr val="F26B43"/>
          </p15:clr>
        </p15:guide>
        <p15:guide id="9" pos="72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jpg"/><Relationship Id="rId4" Type="http://schemas.openxmlformats.org/officeDocument/2006/relationships/image" Target="../media/image10.png"/><Relationship Id="rId5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"/>
          <p:cNvSpPr txBox="1"/>
          <p:nvPr>
            <p:ph type="ctrTitle"/>
          </p:nvPr>
        </p:nvSpPr>
        <p:spPr>
          <a:xfrm>
            <a:off x="1368000" y="2790000"/>
            <a:ext cx="10460700" cy="14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</a:pPr>
            <a:r>
              <a:rPr lang="en-GB" sz="4400"/>
              <a:t>GOOS Project Updates</a:t>
            </a:r>
            <a:endParaRPr sz="4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GB" sz="4400"/>
              <a:t>Ocean Best Practices System (OBPS)</a:t>
            </a:r>
            <a:endParaRPr sz="4400"/>
          </a:p>
        </p:txBody>
      </p:sp>
      <p:sp>
        <p:nvSpPr>
          <p:cNvPr id="125" name="Google Shape;125;p1"/>
          <p:cNvSpPr txBox="1"/>
          <p:nvPr>
            <p:ph idx="1" type="subTitle"/>
          </p:nvPr>
        </p:nvSpPr>
        <p:spPr>
          <a:xfrm>
            <a:off x="1368000" y="4597200"/>
            <a:ext cx="93441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i="1" lang="en-GB"/>
              <a:t>Presenters : SG-OBPS Co-Chairs René Garello (IEEE) &amp; George Petihakis (HCMR)</a:t>
            </a:r>
            <a:endParaRPr i="1"/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i="1"/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i="1" lang="en-GB"/>
              <a:t>Contributors: Pauline Simpson, Jay Pearlman</a:t>
            </a:r>
            <a:endParaRPr/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i="1"/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GB"/>
              <a:t>GOOS 12th Steering Committee meeting, 25 - 27 April 2023</a:t>
            </a:r>
            <a:endParaRPr/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26" name="Google Shape;12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0" y="226275"/>
            <a:ext cx="5839476" cy="147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/>
          <p:nvPr>
            <p:ph type="title"/>
          </p:nvPr>
        </p:nvSpPr>
        <p:spPr>
          <a:xfrm>
            <a:off x="914400" y="-76200"/>
            <a:ext cx="10363200" cy="106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Ocean Best Practices System - Introduction</a:t>
            </a:r>
            <a:endParaRPr/>
          </a:p>
        </p:txBody>
      </p:sp>
      <p:sp>
        <p:nvSpPr>
          <p:cNvPr id="132" name="Google Shape;132;p24"/>
          <p:cNvSpPr txBox="1"/>
          <p:nvPr>
            <p:ph idx="1" type="body"/>
          </p:nvPr>
        </p:nvSpPr>
        <p:spPr>
          <a:xfrm>
            <a:off x="297525" y="778400"/>
            <a:ext cx="9712500" cy="54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b="1" lang="en-GB" sz="2300"/>
              <a:t>OBPS provides services</a:t>
            </a:r>
            <a:r>
              <a:rPr lang="en-GB" sz="2300"/>
              <a:t> to the ocean observation, research, </a:t>
            </a:r>
            <a:r>
              <a:rPr lang="en-GB" sz="2300">
                <a:highlight>
                  <a:schemeClr val="lt1"/>
                </a:highlight>
              </a:rPr>
              <a:t>data management, modeling and applications communities.</a:t>
            </a:r>
            <a:r>
              <a:rPr lang="en-GB" sz="2200">
                <a:highlight>
                  <a:schemeClr val="lt1"/>
                </a:highlight>
              </a:rPr>
              <a:t>  </a:t>
            </a:r>
            <a:endParaRPr sz="2200">
              <a:highlight>
                <a:schemeClr val="lt1"/>
              </a:highlight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2200">
                <a:solidFill>
                  <a:srgbClr val="0000FF"/>
                </a:solidFill>
              </a:rPr>
              <a:t>OBPS Mission: To develop and sustain an evolving system which fosters collaboration, consensus building, and innovation by providing coordinated and global access to best practices and standards across ocean sciences and applications </a:t>
            </a:r>
            <a:endParaRPr sz="2200"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000"/>
          </a:p>
          <a:p>
            <a:pPr indent="-347662" lvl="0" marL="341312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b="1" lang="en-GB" sz="2300"/>
              <a:t>OBPS  facilitates the evolution of methods</a:t>
            </a:r>
            <a:r>
              <a:rPr lang="en-GB" sz="2300"/>
              <a:t> into best practices through convergence and endorsement.</a:t>
            </a:r>
            <a:endParaRPr sz="23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2200">
                <a:solidFill>
                  <a:srgbClr val="0000FF"/>
                </a:solidFill>
              </a:rPr>
              <a:t>With GOOS, OBPS supports the evolution, convergence, and endorsement of best practices for EOVs</a:t>
            </a:r>
            <a:endParaRPr sz="2200" strike="sngStrike">
              <a:solidFill>
                <a:srgbClr val="0000FF"/>
              </a:solidFill>
            </a:endParaRPr>
          </a:p>
          <a:p>
            <a:pPr indent="0" lvl="0" marL="74136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000"/>
          </a:p>
          <a:p>
            <a:pPr indent="-347662" lvl="0" marL="34131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b="1" lang="en-GB" sz="2300"/>
              <a:t>OBPS is co-sponsored by GOOS and IODE as an IOC  Project</a:t>
            </a:r>
            <a:r>
              <a:rPr lang="en-GB" sz="2300"/>
              <a:t> </a:t>
            </a:r>
            <a:endParaRPr sz="2300"/>
          </a:p>
          <a:p>
            <a:pPr indent="0" lvl="0" marL="341312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2200">
                <a:solidFill>
                  <a:srgbClr val="0000FF"/>
                </a:solidFill>
                <a:highlight>
                  <a:schemeClr val="lt1"/>
                </a:highlight>
              </a:rPr>
              <a:t>The advanced OBPS was developed from a collaboration of IODE, GOOS and EC and US projects </a:t>
            </a:r>
            <a:r>
              <a:rPr lang="en-GB" sz="2200">
                <a:solidFill>
                  <a:srgbClr val="0000F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with guidance from the 'community of users'</a:t>
            </a:r>
            <a:endParaRPr sz="2200">
              <a:solidFill>
                <a:srgbClr val="0000FF"/>
              </a:solidFill>
            </a:endParaRPr>
          </a:p>
          <a:p>
            <a:pPr indent="0" lvl="0" marL="34131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300"/>
          </a:p>
          <a:p>
            <a:pPr indent="0" lvl="0" marL="34131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/>
          </a:p>
        </p:txBody>
      </p:sp>
      <p:pic>
        <p:nvPicPr>
          <p:cNvPr id="133" name="Google Shape;13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03600" y="5997925"/>
            <a:ext cx="667674" cy="667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10000" y="3312825"/>
            <a:ext cx="1877200" cy="1375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719875" y="1230025"/>
            <a:ext cx="2457450" cy="158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/>
          <p:nvPr>
            <p:ph type="title"/>
          </p:nvPr>
        </p:nvSpPr>
        <p:spPr>
          <a:xfrm>
            <a:off x="753625" y="295755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4900"/>
              <a:t>Achievements so far...</a:t>
            </a:r>
            <a:endParaRPr sz="4900"/>
          </a:p>
        </p:txBody>
      </p:sp>
      <p:pic>
        <p:nvPicPr>
          <p:cNvPr id="142" name="Google Shape;14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11874874" cy="653745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5"/>
          <p:cNvSpPr txBox="1"/>
          <p:nvPr/>
        </p:nvSpPr>
        <p:spPr>
          <a:xfrm>
            <a:off x="1069875" y="3619100"/>
            <a:ext cx="7443000" cy="9386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4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Summary 2022-23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5"/>
          <p:cNvSpPr txBox="1"/>
          <p:nvPr/>
        </p:nvSpPr>
        <p:spPr>
          <a:xfrm>
            <a:off x="309500" y="6309650"/>
            <a:ext cx="285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b="0" i="0" lang="en-GB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mage credit: GEO Blue Planet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0" name="Google Shape;150;p26"/>
          <p:cNvSpPr txBox="1"/>
          <p:nvPr>
            <p:ph type="title"/>
          </p:nvPr>
        </p:nvSpPr>
        <p:spPr>
          <a:xfrm>
            <a:off x="156125" y="217300"/>
            <a:ext cx="11841300" cy="8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GB"/>
              <a:t>OBPS – a perspective</a:t>
            </a:r>
            <a:br>
              <a:rPr lang="en-GB"/>
            </a:br>
            <a:r>
              <a:rPr lang="en-GB" sz="2400"/>
              <a:t>repository,  journal, capacity development, community engagement </a:t>
            </a:r>
            <a:endParaRPr/>
          </a:p>
        </p:txBody>
      </p:sp>
      <p:sp>
        <p:nvSpPr>
          <p:cNvPr id="151" name="Google Shape;151;p26"/>
          <p:cNvSpPr txBox="1"/>
          <p:nvPr/>
        </p:nvSpPr>
        <p:spPr>
          <a:xfrm>
            <a:off x="59275" y="1485950"/>
            <a:ext cx="11938200" cy="53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●"/>
            </a:pPr>
            <a:r>
              <a:rPr b="1" lang="en-GB" sz="2300">
                <a:solidFill>
                  <a:schemeClr val="dk2"/>
                </a:solidFill>
              </a:rPr>
              <a:t>Repository: </a:t>
            </a:r>
            <a:r>
              <a:rPr lang="en-GB" sz="2300">
                <a:solidFill>
                  <a:schemeClr val="dk2"/>
                </a:solidFill>
              </a:rPr>
              <a:t>Expanding number of  records in the repository </a:t>
            </a:r>
            <a:endParaRPr sz="23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chemeClr val="dk2"/>
                </a:solidFill>
              </a:rPr>
              <a:t>and community collections: </a:t>
            </a:r>
            <a:r>
              <a:rPr lang="en-GB" sz="2300">
                <a:solidFill>
                  <a:schemeClr val="accent1"/>
                </a:solidFill>
              </a:rPr>
              <a:t>1839 records/ 61 Communities </a:t>
            </a:r>
            <a:r>
              <a:rPr lang="en-GB" sz="1600">
                <a:solidFill>
                  <a:schemeClr val="dk2"/>
                </a:solidFill>
              </a:rPr>
              <a:t> </a:t>
            </a:r>
            <a:endParaRPr sz="16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2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800">
              <a:solidFill>
                <a:schemeClr val="dk2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•"/>
            </a:pPr>
            <a:r>
              <a:rPr b="1" lang="en-GB" sz="2300">
                <a:solidFill>
                  <a:schemeClr val="dk2"/>
                </a:solidFill>
              </a:rPr>
              <a:t>Journal:</a:t>
            </a:r>
            <a:r>
              <a:rPr lang="en-GB" sz="2300">
                <a:solidFill>
                  <a:schemeClr val="dk2"/>
                </a:solidFill>
              </a:rPr>
              <a:t>  evolving number of articles and readershIp </a:t>
            </a:r>
            <a:endParaRPr sz="23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chemeClr val="dk2"/>
                </a:solidFill>
              </a:rPr>
              <a:t>(&gt;340,000 article views)</a:t>
            </a:r>
            <a:endParaRPr sz="23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2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</a:pPr>
            <a:r>
              <a:rPr b="1" lang="en-GB" sz="2300">
                <a:solidFill>
                  <a:schemeClr val="dk2"/>
                </a:solidFill>
              </a:rPr>
              <a:t>Capacity Development: </a:t>
            </a:r>
            <a:r>
              <a:rPr b="1" lang="en-GB" sz="1700">
                <a:solidFill>
                  <a:schemeClr val="dk2"/>
                </a:solidFill>
              </a:rPr>
              <a:t>  </a:t>
            </a:r>
            <a:r>
              <a:rPr lang="en-GB" sz="2300">
                <a:solidFill>
                  <a:schemeClr val="dk2"/>
                </a:solidFill>
              </a:rPr>
              <a:t>4 x OBPS Training Modules; Training </a:t>
            </a:r>
            <a:endParaRPr sz="23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chemeClr val="dk2"/>
                </a:solidFill>
              </a:rPr>
              <a:t>Courses/Videos, Task Team on BP with limited infrastructure</a:t>
            </a:r>
            <a:endParaRPr sz="23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•"/>
            </a:pPr>
            <a:r>
              <a:rPr b="1" lang="en-GB" sz="2300">
                <a:solidFill>
                  <a:schemeClr val="dk2"/>
                </a:solidFill>
              </a:rPr>
              <a:t>Community Engagement:</a:t>
            </a:r>
            <a:r>
              <a:rPr lang="en-GB" sz="2300">
                <a:solidFill>
                  <a:schemeClr val="dk2"/>
                </a:solidFill>
              </a:rPr>
              <a:t> Global participation in annual OBPS</a:t>
            </a:r>
            <a:endParaRPr sz="23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chemeClr val="dk2"/>
                </a:solidFill>
              </a:rPr>
              <a:t> Workshops (&gt;600 active participants)</a:t>
            </a:r>
            <a:endParaRPr sz="23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</a:pPr>
            <a:r>
              <a:rPr b="1" lang="en-GB" sz="2300">
                <a:solidFill>
                  <a:schemeClr val="dk2"/>
                </a:solidFill>
              </a:rPr>
              <a:t>Expanded SG Participation</a:t>
            </a:r>
            <a:r>
              <a:rPr lang="en-GB" sz="1800">
                <a:solidFill>
                  <a:schemeClr val="dk2"/>
                </a:solidFill>
              </a:rPr>
              <a:t> (</a:t>
            </a:r>
            <a:r>
              <a:rPr lang="en-GB" sz="2300">
                <a:solidFill>
                  <a:schemeClr val="dk2"/>
                </a:solidFill>
              </a:rPr>
              <a:t>continents include Africa, SA, Europe, Asia, Australia</a:t>
            </a:r>
            <a:r>
              <a:rPr lang="en-GB" sz="2300">
                <a:solidFill>
                  <a:schemeClr val="dk2"/>
                </a:solidFill>
                <a:highlight>
                  <a:schemeClr val="lt1"/>
                </a:highlight>
              </a:rPr>
              <a:t>)</a:t>
            </a:r>
            <a:endParaRPr sz="2300">
              <a:solidFill>
                <a:schemeClr val="dk2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800">
              <a:solidFill>
                <a:schemeClr val="dk2"/>
              </a:solidFill>
            </a:endParaRPr>
          </a:p>
          <a:p>
            <a:pPr indent="-188912" lvl="0" marL="341312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1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2" name="Google Shape;15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78750" y="3220175"/>
            <a:ext cx="2834625" cy="230204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3" name="Google Shape;15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78750" y="1153250"/>
            <a:ext cx="2834626" cy="186725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39282aac29_1_0"/>
          <p:cNvSpPr txBox="1"/>
          <p:nvPr>
            <p:ph idx="12" type="sldNum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9" name="Google Shape;159;g239282aac29_1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97725" y="793050"/>
            <a:ext cx="7182425" cy="5217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g239282aac29_1_0"/>
          <p:cNvSpPr txBox="1"/>
          <p:nvPr/>
        </p:nvSpPr>
        <p:spPr>
          <a:xfrm>
            <a:off x="228575" y="231425"/>
            <a:ext cx="10596600" cy="12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406E"/>
              </a:buClr>
              <a:buSzPts val="3300"/>
              <a:buFont typeface="Calibri"/>
              <a:buNone/>
            </a:pPr>
            <a:r>
              <a:rPr b="1" lang="en-GB" sz="3600">
                <a:solidFill>
                  <a:srgbClr val="39406E"/>
                </a:solidFill>
              </a:rPr>
              <a:t>Impact of the OBPS</a:t>
            </a:r>
            <a:endParaRPr b="1" sz="3600">
              <a:solidFill>
                <a:srgbClr val="39406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sp>
        <p:nvSpPr>
          <p:cNvPr id="161" name="Google Shape;161;g239282aac29_1_0"/>
          <p:cNvSpPr txBox="1"/>
          <p:nvPr/>
        </p:nvSpPr>
        <p:spPr>
          <a:xfrm>
            <a:off x="383825" y="1120425"/>
            <a:ext cx="5870100" cy="54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Clr>
                <a:srgbClr val="39406E"/>
              </a:buClr>
              <a:buSzPts val="3100"/>
              <a:buFont typeface="Calibri"/>
              <a:buChar char="●"/>
            </a:pPr>
            <a:r>
              <a:rPr lang="en-GB" sz="3100">
                <a:solidFill>
                  <a:srgbClr val="39406E"/>
                </a:solidFill>
                <a:latin typeface="Calibri"/>
                <a:ea typeface="Calibri"/>
                <a:cs typeface="Calibri"/>
                <a:sym typeface="Calibri"/>
              </a:rPr>
              <a:t>Best Practices creation and use is now an expected component of most project proposals</a:t>
            </a:r>
            <a:endParaRPr sz="3100">
              <a:solidFill>
                <a:schemeClr val="dk1"/>
              </a:solidFill>
            </a:endParaRPr>
          </a:p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Clr>
                <a:srgbClr val="39406E"/>
              </a:buClr>
              <a:buSzPts val="3100"/>
              <a:buFont typeface="Calibri"/>
              <a:buChar char="●"/>
            </a:pPr>
            <a:r>
              <a:rPr lang="en-GB" sz="3100">
                <a:solidFill>
                  <a:srgbClr val="39406E"/>
                </a:solidFill>
                <a:latin typeface="Calibri"/>
                <a:ea typeface="Calibri"/>
                <a:cs typeface="Calibri"/>
                <a:sym typeface="Calibri"/>
              </a:rPr>
              <a:t>Active ocean best practice community</a:t>
            </a:r>
            <a:endParaRPr sz="3100">
              <a:solidFill>
                <a:srgbClr val="39406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Clr>
                <a:srgbClr val="39406E"/>
              </a:buClr>
              <a:buSzPts val="3100"/>
              <a:buFont typeface="Calibri"/>
              <a:buChar char="●"/>
            </a:pPr>
            <a:r>
              <a:rPr lang="en-GB" sz="3100">
                <a:solidFill>
                  <a:srgbClr val="39406E"/>
                </a:solidFill>
                <a:latin typeface="Calibri"/>
                <a:ea typeface="Calibri"/>
                <a:cs typeface="Calibri"/>
                <a:sym typeface="Calibri"/>
              </a:rPr>
              <a:t>Global spread of users</a:t>
            </a:r>
            <a:endParaRPr sz="3100">
              <a:solidFill>
                <a:schemeClr val="dk1"/>
              </a:solidFill>
            </a:endParaRPr>
          </a:p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Clr>
                <a:srgbClr val="39406E"/>
              </a:buClr>
              <a:buSzPts val="3100"/>
              <a:buFont typeface="Calibri"/>
              <a:buChar char="●"/>
            </a:pPr>
            <a:r>
              <a:rPr lang="en-GB" sz="3100">
                <a:solidFill>
                  <a:srgbClr val="39406E"/>
                </a:solidFill>
                <a:latin typeface="Calibri"/>
                <a:ea typeface="Calibri"/>
                <a:cs typeface="Calibri"/>
                <a:sym typeface="Calibri"/>
              </a:rPr>
              <a:t>Training and workflow to find or develop an ocean best practice</a:t>
            </a:r>
            <a:endParaRPr sz="3100">
              <a:solidFill>
                <a:srgbClr val="39406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Clr>
                <a:srgbClr val="39406E"/>
              </a:buClr>
              <a:buSzPts val="3100"/>
              <a:buFont typeface="Calibri"/>
              <a:buChar char="●"/>
            </a:pPr>
            <a:r>
              <a:rPr lang="en-GB" sz="3100">
                <a:solidFill>
                  <a:srgbClr val="39406E"/>
                </a:solidFill>
                <a:latin typeface="Calibri"/>
                <a:ea typeface="Calibri"/>
                <a:cs typeface="Calibri"/>
                <a:sym typeface="Calibri"/>
              </a:rPr>
              <a:t>Support of GOOS international endorsement</a:t>
            </a:r>
            <a:endParaRPr sz="3100">
              <a:solidFill>
                <a:srgbClr val="39406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7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7" name="Google Shape;167;p27"/>
          <p:cNvSpPr txBox="1"/>
          <p:nvPr>
            <p:ph type="title"/>
          </p:nvPr>
        </p:nvSpPr>
        <p:spPr>
          <a:xfrm>
            <a:off x="698971" y="475072"/>
            <a:ext cx="5784403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/>
              <a:t>OBPS 2022</a:t>
            </a:r>
            <a:endParaRPr/>
          </a:p>
        </p:txBody>
      </p:sp>
      <p:pic>
        <p:nvPicPr>
          <p:cNvPr id="168" name="Google Shape;168;p2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9862" r="9861" t="0"/>
          <a:stretch/>
        </p:blipFill>
        <p:spPr>
          <a:xfrm>
            <a:off x="7503675" y="0"/>
            <a:ext cx="4688325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pic>
      <p:sp>
        <p:nvSpPr>
          <p:cNvPr id="169" name="Google Shape;169;p27"/>
          <p:cNvSpPr txBox="1"/>
          <p:nvPr/>
        </p:nvSpPr>
        <p:spPr>
          <a:xfrm>
            <a:off x="283440" y="4996509"/>
            <a:ext cx="57690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952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dk1"/>
                </a:solidFill>
                <a:highlight>
                  <a:srgbClr val="FFFFFF"/>
                </a:highlight>
              </a:rPr>
              <a:t>Acceptance of non-English BP documents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7"/>
          <p:cNvSpPr/>
          <p:nvPr/>
        </p:nvSpPr>
        <p:spPr>
          <a:xfrm>
            <a:off x="1851375" y="6433850"/>
            <a:ext cx="5650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3C404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*</a:t>
            </a:r>
            <a:r>
              <a:rPr b="0" i="0" lang="en-GB" u="none" cap="none" strike="noStrike">
                <a:solidFill>
                  <a:srgbClr val="3C404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Diversity, eDNA, BP adaptation for DC, Decision trees (tbc), KPIs</a:t>
            </a:r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7"/>
          <p:cNvSpPr/>
          <p:nvPr/>
        </p:nvSpPr>
        <p:spPr>
          <a:xfrm>
            <a:off x="283440" y="1191877"/>
            <a:ext cx="6324167" cy="4816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952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/>
              <a:t>Leadership</a:t>
            </a:r>
            <a:r>
              <a:rPr b="0" i="0" lang="en-GB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200"/>
              <a:t>of</a:t>
            </a:r>
            <a:r>
              <a:rPr b="0" i="0" lang="en-GB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Ocean Decade “OceanPractices”</a:t>
            </a:r>
            <a:endParaRPr/>
          </a:p>
        </p:txBody>
      </p:sp>
      <p:sp>
        <p:nvSpPr>
          <p:cNvPr id="172" name="Google Shape;172;p27"/>
          <p:cNvSpPr/>
          <p:nvPr/>
        </p:nvSpPr>
        <p:spPr>
          <a:xfrm>
            <a:off x="276460" y="1953263"/>
            <a:ext cx="6629424" cy="1154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952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Participation in international projects: EUROSEA; CAPARDUS; JERICO-S3; ILIAD (a Digital Twin of the Ocean project), Research Coordination Network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7"/>
          <p:cNvSpPr/>
          <p:nvPr/>
        </p:nvSpPr>
        <p:spPr>
          <a:xfrm>
            <a:off x="247925" y="5588550"/>
            <a:ext cx="6784500" cy="4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952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Synergy with Ocean Info Hub (IODE Progr</a:t>
            </a:r>
            <a:r>
              <a:rPr lang="en-GB" sz="2200"/>
              <a:t>amme)</a:t>
            </a:r>
            <a:endParaRPr/>
          </a:p>
        </p:txBody>
      </p:sp>
      <p:sp>
        <p:nvSpPr>
          <p:cNvPr id="174" name="Google Shape;174;p27"/>
          <p:cNvSpPr/>
          <p:nvPr/>
        </p:nvSpPr>
        <p:spPr>
          <a:xfrm>
            <a:off x="283440" y="3043062"/>
            <a:ext cx="5650906" cy="4485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952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200" u="none" cap="none" strike="noStrike">
                <a:solidFill>
                  <a:srgbClr val="3C404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Creation of Stakeholder Community Forum</a:t>
            </a:r>
            <a:endParaRPr/>
          </a:p>
        </p:txBody>
      </p:sp>
      <p:sp>
        <p:nvSpPr>
          <p:cNvPr id="175" name="Google Shape;175;p27"/>
          <p:cNvSpPr/>
          <p:nvPr/>
        </p:nvSpPr>
        <p:spPr>
          <a:xfrm>
            <a:off x="283440" y="3669155"/>
            <a:ext cx="2023311" cy="4485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952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200" u="none" cap="none" strike="noStrike">
                <a:solidFill>
                  <a:srgbClr val="3C404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Task Teams* </a:t>
            </a:r>
            <a:endParaRPr/>
          </a:p>
        </p:txBody>
      </p:sp>
      <p:sp>
        <p:nvSpPr>
          <p:cNvPr id="176" name="Google Shape;176;p27"/>
          <p:cNvSpPr/>
          <p:nvPr/>
        </p:nvSpPr>
        <p:spPr>
          <a:xfrm>
            <a:off x="395650" y="4370425"/>
            <a:ext cx="73689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Introduction of an OBPS ECOP Ambassador programme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8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2" name="Google Shape;182;p28"/>
          <p:cNvSpPr txBox="1"/>
          <p:nvPr>
            <p:ph type="title"/>
          </p:nvPr>
        </p:nvSpPr>
        <p:spPr>
          <a:xfrm>
            <a:off x="580189" y="260941"/>
            <a:ext cx="5784403" cy="10109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/>
              <a:t>OBPS 2023-and beyond – continuing our core work </a:t>
            </a:r>
            <a:endParaRPr/>
          </a:p>
        </p:txBody>
      </p:sp>
      <p:pic>
        <p:nvPicPr>
          <p:cNvPr id="183" name="Google Shape;183;p2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1154" r="11154" t="0"/>
          <a:stretch/>
        </p:blipFill>
        <p:spPr>
          <a:xfrm>
            <a:off x="7420749" y="0"/>
            <a:ext cx="4771251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pic>
      <p:sp>
        <p:nvSpPr>
          <p:cNvPr id="184" name="Google Shape;184;p28"/>
          <p:cNvSpPr txBox="1"/>
          <p:nvPr>
            <p:ph idx="1" type="body"/>
          </p:nvPr>
        </p:nvSpPr>
        <p:spPr>
          <a:xfrm>
            <a:off x="88292" y="1750662"/>
            <a:ext cx="6976997" cy="11245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2" marL="5715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b="0" lang="en-GB" sz="2200"/>
              <a:t>Expanding work with developing nations, remote regions and Indigenous Peoples: Africa, Arctic, South Pacific, …</a:t>
            </a:r>
            <a:endParaRPr b="0" sz="2200"/>
          </a:p>
        </p:txBody>
      </p:sp>
      <p:sp>
        <p:nvSpPr>
          <p:cNvPr id="185" name="Google Shape;185;p28"/>
          <p:cNvSpPr/>
          <p:nvPr/>
        </p:nvSpPr>
        <p:spPr>
          <a:xfrm>
            <a:off x="88292" y="2742665"/>
            <a:ext cx="7332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GB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New programme started in the Caribbean supported by NORAD funding through IOC</a:t>
            </a:r>
            <a:endParaRPr/>
          </a:p>
        </p:txBody>
      </p:sp>
      <p:sp>
        <p:nvSpPr>
          <p:cNvPr id="186" name="Google Shape;186;p28"/>
          <p:cNvSpPr/>
          <p:nvPr/>
        </p:nvSpPr>
        <p:spPr>
          <a:xfrm>
            <a:off x="88300" y="3512178"/>
            <a:ext cx="71730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GB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Broader inclusion of ECOP, In OBPS leadership roles</a:t>
            </a:r>
            <a:r>
              <a:rPr lang="en-GB" sz="2200"/>
              <a:t> and</a:t>
            </a:r>
            <a:r>
              <a:rPr b="0" i="0" lang="en-GB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as ambassadors for BP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28"/>
          <p:cNvSpPr/>
          <p:nvPr/>
        </p:nvSpPr>
        <p:spPr>
          <a:xfrm>
            <a:off x="88242" y="1271851"/>
            <a:ext cx="67683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GB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OceanPractices broadly supports Ocean Decade</a:t>
            </a:r>
            <a:endParaRPr/>
          </a:p>
        </p:txBody>
      </p:sp>
      <p:sp>
        <p:nvSpPr>
          <p:cNvPr id="188" name="Google Shape;188;p28"/>
          <p:cNvSpPr/>
          <p:nvPr/>
        </p:nvSpPr>
        <p:spPr>
          <a:xfrm>
            <a:off x="-373525" y="4266225"/>
            <a:ext cx="70653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GB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Global level for access to best practices in multiple languages (Ocean Decade project)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8"/>
          <p:cNvSpPr/>
          <p:nvPr/>
        </p:nvSpPr>
        <p:spPr>
          <a:xfrm>
            <a:off x="88354" y="5528735"/>
            <a:ext cx="71730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GB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Federated Network of methodological management systems under discussion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8"/>
          <p:cNvSpPr/>
          <p:nvPr/>
        </p:nvSpPr>
        <p:spPr>
          <a:xfrm>
            <a:off x="88300" y="5066825"/>
            <a:ext cx="66783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sz="2200"/>
              <a:t>Reflections on Best practices &amp; Standards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9"/>
          <p:cNvSpPr txBox="1"/>
          <p:nvPr>
            <p:ph type="ctrTitle"/>
          </p:nvPr>
        </p:nvSpPr>
        <p:spPr>
          <a:xfrm>
            <a:off x="1004700" y="1953875"/>
            <a:ext cx="3288000" cy="10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"/>
              <a:buNone/>
            </a:pPr>
            <a:r>
              <a:rPr lang="en-GB" sz="5000"/>
              <a:t>Thank you</a:t>
            </a:r>
            <a:endParaRPr sz="5000"/>
          </a:p>
        </p:txBody>
      </p:sp>
      <p:sp>
        <p:nvSpPr>
          <p:cNvPr id="196" name="Google Shape;196;p29"/>
          <p:cNvSpPr txBox="1"/>
          <p:nvPr>
            <p:ph idx="1" type="subTitle"/>
          </p:nvPr>
        </p:nvSpPr>
        <p:spPr>
          <a:xfrm>
            <a:off x="1075275" y="2871725"/>
            <a:ext cx="36348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</a:pPr>
            <a:r>
              <a:rPr lang="en-GB"/>
              <a:t>oceanbestpractices.org</a:t>
            </a:r>
            <a:endParaRPr/>
          </a:p>
        </p:txBody>
      </p:sp>
      <p:pic>
        <p:nvPicPr>
          <p:cNvPr id="197" name="Google Shape;197;p2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2500" r="12500" t="0"/>
          <a:stretch/>
        </p:blipFill>
        <p:spPr>
          <a:xfrm>
            <a:off x="5746050" y="0"/>
            <a:ext cx="6399150" cy="6858001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pic>
      <p:sp>
        <p:nvSpPr>
          <p:cNvPr id="198" name="Google Shape;198;p29"/>
          <p:cNvSpPr txBox="1"/>
          <p:nvPr/>
        </p:nvSpPr>
        <p:spPr>
          <a:xfrm>
            <a:off x="9472613" y="6972300"/>
            <a:ext cx="271099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Photo credit: Tommy Bornmnan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9" name="Google Shape;199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83275" y="3554650"/>
            <a:ext cx="1806226" cy="1806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GOOS PPT Theme">
  <a:themeElements>
    <a:clrScheme name="GOOS Corporate colour theme">
      <a:dk1>
        <a:srgbClr val="000000"/>
      </a:dk1>
      <a:lt1>
        <a:srgbClr val="FFFFFF"/>
      </a:lt1>
      <a:dk2>
        <a:srgbClr val="333333"/>
      </a:dk2>
      <a:lt2>
        <a:srgbClr val="F0F0F0"/>
      </a:lt2>
      <a:accent1>
        <a:srgbClr val="184596"/>
      </a:accent1>
      <a:accent2>
        <a:srgbClr val="F38417"/>
      </a:accent2>
      <a:accent3>
        <a:srgbClr val="147ED2"/>
      </a:accent3>
      <a:accent4>
        <a:srgbClr val="5C5C5C"/>
      </a:accent4>
      <a:accent5>
        <a:srgbClr val="E1504D"/>
      </a:accent5>
      <a:accent6>
        <a:srgbClr val="2BABE3"/>
      </a:accent6>
      <a:hlink>
        <a:srgbClr val="184596"/>
      </a:hlink>
      <a:folHlink>
        <a:srgbClr val="F3841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Collins, Forest</dc:creator>
</cp:coreProperties>
</file>