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3.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Lst>
  <p:sldSz cy="6858000" cx="12192000"/>
  <p:notesSz cx="6858000" cy="9144000"/>
  <p:embeddedFontLst>
    <p:embeddedFont>
      <p:font typeface="Corbel"/>
      <p:regular r:id="rId61"/>
      <p:bold r:id="rId62"/>
      <p:italic r:id="rId63"/>
      <p:boldItalic r:id="rId64"/>
    </p:embeddedFont>
    <p:embeddedFont>
      <p:font typeface="Gill Sans"/>
      <p:regular r:id="rId65"/>
      <p:bold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7" roundtripDataSignature="AMtx7mh9ix9uVvmj+if1K0bHdFG6DxLly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Christa vonH - NOAA Federal"/>
  <p:cmAuthor clrIdx="1" id="1" initials="" lastIdx="2" name="Matt Fouch"/>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83B0572-0F2A-4BF8-9F11-36397FCDE6B4}">
  <a:tblStyle styleId="{683B0572-0F2A-4BF8-9F11-36397FCDE6B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B6F85EF-00CC-4B72-B8BB-99D741932199}" styleName="Table_1">
    <a:wholeTbl>
      <a:tcTxStyle b="off" i="off">
        <a:font>
          <a:latin typeface="Corbel"/>
          <a:ea typeface="Corbel"/>
          <a:cs typeface="Corbel"/>
        </a:font>
        <a:schemeClr val="lt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CA6F3D3C-22E7-4195-81DC-D4AB5A1F5EDD}" styleName="Table_2">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Corbel-bold.fntdata"/><Relationship Id="rId61" Type="http://schemas.openxmlformats.org/officeDocument/2006/relationships/font" Target="fonts/Corbel-regular.fntdata"/><Relationship Id="rId20" Type="http://schemas.openxmlformats.org/officeDocument/2006/relationships/slide" Target="slides/slide13.xml"/><Relationship Id="rId64" Type="http://schemas.openxmlformats.org/officeDocument/2006/relationships/font" Target="fonts/Corbel-boldItalic.fntdata"/><Relationship Id="rId63" Type="http://schemas.openxmlformats.org/officeDocument/2006/relationships/font" Target="fonts/Corbel-italic.fntdata"/><Relationship Id="rId22" Type="http://schemas.openxmlformats.org/officeDocument/2006/relationships/slide" Target="slides/slide15.xml"/><Relationship Id="rId66" Type="http://schemas.openxmlformats.org/officeDocument/2006/relationships/font" Target="fonts/GillSans-bold.fntdata"/><Relationship Id="rId21" Type="http://schemas.openxmlformats.org/officeDocument/2006/relationships/slide" Target="slides/slide14.xml"/><Relationship Id="rId65" Type="http://schemas.openxmlformats.org/officeDocument/2006/relationships/font" Target="fonts/GillSans-regular.fntdata"/><Relationship Id="rId24" Type="http://schemas.openxmlformats.org/officeDocument/2006/relationships/slide" Target="slides/slide17.xml"/><Relationship Id="rId23" Type="http://schemas.openxmlformats.org/officeDocument/2006/relationships/slide" Target="slides/slide16.xml"/><Relationship Id="rId67" Type="http://customschemas.google.com/relationships/presentationmetadata" Target="metadata"/><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4-26T14:12:33.086">
    <p:pos x="274" y="179"/>
    <p:text>I just noted the global KPIs are not aligned with the ODTP, what is going to be said about this?</p:text>
    <p:extLst>
      <p:ext uri="{C676402C-5697-4E1C-873F-D02D1690AC5C}">
        <p15:threadingInfo timeZoneBias="0"/>
      </p:ext>
      <p:ext uri="http://customooxmlschemas.google.com/">
        <go:slidesCustomData xmlns:go="http://customooxmlschemas.google.com/" commentPostId="AAAAvrg-nOE"/>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3-04-21T17:17:34.495">
    <p:pos x="6000" y="0"/>
    <p:text>@michael.angove@noaa.gov here is the 1st of 2 slides
_Assigned to Michael Angove - NOAA Federal_</p:text>
    <p:extLst>
      <p:ext uri="{C676402C-5697-4E1C-873F-D02D1690AC5C}">
        <p15:threadingInfo timeZoneBias="0"/>
      </p:ext>
      <p:ext uri="http://customooxmlschemas.google.com/">
        <go:slidesCustomData xmlns:go="http://customooxmlschemas.google.com/" commentPostId="AAAAvf1uCBE"/>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 dt="2023-04-21T17:17:44.706">
    <p:pos x="6000" y="0"/>
    <p:text>@michael.angove@noaa.gov here is the 2nd of 2 slides
_Assigned to Michael Angove - NOAA Federal_</p:text>
    <p:extLst>
      <p:ext uri="{C676402C-5697-4E1C-873F-D02D1690AC5C}">
        <p15:threadingInfo timeZoneBias="0"/>
      </p:ext>
      <p:ext uri="http://customooxmlschemas.google.com/">
        <go:slidesCustomData xmlns:go="http://customooxmlschemas.google.com/" commentPostId="AAAAvf1uCBI"/>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37667444a3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 name="Google Shape;103;g237667444a3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4" name="Google Shape;21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226" name="Google Shape;226;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237" name="Google Shape;237;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3735e2f9e5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23735e2f9e5_0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9" name="Google Shape;249;g23735e2f9e5_0_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5" name="Google Shape;25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4" name="Google Shape;264;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1" name="Google Shape;271;p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8" name="Google Shape;278;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6" name="Google Shape;286;p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4" name="Google Shape;294;p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 name="Google Shape;11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p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2" name="Google Shape;302;p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p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0" name="Google Shape;310;p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3735e2f9e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g23735e2f9e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319" name="Google Shape;319;g23735e2f9e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3735e2f9e5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g23735e2f9e5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327" name="Google Shape;327;g23735e2f9e5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3735e2f9e5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g23735e2f9e5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335" name="Google Shape;335;g23735e2f9e5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3735e2f9e5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g23735e2f9e5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345" name="Google Shape;345;g23735e2f9e5_0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353" name="Google Shape;35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363" name="Google Shape;363;p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3733ee5519_1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g23733ee5519_1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5" name="Google Shape;375;g23733ee5519_1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3733ee5519_1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g23733ee5519_1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3" name="Google Shape;383;g23733ee5519_1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 name="Google Shape;11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37667444a3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g237667444a3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391" name="Google Shape;391;g237667444a3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37667444a3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g237667444a3_0_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400" name="Google Shape;400;g237667444a3_0_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37667444a3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g237667444a3_0_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409" name="Google Shape;409;g237667444a3_0_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37667444a3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g237667444a3_0_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418" name="Google Shape;418;g237667444a3_0_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37667444a3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g237667444a3_0_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430" name="Google Shape;430;g237667444a3_0_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1e1d782c8fb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1e1d782c8fb_0_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g1e1d782c8fb_0_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1e1d56628de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1e1d56628de_0_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g1e1d56628de_0_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3735e2f9e5_0_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g23735e2f9e5_0_1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5" name="Google Shape;455;g23735e2f9e5_0_1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3735e2f9e5_0_1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g23735e2f9e5_0_1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4" name="Google Shape;464;g23735e2f9e5_0_1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37667444a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g237667444a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2" name="Google Shape;472;g237667444a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0"/>
              </a:spcBef>
              <a:spcAft>
                <a:spcPts val="0"/>
              </a:spcAft>
              <a:buClr>
                <a:schemeClr val="dk1"/>
              </a:buClr>
              <a:buSzPts val="1200"/>
              <a:buFont typeface="Arial"/>
              <a:buChar char="•"/>
            </a:pPr>
            <a:r>
              <a:rPr lang="en-US" sz="1200">
                <a:latin typeface="Gill Sans"/>
                <a:ea typeface="Gill Sans"/>
                <a:cs typeface="Gill Sans"/>
                <a:sym typeface="Gill Sans"/>
              </a:rPr>
              <a:t>Enhance tsunami risk assessments and the research on technologies for it, so the countries know their expected threat and vulnerability, and are able to identify and prioritise the at-risk communities. </a:t>
            </a:r>
            <a:endParaRPr/>
          </a:p>
          <a:p>
            <a:pPr indent="-171450" lvl="0" marL="171450" marR="0" rtl="0" algn="l">
              <a:lnSpc>
                <a:spcPct val="100000"/>
              </a:lnSpc>
              <a:spcBef>
                <a:spcPts val="0"/>
              </a:spcBef>
              <a:spcAft>
                <a:spcPts val="0"/>
              </a:spcAft>
              <a:buClr>
                <a:schemeClr val="dk1"/>
              </a:buClr>
              <a:buSzPts val="1200"/>
              <a:buFont typeface="Arial"/>
              <a:buChar char="•"/>
            </a:pPr>
            <a:r>
              <a:rPr lang="en-US" sz="1200">
                <a:latin typeface="Gill Sans"/>
                <a:ea typeface="Gill Sans"/>
                <a:cs typeface="Gill Sans"/>
                <a:sym typeface="Gill Sans"/>
              </a:rPr>
              <a:t>Expand and improve existing detection and monitoring systems, including seismographs, coastal tide gauges, and deep ocean tsunameters, to fill identified gaps, and deploy new technologies to address observational gaps that cannot be covered by existing networks.</a:t>
            </a:r>
            <a:endParaRPr/>
          </a:p>
          <a:p>
            <a:pPr indent="-171450" lvl="0" marL="171450" marR="0" rtl="0" algn="l">
              <a:lnSpc>
                <a:spcPct val="100000"/>
              </a:lnSpc>
              <a:spcBef>
                <a:spcPts val="0"/>
              </a:spcBef>
              <a:spcAft>
                <a:spcPts val="0"/>
              </a:spcAft>
              <a:buClr>
                <a:schemeClr val="dk1"/>
              </a:buClr>
              <a:buSzPts val="1200"/>
              <a:buFont typeface="Arial"/>
              <a:buChar char="•"/>
            </a:pPr>
            <a:r>
              <a:rPr lang="en-US" sz="1200">
                <a:latin typeface="Gill Sans"/>
                <a:ea typeface="Gill Sans"/>
                <a:cs typeface="Gill Sans"/>
                <a:sym typeface="Gill Sans"/>
              </a:rPr>
              <a:t>Ensure all National Tsunami Warning Centres (NTWCs) have access to data, tools and communication platforms, protocols and training to timely and effectively warn coastal and maritime communities threatened by tsunamis and other coastal hazards that are integrated into a multi-hazard framework</a:t>
            </a:r>
            <a:endParaRPr/>
          </a:p>
          <a:p>
            <a:pPr indent="-171450" lvl="0" marL="171450" rtl="0" algn="l">
              <a:lnSpc>
                <a:spcPct val="100000"/>
              </a:lnSpc>
              <a:spcBef>
                <a:spcPts val="0"/>
              </a:spcBef>
              <a:spcAft>
                <a:spcPts val="0"/>
              </a:spcAft>
              <a:buClr>
                <a:schemeClr val="dk1"/>
              </a:buClr>
              <a:buSzPts val="1200"/>
              <a:buFont typeface="Arial"/>
              <a:buChar char="•"/>
            </a:pPr>
            <a:r>
              <a:rPr lang="en-US" sz="1200">
                <a:latin typeface="Gill Sans"/>
                <a:ea typeface="Gill Sans"/>
                <a:cs typeface="Gill Sans"/>
                <a:sym typeface="Gill Sans"/>
              </a:rPr>
              <a:t>Emphasise the importance of building tsunami resilient communities through the IOC-UNESCO Tsunami Ready Recognition Programme, which is achieved through involvement of stakeholders at all levels.</a:t>
            </a:r>
            <a:endParaRPr/>
          </a:p>
        </p:txBody>
      </p:sp>
      <p:sp>
        <p:nvSpPr>
          <p:cNvPr id="128" name="Google Shape;12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1e1d782c8fb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1e1d782c8fb_0_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g1e1d782c8fb_0_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2:notes"/>
          <p:cNvSpPr txBox="1"/>
          <p:nvPr/>
        </p:nvSpPr>
        <p:spPr>
          <a:xfrm>
            <a:off x="4144963" y="9120188"/>
            <a:ext cx="3170237" cy="481012"/>
          </a:xfrm>
          <a:prstGeom prst="rect">
            <a:avLst/>
          </a:prstGeom>
          <a:noFill/>
          <a:ln>
            <a:noFill/>
          </a:ln>
        </p:spPr>
        <p:txBody>
          <a:bodyPr anchorCtr="0" anchor="b" bIns="46750" lIns="93525" spcFirstLastPara="1" rIns="93525" wrap="square" tIns="4675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484" name="Google Shape;48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5" name="Google Shape;485;p2:notes"/>
          <p:cNvSpPr txBox="1"/>
          <p:nvPr>
            <p:ph idx="1" type="body"/>
          </p:nvPr>
        </p:nvSpPr>
        <p:spPr>
          <a:xfrm>
            <a:off x="974725" y="4346575"/>
            <a:ext cx="5365750" cy="43211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400">
              <a:latin typeface="Arial"/>
              <a:ea typeface="Arial"/>
              <a:cs typeface="Arial"/>
              <a:sym typeface="Arial"/>
            </a:endParaRPr>
          </a:p>
        </p:txBody>
      </p:sp>
      <p:sp>
        <p:nvSpPr>
          <p:cNvPr id="486" name="Google Shape;486;p2:notes"/>
          <p:cNvSpPr txBox="1"/>
          <p:nvPr/>
        </p:nvSpPr>
        <p:spPr>
          <a:xfrm>
            <a:off x="4144963" y="9120188"/>
            <a:ext cx="3170237" cy="481012"/>
          </a:xfrm>
          <a:prstGeom prst="rect">
            <a:avLst/>
          </a:prstGeom>
          <a:noFill/>
          <a:ln>
            <a:noFill/>
          </a:ln>
        </p:spPr>
        <p:txBody>
          <a:bodyPr anchorCtr="0" anchor="b" bIns="46575" lIns="93175" spcFirstLastPara="1" rIns="93175" wrap="square" tIns="4657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8" name="Google Shape;49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3735e2f9e5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g23735e2f9e5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557" name="Google Shape;557;g23735e2f9e5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3735e2f9e5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g23735e2f9e5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568" name="Google Shape;568;g23735e2f9e5_0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3735e2f9e5_0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g23735e2f9e5_0_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579" name="Google Shape;579;g23735e2f9e5_0_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23735e2f9e5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g23735e2f9e5_0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590" name="Google Shape;590;g23735e2f9e5_0_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23735e2f9e5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g23735e2f9e5_0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602" name="Google Shape;602;g23735e2f9e5_0_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1e1d782c8f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g1e1d782c8f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613" name="Google Shape;613;g1e1d782c8f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1e1d782c8fb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g1e1d782c8fb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621" name="Google Shape;621;g1e1d782c8fb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153" name="Google Shape;15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1e1d782c8fb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g1e1d782c8fb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629" name="Google Shape;629;g1e1d782c8fb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637" name="Google Shape;637;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7" name="Google Shape;647;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648" name="Google Shape;648;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8" name="Google Shape;658;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659" name="Google Shape;659;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164" name="Google Shape;164;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181" name="Google Shape;181;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189" name="Google Shape;189;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a:p>
        </p:txBody>
      </p:sp>
      <p:sp>
        <p:nvSpPr>
          <p:cNvPr id="201" name="Google Shape;201;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6" name="Shape 16"/>
        <p:cNvGrpSpPr/>
        <p:nvPr/>
      </p:nvGrpSpPr>
      <p:grpSpPr>
        <a:xfrm>
          <a:off x="0" y="0"/>
          <a:ext cx="0" cy="0"/>
          <a:chOff x="0" y="0"/>
          <a:chExt cx="0" cy="0"/>
        </a:xfrm>
      </p:grpSpPr>
      <p:sp>
        <p:nvSpPr>
          <p:cNvPr id="17" name="Google Shape;17;p37"/>
          <p:cNvSpPr/>
          <p:nvPr/>
        </p:nvSpPr>
        <p:spPr>
          <a:xfrm>
            <a:off x="-6843" y="2059012"/>
            <a:ext cx="12195668" cy="1828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37"/>
          <p:cNvSpPr txBox="1"/>
          <p:nvPr>
            <p:ph type="ctrTitle"/>
          </p:nvPr>
        </p:nvSpPr>
        <p:spPr>
          <a:xfrm>
            <a:off x="365759" y="2166364"/>
            <a:ext cx="11471565" cy="1739347"/>
          </a:xfrm>
          <a:prstGeom prst="rect">
            <a:avLst/>
          </a:prstGeom>
          <a:noFill/>
          <a:ln>
            <a:noFill/>
          </a:ln>
        </p:spPr>
        <p:txBody>
          <a:bodyPr anchorCtr="0" anchor="ctr" bIns="45700" lIns="91425" spcFirstLastPara="1" rIns="91425" wrap="square" tIns="45700">
            <a:normAutofit/>
          </a:bodyPr>
          <a:lstStyle>
            <a:lvl1pPr lvl="0" algn="ctr">
              <a:lnSpc>
                <a:spcPct val="80000"/>
              </a:lnSpc>
              <a:spcBef>
                <a:spcPts val="0"/>
              </a:spcBef>
              <a:spcAft>
                <a:spcPts val="0"/>
              </a:spcAft>
              <a:buClr>
                <a:schemeClr val="dk2"/>
              </a:buClr>
              <a:buSzPts val="6000"/>
              <a:buFont typeface="Corbe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7"/>
          <p:cNvSpPr txBox="1"/>
          <p:nvPr>
            <p:ph idx="1" type="subTitle"/>
          </p:nvPr>
        </p:nvSpPr>
        <p:spPr>
          <a:xfrm>
            <a:off x="1524000" y="3996250"/>
            <a:ext cx="9144000" cy="1309255"/>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200"/>
              </a:spcBef>
              <a:spcAft>
                <a:spcPts val="0"/>
              </a:spcAft>
              <a:buSzPts val="2000"/>
              <a:buNone/>
              <a:defRPr sz="2000"/>
            </a:lvl1pPr>
            <a:lvl2pPr lvl="1" algn="ctr">
              <a:lnSpc>
                <a:spcPct val="90000"/>
              </a:lnSpc>
              <a:spcBef>
                <a:spcPts val="200"/>
              </a:spcBef>
              <a:spcAft>
                <a:spcPts val="0"/>
              </a:spcAft>
              <a:buSzPts val="2000"/>
              <a:buNone/>
              <a:defRPr sz="2000"/>
            </a:lvl2pPr>
            <a:lvl3pPr lvl="2" algn="ctr">
              <a:lnSpc>
                <a:spcPct val="90000"/>
              </a:lnSpc>
              <a:spcBef>
                <a:spcPts val="400"/>
              </a:spcBef>
              <a:spcAft>
                <a:spcPts val="0"/>
              </a:spcAft>
              <a:buSzPts val="2000"/>
              <a:buNone/>
              <a:defRPr sz="20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20" name="Google Shape;20;p37"/>
          <p:cNvSpPr txBox="1"/>
          <p:nvPr>
            <p:ph idx="10" type="dt"/>
          </p:nvPr>
        </p:nvSpPr>
        <p:spPr>
          <a:xfrm>
            <a:off x="1202266" y="6422854"/>
            <a:ext cx="3000894" cy="365125"/>
          </a:xfrm>
          <a:prstGeom prst="rect">
            <a:avLst/>
          </a:prstGeom>
          <a:noFill/>
          <a:ln>
            <a:noFill/>
          </a:ln>
        </p:spPr>
        <p:txBody>
          <a:bodyPr anchorCtr="0" anchor="ctr" bIns="45700" lIns="91425" spcFirstLastPara="1" rIns="457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7"/>
          <p:cNvSpPr txBox="1"/>
          <p:nvPr>
            <p:ph idx="11" type="ftr"/>
          </p:nvPr>
        </p:nvSpPr>
        <p:spPr>
          <a:xfrm>
            <a:off x="5596471" y="6422854"/>
            <a:ext cx="504444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37"/>
          <p:cNvSpPr txBox="1"/>
          <p:nvPr>
            <p:ph idx="12" type="sldNum"/>
          </p:nvPr>
        </p:nvSpPr>
        <p:spPr>
          <a:xfrm>
            <a:off x="10658927" y="6422854"/>
            <a:ext cx="946264" cy="365125"/>
          </a:xfrm>
          <a:prstGeom prst="rect">
            <a:avLst/>
          </a:prstGeom>
          <a:noFill/>
          <a:ln>
            <a:noFill/>
          </a:ln>
        </p:spPr>
        <p:txBody>
          <a:bodyPr anchorCtr="0" anchor="ctr" bIns="45700" lIns="45700"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5" name="Shape 75"/>
        <p:cNvGrpSpPr/>
        <p:nvPr/>
      </p:nvGrpSpPr>
      <p:grpSpPr>
        <a:xfrm>
          <a:off x="0" y="0"/>
          <a:ext cx="0" cy="0"/>
          <a:chOff x="0" y="0"/>
          <a:chExt cx="0" cy="0"/>
        </a:xfrm>
      </p:grpSpPr>
      <p:sp>
        <p:nvSpPr>
          <p:cNvPr id="76" name="Google Shape;76;p48"/>
          <p:cNvSpPr txBox="1"/>
          <p:nvPr>
            <p:ph type="title"/>
          </p:nvPr>
        </p:nvSpPr>
        <p:spPr>
          <a:xfrm>
            <a:off x="1202919" y="284176"/>
            <a:ext cx="9784080" cy="1508760"/>
          </a:xfrm>
          <a:prstGeom prst="rect">
            <a:avLst/>
          </a:prstGeom>
          <a:noFill/>
          <a:ln>
            <a:noFill/>
          </a:ln>
        </p:spPr>
        <p:txBody>
          <a:bodyPr anchorCtr="0" anchor="ctr" bIns="45700" lIns="91425" spcFirstLastPara="1" rIns="91425" wrap="square" tIns="45700">
            <a:normAutofit/>
          </a:bodyPr>
          <a:lstStyle>
            <a:lvl1pPr lvl="0" algn="l">
              <a:lnSpc>
                <a:spcPct val="85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48"/>
          <p:cNvSpPr txBox="1"/>
          <p:nvPr>
            <p:ph idx="1" type="body"/>
          </p:nvPr>
        </p:nvSpPr>
        <p:spPr>
          <a:xfrm rot="5400000">
            <a:off x="3991839" y="-777240"/>
            <a:ext cx="4206240" cy="978408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200"/>
              </a:spcBef>
              <a:spcAft>
                <a:spcPts val="0"/>
              </a:spcAft>
              <a:buSzPts val="1800"/>
              <a:buChar char="▪"/>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8" name="Google Shape;78;p48"/>
          <p:cNvSpPr txBox="1"/>
          <p:nvPr>
            <p:ph idx="10" type="dt"/>
          </p:nvPr>
        </p:nvSpPr>
        <p:spPr>
          <a:xfrm>
            <a:off x="1202266" y="6422854"/>
            <a:ext cx="3000894" cy="365125"/>
          </a:xfrm>
          <a:prstGeom prst="rect">
            <a:avLst/>
          </a:prstGeom>
          <a:noFill/>
          <a:ln>
            <a:noFill/>
          </a:ln>
        </p:spPr>
        <p:txBody>
          <a:bodyPr anchorCtr="0" anchor="ctr" bIns="45700" lIns="91425" spcFirstLastPara="1" rIns="457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8"/>
          <p:cNvSpPr txBox="1"/>
          <p:nvPr>
            <p:ph idx="11" type="ftr"/>
          </p:nvPr>
        </p:nvSpPr>
        <p:spPr>
          <a:xfrm>
            <a:off x="5596471" y="6422854"/>
            <a:ext cx="504444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48"/>
          <p:cNvSpPr txBox="1"/>
          <p:nvPr>
            <p:ph idx="12" type="sldNum"/>
          </p:nvPr>
        </p:nvSpPr>
        <p:spPr>
          <a:xfrm>
            <a:off x="10658927" y="6422854"/>
            <a:ext cx="946264" cy="365125"/>
          </a:xfrm>
          <a:prstGeom prst="rect">
            <a:avLst/>
          </a:prstGeom>
          <a:noFill/>
          <a:ln>
            <a:noFill/>
          </a:ln>
        </p:spPr>
        <p:txBody>
          <a:bodyPr anchorCtr="0" anchor="ctr" bIns="45700" lIns="45700"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81" name="Shape 81"/>
        <p:cNvGrpSpPr/>
        <p:nvPr/>
      </p:nvGrpSpPr>
      <p:grpSpPr>
        <a:xfrm>
          <a:off x="0" y="0"/>
          <a:ext cx="0" cy="0"/>
          <a:chOff x="0" y="0"/>
          <a:chExt cx="0" cy="0"/>
        </a:xfrm>
      </p:grpSpPr>
      <p:sp>
        <p:nvSpPr>
          <p:cNvPr id="82" name="Google Shape;82;p49"/>
          <p:cNvSpPr/>
          <p:nvPr/>
        </p:nvSpPr>
        <p:spPr>
          <a:xfrm>
            <a:off x="9019312" y="0"/>
            <a:ext cx="2743200" cy="6858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49"/>
          <p:cNvSpPr txBox="1"/>
          <p:nvPr>
            <p:ph type="title"/>
          </p:nvPr>
        </p:nvSpPr>
        <p:spPr>
          <a:xfrm rot="5400000">
            <a:off x="7413033" y="2022229"/>
            <a:ext cx="5897562" cy="2402380"/>
          </a:xfrm>
          <a:prstGeom prst="rect">
            <a:avLst/>
          </a:prstGeom>
          <a:noFill/>
          <a:ln>
            <a:noFill/>
          </a:ln>
        </p:spPr>
        <p:txBody>
          <a:bodyPr anchorCtr="0" anchor="ctr" bIns="45700" lIns="91425" spcFirstLastPara="1" rIns="91425" wrap="square" tIns="45700">
            <a:normAutofit/>
          </a:bodyPr>
          <a:lstStyle>
            <a:lvl1pPr lvl="0" algn="l">
              <a:lnSpc>
                <a:spcPct val="85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49"/>
          <p:cNvSpPr txBox="1"/>
          <p:nvPr>
            <p:ph idx="1" type="body"/>
          </p:nvPr>
        </p:nvSpPr>
        <p:spPr>
          <a:xfrm rot="5400000">
            <a:off x="1876064" y="-763226"/>
            <a:ext cx="5897562" cy="797329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200"/>
              </a:spcBef>
              <a:spcAft>
                <a:spcPts val="0"/>
              </a:spcAft>
              <a:buSzPts val="1800"/>
              <a:buChar char="▪"/>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5" name="Google Shape;85;p49"/>
          <p:cNvSpPr txBox="1"/>
          <p:nvPr>
            <p:ph idx="10" type="dt"/>
          </p:nvPr>
        </p:nvSpPr>
        <p:spPr>
          <a:xfrm>
            <a:off x="838200" y="6422854"/>
            <a:ext cx="2743196" cy="365125"/>
          </a:xfrm>
          <a:prstGeom prst="rect">
            <a:avLst/>
          </a:prstGeom>
          <a:noFill/>
          <a:ln>
            <a:noFill/>
          </a:ln>
        </p:spPr>
        <p:txBody>
          <a:bodyPr anchorCtr="0" anchor="ctr" bIns="45700" lIns="91425" spcFirstLastPara="1" rIns="457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49"/>
          <p:cNvSpPr txBox="1"/>
          <p:nvPr>
            <p:ph idx="11" type="ftr"/>
          </p:nvPr>
        </p:nvSpPr>
        <p:spPr>
          <a:xfrm>
            <a:off x="3776135" y="6422854"/>
            <a:ext cx="427966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49"/>
          <p:cNvSpPr txBox="1"/>
          <p:nvPr>
            <p:ph idx="12" type="sldNum"/>
          </p:nvPr>
        </p:nvSpPr>
        <p:spPr>
          <a:xfrm>
            <a:off x="8073048" y="6422854"/>
            <a:ext cx="879759" cy="365125"/>
          </a:xfrm>
          <a:prstGeom prst="rect">
            <a:avLst/>
          </a:prstGeom>
          <a:noFill/>
          <a:ln>
            <a:noFill/>
          </a:ln>
        </p:spPr>
        <p:txBody>
          <a:bodyPr anchorCtr="0" anchor="ctr" bIns="45700" lIns="45700"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5" name="Shape 95"/>
        <p:cNvGrpSpPr/>
        <p:nvPr/>
      </p:nvGrpSpPr>
      <p:grpSpPr>
        <a:xfrm>
          <a:off x="0" y="0"/>
          <a:ext cx="0" cy="0"/>
          <a:chOff x="0" y="0"/>
          <a:chExt cx="0" cy="0"/>
        </a:xfrm>
      </p:grpSpPr>
      <p:sp>
        <p:nvSpPr>
          <p:cNvPr id="96" name="Google Shape;96;p41"/>
          <p:cNvSpPr txBox="1"/>
          <p:nvPr>
            <p:ph type="title"/>
          </p:nvPr>
        </p:nvSpPr>
        <p:spPr>
          <a:xfrm>
            <a:off x="1202919" y="284176"/>
            <a:ext cx="9784080" cy="1508760"/>
          </a:xfrm>
          <a:prstGeom prst="rect">
            <a:avLst/>
          </a:prstGeom>
          <a:noFill/>
          <a:ln>
            <a:noFill/>
          </a:ln>
        </p:spPr>
        <p:txBody>
          <a:bodyPr anchorCtr="0" anchor="ctr" bIns="45700" lIns="91425" spcFirstLastPara="1" rIns="91425" wrap="square" tIns="45700">
            <a:normAutofit/>
          </a:bodyPr>
          <a:lstStyle>
            <a:lvl1pPr lvl="0" algn="l">
              <a:lnSpc>
                <a:spcPct val="85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41"/>
          <p:cNvSpPr txBox="1"/>
          <p:nvPr>
            <p:ph idx="1" type="body"/>
          </p:nvPr>
        </p:nvSpPr>
        <p:spPr>
          <a:xfrm>
            <a:off x="1202919" y="2011680"/>
            <a:ext cx="9784080" cy="420624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200"/>
              </a:spcBef>
              <a:spcAft>
                <a:spcPts val="0"/>
              </a:spcAft>
              <a:buSzPts val="1800"/>
              <a:buChar char="▪"/>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8" name="Google Shape;98;p41"/>
          <p:cNvSpPr txBox="1"/>
          <p:nvPr>
            <p:ph idx="10" type="dt"/>
          </p:nvPr>
        </p:nvSpPr>
        <p:spPr>
          <a:xfrm>
            <a:off x="1202266" y="6422854"/>
            <a:ext cx="3000894" cy="365125"/>
          </a:xfrm>
          <a:prstGeom prst="rect">
            <a:avLst/>
          </a:prstGeom>
          <a:noFill/>
          <a:ln>
            <a:noFill/>
          </a:ln>
        </p:spPr>
        <p:txBody>
          <a:bodyPr anchorCtr="0" anchor="ctr" bIns="45700" lIns="91425" spcFirstLastPara="1" rIns="457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41"/>
          <p:cNvSpPr txBox="1"/>
          <p:nvPr>
            <p:ph idx="11" type="ftr"/>
          </p:nvPr>
        </p:nvSpPr>
        <p:spPr>
          <a:xfrm>
            <a:off x="5596471" y="6422854"/>
            <a:ext cx="504444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41"/>
          <p:cNvSpPr txBox="1"/>
          <p:nvPr>
            <p:ph idx="12" type="sldNum"/>
          </p:nvPr>
        </p:nvSpPr>
        <p:spPr>
          <a:xfrm>
            <a:off x="10658927" y="6422854"/>
            <a:ext cx="946264" cy="365125"/>
          </a:xfrm>
          <a:prstGeom prst="rect">
            <a:avLst/>
          </a:prstGeom>
          <a:noFill/>
          <a:ln>
            <a:noFill/>
          </a:ln>
        </p:spPr>
        <p:txBody>
          <a:bodyPr anchorCtr="0" anchor="ctr" bIns="45700" lIns="45700"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orbel"/>
                <a:ea typeface="Corbel"/>
                <a:cs typeface="Corbel"/>
                <a:sym typeface="Corbe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orbel"/>
                <a:ea typeface="Corbel"/>
                <a:cs typeface="Corbel"/>
                <a:sym typeface="Corbe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orbel"/>
                <a:ea typeface="Corbel"/>
                <a:cs typeface="Corbel"/>
                <a:sym typeface="Corbe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orbel"/>
                <a:ea typeface="Corbel"/>
                <a:cs typeface="Corbel"/>
                <a:sym typeface="Corbe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orbel"/>
                <a:ea typeface="Corbel"/>
                <a:cs typeface="Corbel"/>
                <a:sym typeface="Corbe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orbel"/>
                <a:ea typeface="Corbel"/>
                <a:cs typeface="Corbel"/>
                <a:sym typeface="Corbe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orbel"/>
                <a:ea typeface="Corbel"/>
                <a:cs typeface="Corbel"/>
                <a:sym typeface="Corbe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orbel"/>
                <a:ea typeface="Corbel"/>
                <a:cs typeface="Corbel"/>
                <a:sym typeface="Corbe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23" name="Shape 23"/>
        <p:cNvGrpSpPr/>
        <p:nvPr/>
      </p:nvGrpSpPr>
      <p:grpSpPr>
        <a:xfrm>
          <a:off x="0" y="0"/>
          <a:ext cx="0" cy="0"/>
          <a:chOff x="0" y="0"/>
          <a:chExt cx="0" cy="0"/>
        </a:xfrm>
      </p:grpSpPr>
      <p:sp>
        <p:nvSpPr>
          <p:cNvPr id="24" name="Google Shape;24;p38"/>
          <p:cNvSpPr txBox="1"/>
          <p:nvPr>
            <p:ph idx="10" type="dt"/>
          </p:nvPr>
        </p:nvSpPr>
        <p:spPr>
          <a:xfrm>
            <a:off x="1202266" y="6422854"/>
            <a:ext cx="3000894" cy="365125"/>
          </a:xfrm>
          <a:prstGeom prst="rect">
            <a:avLst/>
          </a:prstGeom>
          <a:noFill/>
          <a:ln>
            <a:noFill/>
          </a:ln>
        </p:spPr>
        <p:txBody>
          <a:bodyPr anchorCtr="0" anchor="ctr" bIns="45700" lIns="91425" spcFirstLastPara="1" rIns="457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8"/>
          <p:cNvSpPr txBox="1"/>
          <p:nvPr>
            <p:ph idx="11" type="ftr"/>
          </p:nvPr>
        </p:nvSpPr>
        <p:spPr>
          <a:xfrm>
            <a:off x="5596471" y="6422854"/>
            <a:ext cx="504444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8"/>
          <p:cNvSpPr txBox="1"/>
          <p:nvPr>
            <p:ph idx="12" type="sldNum"/>
          </p:nvPr>
        </p:nvSpPr>
        <p:spPr>
          <a:xfrm>
            <a:off x="10658927" y="6422854"/>
            <a:ext cx="946264" cy="365125"/>
          </a:xfrm>
          <a:prstGeom prst="rect">
            <a:avLst/>
          </a:prstGeom>
          <a:noFill/>
          <a:ln>
            <a:noFill/>
          </a:ln>
        </p:spPr>
        <p:txBody>
          <a:bodyPr anchorCtr="0" anchor="ctr" bIns="45700" lIns="45700"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39"/>
          <p:cNvSpPr txBox="1"/>
          <p:nvPr>
            <p:ph type="title"/>
          </p:nvPr>
        </p:nvSpPr>
        <p:spPr>
          <a:xfrm>
            <a:off x="1202919" y="284176"/>
            <a:ext cx="9784080" cy="1508760"/>
          </a:xfrm>
          <a:prstGeom prst="rect">
            <a:avLst/>
          </a:prstGeom>
          <a:noFill/>
          <a:ln>
            <a:noFill/>
          </a:ln>
        </p:spPr>
        <p:txBody>
          <a:bodyPr anchorCtr="0" anchor="ctr" bIns="45700" lIns="91425" spcFirstLastPara="1" rIns="91425" wrap="square" tIns="45700">
            <a:normAutofit/>
          </a:bodyPr>
          <a:lstStyle>
            <a:lvl1pPr lvl="0" algn="l">
              <a:lnSpc>
                <a:spcPct val="85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9"/>
          <p:cNvSpPr txBox="1"/>
          <p:nvPr>
            <p:ph idx="1" type="body"/>
          </p:nvPr>
        </p:nvSpPr>
        <p:spPr>
          <a:xfrm>
            <a:off x="1202919" y="2011680"/>
            <a:ext cx="9784080" cy="420624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200"/>
              </a:spcBef>
              <a:spcAft>
                <a:spcPts val="0"/>
              </a:spcAft>
              <a:buSzPts val="1800"/>
              <a:buChar char="▪"/>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0" name="Google Shape;30;p39"/>
          <p:cNvSpPr txBox="1"/>
          <p:nvPr>
            <p:ph idx="10" type="dt"/>
          </p:nvPr>
        </p:nvSpPr>
        <p:spPr>
          <a:xfrm>
            <a:off x="1202266" y="6422854"/>
            <a:ext cx="3000894" cy="365125"/>
          </a:xfrm>
          <a:prstGeom prst="rect">
            <a:avLst/>
          </a:prstGeom>
          <a:noFill/>
          <a:ln>
            <a:noFill/>
          </a:ln>
        </p:spPr>
        <p:txBody>
          <a:bodyPr anchorCtr="0" anchor="ctr" bIns="45700" lIns="91425" spcFirstLastPara="1" rIns="457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9"/>
          <p:cNvSpPr txBox="1"/>
          <p:nvPr>
            <p:ph idx="11" type="ftr"/>
          </p:nvPr>
        </p:nvSpPr>
        <p:spPr>
          <a:xfrm>
            <a:off x="5596471" y="6422854"/>
            <a:ext cx="504444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9"/>
          <p:cNvSpPr txBox="1"/>
          <p:nvPr>
            <p:ph idx="12" type="sldNum"/>
          </p:nvPr>
        </p:nvSpPr>
        <p:spPr>
          <a:xfrm>
            <a:off x="10658927" y="6422854"/>
            <a:ext cx="946264" cy="365125"/>
          </a:xfrm>
          <a:prstGeom prst="rect">
            <a:avLst/>
          </a:prstGeom>
          <a:noFill/>
          <a:ln>
            <a:noFill/>
          </a:ln>
        </p:spPr>
        <p:txBody>
          <a:bodyPr anchorCtr="0" anchor="ctr" bIns="45700" lIns="45700"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1"/>
        </a:solidFill>
      </p:bgPr>
    </p:bg>
    <p:spTree>
      <p:nvGrpSpPr>
        <p:cNvPr id="33" name="Shape 33"/>
        <p:cNvGrpSpPr/>
        <p:nvPr/>
      </p:nvGrpSpPr>
      <p:grpSpPr>
        <a:xfrm>
          <a:off x="0" y="0"/>
          <a:ext cx="0" cy="0"/>
          <a:chOff x="0" y="0"/>
          <a:chExt cx="0" cy="0"/>
        </a:xfrm>
      </p:grpSpPr>
      <p:sp>
        <p:nvSpPr>
          <p:cNvPr id="34" name="Google Shape;34;p42"/>
          <p:cNvSpPr/>
          <p:nvPr/>
        </p:nvSpPr>
        <p:spPr>
          <a:xfrm>
            <a:off x="-6843" y="2059012"/>
            <a:ext cx="12195668" cy="18288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42"/>
          <p:cNvSpPr txBox="1"/>
          <p:nvPr>
            <p:ph type="title"/>
          </p:nvPr>
        </p:nvSpPr>
        <p:spPr>
          <a:xfrm>
            <a:off x="833191" y="2208879"/>
            <a:ext cx="10515600" cy="1676400"/>
          </a:xfrm>
          <a:prstGeom prst="rect">
            <a:avLst/>
          </a:prstGeom>
          <a:noFill/>
          <a:ln>
            <a:noFill/>
          </a:ln>
        </p:spPr>
        <p:txBody>
          <a:bodyPr anchorCtr="0" anchor="ctr" bIns="45700" lIns="91425" spcFirstLastPara="1" rIns="91425" wrap="square" tIns="45700">
            <a:noAutofit/>
          </a:bodyPr>
          <a:lstStyle>
            <a:lvl1pPr lvl="0" algn="ctr">
              <a:lnSpc>
                <a:spcPct val="80000"/>
              </a:lnSpc>
              <a:spcBef>
                <a:spcPts val="0"/>
              </a:spcBef>
              <a:spcAft>
                <a:spcPts val="0"/>
              </a:spcAft>
              <a:buClr>
                <a:schemeClr val="lt1"/>
              </a:buClr>
              <a:buSzPts val="6000"/>
              <a:buFont typeface="Corbel"/>
              <a:buNone/>
              <a:defRPr b="0"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42"/>
          <p:cNvSpPr txBox="1"/>
          <p:nvPr>
            <p:ph idx="1" type="body"/>
          </p:nvPr>
        </p:nvSpPr>
        <p:spPr>
          <a:xfrm>
            <a:off x="833191" y="4010334"/>
            <a:ext cx="10515600" cy="1174639"/>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200"/>
              </a:spcBef>
              <a:spcAft>
                <a:spcPts val="0"/>
              </a:spcAft>
              <a:buSzPts val="2000"/>
              <a:buNone/>
              <a:defRPr sz="2000">
                <a:solidFill>
                  <a:schemeClr val="dk2"/>
                </a:solidFill>
              </a:defRPr>
            </a:lvl1pPr>
            <a:lvl2pPr indent="-228600" lvl="1" marL="914400" algn="l">
              <a:lnSpc>
                <a:spcPct val="90000"/>
              </a:lnSpc>
              <a:spcBef>
                <a:spcPts val="200"/>
              </a:spcBef>
              <a:spcAft>
                <a:spcPts val="0"/>
              </a:spcAft>
              <a:buSzPts val="1800"/>
              <a:buNone/>
              <a:defRPr sz="1800">
                <a:solidFill>
                  <a:srgbClr val="8C8C8C"/>
                </a:solidFill>
              </a:defRPr>
            </a:lvl2pPr>
            <a:lvl3pPr indent="-228600" lvl="2" marL="1371600" algn="l">
              <a:lnSpc>
                <a:spcPct val="90000"/>
              </a:lnSpc>
              <a:spcBef>
                <a:spcPts val="400"/>
              </a:spcBef>
              <a:spcAft>
                <a:spcPts val="0"/>
              </a:spcAft>
              <a:buSzPts val="1600"/>
              <a:buNone/>
              <a:defRPr sz="1600">
                <a:solidFill>
                  <a:srgbClr val="8C8C8C"/>
                </a:solidFill>
              </a:defRPr>
            </a:lvl3pPr>
            <a:lvl4pPr indent="-228600" lvl="3" marL="1828800" algn="l">
              <a:lnSpc>
                <a:spcPct val="90000"/>
              </a:lnSpc>
              <a:spcBef>
                <a:spcPts val="400"/>
              </a:spcBef>
              <a:spcAft>
                <a:spcPts val="0"/>
              </a:spcAft>
              <a:buSzPts val="1400"/>
              <a:buNone/>
              <a:defRPr sz="1400">
                <a:solidFill>
                  <a:srgbClr val="8C8C8C"/>
                </a:solidFill>
              </a:defRPr>
            </a:lvl4pPr>
            <a:lvl5pPr indent="-228600" lvl="4" marL="2286000" algn="l">
              <a:lnSpc>
                <a:spcPct val="90000"/>
              </a:lnSpc>
              <a:spcBef>
                <a:spcPts val="400"/>
              </a:spcBef>
              <a:spcAft>
                <a:spcPts val="0"/>
              </a:spcAft>
              <a:buSzPts val="1400"/>
              <a:buNone/>
              <a:defRPr sz="1400">
                <a:solidFill>
                  <a:srgbClr val="8C8C8C"/>
                </a:solidFill>
              </a:defRPr>
            </a:lvl5pPr>
            <a:lvl6pPr indent="-228600" lvl="5" marL="2743200" algn="l">
              <a:lnSpc>
                <a:spcPct val="90000"/>
              </a:lnSpc>
              <a:spcBef>
                <a:spcPts val="400"/>
              </a:spcBef>
              <a:spcAft>
                <a:spcPts val="0"/>
              </a:spcAft>
              <a:buSzPts val="1400"/>
              <a:buNone/>
              <a:defRPr sz="1400">
                <a:solidFill>
                  <a:srgbClr val="8C8C8C"/>
                </a:solidFill>
              </a:defRPr>
            </a:lvl6pPr>
            <a:lvl7pPr indent="-228600" lvl="6" marL="3200400" algn="l">
              <a:lnSpc>
                <a:spcPct val="90000"/>
              </a:lnSpc>
              <a:spcBef>
                <a:spcPts val="400"/>
              </a:spcBef>
              <a:spcAft>
                <a:spcPts val="0"/>
              </a:spcAft>
              <a:buSzPts val="1400"/>
              <a:buNone/>
              <a:defRPr sz="1400">
                <a:solidFill>
                  <a:srgbClr val="8C8C8C"/>
                </a:solidFill>
              </a:defRPr>
            </a:lvl7pPr>
            <a:lvl8pPr indent="-228600" lvl="7" marL="3657600" algn="l">
              <a:lnSpc>
                <a:spcPct val="90000"/>
              </a:lnSpc>
              <a:spcBef>
                <a:spcPts val="400"/>
              </a:spcBef>
              <a:spcAft>
                <a:spcPts val="0"/>
              </a:spcAft>
              <a:buSzPts val="1400"/>
              <a:buNone/>
              <a:defRPr sz="1400">
                <a:solidFill>
                  <a:srgbClr val="8C8C8C"/>
                </a:solidFill>
              </a:defRPr>
            </a:lvl8pPr>
            <a:lvl9pPr indent="-228600" lvl="8" marL="4114800" algn="l">
              <a:lnSpc>
                <a:spcPct val="90000"/>
              </a:lnSpc>
              <a:spcBef>
                <a:spcPts val="400"/>
              </a:spcBef>
              <a:spcAft>
                <a:spcPts val="400"/>
              </a:spcAft>
              <a:buSzPts val="1400"/>
              <a:buNone/>
              <a:defRPr sz="1400">
                <a:solidFill>
                  <a:srgbClr val="8C8C8C"/>
                </a:solidFill>
              </a:defRPr>
            </a:lvl9pPr>
          </a:lstStyle>
          <a:p/>
        </p:txBody>
      </p:sp>
      <p:sp>
        <p:nvSpPr>
          <p:cNvPr id="37" name="Google Shape;37;p42"/>
          <p:cNvSpPr txBox="1"/>
          <p:nvPr>
            <p:ph idx="10" type="dt"/>
          </p:nvPr>
        </p:nvSpPr>
        <p:spPr>
          <a:xfrm>
            <a:off x="1202266" y="6422854"/>
            <a:ext cx="3000894" cy="365125"/>
          </a:xfrm>
          <a:prstGeom prst="rect">
            <a:avLst/>
          </a:prstGeom>
          <a:noFill/>
          <a:ln>
            <a:noFill/>
          </a:ln>
        </p:spPr>
        <p:txBody>
          <a:bodyPr anchorCtr="0" anchor="ctr" bIns="45700" lIns="91425" spcFirstLastPara="1" rIns="45700" wrap="square" tIns="45700">
            <a:noAutofit/>
          </a:bodyPr>
          <a:lstStyle>
            <a:lvl1pPr lvl="0" algn="l">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42"/>
          <p:cNvSpPr txBox="1"/>
          <p:nvPr>
            <p:ph idx="11" type="ftr"/>
          </p:nvPr>
        </p:nvSpPr>
        <p:spPr>
          <a:xfrm>
            <a:off x="5596471" y="6422854"/>
            <a:ext cx="504444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2"/>
          <p:cNvSpPr txBox="1"/>
          <p:nvPr>
            <p:ph idx="12" type="sldNum"/>
          </p:nvPr>
        </p:nvSpPr>
        <p:spPr>
          <a:xfrm>
            <a:off x="10658927" y="6422854"/>
            <a:ext cx="946264" cy="365125"/>
          </a:xfrm>
          <a:prstGeom prst="rect">
            <a:avLst/>
          </a:prstGeom>
          <a:noFill/>
          <a:ln>
            <a:noFill/>
          </a:ln>
        </p:spPr>
        <p:txBody>
          <a:bodyPr anchorCtr="0" anchor="ctr" bIns="45700" lIns="45700"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Corbel"/>
                <a:ea typeface="Corbel"/>
                <a:cs typeface="Corbel"/>
                <a:sym typeface="Corbe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Corbel"/>
                <a:ea typeface="Corbel"/>
                <a:cs typeface="Corbel"/>
                <a:sym typeface="Corbe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Corbel"/>
                <a:ea typeface="Corbel"/>
                <a:cs typeface="Corbel"/>
                <a:sym typeface="Corbe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Corbel"/>
                <a:ea typeface="Corbel"/>
                <a:cs typeface="Corbel"/>
                <a:sym typeface="Corbe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Corbel"/>
                <a:ea typeface="Corbel"/>
                <a:cs typeface="Corbel"/>
                <a:sym typeface="Corbe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Corbel"/>
                <a:ea typeface="Corbel"/>
                <a:cs typeface="Corbel"/>
                <a:sym typeface="Corbe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Corbel"/>
                <a:ea typeface="Corbel"/>
                <a:cs typeface="Corbel"/>
                <a:sym typeface="Corbe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Corbel"/>
                <a:ea typeface="Corbel"/>
                <a:cs typeface="Corbel"/>
                <a:sym typeface="Corbe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0" name="Shape 40"/>
        <p:cNvGrpSpPr/>
        <p:nvPr/>
      </p:nvGrpSpPr>
      <p:grpSpPr>
        <a:xfrm>
          <a:off x="0" y="0"/>
          <a:ext cx="0" cy="0"/>
          <a:chOff x="0" y="0"/>
          <a:chExt cx="0" cy="0"/>
        </a:xfrm>
      </p:grpSpPr>
      <p:sp>
        <p:nvSpPr>
          <p:cNvPr id="41" name="Google Shape;41;p43"/>
          <p:cNvSpPr txBox="1"/>
          <p:nvPr>
            <p:ph type="title"/>
          </p:nvPr>
        </p:nvSpPr>
        <p:spPr>
          <a:xfrm>
            <a:off x="1202919" y="284176"/>
            <a:ext cx="9784080" cy="1508760"/>
          </a:xfrm>
          <a:prstGeom prst="rect">
            <a:avLst/>
          </a:prstGeom>
          <a:noFill/>
          <a:ln>
            <a:noFill/>
          </a:ln>
        </p:spPr>
        <p:txBody>
          <a:bodyPr anchorCtr="0" anchor="ctr" bIns="45700" lIns="91425" spcFirstLastPara="1" rIns="91425" wrap="square" tIns="45700">
            <a:normAutofit/>
          </a:bodyPr>
          <a:lstStyle>
            <a:lvl1pPr lvl="0" algn="l">
              <a:lnSpc>
                <a:spcPct val="85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3"/>
          <p:cNvSpPr txBox="1"/>
          <p:nvPr>
            <p:ph idx="1" type="body"/>
          </p:nvPr>
        </p:nvSpPr>
        <p:spPr>
          <a:xfrm>
            <a:off x="1205344" y="2011680"/>
            <a:ext cx="4754880" cy="4206240"/>
          </a:xfrm>
          <a:prstGeom prst="rect">
            <a:avLst/>
          </a:prstGeom>
          <a:noFill/>
          <a:ln>
            <a:noFill/>
          </a:ln>
        </p:spPr>
        <p:txBody>
          <a:bodyPr anchorCtr="0" anchor="t" bIns="45700" lIns="91425" spcFirstLastPara="1" rIns="91425" wrap="square" tIns="45700">
            <a:normAutofit/>
          </a:bodyPr>
          <a:lstStyle>
            <a:lvl1pPr indent="-368300" lvl="0" marL="457200" algn="l">
              <a:lnSpc>
                <a:spcPct val="90000"/>
              </a:lnSpc>
              <a:spcBef>
                <a:spcPts val="1200"/>
              </a:spcBef>
              <a:spcAft>
                <a:spcPts val="0"/>
              </a:spcAft>
              <a:buSzPts val="2200"/>
              <a:buChar char="▪"/>
              <a:defRPr sz="2200"/>
            </a:lvl1pPr>
            <a:lvl2pPr indent="-355600" lvl="1" marL="914400" algn="l">
              <a:lnSpc>
                <a:spcPct val="90000"/>
              </a:lnSpc>
              <a:spcBef>
                <a:spcPts val="200"/>
              </a:spcBef>
              <a:spcAft>
                <a:spcPts val="0"/>
              </a:spcAft>
              <a:buSzPts val="2000"/>
              <a:buChar char="▪"/>
              <a:defRPr sz="2000"/>
            </a:lvl2pPr>
            <a:lvl3pPr indent="-342900" lvl="2" marL="1371600" algn="l">
              <a:lnSpc>
                <a:spcPct val="90000"/>
              </a:lnSpc>
              <a:spcBef>
                <a:spcPts val="400"/>
              </a:spcBef>
              <a:spcAft>
                <a:spcPts val="0"/>
              </a:spcAft>
              <a:buSzPts val="1800"/>
              <a:buChar char="▪"/>
              <a:defRPr sz="1800"/>
            </a:lvl3pPr>
            <a:lvl4pPr indent="-330200" lvl="3" marL="1828800" algn="l">
              <a:lnSpc>
                <a:spcPct val="90000"/>
              </a:lnSpc>
              <a:spcBef>
                <a:spcPts val="400"/>
              </a:spcBef>
              <a:spcAft>
                <a:spcPts val="0"/>
              </a:spcAft>
              <a:buSzPts val="1600"/>
              <a:buChar char="▪"/>
              <a:defRPr sz="1600"/>
            </a:lvl4pPr>
            <a:lvl5pPr indent="-330200" lvl="4" marL="2286000" algn="l">
              <a:lnSpc>
                <a:spcPct val="90000"/>
              </a:lnSpc>
              <a:spcBef>
                <a:spcPts val="400"/>
              </a:spcBef>
              <a:spcAft>
                <a:spcPts val="0"/>
              </a:spcAft>
              <a:buSzPts val="1600"/>
              <a:buChar char="▪"/>
              <a:defRPr sz="1600"/>
            </a:lvl5pPr>
            <a:lvl6pPr indent="-330200" lvl="5" marL="2743200" algn="l">
              <a:lnSpc>
                <a:spcPct val="90000"/>
              </a:lnSpc>
              <a:spcBef>
                <a:spcPts val="400"/>
              </a:spcBef>
              <a:spcAft>
                <a:spcPts val="0"/>
              </a:spcAft>
              <a:buSzPts val="1600"/>
              <a:buChar char="▪"/>
              <a:defRPr sz="1600"/>
            </a:lvl6pPr>
            <a:lvl7pPr indent="-330200" lvl="6" marL="3200400" algn="l">
              <a:lnSpc>
                <a:spcPct val="90000"/>
              </a:lnSpc>
              <a:spcBef>
                <a:spcPts val="400"/>
              </a:spcBef>
              <a:spcAft>
                <a:spcPts val="0"/>
              </a:spcAft>
              <a:buSzPts val="1600"/>
              <a:buChar char="▪"/>
              <a:defRPr sz="1600"/>
            </a:lvl7pPr>
            <a:lvl8pPr indent="-330200" lvl="7" marL="3657600" algn="l">
              <a:lnSpc>
                <a:spcPct val="90000"/>
              </a:lnSpc>
              <a:spcBef>
                <a:spcPts val="400"/>
              </a:spcBef>
              <a:spcAft>
                <a:spcPts val="0"/>
              </a:spcAft>
              <a:buSzPts val="1600"/>
              <a:buChar char="▪"/>
              <a:defRPr sz="1600"/>
            </a:lvl8pPr>
            <a:lvl9pPr indent="-330200" lvl="8" marL="4114800" algn="l">
              <a:lnSpc>
                <a:spcPct val="90000"/>
              </a:lnSpc>
              <a:spcBef>
                <a:spcPts val="400"/>
              </a:spcBef>
              <a:spcAft>
                <a:spcPts val="400"/>
              </a:spcAft>
              <a:buSzPts val="1600"/>
              <a:buChar char="▪"/>
              <a:defRPr sz="1600"/>
            </a:lvl9pPr>
          </a:lstStyle>
          <a:p/>
        </p:txBody>
      </p:sp>
      <p:sp>
        <p:nvSpPr>
          <p:cNvPr id="43" name="Google Shape;43;p43"/>
          <p:cNvSpPr txBox="1"/>
          <p:nvPr>
            <p:ph idx="2" type="body"/>
          </p:nvPr>
        </p:nvSpPr>
        <p:spPr>
          <a:xfrm>
            <a:off x="6230391" y="2011680"/>
            <a:ext cx="4754880" cy="4206240"/>
          </a:xfrm>
          <a:prstGeom prst="rect">
            <a:avLst/>
          </a:prstGeom>
          <a:noFill/>
          <a:ln>
            <a:noFill/>
          </a:ln>
        </p:spPr>
        <p:txBody>
          <a:bodyPr anchorCtr="0" anchor="t" bIns="45700" lIns="91425" spcFirstLastPara="1" rIns="91425" wrap="square" tIns="45700">
            <a:normAutofit/>
          </a:bodyPr>
          <a:lstStyle>
            <a:lvl1pPr indent="-368300" lvl="0" marL="457200" algn="l">
              <a:lnSpc>
                <a:spcPct val="90000"/>
              </a:lnSpc>
              <a:spcBef>
                <a:spcPts val="1200"/>
              </a:spcBef>
              <a:spcAft>
                <a:spcPts val="0"/>
              </a:spcAft>
              <a:buSzPts val="2200"/>
              <a:buChar char="▪"/>
              <a:defRPr sz="2200"/>
            </a:lvl1pPr>
            <a:lvl2pPr indent="-355600" lvl="1" marL="914400" algn="l">
              <a:lnSpc>
                <a:spcPct val="90000"/>
              </a:lnSpc>
              <a:spcBef>
                <a:spcPts val="200"/>
              </a:spcBef>
              <a:spcAft>
                <a:spcPts val="0"/>
              </a:spcAft>
              <a:buSzPts val="2000"/>
              <a:buChar char="▪"/>
              <a:defRPr sz="2000"/>
            </a:lvl2pPr>
            <a:lvl3pPr indent="-342900" lvl="2" marL="1371600" algn="l">
              <a:lnSpc>
                <a:spcPct val="90000"/>
              </a:lnSpc>
              <a:spcBef>
                <a:spcPts val="400"/>
              </a:spcBef>
              <a:spcAft>
                <a:spcPts val="0"/>
              </a:spcAft>
              <a:buSzPts val="1800"/>
              <a:buChar char="▪"/>
              <a:defRPr sz="1800"/>
            </a:lvl3pPr>
            <a:lvl4pPr indent="-330200" lvl="3" marL="1828800" algn="l">
              <a:lnSpc>
                <a:spcPct val="90000"/>
              </a:lnSpc>
              <a:spcBef>
                <a:spcPts val="400"/>
              </a:spcBef>
              <a:spcAft>
                <a:spcPts val="0"/>
              </a:spcAft>
              <a:buSzPts val="1600"/>
              <a:buChar char="▪"/>
              <a:defRPr sz="1600"/>
            </a:lvl4pPr>
            <a:lvl5pPr indent="-330200" lvl="4" marL="2286000" algn="l">
              <a:lnSpc>
                <a:spcPct val="90000"/>
              </a:lnSpc>
              <a:spcBef>
                <a:spcPts val="400"/>
              </a:spcBef>
              <a:spcAft>
                <a:spcPts val="0"/>
              </a:spcAft>
              <a:buSzPts val="1600"/>
              <a:buChar char="▪"/>
              <a:defRPr sz="1600"/>
            </a:lvl5pPr>
            <a:lvl6pPr indent="-330200" lvl="5" marL="2743200" algn="l">
              <a:lnSpc>
                <a:spcPct val="90000"/>
              </a:lnSpc>
              <a:spcBef>
                <a:spcPts val="400"/>
              </a:spcBef>
              <a:spcAft>
                <a:spcPts val="0"/>
              </a:spcAft>
              <a:buSzPts val="1600"/>
              <a:buChar char="▪"/>
              <a:defRPr sz="1600"/>
            </a:lvl6pPr>
            <a:lvl7pPr indent="-330200" lvl="6" marL="3200400" algn="l">
              <a:lnSpc>
                <a:spcPct val="90000"/>
              </a:lnSpc>
              <a:spcBef>
                <a:spcPts val="400"/>
              </a:spcBef>
              <a:spcAft>
                <a:spcPts val="0"/>
              </a:spcAft>
              <a:buSzPts val="1600"/>
              <a:buChar char="▪"/>
              <a:defRPr sz="1600"/>
            </a:lvl7pPr>
            <a:lvl8pPr indent="-330200" lvl="7" marL="3657600" algn="l">
              <a:lnSpc>
                <a:spcPct val="90000"/>
              </a:lnSpc>
              <a:spcBef>
                <a:spcPts val="400"/>
              </a:spcBef>
              <a:spcAft>
                <a:spcPts val="0"/>
              </a:spcAft>
              <a:buSzPts val="1600"/>
              <a:buChar char="▪"/>
              <a:defRPr sz="1600"/>
            </a:lvl8pPr>
            <a:lvl9pPr indent="-330200" lvl="8" marL="4114800" algn="l">
              <a:lnSpc>
                <a:spcPct val="90000"/>
              </a:lnSpc>
              <a:spcBef>
                <a:spcPts val="400"/>
              </a:spcBef>
              <a:spcAft>
                <a:spcPts val="400"/>
              </a:spcAft>
              <a:buSzPts val="1600"/>
              <a:buChar char="▪"/>
              <a:defRPr sz="1600"/>
            </a:lvl9pPr>
          </a:lstStyle>
          <a:p/>
        </p:txBody>
      </p:sp>
      <p:sp>
        <p:nvSpPr>
          <p:cNvPr id="44" name="Google Shape;44;p43"/>
          <p:cNvSpPr txBox="1"/>
          <p:nvPr>
            <p:ph idx="10" type="dt"/>
          </p:nvPr>
        </p:nvSpPr>
        <p:spPr>
          <a:xfrm>
            <a:off x="1202266" y="6422854"/>
            <a:ext cx="3000894" cy="365125"/>
          </a:xfrm>
          <a:prstGeom prst="rect">
            <a:avLst/>
          </a:prstGeom>
          <a:noFill/>
          <a:ln>
            <a:noFill/>
          </a:ln>
        </p:spPr>
        <p:txBody>
          <a:bodyPr anchorCtr="0" anchor="ctr" bIns="45700" lIns="91425" spcFirstLastPara="1" rIns="457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43"/>
          <p:cNvSpPr txBox="1"/>
          <p:nvPr>
            <p:ph idx="11" type="ftr"/>
          </p:nvPr>
        </p:nvSpPr>
        <p:spPr>
          <a:xfrm>
            <a:off x="5596471" y="6422854"/>
            <a:ext cx="504444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43"/>
          <p:cNvSpPr txBox="1"/>
          <p:nvPr>
            <p:ph idx="12" type="sldNum"/>
          </p:nvPr>
        </p:nvSpPr>
        <p:spPr>
          <a:xfrm>
            <a:off x="10658927" y="6422854"/>
            <a:ext cx="946264" cy="365125"/>
          </a:xfrm>
          <a:prstGeom prst="rect">
            <a:avLst/>
          </a:prstGeom>
          <a:noFill/>
          <a:ln>
            <a:noFill/>
          </a:ln>
        </p:spPr>
        <p:txBody>
          <a:bodyPr anchorCtr="0" anchor="ctr" bIns="45700" lIns="45700"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7" name="Shape 47"/>
        <p:cNvGrpSpPr/>
        <p:nvPr/>
      </p:nvGrpSpPr>
      <p:grpSpPr>
        <a:xfrm>
          <a:off x="0" y="0"/>
          <a:ext cx="0" cy="0"/>
          <a:chOff x="0" y="0"/>
          <a:chExt cx="0" cy="0"/>
        </a:xfrm>
      </p:grpSpPr>
      <p:sp>
        <p:nvSpPr>
          <p:cNvPr id="48" name="Google Shape;48;p44"/>
          <p:cNvSpPr txBox="1"/>
          <p:nvPr>
            <p:ph type="title"/>
          </p:nvPr>
        </p:nvSpPr>
        <p:spPr>
          <a:xfrm>
            <a:off x="1202919" y="284176"/>
            <a:ext cx="9784080" cy="1508760"/>
          </a:xfrm>
          <a:prstGeom prst="rect">
            <a:avLst/>
          </a:prstGeom>
          <a:noFill/>
          <a:ln>
            <a:noFill/>
          </a:ln>
        </p:spPr>
        <p:txBody>
          <a:bodyPr anchorCtr="0" anchor="ctr" bIns="45700" lIns="91425" spcFirstLastPara="1" rIns="91425" wrap="square" tIns="45700">
            <a:normAutofit/>
          </a:bodyPr>
          <a:lstStyle>
            <a:lvl1pPr lvl="0" algn="l">
              <a:lnSpc>
                <a:spcPct val="85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44"/>
          <p:cNvSpPr txBox="1"/>
          <p:nvPr>
            <p:ph idx="1" type="body"/>
          </p:nvPr>
        </p:nvSpPr>
        <p:spPr>
          <a:xfrm>
            <a:off x="1207008" y="1913470"/>
            <a:ext cx="4754880" cy="74309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100"/>
              <a:buNone/>
              <a:defRPr b="1" sz="2100"/>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0" name="Google Shape;50;p44"/>
          <p:cNvSpPr txBox="1"/>
          <p:nvPr>
            <p:ph idx="2" type="body"/>
          </p:nvPr>
        </p:nvSpPr>
        <p:spPr>
          <a:xfrm>
            <a:off x="1207008" y="2656566"/>
            <a:ext cx="4754880" cy="3566160"/>
          </a:xfrm>
          <a:prstGeom prst="rect">
            <a:avLst/>
          </a:prstGeom>
          <a:noFill/>
          <a:ln>
            <a:noFill/>
          </a:ln>
        </p:spPr>
        <p:txBody>
          <a:bodyPr anchorCtr="0" anchor="t" bIns="45700" lIns="91425" spcFirstLastPara="1" rIns="91425" wrap="square" tIns="45700">
            <a:normAutofit/>
          </a:bodyPr>
          <a:lstStyle>
            <a:lvl1pPr indent="-368300" lvl="0" marL="457200" algn="l">
              <a:lnSpc>
                <a:spcPct val="90000"/>
              </a:lnSpc>
              <a:spcBef>
                <a:spcPts val="1200"/>
              </a:spcBef>
              <a:spcAft>
                <a:spcPts val="0"/>
              </a:spcAft>
              <a:buSzPts val="2200"/>
              <a:buChar char="▪"/>
              <a:defRPr sz="2200"/>
            </a:lvl1pPr>
            <a:lvl2pPr indent="-355600" lvl="1" marL="914400" algn="l">
              <a:lnSpc>
                <a:spcPct val="90000"/>
              </a:lnSpc>
              <a:spcBef>
                <a:spcPts val="200"/>
              </a:spcBef>
              <a:spcAft>
                <a:spcPts val="0"/>
              </a:spcAft>
              <a:buSzPts val="2000"/>
              <a:buChar char="▪"/>
              <a:defRPr sz="2000"/>
            </a:lvl2pPr>
            <a:lvl3pPr indent="-342900" lvl="2" marL="1371600" algn="l">
              <a:lnSpc>
                <a:spcPct val="90000"/>
              </a:lnSpc>
              <a:spcBef>
                <a:spcPts val="400"/>
              </a:spcBef>
              <a:spcAft>
                <a:spcPts val="0"/>
              </a:spcAft>
              <a:buSzPts val="1800"/>
              <a:buChar char="▪"/>
              <a:defRPr sz="1800"/>
            </a:lvl3pPr>
            <a:lvl4pPr indent="-330200" lvl="3" marL="1828800" algn="l">
              <a:lnSpc>
                <a:spcPct val="90000"/>
              </a:lnSpc>
              <a:spcBef>
                <a:spcPts val="400"/>
              </a:spcBef>
              <a:spcAft>
                <a:spcPts val="0"/>
              </a:spcAft>
              <a:buSzPts val="1600"/>
              <a:buChar char="▪"/>
              <a:defRPr sz="1600"/>
            </a:lvl4pPr>
            <a:lvl5pPr indent="-330200" lvl="4" marL="2286000" algn="l">
              <a:lnSpc>
                <a:spcPct val="90000"/>
              </a:lnSpc>
              <a:spcBef>
                <a:spcPts val="400"/>
              </a:spcBef>
              <a:spcAft>
                <a:spcPts val="0"/>
              </a:spcAft>
              <a:buSzPts val="1600"/>
              <a:buChar char="▪"/>
              <a:defRPr sz="1600"/>
            </a:lvl5pPr>
            <a:lvl6pPr indent="-330200" lvl="5" marL="2743200" algn="l">
              <a:lnSpc>
                <a:spcPct val="90000"/>
              </a:lnSpc>
              <a:spcBef>
                <a:spcPts val="400"/>
              </a:spcBef>
              <a:spcAft>
                <a:spcPts val="0"/>
              </a:spcAft>
              <a:buSzPts val="1600"/>
              <a:buChar char="▪"/>
              <a:defRPr sz="1600"/>
            </a:lvl6pPr>
            <a:lvl7pPr indent="-330200" lvl="6" marL="3200400" algn="l">
              <a:lnSpc>
                <a:spcPct val="90000"/>
              </a:lnSpc>
              <a:spcBef>
                <a:spcPts val="400"/>
              </a:spcBef>
              <a:spcAft>
                <a:spcPts val="0"/>
              </a:spcAft>
              <a:buSzPts val="1600"/>
              <a:buChar char="▪"/>
              <a:defRPr sz="1600"/>
            </a:lvl7pPr>
            <a:lvl8pPr indent="-330200" lvl="7" marL="3657600" algn="l">
              <a:lnSpc>
                <a:spcPct val="90000"/>
              </a:lnSpc>
              <a:spcBef>
                <a:spcPts val="400"/>
              </a:spcBef>
              <a:spcAft>
                <a:spcPts val="0"/>
              </a:spcAft>
              <a:buSzPts val="1600"/>
              <a:buChar char="▪"/>
              <a:defRPr sz="1600"/>
            </a:lvl8pPr>
            <a:lvl9pPr indent="-330200" lvl="8" marL="4114800" algn="l">
              <a:lnSpc>
                <a:spcPct val="90000"/>
              </a:lnSpc>
              <a:spcBef>
                <a:spcPts val="400"/>
              </a:spcBef>
              <a:spcAft>
                <a:spcPts val="400"/>
              </a:spcAft>
              <a:buSzPts val="1600"/>
              <a:buChar char="▪"/>
              <a:defRPr sz="1600"/>
            </a:lvl9pPr>
          </a:lstStyle>
          <a:p/>
        </p:txBody>
      </p:sp>
      <p:sp>
        <p:nvSpPr>
          <p:cNvPr id="51" name="Google Shape;51;p44"/>
          <p:cNvSpPr txBox="1"/>
          <p:nvPr>
            <p:ph idx="3" type="body"/>
          </p:nvPr>
        </p:nvSpPr>
        <p:spPr>
          <a:xfrm>
            <a:off x="6231230" y="1913470"/>
            <a:ext cx="4754880" cy="74309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100"/>
              <a:buNone/>
              <a:defRPr b="1" sz="2100"/>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2" name="Google Shape;52;p44"/>
          <p:cNvSpPr txBox="1"/>
          <p:nvPr>
            <p:ph idx="4" type="body"/>
          </p:nvPr>
        </p:nvSpPr>
        <p:spPr>
          <a:xfrm>
            <a:off x="6231230" y="2656564"/>
            <a:ext cx="4754880" cy="3566160"/>
          </a:xfrm>
          <a:prstGeom prst="rect">
            <a:avLst/>
          </a:prstGeom>
          <a:noFill/>
          <a:ln>
            <a:noFill/>
          </a:ln>
        </p:spPr>
        <p:txBody>
          <a:bodyPr anchorCtr="0" anchor="t" bIns="45700" lIns="91425" spcFirstLastPara="1" rIns="91425" wrap="square" tIns="45700">
            <a:normAutofit/>
          </a:bodyPr>
          <a:lstStyle>
            <a:lvl1pPr indent="-368300" lvl="0" marL="457200" algn="l">
              <a:lnSpc>
                <a:spcPct val="90000"/>
              </a:lnSpc>
              <a:spcBef>
                <a:spcPts val="1200"/>
              </a:spcBef>
              <a:spcAft>
                <a:spcPts val="0"/>
              </a:spcAft>
              <a:buSzPts val="2200"/>
              <a:buChar char="▪"/>
              <a:defRPr sz="2200"/>
            </a:lvl1pPr>
            <a:lvl2pPr indent="-355600" lvl="1" marL="914400" algn="l">
              <a:lnSpc>
                <a:spcPct val="90000"/>
              </a:lnSpc>
              <a:spcBef>
                <a:spcPts val="200"/>
              </a:spcBef>
              <a:spcAft>
                <a:spcPts val="0"/>
              </a:spcAft>
              <a:buSzPts val="2000"/>
              <a:buChar char="▪"/>
              <a:defRPr sz="2000"/>
            </a:lvl2pPr>
            <a:lvl3pPr indent="-342900" lvl="2" marL="1371600" algn="l">
              <a:lnSpc>
                <a:spcPct val="90000"/>
              </a:lnSpc>
              <a:spcBef>
                <a:spcPts val="400"/>
              </a:spcBef>
              <a:spcAft>
                <a:spcPts val="0"/>
              </a:spcAft>
              <a:buSzPts val="1800"/>
              <a:buChar char="▪"/>
              <a:defRPr sz="1800"/>
            </a:lvl3pPr>
            <a:lvl4pPr indent="-330200" lvl="3" marL="1828800" algn="l">
              <a:lnSpc>
                <a:spcPct val="90000"/>
              </a:lnSpc>
              <a:spcBef>
                <a:spcPts val="400"/>
              </a:spcBef>
              <a:spcAft>
                <a:spcPts val="0"/>
              </a:spcAft>
              <a:buSzPts val="1600"/>
              <a:buChar char="▪"/>
              <a:defRPr sz="1600"/>
            </a:lvl4pPr>
            <a:lvl5pPr indent="-330200" lvl="4" marL="2286000" algn="l">
              <a:lnSpc>
                <a:spcPct val="90000"/>
              </a:lnSpc>
              <a:spcBef>
                <a:spcPts val="400"/>
              </a:spcBef>
              <a:spcAft>
                <a:spcPts val="0"/>
              </a:spcAft>
              <a:buSzPts val="1600"/>
              <a:buChar char="▪"/>
              <a:defRPr sz="1600"/>
            </a:lvl5pPr>
            <a:lvl6pPr indent="-330200" lvl="5" marL="2743200" algn="l">
              <a:lnSpc>
                <a:spcPct val="90000"/>
              </a:lnSpc>
              <a:spcBef>
                <a:spcPts val="400"/>
              </a:spcBef>
              <a:spcAft>
                <a:spcPts val="0"/>
              </a:spcAft>
              <a:buSzPts val="1600"/>
              <a:buChar char="▪"/>
              <a:defRPr sz="1600"/>
            </a:lvl6pPr>
            <a:lvl7pPr indent="-330200" lvl="6" marL="3200400" algn="l">
              <a:lnSpc>
                <a:spcPct val="90000"/>
              </a:lnSpc>
              <a:spcBef>
                <a:spcPts val="400"/>
              </a:spcBef>
              <a:spcAft>
                <a:spcPts val="0"/>
              </a:spcAft>
              <a:buSzPts val="1600"/>
              <a:buChar char="▪"/>
              <a:defRPr sz="1600"/>
            </a:lvl7pPr>
            <a:lvl8pPr indent="-330200" lvl="7" marL="3657600" algn="l">
              <a:lnSpc>
                <a:spcPct val="90000"/>
              </a:lnSpc>
              <a:spcBef>
                <a:spcPts val="400"/>
              </a:spcBef>
              <a:spcAft>
                <a:spcPts val="0"/>
              </a:spcAft>
              <a:buSzPts val="1600"/>
              <a:buChar char="▪"/>
              <a:defRPr sz="1600"/>
            </a:lvl8pPr>
            <a:lvl9pPr indent="-330200" lvl="8" marL="4114800" algn="l">
              <a:lnSpc>
                <a:spcPct val="90000"/>
              </a:lnSpc>
              <a:spcBef>
                <a:spcPts val="400"/>
              </a:spcBef>
              <a:spcAft>
                <a:spcPts val="400"/>
              </a:spcAft>
              <a:buSzPts val="1600"/>
              <a:buChar char="▪"/>
              <a:defRPr sz="1600"/>
            </a:lvl9pPr>
          </a:lstStyle>
          <a:p/>
        </p:txBody>
      </p:sp>
      <p:sp>
        <p:nvSpPr>
          <p:cNvPr id="53" name="Google Shape;53;p44"/>
          <p:cNvSpPr txBox="1"/>
          <p:nvPr>
            <p:ph idx="10" type="dt"/>
          </p:nvPr>
        </p:nvSpPr>
        <p:spPr>
          <a:xfrm>
            <a:off x="1202266" y="6422854"/>
            <a:ext cx="3000894" cy="365125"/>
          </a:xfrm>
          <a:prstGeom prst="rect">
            <a:avLst/>
          </a:prstGeom>
          <a:noFill/>
          <a:ln>
            <a:noFill/>
          </a:ln>
        </p:spPr>
        <p:txBody>
          <a:bodyPr anchorCtr="0" anchor="ctr" bIns="45700" lIns="91425" spcFirstLastPara="1" rIns="457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44"/>
          <p:cNvSpPr txBox="1"/>
          <p:nvPr>
            <p:ph idx="11" type="ftr"/>
          </p:nvPr>
        </p:nvSpPr>
        <p:spPr>
          <a:xfrm>
            <a:off x="5596471" y="6422854"/>
            <a:ext cx="504444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44"/>
          <p:cNvSpPr txBox="1"/>
          <p:nvPr>
            <p:ph idx="12" type="sldNum"/>
          </p:nvPr>
        </p:nvSpPr>
        <p:spPr>
          <a:xfrm>
            <a:off x="10658927" y="6422854"/>
            <a:ext cx="946264" cy="365125"/>
          </a:xfrm>
          <a:prstGeom prst="rect">
            <a:avLst/>
          </a:prstGeom>
          <a:noFill/>
          <a:ln>
            <a:noFill/>
          </a:ln>
        </p:spPr>
        <p:txBody>
          <a:bodyPr anchorCtr="0" anchor="ctr" bIns="45700" lIns="45700"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45"/>
          <p:cNvSpPr txBox="1"/>
          <p:nvPr>
            <p:ph type="title"/>
          </p:nvPr>
        </p:nvSpPr>
        <p:spPr>
          <a:xfrm>
            <a:off x="1202919" y="284176"/>
            <a:ext cx="9784080" cy="1508760"/>
          </a:xfrm>
          <a:prstGeom prst="rect">
            <a:avLst/>
          </a:prstGeom>
          <a:noFill/>
          <a:ln>
            <a:noFill/>
          </a:ln>
        </p:spPr>
        <p:txBody>
          <a:bodyPr anchorCtr="0" anchor="ctr" bIns="45700" lIns="91425" spcFirstLastPara="1" rIns="91425" wrap="square" tIns="45700">
            <a:normAutofit/>
          </a:bodyPr>
          <a:lstStyle>
            <a:lvl1pPr lvl="0" algn="l">
              <a:lnSpc>
                <a:spcPct val="85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45"/>
          <p:cNvSpPr txBox="1"/>
          <p:nvPr>
            <p:ph idx="10" type="dt"/>
          </p:nvPr>
        </p:nvSpPr>
        <p:spPr>
          <a:xfrm>
            <a:off x="1202266" y="6422854"/>
            <a:ext cx="3000894" cy="365125"/>
          </a:xfrm>
          <a:prstGeom prst="rect">
            <a:avLst/>
          </a:prstGeom>
          <a:noFill/>
          <a:ln>
            <a:noFill/>
          </a:ln>
        </p:spPr>
        <p:txBody>
          <a:bodyPr anchorCtr="0" anchor="ctr" bIns="45700" lIns="91425" spcFirstLastPara="1" rIns="457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5"/>
          <p:cNvSpPr txBox="1"/>
          <p:nvPr>
            <p:ph idx="11" type="ftr"/>
          </p:nvPr>
        </p:nvSpPr>
        <p:spPr>
          <a:xfrm>
            <a:off x="5596471" y="6422854"/>
            <a:ext cx="504444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5"/>
          <p:cNvSpPr txBox="1"/>
          <p:nvPr>
            <p:ph idx="12" type="sldNum"/>
          </p:nvPr>
        </p:nvSpPr>
        <p:spPr>
          <a:xfrm>
            <a:off x="10658927" y="6422854"/>
            <a:ext cx="946264" cy="365125"/>
          </a:xfrm>
          <a:prstGeom prst="rect">
            <a:avLst/>
          </a:prstGeom>
          <a:noFill/>
          <a:ln>
            <a:noFill/>
          </a:ln>
        </p:spPr>
        <p:txBody>
          <a:bodyPr anchorCtr="0" anchor="ctr" bIns="45700" lIns="45700"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1" name="Shape 61"/>
        <p:cNvGrpSpPr/>
        <p:nvPr/>
      </p:nvGrpSpPr>
      <p:grpSpPr>
        <a:xfrm>
          <a:off x="0" y="0"/>
          <a:ext cx="0" cy="0"/>
          <a:chOff x="0" y="0"/>
          <a:chExt cx="0" cy="0"/>
        </a:xfrm>
      </p:grpSpPr>
      <p:sp>
        <p:nvSpPr>
          <p:cNvPr id="62" name="Google Shape;62;p46"/>
          <p:cNvSpPr txBox="1"/>
          <p:nvPr>
            <p:ph type="title"/>
          </p:nvPr>
        </p:nvSpPr>
        <p:spPr>
          <a:xfrm>
            <a:off x="1202919" y="284176"/>
            <a:ext cx="9784080" cy="1508760"/>
          </a:xfrm>
          <a:prstGeom prst="rect">
            <a:avLst/>
          </a:prstGeom>
          <a:noFill/>
          <a:ln>
            <a:noFill/>
          </a:ln>
        </p:spPr>
        <p:txBody>
          <a:bodyPr anchorCtr="0" anchor="ctr" bIns="45700" lIns="91425" spcFirstLastPara="1" rIns="91425" wrap="square" tIns="45700">
            <a:normAutofit/>
          </a:bodyPr>
          <a:lstStyle>
            <a:lvl1pPr lvl="0" algn="l">
              <a:lnSpc>
                <a:spcPct val="85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6"/>
          <p:cNvSpPr txBox="1"/>
          <p:nvPr>
            <p:ph idx="1" type="body"/>
          </p:nvPr>
        </p:nvSpPr>
        <p:spPr>
          <a:xfrm>
            <a:off x="1207008" y="2120054"/>
            <a:ext cx="6126480" cy="41148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200"/>
              </a:spcBef>
              <a:spcAft>
                <a:spcPts val="0"/>
              </a:spcAft>
              <a:buSzPts val="3200"/>
              <a:buChar char="▪"/>
              <a:defRPr sz="3200"/>
            </a:lvl1pPr>
            <a:lvl2pPr indent="-406400" lvl="1" marL="914400" algn="l">
              <a:lnSpc>
                <a:spcPct val="90000"/>
              </a:lnSpc>
              <a:spcBef>
                <a:spcPts val="200"/>
              </a:spcBef>
              <a:spcAft>
                <a:spcPts val="0"/>
              </a:spcAft>
              <a:buSzPts val="2800"/>
              <a:buChar char="▪"/>
              <a:defRPr sz="2800"/>
            </a:lvl2pPr>
            <a:lvl3pPr indent="-381000" lvl="2" marL="1371600" algn="l">
              <a:lnSpc>
                <a:spcPct val="90000"/>
              </a:lnSpc>
              <a:spcBef>
                <a:spcPts val="400"/>
              </a:spcBef>
              <a:spcAft>
                <a:spcPts val="0"/>
              </a:spcAft>
              <a:buSzPts val="2400"/>
              <a:buChar char="▪"/>
              <a:defRPr sz="2400"/>
            </a:lvl3pPr>
            <a:lvl4pPr indent="-355600" lvl="3" marL="1828800" algn="l">
              <a:lnSpc>
                <a:spcPct val="90000"/>
              </a:lnSpc>
              <a:spcBef>
                <a:spcPts val="400"/>
              </a:spcBef>
              <a:spcAft>
                <a:spcPts val="0"/>
              </a:spcAft>
              <a:buSzPts val="2000"/>
              <a:buChar char="▪"/>
              <a:defRPr sz="2000"/>
            </a:lvl4pPr>
            <a:lvl5pPr indent="-355600" lvl="4" marL="2286000" algn="l">
              <a:lnSpc>
                <a:spcPct val="90000"/>
              </a:lnSpc>
              <a:spcBef>
                <a:spcPts val="400"/>
              </a:spcBef>
              <a:spcAft>
                <a:spcPts val="0"/>
              </a:spcAft>
              <a:buSzPts val="2000"/>
              <a:buChar char="▪"/>
              <a:defRPr sz="2000"/>
            </a:lvl5pPr>
            <a:lvl6pPr indent="-355600" lvl="5" marL="2743200" algn="l">
              <a:lnSpc>
                <a:spcPct val="90000"/>
              </a:lnSpc>
              <a:spcBef>
                <a:spcPts val="400"/>
              </a:spcBef>
              <a:spcAft>
                <a:spcPts val="0"/>
              </a:spcAft>
              <a:buSzPts val="2000"/>
              <a:buChar char="▪"/>
              <a:defRPr sz="2000"/>
            </a:lvl6pPr>
            <a:lvl7pPr indent="-355600" lvl="6" marL="3200400" algn="l">
              <a:lnSpc>
                <a:spcPct val="90000"/>
              </a:lnSpc>
              <a:spcBef>
                <a:spcPts val="400"/>
              </a:spcBef>
              <a:spcAft>
                <a:spcPts val="0"/>
              </a:spcAft>
              <a:buSzPts val="2000"/>
              <a:buChar char="▪"/>
              <a:defRPr sz="2000"/>
            </a:lvl7pPr>
            <a:lvl8pPr indent="-355600" lvl="7" marL="3657600" algn="l">
              <a:lnSpc>
                <a:spcPct val="90000"/>
              </a:lnSpc>
              <a:spcBef>
                <a:spcPts val="400"/>
              </a:spcBef>
              <a:spcAft>
                <a:spcPts val="0"/>
              </a:spcAft>
              <a:buSzPts val="2000"/>
              <a:buChar char="▪"/>
              <a:defRPr sz="2000"/>
            </a:lvl8pPr>
            <a:lvl9pPr indent="-355600" lvl="8" marL="4114800" algn="l">
              <a:lnSpc>
                <a:spcPct val="90000"/>
              </a:lnSpc>
              <a:spcBef>
                <a:spcPts val="400"/>
              </a:spcBef>
              <a:spcAft>
                <a:spcPts val="400"/>
              </a:spcAft>
              <a:buSzPts val="2000"/>
              <a:buChar char="▪"/>
              <a:defRPr sz="2000"/>
            </a:lvl9pPr>
          </a:lstStyle>
          <a:p/>
        </p:txBody>
      </p:sp>
      <p:sp>
        <p:nvSpPr>
          <p:cNvPr id="64" name="Google Shape;64;p46"/>
          <p:cNvSpPr txBox="1"/>
          <p:nvPr>
            <p:ph idx="2" type="body"/>
          </p:nvPr>
        </p:nvSpPr>
        <p:spPr>
          <a:xfrm>
            <a:off x="7789023" y="2147486"/>
            <a:ext cx="3200400" cy="3432319"/>
          </a:xfrm>
          <a:prstGeom prst="rect">
            <a:avLst/>
          </a:prstGeom>
          <a:noFill/>
          <a:ln>
            <a:noFill/>
          </a:ln>
        </p:spPr>
        <p:txBody>
          <a:bodyPr anchorCtr="0" anchor="t" bIns="45700" lIns="91425" spcFirstLastPara="1" rIns="91425" wrap="square" tIns="45700">
            <a:normAutofit/>
          </a:bodyPr>
          <a:lstStyle>
            <a:lvl1pPr indent="-228600" lvl="0" marL="457200" algn="l">
              <a:lnSpc>
                <a:spcPct val="95000"/>
              </a:lnSpc>
              <a:spcBef>
                <a:spcPts val="1200"/>
              </a:spcBef>
              <a:spcAft>
                <a:spcPts val="0"/>
              </a:spcAft>
              <a:buSzPts val="1800"/>
              <a:buNone/>
              <a:defRPr sz="1800"/>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65" name="Google Shape;65;p46"/>
          <p:cNvSpPr txBox="1"/>
          <p:nvPr>
            <p:ph idx="10" type="dt"/>
          </p:nvPr>
        </p:nvSpPr>
        <p:spPr>
          <a:xfrm>
            <a:off x="1202266" y="6422854"/>
            <a:ext cx="3000894" cy="365125"/>
          </a:xfrm>
          <a:prstGeom prst="rect">
            <a:avLst/>
          </a:prstGeom>
          <a:noFill/>
          <a:ln>
            <a:noFill/>
          </a:ln>
        </p:spPr>
        <p:txBody>
          <a:bodyPr anchorCtr="0" anchor="ctr" bIns="45700" lIns="91425" spcFirstLastPara="1" rIns="457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46"/>
          <p:cNvSpPr txBox="1"/>
          <p:nvPr>
            <p:ph idx="11" type="ftr"/>
          </p:nvPr>
        </p:nvSpPr>
        <p:spPr>
          <a:xfrm>
            <a:off x="5596471" y="6422854"/>
            <a:ext cx="504444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6"/>
          <p:cNvSpPr txBox="1"/>
          <p:nvPr>
            <p:ph idx="12" type="sldNum"/>
          </p:nvPr>
        </p:nvSpPr>
        <p:spPr>
          <a:xfrm>
            <a:off x="10658927" y="6422854"/>
            <a:ext cx="946264" cy="365125"/>
          </a:xfrm>
          <a:prstGeom prst="rect">
            <a:avLst/>
          </a:prstGeom>
          <a:noFill/>
          <a:ln>
            <a:noFill/>
          </a:ln>
        </p:spPr>
        <p:txBody>
          <a:bodyPr anchorCtr="0" anchor="ctr" bIns="45700" lIns="45700"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8" name="Shape 68"/>
        <p:cNvGrpSpPr/>
        <p:nvPr/>
      </p:nvGrpSpPr>
      <p:grpSpPr>
        <a:xfrm>
          <a:off x="0" y="0"/>
          <a:ext cx="0" cy="0"/>
          <a:chOff x="0" y="0"/>
          <a:chExt cx="0" cy="0"/>
        </a:xfrm>
      </p:grpSpPr>
      <p:sp>
        <p:nvSpPr>
          <p:cNvPr id="69" name="Google Shape;69;p47"/>
          <p:cNvSpPr txBox="1"/>
          <p:nvPr>
            <p:ph type="title"/>
          </p:nvPr>
        </p:nvSpPr>
        <p:spPr>
          <a:xfrm>
            <a:off x="1202919" y="284176"/>
            <a:ext cx="9784080" cy="1508760"/>
          </a:xfrm>
          <a:prstGeom prst="rect">
            <a:avLst/>
          </a:prstGeom>
          <a:noFill/>
          <a:ln>
            <a:noFill/>
          </a:ln>
        </p:spPr>
        <p:txBody>
          <a:bodyPr anchorCtr="0" anchor="ctr" bIns="45700" lIns="91425" spcFirstLastPara="1" rIns="91425" wrap="square" tIns="45700">
            <a:normAutofit/>
          </a:bodyPr>
          <a:lstStyle>
            <a:lvl1pPr lvl="0" algn="l">
              <a:lnSpc>
                <a:spcPct val="85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7"/>
          <p:cNvSpPr/>
          <p:nvPr>
            <p:ph idx="2" type="pic"/>
          </p:nvPr>
        </p:nvSpPr>
        <p:spPr>
          <a:xfrm>
            <a:off x="1280160" y="2211494"/>
            <a:ext cx="6126480" cy="3931920"/>
          </a:xfrm>
          <a:prstGeom prst="rect">
            <a:avLst/>
          </a:prstGeom>
          <a:solidFill>
            <a:srgbClr val="F7F7F7"/>
          </a:solidFill>
          <a:ln>
            <a:noFill/>
          </a:ln>
        </p:spPr>
      </p:sp>
      <p:sp>
        <p:nvSpPr>
          <p:cNvPr id="71" name="Google Shape;71;p47"/>
          <p:cNvSpPr txBox="1"/>
          <p:nvPr>
            <p:ph idx="1" type="body"/>
          </p:nvPr>
        </p:nvSpPr>
        <p:spPr>
          <a:xfrm>
            <a:off x="7790688" y="2150621"/>
            <a:ext cx="3200400" cy="3429000"/>
          </a:xfrm>
          <a:prstGeom prst="rect">
            <a:avLst/>
          </a:prstGeom>
          <a:noFill/>
          <a:ln>
            <a:noFill/>
          </a:ln>
        </p:spPr>
        <p:txBody>
          <a:bodyPr anchorCtr="0" anchor="t" bIns="45700" lIns="91425" spcFirstLastPara="1" rIns="91425" wrap="square" tIns="45700">
            <a:normAutofit/>
          </a:bodyPr>
          <a:lstStyle>
            <a:lvl1pPr indent="-228600" lvl="0" marL="457200" algn="l">
              <a:lnSpc>
                <a:spcPct val="95000"/>
              </a:lnSpc>
              <a:spcBef>
                <a:spcPts val="1200"/>
              </a:spcBef>
              <a:spcAft>
                <a:spcPts val="0"/>
              </a:spcAft>
              <a:buSzPts val="1800"/>
              <a:buNone/>
              <a:defRPr sz="1800"/>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72" name="Google Shape;72;p47"/>
          <p:cNvSpPr txBox="1"/>
          <p:nvPr>
            <p:ph idx="10" type="dt"/>
          </p:nvPr>
        </p:nvSpPr>
        <p:spPr>
          <a:xfrm>
            <a:off x="1202266" y="6422854"/>
            <a:ext cx="3000894" cy="365125"/>
          </a:xfrm>
          <a:prstGeom prst="rect">
            <a:avLst/>
          </a:prstGeom>
          <a:noFill/>
          <a:ln>
            <a:noFill/>
          </a:ln>
        </p:spPr>
        <p:txBody>
          <a:bodyPr anchorCtr="0" anchor="ctr" bIns="45700" lIns="91425" spcFirstLastPara="1" rIns="457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47"/>
          <p:cNvSpPr txBox="1"/>
          <p:nvPr>
            <p:ph idx="11" type="ftr"/>
          </p:nvPr>
        </p:nvSpPr>
        <p:spPr>
          <a:xfrm>
            <a:off x="5596471" y="6422854"/>
            <a:ext cx="504444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47"/>
          <p:cNvSpPr txBox="1"/>
          <p:nvPr>
            <p:ph idx="12" type="sldNum"/>
          </p:nvPr>
        </p:nvSpPr>
        <p:spPr>
          <a:xfrm>
            <a:off x="10658927" y="6422854"/>
            <a:ext cx="946264" cy="365125"/>
          </a:xfrm>
          <a:prstGeom prst="rect">
            <a:avLst/>
          </a:prstGeom>
          <a:noFill/>
          <a:ln>
            <a:noFill/>
          </a:ln>
        </p:spPr>
        <p:txBody>
          <a:bodyPr anchorCtr="0" anchor="ctr" bIns="45700" lIns="45700"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9" name="Shape 9"/>
        <p:cNvGrpSpPr/>
        <p:nvPr/>
      </p:nvGrpSpPr>
      <p:grpSpPr>
        <a:xfrm>
          <a:off x="0" y="0"/>
          <a:ext cx="0" cy="0"/>
          <a:chOff x="0" y="0"/>
          <a:chExt cx="0" cy="0"/>
        </a:xfrm>
      </p:grpSpPr>
      <p:sp>
        <p:nvSpPr>
          <p:cNvPr id="10" name="Google Shape;10;p36"/>
          <p:cNvSpPr/>
          <p:nvPr/>
        </p:nvSpPr>
        <p:spPr>
          <a:xfrm>
            <a:off x="483" y="176109"/>
            <a:ext cx="12188952" cy="1645919"/>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36"/>
          <p:cNvSpPr txBox="1"/>
          <p:nvPr>
            <p:ph type="title"/>
          </p:nvPr>
        </p:nvSpPr>
        <p:spPr>
          <a:xfrm>
            <a:off x="1202919" y="284176"/>
            <a:ext cx="9784080" cy="1508760"/>
          </a:xfrm>
          <a:prstGeom prst="rect">
            <a:avLst/>
          </a:prstGeom>
          <a:noFill/>
          <a:ln>
            <a:noFill/>
          </a:ln>
        </p:spPr>
        <p:txBody>
          <a:bodyPr anchorCtr="0" anchor="ctr" bIns="45700" lIns="91425" spcFirstLastPara="1" rIns="91425" wrap="square" tIns="45700">
            <a:normAutofit/>
          </a:bodyPr>
          <a:lstStyle>
            <a:lvl1pPr lvl="0" marR="0" rtl="0" algn="l">
              <a:lnSpc>
                <a:spcPct val="85000"/>
              </a:lnSpc>
              <a:spcBef>
                <a:spcPts val="0"/>
              </a:spcBef>
              <a:spcAft>
                <a:spcPts val="0"/>
              </a:spcAft>
              <a:buClr>
                <a:schemeClr val="dk2"/>
              </a:buClr>
              <a:buSzPts val="4000"/>
              <a:buFont typeface="Corbel"/>
              <a:buNone/>
              <a:defRPr b="0" i="0" sz="4000" u="none" cap="none" strike="noStrike">
                <a:solidFill>
                  <a:schemeClr val="dk2"/>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36"/>
          <p:cNvSpPr txBox="1"/>
          <p:nvPr>
            <p:ph idx="1" type="body"/>
          </p:nvPr>
        </p:nvSpPr>
        <p:spPr>
          <a:xfrm>
            <a:off x="1202919" y="2011680"/>
            <a:ext cx="9784080" cy="4206240"/>
          </a:xfrm>
          <a:prstGeom prst="rect">
            <a:avLst/>
          </a:prstGeom>
          <a:noFill/>
          <a:ln>
            <a:noFill/>
          </a:ln>
        </p:spPr>
        <p:txBody>
          <a:bodyPr anchorCtr="0" anchor="t" bIns="45700" lIns="91425" spcFirstLastPara="1" rIns="91425" wrap="square" tIns="45700">
            <a:normAutofit/>
          </a:bodyPr>
          <a:lstStyle>
            <a:lvl1pPr indent="-368300" lvl="0" marL="457200" marR="0" rtl="0" algn="l">
              <a:lnSpc>
                <a:spcPct val="90000"/>
              </a:lnSpc>
              <a:spcBef>
                <a:spcPts val="1200"/>
              </a:spcBef>
              <a:spcAft>
                <a:spcPts val="0"/>
              </a:spcAft>
              <a:buClr>
                <a:schemeClr val="lt1"/>
              </a:buClr>
              <a:buSzPts val="2200"/>
              <a:buFont typeface="Noto Sans Symbols"/>
              <a:buChar char="▪"/>
              <a:defRPr b="0" i="0" sz="2200" u="none" cap="none" strike="noStrike">
                <a:solidFill>
                  <a:schemeClr val="lt1"/>
                </a:solidFill>
                <a:latin typeface="Corbel"/>
                <a:ea typeface="Corbel"/>
                <a:cs typeface="Corbel"/>
                <a:sym typeface="Corbel"/>
              </a:defRPr>
            </a:lvl1pPr>
            <a:lvl2pPr indent="-355600" lvl="1" marL="914400" marR="0" rtl="0" algn="l">
              <a:lnSpc>
                <a:spcPct val="90000"/>
              </a:lnSpc>
              <a:spcBef>
                <a:spcPts val="200"/>
              </a:spcBef>
              <a:spcAft>
                <a:spcPts val="0"/>
              </a:spcAft>
              <a:buClr>
                <a:schemeClr val="lt1"/>
              </a:buClr>
              <a:buSzPts val="2000"/>
              <a:buFont typeface="Noto Sans Symbols"/>
              <a:buChar char="▪"/>
              <a:defRPr b="0" i="0" sz="2000" u="none" cap="none" strike="noStrike">
                <a:solidFill>
                  <a:schemeClr val="lt1"/>
                </a:solidFill>
                <a:latin typeface="Corbel"/>
                <a:ea typeface="Corbel"/>
                <a:cs typeface="Corbel"/>
                <a:sym typeface="Corbel"/>
              </a:defRPr>
            </a:lvl2pPr>
            <a:lvl3pPr indent="-342900" lvl="2" marL="1371600" marR="0" rtl="0" algn="l">
              <a:lnSpc>
                <a:spcPct val="90000"/>
              </a:lnSpc>
              <a:spcBef>
                <a:spcPts val="400"/>
              </a:spcBef>
              <a:spcAft>
                <a:spcPts val="0"/>
              </a:spcAft>
              <a:buClr>
                <a:schemeClr val="lt1"/>
              </a:buClr>
              <a:buSzPts val="1800"/>
              <a:buFont typeface="Noto Sans Symbols"/>
              <a:buChar char="▪"/>
              <a:defRPr b="0" i="0" sz="1800" u="none" cap="none" strike="noStrike">
                <a:solidFill>
                  <a:schemeClr val="lt1"/>
                </a:solidFill>
                <a:latin typeface="Corbel"/>
                <a:ea typeface="Corbel"/>
                <a:cs typeface="Corbel"/>
                <a:sym typeface="Corbel"/>
              </a:defRPr>
            </a:lvl3pPr>
            <a:lvl4pPr indent="-330200" lvl="3" marL="1828800" marR="0" rtl="0" algn="l">
              <a:lnSpc>
                <a:spcPct val="90000"/>
              </a:lnSpc>
              <a:spcBef>
                <a:spcPts val="400"/>
              </a:spcBef>
              <a:spcAft>
                <a:spcPts val="0"/>
              </a:spcAft>
              <a:buClr>
                <a:schemeClr val="lt1"/>
              </a:buClr>
              <a:buSzPts val="1600"/>
              <a:buFont typeface="Noto Sans Symbols"/>
              <a:buChar char="▪"/>
              <a:defRPr b="0" i="0" sz="1600" u="none" cap="none" strike="noStrike">
                <a:solidFill>
                  <a:schemeClr val="lt1"/>
                </a:solidFill>
                <a:latin typeface="Corbel"/>
                <a:ea typeface="Corbel"/>
                <a:cs typeface="Corbel"/>
                <a:sym typeface="Corbel"/>
              </a:defRPr>
            </a:lvl4pPr>
            <a:lvl5pPr indent="-330200" lvl="4" marL="2286000" marR="0" rtl="0" algn="l">
              <a:lnSpc>
                <a:spcPct val="90000"/>
              </a:lnSpc>
              <a:spcBef>
                <a:spcPts val="400"/>
              </a:spcBef>
              <a:spcAft>
                <a:spcPts val="0"/>
              </a:spcAft>
              <a:buClr>
                <a:schemeClr val="lt1"/>
              </a:buClr>
              <a:buSzPts val="1600"/>
              <a:buFont typeface="Noto Sans Symbols"/>
              <a:buChar char="▪"/>
              <a:defRPr b="0" i="0" sz="1600" u="none" cap="none" strike="noStrike">
                <a:solidFill>
                  <a:schemeClr val="lt1"/>
                </a:solidFill>
                <a:latin typeface="Corbel"/>
                <a:ea typeface="Corbel"/>
                <a:cs typeface="Corbel"/>
                <a:sym typeface="Corbel"/>
              </a:defRPr>
            </a:lvl5pPr>
            <a:lvl6pPr indent="-330200" lvl="5" marL="2743200" marR="0" rtl="0" algn="l">
              <a:lnSpc>
                <a:spcPct val="90000"/>
              </a:lnSpc>
              <a:spcBef>
                <a:spcPts val="400"/>
              </a:spcBef>
              <a:spcAft>
                <a:spcPts val="0"/>
              </a:spcAft>
              <a:buClr>
                <a:schemeClr val="lt1"/>
              </a:buClr>
              <a:buSzPts val="1600"/>
              <a:buFont typeface="Noto Sans Symbols"/>
              <a:buChar char="▪"/>
              <a:defRPr b="0" i="0" sz="1600" u="none" cap="none" strike="noStrike">
                <a:solidFill>
                  <a:schemeClr val="lt1"/>
                </a:solidFill>
                <a:latin typeface="Corbel"/>
                <a:ea typeface="Corbel"/>
                <a:cs typeface="Corbel"/>
                <a:sym typeface="Corbel"/>
              </a:defRPr>
            </a:lvl6pPr>
            <a:lvl7pPr indent="-330200" lvl="6" marL="3200400" marR="0" rtl="0" algn="l">
              <a:lnSpc>
                <a:spcPct val="90000"/>
              </a:lnSpc>
              <a:spcBef>
                <a:spcPts val="400"/>
              </a:spcBef>
              <a:spcAft>
                <a:spcPts val="0"/>
              </a:spcAft>
              <a:buClr>
                <a:schemeClr val="lt1"/>
              </a:buClr>
              <a:buSzPts val="1600"/>
              <a:buFont typeface="Noto Sans Symbols"/>
              <a:buChar char="▪"/>
              <a:defRPr b="0" i="0" sz="1600" u="none" cap="none" strike="noStrike">
                <a:solidFill>
                  <a:schemeClr val="lt1"/>
                </a:solidFill>
                <a:latin typeface="Corbel"/>
                <a:ea typeface="Corbel"/>
                <a:cs typeface="Corbel"/>
                <a:sym typeface="Corbel"/>
              </a:defRPr>
            </a:lvl7pPr>
            <a:lvl8pPr indent="-330200" lvl="7" marL="3657600" marR="0" rtl="0" algn="l">
              <a:lnSpc>
                <a:spcPct val="90000"/>
              </a:lnSpc>
              <a:spcBef>
                <a:spcPts val="400"/>
              </a:spcBef>
              <a:spcAft>
                <a:spcPts val="0"/>
              </a:spcAft>
              <a:buClr>
                <a:schemeClr val="lt1"/>
              </a:buClr>
              <a:buSzPts val="1600"/>
              <a:buFont typeface="Noto Sans Symbols"/>
              <a:buChar char="▪"/>
              <a:defRPr b="0" i="0" sz="1600" u="none" cap="none" strike="noStrike">
                <a:solidFill>
                  <a:schemeClr val="lt1"/>
                </a:solidFill>
                <a:latin typeface="Corbel"/>
                <a:ea typeface="Corbel"/>
                <a:cs typeface="Corbel"/>
                <a:sym typeface="Corbel"/>
              </a:defRPr>
            </a:lvl8pPr>
            <a:lvl9pPr indent="-330200" lvl="8" marL="4114800" marR="0" rtl="0" algn="l">
              <a:lnSpc>
                <a:spcPct val="90000"/>
              </a:lnSpc>
              <a:spcBef>
                <a:spcPts val="400"/>
              </a:spcBef>
              <a:spcAft>
                <a:spcPts val="400"/>
              </a:spcAft>
              <a:buClr>
                <a:schemeClr val="lt1"/>
              </a:buClr>
              <a:buSzPts val="1600"/>
              <a:buFont typeface="Noto Sans Symbols"/>
              <a:buChar char="▪"/>
              <a:defRPr b="0" i="0" sz="1600" u="none" cap="none" strike="noStrike">
                <a:solidFill>
                  <a:schemeClr val="lt1"/>
                </a:solidFill>
                <a:latin typeface="Corbel"/>
                <a:ea typeface="Corbel"/>
                <a:cs typeface="Corbel"/>
                <a:sym typeface="Corbel"/>
              </a:defRPr>
            </a:lvl9pPr>
          </a:lstStyle>
          <a:p/>
        </p:txBody>
      </p:sp>
      <p:sp>
        <p:nvSpPr>
          <p:cNvPr id="13" name="Google Shape;13;p36"/>
          <p:cNvSpPr txBox="1"/>
          <p:nvPr>
            <p:ph idx="10" type="dt"/>
          </p:nvPr>
        </p:nvSpPr>
        <p:spPr>
          <a:xfrm>
            <a:off x="1202266" y="6422854"/>
            <a:ext cx="3000894" cy="365125"/>
          </a:xfrm>
          <a:prstGeom prst="rect">
            <a:avLst/>
          </a:prstGeom>
          <a:noFill/>
          <a:ln>
            <a:noFill/>
          </a:ln>
        </p:spPr>
        <p:txBody>
          <a:bodyPr anchorCtr="0" anchor="ctr" bIns="45700" lIns="91425" spcFirstLastPara="1" rIns="45700" wrap="square" tIns="45700">
            <a:noAutofit/>
          </a:bodyPr>
          <a:lstStyle>
            <a:lvl1pPr lvl="0" marR="0" rtl="0" algn="l">
              <a:lnSpc>
                <a:spcPct val="100000"/>
              </a:lnSpc>
              <a:spcBef>
                <a:spcPts val="0"/>
              </a:spcBef>
              <a:spcAft>
                <a:spcPts val="0"/>
              </a:spcAft>
              <a:buClr>
                <a:srgbClr val="000000"/>
              </a:buClr>
              <a:buSzPts val="1400"/>
              <a:buFont typeface="Arial"/>
              <a:buNone/>
              <a:defRPr b="0" i="0" sz="1050" u="none" cap="none" strike="noStrike">
                <a:solidFill>
                  <a:schemeClr val="lt1"/>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rbel"/>
                <a:ea typeface="Corbel"/>
                <a:cs typeface="Corbel"/>
                <a:sym typeface="Corbel"/>
              </a:defRPr>
            </a:lvl9pPr>
          </a:lstStyle>
          <a:p/>
        </p:txBody>
      </p:sp>
      <p:sp>
        <p:nvSpPr>
          <p:cNvPr id="14" name="Google Shape;14;p36"/>
          <p:cNvSpPr txBox="1"/>
          <p:nvPr>
            <p:ph idx="11" type="ftr"/>
          </p:nvPr>
        </p:nvSpPr>
        <p:spPr>
          <a:xfrm>
            <a:off x="5596471" y="6422854"/>
            <a:ext cx="5044440"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50" u="none" cap="none" strike="noStrike">
                <a:solidFill>
                  <a:schemeClr val="lt1"/>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orbel"/>
                <a:ea typeface="Corbel"/>
                <a:cs typeface="Corbel"/>
                <a:sym typeface="Corbel"/>
              </a:defRPr>
            </a:lvl9pPr>
          </a:lstStyle>
          <a:p/>
        </p:txBody>
      </p:sp>
      <p:sp>
        <p:nvSpPr>
          <p:cNvPr id="15" name="Google Shape;15;p36"/>
          <p:cNvSpPr txBox="1"/>
          <p:nvPr>
            <p:ph idx="12" type="sldNum"/>
          </p:nvPr>
        </p:nvSpPr>
        <p:spPr>
          <a:xfrm>
            <a:off x="10658927" y="6422854"/>
            <a:ext cx="946264" cy="365125"/>
          </a:xfrm>
          <a:prstGeom prst="rect">
            <a:avLst/>
          </a:prstGeom>
          <a:noFill/>
          <a:ln>
            <a:noFill/>
          </a:ln>
        </p:spPr>
        <p:txBody>
          <a:bodyPr anchorCtr="0" anchor="ctr" bIns="45700" lIns="45700" spcFirstLastPara="1" rIns="91425" wrap="square" tIns="4570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8" name="Shape 88"/>
        <p:cNvGrpSpPr/>
        <p:nvPr/>
      </p:nvGrpSpPr>
      <p:grpSpPr>
        <a:xfrm>
          <a:off x="0" y="0"/>
          <a:ext cx="0" cy="0"/>
          <a:chOff x="0" y="0"/>
          <a:chExt cx="0" cy="0"/>
        </a:xfrm>
      </p:grpSpPr>
      <p:sp>
        <p:nvSpPr>
          <p:cNvPr id="89" name="Google Shape;89;p40"/>
          <p:cNvSpPr/>
          <p:nvPr/>
        </p:nvSpPr>
        <p:spPr>
          <a:xfrm>
            <a:off x="483" y="176109"/>
            <a:ext cx="12188952" cy="1645919"/>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40"/>
          <p:cNvSpPr txBox="1"/>
          <p:nvPr>
            <p:ph type="title"/>
          </p:nvPr>
        </p:nvSpPr>
        <p:spPr>
          <a:xfrm>
            <a:off x="1202919" y="284176"/>
            <a:ext cx="9784080" cy="1508760"/>
          </a:xfrm>
          <a:prstGeom prst="rect">
            <a:avLst/>
          </a:prstGeom>
          <a:noFill/>
          <a:ln>
            <a:noFill/>
          </a:ln>
        </p:spPr>
        <p:txBody>
          <a:bodyPr anchorCtr="0" anchor="ctr" bIns="45700" lIns="91425" spcFirstLastPara="1" rIns="91425" wrap="square" tIns="45700">
            <a:normAutofit/>
          </a:bodyPr>
          <a:lstStyle>
            <a:lvl1pPr lvl="0" marR="0" rtl="0" algn="l">
              <a:lnSpc>
                <a:spcPct val="85000"/>
              </a:lnSpc>
              <a:spcBef>
                <a:spcPts val="0"/>
              </a:spcBef>
              <a:spcAft>
                <a:spcPts val="0"/>
              </a:spcAft>
              <a:buClr>
                <a:schemeClr val="lt2"/>
              </a:buClr>
              <a:buSzPts val="4000"/>
              <a:buFont typeface="Corbel"/>
              <a:buNone/>
              <a:defRPr b="0" i="0" sz="4000" u="none" cap="none" strike="noStrike">
                <a:solidFill>
                  <a:schemeClr val="lt2"/>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1" name="Google Shape;91;p40"/>
          <p:cNvSpPr txBox="1"/>
          <p:nvPr>
            <p:ph idx="1" type="body"/>
          </p:nvPr>
        </p:nvSpPr>
        <p:spPr>
          <a:xfrm>
            <a:off x="1202919" y="2011680"/>
            <a:ext cx="9784080" cy="4206240"/>
          </a:xfrm>
          <a:prstGeom prst="rect">
            <a:avLst/>
          </a:prstGeom>
          <a:noFill/>
          <a:ln>
            <a:noFill/>
          </a:ln>
        </p:spPr>
        <p:txBody>
          <a:bodyPr anchorCtr="0" anchor="t" bIns="45700" lIns="91425" spcFirstLastPara="1" rIns="91425" wrap="square" tIns="45700">
            <a:normAutofit/>
          </a:bodyPr>
          <a:lstStyle>
            <a:lvl1pPr indent="-368300" lvl="0" marL="457200" marR="0" rtl="0" algn="l">
              <a:lnSpc>
                <a:spcPct val="90000"/>
              </a:lnSpc>
              <a:spcBef>
                <a:spcPts val="1200"/>
              </a:spcBef>
              <a:spcAft>
                <a:spcPts val="0"/>
              </a:spcAft>
              <a:buClr>
                <a:schemeClr val="dk1"/>
              </a:buClr>
              <a:buSzPts val="2200"/>
              <a:buFont typeface="Noto Sans Symbols"/>
              <a:buChar char="▪"/>
              <a:defRPr b="0" i="0" sz="2200" u="none" cap="none" strike="noStrike">
                <a:solidFill>
                  <a:schemeClr val="dk1"/>
                </a:solidFill>
                <a:latin typeface="Corbel"/>
                <a:ea typeface="Corbel"/>
                <a:cs typeface="Corbel"/>
                <a:sym typeface="Corbel"/>
              </a:defRPr>
            </a:lvl1pPr>
            <a:lvl2pPr indent="-355600" lvl="1" marL="914400" marR="0" rtl="0" algn="l">
              <a:lnSpc>
                <a:spcPct val="90000"/>
              </a:lnSpc>
              <a:spcBef>
                <a:spcPts val="200"/>
              </a:spcBef>
              <a:spcAft>
                <a:spcPts val="0"/>
              </a:spcAft>
              <a:buClr>
                <a:schemeClr val="dk1"/>
              </a:buClr>
              <a:buSzPts val="2000"/>
              <a:buFont typeface="Noto Sans Symbols"/>
              <a:buChar char="▪"/>
              <a:defRPr b="0" i="0" sz="2000" u="none" cap="none" strike="noStrike">
                <a:solidFill>
                  <a:schemeClr val="dk1"/>
                </a:solidFill>
                <a:latin typeface="Corbel"/>
                <a:ea typeface="Corbel"/>
                <a:cs typeface="Corbel"/>
                <a:sym typeface="Corbel"/>
              </a:defRPr>
            </a:lvl2pPr>
            <a:lvl3pPr indent="-342900" lvl="2" marL="1371600" marR="0" rtl="0" algn="l">
              <a:lnSpc>
                <a:spcPct val="90000"/>
              </a:lnSpc>
              <a:spcBef>
                <a:spcPts val="400"/>
              </a:spcBef>
              <a:spcAft>
                <a:spcPts val="0"/>
              </a:spcAft>
              <a:buClr>
                <a:schemeClr val="dk1"/>
              </a:buClr>
              <a:buSzPts val="1800"/>
              <a:buFont typeface="Noto Sans Symbols"/>
              <a:buChar char="▪"/>
              <a:defRPr b="0" i="0" sz="1800" u="none" cap="none" strike="noStrike">
                <a:solidFill>
                  <a:schemeClr val="dk1"/>
                </a:solidFill>
                <a:latin typeface="Corbel"/>
                <a:ea typeface="Corbel"/>
                <a:cs typeface="Corbel"/>
                <a:sym typeface="Corbel"/>
              </a:defRPr>
            </a:lvl3pPr>
            <a:lvl4pPr indent="-330200" lvl="3" marL="1828800" marR="0" rtl="0" algn="l">
              <a:lnSpc>
                <a:spcPct val="90000"/>
              </a:lnSpc>
              <a:spcBef>
                <a:spcPts val="400"/>
              </a:spcBef>
              <a:spcAft>
                <a:spcPts val="0"/>
              </a:spcAft>
              <a:buClr>
                <a:schemeClr val="dk1"/>
              </a:buClr>
              <a:buSzPts val="1600"/>
              <a:buFont typeface="Noto Sans Symbols"/>
              <a:buChar char="▪"/>
              <a:defRPr b="0" i="0" sz="1600" u="none" cap="none" strike="noStrike">
                <a:solidFill>
                  <a:schemeClr val="dk1"/>
                </a:solidFill>
                <a:latin typeface="Corbel"/>
                <a:ea typeface="Corbel"/>
                <a:cs typeface="Corbel"/>
                <a:sym typeface="Corbel"/>
              </a:defRPr>
            </a:lvl4pPr>
            <a:lvl5pPr indent="-330200" lvl="4" marL="2286000" marR="0" rtl="0" algn="l">
              <a:lnSpc>
                <a:spcPct val="90000"/>
              </a:lnSpc>
              <a:spcBef>
                <a:spcPts val="400"/>
              </a:spcBef>
              <a:spcAft>
                <a:spcPts val="0"/>
              </a:spcAft>
              <a:buClr>
                <a:schemeClr val="dk1"/>
              </a:buClr>
              <a:buSzPts val="1600"/>
              <a:buFont typeface="Noto Sans Symbols"/>
              <a:buChar char="▪"/>
              <a:defRPr b="0" i="0" sz="1600" u="none" cap="none" strike="noStrike">
                <a:solidFill>
                  <a:schemeClr val="dk1"/>
                </a:solidFill>
                <a:latin typeface="Corbel"/>
                <a:ea typeface="Corbel"/>
                <a:cs typeface="Corbel"/>
                <a:sym typeface="Corbel"/>
              </a:defRPr>
            </a:lvl5pPr>
            <a:lvl6pPr indent="-330200" lvl="5" marL="2743200" marR="0" rtl="0" algn="l">
              <a:lnSpc>
                <a:spcPct val="90000"/>
              </a:lnSpc>
              <a:spcBef>
                <a:spcPts val="400"/>
              </a:spcBef>
              <a:spcAft>
                <a:spcPts val="0"/>
              </a:spcAft>
              <a:buClr>
                <a:schemeClr val="dk1"/>
              </a:buClr>
              <a:buSzPts val="1600"/>
              <a:buFont typeface="Noto Sans Symbols"/>
              <a:buChar char="▪"/>
              <a:defRPr b="0" i="0" sz="1600" u="none" cap="none" strike="noStrike">
                <a:solidFill>
                  <a:schemeClr val="dk1"/>
                </a:solidFill>
                <a:latin typeface="Corbel"/>
                <a:ea typeface="Corbel"/>
                <a:cs typeface="Corbel"/>
                <a:sym typeface="Corbel"/>
              </a:defRPr>
            </a:lvl6pPr>
            <a:lvl7pPr indent="-330200" lvl="6" marL="3200400" marR="0" rtl="0" algn="l">
              <a:lnSpc>
                <a:spcPct val="90000"/>
              </a:lnSpc>
              <a:spcBef>
                <a:spcPts val="400"/>
              </a:spcBef>
              <a:spcAft>
                <a:spcPts val="0"/>
              </a:spcAft>
              <a:buClr>
                <a:schemeClr val="dk1"/>
              </a:buClr>
              <a:buSzPts val="1600"/>
              <a:buFont typeface="Noto Sans Symbols"/>
              <a:buChar char="▪"/>
              <a:defRPr b="0" i="0" sz="1600" u="none" cap="none" strike="noStrike">
                <a:solidFill>
                  <a:schemeClr val="dk1"/>
                </a:solidFill>
                <a:latin typeface="Corbel"/>
                <a:ea typeface="Corbel"/>
                <a:cs typeface="Corbel"/>
                <a:sym typeface="Corbel"/>
              </a:defRPr>
            </a:lvl7pPr>
            <a:lvl8pPr indent="-330200" lvl="7" marL="3657600" marR="0" rtl="0" algn="l">
              <a:lnSpc>
                <a:spcPct val="90000"/>
              </a:lnSpc>
              <a:spcBef>
                <a:spcPts val="400"/>
              </a:spcBef>
              <a:spcAft>
                <a:spcPts val="0"/>
              </a:spcAft>
              <a:buClr>
                <a:schemeClr val="dk1"/>
              </a:buClr>
              <a:buSzPts val="1600"/>
              <a:buFont typeface="Noto Sans Symbols"/>
              <a:buChar char="▪"/>
              <a:defRPr b="0" i="0" sz="1600" u="none" cap="none" strike="noStrike">
                <a:solidFill>
                  <a:schemeClr val="dk1"/>
                </a:solidFill>
                <a:latin typeface="Corbel"/>
                <a:ea typeface="Corbel"/>
                <a:cs typeface="Corbel"/>
                <a:sym typeface="Corbel"/>
              </a:defRPr>
            </a:lvl8pPr>
            <a:lvl9pPr indent="-330200" lvl="8" marL="4114800" marR="0" rtl="0" algn="l">
              <a:lnSpc>
                <a:spcPct val="90000"/>
              </a:lnSpc>
              <a:spcBef>
                <a:spcPts val="400"/>
              </a:spcBef>
              <a:spcAft>
                <a:spcPts val="400"/>
              </a:spcAft>
              <a:buClr>
                <a:schemeClr val="dk1"/>
              </a:buClr>
              <a:buSzPts val="1600"/>
              <a:buFont typeface="Noto Sans Symbols"/>
              <a:buChar char="▪"/>
              <a:defRPr b="0" i="0" sz="1600" u="none" cap="none" strike="noStrike">
                <a:solidFill>
                  <a:schemeClr val="dk1"/>
                </a:solidFill>
                <a:latin typeface="Corbel"/>
                <a:ea typeface="Corbel"/>
                <a:cs typeface="Corbel"/>
                <a:sym typeface="Corbel"/>
              </a:defRPr>
            </a:lvl9pPr>
          </a:lstStyle>
          <a:p/>
        </p:txBody>
      </p:sp>
      <p:sp>
        <p:nvSpPr>
          <p:cNvPr id="92" name="Google Shape;92;p40"/>
          <p:cNvSpPr txBox="1"/>
          <p:nvPr>
            <p:ph idx="10" type="dt"/>
          </p:nvPr>
        </p:nvSpPr>
        <p:spPr>
          <a:xfrm>
            <a:off x="1202266" y="6422854"/>
            <a:ext cx="3000894" cy="365125"/>
          </a:xfrm>
          <a:prstGeom prst="rect">
            <a:avLst/>
          </a:prstGeom>
          <a:noFill/>
          <a:ln>
            <a:noFill/>
          </a:ln>
        </p:spPr>
        <p:txBody>
          <a:bodyPr anchorCtr="0" anchor="ctr" bIns="45700" lIns="91425" spcFirstLastPara="1" rIns="45700" wrap="square" tIns="45700">
            <a:noAutofit/>
          </a:bodyPr>
          <a:lstStyle>
            <a:lvl1pPr lvl="0" marR="0" rtl="0" algn="l">
              <a:lnSpc>
                <a:spcPct val="100000"/>
              </a:lnSpc>
              <a:spcBef>
                <a:spcPts val="0"/>
              </a:spcBef>
              <a:spcAft>
                <a:spcPts val="0"/>
              </a:spcAft>
              <a:buClr>
                <a:srgbClr val="000000"/>
              </a:buClr>
              <a:buSzPts val="1400"/>
              <a:buFont typeface="Arial"/>
              <a:buNone/>
              <a:defRPr b="0" i="0" sz="1050" u="none" cap="none" strike="noStrike">
                <a:solidFill>
                  <a:schemeClr val="dk1"/>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
        <p:nvSpPr>
          <p:cNvPr id="93" name="Google Shape;93;p40"/>
          <p:cNvSpPr txBox="1"/>
          <p:nvPr>
            <p:ph idx="11" type="ftr"/>
          </p:nvPr>
        </p:nvSpPr>
        <p:spPr>
          <a:xfrm>
            <a:off x="5596471" y="6422854"/>
            <a:ext cx="5044440"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50" u="none" cap="none" strike="noStrike">
                <a:solidFill>
                  <a:schemeClr val="dk1"/>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
        <p:nvSpPr>
          <p:cNvPr id="94" name="Google Shape;94;p40"/>
          <p:cNvSpPr txBox="1"/>
          <p:nvPr>
            <p:ph idx="12" type="sldNum"/>
          </p:nvPr>
        </p:nvSpPr>
        <p:spPr>
          <a:xfrm>
            <a:off x="10658927" y="6422854"/>
            <a:ext cx="946264" cy="365125"/>
          </a:xfrm>
          <a:prstGeom prst="rect">
            <a:avLst/>
          </a:prstGeom>
          <a:noFill/>
          <a:ln>
            <a:noFill/>
          </a:ln>
        </p:spPr>
        <p:txBody>
          <a:bodyPr anchorCtr="0" anchor="ctr" bIns="45700" lIns="45700" spcFirstLastPara="1" rIns="91425" wrap="square" tIns="4570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orbel"/>
                <a:ea typeface="Corbel"/>
                <a:cs typeface="Corbel"/>
                <a:sym typeface="Corbe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orbel"/>
                <a:ea typeface="Corbel"/>
                <a:cs typeface="Corbel"/>
                <a:sym typeface="Corbe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orbel"/>
                <a:ea typeface="Corbel"/>
                <a:cs typeface="Corbel"/>
                <a:sym typeface="Corbe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orbel"/>
                <a:ea typeface="Corbel"/>
                <a:cs typeface="Corbel"/>
                <a:sym typeface="Corbe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orbel"/>
                <a:ea typeface="Corbel"/>
                <a:cs typeface="Corbel"/>
                <a:sym typeface="Corbe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orbel"/>
                <a:ea typeface="Corbel"/>
                <a:cs typeface="Corbel"/>
                <a:sym typeface="Corbe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orbel"/>
                <a:ea typeface="Corbel"/>
                <a:cs typeface="Corbel"/>
                <a:sym typeface="Corbe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orbel"/>
                <a:ea typeface="Corbel"/>
                <a:cs typeface="Corbel"/>
                <a:sym typeface="Corbe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1.jpg"/><Relationship Id="rId4" Type="http://schemas.openxmlformats.org/officeDocument/2006/relationships/image" Target="../media/image25.jpg"/><Relationship Id="rId5" Type="http://schemas.openxmlformats.org/officeDocument/2006/relationships/image" Target="../media/image3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comments" Target="../comments/commen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comments" Target="../comments/comment2.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comments" Target="../comments/comment3.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49.png"/><Relationship Id="rId4" Type="http://schemas.openxmlformats.org/officeDocument/2006/relationships/image" Target="../media/image38.png"/><Relationship Id="rId5" Type="http://schemas.openxmlformats.org/officeDocument/2006/relationships/image" Target="../media/image50.png"/><Relationship Id="rId6"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5.png"/><Relationship Id="rId4" Type="http://schemas.openxmlformats.org/officeDocument/2006/relationships/image" Target="../media/image52.jpg"/><Relationship Id="rId5"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9.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jpg"/><Relationship Id="rId4" Type="http://schemas.openxmlformats.org/officeDocument/2006/relationships/image" Target="../media/image20.jpg"/><Relationship Id="rId5" Type="http://schemas.openxmlformats.org/officeDocument/2006/relationships/image" Target="../media/image10.jpg"/><Relationship Id="rId6" Type="http://schemas.openxmlformats.org/officeDocument/2006/relationships/image" Target="../media/image11.jpg"/><Relationship Id="rId7" Type="http://schemas.openxmlformats.org/officeDocument/2006/relationships/image" Target="../media/image5.jpg"/><Relationship Id="rId8" Type="http://schemas.openxmlformats.org/officeDocument/2006/relationships/image" Target="../media/image2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0.png"/><Relationship Id="rId4" Type="http://schemas.openxmlformats.org/officeDocument/2006/relationships/image" Target="../media/image47.png"/><Relationship Id="rId5"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12.png"/><Relationship Id="rId5" Type="http://schemas.openxmlformats.org/officeDocument/2006/relationships/image" Target="../media/image27.png"/><Relationship Id="rId6"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13.jpg"/><Relationship Id="rId5" Type="http://schemas.openxmlformats.org/officeDocument/2006/relationships/image" Target="../media/image18.jpg"/><Relationship Id="rId6" Type="http://schemas.openxmlformats.org/officeDocument/2006/relationships/image" Target="../media/image9.jpg"/><Relationship Id="rId7"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26.png"/><Relationship Id="rId5"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descr="Logo, company name&#10;&#10;Description automatically generated" id="105" name="Google Shape;105;g237667444a3_0_12"/>
          <p:cNvPicPr preferRelativeResize="0"/>
          <p:nvPr/>
        </p:nvPicPr>
        <p:blipFill rotWithShape="1">
          <a:blip r:embed="rId3">
            <a:alphaModFix/>
          </a:blip>
          <a:srcRect b="0" l="0" r="0" t="0"/>
          <a:stretch/>
        </p:blipFill>
        <p:spPr>
          <a:xfrm>
            <a:off x="589465" y="481970"/>
            <a:ext cx="1447200" cy="1216500"/>
          </a:xfrm>
          <a:prstGeom prst="roundRect">
            <a:avLst>
              <a:gd fmla="val 8594" name="adj"/>
            </a:avLst>
          </a:prstGeom>
          <a:solidFill>
            <a:srgbClr val="ECECEC"/>
          </a:solidFill>
          <a:ln>
            <a:noFill/>
          </a:ln>
          <a:effectLst>
            <a:reflection blurRad="0" dir="5400000" dist="5000" endA="0" endPos="28000" fadeDir="5400012" kx="0" rotWithShape="0" algn="bl" stA="38000" stPos="0" sy="-100000" ky="0"/>
          </a:effectLst>
        </p:spPr>
      </p:pic>
      <p:pic>
        <p:nvPicPr>
          <p:cNvPr id="106" name="Google Shape;106;g237667444a3_0_12"/>
          <p:cNvPicPr preferRelativeResize="0"/>
          <p:nvPr/>
        </p:nvPicPr>
        <p:blipFill rotWithShape="1">
          <a:blip r:embed="rId4">
            <a:alphaModFix/>
          </a:blip>
          <a:srcRect b="9971" l="0" r="0" t="10567"/>
          <a:stretch/>
        </p:blipFill>
        <p:spPr>
          <a:xfrm>
            <a:off x="10313076" y="424701"/>
            <a:ext cx="1447200" cy="1138800"/>
          </a:xfrm>
          <a:prstGeom prst="roundRect">
            <a:avLst>
              <a:gd fmla="val 8594" name="adj"/>
            </a:avLst>
          </a:prstGeom>
          <a:solidFill>
            <a:srgbClr val="ECECEC"/>
          </a:solidFill>
          <a:ln>
            <a:noFill/>
          </a:ln>
          <a:effectLst>
            <a:reflection blurRad="0" dir="5400000" dist="5000" endA="0" endPos="28000" fadeDir="5400012" kx="0" rotWithShape="0" algn="bl" stA="38000" stPos="0" sy="-100000" ky="0"/>
          </a:effectLst>
        </p:spPr>
      </p:pic>
      <p:sp>
        <p:nvSpPr>
          <p:cNvPr id="107" name="Google Shape;107;g237667444a3_0_12"/>
          <p:cNvSpPr txBox="1"/>
          <p:nvPr>
            <p:ph type="ctrTitle"/>
          </p:nvPr>
        </p:nvSpPr>
        <p:spPr>
          <a:xfrm>
            <a:off x="360159" y="2055139"/>
            <a:ext cx="11471700" cy="1739400"/>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SzPts val="6000"/>
              <a:buNone/>
            </a:pPr>
            <a:r>
              <a:rPr lang="en-US"/>
              <a:t>6.6 </a:t>
            </a:r>
            <a:r>
              <a:rPr lang="en-US" sz="3200">
                <a:solidFill>
                  <a:srgbClr val="000000"/>
                </a:solidFill>
                <a:latin typeface="Calibri"/>
                <a:ea typeface="Calibri"/>
                <a:cs typeface="Calibri"/>
                <a:sym typeface="Calibri"/>
              </a:rPr>
              <a:t>REPORT OF THE TASK TEAM ON UN DECADE OF OCEAN SCIENCE FOR SUSTAINABLE DEVELOPMENT</a:t>
            </a:r>
            <a:endParaRPr sz="8100"/>
          </a:p>
        </p:txBody>
      </p:sp>
      <p:sp>
        <p:nvSpPr>
          <p:cNvPr id="108" name="Google Shape;108;g237667444a3_0_12"/>
          <p:cNvSpPr txBox="1"/>
          <p:nvPr>
            <p:ph idx="1" type="subTitle"/>
          </p:nvPr>
        </p:nvSpPr>
        <p:spPr>
          <a:xfrm>
            <a:off x="1620375" y="3959450"/>
            <a:ext cx="9144000" cy="18462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1200"/>
              </a:spcBef>
              <a:spcAft>
                <a:spcPts val="0"/>
              </a:spcAft>
              <a:buSzPts val="2000"/>
              <a:buNone/>
            </a:pPr>
            <a:r>
              <a:rPr lang="en-US"/>
              <a:t>UNODTP Status and Overview</a:t>
            </a:r>
            <a:endParaRPr/>
          </a:p>
          <a:p>
            <a:pPr indent="0" lvl="0" marL="0" rtl="0" algn="ctr">
              <a:lnSpc>
                <a:spcPct val="90000"/>
              </a:lnSpc>
              <a:spcBef>
                <a:spcPts val="1200"/>
              </a:spcBef>
              <a:spcAft>
                <a:spcPts val="0"/>
              </a:spcAft>
              <a:buSzPts val="2000"/>
              <a:buNone/>
            </a:pPr>
            <a:r>
              <a:rPr lang="en-US"/>
              <a:t>UNODTP Research, Development and Implementation Plan</a:t>
            </a:r>
            <a:endParaRPr/>
          </a:p>
          <a:p>
            <a:pPr indent="0" lvl="0" marL="0" rtl="0" algn="ctr">
              <a:lnSpc>
                <a:spcPct val="90000"/>
              </a:lnSpc>
              <a:spcBef>
                <a:spcPts val="1200"/>
              </a:spcBef>
              <a:spcAft>
                <a:spcPts val="0"/>
              </a:spcAft>
              <a:buSzPts val="2000"/>
              <a:buNone/>
            </a:pPr>
            <a:r>
              <a:rPr lang="en-US"/>
              <a:t>Regional Implementation Strategy</a:t>
            </a:r>
            <a:endParaRPr/>
          </a:p>
          <a:p>
            <a:pPr indent="0" lvl="0" marL="0" rtl="0" algn="ctr">
              <a:lnSpc>
                <a:spcPct val="90000"/>
              </a:lnSpc>
              <a:spcBef>
                <a:spcPts val="1200"/>
              </a:spcBef>
              <a:spcAft>
                <a:spcPts val="0"/>
              </a:spcAft>
              <a:buSzPts val="2000"/>
              <a:buNone/>
            </a:pPr>
            <a:r>
              <a:rPr lang="en-US"/>
              <a:t>Recommendations</a:t>
            </a:r>
            <a:endParaRPr/>
          </a:p>
        </p:txBody>
      </p:sp>
      <p:sp>
        <p:nvSpPr>
          <p:cNvPr id="109" name="Google Shape;109;g237667444a3_0_12"/>
          <p:cNvSpPr txBox="1"/>
          <p:nvPr/>
        </p:nvSpPr>
        <p:spPr>
          <a:xfrm>
            <a:off x="1569925" y="5695575"/>
            <a:ext cx="8985900" cy="1154400"/>
          </a:xfrm>
          <a:prstGeom prst="rect">
            <a:avLst/>
          </a:prstGeom>
          <a:noFill/>
          <a:ln>
            <a:noFill/>
          </a:ln>
        </p:spPr>
        <p:txBody>
          <a:bodyPr anchorCtr="0" anchor="t" bIns="45700" lIns="91425" spcFirstLastPara="1" rIns="91425" wrap="square" tIns="45700">
            <a:spAutoFit/>
          </a:bodyPr>
          <a:lstStyle/>
          <a:p>
            <a:pPr indent="0" lvl="0" marL="471805" marR="520700" rtl="0" algn="ctr">
              <a:lnSpc>
                <a:spcPct val="100000"/>
              </a:lnSpc>
              <a:spcBef>
                <a:spcPts val="0"/>
              </a:spcBef>
              <a:spcAft>
                <a:spcPts val="0"/>
              </a:spcAft>
              <a:buClr>
                <a:srgbClr val="000000"/>
              </a:buClr>
              <a:buSzPts val="2400"/>
              <a:buFont typeface="Arial"/>
              <a:buNone/>
            </a:pPr>
            <a:r>
              <a:rPr b="1" i="0" lang="en-US" sz="1800" u="none" cap="none" strike="noStrike">
                <a:solidFill>
                  <a:schemeClr val="lt1"/>
                </a:solidFill>
                <a:latin typeface="Gill Sans"/>
                <a:ea typeface="Gill Sans"/>
                <a:cs typeface="Gill Sans"/>
                <a:sym typeface="Gill Sans"/>
              </a:rPr>
              <a:t>Mike Angove</a:t>
            </a:r>
            <a:endParaRPr b="0" i="0" sz="800" u="none" cap="none" strike="noStrike">
              <a:solidFill>
                <a:srgbClr val="000000"/>
              </a:solidFill>
              <a:latin typeface="Arial"/>
              <a:ea typeface="Arial"/>
              <a:cs typeface="Arial"/>
              <a:sym typeface="Arial"/>
            </a:endParaRPr>
          </a:p>
          <a:p>
            <a:pPr indent="0" lvl="0" marL="471805" marR="520700" rtl="0" algn="ctr">
              <a:lnSpc>
                <a:spcPct val="100000"/>
              </a:lnSpc>
              <a:spcBef>
                <a:spcPts val="600"/>
              </a:spcBef>
              <a:spcAft>
                <a:spcPts val="0"/>
              </a:spcAft>
              <a:buClr>
                <a:srgbClr val="000000"/>
              </a:buClr>
              <a:buSzPts val="2000"/>
              <a:buFont typeface="Arial"/>
              <a:buNone/>
            </a:pPr>
            <a:r>
              <a:rPr b="1" i="0" lang="en-US" sz="1400" u="none" cap="none" strike="noStrike">
                <a:solidFill>
                  <a:schemeClr val="lt1"/>
                </a:solidFill>
                <a:latin typeface="Gill Sans"/>
                <a:ea typeface="Gill Sans"/>
                <a:cs typeface="Gill Sans"/>
                <a:sym typeface="Gill Sans"/>
              </a:rPr>
              <a:t>on behalf of the </a:t>
            </a:r>
            <a:endParaRPr b="0" i="0" sz="800" u="none" cap="none" strike="noStrike">
              <a:solidFill>
                <a:srgbClr val="000000"/>
              </a:solidFill>
              <a:latin typeface="Arial"/>
              <a:ea typeface="Arial"/>
              <a:cs typeface="Arial"/>
              <a:sym typeface="Arial"/>
            </a:endParaRPr>
          </a:p>
          <a:p>
            <a:pPr indent="0" lvl="0" marL="471805" marR="520700" rtl="0" algn="ctr">
              <a:lnSpc>
                <a:spcPct val="100000"/>
              </a:lnSpc>
              <a:spcBef>
                <a:spcPts val="600"/>
              </a:spcBef>
              <a:spcAft>
                <a:spcPts val="0"/>
              </a:spcAft>
              <a:buClr>
                <a:srgbClr val="000000"/>
              </a:buClr>
              <a:buSzPts val="2000"/>
              <a:buFont typeface="Arial"/>
              <a:buNone/>
            </a:pPr>
            <a:r>
              <a:rPr b="1" i="0" lang="en-US" sz="1400" u="none" cap="none" strike="noStrike">
                <a:solidFill>
                  <a:schemeClr val="lt1"/>
                </a:solidFill>
                <a:latin typeface="Gill Sans"/>
                <a:ea typeface="Gill Sans"/>
                <a:cs typeface="Gill Sans"/>
                <a:sym typeface="Gill Sans"/>
              </a:rPr>
              <a:t>Ocean Decade Tsunami Programme Scientific Committee  (ODTP-SC)</a:t>
            </a:r>
            <a:endParaRPr b="0" i="0" sz="800" u="none" cap="none" strike="noStrike">
              <a:solidFill>
                <a:srgbClr val="000000"/>
              </a:solidFill>
              <a:latin typeface="Arial"/>
              <a:ea typeface="Arial"/>
              <a:cs typeface="Arial"/>
              <a:sym typeface="Arial"/>
            </a:endParaRPr>
          </a:p>
          <a:p>
            <a:pPr indent="0" lvl="0" marL="471805" marR="520700" rtl="0" algn="ctr">
              <a:lnSpc>
                <a:spcPct val="100000"/>
              </a:lnSpc>
              <a:spcBef>
                <a:spcPts val="600"/>
              </a:spcBef>
              <a:spcAft>
                <a:spcPts val="0"/>
              </a:spcAft>
              <a:buClr>
                <a:srgbClr val="000000"/>
              </a:buClr>
              <a:buSzPts val="1400"/>
              <a:buFont typeface="Arial"/>
              <a:buNone/>
            </a:pPr>
            <a:r>
              <a:rPr b="1" i="0" lang="en-US" sz="800" u="none" cap="none" strike="noStrike">
                <a:solidFill>
                  <a:schemeClr val="lt1"/>
                </a:solidFill>
                <a:latin typeface="Gill Sans"/>
                <a:ea typeface="Gill Sans"/>
                <a:cs typeface="Gill Sans"/>
                <a:sym typeface="Gill Sans"/>
              </a:rPr>
              <a:t>CARIBE EWS ICG, 27 April, San Jose, Costa Rica</a:t>
            </a:r>
            <a:endParaRPr b="0" i="0" sz="1000" u="none" cap="none" strike="noStrike">
              <a:solidFill>
                <a:schemeClr val="lt1"/>
              </a:solidFill>
              <a:latin typeface="Gill Sans"/>
              <a:ea typeface="Gill Sans"/>
              <a:cs typeface="Gill Sans"/>
              <a:sym typeface="Gill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5" name="Shape 215"/>
        <p:cNvGrpSpPr/>
        <p:nvPr/>
      </p:nvGrpSpPr>
      <p:grpSpPr>
        <a:xfrm>
          <a:off x="0" y="0"/>
          <a:ext cx="0" cy="0"/>
          <a:chOff x="0" y="0"/>
          <a:chExt cx="0" cy="0"/>
        </a:xfrm>
      </p:grpSpPr>
      <p:sp>
        <p:nvSpPr>
          <p:cNvPr id="216" name="Google Shape;216;p33"/>
          <p:cNvSpPr/>
          <p:nvPr/>
        </p:nvSpPr>
        <p:spPr>
          <a:xfrm>
            <a:off x="0" y="0"/>
            <a:ext cx="4654296"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217" name="Google Shape;217;p33"/>
          <p:cNvSpPr/>
          <p:nvPr/>
        </p:nvSpPr>
        <p:spPr>
          <a:xfrm>
            <a:off x="4654295" y="-2"/>
            <a:ext cx="7537703" cy="685800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218" name="Google Shape;218;p33"/>
          <p:cNvSpPr txBox="1"/>
          <p:nvPr/>
        </p:nvSpPr>
        <p:spPr>
          <a:xfrm>
            <a:off x="4654294" y="270517"/>
            <a:ext cx="7537706" cy="662672"/>
          </a:xfrm>
          <a:prstGeom prst="rect">
            <a:avLst/>
          </a:prstGeom>
          <a:noFill/>
          <a:ln>
            <a:noFill/>
          </a:ln>
        </p:spPr>
        <p:txBody>
          <a:bodyPr anchorCtr="0" anchor="b" bIns="45700" lIns="91425" spcFirstLastPara="1" rIns="91425" wrap="square" tIns="45700">
            <a:normAutofit/>
          </a:bodyPr>
          <a:lstStyle/>
          <a:p>
            <a:pPr indent="0" lvl="0" marL="0" marR="0" rtl="0" algn="ctr">
              <a:lnSpc>
                <a:spcPct val="80000"/>
              </a:lnSpc>
              <a:spcBef>
                <a:spcPts val="0"/>
              </a:spcBef>
              <a:spcAft>
                <a:spcPts val="0"/>
              </a:spcAft>
              <a:buClr>
                <a:srgbClr val="099BDD"/>
              </a:buClr>
              <a:buSzPts val="2800"/>
              <a:buFont typeface="Gill Sans"/>
              <a:buNone/>
            </a:pPr>
            <a:r>
              <a:rPr b="1" i="0" lang="en-US" sz="2800" u="none" cap="none" strike="noStrike">
                <a:solidFill>
                  <a:srgbClr val="099BDD"/>
                </a:solidFill>
                <a:latin typeface="Gill Sans"/>
                <a:ea typeface="Gill Sans"/>
                <a:cs typeface="Gill Sans"/>
                <a:sym typeface="Gill Sans"/>
              </a:rPr>
              <a:t>Governance</a:t>
            </a:r>
            <a:endParaRPr b="0" i="0" sz="1400" u="none" cap="none" strike="noStrike">
              <a:solidFill>
                <a:srgbClr val="000000"/>
              </a:solidFill>
              <a:latin typeface="Arial"/>
              <a:ea typeface="Arial"/>
              <a:cs typeface="Arial"/>
              <a:sym typeface="Arial"/>
            </a:endParaRPr>
          </a:p>
        </p:txBody>
      </p:sp>
      <p:pic>
        <p:nvPicPr>
          <p:cNvPr id="219" name="Google Shape;219;p33"/>
          <p:cNvPicPr preferRelativeResize="0"/>
          <p:nvPr>
            <p:ph idx="1" type="body"/>
          </p:nvPr>
        </p:nvPicPr>
        <p:blipFill rotWithShape="1">
          <a:blip r:embed="rId3">
            <a:alphaModFix/>
          </a:blip>
          <a:srcRect b="8434" l="16600" r="18269" t="34802"/>
          <a:stretch/>
        </p:blipFill>
        <p:spPr>
          <a:xfrm>
            <a:off x="4654300" y="943950"/>
            <a:ext cx="7422900" cy="5259300"/>
          </a:xfrm>
          <a:prstGeom prst="rect">
            <a:avLst/>
          </a:prstGeom>
          <a:noFill/>
          <a:ln>
            <a:noFill/>
          </a:ln>
        </p:spPr>
      </p:pic>
      <p:sp>
        <p:nvSpPr>
          <p:cNvPr id="220" name="Google Shape;220;p33"/>
          <p:cNvSpPr txBox="1"/>
          <p:nvPr/>
        </p:nvSpPr>
        <p:spPr>
          <a:xfrm>
            <a:off x="0" y="20475"/>
            <a:ext cx="4554000" cy="6837600"/>
          </a:xfrm>
          <a:prstGeom prst="rect">
            <a:avLst/>
          </a:prstGeom>
          <a:noFill/>
          <a:ln>
            <a:noFill/>
          </a:ln>
        </p:spPr>
        <p:txBody>
          <a:bodyPr anchorCtr="0" anchor="t" bIns="45700" lIns="91425" spcFirstLastPara="1" rIns="91425" wrap="square" tIns="45700">
            <a:noAutofit/>
          </a:bodyPr>
          <a:lstStyle/>
          <a:p>
            <a:pPr indent="-361950" lvl="0" marL="361950" marR="0" rtl="0" algn="just">
              <a:lnSpc>
                <a:spcPct val="90000"/>
              </a:lnSpc>
              <a:spcBef>
                <a:spcPts val="0"/>
              </a:spcBef>
              <a:spcAft>
                <a:spcPts val="0"/>
              </a:spcAft>
              <a:buClr>
                <a:schemeClr val="lt1"/>
              </a:buClr>
              <a:buSzPts val="1800"/>
              <a:buFont typeface="Noto Sans Symbols"/>
              <a:buChar char="⮚"/>
            </a:pPr>
            <a:r>
              <a:rPr b="0" i="0" lang="en-US" sz="1800" u="none" cap="none" strike="noStrike">
                <a:solidFill>
                  <a:schemeClr val="lt1"/>
                </a:solidFill>
                <a:latin typeface="Gill Sans"/>
                <a:ea typeface="Gill Sans"/>
                <a:cs typeface="Gill Sans"/>
                <a:sym typeface="Gill Sans"/>
              </a:rPr>
              <a:t>To explore opportunities and establish connections with Decade programmes, projects, contributions, DCCs and CoPs, Calls for Action </a:t>
            </a:r>
            <a:endParaRPr b="0" i="0" sz="1400" u="none" cap="none" strike="noStrike">
              <a:solidFill>
                <a:srgbClr val="000000"/>
              </a:solidFill>
              <a:latin typeface="Arial"/>
              <a:ea typeface="Arial"/>
              <a:cs typeface="Arial"/>
              <a:sym typeface="Arial"/>
            </a:endParaRPr>
          </a:p>
          <a:p>
            <a:pPr indent="-361950" lvl="0" marL="361950" marR="0" rtl="0" algn="just">
              <a:lnSpc>
                <a:spcPct val="90000"/>
              </a:lnSpc>
              <a:spcBef>
                <a:spcPts val="1200"/>
              </a:spcBef>
              <a:spcAft>
                <a:spcPts val="0"/>
              </a:spcAft>
              <a:buClr>
                <a:schemeClr val="lt1"/>
              </a:buClr>
              <a:buSzPts val="1800"/>
              <a:buFont typeface="Noto Sans Symbols"/>
              <a:buChar char="⮚"/>
            </a:pPr>
            <a:r>
              <a:rPr b="0" i="0" lang="en-US" sz="1800" u="none" cap="none" strike="noStrike">
                <a:solidFill>
                  <a:schemeClr val="lt1"/>
                </a:solidFill>
                <a:latin typeface="Gill Sans"/>
                <a:ea typeface="Gill Sans"/>
                <a:cs typeface="Gill Sans"/>
                <a:sym typeface="Gill Sans"/>
              </a:rPr>
              <a:t>To align with international frameworks, call for action and multi-lateral environmental agreements – SFDRR, SDGs (3, 8, 11, 14), Paris Agreement on climate change, early warnings for all, UN Global Early Warning Initiative (2023-2027) etc.  </a:t>
            </a:r>
            <a:endParaRPr b="0" i="0" sz="1400" u="none" cap="none" strike="noStrike">
              <a:solidFill>
                <a:srgbClr val="000000"/>
              </a:solidFill>
              <a:latin typeface="Arial"/>
              <a:ea typeface="Arial"/>
              <a:cs typeface="Arial"/>
              <a:sym typeface="Arial"/>
            </a:endParaRPr>
          </a:p>
          <a:p>
            <a:pPr indent="-361950" lvl="0" marL="361950" marR="0" rtl="0" algn="just">
              <a:lnSpc>
                <a:spcPct val="90000"/>
              </a:lnSpc>
              <a:spcBef>
                <a:spcPts val="1200"/>
              </a:spcBef>
              <a:spcAft>
                <a:spcPts val="0"/>
              </a:spcAft>
              <a:buClr>
                <a:schemeClr val="lt1"/>
              </a:buClr>
              <a:buSzPts val="1800"/>
              <a:buFont typeface="Noto Sans Symbols"/>
              <a:buChar char="⮚"/>
            </a:pPr>
            <a:r>
              <a:rPr b="0" i="0" lang="en-US" sz="1800" u="none" cap="none" strike="noStrike">
                <a:solidFill>
                  <a:schemeClr val="lt1"/>
                </a:solidFill>
                <a:latin typeface="Gill Sans"/>
                <a:ea typeface="Gill Sans"/>
                <a:cs typeface="Gill Sans"/>
                <a:sym typeface="Gill Sans"/>
              </a:rPr>
              <a:t>To provide new cooperation opportunities by laying out the building blocks, through an international Science Committee and International Tsunami Ready Coalition while renewing and strengthen existing cooperation with partners</a:t>
            </a:r>
            <a:endParaRPr b="0" i="0" sz="1400" u="none" cap="none" strike="noStrike">
              <a:solidFill>
                <a:srgbClr val="000000"/>
              </a:solidFill>
              <a:latin typeface="Arial"/>
              <a:ea typeface="Arial"/>
              <a:cs typeface="Arial"/>
              <a:sym typeface="Arial"/>
            </a:endParaRPr>
          </a:p>
          <a:p>
            <a:pPr indent="-361950" lvl="0" marL="361950" marR="0" rtl="0" algn="just">
              <a:lnSpc>
                <a:spcPct val="90000"/>
              </a:lnSpc>
              <a:spcBef>
                <a:spcPts val="1200"/>
              </a:spcBef>
              <a:spcAft>
                <a:spcPts val="0"/>
              </a:spcAft>
              <a:buClr>
                <a:schemeClr val="lt1"/>
              </a:buClr>
              <a:buSzPts val="1800"/>
              <a:buFont typeface="Noto Sans Symbols"/>
              <a:buChar char="⮚"/>
            </a:pPr>
            <a:r>
              <a:rPr b="0" i="0" lang="en-US" sz="1800" u="none" cap="none" strike="noStrike">
                <a:solidFill>
                  <a:schemeClr val="lt1"/>
                </a:solidFill>
                <a:latin typeface="Gill Sans"/>
                <a:ea typeface="Gill Sans"/>
                <a:cs typeface="Gill Sans"/>
                <a:sym typeface="Gill Sans"/>
              </a:rPr>
              <a:t>To encourage and promote inclusiveness and gender diversity, and that youth and early career professionals engage and involve in tsunami early warning systems and actions</a:t>
            </a:r>
            <a:endParaRPr b="0" i="0" sz="1400" u="none" cap="none" strike="noStrike">
              <a:solidFill>
                <a:srgbClr val="000000"/>
              </a:solidFill>
              <a:latin typeface="Arial"/>
              <a:ea typeface="Arial"/>
              <a:cs typeface="Arial"/>
              <a:sym typeface="Arial"/>
            </a:endParaRPr>
          </a:p>
          <a:p>
            <a:pPr indent="-361950" lvl="0" marL="361950" marR="0" rtl="0" algn="just">
              <a:lnSpc>
                <a:spcPct val="90000"/>
              </a:lnSpc>
              <a:spcBef>
                <a:spcPts val="1200"/>
              </a:spcBef>
              <a:spcAft>
                <a:spcPts val="0"/>
              </a:spcAft>
              <a:buClr>
                <a:schemeClr val="lt1"/>
              </a:buClr>
              <a:buSzPts val="1800"/>
              <a:buFont typeface="Noto Sans Symbols"/>
              <a:buChar char="⮚"/>
            </a:pPr>
            <a:r>
              <a:rPr b="0" i="0" lang="en-US" sz="1800" u="none" cap="none" strike="noStrike">
                <a:solidFill>
                  <a:schemeClr val="lt1"/>
                </a:solidFill>
                <a:latin typeface="Gill Sans"/>
                <a:ea typeface="Gill Sans"/>
                <a:cs typeface="Gill Sans"/>
                <a:sym typeface="Gill Sans"/>
              </a:rPr>
              <a:t>To develop and operationalize a transparent performance monitoring system based on international norms, standards and agreements</a:t>
            </a:r>
            <a:endParaRPr b="0" i="0" sz="1400" u="none" cap="none" strike="noStrike">
              <a:solidFill>
                <a:srgbClr val="000000"/>
              </a:solidFill>
              <a:latin typeface="Arial"/>
              <a:ea typeface="Arial"/>
              <a:cs typeface="Arial"/>
              <a:sym typeface="Arial"/>
            </a:endParaRPr>
          </a:p>
        </p:txBody>
      </p:sp>
      <p:sp>
        <p:nvSpPr>
          <p:cNvPr id="221" name="Google Shape;221;p33"/>
          <p:cNvSpPr txBox="1"/>
          <p:nvPr/>
        </p:nvSpPr>
        <p:spPr>
          <a:xfrm>
            <a:off x="7147691" y="4961744"/>
            <a:ext cx="720069"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Corbel"/>
                <a:ea typeface="Corbel"/>
                <a:cs typeface="Corbel"/>
                <a:sym typeface="Corbel"/>
              </a:rPr>
              <a:t>ICG-TICS</a:t>
            </a:r>
            <a:endParaRPr b="0" i="0" sz="1400" u="none" cap="none" strike="noStrike">
              <a:solidFill>
                <a:srgbClr val="000000"/>
              </a:solidFill>
              <a:latin typeface="Arial"/>
              <a:ea typeface="Arial"/>
              <a:cs typeface="Arial"/>
              <a:sym typeface="Arial"/>
            </a:endParaRPr>
          </a:p>
        </p:txBody>
      </p:sp>
      <p:sp>
        <p:nvSpPr>
          <p:cNvPr id="222" name="Google Shape;222;p33"/>
          <p:cNvSpPr txBox="1"/>
          <p:nvPr/>
        </p:nvSpPr>
        <p:spPr>
          <a:xfrm>
            <a:off x="4754696" y="6215043"/>
            <a:ext cx="7322628" cy="646331"/>
          </a:xfrm>
          <a:prstGeom prst="rect">
            <a:avLst/>
          </a:prstGeom>
          <a:noFill/>
          <a:ln>
            <a:noFill/>
          </a:ln>
        </p:spPr>
        <p:txBody>
          <a:bodyPr anchorCtr="0" anchor="t" bIns="45700" lIns="91425" spcFirstLastPara="1" rIns="91425" wrap="square" tIns="45700">
            <a:spAutoFit/>
          </a:bodyPr>
          <a:lstStyle/>
          <a:p>
            <a:pPr indent="0" lvl="1" marL="457200" marR="0" rtl="0" algn="just">
              <a:lnSpc>
                <a:spcPct val="100000"/>
              </a:lnSpc>
              <a:spcBef>
                <a:spcPts val="0"/>
              </a:spcBef>
              <a:spcAft>
                <a:spcPts val="0"/>
              </a:spcAft>
              <a:buClr>
                <a:srgbClr val="000000"/>
              </a:buClr>
              <a:buSzPts val="1200"/>
              <a:buFont typeface="Arial"/>
              <a:buNone/>
            </a:pPr>
            <a:r>
              <a:rPr b="0" i="0" lang="en-US" sz="1200" u="none" cap="none" strike="noStrike">
                <a:solidFill>
                  <a:srgbClr val="C00000"/>
                </a:solidFill>
                <a:latin typeface="Gill Sans"/>
                <a:ea typeface="Gill Sans"/>
                <a:cs typeface="Gill Sans"/>
                <a:sym typeface="Gill Sans"/>
              </a:rPr>
              <a:t>The IOC-UNESCO tsunami programme will oversee the overall implementation of the ODTP </a:t>
            </a:r>
            <a:r>
              <a:rPr b="0" i="0" lang="en-US" sz="1200" u="none" cap="none" strike="noStrike">
                <a:solidFill>
                  <a:srgbClr val="000000"/>
                </a:solidFill>
                <a:latin typeface="Gill Sans"/>
                <a:ea typeface="Gill Sans"/>
                <a:cs typeface="Gill Sans"/>
                <a:sym typeface="Gill Sans"/>
              </a:rPr>
              <a:t>through contributions and engagement of Member States, in coordination with the ICGs, and with the collaboration of academic institutions, researchers, industry, philanthropic organisations and other stakeholders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7" name="Shape 227"/>
        <p:cNvGrpSpPr/>
        <p:nvPr/>
      </p:nvGrpSpPr>
      <p:grpSpPr>
        <a:xfrm>
          <a:off x="0" y="0"/>
          <a:ext cx="0" cy="0"/>
          <a:chOff x="0" y="0"/>
          <a:chExt cx="0" cy="0"/>
        </a:xfrm>
      </p:grpSpPr>
      <p:sp>
        <p:nvSpPr>
          <p:cNvPr id="228" name="Google Shape;228;p34"/>
          <p:cNvSpPr/>
          <p:nvPr/>
        </p:nvSpPr>
        <p:spPr>
          <a:xfrm>
            <a:off x="3048" y="2059012"/>
            <a:ext cx="12188952" cy="1828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3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230" name="Google Shape;230;p34"/>
          <p:cNvSpPr/>
          <p:nvPr/>
        </p:nvSpPr>
        <p:spPr>
          <a:xfrm>
            <a:off x="0" y="0"/>
            <a:ext cx="12192000" cy="17325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231" name="Google Shape;231;p34"/>
          <p:cNvSpPr/>
          <p:nvPr/>
        </p:nvSpPr>
        <p:spPr>
          <a:xfrm>
            <a:off x="0" y="6373369"/>
            <a:ext cx="12192000" cy="48463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232" name="Google Shape;232;p34"/>
          <p:cNvSpPr txBox="1"/>
          <p:nvPr/>
        </p:nvSpPr>
        <p:spPr>
          <a:xfrm>
            <a:off x="338889" y="886131"/>
            <a:ext cx="11514221" cy="5291825"/>
          </a:xfrm>
          <a:prstGeom prst="rect">
            <a:avLst/>
          </a:prstGeom>
          <a:solidFill>
            <a:schemeClr val="lt1"/>
          </a:solidFill>
          <a:ln>
            <a:noFill/>
          </a:ln>
        </p:spPr>
        <p:txBody>
          <a:bodyPr anchorCtr="0" anchor="t" bIns="45700" lIns="91425" spcFirstLastPara="1" rIns="91425" wrap="square" tIns="45700">
            <a:noAutofit/>
          </a:bodyPr>
          <a:lstStyle/>
          <a:p>
            <a:pPr indent="-285750" lvl="1" marL="742950" marR="0" rtl="0" algn="just">
              <a:lnSpc>
                <a:spcPct val="100000"/>
              </a:lnSpc>
              <a:spcBef>
                <a:spcPts val="0"/>
              </a:spcBef>
              <a:spcAft>
                <a:spcPts val="0"/>
              </a:spcAft>
              <a:buClr>
                <a:srgbClr val="000000"/>
              </a:buClr>
              <a:buSzPts val="1600"/>
              <a:buFont typeface="Noto Sans Symbols"/>
              <a:buChar char="▪"/>
            </a:pPr>
            <a:r>
              <a:rPr b="0" i="0" lang="en-US" sz="1600" u="none" cap="none" strike="noStrike">
                <a:solidFill>
                  <a:srgbClr val="000000"/>
                </a:solidFill>
                <a:latin typeface="Gill Sans"/>
                <a:ea typeface="Gill Sans"/>
                <a:cs typeface="Gill Sans"/>
                <a:sym typeface="Gill Sans"/>
              </a:rPr>
              <a:t>The </a:t>
            </a:r>
            <a:r>
              <a:rPr b="0" i="0" lang="en-US" sz="1600" u="none" cap="none" strike="noStrike">
                <a:solidFill>
                  <a:srgbClr val="C00000"/>
                </a:solidFill>
                <a:latin typeface="Gill Sans"/>
                <a:ea typeface="Gill Sans"/>
                <a:cs typeface="Gill Sans"/>
                <a:sym typeface="Gill Sans"/>
              </a:rPr>
              <a:t>ODTP provides a framework for identifying gaps, suggesting solutions, prioritise resources, and implementing actions </a:t>
            </a:r>
            <a:r>
              <a:rPr b="0" i="0" lang="en-US" sz="1600" u="none" cap="none" strike="noStrike">
                <a:solidFill>
                  <a:srgbClr val="000000"/>
                </a:solidFill>
                <a:latin typeface="Gill Sans"/>
                <a:ea typeface="Gill Sans"/>
                <a:cs typeface="Gill Sans"/>
                <a:sym typeface="Gill Sans"/>
              </a:rPr>
              <a:t>within the timeframe of the Ocean Decade</a:t>
            </a:r>
            <a:endParaRPr b="0" i="0" sz="1400" u="none" cap="none" strike="noStrike">
              <a:solidFill>
                <a:srgbClr val="000000"/>
              </a:solidFill>
              <a:latin typeface="Arial"/>
              <a:ea typeface="Arial"/>
              <a:cs typeface="Arial"/>
              <a:sym typeface="Arial"/>
            </a:endParaRPr>
          </a:p>
          <a:p>
            <a:pPr indent="-285750" lvl="1" marL="742950" marR="0" rtl="0" algn="just">
              <a:lnSpc>
                <a:spcPct val="100000"/>
              </a:lnSpc>
              <a:spcBef>
                <a:spcPts val="1200"/>
              </a:spcBef>
              <a:spcAft>
                <a:spcPts val="0"/>
              </a:spcAft>
              <a:buClr>
                <a:srgbClr val="000000"/>
              </a:buClr>
              <a:buSzPts val="1600"/>
              <a:buFont typeface="Noto Sans Symbols"/>
              <a:buChar char="▪"/>
            </a:pPr>
            <a:r>
              <a:rPr b="0" i="0" lang="en-US" sz="1600" u="none" cap="none" strike="noStrike">
                <a:solidFill>
                  <a:srgbClr val="000000"/>
                </a:solidFill>
                <a:latin typeface="Gill Sans"/>
                <a:ea typeface="Gill Sans"/>
                <a:cs typeface="Gill Sans"/>
                <a:sym typeface="Gill Sans"/>
              </a:rPr>
              <a:t>This plan </a:t>
            </a:r>
            <a:r>
              <a:rPr b="0" i="0" lang="en-US" sz="1600" u="none" cap="none" strike="noStrike">
                <a:solidFill>
                  <a:srgbClr val="C00000"/>
                </a:solidFill>
                <a:latin typeface="Gill Sans"/>
                <a:ea typeface="Gill Sans"/>
                <a:cs typeface="Gill Sans"/>
                <a:sym typeface="Gill Sans"/>
              </a:rPr>
              <a:t>outlines the pathways for achieving overall objectives </a:t>
            </a:r>
            <a:r>
              <a:rPr b="0" i="0" lang="en-US" sz="1600" u="none" cap="none" strike="noStrike">
                <a:solidFill>
                  <a:srgbClr val="000000"/>
                </a:solidFill>
                <a:latin typeface="Gill Sans"/>
                <a:ea typeface="Gill Sans"/>
                <a:cs typeface="Gill Sans"/>
                <a:sym typeface="Gill Sans"/>
              </a:rPr>
              <a:t>of ODTP including challenges, solutions, performance indicators, milestones and target dates for the four main components of the tsunami early warning system</a:t>
            </a:r>
            <a:endParaRPr b="0" i="0" sz="1400" u="none" cap="none" strike="noStrike">
              <a:solidFill>
                <a:srgbClr val="000000"/>
              </a:solidFill>
              <a:latin typeface="Arial"/>
              <a:ea typeface="Arial"/>
              <a:cs typeface="Arial"/>
              <a:sym typeface="Arial"/>
            </a:endParaRPr>
          </a:p>
          <a:p>
            <a:pPr indent="-285750" lvl="1" marL="742950" marR="0" rtl="0" algn="just">
              <a:lnSpc>
                <a:spcPct val="100000"/>
              </a:lnSpc>
              <a:spcBef>
                <a:spcPts val="1200"/>
              </a:spcBef>
              <a:spcAft>
                <a:spcPts val="0"/>
              </a:spcAft>
              <a:buClr>
                <a:srgbClr val="000000"/>
              </a:buClr>
              <a:buSzPts val="1600"/>
              <a:buFont typeface="Noto Sans Symbols"/>
              <a:buChar char="▪"/>
            </a:pPr>
            <a:r>
              <a:rPr b="0" i="0" lang="en-US" sz="1600" u="none" cap="none" strike="noStrike">
                <a:solidFill>
                  <a:srgbClr val="000000"/>
                </a:solidFill>
                <a:latin typeface="Gill Sans"/>
                <a:ea typeface="Gill Sans"/>
                <a:cs typeface="Gill Sans"/>
                <a:sym typeface="Gill Sans"/>
              </a:rPr>
              <a:t>Considering the nature of tsunami hazard, the </a:t>
            </a:r>
            <a:r>
              <a:rPr b="0" i="0" lang="en-US" sz="1600" u="none" cap="none" strike="noStrike">
                <a:solidFill>
                  <a:srgbClr val="C00000"/>
                </a:solidFill>
                <a:latin typeface="Gill Sans"/>
                <a:ea typeface="Gill Sans"/>
                <a:cs typeface="Gill Sans"/>
                <a:sym typeface="Gill Sans"/>
              </a:rPr>
              <a:t>optimal solutions should have a global design, address regional imperatives, and be implemented through contributions and actions of Member States </a:t>
            </a:r>
            <a:r>
              <a:rPr b="0" i="0" lang="en-US" sz="1600" u="none" cap="none" strike="noStrike">
                <a:solidFill>
                  <a:srgbClr val="000000"/>
                </a:solidFill>
                <a:latin typeface="Gill Sans"/>
                <a:ea typeface="Gill Sans"/>
                <a:cs typeface="Gill Sans"/>
                <a:sym typeface="Gill Sans"/>
              </a:rPr>
              <a:t>and other stakeholders</a:t>
            </a:r>
            <a:endParaRPr b="0" i="0" sz="1400" u="none" cap="none" strike="noStrike">
              <a:solidFill>
                <a:srgbClr val="000000"/>
              </a:solidFill>
              <a:latin typeface="Arial"/>
              <a:ea typeface="Arial"/>
              <a:cs typeface="Arial"/>
              <a:sym typeface="Arial"/>
            </a:endParaRPr>
          </a:p>
          <a:p>
            <a:pPr indent="-285750" lvl="1" marL="742950" marR="0" rtl="0" algn="just">
              <a:lnSpc>
                <a:spcPct val="100000"/>
              </a:lnSpc>
              <a:spcBef>
                <a:spcPts val="1200"/>
              </a:spcBef>
              <a:spcAft>
                <a:spcPts val="0"/>
              </a:spcAft>
              <a:buClr>
                <a:srgbClr val="000000"/>
              </a:buClr>
              <a:buSzPts val="1600"/>
              <a:buFont typeface="Noto Sans Symbols"/>
              <a:buChar char="▪"/>
            </a:pPr>
            <a:r>
              <a:rPr b="0" i="0" lang="en-US" sz="1600" u="none" cap="none" strike="noStrike">
                <a:solidFill>
                  <a:srgbClr val="000000"/>
                </a:solidFill>
                <a:latin typeface="Gill Sans"/>
                <a:ea typeface="Gill Sans"/>
                <a:cs typeface="Gill Sans"/>
                <a:sym typeface="Gill Sans"/>
              </a:rPr>
              <a:t>Scientific objectives of the tsunami warning enhancements will be achieved by </a:t>
            </a:r>
            <a:r>
              <a:rPr b="0" i="0" lang="en-US" sz="1600" u="none" cap="none" strike="noStrike">
                <a:solidFill>
                  <a:srgbClr val="C00000"/>
                </a:solidFill>
                <a:latin typeface="Gill Sans"/>
                <a:ea typeface="Gill Sans"/>
                <a:cs typeface="Gill Sans"/>
                <a:sym typeface="Gill Sans"/>
              </a:rPr>
              <a:t>maximizing and expanding current capabilities, identifying capabilities that exist but are not currently applied to tsunami, and developing new capabilities </a:t>
            </a:r>
            <a:r>
              <a:rPr b="0" i="0" lang="en-US" sz="1600" u="none" cap="none" strike="noStrike">
                <a:solidFill>
                  <a:srgbClr val="000000"/>
                </a:solidFill>
                <a:latin typeface="Gill Sans"/>
                <a:ea typeface="Gill Sans"/>
                <a:cs typeface="Gill Sans"/>
                <a:sym typeface="Gill Sans"/>
              </a:rPr>
              <a:t>through innovation and research</a:t>
            </a:r>
            <a:endParaRPr b="0" i="0" sz="1400" u="none" cap="none" strike="noStrike">
              <a:solidFill>
                <a:srgbClr val="000000"/>
              </a:solidFill>
              <a:latin typeface="Arial"/>
              <a:ea typeface="Arial"/>
              <a:cs typeface="Arial"/>
              <a:sym typeface="Arial"/>
            </a:endParaRPr>
          </a:p>
          <a:p>
            <a:pPr indent="-285750" lvl="1" marL="742950" marR="0" rtl="0" algn="just">
              <a:lnSpc>
                <a:spcPct val="100000"/>
              </a:lnSpc>
              <a:spcBef>
                <a:spcPts val="1200"/>
              </a:spcBef>
              <a:spcAft>
                <a:spcPts val="0"/>
              </a:spcAft>
              <a:buClr>
                <a:srgbClr val="C00000"/>
              </a:buClr>
              <a:buSzPts val="1600"/>
              <a:buFont typeface="Noto Sans Symbols"/>
              <a:buChar char="▪"/>
            </a:pPr>
            <a:r>
              <a:rPr b="1" i="0" lang="en-US" sz="1600" u="none" cap="none" strike="noStrike">
                <a:solidFill>
                  <a:srgbClr val="C00000"/>
                </a:solidFill>
                <a:highlight>
                  <a:srgbClr val="FFFF00"/>
                </a:highlight>
                <a:latin typeface="Gill Sans"/>
                <a:ea typeface="Gill Sans"/>
                <a:cs typeface="Gill Sans"/>
                <a:sym typeface="Gill Sans"/>
              </a:rPr>
              <a:t>Member States </a:t>
            </a:r>
            <a:r>
              <a:rPr b="1" i="0" lang="en-US" sz="1600" u="none" cap="none" strike="noStrike">
                <a:solidFill>
                  <a:srgbClr val="000000"/>
                </a:solidFill>
                <a:highlight>
                  <a:srgbClr val="FFFF00"/>
                </a:highlight>
                <a:latin typeface="Gill Sans"/>
                <a:ea typeface="Gill Sans"/>
                <a:cs typeface="Gill Sans"/>
                <a:sym typeface="Gill Sans"/>
              </a:rPr>
              <a:t>should </a:t>
            </a:r>
            <a:r>
              <a:rPr b="1" i="0" lang="en-US" sz="1600" u="none" cap="none" strike="noStrike">
                <a:solidFill>
                  <a:srgbClr val="C00000"/>
                </a:solidFill>
                <a:highlight>
                  <a:srgbClr val="FFFF00"/>
                </a:highlight>
                <a:latin typeface="Gill Sans"/>
                <a:ea typeface="Gill Sans"/>
                <a:cs typeface="Gill Sans"/>
                <a:sym typeface="Gill Sans"/>
              </a:rPr>
              <a:t>endeavour to dovetail their national tsunami warning system plans/programmes </a:t>
            </a:r>
            <a:r>
              <a:rPr b="1" i="0" lang="en-US" sz="1600" u="none" cap="none" strike="noStrike">
                <a:solidFill>
                  <a:srgbClr val="000000"/>
                </a:solidFill>
                <a:highlight>
                  <a:srgbClr val="FFFF00"/>
                </a:highlight>
                <a:latin typeface="Gill Sans"/>
                <a:ea typeface="Gill Sans"/>
                <a:cs typeface="Gill Sans"/>
                <a:sym typeface="Gill Sans"/>
              </a:rPr>
              <a:t>with the ODTP objectives</a:t>
            </a:r>
            <a:endParaRPr b="1" i="0" sz="1400" u="none" cap="none" strike="noStrike">
              <a:solidFill>
                <a:srgbClr val="000000"/>
              </a:solidFill>
              <a:highlight>
                <a:srgbClr val="FFFF00"/>
              </a:highlight>
              <a:latin typeface="Arial"/>
              <a:ea typeface="Arial"/>
              <a:cs typeface="Arial"/>
              <a:sym typeface="Arial"/>
            </a:endParaRPr>
          </a:p>
          <a:p>
            <a:pPr indent="-285750" lvl="1" marL="742950" marR="0" rtl="0" algn="just">
              <a:lnSpc>
                <a:spcPct val="100000"/>
              </a:lnSpc>
              <a:spcBef>
                <a:spcPts val="1200"/>
              </a:spcBef>
              <a:spcAft>
                <a:spcPts val="0"/>
              </a:spcAft>
              <a:buClr>
                <a:srgbClr val="C00000"/>
              </a:buClr>
              <a:buSzPts val="1600"/>
              <a:buFont typeface="Noto Sans Symbols"/>
              <a:buChar char="▪"/>
            </a:pPr>
            <a:r>
              <a:rPr b="1" i="0" lang="en-US" sz="1600" u="none" cap="none" strike="noStrike">
                <a:solidFill>
                  <a:srgbClr val="C00000"/>
                </a:solidFill>
                <a:highlight>
                  <a:srgbClr val="FFFF00"/>
                </a:highlight>
                <a:latin typeface="Gill Sans"/>
                <a:ea typeface="Gill Sans"/>
                <a:cs typeface="Gill Sans"/>
                <a:sym typeface="Gill Sans"/>
              </a:rPr>
              <a:t>Member states,</a:t>
            </a:r>
            <a:r>
              <a:rPr b="1" i="0" lang="en-US" sz="1600" u="none" cap="none" strike="noStrike">
                <a:solidFill>
                  <a:srgbClr val="000000"/>
                </a:solidFill>
                <a:highlight>
                  <a:srgbClr val="FFFF00"/>
                </a:highlight>
                <a:latin typeface="Gill Sans"/>
                <a:ea typeface="Gill Sans"/>
                <a:cs typeface="Gill Sans"/>
                <a:sym typeface="Gill Sans"/>
              </a:rPr>
              <a:t> academic institutions and industries will seek, possibly </a:t>
            </a:r>
            <a:r>
              <a:rPr b="1" i="0" lang="en-US" sz="1600" u="none" cap="none" strike="noStrike">
                <a:solidFill>
                  <a:srgbClr val="C00000"/>
                </a:solidFill>
                <a:highlight>
                  <a:srgbClr val="FFFF00"/>
                </a:highlight>
                <a:latin typeface="Gill Sans"/>
                <a:ea typeface="Gill Sans"/>
                <a:cs typeface="Gill Sans"/>
                <a:sym typeface="Gill Sans"/>
              </a:rPr>
              <a:t>through ICG consultation to identify candidate proposals </a:t>
            </a:r>
            <a:r>
              <a:rPr b="1" i="0" lang="en-US" sz="1600" u="none" cap="none" strike="noStrike">
                <a:solidFill>
                  <a:srgbClr val="000000"/>
                </a:solidFill>
                <a:highlight>
                  <a:srgbClr val="FFFF00"/>
                </a:highlight>
                <a:latin typeface="Gill Sans"/>
                <a:ea typeface="Gill Sans"/>
                <a:cs typeface="Gill Sans"/>
                <a:sym typeface="Gill Sans"/>
              </a:rPr>
              <a:t>aimed at addressing the solutions</a:t>
            </a:r>
            <a:endParaRPr b="1" i="0" sz="1400" u="none" cap="none" strike="noStrike">
              <a:solidFill>
                <a:srgbClr val="000000"/>
              </a:solidFill>
              <a:highlight>
                <a:srgbClr val="FFFF00"/>
              </a:highlight>
              <a:latin typeface="Arial"/>
              <a:ea typeface="Arial"/>
              <a:cs typeface="Arial"/>
              <a:sym typeface="Arial"/>
            </a:endParaRPr>
          </a:p>
          <a:p>
            <a:pPr indent="-285750" lvl="1" marL="742950" marR="0" rtl="0" algn="just">
              <a:lnSpc>
                <a:spcPct val="100000"/>
              </a:lnSpc>
              <a:spcBef>
                <a:spcPts val="1200"/>
              </a:spcBef>
              <a:spcAft>
                <a:spcPts val="0"/>
              </a:spcAft>
              <a:buClr>
                <a:srgbClr val="C00000"/>
              </a:buClr>
              <a:buSzPts val="1600"/>
              <a:buFont typeface="Noto Sans Symbols"/>
              <a:buChar char="▪"/>
            </a:pPr>
            <a:r>
              <a:rPr b="0" i="0" lang="en-US" sz="1600" u="none" cap="none" strike="noStrike">
                <a:solidFill>
                  <a:srgbClr val="C00000"/>
                </a:solidFill>
                <a:latin typeface="Gill Sans"/>
                <a:ea typeface="Gill Sans"/>
                <a:cs typeface="Gill Sans"/>
                <a:sym typeface="Gill Sans"/>
              </a:rPr>
              <a:t>R&amp;D community and Industry </a:t>
            </a:r>
            <a:r>
              <a:rPr b="0" i="0" lang="en-US" sz="1600" u="none" cap="none" strike="noStrike">
                <a:solidFill>
                  <a:srgbClr val="000000"/>
                </a:solidFill>
                <a:latin typeface="Gill Sans"/>
                <a:ea typeface="Gill Sans"/>
                <a:cs typeface="Gill Sans"/>
                <a:sym typeface="Gill Sans"/>
              </a:rPr>
              <a:t>has the opportunity to develop and contribute </a:t>
            </a:r>
            <a:r>
              <a:rPr b="0" i="0" lang="en-US" sz="1600" u="none" cap="none" strike="noStrike">
                <a:solidFill>
                  <a:srgbClr val="C00000"/>
                </a:solidFill>
                <a:latin typeface="Gill Sans"/>
                <a:ea typeface="Gill Sans"/>
                <a:cs typeface="Gill Sans"/>
                <a:sym typeface="Gill Sans"/>
              </a:rPr>
              <a:t>to scientific understanding, technological solutions, product development and capacity building</a:t>
            </a:r>
            <a:r>
              <a:rPr b="0" i="0" lang="en-US" sz="1600" u="none" cap="none" strike="noStrike">
                <a:solidFill>
                  <a:srgbClr val="000000"/>
                </a:solidFill>
                <a:latin typeface="Gill Sans"/>
                <a:ea typeface="Gill Sans"/>
                <a:cs typeface="Gill Sans"/>
                <a:sym typeface="Gill Sans"/>
              </a:rPr>
              <a:t>.</a:t>
            </a:r>
            <a:endParaRPr b="0" i="0" sz="1400" u="none" cap="none" strike="noStrike">
              <a:solidFill>
                <a:srgbClr val="000000"/>
              </a:solidFill>
              <a:latin typeface="Arial"/>
              <a:ea typeface="Arial"/>
              <a:cs typeface="Arial"/>
              <a:sym typeface="Arial"/>
            </a:endParaRPr>
          </a:p>
          <a:p>
            <a:pPr indent="-285750" lvl="1" marL="742950" marR="0" rtl="0" algn="just">
              <a:lnSpc>
                <a:spcPct val="100000"/>
              </a:lnSpc>
              <a:spcBef>
                <a:spcPts val="1200"/>
              </a:spcBef>
              <a:spcAft>
                <a:spcPts val="0"/>
              </a:spcAft>
              <a:buClr>
                <a:srgbClr val="000000"/>
              </a:buClr>
              <a:buSzPts val="1600"/>
              <a:buFont typeface="Noto Sans Symbols"/>
              <a:buChar char="▪"/>
            </a:pPr>
            <a:r>
              <a:rPr b="1" i="0" lang="en-US" sz="1600" u="none" cap="none" strike="noStrike">
                <a:solidFill>
                  <a:srgbClr val="000000"/>
                </a:solidFill>
                <a:highlight>
                  <a:srgbClr val="FFFF00"/>
                </a:highlight>
                <a:latin typeface="Gill Sans"/>
                <a:ea typeface="Gill Sans"/>
                <a:cs typeface="Gill Sans"/>
                <a:sym typeface="Gill Sans"/>
              </a:rPr>
              <a:t>The intent of the plan is to </a:t>
            </a:r>
            <a:r>
              <a:rPr b="1" i="0" lang="en-US" sz="1600" u="none" cap="none" strike="noStrike">
                <a:solidFill>
                  <a:srgbClr val="C00000"/>
                </a:solidFill>
                <a:highlight>
                  <a:srgbClr val="FFFF00"/>
                </a:highlight>
                <a:latin typeface="Gill Sans"/>
                <a:ea typeface="Gill Sans"/>
                <a:cs typeface="Gill Sans"/>
                <a:sym typeface="Gill Sans"/>
              </a:rPr>
              <a:t>offer contribution pathways that cover the full spectrum or financial commitment </a:t>
            </a:r>
            <a:r>
              <a:rPr b="1" i="0" lang="en-US" sz="1600" u="none" cap="none" strike="noStrike">
                <a:solidFill>
                  <a:srgbClr val="000000"/>
                </a:solidFill>
                <a:highlight>
                  <a:srgbClr val="FFFF00"/>
                </a:highlight>
                <a:latin typeface="Gill Sans"/>
                <a:ea typeface="Gill Sans"/>
                <a:cs typeface="Gill Sans"/>
                <a:sym typeface="Gill Sans"/>
              </a:rPr>
              <a:t>by targeting the objectives most important to advancing Member State capabilities </a:t>
            </a:r>
            <a:endParaRPr b="1" i="0" sz="1400" u="none" cap="none" strike="noStrike">
              <a:solidFill>
                <a:srgbClr val="000000"/>
              </a:solidFill>
              <a:highlight>
                <a:srgbClr val="FFFF00"/>
              </a:highlight>
              <a:latin typeface="Arial"/>
              <a:ea typeface="Arial"/>
              <a:cs typeface="Arial"/>
              <a:sym typeface="Arial"/>
            </a:endParaRPr>
          </a:p>
          <a:p>
            <a:pPr indent="-184150" lvl="1" marL="742950" marR="0" rtl="0" algn="just">
              <a:lnSpc>
                <a:spcPct val="100000"/>
              </a:lnSpc>
              <a:spcBef>
                <a:spcPts val="1200"/>
              </a:spcBef>
              <a:spcAft>
                <a:spcPts val="0"/>
              </a:spcAft>
              <a:buClr>
                <a:srgbClr val="0070C0"/>
              </a:buClr>
              <a:buSzPts val="1600"/>
              <a:buFont typeface="Noto Sans Symbols"/>
              <a:buNone/>
            </a:pPr>
            <a:r>
              <a:t/>
            </a:r>
            <a:endParaRPr b="0" i="0" sz="1600" u="none" cap="none" strike="noStrike">
              <a:solidFill>
                <a:srgbClr val="000000"/>
              </a:solidFill>
              <a:latin typeface="Gill Sans"/>
              <a:ea typeface="Gill Sans"/>
              <a:cs typeface="Gill Sans"/>
              <a:sym typeface="Gill Sans"/>
            </a:endParaRPr>
          </a:p>
          <a:p>
            <a:pPr indent="-184150" lvl="1" marL="742950" marR="0" rtl="0" algn="just">
              <a:lnSpc>
                <a:spcPct val="100000"/>
              </a:lnSpc>
              <a:spcBef>
                <a:spcPts val="1200"/>
              </a:spcBef>
              <a:spcAft>
                <a:spcPts val="0"/>
              </a:spcAft>
              <a:buClr>
                <a:srgbClr val="0070C0"/>
              </a:buClr>
              <a:buSzPts val="1600"/>
              <a:buFont typeface="Noto Sans Symbols"/>
              <a:buNone/>
            </a:pPr>
            <a:r>
              <a:t/>
            </a:r>
            <a:endParaRPr b="0" i="0" sz="1600" u="none" cap="none" strike="noStrike">
              <a:solidFill>
                <a:srgbClr val="000000"/>
              </a:solidFill>
              <a:latin typeface="Gill Sans"/>
              <a:ea typeface="Gill Sans"/>
              <a:cs typeface="Gill Sans"/>
              <a:sym typeface="Gill Sans"/>
            </a:endParaRPr>
          </a:p>
        </p:txBody>
      </p:sp>
      <p:sp>
        <p:nvSpPr>
          <p:cNvPr id="233" name="Google Shape;233;p34"/>
          <p:cNvSpPr txBox="1"/>
          <p:nvPr/>
        </p:nvSpPr>
        <p:spPr>
          <a:xfrm>
            <a:off x="137752" y="198357"/>
            <a:ext cx="12051200" cy="662672"/>
          </a:xfrm>
          <a:prstGeom prst="rect">
            <a:avLst/>
          </a:prstGeom>
          <a:noFill/>
          <a:ln>
            <a:noFill/>
          </a:ln>
        </p:spPr>
        <p:txBody>
          <a:bodyPr anchorCtr="0" anchor="b" bIns="45700" lIns="91425" spcFirstLastPara="1" rIns="91425" wrap="square" tIns="45700">
            <a:normAutofit/>
          </a:bodyPr>
          <a:lstStyle/>
          <a:p>
            <a:pPr indent="0" lvl="0" marL="0" marR="0" rtl="0" algn="ctr">
              <a:lnSpc>
                <a:spcPct val="80000"/>
              </a:lnSpc>
              <a:spcBef>
                <a:spcPts val="0"/>
              </a:spcBef>
              <a:spcAft>
                <a:spcPts val="0"/>
              </a:spcAft>
              <a:buClr>
                <a:srgbClr val="099BDD"/>
              </a:buClr>
              <a:buSzPts val="2800"/>
              <a:buFont typeface="Gill Sans"/>
              <a:buNone/>
            </a:pPr>
            <a:r>
              <a:rPr b="1" i="0" lang="en-US" sz="2800" u="none" cap="none" strike="noStrike">
                <a:solidFill>
                  <a:srgbClr val="099BDD"/>
                </a:solidFill>
                <a:latin typeface="Gill Sans"/>
                <a:ea typeface="Gill Sans"/>
                <a:cs typeface="Gill Sans"/>
                <a:sym typeface="Gill Sans"/>
              </a:rPr>
              <a:t>Pathways to Implementation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38" name="Shape 238"/>
        <p:cNvGrpSpPr/>
        <p:nvPr/>
      </p:nvGrpSpPr>
      <p:grpSpPr>
        <a:xfrm>
          <a:off x="0" y="0"/>
          <a:ext cx="0" cy="0"/>
          <a:chOff x="0" y="0"/>
          <a:chExt cx="0" cy="0"/>
        </a:xfrm>
      </p:grpSpPr>
      <p:sp>
        <p:nvSpPr>
          <p:cNvPr id="239" name="Google Shape;239;p35"/>
          <p:cNvSpPr/>
          <p:nvPr/>
        </p:nvSpPr>
        <p:spPr>
          <a:xfrm>
            <a:off x="3048" y="2059012"/>
            <a:ext cx="12188952" cy="1828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35"/>
          <p:cNvSpPr/>
          <p:nvPr/>
        </p:nvSpPr>
        <p:spPr>
          <a:xfrm>
            <a:off x="0" y="0"/>
            <a:ext cx="1219199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241" name="Google Shape;241;p35"/>
          <p:cNvSpPr/>
          <p:nvPr/>
        </p:nvSpPr>
        <p:spPr>
          <a:xfrm>
            <a:off x="3048" y="548640"/>
            <a:ext cx="12188952" cy="18288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42" name="Google Shape;242;p35"/>
          <p:cNvSpPr txBox="1"/>
          <p:nvPr/>
        </p:nvSpPr>
        <p:spPr>
          <a:xfrm>
            <a:off x="355209" y="685800"/>
            <a:ext cx="11471565" cy="1739347"/>
          </a:xfrm>
          <a:prstGeom prst="rect">
            <a:avLst/>
          </a:prstGeom>
          <a:no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Clr>
                <a:schemeClr val="dk2"/>
              </a:buClr>
              <a:buSzPts val="6000"/>
              <a:buFont typeface="Corbel"/>
              <a:buNone/>
            </a:pPr>
            <a:r>
              <a:rPr b="1" i="0" lang="en-US" sz="6000" u="none" cap="none" strike="noStrike">
                <a:solidFill>
                  <a:schemeClr val="dk2"/>
                </a:solidFill>
                <a:latin typeface="Corbel"/>
                <a:ea typeface="Corbel"/>
                <a:cs typeface="Corbel"/>
                <a:sym typeface="Corbel"/>
              </a:rPr>
              <a:t>THANK YOU</a:t>
            </a:r>
            <a:endParaRPr b="0" i="0" sz="1400" u="none" cap="none" strike="noStrike">
              <a:solidFill>
                <a:srgbClr val="000000"/>
              </a:solidFill>
              <a:latin typeface="Arial"/>
              <a:ea typeface="Arial"/>
              <a:cs typeface="Arial"/>
              <a:sym typeface="Arial"/>
            </a:endParaRPr>
          </a:p>
        </p:txBody>
      </p:sp>
      <p:pic>
        <p:nvPicPr>
          <p:cNvPr descr="A group of men standing in front of a screen&#10;&#10;Description automatically generated with medium confidence" id="243" name="Google Shape;243;p35"/>
          <p:cNvPicPr preferRelativeResize="0"/>
          <p:nvPr/>
        </p:nvPicPr>
        <p:blipFill rotWithShape="1">
          <a:blip r:embed="rId3">
            <a:alphaModFix/>
          </a:blip>
          <a:srcRect b="0" l="0" r="0" t="0"/>
          <a:stretch/>
        </p:blipFill>
        <p:spPr>
          <a:xfrm>
            <a:off x="9331817" y="548641"/>
            <a:ext cx="2504974" cy="1828800"/>
          </a:xfrm>
          <a:prstGeom prst="rect">
            <a:avLst/>
          </a:prstGeom>
          <a:noFill/>
          <a:ln>
            <a:noFill/>
          </a:ln>
        </p:spPr>
      </p:pic>
      <p:pic>
        <p:nvPicPr>
          <p:cNvPr descr="A picture containing text, person, indoor, shop&#10;&#10;Description automatically generated" id="244" name="Google Shape;244;p35"/>
          <p:cNvPicPr preferRelativeResize="0"/>
          <p:nvPr/>
        </p:nvPicPr>
        <p:blipFill rotWithShape="1">
          <a:blip r:embed="rId4">
            <a:alphaModFix/>
          </a:blip>
          <a:srcRect b="0" l="0" r="0" t="0"/>
          <a:stretch/>
        </p:blipFill>
        <p:spPr>
          <a:xfrm rot="10800000">
            <a:off x="355208" y="548637"/>
            <a:ext cx="2730892" cy="1828799"/>
          </a:xfrm>
          <a:prstGeom prst="rect">
            <a:avLst/>
          </a:prstGeom>
          <a:noFill/>
          <a:ln>
            <a:noFill/>
          </a:ln>
        </p:spPr>
      </p:pic>
      <p:pic>
        <p:nvPicPr>
          <p:cNvPr descr="A group of people posing for a photo in front of a glass display&#10;&#10;Description automatically generated with medium confidence" id="245" name="Google Shape;245;p35"/>
          <p:cNvPicPr preferRelativeResize="0"/>
          <p:nvPr/>
        </p:nvPicPr>
        <p:blipFill rotWithShape="1">
          <a:blip r:embed="rId5">
            <a:alphaModFix/>
          </a:blip>
          <a:srcRect b="11765" l="0" r="0" t="23136"/>
          <a:stretch/>
        </p:blipFill>
        <p:spPr>
          <a:xfrm>
            <a:off x="1485900" y="2552685"/>
            <a:ext cx="8818109" cy="430531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g23735e2f9e5_0_81"/>
          <p:cNvSpPr txBox="1"/>
          <p:nvPr>
            <p:ph type="title"/>
          </p:nvPr>
        </p:nvSpPr>
        <p:spPr>
          <a:xfrm>
            <a:off x="1202919" y="284176"/>
            <a:ext cx="9784200" cy="1508700"/>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SzPts val="1800"/>
              <a:buNone/>
            </a:pPr>
            <a:r>
              <a:rPr lang="en-US"/>
              <a:t>Regional Implementation Plan—CARIBE EWS</a:t>
            </a:r>
            <a:endParaRPr/>
          </a:p>
        </p:txBody>
      </p:sp>
      <p:sp>
        <p:nvSpPr>
          <p:cNvPr id="252" name="Google Shape;252;g23735e2f9e5_0_81"/>
          <p:cNvSpPr txBox="1"/>
          <p:nvPr>
            <p:ph idx="1" type="body"/>
          </p:nvPr>
        </p:nvSpPr>
        <p:spPr>
          <a:xfrm>
            <a:off x="1202925" y="2011675"/>
            <a:ext cx="9784200" cy="4543500"/>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1200"/>
              </a:spcBef>
              <a:spcAft>
                <a:spcPts val="0"/>
              </a:spcAft>
              <a:buSzPts val="1800"/>
              <a:buNone/>
            </a:pPr>
            <a:r>
              <a:rPr lang="en-US" sz="1904"/>
              <a:t>Performance Goals</a:t>
            </a:r>
            <a:endParaRPr sz="1904"/>
          </a:p>
          <a:p>
            <a:pPr indent="0" lvl="0" marL="0" rtl="0" algn="l">
              <a:lnSpc>
                <a:spcPct val="70000"/>
              </a:lnSpc>
              <a:spcBef>
                <a:spcPts val="1200"/>
              </a:spcBef>
              <a:spcAft>
                <a:spcPts val="0"/>
              </a:spcAft>
              <a:buSzPts val="1800"/>
              <a:buNone/>
            </a:pPr>
            <a:r>
              <a:t/>
            </a:r>
            <a:endParaRPr sz="1904"/>
          </a:p>
          <a:p>
            <a:pPr indent="0" lvl="0" marL="0" rtl="0" algn="l">
              <a:lnSpc>
                <a:spcPct val="70000"/>
              </a:lnSpc>
              <a:spcBef>
                <a:spcPts val="1200"/>
              </a:spcBef>
              <a:spcAft>
                <a:spcPts val="0"/>
              </a:spcAft>
              <a:buSzPts val="1800"/>
              <a:buNone/>
            </a:pPr>
            <a:r>
              <a:rPr lang="en-US" sz="1904"/>
              <a:t>Risk Knowledge</a:t>
            </a:r>
            <a:endParaRPr sz="1904"/>
          </a:p>
          <a:p>
            <a:pPr indent="0" lvl="0" marL="0" rtl="0" algn="l">
              <a:lnSpc>
                <a:spcPct val="70000"/>
              </a:lnSpc>
              <a:spcBef>
                <a:spcPts val="1200"/>
              </a:spcBef>
              <a:spcAft>
                <a:spcPts val="0"/>
              </a:spcAft>
              <a:buSzPts val="1800"/>
              <a:buNone/>
            </a:pPr>
            <a:r>
              <a:t/>
            </a:r>
            <a:endParaRPr sz="1904"/>
          </a:p>
          <a:p>
            <a:pPr indent="0" lvl="0" marL="0" rtl="0" algn="l">
              <a:lnSpc>
                <a:spcPct val="70000"/>
              </a:lnSpc>
              <a:spcBef>
                <a:spcPts val="1200"/>
              </a:spcBef>
              <a:spcAft>
                <a:spcPts val="0"/>
              </a:spcAft>
              <a:buSzPts val="1800"/>
              <a:buNone/>
            </a:pPr>
            <a:r>
              <a:rPr lang="en-US" sz="1904"/>
              <a:t>Detection, Measurement and Forecasting</a:t>
            </a:r>
            <a:endParaRPr sz="1904"/>
          </a:p>
          <a:p>
            <a:pPr indent="0" lvl="0" marL="0" rtl="0" algn="l">
              <a:lnSpc>
                <a:spcPct val="70000"/>
              </a:lnSpc>
              <a:spcBef>
                <a:spcPts val="1200"/>
              </a:spcBef>
              <a:spcAft>
                <a:spcPts val="0"/>
              </a:spcAft>
              <a:buSzPts val="1800"/>
              <a:buNone/>
            </a:pPr>
            <a:r>
              <a:t/>
            </a:r>
            <a:endParaRPr sz="1904"/>
          </a:p>
          <a:p>
            <a:pPr indent="0" lvl="0" marL="0" rtl="0" algn="l">
              <a:lnSpc>
                <a:spcPct val="70000"/>
              </a:lnSpc>
              <a:spcBef>
                <a:spcPts val="1200"/>
              </a:spcBef>
              <a:spcAft>
                <a:spcPts val="0"/>
              </a:spcAft>
              <a:buSzPts val="1800"/>
              <a:buNone/>
            </a:pPr>
            <a:r>
              <a:rPr lang="en-US" sz="1904"/>
              <a:t>Preparedness and Response</a:t>
            </a:r>
            <a:endParaRPr sz="1904"/>
          </a:p>
          <a:p>
            <a:pPr indent="0" lvl="0" marL="0" rtl="0" algn="l">
              <a:lnSpc>
                <a:spcPct val="70000"/>
              </a:lnSpc>
              <a:spcBef>
                <a:spcPts val="1200"/>
              </a:spcBef>
              <a:spcAft>
                <a:spcPts val="0"/>
              </a:spcAft>
              <a:buSzPts val="1800"/>
              <a:buNone/>
            </a:pPr>
            <a:r>
              <a:t/>
            </a:r>
            <a:endParaRPr sz="1904"/>
          </a:p>
          <a:p>
            <a:pPr indent="0" lvl="0" marL="0" rtl="0" algn="l">
              <a:lnSpc>
                <a:spcPct val="70000"/>
              </a:lnSpc>
              <a:spcBef>
                <a:spcPts val="1200"/>
              </a:spcBef>
              <a:spcAft>
                <a:spcPts val="0"/>
              </a:spcAft>
              <a:buSzPts val="1800"/>
              <a:buNone/>
            </a:pPr>
            <a:r>
              <a:rPr lang="en-US" sz="1904"/>
              <a:t>Dissemination and Communications</a:t>
            </a:r>
            <a:endParaRPr sz="1904"/>
          </a:p>
          <a:p>
            <a:pPr indent="0" lvl="0" marL="0" rtl="0" algn="l">
              <a:lnSpc>
                <a:spcPct val="70000"/>
              </a:lnSpc>
              <a:spcBef>
                <a:spcPts val="1200"/>
              </a:spcBef>
              <a:spcAft>
                <a:spcPts val="0"/>
              </a:spcAft>
              <a:buSzPts val="1800"/>
              <a:buNone/>
            </a:pPr>
            <a:r>
              <a:t/>
            </a:r>
            <a:endParaRPr sz="1904"/>
          </a:p>
          <a:p>
            <a:pPr indent="0" lvl="0" marL="0" rtl="0" algn="l">
              <a:lnSpc>
                <a:spcPct val="70000"/>
              </a:lnSpc>
              <a:spcBef>
                <a:spcPts val="1200"/>
              </a:spcBef>
              <a:spcAft>
                <a:spcPts val="0"/>
              </a:spcAft>
              <a:buSzPts val="1800"/>
              <a:buNone/>
            </a:pPr>
            <a:r>
              <a:rPr lang="en-US" sz="1904"/>
              <a:t>Alignment within CARIBE EWS WG structure</a:t>
            </a:r>
            <a:endParaRPr sz="1904"/>
          </a:p>
          <a:p>
            <a:pPr indent="0" lvl="0" marL="0" rtl="0" algn="l">
              <a:lnSpc>
                <a:spcPct val="70000"/>
              </a:lnSpc>
              <a:spcBef>
                <a:spcPts val="1200"/>
              </a:spcBef>
              <a:spcAft>
                <a:spcPts val="0"/>
              </a:spcAft>
              <a:buSzPts val="1800"/>
              <a:buNone/>
            </a:pPr>
            <a:r>
              <a:t/>
            </a:r>
            <a:endParaRPr sz="1904"/>
          </a:p>
          <a:p>
            <a:pPr indent="0" lvl="0" marL="0" rtl="0" algn="l">
              <a:lnSpc>
                <a:spcPct val="70000"/>
              </a:lnSpc>
              <a:spcBef>
                <a:spcPts val="1200"/>
              </a:spcBef>
              <a:spcAft>
                <a:spcPts val="0"/>
              </a:spcAft>
              <a:buSzPts val="1800"/>
              <a:buNone/>
            </a:pPr>
            <a:r>
              <a:rPr lang="en-US" sz="1904"/>
              <a:t>Other relevant Decade Initiatives</a:t>
            </a:r>
            <a:endParaRPr sz="1904"/>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1"/>
          <p:cNvSpPr txBox="1"/>
          <p:nvPr>
            <p:ph type="ctrTitle"/>
          </p:nvPr>
        </p:nvSpPr>
        <p:spPr>
          <a:xfrm>
            <a:off x="79900" y="2228969"/>
            <a:ext cx="11922710" cy="1532064"/>
          </a:xfrm>
          <a:prstGeom prst="rect">
            <a:avLst/>
          </a:prstGeom>
          <a:noFill/>
          <a:ln>
            <a:noFill/>
          </a:ln>
        </p:spPr>
        <p:txBody>
          <a:bodyPr anchorCtr="0" anchor="ctr" bIns="45700" lIns="91425" spcFirstLastPara="1" rIns="91425" wrap="square" tIns="45700">
            <a:noAutofit/>
          </a:bodyPr>
          <a:lstStyle/>
          <a:p>
            <a:pPr indent="0" lvl="0" marL="114300" rtl="0" algn="ctr">
              <a:lnSpc>
                <a:spcPct val="80000"/>
              </a:lnSpc>
              <a:spcBef>
                <a:spcPts val="0"/>
              </a:spcBef>
              <a:spcAft>
                <a:spcPts val="0"/>
              </a:spcAft>
              <a:buSzPts val="6000"/>
              <a:buNone/>
            </a:pPr>
            <a:r>
              <a:rPr lang="en-US" sz="3200">
                <a:latin typeface="Corbel"/>
                <a:ea typeface="Corbel"/>
                <a:cs typeface="Corbel"/>
                <a:sym typeface="Corbel"/>
              </a:rPr>
              <a:t>PERFORMANCE GOALS ALIGNED TO UN ODTP OBJECTIVES </a:t>
            </a:r>
            <a:endParaRPr sz="3200"/>
          </a:p>
        </p:txBody>
      </p:sp>
      <p:sp>
        <p:nvSpPr>
          <p:cNvPr id="258" name="Google Shape;258;p1"/>
          <p:cNvSpPr txBox="1"/>
          <p:nvPr/>
        </p:nvSpPr>
        <p:spPr>
          <a:xfrm>
            <a:off x="380815" y="4644023"/>
            <a:ext cx="11430300" cy="969456"/>
          </a:xfrm>
          <a:prstGeom prst="rect">
            <a:avLst/>
          </a:prstGeom>
          <a:noFill/>
          <a:ln>
            <a:noFill/>
          </a:ln>
        </p:spPr>
        <p:txBody>
          <a:bodyPr anchorCtr="0" anchor="t" bIns="45700" lIns="91425" spcFirstLastPara="1" rIns="91425" wrap="square" tIns="45700">
            <a:spAutoFit/>
          </a:bodyPr>
          <a:lstStyle/>
          <a:p>
            <a:pPr indent="0" lvl="0" marL="471805" marR="52070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Gill Sans"/>
                <a:ea typeface="Gill Sans"/>
                <a:cs typeface="Gill Sans"/>
                <a:sym typeface="Gill Sans"/>
              </a:rPr>
              <a:t>Mary Luz Rengifo Buitrago</a:t>
            </a:r>
            <a:endParaRPr/>
          </a:p>
          <a:p>
            <a:pPr indent="0" lvl="0" marL="471805" marR="520700" rtl="0" algn="ctr">
              <a:lnSpc>
                <a:spcPct val="100000"/>
              </a:lnSpc>
              <a:spcBef>
                <a:spcPts val="0"/>
              </a:spcBef>
              <a:spcAft>
                <a:spcPts val="0"/>
              </a:spcAft>
              <a:buClr>
                <a:srgbClr val="000000"/>
              </a:buClr>
              <a:buSzPts val="2400"/>
              <a:buFont typeface="Arial"/>
              <a:buNone/>
            </a:pPr>
            <a:r>
              <a:t/>
            </a:r>
            <a:endParaRPr b="0" i="0" sz="1400" u="none" cap="none" strike="noStrike">
              <a:solidFill>
                <a:srgbClr val="000000"/>
              </a:solidFill>
              <a:latin typeface="Arial"/>
              <a:ea typeface="Arial"/>
              <a:cs typeface="Arial"/>
              <a:sym typeface="Arial"/>
            </a:endParaRPr>
          </a:p>
          <a:p>
            <a:pPr indent="0" lvl="0" marL="471805" marR="520700" rtl="0" algn="ctr">
              <a:lnSpc>
                <a:spcPct val="100000"/>
              </a:lnSpc>
              <a:spcBef>
                <a:spcPts val="600"/>
              </a:spcBef>
              <a:spcAft>
                <a:spcPts val="0"/>
              </a:spcAft>
              <a:buClr>
                <a:srgbClr val="000000"/>
              </a:buClr>
              <a:buSzPts val="1400"/>
              <a:buFont typeface="Arial"/>
              <a:buNone/>
            </a:pPr>
            <a:r>
              <a:rPr b="1" i="0" lang="en-US" sz="1400" u="none" cap="none" strike="noStrike">
                <a:solidFill>
                  <a:schemeClr val="lt1"/>
                </a:solidFill>
                <a:latin typeface="Gill Sans"/>
                <a:ea typeface="Gill Sans"/>
                <a:cs typeface="Gill Sans"/>
                <a:sym typeface="Gill Sans"/>
              </a:rPr>
              <a:t>CARIBE EWS ICG, 26 April, Costa Rica</a:t>
            </a:r>
            <a:endParaRPr b="0" i="0" sz="1600" u="none" cap="none" strike="noStrike">
              <a:solidFill>
                <a:schemeClr val="lt1"/>
              </a:solidFill>
              <a:latin typeface="Gill Sans"/>
              <a:ea typeface="Gill Sans"/>
              <a:cs typeface="Gill Sans"/>
              <a:sym typeface="Gill Sans"/>
            </a:endParaRPr>
          </a:p>
        </p:txBody>
      </p:sp>
      <p:pic>
        <p:nvPicPr>
          <p:cNvPr descr="Logo, company name&#10;&#10;Description automatically generated" id="259" name="Google Shape;259;p1"/>
          <p:cNvPicPr preferRelativeResize="0"/>
          <p:nvPr/>
        </p:nvPicPr>
        <p:blipFill rotWithShape="1">
          <a:blip r:embed="rId3">
            <a:alphaModFix/>
          </a:blip>
          <a:srcRect b="0" l="0" r="0" t="0"/>
          <a:stretch/>
        </p:blipFill>
        <p:spPr>
          <a:xfrm>
            <a:off x="589465" y="481970"/>
            <a:ext cx="1447076" cy="1216449"/>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pic>
        <p:nvPicPr>
          <p:cNvPr id="260" name="Google Shape;260;p1"/>
          <p:cNvPicPr preferRelativeResize="0"/>
          <p:nvPr/>
        </p:nvPicPr>
        <p:blipFill rotWithShape="1">
          <a:blip r:embed="rId4">
            <a:alphaModFix/>
          </a:blip>
          <a:srcRect b="9973" l="0" r="0" t="10566"/>
          <a:stretch/>
        </p:blipFill>
        <p:spPr>
          <a:xfrm>
            <a:off x="10313076" y="424701"/>
            <a:ext cx="1447076" cy="1138773"/>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
          <p:cNvSpPr txBox="1"/>
          <p:nvPr>
            <p:ph type="title"/>
          </p:nvPr>
        </p:nvSpPr>
        <p:spPr>
          <a:xfrm>
            <a:off x="435006" y="284176"/>
            <a:ext cx="11345661" cy="935024"/>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SzPts val="1800"/>
              <a:buNone/>
            </a:pPr>
            <a:r>
              <a:rPr lang="en-US">
                <a:latin typeface="Corbel"/>
                <a:ea typeface="Corbel"/>
                <a:cs typeface="Corbel"/>
                <a:sym typeface="Corbel"/>
              </a:rPr>
              <a:t>1. GLOBAL GOALS KPI </a:t>
            </a:r>
            <a:r>
              <a:rPr lang="en-US">
                <a:latin typeface="Corbel"/>
                <a:ea typeface="Corbel"/>
                <a:cs typeface="Corbel"/>
                <a:sym typeface="Corbel"/>
                <a:extLst>
                  <a:ext uri="http://customooxmlschemas.google.com/">
                    <go:slidesCustomData xmlns:go="http://customooxmlschemas.google.com/" textRoundtripDataId="0"/>
                  </a:ext>
                </a:extLst>
              </a:rPr>
              <a:t>FRAMEWORK</a:t>
            </a:r>
            <a:endParaRPr>
              <a:latin typeface="Corbel"/>
              <a:ea typeface="Corbel"/>
              <a:cs typeface="Corbel"/>
              <a:sym typeface="Corbel"/>
            </a:endParaRPr>
          </a:p>
        </p:txBody>
      </p:sp>
      <p:sp>
        <p:nvSpPr>
          <p:cNvPr id="267" name="Google Shape;267;p3"/>
          <p:cNvSpPr txBox="1"/>
          <p:nvPr>
            <p:ph idx="1" type="body"/>
          </p:nvPr>
        </p:nvSpPr>
        <p:spPr>
          <a:xfrm>
            <a:off x="550416" y="1890944"/>
            <a:ext cx="11345661" cy="4664231"/>
          </a:xfrm>
          <a:prstGeom prst="rect">
            <a:avLst/>
          </a:prstGeom>
          <a:noFill/>
          <a:ln>
            <a:noFill/>
          </a:ln>
        </p:spPr>
        <p:txBody>
          <a:bodyPr anchorCtr="0" anchor="t" bIns="45700" lIns="91425" spcFirstLastPara="1" rIns="91425" wrap="square" tIns="45700">
            <a:normAutofit/>
          </a:bodyPr>
          <a:lstStyle/>
          <a:p>
            <a:pPr indent="-285750" lvl="1" marL="742950" rtl="0" algn="just">
              <a:lnSpc>
                <a:spcPct val="90000"/>
              </a:lnSpc>
              <a:spcBef>
                <a:spcPts val="600"/>
              </a:spcBef>
              <a:spcAft>
                <a:spcPts val="0"/>
              </a:spcAft>
              <a:buSzPts val="1800"/>
              <a:buFont typeface="Arial"/>
              <a:buChar char="•"/>
            </a:pPr>
            <a:r>
              <a:rPr lang="en-US">
                <a:solidFill>
                  <a:schemeClr val="lt1"/>
                </a:solidFill>
              </a:rPr>
              <a:t>GOAL 1: Understanding and Managing Tsunami Hazard and Risk</a:t>
            </a:r>
            <a:endParaRPr/>
          </a:p>
          <a:p>
            <a:pPr indent="-171450" lvl="1" marL="742950" rtl="0" algn="just">
              <a:lnSpc>
                <a:spcPct val="90000"/>
              </a:lnSpc>
              <a:spcBef>
                <a:spcPts val="1200"/>
              </a:spcBef>
              <a:spcAft>
                <a:spcPts val="0"/>
              </a:spcAft>
              <a:buSzPts val="1800"/>
              <a:buFont typeface="Arial"/>
              <a:buNone/>
            </a:pPr>
            <a:r>
              <a:t/>
            </a:r>
            <a:endParaRPr>
              <a:solidFill>
                <a:schemeClr val="lt1"/>
              </a:solidFill>
            </a:endParaRPr>
          </a:p>
          <a:p>
            <a:pPr indent="-285750" lvl="1" marL="742950" rtl="0" algn="just">
              <a:lnSpc>
                <a:spcPct val="90000"/>
              </a:lnSpc>
              <a:spcBef>
                <a:spcPts val="1200"/>
              </a:spcBef>
              <a:spcAft>
                <a:spcPts val="0"/>
              </a:spcAft>
              <a:buSzPts val="1800"/>
              <a:buFont typeface="Arial"/>
              <a:buChar char="•"/>
            </a:pPr>
            <a:r>
              <a:rPr lang="en-US">
                <a:solidFill>
                  <a:schemeClr val="lt1"/>
                </a:solidFill>
              </a:rPr>
              <a:t>GOAL 2: Tsunami Detection, Warning &amp; Dissemination</a:t>
            </a:r>
            <a:endParaRPr/>
          </a:p>
          <a:p>
            <a:pPr indent="-171450" lvl="1" marL="742950" rtl="0" algn="just">
              <a:lnSpc>
                <a:spcPct val="90000"/>
              </a:lnSpc>
              <a:spcBef>
                <a:spcPts val="1200"/>
              </a:spcBef>
              <a:spcAft>
                <a:spcPts val="0"/>
              </a:spcAft>
              <a:buSzPts val="1800"/>
              <a:buFont typeface="Arial"/>
              <a:buNone/>
            </a:pPr>
            <a:r>
              <a:t/>
            </a:r>
            <a:endParaRPr>
              <a:solidFill>
                <a:schemeClr val="lt1"/>
              </a:solidFill>
            </a:endParaRPr>
          </a:p>
          <a:p>
            <a:pPr indent="-285750" lvl="1" marL="742950" rtl="0" algn="just">
              <a:lnSpc>
                <a:spcPct val="90000"/>
              </a:lnSpc>
              <a:spcBef>
                <a:spcPts val="1200"/>
              </a:spcBef>
              <a:spcAft>
                <a:spcPts val="0"/>
              </a:spcAft>
              <a:buSzPts val="1800"/>
              <a:buFont typeface="Arial"/>
              <a:buChar char="•"/>
            </a:pPr>
            <a:r>
              <a:rPr lang="en-US">
                <a:solidFill>
                  <a:schemeClr val="lt1"/>
                </a:solidFill>
              </a:rPr>
              <a:t>GOAL 3: Enhancing tsunami preparedness for effective community response</a:t>
            </a:r>
            <a:endParaRPr/>
          </a:p>
          <a:p>
            <a:pPr indent="-171450" lvl="1" marL="742950" rtl="0" algn="just">
              <a:lnSpc>
                <a:spcPct val="90000"/>
              </a:lnSpc>
              <a:spcBef>
                <a:spcPts val="1200"/>
              </a:spcBef>
              <a:spcAft>
                <a:spcPts val="0"/>
              </a:spcAft>
              <a:buSzPts val="1800"/>
              <a:buFont typeface="Arial"/>
              <a:buNone/>
            </a:pPr>
            <a:r>
              <a:t/>
            </a:r>
            <a:endParaRPr>
              <a:solidFill>
                <a:schemeClr val="lt1"/>
              </a:solidFill>
            </a:endParaRPr>
          </a:p>
          <a:p>
            <a:pPr indent="-285750" lvl="1" marL="742950" rtl="0" algn="just">
              <a:lnSpc>
                <a:spcPct val="90000"/>
              </a:lnSpc>
              <a:spcBef>
                <a:spcPts val="1200"/>
              </a:spcBef>
              <a:spcAft>
                <a:spcPts val="0"/>
              </a:spcAft>
              <a:buSzPts val="1800"/>
              <a:buFont typeface="Arial"/>
              <a:buChar char="•"/>
            </a:pPr>
            <a:r>
              <a:rPr lang="en-US">
                <a:solidFill>
                  <a:schemeClr val="lt1"/>
                </a:solidFill>
              </a:rPr>
              <a:t>GOAL 4: Tsunami event response and recovery</a:t>
            </a:r>
            <a:endParaRPr/>
          </a:p>
          <a:p>
            <a:pPr indent="-171450" lvl="1" marL="742950" rtl="0" algn="just">
              <a:lnSpc>
                <a:spcPct val="90000"/>
              </a:lnSpc>
              <a:spcBef>
                <a:spcPts val="1200"/>
              </a:spcBef>
              <a:spcAft>
                <a:spcPts val="0"/>
              </a:spcAft>
              <a:buSzPts val="1800"/>
              <a:buFont typeface="Arial"/>
              <a:buNone/>
            </a:pPr>
            <a:r>
              <a:t/>
            </a:r>
            <a:endParaRPr>
              <a:solidFill>
                <a:schemeClr val="lt1"/>
              </a:solidFill>
            </a:endParaRPr>
          </a:p>
          <a:p>
            <a:pPr indent="-285750" lvl="1" marL="742950" rtl="0" algn="just">
              <a:lnSpc>
                <a:spcPct val="90000"/>
              </a:lnSpc>
              <a:spcBef>
                <a:spcPts val="1200"/>
              </a:spcBef>
              <a:spcAft>
                <a:spcPts val="0"/>
              </a:spcAft>
              <a:buSzPts val="1800"/>
              <a:buFont typeface="Arial"/>
              <a:buChar char="•"/>
            </a:pPr>
            <a:r>
              <a:rPr lang="en-US">
                <a:solidFill>
                  <a:schemeClr val="lt1"/>
                </a:solidFill>
              </a:rPr>
              <a:t>GOAL 5: Global ocean coordination, cooperation and partnerships (Working Group/ICG Leaders Only)</a:t>
            </a:r>
            <a:endParaRPr>
              <a:solidFill>
                <a:schemeClr val="lt1"/>
              </a:solidFill>
            </a:endParaRPr>
          </a:p>
          <a:p>
            <a:pPr indent="0" lvl="0" marL="0" rtl="0" algn="l">
              <a:lnSpc>
                <a:spcPct val="90000"/>
              </a:lnSpc>
              <a:spcBef>
                <a:spcPts val="1800"/>
              </a:spcBef>
              <a:spcAft>
                <a:spcPts val="0"/>
              </a:spcAft>
              <a:buSzPts val="1800"/>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5"/>
          <p:cNvSpPr txBox="1"/>
          <p:nvPr>
            <p:ph type="title"/>
          </p:nvPr>
        </p:nvSpPr>
        <p:spPr>
          <a:xfrm>
            <a:off x="435006" y="284176"/>
            <a:ext cx="11345661" cy="907315"/>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SzPts val="1800"/>
              <a:buNone/>
            </a:pPr>
            <a:r>
              <a:rPr lang="en-US">
                <a:latin typeface="Corbel"/>
                <a:ea typeface="Corbel"/>
                <a:cs typeface="Corbel"/>
                <a:sym typeface="Corbel"/>
              </a:rPr>
              <a:t>1. Tsunami Risk Knowledge:</a:t>
            </a:r>
            <a:endParaRPr>
              <a:latin typeface="Corbel"/>
              <a:ea typeface="Corbel"/>
              <a:cs typeface="Corbel"/>
              <a:sym typeface="Corbel"/>
            </a:endParaRPr>
          </a:p>
        </p:txBody>
      </p:sp>
      <p:graphicFrame>
        <p:nvGraphicFramePr>
          <p:cNvPr id="274" name="Google Shape;274;p5"/>
          <p:cNvGraphicFramePr/>
          <p:nvPr/>
        </p:nvGraphicFramePr>
        <p:xfrm>
          <a:off x="157029" y="1572535"/>
          <a:ext cx="3000000" cy="3000000"/>
        </p:xfrm>
        <a:graphic>
          <a:graphicData uri="http://schemas.openxmlformats.org/drawingml/2006/table">
            <a:tbl>
              <a:tblPr>
                <a:noFill/>
                <a:tableStyleId>{683B0572-0F2A-4BF8-9F11-36397FCDE6B4}</a:tableStyleId>
              </a:tblPr>
              <a:tblGrid>
                <a:gridCol w="5733700"/>
                <a:gridCol w="1530850"/>
                <a:gridCol w="1325575"/>
                <a:gridCol w="1586500"/>
                <a:gridCol w="1701325"/>
              </a:tblGrid>
              <a:tr h="241175">
                <a:tc>
                  <a:txBody>
                    <a:bodyPr/>
                    <a:lstStyle/>
                    <a:p>
                      <a:pPr indent="0" lvl="0" marL="0" marR="0" rtl="0" algn="ctr">
                        <a:lnSpc>
                          <a:spcPct val="100000"/>
                        </a:lnSpc>
                        <a:spcBef>
                          <a:spcPts val="0"/>
                        </a:spcBef>
                        <a:spcAft>
                          <a:spcPts val="0"/>
                        </a:spcAft>
                        <a:buNone/>
                      </a:pPr>
                      <a:r>
                        <a:rPr b="1" i="0" lang="en-US" sz="1400" u="none" cap="none" strike="noStrike">
                          <a:solidFill>
                            <a:schemeClr val="dk2"/>
                          </a:solidFill>
                          <a:latin typeface="Corbel"/>
                          <a:ea typeface="Corbel"/>
                          <a:cs typeface="Corbel"/>
                          <a:sym typeface="Corbel"/>
                        </a:rPr>
                        <a:t>TARGETS</a:t>
                      </a:r>
                      <a:endParaRPr/>
                    </a:p>
                  </a:txBody>
                  <a:tcPr marT="8600" marB="0" marR="8600" marL="86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1" i="0" lang="en-US" sz="1400" u="none" cap="none" strike="noStrike">
                          <a:solidFill>
                            <a:schemeClr val="dk2"/>
                          </a:solidFill>
                          <a:latin typeface="Corbel"/>
                          <a:ea typeface="Corbel"/>
                          <a:cs typeface="Corbel"/>
                          <a:sym typeface="Corbel"/>
                        </a:rPr>
                        <a:t>0% - 25%</a:t>
                      </a:r>
                      <a:endParaRPr/>
                    </a:p>
                  </a:txBody>
                  <a:tcPr marT="8600" marB="0" marR="8600" marL="86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1" i="0" lang="en-US" sz="1400" u="none" cap="none" strike="noStrike">
                          <a:solidFill>
                            <a:schemeClr val="dk2"/>
                          </a:solidFill>
                          <a:latin typeface="Corbel"/>
                          <a:ea typeface="Corbel"/>
                          <a:cs typeface="Corbel"/>
                          <a:sym typeface="Corbel"/>
                        </a:rPr>
                        <a:t>25% - 50%</a:t>
                      </a:r>
                      <a:endParaRPr/>
                    </a:p>
                  </a:txBody>
                  <a:tcPr marT="8600" marB="0" marR="8600" marL="86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1" i="0" lang="en-US" sz="1400" u="none" cap="none" strike="noStrike">
                          <a:solidFill>
                            <a:schemeClr val="dk2"/>
                          </a:solidFill>
                          <a:latin typeface="Corbel"/>
                          <a:ea typeface="Corbel"/>
                          <a:cs typeface="Corbel"/>
                          <a:sym typeface="Corbel"/>
                        </a:rPr>
                        <a:t>50%-75%</a:t>
                      </a:r>
                      <a:endParaRPr/>
                    </a:p>
                  </a:txBody>
                  <a:tcPr marT="8600" marB="0" marR="8600" marL="86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1" i="0" lang="en-US" sz="1400" u="none" cap="none" strike="noStrike">
                          <a:solidFill>
                            <a:schemeClr val="dk2"/>
                          </a:solidFill>
                          <a:latin typeface="Corbel"/>
                          <a:ea typeface="Corbel"/>
                          <a:cs typeface="Corbel"/>
                          <a:sym typeface="Corbel"/>
                        </a:rPr>
                        <a:t>75%-100%</a:t>
                      </a:r>
                      <a:endParaRPr/>
                    </a:p>
                  </a:txBody>
                  <a:tcPr marT="8600" marB="0" marR="8600" marL="86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964700">
                <a:tc>
                  <a:txBody>
                    <a:bodyPr/>
                    <a:lstStyle/>
                    <a:p>
                      <a:pPr indent="0" lvl="0" marL="0" marR="0" rtl="0" algn="just">
                        <a:lnSpc>
                          <a:spcPct val="100000"/>
                        </a:lnSpc>
                        <a:spcBef>
                          <a:spcPts val="0"/>
                        </a:spcBef>
                        <a:spcAft>
                          <a:spcPts val="0"/>
                        </a:spcAft>
                        <a:buNone/>
                      </a:pPr>
                      <a:r>
                        <a:rPr b="0" i="0" lang="en-US" sz="1400" u="none" cap="none" strike="noStrike">
                          <a:solidFill>
                            <a:schemeClr val="lt1"/>
                          </a:solidFill>
                          <a:latin typeface="Corbel"/>
                          <a:ea typeface="Corbel"/>
                          <a:cs typeface="Corbel"/>
                          <a:sym typeface="Corbel"/>
                        </a:rPr>
                        <a:t>Develop methodology and supporting guidance for the modelling, designation and mapping of tsunami inundation and evacuation zones, including multi-scenario, location-based risk assessment of tsunami hazard characteristics vulnerability, exposure, likelihood and consequences. </a:t>
                      </a:r>
                      <a:endParaRPr/>
                    </a:p>
                  </a:txBody>
                  <a:tcPr marT="8600" marB="0" marR="8600" marL="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Corbel"/>
                          <a:ea typeface="Corbel"/>
                          <a:cs typeface="Corbel"/>
                          <a:sym typeface="Corbel"/>
                        </a:rPr>
                        <a:t>No methodology in place</a:t>
                      </a:r>
                      <a:endParaRPr/>
                    </a:p>
                  </a:txBody>
                  <a:tcPr marT="8600" marB="0" marR="8600" marL="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Corbel"/>
                          <a:ea typeface="Corbel"/>
                          <a:cs typeface="Corbel"/>
                          <a:sym typeface="Corbel"/>
                        </a:rPr>
                        <a:t>Methodology in development stage</a:t>
                      </a:r>
                      <a:endParaRPr b="0" i="0" sz="1400" u="none" cap="none" strike="noStrike">
                        <a:solidFill>
                          <a:schemeClr val="lt1"/>
                        </a:solidFill>
                        <a:latin typeface="Corbel"/>
                        <a:ea typeface="Corbel"/>
                        <a:cs typeface="Corbel"/>
                        <a:sym typeface="Corbel"/>
                      </a:endParaRPr>
                    </a:p>
                  </a:txBody>
                  <a:tcPr marT="8600" marB="0" marR="8600" marL="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Corbel"/>
                          <a:ea typeface="Corbel"/>
                          <a:cs typeface="Corbel"/>
                          <a:sym typeface="Corbel"/>
                        </a:rPr>
                        <a:t>Methodology developed, no supporting guidance</a:t>
                      </a:r>
                      <a:endParaRPr/>
                    </a:p>
                  </a:txBody>
                  <a:tcPr marT="8600" marB="0" marR="8600" marL="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Corbel"/>
                          <a:ea typeface="Corbel"/>
                          <a:cs typeface="Corbel"/>
                          <a:sym typeface="Corbel"/>
                        </a:rPr>
                        <a:t>All complete</a:t>
                      </a:r>
                      <a:endParaRPr/>
                    </a:p>
                  </a:txBody>
                  <a:tcPr marT="8600" marB="0" marR="8600" marL="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157625">
                <a:tc>
                  <a:txBody>
                    <a:bodyPr/>
                    <a:lstStyle/>
                    <a:p>
                      <a:pPr indent="0" lvl="0" marL="0" marR="0" rtl="0" algn="just">
                        <a:lnSpc>
                          <a:spcPct val="100000"/>
                        </a:lnSpc>
                        <a:spcBef>
                          <a:spcPts val="0"/>
                        </a:spcBef>
                        <a:spcAft>
                          <a:spcPts val="0"/>
                        </a:spcAft>
                        <a:buNone/>
                      </a:pPr>
                      <a:r>
                        <a:rPr b="0" i="0" lang="en-US" sz="1400" u="none" cap="none" strike="noStrike">
                          <a:solidFill>
                            <a:schemeClr val="lt1"/>
                          </a:solidFill>
                          <a:latin typeface="Corbel"/>
                          <a:ea typeface="Corbel"/>
                          <a:cs typeface="Corbel"/>
                          <a:sym typeface="Corbel"/>
                        </a:rPr>
                        <a:t>Develop a catalogue of tsunami records </a:t>
                      </a:r>
                      <a:endParaRPr/>
                    </a:p>
                  </a:txBody>
                  <a:tcPr marT="8600" marB="0" marR="8600" marL="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Corbel"/>
                          <a:ea typeface="Corbel"/>
                          <a:cs typeface="Corbel"/>
                          <a:sym typeface="Corbel"/>
                        </a:rPr>
                        <a:t>No tsunami records catalogue</a:t>
                      </a:r>
                      <a:endParaRPr/>
                    </a:p>
                  </a:txBody>
                  <a:tcPr marT="8600" marB="0" marR="8600" marL="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Corbel"/>
                          <a:ea typeface="Corbel"/>
                          <a:cs typeface="Corbel"/>
                          <a:sym typeface="Corbel"/>
                        </a:rPr>
                        <a:t>Tsunami records catalogue based in observers memories compiled in a book or text </a:t>
                      </a:r>
                      <a:endParaRPr/>
                    </a:p>
                  </a:txBody>
                  <a:tcPr marT="8600" marB="0" marR="8600" marL="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Corbel"/>
                          <a:ea typeface="Corbel"/>
                          <a:cs typeface="Corbel"/>
                          <a:sym typeface="Corbel"/>
                        </a:rPr>
                        <a:t>Tsunami records catalogue with cientific reserch, paleotsunami, sea level records, numerical modelling compiled in a book or text</a:t>
                      </a:r>
                      <a:endParaRPr/>
                    </a:p>
                  </a:txBody>
                  <a:tcPr marT="8600" marB="0" marR="8600" marL="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Corbel"/>
                          <a:ea typeface="Corbel"/>
                          <a:cs typeface="Corbel"/>
                          <a:sym typeface="Corbel"/>
                        </a:rPr>
                        <a:t>Tsunami records catalogue with interactive viewer including cientific reserch, paleotsunami, sea level records, numerical modelling</a:t>
                      </a:r>
                      <a:endParaRPr b="0" i="0" sz="1400" u="none" cap="none" strike="noStrike">
                        <a:solidFill>
                          <a:schemeClr val="lt1"/>
                        </a:solidFill>
                        <a:latin typeface="Corbel"/>
                        <a:ea typeface="Corbel"/>
                        <a:cs typeface="Corbel"/>
                        <a:sym typeface="Corbel"/>
                      </a:endParaRPr>
                    </a:p>
                  </a:txBody>
                  <a:tcPr marT="8600" marB="0" marR="8600" marL="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71750">
                <a:tc>
                  <a:txBody>
                    <a:bodyPr/>
                    <a:lstStyle/>
                    <a:p>
                      <a:pPr indent="0" lvl="0" marL="0" marR="0" rtl="0" algn="just">
                        <a:lnSpc>
                          <a:spcPct val="100000"/>
                        </a:lnSpc>
                        <a:spcBef>
                          <a:spcPts val="0"/>
                        </a:spcBef>
                        <a:spcAft>
                          <a:spcPts val="0"/>
                        </a:spcAft>
                        <a:buNone/>
                      </a:pPr>
                      <a:r>
                        <a:rPr b="0" i="0" lang="en-US" sz="1400" u="none" cap="none" strike="noStrike">
                          <a:solidFill>
                            <a:schemeClr val="lt1"/>
                          </a:solidFill>
                          <a:latin typeface="Corbel"/>
                          <a:ea typeface="Corbel"/>
                          <a:cs typeface="Corbel"/>
                          <a:sym typeface="Corbel"/>
                        </a:rPr>
                        <a:t>Identify vulnerable groups and identify total and disaggregated numbers for population at risk in the tsunami hazard zone </a:t>
                      </a:r>
                      <a:endParaRPr/>
                    </a:p>
                  </a:txBody>
                  <a:tcPr marT="8600" marB="0" marR="8600" marL="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Corbel"/>
                          <a:ea typeface="Corbel"/>
                          <a:cs typeface="Corbel"/>
                          <a:sym typeface="Corbel"/>
                        </a:rPr>
                        <a:t>Number of people at risk in the tsunami hazard zone is not estimated</a:t>
                      </a:r>
                      <a:endParaRPr/>
                    </a:p>
                  </a:txBody>
                  <a:tcPr marT="8600" marB="0" marR="8600" marL="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Corbel"/>
                          <a:ea typeface="Corbel"/>
                          <a:cs typeface="Corbel"/>
                          <a:sym typeface="Corbel"/>
                        </a:rPr>
                        <a:t>25-50% Of people at risk in the tsunami hazard zone estimated</a:t>
                      </a:r>
                      <a:endParaRPr/>
                    </a:p>
                  </a:txBody>
                  <a:tcPr marT="8600" marB="0" marR="8600" marL="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Corbel"/>
                          <a:ea typeface="Corbel"/>
                          <a:cs typeface="Corbel"/>
                          <a:sym typeface="Corbel"/>
                        </a:rPr>
                        <a:t>50-75% Of people at risk in the tsunami hazard zone estimated</a:t>
                      </a:r>
                      <a:endParaRPr/>
                    </a:p>
                  </a:txBody>
                  <a:tcPr marT="8600" marB="0" marR="8600" marL="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Corbel"/>
                          <a:ea typeface="Corbel"/>
                          <a:cs typeface="Corbel"/>
                          <a:sym typeface="Corbel"/>
                        </a:rPr>
                        <a:t>75-100%  Of people at risk in the tsunami hazard zone estimated</a:t>
                      </a:r>
                      <a:endParaRPr/>
                    </a:p>
                  </a:txBody>
                  <a:tcPr marT="8600" marB="0" marR="8600" marL="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71750">
                <a:tc>
                  <a:txBody>
                    <a:bodyPr/>
                    <a:lstStyle/>
                    <a:p>
                      <a:pPr indent="0" lvl="0" marL="0" marR="0" rtl="0" algn="just">
                        <a:lnSpc>
                          <a:spcPct val="100000"/>
                        </a:lnSpc>
                        <a:spcBef>
                          <a:spcPts val="0"/>
                        </a:spcBef>
                        <a:spcAft>
                          <a:spcPts val="0"/>
                        </a:spcAft>
                        <a:buNone/>
                      </a:pPr>
                      <a:r>
                        <a:rPr b="0" i="0" lang="en-US" sz="1400" u="none" cap="none" strike="noStrike">
                          <a:solidFill>
                            <a:schemeClr val="lt1"/>
                          </a:solidFill>
                          <a:latin typeface="Corbel"/>
                          <a:ea typeface="Corbel"/>
                          <a:cs typeface="Corbel"/>
                          <a:sym typeface="Corbel"/>
                        </a:rPr>
                        <a:t>Develop a dataviewer or catalogue of tsunami source scenarios available</a:t>
                      </a:r>
                      <a:endParaRPr/>
                    </a:p>
                    <a:p>
                      <a:pPr indent="0" lvl="0" marL="0" marR="0" rtl="0" algn="just">
                        <a:lnSpc>
                          <a:spcPct val="100000"/>
                        </a:lnSpc>
                        <a:spcBef>
                          <a:spcPts val="0"/>
                        </a:spcBef>
                        <a:spcAft>
                          <a:spcPts val="0"/>
                        </a:spcAft>
                        <a:buNone/>
                      </a:pPr>
                      <a:r>
                        <a:t/>
                      </a:r>
                      <a:endParaRPr b="0" i="0" sz="1400" u="none" cap="none" strike="noStrike">
                        <a:solidFill>
                          <a:schemeClr val="lt1"/>
                        </a:solidFill>
                        <a:latin typeface="Corbel"/>
                        <a:ea typeface="Corbel"/>
                        <a:cs typeface="Corbel"/>
                        <a:sym typeface="Corbel"/>
                      </a:endParaRPr>
                    </a:p>
                    <a:p>
                      <a:pPr indent="0" lvl="0" marL="0" marR="0" rtl="0" algn="just">
                        <a:lnSpc>
                          <a:spcPct val="100000"/>
                        </a:lnSpc>
                        <a:spcBef>
                          <a:spcPts val="0"/>
                        </a:spcBef>
                        <a:spcAft>
                          <a:spcPts val="0"/>
                        </a:spcAft>
                        <a:buNone/>
                      </a:pPr>
                      <a:r>
                        <a:t/>
                      </a:r>
                      <a:endParaRPr b="0" i="0" sz="1400" u="none" cap="none" strike="noStrike">
                        <a:solidFill>
                          <a:schemeClr val="lt1"/>
                        </a:solidFill>
                        <a:latin typeface="Corbel"/>
                        <a:ea typeface="Corbel"/>
                        <a:cs typeface="Corbel"/>
                        <a:sym typeface="Corbel"/>
                      </a:endParaRPr>
                    </a:p>
                    <a:p>
                      <a:pPr indent="0" lvl="0" marL="0" marR="0" rtl="0" algn="just">
                        <a:lnSpc>
                          <a:spcPct val="100000"/>
                        </a:lnSpc>
                        <a:spcBef>
                          <a:spcPts val="0"/>
                        </a:spcBef>
                        <a:spcAft>
                          <a:spcPts val="0"/>
                        </a:spcAft>
                        <a:buNone/>
                      </a:pPr>
                      <a:r>
                        <a:t/>
                      </a:r>
                      <a:endParaRPr b="0" i="0" sz="1400" u="none" cap="none" strike="noStrike">
                        <a:solidFill>
                          <a:schemeClr val="lt1"/>
                        </a:solidFill>
                        <a:latin typeface="Corbel"/>
                        <a:ea typeface="Corbel"/>
                        <a:cs typeface="Corbel"/>
                        <a:sym typeface="Corbel"/>
                      </a:endParaRPr>
                    </a:p>
                  </a:txBody>
                  <a:tcPr marT="8600" marB="0" marR="8600" marL="86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Corbel"/>
                          <a:ea typeface="Corbel"/>
                          <a:cs typeface="Corbel"/>
                          <a:sym typeface="Corbel"/>
                        </a:rPr>
                        <a:t>No tsunami dataviewer or catalogue</a:t>
                      </a:r>
                      <a:endParaRPr/>
                    </a:p>
                  </a:txBody>
                  <a:tcPr marT="8600" marB="0" marR="8600" marL="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Corbel"/>
                          <a:ea typeface="Corbel"/>
                          <a:cs typeface="Corbel"/>
                          <a:sym typeface="Corbel"/>
                        </a:rPr>
                        <a:t>Tsunami sources scenarios available compiled in a book catalogue in process</a:t>
                      </a:r>
                      <a:endParaRPr/>
                    </a:p>
                  </a:txBody>
                  <a:tcPr marT="8600" marB="0" marR="8600" marL="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Corbel"/>
                          <a:ea typeface="Corbel"/>
                          <a:cs typeface="Corbel"/>
                          <a:sym typeface="Corbel"/>
                        </a:rPr>
                        <a:t>Tsunami source scenarios compiled in a book catalogue completed  </a:t>
                      </a:r>
                      <a:endParaRPr/>
                    </a:p>
                  </a:txBody>
                  <a:tcPr marT="8600" marB="0" marR="8600" marL="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Corbel"/>
                          <a:ea typeface="Corbel"/>
                          <a:cs typeface="Corbel"/>
                          <a:sym typeface="Corbel"/>
                        </a:rPr>
                        <a:t>Tsunami sources scenarios compiled in a boom catalogue and available online in a data viewer</a:t>
                      </a:r>
                      <a:endParaRPr/>
                    </a:p>
                  </a:txBody>
                  <a:tcPr marT="8600" marB="0" marR="8600" marL="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10"/>
          <p:cNvSpPr txBox="1"/>
          <p:nvPr>
            <p:ph type="title"/>
          </p:nvPr>
        </p:nvSpPr>
        <p:spPr>
          <a:xfrm>
            <a:off x="435006" y="284176"/>
            <a:ext cx="11345661" cy="1030274"/>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SzPts val="1800"/>
              <a:buNone/>
            </a:pPr>
            <a:r>
              <a:rPr lang="en-US">
                <a:latin typeface="Corbel"/>
                <a:ea typeface="Corbel"/>
                <a:cs typeface="Corbel"/>
                <a:sym typeface="Corbel"/>
              </a:rPr>
              <a:t>2. Tsunami Detection, Analysis and Forecasting</a:t>
            </a:r>
            <a:r>
              <a:rPr b="1" i="0" lang="en-US" sz="4000" u="none" cap="none" strike="noStrike">
                <a:solidFill>
                  <a:srgbClr val="FFFF00"/>
                </a:solidFill>
                <a:latin typeface="Gill Sans"/>
                <a:ea typeface="Gill Sans"/>
                <a:cs typeface="Gill Sans"/>
                <a:sym typeface="Gill Sans"/>
              </a:rPr>
              <a:t> </a:t>
            </a:r>
            <a:r>
              <a:rPr lang="en-US">
                <a:latin typeface="Corbel"/>
                <a:ea typeface="Corbel"/>
                <a:cs typeface="Corbel"/>
                <a:sym typeface="Corbel"/>
              </a:rPr>
              <a:t>:</a:t>
            </a:r>
            <a:endParaRPr>
              <a:latin typeface="Corbel"/>
              <a:ea typeface="Corbel"/>
              <a:cs typeface="Corbel"/>
              <a:sym typeface="Corbel"/>
            </a:endParaRPr>
          </a:p>
        </p:txBody>
      </p:sp>
      <p:sp>
        <p:nvSpPr>
          <p:cNvPr id="281" name="Google Shape;281;p10"/>
          <p:cNvSpPr txBox="1"/>
          <p:nvPr>
            <p:ph idx="1" type="body"/>
          </p:nvPr>
        </p:nvSpPr>
        <p:spPr>
          <a:xfrm>
            <a:off x="71437" y="1814475"/>
            <a:ext cx="11756994" cy="45435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200"/>
              </a:spcBef>
              <a:spcAft>
                <a:spcPts val="0"/>
              </a:spcAft>
              <a:buSzPts val="1800"/>
              <a:buChar char="▪"/>
            </a:pPr>
            <a:r>
              <a:rPr b="0" i="0" lang="en-US" sz="1800" u="none" strike="noStrike">
                <a:solidFill>
                  <a:srgbClr val="000000"/>
                </a:solidFill>
                <a:latin typeface="Calibri"/>
                <a:ea typeface="Calibri"/>
                <a:cs typeface="Calibri"/>
                <a:sym typeface="Calibri"/>
              </a:rPr>
              <a:t>	</a:t>
            </a:r>
            <a:endParaRPr/>
          </a:p>
          <a:p>
            <a:pPr indent="0" lvl="0" marL="0" rtl="0" algn="l">
              <a:lnSpc>
                <a:spcPct val="90000"/>
              </a:lnSpc>
              <a:spcBef>
                <a:spcPts val="1200"/>
              </a:spcBef>
              <a:spcAft>
                <a:spcPts val="0"/>
              </a:spcAft>
              <a:buSzPts val="1800"/>
              <a:buNone/>
            </a:pPr>
            <a:r>
              <a:t/>
            </a:r>
            <a:endParaRPr/>
          </a:p>
        </p:txBody>
      </p:sp>
      <p:graphicFrame>
        <p:nvGraphicFramePr>
          <p:cNvPr id="282" name="Google Shape;282;p10"/>
          <p:cNvGraphicFramePr/>
          <p:nvPr/>
        </p:nvGraphicFramePr>
        <p:xfrm>
          <a:off x="139917" y="1314450"/>
          <a:ext cx="3000000" cy="3000000"/>
        </p:xfrm>
        <a:graphic>
          <a:graphicData uri="http://schemas.openxmlformats.org/drawingml/2006/table">
            <a:tbl>
              <a:tblPr>
                <a:noFill/>
                <a:tableStyleId>{683B0572-0F2A-4BF8-9F11-36397FCDE6B4}</a:tableStyleId>
              </a:tblPr>
              <a:tblGrid>
                <a:gridCol w="5217175"/>
                <a:gridCol w="1681025"/>
                <a:gridCol w="1616575"/>
                <a:gridCol w="1572600"/>
                <a:gridCol w="1848475"/>
              </a:tblGrid>
              <a:tr h="266325">
                <a:tc>
                  <a:txBody>
                    <a:bodyPr/>
                    <a:lstStyle/>
                    <a:p>
                      <a:pPr indent="0" lvl="0" marL="0" marR="0" rtl="0" algn="ctr">
                        <a:lnSpc>
                          <a:spcPct val="100000"/>
                        </a:lnSpc>
                        <a:spcBef>
                          <a:spcPts val="0"/>
                        </a:spcBef>
                        <a:spcAft>
                          <a:spcPts val="0"/>
                        </a:spcAft>
                        <a:buNone/>
                      </a:pPr>
                      <a:r>
                        <a:rPr b="1" i="0" lang="en-US" sz="1300" u="none" cap="none" strike="noStrike">
                          <a:solidFill>
                            <a:schemeClr val="dk2"/>
                          </a:solidFill>
                          <a:latin typeface="Corbel"/>
                          <a:ea typeface="Corbel"/>
                          <a:cs typeface="Corbel"/>
                          <a:sym typeface="Corbel"/>
                        </a:rPr>
                        <a:t>TARGETS</a:t>
                      </a:r>
                      <a:endParaRPr/>
                    </a:p>
                  </a:txBody>
                  <a:tcPr marT="7125" marB="0" marR="7125" marL="71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1" i="0" lang="en-US" sz="1300" u="none" cap="none" strike="noStrike">
                          <a:solidFill>
                            <a:schemeClr val="dk2"/>
                          </a:solidFill>
                          <a:latin typeface="Corbel"/>
                          <a:ea typeface="Corbel"/>
                          <a:cs typeface="Corbel"/>
                          <a:sym typeface="Corbel"/>
                        </a:rPr>
                        <a:t>0% - 25%</a:t>
                      </a:r>
                      <a:endParaRPr/>
                    </a:p>
                  </a:txBody>
                  <a:tcPr marT="7125" marB="0" marR="7125" marL="71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1" i="0" lang="en-US" sz="1300" u="none" cap="none" strike="noStrike">
                          <a:solidFill>
                            <a:schemeClr val="dk2"/>
                          </a:solidFill>
                          <a:latin typeface="Corbel"/>
                          <a:ea typeface="Corbel"/>
                          <a:cs typeface="Corbel"/>
                          <a:sym typeface="Corbel"/>
                        </a:rPr>
                        <a:t>25% - 50%</a:t>
                      </a:r>
                      <a:endParaRPr/>
                    </a:p>
                  </a:txBody>
                  <a:tcPr marT="7125" marB="0" marR="7125" marL="71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1" i="0" lang="en-US" sz="1300" u="none" cap="none" strike="noStrike">
                          <a:solidFill>
                            <a:schemeClr val="dk2"/>
                          </a:solidFill>
                          <a:latin typeface="Corbel"/>
                          <a:ea typeface="Corbel"/>
                          <a:cs typeface="Corbel"/>
                          <a:sym typeface="Corbel"/>
                        </a:rPr>
                        <a:t>50%-75%</a:t>
                      </a:r>
                      <a:endParaRPr/>
                    </a:p>
                  </a:txBody>
                  <a:tcPr marT="7125" marB="0" marR="7125" marL="71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1" i="0" lang="en-US" sz="1300" u="none" cap="none" strike="noStrike">
                          <a:solidFill>
                            <a:schemeClr val="dk2"/>
                          </a:solidFill>
                          <a:latin typeface="Corbel"/>
                          <a:ea typeface="Corbel"/>
                          <a:cs typeface="Corbel"/>
                          <a:sym typeface="Corbel"/>
                        </a:rPr>
                        <a:t>75%-100%</a:t>
                      </a:r>
                      <a:endParaRPr/>
                    </a:p>
                  </a:txBody>
                  <a:tcPr marT="7125" marB="0" marR="7125" marL="71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1560350">
                <a:tc>
                  <a:txBody>
                    <a:bodyPr/>
                    <a:lstStyle/>
                    <a:p>
                      <a:pPr indent="0" lvl="0" marL="0" marR="0" rtl="0" algn="just">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Build and sustain seismic, sea level and other observational network coverage necessary to rapidly detect and analyze all potential tsunami sources. </a:t>
                      </a:r>
                      <a:endParaRPr/>
                    </a:p>
                  </a:txBody>
                  <a:tcPr marT="7125" marB="0" marR="7125" marL="7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Seismic, sea level and other observational networks such as deep ocean, coastal sensors, coastal radars, GNSS are not in place</a:t>
                      </a:r>
                      <a:endParaRPr/>
                    </a:p>
                  </a:txBody>
                  <a:tcPr marT="7125" marB="0" marR="7125" marL="7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Seismic, sea level and other observational networks such as deep ocean, coastal sensors, coastal radars, GNSS up to 50% of required coverage in place</a:t>
                      </a:r>
                      <a:endParaRPr/>
                    </a:p>
                  </a:txBody>
                  <a:tcPr marT="7125" marB="0" marR="7125" marL="7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Seismic, sea level and other observational networks such as deep ocean, coastal sensors, coastal radars, GNSS up to 75% of required coverage in place</a:t>
                      </a:r>
                      <a:endParaRPr/>
                    </a:p>
                  </a:txBody>
                  <a:tcPr marT="7125" marB="0" marR="7125" marL="7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Seismic, sea level and other observational networks such as deep ocean, coastal sensors, coastal radars, GNSS full coverage of known sources and contributing to sustained ocean wide seismic network</a:t>
                      </a:r>
                      <a:endParaRPr/>
                    </a:p>
                  </a:txBody>
                  <a:tcPr marT="7125" marB="0" marR="7125" marL="7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011300">
                <a:tc>
                  <a:txBody>
                    <a:bodyPr/>
                    <a:lstStyle/>
                    <a:p>
                      <a:pPr indent="0" lvl="0" marL="0" marR="0" rtl="0" algn="just">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Enhance, where appropriate, observational networks to rapidly detect and analyze all potential tsunami sources. </a:t>
                      </a:r>
                      <a:endParaRPr/>
                    </a:p>
                  </a:txBody>
                  <a:tcPr marT="7125" marB="0" marR="7125" marL="7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Tsunamigenic Earthquakes detection &gt;5min ; No identification of potential atypycal tsunami sources</a:t>
                      </a:r>
                      <a:endParaRPr/>
                    </a:p>
                  </a:txBody>
                  <a:tcPr marT="7125" marB="0" marR="7125" marL="7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Tsunamigenic earthquake detection 2-5min;  Potential atypical sources  not identified</a:t>
                      </a:r>
                      <a:endParaRPr/>
                    </a:p>
                  </a:txBody>
                  <a:tcPr marT="7125" marB="0" marR="7125" marL="7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Tsunamigenic earthquake detection 2min; Potential atypical sources identified</a:t>
                      </a:r>
                      <a:endParaRPr/>
                    </a:p>
                  </a:txBody>
                  <a:tcPr marT="7125" marB="0" marR="7125" marL="7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Tsunamigenic earthquake detection &lt;2 min; Instrumentation installed to detect atypical tsunami sources</a:t>
                      </a:r>
                      <a:endParaRPr/>
                    </a:p>
                  </a:txBody>
                  <a:tcPr marT="7125" marB="0" marR="7125" marL="7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941825">
                <a:tc>
                  <a:txBody>
                    <a:bodyPr/>
                    <a:lstStyle/>
                    <a:p>
                      <a:pPr indent="0" lvl="0" marL="0" marR="0" rtl="0" algn="just">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Make seismic (real-time) and other observational seismic data needed for rapid tsunami source detection and evaluation, available freely from monitoring networks, accurately and timely to TSPs and NTWCs</a:t>
                      </a:r>
                      <a:endParaRPr/>
                    </a:p>
                  </a:txBody>
                  <a:tcPr marT="7125" marB="0" marR="7125" marL="7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Data is not shared</a:t>
                      </a:r>
                      <a:endParaRPr b="0" i="0" sz="1300" u="none" cap="none" strike="noStrike">
                        <a:solidFill>
                          <a:schemeClr val="lt1"/>
                        </a:solidFill>
                        <a:latin typeface="Corbel"/>
                        <a:ea typeface="Corbel"/>
                        <a:cs typeface="Corbel"/>
                        <a:sym typeface="Corbel"/>
                      </a:endParaRPr>
                    </a:p>
                  </a:txBody>
                  <a:tcPr marT="7125" marB="0" marR="7125" marL="7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Select data shared (&lt;50%) or Data shared but relies on a single communication line</a:t>
                      </a:r>
                      <a:endParaRPr/>
                    </a:p>
                  </a:txBody>
                  <a:tcPr marT="7125" marB="0" marR="7125" marL="7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Select data shared (&lt;75%) or Data shared but relies on a single communication line</a:t>
                      </a:r>
                      <a:endParaRPr/>
                    </a:p>
                  </a:txBody>
                  <a:tcPr marT="7125" marB="0" marR="7125" marL="7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All data shared ; multiple comms lines for backbone/critical instruments</a:t>
                      </a:r>
                      <a:endParaRPr/>
                    </a:p>
                  </a:txBody>
                  <a:tcPr marT="7125" marB="0" marR="7125" marL="7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034475">
                <a:tc>
                  <a:txBody>
                    <a:bodyPr/>
                    <a:lstStyle/>
                    <a:p>
                      <a:pPr indent="0" lvl="0" marL="0" marR="0" rtl="0" algn="just">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Make sea level (real-time) and other observational data needed for rapid confirmation, characterization, and monitoring of tsunami waves available freely from seismic monitoring networks, accurately and timely to TSPs and NTWCs from monitoring networks. </a:t>
                      </a:r>
                      <a:endParaRPr/>
                    </a:p>
                  </a:txBody>
                  <a:tcPr marT="7125" marB="0" marR="7125" marL="7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Data is not shared</a:t>
                      </a:r>
                      <a:endParaRPr/>
                    </a:p>
                  </a:txBody>
                  <a:tcPr marT="7125" marB="0" marR="7125" marL="7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Select data shared (&lt;50%) or Data shared but relies on a single communication line</a:t>
                      </a:r>
                      <a:br>
                        <a:rPr b="0" i="0" lang="en-US" sz="1300" u="none" cap="none" strike="noStrike">
                          <a:solidFill>
                            <a:schemeClr val="lt1"/>
                          </a:solidFill>
                          <a:latin typeface="Corbel"/>
                          <a:ea typeface="Corbel"/>
                          <a:cs typeface="Corbel"/>
                          <a:sym typeface="Corbel"/>
                        </a:rPr>
                      </a:br>
                      <a:endParaRPr b="0" i="0" sz="1300" u="none" cap="none" strike="noStrike">
                        <a:solidFill>
                          <a:schemeClr val="lt1"/>
                        </a:solidFill>
                        <a:latin typeface="Corbel"/>
                        <a:ea typeface="Corbel"/>
                        <a:cs typeface="Corbel"/>
                        <a:sym typeface="Corbel"/>
                      </a:endParaRPr>
                    </a:p>
                  </a:txBody>
                  <a:tcPr marT="7125" marB="0" marR="7125" marL="7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Select data shared (&lt;75%) or Data shared but relies on a single communication line</a:t>
                      </a:r>
                      <a:endParaRPr/>
                    </a:p>
                  </a:txBody>
                  <a:tcPr marT="7125" marB="0" marR="7125" marL="7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All data shared ; multiple comms lines for backbone/critical instruments</a:t>
                      </a:r>
                      <a:endParaRPr/>
                    </a:p>
                  </a:txBody>
                  <a:tcPr marT="7125" marB="0" marR="7125" marL="71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12"/>
          <p:cNvSpPr txBox="1"/>
          <p:nvPr>
            <p:ph type="title"/>
          </p:nvPr>
        </p:nvSpPr>
        <p:spPr>
          <a:xfrm>
            <a:off x="71437" y="305775"/>
            <a:ext cx="11345661" cy="728698"/>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SzPts val="1800"/>
              <a:buNone/>
            </a:pPr>
            <a:r>
              <a:rPr lang="en-US">
                <a:latin typeface="Corbel"/>
                <a:ea typeface="Corbel"/>
                <a:cs typeface="Corbel"/>
                <a:sym typeface="Corbel"/>
              </a:rPr>
              <a:t>3. Warning, Dissemination and Communication</a:t>
            </a:r>
            <a:endParaRPr>
              <a:latin typeface="Corbel"/>
              <a:ea typeface="Corbel"/>
              <a:cs typeface="Corbel"/>
              <a:sym typeface="Corbel"/>
            </a:endParaRPr>
          </a:p>
        </p:txBody>
      </p:sp>
      <p:sp>
        <p:nvSpPr>
          <p:cNvPr id="289" name="Google Shape;289;p12"/>
          <p:cNvSpPr txBox="1"/>
          <p:nvPr>
            <p:ph idx="1" type="body"/>
          </p:nvPr>
        </p:nvSpPr>
        <p:spPr>
          <a:xfrm>
            <a:off x="71437" y="1814475"/>
            <a:ext cx="11756994" cy="45435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200"/>
              </a:spcBef>
              <a:spcAft>
                <a:spcPts val="0"/>
              </a:spcAft>
              <a:buSzPts val="1800"/>
              <a:buChar char="▪"/>
            </a:pPr>
            <a:r>
              <a:rPr lang="en-US" sz="2000">
                <a:solidFill>
                  <a:schemeClr val="lt1"/>
                </a:solidFill>
              </a:rPr>
              <a:t>	</a:t>
            </a:r>
            <a:endParaRPr/>
          </a:p>
          <a:p>
            <a:pPr indent="0" lvl="0" marL="0" rtl="0" algn="l">
              <a:lnSpc>
                <a:spcPct val="90000"/>
              </a:lnSpc>
              <a:spcBef>
                <a:spcPts val="1200"/>
              </a:spcBef>
              <a:spcAft>
                <a:spcPts val="0"/>
              </a:spcAft>
              <a:buSzPts val="1800"/>
              <a:buNone/>
            </a:pPr>
            <a:r>
              <a:t/>
            </a:r>
            <a:endParaRPr/>
          </a:p>
        </p:txBody>
      </p:sp>
      <p:graphicFrame>
        <p:nvGraphicFramePr>
          <p:cNvPr id="290" name="Google Shape;290;p12"/>
          <p:cNvGraphicFramePr/>
          <p:nvPr/>
        </p:nvGraphicFramePr>
        <p:xfrm>
          <a:off x="71437" y="1172007"/>
          <a:ext cx="3000000" cy="3000000"/>
        </p:xfrm>
        <a:graphic>
          <a:graphicData uri="http://schemas.openxmlformats.org/drawingml/2006/table">
            <a:tbl>
              <a:tblPr>
                <a:noFill/>
                <a:tableStyleId>{683B0572-0F2A-4BF8-9F11-36397FCDE6B4}</a:tableStyleId>
              </a:tblPr>
              <a:tblGrid>
                <a:gridCol w="5230225"/>
                <a:gridCol w="1653300"/>
                <a:gridCol w="1616375"/>
                <a:gridCol w="1717975"/>
                <a:gridCol w="1831250"/>
              </a:tblGrid>
              <a:tr h="331825">
                <a:tc>
                  <a:txBody>
                    <a:bodyPr/>
                    <a:lstStyle/>
                    <a:p>
                      <a:pPr indent="0" lvl="0" marL="0" marR="0" rtl="0" algn="ctr">
                        <a:lnSpc>
                          <a:spcPct val="100000"/>
                        </a:lnSpc>
                        <a:spcBef>
                          <a:spcPts val="0"/>
                        </a:spcBef>
                        <a:spcAft>
                          <a:spcPts val="0"/>
                        </a:spcAft>
                        <a:buNone/>
                      </a:pPr>
                      <a:r>
                        <a:rPr b="1" i="0" lang="en-US" sz="1200" u="none" cap="none" strike="noStrike">
                          <a:solidFill>
                            <a:schemeClr val="dk2"/>
                          </a:solidFill>
                          <a:latin typeface="Corbel"/>
                          <a:ea typeface="Corbel"/>
                          <a:cs typeface="Corbel"/>
                          <a:sym typeface="Corbel"/>
                        </a:rPr>
                        <a:t>TARGETS</a:t>
                      </a:r>
                      <a:endParaRPr/>
                    </a:p>
                  </a:txBody>
                  <a:tcPr marT="7250" marB="0" marR="7250" marL="72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1" i="0" lang="en-US" sz="1200" u="none" cap="none" strike="noStrike">
                          <a:solidFill>
                            <a:schemeClr val="dk2"/>
                          </a:solidFill>
                          <a:latin typeface="Corbel"/>
                          <a:ea typeface="Corbel"/>
                          <a:cs typeface="Corbel"/>
                          <a:sym typeface="Corbel"/>
                        </a:rPr>
                        <a:t>0% - 25%</a:t>
                      </a:r>
                      <a:endParaRPr/>
                    </a:p>
                  </a:txBody>
                  <a:tcPr marT="7250" marB="0" marR="7250" marL="72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1" i="0" lang="en-US" sz="1200" u="none" cap="none" strike="noStrike">
                          <a:solidFill>
                            <a:schemeClr val="dk2"/>
                          </a:solidFill>
                          <a:latin typeface="Corbel"/>
                          <a:ea typeface="Corbel"/>
                          <a:cs typeface="Corbel"/>
                          <a:sym typeface="Corbel"/>
                        </a:rPr>
                        <a:t>25% - 50%</a:t>
                      </a:r>
                      <a:endParaRPr/>
                    </a:p>
                  </a:txBody>
                  <a:tcPr marT="7250" marB="0" marR="7250" marL="72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1" i="0" lang="en-US" sz="1200" u="none" cap="none" strike="noStrike">
                          <a:solidFill>
                            <a:schemeClr val="dk2"/>
                          </a:solidFill>
                          <a:latin typeface="Corbel"/>
                          <a:ea typeface="Corbel"/>
                          <a:cs typeface="Corbel"/>
                          <a:sym typeface="Corbel"/>
                        </a:rPr>
                        <a:t>50%-75%</a:t>
                      </a:r>
                      <a:endParaRPr/>
                    </a:p>
                  </a:txBody>
                  <a:tcPr marT="7250" marB="0" marR="7250" marL="72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1" i="0" lang="en-US" sz="1200" u="none" cap="none" strike="noStrike">
                          <a:solidFill>
                            <a:schemeClr val="dk2"/>
                          </a:solidFill>
                          <a:latin typeface="Corbel"/>
                          <a:ea typeface="Corbel"/>
                          <a:cs typeface="Corbel"/>
                          <a:sym typeface="Corbel"/>
                        </a:rPr>
                        <a:t>75%-100%</a:t>
                      </a:r>
                      <a:endParaRPr/>
                    </a:p>
                  </a:txBody>
                  <a:tcPr marT="7250" marB="0" marR="7250" marL="72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1908975">
                <a:tc>
                  <a:txBody>
                    <a:bodyPr/>
                    <a:lstStyle/>
                    <a:p>
                      <a:pPr indent="0" lvl="0" marL="0" marR="0" rtl="0" algn="just">
                        <a:lnSpc>
                          <a:spcPct val="100000"/>
                        </a:lnSpc>
                        <a:spcBef>
                          <a:spcPts val="0"/>
                        </a:spcBef>
                        <a:spcAft>
                          <a:spcPts val="0"/>
                        </a:spcAft>
                        <a:buNone/>
                      </a:pPr>
                      <a:r>
                        <a:rPr b="0" i="0" lang="en-US" sz="1200" u="none" cap="none" strike="noStrike">
                          <a:solidFill>
                            <a:schemeClr val="lt1"/>
                          </a:solidFill>
                          <a:latin typeface="Corbel"/>
                          <a:ea typeface="Corbel"/>
                          <a:cs typeface="Corbel"/>
                          <a:sym typeface="Corbel"/>
                        </a:rPr>
                        <a:t>Provide tsunami threat information to Tsunami Warning Focal Points (TWFPs) and NTWCs for each Member State with coastal communities at risk by TSPs. </a:t>
                      </a:r>
                      <a:endParaRPr/>
                    </a:p>
                  </a:txBody>
                  <a:tcPr marT="7250" marB="0" marR="7250" marL="72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Corbel"/>
                          <a:ea typeface="Corbel"/>
                          <a:cs typeface="Corbel"/>
                          <a:sym typeface="Corbel"/>
                        </a:rPr>
                        <a:t>No tsunami threat information is provide</a:t>
                      </a:r>
                      <a:endParaRPr/>
                    </a:p>
                  </a:txBody>
                  <a:tcPr marT="7250" marB="0" marR="7250" marL="72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Corbel"/>
                          <a:ea typeface="Corbel"/>
                          <a:cs typeface="Corbel"/>
                          <a:sym typeface="Corbel"/>
                        </a:rPr>
                        <a:t>TSP providing service, no regular testing of communication lines between TSP and TWFP/NTWC, contacts not regularly tested or  updated</a:t>
                      </a:r>
                      <a:endParaRPr/>
                    </a:p>
                  </a:txBody>
                  <a:tcPr marT="7250" marB="0" marR="7250" marL="72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Corbel"/>
                          <a:ea typeface="Corbel"/>
                          <a:cs typeface="Corbel"/>
                          <a:sym typeface="Corbel"/>
                        </a:rPr>
                        <a:t>TSP providing service, regular testing and updating of communication lines between TSP and TWFP/NTWC</a:t>
                      </a:r>
                      <a:endParaRPr/>
                    </a:p>
                  </a:txBody>
                  <a:tcPr marT="7250" marB="0" marR="7250" marL="72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Corbel"/>
                          <a:ea typeface="Corbel"/>
                          <a:cs typeface="Corbel"/>
                          <a:sym typeface="Corbel"/>
                        </a:rPr>
                        <a:t>TSP providing service, regular testing and updating of communication lines between TSP and TWFP/NTWC</a:t>
                      </a:r>
                      <a:endParaRPr/>
                    </a:p>
                  </a:txBody>
                  <a:tcPr marT="7250" marB="0" marR="7250" marL="72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528675">
                <a:tc>
                  <a:txBody>
                    <a:bodyPr/>
                    <a:lstStyle/>
                    <a:p>
                      <a:pPr indent="0" lvl="0" marL="0" marR="0" rtl="0" algn="just">
                        <a:lnSpc>
                          <a:spcPct val="100000"/>
                        </a:lnSpc>
                        <a:spcBef>
                          <a:spcPts val="0"/>
                        </a:spcBef>
                        <a:spcAft>
                          <a:spcPts val="0"/>
                        </a:spcAft>
                        <a:buNone/>
                      </a:pPr>
                      <a:r>
                        <a:rPr b="0" i="0" lang="en-US" sz="1200" u="none" cap="none" strike="noStrike">
                          <a:solidFill>
                            <a:schemeClr val="lt1"/>
                          </a:solidFill>
                          <a:latin typeface="Corbel"/>
                          <a:ea typeface="Corbel"/>
                          <a:cs typeface="Corbel"/>
                          <a:sym typeface="Corbel"/>
                        </a:rPr>
                        <a:t>Issue timely and accurate products to TWFPs and NTWCs of Member States by TSPs. </a:t>
                      </a:r>
                      <a:endParaRPr/>
                    </a:p>
                  </a:txBody>
                  <a:tcPr marT="7250" marB="0" marR="7250" marL="72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Corbel"/>
                          <a:ea typeface="Corbel"/>
                          <a:cs typeface="Corbel"/>
                          <a:sym typeface="Corbel"/>
                        </a:rPr>
                        <a:t>TSP products not received or delayed, and threat information not accurate enough to be useful  </a:t>
                      </a:r>
                      <a:endParaRPr/>
                    </a:p>
                  </a:txBody>
                  <a:tcPr marT="7250" marB="0" marR="7250" marL="72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Corbel"/>
                          <a:ea typeface="Corbel"/>
                          <a:cs typeface="Corbel"/>
                          <a:sym typeface="Corbel"/>
                        </a:rPr>
                        <a:t>TSP products often or occasstionally not received or delayed, and threat information often or sometimes not accurate enough to be useful </a:t>
                      </a:r>
                      <a:endParaRPr/>
                    </a:p>
                  </a:txBody>
                  <a:tcPr marT="7250" marB="0" marR="7250" marL="72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Corbel"/>
                          <a:ea typeface="Corbel"/>
                          <a:cs typeface="Corbel"/>
                          <a:sym typeface="Corbel"/>
                        </a:rPr>
                        <a:t>TSP products almost always received timely, and threat information most often accurate and trustworthy</a:t>
                      </a:r>
                      <a:endParaRPr/>
                    </a:p>
                  </a:txBody>
                  <a:tcPr marT="7250" marB="0" marR="7250" marL="72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Corbel"/>
                          <a:ea typeface="Corbel"/>
                          <a:cs typeface="Corbel"/>
                          <a:sym typeface="Corbel"/>
                        </a:rPr>
                        <a:t>TSP products almost always received timely, and threat information most often accurate and trustworthy</a:t>
                      </a:r>
                      <a:endParaRPr/>
                    </a:p>
                  </a:txBody>
                  <a:tcPr marT="7250" marB="0" marR="7250" marL="72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68125">
                <a:tc>
                  <a:txBody>
                    <a:bodyPr/>
                    <a:lstStyle/>
                    <a:p>
                      <a:pPr indent="0" lvl="0" marL="0" marR="0" rtl="0" algn="just">
                        <a:lnSpc>
                          <a:spcPct val="100000"/>
                        </a:lnSpc>
                        <a:spcBef>
                          <a:spcPts val="0"/>
                        </a:spcBef>
                        <a:spcAft>
                          <a:spcPts val="0"/>
                        </a:spcAft>
                        <a:buNone/>
                      </a:pPr>
                      <a:r>
                        <a:rPr b="0" i="0" lang="en-US" sz="1200" u="none" cap="none" strike="noStrike">
                          <a:solidFill>
                            <a:schemeClr val="lt1"/>
                          </a:solidFill>
                          <a:latin typeface="Corbel"/>
                          <a:ea typeface="Corbel"/>
                          <a:cs typeface="Corbel"/>
                          <a:sym typeface="Corbel"/>
                        </a:rPr>
                        <a:t>Issue timely products regarding potential and confirmed tsunami threats to at risk coastal communities, by TWFPs and NTWCs. </a:t>
                      </a:r>
                      <a:endParaRPr/>
                    </a:p>
                  </a:txBody>
                  <a:tcPr marT="7250" marB="0" marR="7250" marL="72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Corbel"/>
                          <a:ea typeface="Corbel"/>
                          <a:cs typeface="Corbel"/>
                          <a:sym typeface="Corbel"/>
                        </a:rPr>
                        <a:t>Inital threat message &gt;10min; Detailed threat message &gt;45min</a:t>
                      </a:r>
                      <a:endParaRPr/>
                    </a:p>
                  </a:txBody>
                  <a:tcPr marT="7250" marB="0" marR="7250" marL="72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Corbel"/>
                          <a:ea typeface="Corbel"/>
                          <a:cs typeface="Corbel"/>
                          <a:sym typeface="Corbel"/>
                        </a:rPr>
                        <a:t>Inital threat message &lt;=10min; Detailed threat message &lt;=30min</a:t>
                      </a:r>
                      <a:endParaRPr/>
                    </a:p>
                  </a:txBody>
                  <a:tcPr marT="7250" marB="0" marR="7250" marL="72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Corbel"/>
                          <a:ea typeface="Corbel"/>
                          <a:cs typeface="Corbel"/>
                          <a:sym typeface="Corbel"/>
                        </a:rPr>
                        <a:t>Inital threat message &lt;5min; Detailed threat message &lt;30min</a:t>
                      </a:r>
                      <a:endParaRPr/>
                    </a:p>
                  </a:txBody>
                  <a:tcPr marT="7250" marB="0" marR="7250" marL="72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Corbel"/>
                          <a:ea typeface="Corbel"/>
                          <a:cs typeface="Corbel"/>
                          <a:sym typeface="Corbel"/>
                        </a:rPr>
                        <a:t>Inital threat message &lt;5min; Detailed threat message &lt;30min</a:t>
                      </a:r>
                      <a:endParaRPr/>
                    </a:p>
                  </a:txBody>
                  <a:tcPr marT="7250" marB="0" marR="7250" marL="72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148400">
                <a:tc>
                  <a:txBody>
                    <a:bodyPr/>
                    <a:lstStyle/>
                    <a:p>
                      <a:pPr indent="0" lvl="0" marL="0" marR="0" rtl="0" algn="just">
                        <a:lnSpc>
                          <a:spcPct val="100000"/>
                        </a:lnSpc>
                        <a:spcBef>
                          <a:spcPts val="0"/>
                        </a:spcBef>
                        <a:spcAft>
                          <a:spcPts val="0"/>
                        </a:spcAft>
                        <a:buNone/>
                      </a:pPr>
                      <a:r>
                        <a:rPr b="0" i="0" lang="en-US" sz="1200" u="none" cap="none" strike="noStrike">
                          <a:solidFill>
                            <a:schemeClr val="lt1"/>
                          </a:solidFill>
                          <a:latin typeface="Corbel"/>
                          <a:ea typeface="Corbel"/>
                          <a:cs typeface="Corbel"/>
                          <a:sym typeface="Corbel"/>
                        </a:rPr>
                        <a:t>Develop national 24/7 capability to receive or generate tsunami threat information and issue tsunami warnings to coastal communities at risk. </a:t>
                      </a:r>
                      <a:endParaRPr/>
                    </a:p>
                  </a:txBody>
                  <a:tcPr marT="7250" marB="0" marR="7250" marL="72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Corbel"/>
                          <a:ea typeface="Corbel"/>
                          <a:cs typeface="Corbel"/>
                          <a:sym typeface="Corbel"/>
                        </a:rPr>
                        <a:t>No TWFP or NTWC in 24/7 capacity to receive TSP products. No ability to issue tsunami warnings</a:t>
                      </a:r>
                      <a:endParaRPr/>
                    </a:p>
                  </a:txBody>
                  <a:tcPr marT="7250" marB="0" marR="7250" marL="72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Corbel"/>
                          <a:ea typeface="Corbel"/>
                          <a:cs typeface="Corbel"/>
                          <a:sym typeface="Corbel"/>
                        </a:rPr>
                        <a:t>Have a 24/7 TWFP to receive TSP products but not 24/7 NTWC to issue timely tsunami warnings</a:t>
                      </a:r>
                      <a:endParaRPr/>
                    </a:p>
                  </a:txBody>
                  <a:tcPr marT="7250" marB="0" marR="7250" marL="72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Corbel"/>
                          <a:ea typeface="Corbel"/>
                          <a:cs typeface="Corbel"/>
                          <a:sym typeface="Corbel"/>
                        </a:rPr>
                        <a:t>Have a 24/7 TWFP and NTWC to issue timely tsunami warnings based on TSP threat information or independent means</a:t>
                      </a:r>
                      <a:endParaRPr/>
                    </a:p>
                  </a:txBody>
                  <a:tcPr marT="7250" marB="0" marR="7250" marL="72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Corbel"/>
                          <a:ea typeface="Corbel"/>
                          <a:cs typeface="Corbel"/>
                          <a:sym typeface="Corbel"/>
                        </a:rPr>
                        <a:t>Have a 24/7 TWFP and NTWC to issue timely tsunami warnings based on TSP threat information or independent means</a:t>
                      </a:r>
                      <a:endParaRPr/>
                    </a:p>
                  </a:txBody>
                  <a:tcPr marT="7250" marB="0" marR="7250" marL="72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18"/>
          <p:cNvSpPr txBox="1"/>
          <p:nvPr>
            <p:ph type="title"/>
          </p:nvPr>
        </p:nvSpPr>
        <p:spPr>
          <a:xfrm>
            <a:off x="71437" y="305775"/>
            <a:ext cx="11345661" cy="881543"/>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SzPts val="1800"/>
              <a:buNone/>
            </a:pPr>
            <a:r>
              <a:rPr lang="en-US">
                <a:latin typeface="Corbel"/>
                <a:ea typeface="Corbel"/>
                <a:cs typeface="Corbel"/>
                <a:sym typeface="Corbel"/>
              </a:rPr>
              <a:t>4. Preparedness and Response Capabilities</a:t>
            </a:r>
            <a:endParaRPr>
              <a:latin typeface="Corbel"/>
              <a:ea typeface="Corbel"/>
              <a:cs typeface="Corbel"/>
              <a:sym typeface="Corbel"/>
            </a:endParaRPr>
          </a:p>
        </p:txBody>
      </p:sp>
      <p:sp>
        <p:nvSpPr>
          <p:cNvPr id="297" name="Google Shape;297;p18"/>
          <p:cNvSpPr txBox="1"/>
          <p:nvPr>
            <p:ph idx="1" type="body"/>
          </p:nvPr>
        </p:nvSpPr>
        <p:spPr>
          <a:xfrm>
            <a:off x="71437" y="1814475"/>
            <a:ext cx="11757000" cy="45435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200"/>
              </a:spcBef>
              <a:spcAft>
                <a:spcPts val="0"/>
              </a:spcAft>
              <a:buSzPts val="1800"/>
              <a:buChar char="▪"/>
            </a:pPr>
            <a:r>
              <a:rPr lang="en-US" sz="2000">
                <a:solidFill>
                  <a:schemeClr val="lt1"/>
                </a:solidFill>
              </a:rPr>
              <a:t>	</a:t>
            </a:r>
            <a:endParaRPr/>
          </a:p>
          <a:p>
            <a:pPr indent="0" lvl="0" marL="0" rtl="0" algn="l">
              <a:lnSpc>
                <a:spcPct val="90000"/>
              </a:lnSpc>
              <a:spcBef>
                <a:spcPts val="1200"/>
              </a:spcBef>
              <a:spcAft>
                <a:spcPts val="0"/>
              </a:spcAft>
              <a:buSzPts val="1800"/>
              <a:buNone/>
            </a:pPr>
            <a:r>
              <a:t/>
            </a:r>
            <a:endParaRPr/>
          </a:p>
        </p:txBody>
      </p:sp>
      <p:graphicFrame>
        <p:nvGraphicFramePr>
          <p:cNvPr id="298" name="Google Shape;298;p18"/>
          <p:cNvGraphicFramePr/>
          <p:nvPr/>
        </p:nvGraphicFramePr>
        <p:xfrm>
          <a:off x="365055" y="1716685"/>
          <a:ext cx="3000000" cy="3000000"/>
        </p:xfrm>
        <a:graphic>
          <a:graphicData uri="http://schemas.openxmlformats.org/drawingml/2006/table">
            <a:tbl>
              <a:tblPr>
                <a:noFill/>
                <a:tableStyleId>{683B0572-0F2A-4BF8-9F11-36397FCDE6B4}</a:tableStyleId>
              </a:tblPr>
              <a:tblGrid>
                <a:gridCol w="5598250"/>
                <a:gridCol w="1494675"/>
                <a:gridCol w="1294250"/>
                <a:gridCol w="1549025"/>
                <a:gridCol w="1820800"/>
              </a:tblGrid>
              <a:tr h="169650">
                <a:tc>
                  <a:txBody>
                    <a:bodyPr/>
                    <a:lstStyle/>
                    <a:p>
                      <a:pPr indent="0" lvl="0" marL="0" marR="0" rtl="0" algn="ctr">
                        <a:lnSpc>
                          <a:spcPct val="100000"/>
                        </a:lnSpc>
                        <a:spcBef>
                          <a:spcPts val="0"/>
                        </a:spcBef>
                        <a:spcAft>
                          <a:spcPts val="0"/>
                        </a:spcAft>
                        <a:buNone/>
                      </a:pPr>
                      <a:r>
                        <a:rPr b="1" i="0" lang="en-US" sz="1300" u="none" cap="none" strike="noStrike">
                          <a:solidFill>
                            <a:schemeClr val="dk2"/>
                          </a:solidFill>
                          <a:latin typeface="Corbel"/>
                          <a:ea typeface="Corbel"/>
                          <a:cs typeface="Corbel"/>
                          <a:sym typeface="Corbel"/>
                        </a:rPr>
                        <a:t>TARGETS</a:t>
                      </a:r>
                      <a:endParaRPr/>
                    </a:p>
                  </a:txBody>
                  <a:tcPr marT="8475" marB="0" marR="8475" marL="84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1" i="0" lang="en-US" sz="1300" u="none" cap="none" strike="noStrike">
                          <a:solidFill>
                            <a:schemeClr val="dk2"/>
                          </a:solidFill>
                          <a:latin typeface="Corbel"/>
                          <a:ea typeface="Corbel"/>
                          <a:cs typeface="Corbel"/>
                          <a:sym typeface="Corbel"/>
                        </a:rPr>
                        <a:t>0% - 25%</a:t>
                      </a:r>
                      <a:endParaRPr/>
                    </a:p>
                  </a:txBody>
                  <a:tcPr marT="8475" marB="0" marR="8475" marL="84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1" i="0" lang="en-US" sz="1300" u="none" cap="none" strike="noStrike">
                          <a:solidFill>
                            <a:schemeClr val="dk2"/>
                          </a:solidFill>
                          <a:latin typeface="Corbel"/>
                          <a:ea typeface="Corbel"/>
                          <a:cs typeface="Corbel"/>
                          <a:sym typeface="Corbel"/>
                        </a:rPr>
                        <a:t>25% - 50%</a:t>
                      </a:r>
                      <a:endParaRPr/>
                    </a:p>
                  </a:txBody>
                  <a:tcPr marT="8475" marB="0" marR="8475" marL="84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1" i="0" lang="en-US" sz="1300" u="none" cap="none" strike="noStrike">
                          <a:solidFill>
                            <a:schemeClr val="dk2"/>
                          </a:solidFill>
                          <a:latin typeface="Corbel"/>
                          <a:ea typeface="Corbel"/>
                          <a:cs typeface="Corbel"/>
                          <a:sym typeface="Corbel"/>
                        </a:rPr>
                        <a:t>50%-75%</a:t>
                      </a:r>
                      <a:endParaRPr/>
                    </a:p>
                  </a:txBody>
                  <a:tcPr marT="8475" marB="0" marR="8475" marL="84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1" i="0" lang="en-US" sz="1300" u="none" cap="none" strike="noStrike">
                          <a:solidFill>
                            <a:schemeClr val="dk2"/>
                          </a:solidFill>
                          <a:latin typeface="Corbel"/>
                          <a:ea typeface="Corbel"/>
                          <a:cs typeface="Corbel"/>
                          <a:sym typeface="Corbel"/>
                        </a:rPr>
                        <a:t>75%-100%</a:t>
                      </a:r>
                      <a:endParaRPr/>
                    </a:p>
                  </a:txBody>
                  <a:tcPr marT="8475" marB="0" marR="8475" marL="84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271450">
                <a:tc>
                  <a:txBody>
                    <a:bodyPr/>
                    <a:lstStyle/>
                    <a:p>
                      <a:pPr indent="0" lvl="0" marL="0" marR="0" rtl="0" algn="just">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Complete tsunami inundation and evacuation maps</a:t>
                      </a:r>
                      <a:endParaRPr/>
                    </a:p>
                  </a:txBody>
                  <a:tcPr marT="8475" marB="0" marR="8475" marL="84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No methodology in place</a:t>
                      </a:r>
                      <a:endParaRPr/>
                    </a:p>
                  </a:txBody>
                  <a:tcPr marT="8475" marB="0" marR="8475" marL="84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Methodology in development stage</a:t>
                      </a:r>
                      <a:endParaRPr/>
                    </a:p>
                  </a:txBody>
                  <a:tcPr marT="8475" marB="0" marR="8475" marL="84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Methodology developed, no supporting guidance</a:t>
                      </a:r>
                      <a:endParaRPr/>
                    </a:p>
                  </a:txBody>
                  <a:tcPr marT="8475" marB="0" marR="8475" marL="84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All complete</a:t>
                      </a:r>
                      <a:endParaRPr/>
                    </a:p>
                  </a:txBody>
                  <a:tcPr marT="8475" marB="0" marR="8475" marL="84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42925">
                <a:tc>
                  <a:txBody>
                    <a:bodyPr/>
                    <a:lstStyle/>
                    <a:p>
                      <a:pPr indent="0" lvl="0" marL="0" marR="0" rtl="0" algn="just">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Identify vulnerable groups and identify total and disaggregated numbers for population at risk in the tsunami hazard zone</a:t>
                      </a:r>
                      <a:endParaRPr/>
                    </a:p>
                  </a:txBody>
                  <a:tcPr marT="8475" marB="0" marR="8475" marL="84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Number of people at risk in the tsunami hazard zone is not estimated</a:t>
                      </a:r>
                      <a:endParaRPr/>
                    </a:p>
                  </a:txBody>
                  <a:tcPr marT="8475" marB="0" marR="8475" marL="84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25-50% Of people at risk in the tsunami hazard zone estimated</a:t>
                      </a:r>
                      <a:endParaRPr/>
                    </a:p>
                  </a:txBody>
                  <a:tcPr marT="8475" marB="0" marR="8475" marL="84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50-75% Of people at risk in the tsunami hazard zone estimated</a:t>
                      </a:r>
                      <a:endParaRPr/>
                    </a:p>
                  </a:txBody>
                  <a:tcPr marT="8475" marB="0" marR="8475" marL="84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75-100%  Of people at risk in the tsunami hazard zone estimated</a:t>
                      </a:r>
                      <a:endParaRPr/>
                    </a:p>
                  </a:txBody>
                  <a:tcPr marT="8475" marB="0" marR="8475" marL="84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42925">
                <a:tc>
                  <a:txBody>
                    <a:bodyPr/>
                    <a:lstStyle/>
                    <a:p>
                      <a:pPr indent="0" lvl="0" marL="0" marR="0" rtl="0" algn="just">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Identify and prioritize critical infrastructure, economic, political and social resources exposed to tsunami</a:t>
                      </a:r>
                      <a:endParaRPr/>
                    </a:p>
                  </a:txBody>
                  <a:tcPr marT="8475" marB="0" marR="8475" marL="84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Economic, infrastructural, political and social resources are not identified </a:t>
                      </a:r>
                      <a:endParaRPr/>
                    </a:p>
                  </a:txBody>
                  <a:tcPr marT="8475" marB="0" marR="8475" marL="84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25-50% Economic, infrastructural, political and social resources identified </a:t>
                      </a:r>
                      <a:endParaRPr/>
                    </a:p>
                  </a:txBody>
                  <a:tcPr marT="8475" marB="0" marR="8475" marL="84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50-75% Economic, infrastructural, political and social resources are not identified </a:t>
                      </a:r>
                      <a:endParaRPr/>
                    </a:p>
                  </a:txBody>
                  <a:tcPr marT="8475" marB="0" marR="8475" marL="84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75-100% Economic, infrastructural, political and social resources are not identified </a:t>
                      </a:r>
                      <a:endParaRPr/>
                    </a:p>
                  </a:txBody>
                  <a:tcPr marT="8475" marB="0" marR="8475" marL="84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357275">
                <a:tc>
                  <a:txBody>
                    <a:bodyPr/>
                    <a:lstStyle/>
                    <a:p>
                      <a:pPr indent="0" lvl="0" marL="0" marR="0" rtl="0" algn="just">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Establish multiple channels to receive 24-hour official tsunami warnings for coastal communities at risk</a:t>
                      </a:r>
                      <a:endParaRPr/>
                    </a:p>
                  </a:txBody>
                  <a:tcPr marT="8475" marB="0" marR="8475" marL="84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No channels </a:t>
                      </a:r>
                      <a:endParaRPr/>
                    </a:p>
                  </a:txBody>
                  <a:tcPr marT="8475" marB="0" marR="8475" marL="84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At least one proven dissemination channel available to at risk coastal communities to receive tsunami warnings. No comunications tests or exercises to check effectiveness.</a:t>
                      </a:r>
                      <a:endParaRPr/>
                    </a:p>
                  </a:txBody>
                  <a:tcPr marT="8475" marB="0" marR="8475" marL="84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At least 2 proven dissemination channels available to at risk coastal commjunities to receive tsunami warnings; ah hoc comunications tests or exercises to check effectiveness</a:t>
                      </a:r>
                      <a:endParaRPr/>
                    </a:p>
                  </a:txBody>
                  <a:tcPr marT="8475" marB="0" marR="8475" marL="84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3 or more proven dissemination channels available to at risk coastal communities to receive tsunami warnings. Regular (at least once a year communities tests or exercises to check effectiveness</a:t>
                      </a:r>
                      <a:endParaRPr/>
                    </a:p>
                  </a:txBody>
                  <a:tcPr marT="8475" marB="0" marR="8475" marL="84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4"/>
          <p:cNvPicPr preferRelativeResize="0"/>
          <p:nvPr/>
        </p:nvPicPr>
        <p:blipFill rotWithShape="1">
          <a:blip r:embed="rId3">
            <a:alphaModFix/>
          </a:blip>
          <a:srcRect b="7964" l="14930" r="16597" t="35627"/>
          <a:stretch/>
        </p:blipFill>
        <p:spPr>
          <a:xfrm>
            <a:off x="614597" y="1888412"/>
            <a:ext cx="11002779" cy="4969792"/>
          </a:xfrm>
          <a:prstGeom prst="rect">
            <a:avLst/>
          </a:prstGeom>
          <a:noFill/>
          <a:ln>
            <a:noFill/>
          </a:ln>
        </p:spPr>
      </p:pic>
      <p:sp>
        <p:nvSpPr>
          <p:cNvPr id="115" name="Google Shape;115;p4"/>
          <p:cNvSpPr txBox="1"/>
          <p:nvPr>
            <p:ph type="title"/>
          </p:nvPr>
        </p:nvSpPr>
        <p:spPr>
          <a:xfrm>
            <a:off x="0" y="527605"/>
            <a:ext cx="12192000" cy="916230"/>
          </a:xfrm>
          <a:prstGeom prst="rect">
            <a:avLst/>
          </a:prstGeom>
          <a:noFill/>
          <a:ln>
            <a:noFill/>
          </a:ln>
        </p:spPr>
        <p:txBody>
          <a:bodyPr anchorCtr="0" anchor="ctr" bIns="45700" lIns="91425" spcFirstLastPara="1" rIns="91425" wrap="square" tIns="45700">
            <a:noAutofit/>
          </a:bodyPr>
          <a:lstStyle/>
          <a:p>
            <a:pPr indent="0" lvl="0" marL="0" rtl="0" algn="ctr">
              <a:lnSpc>
                <a:spcPct val="85000"/>
              </a:lnSpc>
              <a:spcBef>
                <a:spcPts val="0"/>
              </a:spcBef>
              <a:spcAft>
                <a:spcPts val="0"/>
              </a:spcAft>
              <a:buClr>
                <a:schemeClr val="dk2"/>
              </a:buClr>
              <a:buSzPts val="3200"/>
              <a:buFont typeface="Gill Sans"/>
              <a:buNone/>
            </a:pPr>
            <a:r>
              <a:rPr b="1" lang="en-US" sz="3200" cap="none">
                <a:latin typeface="Gill Sans"/>
                <a:ea typeface="Gill Sans"/>
                <a:cs typeface="Gill Sans"/>
                <a:sym typeface="Gill Sans"/>
              </a:rPr>
              <a:t>UN Ocean Decade Tsunami Programme  Scientific Committee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9"/>
          <p:cNvSpPr txBox="1"/>
          <p:nvPr>
            <p:ph type="title"/>
          </p:nvPr>
        </p:nvSpPr>
        <p:spPr>
          <a:xfrm>
            <a:off x="71437" y="305775"/>
            <a:ext cx="11345661" cy="881543"/>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SzPts val="1800"/>
              <a:buNone/>
            </a:pPr>
            <a:r>
              <a:rPr lang="en-US">
                <a:latin typeface="Corbel"/>
                <a:ea typeface="Corbel"/>
                <a:cs typeface="Corbel"/>
                <a:sym typeface="Corbel"/>
              </a:rPr>
              <a:t>5. Capacity Development</a:t>
            </a:r>
            <a:endParaRPr>
              <a:latin typeface="Corbel"/>
              <a:ea typeface="Corbel"/>
              <a:cs typeface="Corbel"/>
              <a:sym typeface="Corbel"/>
            </a:endParaRPr>
          </a:p>
        </p:txBody>
      </p:sp>
      <p:sp>
        <p:nvSpPr>
          <p:cNvPr id="305" name="Google Shape;305;p29"/>
          <p:cNvSpPr txBox="1"/>
          <p:nvPr>
            <p:ph idx="1" type="body"/>
          </p:nvPr>
        </p:nvSpPr>
        <p:spPr>
          <a:xfrm>
            <a:off x="71437" y="1814475"/>
            <a:ext cx="11756994" cy="45435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200"/>
              </a:spcBef>
              <a:spcAft>
                <a:spcPts val="0"/>
              </a:spcAft>
              <a:buSzPts val="1800"/>
              <a:buChar char="▪"/>
            </a:pPr>
            <a:r>
              <a:rPr lang="en-US" sz="2000">
                <a:solidFill>
                  <a:schemeClr val="lt1"/>
                </a:solidFill>
              </a:rPr>
              <a:t>	</a:t>
            </a:r>
            <a:endParaRPr/>
          </a:p>
          <a:p>
            <a:pPr indent="0" lvl="0" marL="0" rtl="0" algn="l">
              <a:lnSpc>
                <a:spcPct val="90000"/>
              </a:lnSpc>
              <a:spcBef>
                <a:spcPts val="1200"/>
              </a:spcBef>
              <a:spcAft>
                <a:spcPts val="0"/>
              </a:spcAft>
              <a:buSzPts val="1800"/>
              <a:buNone/>
            </a:pPr>
            <a:r>
              <a:t/>
            </a:r>
            <a:endParaRPr/>
          </a:p>
        </p:txBody>
      </p:sp>
      <p:sp>
        <p:nvSpPr>
          <p:cNvPr id="306" name="Google Shape;306;p29"/>
          <p:cNvSpPr txBox="1"/>
          <p:nvPr/>
        </p:nvSpPr>
        <p:spPr>
          <a:xfrm>
            <a:off x="541734" y="1814475"/>
            <a:ext cx="11108531" cy="156966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1600" u="none" cap="none" strike="noStrike">
                <a:solidFill>
                  <a:schemeClr val="lt1"/>
                </a:solidFill>
                <a:latin typeface="Corbel"/>
                <a:ea typeface="Corbel"/>
                <a:cs typeface="Corbel"/>
                <a:sym typeface="Corbel"/>
              </a:rPr>
              <a:t>Ensure investment in capacity development for the different stakeholders including the generators and the users of the tsunami early warning system.</a:t>
            </a:r>
            <a:endParaRPr/>
          </a:p>
          <a:p>
            <a:pPr indent="0" lvl="0" marL="0" marR="0" rtl="0" algn="just">
              <a:lnSpc>
                <a:spcPct val="100000"/>
              </a:lnSpc>
              <a:spcBef>
                <a:spcPts val="0"/>
              </a:spcBef>
              <a:spcAft>
                <a:spcPts val="0"/>
              </a:spcAft>
              <a:buNone/>
            </a:pPr>
            <a:r>
              <a:t/>
            </a:r>
            <a:endParaRPr b="0" i="0" sz="1600" u="none" cap="none" strike="noStrike">
              <a:solidFill>
                <a:schemeClr val="lt1"/>
              </a:solidFill>
              <a:latin typeface="Corbel"/>
              <a:ea typeface="Corbel"/>
              <a:cs typeface="Corbel"/>
              <a:sym typeface="Corbel"/>
            </a:endParaRPr>
          </a:p>
          <a:p>
            <a:pPr indent="0" lvl="0" marL="0" marR="0" rtl="0" algn="just">
              <a:lnSpc>
                <a:spcPct val="100000"/>
              </a:lnSpc>
              <a:spcBef>
                <a:spcPts val="0"/>
              </a:spcBef>
              <a:spcAft>
                <a:spcPts val="0"/>
              </a:spcAft>
              <a:buNone/>
            </a:pPr>
            <a:r>
              <a:t/>
            </a:r>
            <a:endParaRPr b="0" i="0" sz="1600" u="none" cap="none" strike="noStrike">
              <a:solidFill>
                <a:schemeClr val="lt1"/>
              </a:solidFill>
              <a:latin typeface="Corbel"/>
              <a:ea typeface="Corbel"/>
              <a:cs typeface="Corbel"/>
              <a:sym typeface="Corbel"/>
            </a:endParaRPr>
          </a:p>
          <a:p>
            <a:pPr indent="0" lvl="0" marL="0" marR="0" rtl="0" algn="just">
              <a:lnSpc>
                <a:spcPct val="100000"/>
              </a:lnSpc>
              <a:spcBef>
                <a:spcPts val="0"/>
              </a:spcBef>
              <a:spcAft>
                <a:spcPts val="0"/>
              </a:spcAft>
              <a:buNone/>
            </a:pPr>
            <a:r>
              <a:rPr b="0" i="0" lang="en-US" sz="1600" u="none" cap="none" strike="noStrike">
                <a:solidFill>
                  <a:schemeClr val="lt1"/>
                </a:solidFill>
                <a:latin typeface="Corbel"/>
                <a:ea typeface="Corbel"/>
                <a:cs typeface="Corbel"/>
                <a:sym typeface="Corbel"/>
              </a:rPr>
              <a:t>A goal of the ODTP is to develop and operationalize a transparent performance monitoring system based on international norms, standards and agreements</a:t>
            </a:r>
            <a:endParaRPr b="0" i="0" sz="1600" u="none" cap="none" strike="noStrike">
              <a:solidFill>
                <a:schemeClr val="lt1"/>
              </a:solidFill>
              <a:latin typeface="Corbel"/>
              <a:ea typeface="Corbel"/>
              <a:cs typeface="Corbel"/>
              <a:sym typeface="Corbe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0"/>
          <p:cNvSpPr txBox="1"/>
          <p:nvPr>
            <p:ph type="title"/>
          </p:nvPr>
        </p:nvSpPr>
        <p:spPr>
          <a:xfrm>
            <a:off x="71437" y="305775"/>
            <a:ext cx="11345661" cy="881543"/>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SzPts val="1800"/>
              <a:buNone/>
            </a:pPr>
            <a:r>
              <a:rPr lang="en-US">
                <a:latin typeface="Corbel"/>
                <a:ea typeface="Corbel"/>
                <a:cs typeface="Corbel"/>
                <a:sym typeface="Corbel"/>
              </a:rPr>
              <a:t>6. Governance and Pathways to Implementation</a:t>
            </a:r>
            <a:endParaRPr>
              <a:latin typeface="Corbel"/>
              <a:ea typeface="Corbel"/>
              <a:cs typeface="Corbel"/>
              <a:sym typeface="Corbel"/>
            </a:endParaRPr>
          </a:p>
        </p:txBody>
      </p:sp>
      <p:sp>
        <p:nvSpPr>
          <p:cNvPr id="313" name="Google Shape;313;p30"/>
          <p:cNvSpPr txBox="1"/>
          <p:nvPr>
            <p:ph idx="1" type="body"/>
          </p:nvPr>
        </p:nvSpPr>
        <p:spPr>
          <a:xfrm>
            <a:off x="71437" y="1814475"/>
            <a:ext cx="11756994" cy="45435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200"/>
              </a:spcBef>
              <a:spcAft>
                <a:spcPts val="0"/>
              </a:spcAft>
              <a:buSzPts val="1800"/>
              <a:buChar char="▪"/>
            </a:pPr>
            <a:r>
              <a:rPr lang="en-US" sz="2000">
                <a:solidFill>
                  <a:schemeClr val="lt1"/>
                </a:solidFill>
              </a:rPr>
              <a:t>	</a:t>
            </a:r>
            <a:endParaRPr/>
          </a:p>
          <a:p>
            <a:pPr indent="0" lvl="0" marL="0" rtl="0" algn="l">
              <a:lnSpc>
                <a:spcPct val="90000"/>
              </a:lnSpc>
              <a:spcBef>
                <a:spcPts val="1200"/>
              </a:spcBef>
              <a:spcAft>
                <a:spcPts val="0"/>
              </a:spcAft>
              <a:buSzPts val="1800"/>
              <a:buNone/>
            </a:pPr>
            <a:r>
              <a:t/>
            </a:r>
            <a:endParaRPr/>
          </a:p>
        </p:txBody>
      </p:sp>
      <p:graphicFrame>
        <p:nvGraphicFramePr>
          <p:cNvPr id="314" name="Google Shape;314;p30"/>
          <p:cNvGraphicFramePr/>
          <p:nvPr/>
        </p:nvGraphicFramePr>
        <p:xfrm>
          <a:off x="363569" y="1420813"/>
          <a:ext cx="3000000" cy="3000000"/>
        </p:xfrm>
        <a:graphic>
          <a:graphicData uri="http://schemas.openxmlformats.org/drawingml/2006/table">
            <a:tbl>
              <a:tblPr>
                <a:noFill/>
                <a:tableStyleId>{683B0572-0F2A-4BF8-9F11-36397FCDE6B4}</a:tableStyleId>
              </a:tblPr>
              <a:tblGrid>
                <a:gridCol w="5459150"/>
                <a:gridCol w="1457550"/>
                <a:gridCol w="1262100"/>
                <a:gridCol w="1510550"/>
                <a:gridCol w="1775550"/>
              </a:tblGrid>
              <a:tr h="169650">
                <a:tc>
                  <a:txBody>
                    <a:bodyPr/>
                    <a:lstStyle/>
                    <a:p>
                      <a:pPr indent="0" lvl="0" marL="0" marR="0" rtl="0" algn="ctr">
                        <a:lnSpc>
                          <a:spcPct val="100000"/>
                        </a:lnSpc>
                        <a:spcBef>
                          <a:spcPts val="0"/>
                        </a:spcBef>
                        <a:spcAft>
                          <a:spcPts val="0"/>
                        </a:spcAft>
                        <a:buNone/>
                      </a:pPr>
                      <a:r>
                        <a:rPr b="1" i="0" lang="en-US" sz="1300" u="none" cap="none" strike="noStrike">
                          <a:solidFill>
                            <a:schemeClr val="dk2"/>
                          </a:solidFill>
                          <a:latin typeface="Corbel"/>
                          <a:ea typeface="Corbel"/>
                          <a:cs typeface="Corbel"/>
                          <a:sym typeface="Corbel"/>
                        </a:rPr>
                        <a:t>TARGETS</a:t>
                      </a:r>
                      <a:endParaRPr/>
                    </a:p>
                  </a:txBody>
                  <a:tcPr marT="8475" marB="0" marR="8475" marL="84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1" i="0" lang="en-US" sz="1300" u="none" cap="none" strike="noStrike">
                          <a:solidFill>
                            <a:schemeClr val="dk2"/>
                          </a:solidFill>
                          <a:latin typeface="Corbel"/>
                          <a:ea typeface="Corbel"/>
                          <a:cs typeface="Corbel"/>
                          <a:sym typeface="Corbel"/>
                        </a:rPr>
                        <a:t>0% - 25%</a:t>
                      </a:r>
                      <a:endParaRPr/>
                    </a:p>
                  </a:txBody>
                  <a:tcPr marT="8475" marB="0" marR="8475" marL="84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1" i="0" lang="en-US" sz="1300" u="none" cap="none" strike="noStrike">
                          <a:solidFill>
                            <a:schemeClr val="dk2"/>
                          </a:solidFill>
                          <a:latin typeface="Corbel"/>
                          <a:ea typeface="Corbel"/>
                          <a:cs typeface="Corbel"/>
                          <a:sym typeface="Corbel"/>
                        </a:rPr>
                        <a:t>25% - 50%</a:t>
                      </a:r>
                      <a:endParaRPr/>
                    </a:p>
                  </a:txBody>
                  <a:tcPr marT="8475" marB="0" marR="8475" marL="84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1" i="0" lang="en-US" sz="1300" u="none" cap="none" strike="noStrike">
                          <a:solidFill>
                            <a:schemeClr val="dk2"/>
                          </a:solidFill>
                          <a:latin typeface="Corbel"/>
                          <a:ea typeface="Corbel"/>
                          <a:cs typeface="Corbel"/>
                          <a:sym typeface="Corbel"/>
                        </a:rPr>
                        <a:t>50%-75%</a:t>
                      </a:r>
                      <a:endParaRPr/>
                    </a:p>
                  </a:txBody>
                  <a:tcPr marT="8475" marB="0" marR="8475" marL="84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b="1" i="0" lang="en-US" sz="1300" u="none" cap="none" strike="noStrike">
                          <a:solidFill>
                            <a:schemeClr val="dk2"/>
                          </a:solidFill>
                          <a:latin typeface="Corbel"/>
                          <a:ea typeface="Corbel"/>
                          <a:cs typeface="Corbel"/>
                          <a:sym typeface="Corbel"/>
                        </a:rPr>
                        <a:t>75%-100%</a:t>
                      </a:r>
                      <a:endParaRPr/>
                    </a:p>
                  </a:txBody>
                  <a:tcPr marT="8475" marB="0" marR="8475" marL="84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950100">
                <a:tc>
                  <a:txBody>
                    <a:bodyPr/>
                    <a:lstStyle/>
                    <a:p>
                      <a:pPr indent="0" lvl="0" marL="0" marR="0" rtl="0" algn="just">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Explore opportunities and establish connections with Decade Programmes, project, contributions, Decade Collaborative Centres (DCC) as well as Communities of Practice (CoP)  </a:t>
                      </a:r>
                      <a:endParaRPr/>
                    </a:p>
                  </a:txBody>
                  <a:tcPr marT="8475" marB="0" marR="8475" marL="84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just">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No opportunities explored or connections established </a:t>
                      </a:r>
                      <a:endParaRPr/>
                    </a:p>
                  </a:txBody>
                  <a:tcPr marT="8475" marB="0" marR="8475" marL="84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just">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Opportunities explored and indentified</a:t>
                      </a:r>
                      <a:endParaRPr/>
                    </a:p>
                  </a:txBody>
                  <a:tcPr marT="8475" marB="0" marR="8475" marL="84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just">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Connections established with Decade Programmes, project, contributions, Decade Collaborative Centres (DCC) as well as Communities of Practice (CoP)</a:t>
                      </a:r>
                      <a:endParaRPr/>
                    </a:p>
                  </a:txBody>
                  <a:tcPr marT="8475" marB="0" marR="8475" marL="84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just">
                        <a:lnSpc>
                          <a:spcPct val="100000"/>
                        </a:lnSpc>
                        <a:spcBef>
                          <a:spcPts val="0"/>
                        </a:spcBef>
                        <a:spcAft>
                          <a:spcPts val="0"/>
                        </a:spcAft>
                        <a:buNone/>
                      </a:pPr>
                      <a:r>
                        <a:rPr b="0" i="0" lang="en-US" sz="1300" u="none" cap="none" strike="noStrike">
                          <a:solidFill>
                            <a:schemeClr val="lt1"/>
                          </a:solidFill>
                          <a:latin typeface="Corbel"/>
                          <a:ea typeface="Corbel"/>
                          <a:cs typeface="Corbel"/>
                          <a:sym typeface="Corbel"/>
                        </a:rPr>
                        <a:t>Ongoing activities in the Decade Programmes, project, contributions, Decade Collaborative Centres (DCC) as well as Communities of Practice (CoP)</a:t>
                      </a:r>
                      <a:endParaRPr/>
                    </a:p>
                  </a:txBody>
                  <a:tcPr marT="8475" marB="0" marR="8475" marL="84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315" name="Google Shape;315;p30"/>
          <p:cNvSpPr txBox="1"/>
          <p:nvPr/>
        </p:nvSpPr>
        <p:spPr>
          <a:xfrm>
            <a:off x="363568" y="3812641"/>
            <a:ext cx="1146486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A goal of the ODTP is to develop and operationalize a transparent performance monitoring system based on international norms, standards and agreements</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g23735e2f9e5_0_0"/>
          <p:cNvSpPr txBox="1"/>
          <p:nvPr/>
        </p:nvSpPr>
        <p:spPr>
          <a:xfrm>
            <a:off x="106534" y="843378"/>
            <a:ext cx="11979000" cy="461700"/>
          </a:xfrm>
          <a:prstGeom prst="rect">
            <a:avLst/>
          </a:prstGeom>
          <a:solidFill>
            <a:srgbClr val="00B0F0"/>
          </a:solidFill>
          <a:ln>
            <a:noFill/>
          </a:ln>
        </p:spPr>
        <p:txBody>
          <a:bodyPr anchorCtr="0" anchor="t" bIns="45700" lIns="91425" spcFirstLastPara="1" rIns="91425" wrap="square" tIns="45700">
            <a:noAutofit/>
          </a:bodyPr>
          <a:lstStyle/>
          <a:p>
            <a:pPr indent="0" lvl="2" marL="12700" marR="0" rtl="0" algn="ctr">
              <a:lnSpc>
                <a:spcPct val="100000"/>
              </a:lnSpc>
              <a:spcBef>
                <a:spcPts val="0"/>
              </a:spcBef>
              <a:spcAft>
                <a:spcPts val="0"/>
              </a:spcAft>
              <a:buClr>
                <a:srgbClr val="FFFF00"/>
              </a:buClr>
              <a:buSzPts val="1800"/>
              <a:buFont typeface="Arial"/>
              <a:buNone/>
            </a:pPr>
            <a:r>
              <a:rPr b="1" i="0" lang="en-US" sz="1800" u="none" cap="none" strike="noStrike">
                <a:solidFill>
                  <a:srgbClr val="FFFF00"/>
                </a:solidFill>
                <a:latin typeface="Gill Sans"/>
                <a:ea typeface="Gill Sans"/>
                <a:cs typeface="Gill Sans"/>
                <a:sym typeface="Gill Sans"/>
              </a:rPr>
              <a:t>Definition of inundation areas, flow depths and arrival times through Tsunami Hazard Assessments</a:t>
            </a:r>
            <a:endParaRPr b="0" i="0" sz="1400" u="none" cap="none" strike="noStrike">
              <a:solidFill>
                <a:srgbClr val="000000"/>
              </a:solidFill>
              <a:latin typeface="Arial"/>
              <a:ea typeface="Arial"/>
              <a:cs typeface="Arial"/>
              <a:sym typeface="Arial"/>
            </a:endParaRPr>
          </a:p>
          <a:p>
            <a:pPr indent="-228600" lvl="2" marL="355600" marR="0" rtl="0" algn="ctr">
              <a:lnSpc>
                <a:spcPct val="100000"/>
              </a:lnSpc>
              <a:spcBef>
                <a:spcPts val="1200"/>
              </a:spcBef>
              <a:spcAft>
                <a:spcPts val="0"/>
              </a:spcAft>
              <a:buClr>
                <a:srgbClr val="0070C0"/>
              </a:buClr>
              <a:buSzPts val="1800"/>
              <a:buFont typeface="Noto Sans Symbols"/>
              <a:buNone/>
            </a:pPr>
            <a:r>
              <a:t/>
            </a:r>
            <a:endParaRPr b="0" i="0" sz="1800" u="none" cap="none" strike="noStrike">
              <a:solidFill>
                <a:srgbClr val="FFFFFF"/>
              </a:solidFill>
              <a:latin typeface="Gill Sans"/>
              <a:ea typeface="Gill Sans"/>
              <a:cs typeface="Gill Sans"/>
              <a:sym typeface="Gill Sans"/>
            </a:endParaRPr>
          </a:p>
          <a:p>
            <a:pPr indent="-228600" lvl="0" marL="342900" marR="0" rtl="0" algn="ctr">
              <a:lnSpc>
                <a:spcPct val="100000"/>
              </a:lnSpc>
              <a:spcBef>
                <a:spcPts val="600"/>
              </a:spcBef>
              <a:spcAft>
                <a:spcPts val="0"/>
              </a:spcAft>
              <a:buClr>
                <a:srgbClr val="0070C0"/>
              </a:buClr>
              <a:buSzPts val="1800"/>
              <a:buFont typeface="Noto Sans Symbols"/>
              <a:buNone/>
            </a:pPr>
            <a:r>
              <a:t/>
            </a:r>
            <a:endParaRPr b="1" i="0" sz="1800" u="none" cap="none" strike="noStrike">
              <a:solidFill>
                <a:srgbClr val="C00000"/>
              </a:solidFill>
              <a:latin typeface="Gill Sans"/>
              <a:ea typeface="Gill Sans"/>
              <a:cs typeface="Gill Sans"/>
              <a:sym typeface="Gill Sans"/>
            </a:endParaRPr>
          </a:p>
          <a:p>
            <a:pPr indent="-228600" lvl="0" marL="342900" marR="0" rtl="0" algn="ctr">
              <a:lnSpc>
                <a:spcPct val="100000"/>
              </a:lnSpc>
              <a:spcBef>
                <a:spcPts val="1200"/>
              </a:spcBef>
              <a:spcAft>
                <a:spcPts val="0"/>
              </a:spcAft>
              <a:buClr>
                <a:srgbClr val="0070C0"/>
              </a:buClr>
              <a:buSzPts val="1800"/>
              <a:buFont typeface="Noto Sans Symbols"/>
              <a:buNone/>
            </a:pPr>
            <a:r>
              <a:t/>
            </a:r>
            <a:endParaRPr b="0" i="0" sz="1800" u="none" cap="none" strike="noStrike">
              <a:solidFill>
                <a:srgbClr val="000000"/>
              </a:solidFill>
              <a:latin typeface="Gill Sans"/>
              <a:ea typeface="Gill Sans"/>
              <a:cs typeface="Gill Sans"/>
              <a:sym typeface="Gill Sans"/>
            </a:endParaRPr>
          </a:p>
        </p:txBody>
      </p:sp>
      <p:sp>
        <p:nvSpPr>
          <p:cNvPr id="322" name="Google Shape;322;g23735e2f9e5_0_0"/>
          <p:cNvSpPr txBox="1"/>
          <p:nvPr>
            <p:ph type="title"/>
          </p:nvPr>
        </p:nvSpPr>
        <p:spPr>
          <a:xfrm>
            <a:off x="0" y="246109"/>
            <a:ext cx="12192000" cy="663300"/>
          </a:xfrm>
          <a:prstGeom prst="rect">
            <a:avLst/>
          </a:prstGeom>
          <a:noFill/>
          <a:ln>
            <a:noFill/>
          </a:ln>
        </p:spPr>
        <p:txBody>
          <a:bodyPr anchorCtr="0" anchor="ctr" bIns="45700" lIns="91425" spcFirstLastPara="1" rIns="91425" wrap="square" tIns="45700">
            <a:noAutofit/>
          </a:bodyPr>
          <a:lstStyle/>
          <a:p>
            <a:pPr indent="0" lvl="0" marL="0" rtl="0" algn="ctr">
              <a:lnSpc>
                <a:spcPct val="85000"/>
              </a:lnSpc>
              <a:spcBef>
                <a:spcPts val="0"/>
              </a:spcBef>
              <a:spcAft>
                <a:spcPts val="0"/>
              </a:spcAft>
              <a:buClr>
                <a:schemeClr val="dk2"/>
              </a:buClr>
              <a:buSzPts val="3200"/>
              <a:buFont typeface="Gill Sans"/>
              <a:buNone/>
            </a:pPr>
            <a:r>
              <a:rPr b="1" lang="en-US" sz="3200" cap="none">
                <a:latin typeface="Gill Sans"/>
                <a:ea typeface="Gill Sans"/>
                <a:cs typeface="Gill Sans"/>
                <a:sym typeface="Gill Sans"/>
              </a:rPr>
              <a:t>Tsunami Risk Knowledge</a:t>
            </a:r>
            <a:endParaRPr/>
          </a:p>
        </p:txBody>
      </p:sp>
      <p:graphicFrame>
        <p:nvGraphicFramePr>
          <p:cNvPr id="323" name="Google Shape;323;g23735e2f9e5_0_0"/>
          <p:cNvGraphicFramePr/>
          <p:nvPr/>
        </p:nvGraphicFramePr>
        <p:xfrm>
          <a:off x="0" y="1506742"/>
          <a:ext cx="3000000" cy="3000000"/>
        </p:xfrm>
        <a:graphic>
          <a:graphicData uri="http://schemas.openxmlformats.org/drawingml/2006/table">
            <a:tbl>
              <a:tblPr bandRow="1" firstRow="1">
                <a:noFill/>
                <a:tableStyleId>{BB6F85EF-00CC-4B72-B8BB-99D741932199}</a:tableStyleId>
              </a:tblPr>
              <a:tblGrid>
                <a:gridCol w="3810000"/>
                <a:gridCol w="4050475"/>
                <a:gridCol w="430487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b="0" lang="en-US" sz="1800" u="none" cap="none" strike="noStrike">
                          <a:solidFill>
                            <a:schemeClr val="dk1"/>
                          </a:solidFill>
                          <a:latin typeface="Gill Sans"/>
                          <a:ea typeface="Gill Sans"/>
                          <a:cs typeface="Gill Sans"/>
                          <a:sym typeface="Gill Sans"/>
                        </a:rPr>
                        <a:t>Challenges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b="0" lang="en-US" sz="1800" u="none" cap="none" strike="noStrike">
                          <a:solidFill>
                            <a:schemeClr val="dk1"/>
                          </a:solidFill>
                          <a:latin typeface="Gill Sans"/>
                          <a:ea typeface="Gill Sans"/>
                          <a:cs typeface="Gill Sans"/>
                          <a:sym typeface="Gill Sans"/>
                        </a:rPr>
                        <a:t>Solutions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b="0" lang="en-US" sz="1800" u="none" cap="none" strike="noStrike">
                          <a:solidFill>
                            <a:schemeClr val="dk1"/>
                          </a:solidFill>
                          <a:latin typeface="Gill Sans"/>
                          <a:ea typeface="Gill Sans"/>
                          <a:cs typeface="Gill Sans"/>
                          <a:sym typeface="Gill Sans"/>
                        </a:rPr>
                        <a:t>Goals</a:t>
                      </a:r>
                      <a:endParaRPr sz="1400" u="none" cap="none" strike="noStrike"/>
                    </a:p>
                  </a:txBody>
                  <a:tcPr marT="45725" marB="45725" marR="91450" marL="91450"/>
                </a:tc>
              </a:tr>
              <a:tr h="370850">
                <a:tc>
                  <a:txBody>
                    <a:bodyPr/>
                    <a:lstStyle/>
                    <a:p>
                      <a:pPr indent="0" lvl="0" marL="0" marR="0" rtl="0" algn="just">
                        <a:lnSpc>
                          <a:spcPct val="100000"/>
                        </a:lnSpc>
                        <a:spcBef>
                          <a:spcPts val="0"/>
                        </a:spcBef>
                        <a:spcAft>
                          <a:spcPts val="0"/>
                        </a:spcAft>
                        <a:buClr>
                          <a:srgbClr val="000000"/>
                        </a:buClr>
                        <a:buSzPts val="1600"/>
                        <a:buFont typeface="Arial"/>
                        <a:buNone/>
                      </a:pPr>
                      <a:r>
                        <a:rPr b="0" lang="en-US" sz="1600" u="none" cap="none" strike="noStrike">
                          <a:solidFill>
                            <a:srgbClr val="FFFF00"/>
                          </a:solidFill>
                          <a:latin typeface="Gill Sans"/>
                          <a:ea typeface="Gill Sans"/>
                          <a:cs typeface="Gill Sans"/>
                          <a:sym typeface="Gill Sans"/>
                        </a:rPr>
                        <a:t>Historical tsunami records </a:t>
                      </a:r>
                      <a:r>
                        <a:rPr b="0" lang="en-US" sz="1600" u="none" cap="none" strike="noStrike">
                          <a:solidFill>
                            <a:schemeClr val="dk1"/>
                          </a:solidFill>
                          <a:latin typeface="Gill Sans"/>
                          <a:ea typeface="Gill Sans"/>
                          <a:cs typeface="Gill Sans"/>
                          <a:sym typeface="Gill Sans"/>
                        </a:rPr>
                        <a:t>are scarce or absent</a:t>
                      </a:r>
                      <a:endParaRPr b="0"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b="0" lang="en-US" sz="1600" u="none" cap="none" strike="noStrike">
                          <a:solidFill>
                            <a:schemeClr val="dk1"/>
                          </a:solidFill>
                          <a:latin typeface="Gill Sans"/>
                          <a:ea typeface="Gill Sans"/>
                          <a:cs typeface="Gill Sans"/>
                          <a:sym typeface="Gill Sans"/>
                        </a:rPr>
                        <a:t>Densify sea level networks, </a:t>
                      </a:r>
                      <a:r>
                        <a:rPr b="0" lang="en-US" sz="1600" u="none" cap="none" strike="noStrike">
                          <a:solidFill>
                            <a:srgbClr val="FFFF00"/>
                          </a:solidFill>
                          <a:latin typeface="Gill Sans"/>
                          <a:ea typeface="Gill Sans"/>
                          <a:cs typeface="Gill Sans"/>
                          <a:sym typeface="Gill Sans"/>
                        </a:rPr>
                        <a:t>perform historical data research and perform paleo-tsunami studies </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Each country to have their </a:t>
                      </a:r>
                      <a:r>
                        <a:rPr b="0" i="0" lang="en-US" sz="1600" u="none" cap="none" strike="noStrike">
                          <a:solidFill>
                            <a:srgbClr val="FFFF00"/>
                          </a:solidFill>
                          <a:latin typeface="Gill Sans"/>
                          <a:ea typeface="Gill Sans"/>
                          <a:cs typeface="Gill Sans"/>
                          <a:sym typeface="Gill Sans"/>
                        </a:rPr>
                        <a:t>catalogue of historical tsunami</a:t>
                      </a:r>
                      <a:r>
                        <a:rPr b="0" i="0" lang="en-US" sz="1600" u="none" cap="none" strike="noStrike">
                          <a:solidFill>
                            <a:schemeClr val="dk1"/>
                          </a:solidFill>
                          <a:latin typeface="Gill Sans"/>
                          <a:ea typeface="Gill Sans"/>
                          <a:cs typeface="Gill Sans"/>
                          <a:sym typeface="Gill Sans"/>
                        </a:rPr>
                        <a:t> records by 2025 </a:t>
                      </a:r>
                      <a:endParaRPr b="0" sz="1600" u="none" cap="none" strike="noStrike">
                        <a:solidFill>
                          <a:schemeClr val="dk1"/>
                        </a:solidFill>
                        <a:latin typeface="Gill Sans"/>
                        <a:ea typeface="Gill Sans"/>
                        <a:cs typeface="Gill Sans"/>
                        <a:sym typeface="Gill Sans"/>
                      </a:endParaRPr>
                    </a:p>
                  </a:txBody>
                  <a:tcPr marT="45725" marB="45725" marR="91450" marL="91450"/>
                </a:tc>
              </a:tr>
              <a:tr h="370850">
                <a:tc>
                  <a:txBody>
                    <a:bodyPr/>
                    <a:lstStyle/>
                    <a:p>
                      <a:pPr indent="0" lvl="0" marL="0" marR="0" rtl="0" algn="just">
                        <a:lnSpc>
                          <a:spcPct val="100000"/>
                        </a:lnSpc>
                        <a:spcBef>
                          <a:spcPts val="0"/>
                        </a:spcBef>
                        <a:spcAft>
                          <a:spcPts val="0"/>
                        </a:spcAft>
                        <a:buClr>
                          <a:srgbClr val="000000"/>
                        </a:buClr>
                        <a:buSzPts val="1600"/>
                        <a:buFont typeface="Arial"/>
                        <a:buNone/>
                      </a:pPr>
                      <a:r>
                        <a:rPr b="0" lang="en-US" sz="1600" u="none" cap="none" strike="noStrike">
                          <a:solidFill>
                            <a:srgbClr val="FFFF00"/>
                          </a:solidFill>
                          <a:latin typeface="Gill Sans"/>
                          <a:ea typeface="Gill Sans"/>
                          <a:cs typeface="Gill Sans"/>
                          <a:sym typeface="Gill Sans"/>
                        </a:rPr>
                        <a:t>Scenario definition </a:t>
                      </a:r>
                      <a:r>
                        <a:rPr b="0" lang="en-US" sz="1600" u="none" cap="none" strike="noStrike">
                          <a:solidFill>
                            <a:schemeClr val="dk1"/>
                          </a:solidFill>
                          <a:latin typeface="Gill Sans"/>
                          <a:ea typeface="Gill Sans"/>
                          <a:cs typeface="Gill Sans"/>
                          <a:sym typeface="Gill Sans"/>
                        </a:rPr>
                        <a:t>(seismic and non-seismic) are required as input forcing for </a:t>
                      </a:r>
                      <a:endParaRPr sz="1400" u="none" cap="none" strike="noStrike"/>
                    </a:p>
                    <a:p>
                      <a:pPr indent="0" lvl="0" marL="0" marR="0" rtl="0" algn="just">
                        <a:lnSpc>
                          <a:spcPct val="100000"/>
                        </a:lnSpc>
                        <a:spcBef>
                          <a:spcPts val="0"/>
                        </a:spcBef>
                        <a:spcAft>
                          <a:spcPts val="0"/>
                        </a:spcAft>
                        <a:buClr>
                          <a:srgbClr val="000000"/>
                        </a:buClr>
                        <a:buSzPts val="1600"/>
                        <a:buFont typeface="Arial"/>
                        <a:buNone/>
                      </a:pPr>
                      <a:r>
                        <a:rPr b="0" lang="en-US" sz="1600" u="none" cap="none" strike="noStrike">
                          <a:solidFill>
                            <a:schemeClr val="dk1"/>
                          </a:solidFill>
                          <a:latin typeface="Gill Sans"/>
                          <a:ea typeface="Gill Sans"/>
                          <a:cs typeface="Gill Sans"/>
                          <a:sym typeface="Gill Sans"/>
                        </a:rPr>
                        <a:t>numerical models</a:t>
                      </a:r>
                      <a:endParaRPr b="0"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b="0" lang="en-US" sz="1600" u="none" cap="none" strike="noStrike">
                          <a:solidFill>
                            <a:schemeClr val="dk1"/>
                          </a:solidFill>
                          <a:latin typeface="Gill Sans"/>
                          <a:ea typeface="Gill Sans"/>
                          <a:cs typeface="Gill Sans"/>
                          <a:sym typeface="Gill Sans"/>
                        </a:rPr>
                        <a:t>Seismic, GNSS, Geophysical Volcanic Monitoring; Densify Sea level networks; </a:t>
                      </a:r>
                      <a:r>
                        <a:rPr b="0" lang="en-US" sz="1600" u="none" cap="none" strike="noStrike">
                          <a:solidFill>
                            <a:srgbClr val="FFFF00"/>
                          </a:solidFill>
                          <a:latin typeface="Gill Sans"/>
                          <a:ea typeface="Gill Sans"/>
                          <a:cs typeface="Gill Sans"/>
                          <a:sym typeface="Gill Sans"/>
                        </a:rPr>
                        <a:t>Scientific Research; Experts Meetings </a:t>
                      </a:r>
                      <a:endParaRPr sz="1400" u="none" cap="none" strike="noStrike"/>
                    </a:p>
                    <a:p>
                      <a:pPr indent="0" lvl="0" marL="0" marR="0" rtl="0" algn="just">
                        <a:lnSpc>
                          <a:spcPct val="100000"/>
                        </a:lnSpc>
                        <a:spcBef>
                          <a:spcPts val="0"/>
                        </a:spcBef>
                        <a:spcAft>
                          <a:spcPts val="0"/>
                        </a:spcAft>
                        <a:buClr>
                          <a:srgbClr val="000000"/>
                        </a:buClr>
                        <a:buSzPts val="1600"/>
                        <a:buFont typeface="Arial"/>
                        <a:buNone/>
                      </a:pPr>
                      <a:r>
                        <a:t/>
                      </a:r>
                      <a:endParaRPr b="0"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Each ICG to have a </a:t>
                      </a:r>
                      <a:r>
                        <a:rPr b="0" i="0" lang="en-US" sz="1600" u="none" cap="none" strike="noStrike">
                          <a:solidFill>
                            <a:srgbClr val="FFFF00"/>
                          </a:solidFill>
                          <a:latin typeface="Gill Sans"/>
                          <a:ea typeface="Gill Sans"/>
                          <a:cs typeface="Gill Sans"/>
                          <a:sym typeface="Gill Sans"/>
                        </a:rPr>
                        <a:t>database of tsunami source scenarios</a:t>
                      </a:r>
                      <a:r>
                        <a:rPr b="0" i="0" lang="en-US" sz="1600" u="none" cap="none" strike="noStrike">
                          <a:solidFill>
                            <a:schemeClr val="dk1"/>
                          </a:solidFill>
                          <a:latin typeface="Gill Sans"/>
                          <a:ea typeface="Gill Sans"/>
                          <a:cs typeface="Gill Sans"/>
                          <a:sym typeface="Gill Sans"/>
                        </a:rPr>
                        <a:t>, including non-seismic by 2025</a:t>
                      </a:r>
                      <a:endParaRPr sz="1400" u="none" cap="none" strike="noStrike"/>
                    </a:p>
                  </a:txBody>
                  <a:tcPr marT="45725" marB="45725" marR="91450" marL="91450"/>
                </a:tc>
              </a:tr>
              <a:tr h="370850">
                <a:tc>
                  <a:txBody>
                    <a:bodyPr/>
                    <a:lstStyle/>
                    <a:p>
                      <a:pPr indent="0" lvl="0" marL="0" marR="0" rtl="0" algn="just">
                        <a:lnSpc>
                          <a:spcPct val="100000"/>
                        </a:lnSpc>
                        <a:spcBef>
                          <a:spcPts val="0"/>
                        </a:spcBef>
                        <a:spcAft>
                          <a:spcPts val="0"/>
                        </a:spcAft>
                        <a:buClr>
                          <a:srgbClr val="000000"/>
                        </a:buClr>
                        <a:buSzPts val="1600"/>
                        <a:buFont typeface="Arial"/>
                        <a:buNone/>
                      </a:pPr>
                      <a:r>
                        <a:rPr b="0" lang="en-US" sz="1600" u="none" cap="none" strike="noStrike">
                          <a:solidFill>
                            <a:srgbClr val="FFFF00"/>
                          </a:solidFill>
                          <a:latin typeface="Gill Sans"/>
                          <a:ea typeface="Gill Sans"/>
                          <a:cs typeface="Gill Sans"/>
                          <a:sym typeface="Gill Sans"/>
                        </a:rPr>
                        <a:t>High-resolution digital elevation data </a:t>
                      </a:r>
                      <a:r>
                        <a:rPr b="0" lang="en-US" sz="1600" u="none" cap="none" strike="noStrike">
                          <a:solidFill>
                            <a:schemeClr val="dk1"/>
                          </a:solidFill>
                          <a:latin typeface="Gill Sans"/>
                          <a:ea typeface="Gill Sans"/>
                          <a:cs typeface="Gill Sans"/>
                          <a:sym typeface="Gill Sans"/>
                        </a:rPr>
                        <a:t>is required for numerical models but is lacking in many countries. Lack of qualified staff to conduct surveys; lack of equipment including boats.</a:t>
                      </a:r>
                      <a:endParaRPr b="0"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b="0" lang="en-US" sz="1600" u="none" cap="none" strike="noStrike">
                          <a:solidFill>
                            <a:srgbClr val="FFFF00"/>
                          </a:solidFill>
                          <a:latin typeface="Gill Sans"/>
                          <a:ea typeface="Gill Sans"/>
                          <a:cs typeface="Gill Sans"/>
                          <a:sym typeface="Gill Sans"/>
                        </a:rPr>
                        <a:t>Increase staff; Capacity building; Funding to buy/rent equipment</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b="0" lang="en-US" sz="1600" u="none" cap="none" strike="noStrike">
                          <a:solidFill>
                            <a:schemeClr val="dk1"/>
                          </a:solidFill>
                          <a:latin typeface="Gill Sans"/>
                          <a:ea typeface="Gill Sans"/>
                          <a:cs typeface="Gill Sans"/>
                          <a:sym typeface="Gill Sans"/>
                        </a:rPr>
                        <a:t>Each country has </a:t>
                      </a:r>
                      <a:r>
                        <a:rPr b="0" lang="en-US" sz="1600" u="none" cap="none" strike="noStrike">
                          <a:solidFill>
                            <a:srgbClr val="FFFF00"/>
                          </a:solidFill>
                          <a:latin typeface="Gill Sans"/>
                          <a:ea typeface="Gill Sans"/>
                          <a:cs typeface="Gill Sans"/>
                          <a:sym typeface="Gill Sans"/>
                        </a:rPr>
                        <a:t>coastal digital elevation data </a:t>
                      </a:r>
                      <a:r>
                        <a:rPr b="0" lang="en-US" sz="1600" u="none" cap="none" strike="noStrike">
                          <a:solidFill>
                            <a:schemeClr val="dk1"/>
                          </a:solidFill>
                          <a:latin typeface="Gill Sans"/>
                          <a:ea typeface="Gill Sans"/>
                          <a:cs typeface="Gill Sans"/>
                          <a:sym typeface="Gill Sans"/>
                        </a:rPr>
                        <a:t>in chosen communities by 2026 and each ICG has database of existing data and metadata</a:t>
                      </a:r>
                      <a:endParaRPr b="0" sz="1600" u="none" cap="none" strike="noStrike">
                        <a:solidFill>
                          <a:schemeClr val="dk1"/>
                        </a:solidFill>
                        <a:latin typeface="Gill Sans"/>
                        <a:ea typeface="Gill Sans"/>
                        <a:cs typeface="Gill Sans"/>
                        <a:sym typeface="Gill Sans"/>
                      </a:endParaRPr>
                    </a:p>
                  </a:txBody>
                  <a:tcPr marT="45725" marB="45725" marR="91450" marL="91450"/>
                </a:tc>
              </a:tr>
              <a:tr h="370850">
                <a:tc>
                  <a:txBody>
                    <a:bodyPr/>
                    <a:lstStyle/>
                    <a:p>
                      <a:pPr indent="0" lvl="0" marL="0" marR="0" rtl="0" algn="just">
                        <a:lnSpc>
                          <a:spcPct val="100000"/>
                        </a:lnSpc>
                        <a:spcBef>
                          <a:spcPts val="0"/>
                        </a:spcBef>
                        <a:spcAft>
                          <a:spcPts val="0"/>
                        </a:spcAft>
                        <a:buClr>
                          <a:srgbClr val="000000"/>
                        </a:buClr>
                        <a:buSzPts val="1600"/>
                        <a:buFont typeface="Arial"/>
                        <a:buNone/>
                      </a:pPr>
                      <a:r>
                        <a:rPr b="0" lang="en-US" sz="1600" u="none" cap="none" strike="noStrike">
                          <a:solidFill>
                            <a:srgbClr val="FFFF00"/>
                          </a:solidFill>
                          <a:latin typeface="Gill Sans"/>
                          <a:ea typeface="Gill Sans"/>
                          <a:cs typeface="Gill Sans"/>
                          <a:sym typeface="Gill Sans"/>
                        </a:rPr>
                        <a:t>Lack of data to validate </a:t>
                      </a:r>
                      <a:r>
                        <a:rPr b="0" lang="en-US" sz="1600" u="none" cap="none" strike="noStrike">
                          <a:solidFill>
                            <a:schemeClr val="dk1"/>
                          </a:solidFill>
                          <a:latin typeface="Gill Sans"/>
                          <a:ea typeface="Gill Sans"/>
                          <a:cs typeface="Gill Sans"/>
                          <a:sym typeface="Gill Sans"/>
                        </a:rPr>
                        <a:t>numerical models </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b="0" lang="en-US" sz="1600" u="none" cap="none" strike="noStrike">
                          <a:solidFill>
                            <a:srgbClr val="FFFF00"/>
                          </a:solidFill>
                          <a:latin typeface="Gill Sans"/>
                          <a:ea typeface="Gill Sans"/>
                          <a:cs typeface="Gill Sans"/>
                          <a:sym typeface="Gill Sans"/>
                        </a:rPr>
                        <a:t>Densify sea level networks; Perform historical data research; Perform paleo-tsunami studies </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Each country has access to </a:t>
                      </a:r>
                      <a:r>
                        <a:rPr b="0" i="0" lang="en-US" sz="1600" u="none" cap="none" strike="noStrike">
                          <a:solidFill>
                            <a:srgbClr val="FFFF00"/>
                          </a:solidFill>
                          <a:latin typeface="Gill Sans"/>
                          <a:ea typeface="Gill Sans"/>
                          <a:cs typeface="Gill Sans"/>
                          <a:sym typeface="Gill Sans"/>
                        </a:rPr>
                        <a:t>tsunami numerical models </a:t>
                      </a:r>
                      <a:r>
                        <a:rPr b="0" i="0" lang="en-US" sz="1600" u="none" cap="none" strike="noStrike">
                          <a:solidFill>
                            <a:schemeClr val="dk1"/>
                          </a:solidFill>
                          <a:latin typeface="Gill Sans"/>
                          <a:ea typeface="Gill Sans"/>
                          <a:cs typeface="Gill Sans"/>
                          <a:sym typeface="Gill Sans"/>
                        </a:rPr>
                        <a:t>by 2026</a:t>
                      </a:r>
                      <a:endParaRPr b="0" sz="1600" u="none" cap="none" strike="noStrike">
                        <a:solidFill>
                          <a:schemeClr val="dk1"/>
                        </a:solidFill>
                        <a:latin typeface="Gill Sans"/>
                        <a:ea typeface="Gill Sans"/>
                        <a:cs typeface="Gill Sans"/>
                        <a:sym typeface="Gill Sans"/>
                      </a:endParaRPr>
                    </a:p>
                  </a:txBody>
                  <a:tcPr marT="45725" marB="45725" marR="91450" marL="91450"/>
                </a:tc>
              </a:tr>
              <a:tr h="370850">
                <a:tc>
                  <a:txBody>
                    <a:bodyPr/>
                    <a:lstStyle/>
                    <a:p>
                      <a:pPr indent="0" lvl="0" marL="0" marR="0" rtl="0" algn="just">
                        <a:lnSpc>
                          <a:spcPct val="100000"/>
                        </a:lnSpc>
                        <a:spcBef>
                          <a:spcPts val="0"/>
                        </a:spcBef>
                        <a:spcAft>
                          <a:spcPts val="0"/>
                        </a:spcAft>
                        <a:buClr>
                          <a:srgbClr val="000000"/>
                        </a:buClr>
                        <a:buSzPts val="1600"/>
                        <a:buFont typeface="Arial"/>
                        <a:buNone/>
                      </a:pPr>
                      <a:r>
                        <a:rPr b="0" lang="en-US" sz="1600" u="none" cap="none" strike="noStrike">
                          <a:solidFill>
                            <a:srgbClr val="FFFF00"/>
                          </a:solidFill>
                          <a:latin typeface="Gill Sans"/>
                          <a:ea typeface="Gill Sans"/>
                          <a:cs typeface="Gill Sans"/>
                          <a:sym typeface="Gill Sans"/>
                        </a:rPr>
                        <a:t>Lack of qualified staff </a:t>
                      </a:r>
                      <a:r>
                        <a:rPr b="0" lang="en-US" sz="1600" u="none" cap="none" strike="noStrike">
                          <a:solidFill>
                            <a:schemeClr val="dk1"/>
                          </a:solidFill>
                          <a:latin typeface="Gill Sans"/>
                          <a:ea typeface="Gill Sans"/>
                          <a:cs typeface="Gill Sans"/>
                          <a:sym typeface="Gill Sans"/>
                        </a:rPr>
                        <a:t>to conduct numerical modelling </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b="0" lang="en-US" sz="1600" u="none" cap="none" strike="noStrike">
                          <a:solidFill>
                            <a:srgbClr val="FFFF00"/>
                          </a:solidFill>
                          <a:latin typeface="Gill Sans"/>
                          <a:ea typeface="Gill Sans"/>
                          <a:cs typeface="Gill Sans"/>
                          <a:sym typeface="Gill Sans"/>
                        </a:rPr>
                        <a:t>Funding to hire and train staff </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Each country has </a:t>
                      </a:r>
                      <a:r>
                        <a:rPr b="0" i="0" lang="en-US" sz="1600" u="none" cap="none" strike="noStrike">
                          <a:solidFill>
                            <a:srgbClr val="FFFF00"/>
                          </a:solidFill>
                          <a:latin typeface="Gill Sans"/>
                          <a:ea typeface="Gill Sans"/>
                          <a:cs typeface="Gill Sans"/>
                          <a:sym typeface="Gill Sans"/>
                        </a:rPr>
                        <a:t>at least one person able to do tsunami modelling </a:t>
                      </a:r>
                      <a:r>
                        <a:rPr b="0" i="0" lang="en-US" sz="1600" u="none" cap="none" strike="noStrike">
                          <a:solidFill>
                            <a:schemeClr val="dk1"/>
                          </a:solidFill>
                          <a:latin typeface="Gill Sans"/>
                          <a:ea typeface="Gill Sans"/>
                          <a:cs typeface="Gill Sans"/>
                          <a:sym typeface="Gill Sans"/>
                        </a:rPr>
                        <a:t>by 2025</a:t>
                      </a:r>
                      <a:endParaRPr b="0" sz="1600" u="none" cap="none" strike="noStrike">
                        <a:solidFill>
                          <a:schemeClr val="dk1"/>
                        </a:solidFill>
                        <a:latin typeface="Gill Sans"/>
                        <a:ea typeface="Gill Sans"/>
                        <a:cs typeface="Gill Sans"/>
                        <a:sym typeface="Gill Sans"/>
                      </a:endParaRPr>
                    </a:p>
                  </a:txBody>
                  <a:tcPr marT="45725" marB="45725" marR="91450" marL="91450"/>
                </a:tc>
              </a:tr>
              <a:tr h="370850">
                <a:tc>
                  <a:txBody>
                    <a:bodyPr/>
                    <a:lstStyle/>
                    <a:p>
                      <a:pPr indent="0" lvl="0" marL="0" marR="0" rtl="0" algn="just">
                        <a:lnSpc>
                          <a:spcPct val="100000"/>
                        </a:lnSpc>
                        <a:spcBef>
                          <a:spcPts val="0"/>
                        </a:spcBef>
                        <a:spcAft>
                          <a:spcPts val="0"/>
                        </a:spcAft>
                        <a:buClr>
                          <a:srgbClr val="000000"/>
                        </a:buClr>
                        <a:buSzPts val="1600"/>
                        <a:buFont typeface="Arial"/>
                        <a:buNone/>
                      </a:pPr>
                      <a:r>
                        <a:t/>
                      </a:r>
                      <a:endParaRPr b="0"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t/>
                      </a:r>
                      <a:endParaRPr b="0"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rgbClr val="FFFF00"/>
                        </a:buClr>
                        <a:buSzPts val="1600"/>
                        <a:buFont typeface="Gill Sans"/>
                        <a:buNone/>
                      </a:pPr>
                      <a:r>
                        <a:rPr b="0" lang="en-US" sz="1600" u="none" cap="none" strike="noStrike">
                          <a:solidFill>
                            <a:srgbClr val="FFFF00"/>
                          </a:solidFill>
                          <a:latin typeface="Gill Sans"/>
                          <a:ea typeface="Gill Sans"/>
                          <a:cs typeface="Gill Sans"/>
                          <a:sym typeface="Gill Sans"/>
                        </a:rPr>
                        <a:t>Each country has defined the inundation area for the chosen community by 2026</a:t>
                      </a:r>
                      <a:endParaRPr b="0" sz="1600" u="none" cap="none" strike="noStrike">
                        <a:solidFill>
                          <a:srgbClr val="FFFF00"/>
                        </a:solidFill>
                        <a:latin typeface="Gill Sans"/>
                        <a:ea typeface="Gill Sans"/>
                        <a:cs typeface="Gill Sans"/>
                        <a:sym typeface="Gill Sans"/>
                      </a:endParaRPr>
                    </a:p>
                  </a:txBody>
                  <a:tcPr marT="45725" marB="45725" marR="91450" marL="91450"/>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g23735e2f9e5_0_7"/>
          <p:cNvSpPr txBox="1"/>
          <p:nvPr/>
        </p:nvSpPr>
        <p:spPr>
          <a:xfrm>
            <a:off x="106534" y="843378"/>
            <a:ext cx="11979000" cy="461700"/>
          </a:xfrm>
          <a:prstGeom prst="rect">
            <a:avLst/>
          </a:prstGeom>
          <a:solidFill>
            <a:srgbClr val="00B0F0"/>
          </a:solidFill>
          <a:ln>
            <a:noFill/>
          </a:ln>
        </p:spPr>
        <p:txBody>
          <a:bodyPr anchorCtr="0" anchor="t" bIns="45700" lIns="91425" spcFirstLastPara="1" rIns="91425" wrap="square" tIns="45700">
            <a:noAutofit/>
          </a:bodyPr>
          <a:lstStyle/>
          <a:p>
            <a:pPr indent="0" lvl="2" marL="12700" marR="0" rtl="0" algn="ctr">
              <a:lnSpc>
                <a:spcPct val="100000"/>
              </a:lnSpc>
              <a:spcBef>
                <a:spcPts val="0"/>
              </a:spcBef>
              <a:spcAft>
                <a:spcPts val="0"/>
              </a:spcAft>
              <a:buClr>
                <a:srgbClr val="FFFF00"/>
              </a:buClr>
              <a:buSzPts val="2000"/>
              <a:buFont typeface="Arial"/>
              <a:buNone/>
            </a:pPr>
            <a:r>
              <a:rPr b="1" i="0" lang="en-US" sz="2000" u="none" cap="none" strike="noStrike">
                <a:solidFill>
                  <a:srgbClr val="FFFF00"/>
                </a:solidFill>
                <a:latin typeface="Gill Sans"/>
                <a:ea typeface="Gill Sans"/>
                <a:cs typeface="Gill Sans"/>
                <a:sym typeface="Gill Sans"/>
              </a:rPr>
              <a:t>Definition of vulnerability and exposure</a:t>
            </a:r>
            <a:endParaRPr b="0" i="0" sz="1400" u="none" cap="none" strike="noStrike">
              <a:solidFill>
                <a:srgbClr val="000000"/>
              </a:solidFill>
              <a:latin typeface="Arial"/>
              <a:ea typeface="Arial"/>
              <a:cs typeface="Arial"/>
              <a:sym typeface="Arial"/>
            </a:endParaRPr>
          </a:p>
          <a:p>
            <a:pPr indent="-215900" lvl="2" marL="355600" marR="0" rtl="0" algn="ctr">
              <a:lnSpc>
                <a:spcPct val="100000"/>
              </a:lnSpc>
              <a:spcBef>
                <a:spcPts val="1200"/>
              </a:spcBef>
              <a:spcAft>
                <a:spcPts val="0"/>
              </a:spcAft>
              <a:buClr>
                <a:srgbClr val="0070C0"/>
              </a:buClr>
              <a:buSzPts val="2000"/>
              <a:buFont typeface="Noto Sans Symbols"/>
              <a:buNone/>
            </a:pPr>
            <a:r>
              <a:t/>
            </a:r>
            <a:endParaRPr b="0" i="0" sz="2000" u="none" cap="none" strike="noStrike">
              <a:solidFill>
                <a:srgbClr val="FFFFFF"/>
              </a:solidFill>
              <a:latin typeface="Gill Sans"/>
              <a:ea typeface="Gill Sans"/>
              <a:cs typeface="Gill Sans"/>
              <a:sym typeface="Gill Sans"/>
            </a:endParaRPr>
          </a:p>
          <a:p>
            <a:pPr indent="-215900" lvl="0" marL="342900" marR="0" rtl="0" algn="ctr">
              <a:lnSpc>
                <a:spcPct val="100000"/>
              </a:lnSpc>
              <a:spcBef>
                <a:spcPts val="600"/>
              </a:spcBef>
              <a:spcAft>
                <a:spcPts val="0"/>
              </a:spcAft>
              <a:buClr>
                <a:srgbClr val="0070C0"/>
              </a:buClr>
              <a:buSzPts val="2000"/>
              <a:buFont typeface="Noto Sans Symbols"/>
              <a:buNone/>
            </a:pPr>
            <a:r>
              <a:t/>
            </a:r>
            <a:endParaRPr b="1" i="0" sz="2000" u="none" cap="none" strike="noStrike">
              <a:solidFill>
                <a:srgbClr val="C00000"/>
              </a:solidFill>
              <a:latin typeface="Gill Sans"/>
              <a:ea typeface="Gill Sans"/>
              <a:cs typeface="Gill Sans"/>
              <a:sym typeface="Gill Sans"/>
            </a:endParaRPr>
          </a:p>
          <a:p>
            <a:pPr indent="-215900" lvl="0" marL="342900" marR="0" rtl="0" algn="ctr">
              <a:lnSpc>
                <a:spcPct val="100000"/>
              </a:lnSpc>
              <a:spcBef>
                <a:spcPts val="1200"/>
              </a:spcBef>
              <a:spcAft>
                <a:spcPts val="0"/>
              </a:spcAft>
              <a:buClr>
                <a:srgbClr val="0070C0"/>
              </a:buClr>
              <a:buSzPts val="2000"/>
              <a:buFont typeface="Noto Sans Symbols"/>
              <a:buNone/>
            </a:pPr>
            <a:r>
              <a:t/>
            </a:r>
            <a:endParaRPr b="0" i="0" sz="2000" u="none" cap="none" strike="noStrike">
              <a:solidFill>
                <a:srgbClr val="000000"/>
              </a:solidFill>
              <a:latin typeface="Gill Sans"/>
              <a:ea typeface="Gill Sans"/>
              <a:cs typeface="Gill Sans"/>
              <a:sym typeface="Gill Sans"/>
            </a:endParaRPr>
          </a:p>
        </p:txBody>
      </p:sp>
      <p:sp>
        <p:nvSpPr>
          <p:cNvPr id="330" name="Google Shape;330;g23735e2f9e5_0_7"/>
          <p:cNvSpPr txBox="1"/>
          <p:nvPr>
            <p:ph type="title"/>
          </p:nvPr>
        </p:nvSpPr>
        <p:spPr>
          <a:xfrm>
            <a:off x="0" y="246109"/>
            <a:ext cx="12192000" cy="663300"/>
          </a:xfrm>
          <a:prstGeom prst="rect">
            <a:avLst/>
          </a:prstGeom>
          <a:noFill/>
          <a:ln>
            <a:noFill/>
          </a:ln>
        </p:spPr>
        <p:txBody>
          <a:bodyPr anchorCtr="0" anchor="ctr" bIns="45700" lIns="91425" spcFirstLastPara="1" rIns="91425" wrap="square" tIns="45700">
            <a:noAutofit/>
          </a:bodyPr>
          <a:lstStyle/>
          <a:p>
            <a:pPr indent="0" lvl="0" marL="0" rtl="0" algn="ctr">
              <a:lnSpc>
                <a:spcPct val="85000"/>
              </a:lnSpc>
              <a:spcBef>
                <a:spcPts val="0"/>
              </a:spcBef>
              <a:spcAft>
                <a:spcPts val="0"/>
              </a:spcAft>
              <a:buClr>
                <a:schemeClr val="dk2"/>
              </a:buClr>
              <a:buSzPts val="3200"/>
              <a:buFont typeface="Gill Sans"/>
              <a:buNone/>
            </a:pPr>
            <a:r>
              <a:rPr b="1" lang="en-US" sz="3200" cap="none">
                <a:latin typeface="Gill Sans"/>
                <a:ea typeface="Gill Sans"/>
                <a:cs typeface="Gill Sans"/>
                <a:sym typeface="Gill Sans"/>
              </a:rPr>
              <a:t>Tsunami Risk Knowledge</a:t>
            </a:r>
            <a:endParaRPr/>
          </a:p>
        </p:txBody>
      </p:sp>
      <p:graphicFrame>
        <p:nvGraphicFramePr>
          <p:cNvPr id="331" name="Google Shape;331;g23735e2f9e5_0_7"/>
          <p:cNvGraphicFramePr/>
          <p:nvPr/>
        </p:nvGraphicFramePr>
        <p:xfrm>
          <a:off x="106534" y="1460908"/>
          <a:ext cx="3000000" cy="3000000"/>
        </p:xfrm>
        <a:graphic>
          <a:graphicData uri="http://schemas.openxmlformats.org/drawingml/2006/table">
            <a:tbl>
              <a:tblPr bandRow="1" firstRow="1">
                <a:noFill/>
                <a:tableStyleId>{BB6F85EF-00CC-4B72-B8BB-99D741932199}</a:tableStyleId>
              </a:tblPr>
              <a:tblGrid>
                <a:gridCol w="4999500"/>
                <a:gridCol w="2558525"/>
                <a:gridCol w="4420900"/>
              </a:tblGrid>
              <a:tr h="354525">
                <a:tc>
                  <a:txBody>
                    <a:bodyPr/>
                    <a:lstStyle/>
                    <a:p>
                      <a:pPr indent="0" lvl="0" marL="0" marR="0" rtl="0" algn="ctr">
                        <a:lnSpc>
                          <a:spcPct val="100000"/>
                        </a:lnSpc>
                        <a:spcBef>
                          <a:spcPts val="0"/>
                        </a:spcBef>
                        <a:spcAft>
                          <a:spcPts val="0"/>
                        </a:spcAft>
                        <a:buClr>
                          <a:srgbClr val="000000"/>
                        </a:buClr>
                        <a:buSzPts val="1800"/>
                        <a:buFont typeface="Arial"/>
                        <a:buNone/>
                      </a:pPr>
                      <a:r>
                        <a:rPr b="0" lang="en-US" sz="1800" u="none" cap="none" strike="noStrike">
                          <a:solidFill>
                            <a:schemeClr val="dk1"/>
                          </a:solidFill>
                          <a:latin typeface="Gill Sans"/>
                          <a:ea typeface="Gill Sans"/>
                          <a:cs typeface="Gill Sans"/>
                          <a:sym typeface="Gill Sans"/>
                        </a:rPr>
                        <a:t>Challenges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b="0" lang="en-US" sz="1800" u="none" cap="none" strike="noStrike">
                          <a:solidFill>
                            <a:schemeClr val="dk1"/>
                          </a:solidFill>
                          <a:latin typeface="Gill Sans"/>
                          <a:ea typeface="Gill Sans"/>
                          <a:cs typeface="Gill Sans"/>
                          <a:sym typeface="Gill Sans"/>
                        </a:rPr>
                        <a:t>Solutions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b="0" lang="en-US" sz="1800" u="none" cap="none" strike="noStrike">
                          <a:solidFill>
                            <a:schemeClr val="dk1"/>
                          </a:solidFill>
                          <a:latin typeface="Gill Sans"/>
                          <a:ea typeface="Gill Sans"/>
                          <a:cs typeface="Gill Sans"/>
                          <a:sym typeface="Gill Sans"/>
                        </a:rPr>
                        <a:t>Goals</a:t>
                      </a:r>
                      <a:endParaRPr sz="1400" u="none" cap="none" strike="noStrike"/>
                    </a:p>
                  </a:txBody>
                  <a:tcPr marT="45725" marB="45725" marR="91450" marL="91450"/>
                </a:tc>
              </a:tr>
              <a:tr h="797700">
                <a:tc>
                  <a:txBody>
                    <a:bodyPr/>
                    <a:lstStyle/>
                    <a:p>
                      <a:pPr indent="0" lvl="0" marL="0" marR="0" rtl="0" algn="just">
                        <a:lnSpc>
                          <a:spcPct val="100000"/>
                        </a:lnSpc>
                        <a:spcBef>
                          <a:spcPts val="0"/>
                        </a:spcBef>
                        <a:spcAft>
                          <a:spcPts val="0"/>
                        </a:spcAft>
                        <a:buClr>
                          <a:srgbClr val="000000"/>
                        </a:buClr>
                        <a:buSzPts val="1600"/>
                        <a:buFont typeface="Arial"/>
                        <a:buNone/>
                      </a:pPr>
                      <a:r>
                        <a:rPr b="0" lang="en-US" sz="1600" u="none" cap="none" strike="noStrike">
                          <a:solidFill>
                            <a:schemeClr val="dk1"/>
                          </a:solidFill>
                          <a:latin typeface="Gill Sans"/>
                          <a:ea typeface="Gill Sans"/>
                          <a:cs typeface="Gill Sans"/>
                          <a:sym typeface="Gill Sans"/>
                        </a:rPr>
                        <a:t>Inventories </a:t>
                      </a:r>
                      <a:r>
                        <a:rPr b="0" lang="en-US" sz="1600" u="none" cap="none" strike="noStrike">
                          <a:solidFill>
                            <a:srgbClr val="FFFF00"/>
                          </a:solidFill>
                          <a:latin typeface="Gill Sans"/>
                          <a:ea typeface="Gill Sans"/>
                          <a:cs typeface="Gill Sans"/>
                          <a:sym typeface="Gill Sans"/>
                        </a:rPr>
                        <a:t>of critical infrastructure </a:t>
                      </a:r>
                      <a:r>
                        <a:rPr b="0" lang="en-US" sz="1600" u="none" cap="none" strike="noStrike">
                          <a:solidFill>
                            <a:schemeClr val="dk1"/>
                          </a:solidFill>
                          <a:latin typeface="Gill Sans"/>
                          <a:ea typeface="Gill Sans"/>
                          <a:cs typeface="Gill Sans"/>
                          <a:sym typeface="Gill Sans"/>
                        </a:rPr>
                        <a:t>inside </a:t>
                      </a:r>
                      <a:endParaRPr sz="1400" u="none" cap="none" strike="noStrike"/>
                    </a:p>
                    <a:p>
                      <a:pPr indent="0" lvl="0" marL="0" marR="0" rtl="0" algn="just">
                        <a:lnSpc>
                          <a:spcPct val="100000"/>
                        </a:lnSpc>
                        <a:spcBef>
                          <a:spcPts val="0"/>
                        </a:spcBef>
                        <a:spcAft>
                          <a:spcPts val="0"/>
                        </a:spcAft>
                        <a:buClr>
                          <a:srgbClr val="000000"/>
                        </a:buClr>
                        <a:buSzPts val="1600"/>
                        <a:buFont typeface="Arial"/>
                        <a:buNone/>
                      </a:pPr>
                      <a:r>
                        <a:rPr b="0" lang="en-US" sz="1600" u="none" cap="none" strike="noStrike">
                          <a:solidFill>
                            <a:schemeClr val="dk1"/>
                          </a:solidFill>
                          <a:latin typeface="Gill Sans"/>
                          <a:ea typeface="Gill Sans"/>
                          <a:cs typeface="Gill Sans"/>
                          <a:sym typeface="Gill Sans"/>
                        </a:rPr>
                        <a:t>the inundation area (accessibility e.g., airport, ports) (telecomms, energy, food, fresh water &amp; medical supply)</a:t>
                      </a:r>
                      <a:endParaRPr b="0" sz="1600" u="none" cap="none" strike="noStrike">
                        <a:solidFill>
                          <a:schemeClr val="dk1"/>
                        </a:solidFill>
                        <a:latin typeface="Gill Sans"/>
                        <a:ea typeface="Gill Sans"/>
                        <a:cs typeface="Gill Sans"/>
                        <a:sym typeface="Gill Sans"/>
                      </a:endParaRPr>
                    </a:p>
                  </a:txBody>
                  <a:tcPr marT="45725" marB="45725" marR="91450" marL="91450"/>
                </a:tc>
                <a:tc rowSpan="7">
                  <a:txBody>
                    <a:bodyPr/>
                    <a:lstStyle/>
                    <a:p>
                      <a:pPr indent="0" lvl="0" marL="0" marR="0" rtl="0" algn="just">
                        <a:lnSpc>
                          <a:spcPct val="100000"/>
                        </a:lnSpc>
                        <a:spcBef>
                          <a:spcPts val="0"/>
                        </a:spcBef>
                        <a:spcAft>
                          <a:spcPts val="0"/>
                        </a:spcAft>
                        <a:buClr>
                          <a:srgbClr val="000000"/>
                        </a:buClr>
                        <a:buSzPts val="1600"/>
                        <a:buFont typeface="Arial"/>
                        <a:buNone/>
                      </a:pPr>
                      <a:r>
                        <a:rPr b="0" lang="en-US" sz="1600" u="none" cap="none" strike="noStrike">
                          <a:solidFill>
                            <a:srgbClr val="FFFF00"/>
                          </a:solidFill>
                          <a:latin typeface="Gill Sans"/>
                          <a:ea typeface="Gill Sans"/>
                          <a:cs typeface="Gill Sans"/>
                          <a:sym typeface="Gill Sans"/>
                        </a:rPr>
                        <a:t>Multistakeholder resources (trained staff and funding) and coordination</a:t>
                      </a:r>
                      <a:endParaRPr sz="1400" u="none" cap="none" strike="noStrike"/>
                    </a:p>
                  </a:txBody>
                  <a:tcPr marT="45725" marB="45725" marR="91450" marL="91450" anchor="ctr"/>
                </a:tc>
                <a:tc>
                  <a:txBody>
                    <a:bodyPr/>
                    <a:lstStyle/>
                    <a:p>
                      <a:pPr indent="0" lvl="0" marL="0" marR="0" rtl="0" algn="just">
                        <a:lnSpc>
                          <a:spcPct val="100000"/>
                        </a:lnSpc>
                        <a:spcBef>
                          <a:spcPts val="0"/>
                        </a:spcBef>
                        <a:spcAft>
                          <a:spcPts val="0"/>
                        </a:spcAft>
                        <a:buClr>
                          <a:schemeClr val="dk1"/>
                        </a:buClr>
                        <a:buSzPts val="1600"/>
                        <a:buFont typeface="Gill Sans"/>
                        <a:buNone/>
                      </a:pPr>
                      <a:r>
                        <a:rPr b="0" lang="en-US" sz="1600" u="none" cap="none" strike="noStrike">
                          <a:solidFill>
                            <a:schemeClr val="dk1"/>
                          </a:solidFill>
                          <a:latin typeface="Gill Sans"/>
                          <a:ea typeface="Gill Sans"/>
                          <a:cs typeface="Gill Sans"/>
                          <a:sym typeface="Gill Sans"/>
                        </a:rPr>
                        <a:t>Each Member State has </a:t>
                      </a:r>
                      <a:r>
                        <a:rPr b="0" lang="en-US" sz="1600" u="none" cap="none" strike="noStrike">
                          <a:solidFill>
                            <a:srgbClr val="FFFF00"/>
                          </a:solidFill>
                          <a:latin typeface="Gill Sans"/>
                          <a:ea typeface="Gill Sans"/>
                          <a:cs typeface="Gill Sans"/>
                          <a:sym typeface="Gill Sans"/>
                        </a:rPr>
                        <a:t>critical infrastructure identified </a:t>
                      </a:r>
                      <a:r>
                        <a:rPr b="0" lang="en-US" sz="1600" u="none" cap="none" strike="noStrike">
                          <a:solidFill>
                            <a:schemeClr val="dk1"/>
                          </a:solidFill>
                          <a:latin typeface="Gill Sans"/>
                          <a:ea typeface="Gill Sans"/>
                          <a:cs typeface="Gill Sans"/>
                          <a:sym typeface="Gill Sans"/>
                        </a:rPr>
                        <a:t>and prioritized by 2026</a:t>
                      </a:r>
                      <a:endParaRPr b="0" sz="1600" u="none" cap="none" strike="noStrike">
                        <a:solidFill>
                          <a:schemeClr val="dk1"/>
                        </a:solidFill>
                        <a:latin typeface="Gill Sans"/>
                        <a:ea typeface="Gill Sans"/>
                        <a:cs typeface="Gill Sans"/>
                        <a:sym typeface="Gill Sans"/>
                      </a:endParaRPr>
                    </a:p>
                  </a:txBody>
                  <a:tcPr marT="45725" marB="45725" marR="91450" marL="91450"/>
                </a:tc>
              </a:tr>
              <a:tr h="561350">
                <a:tc>
                  <a:txBody>
                    <a:bodyPr/>
                    <a:lstStyle/>
                    <a:p>
                      <a:pPr indent="0" lvl="0" marL="0" marR="0" rtl="0" algn="just">
                        <a:lnSpc>
                          <a:spcPct val="100000"/>
                        </a:lnSpc>
                        <a:spcBef>
                          <a:spcPts val="0"/>
                        </a:spcBef>
                        <a:spcAft>
                          <a:spcPts val="0"/>
                        </a:spcAft>
                        <a:buClr>
                          <a:srgbClr val="000000"/>
                        </a:buClr>
                        <a:buSzPts val="1600"/>
                        <a:buFont typeface="Arial"/>
                        <a:buNone/>
                      </a:pPr>
                      <a:r>
                        <a:rPr b="0" lang="en-US" sz="1600" u="none" cap="none" strike="noStrike">
                          <a:solidFill>
                            <a:schemeClr val="dk1"/>
                          </a:solidFill>
                          <a:latin typeface="Gill Sans"/>
                          <a:ea typeface="Gill Sans"/>
                          <a:cs typeface="Gill Sans"/>
                          <a:sym typeface="Gill Sans"/>
                        </a:rPr>
                        <a:t>Ability to </a:t>
                      </a:r>
                      <a:r>
                        <a:rPr b="0" lang="en-US" sz="1600" u="none" cap="none" strike="noStrike">
                          <a:solidFill>
                            <a:srgbClr val="FFFF00"/>
                          </a:solidFill>
                          <a:latin typeface="Gill Sans"/>
                          <a:ea typeface="Gill Sans"/>
                          <a:cs typeface="Gill Sans"/>
                          <a:sym typeface="Gill Sans"/>
                        </a:rPr>
                        <a:t>identify the vulnerable groups </a:t>
                      </a:r>
                      <a:r>
                        <a:rPr b="0" lang="en-US" sz="1600" u="none" cap="none" strike="noStrike">
                          <a:solidFill>
                            <a:schemeClr val="dk1"/>
                          </a:solidFill>
                          <a:latin typeface="Gill Sans"/>
                          <a:ea typeface="Gill Sans"/>
                          <a:cs typeface="Gill Sans"/>
                          <a:sym typeface="Gill Sans"/>
                        </a:rPr>
                        <a:t>within the inundation area</a:t>
                      </a:r>
                      <a:endParaRPr b="0" sz="1600" u="none" cap="none" strike="noStrike">
                        <a:solidFill>
                          <a:schemeClr val="dk1"/>
                        </a:solidFill>
                        <a:latin typeface="Gill Sans"/>
                        <a:ea typeface="Gill Sans"/>
                        <a:cs typeface="Gill Sans"/>
                        <a:sym typeface="Gill Sans"/>
                      </a:endParaRPr>
                    </a:p>
                  </a:txBody>
                  <a:tcPr marT="45725" marB="45725" marR="91450" marL="91450"/>
                </a:tc>
                <a:tc vMerge="1"/>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Each country has </a:t>
                      </a:r>
                      <a:r>
                        <a:rPr b="0" i="0" lang="en-US" sz="1600" u="none" cap="none" strike="noStrike">
                          <a:solidFill>
                            <a:srgbClr val="FFFF00"/>
                          </a:solidFill>
                          <a:latin typeface="Gill Sans"/>
                          <a:ea typeface="Gill Sans"/>
                          <a:cs typeface="Gill Sans"/>
                          <a:sym typeface="Gill Sans"/>
                        </a:rPr>
                        <a:t>identified vulnerable groups within tsunami inundation areas </a:t>
                      </a:r>
                      <a:r>
                        <a:rPr b="0" i="0" lang="en-US" sz="1600" u="none" cap="none" strike="noStrike">
                          <a:solidFill>
                            <a:schemeClr val="dk1"/>
                          </a:solidFill>
                          <a:latin typeface="Gill Sans"/>
                          <a:ea typeface="Gill Sans"/>
                          <a:cs typeface="Gill Sans"/>
                          <a:sym typeface="Gill Sans"/>
                        </a:rPr>
                        <a:t>by 2026</a:t>
                      </a:r>
                      <a:endParaRPr b="0" sz="1600" u="none" cap="none" strike="noStrike">
                        <a:solidFill>
                          <a:schemeClr val="dk1"/>
                        </a:solidFill>
                        <a:latin typeface="Gill Sans"/>
                        <a:ea typeface="Gill Sans"/>
                        <a:cs typeface="Gill Sans"/>
                        <a:sym typeface="Gill Sans"/>
                      </a:endParaRPr>
                    </a:p>
                  </a:txBody>
                  <a:tcPr marT="45725" marB="45725" marR="91450" marL="91450"/>
                </a:tc>
              </a:tr>
              <a:tr h="603400">
                <a:tc>
                  <a:txBody>
                    <a:bodyPr/>
                    <a:lstStyle/>
                    <a:p>
                      <a:pPr indent="0" lvl="0" marL="0" marR="0" rtl="0" algn="just">
                        <a:lnSpc>
                          <a:spcPct val="100000"/>
                        </a:lnSpc>
                        <a:spcBef>
                          <a:spcPts val="0"/>
                        </a:spcBef>
                        <a:spcAft>
                          <a:spcPts val="0"/>
                        </a:spcAft>
                        <a:buClr>
                          <a:srgbClr val="000000"/>
                        </a:buClr>
                        <a:buSzPts val="1600"/>
                        <a:buFont typeface="Arial"/>
                        <a:buNone/>
                      </a:pPr>
                      <a:r>
                        <a:rPr b="0" lang="en-US" sz="1600" u="none" cap="none" strike="noStrike">
                          <a:solidFill>
                            <a:schemeClr val="dk1"/>
                          </a:solidFill>
                          <a:latin typeface="Gill Sans"/>
                          <a:ea typeface="Gill Sans"/>
                          <a:cs typeface="Gill Sans"/>
                          <a:sym typeface="Gill Sans"/>
                        </a:rPr>
                        <a:t>Number of </a:t>
                      </a:r>
                      <a:r>
                        <a:rPr b="0" lang="en-US" sz="1600" u="none" cap="none" strike="noStrike">
                          <a:solidFill>
                            <a:srgbClr val="FFFF00"/>
                          </a:solidFill>
                          <a:latin typeface="Gill Sans"/>
                          <a:ea typeface="Gill Sans"/>
                          <a:cs typeface="Gill Sans"/>
                          <a:sym typeface="Gill Sans"/>
                        </a:rPr>
                        <a:t>residents and visitors </a:t>
                      </a:r>
                      <a:r>
                        <a:rPr b="0" lang="en-US" sz="1600" u="none" cap="none" strike="noStrike">
                          <a:solidFill>
                            <a:schemeClr val="dk1"/>
                          </a:solidFill>
                          <a:latin typeface="Gill Sans"/>
                          <a:ea typeface="Gill Sans"/>
                          <a:cs typeface="Gill Sans"/>
                          <a:sym typeface="Gill Sans"/>
                        </a:rPr>
                        <a:t>with their </a:t>
                      </a:r>
                      <a:endParaRPr sz="1400" u="none" cap="none" strike="noStrike"/>
                    </a:p>
                    <a:p>
                      <a:pPr indent="0" lvl="0" marL="0" marR="0" rtl="0" algn="just">
                        <a:lnSpc>
                          <a:spcPct val="100000"/>
                        </a:lnSpc>
                        <a:spcBef>
                          <a:spcPts val="0"/>
                        </a:spcBef>
                        <a:spcAft>
                          <a:spcPts val="0"/>
                        </a:spcAft>
                        <a:buClr>
                          <a:srgbClr val="000000"/>
                        </a:buClr>
                        <a:buSzPts val="1600"/>
                        <a:buFont typeface="Arial"/>
                        <a:buNone/>
                      </a:pPr>
                      <a:r>
                        <a:rPr b="0" lang="en-US" sz="1600" u="none" cap="none" strike="noStrike">
                          <a:solidFill>
                            <a:srgbClr val="FFFF00"/>
                          </a:solidFill>
                          <a:latin typeface="Gill Sans"/>
                          <a:ea typeface="Gill Sans"/>
                          <a:cs typeface="Gill Sans"/>
                          <a:sym typeface="Gill Sans"/>
                        </a:rPr>
                        <a:t>fluctuation </a:t>
                      </a:r>
                      <a:r>
                        <a:rPr b="0" lang="en-US" sz="1600" u="none" cap="none" strike="noStrike">
                          <a:solidFill>
                            <a:schemeClr val="dk1"/>
                          </a:solidFill>
                          <a:latin typeface="Gill Sans"/>
                          <a:ea typeface="Gill Sans"/>
                          <a:cs typeface="Gill Sans"/>
                          <a:sym typeface="Gill Sans"/>
                        </a:rPr>
                        <a:t>(daily and seasonal) within the inundation area</a:t>
                      </a:r>
                      <a:endParaRPr b="0" sz="1600" u="none" cap="none" strike="noStrike">
                        <a:solidFill>
                          <a:schemeClr val="dk1"/>
                        </a:solidFill>
                        <a:latin typeface="Gill Sans"/>
                        <a:ea typeface="Gill Sans"/>
                        <a:cs typeface="Gill Sans"/>
                        <a:sym typeface="Gill Sans"/>
                      </a:endParaRPr>
                    </a:p>
                  </a:txBody>
                  <a:tcPr marT="45725" marB="45725" marR="91450" marL="91450"/>
                </a:tc>
                <a:tc vMerge="1"/>
                <a:tc>
                  <a:txBody>
                    <a:bodyPr/>
                    <a:lstStyle/>
                    <a:p>
                      <a:pPr indent="0" lvl="0" marL="0" marR="0" rtl="0" algn="just">
                        <a:lnSpc>
                          <a:spcPct val="100000"/>
                        </a:lnSpc>
                        <a:spcBef>
                          <a:spcPts val="0"/>
                        </a:spcBef>
                        <a:spcAft>
                          <a:spcPts val="0"/>
                        </a:spcAft>
                        <a:buClr>
                          <a:schemeClr val="dk1"/>
                        </a:buClr>
                        <a:buSzPts val="1600"/>
                        <a:buFont typeface="Gill Sans"/>
                        <a:buNone/>
                      </a:pPr>
                      <a:r>
                        <a:rPr b="0" lang="en-US" sz="1600" u="none" cap="none" strike="noStrike">
                          <a:solidFill>
                            <a:schemeClr val="dk1"/>
                          </a:solidFill>
                          <a:latin typeface="Gill Sans"/>
                          <a:ea typeface="Gill Sans"/>
                          <a:cs typeface="Gill Sans"/>
                          <a:sym typeface="Gill Sans"/>
                        </a:rPr>
                        <a:t>Each country has </a:t>
                      </a:r>
                      <a:r>
                        <a:rPr b="0" lang="en-US" sz="1600" u="none" cap="none" strike="noStrike">
                          <a:solidFill>
                            <a:srgbClr val="FFFF00"/>
                          </a:solidFill>
                          <a:latin typeface="Gill Sans"/>
                          <a:ea typeface="Gill Sans"/>
                          <a:cs typeface="Gill Sans"/>
                          <a:sym typeface="Gill Sans"/>
                        </a:rPr>
                        <a:t>identified number of populations at-risk</a:t>
                      </a:r>
                      <a:r>
                        <a:rPr b="0" lang="en-US" sz="1600" u="none" cap="none" strike="noStrike">
                          <a:solidFill>
                            <a:schemeClr val="dk1"/>
                          </a:solidFill>
                          <a:latin typeface="Gill Sans"/>
                          <a:ea typeface="Gill Sans"/>
                          <a:cs typeface="Gill Sans"/>
                          <a:sym typeface="Gill Sans"/>
                        </a:rPr>
                        <a:t> within tsunami inundation areas by 2026</a:t>
                      </a:r>
                      <a:endParaRPr b="0" sz="1600" u="none" cap="none" strike="noStrike">
                        <a:solidFill>
                          <a:schemeClr val="dk1"/>
                        </a:solidFill>
                        <a:latin typeface="Gill Sans"/>
                        <a:ea typeface="Gill Sans"/>
                        <a:cs typeface="Gill Sans"/>
                        <a:sym typeface="Gill Sans"/>
                      </a:endParaRPr>
                    </a:p>
                  </a:txBody>
                  <a:tcPr marT="45725" marB="45725" marR="91450" marL="91450"/>
                </a:tc>
              </a:tr>
              <a:tr h="561350">
                <a:tc>
                  <a:txBody>
                    <a:bodyPr/>
                    <a:lstStyle/>
                    <a:p>
                      <a:pPr indent="0" lvl="0" marL="0" marR="0" rtl="0" algn="just">
                        <a:lnSpc>
                          <a:spcPct val="100000"/>
                        </a:lnSpc>
                        <a:spcBef>
                          <a:spcPts val="0"/>
                        </a:spcBef>
                        <a:spcAft>
                          <a:spcPts val="0"/>
                        </a:spcAft>
                        <a:buClr>
                          <a:srgbClr val="000000"/>
                        </a:buClr>
                        <a:buSzPts val="1600"/>
                        <a:buFont typeface="Arial"/>
                        <a:buNone/>
                      </a:pPr>
                      <a:r>
                        <a:rPr b="0" lang="en-US" sz="1600" u="none" cap="none" strike="noStrike">
                          <a:solidFill>
                            <a:schemeClr val="dk1"/>
                          </a:solidFill>
                          <a:latin typeface="Gill Sans"/>
                          <a:ea typeface="Gill Sans"/>
                          <a:cs typeface="Gill Sans"/>
                          <a:sym typeface="Gill Sans"/>
                        </a:rPr>
                        <a:t>Identifying and prioritizing </a:t>
                      </a:r>
                      <a:r>
                        <a:rPr b="0" lang="en-US" sz="1600" u="none" cap="none" strike="noStrike">
                          <a:solidFill>
                            <a:srgbClr val="FFFF00"/>
                          </a:solidFill>
                          <a:latin typeface="Gill Sans"/>
                          <a:ea typeface="Gill Sans"/>
                          <a:cs typeface="Gill Sans"/>
                          <a:sym typeface="Gill Sans"/>
                        </a:rPr>
                        <a:t>economic assets</a:t>
                      </a:r>
                      <a:endParaRPr b="0" sz="1600" u="none" cap="none" strike="noStrike">
                        <a:solidFill>
                          <a:srgbClr val="FFFF00"/>
                        </a:solidFill>
                        <a:latin typeface="Gill Sans"/>
                        <a:ea typeface="Gill Sans"/>
                        <a:cs typeface="Gill Sans"/>
                        <a:sym typeface="Gill Sans"/>
                      </a:endParaRPr>
                    </a:p>
                  </a:txBody>
                  <a:tcPr marT="45725" marB="45725" marR="91450" marL="91450"/>
                </a:tc>
                <a:tc vMerge="1"/>
                <a:tc>
                  <a:txBody>
                    <a:bodyPr/>
                    <a:lstStyle/>
                    <a:p>
                      <a:pPr indent="0" lvl="0" marL="0" marR="0" rtl="0" algn="just">
                        <a:lnSpc>
                          <a:spcPct val="100000"/>
                        </a:lnSpc>
                        <a:spcBef>
                          <a:spcPts val="0"/>
                        </a:spcBef>
                        <a:spcAft>
                          <a:spcPts val="0"/>
                        </a:spcAft>
                        <a:buClr>
                          <a:schemeClr val="dk1"/>
                        </a:buClr>
                        <a:buSzPts val="1600"/>
                        <a:buFont typeface="Gill Sans"/>
                        <a:buNone/>
                      </a:pPr>
                      <a:r>
                        <a:rPr b="0" lang="en-US" sz="1600" u="none" cap="none" strike="noStrike">
                          <a:solidFill>
                            <a:schemeClr val="dk1"/>
                          </a:solidFill>
                          <a:latin typeface="Gill Sans"/>
                          <a:ea typeface="Gill Sans"/>
                          <a:cs typeface="Gill Sans"/>
                          <a:sym typeface="Gill Sans"/>
                        </a:rPr>
                        <a:t>Each country has </a:t>
                      </a:r>
                      <a:r>
                        <a:rPr b="0" lang="en-US" sz="1600" u="none" cap="none" strike="noStrike">
                          <a:solidFill>
                            <a:srgbClr val="FFFF00"/>
                          </a:solidFill>
                          <a:latin typeface="Gill Sans"/>
                          <a:ea typeface="Gill Sans"/>
                          <a:cs typeface="Gill Sans"/>
                          <a:sym typeface="Gill Sans"/>
                        </a:rPr>
                        <a:t>identified and prioritized economic asset</a:t>
                      </a:r>
                      <a:r>
                        <a:rPr b="0" lang="en-US" sz="1600" u="none" cap="none" strike="noStrike">
                          <a:solidFill>
                            <a:schemeClr val="dk1"/>
                          </a:solidFill>
                          <a:latin typeface="Gill Sans"/>
                          <a:ea typeface="Gill Sans"/>
                          <a:cs typeface="Gill Sans"/>
                          <a:sym typeface="Gill Sans"/>
                        </a:rPr>
                        <a:t> at land and ocean by 2026</a:t>
                      </a:r>
                      <a:endParaRPr b="0" sz="1600" u="none" cap="none" strike="noStrike">
                        <a:solidFill>
                          <a:schemeClr val="dk1"/>
                        </a:solidFill>
                        <a:latin typeface="Gill Sans"/>
                        <a:ea typeface="Gill Sans"/>
                        <a:cs typeface="Gill Sans"/>
                        <a:sym typeface="Gill Sans"/>
                      </a:endParaRPr>
                    </a:p>
                  </a:txBody>
                  <a:tcPr marT="45725" marB="45725" marR="91450" marL="91450"/>
                </a:tc>
              </a:tr>
              <a:tr h="797700">
                <a:tc>
                  <a:txBody>
                    <a:bodyPr/>
                    <a:lstStyle/>
                    <a:p>
                      <a:pPr indent="0" lvl="0" marL="0" marR="0" rtl="0" algn="just">
                        <a:lnSpc>
                          <a:spcPct val="100000"/>
                        </a:lnSpc>
                        <a:spcBef>
                          <a:spcPts val="0"/>
                        </a:spcBef>
                        <a:spcAft>
                          <a:spcPts val="0"/>
                        </a:spcAft>
                        <a:buClr>
                          <a:srgbClr val="000000"/>
                        </a:buClr>
                        <a:buSzPts val="1600"/>
                        <a:buFont typeface="Arial"/>
                        <a:buNone/>
                      </a:pPr>
                      <a:r>
                        <a:rPr b="0" lang="en-US" sz="1600" u="none" cap="none" strike="noStrike">
                          <a:solidFill>
                            <a:schemeClr val="dk1"/>
                          </a:solidFill>
                          <a:latin typeface="Gill Sans"/>
                          <a:ea typeface="Gill Sans"/>
                          <a:cs typeface="Gill Sans"/>
                          <a:sym typeface="Gill Sans"/>
                        </a:rPr>
                        <a:t>Identifying and prioritizing </a:t>
                      </a:r>
                      <a:r>
                        <a:rPr b="0" lang="en-US" sz="1600" u="none" cap="none" strike="noStrike">
                          <a:solidFill>
                            <a:srgbClr val="FFFF00"/>
                          </a:solidFill>
                          <a:latin typeface="Gill Sans"/>
                          <a:ea typeface="Gill Sans"/>
                          <a:cs typeface="Gill Sans"/>
                          <a:sym typeface="Gill Sans"/>
                        </a:rPr>
                        <a:t>critical infrastructure for </a:t>
                      </a:r>
                      <a:endParaRPr sz="1400" u="none" cap="none" strike="noStrike"/>
                    </a:p>
                    <a:p>
                      <a:pPr indent="0" lvl="0" marL="0" marR="0" rtl="0" algn="just">
                        <a:lnSpc>
                          <a:spcPct val="100000"/>
                        </a:lnSpc>
                        <a:spcBef>
                          <a:spcPts val="0"/>
                        </a:spcBef>
                        <a:spcAft>
                          <a:spcPts val="0"/>
                        </a:spcAft>
                        <a:buClr>
                          <a:srgbClr val="000000"/>
                        </a:buClr>
                        <a:buSzPts val="1600"/>
                        <a:buFont typeface="Arial"/>
                        <a:buNone/>
                      </a:pPr>
                      <a:r>
                        <a:rPr b="0" lang="en-US" sz="1600" u="none" cap="none" strike="noStrike">
                          <a:solidFill>
                            <a:srgbClr val="FFFF00"/>
                          </a:solidFill>
                          <a:latin typeface="Gill Sans"/>
                          <a:ea typeface="Gill Sans"/>
                          <a:cs typeface="Gill Sans"/>
                          <a:sym typeface="Gill Sans"/>
                        </a:rPr>
                        <a:t>economic impact</a:t>
                      </a:r>
                      <a:endParaRPr b="0" sz="1600" u="none" cap="none" strike="noStrike">
                        <a:solidFill>
                          <a:srgbClr val="FFFF00"/>
                        </a:solidFill>
                        <a:latin typeface="Gill Sans"/>
                        <a:ea typeface="Gill Sans"/>
                        <a:cs typeface="Gill Sans"/>
                        <a:sym typeface="Gill Sans"/>
                      </a:endParaRPr>
                    </a:p>
                  </a:txBody>
                  <a:tcPr marT="45725" marB="45725" marR="91450" marL="91450"/>
                </a:tc>
                <a:tc vMerge="1"/>
                <a:tc>
                  <a:txBody>
                    <a:bodyPr/>
                    <a:lstStyle/>
                    <a:p>
                      <a:pPr indent="0" lvl="0" marL="0" marR="0" rtl="0" algn="just">
                        <a:lnSpc>
                          <a:spcPct val="100000"/>
                        </a:lnSpc>
                        <a:spcBef>
                          <a:spcPts val="0"/>
                        </a:spcBef>
                        <a:spcAft>
                          <a:spcPts val="0"/>
                        </a:spcAft>
                        <a:buClr>
                          <a:schemeClr val="dk1"/>
                        </a:buClr>
                        <a:buSzPts val="1600"/>
                        <a:buFont typeface="Gill Sans"/>
                        <a:buNone/>
                      </a:pPr>
                      <a:r>
                        <a:rPr b="0" lang="en-US" sz="1600" u="none" cap="none" strike="noStrike">
                          <a:solidFill>
                            <a:schemeClr val="dk1"/>
                          </a:solidFill>
                          <a:latin typeface="Gill Sans"/>
                          <a:ea typeface="Gill Sans"/>
                          <a:cs typeface="Gill Sans"/>
                          <a:sym typeface="Gill Sans"/>
                        </a:rPr>
                        <a:t>Each Member State has </a:t>
                      </a:r>
                      <a:r>
                        <a:rPr b="0" lang="en-US" sz="1600" u="none" cap="none" strike="noStrike">
                          <a:solidFill>
                            <a:srgbClr val="FFFF00"/>
                          </a:solidFill>
                          <a:latin typeface="Gill Sans"/>
                          <a:ea typeface="Gill Sans"/>
                          <a:cs typeface="Gill Sans"/>
                          <a:sym typeface="Gill Sans"/>
                        </a:rPr>
                        <a:t>identified and prioritized critical infrastructure for economic impact </a:t>
                      </a:r>
                      <a:r>
                        <a:rPr b="0" lang="en-US" sz="1600" u="none" cap="none" strike="noStrike">
                          <a:solidFill>
                            <a:schemeClr val="dk1"/>
                          </a:solidFill>
                          <a:latin typeface="Gill Sans"/>
                          <a:ea typeface="Gill Sans"/>
                          <a:cs typeface="Gill Sans"/>
                          <a:sym typeface="Gill Sans"/>
                        </a:rPr>
                        <a:t>at land and ocean by 2026</a:t>
                      </a:r>
                      <a:endParaRPr b="0" sz="1600" u="none" cap="none" strike="noStrike">
                        <a:solidFill>
                          <a:schemeClr val="dk1"/>
                        </a:solidFill>
                        <a:latin typeface="Gill Sans"/>
                        <a:ea typeface="Gill Sans"/>
                        <a:cs typeface="Gill Sans"/>
                        <a:sym typeface="Gill Sans"/>
                      </a:endParaRPr>
                    </a:p>
                  </a:txBody>
                  <a:tcPr marT="45725" marB="45725" marR="91450" marL="91450"/>
                </a:tc>
              </a:tr>
              <a:tr h="561350">
                <a:tc>
                  <a:txBody>
                    <a:bodyPr/>
                    <a:lstStyle/>
                    <a:p>
                      <a:pPr indent="0" lvl="0" marL="0" marR="0" rtl="0" algn="just">
                        <a:lnSpc>
                          <a:spcPct val="100000"/>
                        </a:lnSpc>
                        <a:spcBef>
                          <a:spcPts val="0"/>
                        </a:spcBef>
                        <a:spcAft>
                          <a:spcPts val="0"/>
                        </a:spcAft>
                        <a:buClr>
                          <a:srgbClr val="000000"/>
                        </a:buClr>
                        <a:buSzPts val="1600"/>
                        <a:buFont typeface="Arial"/>
                        <a:buNone/>
                      </a:pPr>
                      <a:r>
                        <a:rPr b="0" lang="en-US" sz="1600" u="none" cap="none" strike="noStrike">
                          <a:solidFill>
                            <a:schemeClr val="dk1"/>
                          </a:solidFill>
                          <a:latin typeface="Gill Sans"/>
                          <a:ea typeface="Gill Sans"/>
                          <a:cs typeface="Gill Sans"/>
                          <a:sym typeface="Gill Sans"/>
                        </a:rPr>
                        <a:t>Identifying and </a:t>
                      </a:r>
                      <a:r>
                        <a:rPr b="0" lang="en-US" sz="1600" u="none" cap="none" strike="noStrike">
                          <a:solidFill>
                            <a:srgbClr val="FFFF00"/>
                          </a:solidFill>
                          <a:latin typeface="Gill Sans"/>
                          <a:ea typeface="Gill Sans"/>
                          <a:cs typeface="Gill Sans"/>
                          <a:sym typeface="Gill Sans"/>
                        </a:rPr>
                        <a:t>prioritizing the built environment</a:t>
                      </a:r>
                      <a:endParaRPr b="0" sz="1600" u="none" cap="none" strike="noStrike">
                        <a:solidFill>
                          <a:srgbClr val="FFFF00"/>
                        </a:solidFill>
                        <a:latin typeface="Gill Sans"/>
                        <a:ea typeface="Gill Sans"/>
                        <a:cs typeface="Gill Sans"/>
                        <a:sym typeface="Gill Sans"/>
                      </a:endParaRPr>
                    </a:p>
                  </a:txBody>
                  <a:tcPr marT="45725" marB="45725" marR="91450" marL="91450"/>
                </a:tc>
                <a:tc vMerge="1"/>
                <a:tc>
                  <a:txBody>
                    <a:bodyPr/>
                    <a:lstStyle/>
                    <a:p>
                      <a:pPr indent="0" lvl="0" marL="0" marR="0" rtl="0" algn="just">
                        <a:lnSpc>
                          <a:spcPct val="100000"/>
                        </a:lnSpc>
                        <a:spcBef>
                          <a:spcPts val="0"/>
                        </a:spcBef>
                        <a:spcAft>
                          <a:spcPts val="0"/>
                        </a:spcAft>
                        <a:buClr>
                          <a:schemeClr val="dk1"/>
                        </a:buClr>
                        <a:buSzPts val="1600"/>
                        <a:buFont typeface="Gill Sans"/>
                        <a:buNone/>
                      </a:pPr>
                      <a:r>
                        <a:rPr b="0" lang="en-US" sz="1600" u="none" cap="none" strike="noStrike">
                          <a:solidFill>
                            <a:schemeClr val="dk1"/>
                          </a:solidFill>
                          <a:latin typeface="Gill Sans"/>
                          <a:ea typeface="Gill Sans"/>
                          <a:cs typeface="Gill Sans"/>
                          <a:sym typeface="Gill Sans"/>
                        </a:rPr>
                        <a:t>Each Member State </a:t>
                      </a:r>
                      <a:r>
                        <a:rPr b="0" lang="en-US" sz="1600" u="none" cap="none" strike="noStrike">
                          <a:solidFill>
                            <a:srgbClr val="FFFF00"/>
                          </a:solidFill>
                          <a:latin typeface="Gill Sans"/>
                          <a:ea typeface="Gill Sans"/>
                          <a:cs typeface="Gill Sans"/>
                          <a:sym typeface="Gill Sans"/>
                        </a:rPr>
                        <a:t>has identified and prioritized the built environment </a:t>
                      </a:r>
                      <a:r>
                        <a:rPr b="0" lang="en-US" sz="1600" u="none" cap="none" strike="noStrike">
                          <a:solidFill>
                            <a:schemeClr val="dk1"/>
                          </a:solidFill>
                          <a:latin typeface="Gill Sans"/>
                          <a:ea typeface="Gill Sans"/>
                          <a:cs typeface="Gill Sans"/>
                          <a:sym typeface="Gill Sans"/>
                        </a:rPr>
                        <a:t>at land and ocean by 2026</a:t>
                      </a:r>
                      <a:endParaRPr b="0" sz="1600" u="none" cap="none" strike="noStrike">
                        <a:solidFill>
                          <a:schemeClr val="dk1"/>
                        </a:solidFill>
                        <a:latin typeface="Gill Sans"/>
                        <a:ea typeface="Gill Sans"/>
                        <a:cs typeface="Gill Sans"/>
                        <a:sym typeface="Gill Sans"/>
                      </a:endParaRPr>
                    </a:p>
                  </a:txBody>
                  <a:tcPr marT="45725" marB="45725" marR="91450" marL="91450"/>
                </a:tc>
              </a:tr>
              <a:tr h="640375">
                <a:tc>
                  <a:txBody>
                    <a:bodyPr/>
                    <a:lstStyle/>
                    <a:p>
                      <a:pPr indent="0" lvl="0" marL="0" marR="0" rtl="0" algn="just">
                        <a:lnSpc>
                          <a:spcPct val="100000"/>
                        </a:lnSpc>
                        <a:spcBef>
                          <a:spcPts val="0"/>
                        </a:spcBef>
                        <a:spcAft>
                          <a:spcPts val="0"/>
                        </a:spcAft>
                        <a:buClr>
                          <a:srgbClr val="000000"/>
                        </a:buClr>
                        <a:buSzPts val="1600"/>
                        <a:buFont typeface="Arial"/>
                        <a:buNone/>
                      </a:pPr>
                      <a:r>
                        <a:rPr b="0" lang="en-US" sz="1600" u="none" cap="none" strike="noStrike">
                          <a:solidFill>
                            <a:schemeClr val="dk1"/>
                          </a:solidFill>
                          <a:latin typeface="Gill Sans"/>
                          <a:ea typeface="Gill Sans"/>
                          <a:cs typeface="Gill Sans"/>
                          <a:sym typeface="Gill Sans"/>
                        </a:rPr>
                        <a:t>Identifying and </a:t>
                      </a:r>
                      <a:r>
                        <a:rPr b="0" lang="en-US" sz="1600" u="none" cap="none" strike="noStrike">
                          <a:solidFill>
                            <a:srgbClr val="FFFF00"/>
                          </a:solidFill>
                          <a:latin typeface="Gill Sans"/>
                          <a:ea typeface="Gill Sans"/>
                          <a:cs typeface="Gill Sans"/>
                          <a:sym typeface="Gill Sans"/>
                        </a:rPr>
                        <a:t>prioritizing the natural environment</a:t>
                      </a:r>
                      <a:endParaRPr b="0" sz="1600" u="none" cap="none" strike="noStrike">
                        <a:solidFill>
                          <a:srgbClr val="FFFF00"/>
                        </a:solidFill>
                        <a:latin typeface="Gill Sans"/>
                        <a:ea typeface="Gill Sans"/>
                        <a:cs typeface="Gill Sans"/>
                        <a:sym typeface="Gill Sans"/>
                      </a:endParaRPr>
                    </a:p>
                  </a:txBody>
                  <a:tcPr marT="45725" marB="45725" marR="91450" marL="91450"/>
                </a:tc>
                <a:tc vMerge="1"/>
                <a:tc>
                  <a:txBody>
                    <a:bodyPr/>
                    <a:lstStyle/>
                    <a:p>
                      <a:pPr indent="0" lvl="0" marL="0" marR="0" rtl="0" algn="just">
                        <a:lnSpc>
                          <a:spcPct val="100000"/>
                        </a:lnSpc>
                        <a:spcBef>
                          <a:spcPts val="0"/>
                        </a:spcBef>
                        <a:spcAft>
                          <a:spcPts val="0"/>
                        </a:spcAft>
                        <a:buClr>
                          <a:schemeClr val="dk1"/>
                        </a:buClr>
                        <a:buSzPts val="1600"/>
                        <a:buFont typeface="Gill Sans"/>
                        <a:buNone/>
                      </a:pPr>
                      <a:r>
                        <a:rPr b="0" lang="en-US" sz="1600" u="none" cap="none" strike="noStrike">
                          <a:solidFill>
                            <a:schemeClr val="dk1"/>
                          </a:solidFill>
                          <a:latin typeface="Gill Sans"/>
                          <a:ea typeface="Gill Sans"/>
                          <a:cs typeface="Gill Sans"/>
                          <a:sym typeface="Gill Sans"/>
                        </a:rPr>
                        <a:t>Each Member State </a:t>
                      </a:r>
                      <a:r>
                        <a:rPr b="0" lang="en-US" sz="1600" u="none" cap="none" strike="noStrike">
                          <a:solidFill>
                            <a:srgbClr val="FFFF00"/>
                          </a:solidFill>
                          <a:latin typeface="Gill Sans"/>
                          <a:ea typeface="Gill Sans"/>
                          <a:cs typeface="Gill Sans"/>
                          <a:sym typeface="Gill Sans"/>
                        </a:rPr>
                        <a:t>has identified and prioritized the natural environment</a:t>
                      </a:r>
                      <a:r>
                        <a:rPr b="0" lang="en-US" sz="1600" u="none" cap="none" strike="noStrike">
                          <a:solidFill>
                            <a:schemeClr val="dk1"/>
                          </a:solidFill>
                          <a:latin typeface="Gill Sans"/>
                          <a:ea typeface="Gill Sans"/>
                          <a:cs typeface="Gill Sans"/>
                          <a:sym typeface="Gill Sans"/>
                        </a:rPr>
                        <a:t> at land and ocean by 2026</a:t>
                      </a:r>
                      <a:endParaRPr b="0" sz="1600" u="none" cap="none" strike="noStrike">
                        <a:solidFill>
                          <a:schemeClr val="dk1"/>
                        </a:solidFill>
                        <a:latin typeface="Gill Sans"/>
                        <a:ea typeface="Gill Sans"/>
                        <a:cs typeface="Gill Sans"/>
                        <a:sym typeface="Gill Sans"/>
                      </a:endParaRPr>
                    </a:p>
                  </a:txBody>
                  <a:tcPr marT="45725" marB="45725" marR="91450" marL="91450"/>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g23735e2f9e5_0_14"/>
          <p:cNvSpPr txBox="1"/>
          <p:nvPr/>
        </p:nvSpPr>
        <p:spPr>
          <a:xfrm>
            <a:off x="106534" y="882839"/>
            <a:ext cx="11979000" cy="461700"/>
          </a:xfrm>
          <a:prstGeom prst="rect">
            <a:avLst/>
          </a:prstGeom>
          <a:solidFill>
            <a:srgbClr val="00B0F0"/>
          </a:solidFill>
          <a:ln>
            <a:noFill/>
          </a:ln>
        </p:spPr>
        <p:txBody>
          <a:bodyPr anchorCtr="0" anchor="t" bIns="45700" lIns="91425" spcFirstLastPara="1" rIns="91425" wrap="square" tIns="45700">
            <a:noAutofit/>
          </a:bodyPr>
          <a:lstStyle/>
          <a:p>
            <a:pPr indent="0" lvl="2" marL="12700" marR="0" rtl="0" algn="ctr">
              <a:lnSpc>
                <a:spcPct val="100000"/>
              </a:lnSpc>
              <a:spcBef>
                <a:spcPts val="0"/>
              </a:spcBef>
              <a:spcAft>
                <a:spcPts val="0"/>
              </a:spcAft>
              <a:buClr>
                <a:srgbClr val="FFFF00"/>
              </a:buClr>
              <a:buSzPts val="2000"/>
              <a:buFont typeface="Arial"/>
              <a:buNone/>
            </a:pPr>
            <a:r>
              <a:rPr b="1" i="0" lang="en-US" sz="2000" u="none" cap="none" strike="noStrike">
                <a:solidFill>
                  <a:srgbClr val="FFFF00"/>
                </a:solidFill>
                <a:latin typeface="Gill Sans"/>
                <a:ea typeface="Gill Sans"/>
                <a:cs typeface="Gill Sans"/>
                <a:sym typeface="Gill Sans"/>
              </a:rPr>
              <a:t>Definition of capacity to respond</a:t>
            </a:r>
            <a:endParaRPr b="0" i="0" sz="1400" u="none" cap="none" strike="noStrike">
              <a:solidFill>
                <a:srgbClr val="000000"/>
              </a:solidFill>
              <a:latin typeface="Arial"/>
              <a:ea typeface="Arial"/>
              <a:cs typeface="Arial"/>
              <a:sym typeface="Arial"/>
            </a:endParaRPr>
          </a:p>
          <a:p>
            <a:pPr indent="-215900" lvl="2" marL="355600" marR="0" rtl="0" algn="ctr">
              <a:lnSpc>
                <a:spcPct val="100000"/>
              </a:lnSpc>
              <a:spcBef>
                <a:spcPts val="1200"/>
              </a:spcBef>
              <a:spcAft>
                <a:spcPts val="0"/>
              </a:spcAft>
              <a:buClr>
                <a:srgbClr val="0070C0"/>
              </a:buClr>
              <a:buSzPts val="2000"/>
              <a:buFont typeface="Noto Sans Symbols"/>
              <a:buNone/>
            </a:pPr>
            <a:r>
              <a:t/>
            </a:r>
            <a:endParaRPr b="0" i="0" sz="2000" u="none" cap="none" strike="noStrike">
              <a:solidFill>
                <a:srgbClr val="FFFFFF"/>
              </a:solidFill>
              <a:latin typeface="Gill Sans"/>
              <a:ea typeface="Gill Sans"/>
              <a:cs typeface="Gill Sans"/>
              <a:sym typeface="Gill Sans"/>
            </a:endParaRPr>
          </a:p>
          <a:p>
            <a:pPr indent="-215900" lvl="0" marL="342900" marR="0" rtl="0" algn="ctr">
              <a:lnSpc>
                <a:spcPct val="100000"/>
              </a:lnSpc>
              <a:spcBef>
                <a:spcPts val="600"/>
              </a:spcBef>
              <a:spcAft>
                <a:spcPts val="0"/>
              </a:spcAft>
              <a:buClr>
                <a:srgbClr val="0070C0"/>
              </a:buClr>
              <a:buSzPts val="2000"/>
              <a:buFont typeface="Noto Sans Symbols"/>
              <a:buNone/>
            </a:pPr>
            <a:r>
              <a:t/>
            </a:r>
            <a:endParaRPr b="1" i="0" sz="2000" u="none" cap="none" strike="noStrike">
              <a:solidFill>
                <a:srgbClr val="C00000"/>
              </a:solidFill>
              <a:latin typeface="Gill Sans"/>
              <a:ea typeface="Gill Sans"/>
              <a:cs typeface="Gill Sans"/>
              <a:sym typeface="Gill Sans"/>
            </a:endParaRPr>
          </a:p>
          <a:p>
            <a:pPr indent="-215900" lvl="0" marL="342900" marR="0" rtl="0" algn="ctr">
              <a:lnSpc>
                <a:spcPct val="100000"/>
              </a:lnSpc>
              <a:spcBef>
                <a:spcPts val="1200"/>
              </a:spcBef>
              <a:spcAft>
                <a:spcPts val="0"/>
              </a:spcAft>
              <a:buClr>
                <a:srgbClr val="0070C0"/>
              </a:buClr>
              <a:buSzPts val="2000"/>
              <a:buFont typeface="Noto Sans Symbols"/>
              <a:buNone/>
            </a:pPr>
            <a:r>
              <a:t/>
            </a:r>
            <a:endParaRPr b="0" i="0" sz="2000" u="none" cap="none" strike="noStrike">
              <a:solidFill>
                <a:srgbClr val="000000"/>
              </a:solidFill>
              <a:latin typeface="Gill Sans"/>
              <a:ea typeface="Gill Sans"/>
              <a:cs typeface="Gill Sans"/>
              <a:sym typeface="Gill Sans"/>
            </a:endParaRPr>
          </a:p>
        </p:txBody>
      </p:sp>
      <p:sp>
        <p:nvSpPr>
          <p:cNvPr id="338" name="Google Shape;338;g23735e2f9e5_0_14"/>
          <p:cNvSpPr txBox="1"/>
          <p:nvPr>
            <p:ph type="title"/>
          </p:nvPr>
        </p:nvSpPr>
        <p:spPr>
          <a:xfrm>
            <a:off x="0" y="246109"/>
            <a:ext cx="12192000" cy="663300"/>
          </a:xfrm>
          <a:prstGeom prst="rect">
            <a:avLst/>
          </a:prstGeom>
          <a:noFill/>
          <a:ln>
            <a:noFill/>
          </a:ln>
        </p:spPr>
        <p:txBody>
          <a:bodyPr anchorCtr="0" anchor="ctr" bIns="45700" lIns="91425" spcFirstLastPara="1" rIns="91425" wrap="square" tIns="45700">
            <a:noAutofit/>
          </a:bodyPr>
          <a:lstStyle/>
          <a:p>
            <a:pPr indent="0" lvl="0" marL="0" rtl="0" algn="ctr">
              <a:lnSpc>
                <a:spcPct val="85000"/>
              </a:lnSpc>
              <a:spcBef>
                <a:spcPts val="0"/>
              </a:spcBef>
              <a:spcAft>
                <a:spcPts val="0"/>
              </a:spcAft>
              <a:buClr>
                <a:schemeClr val="dk2"/>
              </a:buClr>
              <a:buSzPts val="3200"/>
              <a:buFont typeface="Gill Sans"/>
              <a:buNone/>
            </a:pPr>
            <a:r>
              <a:rPr b="1" lang="en-US" sz="3200" cap="none">
                <a:latin typeface="Gill Sans"/>
                <a:ea typeface="Gill Sans"/>
                <a:cs typeface="Gill Sans"/>
                <a:sym typeface="Gill Sans"/>
              </a:rPr>
              <a:t>Tsunami Risk Knowledge</a:t>
            </a:r>
            <a:endParaRPr/>
          </a:p>
        </p:txBody>
      </p:sp>
      <p:graphicFrame>
        <p:nvGraphicFramePr>
          <p:cNvPr id="339" name="Google Shape;339;g23735e2f9e5_0_14"/>
          <p:cNvGraphicFramePr/>
          <p:nvPr/>
        </p:nvGraphicFramePr>
        <p:xfrm>
          <a:off x="186432" y="1416022"/>
          <a:ext cx="3000000" cy="3000000"/>
        </p:xfrm>
        <a:graphic>
          <a:graphicData uri="http://schemas.openxmlformats.org/drawingml/2006/table">
            <a:tbl>
              <a:tblPr bandRow="1" firstRow="1">
                <a:noFill/>
                <a:tableStyleId>{BB6F85EF-00CC-4B72-B8BB-99D741932199}</a:tableStyleId>
              </a:tblPr>
              <a:tblGrid>
                <a:gridCol w="4119250"/>
                <a:gridCol w="3681175"/>
                <a:gridCol w="401872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Challenges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Solutions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Goals</a:t>
                      </a:r>
                      <a:endParaRPr sz="1400" u="none" cap="none" strike="noStrike"/>
                    </a:p>
                  </a:txBody>
                  <a:tcPr marT="45725" marB="45725" marR="91450" marL="91450"/>
                </a:tc>
              </a:tr>
              <a:tr h="370850">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Definition of legal framework </a:t>
                      </a:r>
                      <a:r>
                        <a:rPr lang="en-US" sz="1600" u="none" cap="none" strike="noStrike">
                          <a:solidFill>
                            <a:schemeClr val="dk1"/>
                          </a:solidFill>
                          <a:latin typeface="Gill Sans"/>
                          <a:ea typeface="Gill Sans"/>
                          <a:cs typeface="Gill Sans"/>
                          <a:sym typeface="Gill Sans"/>
                        </a:rPr>
                        <a:t>existing and </a:t>
                      </a:r>
                      <a:endParaRPr sz="1400" u="none" cap="none" strike="noStrike"/>
                    </a:p>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desirable. Identifying gaps and priorities. </a:t>
                      </a:r>
                      <a:endParaRPr sz="1600" u="none" cap="none" strike="noStrike">
                        <a:solidFill>
                          <a:schemeClr val="dk1"/>
                        </a:solidFill>
                        <a:latin typeface="Gill Sans"/>
                        <a:ea typeface="Gill Sans"/>
                        <a:cs typeface="Gill Sans"/>
                        <a:sym typeface="Gill Sans"/>
                      </a:endParaRPr>
                    </a:p>
                  </a:txBody>
                  <a:tcPr marT="45725" marB="45725" marR="91450" marL="91450"/>
                </a:tc>
                <a:tc rowSpan="3">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Strategy and funding </a:t>
                      </a:r>
                      <a:r>
                        <a:rPr lang="en-US" sz="1600" u="none" cap="none" strike="noStrike">
                          <a:solidFill>
                            <a:schemeClr val="dk1"/>
                          </a:solidFill>
                          <a:latin typeface="Gill Sans"/>
                          <a:ea typeface="Gill Sans"/>
                          <a:cs typeface="Gill Sans"/>
                          <a:sym typeface="Gill Sans"/>
                        </a:rPr>
                        <a:t>to bridge the gap</a:t>
                      </a:r>
                      <a:endParaRPr sz="1400" u="none" cap="none" strike="noStrike"/>
                    </a:p>
                  </a:txBody>
                  <a:tcPr marT="45725" marB="45725" marR="91450" marL="91450" anchor="ctr"/>
                </a:tc>
                <a:tc>
                  <a:txBody>
                    <a:bodyPr/>
                    <a:lstStyle/>
                    <a:p>
                      <a:pPr indent="0" lvl="0" marL="0" marR="0" rtl="0" algn="just">
                        <a:lnSpc>
                          <a:spcPct val="100000"/>
                        </a:lnSpc>
                        <a:spcBef>
                          <a:spcPts val="0"/>
                        </a:spcBef>
                        <a:spcAft>
                          <a:spcPts val="0"/>
                        </a:spcAft>
                        <a:buClr>
                          <a:schemeClr val="dk1"/>
                        </a:buClr>
                        <a:buSzPts val="1600"/>
                        <a:buFont typeface="Gill Sans"/>
                        <a:buNone/>
                      </a:pPr>
                      <a:r>
                        <a:rPr lang="en-US" sz="1600" u="none" cap="none" strike="noStrike">
                          <a:solidFill>
                            <a:schemeClr val="dk1"/>
                          </a:solidFill>
                          <a:latin typeface="Gill Sans"/>
                          <a:ea typeface="Gill Sans"/>
                          <a:cs typeface="Gill Sans"/>
                          <a:sym typeface="Gill Sans"/>
                        </a:rPr>
                        <a:t>Each </a:t>
                      </a:r>
                      <a:r>
                        <a:rPr lang="en-US" sz="1600" u="none" cap="none" strike="noStrike">
                          <a:solidFill>
                            <a:srgbClr val="FFFF00"/>
                          </a:solidFill>
                          <a:latin typeface="Gill Sans"/>
                          <a:ea typeface="Gill Sans"/>
                          <a:cs typeface="Gill Sans"/>
                          <a:sym typeface="Gill Sans"/>
                        </a:rPr>
                        <a:t>Member State has bridged the gaps on legal framework</a:t>
                      </a:r>
                      <a:r>
                        <a:rPr lang="en-US" sz="1600" u="none" cap="none" strike="noStrike">
                          <a:solidFill>
                            <a:schemeClr val="dk1"/>
                          </a:solidFill>
                          <a:latin typeface="Gill Sans"/>
                          <a:ea typeface="Gill Sans"/>
                          <a:cs typeface="Gill Sans"/>
                          <a:sym typeface="Gill Sans"/>
                        </a:rPr>
                        <a:t> by 2026</a:t>
                      </a:r>
                      <a:endParaRPr sz="1400" u="none" cap="none" strike="noStrike"/>
                    </a:p>
                  </a:txBody>
                  <a:tcPr marT="45725" marB="45725" marR="91450" marL="91450"/>
                </a:tc>
              </a:tr>
              <a:tr h="370850">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Definition of institutional framework </a:t>
                      </a:r>
                      <a:r>
                        <a:rPr lang="en-US" sz="1600" u="none" cap="none" strike="noStrike">
                          <a:solidFill>
                            <a:schemeClr val="dk1"/>
                          </a:solidFill>
                          <a:latin typeface="Gill Sans"/>
                          <a:ea typeface="Gill Sans"/>
                          <a:cs typeface="Gill Sans"/>
                          <a:sym typeface="Gill Sans"/>
                        </a:rPr>
                        <a:t>existing and desirable. Identifying gaps and priorities. </a:t>
                      </a:r>
                      <a:endParaRPr sz="1600" u="none" cap="none" strike="noStrike">
                        <a:solidFill>
                          <a:schemeClr val="dk1"/>
                        </a:solidFill>
                        <a:latin typeface="Gill Sans"/>
                        <a:ea typeface="Gill Sans"/>
                        <a:cs typeface="Gill Sans"/>
                        <a:sym typeface="Gill Sans"/>
                      </a:endParaRPr>
                    </a:p>
                  </a:txBody>
                  <a:tcPr marT="45725" marB="45725" marR="91450" marL="91450"/>
                </a:tc>
                <a:tc vMerge="1"/>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Each </a:t>
                      </a:r>
                      <a:r>
                        <a:rPr b="0" i="0" lang="en-US" sz="1600" u="none" cap="none" strike="noStrike">
                          <a:solidFill>
                            <a:srgbClr val="FFFF00"/>
                          </a:solidFill>
                          <a:latin typeface="Gill Sans"/>
                          <a:ea typeface="Gill Sans"/>
                          <a:cs typeface="Gill Sans"/>
                          <a:sym typeface="Gill Sans"/>
                        </a:rPr>
                        <a:t>Member State has bridged the gaps on institutional framework </a:t>
                      </a:r>
                      <a:r>
                        <a:rPr b="0" i="0" lang="en-US" sz="1600" u="none" cap="none" strike="noStrike">
                          <a:solidFill>
                            <a:schemeClr val="dk1"/>
                          </a:solidFill>
                          <a:latin typeface="Gill Sans"/>
                          <a:ea typeface="Gill Sans"/>
                          <a:cs typeface="Gill Sans"/>
                          <a:sym typeface="Gill Sans"/>
                        </a:rPr>
                        <a:t>by 2026</a:t>
                      </a:r>
                      <a:endParaRPr sz="1400" u="none" cap="none" strike="noStrike"/>
                    </a:p>
                  </a:txBody>
                  <a:tcPr marT="45725" marB="45725" marR="91450" marL="91450"/>
                </a:tc>
              </a:tr>
              <a:tr h="370850">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Definition of EWS elements </a:t>
                      </a:r>
                      <a:r>
                        <a:rPr lang="en-US" sz="1600" u="none" cap="none" strike="noStrike">
                          <a:solidFill>
                            <a:schemeClr val="dk1"/>
                          </a:solidFill>
                          <a:latin typeface="Gill Sans"/>
                          <a:ea typeface="Gill Sans"/>
                          <a:cs typeface="Gill Sans"/>
                          <a:sym typeface="Gill Sans"/>
                        </a:rPr>
                        <a:t>available and desirable. Identifying gaps and priorities.</a:t>
                      </a:r>
                      <a:endParaRPr sz="1600" u="none" cap="none" strike="noStrike">
                        <a:solidFill>
                          <a:schemeClr val="dk1"/>
                        </a:solidFill>
                        <a:latin typeface="Gill Sans"/>
                        <a:ea typeface="Gill Sans"/>
                        <a:cs typeface="Gill Sans"/>
                        <a:sym typeface="Gill Sans"/>
                      </a:endParaRPr>
                    </a:p>
                  </a:txBody>
                  <a:tcPr marT="45725" marB="45725" marR="91450" marL="91450"/>
                </a:tc>
                <a:tc vMerge="1"/>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Each </a:t>
                      </a:r>
                      <a:r>
                        <a:rPr lang="en-US" sz="1600" u="none" cap="none" strike="noStrike">
                          <a:solidFill>
                            <a:srgbClr val="FFFF00"/>
                          </a:solidFill>
                          <a:latin typeface="Gill Sans"/>
                          <a:ea typeface="Gill Sans"/>
                          <a:cs typeface="Gill Sans"/>
                          <a:sym typeface="Gill Sans"/>
                        </a:rPr>
                        <a:t>Member State has bridged the gaps on EWS </a:t>
                      </a:r>
                      <a:r>
                        <a:rPr lang="en-US" sz="1600" u="none" cap="none" strike="noStrike">
                          <a:solidFill>
                            <a:schemeClr val="dk1"/>
                          </a:solidFill>
                          <a:latin typeface="Gill Sans"/>
                          <a:ea typeface="Gill Sans"/>
                          <a:cs typeface="Gill Sans"/>
                          <a:sym typeface="Gill Sans"/>
                        </a:rPr>
                        <a:t>by 2026</a:t>
                      </a:r>
                      <a:endParaRPr sz="1400" u="none" cap="none" strike="noStrike"/>
                    </a:p>
                  </a:txBody>
                  <a:tcPr marT="45725" marB="45725" marR="91450" marL="91450"/>
                </a:tc>
              </a:tr>
            </a:tbl>
          </a:graphicData>
        </a:graphic>
      </p:graphicFrame>
      <p:sp>
        <p:nvSpPr>
          <p:cNvPr id="340" name="Google Shape;340;g23735e2f9e5_0_14"/>
          <p:cNvSpPr txBox="1"/>
          <p:nvPr/>
        </p:nvSpPr>
        <p:spPr>
          <a:xfrm>
            <a:off x="106534" y="3689663"/>
            <a:ext cx="11979000" cy="461700"/>
          </a:xfrm>
          <a:prstGeom prst="rect">
            <a:avLst/>
          </a:prstGeom>
          <a:noFill/>
          <a:ln>
            <a:noFill/>
          </a:ln>
        </p:spPr>
        <p:txBody>
          <a:bodyPr anchorCtr="0" anchor="t" bIns="45700" lIns="91425" spcFirstLastPara="1" rIns="91425" wrap="square" tIns="45700">
            <a:noAutofit/>
          </a:bodyPr>
          <a:lstStyle/>
          <a:p>
            <a:pPr indent="0" lvl="2" marL="12700" marR="0" rtl="0" algn="ctr">
              <a:lnSpc>
                <a:spcPct val="100000"/>
              </a:lnSpc>
              <a:spcBef>
                <a:spcPts val="0"/>
              </a:spcBef>
              <a:spcAft>
                <a:spcPts val="0"/>
              </a:spcAft>
              <a:buClr>
                <a:srgbClr val="FFFF00"/>
              </a:buClr>
              <a:buSzPts val="2000"/>
              <a:buFont typeface="Arial"/>
              <a:buNone/>
            </a:pPr>
            <a:r>
              <a:rPr b="1" i="0" lang="en-US" sz="2000" u="none" cap="none" strike="noStrike">
                <a:solidFill>
                  <a:srgbClr val="FFFF00"/>
                </a:solidFill>
                <a:latin typeface="Gill Sans"/>
                <a:ea typeface="Gill Sans"/>
                <a:cs typeface="Gill Sans"/>
                <a:sym typeface="Gill Sans"/>
              </a:rPr>
              <a:t>Definition of methodology to calculate risk</a:t>
            </a:r>
            <a:endParaRPr b="0" i="0" sz="1400" u="none" cap="none" strike="noStrike">
              <a:solidFill>
                <a:srgbClr val="000000"/>
              </a:solidFill>
              <a:latin typeface="Arial"/>
              <a:ea typeface="Arial"/>
              <a:cs typeface="Arial"/>
              <a:sym typeface="Arial"/>
            </a:endParaRPr>
          </a:p>
          <a:p>
            <a:pPr indent="-215900" lvl="2" marL="355600" marR="0" rtl="0" algn="ctr">
              <a:lnSpc>
                <a:spcPct val="100000"/>
              </a:lnSpc>
              <a:spcBef>
                <a:spcPts val="1200"/>
              </a:spcBef>
              <a:spcAft>
                <a:spcPts val="0"/>
              </a:spcAft>
              <a:buClr>
                <a:srgbClr val="0070C0"/>
              </a:buClr>
              <a:buSzPts val="2000"/>
              <a:buFont typeface="Noto Sans Symbols"/>
              <a:buNone/>
            </a:pPr>
            <a:r>
              <a:t/>
            </a:r>
            <a:endParaRPr b="0" i="0" sz="2000" u="none" cap="none" strike="noStrike">
              <a:solidFill>
                <a:srgbClr val="FFFFFF"/>
              </a:solidFill>
              <a:latin typeface="Gill Sans"/>
              <a:ea typeface="Gill Sans"/>
              <a:cs typeface="Gill Sans"/>
              <a:sym typeface="Gill Sans"/>
            </a:endParaRPr>
          </a:p>
          <a:p>
            <a:pPr indent="-215900" lvl="0" marL="342900" marR="0" rtl="0" algn="ctr">
              <a:lnSpc>
                <a:spcPct val="100000"/>
              </a:lnSpc>
              <a:spcBef>
                <a:spcPts val="600"/>
              </a:spcBef>
              <a:spcAft>
                <a:spcPts val="0"/>
              </a:spcAft>
              <a:buClr>
                <a:srgbClr val="0070C0"/>
              </a:buClr>
              <a:buSzPts val="2000"/>
              <a:buFont typeface="Noto Sans Symbols"/>
              <a:buNone/>
            </a:pPr>
            <a:r>
              <a:t/>
            </a:r>
            <a:endParaRPr b="1" i="0" sz="2000" u="none" cap="none" strike="noStrike">
              <a:solidFill>
                <a:srgbClr val="C00000"/>
              </a:solidFill>
              <a:latin typeface="Gill Sans"/>
              <a:ea typeface="Gill Sans"/>
              <a:cs typeface="Gill Sans"/>
              <a:sym typeface="Gill Sans"/>
            </a:endParaRPr>
          </a:p>
          <a:p>
            <a:pPr indent="-215900" lvl="0" marL="342900" marR="0" rtl="0" algn="ctr">
              <a:lnSpc>
                <a:spcPct val="100000"/>
              </a:lnSpc>
              <a:spcBef>
                <a:spcPts val="1200"/>
              </a:spcBef>
              <a:spcAft>
                <a:spcPts val="0"/>
              </a:spcAft>
              <a:buClr>
                <a:srgbClr val="0070C0"/>
              </a:buClr>
              <a:buSzPts val="2000"/>
              <a:buFont typeface="Noto Sans Symbols"/>
              <a:buNone/>
            </a:pPr>
            <a:r>
              <a:t/>
            </a:r>
            <a:endParaRPr b="0" i="0" sz="2000" u="none" cap="none" strike="noStrike">
              <a:solidFill>
                <a:srgbClr val="000000"/>
              </a:solidFill>
              <a:latin typeface="Gill Sans"/>
              <a:ea typeface="Gill Sans"/>
              <a:cs typeface="Gill Sans"/>
              <a:sym typeface="Gill Sans"/>
            </a:endParaRPr>
          </a:p>
        </p:txBody>
      </p:sp>
      <p:graphicFrame>
        <p:nvGraphicFramePr>
          <p:cNvPr id="341" name="Google Shape;341;g23735e2f9e5_0_14"/>
          <p:cNvGraphicFramePr/>
          <p:nvPr/>
        </p:nvGraphicFramePr>
        <p:xfrm>
          <a:off x="186432" y="4183573"/>
          <a:ext cx="3000000" cy="3000000"/>
        </p:xfrm>
        <a:graphic>
          <a:graphicData uri="http://schemas.openxmlformats.org/drawingml/2006/table">
            <a:tbl>
              <a:tblPr bandRow="1" firstRow="1">
                <a:noFill/>
                <a:tableStyleId>{BB6F85EF-00CC-4B72-B8BB-99D741932199}</a:tableStyleId>
              </a:tblPr>
              <a:tblGrid>
                <a:gridCol w="4154750"/>
                <a:gridCol w="3648725"/>
                <a:gridCol w="4015675"/>
              </a:tblGrid>
              <a:tr h="337300">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Challenges </a:t>
                      </a:r>
                      <a:endParaRPr sz="1400" u="none" cap="none" strike="noStrike"/>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Solutions </a:t>
                      </a:r>
                      <a:endParaRPr sz="1400" u="none" cap="none" strike="noStrike"/>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Goals</a:t>
                      </a:r>
                      <a:endParaRPr sz="1400" u="none" cap="none" strike="noStrike"/>
                    </a:p>
                  </a:txBody>
                  <a:tcPr marT="45725" marB="45725" marR="91450" marL="91450">
                    <a:solidFill>
                      <a:schemeClr val="lt1"/>
                    </a:solidFill>
                  </a:tcPr>
                </a:tc>
              </a:tr>
              <a:tr h="1208650">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Develop methodologies for tsunami risk assessments</a:t>
                      </a:r>
                      <a:r>
                        <a:rPr lang="en-US" sz="1600" u="none" cap="none" strike="noStrike">
                          <a:solidFill>
                            <a:schemeClr val="dk1"/>
                          </a:solidFill>
                          <a:latin typeface="Gill Sans"/>
                          <a:ea typeface="Gill Sans"/>
                          <a:cs typeface="Gill Sans"/>
                          <a:sym typeface="Gill Sans"/>
                        </a:rPr>
                        <a:t> including multi-scenario, location-based risk assessment of tsunami hazard characteristics, vulnerability, exposure, likelihood and Consequences</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Document methodology </a:t>
                      </a:r>
                      <a:r>
                        <a:rPr lang="en-US" sz="1600" u="none" cap="none" strike="noStrike">
                          <a:solidFill>
                            <a:schemeClr val="dk1"/>
                          </a:solidFill>
                          <a:latin typeface="Gill Sans"/>
                          <a:ea typeface="Gill Sans"/>
                          <a:cs typeface="Gill Sans"/>
                          <a:sym typeface="Gill Sans"/>
                        </a:rPr>
                        <a:t>(include multi-scenario, location-based hazard inundation mapping)</a:t>
                      </a:r>
                      <a:endParaRPr sz="1400" u="none" cap="none" strike="noStrike"/>
                    </a:p>
                    <a:p>
                      <a:pPr indent="0" lvl="0" marL="0" marR="0" rtl="0" algn="just">
                        <a:lnSpc>
                          <a:spcPct val="100000"/>
                        </a:lnSpc>
                        <a:spcBef>
                          <a:spcPts val="0"/>
                        </a:spcBef>
                        <a:spcAft>
                          <a:spcPts val="0"/>
                        </a:spcAft>
                        <a:buClr>
                          <a:srgbClr val="000000"/>
                        </a:buClr>
                        <a:buSzPts val="1600"/>
                        <a:buFont typeface="Arial"/>
                        <a:buNone/>
                      </a:pPr>
                      <a:r>
                        <a:t/>
                      </a:r>
                      <a:endParaRPr sz="1600" u="none" cap="none" strike="noStrike">
                        <a:solidFill>
                          <a:schemeClr val="dk1"/>
                        </a:solidFill>
                        <a:latin typeface="Gill Sans"/>
                        <a:ea typeface="Gill Sans"/>
                        <a:cs typeface="Gill Sans"/>
                        <a:sym typeface="Gill Sans"/>
                      </a:endParaRPr>
                    </a:p>
                  </a:txBody>
                  <a:tcPr marT="45725" marB="45725" marR="91450" marL="91450"/>
                </a:tc>
                <a:tc rowSpan="2">
                  <a:txBody>
                    <a:bodyPr/>
                    <a:lstStyle/>
                    <a:p>
                      <a:pPr indent="0" lvl="0" marL="0" marR="0" rtl="0" algn="just">
                        <a:lnSpc>
                          <a:spcPct val="100000"/>
                        </a:lnSpc>
                        <a:spcBef>
                          <a:spcPts val="0"/>
                        </a:spcBef>
                        <a:spcAft>
                          <a:spcPts val="0"/>
                        </a:spcAft>
                        <a:buClr>
                          <a:schemeClr val="dk1"/>
                        </a:buClr>
                        <a:buSzPts val="1600"/>
                        <a:buFont typeface="Gill Sans"/>
                        <a:buNone/>
                      </a:pPr>
                      <a:r>
                        <a:rPr lang="en-US" sz="1600" u="none" cap="none" strike="noStrike">
                          <a:solidFill>
                            <a:schemeClr val="dk1"/>
                          </a:solidFill>
                          <a:latin typeface="Gill Sans"/>
                          <a:ea typeface="Gill Sans"/>
                          <a:cs typeface="Gill Sans"/>
                          <a:sym typeface="Gill Sans"/>
                        </a:rPr>
                        <a:t>Each </a:t>
                      </a:r>
                      <a:r>
                        <a:rPr lang="en-US" sz="1600" u="none" cap="none" strike="noStrike">
                          <a:solidFill>
                            <a:srgbClr val="FFFF00"/>
                          </a:solidFill>
                          <a:latin typeface="Gill Sans"/>
                          <a:ea typeface="Gill Sans"/>
                          <a:cs typeface="Gill Sans"/>
                          <a:sym typeface="Gill Sans"/>
                        </a:rPr>
                        <a:t>Member State has defined their tsunami risk assessment methodology by 2026</a:t>
                      </a:r>
                      <a:endParaRPr sz="1400" u="none" cap="none" strike="noStrike"/>
                    </a:p>
                  </a:txBody>
                  <a:tcPr marT="45725" marB="45725" marR="91450" marL="91450" anchor="ctr"/>
                </a:tc>
              </a:tr>
              <a:tr h="626900">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Multistakeholder definition of methodologies for tsunami risk Assessments</a:t>
                      </a:r>
                      <a:endParaRPr sz="1600" u="none" cap="none" strike="noStrike">
                        <a:solidFill>
                          <a:srgbClr val="FFFF00"/>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Developing and publishing of Supporting guidance </a:t>
                      </a:r>
                      <a:r>
                        <a:rPr lang="en-US" sz="1600" u="none" cap="none" strike="noStrike">
                          <a:solidFill>
                            <a:schemeClr val="dk1"/>
                          </a:solidFill>
                          <a:latin typeface="Gill Sans"/>
                          <a:ea typeface="Gill Sans"/>
                          <a:cs typeface="Gill Sans"/>
                          <a:sym typeface="Gill Sans"/>
                        </a:rPr>
                        <a:t>and templates</a:t>
                      </a:r>
                      <a:endParaRPr sz="1600" u="none" cap="none" strike="noStrike">
                        <a:solidFill>
                          <a:schemeClr val="dk1"/>
                        </a:solidFill>
                        <a:latin typeface="Gill Sans"/>
                        <a:ea typeface="Gill Sans"/>
                        <a:cs typeface="Gill Sans"/>
                        <a:sym typeface="Gill Sans"/>
                      </a:endParaRPr>
                    </a:p>
                  </a:txBody>
                  <a:tcPr marT="45725" marB="45725" marR="91450" marL="91450" anchor="ctr"/>
                </a:tc>
                <a:tc vMerge="1"/>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g23735e2f9e5_0_23"/>
          <p:cNvSpPr txBox="1"/>
          <p:nvPr/>
        </p:nvSpPr>
        <p:spPr>
          <a:xfrm>
            <a:off x="106534" y="882839"/>
            <a:ext cx="11979000" cy="461700"/>
          </a:xfrm>
          <a:prstGeom prst="rect">
            <a:avLst/>
          </a:prstGeom>
          <a:solidFill>
            <a:srgbClr val="00B0F0"/>
          </a:solidFill>
          <a:ln>
            <a:noFill/>
          </a:ln>
        </p:spPr>
        <p:txBody>
          <a:bodyPr anchorCtr="0" anchor="t" bIns="45700" lIns="91425" spcFirstLastPara="1" rIns="91425" wrap="square" tIns="45700">
            <a:noAutofit/>
          </a:bodyPr>
          <a:lstStyle/>
          <a:p>
            <a:pPr indent="0" lvl="2" marL="12700" marR="0" rtl="0" algn="ctr">
              <a:lnSpc>
                <a:spcPct val="100000"/>
              </a:lnSpc>
              <a:spcBef>
                <a:spcPts val="0"/>
              </a:spcBef>
              <a:spcAft>
                <a:spcPts val="0"/>
              </a:spcAft>
              <a:buClr>
                <a:srgbClr val="FFFF00"/>
              </a:buClr>
              <a:buSzPts val="1800"/>
              <a:buFont typeface="Arial"/>
              <a:buNone/>
            </a:pPr>
            <a:r>
              <a:rPr b="1" i="0" lang="en-US" sz="1800" u="none" cap="none" strike="noStrike">
                <a:solidFill>
                  <a:srgbClr val="FFFF00"/>
                </a:solidFill>
                <a:latin typeface="Gill Sans"/>
                <a:ea typeface="Gill Sans"/>
                <a:cs typeface="Gill Sans"/>
                <a:sym typeface="Gill Sans"/>
              </a:rPr>
              <a:t>Using results from Tsunami Risk Assessments</a:t>
            </a:r>
            <a:endParaRPr b="0" i="0" sz="1400" u="none" cap="none" strike="noStrike">
              <a:solidFill>
                <a:srgbClr val="000000"/>
              </a:solidFill>
              <a:latin typeface="Arial"/>
              <a:ea typeface="Arial"/>
              <a:cs typeface="Arial"/>
              <a:sym typeface="Arial"/>
            </a:endParaRPr>
          </a:p>
          <a:p>
            <a:pPr indent="-228600" lvl="2" marL="355600" marR="0" rtl="0" algn="ctr">
              <a:lnSpc>
                <a:spcPct val="100000"/>
              </a:lnSpc>
              <a:spcBef>
                <a:spcPts val="1200"/>
              </a:spcBef>
              <a:spcAft>
                <a:spcPts val="0"/>
              </a:spcAft>
              <a:buClr>
                <a:srgbClr val="0070C0"/>
              </a:buClr>
              <a:buSzPts val="1800"/>
              <a:buFont typeface="Noto Sans Symbols"/>
              <a:buNone/>
            </a:pPr>
            <a:r>
              <a:t/>
            </a:r>
            <a:endParaRPr b="0" i="0" sz="1800" u="none" cap="none" strike="noStrike">
              <a:solidFill>
                <a:srgbClr val="FFFFFF"/>
              </a:solidFill>
              <a:latin typeface="Gill Sans"/>
              <a:ea typeface="Gill Sans"/>
              <a:cs typeface="Gill Sans"/>
              <a:sym typeface="Gill Sans"/>
            </a:endParaRPr>
          </a:p>
          <a:p>
            <a:pPr indent="-228600" lvl="0" marL="342900" marR="0" rtl="0" algn="ctr">
              <a:lnSpc>
                <a:spcPct val="100000"/>
              </a:lnSpc>
              <a:spcBef>
                <a:spcPts val="600"/>
              </a:spcBef>
              <a:spcAft>
                <a:spcPts val="0"/>
              </a:spcAft>
              <a:buClr>
                <a:srgbClr val="0070C0"/>
              </a:buClr>
              <a:buSzPts val="1800"/>
              <a:buFont typeface="Noto Sans Symbols"/>
              <a:buNone/>
            </a:pPr>
            <a:r>
              <a:t/>
            </a:r>
            <a:endParaRPr b="1" i="0" sz="1800" u="none" cap="none" strike="noStrike">
              <a:solidFill>
                <a:srgbClr val="C00000"/>
              </a:solidFill>
              <a:latin typeface="Gill Sans"/>
              <a:ea typeface="Gill Sans"/>
              <a:cs typeface="Gill Sans"/>
              <a:sym typeface="Gill Sans"/>
            </a:endParaRPr>
          </a:p>
          <a:p>
            <a:pPr indent="-228600" lvl="0" marL="342900" marR="0" rtl="0" algn="ctr">
              <a:lnSpc>
                <a:spcPct val="100000"/>
              </a:lnSpc>
              <a:spcBef>
                <a:spcPts val="1200"/>
              </a:spcBef>
              <a:spcAft>
                <a:spcPts val="0"/>
              </a:spcAft>
              <a:buClr>
                <a:srgbClr val="0070C0"/>
              </a:buClr>
              <a:buSzPts val="1800"/>
              <a:buFont typeface="Noto Sans Symbols"/>
              <a:buNone/>
            </a:pPr>
            <a:r>
              <a:t/>
            </a:r>
            <a:endParaRPr b="0" i="0" sz="1800" u="none" cap="none" strike="noStrike">
              <a:solidFill>
                <a:srgbClr val="000000"/>
              </a:solidFill>
              <a:latin typeface="Gill Sans"/>
              <a:ea typeface="Gill Sans"/>
              <a:cs typeface="Gill Sans"/>
              <a:sym typeface="Gill Sans"/>
            </a:endParaRPr>
          </a:p>
        </p:txBody>
      </p:sp>
      <p:sp>
        <p:nvSpPr>
          <p:cNvPr id="348" name="Google Shape;348;g23735e2f9e5_0_23"/>
          <p:cNvSpPr txBox="1"/>
          <p:nvPr>
            <p:ph type="title"/>
          </p:nvPr>
        </p:nvSpPr>
        <p:spPr>
          <a:xfrm>
            <a:off x="0" y="246109"/>
            <a:ext cx="12192000" cy="663300"/>
          </a:xfrm>
          <a:prstGeom prst="rect">
            <a:avLst/>
          </a:prstGeom>
          <a:noFill/>
          <a:ln>
            <a:noFill/>
          </a:ln>
        </p:spPr>
        <p:txBody>
          <a:bodyPr anchorCtr="0" anchor="ctr" bIns="45700" lIns="91425" spcFirstLastPara="1" rIns="91425" wrap="square" tIns="45700">
            <a:noAutofit/>
          </a:bodyPr>
          <a:lstStyle/>
          <a:p>
            <a:pPr indent="0" lvl="0" marL="0" rtl="0" algn="ctr">
              <a:lnSpc>
                <a:spcPct val="85000"/>
              </a:lnSpc>
              <a:spcBef>
                <a:spcPts val="0"/>
              </a:spcBef>
              <a:spcAft>
                <a:spcPts val="0"/>
              </a:spcAft>
              <a:buClr>
                <a:schemeClr val="dk2"/>
              </a:buClr>
              <a:buSzPts val="3200"/>
              <a:buFont typeface="Gill Sans"/>
              <a:buNone/>
            </a:pPr>
            <a:r>
              <a:rPr b="1" lang="en-US" sz="3200" cap="none">
                <a:latin typeface="Gill Sans"/>
                <a:ea typeface="Gill Sans"/>
                <a:cs typeface="Gill Sans"/>
                <a:sym typeface="Gill Sans"/>
              </a:rPr>
              <a:t>Tsunami Risk Knowledge</a:t>
            </a:r>
            <a:endParaRPr/>
          </a:p>
        </p:txBody>
      </p:sp>
      <p:graphicFrame>
        <p:nvGraphicFramePr>
          <p:cNvPr id="349" name="Google Shape;349;g23735e2f9e5_0_23"/>
          <p:cNvGraphicFramePr/>
          <p:nvPr/>
        </p:nvGraphicFramePr>
        <p:xfrm>
          <a:off x="186432" y="1416022"/>
          <a:ext cx="3000000" cy="3000000"/>
        </p:xfrm>
        <a:graphic>
          <a:graphicData uri="http://schemas.openxmlformats.org/drawingml/2006/table">
            <a:tbl>
              <a:tblPr bandRow="1" firstRow="1">
                <a:noFill/>
                <a:tableStyleId>{BB6F85EF-00CC-4B72-B8BB-99D741932199}</a:tableStyleId>
              </a:tblPr>
              <a:tblGrid>
                <a:gridCol w="4119250"/>
                <a:gridCol w="3681175"/>
                <a:gridCol w="4018725"/>
              </a:tblGrid>
              <a:tr h="342950">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Challenges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Solutions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Goals</a:t>
                      </a:r>
                      <a:endParaRPr sz="1400" u="none" cap="none" strike="noStrike"/>
                    </a:p>
                  </a:txBody>
                  <a:tcPr marT="45725" marB="45725" marR="91450" marL="91450"/>
                </a:tc>
              </a:tr>
              <a:tr h="761100">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Conduct and periodically review </a:t>
                      </a:r>
                      <a:r>
                        <a:rPr lang="en-US" sz="1600" u="none" cap="none" strike="noStrike">
                          <a:solidFill>
                            <a:schemeClr val="dk1"/>
                          </a:solidFill>
                          <a:latin typeface="Gill Sans"/>
                          <a:ea typeface="Gill Sans"/>
                          <a:cs typeface="Gill Sans"/>
                          <a:sym typeface="Gill Sans"/>
                        </a:rPr>
                        <a:t>tsunami hazard risk assessments, using agreed methodologies</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Resources</a:t>
                      </a:r>
                      <a:r>
                        <a:rPr lang="en-US" sz="1600" u="none" cap="none" strike="noStrike">
                          <a:solidFill>
                            <a:schemeClr val="dk1"/>
                          </a:solidFill>
                          <a:latin typeface="Gill Sans"/>
                          <a:ea typeface="Gill Sans"/>
                          <a:cs typeface="Gill Sans"/>
                          <a:sym typeface="Gill Sans"/>
                        </a:rPr>
                        <a:t> (trained staff and funding) and coordination</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lang="en-US" sz="1600" u="none" cap="none" strike="noStrike">
                          <a:solidFill>
                            <a:schemeClr val="dk1"/>
                          </a:solidFill>
                          <a:latin typeface="Gill Sans"/>
                          <a:ea typeface="Gill Sans"/>
                          <a:cs typeface="Gill Sans"/>
                          <a:sym typeface="Gill Sans"/>
                        </a:rPr>
                        <a:t>Each </a:t>
                      </a:r>
                      <a:r>
                        <a:rPr lang="en-US" sz="1600" u="none" cap="none" strike="noStrike">
                          <a:solidFill>
                            <a:srgbClr val="FFFF00"/>
                          </a:solidFill>
                          <a:latin typeface="Gill Sans"/>
                          <a:ea typeface="Gill Sans"/>
                          <a:cs typeface="Gill Sans"/>
                          <a:sym typeface="Gill Sans"/>
                        </a:rPr>
                        <a:t>Member State has performed TRA studies by 2026</a:t>
                      </a:r>
                      <a:endParaRPr sz="1400" u="none" cap="none" strike="noStrike"/>
                    </a:p>
                  </a:txBody>
                  <a:tcPr marT="45725" marB="45725" marR="91450" marL="91450"/>
                </a:tc>
              </a:tr>
              <a:tr h="986600">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Translate </a:t>
                      </a:r>
                      <a:r>
                        <a:rPr lang="en-US" sz="1600" u="none" cap="none" strike="noStrike">
                          <a:solidFill>
                            <a:srgbClr val="FFFF00"/>
                          </a:solidFill>
                          <a:latin typeface="Gill Sans"/>
                          <a:ea typeface="Gill Sans"/>
                          <a:cs typeface="Gill Sans"/>
                          <a:sym typeface="Gill Sans"/>
                        </a:rPr>
                        <a:t>risk assessment findings to the appropriate stakeholders </a:t>
                      </a:r>
                      <a:r>
                        <a:rPr lang="en-US" sz="1600" u="none" cap="none" strike="noStrike">
                          <a:solidFill>
                            <a:schemeClr val="dk1"/>
                          </a:solidFill>
                          <a:latin typeface="Gill Sans"/>
                          <a:ea typeface="Gill Sans"/>
                          <a:cs typeface="Gill Sans"/>
                          <a:sym typeface="Gill Sans"/>
                        </a:rPr>
                        <a:t>and sectors.</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Coordination </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Each Member State has </a:t>
                      </a:r>
                      <a:r>
                        <a:rPr b="0" i="0" lang="en-US" sz="1600" u="none" cap="none" strike="noStrike">
                          <a:solidFill>
                            <a:srgbClr val="FFFF00"/>
                          </a:solidFill>
                          <a:latin typeface="Gill Sans"/>
                          <a:ea typeface="Gill Sans"/>
                          <a:cs typeface="Gill Sans"/>
                          <a:sym typeface="Gill Sans"/>
                        </a:rPr>
                        <a:t>developed tsunami risk reduction tools</a:t>
                      </a:r>
                      <a:r>
                        <a:rPr b="0" i="0" lang="en-US" sz="1600" u="none" cap="none" strike="noStrike">
                          <a:solidFill>
                            <a:schemeClr val="dk1"/>
                          </a:solidFill>
                          <a:latin typeface="Gill Sans"/>
                          <a:ea typeface="Gill Sans"/>
                          <a:cs typeface="Gill Sans"/>
                          <a:sym typeface="Gill Sans"/>
                        </a:rPr>
                        <a:t> according with results from TRA studies by 2028</a:t>
                      </a:r>
                      <a:endParaRPr sz="1400" u="none" cap="none" strike="noStrike"/>
                    </a:p>
                  </a:txBody>
                  <a:tcPr marT="45725" marB="45725" marR="91450" marL="91450"/>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54" name="Shape 354"/>
        <p:cNvGrpSpPr/>
        <p:nvPr/>
      </p:nvGrpSpPr>
      <p:grpSpPr>
        <a:xfrm>
          <a:off x="0" y="0"/>
          <a:ext cx="0" cy="0"/>
          <a:chOff x="0" y="0"/>
          <a:chExt cx="0" cy="0"/>
        </a:xfrm>
      </p:grpSpPr>
      <p:sp>
        <p:nvSpPr>
          <p:cNvPr id="355" name="Google Shape;355;p15"/>
          <p:cNvSpPr txBox="1"/>
          <p:nvPr>
            <p:ph idx="1" type="body"/>
          </p:nvPr>
        </p:nvSpPr>
        <p:spPr>
          <a:xfrm>
            <a:off x="0" y="1293698"/>
            <a:ext cx="12192000" cy="5564400"/>
          </a:xfrm>
          <a:prstGeom prst="rect">
            <a:avLst/>
          </a:prstGeom>
          <a:solidFill>
            <a:srgbClr val="00B0F0"/>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600"/>
              <a:buNone/>
            </a:pPr>
            <a:r>
              <a:rPr b="1" lang="en-US" sz="2766">
                <a:solidFill>
                  <a:srgbClr val="FFFF00"/>
                </a:solidFill>
                <a:latin typeface="Gill Sans"/>
                <a:ea typeface="Gill Sans"/>
                <a:cs typeface="Gill Sans"/>
                <a:sym typeface="Gill Sans"/>
              </a:rPr>
              <a:t>Detection and Measurement</a:t>
            </a:r>
            <a:endParaRPr sz="1300">
              <a:solidFill>
                <a:srgbClr val="FF0000"/>
              </a:solidFill>
              <a:latin typeface="Gill Sans"/>
              <a:ea typeface="Gill Sans"/>
              <a:cs typeface="Gill Sans"/>
              <a:sym typeface="Gill Sans"/>
            </a:endParaRPr>
          </a:p>
        </p:txBody>
      </p:sp>
      <p:sp>
        <p:nvSpPr>
          <p:cNvPr id="356" name="Google Shape;356;p15"/>
          <p:cNvSpPr txBox="1"/>
          <p:nvPr/>
        </p:nvSpPr>
        <p:spPr>
          <a:xfrm>
            <a:off x="59325" y="1727825"/>
            <a:ext cx="6852900" cy="5049000"/>
          </a:xfrm>
          <a:prstGeom prst="rect">
            <a:avLst/>
          </a:prstGeom>
          <a:noFill/>
          <a:ln>
            <a:noFill/>
          </a:ln>
        </p:spPr>
        <p:txBody>
          <a:bodyPr anchorCtr="0" anchor="t" bIns="45700" lIns="91425" spcFirstLastPara="1" rIns="91425" wrap="square" tIns="45700">
            <a:normAutofit fontScale="40000" lnSpcReduction="20000"/>
          </a:bodyPr>
          <a:lstStyle/>
          <a:p>
            <a:pPr indent="0" lvl="0" marL="0" marR="0" rtl="0" algn="l">
              <a:lnSpc>
                <a:spcPct val="110000"/>
              </a:lnSpc>
              <a:spcBef>
                <a:spcPts val="0"/>
              </a:spcBef>
              <a:spcAft>
                <a:spcPts val="0"/>
              </a:spcAft>
              <a:buClr>
                <a:srgbClr val="FFFF00"/>
              </a:buClr>
              <a:buSzPct val="74043"/>
              <a:buFont typeface="Arial"/>
              <a:buNone/>
            </a:pPr>
            <a:r>
              <a:t/>
            </a:r>
            <a:endParaRPr b="0" i="0" sz="2566" u="none" cap="none" strike="noStrike">
              <a:solidFill>
                <a:srgbClr val="000000"/>
              </a:solidFill>
              <a:latin typeface="Arial"/>
              <a:ea typeface="Arial"/>
              <a:cs typeface="Arial"/>
              <a:sym typeface="Arial"/>
            </a:endParaRPr>
          </a:p>
          <a:p>
            <a:pPr indent="-276803" lvl="1" marL="644207" marR="0" rtl="0" algn="l">
              <a:lnSpc>
                <a:spcPct val="110000"/>
              </a:lnSpc>
              <a:spcBef>
                <a:spcPts val="1200"/>
              </a:spcBef>
              <a:spcAft>
                <a:spcPts val="0"/>
              </a:spcAft>
              <a:buClr>
                <a:srgbClr val="FFFF00"/>
              </a:buClr>
              <a:buSzPct val="99972"/>
              <a:buFont typeface="Noto Sans Symbols"/>
              <a:buChar char="▪"/>
            </a:pPr>
            <a:r>
              <a:rPr b="1" i="0" lang="en-US" sz="3575" u="none" cap="none" strike="noStrike">
                <a:solidFill>
                  <a:srgbClr val="FFFF00"/>
                </a:solidFill>
                <a:latin typeface="Gill Sans"/>
                <a:ea typeface="Gill Sans"/>
                <a:cs typeface="Gill Sans"/>
                <a:sym typeface="Gill Sans"/>
              </a:rPr>
              <a:t>Maximize and expand current capabilities</a:t>
            </a:r>
            <a:endParaRPr b="0" i="0" sz="3275" u="none" cap="none" strike="noStrike">
              <a:solidFill>
                <a:srgbClr val="000000"/>
              </a:solidFill>
              <a:latin typeface="Arial"/>
              <a:ea typeface="Arial"/>
              <a:cs typeface="Arial"/>
              <a:sym typeface="Arial"/>
            </a:endParaRPr>
          </a:p>
          <a:p>
            <a:pPr indent="-222924" lvl="2" marL="1044257" marR="0" rtl="0" algn="l">
              <a:lnSpc>
                <a:spcPct val="120000"/>
              </a:lnSpc>
              <a:spcBef>
                <a:spcPts val="600"/>
              </a:spcBef>
              <a:spcAft>
                <a:spcPts val="0"/>
              </a:spcAft>
              <a:buClr>
                <a:schemeClr val="dk1"/>
              </a:buClr>
              <a:buSzPct val="99971"/>
              <a:buFont typeface="Noto Sans Symbols"/>
              <a:buChar char="▪"/>
            </a:pPr>
            <a:r>
              <a:rPr b="0" i="0" lang="en-US" sz="3475" u="none" cap="none" strike="noStrike">
                <a:solidFill>
                  <a:schemeClr val="dk1"/>
                </a:solidFill>
                <a:latin typeface="Gill Sans"/>
                <a:ea typeface="Gill Sans"/>
                <a:cs typeface="Gill Sans"/>
                <a:sym typeface="Gill Sans"/>
              </a:rPr>
              <a:t>Seismic networks</a:t>
            </a:r>
            <a:endParaRPr b="0" i="0" sz="3275" u="none" cap="none" strike="noStrike">
              <a:solidFill>
                <a:srgbClr val="000000"/>
              </a:solidFill>
              <a:latin typeface="Arial"/>
              <a:ea typeface="Arial"/>
              <a:cs typeface="Arial"/>
              <a:sym typeface="Arial"/>
            </a:endParaRPr>
          </a:p>
          <a:p>
            <a:pPr indent="-222924" lvl="2" marL="1044257" marR="0" rtl="0" algn="l">
              <a:lnSpc>
                <a:spcPct val="120000"/>
              </a:lnSpc>
              <a:spcBef>
                <a:spcPts val="0"/>
              </a:spcBef>
              <a:spcAft>
                <a:spcPts val="0"/>
              </a:spcAft>
              <a:buClr>
                <a:schemeClr val="dk1"/>
              </a:buClr>
              <a:buSzPct val="99971"/>
              <a:buFont typeface="Noto Sans Symbols"/>
              <a:buChar char="▪"/>
            </a:pPr>
            <a:r>
              <a:rPr b="0" i="0" lang="en-US" sz="3475" u="none" cap="none" strike="noStrike">
                <a:solidFill>
                  <a:schemeClr val="dk1"/>
                </a:solidFill>
                <a:latin typeface="Gill Sans"/>
                <a:ea typeface="Gill Sans"/>
                <a:cs typeface="Gill Sans"/>
                <a:sym typeface="Gill Sans"/>
              </a:rPr>
              <a:t>Tsunameters</a:t>
            </a:r>
            <a:endParaRPr b="0" i="0" sz="3475" u="none" cap="none" strike="noStrike">
              <a:solidFill>
                <a:schemeClr val="dk1"/>
              </a:solidFill>
              <a:latin typeface="Gill Sans"/>
              <a:ea typeface="Gill Sans"/>
              <a:cs typeface="Gill Sans"/>
              <a:sym typeface="Gill Sans"/>
            </a:endParaRPr>
          </a:p>
          <a:p>
            <a:pPr indent="-222924" lvl="2" marL="1044257" marR="0" rtl="0" algn="l">
              <a:lnSpc>
                <a:spcPct val="120000"/>
              </a:lnSpc>
              <a:spcBef>
                <a:spcPts val="0"/>
              </a:spcBef>
              <a:spcAft>
                <a:spcPts val="0"/>
              </a:spcAft>
              <a:buClr>
                <a:schemeClr val="dk1"/>
              </a:buClr>
              <a:buSzPct val="99971"/>
              <a:buFont typeface="Noto Sans Symbols"/>
              <a:buChar char="▪"/>
            </a:pPr>
            <a:r>
              <a:rPr b="0" i="0" lang="en-US" sz="3475" u="none" cap="none" strike="noStrike">
                <a:solidFill>
                  <a:schemeClr val="dk1"/>
                </a:solidFill>
                <a:latin typeface="Gill Sans"/>
                <a:ea typeface="Gill Sans"/>
                <a:cs typeface="Gill Sans"/>
                <a:sym typeface="Gill Sans"/>
              </a:rPr>
              <a:t>Coastal sea level gauges</a:t>
            </a:r>
            <a:endParaRPr b="0" i="0" sz="3275" u="none" cap="none" strike="noStrike">
              <a:solidFill>
                <a:srgbClr val="000000"/>
              </a:solidFill>
              <a:latin typeface="Arial"/>
              <a:ea typeface="Arial"/>
              <a:cs typeface="Arial"/>
              <a:sym typeface="Arial"/>
            </a:endParaRPr>
          </a:p>
          <a:p>
            <a:pPr indent="-222924" lvl="2" marL="1044257" marR="0" rtl="0" algn="l">
              <a:lnSpc>
                <a:spcPct val="120000"/>
              </a:lnSpc>
              <a:spcBef>
                <a:spcPts val="0"/>
              </a:spcBef>
              <a:spcAft>
                <a:spcPts val="0"/>
              </a:spcAft>
              <a:buClr>
                <a:schemeClr val="dk1"/>
              </a:buClr>
              <a:buSzPct val="99971"/>
              <a:buFont typeface="Noto Sans Symbols"/>
              <a:buChar char="▪"/>
            </a:pPr>
            <a:r>
              <a:rPr b="0" i="0" lang="en-US" sz="3475" u="none" cap="none" strike="noStrike">
                <a:solidFill>
                  <a:schemeClr val="dk1"/>
                </a:solidFill>
                <a:latin typeface="Gill Sans"/>
                <a:ea typeface="Gill Sans"/>
                <a:cs typeface="Gill Sans"/>
                <a:sym typeface="Gill Sans"/>
              </a:rPr>
              <a:t>GNSS</a:t>
            </a:r>
            <a:endParaRPr b="0" i="0" sz="3275" u="none" cap="none" strike="noStrike">
              <a:solidFill>
                <a:srgbClr val="000000"/>
              </a:solidFill>
              <a:latin typeface="Arial"/>
              <a:ea typeface="Arial"/>
              <a:cs typeface="Arial"/>
              <a:sym typeface="Arial"/>
            </a:endParaRPr>
          </a:p>
          <a:p>
            <a:pPr indent="-222924" lvl="2" marL="1044257" marR="0" rtl="0" algn="l">
              <a:lnSpc>
                <a:spcPct val="120000"/>
              </a:lnSpc>
              <a:spcBef>
                <a:spcPts val="0"/>
              </a:spcBef>
              <a:spcAft>
                <a:spcPts val="0"/>
              </a:spcAft>
              <a:buClr>
                <a:schemeClr val="dk1"/>
              </a:buClr>
              <a:buSzPct val="99971"/>
              <a:buFont typeface="Noto Sans Symbols"/>
              <a:buChar char="▪"/>
            </a:pPr>
            <a:r>
              <a:rPr b="0" i="0" lang="en-US" sz="3475" u="none" cap="none" strike="noStrike">
                <a:solidFill>
                  <a:schemeClr val="dk1"/>
                </a:solidFill>
                <a:latin typeface="Gill Sans"/>
                <a:ea typeface="Gill Sans"/>
                <a:cs typeface="Gill Sans"/>
                <a:sym typeface="Gill Sans"/>
              </a:rPr>
              <a:t>Dedicated observatories</a:t>
            </a:r>
            <a:endParaRPr b="0" i="0" sz="3275" u="none" cap="none" strike="noStrike">
              <a:solidFill>
                <a:srgbClr val="000000"/>
              </a:solidFill>
              <a:latin typeface="Arial"/>
              <a:ea typeface="Arial"/>
              <a:cs typeface="Arial"/>
              <a:sym typeface="Arial"/>
            </a:endParaRPr>
          </a:p>
          <a:p>
            <a:pPr indent="-222924" lvl="2" marL="1044257" marR="0" rtl="0" algn="l">
              <a:lnSpc>
                <a:spcPct val="120000"/>
              </a:lnSpc>
              <a:spcBef>
                <a:spcPts val="0"/>
              </a:spcBef>
              <a:spcAft>
                <a:spcPts val="0"/>
              </a:spcAft>
              <a:buClr>
                <a:schemeClr val="dk1"/>
              </a:buClr>
              <a:buSzPct val="99971"/>
              <a:buFont typeface="Noto Sans Symbols"/>
              <a:buChar char="▪"/>
            </a:pPr>
            <a:r>
              <a:rPr b="0" i="0" lang="en-US" sz="3475" u="none" cap="none" strike="noStrike">
                <a:solidFill>
                  <a:schemeClr val="dk1"/>
                </a:solidFill>
                <a:latin typeface="Gill Sans"/>
                <a:ea typeface="Gill Sans"/>
                <a:cs typeface="Gill Sans"/>
                <a:sym typeface="Gill Sans"/>
              </a:rPr>
              <a:t>Supporting capabilities - Coastal bathymetry, Sensor siting analysis, Global digital synthetic database, Model codes, Potential tsunami sources including non-seismic, Science to practice, Training on tsunami warning operations </a:t>
            </a:r>
            <a:endParaRPr b="0" i="0" sz="3275" u="none" cap="none" strike="noStrike">
              <a:solidFill>
                <a:srgbClr val="000000"/>
              </a:solidFill>
              <a:latin typeface="Arial"/>
              <a:ea typeface="Arial"/>
              <a:cs typeface="Arial"/>
              <a:sym typeface="Arial"/>
            </a:endParaRPr>
          </a:p>
          <a:p>
            <a:pPr indent="-276803" lvl="1" marL="644207" marR="0" rtl="0" algn="l">
              <a:lnSpc>
                <a:spcPct val="110000"/>
              </a:lnSpc>
              <a:spcBef>
                <a:spcPts val="600"/>
              </a:spcBef>
              <a:spcAft>
                <a:spcPts val="0"/>
              </a:spcAft>
              <a:buClr>
                <a:srgbClr val="FFFF00"/>
              </a:buClr>
              <a:buSzPct val="99972"/>
              <a:buFont typeface="Noto Sans Symbols"/>
              <a:buChar char="▪"/>
            </a:pPr>
            <a:r>
              <a:rPr b="1" i="0" lang="en-US" sz="3575" u="none" cap="none" strike="noStrike">
                <a:solidFill>
                  <a:srgbClr val="FFFF00"/>
                </a:solidFill>
                <a:latin typeface="Gill Sans"/>
                <a:ea typeface="Gill Sans"/>
                <a:cs typeface="Gill Sans"/>
                <a:sym typeface="Gill Sans"/>
              </a:rPr>
              <a:t>Implementation of existing capabilities not being applied to tsunami operations </a:t>
            </a:r>
            <a:endParaRPr b="0" i="0" sz="3275" u="none" cap="none" strike="noStrike">
              <a:solidFill>
                <a:srgbClr val="000000"/>
              </a:solidFill>
              <a:latin typeface="Arial"/>
              <a:ea typeface="Arial"/>
              <a:cs typeface="Arial"/>
              <a:sym typeface="Arial"/>
            </a:endParaRPr>
          </a:p>
          <a:p>
            <a:pPr indent="-222924" lvl="2" marL="1044257" marR="0" rtl="0" algn="l">
              <a:lnSpc>
                <a:spcPct val="110000"/>
              </a:lnSpc>
              <a:spcBef>
                <a:spcPts val="600"/>
              </a:spcBef>
              <a:spcAft>
                <a:spcPts val="0"/>
              </a:spcAft>
              <a:buClr>
                <a:schemeClr val="dk1"/>
              </a:buClr>
              <a:buSzPct val="99971"/>
              <a:buFont typeface="Noto Sans Symbols"/>
              <a:buChar char="▪"/>
            </a:pPr>
            <a:r>
              <a:rPr b="0" i="0" lang="en-US" sz="3475" u="none" cap="none" strike="noStrike">
                <a:solidFill>
                  <a:schemeClr val="dk1"/>
                </a:solidFill>
                <a:latin typeface="Gill Sans"/>
                <a:ea typeface="Gill Sans"/>
                <a:cs typeface="Gill Sans"/>
                <a:sym typeface="Gill Sans"/>
              </a:rPr>
              <a:t>Coastal RADARs</a:t>
            </a:r>
            <a:endParaRPr b="0" i="0" sz="3275" u="none" cap="none" strike="noStrike">
              <a:solidFill>
                <a:srgbClr val="000000"/>
              </a:solidFill>
              <a:latin typeface="Arial"/>
              <a:ea typeface="Arial"/>
              <a:cs typeface="Arial"/>
              <a:sym typeface="Arial"/>
            </a:endParaRPr>
          </a:p>
          <a:p>
            <a:pPr indent="-222924" lvl="2" marL="1044257" marR="0" rtl="0" algn="l">
              <a:lnSpc>
                <a:spcPct val="110000"/>
              </a:lnSpc>
              <a:spcBef>
                <a:spcPts val="0"/>
              </a:spcBef>
              <a:spcAft>
                <a:spcPts val="0"/>
              </a:spcAft>
              <a:buClr>
                <a:schemeClr val="dk1"/>
              </a:buClr>
              <a:buSzPct val="99971"/>
              <a:buFont typeface="Noto Sans Symbols"/>
              <a:buChar char="▪"/>
            </a:pPr>
            <a:r>
              <a:rPr b="0" i="0" lang="en-US" sz="3475" u="none" cap="none" strike="noStrike">
                <a:solidFill>
                  <a:schemeClr val="dk1"/>
                </a:solidFill>
                <a:latin typeface="Gill Sans"/>
                <a:ea typeface="Gill Sans"/>
                <a:cs typeface="Gill Sans"/>
                <a:sym typeface="Gill Sans"/>
              </a:rPr>
              <a:t>Passive/Active Remote Sensing</a:t>
            </a:r>
            <a:endParaRPr b="0" i="0" sz="3275" u="none" cap="none" strike="noStrike">
              <a:solidFill>
                <a:srgbClr val="000000"/>
              </a:solidFill>
              <a:latin typeface="Arial"/>
              <a:ea typeface="Arial"/>
              <a:cs typeface="Arial"/>
              <a:sym typeface="Arial"/>
            </a:endParaRPr>
          </a:p>
          <a:p>
            <a:pPr indent="-222924" lvl="2" marL="1044257" marR="0" rtl="0" algn="l">
              <a:lnSpc>
                <a:spcPct val="110000"/>
              </a:lnSpc>
              <a:spcBef>
                <a:spcPts val="0"/>
              </a:spcBef>
              <a:spcAft>
                <a:spcPts val="0"/>
              </a:spcAft>
              <a:buClr>
                <a:schemeClr val="dk1"/>
              </a:buClr>
              <a:buSzPct val="99971"/>
              <a:buFont typeface="Noto Sans Symbols"/>
              <a:buChar char="▪"/>
            </a:pPr>
            <a:r>
              <a:rPr b="0" i="0" lang="en-US" sz="3475" u="none" cap="none" strike="noStrike">
                <a:solidFill>
                  <a:schemeClr val="dk1"/>
                </a:solidFill>
                <a:latin typeface="Gill Sans"/>
                <a:ea typeface="Gill Sans"/>
                <a:cs typeface="Gill Sans"/>
                <a:sym typeface="Gill Sans"/>
              </a:rPr>
              <a:t>Infrasound</a:t>
            </a:r>
            <a:endParaRPr b="0" i="0" sz="3275" u="none" cap="none" strike="noStrike">
              <a:solidFill>
                <a:srgbClr val="000000"/>
              </a:solidFill>
              <a:latin typeface="Arial"/>
              <a:ea typeface="Arial"/>
              <a:cs typeface="Arial"/>
              <a:sym typeface="Arial"/>
            </a:endParaRPr>
          </a:p>
          <a:p>
            <a:pPr indent="-276803" lvl="1" marL="644207" marR="0" rtl="0" algn="l">
              <a:lnSpc>
                <a:spcPct val="110000"/>
              </a:lnSpc>
              <a:spcBef>
                <a:spcPts val="600"/>
              </a:spcBef>
              <a:spcAft>
                <a:spcPts val="0"/>
              </a:spcAft>
              <a:buClr>
                <a:srgbClr val="FFFF00"/>
              </a:buClr>
              <a:buSzPct val="99972"/>
              <a:buFont typeface="Noto Sans Symbols"/>
              <a:buChar char="▪"/>
            </a:pPr>
            <a:r>
              <a:rPr b="1" i="0" lang="en-US" sz="3575" u="none" cap="none" strike="noStrike">
                <a:solidFill>
                  <a:srgbClr val="FFFF00"/>
                </a:solidFill>
                <a:latin typeface="Gill Sans"/>
                <a:ea typeface="Gill Sans"/>
                <a:cs typeface="Gill Sans"/>
                <a:sym typeface="Gill Sans"/>
              </a:rPr>
              <a:t>Identification of new candidate capabilities </a:t>
            </a:r>
            <a:endParaRPr b="0" i="0" sz="3275" u="none" cap="none" strike="noStrike">
              <a:solidFill>
                <a:srgbClr val="000000"/>
              </a:solidFill>
              <a:latin typeface="Arial"/>
              <a:ea typeface="Arial"/>
              <a:cs typeface="Arial"/>
              <a:sym typeface="Arial"/>
            </a:endParaRPr>
          </a:p>
          <a:p>
            <a:pPr indent="-222925" lvl="2" marL="1008258" marR="0" rtl="0" algn="l">
              <a:lnSpc>
                <a:spcPct val="110000"/>
              </a:lnSpc>
              <a:spcBef>
                <a:spcPts val="600"/>
              </a:spcBef>
              <a:spcAft>
                <a:spcPts val="0"/>
              </a:spcAft>
              <a:buClr>
                <a:schemeClr val="dk1"/>
              </a:buClr>
              <a:buSzPct val="99971"/>
              <a:buFont typeface="Noto Sans Symbols"/>
              <a:buChar char="▪"/>
            </a:pPr>
            <a:r>
              <a:rPr b="0" i="0" lang="en-US" sz="3475" u="none" cap="none" strike="noStrike">
                <a:solidFill>
                  <a:schemeClr val="dk1"/>
                </a:solidFill>
                <a:latin typeface="Gill Sans"/>
                <a:ea typeface="Gill Sans"/>
                <a:cs typeface="Gill Sans"/>
                <a:sym typeface="Gill Sans"/>
              </a:rPr>
              <a:t>Ionospheric tomography – TEC </a:t>
            </a:r>
            <a:endParaRPr b="0" i="0" sz="3275" u="none" cap="none" strike="noStrike">
              <a:solidFill>
                <a:srgbClr val="000000"/>
              </a:solidFill>
              <a:latin typeface="Arial"/>
              <a:ea typeface="Arial"/>
              <a:cs typeface="Arial"/>
              <a:sym typeface="Arial"/>
            </a:endParaRPr>
          </a:p>
          <a:p>
            <a:pPr indent="-222925" lvl="2" marL="1008258" marR="0" rtl="0" algn="l">
              <a:lnSpc>
                <a:spcPct val="110000"/>
              </a:lnSpc>
              <a:spcBef>
                <a:spcPts val="0"/>
              </a:spcBef>
              <a:spcAft>
                <a:spcPts val="0"/>
              </a:spcAft>
              <a:buClr>
                <a:schemeClr val="dk1"/>
              </a:buClr>
              <a:buSzPct val="99971"/>
              <a:buFont typeface="Noto Sans Symbols"/>
              <a:buChar char="▪"/>
            </a:pPr>
            <a:r>
              <a:rPr b="0" i="0" lang="en-US" sz="3475" u="none" cap="none" strike="noStrike">
                <a:solidFill>
                  <a:schemeClr val="dk1"/>
                </a:solidFill>
                <a:latin typeface="Gill Sans"/>
                <a:ea typeface="Gill Sans"/>
                <a:cs typeface="Gill Sans"/>
                <a:sym typeface="Gill Sans"/>
              </a:rPr>
              <a:t>Fibre Optic Applications – Distributed acoustic sensing</a:t>
            </a:r>
            <a:endParaRPr b="0" i="0" sz="3275" u="none" cap="none" strike="noStrike">
              <a:solidFill>
                <a:srgbClr val="000000"/>
              </a:solidFill>
              <a:latin typeface="Arial"/>
              <a:ea typeface="Arial"/>
              <a:cs typeface="Arial"/>
              <a:sym typeface="Arial"/>
            </a:endParaRPr>
          </a:p>
          <a:p>
            <a:pPr indent="-134619" lvl="2" marL="1044257" marR="0" rtl="0" algn="l">
              <a:lnSpc>
                <a:spcPct val="100000"/>
              </a:lnSpc>
              <a:spcBef>
                <a:spcPts val="600"/>
              </a:spcBef>
              <a:spcAft>
                <a:spcPts val="0"/>
              </a:spcAft>
              <a:buClr>
                <a:schemeClr val="lt1"/>
              </a:buClr>
              <a:buSzPct val="46021"/>
              <a:buFont typeface="Noto Sans Symbols"/>
              <a:buNone/>
            </a:pPr>
            <a:r>
              <a:t/>
            </a:r>
            <a:endParaRPr b="0" i="0" sz="3475" u="none" cap="none" strike="noStrike">
              <a:solidFill>
                <a:schemeClr val="dk1"/>
              </a:solidFill>
              <a:latin typeface="Gill Sans"/>
              <a:ea typeface="Gill Sans"/>
              <a:cs typeface="Gill Sans"/>
              <a:sym typeface="Gill Sans"/>
            </a:endParaRPr>
          </a:p>
          <a:p>
            <a:pPr indent="-134619" lvl="2" marL="1044257" marR="0" rtl="0" algn="l">
              <a:lnSpc>
                <a:spcPct val="100000"/>
              </a:lnSpc>
              <a:spcBef>
                <a:spcPts val="1200"/>
              </a:spcBef>
              <a:spcAft>
                <a:spcPts val="0"/>
              </a:spcAft>
              <a:buClr>
                <a:schemeClr val="lt1"/>
              </a:buClr>
              <a:buSzPct val="100000"/>
              <a:buFont typeface="Noto Sans Symbols"/>
              <a:buNone/>
            </a:pPr>
            <a:r>
              <a:t/>
            </a:r>
            <a:endParaRPr b="0" i="0" sz="1600" u="none" cap="none" strike="noStrike">
              <a:solidFill>
                <a:schemeClr val="dk1"/>
              </a:solidFill>
              <a:latin typeface="Gill Sans"/>
              <a:ea typeface="Gill Sans"/>
              <a:cs typeface="Gill Sans"/>
              <a:sym typeface="Gill Sans"/>
            </a:endParaRPr>
          </a:p>
          <a:p>
            <a:pPr indent="-191769" lvl="1" marL="644207" marR="0" rtl="0" algn="l">
              <a:lnSpc>
                <a:spcPct val="100000"/>
              </a:lnSpc>
              <a:spcBef>
                <a:spcPts val="1200"/>
              </a:spcBef>
              <a:spcAft>
                <a:spcPts val="0"/>
              </a:spcAft>
              <a:buClr>
                <a:schemeClr val="lt1"/>
              </a:buClr>
              <a:buSzPct val="100000"/>
              <a:buFont typeface="Noto Sans Symbols"/>
              <a:buNone/>
            </a:pPr>
            <a:r>
              <a:t/>
            </a:r>
            <a:endParaRPr b="0" i="0" sz="1600" u="none" cap="none" strike="noStrike">
              <a:solidFill>
                <a:schemeClr val="dk1"/>
              </a:solidFill>
              <a:latin typeface="Gill Sans"/>
              <a:ea typeface="Gill Sans"/>
              <a:cs typeface="Gill Sans"/>
              <a:sym typeface="Gill Sans"/>
            </a:endParaRPr>
          </a:p>
        </p:txBody>
      </p:sp>
      <p:sp>
        <p:nvSpPr>
          <p:cNvPr id="357" name="Google Shape;357;p15"/>
          <p:cNvSpPr txBox="1"/>
          <p:nvPr/>
        </p:nvSpPr>
        <p:spPr>
          <a:xfrm>
            <a:off x="106761" y="503168"/>
            <a:ext cx="11771635" cy="662672"/>
          </a:xfrm>
          <a:prstGeom prst="rect">
            <a:avLst/>
          </a:prstGeom>
          <a:no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Clr>
                <a:srgbClr val="099BDD"/>
              </a:buClr>
              <a:buSzPts val="2800"/>
              <a:buFont typeface="Gill Sans"/>
              <a:buNone/>
            </a:pPr>
            <a:r>
              <a:rPr b="1" i="0" lang="en-US" sz="2800" u="none" cap="none" strike="noStrike">
                <a:solidFill>
                  <a:srgbClr val="099BDD"/>
                </a:solidFill>
                <a:latin typeface="Gill Sans"/>
                <a:ea typeface="Gill Sans"/>
                <a:cs typeface="Gill Sans"/>
                <a:sym typeface="Gill Sans"/>
              </a:rPr>
              <a:t>Tsunami Detection, Analysis And Forecasting</a:t>
            </a:r>
            <a:endParaRPr b="0" i="0" sz="1400" u="none" cap="none" strike="noStrike">
              <a:solidFill>
                <a:srgbClr val="000000"/>
              </a:solidFill>
              <a:latin typeface="Arial"/>
              <a:ea typeface="Arial"/>
              <a:cs typeface="Arial"/>
              <a:sym typeface="Arial"/>
            </a:endParaRPr>
          </a:p>
        </p:txBody>
      </p:sp>
      <p:sp>
        <p:nvSpPr>
          <p:cNvPr id="358" name="Google Shape;358;p15"/>
          <p:cNvSpPr txBox="1"/>
          <p:nvPr/>
        </p:nvSpPr>
        <p:spPr>
          <a:xfrm>
            <a:off x="7585023" y="1304694"/>
            <a:ext cx="4500216" cy="2567630"/>
          </a:xfrm>
          <a:prstGeom prst="rect">
            <a:avLst/>
          </a:prstGeom>
          <a:noFill/>
          <a:ln>
            <a:noFill/>
          </a:ln>
        </p:spPr>
        <p:txBody>
          <a:bodyPr anchorCtr="0" anchor="t" bIns="45700" lIns="91425" spcFirstLastPara="1" rIns="91425" wrap="square" tIns="45700">
            <a:noAutofit/>
          </a:bodyPr>
          <a:lstStyle/>
          <a:p>
            <a:pPr indent="0" lvl="0" marL="15558" marR="0" rtl="0" algn="l">
              <a:lnSpc>
                <a:spcPct val="90000"/>
              </a:lnSpc>
              <a:spcBef>
                <a:spcPts val="0"/>
              </a:spcBef>
              <a:spcAft>
                <a:spcPts val="0"/>
              </a:spcAft>
              <a:buClr>
                <a:srgbClr val="FFFF00"/>
              </a:buClr>
              <a:buSzPts val="1800"/>
              <a:buFont typeface="Arial"/>
              <a:buNone/>
            </a:pPr>
            <a:r>
              <a:rPr b="1" i="0" lang="en-US" sz="1800" u="none" cap="none" strike="noStrike">
                <a:solidFill>
                  <a:srgbClr val="FFFF00"/>
                </a:solidFill>
                <a:latin typeface="Gill Sans"/>
                <a:ea typeface="Gill Sans"/>
                <a:cs typeface="Gill Sans"/>
                <a:sym typeface="Gill Sans"/>
              </a:rPr>
              <a:t>Characterisation and forecasting </a:t>
            </a:r>
            <a:endParaRPr b="0" i="0" sz="1400" u="none" cap="none" strike="noStrike">
              <a:solidFill>
                <a:srgbClr val="000000"/>
              </a:solidFill>
              <a:latin typeface="Arial"/>
              <a:ea typeface="Arial"/>
              <a:cs typeface="Arial"/>
              <a:sym typeface="Arial"/>
            </a:endParaRPr>
          </a:p>
          <a:p>
            <a:pPr indent="-285750" lvl="0" marL="896938" marR="0" rtl="0" algn="l">
              <a:lnSpc>
                <a:spcPct val="100000"/>
              </a:lnSpc>
              <a:spcBef>
                <a:spcPts val="600"/>
              </a:spcBef>
              <a:spcAft>
                <a:spcPts val="0"/>
              </a:spcAft>
              <a:buClr>
                <a:srgbClr val="FFFF00"/>
              </a:buClr>
              <a:buSzPts val="1600"/>
              <a:buFont typeface="Arial"/>
              <a:buChar char="•"/>
            </a:pPr>
            <a:r>
              <a:rPr b="1" i="0" lang="en-US" sz="1600" u="none" cap="none" strike="noStrike">
                <a:solidFill>
                  <a:srgbClr val="FFFF00"/>
                </a:solidFill>
                <a:latin typeface="Gill Sans"/>
                <a:ea typeface="Gill Sans"/>
                <a:cs typeface="Gill Sans"/>
                <a:sym typeface="Gill Sans"/>
              </a:rPr>
              <a:t>Database Applications and matching Schema </a:t>
            </a:r>
            <a:endParaRPr b="0" i="0" sz="1400" u="none" cap="none" strike="noStrike">
              <a:solidFill>
                <a:srgbClr val="000000"/>
              </a:solidFill>
              <a:latin typeface="Arial"/>
              <a:ea typeface="Arial"/>
              <a:cs typeface="Arial"/>
              <a:sym typeface="Arial"/>
            </a:endParaRPr>
          </a:p>
          <a:p>
            <a:pPr indent="-285750" lvl="1" marL="1296988" marR="0" rtl="0" algn="l">
              <a:lnSpc>
                <a:spcPct val="10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Global Threat Database </a:t>
            </a:r>
            <a:endParaRPr b="0" i="0" sz="1400" u="none" cap="none" strike="noStrike">
              <a:solidFill>
                <a:srgbClr val="000000"/>
              </a:solidFill>
              <a:latin typeface="Arial"/>
              <a:ea typeface="Arial"/>
              <a:cs typeface="Arial"/>
              <a:sym typeface="Arial"/>
            </a:endParaRPr>
          </a:p>
          <a:p>
            <a:pPr indent="-285750" lvl="1" marL="1296988" marR="0" rtl="0" algn="l">
              <a:lnSpc>
                <a:spcPct val="10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AI and Probabilistic Tsunami Forecasting </a:t>
            </a:r>
            <a:endParaRPr b="0" i="0" sz="1400" u="none" cap="none" strike="noStrike">
              <a:solidFill>
                <a:srgbClr val="000000"/>
              </a:solidFill>
              <a:latin typeface="Arial"/>
              <a:ea typeface="Arial"/>
              <a:cs typeface="Arial"/>
              <a:sym typeface="Arial"/>
            </a:endParaRPr>
          </a:p>
          <a:p>
            <a:pPr indent="-342900" lvl="0" marL="896938" marR="0" rtl="0" algn="l">
              <a:lnSpc>
                <a:spcPct val="100000"/>
              </a:lnSpc>
              <a:spcBef>
                <a:spcPts val="0"/>
              </a:spcBef>
              <a:spcAft>
                <a:spcPts val="0"/>
              </a:spcAft>
              <a:buClr>
                <a:srgbClr val="FFFF00"/>
              </a:buClr>
              <a:buSzPts val="1600"/>
              <a:buFont typeface="Arial"/>
              <a:buChar char="•"/>
            </a:pPr>
            <a:r>
              <a:rPr b="1" i="0" lang="en-US" sz="1600" u="none" cap="none" strike="noStrike">
                <a:solidFill>
                  <a:srgbClr val="FFFF00"/>
                </a:solidFill>
                <a:latin typeface="Gill Sans"/>
                <a:ea typeface="Gill Sans"/>
                <a:cs typeface="Gill Sans"/>
                <a:sym typeface="Gill Sans"/>
              </a:rPr>
              <a:t>Dynamic Characterization</a:t>
            </a:r>
            <a:endParaRPr b="0" i="0" sz="1400" u="none" cap="none" strike="noStrike">
              <a:solidFill>
                <a:srgbClr val="000000"/>
              </a:solidFill>
              <a:latin typeface="Arial"/>
              <a:ea typeface="Arial"/>
              <a:cs typeface="Arial"/>
              <a:sym typeface="Arial"/>
            </a:endParaRPr>
          </a:p>
          <a:p>
            <a:pPr indent="-285750" lvl="1" marL="1296988" marR="0" rtl="0" algn="l">
              <a:lnSpc>
                <a:spcPct val="10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Rapid update cycle models </a:t>
            </a:r>
            <a:endParaRPr b="0" i="0" sz="1600" u="none" cap="none" strike="noStrike">
              <a:solidFill>
                <a:schemeClr val="dk1"/>
              </a:solidFill>
              <a:latin typeface="Gill Sans"/>
              <a:ea typeface="Gill Sans"/>
              <a:cs typeface="Gill Sans"/>
              <a:sym typeface="Gill Sans"/>
            </a:endParaRPr>
          </a:p>
        </p:txBody>
      </p:sp>
      <p:pic>
        <p:nvPicPr>
          <p:cNvPr id="359" name="Google Shape;359;p15"/>
          <p:cNvPicPr preferRelativeResize="0"/>
          <p:nvPr/>
        </p:nvPicPr>
        <p:blipFill rotWithShape="1">
          <a:blip r:embed="rId3">
            <a:alphaModFix/>
          </a:blip>
          <a:srcRect b="0" l="0" r="0" t="0"/>
          <a:stretch/>
        </p:blipFill>
        <p:spPr>
          <a:xfrm>
            <a:off x="7066361" y="3392736"/>
            <a:ext cx="5018878" cy="346526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4" name="Shape 364"/>
        <p:cNvGrpSpPr/>
        <p:nvPr/>
      </p:nvGrpSpPr>
      <p:grpSpPr>
        <a:xfrm>
          <a:off x="0" y="0"/>
          <a:ext cx="0" cy="0"/>
          <a:chOff x="0" y="0"/>
          <a:chExt cx="0" cy="0"/>
        </a:xfrm>
      </p:grpSpPr>
      <p:sp>
        <p:nvSpPr>
          <p:cNvPr id="365" name="Google Shape;365;p16"/>
          <p:cNvSpPr/>
          <p:nvPr/>
        </p:nvSpPr>
        <p:spPr>
          <a:xfrm>
            <a:off x="3048" y="2059012"/>
            <a:ext cx="12189000" cy="1828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1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367" name="Google Shape;367;p16"/>
          <p:cNvSpPr/>
          <p:nvPr/>
        </p:nvSpPr>
        <p:spPr>
          <a:xfrm>
            <a:off x="0" y="0"/>
            <a:ext cx="12192000" cy="1734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368" name="Google Shape;368;p16"/>
          <p:cNvSpPr/>
          <p:nvPr/>
        </p:nvSpPr>
        <p:spPr>
          <a:xfrm>
            <a:off x="0" y="6373369"/>
            <a:ext cx="12192000" cy="4845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graphicFrame>
        <p:nvGraphicFramePr>
          <p:cNvPr id="369" name="Google Shape;369;p16"/>
          <p:cNvGraphicFramePr/>
          <p:nvPr/>
        </p:nvGraphicFramePr>
        <p:xfrm>
          <a:off x="186432" y="1075810"/>
          <a:ext cx="3000000" cy="3000000"/>
        </p:xfrm>
        <a:graphic>
          <a:graphicData uri="http://schemas.openxmlformats.org/drawingml/2006/table">
            <a:tbl>
              <a:tblPr bandRow="1" firstRow="1">
                <a:noFill/>
                <a:tableStyleId>{BB6F85EF-00CC-4B72-B8BB-99D741932199}</a:tableStyleId>
              </a:tblPr>
              <a:tblGrid>
                <a:gridCol w="3950550"/>
                <a:gridCol w="4350050"/>
                <a:gridCol w="3518525"/>
              </a:tblGrid>
              <a:tr h="370850">
                <a:tc gridSpan="3">
                  <a:txBody>
                    <a:bodyPr/>
                    <a:lstStyle/>
                    <a:p>
                      <a:pPr indent="0" lvl="2" marL="12700" marR="0" rtl="0" algn="ctr">
                        <a:lnSpc>
                          <a:spcPct val="100000"/>
                        </a:lnSpc>
                        <a:spcBef>
                          <a:spcPts val="0"/>
                        </a:spcBef>
                        <a:spcAft>
                          <a:spcPts val="0"/>
                        </a:spcAft>
                        <a:buClr>
                          <a:srgbClr val="FFFF00"/>
                        </a:buClr>
                        <a:buSzPts val="2000"/>
                        <a:buFont typeface="Arial"/>
                        <a:buNone/>
                      </a:pPr>
                      <a:r>
                        <a:rPr b="1" i="0" lang="en-US" sz="2000" u="none" cap="none" strike="noStrike">
                          <a:solidFill>
                            <a:srgbClr val="FFFF00"/>
                          </a:solidFill>
                          <a:latin typeface="Gill Sans"/>
                          <a:ea typeface="Gill Sans"/>
                          <a:cs typeface="Gill Sans"/>
                          <a:sym typeface="Gill Sans"/>
                        </a:rPr>
                        <a:t>Overall </a:t>
                      </a:r>
                      <a:endParaRPr sz="1800" u="none" cap="none" strike="noStrike">
                        <a:solidFill>
                          <a:schemeClr val="dk1"/>
                        </a:solidFill>
                        <a:latin typeface="Gill Sans"/>
                        <a:ea typeface="Gill Sans"/>
                        <a:cs typeface="Gill Sans"/>
                        <a:sym typeface="Gill Sans"/>
                      </a:endParaRPr>
                    </a:p>
                  </a:txBody>
                  <a:tcPr marT="45725" marB="45725" marR="91450" marL="91450">
                    <a:solidFill>
                      <a:srgbClr val="00B0F0"/>
                    </a:solidFill>
                  </a:tcPr>
                </a:tc>
                <a:tc hMerge="1"/>
                <a:tc hMerge="1"/>
              </a:tr>
              <a:tr h="370850">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Challenges </a:t>
                      </a:r>
                      <a:endParaRPr sz="1400" u="none" cap="none" strike="noStrike"/>
                    </a:p>
                  </a:txBody>
                  <a:tcPr marT="45725" marB="45725" marR="91450" marL="91450">
                    <a:solidFill>
                      <a:srgbClr val="00B0F0"/>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Solutions </a:t>
                      </a:r>
                      <a:endParaRPr sz="1400" u="none" cap="none" strike="noStrike"/>
                    </a:p>
                  </a:txBody>
                  <a:tcPr marT="45725" marB="45725" marR="91450" marL="91450">
                    <a:solidFill>
                      <a:srgbClr val="00B0F0"/>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Goals</a:t>
                      </a:r>
                      <a:endParaRPr sz="1400" u="none" cap="none" strike="noStrike"/>
                    </a:p>
                  </a:txBody>
                  <a:tcPr marT="45725" marB="45725" marR="91450" marL="91450">
                    <a:solidFill>
                      <a:srgbClr val="00B0F0"/>
                    </a:solidFill>
                  </a:tcPr>
                </a:tc>
              </a:tr>
              <a:tr h="370850">
                <a:tc rowSpan="6">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100 percent detection and measurement of all significant tsunamis within an actionable timeframe from generation </a:t>
                      </a:r>
                      <a:r>
                        <a:rPr lang="en-US" sz="1600" u="none" cap="none" strike="noStrike">
                          <a:solidFill>
                            <a:schemeClr val="dk1"/>
                          </a:solidFill>
                          <a:latin typeface="Gill Sans"/>
                          <a:ea typeface="Gill Sans"/>
                          <a:cs typeface="Gill Sans"/>
                          <a:sym typeface="Gill Sans"/>
                        </a:rPr>
                        <a:t>(Table 1)</a:t>
                      </a:r>
                      <a:endParaRPr sz="1400" u="none" cap="none" strike="noStrike"/>
                    </a:p>
                    <a:p>
                      <a:pPr indent="0" lvl="0" marL="0" marR="0" rtl="0" algn="just">
                        <a:lnSpc>
                          <a:spcPct val="100000"/>
                        </a:lnSpc>
                        <a:spcBef>
                          <a:spcPts val="0"/>
                        </a:spcBef>
                        <a:spcAft>
                          <a:spcPts val="0"/>
                        </a:spcAft>
                        <a:buClr>
                          <a:srgbClr val="000000"/>
                        </a:buClr>
                        <a:buSzPts val="1600"/>
                        <a:buFont typeface="Arial"/>
                        <a:buNone/>
                      </a:pPr>
                      <a:r>
                        <a:t/>
                      </a:r>
                      <a:endParaRPr sz="16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rgbClr val="000000"/>
                        </a:buClr>
                        <a:buSzPts val="1600"/>
                        <a:buFont typeface="Arial"/>
                        <a:buNone/>
                      </a:pPr>
                      <a:r>
                        <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Optimal notional global network design </a:t>
                      </a:r>
                      <a:r>
                        <a:rPr lang="en-US" sz="1600" u="none" cap="none" strike="noStrike">
                          <a:solidFill>
                            <a:schemeClr val="dk1"/>
                          </a:solidFill>
                          <a:latin typeface="Gill Sans"/>
                          <a:ea typeface="Gill Sans"/>
                          <a:cs typeface="Gill Sans"/>
                          <a:sym typeface="Gill Sans"/>
                        </a:rPr>
                        <a:t>consisting of a mix of observation platforms/types including seismographs, tide gauges, tsunameters, GNSS, SMART, research cables, interferometers, etc.</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rgbClr val="C00000"/>
                        </a:buClr>
                        <a:buSzPts val="1600"/>
                        <a:buFont typeface="Gill Sans"/>
                        <a:buNone/>
                      </a:pPr>
                      <a:r>
                        <a:rPr b="0" i="0" lang="en-US" sz="1600" u="none" cap="none" strike="noStrike">
                          <a:solidFill>
                            <a:srgbClr val="C00000"/>
                          </a:solidFill>
                          <a:latin typeface="Gill Sans"/>
                          <a:ea typeface="Gill Sans"/>
                          <a:cs typeface="Gill Sans"/>
                          <a:sym typeface="Gill Sans"/>
                        </a:rPr>
                        <a:t>Optimal global network design in all ICGs by 2023</a:t>
                      </a:r>
                      <a:endParaRPr sz="1600" u="none" cap="none" strike="noStrike">
                        <a:solidFill>
                          <a:srgbClr val="C00000"/>
                        </a:solidFill>
                        <a:latin typeface="Gill Sans"/>
                        <a:ea typeface="Gill Sans"/>
                        <a:cs typeface="Gill Sans"/>
                        <a:sym typeface="Gill Sans"/>
                      </a:endParaRPr>
                    </a:p>
                  </a:txBody>
                  <a:tcPr marT="45725" marB="45725" marR="91450" marL="91450"/>
                </a:tc>
              </a:tr>
              <a:tr h="370850">
                <a:tc vMerge="1"/>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Optimal observing network implementation</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Optimal </a:t>
                      </a:r>
                      <a:r>
                        <a:rPr b="0" i="0" lang="en-US" sz="1600" u="none" cap="none" strike="noStrike">
                          <a:solidFill>
                            <a:srgbClr val="C00000"/>
                          </a:solidFill>
                          <a:latin typeface="Gill Sans"/>
                          <a:ea typeface="Gill Sans"/>
                          <a:cs typeface="Gill Sans"/>
                          <a:sym typeface="Gill Sans"/>
                        </a:rPr>
                        <a:t>network implementation </a:t>
                      </a:r>
                      <a:r>
                        <a:rPr b="0" i="0" lang="en-US" sz="1600" u="none" cap="none" strike="noStrike">
                          <a:solidFill>
                            <a:schemeClr val="dk1"/>
                          </a:solidFill>
                          <a:latin typeface="Gill Sans"/>
                          <a:ea typeface="Gill Sans"/>
                          <a:cs typeface="Gill Sans"/>
                          <a:sym typeface="Gill Sans"/>
                        </a:rPr>
                        <a:t>in all ICGs from 2025 onwards</a:t>
                      </a:r>
                      <a:endParaRPr sz="1600" u="none" cap="none" strike="noStrike">
                        <a:solidFill>
                          <a:schemeClr val="dk1"/>
                        </a:solidFill>
                        <a:latin typeface="Gill Sans"/>
                        <a:ea typeface="Gill Sans"/>
                        <a:cs typeface="Gill Sans"/>
                        <a:sym typeface="Gill Sans"/>
                      </a:endParaRPr>
                    </a:p>
                  </a:txBody>
                  <a:tcPr marT="45725" marB="45725" marR="91450" marL="91450"/>
                </a:tc>
              </a:tr>
              <a:tr h="370850">
                <a:tc vMerge="1"/>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Enhanced data sharing</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Enhanced </a:t>
                      </a:r>
                      <a:r>
                        <a:rPr b="0" i="0" lang="en-US" sz="1600" u="none" cap="none" strike="noStrike">
                          <a:solidFill>
                            <a:srgbClr val="C00000"/>
                          </a:solidFill>
                          <a:latin typeface="Gill Sans"/>
                          <a:ea typeface="Gill Sans"/>
                          <a:cs typeface="Gill Sans"/>
                          <a:sym typeface="Gill Sans"/>
                        </a:rPr>
                        <a:t>data sharing </a:t>
                      </a:r>
                      <a:r>
                        <a:rPr b="0" i="0" lang="en-US" sz="1600" u="none" cap="none" strike="noStrike">
                          <a:solidFill>
                            <a:schemeClr val="dk1"/>
                          </a:solidFill>
                          <a:latin typeface="Gill Sans"/>
                          <a:ea typeface="Gill Sans"/>
                          <a:cs typeface="Gill Sans"/>
                          <a:sym typeface="Gill Sans"/>
                        </a:rPr>
                        <a:t>in all ICGs by 2024</a:t>
                      </a:r>
                      <a:endParaRPr sz="1600" u="none" cap="none" strike="noStrike">
                        <a:solidFill>
                          <a:schemeClr val="dk1"/>
                        </a:solidFill>
                        <a:latin typeface="Gill Sans"/>
                        <a:ea typeface="Gill Sans"/>
                        <a:cs typeface="Gill Sans"/>
                        <a:sym typeface="Gill Sans"/>
                      </a:endParaRPr>
                    </a:p>
                  </a:txBody>
                  <a:tcPr marT="45725" marB="45725" marR="91450" marL="91450"/>
                </a:tc>
              </a:tr>
              <a:tr h="370850">
                <a:tc vMerge="1"/>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Coastal Bathymetry and Topography </a:t>
                      </a:r>
                      <a:r>
                        <a:rPr lang="en-US" sz="1600" u="none" cap="none" strike="noStrike">
                          <a:solidFill>
                            <a:schemeClr val="dk1"/>
                          </a:solidFill>
                          <a:latin typeface="Gill Sans"/>
                          <a:ea typeface="Gill Sans"/>
                          <a:cs typeface="Gill Sans"/>
                          <a:sym typeface="Gill Sans"/>
                        </a:rPr>
                        <a:t>where necessary (GEBCO/2030)</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rgbClr val="C00000"/>
                        </a:buClr>
                        <a:buSzPts val="1600"/>
                        <a:buFont typeface="Gill Sans"/>
                        <a:buNone/>
                      </a:pPr>
                      <a:r>
                        <a:rPr lang="en-US" sz="1600" u="none" cap="none" strike="noStrike">
                          <a:solidFill>
                            <a:srgbClr val="C00000"/>
                          </a:solidFill>
                          <a:latin typeface="Gill Sans"/>
                          <a:ea typeface="Gill Sans"/>
                          <a:cs typeface="Gill Sans"/>
                          <a:sym typeface="Gill Sans"/>
                        </a:rPr>
                        <a:t>High-resolution digital elevation data </a:t>
                      </a:r>
                      <a:r>
                        <a:rPr lang="en-US" sz="1600" u="none" cap="none" strike="noStrike">
                          <a:solidFill>
                            <a:schemeClr val="dk1"/>
                          </a:solidFill>
                          <a:latin typeface="Gill Sans"/>
                          <a:ea typeface="Gill Sans"/>
                          <a:cs typeface="Gill Sans"/>
                          <a:sym typeface="Gill Sans"/>
                        </a:rPr>
                        <a:t>in all vulnerable coastal regions by 2030</a:t>
                      </a:r>
                      <a:endParaRPr sz="1400" u="none" cap="none" strike="noStrike"/>
                    </a:p>
                  </a:txBody>
                  <a:tcPr marT="45725" marB="45725" marR="91450" marL="91450"/>
                </a:tc>
              </a:tr>
              <a:tr h="370850">
                <a:tc vMerge="1"/>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High Performance Computing / modelling and impact forecasting / assimilation / analytics including AI-ML / uncertainty reduction</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rgbClr val="C00000"/>
                        </a:buClr>
                        <a:buSzPts val="1600"/>
                        <a:buFont typeface="Gill Sans"/>
                        <a:buNone/>
                      </a:pPr>
                      <a:r>
                        <a:rPr lang="en-US" sz="1600" u="none" cap="none" strike="noStrike">
                          <a:solidFill>
                            <a:srgbClr val="C00000"/>
                          </a:solidFill>
                          <a:latin typeface="Gill Sans"/>
                          <a:ea typeface="Gill Sans"/>
                          <a:cs typeface="Gill Sans"/>
                          <a:sym typeface="Gill Sans"/>
                        </a:rPr>
                        <a:t>Advanced computational capabilities </a:t>
                      </a:r>
                      <a:r>
                        <a:rPr lang="en-US" sz="1600" u="none" cap="none" strike="noStrike">
                          <a:solidFill>
                            <a:schemeClr val="dk1"/>
                          </a:solidFill>
                          <a:latin typeface="Gill Sans"/>
                          <a:ea typeface="Gill Sans"/>
                          <a:cs typeface="Gill Sans"/>
                          <a:sym typeface="Gill Sans"/>
                        </a:rPr>
                        <a:t>in all Tsunami Service Providers by 2027</a:t>
                      </a:r>
                      <a:endParaRPr sz="1400" u="none" cap="none" strike="noStrike"/>
                    </a:p>
                  </a:txBody>
                  <a:tcPr marT="45725" marB="45725" marR="91450" marL="91450"/>
                </a:tc>
              </a:tr>
              <a:tr h="370850">
                <a:tc vMerge="1"/>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Warning centres have access to the analysis (data, tools and communication platforms) for </a:t>
                      </a:r>
                      <a:endParaRPr sz="1400" u="none" cap="none" strike="noStrike"/>
                    </a:p>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effective warning to impacted populations</a:t>
                      </a:r>
                      <a:endParaRPr sz="1600" u="none" cap="none" strike="noStrike">
                        <a:solidFill>
                          <a:srgbClr val="C00000"/>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rgbClr val="C00000"/>
                        </a:buClr>
                        <a:buSzPts val="1600"/>
                        <a:buFont typeface="Gill Sans"/>
                        <a:buNone/>
                      </a:pPr>
                      <a:r>
                        <a:rPr lang="en-US" sz="1600" u="none" cap="none" strike="noStrike">
                          <a:solidFill>
                            <a:srgbClr val="C00000"/>
                          </a:solidFill>
                          <a:latin typeface="Gill Sans"/>
                          <a:ea typeface="Gill Sans"/>
                          <a:cs typeface="Gill Sans"/>
                          <a:sym typeface="Gill Sans"/>
                        </a:rPr>
                        <a:t>Access to data, tools and communication platforms </a:t>
                      </a:r>
                      <a:r>
                        <a:rPr lang="en-US" sz="1600" u="none" cap="none" strike="noStrike">
                          <a:solidFill>
                            <a:schemeClr val="dk1"/>
                          </a:solidFill>
                          <a:latin typeface="Gill Sans"/>
                          <a:ea typeface="Gill Sans"/>
                          <a:cs typeface="Gill Sans"/>
                          <a:sym typeface="Gill Sans"/>
                        </a:rPr>
                        <a:t>in all Tsunami Warning Centres by 2030</a:t>
                      </a:r>
                      <a:endParaRPr sz="1400" u="none" cap="none" strike="noStrike"/>
                    </a:p>
                  </a:txBody>
                  <a:tcPr marT="45725" marB="45725" marR="91450" marL="91450"/>
                </a:tc>
              </a:tr>
            </a:tbl>
          </a:graphicData>
        </a:graphic>
      </p:graphicFrame>
      <p:sp>
        <p:nvSpPr>
          <p:cNvPr id="370" name="Google Shape;370;p16"/>
          <p:cNvSpPr txBox="1"/>
          <p:nvPr/>
        </p:nvSpPr>
        <p:spPr>
          <a:xfrm>
            <a:off x="-164893" y="136239"/>
            <a:ext cx="12501900" cy="618300"/>
          </a:xfrm>
          <a:prstGeom prst="rect">
            <a:avLst/>
          </a:prstGeom>
          <a:noFill/>
          <a:ln>
            <a:noFill/>
          </a:ln>
        </p:spPr>
        <p:txBody>
          <a:bodyPr anchorCtr="0" anchor="b" bIns="45700" lIns="91425" spcFirstLastPara="1" rIns="91425" wrap="square" tIns="45700">
            <a:normAutofit/>
          </a:bodyPr>
          <a:lstStyle/>
          <a:p>
            <a:pPr indent="0" lvl="0" marL="0" marR="0" rtl="0" algn="ctr">
              <a:lnSpc>
                <a:spcPct val="80000"/>
              </a:lnSpc>
              <a:spcBef>
                <a:spcPts val="0"/>
              </a:spcBef>
              <a:spcAft>
                <a:spcPts val="0"/>
              </a:spcAft>
              <a:buClr>
                <a:srgbClr val="099BDD"/>
              </a:buClr>
              <a:buSzPts val="2800"/>
              <a:buFont typeface="Gill Sans"/>
              <a:buNone/>
            </a:pPr>
            <a:r>
              <a:rPr b="1" i="0" lang="en-US" sz="2800" u="none" cap="none" strike="noStrike">
                <a:solidFill>
                  <a:srgbClr val="099BDD"/>
                </a:solidFill>
                <a:latin typeface="Gill Sans"/>
                <a:ea typeface="Gill Sans"/>
                <a:cs typeface="Gill Sans"/>
                <a:sym typeface="Gill Sans"/>
              </a:rPr>
              <a:t>Tsunami Detection, Analysis And Forecasting</a:t>
            </a:r>
            <a:endParaRPr b="0" i="0" sz="1400" u="none" cap="none" strike="noStrike">
              <a:solidFill>
                <a:srgbClr val="000000"/>
              </a:solidFill>
              <a:latin typeface="Arial"/>
              <a:ea typeface="Arial"/>
              <a:cs typeface="Arial"/>
              <a:sym typeface="Arial"/>
            </a:endParaRPr>
          </a:p>
        </p:txBody>
      </p:sp>
      <p:pic>
        <p:nvPicPr>
          <p:cNvPr id="371" name="Google Shape;371;p16"/>
          <p:cNvPicPr preferRelativeResize="0"/>
          <p:nvPr/>
        </p:nvPicPr>
        <p:blipFill rotWithShape="1">
          <a:blip r:embed="rId3">
            <a:alphaModFix/>
          </a:blip>
          <a:srcRect b="0" l="0" r="0" t="0"/>
          <a:stretch/>
        </p:blipFill>
        <p:spPr>
          <a:xfrm>
            <a:off x="325842" y="2792624"/>
            <a:ext cx="3693899" cy="178353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g23733ee5519_1_12"/>
          <p:cNvSpPr txBox="1"/>
          <p:nvPr>
            <p:ph type="title"/>
          </p:nvPr>
        </p:nvSpPr>
        <p:spPr>
          <a:xfrm>
            <a:off x="1202919" y="284176"/>
            <a:ext cx="9784200" cy="1508700"/>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SzPts val="1800"/>
              <a:buNone/>
            </a:pPr>
            <a:r>
              <a:t/>
            </a:r>
            <a:endParaRPr/>
          </a:p>
        </p:txBody>
      </p:sp>
      <p:sp>
        <p:nvSpPr>
          <p:cNvPr id="378" name="Google Shape;378;g23733ee5519_1_12"/>
          <p:cNvSpPr txBox="1"/>
          <p:nvPr>
            <p:ph idx="1" type="body"/>
          </p:nvPr>
        </p:nvSpPr>
        <p:spPr>
          <a:xfrm>
            <a:off x="1202919" y="2011680"/>
            <a:ext cx="9784200" cy="4206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200"/>
              </a:spcBef>
              <a:spcAft>
                <a:spcPts val="0"/>
              </a:spcAft>
              <a:buSzPts val="1800"/>
              <a:buNone/>
            </a:pPr>
            <a:r>
              <a:t/>
            </a:r>
            <a:endParaRPr/>
          </a:p>
        </p:txBody>
      </p:sp>
      <p:pic>
        <p:nvPicPr>
          <p:cNvPr id="379" name="Google Shape;379;g23733ee5519_1_12"/>
          <p:cNvPicPr preferRelativeResize="0"/>
          <p:nvPr/>
        </p:nvPicPr>
        <p:blipFill rotWithShape="1">
          <a:blip r:embed="rId4">
            <a:alphaModFix/>
          </a:blip>
          <a:srcRect b="0" l="0" r="0" t="0"/>
          <a:stretch/>
        </p:blipFill>
        <p:spPr>
          <a:xfrm>
            <a:off x="0" y="0"/>
            <a:ext cx="12192000"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g23733ee5519_1_18"/>
          <p:cNvSpPr txBox="1"/>
          <p:nvPr>
            <p:ph type="title"/>
          </p:nvPr>
        </p:nvSpPr>
        <p:spPr>
          <a:xfrm>
            <a:off x="1202919" y="284176"/>
            <a:ext cx="9784200" cy="1508700"/>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SzPts val="1800"/>
              <a:buNone/>
            </a:pPr>
            <a:r>
              <a:t/>
            </a:r>
            <a:endParaRPr/>
          </a:p>
        </p:txBody>
      </p:sp>
      <p:sp>
        <p:nvSpPr>
          <p:cNvPr id="386" name="Google Shape;386;g23733ee5519_1_18"/>
          <p:cNvSpPr txBox="1"/>
          <p:nvPr>
            <p:ph idx="1" type="body"/>
          </p:nvPr>
        </p:nvSpPr>
        <p:spPr>
          <a:xfrm>
            <a:off x="1202919" y="2011680"/>
            <a:ext cx="9784200" cy="4206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200"/>
              </a:spcBef>
              <a:spcAft>
                <a:spcPts val="0"/>
              </a:spcAft>
              <a:buSzPts val="1800"/>
              <a:buNone/>
            </a:pPr>
            <a:r>
              <a:t/>
            </a:r>
            <a:endParaRPr/>
          </a:p>
        </p:txBody>
      </p:sp>
      <p:pic>
        <p:nvPicPr>
          <p:cNvPr id="387" name="Google Shape;387;g23733ee5519_1_18"/>
          <p:cNvPicPr preferRelativeResize="0"/>
          <p:nvPr/>
        </p:nvPicPr>
        <p:blipFill rotWithShape="1">
          <a:blip r:embed="rId4">
            <a:alphaModFix/>
          </a:blip>
          <a:srcRect b="0" l="0" r="0" t="0"/>
          <a:stretch/>
        </p:blipFill>
        <p:spPr>
          <a:xfrm>
            <a:off x="0" y="0"/>
            <a:ext cx="12192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7"/>
          <p:cNvSpPr txBox="1"/>
          <p:nvPr/>
        </p:nvSpPr>
        <p:spPr>
          <a:xfrm>
            <a:off x="4614524" y="2403346"/>
            <a:ext cx="7199790" cy="923330"/>
          </a:xfrm>
          <a:prstGeom prst="rect">
            <a:avLst/>
          </a:prstGeom>
          <a:solidFill>
            <a:srgbClr val="00B0F0"/>
          </a:solidFill>
          <a:ln>
            <a:noFill/>
          </a:ln>
        </p:spPr>
        <p:txBody>
          <a:bodyPr anchorCtr="0" anchor="t" bIns="45700" lIns="91425" spcFirstLastPara="1" rIns="91425" wrap="square" tIns="45700">
            <a:spAutoFit/>
          </a:bodyPr>
          <a:lstStyle/>
          <a:p>
            <a:pPr indent="-355600" lvl="0" marL="355600" marR="0" rtl="0" algn="just">
              <a:lnSpc>
                <a:spcPct val="100000"/>
              </a:lnSpc>
              <a:spcBef>
                <a:spcPts val="0"/>
              </a:spcBef>
              <a:spcAft>
                <a:spcPts val="0"/>
              </a:spcAft>
              <a:buClr>
                <a:schemeClr val="lt1"/>
              </a:buClr>
              <a:buSzPts val="1800"/>
              <a:buFont typeface="Corbel"/>
              <a:buAutoNum type="arabicPeriod"/>
            </a:pPr>
            <a:r>
              <a:rPr b="1" i="0" lang="en-US" sz="1800" u="none" cap="none" strike="noStrike">
                <a:solidFill>
                  <a:schemeClr val="lt1"/>
                </a:solidFill>
                <a:latin typeface="Gill Sans"/>
                <a:ea typeface="Gill Sans"/>
                <a:cs typeface="Gill Sans"/>
                <a:sym typeface="Gill Sans"/>
              </a:rPr>
              <a:t>To </a:t>
            </a:r>
            <a:r>
              <a:rPr b="1" i="0" lang="en-US" sz="1800" u="none" cap="none" strike="noStrike">
                <a:solidFill>
                  <a:srgbClr val="FFFF00"/>
                </a:solidFill>
                <a:latin typeface="Gill Sans"/>
                <a:ea typeface="Gill Sans"/>
                <a:cs typeface="Gill Sans"/>
                <a:sym typeface="Gill Sans"/>
              </a:rPr>
              <a:t>develop the warning systems’ capability to issue actionable and timely tsunami warnings </a:t>
            </a:r>
            <a:r>
              <a:rPr b="1" i="0" lang="en-US" sz="1800" u="none" cap="none" strike="noStrike">
                <a:solidFill>
                  <a:schemeClr val="lt1"/>
                </a:solidFill>
                <a:latin typeface="Gill Sans"/>
                <a:ea typeface="Gill Sans"/>
                <a:cs typeface="Gill Sans"/>
                <a:sym typeface="Gill Sans"/>
              </a:rPr>
              <a:t>for tsunamis from all identified sources to 100% of coasts at risk</a:t>
            </a:r>
            <a:endParaRPr b="0" i="0" sz="1400" u="none" cap="none" strike="noStrike">
              <a:solidFill>
                <a:srgbClr val="000000"/>
              </a:solidFill>
              <a:latin typeface="Arial"/>
              <a:ea typeface="Arial"/>
              <a:cs typeface="Arial"/>
              <a:sym typeface="Arial"/>
            </a:endParaRPr>
          </a:p>
        </p:txBody>
      </p:sp>
      <p:pic>
        <p:nvPicPr>
          <p:cNvPr descr="BMKG Resmikan Tanjung Benoa menjadi UNESCO-IOC Tsunami Ready Community" id="121" name="Google Shape;121;p7"/>
          <p:cNvPicPr preferRelativeResize="0"/>
          <p:nvPr/>
        </p:nvPicPr>
        <p:blipFill rotWithShape="1">
          <a:blip r:embed="rId3">
            <a:alphaModFix/>
          </a:blip>
          <a:srcRect b="13303" l="0" r="0" t="0"/>
          <a:stretch/>
        </p:blipFill>
        <p:spPr>
          <a:xfrm>
            <a:off x="7471078" y="3937086"/>
            <a:ext cx="4584796" cy="2748690"/>
          </a:xfrm>
          <a:prstGeom prst="rect">
            <a:avLst/>
          </a:prstGeom>
          <a:noFill/>
          <a:ln>
            <a:noFill/>
          </a:ln>
        </p:spPr>
      </p:pic>
      <p:sp>
        <p:nvSpPr>
          <p:cNvPr id="122" name="Google Shape;122;p7"/>
          <p:cNvSpPr txBox="1"/>
          <p:nvPr/>
        </p:nvSpPr>
        <p:spPr>
          <a:xfrm>
            <a:off x="77100" y="5061023"/>
            <a:ext cx="7199700" cy="1220700"/>
          </a:xfrm>
          <a:prstGeom prst="rect">
            <a:avLst/>
          </a:prstGeom>
          <a:solidFill>
            <a:srgbClr val="00B0F0"/>
          </a:solidFill>
          <a:ln cap="flat" cmpd="sng" w="9525">
            <a:solidFill>
              <a:srgbClr val="2597FF"/>
            </a:solidFill>
            <a:prstDash val="solid"/>
            <a:round/>
            <a:headEnd len="sm" w="sm" type="none"/>
            <a:tailEnd len="sm" w="sm" type="none"/>
          </a:ln>
        </p:spPr>
        <p:txBody>
          <a:bodyPr anchorCtr="0" anchor="t" bIns="45700" lIns="91425" spcFirstLastPara="1" rIns="91425" wrap="square" tIns="45700">
            <a:noAutofit/>
          </a:bodyPr>
          <a:lstStyle/>
          <a:p>
            <a:pPr indent="-358775" lvl="0" marL="358775" marR="0" rtl="0" algn="just">
              <a:lnSpc>
                <a:spcPct val="100000"/>
              </a:lnSpc>
              <a:spcBef>
                <a:spcPts val="0"/>
              </a:spcBef>
              <a:spcAft>
                <a:spcPts val="0"/>
              </a:spcAft>
              <a:buClr>
                <a:srgbClr val="FFFF00"/>
              </a:buClr>
              <a:buSzPts val="1800"/>
              <a:buFont typeface="Corbel"/>
              <a:buAutoNum type="arabicPeriod" startAt="2"/>
            </a:pPr>
            <a:r>
              <a:rPr b="1" i="0" lang="en-US" sz="1800" u="none" cap="none" strike="noStrike">
                <a:solidFill>
                  <a:srgbClr val="FFFF00"/>
                </a:solidFill>
                <a:latin typeface="Gill Sans"/>
                <a:ea typeface="Gill Sans"/>
                <a:cs typeface="Gill Sans"/>
                <a:sym typeface="Gill Sans"/>
              </a:rPr>
              <a:t>100% of communities at risk be prepared and resilient</a:t>
            </a:r>
            <a:r>
              <a:rPr b="1" i="0" lang="en-US" sz="1800" u="none" cap="none" strike="noStrike">
                <a:solidFill>
                  <a:schemeClr val="lt1"/>
                </a:solidFill>
                <a:latin typeface="Gill Sans"/>
                <a:ea typeface="Gill Sans"/>
                <a:cs typeface="Gill Sans"/>
                <a:sym typeface="Gill Sans"/>
              </a:rPr>
              <a:t> to tsunamis by 2030 through programmes like the IOC-UNESCO Tsunami Ready Recognition Programme (TRRP)</a:t>
            </a:r>
            <a:endParaRPr b="0" i="0" sz="1400" u="none" cap="none" strike="noStrike">
              <a:solidFill>
                <a:srgbClr val="000000"/>
              </a:solidFill>
              <a:latin typeface="Arial"/>
              <a:ea typeface="Arial"/>
              <a:cs typeface="Arial"/>
              <a:sym typeface="Arial"/>
            </a:endParaRPr>
          </a:p>
          <a:p>
            <a:pPr indent="-228600" lvl="0" marL="342900" marR="0" rtl="0" algn="l">
              <a:lnSpc>
                <a:spcPct val="100000"/>
              </a:lnSpc>
              <a:spcBef>
                <a:spcPts val="960"/>
              </a:spcBef>
              <a:spcAft>
                <a:spcPts val="0"/>
              </a:spcAft>
              <a:buClr>
                <a:srgbClr val="0070C0"/>
              </a:buClr>
              <a:buSzPts val="1800"/>
              <a:buFont typeface="Arial"/>
              <a:buNone/>
            </a:pPr>
            <a:r>
              <a:t/>
            </a:r>
            <a:endParaRPr b="0" i="0" sz="1800" u="none" cap="none" strike="noStrike">
              <a:solidFill>
                <a:schemeClr val="lt2"/>
              </a:solidFill>
              <a:latin typeface="Gill Sans"/>
              <a:ea typeface="Gill Sans"/>
              <a:cs typeface="Gill Sans"/>
              <a:sym typeface="Gill Sans"/>
            </a:endParaRPr>
          </a:p>
        </p:txBody>
      </p:sp>
      <p:sp>
        <p:nvSpPr>
          <p:cNvPr id="123" name="Google Shape;123;p7"/>
          <p:cNvSpPr txBox="1"/>
          <p:nvPr>
            <p:ph type="title"/>
          </p:nvPr>
        </p:nvSpPr>
        <p:spPr>
          <a:xfrm>
            <a:off x="0" y="284176"/>
            <a:ext cx="12192000" cy="1508760"/>
          </a:xfrm>
          <a:prstGeom prst="rect">
            <a:avLst/>
          </a:prstGeom>
          <a:noFill/>
          <a:ln>
            <a:noFill/>
          </a:ln>
        </p:spPr>
        <p:txBody>
          <a:bodyPr anchorCtr="0" anchor="ctr" bIns="45700" lIns="91425" spcFirstLastPara="1" rIns="91425" wrap="square" tIns="45700">
            <a:normAutofit/>
          </a:bodyPr>
          <a:lstStyle/>
          <a:p>
            <a:pPr indent="0" lvl="0" marL="0" rtl="0" algn="ctr">
              <a:lnSpc>
                <a:spcPct val="85000"/>
              </a:lnSpc>
              <a:spcBef>
                <a:spcPts val="0"/>
              </a:spcBef>
              <a:spcAft>
                <a:spcPts val="0"/>
              </a:spcAft>
              <a:buClr>
                <a:schemeClr val="dk2"/>
              </a:buClr>
              <a:buSzPts val="4000"/>
              <a:buFont typeface="Gill Sans"/>
              <a:buNone/>
            </a:pPr>
            <a:r>
              <a:rPr lang="en-US" cap="none">
                <a:latin typeface="Gill Sans"/>
                <a:ea typeface="Gill Sans"/>
                <a:cs typeface="Gill Sans"/>
                <a:sym typeface="Gill Sans"/>
              </a:rPr>
              <a:t>ODTP- Objectives</a:t>
            </a:r>
            <a:endParaRPr/>
          </a:p>
        </p:txBody>
      </p:sp>
      <p:pic>
        <p:nvPicPr>
          <p:cNvPr descr="Graphical user interface, application, Word&#10;&#10;Description automatically generated" id="124" name="Google Shape;124;p7"/>
          <p:cNvPicPr preferRelativeResize="0"/>
          <p:nvPr/>
        </p:nvPicPr>
        <p:blipFill rotWithShape="1">
          <a:blip r:embed="rId4">
            <a:alphaModFix/>
          </a:blip>
          <a:srcRect b="26762" l="34461" r="20296" t="27959"/>
          <a:stretch/>
        </p:blipFill>
        <p:spPr>
          <a:xfrm>
            <a:off x="77101" y="1879100"/>
            <a:ext cx="4334222" cy="243995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g237667444a3_0_30"/>
          <p:cNvSpPr txBox="1"/>
          <p:nvPr>
            <p:ph idx="1" type="body"/>
          </p:nvPr>
        </p:nvSpPr>
        <p:spPr>
          <a:xfrm>
            <a:off x="0" y="1293698"/>
            <a:ext cx="12192000" cy="5564400"/>
          </a:xfrm>
          <a:prstGeom prst="rect">
            <a:avLst/>
          </a:prstGeom>
          <a:solidFill>
            <a:srgbClr val="00B0F0"/>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0000"/>
              </a:buClr>
              <a:buSzPts val="1600"/>
              <a:buNone/>
            </a:pPr>
            <a:r>
              <a:rPr lang="en-US" sz="1600">
                <a:solidFill>
                  <a:srgbClr val="FF0000"/>
                </a:solidFill>
                <a:latin typeface="Gill Sans"/>
                <a:ea typeface="Gill Sans"/>
                <a:cs typeface="Gill Sans"/>
                <a:sym typeface="Gill Sans"/>
              </a:rPr>
              <a:t> </a:t>
            </a:r>
            <a:endParaRPr sz="1600">
              <a:solidFill>
                <a:srgbClr val="FF0000"/>
              </a:solidFill>
              <a:latin typeface="Gill Sans"/>
              <a:ea typeface="Gill Sans"/>
              <a:cs typeface="Gill Sans"/>
              <a:sym typeface="Gill Sans"/>
            </a:endParaRPr>
          </a:p>
        </p:txBody>
      </p:sp>
      <p:sp>
        <p:nvSpPr>
          <p:cNvPr id="394" name="Google Shape;394;g237667444a3_0_30"/>
          <p:cNvSpPr txBox="1"/>
          <p:nvPr/>
        </p:nvSpPr>
        <p:spPr>
          <a:xfrm>
            <a:off x="106761" y="503168"/>
            <a:ext cx="11771700" cy="662700"/>
          </a:xfrm>
          <a:prstGeom prst="rect">
            <a:avLst/>
          </a:prstGeom>
          <a:no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Clr>
                <a:srgbClr val="099BDD"/>
              </a:buClr>
              <a:buSzPts val="2800"/>
              <a:buFont typeface="Gill Sans"/>
              <a:buNone/>
            </a:pPr>
            <a:r>
              <a:rPr b="1" i="0" lang="en-US" sz="2800" u="none" cap="none" strike="noStrike">
                <a:solidFill>
                  <a:srgbClr val="099BDD"/>
                </a:solidFill>
                <a:latin typeface="Gill Sans"/>
                <a:ea typeface="Gill Sans"/>
                <a:cs typeface="Gill Sans"/>
                <a:sym typeface="Gill Sans"/>
              </a:rPr>
              <a:t>Tsunami Detection, Sensor Placement Strategy</a:t>
            </a:r>
            <a:endParaRPr b="0" i="0" sz="1800" u="none" cap="none" strike="noStrike">
              <a:solidFill>
                <a:schemeClr val="dk1"/>
              </a:solidFill>
              <a:latin typeface="Calibri"/>
              <a:ea typeface="Calibri"/>
              <a:cs typeface="Calibri"/>
              <a:sym typeface="Calibri"/>
            </a:endParaRPr>
          </a:p>
        </p:txBody>
      </p:sp>
      <p:sp>
        <p:nvSpPr>
          <p:cNvPr id="395" name="Google Shape;395;g237667444a3_0_30"/>
          <p:cNvSpPr txBox="1"/>
          <p:nvPr/>
        </p:nvSpPr>
        <p:spPr>
          <a:xfrm>
            <a:off x="0" y="1492343"/>
            <a:ext cx="4315200" cy="5365800"/>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0"/>
              </a:spcBef>
              <a:spcAft>
                <a:spcPts val="0"/>
              </a:spcAft>
              <a:buClr>
                <a:srgbClr val="FFFF00"/>
              </a:buClr>
              <a:buSzPts val="1900"/>
              <a:buFont typeface="Arial"/>
              <a:buNone/>
            </a:pPr>
            <a:r>
              <a:rPr b="1" i="0" lang="en-US" sz="1900" u="none" cap="none" strike="noStrike">
                <a:solidFill>
                  <a:srgbClr val="FFFF00"/>
                </a:solidFill>
                <a:latin typeface="Gill Sans"/>
                <a:ea typeface="Gill Sans"/>
                <a:cs typeface="Gill Sans"/>
                <a:sym typeface="Gill Sans"/>
              </a:rPr>
              <a:t>Detection and measurement </a:t>
            </a:r>
            <a:endParaRPr b="0" i="0" sz="1800" u="none" cap="none" strike="noStrike">
              <a:solidFill>
                <a:schemeClr val="dk1"/>
              </a:solidFill>
              <a:latin typeface="Calibri"/>
              <a:ea typeface="Calibri"/>
              <a:cs typeface="Calibri"/>
              <a:sym typeface="Calibri"/>
            </a:endParaRPr>
          </a:p>
          <a:p>
            <a:pPr indent="-285780" lvl="1" marL="644207" marR="0" rtl="0" algn="l">
              <a:lnSpc>
                <a:spcPct val="110000"/>
              </a:lnSpc>
              <a:spcBef>
                <a:spcPts val="1200"/>
              </a:spcBef>
              <a:spcAft>
                <a:spcPts val="0"/>
              </a:spcAft>
              <a:buClr>
                <a:srgbClr val="FFFF00"/>
              </a:buClr>
              <a:buSzPts val="1700"/>
              <a:buFont typeface="Noto Sans Symbols"/>
              <a:buChar char="▪"/>
            </a:pPr>
            <a:r>
              <a:rPr b="1" i="0" lang="en-US" sz="1700" u="none" cap="none" strike="noStrike">
                <a:solidFill>
                  <a:srgbClr val="FF0000"/>
                </a:solidFill>
                <a:latin typeface="Gill Sans"/>
                <a:ea typeface="Gill Sans"/>
                <a:cs typeface="Gill Sans"/>
                <a:sym typeface="Gill Sans"/>
              </a:rPr>
              <a:t>Tsunameters/BPRs</a:t>
            </a:r>
            <a:endParaRPr b="1" i="0" sz="1800" u="none" cap="none" strike="noStrike">
              <a:solidFill>
                <a:srgbClr val="FF0000"/>
              </a:solidFill>
              <a:latin typeface="Calibri"/>
              <a:ea typeface="Calibri"/>
              <a:cs typeface="Calibri"/>
              <a:sym typeface="Calibri"/>
            </a:endParaRPr>
          </a:p>
          <a:p>
            <a:pPr indent="-228600" lvl="2" marL="1044257" marR="0" rtl="0" algn="l">
              <a:lnSpc>
                <a:spcPct val="12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Deep-water measurement necessary</a:t>
            </a:r>
            <a:endParaRPr b="0" i="0" sz="1800" u="none" cap="none" strike="noStrike">
              <a:solidFill>
                <a:schemeClr val="dk1"/>
              </a:solidFill>
              <a:latin typeface="Calibri"/>
              <a:ea typeface="Calibri"/>
              <a:cs typeface="Calibri"/>
              <a:sym typeface="Calibri"/>
            </a:endParaRPr>
          </a:p>
          <a:p>
            <a:pPr indent="-228600" lvl="2" marL="1044257" marR="0" rtl="0" algn="l">
              <a:lnSpc>
                <a:spcPct val="12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Current Buoy coverage minimal</a:t>
            </a:r>
            <a:endParaRPr b="0" i="0" sz="1800" u="none" cap="none" strike="noStrike">
              <a:solidFill>
                <a:schemeClr val="dk1"/>
              </a:solidFill>
              <a:latin typeface="Calibri"/>
              <a:ea typeface="Calibri"/>
              <a:cs typeface="Calibri"/>
              <a:sym typeface="Calibri"/>
            </a:endParaRPr>
          </a:p>
          <a:p>
            <a:pPr indent="-228600" lvl="2" marL="1044257" marR="0" rtl="0" algn="l">
              <a:lnSpc>
                <a:spcPct val="12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Events from historical and fault catalog</a:t>
            </a:r>
            <a:endParaRPr b="0" i="0" sz="1800" u="none" cap="none" strike="noStrike">
              <a:solidFill>
                <a:schemeClr val="dk1"/>
              </a:solidFill>
              <a:latin typeface="Calibri"/>
              <a:ea typeface="Calibri"/>
              <a:cs typeface="Calibri"/>
              <a:sym typeface="Calibri"/>
            </a:endParaRPr>
          </a:p>
          <a:p>
            <a:pPr indent="-285780" lvl="1" marL="644207" marR="0" rtl="0" algn="l">
              <a:lnSpc>
                <a:spcPct val="110000"/>
              </a:lnSpc>
              <a:spcBef>
                <a:spcPts val="600"/>
              </a:spcBef>
              <a:spcAft>
                <a:spcPts val="0"/>
              </a:spcAft>
              <a:buClr>
                <a:srgbClr val="FFFF00"/>
              </a:buClr>
              <a:buSzPts val="1700"/>
              <a:buFont typeface="Noto Sans Symbols"/>
              <a:buChar char="▪"/>
            </a:pPr>
            <a:r>
              <a:rPr b="1" i="0" lang="en-US" sz="1700" u="none" cap="none" strike="noStrike">
                <a:solidFill>
                  <a:srgbClr val="FFFF00"/>
                </a:solidFill>
                <a:latin typeface="Gill Sans"/>
                <a:ea typeface="Gill Sans"/>
                <a:cs typeface="Gill Sans"/>
                <a:sym typeface="Gill Sans"/>
              </a:rPr>
              <a:t>Optimzed Sensor Placement </a:t>
            </a:r>
            <a:endParaRPr b="0" i="0" sz="1800" u="none" cap="none" strike="noStrike">
              <a:solidFill>
                <a:schemeClr val="dk1"/>
              </a:solidFill>
              <a:latin typeface="Calibri"/>
              <a:ea typeface="Calibri"/>
              <a:cs typeface="Calibri"/>
              <a:sym typeface="Calibri"/>
            </a:endParaRPr>
          </a:p>
          <a:p>
            <a:pPr indent="-228600" lvl="2" marL="1044257" marR="0" rtl="0" algn="l">
              <a:lnSpc>
                <a:spcPct val="110000"/>
              </a:lnSpc>
              <a:spcBef>
                <a:spcPts val="60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10-minute detection goal</a:t>
            </a:r>
            <a:endParaRPr b="0" i="0" sz="1800" u="none" cap="none" strike="noStrike">
              <a:solidFill>
                <a:schemeClr val="dk1"/>
              </a:solidFill>
              <a:latin typeface="Calibri"/>
              <a:ea typeface="Calibri"/>
              <a:cs typeface="Calibri"/>
              <a:sym typeface="Calibri"/>
            </a:endParaRPr>
          </a:p>
          <a:p>
            <a:pPr indent="-228600" lvl="2" marL="1044257" marR="0" rtl="0" algn="l">
              <a:lnSpc>
                <a:spcPct val="11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2</a:t>
            </a:r>
            <a:r>
              <a:rPr b="0" baseline="30000" i="0" lang="en-US" sz="1600" u="none" cap="none" strike="noStrike">
                <a:solidFill>
                  <a:schemeClr val="dk1"/>
                </a:solidFill>
                <a:latin typeface="Gill Sans"/>
                <a:ea typeface="Gill Sans"/>
                <a:cs typeface="Gill Sans"/>
                <a:sym typeface="Gill Sans"/>
              </a:rPr>
              <a:t>nd</a:t>
            </a:r>
            <a:r>
              <a:rPr b="0" i="0" lang="en-US" sz="1600" u="none" cap="none" strike="noStrike">
                <a:solidFill>
                  <a:schemeClr val="dk1"/>
                </a:solidFill>
                <a:latin typeface="Gill Sans"/>
                <a:ea typeface="Gill Sans"/>
                <a:cs typeface="Gill Sans"/>
                <a:sym typeface="Gill Sans"/>
              </a:rPr>
              <a:t> sensor needed for good source characterization</a:t>
            </a:r>
            <a:endParaRPr b="0" i="0" sz="1800" u="none" cap="none" strike="noStrike">
              <a:solidFill>
                <a:schemeClr val="dk1"/>
              </a:solidFill>
              <a:latin typeface="Calibri"/>
              <a:ea typeface="Calibri"/>
              <a:cs typeface="Calibri"/>
              <a:sym typeface="Calibri"/>
            </a:endParaRPr>
          </a:p>
          <a:p>
            <a:pPr indent="-285780" lvl="1" marL="644207" marR="0" rtl="0" algn="l">
              <a:lnSpc>
                <a:spcPct val="110000"/>
              </a:lnSpc>
              <a:spcBef>
                <a:spcPts val="600"/>
              </a:spcBef>
              <a:spcAft>
                <a:spcPts val="0"/>
              </a:spcAft>
              <a:buClr>
                <a:srgbClr val="FFFF00"/>
              </a:buClr>
              <a:buSzPts val="1700"/>
              <a:buFont typeface="Noto Sans Symbols"/>
              <a:buChar char="▪"/>
            </a:pPr>
            <a:r>
              <a:rPr b="1" i="0" lang="en-US" sz="1700" u="none" cap="none" strike="noStrike">
                <a:solidFill>
                  <a:srgbClr val="FFFF00"/>
                </a:solidFill>
                <a:latin typeface="Gill Sans"/>
                <a:ea typeface="Gill Sans"/>
                <a:cs typeface="Gill Sans"/>
                <a:sym typeface="Gill Sans"/>
              </a:rPr>
              <a:t>Other Sensors can Offset </a:t>
            </a:r>
            <a:endParaRPr b="0" i="0" sz="1800" u="none" cap="none" strike="noStrike">
              <a:solidFill>
                <a:schemeClr val="dk1"/>
              </a:solidFill>
              <a:latin typeface="Calibri"/>
              <a:ea typeface="Calibri"/>
              <a:cs typeface="Calibri"/>
              <a:sym typeface="Calibri"/>
            </a:endParaRPr>
          </a:p>
          <a:p>
            <a:pPr indent="-228600" lvl="2" marL="1008258" marR="0" rtl="0" algn="l">
              <a:lnSpc>
                <a:spcPct val="110000"/>
              </a:lnSpc>
              <a:spcBef>
                <a:spcPts val="60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Cable-based deep-water sensors </a:t>
            </a:r>
            <a:endParaRPr b="0" i="0" sz="1400" u="none" cap="none" strike="noStrike">
              <a:solidFill>
                <a:srgbClr val="000000"/>
              </a:solidFill>
              <a:latin typeface="Arial"/>
              <a:ea typeface="Arial"/>
              <a:cs typeface="Arial"/>
              <a:sym typeface="Arial"/>
            </a:endParaRPr>
          </a:p>
          <a:p>
            <a:pPr indent="-228600" lvl="2" marL="1008258" marR="0" rtl="0" algn="l">
              <a:lnSpc>
                <a:spcPct val="110000"/>
              </a:lnSpc>
              <a:spcBef>
                <a:spcPts val="60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GNSS sensors on land</a:t>
            </a:r>
            <a:endParaRPr b="0" i="0" sz="1400" u="none" cap="none" strike="noStrike">
              <a:solidFill>
                <a:srgbClr val="000000"/>
              </a:solidFill>
              <a:latin typeface="Arial"/>
              <a:ea typeface="Arial"/>
              <a:cs typeface="Arial"/>
              <a:sym typeface="Arial"/>
            </a:endParaRPr>
          </a:p>
          <a:p>
            <a:pPr indent="-228600" lvl="2" marL="1008258" marR="0" rtl="0" algn="l">
              <a:lnSpc>
                <a:spcPct val="110000"/>
              </a:lnSpc>
              <a:spcBef>
                <a:spcPts val="60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HF Radar, Ionosphere, etc</a:t>
            </a:r>
            <a:endParaRPr b="0" i="0" sz="1800" u="none" cap="none" strike="noStrike">
              <a:solidFill>
                <a:schemeClr val="dk1"/>
              </a:solidFill>
              <a:latin typeface="Calibri"/>
              <a:ea typeface="Calibri"/>
              <a:cs typeface="Calibri"/>
              <a:sym typeface="Calibri"/>
            </a:endParaRPr>
          </a:p>
          <a:p>
            <a:pPr indent="-134619" lvl="2" marL="1044257" marR="0" rtl="0" algn="l">
              <a:lnSpc>
                <a:spcPct val="100000"/>
              </a:lnSpc>
              <a:spcBef>
                <a:spcPts val="600"/>
              </a:spcBef>
              <a:spcAft>
                <a:spcPts val="0"/>
              </a:spcAft>
              <a:buClr>
                <a:schemeClr val="lt1"/>
              </a:buClr>
              <a:buSzPts val="1600"/>
              <a:buFont typeface="Noto Sans Symbols"/>
              <a:buNone/>
            </a:pPr>
            <a:r>
              <a:t/>
            </a:r>
            <a:endParaRPr b="0" i="0" sz="1600" u="none" cap="none" strike="noStrike">
              <a:solidFill>
                <a:schemeClr val="dk1"/>
              </a:solidFill>
              <a:latin typeface="Gill Sans"/>
              <a:ea typeface="Gill Sans"/>
              <a:cs typeface="Gill Sans"/>
              <a:sym typeface="Gill Sans"/>
            </a:endParaRPr>
          </a:p>
          <a:p>
            <a:pPr indent="-134619" lvl="2" marL="1044257" marR="0" rtl="0" algn="l">
              <a:lnSpc>
                <a:spcPct val="100000"/>
              </a:lnSpc>
              <a:spcBef>
                <a:spcPts val="1200"/>
              </a:spcBef>
              <a:spcAft>
                <a:spcPts val="0"/>
              </a:spcAft>
              <a:buClr>
                <a:schemeClr val="lt1"/>
              </a:buClr>
              <a:buSzPts val="1600"/>
              <a:buFont typeface="Noto Sans Symbols"/>
              <a:buNone/>
            </a:pPr>
            <a:r>
              <a:t/>
            </a:r>
            <a:endParaRPr b="0" i="0" sz="1600" u="none" cap="none" strike="noStrike">
              <a:solidFill>
                <a:schemeClr val="dk1"/>
              </a:solidFill>
              <a:latin typeface="Gill Sans"/>
              <a:ea typeface="Gill Sans"/>
              <a:cs typeface="Gill Sans"/>
              <a:sym typeface="Gill Sans"/>
            </a:endParaRPr>
          </a:p>
          <a:p>
            <a:pPr indent="-191769" lvl="1" marL="644207" marR="0" rtl="0" algn="l">
              <a:lnSpc>
                <a:spcPct val="100000"/>
              </a:lnSpc>
              <a:spcBef>
                <a:spcPts val="1200"/>
              </a:spcBef>
              <a:spcAft>
                <a:spcPts val="0"/>
              </a:spcAft>
              <a:buClr>
                <a:schemeClr val="lt1"/>
              </a:buClr>
              <a:buSzPts val="1600"/>
              <a:buFont typeface="Noto Sans Symbols"/>
              <a:buNone/>
            </a:pPr>
            <a:r>
              <a:t/>
            </a:r>
            <a:endParaRPr b="0" i="0" sz="1600" u="none" cap="none" strike="noStrike">
              <a:solidFill>
                <a:schemeClr val="dk1"/>
              </a:solidFill>
              <a:latin typeface="Gill Sans"/>
              <a:ea typeface="Gill Sans"/>
              <a:cs typeface="Gill Sans"/>
              <a:sym typeface="Gill Sans"/>
            </a:endParaRPr>
          </a:p>
        </p:txBody>
      </p:sp>
      <p:pic>
        <p:nvPicPr>
          <p:cNvPr id="396" name="Google Shape;396;g237667444a3_0_30"/>
          <p:cNvPicPr preferRelativeResize="0"/>
          <p:nvPr/>
        </p:nvPicPr>
        <p:blipFill rotWithShape="1">
          <a:blip r:embed="rId3">
            <a:alphaModFix/>
          </a:blip>
          <a:srcRect b="0" l="0" r="0" t="0"/>
          <a:stretch/>
        </p:blipFill>
        <p:spPr>
          <a:xfrm>
            <a:off x="4243889" y="1492341"/>
            <a:ext cx="7772401" cy="516701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g237667444a3_0_38"/>
          <p:cNvSpPr txBox="1"/>
          <p:nvPr>
            <p:ph idx="1" type="body"/>
          </p:nvPr>
        </p:nvSpPr>
        <p:spPr>
          <a:xfrm>
            <a:off x="0" y="1293698"/>
            <a:ext cx="12192000" cy="5564400"/>
          </a:xfrm>
          <a:prstGeom prst="rect">
            <a:avLst/>
          </a:prstGeom>
          <a:solidFill>
            <a:srgbClr val="00B0F0"/>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0000"/>
              </a:buClr>
              <a:buSzPts val="1600"/>
              <a:buNone/>
            </a:pPr>
            <a:r>
              <a:rPr lang="en-US" sz="1600">
                <a:solidFill>
                  <a:srgbClr val="FF0000"/>
                </a:solidFill>
                <a:latin typeface="Gill Sans"/>
                <a:ea typeface="Gill Sans"/>
                <a:cs typeface="Gill Sans"/>
                <a:sym typeface="Gill Sans"/>
              </a:rPr>
              <a:t> </a:t>
            </a:r>
            <a:endParaRPr sz="1600">
              <a:solidFill>
                <a:srgbClr val="FF0000"/>
              </a:solidFill>
              <a:latin typeface="Gill Sans"/>
              <a:ea typeface="Gill Sans"/>
              <a:cs typeface="Gill Sans"/>
              <a:sym typeface="Gill Sans"/>
            </a:endParaRPr>
          </a:p>
        </p:txBody>
      </p:sp>
      <p:sp>
        <p:nvSpPr>
          <p:cNvPr id="403" name="Google Shape;403;g237667444a3_0_38"/>
          <p:cNvSpPr txBox="1"/>
          <p:nvPr/>
        </p:nvSpPr>
        <p:spPr>
          <a:xfrm>
            <a:off x="106761" y="503168"/>
            <a:ext cx="11771700" cy="662700"/>
          </a:xfrm>
          <a:prstGeom prst="rect">
            <a:avLst/>
          </a:prstGeom>
          <a:no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Clr>
                <a:srgbClr val="099BDD"/>
              </a:buClr>
              <a:buSzPts val="2800"/>
              <a:buFont typeface="Gill Sans"/>
              <a:buNone/>
            </a:pPr>
            <a:r>
              <a:rPr b="1" i="0" lang="en-US" sz="2800" u="none" cap="none" strike="noStrike">
                <a:solidFill>
                  <a:srgbClr val="099BDD"/>
                </a:solidFill>
                <a:latin typeface="Gill Sans"/>
                <a:ea typeface="Gill Sans"/>
                <a:cs typeface="Gill Sans"/>
                <a:sym typeface="Gill Sans"/>
              </a:rPr>
              <a:t>Tsunami Detection, Sensor Placement Strategy</a:t>
            </a:r>
            <a:endParaRPr b="0" i="0" sz="1800" u="none" cap="none" strike="noStrike">
              <a:solidFill>
                <a:schemeClr val="dk1"/>
              </a:solidFill>
              <a:latin typeface="Calibri"/>
              <a:ea typeface="Calibri"/>
              <a:cs typeface="Calibri"/>
              <a:sym typeface="Calibri"/>
            </a:endParaRPr>
          </a:p>
        </p:txBody>
      </p:sp>
      <p:sp>
        <p:nvSpPr>
          <p:cNvPr id="404" name="Google Shape;404;g237667444a3_0_38"/>
          <p:cNvSpPr txBox="1"/>
          <p:nvPr/>
        </p:nvSpPr>
        <p:spPr>
          <a:xfrm>
            <a:off x="0" y="1492343"/>
            <a:ext cx="4315200" cy="5365800"/>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0"/>
              </a:spcBef>
              <a:spcAft>
                <a:spcPts val="0"/>
              </a:spcAft>
              <a:buClr>
                <a:srgbClr val="FFFF00"/>
              </a:buClr>
              <a:buSzPts val="1900"/>
              <a:buFont typeface="Arial"/>
              <a:buNone/>
            </a:pPr>
            <a:r>
              <a:rPr b="1" i="0" lang="en-US" sz="1900" u="none" cap="none" strike="noStrike">
                <a:solidFill>
                  <a:srgbClr val="FFFF00"/>
                </a:solidFill>
                <a:latin typeface="Gill Sans"/>
                <a:ea typeface="Gill Sans"/>
                <a:cs typeface="Gill Sans"/>
                <a:sym typeface="Gill Sans"/>
              </a:rPr>
              <a:t>Detection and measurement </a:t>
            </a:r>
            <a:endParaRPr b="0" i="0" sz="1800" u="none" cap="none" strike="noStrike">
              <a:solidFill>
                <a:schemeClr val="dk1"/>
              </a:solidFill>
              <a:latin typeface="Calibri"/>
              <a:ea typeface="Calibri"/>
              <a:cs typeface="Calibri"/>
              <a:sym typeface="Calibri"/>
            </a:endParaRPr>
          </a:p>
          <a:p>
            <a:pPr indent="-285780" lvl="1" marL="644207" marR="0" rtl="0" algn="l">
              <a:lnSpc>
                <a:spcPct val="110000"/>
              </a:lnSpc>
              <a:spcBef>
                <a:spcPts val="1200"/>
              </a:spcBef>
              <a:spcAft>
                <a:spcPts val="0"/>
              </a:spcAft>
              <a:buClr>
                <a:srgbClr val="FFFF00"/>
              </a:buClr>
              <a:buSzPts val="1700"/>
              <a:buFont typeface="Noto Sans Symbols"/>
              <a:buChar char="▪"/>
            </a:pPr>
            <a:r>
              <a:rPr b="1" i="0" lang="en-US" sz="1700" u="none" cap="none" strike="noStrike">
                <a:solidFill>
                  <a:srgbClr val="FFFF00"/>
                </a:solidFill>
                <a:latin typeface="Gill Sans"/>
                <a:ea typeface="Gill Sans"/>
                <a:cs typeface="Gill Sans"/>
                <a:sym typeface="Gill Sans"/>
              </a:rPr>
              <a:t>Tsunameters/BPRs</a:t>
            </a:r>
            <a:endParaRPr b="0" i="0" sz="1800" u="none" cap="none" strike="noStrike">
              <a:solidFill>
                <a:schemeClr val="dk1"/>
              </a:solidFill>
              <a:latin typeface="Calibri"/>
              <a:ea typeface="Calibri"/>
              <a:cs typeface="Calibri"/>
              <a:sym typeface="Calibri"/>
            </a:endParaRPr>
          </a:p>
          <a:p>
            <a:pPr indent="-228600" lvl="2" marL="1044257" marR="0" rtl="0" algn="l">
              <a:lnSpc>
                <a:spcPct val="12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Deep-water measurement necessary</a:t>
            </a:r>
            <a:endParaRPr b="0" i="0" sz="1800" u="none" cap="none" strike="noStrike">
              <a:solidFill>
                <a:schemeClr val="dk1"/>
              </a:solidFill>
              <a:latin typeface="Calibri"/>
              <a:ea typeface="Calibri"/>
              <a:cs typeface="Calibri"/>
              <a:sym typeface="Calibri"/>
            </a:endParaRPr>
          </a:p>
          <a:p>
            <a:pPr indent="-228600" lvl="2" marL="1044257" marR="0" rtl="0" algn="l">
              <a:lnSpc>
                <a:spcPct val="12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Current Buoy coverage minimal</a:t>
            </a:r>
            <a:endParaRPr b="0" i="0" sz="1800" u="none" cap="none" strike="noStrike">
              <a:solidFill>
                <a:schemeClr val="dk1"/>
              </a:solidFill>
              <a:latin typeface="Calibri"/>
              <a:ea typeface="Calibri"/>
              <a:cs typeface="Calibri"/>
              <a:sym typeface="Calibri"/>
            </a:endParaRPr>
          </a:p>
          <a:p>
            <a:pPr indent="-228600" lvl="2" marL="1044257" marR="0" rtl="0" algn="l">
              <a:lnSpc>
                <a:spcPct val="12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Events from historical and fault catalog</a:t>
            </a:r>
            <a:endParaRPr b="0" i="0" sz="1800" u="none" cap="none" strike="noStrike">
              <a:solidFill>
                <a:schemeClr val="dk1"/>
              </a:solidFill>
              <a:latin typeface="Calibri"/>
              <a:ea typeface="Calibri"/>
              <a:cs typeface="Calibri"/>
              <a:sym typeface="Calibri"/>
            </a:endParaRPr>
          </a:p>
          <a:p>
            <a:pPr indent="-285780" lvl="1" marL="644207" marR="0" rtl="0" algn="l">
              <a:lnSpc>
                <a:spcPct val="110000"/>
              </a:lnSpc>
              <a:spcBef>
                <a:spcPts val="600"/>
              </a:spcBef>
              <a:spcAft>
                <a:spcPts val="0"/>
              </a:spcAft>
              <a:buClr>
                <a:srgbClr val="FFFF00"/>
              </a:buClr>
              <a:buSzPts val="1700"/>
              <a:buFont typeface="Noto Sans Symbols"/>
              <a:buChar char="▪"/>
            </a:pPr>
            <a:r>
              <a:rPr b="1" i="0" lang="en-US" sz="1700" u="none" cap="none" strike="noStrike">
                <a:solidFill>
                  <a:srgbClr val="FF0000"/>
                </a:solidFill>
                <a:latin typeface="Gill Sans"/>
                <a:ea typeface="Gill Sans"/>
                <a:cs typeface="Gill Sans"/>
                <a:sym typeface="Gill Sans"/>
              </a:rPr>
              <a:t>Optimzed Sensor Placement </a:t>
            </a:r>
            <a:endParaRPr b="0" i="0" sz="1800" u="none" cap="none" strike="noStrike">
              <a:solidFill>
                <a:srgbClr val="FF0000"/>
              </a:solidFill>
              <a:latin typeface="Calibri"/>
              <a:ea typeface="Calibri"/>
              <a:cs typeface="Calibri"/>
              <a:sym typeface="Calibri"/>
            </a:endParaRPr>
          </a:p>
          <a:p>
            <a:pPr indent="-228600" lvl="2" marL="1044257" marR="0" rtl="0" algn="l">
              <a:lnSpc>
                <a:spcPct val="110000"/>
              </a:lnSpc>
              <a:spcBef>
                <a:spcPts val="60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10-minute detection goal</a:t>
            </a:r>
            <a:endParaRPr b="0" i="0" sz="1800" u="none" cap="none" strike="noStrike">
              <a:solidFill>
                <a:schemeClr val="dk1"/>
              </a:solidFill>
              <a:latin typeface="Calibri"/>
              <a:ea typeface="Calibri"/>
              <a:cs typeface="Calibri"/>
              <a:sym typeface="Calibri"/>
            </a:endParaRPr>
          </a:p>
          <a:p>
            <a:pPr indent="-228600" lvl="2" marL="1044257" marR="0" rtl="0" algn="l">
              <a:lnSpc>
                <a:spcPct val="11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2</a:t>
            </a:r>
            <a:r>
              <a:rPr b="0" baseline="30000" i="0" lang="en-US" sz="1600" u="none" cap="none" strike="noStrike">
                <a:solidFill>
                  <a:schemeClr val="dk1"/>
                </a:solidFill>
                <a:latin typeface="Gill Sans"/>
                <a:ea typeface="Gill Sans"/>
                <a:cs typeface="Gill Sans"/>
                <a:sym typeface="Gill Sans"/>
              </a:rPr>
              <a:t>nd</a:t>
            </a:r>
            <a:r>
              <a:rPr b="0" i="0" lang="en-US" sz="1600" u="none" cap="none" strike="noStrike">
                <a:solidFill>
                  <a:schemeClr val="dk1"/>
                </a:solidFill>
                <a:latin typeface="Gill Sans"/>
                <a:ea typeface="Gill Sans"/>
                <a:cs typeface="Gill Sans"/>
                <a:sym typeface="Gill Sans"/>
              </a:rPr>
              <a:t> sensor needed for good source characterization</a:t>
            </a:r>
            <a:endParaRPr b="0" i="0" sz="1800" u="none" cap="none" strike="noStrike">
              <a:solidFill>
                <a:schemeClr val="dk1"/>
              </a:solidFill>
              <a:latin typeface="Calibri"/>
              <a:ea typeface="Calibri"/>
              <a:cs typeface="Calibri"/>
              <a:sym typeface="Calibri"/>
            </a:endParaRPr>
          </a:p>
          <a:p>
            <a:pPr indent="-285780" lvl="1" marL="644207" marR="0" rtl="0" algn="l">
              <a:lnSpc>
                <a:spcPct val="110000"/>
              </a:lnSpc>
              <a:spcBef>
                <a:spcPts val="600"/>
              </a:spcBef>
              <a:spcAft>
                <a:spcPts val="0"/>
              </a:spcAft>
              <a:buClr>
                <a:srgbClr val="FFFF00"/>
              </a:buClr>
              <a:buSzPts val="1700"/>
              <a:buFont typeface="Noto Sans Symbols"/>
              <a:buChar char="▪"/>
            </a:pPr>
            <a:r>
              <a:rPr b="1" i="0" lang="en-US" sz="1700" u="none" cap="none" strike="noStrike">
                <a:solidFill>
                  <a:srgbClr val="FFFF00"/>
                </a:solidFill>
                <a:latin typeface="Gill Sans"/>
                <a:ea typeface="Gill Sans"/>
                <a:cs typeface="Gill Sans"/>
                <a:sym typeface="Gill Sans"/>
              </a:rPr>
              <a:t>Other Sensors can Offset </a:t>
            </a:r>
            <a:endParaRPr b="0" i="0" sz="1800" u="none" cap="none" strike="noStrike">
              <a:solidFill>
                <a:schemeClr val="dk1"/>
              </a:solidFill>
              <a:latin typeface="Calibri"/>
              <a:ea typeface="Calibri"/>
              <a:cs typeface="Calibri"/>
              <a:sym typeface="Calibri"/>
            </a:endParaRPr>
          </a:p>
          <a:p>
            <a:pPr indent="-228600" lvl="2" marL="1008258" marR="0" rtl="0" algn="l">
              <a:lnSpc>
                <a:spcPct val="110000"/>
              </a:lnSpc>
              <a:spcBef>
                <a:spcPts val="60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Cable-based deep-water sensors </a:t>
            </a:r>
            <a:endParaRPr b="0" i="0" sz="1400" u="none" cap="none" strike="noStrike">
              <a:solidFill>
                <a:srgbClr val="000000"/>
              </a:solidFill>
              <a:latin typeface="Arial"/>
              <a:ea typeface="Arial"/>
              <a:cs typeface="Arial"/>
              <a:sym typeface="Arial"/>
            </a:endParaRPr>
          </a:p>
          <a:p>
            <a:pPr indent="-228600" lvl="2" marL="1008258" marR="0" rtl="0" algn="l">
              <a:lnSpc>
                <a:spcPct val="110000"/>
              </a:lnSpc>
              <a:spcBef>
                <a:spcPts val="60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GNSS sensors on land</a:t>
            </a:r>
            <a:endParaRPr b="0" i="0" sz="1400" u="none" cap="none" strike="noStrike">
              <a:solidFill>
                <a:srgbClr val="000000"/>
              </a:solidFill>
              <a:latin typeface="Arial"/>
              <a:ea typeface="Arial"/>
              <a:cs typeface="Arial"/>
              <a:sym typeface="Arial"/>
            </a:endParaRPr>
          </a:p>
          <a:p>
            <a:pPr indent="-228600" lvl="2" marL="1008258" marR="0" rtl="0" algn="l">
              <a:lnSpc>
                <a:spcPct val="110000"/>
              </a:lnSpc>
              <a:spcBef>
                <a:spcPts val="60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HF Radar, Ionosphere, etc</a:t>
            </a:r>
            <a:endParaRPr b="0" i="0" sz="1800" u="none" cap="none" strike="noStrike">
              <a:solidFill>
                <a:schemeClr val="dk1"/>
              </a:solidFill>
              <a:latin typeface="Calibri"/>
              <a:ea typeface="Calibri"/>
              <a:cs typeface="Calibri"/>
              <a:sym typeface="Calibri"/>
            </a:endParaRPr>
          </a:p>
          <a:p>
            <a:pPr indent="-134619" lvl="2" marL="1044257" marR="0" rtl="0" algn="l">
              <a:lnSpc>
                <a:spcPct val="100000"/>
              </a:lnSpc>
              <a:spcBef>
                <a:spcPts val="600"/>
              </a:spcBef>
              <a:spcAft>
                <a:spcPts val="0"/>
              </a:spcAft>
              <a:buClr>
                <a:schemeClr val="lt1"/>
              </a:buClr>
              <a:buSzPts val="1600"/>
              <a:buFont typeface="Noto Sans Symbols"/>
              <a:buNone/>
            </a:pPr>
            <a:r>
              <a:t/>
            </a:r>
            <a:endParaRPr b="0" i="0" sz="1600" u="none" cap="none" strike="noStrike">
              <a:solidFill>
                <a:schemeClr val="dk1"/>
              </a:solidFill>
              <a:latin typeface="Gill Sans"/>
              <a:ea typeface="Gill Sans"/>
              <a:cs typeface="Gill Sans"/>
              <a:sym typeface="Gill Sans"/>
            </a:endParaRPr>
          </a:p>
          <a:p>
            <a:pPr indent="-134619" lvl="2" marL="1044257" marR="0" rtl="0" algn="l">
              <a:lnSpc>
                <a:spcPct val="100000"/>
              </a:lnSpc>
              <a:spcBef>
                <a:spcPts val="1200"/>
              </a:spcBef>
              <a:spcAft>
                <a:spcPts val="0"/>
              </a:spcAft>
              <a:buClr>
                <a:schemeClr val="lt1"/>
              </a:buClr>
              <a:buSzPts val="1600"/>
              <a:buFont typeface="Noto Sans Symbols"/>
              <a:buNone/>
            </a:pPr>
            <a:r>
              <a:t/>
            </a:r>
            <a:endParaRPr b="0" i="0" sz="1600" u="none" cap="none" strike="noStrike">
              <a:solidFill>
                <a:schemeClr val="dk1"/>
              </a:solidFill>
              <a:latin typeface="Gill Sans"/>
              <a:ea typeface="Gill Sans"/>
              <a:cs typeface="Gill Sans"/>
              <a:sym typeface="Gill Sans"/>
            </a:endParaRPr>
          </a:p>
          <a:p>
            <a:pPr indent="-191769" lvl="1" marL="644207" marR="0" rtl="0" algn="l">
              <a:lnSpc>
                <a:spcPct val="100000"/>
              </a:lnSpc>
              <a:spcBef>
                <a:spcPts val="1200"/>
              </a:spcBef>
              <a:spcAft>
                <a:spcPts val="0"/>
              </a:spcAft>
              <a:buClr>
                <a:schemeClr val="lt1"/>
              </a:buClr>
              <a:buSzPts val="1600"/>
              <a:buFont typeface="Noto Sans Symbols"/>
              <a:buNone/>
            </a:pPr>
            <a:r>
              <a:t/>
            </a:r>
            <a:endParaRPr b="0" i="0" sz="1600" u="none" cap="none" strike="noStrike">
              <a:solidFill>
                <a:schemeClr val="dk1"/>
              </a:solidFill>
              <a:latin typeface="Gill Sans"/>
              <a:ea typeface="Gill Sans"/>
              <a:cs typeface="Gill Sans"/>
              <a:sym typeface="Gill Sans"/>
            </a:endParaRPr>
          </a:p>
        </p:txBody>
      </p:sp>
      <p:pic>
        <p:nvPicPr>
          <p:cNvPr id="405" name="Google Shape;405;g237667444a3_0_38"/>
          <p:cNvPicPr preferRelativeResize="0"/>
          <p:nvPr/>
        </p:nvPicPr>
        <p:blipFill rotWithShape="1">
          <a:blip r:embed="rId3">
            <a:alphaModFix/>
          </a:blip>
          <a:srcRect b="0" l="0" r="0" t="0"/>
          <a:stretch/>
        </p:blipFill>
        <p:spPr>
          <a:xfrm>
            <a:off x="4243889" y="1492341"/>
            <a:ext cx="7772401" cy="516701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g237667444a3_0_46"/>
          <p:cNvSpPr txBox="1"/>
          <p:nvPr>
            <p:ph idx="1" type="body"/>
          </p:nvPr>
        </p:nvSpPr>
        <p:spPr>
          <a:xfrm>
            <a:off x="0" y="1293698"/>
            <a:ext cx="12192000" cy="5564400"/>
          </a:xfrm>
          <a:prstGeom prst="rect">
            <a:avLst/>
          </a:prstGeom>
          <a:solidFill>
            <a:srgbClr val="00B0F0"/>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0000"/>
              </a:buClr>
              <a:buSzPts val="1600"/>
              <a:buNone/>
            </a:pPr>
            <a:r>
              <a:rPr lang="en-US" sz="1600">
                <a:solidFill>
                  <a:srgbClr val="FF0000"/>
                </a:solidFill>
                <a:latin typeface="Gill Sans"/>
                <a:ea typeface="Gill Sans"/>
                <a:cs typeface="Gill Sans"/>
                <a:sym typeface="Gill Sans"/>
              </a:rPr>
              <a:t> </a:t>
            </a:r>
            <a:endParaRPr sz="1600">
              <a:solidFill>
                <a:srgbClr val="FF0000"/>
              </a:solidFill>
              <a:latin typeface="Gill Sans"/>
              <a:ea typeface="Gill Sans"/>
              <a:cs typeface="Gill Sans"/>
              <a:sym typeface="Gill Sans"/>
            </a:endParaRPr>
          </a:p>
        </p:txBody>
      </p:sp>
      <p:sp>
        <p:nvSpPr>
          <p:cNvPr id="412" name="Google Shape;412;g237667444a3_0_46"/>
          <p:cNvSpPr txBox="1"/>
          <p:nvPr/>
        </p:nvSpPr>
        <p:spPr>
          <a:xfrm>
            <a:off x="106761" y="503168"/>
            <a:ext cx="11771700" cy="662700"/>
          </a:xfrm>
          <a:prstGeom prst="rect">
            <a:avLst/>
          </a:prstGeom>
          <a:no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Clr>
                <a:srgbClr val="099BDD"/>
              </a:buClr>
              <a:buSzPts val="2800"/>
              <a:buFont typeface="Gill Sans"/>
              <a:buNone/>
            </a:pPr>
            <a:r>
              <a:rPr b="1" i="0" lang="en-US" sz="2800" u="none" cap="none" strike="noStrike">
                <a:solidFill>
                  <a:srgbClr val="099BDD"/>
                </a:solidFill>
                <a:latin typeface="Gill Sans"/>
                <a:ea typeface="Gill Sans"/>
                <a:cs typeface="Gill Sans"/>
                <a:sym typeface="Gill Sans"/>
              </a:rPr>
              <a:t>Tsunami Detection, Sensor Placement Strategy</a:t>
            </a:r>
            <a:endParaRPr b="0" i="0" sz="1800" u="none" cap="none" strike="noStrike">
              <a:solidFill>
                <a:schemeClr val="dk1"/>
              </a:solidFill>
              <a:latin typeface="Calibri"/>
              <a:ea typeface="Calibri"/>
              <a:cs typeface="Calibri"/>
              <a:sym typeface="Calibri"/>
            </a:endParaRPr>
          </a:p>
        </p:txBody>
      </p:sp>
      <p:sp>
        <p:nvSpPr>
          <p:cNvPr id="413" name="Google Shape;413;g237667444a3_0_46"/>
          <p:cNvSpPr txBox="1"/>
          <p:nvPr/>
        </p:nvSpPr>
        <p:spPr>
          <a:xfrm>
            <a:off x="0" y="1492343"/>
            <a:ext cx="4315200" cy="5365800"/>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0"/>
              </a:spcBef>
              <a:spcAft>
                <a:spcPts val="0"/>
              </a:spcAft>
              <a:buClr>
                <a:srgbClr val="FFFF00"/>
              </a:buClr>
              <a:buSzPts val="1900"/>
              <a:buFont typeface="Arial"/>
              <a:buNone/>
            </a:pPr>
            <a:r>
              <a:rPr b="1" i="0" lang="en-US" sz="1900" u="none" cap="none" strike="noStrike">
                <a:solidFill>
                  <a:srgbClr val="FFFF00"/>
                </a:solidFill>
                <a:latin typeface="Gill Sans"/>
                <a:ea typeface="Gill Sans"/>
                <a:cs typeface="Gill Sans"/>
                <a:sym typeface="Gill Sans"/>
              </a:rPr>
              <a:t>Detection and measurement </a:t>
            </a:r>
            <a:endParaRPr b="0" i="0" sz="1800" u="none" cap="none" strike="noStrike">
              <a:solidFill>
                <a:schemeClr val="dk1"/>
              </a:solidFill>
              <a:latin typeface="Calibri"/>
              <a:ea typeface="Calibri"/>
              <a:cs typeface="Calibri"/>
              <a:sym typeface="Calibri"/>
            </a:endParaRPr>
          </a:p>
          <a:p>
            <a:pPr indent="-285780" lvl="1" marL="644207" marR="0" rtl="0" algn="l">
              <a:lnSpc>
                <a:spcPct val="110000"/>
              </a:lnSpc>
              <a:spcBef>
                <a:spcPts val="1200"/>
              </a:spcBef>
              <a:spcAft>
                <a:spcPts val="0"/>
              </a:spcAft>
              <a:buClr>
                <a:srgbClr val="FFFF00"/>
              </a:buClr>
              <a:buSzPts val="1700"/>
              <a:buFont typeface="Noto Sans Symbols"/>
              <a:buChar char="▪"/>
            </a:pPr>
            <a:r>
              <a:rPr b="1" i="0" lang="en-US" sz="1700" u="none" cap="none" strike="noStrike">
                <a:solidFill>
                  <a:srgbClr val="FFFF00"/>
                </a:solidFill>
                <a:latin typeface="Gill Sans"/>
                <a:ea typeface="Gill Sans"/>
                <a:cs typeface="Gill Sans"/>
                <a:sym typeface="Gill Sans"/>
              </a:rPr>
              <a:t>Tsunameters/BPRs</a:t>
            </a:r>
            <a:endParaRPr b="0" i="0" sz="1800" u="none" cap="none" strike="noStrike">
              <a:solidFill>
                <a:schemeClr val="dk1"/>
              </a:solidFill>
              <a:latin typeface="Calibri"/>
              <a:ea typeface="Calibri"/>
              <a:cs typeface="Calibri"/>
              <a:sym typeface="Calibri"/>
            </a:endParaRPr>
          </a:p>
          <a:p>
            <a:pPr indent="-228600" lvl="2" marL="1044257" marR="0" rtl="0" algn="l">
              <a:lnSpc>
                <a:spcPct val="12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Deep-water measurement necessary</a:t>
            </a:r>
            <a:endParaRPr b="0" i="0" sz="1800" u="none" cap="none" strike="noStrike">
              <a:solidFill>
                <a:schemeClr val="dk1"/>
              </a:solidFill>
              <a:latin typeface="Calibri"/>
              <a:ea typeface="Calibri"/>
              <a:cs typeface="Calibri"/>
              <a:sym typeface="Calibri"/>
            </a:endParaRPr>
          </a:p>
          <a:p>
            <a:pPr indent="-228600" lvl="2" marL="1044257" marR="0" rtl="0" algn="l">
              <a:lnSpc>
                <a:spcPct val="12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Current Buoy coverage minimal</a:t>
            </a:r>
            <a:endParaRPr b="0" i="0" sz="1800" u="none" cap="none" strike="noStrike">
              <a:solidFill>
                <a:schemeClr val="dk1"/>
              </a:solidFill>
              <a:latin typeface="Calibri"/>
              <a:ea typeface="Calibri"/>
              <a:cs typeface="Calibri"/>
              <a:sym typeface="Calibri"/>
            </a:endParaRPr>
          </a:p>
          <a:p>
            <a:pPr indent="-228600" lvl="2" marL="1044257" marR="0" rtl="0" algn="l">
              <a:lnSpc>
                <a:spcPct val="12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Events from historical and fault catalog</a:t>
            </a:r>
            <a:endParaRPr b="0" i="0" sz="1800" u="none" cap="none" strike="noStrike">
              <a:solidFill>
                <a:schemeClr val="dk1"/>
              </a:solidFill>
              <a:latin typeface="Calibri"/>
              <a:ea typeface="Calibri"/>
              <a:cs typeface="Calibri"/>
              <a:sym typeface="Calibri"/>
            </a:endParaRPr>
          </a:p>
          <a:p>
            <a:pPr indent="-285780" lvl="1" marL="644207" marR="0" rtl="0" algn="l">
              <a:lnSpc>
                <a:spcPct val="110000"/>
              </a:lnSpc>
              <a:spcBef>
                <a:spcPts val="600"/>
              </a:spcBef>
              <a:spcAft>
                <a:spcPts val="0"/>
              </a:spcAft>
              <a:buClr>
                <a:srgbClr val="FFFF00"/>
              </a:buClr>
              <a:buSzPts val="1700"/>
              <a:buFont typeface="Noto Sans Symbols"/>
              <a:buChar char="▪"/>
            </a:pPr>
            <a:r>
              <a:rPr b="1" i="0" lang="en-US" sz="1700" u="none" cap="none" strike="noStrike">
                <a:solidFill>
                  <a:srgbClr val="FFFF00"/>
                </a:solidFill>
                <a:latin typeface="Gill Sans"/>
                <a:ea typeface="Gill Sans"/>
                <a:cs typeface="Gill Sans"/>
                <a:sym typeface="Gill Sans"/>
              </a:rPr>
              <a:t>Optimzed Sensor Placement </a:t>
            </a:r>
            <a:endParaRPr b="0" i="0" sz="1800" u="none" cap="none" strike="noStrike">
              <a:solidFill>
                <a:schemeClr val="dk1"/>
              </a:solidFill>
              <a:latin typeface="Calibri"/>
              <a:ea typeface="Calibri"/>
              <a:cs typeface="Calibri"/>
              <a:sym typeface="Calibri"/>
            </a:endParaRPr>
          </a:p>
          <a:p>
            <a:pPr indent="-228600" lvl="2" marL="1044257" marR="0" rtl="0" algn="l">
              <a:lnSpc>
                <a:spcPct val="110000"/>
              </a:lnSpc>
              <a:spcBef>
                <a:spcPts val="60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10-minute detection goal</a:t>
            </a:r>
            <a:endParaRPr b="0" i="0" sz="1800" u="none" cap="none" strike="noStrike">
              <a:solidFill>
                <a:schemeClr val="dk1"/>
              </a:solidFill>
              <a:latin typeface="Calibri"/>
              <a:ea typeface="Calibri"/>
              <a:cs typeface="Calibri"/>
              <a:sym typeface="Calibri"/>
            </a:endParaRPr>
          </a:p>
          <a:p>
            <a:pPr indent="-228600" lvl="2" marL="1044257" marR="0" rtl="0" algn="l">
              <a:lnSpc>
                <a:spcPct val="11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2</a:t>
            </a:r>
            <a:r>
              <a:rPr b="0" baseline="30000" i="0" lang="en-US" sz="1600" u="none" cap="none" strike="noStrike">
                <a:solidFill>
                  <a:schemeClr val="dk1"/>
                </a:solidFill>
                <a:latin typeface="Gill Sans"/>
                <a:ea typeface="Gill Sans"/>
                <a:cs typeface="Gill Sans"/>
                <a:sym typeface="Gill Sans"/>
              </a:rPr>
              <a:t>nd</a:t>
            </a:r>
            <a:r>
              <a:rPr b="0" i="0" lang="en-US" sz="1600" u="none" cap="none" strike="noStrike">
                <a:solidFill>
                  <a:schemeClr val="dk1"/>
                </a:solidFill>
                <a:latin typeface="Gill Sans"/>
                <a:ea typeface="Gill Sans"/>
                <a:cs typeface="Gill Sans"/>
                <a:sym typeface="Gill Sans"/>
              </a:rPr>
              <a:t> sensor needed for good source characterization</a:t>
            </a:r>
            <a:endParaRPr b="0" i="0" sz="1800" u="none" cap="none" strike="noStrike">
              <a:solidFill>
                <a:schemeClr val="dk1"/>
              </a:solidFill>
              <a:latin typeface="Calibri"/>
              <a:ea typeface="Calibri"/>
              <a:cs typeface="Calibri"/>
              <a:sym typeface="Calibri"/>
            </a:endParaRPr>
          </a:p>
          <a:p>
            <a:pPr indent="-285780" lvl="1" marL="644207" marR="0" rtl="0" algn="l">
              <a:lnSpc>
                <a:spcPct val="110000"/>
              </a:lnSpc>
              <a:spcBef>
                <a:spcPts val="600"/>
              </a:spcBef>
              <a:spcAft>
                <a:spcPts val="0"/>
              </a:spcAft>
              <a:buClr>
                <a:srgbClr val="FFFF00"/>
              </a:buClr>
              <a:buSzPts val="1700"/>
              <a:buFont typeface="Noto Sans Symbols"/>
              <a:buChar char="▪"/>
            </a:pPr>
            <a:r>
              <a:rPr b="1" i="0" lang="en-US" sz="1700" u="none" cap="none" strike="noStrike">
                <a:solidFill>
                  <a:srgbClr val="FF0000"/>
                </a:solidFill>
                <a:latin typeface="Gill Sans"/>
                <a:ea typeface="Gill Sans"/>
                <a:cs typeface="Gill Sans"/>
                <a:sym typeface="Gill Sans"/>
              </a:rPr>
              <a:t>Other Sensors can Offset </a:t>
            </a:r>
            <a:endParaRPr b="0" i="0" sz="1800" u="none" cap="none" strike="noStrike">
              <a:solidFill>
                <a:srgbClr val="FF0000"/>
              </a:solidFill>
              <a:latin typeface="Calibri"/>
              <a:ea typeface="Calibri"/>
              <a:cs typeface="Calibri"/>
              <a:sym typeface="Calibri"/>
            </a:endParaRPr>
          </a:p>
          <a:p>
            <a:pPr indent="-228600" lvl="2" marL="1008258" marR="0" rtl="0" algn="l">
              <a:lnSpc>
                <a:spcPct val="110000"/>
              </a:lnSpc>
              <a:spcBef>
                <a:spcPts val="60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Cable-based deep-water sensors </a:t>
            </a:r>
            <a:endParaRPr b="0" i="0" sz="1400" u="none" cap="none" strike="noStrike">
              <a:solidFill>
                <a:srgbClr val="000000"/>
              </a:solidFill>
              <a:latin typeface="Arial"/>
              <a:ea typeface="Arial"/>
              <a:cs typeface="Arial"/>
              <a:sym typeface="Arial"/>
            </a:endParaRPr>
          </a:p>
          <a:p>
            <a:pPr indent="-228600" lvl="2" marL="1008258" marR="0" rtl="0" algn="l">
              <a:lnSpc>
                <a:spcPct val="110000"/>
              </a:lnSpc>
              <a:spcBef>
                <a:spcPts val="60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GNSS sensors on land</a:t>
            </a:r>
            <a:endParaRPr b="0" i="0" sz="1400" u="none" cap="none" strike="noStrike">
              <a:solidFill>
                <a:srgbClr val="000000"/>
              </a:solidFill>
              <a:latin typeface="Arial"/>
              <a:ea typeface="Arial"/>
              <a:cs typeface="Arial"/>
              <a:sym typeface="Arial"/>
            </a:endParaRPr>
          </a:p>
          <a:p>
            <a:pPr indent="-228600" lvl="2" marL="1008258" marR="0" rtl="0" algn="l">
              <a:lnSpc>
                <a:spcPct val="110000"/>
              </a:lnSpc>
              <a:spcBef>
                <a:spcPts val="60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HF Radar, Ionosphere, etc</a:t>
            </a:r>
            <a:endParaRPr b="0" i="0" sz="1800" u="none" cap="none" strike="noStrike">
              <a:solidFill>
                <a:schemeClr val="dk1"/>
              </a:solidFill>
              <a:latin typeface="Calibri"/>
              <a:ea typeface="Calibri"/>
              <a:cs typeface="Calibri"/>
              <a:sym typeface="Calibri"/>
            </a:endParaRPr>
          </a:p>
          <a:p>
            <a:pPr indent="-134619" lvl="2" marL="1044257" marR="0" rtl="0" algn="l">
              <a:lnSpc>
                <a:spcPct val="100000"/>
              </a:lnSpc>
              <a:spcBef>
                <a:spcPts val="600"/>
              </a:spcBef>
              <a:spcAft>
                <a:spcPts val="0"/>
              </a:spcAft>
              <a:buClr>
                <a:schemeClr val="lt1"/>
              </a:buClr>
              <a:buSzPts val="1600"/>
              <a:buFont typeface="Noto Sans Symbols"/>
              <a:buNone/>
            </a:pPr>
            <a:r>
              <a:t/>
            </a:r>
            <a:endParaRPr b="0" i="0" sz="1600" u="none" cap="none" strike="noStrike">
              <a:solidFill>
                <a:schemeClr val="dk1"/>
              </a:solidFill>
              <a:latin typeface="Gill Sans"/>
              <a:ea typeface="Gill Sans"/>
              <a:cs typeface="Gill Sans"/>
              <a:sym typeface="Gill Sans"/>
            </a:endParaRPr>
          </a:p>
          <a:p>
            <a:pPr indent="-134619" lvl="2" marL="1044257" marR="0" rtl="0" algn="l">
              <a:lnSpc>
                <a:spcPct val="100000"/>
              </a:lnSpc>
              <a:spcBef>
                <a:spcPts val="1200"/>
              </a:spcBef>
              <a:spcAft>
                <a:spcPts val="0"/>
              </a:spcAft>
              <a:buClr>
                <a:schemeClr val="lt1"/>
              </a:buClr>
              <a:buSzPts val="1600"/>
              <a:buFont typeface="Noto Sans Symbols"/>
              <a:buNone/>
            </a:pPr>
            <a:r>
              <a:t/>
            </a:r>
            <a:endParaRPr b="0" i="0" sz="1600" u="none" cap="none" strike="noStrike">
              <a:solidFill>
                <a:schemeClr val="dk1"/>
              </a:solidFill>
              <a:latin typeface="Gill Sans"/>
              <a:ea typeface="Gill Sans"/>
              <a:cs typeface="Gill Sans"/>
              <a:sym typeface="Gill Sans"/>
            </a:endParaRPr>
          </a:p>
          <a:p>
            <a:pPr indent="-191769" lvl="1" marL="644207" marR="0" rtl="0" algn="l">
              <a:lnSpc>
                <a:spcPct val="100000"/>
              </a:lnSpc>
              <a:spcBef>
                <a:spcPts val="1200"/>
              </a:spcBef>
              <a:spcAft>
                <a:spcPts val="0"/>
              </a:spcAft>
              <a:buClr>
                <a:schemeClr val="lt1"/>
              </a:buClr>
              <a:buSzPts val="1600"/>
              <a:buFont typeface="Noto Sans Symbols"/>
              <a:buNone/>
            </a:pPr>
            <a:r>
              <a:t/>
            </a:r>
            <a:endParaRPr b="0" i="0" sz="1600" u="none" cap="none" strike="noStrike">
              <a:solidFill>
                <a:schemeClr val="dk1"/>
              </a:solidFill>
              <a:latin typeface="Gill Sans"/>
              <a:ea typeface="Gill Sans"/>
              <a:cs typeface="Gill Sans"/>
              <a:sym typeface="Gill Sans"/>
            </a:endParaRPr>
          </a:p>
        </p:txBody>
      </p:sp>
      <p:pic>
        <p:nvPicPr>
          <p:cNvPr id="414" name="Google Shape;414;g237667444a3_0_46"/>
          <p:cNvPicPr preferRelativeResize="0"/>
          <p:nvPr/>
        </p:nvPicPr>
        <p:blipFill rotWithShape="1">
          <a:blip r:embed="rId3">
            <a:alphaModFix/>
          </a:blip>
          <a:srcRect b="0" l="0" r="0" t="0"/>
          <a:stretch/>
        </p:blipFill>
        <p:spPr>
          <a:xfrm>
            <a:off x="4243889" y="1492341"/>
            <a:ext cx="7772401" cy="516701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g237667444a3_0_54"/>
          <p:cNvSpPr txBox="1"/>
          <p:nvPr>
            <p:ph idx="1" type="body"/>
          </p:nvPr>
        </p:nvSpPr>
        <p:spPr>
          <a:xfrm>
            <a:off x="0" y="1293698"/>
            <a:ext cx="12192000" cy="5564400"/>
          </a:xfrm>
          <a:prstGeom prst="rect">
            <a:avLst/>
          </a:prstGeom>
          <a:solidFill>
            <a:srgbClr val="00B0F0"/>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0000"/>
              </a:buClr>
              <a:buSzPts val="1600"/>
              <a:buNone/>
            </a:pPr>
            <a:r>
              <a:rPr lang="en-US" sz="1600">
                <a:solidFill>
                  <a:srgbClr val="FF0000"/>
                </a:solidFill>
                <a:latin typeface="Gill Sans"/>
                <a:ea typeface="Gill Sans"/>
                <a:cs typeface="Gill Sans"/>
                <a:sym typeface="Gill Sans"/>
              </a:rPr>
              <a:t> </a:t>
            </a:r>
            <a:endParaRPr sz="1600">
              <a:solidFill>
                <a:srgbClr val="FF0000"/>
              </a:solidFill>
              <a:latin typeface="Gill Sans"/>
              <a:ea typeface="Gill Sans"/>
              <a:cs typeface="Gill Sans"/>
              <a:sym typeface="Gill Sans"/>
            </a:endParaRPr>
          </a:p>
        </p:txBody>
      </p:sp>
      <p:sp>
        <p:nvSpPr>
          <p:cNvPr id="421" name="Google Shape;421;g237667444a3_0_54"/>
          <p:cNvSpPr txBox="1"/>
          <p:nvPr/>
        </p:nvSpPr>
        <p:spPr>
          <a:xfrm>
            <a:off x="106761" y="503168"/>
            <a:ext cx="11771700" cy="662700"/>
          </a:xfrm>
          <a:prstGeom prst="rect">
            <a:avLst/>
          </a:prstGeom>
          <a:no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Clr>
                <a:srgbClr val="099BDD"/>
              </a:buClr>
              <a:buSzPts val="2800"/>
              <a:buFont typeface="Gill Sans"/>
              <a:buNone/>
            </a:pPr>
            <a:r>
              <a:rPr b="1" i="0" lang="en-US" sz="2800" u="none" cap="none" strike="noStrike">
                <a:solidFill>
                  <a:srgbClr val="099BDD"/>
                </a:solidFill>
                <a:latin typeface="Gill Sans"/>
                <a:ea typeface="Gill Sans"/>
                <a:cs typeface="Gill Sans"/>
                <a:sym typeface="Gill Sans"/>
              </a:rPr>
              <a:t>Tsunami Detection, GNSS Characterization in Operations</a:t>
            </a:r>
            <a:endParaRPr b="0" i="0" sz="1800" u="none" cap="none" strike="noStrike">
              <a:solidFill>
                <a:schemeClr val="dk1"/>
              </a:solidFill>
              <a:latin typeface="Calibri"/>
              <a:ea typeface="Calibri"/>
              <a:cs typeface="Calibri"/>
              <a:sym typeface="Calibri"/>
            </a:endParaRPr>
          </a:p>
        </p:txBody>
      </p:sp>
      <p:sp>
        <p:nvSpPr>
          <p:cNvPr id="422" name="Google Shape;422;g237667444a3_0_54"/>
          <p:cNvSpPr txBox="1"/>
          <p:nvPr/>
        </p:nvSpPr>
        <p:spPr>
          <a:xfrm>
            <a:off x="0" y="1492343"/>
            <a:ext cx="4315200" cy="53658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FFFF00"/>
              </a:buClr>
              <a:buSzPts val="2000"/>
              <a:buFont typeface="Calibri"/>
              <a:buNone/>
            </a:pPr>
            <a:r>
              <a:rPr b="1" i="0" lang="en-US" sz="2000" u="none" cap="none" strike="noStrike">
                <a:solidFill>
                  <a:srgbClr val="FFFF00"/>
                </a:solidFill>
                <a:latin typeface="Calibri"/>
                <a:ea typeface="Calibri"/>
                <a:cs typeface="Calibri"/>
                <a:sym typeface="Calibri"/>
              </a:rPr>
              <a:t>GNSS real-time data ingest, GFAST products trigger SIFT</a:t>
            </a:r>
            <a:endParaRPr b="1" i="0" sz="2000" u="none" cap="none" strike="noStrike">
              <a:solidFill>
                <a:srgbClr val="FFFF00"/>
              </a:solidFill>
              <a:latin typeface="Calibri"/>
              <a:ea typeface="Calibri"/>
              <a:cs typeface="Calibri"/>
              <a:sym typeface="Calibri"/>
            </a:endParaRPr>
          </a:p>
          <a:p>
            <a:pPr indent="-285780" lvl="1" marL="644207" marR="0" rtl="0" algn="l">
              <a:lnSpc>
                <a:spcPct val="110000"/>
              </a:lnSpc>
              <a:spcBef>
                <a:spcPts val="1200"/>
              </a:spcBef>
              <a:spcAft>
                <a:spcPts val="0"/>
              </a:spcAft>
              <a:buClr>
                <a:srgbClr val="FFFF00"/>
              </a:buClr>
              <a:buSzPts val="1800"/>
              <a:buFont typeface="Noto Sans Symbols"/>
              <a:buChar char="▪"/>
            </a:pPr>
            <a:r>
              <a:rPr b="1" i="0" lang="en-US" sz="1800" u="none" cap="none" strike="noStrike">
                <a:solidFill>
                  <a:srgbClr val="FFFF00"/>
                </a:solidFill>
                <a:latin typeface="Arial"/>
                <a:ea typeface="Arial"/>
                <a:cs typeface="Arial"/>
                <a:sym typeface="Arial"/>
              </a:rPr>
              <a:t>NOAA/NASA/</a:t>
            </a:r>
            <a:r>
              <a:rPr b="1" i="0" lang="en-US" sz="1800" u="none" cap="none" strike="noStrike">
                <a:solidFill>
                  <a:srgbClr val="FFFF00"/>
                </a:solidFill>
                <a:latin typeface="Calibri"/>
                <a:ea typeface="Calibri"/>
                <a:cs typeface="Calibri"/>
                <a:sym typeface="Calibri"/>
              </a:rPr>
              <a:t>Academia</a:t>
            </a:r>
            <a:r>
              <a:rPr b="1" i="0" lang="en-US" sz="1800" u="none" cap="none" strike="noStrike">
                <a:solidFill>
                  <a:srgbClr val="FFFF00"/>
                </a:solidFill>
                <a:latin typeface="Arial"/>
                <a:ea typeface="Arial"/>
                <a:cs typeface="Arial"/>
                <a:sym typeface="Arial"/>
              </a:rPr>
              <a:t> Effort:</a:t>
            </a:r>
            <a:endParaRPr b="0" i="0" sz="1400" u="none" cap="none" strike="noStrike">
              <a:solidFill>
                <a:srgbClr val="000000"/>
              </a:solidFill>
              <a:latin typeface="Arial"/>
              <a:ea typeface="Arial"/>
              <a:cs typeface="Arial"/>
              <a:sym typeface="Arial"/>
            </a:endParaRPr>
          </a:p>
          <a:p>
            <a:pPr indent="-228600" lvl="2" marL="1044257" marR="0" rtl="0" algn="l">
              <a:lnSpc>
                <a:spcPct val="120000"/>
              </a:lnSpc>
              <a:spcBef>
                <a:spcPts val="0"/>
              </a:spcBef>
              <a:spcAft>
                <a:spcPts val="0"/>
              </a:spcAft>
              <a:buClr>
                <a:schemeClr val="dk1"/>
              </a:buClr>
              <a:buSzPts val="1800"/>
              <a:buFont typeface="Noto Sans Symbols"/>
              <a:buChar char="▪"/>
            </a:pPr>
            <a:r>
              <a:rPr b="0" i="0" lang="en-US" sz="1800" u="none" cap="none" strike="noStrike">
                <a:solidFill>
                  <a:schemeClr val="dk1"/>
                </a:solidFill>
                <a:latin typeface="Gill Sans"/>
                <a:ea typeface="Gill Sans"/>
                <a:cs typeface="Gill Sans"/>
                <a:sym typeface="Gill Sans"/>
              </a:rPr>
              <a:t>GNSS sensors through CWU</a:t>
            </a:r>
            <a:endParaRPr b="0" i="0" sz="1800" u="none" cap="none" strike="noStrike">
              <a:solidFill>
                <a:schemeClr val="dk1"/>
              </a:solidFill>
              <a:latin typeface="Calibri"/>
              <a:ea typeface="Calibri"/>
              <a:cs typeface="Calibri"/>
              <a:sym typeface="Calibri"/>
            </a:endParaRPr>
          </a:p>
          <a:p>
            <a:pPr indent="-228600" lvl="2" marL="1044257" marR="0" rtl="0" algn="l">
              <a:lnSpc>
                <a:spcPct val="120000"/>
              </a:lnSpc>
              <a:spcBef>
                <a:spcPts val="0"/>
              </a:spcBef>
              <a:spcAft>
                <a:spcPts val="0"/>
              </a:spcAft>
              <a:buClr>
                <a:schemeClr val="dk1"/>
              </a:buClr>
              <a:buSzPts val="1800"/>
              <a:buFont typeface="Noto Sans Symbols"/>
              <a:buChar char="▪"/>
            </a:pPr>
            <a:r>
              <a:rPr b="0" i="0" lang="en-US" sz="1800" u="none" cap="none" strike="noStrike">
                <a:solidFill>
                  <a:schemeClr val="dk1"/>
                </a:solidFill>
                <a:latin typeface="Gill Sans"/>
                <a:ea typeface="Gill Sans"/>
                <a:cs typeface="Gill Sans"/>
                <a:sym typeface="Gill Sans"/>
              </a:rPr>
              <a:t>GFAST developed at UW as part of California Earthquake Early Warning system</a:t>
            </a:r>
            <a:endParaRPr b="1" i="0" sz="1800" u="none" cap="none" strike="noStrike">
              <a:solidFill>
                <a:srgbClr val="FFFF00"/>
              </a:solidFill>
              <a:latin typeface="Arial"/>
              <a:ea typeface="Arial"/>
              <a:cs typeface="Arial"/>
              <a:sym typeface="Arial"/>
            </a:endParaRPr>
          </a:p>
          <a:p>
            <a:pPr indent="-285780" lvl="1" marL="644207" marR="0" rtl="0" algn="l">
              <a:lnSpc>
                <a:spcPct val="110000"/>
              </a:lnSpc>
              <a:spcBef>
                <a:spcPts val="1200"/>
              </a:spcBef>
              <a:spcAft>
                <a:spcPts val="0"/>
              </a:spcAft>
              <a:buClr>
                <a:srgbClr val="FFFF00"/>
              </a:buClr>
              <a:buSzPts val="1800"/>
              <a:buFont typeface="Noto Sans Symbols"/>
              <a:buChar char="▪"/>
            </a:pPr>
            <a:r>
              <a:rPr b="1" i="0" lang="en-US" sz="1800" u="none" cap="none" strike="noStrike">
                <a:solidFill>
                  <a:srgbClr val="FFFF00"/>
                </a:solidFill>
                <a:latin typeface="Arial"/>
                <a:ea typeface="Arial"/>
                <a:cs typeface="Arial"/>
                <a:sym typeface="Arial"/>
              </a:rPr>
              <a:t>Feeds Forecast in real-time </a:t>
            </a:r>
            <a:endParaRPr b="0" i="0" sz="1800" u="none" cap="none" strike="noStrike">
              <a:solidFill>
                <a:schemeClr val="dk1"/>
              </a:solidFill>
              <a:latin typeface="Calibri"/>
              <a:ea typeface="Calibri"/>
              <a:cs typeface="Calibri"/>
              <a:sym typeface="Calibri"/>
            </a:endParaRPr>
          </a:p>
          <a:p>
            <a:pPr indent="-228600" lvl="2" marL="1044257" marR="0" rtl="0" algn="l">
              <a:lnSpc>
                <a:spcPct val="12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Produces PGD magnitude estimate in 90 seconds</a:t>
            </a:r>
            <a:endParaRPr b="0" i="0" sz="1800" u="none" cap="none" strike="noStrike">
              <a:solidFill>
                <a:schemeClr val="dk1"/>
              </a:solidFill>
              <a:latin typeface="Calibri"/>
              <a:ea typeface="Calibri"/>
              <a:cs typeface="Calibri"/>
              <a:sym typeface="Calibri"/>
            </a:endParaRPr>
          </a:p>
          <a:p>
            <a:pPr indent="-228600" lvl="2" marL="1044257" marR="0" rtl="0" algn="l">
              <a:lnSpc>
                <a:spcPct val="12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CMT and Finite-fault estimate follow</a:t>
            </a:r>
            <a:endParaRPr b="0" i="0" sz="1800" u="none" cap="none" strike="noStrike">
              <a:solidFill>
                <a:schemeClr val="dk1"/>
              </a:solidFill>
              <a:latin typeface="Calibri"/>
              <a:ea typeface="Calibri"/>
              <a:cs typeface="Calibri"/>
              <a:sym typeface="Calibri"/>
            </a:endParaRPr>
          </a:p>
          <a:p>
            <a:pPr indent="-228600" lvl="2" marL="1044257" marR="0" rtl="0" algn="l">
              <a:lnSpc>
                <a:spcPct val="12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Gill Sans"/>
                <a:ea typeface="Gill Sans"/>
                <a:cs typeface="Gill Sans"/>
                <a:sym typeface="Gill Sans"/>
              </a:rPr>
              <a:t>Fills event update gap between initial W-phase seismica analysis and deep-water measurements constraint</a:t>
            </a:r>
            <a:endParaRPr b="0" i="0" sz="1400" u="none" cap="none" strike="noStrike">
              <a:solidFill>
                <a:srgbClr val="000000"/>
              </a:solidFill>
              <a:latin typeface="Arial"/>
              <a:ea typeface="Arial"/>
              <a:cs typeface="Arial"/>
              <a:sym typeface="Arial"/>
            </a:endParaRPr>
          </a:p>
          <a:p>
            <a:pPr indent="-134619" lvl="2" marL="1044257" marR="0" rtl="0" algn="l">
              <a:lnSpc>
                <a:spcPct val="100000"/>
              </a:lnSpc>
              <a:spcBef>
                <a:spcPts val="600"/>
              </a:spcBef>
              <a:spcAft>
                <a:spcPts val="0"/>
              </a:spcAft>
              <a:buClr>
                <a:schemeClr val="lt1"/>
              </a:buClr>
              <a:buSzPts val="1600"/>
              <a:buFont typeface="Noto Sans Symbols"/>
              <a:buNone/>
            </a:pPr>
            <a:r>
              <a:t/>
            </a:r>
            <a:endParaRPr b="0" i="0" sz="1600" u="none" cap="none" strike="noStrike">
              <a:solidFill>
                <a:schemeClr val="dk1"/>
              </a:solidFill>
              <a:latin typeface="Gill Sans"/>
              <a:ea typeface="Gill Sans"/>
              <a:cs typeface="Gill Sans"/>
              <a:sym typeface="Gill Sans"/>
            </a:endParaRPr>
          </a:p>
          <a:p>
            <a:pPr indent="-134619" lvl="2" marL="1044257" marR="0" rtl="0" algn="l">
              <a:lnSpc>
                <a:spcPct val="100000"/>
              </a:lnSpc>
              <a:spcBef>
                <a:spcPts val="1200"/>
              </a:spcBef>
              <a:spcAft>
                <a:spcPts val="0"/>
              </a:spcAft>
              <a:buClr>
                <a:schemeClr val="lt1"/>
              </a:buClr>
              <a:buSzPts val="1600"/>
              <a:buFont typeface="Noto Sans Symbols"/>
              <a:buNone/>
            </a:pPr>
            <a:r>
              <a:t/>
            </a:r>
            <a:endParaRPr b="0" i="0" sz="1600" u="none" cap="none" strike="noStrike">
              <a:solidFill>
                <a:schemeClr val="dk1"/>
              </a:solidFill>
              <a:latin typeface="Gill Sans"/>
              <a:ea typeface="Gill Sans"/>
              <a:cs typeface="Gill Sans"/>
              <a:sym typeface="Gill Sans"/>
            </a:endParaRPr>
          </a:p>
          <a:p>
            <a:pPr indent="-191769" lvl="1" marL="644207" marR="0" rtl="0" algn="l">
              <a:lnSpc>
                <a:spcPct val="100000"/>
              </a:lnSpc>
              <a:spcBef>
                <a:spcPts val="1200"/>
              </a:spcBef>
              <a:spcAft>
                <a:spcPts val="0"/>
              </a:spcAft>
              <a:buClr>
                <a:schemeClr val="lt1"/>
              </a:buClr>
              <a:buSzPts val="1600"/>
              <a:buFont typeface="Noto Sans Symbols"/>
              <a:buNone/>
            </a:pPr>
            <a:r>
              <a:t/>
            </a:r>
            <a:endParaRPr b="0" i="0" sz="1600" u="none" cap="none" strike="noStrike">
              <a:solidFill>
                <a:schemeClr val="dk1"/>
              </a:solidFill>
              <a:latin typeface="Gill Sans"/>
              <a:ea typeface="Gill Sans"/>
              <a:cs typeface="Gill Sans"/>
              <a:sym typeface="Gill Sans"/>
            </a:endParaRPr>
          </a:p>
        </p:txBody>
      </p:sp>
      <p:pic>
        <p:nvPicPr>
          <p:cNvPr descr="Map&#10;&#10;Description automatically generated" id="423" name="Google Shape;423;g237667444a3_0_54"/>
          <p:cNvPicPr preferRelativeResize="0"/>
          <p:nvPr/>
        </p:nvPicPr>
        <p:blipFill rotWithShape="1">
          <a:blip r:embed="rId3">
            <a:alphaModFix/>
          </a:blip>
          <a:srcRect b="0" l="0" r="0" t="0"/>
          <a:stretch/>
        </p:blipFill>
        <p:spPr>
          <a:xfrm>
            <a:off x="6432139" y="1418337"/>
            <a:ext cx="5654320" cy="5352288"/>
          </a:xfrm>
          <a:prstGeom prst="rect">
            <a:avLst/>
          </a:prstGeom>
          <a:noFill/>
          <a:ln>
            <a:noFill/>
          </a:ln>
        </p:spPr>
      </p:pic>
      <p:pic>
        <p:nvPicPr>
          <p:cNvPr descr="Graphical user interface, chart&#10;&#10;Description automatically generated" id="424" name="Google Shape;424;g237667444a3_0_54"/>
          <p:cNvPicPr preferRelativeResize="0"/>
          <p:nvPr/>
        </p:nvPicPr>
        <p:blipFill rotWithShape="1">
          <a:blip r:embed="rId4">
            <a:alphaModFix/>
          </a:blip>
          <a:srcRect b="0" l="0" r="0" t="0"/>
          <a:stretch/>
        </p:blipFill>
        <p:spPr>
          <a:xfrm>
            <a:off x="4315146" y="3570051"/>
            <a:ext cx="4712120" cy="3167363"/>
          </a:xfrm>
          <a:prstGeom prst="rect">
            <a:avLst/>
          </a:prstGeom>
          <a:noFill/>
          <a:ln>
            <a:noFill/>
          </a:ln>
        </p:spPr>
      </p:pic>
      <p:pic>
        <p:nvPicPr>
          <p:cNvPr descr="Text&#10;&#10;Description automatically generated" id="425" name="Google Shape;425;g237667444a3_0_54"/>
          <p:cNvPicPr preferRelativeResize="0"/>
          <p:nvPr/>
        </p:nvPicPr>
        <p:blipFill rotWithShape="1">
          <a:blip r:embed="rId5">
            <a:alphaModFix/>
          </a:blip>
          <a:srcRect b="0" l="0" r="0" t="0"/>
          <a:stretch/>
        </p:blipFill>
        <p:spPr>
          <a:xfrm>
            <a:off x="4247402" y="1466385"/>
            <a:ext cx="2406946" cy="444715"/>
          </a:xfrm>
          <a:prstGeom prst="rect">
            <a:avLst/>
          </a:prstGeom>
          <a:noFill/>
          <a:ln>
            <a:noFill/>
          </a:ln>
        </p:spPr>
      </p:pic>
      <p:pic>
        <p:nvPicPr>
          <p:cNvPr id="426" name="Google Shape;426;g237667444a3_0_54"/>
          <p:cNvPicPr preferRelativeResize="0"/>
          <p:nvPr/>
        </p:nvPicPr>
        <p:blipFill rotWithShape="1">
          <a:blip r:embed="rId6">
            <a:alphaModFix/>
          </a:blip>
          <a:srcRect b="0" l="0" r="0" t="0"/>
          <a:stretch/>
        </p:blipFill>
        <p:spPr>
          <a:xfrm>
            <a:off x="4315146" y="2167637"/>
            <a:ext cx="2197125" cy="86013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g237667444a3_0_65"/>
          <p:cNvSpPr txBox="1"/>
          <p:nvPr>
            <p:ph idx="1" type="body"/>
          </p:nvPr>
        </p:nvSpPr>
        <p:spPr>
          <a:xfrm>
            <a:off x="0" y="1293698"/>
            <a:ext cx="12192000" cy="5564400"/>
          </a:xfrm>
          <a:prstGeom prst="rect">
            <a:avLst/>
          </a:prstGeom>
          <a:solidFill>
            <a:srgbClr val="00B0F0"/>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0000"/>
              </a:buClr>
              <a:buSzPts val="1600"/>
              <a:buNone/>
            </a:pPr>
            <a:r>
              <a:rPr lang="en-US" sz="1600">
                <a:solidFill>
                  <a:srgbClr val="FF0000"/>
                </a:solidFill>
                <a:latin typeface="Gill Sans"/>
                <a:ea typeface="Gill Sans"/>
                <a:cs typeface="Gill Sans"/>
                <a:sym typeface="Gill Sans"/>
              </a:rPr>
              <a:t> </a:t>
            </a:r>
            <a:endParaRPr sz="1600">
              <a:solidFill>
                <a:srgbClr val="FF0000"/>
              </a:solidFill>
              <a:latin typeface="Gill Sans"/>
              <a:ea typeface="Gill Sans"/>
              <a:cs typeface="Gill Sans"/>
              <a:sym typeface="Gill Sans"/>
            </a:endParaRPr>
          </a:p>
        </p:txBody>
      </p:sp>
      <p:sp>
        <p:nvSpPr>
          <p:cNvPr id="433" name="Google Shape;433;g237667444a3_0_65"/>
          <p:cNvSpPr txBox="1"/>
          <p:nvPr/>
        </p:nvSpPr>
        <p:spPr>
          <a:xfrm>
            <a:off x="106761" y="503168"/>
            <a:ext cx="11771700" cy="662700"/>
          </a:xfrm>
          <a:prstGeom prst="rect">
            <a:avLst/>
          </a:prstGeom>
          <a:no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Clr>
                <a:srgbClr val="099BDD"/>
              </a:buClr>
              <a:buSzPts val="2800"/>
              <a:buFont typeface="Gill Sans"/>
              <a:buNone/>
            </a:pPr>
            <a:r>
              <a:rPr b="1" i="0" lang="en-US" sz="2800" u="none" cap="none" strike="noStrike">
                <a:solidFill>
                  <a:srgbClr val="099BDD"/>
                </a:solidFill>
                <a:latin typeface="Gill Sans"/>
                <a:ea typeface="Gill Sans"/>
                <a:cs typeface="Gill Sans"/>
                <a:sym typeface="Gill Sans"/>
              </a:rPr>
              <a:t>Tsunami Detection, GNSS Characterization in Operations</a:t>
            </a:r>
            <a:endParaRPr b="0" i="0" sz="1800" u="none" cap="none" strike="noStrike">
              <a:solidFill>
                <a:schemeClr val="dk1"/>
              </a:solidFill>
              <a:latin typeface="Calibri"/>
              <a:ea typeface="Calibri"/>
              <a:cs typeface="Calibri"/>
              <a:sym typeface="Calibri"/>
            </a:endParaRPr>
          </a:p>
        </p:txBody>
      </p:sp>
      <p:sp>
        <p:nvSpPr>
          <p:cNvPr id="434" name="Google Shape;434;g237667444a3_0_65"/>
          <p:cNvSpPr txBox="1"/>
          <p:nvPr/>
        </p:nvSpPr>
        <p:spPr>
          <a:xfrm>
            <a:off x="-1" y="1877439"/>
            <a:ext cx="2928000" cy="40719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FFFF00"/>
              </a:buClr>
              <a:buSzPts val="2000"/>
              <a:buFont typeface="Calibri"/>
              <a:buNone/>
            </a:pPr>
            <a:r>
              <a:rPr b="1" i="0" lang="en-US" sz="2000" u="none" cap="none" strike="noStrike">
                <a:solidFill>
                  <a:srgbClr val="FFFF00"/>
                </a:solidFill>
                <a:latin typeface="Calibri"/>
                <a:ea typeface="Calibri"/>
                <a:cs typeface="Calibri"/>
                <a:sym typeface="Calibri"/>
              </a:rPr>
              <a:t>GNSS real-time data: SIFT</a:t>
            </a:r>
            <a:endParaRPr b="1" i="0" sz="2000" u="none" cap="none" strike="noStrike">
              <a:solidFill>
                <a:srgbClr val="FFFF00"/>
              </a:solidFill>
              <a:latin typeface="Calibri"/>
              <a:ea typeface="Calibri"/>
              <a:cs typeface="Calibri"/>
              <a:sym typeface="Calibri"/>
            </a:endParaRPr>
          </a:p>
          <a:p>
            <a:pPr indent="-278160" lvl="1" marL="644207" marR="0" rtl="0" algn="l">
              <a:lnSpc>
                <a:spcPct val="110000"/>
              </a:lnSpc>
              <a:spcBef>
                <a:spcPts val="1200"/>
              </a:spcBef>
              <a:spcAft>
                <a:spcPts val="0"/>
              </a:spcAft>
              <a:buClr>
                <a:srgbClr val="FFFF00"/>
              </a:buClr>
              <a:buSzPts val="1600"/>
              <a:buFont typeface="Noto Sans Symbols"/>
              <a:buChar char="▪"/>
            </a:pPr>
            <a:r>
              <a:rPr b="0" i="0" lang="en-US" sz="1600" u="none" cap="none" strike="noStrike">
                <a:solidFill>
                  <a:schemeClr val="dk1"/>
                </a:solidFill>
                <a:latin typeface="Gill Sans"/>
                <a:ea typeface="Gill Sans"/>
                <a:cs typeface="Gill Sans"/>
                <a:sym typeface="Gill Sans"/>
              </a:rPr>
              <a:t>Using results from GFAST, SIFT can run from PGD, CMT or finite-fault to produce on-the-fly forecast runs.</a:t>
            </a:r>
            <a:endParaRPr b="0" i="0" sz="1400" u="none" cap="none" strike="noStrike">
              <a:solidFill>
                <a:srgbClr val="000000"/>
              </a:solidFill>
              <a:latin typeface="Arial"/>
              <a:ea typeface="Arial"/>
              <a:cs typeface="Arial"/>
              <a:sym typeface="Arial"/>
            </a:endParaRPr>
          </a:p>
          <a:p>
            <a:pPr indent="-278160" lvl="1" marL="644207" marR="0" rtl="0" algn="l">
              <a:lnSpc>
                <a:spcPct val="110000"/>
              </a:lnSpc>
              <a:spcBef>
                <a:spcPts val="1200"/>
              </a:spcBef>
              <a:spcAft>
                <a:spcPts val="0"/>
              </a:spcAft>
              <a:buClr>
                <a:srgbClr val="FFFF00"/>
              </a:buClr>
              <a:buSzPts val="1600"/>
              <a:buFont typeface="Noto Sans Symbols"/>
              <a:buChar char="▪"/>
            </a:pPr>
            <a:r>
              <a:rPr b="0" i="0" lang="en-US" sz="1600" u="none" cap="none" strike="noStrike">
                <a:solidFill>
                  <a:schemeClr val="dk1"/>
                </a:solidFill>
                <a:latin typeface="Gill Sans"/>
                <a:ea typeface="Gill Sans"/>
                <a:cs typeface="Gill Sans"/>
                <a:sym typeface="Gill Sans"/>
              </a:rPr>
              <a:t>Full global coverage or regional high-resolution output</a:t>
            </a:r>
            <a:endParaRPr b="0" i="0" sz="1400" u="none" cap="none" strike="noStrike">
              <a:solidFill>
                <a:srgbClr val="000000"/>
              </a:solidFill>
              <a:latin typeface="Arial"/>
              <a:ea typeface="Arial"/>
              <a:cs typeface="Arial"/>
              <a:sym typeface="Arial"/>
            </a:endParaRPr>
          </a:p>
          <a:p>
            <a:pPr indent="-278160" lvl="1" marL="644207" marR="0" rtl="0" algn="l">
              <a:lnSpc>
                <a:spcPct val="110000"/>
              </a:lnSpc>
              <a:spcBef>
                <a:spcPts val="1200"/>
              </a:spcBef>
              <a:spcAft>
                <a:spcPts val="0"/>
              </a:spcAft>
              <a:buClr>
                <a:srgbClr val="FFFF00"/>
              </a:buClr>
              <a:buSzPts val="1600"/>
              <a:buFont typeface="Noto Sans Symbols"/>
              <a:buChar char="▪"/>
            </a:pPr>
            <a:r>
              <a:rPr b="0" i="0" lang="en-US" sz="1600" u="none" cap="none" strike="noStrike">
                <a:solidFill>
                  <a:schemeClr val="dk1"/>
                </a:solidFill>
                <a:latin typeface="Gill Sans"/>
                <a:ea typeface="Gill Sans"/>
                <a:cs typeface="Gill Sans"/>
                <a:sym typeface="Gill Sans"/>
              </a:rPr>
              <a:t>Inundation model guidance triggers automatically</a:t>
            </a:r>
            <a:endParaRPr b="0" i="0" sz="1400" u="none" cap="none" strike="noStrike">
              <a:solidFill>
                <a:srgbClr val="000000"/>
              </a:solidFill>
              <a:latin typeface="Arial"/>
              <a:ea typeface="Arial"/>
              <a:cs typeface="Arial"/>
              <a:sym typeface="Arial"/>
            </a:endParaRPr>
          </a:p>
          <a:p>
            <a:pPr indent="-134619" lvl="2" marL="1044257" marR="0" rtl="0" algn="l">
              <a:lnSpc>
                <a:spcPct val="100000"/>
              </a:lnSpc>
              <a:spcBef>
                <a:spcPts val="600"/>
              </a:spcBef>
              <a:spcAft>
                <a:spcPts val="0"/>
              </a:spcAft>
              <a:buClr>
                <a:schemeClr val="lt1"/>
              </a:buClr>
              <a:buSzPts val="1600"/>
              <a:buFont typeface="Noto Sans Symbols"/>
              <a:buNone/>
            </a:pPr>
            <a:r>
              <a:t/>
            </a:r>
            <a:endParaRPr b="0" i="0" sz="1600" u="none" cap="none" strike="noStrike">
              <a:solidFill>
                <a:schemeClr val="dk1"/>
              </a:solidFill>
              <a:latin typeface="Gill Sans"/>
              <a:ea typeface="Gill Sans"/>
              <a:cs typeface="Gill Sans"/>
              <a:sym typeface="Gill Sans"/>
            </a:endParaRPr>
          </a:p>
          <a:p>
            <a:pPr indent="-134619" lvl="2" marL="1044257" marR="0" rtl="0" algn="l">
              <a:lnSpc>
                <a:spcPct val="100000"/>
              </a:lnSpc>
              <a:spcBef>
                <a:spcPts val="1200"/>
              </a:spcBef>
              <a:spcAft>
                <a:spcPts val="0"/>
              </a:spcAft>
              <a:buClr>
                <a:schemeClr val="lt1"/>
              </a:buClr>
              <a:buSzPts val="1600"/>
              <a:buFont typeface="Noto Sans Symbols"/>
              <a:buNone/>
            </a:pPr>
            <a:r>
              <a:t/>
            </a:r>
            <a:endParaRPr b="0" i="0" sz="1600" u="none" cap="none" strike="noStrike">
              <a:solidFill>
                <a:schemeClr val="dk1"/>
              </a:solidFill>
              <a:latin typeface="Gill Sans"/>
              <a:ea typeface="Gill Sans"/>
              <a:cs typeface="Gill Sans"/>
              <a:sym typeface="Gill Sans"/>
            </a:endParaRPr>
          </a:p>
          <a:p>
            <a:pPr indent="-191769" lvl="1" marL="644207" marR="0" rtl="0" algn="l">
              <a:lnSpc>
                <a:spcPct val="100000"/>
              </a:lnSpc>
              <a:spcBef>
                <a:spcPts val="1200"/>
              </a:spcBef>
              <a:spcAft>
                <a:spcPts val="0"/>
              </a:spcAft>
              <a:buClr>
                <a:schemeClr val="lt1"/>
              </a:buClr>
              <a:buSzPts val="1600"/>
              <a:buFont typeface="Noto Sans Symbols"/>
              <a:buNone/>
            </a:pPr>
            <a:r>
              <a:t/>
            </a:r>
            <a:endParaRPr b="0" i="0" sz="1600" u="none" cap="none" strike="noStrike">
              <a:solidFill>
                <a:schemeClr val="dk1"/>
              </a:solidFill>
              <a:latin typeface="Gill Sans"/>
              <a:ea typeface="Gill Sans"/>
              <a:cs typeface="Gill Sans"/>
              <a:sym typeface="Gill Sans"/>
            </a:endParaRPr>
          </a:p>
        </p:txBody>
      </p:sp>
      <p:pic>
        <p:nvPicPr>
          <p:cNvPr descr="A map of the world&#10;&#10;Description automatically generated with medium confidence" id="435" name="Google Shape;435;g237667444a3_0_65"/>
          <p:cNvPicPr preferRelativeResize="0"/>
          <p:nvPr/>
        </p:nvPicPr>
        <p:blipFill rotWithShape="1">
          <a:blip r:embed="rId3">
            <a:alphaModFix/>
          </a:blip>
          <a:srcRect b="0" l="0" r="0" t="0"/>
          <a:stretch/>
        </p:blipFill>
        <p:spPr>
          <a:xfrm>
            <a:off x="2928025" y="1877439"/>
            <a:ext cx="9192638" cy="463662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g1e1d782c8fb_0_38"/>
          <p:cNvSpPr txBox="1"/>
          <p:nvPr>
            <p:ph type="title"/>
          </p:nvPr>
        </p:nvSpPr>
        <p:spPr>
          <a:xfrm>
            <a:off x="1202919" y="284176"/>
            <a:ext cx="9784200" cy="1508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Tsunami Warning and Communication</a:t>
            </a:r>
            <a:endParaRPr/>
          </a:p>
        </p:txBody>
      </p:sp>
      <p:pic>
        <p:nvPicPr>
          <p:cNvPr id="442" name="Google Shape;442;g1e1d782c8fb_0_38"/>
          <p:cNvPicPr preferRelativeResize="0"/>
          <p:nvPr/>
        </p:nvPicPr>
        <p:blipFill>
          <a:blip r:embed="rId3">
            <a:alphaModFix/>
          </a:blip>
          <a:stretch>
            <a:fillRect/>
          </a:stretch>
        </p:blipFill>
        <p:spPr>
          <a:xfrm>
            <a:off x="2201525" y="2019300"/>
            <a:ext cx="8147901" cy="45831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id="448" name="Google Shape;448;g1e1d56628de_0_4"/>
          <p:cNvPicPr preferRelativeResize="0"/>
          <p:nvPr/>
        </p:nvPicPr>
        <p:blipFill>
          <a:blip r:embed="rId3">
            <a:alphaModFix/>
          </a:blip>
          <a:stretch>
            <a:fillRect/>
          </a:stretch>
        </p:blipFill>
        <p:spPr>
          <a:xfrm>
            <a:off x="4006250" y="1415200"/>
            <a:ext cx="7942501" cy="5159226"/>
          </a:xfrm>
          <a:prstGeom prst="rect">
            <a:avLst/>
          </a:prstGeom>
          <a:noFill/>
          <a:ln>
            <a:noFill/>
          </a:ln>
        </p:spPr>
      </p:pic>
      <p:sp>
        <p:nvSpPr>
          <p:cNvPr id="449" name="Google Shape;449;g1e1d56628de_0_4"/>
          <p:cNvSpPr txBox="1"/>
          <p:nvPr/>
        </p:nvSpPr>
        <p:spPr>
          <a:xfrm>
            <a:off x="528025" y="528425"/>
            <a:ext cx="108396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100">
                <a:latin typeface="Corbel"/>
                <a:ea typeface="Corbel"/>
                <a:cs typeface="Corbel"/>
                <a:sym typeface="Corbel"/>
              </a:rPr>
              <a:t>Preparedness and Response:  Risk Perception, Tsunami Ready and Mitigation</a:t>
            </a:r>
            <a:endParaRPr b="1" sz="2100">
              <a:latin typeface="Corbel"/>
              <a:ea typeface="Corbel"/>
              <a:cs typeface="Corbel"/>
              <a:sym typeface="Corbel"/>
            </a:endParaRPr>
          </a:p>
        </p:txBody>
      </p:sp>
      <p:pic>
        <p:nvPicPr>
          <p:cNvPr id="450" name="Google Shape;450;g1e1d56628de_0_4"/>
          <p:cNvPicPr preferRelativeResize="0"/>
          <p:nvPr/>
        </p:nvPicPr>
        <p:blipFill>
          <a:blip r:embed="rId4">
            <a:alphaModFix/>
          </a:blip>
          <a:stretch>
            <a:fillRect/>
          </a:stretch>
        </p:blipFill>
        <p:spPr>
          <a:xfrm>
            <a:off x="208800" y="4104325"/>
            <a:ext cx="3701449" cy="2470100"/>
          </a:xfrm>
          <a:prstGeom prst="rect">
            <a:avLst/>
          </a:prstGeom>
          <a:noFill/>
          <a:ln>
            <a:noFill/>
          </a:ln>
        </p:spPr>
      </p:pic>
      <p:pic>
        <p:nvPicPr>
          <p:cNvPr id="451" name="Google Shape;451;g1e1d56628de_0_4"/>
          <p:cNvPicPr preferRelativeResize="0"/>
          <p:nvPr/>
        </p:nvPicPr>
        <p:blipFill>
          <a:blip r:embed="rId5">
            <a:alphaModFix/>
          </a:blip>
          <a:stretch>
            <a:fillRect/>
          </a:stretch>
        </p:blipFill>
        <p:spPr>
          <a:xfrm>
            <a:off x="891913" y="1290750"/>
            <a:ext cx="2335231" cy="26160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g23735e2f9e5_0_174"/>
          <p:cNvSpPr txBox="1"/>
          <p:nvPr>
            <p:ph type="title"/>
          </p:nvPr>
        </p:nvSpPr>
        <p:spPr>
          <a:xfrm>
            <a:off x="1202919" y="284176"/>
            <a:ext cx="9784200" cy="1508700"/>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SzPts val="1800"/>
              <a:buNone/>
            </a:pPr>
            <a:r>
              <a:rPr lang="en-US"/>
              <a:t>Other Notable Initiatives</a:t>
            </a:r>
            <a:endParaRPr/>
          </a:p>
        </p:txBody>
      </p:sp>
      <p:sp>
        <p:nvSpPr>
          <p:cNvPr id="458" name="Google Shape;458;g23735e2f9e5_0_174"/>
          <p:cNvSpPr txBox="1"/>
          <p:nvPr>
            <p:ph idx="1" type="body"/>
          </p:nvPr>
        </p:nvSpPr>
        <p:spPr>
          <a:xfrm>
            <a:off x="218850" y="2079375"/>
            <a:ext cx="4554300" cy="4613400"/>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90000"/>
              </a:lnSpc>
              <a:spcBef>
                <a:spcPts val="1200"/>
              </a:spcBef>
              <a:spcAft>
                <a:spcPts val="0"/>
              </a:spcAft>
              <a:buSzPct val="163636"/>
              <a:buNone/>
            </a:pPr>
            <a:r>
              <a:t/>
            </a:r>
            <a:endParaRPr sz="1100">
              <a:solidFill>
                <a:srgbClr val="222222"/>
              </a:solidFill>
              <a:highlight>
                <a:srgbClr val="FFFFFF"/>
              </a:highlight>
              <a:latin typeface="Arial"/>
              <a:ea typeface="Arial"/>
              <a:cs typeface="Arial"/>
              <a:sym typeface="Arial"/>
            </a:endParaRPr>
          </a:p>
          <a:p>
            <a:pPr indent="-324541" lvl="0" marL="457200" rtl="0" algn="l">
              <a:lnSpc>
                <a:spcPct val="90000"/>
              </a:lnSpc>
              <a:spcBef>
                <a:spcPts val="1200"/>
              </a:spcBef>
              <a:spcAft>
                <a:spcPts val="0"/>
              </a:spcAft>
              <a:buSzPct val="87289"/>
              <a:buChar char="▪"/>
            </a:pPr>
            <a:r>
              <a:rPr lang="en-US" sz="3147"/>
              <a:t>IOCARIBE endorsed Ocean Decade Projet  - Integrating Coastal Hazard Early Warning System in the Tropical Americas and Caribbean (</a:t>
            </a:r>
            <a:r>
              <a:rPr lang="en-US" sz="3147"/>
              <a:t>iCHEWS) - under Coast Predict Programme, includes Tsunami Ready as a best practice</a:t>
            </a:r>
            <a:endParaRPr sz="3147"/>
          </a:p>
          <a:p>
            <a:pPr indent="0" lvl="0" marL="457200" rtl="0" algn="l">
              <a:lnSpc>
                <a:spcPct val="90000"/>
              </a:lnSpc>
              <a:spcBef>
                <a:spcPts val="1200"/>
              </a:spcBef>
              <a:spcAft>
                <a:spcPts val="0"/>
              </a:spcAft>
              <a:buNone/>
            </a:pPr>
            <a:r>
              <a:t/>
            </a:r>
            <a:endParaRPr sz="3147"/>
          </a:p>
          <a:p>
            <a:pPr indent="-324541" lvl="0" marL="457200" rtl="0" algn="l">
              <a:lnSpc>
                <a:spcPct val="90000"/>
              </a:lnSpc>
              <a:spcBef>
                <a:spcPts val="1200"/>
              </a:spcBef>
              <a:spcAft>
                <a:spcPts val="0"/>
              </a:spcAft>
              <a:buSzPct val="87289"/>
              <a:buChar char="▪"/>
            </a:pPr>
            <a:r>
              <a:rPr lang="en-US" sz="3147"/>
              <a:t>Sendai Framework, updated strategy for the Americas and the Caribbean </a:t>
            </a:r>
            <a:endParaRPr sz="3147"/>
          </a:p>
          <a:p>
            <a:pPr indent="0" lvl="0" marL="0" rtl="0" algn="l">
              <a:lnSpc>
                <a:spcPct val="90000"/>
              </a:lnSpc>
              <a:spcBef>
                <a:spcPts val="1200"/>
              </a:spcBef>
              <a:spcAft>
                <a:spcPts val="0"/>
              </a:spcAft>
              <a:buNone/>
            </a:pPr>
            <a:r>
              <a:t/>
            </a:r>
            <a:endParaRPr sz="3147"/>
          </a:p>
          <a:p>
            <a:pPr indent="-324541" lvl="0" marL="457200" rtl="0" algn="l">
              <a:lnSpc>
                <a:spcPct val="90000"/>
              </a:lnSpc>
              <a:spcBef>
                <a:spcPts val="1200"/>
              </a:spcBef>
              <a:spcAft>
                <a:spcPts val="0"/>
              </a:spcAft>
              <a:buSzPct val="87289"/>
              <a:buChar char="▪"/>
            </a:pPr>
            <a:r>
              <a:rPr lang="en-US" sz="3147"/>
              <a:t>UN Early Warnings for All - whole world to be covered by an early warning system by the end of 2027</a:t>
            </a:r>
            <a:endParaRPr sz="3147"/>
          </a:p>
          <a:p>
            <a:pPr indent="0" lvl="0" marL="0" rtl="0" algn="l">
              <a:lnSpc>
                <a:spcPct val="90000"/>
              </a:lnSpc>
              <a:spcBef>
                <a:spcPts val="1200"/>
              </a:spcBef>
              <a:spcAft>
                <a:spcPts val="0"/>
              </a:spcAft>
              <a:buSzPct val="75572"/>
              <a:buNone/>
            </a:pPr>
            <a:r>
              <a:t/>
            </a:r>
            <a:endParaRPr sz="2381">
              <a:solidFill>
                <a:srgbClr val="222222"/>
              </a:solidFill>
              <a:highlight>
                <a:srgbClr val="FFFFFF"/>
              </a:highlight>
            </a:endParaRPr>
          </a:p>
          <a:p>
            <a:pPr indent="0" lvl="0" marL="0" rtl="0" algn="l">
              <a:lnSpc>
                <a:spcPct val="90000"/>
              </a:lnSpc>
              <a:spcBef>
                <a:spcPts val="1200"/>
              </a:spcBef>
              <a:spcAft>
                <a:spcPts val="0"/>
              </a:spcAft>
              <a:buSzPct val="163636"/>
              <a:buNone/>
            </a:pPr>
            <a:r>
              <a:t/>
            </a:r>
            <a:endParaRPr sz="1100">
              <a:solidFill>
                <a:srgbClr val="222222"/>
              </a:solidFill>
              <a:highlight>
                <a:srgbClr val="FFFFFF"/>
              </a:highlight>
              <a:latin typeface="Arial"/>
              <a:ea typeface="Arial"/>
              <a:cs typeface="Arial"/>
              <a:sym typeface="Arial"/>
            </a:endParaRPr>
          </a:p>
          <a:p>
            <a:pPr indent="0" lvl="0" marL="0" rtl="0" algn="l">
              <a:lnSpc>
                <a:spcPct val="90000"/>
              </a:lnSpc>
              <a:spcBef>
                <a:spcPts val="1200"/>
              </a:spcBef>
              <a:spcAft>
                <a:spcPts val="0"/>
              </a:spcAft>
              <a:buSzPct val="163636"/>
              <a:buNone/>
            </a:pPr>
            <a:r>
              <a:t/>
            </a:r>
            <a:endParaRPr sz="1100">
              <a:solidFill>
                <a:srgbClr val="222222"/>
              </a:solidFill>
              <a:highlight>
                <a:srgbClr val="FFFFFF"/>
              </a:highlight>
              <a:latin typeface="Arial"/>
              <a:ea typeface="Arial"/>
              <a:cs typeface="Arial"/>
              <a:sym typeface="Arial"/>
            </a:endParaRPr>
          </a:p>
          <a:p>
            <a:pPr indent="0" lvl="0" marL="0" rtl="0" algn="l">
              <a:lnSpc>
                <a:spcPct val="90000"/>
              </a:lnSpc>
              <a:spcBef>
                <a:spcPts val="1200"/>
              </a:spcBef>
              <a:spcAft>
                <a:spcPts val="0"/>
              </a:spcAft>
              <a:buSzPct val="163636"/>
              <a:buNone/>
            </a:pPr>
            <a:r>
              <a:t/>
            </a:r>
            <a:endParaRPr sz="1100">
              <a:solidFill>
                <a:srgbClr val="222222"/>
              </a:solidFill>
              <a:highlight>
                <a:srgbClr val="FFFFFF"/>
              </a:highlight>
              <a:latin typeface="Arial"/>
              <a:ea typeface="Arial"/>
              <a:cs typeface="Arial"/>
              <a:sym typeface="Arial"/>
            </a:endParaRPr>
          </a:p>
        </p:txBody>
      </p:sp>
      <p:pic>
        <p:nvPicPr>
          <p:cNvPr id="459" name="Google Shape;459;g23735e2f9e5_0_174"/>
          <p:cNvPicPr preferRelativeResize="0"/>
          <p:nvPr/>
        </p:nvPicPr>
        <p:blipFill>
          <a:blip r:embed="rId3">
            <a:alphaModFix/>
          </a:blip>
          <a:stretch>
            <a:fillRect/>
          </a:stretch>
        </p:blipFill>
        <p:spPr>
          <a:xfrm>
            <a:off x="4990350" y="3410347"/>
            <a:ext cx="6973050" cy="3076775"/>
          </a:xfrm>
          <a:prstGeom prst="rect">
            <a:avLst/>
          </a:prstGeom>
          <a:noFill/>
          <a:ln>
            <a:noFill/>
          </a:ln>
        </p:spPr>
      </p:pic>
      <p:pic>
        <p:nvPicPr>
          <p:cNvPr id="460" name="Google Shape;460;g23735e2f9e5_0_174"/>
          <p:cNvPicPr preferRelativeResize="0"/>
          <p:nvPr/>
        </p:nvPicPr>
        <p:blipFill>
          <a:blip r:embed="rId4">
            <a:alphaModFix/>
          </a:blip>
          <a:stretch>
            <a:fillRect/>
          </a:stretch>
        </p:blipFill>
        <p:spPr>
          <a:xfrm>
            <a:off x="8494600" y="284175"/>
            <a:ext cx="2141575" cy="28554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g23735e2f9e5_0_180"/>
          <p:cNvSpPr txBox="1"/>
          <p:nvPr>
            <p:ph type="title"/>
          </p:nvPr>
        </p:nvSpPr>
        <p:spPr>
          <a:xfrm>
            <a:off x="1202919" y="284176"/>
            <a:ext cx="9784200" cy="1508700"/>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SzPts val="1800"/>
              <a:buNone/>
            </a:pPr>
            <a:r>
              <a:rPr lang="en-US"/>
              <a:t>Regional Alignment Proposal</a:t>
            </a:r>
            <a:endParaRPr/>
          </a:p>
        </p:txBody>
      </p:sp>
      <p:graphicFrame>
        <p:nvGraphicFramePr>
          <p:cNvPr id="467" name="Google Shape;467;g23735e2f9e5_0_180"/>
          <p:cNvGraphicFramePr/>
          <p:nvPr/>
        </p:nvGraphicFramePr>
        <p:xfrm>
          <a:off x="892175" y="2147750"/>
          <a:ext cx="3000000" cy="3000000"/>
        </p:xfrm>
        <a:graphic>
          <a:graphicData uri="http://schemas.openxmlformats.org/drawingml/2006/table">
            <a:tbl>
              <a:tblPr>
                <a:noFill/>
                <a:tableStyleId>{CA6F3D3C-22E7-4195-81DC-D4AB5A1F5EDD}</a:tableStyleId>
              </a:tblPr>
              <a:tblGrid>
                <a:gridCol w="1280325"/>
                <a:gridCol w="4503325"/>
                <a:gridCol w="4503350"/>
              </a:tblGrid>
              <a:tr h="381000">
                <a:tc>
                  <a:txBody>
                    <a:bodyPr/>
                    <a:lstStyle/>
                    <a:p>
                      <a:pPr indent="0" lvl="0" marL="0" marR="0" rtl="0" algn="l">
                        <a:lnSpc>
                          <a:spcPct val="100000"/>
                        </a:lnSpc>
                        <a:spcBef>
                          <a:spcPts val="0"/>
                        </a:spcBef>
                        <a:spcAft>
                          <a:spcPts val="0"/>
                        </a:spcAft>
                        <a:buClr>
                          <a:srgbClr val="000000"/>
                        </a:buClr>
                        <a:buSzPts val="1700"/>
                        <a:buFont typeface="Arial"/>
                        <a:buNone/>
                      </a:pPr>
                      <a:r>
                        <a:rPr lang="en-US" sz="1700" u="none" cap="none" strike="noStrike">
                          <a:solidFill>
                            <a:schemeClr val="lt1"/>
                          </a:solidFill>
                        </a:rPr>
                        <a:t>WG1</a:t>
                      </a:r>
                      <a:endParaRPr sz="1700" u="none" cap="none" strike="noStrike">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700"/>
                        <a:buFont typeface="Arial"/>
                        <a:buNone/>
                      </a:pPr>
                      <a:r>
                        <a:rPr lang="en-US" sz="1700" u="none" cap="none" strike="noStrike">
                          <a:solidFill>
                            <a:schemeClr val="lt1"/>
                          </a:solidFill>
                        </a:rPr>
                        <a:t>Risk Knowledge</a:t>
                      </a:r>
                      <a:endParaRPr sz="1700" u="none" cap="none" strike="noStrike">
                        <a:solidFill>
                          <a:schemeClr val="lt1"/>
                        </a:solidFill>
                      </a:endParaRPr>
                    </a:p>
                    <a:p>
                      <a:pPr indent="0" lvl="0" marL="0" marR="0" rtl="0" algn="l">
                        <a:lnSpc>
                          <a:spcPct val="100000"/>
                        </a:lnSpc>
                        <a:spcBef>
                          <a:spcPts val="0"/>
                        </a:spcBef>
                        <a:spcAft>
                          <a:spcPts val="0"/>
                        </a:spcAft>
                        <a:buClr>
                          <a:srgbClr val="000000"/>
                        </a:buClr>
                        <a:buSzPts val="1700"/>
                        <a:buFont typeface="Arial"/>
                        <a:buNone/>
                      </a:pPr>
                      <a:r>
                        <a:rPr lang="en-US" sz="1700" u="none" cap="none" strike="noStrike">
                          <a:solidFill>
                            <a:schemeClr val="lt1"/>
                          </a:solidFill>
                        </a:rPr>
                        <a:t>(former WG2)</a:t>
                      </a:r>
                      <a:endParaRPr sz="1700" u="none" cap="none" strike="noStrike">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700"/>
                        <a:buFont typeface="Arial"/>
                        <a:buNone/>
                      </a:pPr>
                      <a:r>
                        <a:rPr lang="en-US" sz="1700" u="none" cap="none" strike="noStrike">
                          <a:solidFill>
                            <a:schemeClr val="lt1"/>
                          </a:solidFill>
                        </a:rPr>
                        <a:t>Chair</a:t>
                      </a:r>
                      <a:endParaRPr sz="1700" u="none" cap="none" strike="noStrike">
                        <a:solidFill>
                          <a:schemeClr val="lt1"/>
                        </a:solidFill>
                      </a:endParaRPr>
                    </a:p>
                    <a:p>
                      <a:pPr indent="0" lvl="0" marL="0" marR="0" rtl="0" algn="l">
                        <a:lnSpc>
                          <a:spcPct val="100000"/>
                        </a:lnSpc>
                        <a:spcBef>
                          <a:spcPts val="0"/>
                        </a:spcBef>
                        <a:spcAft>
                          <a:spcPts val="0"/>
                        </a:spcAft>
                        <a:buClr>
                          <a:srgbClr val="000000"/>
                        </a:buClr>
                        <a:buSzPts val="1700"/>
                        <a:buFont typeface="Arial"/>
                        <a:buNone/>
                      </a:pPr>
                      <a:r>
                        <a:rPr lang="en-US" sz="1700" u="none" cap="none" strike="noStrike">
                          <a:solidFill>
                            <a:schemeClr val="lt1"/>
                          </a:solidFill>
                        </a:rPr>
                        <a:t>ViceChair</a:t>
                      </a:r>
                      <a:endParaRPr sz="1700" u="none" cap="none" strike="noStrike">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700"/>
                        <a:buFont typeface="Arial"/>
                        <a:buNone/>
                      </a:pPr>
                      <a:r>
                        <a:rPr lang="en-US" sz="1700" u="none" cap="none" strike="noStrike">
                          <a:solidFill>
                            <a:schemeClr val="lt1"/>
                          </a:solidFill>
                        </a:rPr>
                        <a:t>WG2</a:t>
                      </a:r>
                      <a:endParaRPr sz="1700" u="none" cap="none" strike="noStrike">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700"/>
                        <a:buFont typeface="Arial"/>
                        <a:buNone/>
                      </a:pPr>
                      <a:r>
                        <a:rPr lang="en-US" sz="1700" u="none" cap="none" strike="noStrike">
                          <a:solidFill>
                            <a:schemeClr val="lt1"/>
                          </a:solidFill>
                        </a:rPr>
                        <a:t>Detection, Analysis and Forecast</a:t>
                      </a:r>
                      <a:endParaRPr sz="1700" u="none" cap="none" strike="noStrike">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700"/>
                        <a:buFont typeface="Arial"/>
                        <a:buNone/>
                      </a:pPr>
                      <a:r>
                        <a:rPr lang="en-US" sz="1700" u="none" cap="none" strike="noStrike">
                          <a:solidFill>
                            <a:schemeClr val="lt1"/>
                          </a:solidFill>
                        </a:rPr>
                        <a:t>Chair</a:t>
                      </a:r>
                      <a:endParaRPr sz="1700" u="none" cap="none" strike="noStrike">
                        <a:solidFill>
                          <a:schemeClr val="lt1"/>
                        </a:solidFill>
                      </a:endParaRPr>
                    </a:p>
                    <a:p>
                      <a:pPr indent="0" lvl="0" marL="0" marR="0" rtl="0" algn="l">
                        <a:lnSpc>
                          <a:spcPct val="100000"/>
                        </a:lnSpc>
                        <a:spcBef>
                          <a:spcPts val="0"/>
                        </a:spcBef>
                        <a:spcAft>
                          <a:spcPts val="0"/>
                        </a:spcAft>
                        <a:buClr>
                          <a:srgbClr val="000000"/>
                        </a:buClr>
                        <a:buSzPts val="1700"/>
                        <a:buFont typeface="Arial"/>
                        <a:buNone/>
                      </a:pPr>
                      <a:r>
                        <a:rPr lang="en-US" sz="1700" u="none" cap="none" strike="noStrike">
                          <a:solidFill>
                            <a:schemeClr val="lt1"/>
                          </a:solidFill>
                        </a:rPr>
                        <a:t>ViceChair Tsunami Source Detection</a:t>
                      </a:r>
                      <a:endParaRPr sz="1700" u="none" cap="none" strike="noStrike">
                        <a:solidFill>
                          <a:schemeClr val="lt1"/>
                        </a:solidFill>
                      </a:endParaRPr>
                    </a:p>
                    <a:p>
                      <a:pPr indent="0" lvl="0" marL="0" marR="0" rtl="0" algn="l">
                        <a:lnSpc>
                          <a:spcPct val="100000"/>
                        </a:lnSpc>
                        <a:spcBef>
                          <a:spcPts val="0"/>
                        </a:spcBef>
                        <a:spcAft>
                          <a:spcPts val="0"/>
                        </a:spcAft>
                        <a:buClr>
                          <a:srgbClr val="000000"/>
                        </a:buClr>
                        <a:buSzPts val="1700"/>
                        <a:buFont typeface="Arial"/>
                        <a:buNone/>
                      </a:pPr>
                      <a:r>
                        <a:rPr lang="en-US" sz="1700" u="none" cap="none" strike="noStrike">
                          <a:solidFill>
                            <a:schemeClr val="lt1"/>
                          </a:solidFill>
                        </a:rPr>
                        <a:t>ViceChair Tsunami Detection (SL)</a:t>
                      </a:r>
                      <a:endParaRPr sz="1700" u="none" cap="none" strike="noStrike">
                        <a:solidFill>
                          <a:schemeClr val="lt1"/>
                        </a:solidFill>
                      </a:endParaRPr>
                    </a:p>
                    <a:p>
                      <a:pPr indent="0" lvl="0" marL="0" marR="0" rtl="0" algn="l">
                        <a:lnSpc>
                          <a:spcPct val="100000"/>
                        </a:lnSpc>
                        <a:spcBef>
                          <a:spcPts val="0"/>
                        </a:spcBef>
                        <a:spcAft>
                          <a:spcPts val="0"/>
                        </a:spcAft>
                        <a:buClr>
                          <a:srgbClr val="000000"/>
                        </a:buClr>
                        <a:buSzPts val="1700"/>
                        <a:buFont typeface="Arial"/>
                        <a:buNone/>
                      </a:pPr>
                      <a:r>
                        <a:rPr lang="en-US" sz="1700" u="none" cap="none" strike="noStrike">
                          <a:solidFill>
                            <a:schemeClr val="lt1"/>
                          </a:solidFill>
                        </a:rPr>
                        <a:t>ViceChair Tsunami Forecasting</a:t>
                      </a:r>
                      <a:endParaRPr sz="1700" u="none" cap="none" strike="noStrike">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700"/>
                        <a:buFont typeface="Arial"/>
                        <a:buNone/>
                      </a:pPr>
                      <a:r>
                        <a:rPr lang="en-US" sz="1700" u="none" cap="none" strike="noStrike">
                          <a:solidFill>
                            <a:schemeClr val="lt1"/>
                          </a:solidFill>
                        </a:rPr>
                        <a:t>WG3</a:t>
                      </a:r>
                      <a:endParaRPr sz="1700" u="none" cap="none" strike="noStrike">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700"/>
                        <a:buFont typeface="Arial"/>
                        <a:buNone/>
                      </a:pPr>
                      <a:r>
                        <a:rPr lang="en-US" sz="1700" u="none" cap="none" strike="noStrike">
                          <a:solidFill>
                            <a:schemeClr val="lt1"/>
                          </a:solidFill>
                        </a:rPr>
                        <a:t>Warning Dissemination and Communication</a:t>
                      </a:r>
                      <a:endParaRPr sz="1700" u="none" cap="none" strike="noStrike">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700"/>
                        <a:buFont typeface="Arial"/>
                        <a:buNone/>
                      </a:pPr>
                      <a:r>
                        <a:rPr lang="en-US" sz="1700" u="none" cap="none" strike="noStrike">
                          <a:solidFill>
                            <a:schemeClr val="lt1"/>
                          </a:solidFill>
                        </a:rPr>
                        <a:t>Chair</a:t>
                      </a:r>
                      <a:endParaRPr sz="1700" u="none" cap="none" strike="noStrike">
                        <a:solidFill>
                          <a:schemeClr val="lt1"/>
                        </a:solidFill>
                      </a:endParaRPr>
                    </a:p>
                    <a:p>
                      <a:pPr indent="0" lvl="0" marL="0" marR="0" rtl="0" algn="l">
                        <a:lnSpc>
                          <a:spcPct val="100000"/>
                        </a:lnSpc>
                        <a:spcBef>
                          <a:spcPts val="0"/>
                        </a:spcBef>
                        <a:spcAft>
                          <a:spcPts val="0"/>
                        </a:spcAft>
                        <a:buClr>
                          <a:srgbClr val="000000"/>
                        </a:buClr>
                        <a:buSzPts val="1700"/>
                        <a:buFont typeface="Arial"/>
                        <a:buNone/>
                      </a:pPr>
                      <a:r>
                        <a:rPr lang="en-US" sz="1700" u="none" cap="none" strike="noStrike">
                          <a:solidFill>
                            <a:schemeClr val="lt1"/>
                          </a:solidFill>
                        </a:rPr>
                        <a:t>ViceChair</a:t>
                      </a:r>
                      <a:endParaRPr sz="1700" u="none" cap="none" strike="noStrike">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700"/>
                        <a:buFont typeface="Arial"/>
                        <a:buNone/>
                      </a:pPr>
                      <a:r>
                        <a:rPr lang="en-US" sz="1700" u="none" cap="none" strike="noStrike">
                          <a:solidFill>
                            <a:schemeClr val="lt1"/>
                          </a:solidFill>
                        </a:rPr>
                        <a:t>WG4</a:t>
                      </a:r>
                      <a:endParaRPr sz="1700" u="none" cap="none" strike="noStrike">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700"/>
                        <a:buFont typeface="Arial"/>
                        <a:buNone/>
                      </a:pPr>
                      <a:r>
                        <a:rPr lang="en-US" sz="1700" u="none" cap="none" strike="noStrike">
                          <a:solidFill>
                            <a:schemeClr val="lt1"/>
                          </a:solidFill>
                        </a:rPr>
                        <a:t>Preparedness and Response Capabilities</a:t>
                      </a:r>
                      <a:endParaRPr sz="1700" u="none" cap="none" strike="noStrike">
                        <a:solidFill>
                          <a:schemeClr val="lt1"/>
                        </a:solidFill>
                      </a:endParaRPr>
                    </a:p>
                    <a:p>
                      <a:pPr indent="0" lvl="0" marL="0" marR="0" rtl="0" algn="l">
                        <a:lnSpc>
                          <a:spcPct val="100000"/>
                        </a:lnSpc>
                        <a:spcBef>
                          <a:spcPts val="0"/>
                        </a:spcBef>
                        <a:spcAft>
                          <a:spcPts val="0"/>
                        </a:spcAft>
                        <a:buClr>
                          <a:srgbClr val="000000"/>
                        </a:buClr>
                        <a:buSzPts val="1700"/>
                        <a:buFont typeface="Arial"/>
                        <a:buNone/>
                      </a:pPr>
                      <a:r>
                        <a:rPr lang="en-US" sz="1700" u="none" cap="none" strike="noStrike">
                          <a:solidFill>
                            <a:schemeClr val="lt1"/>
                          </a:solidFill>
                        </a:rPr>
                        <a:t>(former WG4)</a:t>
                      </a:r>
                      <a:endParaRPr sz="1700" u="none" cap="none" strike="noStrike">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700"/>
                        <a:buFont typeface="Arial"/>
                        <a:buNone/>
                      </a:pPr>
                      <a:r>
                        <a:rPr lang="en-US" sz="1700" u="none" cap="none" strike="noStrike">
                          <a:solidFill>
                            <a:schemeClr val="lt1"/>
                          </a:solidFill>
                        </a:rPr>
                        <a:t>Chair</a:t>
                      </a:r>
                      <a:endParaRPr sz="1700" u="none" cap="none" strike="noStrike">
                        <a:solidFill>
                          <a:schemeClr val="lt1"/>
                        </a:solidFill>
                      </a:endParaRPr>
                    </a:p>
                    <a:p>
                      <a:pPr indent="0" lvl="0" marL="0" marR="0" rtl="0" algn="l">
                        <a:lnSpc>
                          <a:spcPct val="100000"/>
                        </a:lnSpc>
                        <a:spcBef>
                          <a:spcPts val="0"/>
                        </a:spcBef>
                        <a:spcAft>
                          <a:spcPts val="0"/>
                        </a:spcAft>
                        <a:buClr>
                          <a:srgbClr val="000000"/>
                        </a:buClr>
                        <a:buSzPts val="1700"/>
                        <a:buFont typeface="Arial"/>
                        <a:buNone/>
                      </a:pPr>
                      <a:r>
                        <a:rPr lang="en-US" sz="1700" u="none" cap="none" strike="noStrike">
                          <a:solidFill>
                            <a:schemeClr val="lt1"/>
                          </a:solidFill>
                        </a:rPr>
                        <a:t>ViceChair Preparedness</a:t>
                      </a:r>
                      <a:endParaRPr sz="1700" u="none" cap="none" strike="noStrike">
                        <a:solidFill>
                          <a:schemeClr val="lt1"/>
                        </a:solidFill>
                      </a:endParaRPr>
                    </a:p>
                    <a:p>
                      <a:pPr indent="0" lvl="0" marL="0" marR="0" rtl="0" algn="l">
                        <a:lnSpc>
                          <a:spcPct val="100000"/>
                        </a:lnSpc>
                        <a:spcBef>
                          <a:spcPts val="0"/>
                        </a:spcBef>
                        <a:spcAft>
                          <a:spcPts val="0"/>
                        </a:spcAft>
                        <a:buClr>
                          <a:srgbClr val="000000"/>
                        </a:buClr>
                        <a:buSzPts val="1700"/>
                        <a:buFont typeface="Arial"/>
                        <a:buNone/>
                      </a:pPr>
                      <a:r>
                        <a:rPr lang="en-US" sz="1700" u="none" cap="none" strike="noStrike">
                          <a:solidFill>
                            <a:schemeClr val="lt1"/>
                          </a:solidFill>
                        </a:rPr>
                        <a:t>ViceChair Response Capabilities</a:t>
                      </a:r>
                      <a:endParaRPr sz="1700" u="none" cap="none" strike="noStrike">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468" name="Google Shape;468;g23735e2f9e5_0_180"/>
          <p:cNvSpPr txBox="1"/>
          <p:nvPr/>
        </p:nvSpPr>
        <p:spPr>
          <a:xfrm>
            <a:off x="2426300" y="5963175"/>
            <a:ext cx="69531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orbel"/>
                <a:ea typeface="Corbel"/>
                <a:cs typeface="Corbel"/>
                <a:sym typeface="Corbel"/>
              </a:rPr>
              <a:t>New Terms of Reference would need to be defined</a:t>
            </a:r>
            <a:endParaRPr b="0" i="0" sz="1800" u="none" cap="none" strike="noStrike">
              <a:solidFill>
                <a:schemeClr val="lt1"/>
              </a:solidFill>
              <a:latin typeface="Corbel"/>
              <a:ea typeface="Corbel"/>
              <a:cs typeface="Corbel"/>
              <a:sym typeface="Corbe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g237667444a3_0_0"/>
          <p:cNvSpPr txBox="1"/>
          <p:nvPr>
            <p:ph type="title"/>
          </p:nvPr>
        </p:nvSpPr>
        <p:spPr>
          <a:xfrm>
            <a:off x="1202919" y="284176"/>
            <a:ext cx="9784200" cy="1508700"/>
          </a:xfrm>
          <a:prstGeom prst="rect">
            <a:avLst/>
          </a:prstGeom>
          <a:noFill/>
          <a:ln>
            <a:noFill/>
          </a:ln>
        </p:spPr>
        <p:txBody>
          <a:bodyPr anchorCtr="0" anchor="ctr" bIns="45700" lIns="91425" spcFirstLastPara="1" rIns="91425" wrap="square" tIns="45700">
            <a:normAutofit/>
          </a:bodyPr>
          <a:lstStyle/>
          <a:p>
            <a:pPr indent="0" lvl="0" marL="0" rtl="0" algn="l">
              <a:lnSpc>
                <a:spcPct val="85000"/>
              </a:lnSpc>
              <a:spcBef>
                <a:spcPts val="0"/>
              </a:spcBef>
              <a:spcAft>
                <a:spcPts val="0"/>
              </a:spcAft>
              <a:buSzPts val="1800"/>
              <a:buNone/>
            </a:pPr>
            <a:r>
              <a:rPr lang="en-US"/>
              <a:t>Recommendations</a:t>
            </a:r>
            <a:endParaRPr/>
          </a:p>
        </p:txBody>
      </p:sp>
      <p:sp>
        <p:nvSpPr>
          <p:cNvPr id="475" name="Google Shape;475;g237667444a3_0_0"/>
          <p:cNvSpPr txBox="1"/>
          <p:nvPr>
            <p:ph idx="1" type="body"/>
          </p:nvPr>
        </p:nvSpPr>
        <p:spPr>
          <a:xfrm>
            <a:off x="1203900" y="2034225"/>
            <a:ext cx="9784200" cy="46923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200"/>
              </a:spcBef>
              <a:spcAft>
                <a:spcPts val="0"/>
              </a:spcAft>
              <a:buSzPts val="1800"/>
              <a:buAutoNum type="arabicPeriod"/>
            </a:pPr>
            <a:r>
              <a:rPr lang="en-US"/>
              <a:t>Relate CARIBE EWS Performance Goals to UNODTP Objectives</a:t>
            </a:r>
            <a:endParaRPr/>
          </a:p>
          <a:p>
            <a:pPr indent="-342900" lvl="0" marL="457200" rtl="0" algn="l">
              <a:lnSpc>
                <a:spcPct val="90000"/>
              </a:lnSpc>
              <a:spcBef>
                <a:spcPts val="0"/>
              </a:spcBef>
              <a:spcAft>
                <a:spcPts val="0"/>
              </a:spcAft>
              <a:buSzPts val="1800"/>
              <a:buAutoNum type="arabicPeriod"/>
            </a:pPr>
            <a:r>
              <a:rPr lang="en-US"/>
              <a:t>Re-align CARIBE EWS  WGs to support UNODP Objectives</a:t>
            </a:r>
            <a:endParaRPr/>
          </a:p>
          <a:p>
            <a:pPr indent="-342900" lvl="0" marL="457200" rtl="0" algn="l">
              <a:lnSpc>
                <a:spcPct val="90000"/>
              </a:lnSpc>
              <a:spcBef>
                <a:spcPts val="0"/>
              </a:spcBef>
              <a:spcAft>
                <a:spcPts val="0"/>
              </a:spcAft>
              <a:buSzPts val="1800"/>
              <a:buAutoNum type="arabicPeriod"/>
            </a:pPr>
            <a:r>
              <a:rPr lang="en-US"/>
              <a:t>Establish CARIBE EWS Tsunami Test Bed</a:t>
            </a:r>
            <a:endParaRPr/>
          </a:p>
          <a:p>
            <a:pPr indent="-342900" lvl="0" marL="457200" rtl="0" algn="l">
              <a:lnSpc>
                <a:spcPct val="90000"/>
              </a:lnSpc>
              <a:spcBef>
                <a:spcPts val="0"/>
              </a:spcBef>
              <a:spcAft>
                <a:spcPts val="0"/>
              </a:spcAft>
              <a:buSzPts val="1800"/>
              <a:buAutoNum type="arabicPeriod"/>
            </a:pPr>
            <a:r>
              <a:rPr lang="en-US">
                <a:extLst>
                  <a:ext uri="http://customooxmlschemas.google.com/">
                    <go:slidesCustomData xmlns:go="http://customooxmlschemas.google.com/" textRoundtripDataId="1"/>
                  </a:ext>
                </a:extLst>
              </a:rPr>
              <a:t>Recommend that a study should be conducted to demonstrate improvement in EEW and TEW times with 2-4 variations on SMART Cable designs for the CARIBE-EWS region.</a:t>
            </a:r>
            <a:endParaRPr>
              <a:extLst>
                <a:ext uri="http://customooxmlschemas.google.com/">
                  <go:slidesCustomData xmlns:go="http://customooxmlschemas.google.com/" textRoundtripDataId="2"/>
                </a:ext>
              </a:extLst>
            </a:endParaRPr>
          </a:p>
          <a:p>
            <a:pPr indent="-342900" lvl="0" marL="457200" rtl="0" algn="l">
              <a:lnSpc>
                <a:spcPct val="90000"/>
              </a:lnSpc>
              <a:spcBef>
                <a:spcPts val="0"/>
              </a:spcBef>
              <a:spcAft>
                <a:spcPts val="0"/>
              </a:spcAft>
              <a:buSzPts val="1800"/>
              <a:buAutoNum type="arabicPeriod"/>
            </a:pPr>
            <a:r>
              <a:rPr lang="en-US">
                <a:extLst>
                  <a:ext uri="http://customooxmlschemas.google.com/">
                    <go:slidesCustomData xmlns:go="http://customooxmlschemas.google.com/" textRoundtripDataId="3"/>
                  </a:ext>
                </a:extLst>
              </a:rPr>
              <a:t>Recommend that industry should be engaged to understand which telecom cables are scheduled for replacement or new installations in the CARIBE-EWS region.</a:t>
            </a:r>
            <a:endParaRPr/>
          </a:p>
          <a:p>
            <a:pPr indent="-342900" lvl="0" marL="457200" rtl="0" algn="l">
              <a:lnSpc>
                <a:spcPct val="90000"/>
              </a:lnSpc>
              <a:spcBef>
                <a:spcPts val="0"/>
              </a:spcBef>
              <a:spcAft>
                <a:spcPts val="0"/>
              </a:spcAft>
              <a:buSzPts val="1800"/>
              <a:buAutoNum type="arabicPeriod"/>
            </a:pPr>
            <a:r>
              <a:rPr lang="en-US"/>
              <a:t>Identify resources and strategy for scaling up the UNESCO/IOC Tsunami Ready Recognition Programme in the CARIBE-EWS region</a:t>
            </a:r>
            <a:endParaRPr/>
          </a:p>
          <a:p>
            <a:pPr indent="-342900" lvl="0" marL="457200" rtl="0" algn="l">
              <a:lnSpc>
                <a:spcPct val="90000"/>
              </a:lnSpc>
              <a:spcBef>
                <a:spcPts val="0"/>
              </a:spcBef>
              <a:spcAft>
                <a:spcPts val="0"/>
              </a:spcAft>
              <a:buSzPts val="1800"/>
              <a:buAutoNum type="arabicPeriod"/>
            </a:pPr>
            <a:r>
              <a:rPr lang="en-US"/>
              <a:t>Identify a mechanism to cross credit other Members States assessment, preparedness and response efforts with the UNESCO/IOC Tsunami Ready Programme.</a:t>
            </a:r>
            <a:endParaRPr/>
          </a:p>
          <a:p>
            <a:pPr indent="0" lvl="0" marL="0" rtl="0" algn="l">
              <a:lnSpc>
                <a:spcPct val="90000"/>
              </a:lnSpc>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grpSp>
        <p:nvGrpSpPr>
          <p:cNvPr id="130" name="Google Shape;130;p8"/>
          <p:cNvGrpSpPr/>
          <p:nvPr/>
        </p:nvGrpSpPr>
        <p:grpSpPr>
          <a:xfrm>
            <a:off x="420345" y="1883811"/>
            <a:ext cx="11147039" cy="4821522"/>
            <a:chOff x="309997" y="1746"/>
            <a:chExt cx="11147039" cy="4821522"/>
          </a:xfrm>
        </p:grpSpPr>
        <p:sp>
          <p:nvSpPr>
            <p:cNvPr id="131" name="Google Shape;131;p8"/>
            <p:cNvSpPr/>
            <p:nvPr/>
          </p:nvSpPr>
          <p:spPr>
            <a:xfrm rot="10800000">
              <a:off x="1048695" y="82061"/>
              <a:ext cx="9688110" cy="523139"/>
            </a:xfrm>
            <a:prstGeom prst="homePlate">
              <a:avLst>
                <a:gd fmla="val 50000" name="adj"/>
              </a:avLst>
            </a:prstGeom>
            <a:solidFill>
              <a:srgbClr val="00B0F0"/>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8"/>
            <p:cNvSpPr txBox="1"/>
            <p:nvPr/>
          </p:nvSpPr>
          <p:spPr>
            <a:xfrm>
              <a:off x="1179480" y="82061"/>
              <a:ext cx="9557325" cy="523139"/>
            </a:xfrm>
            <a:prstGeom prst="rect">
              <a:avLst/>
            </a:prstGeom>
            <a:noFill/>
            <a:ln>
              <a:noFill/>
            </a:ln>
          </p:spPr>
          <p:txBody>
            <a:bodyPr anchorCtr="0" anchor="ctr" bIns="60950" lIns="210525" spcFirstLastPara="1" rIns="113775" wrap="square" tIns="60950">
              <a:noAutofit/>
            </a:bodyPr>
            <a:lstStyle/>
            <a:p>
              <a:pPr indent="-265113" lvl="0" marL="265113" marR="0" rtl="0" algn="just">
                <a:lnSpc>
                  <a:spcPct val="90000"/>
                </a:lnSpc>
                <a:spcBef>
                  <a:spcPts val="0"/>
                </a:spcBef>
                <a:spcAft>
                  <a:spcPts val="0"/>
                </a:spcAft>
                <a:buClr>
                  <a:srgbClr val="FFFF00"/>
                </a:buClr>
                <a:buSzPts val="1600"/>
                <a:buFont typeface="Corbel"/>
                <a:buNone/>
              </a:pPr>
              <a:r>
                <a:rPr b="1" i="0" lang="en-US" sz="1600" u="none" cap="none" strike="noStrike">
                  <a:solidFill>
                    <a:srgbClr val="FFFF00"/>
                  </a:solidFill>
                  <a:latin typeface="Gill Sans"/>
                  <a:ea typeface="Gill Sans"/>
                  <a:cs typeface="Gill Sans"/>
                  <a:sym typeface="Gill Sans"/>
                </a:rPr>
                <a:t>1. Tsunami Risk Knowledge: </a:t>
              </a:r>
              <a:r>
                <a:rPr b="1" i="0" lang="en-US" sz="1600" u="none" cap="none" strike="noStrike">
                  <a:solidFill>
                    <a:schemeClr val="lt1"/>
                  </a:solidFill>
                  <a:latin typeface="Gill Sans"/>
                  <a:ea typeface="Gill Sans"/>
                  <a:cs typeface="Gill Sans"/>
                  <a:sym typeface="Gill Sans"/>
                </a:rPr>
                <a:t>Identify and prioritise at-risk communities</a:t>
              </a:r>
              <a:endParaRPr b="0" i="0" sz="1600" u="none" cap="none" strike="noStrike">
                <a:solidFill>
                  <a:schemeClr val="lt1"/>
                </a:solidFill>
                <a:latin typeface="Corbel"/>
                <a:ea typeface="Corbel"/>
                <a:cs typeface="Corbel"/>
                <a:sym typeface="Corbel"/>
              </a:endParaRPr>
            </a:p>
          </p:txBody>
        </p:sp>
        <p:sp>
          <p:nvSpPr>
            <p:cNvPr id="133" name="Google Shape;133;p8"/>
            <p:cNvSpPr/>
            <p:nvPr/>
          </p:nvSpPr>
          <p:spPr>
            <a:xfrm>
              <a:off x="541948" y="1746"/>
              <a:ext cx="692936" cy="714849"/>
            </a:xfrm>
            <a:prstGeom prst="ellipse">
              <a:avLst/>
            </a:prstGeom>
            <a:blipFill rotWithShape="1">
              <a:blip r:embed="rId3">
                <a:alphaModFix/>
              </a:blip>
              <a:stretch>
                <a:fillRect b="-23995" l="0" r="0" t="-23995"/>
              </a:stretch>
            </a:blip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8"/>
            <p:cNvSpPr/>
            <p:nvPr/>
          </p:nvSpPr>
          <p:spPr>
            <a:xfrm rot="10800000">
              <a:off x="1440150" y="797024"/>
              <a:ext cx="9611554" cy="762166"/>
            </a:xfrm>
            <a:prstGeom prst="homePlate">
              <a:avLst>
                <a:gd fmla="val 50000" name="adj"/>
              </a:avLst>
            </a:prstGeom>
            <a:solidFill>
              <a:srgbClr val="00B0F0"/>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8"/>
            <p:cNvSpPr txBox="1"/>
            <p:nvPr/>
          </p:nvSpPr>
          <p:spPr>
            <a:xfrm>
              <a:off x="1630691" y="797024"/>
              <a:ext cx="9421013" cy="762166"/>
            </a:xfrm>
            <a:prstGeom prst="rect">
              <a:avLst/>
            </a:prstGeom>
            <a:noFill/>
            <a:ln>
              <a:noFill/>
            </a:ln>
          </p:spPr>
          <p:txBody>
            <a:bodyPr anchorCtr="0" anchor="ctr" bIns="60950" lIns="210525" spcFirstLastPara="1" rIns="113775" wrap="square" tIns="60950">
              <a:noAutofit/>
            </a:bodyPr>
            <a:lstStyle/>
            <a:p>
              <a:pPr indent="-265113" lvl="0" marL="265113" marR="0" rtl="0" algn="just">
                <a:lnSpc>
                  <a:spcPct val="90000"/>
                </a:lnSpc>
                <a:spcBef>
                  <a:spcPts val="0"/>
                </a:spcBef>
                <a:spcAft>
                  <a:spcPts val="0"/>
                </a:spcAft>
                <a:buClr>
                  <a:srgbClr val="FFFF00"/>
                </a:buClr>
                <a:buSzPts val="1600"/>
                <a:buFont typeface="Corbel"/>
                <a:buNone/>
              </a:pPr>
              <a:r>
                <a:rPr b="1" i="0" lang="en-US" sz="1600" u="none" cap="none" strike="noStrike">
                  <a:solidFill>
                    <a:srgbClr val="FFFF00"/>
                  </a:solidFill>
                  <a:latin typeface="Gill Sans"/>
                  <a:ea typeface="Gill Sans"/>
                  <a:cs typeface="Gill Sans"/>
                  <a:sym typeface="Gill Sans"/>
                </a:rPr>
                <a:t>2. Tsunami Detection, Analysis and Forecasting: </a:t>
              </a:r>
              <a:r>
                <a:rPr b="1" i="0" lang="en-US" sz="1600" u="none" cap="none" strike="noStrike">
                  <a:solidFill>
                    <a:schemeClr val="lt1"/>
                  </a:solidFill>
                  <a:latin typeface="Gill Sans"/>
                  <a:ea typeface="Gill Sans"/>
                  <a:cs typeface="Gill Sans"/>
                  <a:sym typeface="Gill Sans"/>
                </a:rPr>
                <a:t>Expand existing, and deploy new observing technologies and warning systems </a:t>
              </a:r>
              <a:endParaRPr b="1" i="0" sz="1600" u="none" cap="none" strike="noStrike">
                <a:solidFill>
                  <a:srgbClr val="FFFF00"/>
                </a:solidFill>
                <a:latin typeface="Gill Sans"/>
                <a:ea typeface="Gill Sans"/>
                <a:cs typeface="Gill Sans"/>
                <a:sym typeface="Gill Sans"/>
              </a:endParaRPr>
            </a:p>
          </p:txBody>
        </p:sp>
        <p:sp>
          <p:nvSpPr>
            <p:cNvPr id="136" name="Google Shape;136;p8"/>
            <p:cNvSpPr/>
            <p:nvPr/>
          </p:nvSpPr>
          <p:spPr>
            <a:xfrm>
              <a:off x="964938" y="857787"/>
              <a:ext cx="708008" cy="706313"/>
            </a:xfrm>
            <a:prstGeom prst="ellipse">
              <a:avLst/>
            </a:prstGeom>
            <a:blipFill rotWithShape="1">
              <a:blip r:embed="rId4">
                <a:alphaModFix/>
              </a:blip>
              <a:stretch>
                <a:fillRect b="0" l="-9996" r="-9996" t="0"/>
              </a:stretch>
            </a:blip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8"/>
            <p:cNvSpPr/>
            <p:nvPr/>
          </p:nvSpPr>
          <p:spPr>
            <a:xfrm rot="10800000">
              <a:off x="689813" y="1782480"/>
              <a:ext cx="10610949" cy="743437"/>
            </a:xfrm>
            <a:prstGeom prst="homePlate">
              <a:avLst>
                <a:gd fmla="val 50000" name="adj"/>
              </a:avLst>
            </a:prstGeom>
            <a:solidFill>
              <a:srgbClr val="00B0F0"/>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8"/>
            <p:cNvSpPr txBox="1"/>
            <p:nvPr/>
          </p:nvSpPr>
          <p:spPr>
            <a:xfrm>
              <a:off x="875672" y="1782480"/>
              <a:ext cx="10425090" cy="743437"/>
            </a:xfrm>
            <a:prstGeom prst="rect">
              <a:avLst/>
            </a:prstGeom>
            <a:noFill/>
            <a:ln>
              <a:noFill/>
            </a:ln>
          </p:spPr>
          <p:txBody>
            <a:bodyPr anchorCtr="0" anchor="ctr" bIns="60950" lIns="210525" spcFirstLastPara="1" rIns="113775" wrap="square" tIns="60950">
              <a:noAutofit/>
            </a:bodyPr>
            <a:lstStyle/>
            <a:p>
              <a:pPr indent="-446088" lvl="0" marL="446088" marR="0" rtl="0" algn="just">
                <a:lnSpc>
                  <a:spcPct val="90000"/>
                </a:lnSpc>
                <a:spcBef>
                  <a:spcPts val="0"/>
                </a:spcBef>
                <a:spcAft>
                  <a:spcPts val="0"/>
                </a:spcAft>
                <a:buClr>
                  <a:srgbClr val="FFFF00"/>
                </a:buClr>
                <a:buSzPts val="1600"/>
                <a:buFont typeface="Corbel"/>
                <a:buNone/>
              </a:pPr>
              <a:r>
                <a:rPr b="1" i="0" lang="en-US" sz="1600" u="none" cap="none" strike="noStrike">
                  <a:solidFill>
                    <a:srgbClr val="FFFF00"/>
                  </a:solidFill>
                  <a:latin typeface="Gill Sans"/>
                  <a:ea typeface="Gill Sans"/>
                  <a:cs typeface="Gill Sans"/>
                  <a:sym typeface="Gill Sans"/>
                </a:rPr>
                <a:t>3. Warning, Dissemination and Communication: </a:t>
              </a:r>
              <a:r>
                <a:rPr b="1" i="0" lang="en-US" sz="1600" u="none" cap="none" strike="noStrike">
                  <a:solidFill>
                    <a:schemeClr val="lt1"/>
                  </a:solidFill>
                  <a:latin typeface="Gill Sans"/>
                  <a:ea typeface="Gill Sans"/>
                  <a:cs typeface="Gill Sans"/>
                  <a:sym typeface="Gill Sans"/>
                </a:rPr>
                <a:t>Access to data, tools, communication platforms, protocols and training to effectively warn coastal and maritime communities</a:t>
              </a:r>
              <a:endParaRPr b="1" i="0" sz="1600" u="none" cap="none" strike="noStrike">
                <a:solidFill>
                  <a:srgbClr val="FFFF00"/>
                </a:solidFill>
                <a:latin typeface="Gill Sans"/>
                <a:ea typeface="Gill Sans"/>
                <a:cs typeface="Gill Sans"/>
                <a:sym typeface="Gill Sans"/>
              </a:endParaRPr>
            </a:p>
          </p:txBody>
        </p:sp>
        <p:sp>
          <p:nvSpPr>
            <p:cNvPr id="139" name="Google Shape;139;p8"/>
            <p:cNvSpPr/>
            <p:nvPr/>
          </p:nvSpPr>
          <p:spPr>
            <a:xfrm>
              <a:off x="309997" y="1791763"/>
              <a:ext cx="709512" cy="677988"/>
            </a:xfrm>
            <a:prstGeom prst="ellipse">
              <a:avLst/>
            </a:prstGeom>
            <a:blipFill rotWithShape="1">
              <a:blip r:embed="rId5">
                <a:alphaModFix/>
              </a:blip>
              <a:stretch>
                <a:fillRect b="0" l="-43991" r="-43989" t="0"/>
              </a:stretch>
            </a:blip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8"/>
            <p:cNvSpPr/>
            <p:nvPr/>
          </p:nvSpPr>
          <p:spPr>
            <a:xfrm rot="10800000">
              <a:off x="1536558" y="2792742"/>
              <a:ext cx="9920478" cy="480659"/>
            </a:xfrm>
            <a:prstGeom prst="homePlate">
              <a:avLst>
                <a:gd fmla="val 50000" name="adj"/>
              </a:avLst>
            </a:prstGeom>
            <a:solidFill>
              <a:srgbClr val="00B0F0"/>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8"/>
            <p:cNvSpPr txBox="1"/>
            <p:nvPr/>
          </p:nvSpPr>
          <p:spPr>
            <a:xfrm>
              <a:off x="1656723" y="2792742"/>
              <a:ext cx="9800313" cy="480659"/>
            </a:xfrm>
            <a:prstGeom prst="rect">
              <a:avLst/>
            </a:prstGeom>
            <a:noFill/>
            <a:ln>
              <a:noFill/>
            </a:ln>
          </p:spPr>
          <p:txBody>
            <a:bodyPr anchorCtr="0" anchor="ctr" bIns="60950" lIns="210525" spcFirstLastPara="1" rIns="113775" wrap="square" tIns="60950">
              <a:noAutofit/>
            </a:bodyPr>
            <a:lstStyle/>
            <a:p>
              <a:pPr indent="-360363" lvl="0" marL="360363" marR="0" rtl="0" algn="just">
                <a:lnSpc>
                  <a:spcPct val="90000"/>
                </a:lnSpc>
                <a:spcBef>
                  <a:spcPts val="0"/>
                </a:spcBef>
                <a:spcAft>
                  <a:spcPts val="0"/>
                </a:spcAft>
                <a:buClr>
                  <a:srgbClr val="FFFF00"/>
                </a:buClr>
                <a:buSzPts val="1600"/>
                <a:buFont typeface="Gill Sans"/>
                <a:buNone/>
              </a:pPr>
              <a:r>
                <a:rPr b="1" i="0" lang="en-US" sz="1600" u="none" cap="none" strike="noStrike">
                  <a:solidFill>
                    <a:srgbClr val="FFFF00"/>
                  </a:solidFill>
                  <a:latin typeface="Gill Sans"/>
                  <a:ea typeface="Gill Sans"/>
                  <a:cs typeface="Gill Sans"/>
                  <a:sym typeface="Gill Sans"/>
                </a:rPr>
                <a:t>4. Preparedness and Response Capabilities: </a:t>
              </a:r>
              <a:r>
                <a:rPr b="1" i="0" lang="en-US" sz="1600" u="none" cap="none" strike="noStrike">
                  <a:solidFill>
                    <a:schemeClr val="lt1"/>
                  </a:solidFill>
                  <a:latin typeface="Gill Sans"/>
                  <a:ea typeface="Gill Sans"/>
                  <a:cs typeface="Gill Sans"/>
                  <a:sym typeface="Gill Sans"/>
                </a:rPr>
                <a:t>To build tsunami-resilient communities</a:t>
              </a:r>
              <a:r>
                <a:rPr b="1" i="0" lang="en-US" sz="1600" u="none" cap="none" strike="noStrike">
                  <a:solidFill>
                    <a:srgbClr val="FFFF00"/>
                  </a:solidFill>
                  <a:latin typeface="Gill Sans"/>
                  <a:ea typeface="Gill Sans"/>
                  <a:cs typeface="Gill Sans"/>
                  <a:sym typeface="Gill Sans"/>
                </a:rPr>
                <a:t>  </a:t>
              </a:r>
              <a:endParaRPr b="0" i="0" sz="1400" u="none" cap="none" strike="noStrike">
                <a:solidFill>
                  <a:srgbClr val="000000"/>
                </a:solidFill>
                <a:latin typeface="Arial"/>
                <a:ea typeface="Arial"/>
                <a:cs typeface="Arial"/>
                <a:sym typeface="Arial"/>
              </a:endParaRPr>
            </a:p>
          </p:txBody>
        </p:sp>
        <p:sp>
          <p:nvSpPr>
            <p:cNvPr id="142" name="Google Shape;142;p8"/>
            <p:cNvSpPr/>
            <p:nvPr/>
          </p:nvSpPr>
          <p:spPr>
            <a:xfrm>
              <a:off x="1126956" y="2690915"/>
              <a:ext cx="716205" cy="717981"/>
            </a:xfrm>
            <a:prstGeom prst="ellipse">
              <a:avLst/>
            </a:prstGeom>
            <a:blipFill rotWithShape="1">
              <a:blip r:embed="rId6">
                <a:alphaModFix/>
              </a:blip>
              <a:stretch>
                <a:fillRect b="0" l="-38993" r="-38993" t="0"/>
              </a:stretch>
            </a:blip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8"/>
            <p:cNvSpPr/>
            <p:nvPr/>
          </p:nvSpPr>
          <p:spPr>
            <a:xfrm rot="10800000">
              <a:off x="1113803" y="3574114"/>
              <a:ext cx="9598139" cy="490422"/>
            </a:xfrm>
            <a:prstGeom prst="homePlate">
              <a:avLst>
                <a:gd fmla="val 50000" name="adj"/>
              </a:avLst>
            </a:prstGeom>
            <a:solidFill>
              <a:srgbClr val="00B0F0"/>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8"/>
            <p:cNvSpPr txBox="1"/>
            <p:nvPr/>
          </p:nvSpPr>
          <p:spPr>
            <a:xfrm>
              <a:off x="1236408" y="3574114"/>
              <a:ext cx="9475534" cy="490422"/>
            </a:xfrm>
            <a:prstGeom prst="rect">
              <a:avLst/>
            </a:prstGeom>
            <a:noFill/>
            <a:ln>
              <a:noFill/>
            </a:ln>
          </p:spPr>
          <p:txBody>
            <a:bodyPr anchorCtr="0" anchor="ctr" bIns="60950" lIns="210525" spcFirstLastPara="1" rIns="113775" wrap="square" tIns="60950">
              <a:noAutofit/>
            </a:bodyPr>
            <a:lstStyle/>
            <a:p>
              <a:pPr indent="-360363" lvl="0" marL="360363" marR="0" rtl="0" algn="just">
                <a:lnSpc>
                  <a:spcPct val="90000"/>
                </a:lnSpc>
                <a:spcBef>
                  <a:spcPts val="0"/>
                </a:spcBef>
                <a:spcAft>
                  <a:spcPts val="0"/>
                </a:spcAft>
                <a:buClr>
                  <a:srgbClr val="FFFF00"/>
                </a:buClr>
                <a:buSzPts val="1600"/>
                <a:buFont typeface="Gill Sans"/>
                <a:buNone/>
              </a:pPr>
              <a:r>
                <a:rPr b="1" i="0" lang="en-US" sz="1600" u="none" cap="none" strike="noStrike">
                  <a:solidFill>
                    <a:srgbClr val="FFFF00"/>
                  </a:solidFill>
                  <a:latin typeface="Gill Sans"/>
                  <a:ea typeface="Gill Sans"/>
                  <a:cs typeface="Gill Sans"/>
                  <a:sym typeface="Gill Sans"/>
                </a:rPr>
                <a:t> 5. Capacity Development, SIDS and LDCs, Multi-hazard Framework: </a:t>
              </a:r>
              <a:r>
                <a:rPr b="1" i="0" lang="en-US" sz="1600" u="none" cap="none" strike="noStrike">
                  <a:solidFill>
                    <a:schemeClr val="lt1"/>
                  </a:solidFill>
                  <a:latin typeface="Gill Sans"/>
                  <a:ea typeface="Gill Sans"/>
                  <a:cs typeface="Gill Sans"/>
                  <a:sym typeface="Gill Sans"/>
                </a:rPr>
                <a:t>Underpinning elements</a:t>
              </a:r>
              <a:endParaRPr b="0" i="0" sz="1400" u="none" cap="none" strike="noStrike">
                <a:solidFill>
                  <a:srgbClr val="000000"/>
                </a:solidFill>
                <a:latin typeface="Arial"/>
                <a:ea typeface="Arial"/>
                <a:cs typeface="Arial"/>
                <a:sym typeface="Arial"/>
              </a:endParaRPr>
            </a:p>
          </p:txBody>
        </p:sp>
        <p:sp>
          <p:nvSpPr>
            <p:cNvPr id="145" name="Google Shape;145;p8"/>
            <p:cNvSpPr/>
            <p:nvPr/>
          </p:nvSpPr>
          <p:spPr>
            <a:xfrm>
              <a:off x="590129" y="3466347"/>
              <a:ext cx="716157" cy="691127"/>
            </a:xfrm>
            <a:prstGeom prst="ellipse">
              <a:avLst/>
            </a:prstGeom>
            <a:blipFill rotWithShape="1">
              <a:blip r:embed="rId7">
                <a:alphaModFix/>
              </a:blip>
              <a:stretch>
                <a:fillRect b="0" l="-34993" r="-34993" t="0"/>
              </a:stretch>
            </a:blip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8"/>
            <p:cNvSpPr/>
            <p:nvPr/>
          </p:nvSpPr>
          <p:spPr>
            <a:xfrm rot="10800000">
              <a:off x="1878202" y="4345855"/>
              <a:ext cx="7709597" cy="477413"/>
            </a:xfrm>
            <a:prstGeom prst="homePlate">
              <a:avLst>
                <a:gd fmla="val 50000" name="adj"/>
              </a:avLst>
            </a:prstGeom>
            <a:solidFill>
              <a:srgbClr val="00B0F0"/>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8"/>
            <p:cNvSpPr txBox="1"/>
            <p:nvPr/>
          </p:nvSpPr>
          <p:spPr>
            <a:xfrm>
              <a:off x="1997555" y="4345855"/>
              <a:ext cx="7590244" cy="477413"/>
            </a:xfrm>
            <a:prstGeom prst="rect">
              <a:avLst/>
            </a:prstGeom>
            <a:noFill/>
            <a:ln>
              <a:noFill/>
            </a:ln>
          </p:spPr>
          <p:txBody>
            <a:bodyPr anchorCtr="0" anchor="ctr" bIns="60950" lIns="210525" spcFirstLastPara="1" rIns="113775" wrap="square" tIns="60950">
              <a:noAutofit/>
            </a:bodyPr>
            <a:lstStyle/>
            <a:p>
              <a:pPr indent="-360363" lvl="0" marL="360363" marR="0" rtl="0" algn="just">
                <a:lnSpc>
                  <a:spcPct val="90000"/>
                </a:lnSpc>
                <a:spcBef>
                  <a:spcPts val="0"/>
                </a:spcBef>
                <a:spcAft>
                  <a:spcPts val="0"/>
                </a:spcAft>
                <a:buClr>
                  <a:srgbClr val="FFFF00"/>
                </a:buClr>
                <a:buSzPts val="1600"/>
                <a:buFont typeface="Gill Sans"/>
                <a:buNone/>
              </a:pPr>
              <a:r>
                <a:rPr b="1" i="0" lang="en-US" sz="1600" u="none" cap="none" strike="noStrike">
                  <a:solidFill>
                    <a:srgbClr val="FFFF00"/>
                  </a:solidFill>
                  <a:latin typeface="Gill Sans"/>
                  <a:ea typeface="Gill Sans"/>
                  <a:cs typeface="Gill Sans"/>
                  <a:sym typeface="Gill Sans"/>
                </a:rPr>
                <a:t> 6. Governance and Pathways to Implementation</a:t>
              </a:r>
              <a:endParaRPr b="0" i="0" sz="1400" u="none" cap="none" strike="noStrike">
                <a:solidFill>
                  <a:srgbClr val="000000"/>
                </a:solidFill>
                <a:latin typeface="Arial"/>
                <a:ea typeface="Arial"/>
                <a:cs typeface="Arial"/>
                <a:sym typeface="Arial"/>
              </a:endParaRPr>
            </a:p>
          </p:txBody>
        </p:sp>
        <p:sp>
          <p:nvSpPr>
            <p:cNvPr id="148" name="Google Shape;148;p8"/>
            <p:cNvSpPr/>
            <p:nvPr/>
          </p:nvSpPr>
          <p:spPr>
            <a:xfrm>
              <a:off x="1321111" y="4139680"/>
              <a:ext cx="693218" cy="683588"/>
            </a:xfrm>
            <a:prstGeom prst="ellipse">
              <a:avLst/>
            </a:prstGeom>
            <a:blipFill rotWithShape="1">
              <a:blip r:embed="rId8">
                <a:alphaModFix/>
              </a:blip>
              <a:stretch>
                <a:fillRect b="0" l="-37990" r="-37988" t="0"/>
              </a:stretch>
            </a:blip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9" name="Google Shape;149;p8"/>
          <p:cNvSpPr txBox="1"/>
          <p:nvPr>
            <p:ph type="title"/>
          </p:nvPr>
        </p:nvSpPr>
        <p:spPr>
          <a:xfrm>
            <a:off x="0" y="459176"/>
            <a:ext cx="12192000" cy="1039839"/>
          </a:xfrm>
          <a:prstGeom prst="rect">
            <a:avLst/>
          </a:prstGeom>
          <a:noFill/>
          <a:ln>
            <a:noFill/>
          </a:ln>
        </p:spPr>
        <p:txBody>
          <a:bodyPr anchorCtr="0" anchor="ctr" bIns="45700" lIns="91425" spcFirstLastPara="1" rIns="91425" wrap="square" tIns="45700">
            <a:noAutofit/>
          </a:bodyPr>
          <a:lstStyle/>
          <a:p>
            <a:pPr indent="0" lvl="0" marL="0" rtl="0" algn="ctr">
              <a:lnSpc>
                <a:spcPct val="85000"/>
              </a:lnSpc>
              <a:spcBef>
                <a:spcPts val="0"/>
              </a:spcBef>
              <a:spcAft>
                <a:spcPts val="0"/>
              </a:spcAft>
              <a:buClr>
                <a:schemeClr val="dk2"/>
              </a:buClr>
              <a:buSzPts val="3200"/>
              <a:buFont typeface="Gill Sans"/>
              <a:buNone/>
            </a:pPr>
            <a:r>
              <a:rPr b="1" lang="en-US" sz="3200" cap="none">
                <a:latin typeface="Gill Sans"/>
                <a:ea typeface="Gill Sans"/>
                <a:cs typeface="Gill Sans"/>
                <a:sym typeface="Gill Sans"/>
              </a:rPr>
              <a:t>Key Elements of the Research, Development &amp; Implementation Plan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g1e1d782c8fb_0_27"/>
          <p:cNvSpPr txBox="1"/>
          <p:nvPr>
            <p:ph type="title"/>
          </p:nvPr>
        </p:nvSpPr>
        <p:spPr>
          <a:xfrm>
            <a:off x="1202919" y="284176"/>
            <a:ext cx="9784200" cy="1508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Back-up</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87" name="Shape 487"/>
        <p:cNvGrpSpPr/>
        <p:nvPr/>
      </p:nvGrpSpPr>
      <p:grpSpPr>
        <a:xfrm>
          <a:off x="0" y="0"/>
          <a:ext cx="0" cy="0"/>
          <a:chOff x="0" y="0"/>
          <a:chExt cx="0" cy="0"/>
        </a:xfrm>
      </p:grpSpPr>
      <p:sp>
        <p:nvSpPr>
          <p:cNvPr id="488" name="Google Shape;488;p2"/>
          <p:cNvSpPr txBox="1"/>
          <p:nvPr>
            <p:ph idx="4294967295" type="body"/>
          </p:nvPr>
        </p:nvSpPr>
        <p:spPr>
          <a:xfrm>
            <a:off x="5985156" y="631987"/>
            <a:ext cx="6096000" cy="6083606"/>
          </a:xfrm>
          <a:prstGeom prst="rect">
            <a:avLst/>
          </a:prstGeom>
          <a:noFill/>
          <a:ln cap="flat" cmpd="sng" w="19050">
            <a:solidFill>
              <a:schemeClr val="lt1"/>
            </a:solidFill>
            <a:prstDash val="solid"/>
            <a:round/>
            <a:headEnd len="sm" w="sm" type="none"/>
            <a:tailEnd len="sm" w="sm" type="none"/>
          </a:ln>
        </p:spPr>
        <p:txBody>
          <a:bodyPr anchorCtr="0" anchor="t" bIns="45700" lIns="91425" spcFirstLastPara="1" rIns="91425" wrap="square" tIns="45700">
            <a:normAutofit fontScale="85000" lnSpcReduction="10000"/>
          </a:bodyPr>
          <a:lstStyle/>
          <a:p>
            <a:pPr indent="0" lvl="0" marL="0" rtl="0" algn="l">
              <a:lnSpc>
                <a:spcPct val="120000"/>
              </a:lnSpc>
              <a:spcBef>
                <a:spcPts val="0"/>
              </a:spcBef>
              <a:spcAft>
                <a:spcPts val="0"/>
              </a:spcAft>
              <a:buSzPct val="100000"/>
              <a:buNone/>
            </a:pPr>
            <a:r>
              <a:rPr b="1" lang="en-US" sz="2000">
                <a:solidFill>
                  <a:srgbClr val="FFFF00"/>
                </a:solidFill>
                <a:latin typeface="Arial"/>
                <a:ea typeface="Arial"/>
                <a:cs typeface="Arial"/>
                <a:sym typeface="Arial"/>
              </a:rPr>
              <a:t>Great progress since 2004</a:t>
            </a:r>
            <a:endParaRPr/>
          </a:p>
          <a:p>
            <a:pPr indent="-285750" lvl="2" marL="285750" rtl="0" algn="l">
              <a:lnSpc>
                <a:spcPct val="120000"/>
              </a:lnSpc>
              <a:spcBef>
                <a:spcPts val="0"/>
              </a:spcBef>
              <a:spcAft>
                <a:spcPts val="0"/>
              </a:spcAft>
              <a:buSzPct val="100000"/>
              <a:buFont typeface="Arial"/>
              <a:buChar char="•"/>
            </a:pPr>
            <a:r>
              <a:rPr lang="en-US" sz="2000">
                <a:latin typeface="Arial"/>
                <a:ea typeface="Arial"/>
                <a:cs typeface="Arial"/>
                <a:sym typeface="Arial"/>
              </a:rPr>
              <a:t>4 Regional Systems coordinated by the IOC UNESCO - PTWS, IOTWMS, CARIBE EWS, NEAMTWS</a:t>
            </a:r>
            <a:endParaRPr/>
          </a:p>
          <a:p>
            <a:pPr indent="-285750" lvl="2" marL="285750" rtl="0" algn="l">
              <a:lnSpc>
                <a:spcPct val="120000"/>
              </a:lnSpc>
              <a:spcBef>
                <a:spcPts val="0"/>
              </a:spcBef>
              <a:spcAft>
                <a:spcPts val="0"/>
              </a:spcAft>
              <a:buSzPct val="100000"/>
              <a:buFont typeface="Arial"/>
              <a:buChar char="•"/>
            </a:pPr>
            <a:r>
              <a:rPr lang="en-US" sz="2000">
                <a:latin typeface="Arial"/>
                <a:ea typeface="Arial"/>
                <a:cs typeface="Arial"/>
                <a:sym typeface="Arial"/>
              </a:rPr>
              <a:t>Operate as inter-operable “system-of-systems”</a:t>
            </a:r>
            <a:endParaRPr sz="2000">
              <a:latin typeface="Arial"/>
              <a:ea typeface="Arial"/>
              <a:cs typeface="Arial"/>
              <a:sym typeface="Arial"/>
            </a:endParaRPr>
          </a:p>
          <a:p>
            <a:pPr indent="-285750" lvl="0" marL="285750" rtl="0" algn="l">
              <a:lnSpc>
                <a:spcPct val="120000"/>
              </a:lnSpc>
              <a:spcBef>
                <a:spcPts val="0"/>
              </a:spcBef>
              <a:spcAft>
                <a:spcPts val="0"/>
              </a:spcAft>
              <a:buSzPct val="100000"/>
              <a:buFont typeface="Arial"/>
              <a:buChar char="•"/>
            </a:pPr>
            <a:r>
              <a:rPr lang="en-US" sz="2000">
                <a:latin typeface="Arial"/>
                <a:ea typeface="Arial"/>
                <a:cs typeface="Arial"/>
                <a:sym typeface="Arial"/>
              </a:rPr>
              <a:t>Network of NTWC/TWFPs receiving tsunami forecast information from one/more TSPs</a:t>
            </a:r>
            <a:endParaRPr/>
          </a:p>
          <a:p>
            <a:pPr indent="-285750" lvl="0" marL="285750" rtl="0" algn="l">
              <a:lnSpc>
                <a:spcPct val="120000"/>
              </a:lnSpc>
              <a:spcBef>
                <a:spcPts val="0"/>
              </a:spcBef>
              <a:spcAft>
                <a:spcPts val="0"/>
              </a:spcAft>
              <a:buSzPct val="100000"/>
              <a:buFont typeface="Arial"/>
              <a:buChar char="•"/>
            </a:pPr>
            <a:r>
              <a:rPr lang="en-US" sz="2000">
                <a:latin typeface="Arial"/>
                <a:ea typeface="Arial"/>
                <a:cs typeface="Arial"/>
                <a:sym typeface="Arial"/>
              </a:rPr>
              <a:t>Sovereign responsibility of NTWCs/TWFPs to provide warnings, watches, and advisories to their citizens</a:t>
            </a:r>
            <a:endParaRPr/>
          </a:p>
          <a:p>
            <a:pPr indent="-285750" lvl="0" marL="285750" rtl="0" algn="l">
              <a:lnSpc>
                <a:spcPct val="120000"/>
              </a:lnSpc>
              <a:spcBef>
                <a:spcPts val="0"/>
              </a:spcBef>
              <a:spcAft>
                <a:spcPts val="0"/>
              </a:spcAft>
              <a:buSzPct val="100000"/>
              <a:buFont typeface="Arial"/>
              <a:buChar char="•"/>
            </a:pPr>
            <a:r>
              <a:rPr lang="en-US" sz="2000">
                <a:latin typeface="Arial"/>
                <a:ea typeface="Arial"/>
                <a:cs typeface="Arial"/>
                <a:sym typeface="Arial"/>
              </a:rPr>
              <a:t>Seismic &amp; Sea Level Observing networks, models, computational, communication facilities, DSS and SOPs</a:t>
            </a:r>
            <a:endParaRPr/>
          </a:p>
          <a:p>
            <a:pPr indent="-285750" lvl="0" marL="285750" rtl="0" algn="l">
              <a:lnSpc>
                <a:spcPct val="120000"/>
              </a:lnSpc>
              <a:spcBef>
                <a:spcPts val="0"/>
              </a:spcBef>
              <a:spcAft>
                <a:spcPts val="0"/>
              </a:spcAft>
              <a:buSzPct val="100000"/>
              <a:buFont typeface="Arial"/>
              <a:buChar char="•"/>
            </a:pPr>
            <a:r>
              <a:rPr lang="en-US" sz="2000">
                <a:latin typeface="Arial"/>
                <a:ea typeface="Arial"/>
                <a:cs typeface="Arial"/>
                <a:sym typeface="Arial"/>
              </a:rPr>
              <a:t>Tsunami Ready</a:t>
            </a:r>
            <a:endParaRPr/>
          </a:p>
          <a:p>
            <a:pPr indent="-285750" lvl="0" marL="285750" rtl="0" algn="l">
              <a:lnSpc>
                <a:spcPct val="120000"/>
              </a:lnSpc>
              <a:spcBef>
                <a:spcPts val="0"/>
              </a:spcBef>
              <a:spcAft>
                <a:spcPts val="0"/>
              </a:spcAft>
              <a:buSzPct val="100000"/>
              <a:buFont typeface="Arial"/>
              <a:buChar char="•"/>
            </a:pPr>
            <a:r>
              <a:rPr lang="en-US" sz="2000">
                <a:latin typeface="Arial"/>
                <a:ea typeface="Arial"/>
                <a:cs typeface="Arial"/>
                <a:sym typeface="Arial"/>
              </a:rPr>
              <a:t>Successfully monitored and issued warnings for several events</a:t>
            </a:r>
            <a:endParaRPr/>
          </a:p>
          <a:p>
            <a:pPr indent="0" lvl="0" marL="0" rtl="0" algn="l">
              <a:lnSpc>
                <a:spcPct val="120000"/>
              </a:lnSpc>
              <a:spcBef>
                <a:spcPts val="0"/>
              </a:spcBef>
              <a:spcAft>
                <a:spcPts val="0"/>
              </a:spcAft>
              <a:buSzPct val="100000"/>
              <a:buNone/>
            </a:pPr>
            <a:r>
              <a:rPr b="1" lang="en-US" sz="2000">
                <a:solidFill>
                  <a:srgbClr val="FFFF00"/>
                </a:solidFill>
                <a:latin typeface="Arial"/>
                <a:ea typeface="Arial"/>
                <a:cs typeface="Arial"/>
                <a:sym typeface="Arial"/>
              </a:rPr>
              <a:t>Several challenges evidenced from recent events</a:t>
            </a:r>
            <a:endParaRPr/>
          </a:p>
          <a:p>
            <a:pPr indent="-285750" lvl="0" marL="285750" rtl="0" algn="l">
              <a:lnSpc>
                <a:spcPct val="120000"/>
              </a:lnSpc>
              <a:spcBef>
                <a:spcPts val="0"/>
              </a:spcBef>
              <a:spcAft>
                <a:spcPts val="0"/>
              </a:spcAft>
              <a:buSzPct val="100000"/>
              <a:buFont typeface="Arial"/>
              <a:buChar char="•"/>
            </a:pPr>
            <a:r>
              <a:rPr lang="en-US" sz="2000">
                <a:latin typeface="Arial"/>
                <a:ea typeface="Arial"/>
                <a:cs typeface="Arial"/>
                <a:sym typeface="Arial"/>
              </a:rPr>
              <a:t>Tsunami warning is race against time</a:t>
            </a:r>
            <a:r>
              <a:rPr b="1" lang="en-US" sz="2000">
                <a:solidFill>
                  <a:srgbClr val="FF0000"/>
                </a:solidFill>
                <a:latin typeface="Arial"/>
                <a:ea typeface="Arial"/>
                <a:cs typeface="Arial"/>
                <a:sym typeface="Arial"/>
              </a:rPr>
              <a:t> </a:t>
            </a:r>
            <a:r>
              <a:rPr b="1" lang="en-US" sz="2000">
                <a:latin typeface="Arial"/>
                <a:ea typeface="Arial"/>
                <a:cs typeface="Arial"/>
                <a:sym typeface="Arial"/>
              </a:rPr>
              <a:t> </a:t>
            </a:r>
            <a:r>
              <a:rPr lang="en-US" sz="2000">
                <a:latin typeface="Arial"/>
                <a:ea typeface="Arial"/>
                <a:cs typeface="Arial"/>
                <a:sym typeface="Arial"/>
              </a:rPr>
              <a:t>- Uncertainties in tsunami warning</a:t>
            </a:r>
            <a:endParaRPr/>
          </a:p>
          <a:p>
            <a:pPr indent="-285750" lvl="0" marL="285750" rtl="0" algn="l">
              <a:lnSpc>
                <a:spcPct val="120000"/>
              </a:lnSpc>
              <a:spcBef>
                <a:spcPts val="0"/>
              </a:spcBef>
              <a:spcAft>
                <a:spcPts val="0"/>
              </a:spcAft>
              <a:buSzPct val="100000"/>
              <a:buFont typeface="Arial"/>
              <a:buChar char="•"/>
            </a:pPr>
            <a:r>
              <a:rPr lang="en-US" sz="2000">
                <a:latin typeface="Arial"/>
                <a:ea typeface="Arial"/>
                <a:cs typeface="Arial"/>
                <a:sym typeface="Arial"/>
              </a:rPr>
              <a:t>Gaps in Warning and Response capabilities, specially for non-seismic and near-field sources</a:t>
            </a:r>
            <a:endParaRPr/>
          </a:p>
          <a:p>
            <a:pPr indent="-285750" lvl="0" marL="285750" rtl="0" algn="l">
              <a:lnSpc>
                <a:spcPct val="120000"/>
              </a:lnSpc>
              <a:spcBef>
                <a:spcPts val="0"/>
              </a:spcBef>
              <a:spcAft>
                <a:spcPts val="0"/>
              </a:spcAft>
              <a:buSzPct val="100000"/>
              <a:buFont typeface="Arial"/>
              <a:buChar char="•"/>
            </a:pPr>
            <a:r>
              <a:rPr lang="en-US" sz="2000">
                <a:latin typeface="Arial"/>
                <a:ea typeface="Arial"/>
                <a:cs typeface="Arial"/>
                <a:sym typeface="Arial"/>
              </a:rPr>
              <a:t>Gaps in SOPs and Early Warning Chains</a:t>
            </a:r>
            <a:endParaRPr/>
          </a:p>
          <a:p>
            <a:pPr indent="-285750" lvl="0" marL="285750" rtl="0" algn="l">
              <a:lnSpc>
                <a:spcPct val="120000"/>
              </a:lnSpc>
              <a:spcBef>
                <a:spcPts val="0"/>
              </a:spcBef>
              <a:spcAft>
                <a:spcPts val="0"/>
              </a:spcAft>
              <a:buSzPct val="100000"/>
              <a:buFont typeface="Arial"/>
              <a:buChar char="•"/>
            </a:pPr>
            <a:r>
              <a:rPr lang="en-US" sz="2000">
                <a:latin typeface="Arial"/>
                <a:ea typeface="Arial"/>
                <a:cs typeface="Arial"/>
                <a:sym typeface="Arial"/>
              </a:rPr>
              <a:t>Gaps in preparedness &amp; response</a:t>
            </a:r>
            <a:endParaRPr sz="2000">
              <a:latin typeface="Arial"/>
              <a:ea typeface="Arial"/>
              <a:cs typeface="Arial"/>
              <a:sym typeface="Arial"/>
            </a:endParaRPr>
          </a:p>
          <a:p>
            <a:pPr indent="-10157" lvl="0" marL="182880" rtl="0" algn="l">
              <a:lnSpc>
                <a:spcPct val="120000"/>
              </a:lnSpc>
              <a:spcBef>
                <a:spcPts val="1200"/>
              </a:spcBef>
              <a:spcAft>
                <a:spcPts val="0"/>
              </a:spcAft>
              <a:buSzPct val="100000"/>
              <a:buNone/>
            </a:pPr>
            <a:r>
              <a:t/>
            </a:r>
            <a:endParaRPr sz="3200"/>
          </a:p>
        </p:txBody>
      </p:sp>
      <p:sp>
        <p:nvSpPr>
          <p:cNvPr id="489" name="Google Shape;489;p2"/>
          <p:cNvSpPr txBox="1"/>
          <p:nvPr/>
        </p:nvSpPr>
        <p:spPr>
          <a:xfrm>
            <a:off x="2209800" y="5048071"/>
            <a:ext cx="138562" cy="369332"/>
          </a:xfrm>
          <a:prstGeom prst="rect">
            <a:avLst/>
          </a:prstGeom>
          <a:noFill/>
          <a:ln>
            <a:noFill/>
          </a:ln>
        </p:spPr>
        <p:txBody>
          <a:bodyPr anchorCtr="0" anchor="t" bIns="45700" lIns="68575" spcFirstLastPara="1" rIns="68575" wrap="square" tIns="45700">
            <a:spAutoFit/>
          </a:bodyPr>
          <a:lstStyle/>
          <a:p>
            <a:pPr indent="0" lvl="0" marL="0" marR="0" rtl="0" algn="l">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490" name="Google Shape;490;p2"/>
          <p:cNvGrpSpPr/>
          <p:nvPr/>
        </p:nvGrpSpPr>
        <p:grpSpPr>
          <a:xfrm>
            <a:off x="341302" y="656014"/>
            <a:ext cx="5544616" cy="2772986"/>
            <a:chOff x="3522445" y="684532"/>
            <a:chExt cx="5544616" cy="2772986"/>
          </a:xfrm>
        </p:grpSpPr>
        <p:pic>
          <p:nvPicPr>
            <p:cNvPr id="491" name="Google Shape;491;p2"/>
            <p:cNvPicPr preferRelativeResize="0"/>
            <p:nvPr/>
          </p:nvPicPr>
          <p:blipFill rotWithShape="1">
            <a:blip r:embed="rId3">
              <a:alphaModFix/>
            </a:blip>
            <a:srcRect b="0" l="0" r="0" t="0"/>
            <a:stretch/>
          </p:blipFill>
          <p:spPr>
            <a:xfrm>
              <a:off x="3522445" y="692696"/>
              <a:ext cx="5544616" cy="2764822"/>
            </a:xfrm>
            <a:prstGeom prst="rect">
              <a:avLst/>
            </a:prstGeom>
            <a:noFill/>
            <a:ln cap="flat" cmpd="sng" w="22225">
              <a:solidFill>
                <a:schemeClr val="lt1"/>
              </a:solidFill>
              <a:prstDash val="solid"/>
              <a:miter lim="800000"/>
              <a:headEnd len="sm" w="sm" type="none"/>
              <a:tailEnd len="sm" w="sm" type="none"/>
            </a:ln>
          </p:spPr>
        </p:pic>
        <p:sp>
          <p:nvSpPr>
            <p:cNvPr id="492" name="Google Shape;492;p2"/>
            <p:cNvSpPr/>
            <p:nvPr/>
          </p:nvSpPr>
          <p:spPr>
            <a:xfrm>
              <a:off x="3527619" y="684532"/>
              <a:ext cx="2052493"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Corbel"/>
                  <a:ea typeface="Corbel"/>
                  <a:cs typeface="Corbel"/>
                  <a:sym typeface="Corbel"/>
                </a:rPr>
                <a:t>~230,000 Causalities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Corbel"/>
                  <a:ea typeface="Corbel"/>
                  <a:cs typeface="Corbel"/>
                  <a:sym typeface="Corbel"/>
                </a:rPr>
                <a:t>Over 1.6 people million displaced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Corbel"/>
                  <a:ea typeface="Corbel"/>
                  <a:cs typeface="Corbel"/>
                  <a:sym typeface="Corbel"/>
                </a:rPr>
                <a:t>Estimated economic losses of $14 billion</a:t>
              </a:r>
              <a:endParaRPr b="0" i="0" sz="1400" u="none" cap="none" strike="noStrike">
                <a:solidFill>
                  <a:srgbClr val="000000"/>
                </a:solidFill>
                <a:latin typeface="Arial"/>
                <a:ea typeface="Arial"/>
                <a:cs typeface="Arial"/>
                <a:sym typeface="Arial"/>
              </a:endParaRPr>
            </a:p>
          </p:txBody>
        </p:sp>
      </p:grpSp>
      <p:pic>
        <p:nvPicPr>
          <p:cNvPr id="493" name="Google Shape;493;p2"/>
          <p:cNvPicPr preferRelativeResize="0"/>
          <p:nvPr/>
        </p:nvPicPr>
        <p:blipFill rotWithShape="1">
          <a:blip r:embed="rId4">
            <a:alphaModFix/>
          </a:blip>
          <a:srcRect b="12186" l="3396" r="4268" t="20114"/>
          <a:stretch/>
        </p:blipFill>
        <p:spPr>
          <a:xfrm>
            <a:off x="341302" y="3901280"/>
            <a:ext cx="5544616" cy="2814313"/>
          </a:xfrm>
          <a:prstGeom prst="rect">
            <a:avLst/>
          </a:prstGeom>
          <a:noFill/>
          <a:ln>
            <a:noFill/>
          </a:ln>
        </p:spPr>
      </p:pic>
      <p:pic>
        <p:nvPicPr>
          <p:cNvPr id="494" name="Google Shape;494;p2"/>
          <p:cNvPicPr preferRelativeResize="0"/>
          <p:nvPr/>
        </p:nvPicPr>
        <p:blipFill rotWithShape="1">
          <a:blip r:embed="rId5">
            <a:alphaModFix/>
          </a:blip>
          <a:srcRect b="0" l="0" r="0" t="0"/>
          <a:stretch/>
        </p:blipFill>
        <p:spPr>
          <a:xfrm>
            <a:off x="10328223" y="5535234"/>
            <a:ext cx="1752933" cy="1180359"/>
          </a:xfrm>
          <a:prstGeom prst="rect">
            <a:avLst/>
          </a:prstGeom>
          <a:noFill/>
          <a:ln>
            <a:noFill/>
          </a:ln>
        </p:spPr>
      </p:pic>
      <p:sp>
        <p:nvSpPr>
          <p:cNvPr id="495" name="Google Shape;495;p2"/>
          <p:cNvSpPr txBox="1"/>
          <p:nvPr/>
        </p:nvSpPr>
        <p:spPr>
          <a:xfrm>
            <a:off x="0" y="42269"/>
            <a:ext cx="12192000" cy="663364"/>
          </a:xfrm>
          <a:prstGeom prst="rect">
            <a:avLst/>
          </a:prstGeom>
          <a:noFill/>
          <a:ln>
            <a:noFill/>
          </a:ln>
        </p:spPr>
        <p:txBody>
          <a:bodyPr anchorCtr="0" anchor="t" bIns="45700" lIns="91425" spcFirstLastPara="1" rIns="91425" wrap="square" tIns="45700">
            <a:noAutofit/>
          </a:bodyPr>
          <a:lstStyle/>
          <a:p>
            <a:pPr indent="0" lvl="0" marL="0" marR="0" rtl="0" algn="ctr">
              <a:lnSpc>
                <a:spcPct val="85000"/>
              </a:lnSpc>
              <a:spcBef>
                <a:spcPts val="0"/>
              </a:spcBef>
              <a:spcAft>
                <a:spcPts val="0"/>
              </a:spcAft>
              <a:buClr>
                <a:schemeClr val="lt1"/>
              </a:buClr>
              <a:buSzPts val="3200"/>
              <a:buFont typeface="Gill Sans"/>
              <a:buNone/>
            </a:pPr>
            <a:r>
              <a:rPr b="1" i="0" lang="en-US" sz="3200" u="none" cap="none" strike="noStrike">
                <a:solidFill>
                  <a:schemeClr val="lt1"/>
                </a:solidFill>
                <a:latin typeface="Gill Sans"/>
                <a:ea typeface="Gill Sans"/>
                <a:cs typeface="Gill Sans"/>
                <a:sym typeface="Gill Sans"/>
              </a:rPr>
              <a:t>Global Tsunami Warning Systems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9" name="Shape 499"/>
        <p:cNvGrpSpPr/>
        <p:nvPr/>
      </p:nvGrpSpPr>
      <p:grpSpPr>
        <a:xfrm>
          <a:off x="0" y="0"/>
          <a:ext cx="0" cy="0"/>
          <a:chOff x="0" y="0"/>
          <a:chExt cx="0" cy="0"/>
        </a:xfrm>
      </p:grpSpPr>
      <p:sp>
        <p:nvSpPr>
          <p:cNvPr id="500" name="Google Shape;500;p6"/>
          <p:cNvSpPr txBox="1"/>
          <p:nvPr/>
        </p:nvSpPr>
        <p:spPr>
          <a:xfrm>
            <a:off x="656843" y="769161"/>
            <a:ext cx="10952037"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2060"/>
                </a:solidFill>
                <a:latin typeface="Gill Sans"/>
                <a:ea typeface="Gill Sans"/>
                <a:cs typeface="Gill Sans"/>
                <a:sym typeface="Gill Sans"/>
              </a:rPr>
              <a:t>Goal</a:t>
            </a:r>
            <a:r>
              <a:rPr b="1" i="0" lang="en-US" sz="1200" u="none" cap="none" strike="noStrike">
                <a:solidFill>
                  <a:srgbClr val="000000"/>
                </a:solidFill>
                <a:latin typeface="Gill Sans"/>
                <a:ea typeface="Gill Sans"/>
                <a:cs typeface="Gill Sans"/>
                <a:sym typeface="Gill Sans"/>
              </a:rPr>
              <a:t>=Draft a 10-Year Research, Development and Implementation Plan for the Ocean Decade Tsunami Programme</a:t>
            </a:r>
            <a:endParaRPr b="0" i="0" sz="1400" u="none" cap="none" strike="noStrike">
              <a:solidFill>
                <a:srgbClr val="000000"/>
              </a:solidFill>
              <a:latin typeface="Arial"/>
              <a:ea typeface="Arial"/>
              <a:cs typeface="Arial"/>
              <a:sym typeface="Arial"/>
            </a:endParaRPr>
          </a:p>
        </p:txBody>
      </p:sp>
      <p:sp>
        <p:nvSpPr>
          <p:cNvPr id="501" name="Google Shape;501;p6"/>
          <p:cNvSpPr/>
          <p:nvPr/>
        </p:nvSpPr>
        <p:spPr>
          <a:xfrm>
            <a:off x="784346" y="2017136"/>
            <a:ext cx="10414791" cy="38456"/>
          </a:xfrm>
          <a:custGeom>
            <a:rect b="b" l="l" r="r" t="t"/>
            <a:pathLst>
              <a:path extrusionOk="0" h="62" w="17152">
                <a:moveTo>
                  <a:pt x="17151" y="61"/>
                </a:moveTo>
                <a:lnTo>
                  <a:pt x="0" y="61"/>
                </a:lnTo>
                <a:lnTo>
                  <a:pt x="0" y="0"/>
                </a:lnTo>
                <a:lnTo>
                  <a:pt x="17151" y="0"/>
                </a:lnTo>
                <a:lnTo>
                  <a:pt x="17151" y="61"/>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65"/>
              <a:buFont typeface="Arial"/>
              <a:buNone/>
            </a:pPr>
            <a:r>
              <a:t/>
            </a:r>
            <a:endParaRPr b="0" i="0" sz="3265" u="none" cap="none" strike="noStrike">
              <a:solidFill>
                <a:srgbClr val="7F7F7F"/>
              </a:solidFill>
              <a:latin typeface="Gill Sans"/>
              <a:ea typeface="Gill Sans"/>
              <a:cs typeface="Gill Sans"/>
              <a:sym typeface="Gill Sans"/>
            </a:endParaRPr>
          </a:p>
        </p:txBody>
      </p:sp>
      <p:sp>
        <p:nvSpPr>
          <p:cNvPr id="502" name="Google Shape;502;p6"/>
          <p:cNvSpPr/>
          <p:nvPr/>
        </p:nvSpPr>
        <p:spPr>
          <a:xfrm>
            <a:off x="7708060" y="2889826"/>
            <a:ext cx="1745039" cy="3455464"/>
          </a:xfrm>
          <a:custGeom>
            <a:rect b="b" l="l" r="r" t="t"/>
            <a:pathLst>
              <a:path extrusionOk="0" h="4949" w="2860">
                <a:moveTo>
                  <a:pt x="1665" y="0"/>
                </a:moveTo>
                <a:lnTo>
                  <a:pt x="1429" y="247"/>
                </a:lnTo>
                <a:lnTo>
                  <a:pt x="1194" y="0"/>
                </a:lnTo>
                <a:lnTo>
                  <a:pt x="0" y="0"/>
                </a:lnTo>
                <a:lnTo>
                  <a:pt x="0" y="4948"/>
                </a:lnTo>
                <a:lnTo>
                  <a:pt x="2859" y="4948"/>
                </a:lnTo>
                <a:lnTo>
                  <a:pt x="2859" y="0"/>
                </a:lnTo>
                <a:lnTo>
                  <a:pt x="1665" y="0"/>
                </a:lnTo>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65"/>
              <a:buFont typeface="Arial"/>
              <a:buNone/>
            </a:pPr>
            <a:r>
              <a:t/>
            </a:r>
            <a:endParaRPr b="0" i="0" sz="3265" u="none" cap="none" strike="noStrike">
              <a:solidFill>
                <a:srgbClr val="7F7F7F"/>
              </a:solidFill>
              <a:latin typeface="Gill Sans"/>
              <a:ea typeface="Gill Sans"/>
              <a:cs typeface="Gill Sans"/>
              <a:sym typeface="Gill Sans"/>
            </a:endParaRPr>
          </a:p>
        </p:txBody>
      </p:sp>
      <p:sp>
        <p:nvSpPr>
          <p:cNvPr id="503" name="Google Shape;503;p6"/>
          <p:cNvSpPr/>
          <p:nvPr/>
        </p:nvSpPr>
        <p:spPr>
          <a:xfrm>
            <a:off x="1595137" y="1910551"/>
            <a:ext cx="211373" cy="223574"/>
          </a:xfrm>
          <a:custGeom>
            <a:rect b="b" l="l" r="r" t="t"/>
            <a:pathLst>
              <a:path extrusionOk="0" h="199" w="199">
                <a:moveTo>
                  <a:pt x="198" y="99"/>
                </a:moveTo>
                <a:lnTo>
                  <a:pt x="198" y="99"/>
                </a:lnTo>
                <a:cubicBezTo>
                  <a:pt x="198" y="154"/>
                  <a:pt x="154" y="198"/>
                  <a:pt x="99" y="198"/>
                </a:cubicBezTo>
                <a:lnTo>
                  <a:pt x="99" y="198"/>
                </a:lnTo>
                <a:cubicBezTo>
                  <a:pt x="45" y="198"/>
                  <a:pt x="0" y="154"/>
                  <a:pt x="0" y="99"/>
                </a:cubicBezTo>
                <a:lnTo>
                  <a:pt x="0" y="99"/>
                </a:lnTo>
                <a:cubicBezTo>
                  <a:pt x="0" y="45"/>
                  <a:pt x="45" y="0"/>
                  <a:pt x="99" y="0"/>
                </a:cubicBezTo>
                <a:lnTo>
                  <a:pt x="99" y="0"/>
                </a:lnTo>
                <a:cubicBezTo>
                  <a:pt x="154" y="0"/>
                  <a:pt x="198" y="45"/>
                  <a:pt x="198" y="99"/>
                </a:cubicBezTo>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65"/>
              <a:buFont typeface="Arial"/>
              <a:buNone/>
            </a:pPr>
            <a:r>
              <a:t/>
            </a:r>
            <a:endParaRPr b="0" i="0" sz="3265" u="none" cap="none" strike="noStrike">
              <a:solidFill>
                <a:srgbClr val="7F7F7F"/>
              </a:solidFill>
              <a:latin typeface="Gill Sans"/>
              <a:ea typeface="Gill Sans"/>
              <a:cs typeface="Gill Sans"/>
              <a:sym typeface="Gill Sans"/>
            </a:endParaRPr>
          </a:p>
        </p:txBody>
      </p:sp>
      <p:sp>
        <p:nvSpPr>
          <p:cNvPr id="504" name="Google Shape;504;p6"/>
          <p:cNvSpPr/>
          <p:nvPr/>
        </p:nvSpPr>
        <p:spPr>
          <a:xfrm>
            <a:off x="3285476" y="1946165"/>
            <a:ext cx="211376" cy="223574"/>
          </a:xfrm>
          <a:custGeom>
            <a:rect b="b" l="l" r="r" t="t"/>
            <a:pathLst>
              <a:path extrusionOk="0" h="199" w="199">
                <a:moveTo>
                  <a:pt x="198" y="99"/>
                </a:moveTo>
                <a:lnTo>
                  <a:pt x="198" y="99"/>
                </a:lnTo>
                <a:cubicBezTo>
                  <a:pt x="198" y="154"/>
                  <a:pt x="154" y="198"/>
                  <a:pt x="99" y="198"/>
                </a:cubicBezTo>
                <a:lnTo>
                  <a:pt x="99" y="198"/>
                </a:lnTo>
                <a:cubicBezTo>
                  <a:pt x="44" y="198"/>
                  <a:pt x="0" y="154"/>
                  <a:pt x="0" y="99"/>
                </a:cubicBezTo>
                <a:lnTo>
                  <a:pt x="0" y="99"/>
                </a:lnTo>
                <a:cubicBezTo>
                  <a:pt x="0" y="45"/>
                  <a:pt x="44" y="0"/>
                  <a:pt x="99" y="0"/>
                </a:cubicBezTo>
                <a:lnTo>
                  <a:pt x="99" y="0"/>
                </a:lnTo>
                <a:cubicBezTo>
                  <a:pt x="154" y="0"/>
                  <a:pt x="198" y="45"/>
                  <a:pt x="198" y="99"/>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65"/>
              <a:buFont typeface="Arial"/>
              <a:buNone/>
            </a:pPr>
            <a:r>
              <a:t/>
            </a:r>
            <a:endParaRPr b="0" i="0" sz="3265" u="none" cap="none" strike="noStrike">
              <a:solidFill>
                <a:srgbClr val="7F7F7F"/>
              </a:solidFill>
              <a:latin typeface="Gill Sans"/>
              <a:ea typeface="Gill Sans"/>
              <a:cs typeface="Gill Sans"/>
              <a:sym typeface="Gill Sans"/>
            </a:endParaRPr>
          </a:p>
        </p:txBody>
      </p:sp>
      <p:sp>
        <p:nvSpPr>
          <p:cNvPr id="505" name="Google Shape;505;p6"/>
          <p:cNvSpPr/>
          <p:nvPr/>
        </p:nvSpPr>
        <p:spPr>
          <a:xfrm>
            <a:off x="5144303" y="1945990"/>
            <a:ext cx="211376" cy="223574"/>
          </a:xfrm>
          <a:custGeom>
            <a:rect b="b" l="l" r="r" t="t"/>
            <a:pathLst>
              <a:path extrusionOk="0" h="199" w="198">
                <a:moveTo>
                  <a:pt x="197" y="99"/>
                </a:moveTo>
                <a:lnTo>
                  <a:pt x="197" y="99"/>
                </a:lnTo>
                <a:cubicBezTo>
                  <a:pt x="197" y="154"/>
                  <a:pt x="153" y="198"/>
                  <a:pt x="99" y="198"/>
                </a:cubicBezTo>
                <a:lnTo>
                  <a:pt x="99" y="198"/>
                </a:lnTo>
                <a:cubicBezTo>
                  <a:pt x="44" y="198"/>
                  <a:pt x="0" y="154"/>
                  <a:pt x="0" y="99"/>
                </a:cubicBezTo>
                <a:lnTo>
                  <a:pt x="0" y="99"/>
                </a:lnTo>
                <a:cubicBezTo>
                  <a:pt x="0" y="45"/>
                  <a:pt x="44" y="0"/>
                  <a:pt x="99" y="0"/>
                </a:cubicBezTo>
                <a:lnTo>
                  <a:pt x="99" y="0"/>
                </a:lnTo>
                <a:cubicBezTo>
                  <a:pt x="153" y="0"/>
                  <a:pt x="197" y="45"/>
                  <a:pt x="197" y="99"/>
                </a:cubicBezTo>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65"/>
              <a:buFont typeface="Arial"/>
              <a:buNone/>
            </a:pPr>
            <a:r>
              <a:t/>
            </a:r>
            <a:endParaRPr b="0" i="0" sz="3265" u="none" cap="none" strike="noStrike">
              <a:solidFill>
                <a:srgbClr val="7F7F7F"/>
              </a:solidFill>
              <a:latin typeface="Gill Sans"/>
              <a:ea typeface="Gill Sans"/>
              <a:cs typeface="Gill Sans"/>
              <a:sym typeface="Gill Sans"/>
            </a:endParaRPr>
          </a:p>
        </p:txBody>
      </p:sp>
      <p:sp>
        <p:nvSpPr>
          <p:cNvPr id="506" name="Google Shape;506;p6"/>
          <p:cNvSpPr/>
          <p:nvPr/>
        </p:nvSpPr>
        <p:spPr>
          <a:xfrm>
            <a:off x="6730634" y="1913192"/>
            <a:ext cx="211376" cy="223258"/>
          </a:xfrm>
          <a:custGeom>
            <a:rect b="b" l="l" r="r" t="t"/>
            <a:pathLst>
              <a:path extrusionOk="0" h="199" w="198">
                <a:moveTo>
                  <a:pt x="197" y="99"/>
                </a:moveTo>
                <a:lnTo>
                  <a:pt x="197" y="99"/>
                </a:lnTo>
                <a:cubicBezTo>
                  <a:pt x="197" y="154"/>
                  <a:pt x="153" y="198"/>
                  <a:pt x="98" y="198"/>
                </a:cubicBezTo>
                <a:lnTo>
                  <a:pt x="98" y="198"/>
                </a:lnTo>
                <a:cubicBezTo>
                  <a:pt x="44" y="198"/>
                  <a:pt x="0" y="154"/>
                  <a:pt x="0" y="99"/>
                </a:cubicBezTo>
                <a:lnTo>
                  <a:pt x="0" y="99"/>
                </a:lnTo>
                <a:cubicBezTo>
                  <a:pt x="0" y="45"/>
                  <a:pt x="44" y="0"/>
                  <a:pt x="98" y="0"/>
                </a:cubicBezTo>
                <a:lnTo>
                  <a:pt x="98" y="0"/>
                </a:lnTo>
                <a:cubicBezTo>
                  <a:pt x="153" y="0"/>
                  <a:pt x="197" y="45"/>
                  <a:pt x="197" y="99"/>
                </a:cubicBezTo>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65"/>
              <a:buFont typeface="Arial"/>
              <a:buNone/>
            </a:pPr>
            <a:r>
              <a:t/>
            </a:r>
            <a:endParaRPr b="0" i="0" sz="3265" u="none" cap="none" strike="noStrike">
              <a:solidFill>
                <a:srgbClr val="7F7F7F"/>
              </a:solidFill>
              <a:latin typeface="Gill Sans"/>
              <a:ea typeface="Gill Sans"/>
              <a:cs typeface="Gill Sans"/>
              <a:sym typeface="Gill Sans"/>
            </a:endParaRPr>
          </a:p>
        </p:txBody>
      </p:sp>
      <p:sp>
        <p:nvSpPr>
          <p:cNvPr id="507" name="Google Shape;507;p6"/>
          <p:cNvSpPr/>
          <p:nvPr/>
        </p:nvSpPr>
        <p:spPr>
          <a:xfrm>
            <a:off x="8496351" y="1918316"/>
            <a:ext cx="211376" cy="223574"/>
          </a:xfrm>
          <a:custGeom>
            <a:rect b="b" l="l" r="r" t="t"/>
            <a:pathLst>
              <a:path extrusionOk="0" h="199" w="199">
                <a:moveTo>
                  <a:pt x="198" y="99"/>
                </a:moveTo>
                <a:lnTo>
                  <a:pt x="198" y="99"/>
                </a:lnTo>
                <a:cubicBezTo>
                  <a:pt x="198" y="154"/>
                  <a:pt x="154" y="198"/>
                  <a:pt x="99" y="198"/>
                </a:cubicBezTo>
                <a:lnTo>
                  <a:pt x="99" y="198"/>
                </a:lnTo>
                <a:cubicBezTo>
                  <a:pt x="44" y="198"/>
                  <a:pt x="0" y="154"/>
                  <a:pt x="0" y="99"/>
                </a:cubicBezTo>
                <a:lnTo>
                  <a:pt x="0" y="99"/>
                </a:lnTo>
                <a:cubicBezTo>
                  <a:pt x="0" y="45"/>
                  <a:pt x="44" y="0"/>
                  <a:pt x="99" y="0"/>
                </a:cubicBezTo>
                <a:lnTo>
                  <a:pt x="99" y="0"/>
                </a:lnTo>
                <a:cubicBezTo>
                  <a:pt x="154" y="0"/>
                  <a:pt x="198" y="45"/>
                  <a:pt x="198" y="99"/>
                </a:cubicBezTo>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65"/>
              <a:buFont typeface="Arial"/>
              <a:buNone/>
            </a:pPr>
            <a:r>
              <a:t/>
            </a:r>
            <a:endParaRPr b="0" i="0" sz="3265" u="none" cap="none" strike="noStrike">
              <a:solidFill>
                <a:srgbClr val="7F7F7F"/>
              </a:solidFill>
              <a:latin typeface="Gill Sans"/>
              <a:ea typeface="Gill Sans"/>
              <a:cs typeface="Gill Sans"/>
              <a:sym typeface="Gill Sans"/>
            </a:endParaRPr>
          </a:p>
        </p:txBody>
      </p:sp>
      <p:sp>
        <p:nvSpPr>
          <p:cNvPr id="508" name="Google Shape;508;p6"/>
          <p:cNvSpPr/>
          <p:nvPr/>
        </p:nvSpPr>
        <p:spPr>
          <a:xfrm>
            <a:off x="10314424" y="1945848"/>
            <a:ext cx="211376" cy="223574"/>
          </a:xfrm>
          <a:custGeom>
            <a:rect b="b" l="l" r="r" t="t"/>
            <a:pathLst>
              <a:path extrusionOk="0" h="199" w="199">
                <a:moveTo>
                  <a:pt x="198" y="99"/>
                </a:moveTo>
                <a:lnTo>
                  <a:pt x="198" y="99"/>
                </a:lnTo>
                <a:cubicBezTo>
                  <a:pt x="198" y="154"/>
                  <a:pt x="154" y="198"/>
                  <a:pt x="99" y="198"/>
                </a:cubicBezTo>
                <a:lnTo>
                  <a:pt x="99" y="198"/>
                </a:lnTo>
                <a:cubicBezTo>
                  <a:pt x="44" y="198"/>
                  <a:pt x="0" y="154"/>
                  <a:pt x="0" y="99"/>
                </a:cubicBezTo>
                <a:lnTo>
                  <a:pt x="0" y="99"/>
                </a:lnTo>
                <a:cubicBezTo>
                  <a:pt x="0" y="45"/>
                  <a:pt x="44" y="0"/>
                  <a:pt x="99" y="0"/>
                </a:cubicBezTo>
                <a:lnTo>
                  <a:pt x="99" y="0"/>
                </a:lnTo>
                <a:cubicBezTo>
                  <a:pt x="154" y="0"/>
                  <a:pt x="198" y="45"/>
                  <a:pt x="198" y="99"/>
                </a:cubicBezTo>
              </a:path>
            </a:pathLst>
          </a:custGeom>
          <a:solidFill>
            <a:srgbClr val="F9A27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65"/>
              <a:buFont typeface="Arial"/>
              <a:buNone/>
            </a:pPr>
            <a:r>
              <a:t/>
            </a:r>
            <a:endParaRPr b="0" i="0" sz="3265" u="none" cap="none" strike="noStrike">
              <a:solidFill>
                <a:srgbClr val="7F7F7F"/>
              </a:solidFill>
              <a:latin typeface="Gill Sans"/>
              <a:ea typeface="Gill Sans"/>
              <a:cs typeface="Gill Sans"/>
              <a:sym typeface="Gill Sans"/>
            </a:endParaRPr>
          </a:p>
        </p:txBody>
      </p:sp>
      <p:grpSp>
        <p:nvGrpSpPr>
          <p:cNvPr id="509" name="Google Shape;509;p6"/>
          <p:cNvGrpSpPr/>
          <p:nvPr/>
        </p:nvGrpSpPr>
        <p:grpSpPr>
          <a:xfrm>
            <a:off x="736967" y="2431108"/>
            <a:ext cx="10462170" cy="3944337"/>
            <a:chOff x="1520826" y="4309327"/>
            <a:chExt cx="20924339" cy="7888674"/>
          </a:xfrm>
        </p:grpSpPr>
        <p:sp>
          <p:nvSpPr>
            <p:cNvPr id="510" name="Google Shape;510;p6"/>
            <p:cNvSpPr txBox="1"/>
            <p:nvPr/>
          </p:nvSpPr>
          <p:spPr>
            <a:xfrm>
              <a:off x="2036078" y="4432435"/>
              <a:ext cx="2406172" cy="615554"/>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D966"/>
                  </a:solidFill>
                  <a:latin typeface="Gill Sans"/>
                  <a:ea typeface="Gill Sans"/>
                  <a:cs typeface="Gill Sans"/>
                  <a:sym typeface="Gill Sans"/>
                </a:rPr>
                <a:t>17 Feb 2022</a:t>
              </a:r>
              <a:endParaRPr b="0" i="0" sz="1400" u="none" cap="none" strike="noStrike">
                <a:solidFill>
                  <a:srgbClr val="000000"/>
                </a:solidFill>
                <a:latin typeface="Arial"/>
                <a:ea typeface="Arial"/>
                <a:cs typeface="Arial"/>
                <a:sym typeface="Arial"/>
              </a:endParaRPr>
            </a:p>
          </p:txBody>
        </p:sp>
        <p:sp>
          <p:nvSpPr>
            <p:cNvPr id="511" name="Google Shape;511;p6"/>
            <p:cNvSpPr txBox="1"/>
            <p:nvPr/>
          </p:nvSpPr>
          <p:spPr>
            <a:xfrm>
              <a:off x="5077458" y="4309327"/>
              <a:ext cx="3248328" cy="861774"/>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CBE678"/>
                  </a:solidFill>
                  <a:latin typeface="Gill Sans"/>
                  <a:ea typeface="Gill Sans"/>
                  <a:cs typeface="Gill Sans"/>
                  <a:sym typeface="Gill Sans"/>
                </a:rPr>
                <a:t>24-25 Feb 2022</a:t>
              </a:r>
              <a:r>
                <a:rPr b="1" i="0" lang="en-US" sz="2200" u="none" cap="none" strike="noStrike">
                  <a:solidFill>
                    <a:srgbClr val="CBE678"/>
                  </a:solidFill>
                  <a:latin typeface="Gill Sans"/>
                  <a:ea typeface="Gill Sans"/>
                  <a:cs typeface="Gill Sans"/>
                  <a:sym typeface="Gill Sans"/>
                </a:rPr>
                <a:t> </a:t>
              </a:r>
              <a:endParaRPr b="0" i="0" sz="1400" u="none" cap="none" strike="noStrike">
                <a:solidFill>
                  <a:srgbClr val="000000"/>
                </a:solidFill>
                <a:latin typeface="Arial"/>
                <a:ea typeface="Arial"/>
                <a:cs typeface="Arial"/>
                <a:sym typeface="Arial"/>
              </a:endParaRPr>
            </a:p>
          </p:txBody>
        </p:sp>
        <p:sp>
          <p:nvSpPr>
            <p:cNvPr id="512" name="Google Shape;512;p6"/>
            <p:cNvSpPr txBox="1"/>
            <p:nvPr/>
          </p:nvSpPr>
          <p:spPr>
            <a:xfrm>
              <a:off x="8713360" y="4432435"/>
              <a:ext cx="2882842" cy="615554"/>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50F9B1"/>
                  </a:solidFill>
                  <a:latin typeface="Gill Sans"/>
                  <a:ea typeface="Gill Sans"/>
                  <a:cs typeface="Gill Sans"/>
                  <a:sym typeface="Gill Sans"/>
                </a:rPr>
                <a:t>7-8 April 2022</a:t>
              </a:r>
              <a:endParaRPr b="0" i="0" sz="1400" u="none" cap="none" strike="noStrike">
                <a:solidFill>
                  <a:srgbClr val="000000"/>
                </a:solidFill>
                <a:latin typeface="Arial"/>
                <a:ea typeface="Arial"/>
                <a:cs typeface="Arial"/>
                <a:sym typeface="Arial"/>
              </a:endParaRPr>
            </a:p>
          </p:txBody>
        </p:sp>
        <p:sp>
          <p:nvSpPr>
            <p:cNvPr id="513" name="Google Shape;513;p6"/>
            <p:cNvSpPr txBox="1"/>
            <p:nvPr/>
          </p:nvSpPr>
          <p:spPr>
            <a:xfrm>
              <a:off x="12088489" y="4432435"/>
              <a:ext cx="3171384" cy="615554"/>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D60E72"/>
                  </a:solidFill>
                  <a:latin typeface="Gill Sans"/>
                  <a:ea typeface="Gill Sans"/>
                  <a:cs typeface="Gill Sans"/>
                  <a:sym typeface="Gill Sans"/>
                </a:rPr>
                <a:t>13-17 June 2022</a:t>
              </a:r>
              <a:endParaRPr b="0" i="0" sz="1400" u="none" cap="none" strike="noStrike">
                <a:solidFill>
                  <a:srgbClr val="000000"/>
                </a:solidFill>
                <a:latin typeface="Arial"/>
                <a:ea typeface="Arial"/>
                <a:cs typeface="Arial"/>
                <a:sym typeface="Arial"/>
              </a:endParaRPr>
            </a:p>
          </p:txBody>
        </p:sp>
        <p:sp>
          <p:nvSpPr>
            <p:cNvPr id="514" name="Google Shape;514;p6"/>
            <p:cNvSpPr txBox="1"/>
            <p:nvPr/>
          </p:nvSpPr>
          <p:spPr>
            <a:xfrm>
              <a:off x="15371929" y="4432435"/>
              <a:ext cx="3752438" cy="615554"/>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606060"/>
                  </a:solidFill>
                  <a:latin typeface="Gill Sans"/>
                  <a:ea typeface="Gill Sans"/>
                  <a:cs typeface="Gill Sans"/>
                  <a:sym typeface="Gill Sans"/>
                </a:rPr>
                <a:t>18-20 January 2023 </a:t>
              </a:r>
              <a:endParaRPr b="1" i="0" sz="1600" u="none" cap="none" strike="noStrike">
                <a:solidFill>
                  <a:srgbClr val="606060"/>
                </a:solidFill>
                <a:latin typeface="Gill Sans"/>
                <a:ea typeface="Gill Sans"/>
                <a:cs typeface="Gill Sans"/>
                <a:sym typeface="Gill Sans"/>
              </a:endParaRPr>
            </a:p>
          </p:txBody>
        </p:sp>
        <p:sp>
          <p:nvSpPr>
            <p:cNvPr id="515" name="Google Shape;515;p6"/>
            <p:cNvSpPr/>
            <p:nvPr/>
          </p:nvSpPr>
          <p:spPr>
            <a:xfrm>
              <a:off x="1520826" y="5226444"/>
              <a:ext cx="3490079" cy="6910927"/>
            </a:xfrm>
            <a:custGeom>
              <a:rect b="b" l="l" r="r" t="t"/>
              <a:pathLst>
                <a:path extrusionOk="0" h="4949" w="2860">
                  <a:moveTo>
                    <a:pt x="1665" y="0"/>
                  </a:moveTo>
                  <a:lnTo>
                    <a:pt x="1429" y="247"/>
                  </a:lnTo>
                  <a:lnTo>
                    <a:pt x="1194" y="0"/>
                  </a:lnTo>
                  <a:lnTo>
                    <a:pt x="0" y="0"/>
                  </a:lnTo>
                  <a:lnTo>
                    <a:pt x="0" y="4948"/>
                  </a:lnTo>
                  <a:lnTo>
                    <a:pt x="2859" y="4948"/>
                  </a:lnTo>
                  <a:lnTo>
                    <a:pt x="2859" y="0"/>
                  </a:lnTo>
                  <a:lnTo>
                    <a:pt x="1665" y="0"/>
                  </a:lnTo>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65"/>
                <a:buFont typeface="Arial"/>
                <a:buNone/>
              </a:pPr>
              <a:r>
                <a:t/>
              </a:r>
              <a:endParaRPr b="0" i="0" sz="3265" u="none" cap="none" strike="noStrike">
                <a:solidFill>
                  <a:srgbClr val="7F7F7F"/>
                </a:solidFill>
                <a:latin typeface="Gill Sans"/>
                <a:ea typeface="Gill Sans"/>
                <a:cs typeface="Gill Sans"/>
                <a:sym typeface="Gill Sans"/>
              </a:endParaRPr>
            </a:p>
          </p:txBody>
        </p:sp>
        <p:sp>
          <p:nvSpPr>
            <p:cNvPr id="516" name="Google Shape;516;p6"/>
            <p:cNvSpPr/>
            <p:nvPr/>
          </p:nvSpPr>
          <p:spPr>
            <a:xfrm>
              <a:off x="11980308" y="5226445"/>
              <a:ext cx="3484700" cy="6910928"/>
            </a:xfrm>
            <a:custGeom>
              <a:rect b="b" l="l" r="r" t="t"/>
              <a:pathLst>
                <a:path extrusionOk="0" h="4949" w="2859">
                  <a:moveTo>
                    <a:pt x="1668" y="0"/>
                  </a:moveTo>
                  <a:lnTo>
                    <a:pt x="1428" y="252"/>
                  </a:lnTo>
                  <a:lnTo>
                    <a:pt x="1189" y="0"/>
                  </a:lnTo>
                  <a:lnTo>
                    <a:pt x="0" y="0"/>
                  </a:lnTo>
                  <a:lnTo>
                    <a:pt x="0" y="4948"/>
                  </a:lnTo>
                  <a:lnTo>
                    <a:pt x="2858" y="4948"/>
                  </a:lnTo>
                  <a:lnTo>
                    <a:pt x="2858" y="0"/>
                  </a:lnTo>
                  <a:lnTo>
                    <a:pt x="1668" y="0"/>
                  </a:lnTo>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65"/>
                <a:buFont typeface="Arial"/>
                <a:buNone/>
              </a:pPr>
              <a:r>
                <a:t/>
              </a:r>
              <a:endParaRPr b="0" i="0" sz="3265" u="none" cap="none" strike="noStrike">
                <a:solidFill>
                  <a:srgbClr val="7F7F7F"/>
                </a:solidFill>
                <a:latin typeface="Gill Sans"/>
                <a:ea typeface="Gill Sans"/>
                <a:cs typeface="Gill Sans"/>
                <a:sym typeface="Gill Sans"/>
              </a:endParaRPr>
            </a:p>
          </p:txBody>
        </p:sp>
        <p:sp>
          <p:nvSpPr>
            <p:cNvPr id="517" name="Google Shape;517;p6"/>
            <p:cNvSpPr/>
            <p:nvPr/>
          </p:nvSpPr>
          <p:spPr>
            <a:xfrm>
              <a:off x="8490227" y="5226444"/>
              <a:ext cx="3484700" cy="6910927"/>
            </a:xfrm>
            <a:custGeom>
              <a:rect b="b" l="l" r="r" t="t"/>
              <a:pathLst>
                <a:path extrusionOk="0" h="4949" w="2859">
                  <a:moveTo>
                    <a:pt x="1664" y="0"/>
                  </a:moveTo>
                  <a:lnTo>
                    <a:pt x="1429" y="247"/>
                  </a:lnTo>
                  <a:lnTo>
                    <a:pt x="1193" y="0"/>
                  </a:lnTo>
                  <a:lnTo>
                    <a:pt x="0" y="0"/>
                  </a:lnTo>
                  <a:lnTo>
                    <a:pt x="0" y="4948"/>
                  </a:lnTo>
                  <a:lnTo>
                    <a:pt x="2858" y="4948"/>
                  </a:lnTo>
                  <a:lnTo>
                    <a:pt x="2858" y="0"/>
                  </a:lnTo>
                  <a:lnTo>
                    <a:pt x="1664" y="0"/>
                  </a:lnTo>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65"/>
                <a:buFont typeface="Arial"/>
                <a:buNone/>
              </a:pPr>
              <a:r>
                <a:t/>
              </a:r>
              <a:endParaRPr b="0" i="0" sz="3265" u="none" cap="none" strike="noStrike">
                <a:solidFill>
                  <a:srgbClr val="7F7F7F"/>
                </a:solidFill>
                <a:latin typeface="Gill Sans"/>
                <a:ea typeface="Gill Sans"/>
                <a:cs typeface="Gill Sans"/>
                <a:sym typeface="Gill Sans"/>
              </a:endParaRPr>
            </a:p>
          </p:txBody>
        </p:sp>
        <p:sp>
          <p:nvSpPr>
            <p:cNvPr id="518" name="Google Shape;518;p6"/>
            <p:cNvSpPr/>
            <p:nvPr/>
          </p:nvSpPr>
          <p:spPr>
            <a:xfrm>
              <a:off x="5005526" y="5226444"/>
              <a:ext cx="3490079" cy="6910927"/>
            </a:xfrm>
            <a:custGeom>
              <a:rect b="b" l="l" r="r" t="t"/>
              <a:pathLst>
                <a:path extrusionOk="0" h="4949" w="2860">
                  <a:moveTo>
                    <a:pt x="1664" y="0"/>
                  </a:moveTo>
                  <a:lnTo>
                    <a:pt x="1429" y="247"/>
                  </a:lnTo>
                  <a:lnTo>
                    <a:pt x="1193" y="0"/>
                  </a:lnTo>
                  <a:lnTo>
                    <a:pt x="0" y="0"/>
                  </a:lnTo>
                  <a:lnTo>
                    <a:pt x="0" y="4948"/>
                  </a:lnTo>
                  <a:lnTo>
                    <a:pt x="2859" y="4948"/>
                  </a:lnTo>
                  <a:lnTo>
                    <a:pt x="2859" y="0"/>
                  </a:lnTo>
                  <a:lnTo>
                    <a:pt x="1664" y="0"/>
                  </a:lnTo>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65"/>
                <a:buFont typeface="Arial"/>
                <a:buNone/>
              </a:pPr>
              <a:r>
                <a:t/>
              </a:r>
              <a:endParaRPr b="0" i="0" sz="3265" u="none" cap="none" strike="noStrike">
                <a:solidFill>
                  <a:srgbClr val="7F7F7F"/>
                </a:solidFill>
                <a:latin typeface="Gill Sans"/>
                <a:ea typeface="Gill Sans"/>
                <a:cs typeface="Gill Sans"/>
                <a:sym typeface="Gill Sans"/>
              </a:endParaRPr>
            </a:p>
          </p:txBody>
        </p:sp>
        <p:sp>
          <p:nvSpPr>
            <p:cNvPr id="519" name="Google Shape;519;p6"/>
            <p:cNvSpPr txBox="1"/>
            <p:nvPr/>
          </p:nvSpPr>
          <p:spPr>
            <a:xfrm>
              <a:off x="1814618" y="7077239"/>
              <a:ext cx="2886366" cy="5120762"/>
            </a:xfrm>
            <a:prstGeom prst="rect">
              <a:avLst/>
            </a:prstGeom>
            <a:noFill/>
            <a:ln>
              <a:noFill/>
            </a:ln>
          </p:spPr>
          <p:txBody>
            <a:bodyPr anchorCtr="0" anchor="t" bIns="22850" lIns="45700" spcFirstLastPara="1" rIns="45700" wrap="square" tIns="22850">
              <a:spAutoFit/>
            </a:bodyPr>
            <a:lstStyle/>
            <a:p>
              <a:pPr indent="0" lvl="0" marL="0" marR="0" rtl="0" algn="ctr">
                <a:lnSpc>
                  <a:spcPct val="145833"/>
                </a:lnSpc>
                <a:spcBef>
                  <a:spcPts val="0"/>
                </a:spcBef>
                <a:spcAft>
                  <a:spcPts val="0"/>
                </a:spcAft>
                <a:buClr>
                  <a:srgbClr val="FFFFFF"/>
                </a:buClr>
                <a:buSzPts val="1200"/>
                <a:buFont typeface="Arial"/>
                <a:buNone/>
              </a:pPr>
              <a:r>
                <a:rPr b="0" i="0" lang="en-US" sz="1200" u="none" cap="none" strike="noStrike">
                  <a:solidFill>
                    <a:srgbClr val="FFFFFF"/>
                  </a:solidFill>
                  <a:latin typeface="Gill Sans"/>
                  <a:ea typeface="Gill Sans"/>
                  <a:cs typeface="Gill Sans"/>
                  <a:sym typeface="Gill Sans"/>
                </a:rPr>
                <a:t>The purpose of this meeting is to first and foremost meet (virtually) and present each other, but also to broadly discuss the terms of reference and agree on a timeline for delivering the 10-year plan</a:t>
              </a:r>
              <a:endParaRPr b="0" i="0" sz="1400" u="none" cap="none" strike="noStrike">
                <a:solidFill>
                  <a:srgbClr val="000000"/>
                </a:solidFill>
                <a:latin typeface="Arial"/>
                <a:ea typeface="Arial"/>
                <a:cs typeface="Arial"/>
                <a:sym typeface="Arial"/>
              </a:endParaRPr>
            </a:p>
          </p:txBody>
        </p:sp>
        <p:sp>
          <p:nvSpPr>
            <p:cNvPr id="520" name="Google Shape;520;p6"/>
            <p:cNvSpPr txBox="1"/>
            <p:nvPr/>
          </p:nvSpPr>
          <p:spPr>
            <a:xfrm>
              <a:off x="1898788" y="5618733"/>
              <a:ext cx="2954468" cy="1046440"/>
            </a:xfrm>
            <a:prstGeom prst="rect">
              <a:avLst/>
            </a:prstGeom>
            <a:noFill/>
            <a:ln>
              <a:noFill/>
            </a:ln>
          </p:spPr>
          <p:txBody>
            <a:bodyPr anchorCtr="0" anchor="b"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Gill Sans"/>
                  <a:ea typeface="Gill Sans"/>
                  <a:cs typeface="Gill Sans"/>
                  <a:sym typeface="Gill Sans"/>
                </a:rPr>
                <a:t>SC 1</a:t>
              </a:r>
              <a:r>
                <a:rPr b="1" baseline="30000" i="0" lang="en-US" sz="1400" u="none" cap="none" strike="noStrike">
                  <a:solidFill>
                    <a:srgbClr val="FFFFFF"/>
                  </a:solidFill>
                  <a:latin typeface="Gill Sans"/>
                  <a:ea typeface="Gill Sans"/>
                  <a:cs typeface="Gill Sans"/>
                  <a:sym typeface="Gill Sans"/>
                </a:rPr>
                <a:t>st</a:t>
              </a:r>
              <a:r>
                <a:rPr b="1" i="0" lang="en-US" sz="1400" u="none" cap="none" strike="noStrike">
                  <a:solidFill>
                    <a:srgbClr val="FFFFFF"/>
                  </a:solidFill>
                  <a:latin typeface="Gill Sans"/>
                  <a:ea typeface="Gill Sans"/>
                  <a:cs typeface="Gill Sans"/>
                  <a:sym typeface="Gill Sans"/>
                </a:rPr>
                <a:t> meeting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Gill Sans"/>
                  <a:ea typeface="Gill Sans"/>
                  <a:cs typeface="Gill Sans"/>
                  <a:sym typeface="Gill Sans"/>
                </a:rPr>
                <a:t>(online)</a:t>
              </a:r>
              <a:endParaRPr b="1" i="0" sz="1600" u="none" cap="none" strike="noStrike">
                <a:solidFill>
                  <a:srgbClr val="FFFFFF"/>
                </a:solidFill>
                <a:latin typeface="Gill Sans"/>
                <a:ea typeface="Gill Sans"/>
                <a:cs typeface="Gill Sans"/>
                <a:sym typeface="Gill Sans"/>
              </a:endParaRPr>
            </a:p>
          </p:txBody>
        </p:sp>
        <p:sp>
          <p:nvSpPr>
            <p:cNvPr id="521" name="Google Shape;521;p6"/>
            <p:cNvSpPr txBox="1"/>
            <p:nvPr/>
          </p:nvSpPr>
          <p:spPr>
            <a:xfrm>
              <a:off x="5304694" y="7077239"/>
              <a:ext cx="2998450" cy="4678334"/>
            </a:xfrm>
            <a:prstGeom prst="rect">
              <a:avLst/>
            </a:prstGeom>
            <a:noFill/>
            <a:ln>
              <a:noFill/>
            </a:ln>
          </p:spPr>
          <p:txBody>
            <a:bodyPr anchorCtr="0" anchor="t" bIns="22850" lIns="45700" spcFirstLastPara="1" rIns="45700" wrap="square" tIns="22850">
              <a:spAutoFit/>
            </a:bodyPr>
            <a:lstStyle/>
            <a:p>
              <a:pPr indent="0" lvl="0" marL="0" marR="0" rtl="0" algn="ctr">
                <a:lnSpc>
                  <a:spcPct val="145833"/>
                </a:lnSpc>
                <a:spcBef>
                  <a:spcPts val="0"/>
                </a:spcBef>
                <a:spcAft>
                  <a:spcPts val="0"/>
                </a:spcAft>
                <a:buClr>
                  <a:srgbClr val="FFFFFF"/>
                </a:buClr>
                <a:buSzPts val="1200"/>
                <a:buFont typeface="Arial"/>
                <a:buNone/>
              </a:pPr>
              <a:r>
                <a:rPr b="0" i="0" lang="en-US" sz="1200" u="none" cap="none" strike="noStrike">
                  <a:solidFill>
                    <a:srgbClr val="FFFFFF"/>
                  </a:solidFill>
                  <a:latin typeface="Gill Sans"/>
                  <a:ea typeface="Gill Sans"/>
                  <a:cs typeface="Gill Sans"/>
                  <a:sym typeface="Gill Sans"/>
                </a:rPr>
                <a:t>TOWS-WG is a standard setting and advisory body to the IOC on tsunami and other coastal hazards. This session will discuss among other matters, SMART Cable, Tsunami Ready &amp; UN Decade</a:t>
              </a:r>
              <a:endParaRPr b="0" i="0" sz="1400" u="none" cap="none" strike="noStrike">
                <a:solidFill>
                  <a:srgbClr val="000000"/>
                </a:solidFill>
                <a:latin typeface="Arial"/>
                <a:ea typeface="Arial"/>
                <a:cs typeface="Arial"/>
                <a:sym typeface="Arial"/>
              </a:endParaRPr>
            </a:p>
          </p:txBody>
        </p:sp>
        <p:sp>
          <p:nvSpPr>
            <p:cNvPr id="522" name="Google Shape;522;p6"/>
            <p:cNvSpPr txBox="1"/>
            <p:nvPr/>
          </p:nvSpPr>
          <p:spPr>
            <a:xfrm>
              <a:off x="5418210" y="5667799"/>
              <a:ext cx="2650110" cy="1046440"/>
            </a:xfrm>
            <a:prstGeom prst="rect">
              <a:avLst/>
            </a:prstGeom>
            <a:noFill/>
            <a:ln>
              <a:noFill/>
            </a:ln>
          </p:spPr>
          <p:txBody>
            <a:bodyPr anchorCtr="0" anchor="b"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Gill Sans"/>
                  <a:ea typeface="Gill Sans"/>
                  <a:cs typeface="Gill Sans"/>
                  <a:sym typeface="Gill Sans"/>
                </a:rPr>
                <a:t>TOWS-WG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Gill Sans"/>
                  <a:ea typeface="Gill Sans"/>
                  <a:cs typeface="Gill Sans"/>
                  <a:sym typeface="Gill Sans"/>
                </a:rPr>
                <a:t>XV</a:t>
              </a:r>
              <a:endParaRPr b="0" i="0" sz="1400" u="none" cap="none" strike="noStrike">
                <a:solidFill>
                  <a:srgbClr val="000000"/>
                </a:solidFill>
                <a:latin typeface="Arial"/>
                <a:ea typeface="Arial"/>
                <a:cs typeface="Arial"/>
                <a:sym typeface="Arial"/>
              </a:endParaRPr>
            </a:p>
          </p:txBody>
        </p:sp>
        <p:sp>
          <p:nvSpPr>
            <p:cNvPr id="523" name="Google Shape;523;p6"/>
            <p:cNvSpPr txBox="1"/>
            <p:nvPr/>
          </p:nvSpPr>
          <p:spPr>
            <a:xfrm>
              <a:off x="8713360" y="6751707"/>
              <a:ext cx="3074484" cy="5120762"/>
            </a:xfrm>
            <a:prstGeom prst="rect">
              <a:avLst/>
            </a:prstGeom>
            <a:noFill/>
            <a:ln>
              <a:noFill/>
            </a:ln>
          </p:spPr>
          <p:txBody>
            <a:bodyPr anchorCtr="0" anchor="t" bIns="22850" lIns="45700" spcFirstLastPara="1" rIns="45700" wrap="square" tIns="22850">
              <a:spAutoFit/>
            </a:bodyPr>
            <a:lstStyle/>
            <a:p>
              <a:pPr indent="0" lvl="0" marL="0" marR="0" rtl="0" algn="ctr">
                <a:lnSpc>
                  <a:spcPct val="145833"/>
                </a:lnSpc>
                <a:spcBef>
                  <a:spcPts val="0"/>
                </a:spcBef>
                <a:spcAft>
                  <a:spcPts val="0"/>
                </a:spcAft>
                <a:buClr>
                  <a:srgbClr val="FFFFFF"/>
                </a:buClr>
                <a:buSzPts val="1200"/>
                <a:buFont typeface="Arial"/>
                <a:buNone/>
              </a:pPr>
              <a:r>
                <a:rPr b="0" i="0" lang="en-US" sz="1200" u="none" cap="none" strike="noStrike">
                  <a:solidFill>
                    <a:srgbClr val="FFFFFF"/>
                  </a:solidFill>
                  <a:latin typeface="Gill Sans"/>
                  <a:ea typeface="Gill Sans"/>
                  <a:cs typeface="Gill Sans"/>
                  <a:sym typeface="Gill Sans"/>
                </a:rPr>
                <a:t>Laboratories are innovative formats that function as self-sustaining events. They act as a creative platform to link diverse stakeholders and topics to trigger collaborative efforts regarding the UN Ocean Decade.</a:t>
              </a:r>
              <a:endParaRPr b="0" i="0" sz="1400" u="none" cap="none" strike="noStrike">
                <a:solidFill>
                  <a:srgbClr val="000000"/>
                </a:solidFill>
                <a:latin typeface="Arial"/>
                <a:ea typeface="Arial"/>
                <a:cs typeface="Arial"/>
                <a:sym typeface="Arial"/>
              </a:endParaRPr>
            </a:p>
          </p:txBody>
        </p:sp>
        <p:sp>
          <p:nvSpPr>
            <p:cNvPr id="524" name="Google Shape;524;p6"/>
            <p:cNvSpPr txBox="1"/>
            <p:nvPr/>
          </p:nvSpPr>
          <p:spPr>
            <a:xfrm>
              <a:off x="8947924" y="5588363"/>
              <a:ext cx="2698764" cy="1046440"/>
            </a:xfrm>
            <a:prstGeom prst="rect">
              <a:avLst/>
            </a:prstGeom>
            <a:noFill/>
            <a:ln>
              <a:noFill/>
            </a:ln>
          </p:spPr>
          <p:txBody>
            <a:bodyPr anchorCtr="0" anchor="b"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Gill Sans"/>
                  <a:ea typeface="Gill Sans"/>
                  <a:cs typeface="Gill Sans"/>
                  <a:sym typeface="Gill Sans"/>
                </a:rPr>
                <a:t>Safe Oceans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Gill Sans"/>
                  <a:ea typeface="Gill Sans"/>
                  <a:cs typeface="Gill Sans"/>
                  <a:sym typeface="Gill Sans"/>
                </a:rPr>
                <a:t>Lab </a:t>
              </a:r>
              <a:endParaRPr b="1" i="0" sz="1600" u="none" cap="none" strike="noStrike">
                <a:solidFill>
                  <a:srgbClr val="FFFFFF"/>
                </a:solidFill>
                <a:latin typeface="Gill Sans"/>
                <a:ea typeface="Gill Sans"/>
                <a:cs typeface="Gill Sans"/>
                <a:sym typeface="Gill Sans"/>
              </a:endParaRPr>
            </a:p>
          </p:txBody>
        </p:sp>
        <p:sp>
          <p:nvSpPr>
            <p:cNvPr id="525" name="Google Shape;525;p6"/>
            <p:cNvSpPr txBox="1"/>
            <p:nvPr/>
          </p:nvSpPr>
          <p:spPr>
            <a:xfrm>
              <a:off x="12314609" y="6403497"/>
              <a:ext cx="2886366" cy="523350"/>
            </a:xfrm>
            <a:prstGeom prst="rect">
              <a:avLst/>
            </a:prstGeom>
            <a:noFill/>
            <a:ln>
              <a:noFill/>
            </a:ln>
          </p:spPr>
          <p:txBody>
            <a:bodyPr anchorCtr="0" anchor="t" bIns="22850" lIns="45700" spcFirstLastPara="1" rIns="45700" wrap="square" tIns="22850">
              <a:spAutoFit/>
            </a:bodyPr>
            <a:lstStyle/>
            <a:p>
              <a:pPr indent="0" lvl="0" marL="0" marR="0" rtl="0" algn="ctr">
                <a:lnSpc>
                  <a:spcPct val="145833"/>
                </a:lnSpc>
                <a:spcBef>
                  <a:spcPts val="0"/>
                </a:spcBef>
                <a:spcAft>
                  <a:spcPts val="0"/>
                </a:spcAft>
                <a:buClr>
                  <a:srgbClr val="FFFFFF"/>
                </a:buClr>
                <a:buSzPts val="1200"/>
                <a:buFont typeface="Arial"/>
                <a:buNone/>
              </a:pPr>
              <a:r>
                <a:rPr b="0" i="0" lang="en-US" sz="1200" u="none" cap="none" strike="noStrike">
                  <a:solidFill>
                    <a:srgbClr val="FFFFFF"/>
                  </a:solidFill>
                  <a:latin typeface="Gill Sans"/>
                  <a:ea typeface="Gill Sans"/>
                  <a:cs typeface="Gill Sans"/>
                  <a:sym typeface="Gill Sans"/>
                </a:rPr>
                <a:t>IOC Governing body</a:t>
              </a:r>
              <a:endParaRPr b="0" i="0" sz="1400" u="none" cap="none" strike="noStrike">
                <a:solidFill>
                  <a:srgbClr val="000000"/>
                </a:solidFill>
                <a:latin typeface="Arial"/>
                <a:ea typeface="Arial"/>
                <a:cs typeface="Arial"/>
                <a:sym typeface="Arial"/>
              </a:endParaRPr>
            </a:p>
          </p:txBody>
        </p:sp>
        <p:sp>
          <p:nvSpPr>
            <p:cNvPr id="526" name="Google Shape;526;p6"/>
            <p:cNvSpPr txBox="1"/>
            <p:nvPr/>
          </p:nvSpPr>
          <p:spPr>
            <a:xfrm>
              <a:off x="12257253" y="5654319"/>
              <a:ext cx="2809490" cy="677108"/>
            </a:xfrm>
            <a:prstGeom prst="rect">
              <a:avLst/>
            </a:prstGeom>
            <a:noFill/>
            <a:ln>
              <a:noFill/>
            </a:ln>
          </p:spPr>
          <p:txBody>
            <a:bodyPr anchorCtr="0" anchor="b"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FFFFFF"/>
                  </a:solidFill>
                  <a:latin typeface="Gill Sans"/>
                  <a:ea typeface="Gill Sans"/>
                  <a:cs typeface="Gill Sans"/>
                  <a:sym typeface="Gill Sans"/>
                </a:rPr>
                <a:t>IOC -EC 55</a:t>
              </a:r>
              <a:endParaRPr b="0" i="0" sz="1400" u="none" cap="none" strike="noStrike">
                <a:solidFill>
                  <a:srgbClr val="000000"/>
                </a:solidFill>
                <a:latin typeface="Arial"/>
                <a:ea typeface="Arial"/>
                <a:cs typeface="Arial"/>
                <a:sym typeface="Arial"/>
              </a:endParaRPr>
            </a:p>
          </p:txBody>
        </p:sp>
        <p:sp>
          <p:nvSpPr>
            <p:cNvPr id="527" name="Google Shape;527;p6"/>
            <p:cNvSpPr txBox="1"/>
            <p:nvPr/>
          </p:nvSpPr>
          <p:spPr>
            <a:xfrm>
              <a:off x="15730009" y="6926847"/>
              <a:ext cx="2886366" cy="3828870"/>
            </a:xfrm>
            <a:prstGeom prst="rect">
              <a:avLst/>
            </a:prstGeom>
            <a:noFill/>
            <a:ln>
              <a:noFill/>
            </a:ln>
          </p:spPr>
          <p:txBody>
            <a:bodyPr anchorCtr="0" anchor="t" bIns="22850" lIns="45700" spcFirstLastPara="1" rIns="45700" wrap="square" tIns="22850">
              <a:spAutoFit/>
            </a:bodyPr>
            <a:lstStyle/>
            <a:p>
              <a:pPr indent="0" lvl="0" marL="0" marR="0" rtl="0" algn="ctr">
                <a:lnSpc>
                  <a:spcPct val="145833"/>
                </a:lnSpc>
                <a:spcBef>
                  <a:spcPts val="0"/>
                </a:spcBef>
                <a:spcAft>
                  <a:spcPts val="0"/>
                </a:spcAft>
                <a:buClr>
                  <a:srgbClr val="FFFFFF"/>
                </a:buClr>
                <a:buSzPts val="1200"/>
                <a:buFont typeface="Arial"/>
                <a:buNone/>
              </a:pPr>
              <a:r>
                <a:rPr b="0" i="0" lang="en-US" sz="1200" u="none" cap="none" strike="noStrike">
                  <a:solidFill>
                    <a:srgbClr val="FFFFFF"/>
                  </a:solidFill>
                  <a:latin typeface="Gill Sans"/>
                  <a:ea typeface="Gill Sans"/>
                  <a:cs typeface="Gill Sans"/>
                  <a:sym typeface="Gill Sans"/>
                </a:rPr>
                <a:t>2</a:t>
              </a:r>
              <a:r>
                <a:rPr b="0" baseline="30000" i="0" lang="en-US" sz="1200" u="none" cap="none" strike="noStrike">
                  <a:solidFill>
                    <a:srgbClr val="FFFFFF"/>
                  </a:solidFill>
                  <a:latin typeface="Gill Sans"/>
                  <a:ea typeface="Gill Sans"/>
                  <a:cs typeface="Gill Sans"/>
                  <a:sym typeface="Gill Sans"/>
                </a:rPr>
                <a:t>nd</a:t>
              </a:r>
              <a:r>
                <a:rPr b="0" i="0" lang="en-US" sz="1200" u="none" cap="none" strike="noStrike">
                  <a:solidFill>
                    <a:srgbClr val="FFFFFF"/>
                  </a:solidFill>
                  <a:latin typeface="Gill Sans"/>
                  <a:ea typeface="Gill Sans"/>
                  <a:cs typeface="Gill Sans"/>
                  <a:sym typeface="Gill Sans"/>
                </a:rPr>
                <a:t> draft of the 10-Year Research, Development and Implementation Plan for the Ocean Decade Tsunami Programme</a:t>
              </a:r>
              <a:endParaRPr b="0" i="0" sz="1400" u="none" cap="none" strike="noStrike">
                <a:solidFill>
                  <a:srgbClr val="000000"/>
                </a:solidFill>
                <a:latin typeface="Arial"/>
                <a:ea typeface="Arial"/>
                <a:cs typeface="Arial"/>
                <a:sym typeface="Arial"/>
              </a:endParaRPr>
            </a:p>
            <a:p>
              <a:pPr indent="0" lvl="0" marL="0" marR="0" rtl="0" algn="ctr">
                <a:lnSpc>
                  <a:spcPct val="145833"/>
                </a:lnSpc>
                <a:spcBef>
                  <a:spcPts val="240"/>
                </a:spcBef>
                <a:spcAft>
                  <a:spcPts val="0"/>
                </a:spcAft>
                <a:buClr>
                  <a:schemeClr val="lt2"/>
                </a:buClr>
                <a:buSzPts val="1200"/>
                <a:buFont typeface="Arial"/>
                <a:buNone/>
              </a:pPr>
              <a:r>
                <a:t/>
              </a:r>
              <a:endParaRPr b="0" i="0" sz="1200" u="none" cap="none" strike="noStrike">
                <a:solidFill>
                  <a:srgbClr val="FFFFFF"/>
                </a:solidFill>
                <a:latin typeface="Gill Sans"/>
                <a:ea typeface="Gill Sans"/>
                <a:cs typeface="Gill Sans"/>
                <a:sym typeface="Gill Sans"/>
              </a:endParaRPr>
            </a:p>
          </p:txBody>
        </p:sp>
        <p:sp>
          <p:nvSpPr>
            <p:cNvPr id="528" name="Google Shape;528;p6"/>
            <p:cNvSpPr txBox="1"/>
            <p:nvPr/>
          </p:nvSpPr>
          <p:spPr>
            <a:xfrm>
              <a:off x="15535273" y="5667799"/>
              <a:ext cx="3275834" cy="1046440"/>
            </a:xfrm>
            <a:prstGeom prst="rect">
              <a:avLst/>
            </a:prstGeom>
            <a:noFill/>
            <a:ln>
              <a:noFill/>
            </a:ln>
          </p:spPr>
          <p:txBody>
            <a:bodyPr anchorCtr="0" anchor="b"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Gill Sans"/>
                  <a:ea typeface="Gill Sans"/>
                  <a:cs typeface="Gill Sans"/>
                  <a:sym typeface="Gill Sans"/>
                </a:rPr>
                <a:t>3</a:t>
              </a:r>
              <a:r>
                <a:rPr b="1" baseline="30000" i="0" lang="en-US" sz="1400" u="none" cap="none" strike="noStrike">
                  <a:solidFill>
                    <a:srgbClr val="FFFFFF"/>
                  </a:solidFill>
                  <a:latin typeface="Gill Sans"/>
                  <a:ea typeface="Gill Sans"/>
                  <a:cs typeface="Gill Sans"/>
                  <a:sym typeface="Gill Sans"/>
                </a:rPr>
                <a:t>rd</a:t>
              </a:r>
              <a:r>
                <a:rPr b="1" i="0" lang="en-US" sz="1400" u="none" cap="none" strike="noStrike">
                  <a:solidFill>
                    <a:srgbClr val="FFFFFF"/>
                  </a:solidFill>
                  <a:latin typeface="Gill Sans"/>
                  <a:ea typeface="Gill Sans"/>
                  <a:cs typeface="Gill Sans"/>
                  <a:sym typeface="Gill Sans"/>
                </a:rPr>
                <a:t> SC meeting    (in person)</a:t>
              </a:r>
              <a:endParaRPr b="0" i="0" sz="1400" u="none" cap="none" strike="noStrike">
                <a:solidFill>
                  <a:srgbClr val="000000"/>
                </a:solidFill>
                <a:latin typeface="Arial"/>
                <a:ea typeface="Arial"/>
                <a:cs typeface="Arial"/>
                <a:sym typeface="Arial"/>
              </a:endParaRPr>
            </a:p>
          </p:txBody>
        </p:sp>
        <p:sp>
          <p:nvSpPr>
            <p:cNvPr id="529" name="Google Shape;529;p6"/>
            <p:cNvSpPr txBox="1"/>
            <p:nvPr/>
          </p:nvSpPr>
          <p:spPr>
            <a:xfrm>
              <a:off x="19185987" y="4432435"/>
              <a:ext cx="3027752" cy="615554"/>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9A272"/>
                  </a:solidFill>
                  <a:latin typeface="Gill Sans"/>
                  <a:ea typeface="Gill Sans"/>
                  <a:cs typeface="Gill Sans"/>
                  <a:sym typeface="Gill Sans"/>
                </a:rPr>
                <a:t>2–3 March 2023</a:t>
              </a:r>
              <a:endParaRPr b="0" i="0" sz="1400" u="none" cap="none" strike="noStrike">
                <a:solidFill>
                  <a:srgbClr val="000000"/>
                </a:solidFill>
                <a:latin typeface="Arial"/>
                <a:ea typeface="Arial"/>
                <a:cs typeface="Arial"/>
                <a:sym typeface="Arial"/>
              </a:endParaRPr>
            </a:p>
          </p:txBody>
        </p:sp>
        <p:sp>
          <p:nvSpPr>
            <p:cNvPr id="530" name="Google Shape;530;p6"/>
            <p:cNvSpPr/>
            <p:nvPr/>
          </p:nvSpPr>
          <p:spPr>
            <a:xfrm>
              <a:off x="18955088" y="5226444"/>
              <a:ext cx="3490077" cy="6910927"/>
            </a:xfrm>
            <a:custGeom>
              <a:rect b="b" l="l" r="r" t="t"/>
              <a:pathLst>
                <a:path extrusionOk="0" h="4949" w="2860">
                  <a:moveTo>
                    <a:pt x="1665" y="0"/>
                  </a:moveTo>
                  <a:lnTo>
                    <a:pt x="1429" y="247"/>
                  </a:lnTo>
                  <a:lnTo>
                    <a:pt x="1194" y="0"/>
                  </a:lnTo>
                  <a:lnTo>
                    <a:pt x="0" y="0"/>
                  </a:lnTo>
                  <a:lnTo>
                    <a:pt x="0" y="4948"/>
                  </a:lnTo>
                  <a:lnTo>
                    <a:pt x="2859" y="4948"/>
                  </a:lnTo>
                  <a:lnTo>
                    <a:pt x="2859" y="0"/>
                  </a:lnTo>
                  <a:lnTo>
                    <a:pt x="1665" y="0"/>
                  </a:lnTo>
                </a:path>
              </a:pathLst>
            </a:custGeom>
            <a:solidFill>
              <a:srgbClr val="F9A27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65"/>
                <a:buFont typeface="Arial"/>
                <a:buNone/>
              </a:pPr>
              <a:r>
                <a:t/>
              </a:r>
              <a:endParaRPr b="0" i="0" sz="3265" u="none" cap="none" strike="noStrike">
                <a:solidFill>
                  <a:srgbClr val="F9A272"/>
                </a:solidFill>
                <a:latin typeface="Gill Sans"/>
                <a:ea typeface="Gill Sans"/>
                <a:cs typeface="Gill Sans"/>
                <a:sym typeface="Gill Sans"/>
              </a:endParaRPr>
            </a:p>
          </p:txBody>
        </p:sp>
        <p:sp>
          <p:nvSpPr>
            <p:cNvPr id="531" name="Google Shape;531;p6"/>
            <p:cNvSpPr txBox="1"/>
            <p:nvPr/>
          </p:nvSpPr>
          <p:spPr>
            <a:xfrm>
              <a:off x="19256683" y="6912263"/>
              <a:ext cx="2886366" cy="3828870"/>
            </a:xfrm>
            <a:prstGeom prst="rect">
              <a:avLst/>
            </a:prstGeom>
            <a:noFill/>
            <a:ln>
              <a:noFill/>
            </a:ln>
          </p:spPr>
          <p:txBody>
            <a:bodyPr anchorCtr="0" anchor="t" bIns="22850" lIns="45700" spcFirstLastPara="1" rIns="45700" wrap="square" tIns="22850">
              <a:spAutoFit/>
            </a:bodyPr>
            <a:lstStyle/>
            <a:p>
              <a:pPr indent="0" lvl="0" marL="0" marR="0" rtl="0" algn="ctr">
                <a:lnSpc>
                  <a:spcPct val="145833"/>
                </a:lnSpc>
                <a:spcBef>
                  <a:spcPts val="0"/>
                </a:spcBef>
                <a:spcAft>
                  <a:spcPts val="0"/>
                </a:spcAft>
                <a:buClr>
                  <a:srgbClr val="FFFFFF"/>
                </a:buClr>
                <a:buSzPts val="1200"/>
                <a:buFont typeface="Arial"/>
                <a:buNone/>
              </a:pPr>
              <a:r>
                <a:rPr b="0" i="0" lang="en-US" sz="1200" u="none" cap="none" strike="noStrike">
                  <a:solidFill>
                    <a:srgbClr val="FFFFFF"/>
                  </a:solidFill>
                  <a:latin typeface="Gill Sans"/>
                  <a:ea typeface="Gill Sans"/>
                  <a:cs typeface="Gill Sans"/>
                  <a:sym typeface="Gill Sans"/>
                </a:rPr>
                <a:t>Final version of the 10-Year Research, Development and Implementation Plan for the Ocean Decade Tsunami Programme for the </a:t>
              </a:r>
              <a:endParaRPr b="0" i="0" sz="1400" u="none" cap="none" strike="noStrike">
                <a:solidFill>
                  <a:srgbClr val="000000"/>
                </a:solidFill>
                <a:latin typeface="Arial"/>
                <a:ea typeface="Arial"/>
                <a:cs typeface="Arial"/>
                <a:sym typeface="Arial"/>
              </a:endParaRPr>
            </a:p>
            <a:p>
              <a:pPr indent="0" lvl="0" marL="0" marR="0" rtl="0" algn="ctr">
                <a:lnSpc>
                  <a:spcPct val="145833"/>
                </a:lnSpc>
                <a:spcBef>
                  <a:spcPts val="240"/>
                </a:spcBef>
                <a:spcAft>
                  <a:spcPts val="0"/>
                </a:spcAft>
                <a:buClr>
                  <a:srgbClr val="FFFFFF"/>
                </a:buClr>
                <a:buSzPts val="1200"/>
                <a:buFont typeface="Arial"/>
                <a:buNone/>
              </a:pPr>
              <a:r>
                <a:rPr b="0" i="0" lang="en-US" sz="1200" u="none" cap="none" strike="noStrike">
                  <a:solidFill>
                    <a:srgbClr val="FFFFFF"/>
                  </a:solidFill>
                  <a:latin typeface="Gill Sans"/>
                  <a:ea typeface="Gill Sans"/>
                  <a:cs typeface="Gill Sans"/>
                  <a:sym typeface="Gill Sans"/>
                </a:rPr>
                <a:t>Endorsement</a:t>
              </a:r>
              <a:endParaRPr b="0" i="0" sz="1400" u="none" cap="none" strike="noStrike">
                <a:solidFill>
                  <a:srgbClr val="000000"/>
                </a:solidFill>
                <a:latin typeface="Arial"/>
                <a:ea typeface="Arial"/>
                <a:cs typeface="Arial"/>
                <a:sym typeface="Arial"/>
              </a:endParaRPr>
            </a:p>
          </p:txBody>
        </p:sp>
        <p:sp>
          <p:nvSpPr>
            <p:cNvPr id="532" name="Google Shape;532;p6"/>
            <p:cNvSpPr txBox="1"/>
            <p:nvPr/>
          </p:nvSpPr>
          <p:spPr>
            <a:xfrm>
              <a:off x="19422069" y="5720335"/>
              <a:ext cx="2612078" cy="1169550"/>
            </a:xfrm>
            <a:prstGeom prst="rect">
              <a:avLst/>
            </a:prstGeom>
            <a:noFill/>
            <a:ln>
              <a:noFill/>
            </a:ln>
          </p:spPr>
          <p:txBody>
            <a:bodyPr anchorCtr="0" anchor="b"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FFFFFF"/>
                  </a:solidFill>
                  <a:latin typeface="Gill Sans"/>
                  <a:ea typeface="Gill Sans"/>
                  <a:cs typeface="Gill Sans"/>
                  <a:sym typeface="Gill Sans"/>
                </a:rPr>
                <a:t>TOWS-WG XVI</a:t>
              </a:r>
              <a:endParaRPr b="0" i="0" sz="1400" u="none" cap="none" strike="noStrike">
                <a:solidFill>
                  <a:srgbClr val="000000"/>
                </a:solidFill>
                <a:latin typeface="Arial"/>
                <a:ea typeface="Arial"/>
                <a:cs typeface="Arial"/>
                <a:sym typeface="Arial"/>
              </a:endParaRPr>
            </a:p>
          </p:txBody>
        </p:sp>
        <p:sp>
          <p:nvSpPr>
            <p:cNvPr id="533" name="Google Shape;533;p6"/>
            <p:cNvSpPr txBox="1"/>
            <p:nvPr/>
          </p:nvSpPr>
          <p:spPr>
            <a:xfrm>
              <a:off x="12210891" y="7974299"/>
              <a:ext cx="2886366" cy="3293338"/>
            </a:xfrm>
            <a:prstGeom prst="rect">
              <a:avLst/>
            </a:prstGeom>
            <a:noFill/>
            <a:ln>
              <a:noFill/>
            </a:ln>
          </p:spPr>
          <p:txBody>
            <a:bodyPr anchorCtr="0" anchor="t" bIns="22850" lIns="45700" spcFirstLastPara="1" rIns="45700" wrap="square" tIns="22850">
              <a:spAutoFit/>
            </a:bodyPr>
            <a:lstStyle/>
            <a:p>
              <a:pPr indent="0" lvl="0" marL="0" marR="0" rtl="0" algn="ctr">
                <a:lnSpc>
                  <a:spcPct val="145833"/>
                </a:lnSpc>
                <a:spcBef>
                  <a:spcPts val="0"/>
                </a:spcBef>
                <a:spcAft>
                  <a:spcPts val="0"/>
                </a:spcAft>
                <a:buClr>
                  <a:srgbClr val="FFFFFF"/>
                </a:buClr>
                <a:buSzPts val="1200"/>
                <a:buFont typeface="Arial"/>
                <a:buNone/>
              </a:pPr>
              <a:r>
                <a:rPr b="0" i="0" lang="en-US" sz="1200" u="none" cap="none" strike="noStrike">
                  <a:solidFill>
                    <a:srgbClr val="FFFFFF"/>
                  </a:solidFill>
                  <a:latin typeface="Gill Sans"/>
                  <a:ea typeface="Gill Sans"/>
                  <a:cs typeface="Gill Sans"/>
                  <a:sym typeface="Gill Sans"/>
                </a:rPr>
                <a:t>1</a:t>
              </a:r>
              <a:r>
                <a:rPr b="0" baseline="30000" i="0" lang="en-US" sz="1200" u="none" cap="none" strike="noStrike">
                  <a:solidFill>
                    <a:srgbClr val="FFFFFF"/>
                  </a:solidFill>
                  <a:latin typeface="Gill Sans"/>
                  <a:ea typeface="Gill Sans"/>
                  <a:cs typeface="Gill Sans"/>
                  <a:sym typeface="Gill Sans"/>
                </a:rPr>
                <a:t>st</a:t>
              </a:r>
              <a:r>
                <a:rPr b="0" i="0" lang="en-US" sz="1200" u="none" cap="none" strike="noStrike">
                  <a:solidFill>
                    <a:srgbClr val="FFFFFF"/>
                  </a:solidFill>
                  <a:latin typeface="Gill Sans"/>
                  <a:ea typeface="Gill Sans"/>
                  <a:cs typeface="Gill Sans"/>
                  <a:sym typeface="Gill Sans"/>
                </a:rPr>
                <a:t> Draft of the 10-Year Research, Development and Implementation Plan for the Ocean Decade Tsunami Programme</a:t>
              </a:r>
              <a:endParaRPr b="0" i="0" sz="1200" u="none" cap="none" strike="noStrike">
                <a:solidFill>
                  <a:srgbClr val="FFFFFF"/>
                </a:solidFill>
                <a:latin typeface="Gill Sans"/>
                <a:ea typeface="Gill Sans"/>
                <a:cs typeface="Gill Sans"/>
                <a:sym typeface="Gill Sans"/>
              </a:endParaRPr>
            </a:p>
          </p:txBody>
        </p:sp>
        <p:sp>
          <p:nvSpPr>
            <p:cNvPr id="534" name="Google Shape;534;p6"/>
            <p:cNvSpPr txBox="1"/>
            <p:nvPr/>
          </p:nvSpPr>
          <p:spPr>
            <a:xfrm>
              <a:off x="12242301" y="6927859"/>
              <a:ext cx="2954468" cy="1046440"/>
            </a:xfrm>
            <a:prstGeom prst="rect">
              <a:avLst/>
            </a:prstGeom>
            <a:noFill/>
            <a:ln>
              <a:noFill/>
            </a:ln>
          </p:spPr>
          <p:txBody>
            <a:bodyPr anchorCtr="0" anchor="b"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Gill Sans"/>
                  <a:ea typeface="Gill Sans"/>
                  <a:cs typeface="Gill Sans"/>
                  <a:sym typeface="Gill Sans"/>
                </a:rPr>
                <a:t>2</a:t>
              </a:r>
              <a:r>
                <a:rPr b="1" baseline="30000" i="0" lang="en-US" sz="1400" u="none" cap="none" strike="noStrike">
                  <a:solidFill>
                    <a:srgbClr val="FFFFFF"/>
                  </a:solidFill>
                  <a:latin typeface="Gill Sans"/>
                  <a:ea typeface="Gill Sans"/>
                  <a:cs typeface="Gill Sans"/>
                  <a:sym typeface="Gill Sans"/>
                </a:rPr>
                <a:t>nd</a:t>
              </a:r>
              <a:r>
                <a:rPr b="1" i="0" lang="en-US" sz="1400" u="none" cap="none" strike="noStrike">
                  <a:solidFill>
                    <a:srgbClr val="FFFFFF"/>
                  </a:solidFill>
                  <a:latin typeface="Gill Sans"/>
                  <a:ea typeface="Gill Sans"/>
                  <a:cs typeface="Gill Sans"/>
                  <a:sym typeface="Gill Sans"/>
                </a:rPr>
                <a:t> SC meeting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Gill Sans"/>
                  <a:ea typeface="Gill Sans"/>
                  <a:cs typeface="Gill Sans"/>
                  <a:sym typeface="Gill Sans"/>
                </a:rPr>
                <a:t>(in person)</a:t>
              </a:r>
              <a:endParaRPr b="1" i="0" sz="1600" u="none" cap="none" strike="noStrike">
                <a:solidFill>
                  <a:srgbClr val="FFFFFF"/>
                </a:solidFill>
                <a:latin typeface="Gill Sans"/>
                <a:ea typeface="Gill Sans"/>
                <a:cs typeface="Gill Sans"/>
                <a:sym typeface="Gill Sans"/>
              </a:endParaRPr>
            </a:p>
          </p:txBody>
        </p:sp>
      </p:grpSp>
      <p:sp>
        <p:nvSpPr>
          <p:cNvPr id="535" name="Google Shape;535;p6"/>
          <p:cNvSpPr txBox="1"/>
          <p:nvPr/>
        </p:nvSpPr>
        <p:spPr>
          <a:xfrm>
            <a:off x="3225384" y="1610819"/>
            <a:ext cx="2347246"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2D3136"/>
                </a:solidFill>
                <a:latin typeface="Gill Sans"/>
                <a:ea typeface="Gill Sans"/>
                <a:cs typeface="Gill Sans"/>
                <a:sym typeface="Gill Sans"/>
              </a:rPr>
              <a:t>Consultants to draft chapters</a:t>
            </a:r>
            <a:endParaRPr b="1" i="0" sz="1200" u="none" cap="none" strike="noStrike">
              <a:solidFill>
                <a:srgbClr val="2D3136"/>
              </a:solidFill>
              <a:latin typeface="Gill Sans"/>
              <a:ea typeface="Gill Sans"/>
              <a:cs typeface="Gill Sans"/>
              <a:sym typeface="Gill Sans"/>
            </a:endParaRPr>
          </a:p>
        </p:txBody>
      </p:sp>
      <p:sp>
        <p:nvSpPr>
          <p:cNvPr id="536" name="Google Shape;536;p6"/>
          <p:cNvSpPr/>
          <p:nvPr/>
        </p:nvSpPr>
        <p:spPr>
          <a:xfrm>
            <a:off x="4802499" y="1850598"/>
            <a:ext cx="322639" cy="115807"/>
          </a:xfrm>
          <a:prstGeom prst="rightArrow">
            <a:avLst>
              <a:gd fmla="val 50000" name="adj1"/>
              <a:gd fmla="val 50000" name="adj2"/>
            </a:avLst>
          </a:prstGeom>
          <a:solidFill>
            <a:srgbClr val="FFF2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Gill Sans"/>
              <a:ea typeface="Gill Sans"/>
              <a:cs typeface="Gill Sans"/>
              <a:sym typeface="Gill Sans"/>
            </a:endParaRPr>
          </a:p>
        </p:txBody>
      </p:sp>
      <p:sp>
        <p:nvSpPr>
          <p:cNvPr id="537" name="Google Shape;537;p6"/>
          <p:cNvSpPr/>
          <p:nvPr/>
        </p:nvSpPr>
        <p:spPr>
          <a:xfrm flipH="1">
            <a:off x="3486015" y="1847680"/>
            <a:ext cx="322639" cy="112661"/>
          </a:xfrm>
          <a:prstGeom prst="rightArrow">
            <a:avLst>
              <a:gd fmla="val 50000" name="adj1"/>
              <a:gd fmla="val 50000" name="adj2"/>
            </a:avLst>
          </a:prstGeom>
          <a:solidFill>
            <a:srgbClr val="FFF2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Gill Sans"/>
              <a:ea typeface="Gill Sans"/>
              <a:cs typeface="Gill Sans"/>
              <a:sym typeface="Gill Sans"/>
            </a:endParaRPr>
          </a:p>
        </p:txBody>
      </p:sp>
      <p:sp>
        <p:nvSpPr>
          <p:cNvPr id="538" name="Google Shape;538;p6"/>
          <p:cNvSpPr txBox="1"/>
          <p:nvPr/>
        </p:nvSpPr>
        <p:spPr>
          <a:xfrm>
            <a:off x="5957490" y="1604204"/>
            <a:ext cx="3666456"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2D3136"/>
                </a:solidFill>
                <a:latin typeface="Gill Sans"/>
                <a:ea typeface="Gill Sans"/>
                <a:cs typeface="Gill Sans"/>
                <a:sym typeface="Gill Sans"/>
              </a:rPr>
              <a:t>Consultations with TSU community (TTs/ICGS)</a:t>
            </a:r>
            <a:endParaRPr b="1" i="0" sz="1200" u="none" cap="none" strike="noStrike">
              <a:solidFill>
                <a:srgbClr val="2D3136"/>
              </a:solidFill>
              <a:latin typeface="Gill Sans"/>
              <a:ea typeface="Gill Sans"/>
              <a:cs typeface="Gill Sans"/>
              <a:sym typeface="Gill Sans"/>
            </a:endParaRPr>
          </a:p>
        </p:txBody>
      </p:sp>
      <p:sp>
        <p:nvSpPr>
          <p:cNvPr id="539" name="Google Shape;539;p6"/>
          <p:cNvSpPr txBox="1"/>
          <p:nvPr/>
        </p:nvSpPr>
        <p:spPr>
          <a:xfrm>
            <a:off x="6096000" y="2084944"/>
            <a:ext cx="330411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2D3136"/>
                </a:solidFill>
                <a:latin typeface="Gill Sans"/>
                <a:ea typeface="Gill Sans"/>
                <a:cs typeface="Gill Sans"/>
                <a:sym typeface="Gill Sans"/>
              </a:rPr>
              <a:t>Consult/contributions Member States (CL)</a:t>
            </a:r>
            <a:endParaRPr b="1" i="0" sz="1200" u="none" cap="none" strike="noStrike">
              <a:solidFill>
                <a:srgbClr val="2D3136"/>
              </a:solidFill>
              <a:latin typeface="Gill Sans"/>
              <a:ea typeface="Gill Sans"/>
              <a:cs typeface="Gill Sans"/>
              <a:sym typeface="Gill Sans"/>
            </a:endParaRPr>
          </a:p>
        </p:txBody>
      </p:sp>
      <p:sp>
        <p:nvSpPr>
          <p:cNvPr id="540" name="Google Shape;540;p6"/>
          <p:cNvSpPr/>
          <p:nvPr/>
        </p:nvSpPr>
        <p:spPr>
          <a:xfrm flipH="1">
            <a:off x="1505522" y="6712725"/>
            <a:ext cx="322639" cy="136199"/>
          </a:xfrm>
          <a:prstGeom prst="rightArrow">
            <a:avLst>
              <a:gd fmla="val 50000" name="adj1"/>
              <a:gd fmla="val 50000" name="adj2"/>
            </a:avLst>
          </a:prstGeom>
          <a:solidFill>
            <a:srgbClr val="FFF2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Gill Sans"/>
              <a:ea typeface="Gill Sans"/>
              <a:cs typeface="Gill Sans"/>
              <a:sym typeface="Gill Sans"/>
            </a:endParaRPr>
          </a:p>
        </p:txBody>
      </p:sp>
      <p:sp>
        <p:nvSpPr>
          <p:cNvPr id="541" name="Google Shape;541;p6"/>
          <p:cNvSpPr/>
          <p:nvPr/>
        </p:nvSpPr>
        <p:spPr>
          <a:xfrm>
            <a:off x="3367101" y="6705071"/>
            <a:ext cx="322639" cy="136199"/>
          </a:xfrm>
          <a:prstGeom prst="rightArrow">
            <a:avLst>
              <a:gd fmla="val 50000" name="adj1"/>
              <a:gd fmla="val 50000" name="adj2"/>
            </a:avLst>
          </a:prstGeom>
          <a:solidFill>
            <a:srgbClr val="FFF2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Gill Sans"/>
              <a:ea typeface="Gill Sans"/>
              <a:cs typeface="Gill Sans"/>
              <a:sym typeface="Gill Sans"/>
            </a:endParaRPr>
          </a:p>
        </p:txBody>
      </p:sp>
      <p:sp>
        <p:nvSpPr>
          <p:cNvPr id="542" name="Google Shape;542;p6"/>
          <p:cNvSpPr txBox="1"/>
          <p:nvPr/>
        </p:nvSpPr>
        <p:spPr>
          <a:xfrm>
            <a:off x="1576483" y="6418547"/>
            <a:ext cx="2035332" cy="276999"/>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2D3136"/>
                </a:solidFill>
                <a:latin typeface="Gill Sans"/>
                <a:ea typeface="Gill Sans"/>
                <a:cs typeface="Gill Sans"/>
                <a:sym typeface="Gill Sans"/>
              </a:rPr>
              <a:t>Draft TORs consultancies</a:t>
            </a:r>
            <a:endParaRPr b="1" i="0" sz="1200" u="none" cap="none" strike="noStrike">
              <a:solidFill>
                <a:srgbClr val="2D3136"/>
              </a:solidFill>
              <a:latin typeface="Gill Sans"/>
              <a:ea typeface="Gill Sans"/>
              <a:cs typeface="Gill Sans"/>
              <a:sym typeface="Gill Sans"/>
            </a:endParaRPr>
          </a:p>
        </p:txBody>
      </p:sp>
      <p:sp>
        <p:nvSpPr>
          <p:cNvPr id="543" name="Google Shape;543;p6"/>
          <p:cNvSpPr txBox="1"/>
          <p:nvPr/>
        </p:nvSpPr>
        <p:spPr>
          <a:xfrm>
            <a:off x="5596859" y="6493315"/>
            <a:ext cx="2728632" cy="276999"/>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2D3136"/>
                </a:solidFill>
                <a:latin typeface="Gill Sans"/>
                <a:ea typeface="Gill Sans"/>
                <a:cs typeface="Gill Sans"/>
                <a:sym typeface="Gill Sans"/>
              </a:rPr>
              <a:t>1</a:t>
            </a:r>
            <a:r>
              <a:rPr b="1" baseline="30000" i="0" lang="en-US" sz="1200" u="none" cap="none" strike="noStrike">
                <a:solidFill>
                  <a:srgbClr val="2D3136"/>
                </a:solidFill>
                <a:latin typeface="Gill Sans"/>
                <a:ea typeface="Gill Sans"/>
                <a:cs typeface="Gill Sans"/>
                <a:sym typeface="Gill Sans"/>
              </a:rPr>
              <a:t>st</a:t>
            </a:r>
            <a:r>
              <a:rPr b="1" i="0" lang="en-US" sz="1200" u="none" cap="none" strike="noStrike">
                <a:solidFill>
                  <a:srgbClr val="2D3136"/>
                </a:solidFill>
                <a:latin typeface="Gill Sans"/>
                <a:ea typeface="Gill Sans"/>
                <a:cs typeface="Gill Sans"/>
                <a:sym typeface="Gill Sans"/>
              </a:rPr>
              <a:t> Draft to TNCs/TWFPs Dec2022</a:t>
            </a:r>
            <a:endParaRPr b="1" i="0" sz="1200" u="none" cap="none" strike="noStrike">
              <a:solidFill>
                <a:srgbClr val="2D3136"/>
              </a:solidFill>
              <a:latin typeface="Gill Sans"/>
              <a:ea typeface="Gill Sans"/>
              <a:cs typeface="Gill Sans"/>
              <a:sym typeface="Gill Sans"/>
            </a:endParaRPr>
          </a:p>
        </p:txBody>
      </p:sp>
      <p:sp>
        <p:nvSpPr>
          <p:cNvPr id="544" name="Google Shape;544;p6"/>
          <p:cNvSpPr txBox="1"/>
          <p:nvPr>
            <p:ph type="title"/>
          </p:nvPr>
        </p:nvSpPr>
        <p:spPr>
          <a:xfrm>
            <a:off x="0" y="153726"/>
            <a:ext cx="12192000" cy="767639"/>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2800"/>
              <a:buFont typeface="Gill Sans"/>
              <a:buNone/>
            </a:pPr>
            <a:r>
              <a:rPr b="1" lang="en-US" sz="2800" cap="none">
                <a:latin typeface="Gill Sans"/>
                <a:ea typeface="Gill Sans"/>
                <a:cs typeface="Gill Sans"/>
                <a:sym typeface="Gill Sans"/>
              </a:rPr>
              <a:t>UN Ocean Decade Tsunami Programme  Scientific Committee </a:t>
            </a:r>
            <a:endParaRPr b="1" sz="2000" cap="none">
              <a:latin typeface="Gill Sans"/>
              <a:ea typeface="Gill Sans"/>
              <a:cs typeface="Gill Sans"/>
              <a:sym typeface="Gill Sans"/>
            </a:endParaRPr>
          </a:p>
        </p:txBody>
      </p:sp>
      <p:sp>
        <p:nvSpPr>
          <p:cNvPr id="545" name="Google Shape;545;p6"/>
          <p:cNvSpPr/>
          <p:nvPr/>
        </p:nvSpPr>
        <p:spPr>
          <a:xfrm flipH="1">
            <a:off x="6961175" y="1847072"/>
            <a:ext cx="322639" cy="112661"/>
          </a:xfrm>
          <a:prstGeom prst="rightArrow">
            <a:avLst>
              <a:gd fmla="val 50000" name="adj1"/>
              <a:gd fmla="val 50000" name="adj2"/>
            </a:avLst>
          </a:prstGeom>
          <a:solidFill>
            <a:srgbClr val="FFF2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Gill Sans"/>
              <a:ea typeface="Gill Sans"/>
              <a:cs typeface="Gill Sans"/>
              <a:sym typeface="Gill Sans"/>
            </a:endParaRPr>
          </a:p>
        </p:txBody>
      </p:sp>
      <p:sp>
        <p:nvSpPr>
          <p:cNvPr id="546" name="Google Shape;546;p6"/>
          <p:cNvSpPr/>
          <p:nvPr/>
        </p:nvSpPr>
        <p:spPr>
          <a:xfrm>
            <a:off x="8146662" y="1859525"/>
            <a:ext cx="322639" cy="115807"/>
          </a:xfrm>
          <a:prstGeom prst="rightArrow">
            <a:avLst>
              <a:gd fmla="val 50000" name="adj1"/>
              <a:gd fmla="val 50000" name="adj2"/>
            </a:avLst>
          </a:prstGeom>
          <a:solidFill>
            <a:srgbClr val="FFF2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Gill Sans"/>
              <a:ea typeface="Gill Sans"/>
              <a:cs typeface="Gill Sans"/>
              <a:sym typeface="Gill Sans"/>
            </a:endParaRPr>
          </a:p>
        </p:txBody>
      </p:sp>
      <p:sp>
        <p:nvSpPr>
          <p:cNvPr id="547" name="Google Shape;547;p6"/>
          <p:cNvSpPr/>
          <p:nvPr/>
        </p:nvSpPr>
        <p:spPr>
          <a:xfrm>
            <a:off x="7964933" y="6722250"/>
            <a:ext cx="322639" cy="136199"/>
          </a:xfrm>
          <a:prstGeom prst="rightArrow">
            <a:avLst>
              <a:gd fmla="val 50000" name="adj1"/>
              <a:gd fmla="val 50000" name="adj2"/>
            </a:avLst>
          </a:prstGeom>
          <a:solidFill>
            <a:srgbClr val="FFF2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Gill Sans"/>
              <a:ea typeface="Gill Sans"/>
              <a:cs typeface="Gill Sans"/>
              <a:sym typeface="Gill Sans"/>
            </a:endParaRPr>
          </a:p>
        </p:txBody>
      </p:sp>
      <p:sp>
        <p:nvSpPr>
          <p:cNvPr id="548" name="Google Shape;548;p6"/>
          <p:cNvSpPr/>
          <p:nvPr/>
        </p:nvSpPr>
        <p:spPr>
          <a:xfrm flipH="1">
            <a:off x="6095914" y="6735018"/>
            <a:ext cx="322639" cy="136199"/>
          </a:xfrm>
          <a:prstGeom prst="rightArrow">
            <a:avLst>
              <a:gd fmla="val 50000" name="adj1"/>
              <a:gd fmla="val 50000" name="adj2"/>
            </a:avLst>
          </a:prstGeom>
          <a:solidFill>
            <a:srgbClr val="FFF2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Gill Sans"/>
              <a:ea typeface="Gill Sans"/>
              <a:cs typeface="Gill Sans"/>
              <a:sym typeface="Gill Sans"/>
            </a:endParaRPr>
          </a:p>
        </p:txBody>
      </p:sp>
      <p:sp>
        <p:nvSpPr>
          <p:cNvPr id="549" name="Google Shape;549;p6"/>
          <p:cNvSpPr txBox="1"/>
          <p:nvPr/>
        </p:nvSpPr>
        <p:spPr>
          <a:xfrm>
            <a:off x="4477400" y="1024040"/>
            <a:ext cx="2854248" cy="52322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2D3136"/>
                </a:solidFill>
                <a:latin typeface="Gill Sans"/>
                <a:ea typeface="Gill Sans"/>
                <a:cs typeface="Gill Sans"/>
                <a:sym typeface="Gill Sans"/>
              </a:rPr>
              <a:t>Progress</a:t>
            </a:r>
            <a:endParaRPr b="1" i="0" sz="2800" u="none" cap="none" strike="noStrike">
              <a:solidFill>
                <a:srgbClr val="2D3136"/>
              </a:solidFill>
              <a:latin typeface="Gill Sans"/>
              <a:ea typeface="Gill Sans"/>
              <a:cs typeface="Gill Sans"/>
              <a:sym typeface="Gill Sans"/>
            </a:endParaRPr>
          </a:p>
        </p:txBody>
      </p:sp>
      <p:sp>
        <p:nvSpPr>
          <p:cNvPr id="550" name="Google Shape;550;p6"/>
          <p:cNvSpPr txBox="1"/>
          <p:nvPr/>
        </p:nvSpPr>
        <p:spPr>
          <a:xfrm>
            <a:off x="6749759" y="6284539"/>
            <a:ext cx="5341977" cy="276999"/>
          </a:xfrm>
          <a:prstGeom prst="rect">
            <a:avLst/>
          </a:prstGeom>
          <a:noFill/>
          <a:ln>
            <a:noFill/>
          </a:ln>
        </p:spPr>
        <p:txBody>
          <a:bodyPr anchorCtr="0" anchor="t" bIns="45700" lIns="91425" spcFirstLastPara="1" rIns="91425" wrap="square" tIns="45700">
            <a:spAutoFit/>
          </a:bodyPr>
          <a:lstStyle/>
          <a:p>
            <a:pPr indent="0" lvl="1" marL="180975" marR="0" rtl="0" algn="just">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Gill Sans"/>
                <a:ea typeface="Gill Sans"/>
                <a:cs typeface="Gill Sans"/>
                <a:sym typeface="Gill Sans"/>
              </a:rPr>
              <a:t>4th Call for Decade Actions 31 Jan 2023 – Coastal Resilience </a:t>
            </a:r>
            <a:endParaRPr b="1" i="0" sz="1400" u="none" cap="none" strike="noStrike">
              <a:solidFill>
                <a:srgbClr val="000000"/>
              </a:solidFill>
              <a:latin typeface="Gill Sans"/>
              <a:ea typeface="Gill Sans"/>
              <a:cs typeface="Gill Sans"/>
              <a:sym typeface="Gill Sans"/>
            </a:endParaRPr>
          </a:p>
        </p:txBody>
      </p:sp>
      <p:sp>
        <p:nvSpPr>
          <p:cNvPr id="551" name="Google Shape;551;p6"/>
          <p:cNvSpPr txBox="1"/>
          <p:nvPr/>
        </p:nvSpPr>
        <p:spPr>
          <a:xfrm>
            <a:off x="8447977" y="6498279"/>
            <a:ext cx="3320113" cy="276999"/>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1" marL="85725" marR="0" rtl="0" algn="just">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Gill Sans"/>
                <a:ea typeface="Gill Sans"/>
                <a:cs typeface="Gill Sans"/>
                <a:sym typeface="Gill Sans"/>
              </a:rPr>
              <a:t>2</a:t>
            </a:r>
            <a:r>
              <a:rPr b="1" baseline="30000" i="0" lang="en-US" sz="1200" u="none" cap="none" strike="noStrike">
                <a:solidFill>
                  <a:srgbClr val="000000"/>
                </a:solidFill>
                <a:latin typeface="Gill Sans"/>
                <a:ea typeface="Gill Sans"/>
                <a:cs typeface="Gill Sans"/>
                <a:sym typeface="Gill Sans"/>
              </a:rPr>
              <a:t>nd</a:t>
            </a:r>
            <a:r>
              <a:rPr b="1" i="0" lang="en-US" sz="1200" u="none" cap="none" strike="noStrike">
                <a:solidFill>
                  <a:srgbClr val="000000"/>
                </a:solidFill>
                <a:latin typeface="Gill Sans"/>
                <a:ea typeface="Gill Sans"/>
                <a:cs typeface="Gill Sans"/>
                <a:sym typeface="Gill Sans"/>
              </a:rPr>
              <a:t> draft to TOWS-WG/ICGs/TTs Jan2023</a:t>
            </a:r>
            <a:endParaRPr b="0" i="0" sz="1400" u="none" cap="none" strike="noStrike">
              <a:solidFill>
                <a:srgbClr val="000000"/>
              </a:solidFill>
              <a:latin typeface="Arial"/>
              <a:ea typeface="Arial"/>
              <a:cs typeface="Arial"/>
              <a:sym typeface="Arial"/>
            </a:endParaRPr>
          </a:p>
        </p:txBody>
      </p:sp>
      <p:sp>
        <p:nvSpPr>
          <p:cNvPr id="552" name="Google Shape;552;p6"/>
          <p:cNvSpPr/>
          <p:nvPr/>
        </p:nvSpPr>
        <p:spPr>
          <a:xfrm>
            <a:off x="9910719" y="6722250"/>
            <a:ext cx="322639" cy="136199"/>
          </a:xfrm>
          <a:prstGeom prst="rightArrow">
            <a:avLst>
              <a:gd fmla="val 50000" name="adj1"/>
              <a:gd fmla="val 50000" name="adj2"/>
            </a:avLst>
          </a:prstGeom>
          <a:solidFill>
            <a:srgbClr val="FFF2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Gill Sans"/>
              <a:ea typeface="Gill Sans"/>
              <a:cs typeface="Gill Sans"/>
              <a:sym typeface="Gill Sans"/>
            </a:endParaRPr>
          </a:p>
        </p:txBody>
      </p:sp>
      <p:sp>
        <p:nvSpPr>
          <p:cNvPr id="553" name="Google Shape;553;p6"/>
          <p:cNvSpPr/>
          <p:nvPr/>
        </p:nvSpPr>
        <p:spPr>
          <a:xfrm flipH="1">
            <a:off x="8937341" y="6735994"/>
            <a:ext cx="322639" cy="136199"/>
          </a:xfrm>
          <a:prstGeom prst="rightArrow">
            <a:avLst>
              <a:gd fmla="val 50000" name="adj1"/>
              <a:gd fmla="val 50000" name="adj2"/>
            </a:avLst>
          </a:prstGeom>
          <a:solidFill>
            <a:srgbClr val="FFF2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Gill Sans"/>
              <a:ea typeface="Gill Sans"/>
              <a:cs typeface="Gill Sans"/>
              <a:sym typeface="Gill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558" name="Shape 558"/>
        <p:cNvGrpSpPr/>
        <p:nvPr/>
      </p:nvGrpSpPr>
      <p:grpSpPr>
        <a:xfrm>
          <a:off x="0" y="0"/>
          <a:ext cx="0" cy="0"/>
          <a:chOff x="0" y="0"/>
          <a:chExt cx="0" cy="0"/>
        </a:xfrm>
      </p:grpSpPr>
      <p:sp>
        <p:nvSpPr>
          <p:cNvPr id="559" name="Google Shape;559;g23735e2f9e5_0_30"/>
          <p:cNvSpPr/>
          <p:nvPr/>
        </p:nvSpPr>
        <p:spPr>
          <a:xfrm>
            <a:off x="3048" y="2059012"/>
            <a:ext cx="12189000" cy="1828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g23735e2f9e5_0_3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561" name="Google Shape;561;g23735e2f9e5_0_30"/>
          <p:cNvSpPr/>
          <p:nvPr/>
        </p:nvSpPr>
        <p:spPr>
          <a:xfrm>
            <a:off x="0" y="0"/>
            <a:ext cx="12192000" cy="1734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562" name="Google Shape;562;g23735e2f9e5_0_30"/>
          <p:cNvSpPr/>
          <p:nvPr/>
        </p:nvSpPr>
        <p:spPr>
          <a:xfrm>
            <a:off x="0" y="6373369"/>
            <a:ext cx="12192000" cy="4845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563" name="Google Shape;563;g23735e2f9e5_0_30"/>
          <p:cNvSpPr txBox="1"/>
          <p:nvPr/>
        </p:nvSpPr>
        <p:spPr>
          <a:xfrm>
            <a:off x="-149902" y="173255"/>
            <a:ext cx="12491700" cy="618300"/>
          </a:xfrm>
          <a:prstGeom prst="rect">
            <a:avLst/>
          </a:prstGeom>
          <a:noFill/>
          <a:ln>
            <a:noFill/>
          </a:ln>
        </p:spPr>
        <p:txBody>
          <a:bodyPr anchorCtr="0" anchor="b" bIns="45700" lIns="91425" spcFirstLastPara="1" rIns="91425" wrap="square" tIns="45700">
            <a:normAutofit/>
          </a:bodyPr>
          <a:lstStyle/>
          <a:p>
            <a:pPr indent="0" lvl="0" marL="0" marR="0" rtl="0" algn="ctr">
              <a:lnSpc>
                <a:spcPct val="80000"/>
              </a:lnSpc>
              <a:spcBef>
                <a:spcPts val="0"/>
              </a:spcBef>
              <a:spcAft>
                <a:spcPts val="0"/>
              </a:spcAft>
              <a:buClr>
                <a:srgbClr val="099BDD"/>
              </a:buClr>
              <a:buSzPts val="2800"/>
              <a:buFont typeface="Gill Sans"/>
              <a:buNone/>
            </a:pPr>
            <a:r>
              <a:rPr b="1" i="0" lang="en-US" sz="2800" u="none" cap="none" strike="noStrike">
                <a:solidFill>
                  <a:srgbClr val="099BDD"/>
                </a:solidFill>
                <a:latin typeface="Gill Sans"/>
                <a:ea typeface="Gill Sans"/>
                <a:cs typeface="Gill Sans"/>
                <a:sym typeface="Gill Sans"/>
              </a:rPr>
              <a:t>Tsunami Detection, Analysis And Forecasting</a:t>
            </a:r>
            <a:endParaRPr b="0" i="0" sz="1400" u="none" cap="none" strike="noStrike">
              <a:solidFill>
                <a:srgbClr val="000000"/>
              </a:solidFill>
              <a:latin typeface="Arial"/>
              <a:ea typeface="Arial"/>
              <a:cs typeface="Arial"/>
              <a:sym typeface="Arial"/>
            </a:endParaRPr>
          </a:p>
        </p:txBody>
      </p:sp>
      <p:graphicFrame>
        <p:nvGraphicFramePr>
          <p:cNvPr id="564" name="Google Shape;564;g23735e2f9e5_0_30"/>
          <p:cNvGraphicFramePr/>
          <p:nvPr/>
        </p:nvGraphicFramePr>
        <p:xfrm>
          <a:off x="137752" y="1058933"/>
          <a:ext cx="3000000" cy="3000000"/>
        </p:xfrm>
        <a:graphic>
          <a:graphicData uri="http://schemas.openxmlformats.org/drawingml/2006/table">
            <a:tbl>
              <a:tblPr bandRow="1" firstRow="1">
                <a:noFill/>
                <a:tableStyleId>{BB6F85EF-00CC-4B72-B8BB-99D741932199}</a:tableStyleId>
              </a:tblPr>
              <a:tblGrid>
                <a:gridCol w="3781700"/>
                <a:gridCol w="5211375"/>
                <a:gridCol w="2826050"/>
              </a:tblGrid>
              <a:tr h="337100">
                <a:tc gridSpan="3">
                  <a:txBody>
                    <a:bodyPr/>
                    <a:lstStyle/>
                    <a:p>
                      <a:pPr indent="0" lvl="2" marL="12700" marR="0" rtl="0" algn="ctr">
                        <a:lnSpc>
                          <a:spcPct val="100000"/>
                        </a:lnSpc>
                        <a:spcBef>
                          <a:spcPts val="0"/>
                        </a:spcBef>
                        <a:spcAft>
                          <a:spcPts val="0"/>
                        </a:spcAft>
                        <a:buClr>
                          <a:srgbClr val="FFFF00"/>
                        </a:buClr>
                        <a:buSzPts val="2000"/>
                        <a:buFont typeface="Arial"/>
                        <a:buNone/>
                      </a:pPr>
                      <a:r>
                        <a:rPr b="1" i="0" lang="en-US" sz="2000" u="none" cap="none" strike="noStrike">
                          <a:solidFill>
                            <a:srgbClr val="FFFF00"/>
                          </a:solidFill>
                          <a:latin typeface="Gill Sans"/>
                          <a:ea typeface="Gill Sans"/>
                          <a:cs typeface="Gill Sans"/>
                          <a:sym typeface="Gill Sans"/>
                        </a:rPr>
                        <a:t>Coastal Sea Level Measurements (Tide Gauges)</a:t>
                      </a:r>
                      <a:endParaRPr sz="1400" u="none" cap="none" strike="noStrike"/>
                    </a:p>
                  </a:txBody>
                  <a:tcPr marT="45725" marB="45725" marR="91450" marL="91450">
                    <a:solidFill>
                      <a:srgbClr val="00B0F0"/>
                    </a:solidFill>
                  </a:tcPr>
                </a:tc>
                <a:tc hMerge="1"/>
                <a:tc hMerge="1"/>
              </a:tr>
              <a:tr h="337100">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Challenges </a:t>
                      </a:r>
                      <a:endParaRPr sz="1400" u="none" cap="none" strike="noStrike"/>
                    </a:p>
                  </a:txBody>
                  <a:tcPr marT="45725" marB="45725" marR="91450" marL="91450">
                    <a:solidFill>
                      <a:srgbClr val="00B0F0"/>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Solutions </a:t>
                      </a:r>
                      <a:endParaRPr sz="1400" u="none" cap="none" strike="noStrike"/>
                    </a:p>
                  </a:txBody>
                  <a:tcPr marT="45725" marB="45725" marR="91450" marL="91450">
                    <a:solidFill>
                      <a:srgbClr val="00B0F0"/>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Goals</a:t>
                      </a:r>
                      <a:endParaRPr sz="1400" u="none" cap="none" strike="noStrike"/>
                    </a:p>
                  </a:txBody>
                  <a:tcPr marT="45725" marB="45725" marR="91450" marL="91450">
                    <a:solidFill>
                      <a:srgbClr val="00B0F0"/>
                    </a:solidFill>
                  </a:tcPr>
                </a:tc>
              </a:tr>
              <a:tr h="983225">
                <a:tc rowSpan="5">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Current network is not adequate</a:t>
                      </a:r>
                      <a:r>
                        <a:rPr lang="en-US" sz="1600" u="none" cap="none" strike="noStrike">
                          <a:solidFill>
                            <a:schemeClr val="dk1"/>
                          </a:solidFill>
                          <a:latin typeface="Gill Sans"/>
                          <a:ea typeface="Gill Sans"/>
                          <a:cs typeface="Gill Sans"/>
                          <a:sym typeface="Gill Sans"/>
                        </a:rPr>
                        <a:t> from the </a:t>
                      </a:r>
                      <a:endParaRPr sz="1400" u="none" cap="none" strike="noStrike"/>
                    </a:p>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perspective of: a) Not all gauges measure time (1 min) /height (1mm) /spatial resolution that is optimal for operational warning and better scientific understanding of the hazard b) Not all existing gauges transmit data in real-time</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b="0" i="0" lang="en-US" sz="1600" u="none" cap="none" strike="noStrike">
                          <a:solidFill>
                            <a:srgbClr val="C00000"/>
                          </a:solidFill>
                          <a:latin typeface="Gill Sans"/>
                          <a:ea typeface="Gill Sans"/>
                          <a:cs typeface="Gill Sans"/>
                          <a:sym typeface="Gill Sans"/>
                        </a:rPr>
                        <a:t>Review and update TOWS WG report on requirements </a:t>
                      </a:r>
                      <a:r>
                        <a:rPr lang="en-US" sz="1600" u="none" cap="none" strike="noStrike">
                          <a:solidFill>
                            <a:schemeClr val="dk1"/>
                          </a:solidFill>
                          <a:latin typeface="Gill Sans"/>
                          <a:ea typeface="Gill Sans"/>
                          <a:cs typeface="Gill Sans"/>
                          <a:sym typeface="Gill Sans"/>
                        </a:rPr>
                        <a:t>- recommendations on optimal core network for tsunami operations from the perspective of locations, sensors, telemetry, standardized formats, reporting units, etc.</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Review and update TOWS-WG report by 2023</a:t>
                      </a:r>
                      <a:endParaRPr b="0" i="0" sz="1600" u="none" cap="none" strike="noStrike">
                        <a:solidFill>
                          <a:schemeClr val="dk1"/>
                        </a:solidFill>
                        <a:latin typeface="Gill Sans"/>
                        <a:ea typeface="Gill Sans"/>
                        <a:cs typeface="Gill Sans"/>
                        <a:sym typeface="Gill Sans"/>
                      </a:endParaRPr>
                    </a:p>
                  </a:txBody>
                  <a:tcPr marT="45725" marB="45725" marR="91450" marL="91450"/>
                </a:tc>
              </a:tr>
              <a:tr h="758500">
                <a:tc vMerge="1"/>
                <a:tc>
                  <a:txBody>
                    <a:bodyPr/>
                    <a:lstStyle/>
                    <a:p>
                      <a:pPr indent="0" lvl="0" marL="0" marR="0" rtl="0" algn="just">
                        <a:lnSpc>
                          <a:spcPct val="100000"/>
                        </a:lnSpc>
                        <a:spcBef>
                          <a:spcPts val="0"/>
                        </a:spcBef>
                        <a:spcAft>
                          <a:spcPts val="0"/>
                        </a:spcAft>
                        <a:buClr>
                          <a:srgbClr val="000000"/>
                        </a:buClr>
                        <a:buSzPts val="1600"/>
                        <a:buFont typeface="Arial"/>
                        <a:buNone/>
                      </a:pPr>
                      <a:r>
                        <a:rPr b="0" i="0" lang="en-US" sz="1600" u="none" cap="none" strike="noStrike">
                          <a:solidFill>
                            <a:srgbClr val="C00000"/>
                          </a:solidFill>
                          <a:latin typeface="Gill Sans"/>
                          <a:ea typeface="Gill Sans"/>
                          <a:cs typeface="Gill Sans"/>
                          <a:sym typeface="Gill Sans"/>
                        </a:rPr>
                        <a:t>Ensure groups working on other sea level applications such as GLOSS take onboard the requirements of tsunami </a:t>
                      </a:r>
                      <a:r>
                        <a:rPr lang="en-US" sz="1600" u="none" cap="none" strike="noStrike">
                          <a:solidFill>
                            <a:schemeClr val="dk1"/>
                          </a:solidFill>
                          <a:latin typeface="Gill Sans"/>
                          <a:ea typeface="Gill Sans"/>
                          <a:cs typeface="Gill Sans"/>
                          <a:sym typeface="Gill Sans"/>
                        </a:rPr>
                        <a:t>so that the stations address multi-hazard requirements</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Engage with all relevant groups by 2025</a:t>
                      </a:r>
                      <a:endParaRPr b="0" i="0" sz="1600" u="none" cap="none" strike="noStrike">
                        <a:solidFill>
                          <a:schemeClr val="dk1"/>
                        </a:solidFill>
                        <a:latin typeface="Gill Sans"/>
                        <a:ea typeface="Gill Sans"/>
                        <a:cs typeface="Gill Sans"/>
                        <a:sym typeface="Gill Sans"/>
                      </a:endParaRPr>
                    </a:p>
                  </a:txBody>
                  <a:tcPr marT="45725" marB="45725" marR="91450" marL="91450"/>
                </a:tc>
              </a:tr>
              <a:tr h="533750">
                <a:tc vMerge="1"/>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Identify hotspots from tsunami / climate perspective </a:t>
                      </a:r>
                      <a:r>
                        <a:rPr lang="en-US" sz="1600" u="none" cap="none" strike="noStrike">
                          <a:solidFill>
                            <a:schemeClr val="dk1"/>
                          </a:solidFill>
                          <a:latin typeface="Gill Sans"/>
                          <a:ea typeface="Gill Sans"/>
                          <a:cs typeface="Gill Sans"/>
                          <a:sym typeface="Gill Sans"/>
                        </a:rPr>
                        <a:t>for prioritization and redundancy of installations</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In all ICGs by 2025</a:t>
                      </a:r>
                      <a:endParaRPr sz="1600" u="none" cap="none" strike="noStrike">
                        <a:solidFill>
                          <a:schemeClr val="dk1"/>
                        </a:solidFill>
                        <a:latin typeface="Gill Sans"/>
                        <a:ea typeface="Gill Sans"/>
                        <a:cs typeface="Gill Sans"/>
                        <a:sym typeface="Gill Sans"/>
                      </a:endParaRPr>
                    </a:p>
                  </a:txBody>
                  <a:tcPr marT="45725" marB="45725" marR="91450" marL="91450"/>
                </a:tc>
              </a:tr>
              <a:tr h="1207975">
                <a:tc vMerge="1"/>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Advocacy and Awareness among Member States</a:t>
                      </a:r>
                      <a:r>
                        <a:rPr lang="en-US" sz="1600" u="none" cap="none" strike="noStrike">
                          <a:solidFill>
                            <a:schemeClr val="dk1"/>
                          </a:solidFill>
                          <a:latin typeface="Gill Sans"/>
                          <a:ea typeface="Gill Sans"/>
                          <a:cs typeface="Gill Sans"/>
                          <a:sym typeface="Gill Sans"/>
                        </a:rPr>
                        <a:t>, </a:t>
                      </a:r>
                      <a:r>
                        <a:rPr lang="en-US" sz="1600" u="none" cap="none" strike="noStrike">
                          <a:solidFill>
                            <a:srgbClr val="C00000"/>
                          </a:solidFill>
                          <a:latin typeface="Gill Sans"/>
                          <a:ea typeface="Gill Sans"/>
                          <a:cs typeface="Gill Sans"/>
                          <a:sym typeface="Gill Sans"/>
                        </a:rPr>
                        <a:t>Network Operators, International Organisations (IHO, etc) </a:t>
                      </a:r>
                      <a:r>
                        <a:rPr lang="en-US" sz="1600" u="none" cap="none" strike="noStrike">
                          <a:solidFill>
                            <a:schemeClr val="dk1"/>
                          </a:solidFill>
                          <a:latin typeface="Gill Sans"/>
                          <a:ea typeface="Gill Sans"/>
                          <a:cs typeface="Gill Sans"/>
                          <a:sym typeface="Gill Sans"/>
                        </a:rPr>
                        <a:t>to install new or enhance existing tide gauge networks that comply with  agreed standards recommendation;  real-time data sharing and access</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In all ICGs by 2025</a:t>
                      </a:r>
                      <a:endParaRPr sz="1600" u="none" cap="none" strike="noStrike">
                        <a:solidFill>
                          <a:schemeClr val="dk1"/>
                        </a:solidFill>
                        <a:latin typeface="Gill Sans"/>
                        <a:ea typeface="Gill Sans"/>
                        <a:cs typeface="Gill Sans"/>
                        <a:sym typeface="Gill Sans"/>
                      </a:endParaRPr>
                    </a:p>
                  </a:txBody>
                  <a:tcPr marT="45725" marB="45725" marR="91450" marL="91450"/>
                </a:tc>
              </a:tr>
              <a:tr h="448000">
                <a:tc vMerge="1"/>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Multi-purpose instrumentation and platforms</a:t>
                      </a:r>
                      <a:endParaRPr sz="1600" u="none" cap="none" strike="noStrike">
                        <a:solidFill>
                          <a:srgbClr val="C00000"/>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In all ICGs by 2030</a:t>
                      </a:r>
                      <a:endParaRPr sz="1600" u="none" cap="none" strike="noStrike">
                        <a:solidFill>
                          <a:schemeClr val="dk1"/>
                        </a:solidFill>
                        <a:latin typeface="Gill Sans"/>
                        <a:ea typeface="Gill Sans"/>
                        <a:cs typeface="Gill Sans"/>
                        <a:sym typeface="Gill Sans"/>
                      </a:endParaRPr>
                    </a:p>
                  </a:txBody>
                  <a:tcPr marT="45725" marB="45725" marR="91450" marL="91450"/>
                </a:tc>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569" name="Shape 569"/>
        <p:cNvGrpSpPr/>
        <p:nvPr/>
      </p:nvGrpSpPr>
      <p:grpSpPr>
        <a:xfrm>
          <a:off x="0" y="0"/>
          <a:ext cx="0" cy="0"/>
          <a:chOff x="0" y="0"/>
          <a:chExt cx="0" cy="0"/>
        </a:xfrm>
      </p:grpSpPr>
      <p:sp>
        <p:nvSpPr>
          <p:cNvPr id="570" name="Google Shape;570;g23735e2f9e5_0_40"/>
          <p:cNvSpPr/>
          <p:nvPr/>
        </p:nvSpPr>
        <p:spPr>
          <a:xfrm>
            <a:off x="3048" y="2059012"/>
            <a:ext cx="12189000" cy="1828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g23735e2f9e5_0_4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572" name="Google Shape;572;g23735e2f9e5_0_40"/>
          <p:cNvSpPr/>
          <p:nvPr/>
        </p:nvSpPr>
        <p:spPr>
          <a:xfrm>
            <a:off x="0" y="0"/>
            <a:ext cx="12192000" cy="1734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573" name="Google Shape;573;g23735e2f9e5_0_40"/>
          <p:cNvSpPr/>
          <p:nvPr/>
        </p:nvSpPr>
        <p:spPr>
          <a:xfrm>
            <a:off x="0" y="6373369"/>
            <a:ext cx="12192000" cy="4845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graphicFrame>
        <p:nvGraphicFramePr>
          <p:cNvPr id="574" name="Google Shape;574;g23735e2f9e5_0_40"/>
          <p:cNvGraphicFramePr/>
          <p:nvPr/>
        </p:nvGraphicFramePr>
        <p:xfrm>
          <a:off x="136938" y="1058938"/>
          <a:ext cx="3000000" cy="3000000"/>
        </p:xfrm>
        <a:graphic>
          <a:graphicData uri="http://schemas.openxmlformats.org/drawingml/2006/table">
            <a:tbl>
              <a:tblPr bandRow="1" firstRow="1">
                <a:noFill/>
                <a:tableStyleId>{BB6F85EF-00CC-4B72-B8BB-99D741932199}</a:tableStyleId>
              </a:tblPr>
              <a:tblGrid>
                <a:gridCol w="3295800"/>
                <a:gridCol w="6618400"/>
                <a:gridCol w="2003900"/>
              </a:tblGrid>
              <a:tr h="346700">
                <a:tc gridSpan="3">
                  <a:txBody>
                    <a:bodyPr/>
                    <a:lstStyle/>
                    <a:p>
                      <a:pPr indent="0" lvl="2" marL="12700" marR="0" rtl="0" algn="ctr">
                        <a:lnSpc>
                          <a:spcPct val="100000"/>
                        </a:lnSpc>
                        <a:spcBef>
                          <a:spcPts val="0"/>
                        </a:spcBef>
                        <a:spcAft>
                          <a:spcPts val="0"/>
                        </a:spcAft>
                        <a:buClr>
                          <a:srgbClr val="FFFF00"/>
                        </a:buClr>
                        <a:buSzPts val="2000"/>
                        <a:buFont typeface="Arial"/>
                        <a:buNone/>
                      </a:pPr>
                      <a:r>
                        <a:rPr b="1" i="0" lang="en-US" sz="2000" u="none" cap="none" strike="noStrike">
                          <a:solidFill>
                            <a:srgbClr val="FFFF00"/>
                          </a:solidFill>
                          <a:latin typeface="Gill Sans"/>
                          <a:ea typeface="Gill Sans"/>
                          <a:cs typeface="Gill Sans"/>
                          <a:sym typeface="Gill Sans"/>
                        </a:rPr>
                        <a:t>Open Ocean Sea Level Measurements (Tsunameters)</a:t>
                      </a:r>
                      <a:endParaRPr sz="1400" u="none" cap="none" strike="noStrike"/>
                    </a:p>
                  </a:txBody>
                  <a:tcPr marT="45725" marB="45725" marR="91450" marL="91450">
                    <a:solidFill>
                      <a:srgbClr val="00B0F0"/>
                    </a:solidFill>
                  </a:tcPr>
                </a:tc>
                <a:tc hMerge="1"/>
                <a:tc hMerge="1"/>
              </a:tr>
              <a:tr h="320025">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Challenges </a:t>
                      </a:r>
                      <a:endParaRPr sz="1400" u="none" cap="none" strike="noStrike"/>
                    </a:p>
                  </a:txBody>
                  <a:tcPr marT="45725" marB="45725" marR="91450" marL="91450">
                    <a:solidFill>
                      <a:srgbClr val="00B0F0"/>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Solutions </a:t>
                      </a:r>
                      <a:endParaRPr sz="1400" u="none" cap="none" strike="noStrike"/>
                    </a:p>
                  </a:txBody>
                  <a:tcPr marT="45725" marB="45725" marR="91450" marL="91450">
                    <a:solidFill>
                      <a:srgbClr val="00B0F0"/>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Goals</a:t>
                      </a:r>
                      <a:endParaRPr sz="1400" u="none" cap="none" strike="noStrike"/>
                    </a:p>
                  </a:txBody>
                  <a:tcPr marT="45725" marB="45725" marR="91450" marL="91450">
                    <a:solidFill>
                      <a:srgbClr val="00B0F0"/>
                    </a:solidFill>
                  </a:tcPr>
                </a:tc>
              </a:tr>
              <a:tr h="826750">
                <a:tc rowSpan="6">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The current networks of </a:t>
                      </a:r>
                      <a:r>
                        <a:rPr lang="en-US" sz="1600" u="none" cap="none" strike="noStrike">
                          <a:solidFill>
                            <a:srgbClr val="C00000"/>
                          </a:solidFill>
                          <a:latin typeface="Gill Sans"/>
                          <a:ea typeface="Gill Sans"/>
                          <a:cs typeface="Gill Sans"/>
                          <a:sym typeface="Gill Sans"/>
                        </a:rPr>
                        <a:t>tsunameters are used primarily for tsunami warning validation</a:t>
                      </a:r>
                      <a:r>
                        <a:rPr lang="en-US" sz="1600" u="none" cap="none" strike="noStrike">
                          <a:solidFill>
                            <a:schemeClr val="dk1"/>
                          </a:solidFill>
                          <a:latin typeface="Gill Sans"/>
                          <a:ea typeface="Gill Sans"/>
                          <a:cs typeface="Gill Sans"/>
                          <a:sym typeface="Gill Sans"/>
                        </a:rPr>
                        <a:t> and unit source inversion of seismic sources for limited range of locations and forecasting of tsunamis; </a:t>
                      </a:r>
                      <a:r>
                        <a:rPr lang="en-US" sz="1600" u="none" cap="none" strike="noStrike">
                          <a:solidFill>
                            <a:srgbClr val="C00000"/>
                          </a:solidFill>
                          <a:latin typeface="Gill Sans"/>
                          <a:ea typeface="Gill Sans"/>
                          <a:cs typeface="Gill Sans"/>
                          <a:sym typeface="Gill Sans"/>
                        </a:rPr>
                        <a:t>The networks are not adequate for characterising tsunamis </a:t>
                      </a:r>
                      <a:r>
                        <a:rPr lang="en-US" sz="1600" u="none" cap="none" strike="noStrike">
                          <a:solidFill>
                            <a:schemeClr val="dk1"/>
                          </a:solidFill>
                          <a:latin typeface="Gill Sans"/>
                          <a:ea typeface="Gill Sans"/>
                          <a:cs typeface="Gill Sans"/>
                          <a:sym typeface="Gill Sans"/>
                        </a:rPr>
                        <a:t>from all tsunamigenic zones and for all types of sources; Challenges with </a:t>
                      </a:r>
                      <a:r>
                        <a:rPr lang="en-US" sz="1600" u="none" cap="none" strike="noStrike">
                          <a:solidFill>
                            <a:srgbClr val="C00000"/>
                          </a:solidFill>
                          <a:latin typeface="Gill Sans"/>
                          <a:ea typeface="Gill Sans"/>
                          <a:cs typeface="Gill Sans"/>
                          <a:sym typeface="Gill Sans"/>
                        </a:rPr>
                        <a:t>long-term maintenance</a:t>
                      </a:r>
                      <a:r>
                        <a:rPr lang="en-US" sz="1600" u="none" cap="none" strike="noStrike">
                          <a:solidFill>
                            <a:schemeClr val="dk1"/>
                          </a:solidFill>
                          <a:latin typeface="Gill Sans"/>
                          <a:ea typeface="Gill Sans"/>
                          <a:cs typeface="Gill Sans"/>
                          <a:sym typeface="Gill Sans"/>
                        </a:rPr>
                        <a:t>;</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Design </a:t>
                      </a:r>
                      <a:r>
                        <a:rPr lang="en-US" sz="1600" u="none" cap="none" strike="noStrike">
                          <a:solidFill>
                            <a:srgbClr val="C00000"/>
                          </a:solidFill>
                          <a:latin typeface="Gill Sans"/>
                          <a:ea typeface="Gill Sans"/>
                          <a:cs typeface="Gill Sans"/>
                          <a:sym typeface="Gill Sans"/>
                        </a:rPr>
                        <a:t>a global optimal network</a:t>
                      </a:r>
                      <a:r>
                        <a:rPr lang="en-US" sz="1600" u="none" cap="none" strike="noStrike">
                          <a:solidFill>
                            <a:schemeClr val="dk1"/>
                          </a:solidFill>
                          <a:latin typeface="Gill Sans"/>
                          <a:ea typeface="Gill Sans"/>
                          <a:cs typeface="Gill Sans"/>
                          <a:sym typeface="Gill Sans"/>
                        </a:rPr>
                        <a:t> of ocean bottom pressure sensors that can provide the capability for direct detection of tsunami wave fields from all sources in reasonable time for tsunami warning (not tied to unit sources)</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In all ICGs by 2023</a:t>
                      </a:r>
                      <a:endParaRPr sz="1600" u="none" cap="none" strike="noStrike">
                        <a:solidFill>
                          <a:schemeClr val="dk1"/>
                        </a:solidFill>
                        <a:latin typeface="Gill Sans"/>
                        <a:ea typeface="Gill Sans"/>
                        <a:cs typeface="Gill Sans"/>
                        <a:sym typeface="Gill Sans"/>
                      </a:endParaRPr>
                    </a:p>
                  </a:txBody>
                  <a:tcPr marT="45725" marB="45725" marR="91450" marL="91450"/>
                </a:tc>
              </a:tr>
              <a:tr h="453375">
                <a:tc vMerge="1"/>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Technical </a:t>
                      </a:r>
                      <a:r>
                        <a:rPr lang="en-US" sz="1600" u="none" cap="none" strike="noStrike">
                          <a:solidFill>
                            <a:srgbClr val="C00000"/>
                          </a:solidFill>
                          <a:latin typeface="Gill Sans"/>
                          <a:ea typeface="Gill Sans"/>
                          <a:cs typeface="Gill Sans"/>
                          <a:sym typeface="Gill Sans"/>
                        </a:rPr>
                        <a:t>solutions for better communication </a:t>
                      </a:r>
                      <a:r>
                        <a:rPr lang="en-US" sz="1600" u="none" cap="none" strike="noStrike">
                          <a:solidFill>
                            <a:schemeClr val="dk1"/>
                          </a:solidFill>
                          <a:latin typeface="Gill Sans"/>
                          <a:ea typeface="Gill Sans"/>
                          <a:cs typeface="Gill Sans"/>
                          <a:sym typeface="Gill Sans"/>
                        </a:rPr>
                        <a:t>(acoustic modems, cable-connected, hybrid, etc.) </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Pilot implementation by 2027</a:t>
                      </a:r>
                      <a:endParaRPr sz="1600" u="none" cap="none" strike="noStrike">
                        <a:solidFill>
                          <a:schemeClr val="dk1"/>
                        </a:solidFill>
                        <a:latin typeface="Gill Sans"/>
                        <a:ea typeface="Gill Sans"/>
                        <a:cs typeface="Gill Sans"/>
                        <a:sym typeface="Gill Sans"/>
                      </a:endParaRPr>
                    </a:p>
                  </a:txBody>
                  <a:tcPr marT="45725" marB="45725" marR="91450" marL="91450"/>
                </a:tc>
              </a:tr>
              <a:tr h="640075">
                <a:tc vMerge="1"/>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Technological </a:t>
                      </a:r>
                      <a:r>
                        <a:rPr lang="en-US" sz="1600" u="none" cap="none" strike="noStrike">
                          <a:solidFill>
                            <a:srgbClr val="C00000"/>
                          </a:solidFill>
                          <a:latin typeface="Gill Sans"/>
                          <a:ea typeface="Gill Sans"/>
                          <a:cs typeface="Gill Sans"/>
                          <a:sym typeface="Gill Sans"/>
                        </a:rPr>
                        <a:t>solutions to implement sensors (pressure gauges and seismometers, etc.) to deep sea floors</a:t>
                      </a:r>
                      <a:r>
                        <a:rPr lang="en-US" sz="1600" u="none" cap="none" strike="noStrike">
                          <a:solidFill>
                            <a:schemeClr val="dk1"/>
                          </a:solidFill>
                          <a:latin typeface="Gill Sans"/>
                          <a:ea typeface="Gill Sans"/>
                          <a:cs typeface="Gill Sans"/>
                          <a:sym typeface="Gill Sans"/>
                        </a:rPr>
                        <a:t> for high S/N, high reliability, and high durability of observations</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Pilot implementation by 2027</a:t>
                      </a:r>
                      <a:endParaRPr sz="16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600"/>
                        <a:buFont typeface="Corbel"/>
                        <a:buNone/>
                      </a:pPr>
                      <a:r>
                        <a:t/>
                      </a:r>
                      <a:endParaRPr sz="1600" u="none" cap="none" strike="noStrike">
                        <a:solidFill>
                          <a:schemeClr val="dk1"/>
                        </a:solidFill>
                        <a:latin typeface="Gill Sans"/>
                        <a:ea typeface="Gill Sans"/>
                        <a:cs typeface="Gill Sans"/>
                        <a:sym typeface="Gill Sans"/>
                      </a:endParaRPr>
                    </a:p>
                  </a:txBody>
                  <a:tcPr marT="45725" marB="45725" marR="91450" marL="91450"/>
                </a:tc>
              </a:tr>
              <a:tr h="826750">
                <a:tc vMerge="1"/>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New</a:t>
                      </a:r>
                      <a:r>
                        <a:rPr lang="en-US" sz="1600" u="none" cap="none" strike="noStrike">
                          <a:solidFill>
                            <a:schemeClr val="dk1"/>
                          </a:solidFill>
                          <a:latin typeface="Gill Sans"/>
                          <a:ea typeface="Gill Sans"/>
                          <a:cs typeface="Gill Sans"/>
                          <a:sym typeface="Gill Sans"/>
                        </a:rPr>
                        <a:t> </a:t>
                      </a:r>
                      <a:r>
                        <a:rPr lang="en-US" sz="1600" u="none" cap="none" strike="noStrike">
                          <a:solidFill>
                            <a:srgbClr val="C00000"/>
                          </a:solidFill>
                          <a:latin typeface="Gill Sans"/>
                          <a:ea typeface="Gill Sans"/>
                          <a:cs typeface="Gill Sans"/>
                          <a:sym typeface="Gill Sans"/>
                        </a:rPr>
                        <a:t>use cases of Tsunameter Data for other applications such as ocean circulation, climate, MJO, etc</a:t>
                      </a:r>
                      <a:r>
                        <a:rPr lang="en-US" sz="1600" u="none" cap="none" strike="noStrike">
                          <a:solidFill>
                            <a:schemeClr val="dk1"/>
                          </a:solidFill>
                          <a:latin typeface="Gill Sans"/>
                          <a:ea typeface="Gill Sans"/>
                          <a:cs typeface="Gill Sans"/>
                          <a:sym typeface="Gill Sans"/>
                        </a:rPr>
                        <a:t>. and promote technologies for possible co-deployment of sensors (pressure gauges and seismometers) with met-ocean moorings to enhance network coverage and maintenance</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Pilot implementation by 2025</a:t>
                      </a:r>
                      <a:endParaRPr sz="16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600"/>
                        <a:buFont typeface="Corbel"/>
                        <a:buNone/>
                      </a:pPr>
                      <a:r>
                        <a:t/>
                      </a:r>
                      <a:endParaRPr sz="1600" u="none" cap="none" strike="noStrike">
                        <a:solidFill>
                          <a:schemeClr val="dk1"/>
                        </a:solidFill>
                        <a:latin typeface="Gill Sans"/>
                        <a:ea typeface="Gill Sans"/>
                        <a:cs typeface="Gill Sans"/>
                        <a:sym typeface="Gill Sans"/>
                      </a:endParaRPr>
                    </a:p>
                  </a:txBody>
                  <a:tcPr marT="45725" marB="45725" marR="91450" marL="91450"/>
                </a:tc>
              </a:tr>
              <a:tr h="640075">
                <a:tc vMerge="1"/>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Big data Analytics, High Performance Computing </a:t>
                      </a:r>
                      <a:r>
                        <a:rPr lang="en-US" sz="1600" u="none" cap="none" strike="noStrike">
                          <a:solidFill>
                            <a:schemeClr val="dk1"/>
                          </a:solidFill>
                          <a:latin typeface="Gill Sans"/>
                          <a:ea typeface="Gill Sans"/>
                          <a:cs typeface="Gill Sans"/>
                          <a:sym typeface="Gill Sans"/>
                        </a:rPr>
                        <a:t>and Processing techniques for real-time data analysis and Forecasting</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lang="en-US" sz="1600" u="none" cap="none" strike="noStrike">
                          <a:solidFill>
                            <a:schemeClr val="dk1"/>
                          </a:solidFill>
                          <a:latin typeface="Gill Sans"/>
                          <a:ea typeface="Gill Sans"/>
                          <a:cs typeface="Gill Sans"/>
                          <a:sym typeface="Gill Sans"/>
                        </a:rPr>
                        <a:t>Pilot implementation by 2024</a:t>
                      </a:r>
                      <a:endParaRPr sz="1400" u="none" cap="none" strike="noStrike"/>
                    </a:p>
                  </a:txBody>
                  <a:tcPr marT="45725" marB="45725" marR="91450" marL="91450"/>
                </a:tc>
              </a:tr>
              <a:tr h="640075">
                <a:tc vMerge="1"/>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A </a:t>
                      </a:r>
                      <a:r>
                        <a:rPr lang="en-US" sz="1600" u="none" cap="none" strike="noStrike">
                          <a:solidFill>
                            <a:srgbClr val="C00000"/>
                          </a:solidFill>
                          <a:latin typeface="Gill Sans"/>
                          <a:ea typeface="Gill Sans"/>
                          <a:cs typeface="Gill Sans"/>
                          <a:sym typeface="Gill Sans"/>
                        </a:rPr>
                        <a:t>workshop involving observing, data utilisation</a:t>
                      </a:r>
                      <a:r>
                        <a:rPr lang="en-US" sz="1600" u="none" cap="none" strike="noStrike">
                          <a:solidFill>
                            <a:schemeClr val="dk1"/>
                          </a:solidFill>
                          <a:latin typeface="Gill Sans"/>
                          <a:ea typeface="Gill Sans"/>
                          <a:cs typeface="Gill Sans"/>
                          <a:sym typeface="Gill Sans"/>
                        </a:rPr>
                        <a:t>, analysis, modeling and data assimilation communities for tsunami and other ocean applications</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lang="en-US" sz="1600" u="none" cap="none" strike="noStrike">
                          <a:solidFill>
                            <a:schemeClr val="dk1"/>
                          </a:solidFill>
                          <a:latin typeface="Gill Sans"/>
                          <a:ea typeface="Gill Sans"/>
                          <a:cs typeface="Gill Sans"/>
                          <a:sym typeface="Gill Sans"/>
                        </a:rPr>
                        <a:t>In all ICGs by 2025</a:t>
                      </a:r>
                      <a:endParaRPr sz="1400" u="none" cap="none" strike="noStrike"/>
                    </a:p>
                    <a:p>
                      <a:pPr indent="0" lvl="0" marL="0" marR="0" rtl="0" algn="just">
                        <a:lnSpc>
                          <a:spcPct val="100000"/>
                        </a:lnSpc>
                        <a:spcBef>
                          <a:spcPts val="0"/>
                        </a:spcBef>
                        <a:spcAft>
                          <a:spcPts val="0"/>
                        </a:spcAft>
                        <a:buClr>
                          <a:schemeClr val="dk1"/>
                        </a:buClr>
                        <a:buSzPts val="1600"/>
                        <a:buFont typeface="Corbel"/>
                        <a:buNone/>
                      </a:pPr>
                      <a:r>
                        <a:t/>
                      </a:r>
                      <a:endParaRPr sz="1600" u="none" cap="none" strike="noStrike">
                        <a:solidFill>
                          <a:schemeClr val="dk1"/>
                        </a:solidFill>
                        <a:latin typeface="Gill Sans"/>
                        <a:ea typeface="Gill Sans"/>
                        <a:cs typeface="Gill Sans"/>
                        <a:sym typeface="Gill Sans"/>
                      </a:endParaRPr>
                    </a:p>
                  </a:txBody>
                  <a:tcPr marT="45725" marB="45725" marR="91450" marL="91450"/>
                </a:tc>
              </a:tr>
            </a:tbl>
          </a:graphicData>
        </a:graphic>
      </p:graphicFrame>
      <p:sp>
        <p:nvSpPr>
          <p:cNvPr id="575" name="Google Shape;575;g23735e2f9e5_0_40"/>
          <p:cNvSpPr txBox="1"/>
          <p:nvPr/>
        </p:nvSpPr>
        <p:spPr>
          <a:xfrm>
            <a:off x="-149902" y="173255"/>
            <a:ext cx="12491700" cy="618300"/>
          </a:xfrm>
          <a:prstGeom prst="rect">
            <a:avLst/>
          </a:prstGeom>
          <a:noFill/>
          <a:ln>
            <a:noFill/>
          </a:ln>
        </p:spPr>
        <p:txBody>
          <a:bodyPr anchorCtr="0" anchor="b" bIns="45700" lIns="91425" spcFirstLastPara="1" rIns="91425" wrap="square" tIns="45700">
            <a:normAutofit/>
          </a:bodyPr>
          <a:lstStyle/>
          <a:p>
            <a:pPr indent="0" lvl="0" marL="0" marR="0" rtl="0" algn="ctr">
              <a:lnSpc>
                <a:spcPct val="80000"/>
              </a:lnSpc>
              <a:spcBef>
                <a:spcPts val="0"/>
              </a:spcBef>
              <a:spcAft>
                <a:spcPts val="0"/>
              </a:spcAft>
              <a:buClr>
                <a:srgbClr val="099BDD"/>
              </a:buClr>
              <a:buSzPts val="2800"/>
              <a:buFont typeface="Gill Sans"/>
              <a:buNone/>
            </a:pPr>
            <a:r>
              <a:rPr b="1" i="0" lang="en-US" sz="2800" u="none" cap="none" strike="noStrike">
                <a:solidFill>
                  <a:srgbClr val="099BDD"/>
                </a:solidFill>
                <a:latin typeface="Gill Sans"/>
                <a:ea typeface="Gill Sans"/>
                <a:cs typeface="Gill Sans"/>
                <a:sym typeface="Gill Sans"/>
              </a:rPr>
              <a:t>Tsunami Detection, Analysis And Forecasting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580" name="Shape 580"/>
        <p:cNvGrpSpPr/>
        <p:nvPr/>
      </p:nvGrpSpPr>
      <p:grpSpPr>
        <a:xfrm>
          <a:off x="0" y="0"/>
          <a:ext cx="0" cy="0"/>
          <a:chOff x="0" y="0"/>
          <a:chExt cx="0" cy="0"/>
        </a:xfrm>
      </p:grpSpPr>
      <p:sp>
        <p:nvSpPr>
          <p:cNvPr id="581" name="Google Shape;581;g23735e2f9e5_0_50"/>
          <p:cNvSpPr/>
          <p:nvPr/>
        </p:nvSpPr>
        <p:spPr>
          <a:xfrm>
            <a:off x="3048" y="2059012"/>
            <a:ext cx="12189000" cy="1828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g23735e2f9e5_0_5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583" name="Google Shape;583;g23735e2f9e5_0_50"/>
          <p:cNvSpPr/>
          <p:nvPr/>
        </p:nvSpPr>
        <p:spPr>
          <a:xfrm>
            <a:off x="0" y="0"/>
            <a:ext cx="12192000" cy="1734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584" name="Google Shape;584;g23735e2f9e5_0_50"/>
          <p:cNvSpPr/>
          <p:nvPr/>
        </p:nvSpPr>
        <p:spPr>
          <a:xfrm>
            <a:off x="0" y="6373369"/>
            <a:ext cx="12192000" cy="4845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graphicFrame>
        <p:nvGraphicFramePr>
          <p:cNvPr id="585" name="Google Shape;585;g23735e2f9e5_0_50"/>
          <p:cNvGraphicFramePr/>
          <p:nvPr/>
        </p:nvGraphicFramePr>
        <p:xfrm>
          <a:off x="186432" y="835420"/>
          <a:ext cx="3000000" cy="3000000"/>
        </p:xfrm>
        <a:graphic>
          <a:graphicData uri="http://schemas.openxmlformats.org/drawingml/2006/table">
            <a:tbl>
              <a:tblPr bandRow="1" firstRow="1">
                <a:noFill/>
                <a:tableStyleId>{BB6F85EF-00CC-4B72-B8BB-99D741932199}</a:tableStyleId>
              </a:tblPr>
              <a:tblGrid>
                <a:gridCol w="3493225"/>
                <a:gridCol w="5499875"/>
                <a:gridCol w="2826050"/>
              </a:tblGrid>
              <a:tr h="334000">
                <a:tc gridSpan="3">
                  <a:txBody>
                    <a:bodyPr/>
                    <a:lstStyle/>
                    <a:p>
                      <a:pPr indent="0" lvl="2" marL="12700" marR="0" rtl="0" algn="ctr">
                        <a:lnSpc>
                          <a:spcPct val="100000"/>
                        </a:lnSpc>
                        <a:spcBef>
                          <a:spcPts val="0"/>
                        </a:spcBef>
                        <a:spcAft>
                          <a:spcPts val="0"/>
                        </a:spcAft>
                        <a:buClr>
                          <a:srgbClr val="FFFF00"/>
                        </a:buClr>
                        <a:buSzPts val="2000"/>
                        <a:buFont typeface="Arial"/>
                        <a:buNone/>
                      </a:pPr>
                      <a:r>
                        <a:rPr b="1" i="0" lang="en-US" sz="2000" u="none" cap="none" strike="noStrike">
                          <a:solidFill>
                            <a:srgbClr val="FFFF00"/>
                          </a:solidFill>
                          <a:latin typeface="Gill Sans"/>
                          <a:ea typeface="Gill Sans"/>
                          <a:cs typeface="Gill Sans"/>
                          <a:sym typeface="Gill Sans"/>
                        </a:rPr>
                        <a:t>Seismic / GNSS</a:t>
                      </a:r>
                      <a:endParaRPr sz="1400" u="none" cap="none" strike="noStrike"/>
                    </a:p>
                  </a:txBody>
                  <a:tcPr marT="45725" marB="45725" marR="91450" marL="91450">
                    <a:solidFill>
                      <a:srgbClr val="00B0F0"/>
                    </a:solidFill>
                  </a:tcPr>
                </a:tc>
                <a:tc hMerge="1"/>
                <a:tc hMerge="1"/>
              </a:tr>
              <a:tr h="306175">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Challenges </a:t>
                      </a:r>
                      <a:endParaRPr sz="1400" u="none" cap="none" strike="noStrike"/>
                    </a:p>
                  </a:txBody>
                  <a:tcPr marT="45725" marB="45725" marR="91450" marL="91450">
                    <a:solidFill>
                      <a:srgbClr val="00B0F0"/>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Solutions </a:t>
                      </a:r>
                      <a:endParaRPr sz="1800" u="none" cap="none" strike="noStrike">
                        <a:solidFill>
                          <a:schemeClr val="dk1"/>
                        </a:solidFill>
                        <a:latin typeface="Gill Sans"/>
                        <a:ea typeface="Gill Sans"/>
                        <a:cs typeface="Gill Sans"/>
                        <a:sym typeface="Gill Sans"/>
                      </a:endParaRPr>
                    </a:p>
                  </a:txBody>
                  <a:tcPr marT="45725" marB="45725" marR="91450" marL="91450">
                    <a:solidFill>
                      <a:srgbClr val="00B0F0"/>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Goals</a:t>
                      </a:r>
                      <a:endParaRPr sz="1400" u="none" cap="none" strike="noStrike"/>
                    </a:p>
                  </a:txBody>
                  <a:tcPr marT="45725" marB="45725" marR="91450" marL="91450">
                    <a:solidFill>
                      <a:srgbClr val="00B0F0"/>
                    </a:solidFill>
                  </a:tcPr>
                </a:tc>
              </a:tr>
              <a:tr h="1057675">
                <a:tc rowSpan="3">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Lack of adequate offshore broadband seismic stations</a:t>
                      </a:r>
                      <a:r>
                        <a:rPr lang="en-US" sz="1600" u="none" cap="none" strike="noStrike">
                          <a:solidFill>
                            <a:schemeClr val="dk1"/>
                          </a:solidFill>
                          <a:latin typeface="Gill Sans"/>
                          <a:ea typeface="Gill Sans"/>
                          <a:cs typeface="Gill Sans"/>
                          <a:sym typeface="Gill Sans"/>
                        </a:rPr>
                        <a:t>; </a:t>
                      </a:r>
                      <a:r>
                        <a:rPr lang="en-US" sz="1600" u="none" cap="none" strike="noStrike">
                          <a:solidFill>
                            <a:srgbClr val="C00000"/>
                          </a:solidFill>
                          <a:latin typeface="Gill Sans"/>
                          <a:ea typeface="Gill Sans"/>
                          <a:cs typeface="Gill Sans"/>
                          <a:sym typeface="Gill Sans"/>
                        </a:rPr>
                        <a:t>Lack of adequate onshore GNSS stations </a:t>
                      </a:r>
                      <a:r>
                        <a:rPr lang="en-US" sz="1600" u="none" cap="none" strike="noStrike">
                          <a:solidFill>
                            <a:schemeClr val="dk1"/>
                          </a:solidFill>
                          <a:latin typeface="Gill Sans"/>
                          <a:ea typeface="Gill Sans"/>
                          <a:cs typeface="Gill Sans"/>
                          <a:sym typeface="Gill Sans"/>
                        </a:rPr>
                        <a:t>for direct measurement of co-seismic displacement; </a:t>
                      </a:r>
                      <a:r>
                        <a:rPr lang="en-US" sz="1600" u="none" cap="none" strike="noStrike">
                          <a:solidFill>
                            <a:srgbClr val="C00000"/>
                          </a:solidFill>
                          <a:latin typeface="Gill Sans"/>
                          <a:ea typeface="Gill Sans"/>
                          <a:cs typeface="Gill Sans"/>
                          <a:sym typeface="Gill Sans"/>
                        </a:rPr>
                        <a:t>Lack of adequate onshore low gain (strong-motion) broadband seismic stations</a:t>
                      </a:r>
                      <a:r>
                        <a:rPr lang="en-US" sz="1600" u="none" cap="none" strike="noStrike">
                          <a:solidFill>
                            <a:schemeClr val="dk1"/>
                          </a:solidFill>
                          <a:latin typeface="Gill Sans"/>
                          <a:ea typeface="Gill Sans"/>
                          <a:cs typeface="Gill Sans"/>
                          <a:sym typeface="Gill Sans"/>
                        </a:rPr>
                        <a:t> as countermeasures for tsunami earthquakes and huge earthquakes;</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Design a </a:t>
                      </a:r>
                      <a:r>
                        <a:rPr lang="en-US" sz="1600" u="none" cap="none" strike="noStrike">
                          <a:solidFill>
                            <a:srgbClr val="C00000"/>
                          </a:solidFill>
                          <a:latin typeface="Gill Sans"/>
                          <a:ea typeface="Gill Sans"/>
                          <a:cs typeface="Gill Sans"/>
                          <a:sym typeface="Gill Sans"/>
                        </a:rPr>
                        <a:t>global optimal network </a:t>
                      </a:r>
                      <a:r>
                        <a:rPr lang="en-US" sz="1600" u="none" cap="none" strike="noStrike">
                          <a:solidFill>
                            <a:schemeClr val="dk1"/>
                          </a:solidFill>
                          <a:latin typeface="Gill Sans"/>
                          <a:ea typeface="Gill Sans"/>
                          <a:cs typeface="Gill Sans"/>
                          <a:sym typeface="Gill Sans"/>
                        </a:rPr>
                        <a:t>of ground-based and offshore Broadband/Strong motion/GNSS stations with priority deployment areas identified that can provide the capability for detection of tsunamigenic earthquakes in all source zones within a reasonable time for tsunami warning</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A global optimal observational network design document in all ICGs by 2023</a:t>
                      </a:r>
                      <a:endParaRPr sz="1600" u="none" cap="none" strike="noStrike">
                        <a:solidFill>
                          <a:schemeClr val="dk1"/>
                        </a:solidFill>
                        <a:latin typeface="Gill Sans"/>
                        <a:ea typeface="Gill Sans"/>
                        <a:cs typeface="Gill Sans"/>
                        <a:sym typeface="Gill Sans"/>
                      </a:endParaRPr>
                    </a:p>
                  </a:txBody>
                  <a:tcPr marT="45725" marB="45725" marR="91450" marL="91450"/>
                </a:tc>
              </a:tr>
              <a:tr h="292125">
                <a:tc vMerge="1"/>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Instrument/communications design </a:t>
                      </a:r>
                      <a:endParaRPr sz="1600" u="none" cap="none" strike="noStrike">
                        <a:solidFill>
                          <a:srgbClr val="C00000"/>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Pilot Implementation by 2025</a:t>
                      </a:r>
                      <a:endParaRPr sz="1600" u="none" cap="none" strike="noStrike">
                        <a:solidFill>
                          <a:schemeClr val="dk1"/>
                        </a:solidFill>
                        <a:latin typeface="Gill Sans"/>
                        <a:ea typeface="Gill Sans"/>
                        <a:cs typeface="Gill Sans"/>
                        <a:sym typeface="Gill Sans"/>
                      </a:endParaRPr>
                    </a:p>
                  </a:txBody>
                  <a:tcPr marT="45725" marB="45725" marR="91450" marL="91450"/>
                </a:tc>
              </a:tr>
              <a:tr h="473175">
                <a:tc vMerge="1"/>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Keep track of the new technology developments </a:t>
                      </a:r>
                      <a:r>
                        <a:rPr lang="en-US" sz="1600" u="none" cap="none" strike="noStrike">
                          <a:solidFill>
                            <a:schemeClr val="dk1"/>
                          </a:solidFill>
                          <a:latin typeface="Gill Sans"/>
                          <a:ea typeface="Gill Sans"/>
                          <a:cs typeface="Gill Sans"/>
                          <a:sym typeface="Gill Sans"/>
                        </a:rPr>
                        <a:t>in geodetic observing systems and include them in the update of the plan</a:t>
                      </a:r>
                      <a:endParaRPr sz="2000" u="none" cap="none" strike="noStrike"/>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In all ICGs by 2027</a:t>
                      </a:r>
                      <a:endParaRPr sz="1600" u="none" cap="none" strike="noStrike">
                        <a:solidFill>
                          <a:schemeClr val="dk1"/>
                        </a:solidFill>
                        <a:latin typeface="Gill Sans"/>
                        <a:ea typeface="Gill Sans"/>
                        <a:cs typeface="Gill Sans"/>
                        <a:sym typeface="Gill Sans"/>
                      </a:endParaRPr>
                    </a:p>
                  </a:txBody>
                  <a:tcPr marT="45725" marB="45725" marR="91450" marL="91450"/>
                </a:tc>
              </a:tr>
            </a:tbl>
          </a:graphicData>
        </a:graphic>
      </p:graphicFrame>
      <p:sp>
        <p:nvSpPr>
          <p:cNvPr id="586" name="Google Shape;586;g23735e2f9e5_0_50"/>
          <p:cNvSpPr txBox="1"/>
          <p:nvPr/>
        </p:nvSpPr>
        <p:spPr>
          <a:xfrm>
            <a:off x="-149902" y="173255"/>
            <a:ext cx="12491700" cy="618300"/>
          </a:xfrm>
          <a:prstGeom prst="rect">
            <a:avLst/>
          </a:prstGeom>
          <a:noFill/>
          <a:ln>
            <a:noFill/>
          </a:ln>
        </p:spPr>
        <p:txBody>
          <a:bodyPr anchorCtr="0" anchor="b" bIns="45700" lIns="91425" spcFirstLastPara="1" rIns="91425" wrap="square" tIns="45700">
            <a:normAutofit/>
          </a:bodyPr>
          <a:lstStyle/>
          <a:p>
            <a:pPr indent="0" lvl="0" marL="0" marR="0" rtl="0" algn="ctr">
              <a:lnSpc>
                <a:spcPct val="80000"/>
              </a:lnSpc>
              <a:spcBef>
                <a:spcPts val="0"/>
              </a:spcBef>
              <a:spcAft>
                <a:spcPts val="0"/>
              </a:spcAft>
              <a:buClr>
                <a:srgbClr val="099BDD"/>
              </a:buClr>
              <a:buSzPts val="2800"/>
              <a:buFont typeface="Gill Sans"/>
              <a:buNone/>
            </a:pPr>
            <a:r>
              <a:rPr b="1" i="0" lang="en-US" sz="2800" u="none" cap="none" strike="noStrike">
                <a:solidFill>
                  <a:srgbClr val="099BDD"/>
                </a:solidFill>
                <a:latin typeface="Gill Sans"/>
                <a:ea typeface="Gill Sans"/>
                <a:cs typeface="Gill Sans"/>
                <a:sym typeface="Gill Sans"/>
              </a:rPr>
              <a:t>Tsunami Detection, Analysis And Forecasting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591" name="Shape 591"/>
        <p:cNvGrpSpPr/>
        <p:nvPr/>
      </p:nvGrpSpPr>
      <p:grpSpPr>
        <a:xfrm>
          <a:off x="0" y="0"/>
          <a:ext cx="0" cy="0"/>
          <a:chOff x="0" y="0"/>
          <a:chExt cx="0" cy="0"/>
        </a:xfrm>
      </p:grpSpPr>
      <p:sp>
        <p:nvSpPr>
          <p:cNvPr id="592" name="Google Shape;592;g23735e2f9e5_0_60"/>
          <p:cNvSpPr/>
          <p:nvPr/>
        </p:nvSpPr>
        <p:spPr>
          <a:xfrm>
            <a:off x="3048" y="2059012"/>
            <a:ext cx="12189000" cy="1828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g23735e2f9e5_0_6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594" name="Google Shape;594;g23735e2f9e5_0_60"/>
          <p:cNvSpPr/>
          <p:nvPr/>
        </p:nvSpPr>
        <p:spPr>
          <a:xfrm>
            <a:off x="0" y="0"/>
            <a:ext cx="12192000" cy="1734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595" name="Google Shape;595;g23735e2f9e5_0_60"/>
          <p:cNvSpPr/>
          <p:nvPr/>
        </p:nvSpPr>
        <p:spPr>
          <a:xfrm>
            <a:off x="0" y="6373369"/>
            <a:ext cx="12192000" cy="4845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graphicFrame>
        <p:nvGraphicFramePr>
          <p:cNvPr id="596" name="Google Shape;596;g23735e2f9e5_0_60"/>
          <p:cNvGraphicFramePr/>
          <p:nvPr/>
        </p:nvGraphicFramePr>
        <p:xfrm>
          <a:off x="186432" y="754601"/>
          <a:ext cx="3000000" cy="3000000"/>
        </p:xfrm>
        <a:graphic>
          <a:graphicData uri="http://schemas.openxmlformats.org/drawingml/2006/table">
            <a:tbl>
              <a:tblPr bandRow="1" firstRow="1">
                <a:noFill/>
                <a:tableStyleId>{BB6F85EF-00CC-4B72-B8BB-99D741932199}</a:tableStyleId>
              </a:tblPr>
              <a:tblGrid>
                <a:gridCol w="3493225"/>
                <a:gridCol w="6184800"/>
                <a:gridCol w="2141125"/>
              </a:tblGrid>
              <a:tr h="278325">
                <a:tc gridSpan="3">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rgbClr val="FFFF00"/>
                          </a:solidFill>
                          <a:latin typeface="Gill Sans"/>
                          <a:ea typeface="Gill Sans"/>
                          <a:cs typeface="Gill Sans"/>
                          <a:sym typeface="Gill Sans"/>
                        </a:rPr>
                        <a:t>SMART</a:t>
                      </a:r>
                      <a:endParaRPr sz="1400" u="none" cap="none" strike="noStrike"/>
                    </a:p>
                  </a:txBody>
                  <a:tcPr marT="45725" marB="45725" marR="91450" marL="91450">
                    <a:solidFill>
                      <a:srgbClr val="00B0F0"/>
                    </a:solidFill>
                  </a:tcPr>
                </a:tc>
                <a:tc hMerge="1"/>
                <a:tc hMerge="1"/>
              </a:tr>
              <a:tr h="651500">
                <a:tc rowSpan="3">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Current networks (S-net, DONET) are targeting very limited seismic source zones; </a:t>
                      </a:r>
                      <a:r>
                        <a:rPr lang="en-US" sz="1600" u="none" cap="none" strike="noStrike">
                          <a:solidFill>
                            <a:srgbClr val="C00000"/>
                          </a:solidFill>
                          <a:latin typeface="Gill Sans"/>
                          <a:ea typeface="Gill Sans"/>
                          <a:cs typeface="Gill Sans"/>
                          <a:sym typeface="Gill Sans"/>
                        </a:rPr>
                        <a:t>Lack of adequate network </a:t>
                      </a:r>
                      <a:r>
                        <a:rPr lang="en-US" sz="1600" u="none" cap="none" strike="noStrike">
                          <a:solidFill>
                            <a:schemeClr val="dk1"/>
                          </a:solidFill>
                          <a:latin typeface="Gill Sans"/>
                          <a:ea typeface="Gill Sans"/>
                          <a:cs typeface="Gill Sans"/>
                          <a:sym typeface="Gill Sans"/>
                        </a:rPr>
                        <a:t>for detecting large non-seismic tsunami before arrival to coastal area; </a:t>
                      </a:r>
                      <a:r>
                        <a:rPr lang="en-US" sz="1600" u="none" cap="none" strike="noStrike">
                          <a:solidFill>
                            <a:srgbClr val="C00000"/>
                          </a:solidFill>
                          <a:latin typeface="Gill Sans"/>
                          <a:ea typeface="Gill Sans"/>
                          <a:cs typeface="Gill Sans"/>
                          <a:sym typeface="Gill Sans"/>
                        </a:rPr>
                        <a:t>Currently not used for operational tsunami warnin</a:t>
                      </a:r>
                      <a:r>
                        <a:rPr lang="en-US" sz="1600" u="none" cap="none" strike="noStrike">
                          <a:solidFill>
                            <a:schemeClr val="dk1"/>
                          </a:solidFill>
                          <a:latin typeface="Gill Sans"/>
                          <a:ea typeface="Gill Sans"/>
                          <a:cs typeface="Gill Sans"/>
                          <a:sym typeface="Gill Sans"/>
                        </a:rPr>
                        <a:t>g; </a:t>
                      </a:r>
                      <a:r>
                        <a:rPr lang="en-US" sz="1600" u="none" cap="none" strike="noStrike">
                          <a:solidFill>
                            <a:srgbClr val="C00000"/>
                          </a:solidFill>
                          <a:latin typeface="Gill Sans"/>
                          <a:ea typeface="Gill Sans"/>
                          <a:cs typeface="Gill Sans"/>
                          <a:sym typeface="Gill Sans"/>
                        </a:rPr>
                        <a:t>Industry dependencies </a:t>
                      </a:r>
                      <a:r>
                        <a:rPr lang="en-US" sz="1600" u="none" cap="none" strike="noStrike">
                          <a:solidFill>
                            <a:schemeClr val="dk1"/>
                          </a:solidFill>
                          <a:latin typeface="Gill Sans"/>
                          <a:ea typeface="Gill Sans"/>
                          <a:cs typeface="Gill Sans"/>
                          <a:sym typeface="Gill Sans"/>
                        </a:rPr>
                        <a:t>related to deployment locations, repeater design, etc; Significant upfront cost;</a:t>
                      </a:r>
                      <a:endParaRPr sz="1400" u="none" cap="none" strike="noStrike"/>
                    </a:p>
                    <a:p>
                      <a:pPr indent="0" lvl="0" marL="0" marR="0" rtl="0" algn="just">
                        <a:lnSpc>
                          <a:spcPct val="100000"/>
                        </a:lnSpc>
                        <a:spcBef>
                          <a:spcPts val="0"/>
                        </a:spcBef>
                        <a:spcAft>
                          <a:spcPts val="0"/>
                        </a:spcAft>
                        <a:buClr>
                          <a:srgbClr val="000000"/>
                        </a:buClr>
                        <a:buSzPts val="1600"/>
                        <a:buFont typeface="Arial"/>
                        <a:buNone/>
                      </a:pPr>
                      <a:r>
                        <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Design a </a:t>
                      </a:r>
                      <a:r>
                        <a:rPr lang="en-US" sz="1600" u="none" cap="none" strike="noStrike">
                          <a:solidFill>
                            <a:srgbClr val="C00000"/>
                          </a:solidFill>
                          <a:latin typeface="Gill Sans"/>
                          <a:ea typeface="Gill Sans"/>
                          <a:cs typeface="Gill Sans"/>
                          <a:sym typeface="Gill Sans"/>
                        </a:rPr>
                        <a:t>global optimal network of SMART cables </a:t>
                      </a:r>
                      <a:r>
                        <a:rPr lang="en-US" sz="1600" u="none" cap="none" strike="noStrike">
                          <a:solidFill>
                            <a:schemeClr val="dk1"/>
                          </a:solidFill>
                          <a:latin typeface="Gill Sans"/>
                          <a:ea typeface="Gill Sans"/>
                          <a:cs typeface="Gill Sans"/>
                          <a:sym typeface="Gill Sans"/>
                        </a:rPr>
                        <a:t>that can provide the capability for direct detection of tsunami wave fields from all sources in reasonable time for tsunami warning and other ocean applications</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In all ICGs by 2023</a:t>
                      </a:r>
                      <a:endParaRPr sz="16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dk1"/>
                        </a:buClr>
                        <a:buSzPts val="1600"/>
                        <a:buFont typeface="Corbel"/>
                        <a:buNone/>
                      </a:pPr>
                      <a:r>
                        <a:t/>
                      </a:r>
                      <a:endParaRPr sz="1600" u="none" cap="none" strike="noStrike">
                        <a:solidFill>
                          <a:schemeClr val="dk1"/>
                        </a:solidFill>
                        <a:latin typeface="Gill Sans"/>
                        <a:ea typeface="Gill Sans"/>
                        <a:cs typeface="Gill Sans"/>
                        <a:sym typeface="Gill Sans"/>
                      </a:endParaRPr>
                    </a:p>
                  </a:txBody>
                  <a:tcPr marT="45725" marB="45725" marR="91450" marL="91450"/>
                </a:tc>
              </a:tr>
              <a:tr h="974175">
                <a:tc vMerge="1"/>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Technical solutions for production of Commercially Off The Shelf (COTS) </a:t>
                      </a:r>
                      <a:r>
                        <a:rPr lang="en-US" sz="1600" u="none" cap="none" strike="noStrike">
                          <a:solidFill>
                            <a:schemeClr val="dk1"/>
                          </a:solidFill>
                          <a:latin typeface="Gill Sans"/>
                          <a:ea typeface="Gill Sans"/>
                          <a:cs typeface="Gill Sans"/>
                          <a:sym typeface="Gill Sans"/>
                        </a:rPr>
                        <a:t>repeaters, sensors and allied components to be deployed on SMART cables that meet the purpose of tsunami warning and other ocean Applications</a:t>
                      </a:r>
                      <a:endParaRPr sz="2000" u="none" cap="none" strike="noStrike"/>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lang="en-US" sz="1600" u="none" cap="none" strike="noStrike">
                          <a:solidFill>
                            <a:schemeClr val="dk1"/>
                          </a:solidFill>
                          <a:latin typeface="Gill Sans"/>
                          <a:ea typeface="Gill Sans"/>
                          <a:cs typeface="Gill Sans"/>
                          <a:sym typeface="Gill Sans"/>
                        </a:rPr>
                        <a:t>Pilot Implementation by 2024</a:t>
                      </a:r>
                      <a:endParaRPr sz="1400" u="none" cap="none" strike="noStrike"/>
                    </a:p>
                    <a:p>
                      <a:pPr indent="0" lvl="0" marL="0" marR="0" rtl="0" algn="just">
                        <a:lnSpc>
                          <a:spcPct val="100000"/>
                        </a:lnSpc>
                        <a:spcBef>
                          <a:spcPts val="0"/>
                        </a:spcBef>
                        <a:spcAft>
                          <a:spcPts val="0"/>
                        </a:spcAft>
                        <a:buClr>
                          <a:schemeClr val="dk1"/>
                        </a:buClr>
                        <a:buSzPts val="1600"/>
                        <a:buFont typeface="Corbel"/>
                        <a:buNone/>
                      </a:pPr>
                      <a:r>
                        <a:t/>
                      </a:r>
                      <a:endParaRPr sz="1600" u="none" cap="none" strike="noStrike">
                        <a:solidFill>
                          <a:schemeClr val="dk1"/>
                        </a:solidFill>
                        <a:latin typeface="Gill Sans"/>
                        <a:ea typeface="Gill Sans"/>
                        <a:cs typeface="Gill Sans"/>
                        <a:sym typeface="Gill Sans"/>
                      </a:endParaRPr>
                    </a:p>
                  </a:txBody>
                  <a:tcPr marT="45725" marB="45725" marR="91450" marL="91450"/>
                </a:tc>
              </a:tr>
              <a:tr h="843325">
                <a:tc vMerge="1"/>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Advocacy with all stakeholders </a:t>
                      </a:r>
                      <a:r>
                        <a:rPr lang="en-US" sz="1600" u="none" cap="none" strike="noStrike">
                          <a:solidFill>
                            <a:schemeClr val="dk1"/>
                          </a:solidFill>
                          <a:latin typeface="Gill Sans"/>
                          <a:ea typeface="Gill Sans"/>
                          <a:cs typeface="Gill Sans"/>
                          <a:sym typeface="Gill Sans"/>
                        </a:rPr>
                        <a:t>including Private Industry, Intergovernmental organisations and Scientific Expert Teams for rapid development and implementation of SMART cables</a:t>
                      </a:r>
                      <a:endParaRPr sz="2000" u="none" cap="none" strike="noStrike"/>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Ongoing in all ICGs </a:t>
                      </a:r>
                      <a:endParaRPr sz="1600" u="none" cap="none" strike="noStrike">
                        <a:solidFill>
                          <a:schemeClr val="dk1"/>
                        </a:solidFill>
                        <a:latin typeface="Gill Sans"/>
                        <a:ea typeface="Gill Sans"/>
                        <a:cs typeface="Gill Sans"/>
                        <a:sym typeface="Gill Sans"/>
                      </a:endParaRPr>
                    </a:p>
                  </a:txBody>
                  <a:tcPr marT="45725" marB="45725" marR="91450" marL="91450"/>
                </a:tc>
              </a:tr>
            </a:tbl>
          </a:graphicData>
        </a:graphic>
      </p:graphicFrame>
      <p:graphicFrame>
        <p:nvGraphicFramePr>
          <p:cNvPr id="597" name="Google Shape;597;g23735e2f9e5_0_60"/>
          <p:cNvGraphicFramePr/>
          <p:nvPr/>
        </p:nvGraphicFramePr>
        <p:xfrm>
          <a:off x="186430" y="3919938"/>
          <a:ext cx="3000000" cy="3000000"/>
        </p:xfrm>
        <a:graphic>
          <a:graphicData uri="http://schemas.openxmlformats.org/drawingml/2006/table">
            <a:tbl>
              <a:tblPr bandRow="1" firstRow="1">
                <a:noFill/>
                <a:tableStyleId>{BB6F85EF-00CC-4B72-B8BB-99D741932199}</a:tableStyleId>
              </a:tblPr>
              <a:tblGrid>
                <a:gridCol w="3512725"/>
                <a:gridCol w="6151425"/>
                <a:gridCol w="2154975"/>
              </a:tblGrid>
              <a:tr h="581650">
                <a:tc gridSpan="3">
                  <a:txBody>
                    <a:bodyPr/>
                    <a:lstStyle/>
                    <a:p>
                      <a:pPr indent="0" lvl="2" marL="12700" marR="0" rtl="0" algn="ctr">
                        <a:lnSpc>
                          <a:spcPct val="100000"/>
                        </a:lnSpc>
                        <a:spcBef>
                          <a:spcPts val="0"/>
                        </a:spcBef>
                        <a:spcAft>
                          <a:spcPts val="0"/>
                        </a:spcAft>
                        <a:buClr>
                          <a:srgbClr val="FFFF00"/>
                        </a:buClr>
                        <a:buSzPts val="2000"/>
                        <a:buFont typeface="Arial"/>
                        <a:buNone/>
                      </a:pPr>
                      <a:r>
                        <a:rPr b="1" i="0" lang="en-US" sz="2000" u="none" cap="none" strike="noStrike">
                          <a:solidFill>
                            <a:srgbClr val="FFFF00"/>
                          </a:solidFill>
                          <a:latin typeface="Gill Sans"/>
                          <a:ea typeface="Gill Sans"/>
                          <a:cs typeface="Gill Sans"/>
                          <a:sym typeface="Gill Sans"/>
                        </a:rPr>
                        <a:t>Other future potential observing technologies (Coastal Radars, Altimeters, Infrasound &amp; TEC Measurements, etc.)</a:t>
                      </a:r>
                      <a:endParaRPr sz="1400" u="none" cap="none" strike="noStrike"/>
                    </a:p>
                  </a:txBody>
                  <a:tcPr marT="45725" marB="45725" marR="91450" marL="91450">
                    <a:solidFill>
                      <a:srgbClr val="00B0F0"/>
                    </a:solidFill>
                  </a:tcPr>
                </a:tc>
                <a:tc hMerge="1"/>
                <a:tc hMerge="1"/>
              </a:tr>
              <a:tr h="328750">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Gill Sans"/>
                          <a:ea typeface="Gill Sans"/>
                          <a:cs typeface="Gill Sans"/>
                          <a:sym typeface="Gill Sans"/>
                        </a:rPr>
                        <a:t>Challenges </a:t>
                      </a:r>
                      <a:endParaRPr sz="1400" u="none" cap="none" strike="noStrike"/>
                    </a:p>
                  </a:txBody>
                  <a:tcPr marT="45725" marB="45725" marR="91450" marL="91450">
                    <a:solidFill>
                      <a:srgbClr val="00B0F0"/>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Gill Sans"/>
                          <a:ea typeface="Gill Sans"/>
                          <a:cs typeface="Gill Sans"/>
                          <a:sym typeface="Gill Sans"/>
                        </a:rPr>
                        <a:t>Solutions </a:t>
                      </a:r>
                      <a:endParaRPr sz="1400" u="none" cap="none" strike="noStrike"/>
                    </a:p>
                  </a:txBody>
                  <a:tcPr marT="45725" marB="45725" marR="91450" marL="91450">
                    <a:solidFill>
                      <a:srgbClr val="00B0F0"/>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Gill Sans"/>
                          <a:ea typeface="Gill Sans"/>
                          <a:cs typeface="Gill Sans"/>
                          <a:sym typeface="Gill Sans"/>
                        </a:rPr>
                        <a:t>Goals</a:t>
                      </a:r>
                      <a:endParaRPr sz="1400" u="none" cap="none" strike="noStrike"/>
                    </a:p>
                  </a:txBody>
                  <a:tcPr marT="45725" marB="45725" marR="91450" marL="91450">
                    <a:solidFill>
                      <a:srgbClr val="00B0F0"/>
                    </a:solidFill>
                  </a:tcPr>
                </a:tc>
              </a:tr>
              <a:tr h="682800">
                <a:tc rowSpan="2">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Challenges with network coverage</a:t>
                      </a:r>
                      <a:r>
                        <a:rPr lang="en-US" sz="1600" u="none" cap="none" strike="noStrike">
                          <a:solidFill>
                            <a:schemeClr val="dk1"/>
                          </a:solidFill>
                          <a:latin typeface="Gill Sans"/>
                          <a:ea typeface="Gill Sans"/>
                          <a:cs typeface="Gill Sans"/>
                          <a:sym typeface="Gill Sans"/>
                        </a:rPr>
                        <a:t>, data latency, accuracy, data analysis methodologies for implementation in operational tsunami warning</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Promotion of Research &amp; Development </a:t>
                      </a:r>
                      <a:r>
                        <a:rPr lang="en-US" sz="1600" u="none" cap="none" strike="noStrike">
                          <a:solidFill>
                            <a:schemeClr val="dk1"/>
                          </a:solidFill>
                          <a:latin typeface="Gill Sans"/>
                          <a:ea typeface="Gill Sans"/>
                          <a:cs typeface="Gill Sans"/>
                          <a:sym typeface="Gill Sans"/>
                        </a:rPr>
                        <a:t>in potential future observing technologies and analysis methodologies that could enhance operational tsunami warning of tsunamis from all sources.</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In all ICGs by 2027</a:t>
                      </a:r>
                      <a:endParaRPr sz="1600" u="none" cap="none" strike="noStrike">
                        <a:solidFill>
                          <a:schemeClr val="dk1"/>
                        </a:solidFill>
                        <a:latin typeface="Gill Sans"/>
                        <a:ea typeface="Gill Sans"/>
                        <a:cs typeface="Gill Sans"/>
                        <a:sym typeface="Gill Sans"/>
                      </a:endParaRPr>
                    </a:p>
                  </a:txBody>
                  <a:tcPr marT="45725" marB="45725" marR="91450" marL="91450"/>
                </a:tc>
              </a:tr>
              <a:tr h="521000">
                <a:tc vMerge="1"/>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Development and testing of instruments and methodologies </a:t>
                      </a:r>
                      <a:r>
                        <a:rPr lang="en-US" sz="1600" u="none" cap="none" strike="noStrike">
                          <a:solidFill>
                            <a:schemeClr val="dk1"/>
                          </a:solidFill>
                          <a:latin typeface="Gill Sans"/>
                          <a:ea typeface="Gill Sans"/>
                          <a:cs typeface="Gill Sans"/>
                          <a:sym typeface="Gill Sans"/>
                        </a:rPr>
                        <a:t>to detect tsunami waves</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lang="en-US" sz="1600" u="none" cap="none" strike="noStrike">
                          <a:solidFill>
                            <a:schemeClr val="dk1"/>
                          </a:solidFill>
                          <a:latin typeface="Gill Sans"/>
                          <a:ea typeface="Gill Sans"/>
                          <a:cs typeface="Gill Sans"/>
                          <a:sym typeface="Gill Sans"/>
                        </a:rPr>
                        <a:t>Pilot Implementation by 2028</a:t>
                      </a:r>
                      <a:endParaRPr sz="1400" u="none" cap="none" strike="noStrike"/>
                    </a:p>
                  </a:txBody>
                  <a:tcPr marT="45725" marB="45725" marR="91450" marL="91450"/>
                </a:tc>
              </a:tr>
            </a:tbl>
          </a:graphicData>
        </a:graphic>
      </p:graphicFrame>
      <p:sp>
        <p:nvSpPr>
          <p:cNvPr id="598" name="Google Shape;598;g23735e2f9e5_0_60"/>
          <p:cNvSpPr txBox="1"/>
          <p:nvPr/>
        </p:nvSpPr>
        <p:spPr>
          <a:xfrm>
            <a:off x="-149902" y="173255"/>
            <a:ext cx="12491700" cy="618300"/>
          </a:xfrm>
          <a:prstGeom prst="rect">
            <a:avLst/>
          </a:prstGeom>
          <a:noFill/>
          <a:ln>
            <a:noFill/>
          </a:ln>
        </p:spPr>
        <p:txBody>
          <a:bodyPr anchorCtr="0" anchor="b" bIns="45700" lIns="91425" spcFirstLastPara="1" rIns="91425" wrap="square" tIns="45700">
            <a:normAutofit/>
          </a:bodyPr>
          <a:lstStyle/>
          <a:p>
            <a:pPr indent="0" lvl="0" marL="0" marR="0" rtl="0" algn="ctr">
              <a:lnSpc>
                <a:spcPct val="80000"/>
              </a:lnSpc>
              <a:spcBef>
                <a:spcPts val="0"/>
              </a:spcBef>
              <a:spcAft>
                <a:spcPts val="0"/>
              </a:spcAft>
              <a:buClr>
                <a:srgbClr val="099BDD"/>
              </a:buClr>
              <a:buSzPts val="2800"/>
              <a:buFont typeface="Gill Sans"/>
              <a:buNone/>
            </a:pPr>
            <a:r>
              <a:rPr b="1" i="0" lang="en-US" sz="2800" u="none" cap="none" strike="noStrike">
                <a:solidFill>
                  <a:srgbClr val="099BDD"/>
                </a:solidFill>
                <a:latin typeface="Gill Sans"/>
                <a:ea typeface="Gill Sans"/>
                <a:cs typeface="Gill Sans"/>
                <a:sym typeface="Gill Sans"/>
              </a:rPr>
              <a:t>Tsunami Detection, Analysis And Forecasting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603" name="Shape 603"/>
        <p:cNvGrpSpPr/>
        <p:nvPr/>
      </p:nvGrpSpPr>
      <p:grpSpPr>
        <a:xfrm>
          <a:off x="0" y="0"/>
          <a:ext cx="0" cy="0"/>
          <a:chOff x="0" y="0"/>
          <a:chExt cx="0" cy="0"/>
        </a:xfrm>
      </p:grpSpPr>
      <p:sp>
        <p:nvSpPr>
          <p:cNvPr id="604" name="Google Shape;604;g23735e2f9e5_0_71"/>
          <p:cNvSpPr/>
          <p:nvPr/>
        </p:nvSpPr>
        <p:spPr>
          <a:xfrm>
            <a:off x="3048" y="2059012"/>
            <a:ext cx="12189000" cy="1828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g23735e2f9e5_0_7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606" name="Google Shape;606;g23735e2f9e5_0_71"/>
          <p:cNvSpPr/>
          <p:nvPr/>
        </p:nvSpPr>
        <p:spPr>
          <a:xfrm>
            <a:off x="0" y="0"/>
            <a:ext cx="12192000" cy="1734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607" name="Google Shape;607;g23735e2f9e5_0_71"/>
          <p:cNvSpPr/>
          <p:nvPr/>
        </p:nvSpPr>
        <p:spPr>
          <a:xfrm>
            <a:off x="0" y="6373369"/>
            <a:ext cx="12192000" cy="4845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graphicFrame>
        <p:nvGraphicFramePr>
          <p:cNvPr id="608" name="Google Shape;608;g23735e2f9e5_0_71"/>
          <p:cNvGraphicFramePr/>
          <p:nvPr/>
        </p:nvGraphicFramePr>
        <p:xfrm>
          <a:off x="140635" y="1227603"/>
          <a:ext cx="3000000" cy="3000000"/>
        </p:xfrm>
        <a:graphic>
          <a:graphicData uri="http://schemas.openxmlformats.org/drawingml/2006/table">
            <a:tbl>
              <a:tblPr bandRow="1" firstRow="1">
                <a:noFill/>
                <a:tableStyleId>{BB6F85EF-00CC-4B72-B8BB-99D741932199}</a:tableStyleId>
              </a:tblPr>
              <a:tblGrid>
                <a:gridCol w="3781700"/>
                <a:gridCol w="5211375"/>
                <a:gridCol w="2826050"/>
              </a:tblGrid>
              <a:tr h="556250">
                <a:tc gridSpan="3">
                  <a:txBody>
                    <a:bodyPr/>
                    <a:lstStyle/>
                    <a:p>
                      <a:pPr indent="0" lvl="2" marL="12700" marR="0" rtl="0" algn="ctr">
                        <a:lnSpc>
                          <a:spcPct val="100000"/>
                        </a:lnSpc>
                        <a:spcBef>
                          <a:spcPts val="0"/>
                        </a:spcBef>
                        <a:spcAft>
                          <a:spcPts val="0"/>
                        </a:spcAft>
                        <a:buClr>
                          <a:srgbClr val="FFFF00"/>
                        </a:buClr>
                        <a:buSzPts val="2000"/>
                        <a:buFont typeface="Arial"/>
                        <a:buNone/>
                      </a:pPr>
                      <a:r>
                        <a:rPr b="1" i="0" lang="en-US" sz="2000" u="none" cap="none" strike="noStrike">
                          <a:solidFill>
                            <a:srgbClr val="FFFF00"/>
                          </a:solidFill>
                          <a:latin typeface="Gill Sans"/>
                          <a:ea typeface="Gill Sans"/>
                          <a:cs typeface="Gill Sans"/>
                          <a:sym typeface="Gill Sans"/>
                        </a:rPr>
                        <a:t>Characterisation and forecasting of all significant tsunamis within an actionable timeframe from generation</a:t>
                      </a:r>
                      <a:endParaRPr sz="1400" u="none" cap="none" strike="noStrike"/>
                    </a:p>
                  </a:txBody>
                  <a:tcPr marT="45725" marB="45725" marR="91450" marL="91450">
                    <a:solidFill>
                      <a:srgbClr val="00B0F0"/>
                    </a:solidFill>
                  </a:tcPr>
                </a:tc>
                <a:tc hMerge="1"/>
                <a:tc hMerge="1"/>
              </a:tr>
              <a:tr h="290225">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Challenges </a:t>
                      </a:r>
                      <a:endParaRPr sz="1400" u="none" cap="none" strike="noStrike"/>
                    </a:p>
                  </a:txBody>
                  <a:tcPr marT="45725" marB="45725" marR="91450" marL="91450">
                    <a:solidFill>
                      <a:srgbClr val="00B0F0"/>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Solutions </a:t>
                      </a:r>
                      <a:endParaRPr sz="1400" u="none" cap="none" strike="noStrike"/>
                    </a:p>
                  </a:txBody>
                  <a:tcPr marT="45725" marB="45725" marR="91450" marL="91450">
                    <a:solidFill>
                      <a:srgbClr val="00B0F0"/>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Goals</a:t>
                      </a:r>
                      <a:endParaRPr sz="1400" u="none" cap="none" strike="noStrike"/>
                    </a:p>
                  </a:txBody>
                  <a:tcPr marT="45725" marB="45725" marR="91450" marL="91450">
                    <a:solidFill>
                      <a:srgbClr val="00B0F0"/>
                    </a:solidFill>
                  </a:tcPr>
                </a:tc>
              </a:tr>
              <a:tr h="635225">
                <a:tc rowSpan="3">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Challenges with integration of data </a:t>
                      </a:r>
                      <a:r>
                        <a:rPr lang="en-US" sz="1600" u="none" cap="none" strike="noStrike">
                          <a:solidFill>
                            <a:schemeClr val="dk1"/>
                          </a:solidFill>
                          <a:latin typeface="Gill Sans"/>
                          <a:ea typeface="Gill Sans"/>
                          <a:cs typeface="Gill Sans"/>
                          <a:sym typeface="Gill Sans"/>
                        </a:rPr>
                        <a:t>from enhanced observing networks and new methodologies for defining the tsunami wave fields for operational tsunami warning including detection, verification, characterisation and impact </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Research on the nature of tsunamis, source mechanisms and </a:t>
                      </a:r>
                      <a:endParaRPr sz="1400" u="none" cap="none" strike="noStrike"/>
                    </a:p>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characterisation</a:t>
                      </a:r>
                      <a:r>
                        <a:rPr lang="en-US" sz="1600" u="none" cap="none" strike="noStrike">
                          <a:solidFill>
                            <a:schemeClr val="dk1"/>
                          </a:solidFill>
                          <a:latin typeface="Gill Sans"/>
                          <a:ea typeface="Gill Sans"/>
                          <a:cs typeface="Gill Sans"/>
                          <a:sym typeface="Gill Sans"/>
                        </a:rPr>
                        <a:t> from various observation data</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Contributing capabilities identified by 2024</a:t>
                      </a:r>
                      <a:endParaRPr sz="1600" u="none" cap="none" strike="noStrike">
                        <a:solidFill>
                          <a:schemeClr val="dk1"/>
                        </a:solidFill>
                        <a:latin typeface="Gill Sans"/>
                        <a:ea typeface="Gill Sans"/>
                        <a:cs typeface="Gill Sans"/>
                        <a:sym typeface="Gill Sans"/>
                      </a:endParaRPr>
                    </a:p>
                  </a:txBody>
                  <a:tcPr marT="45725" marB="45725" marR="91450" marL="91450"/>
                </a:tc>
              </a:tr>
              <a:tr h="294325">
                <a:tc vMerge="1"/>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Probabilistic Tsunami Forecasting Techniques </a:t>
                      </a:r>
                      <a:r>
                        <a:rPr lang="en-US" sz="1600" u="none" cap="none" strike="noStrike">
                          <a:solidFill>
                            <a:schemeClr val="dk1"/>
                          </a:solidFill>
                          <a:latin typeface="Gill Sans"/>
                          <a:ea typeface="Gill Sans"/>
                          <a:cs typeface="Gill Sans"/>
                          <a:sym typeface="Gill Sans"/>
                        </a:rPr>
                        <a:t>- assign confidence level (0.0-1.0) to wavefield definition</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lang="en-US" sz="1600" u="none" cap="none" strike="noStrike">
                          <a:solidFill>
                            <a:schemeClr val="dk1"/>
                          </a:solidFill>
                          <a:latin typeface="Gill Sans"/>
                          <a:ea typeface="Gill Sans"/>
                          <a:cs typeface="Gill Sans"/>
                          <a:sym typeface="Gill Sans"/>
                        </a:rPr>
                        <a:t>Prototype wavefield predictor developed  by 2023</a:t>
                      </a:r>
                      <a:endParaRPr sz="1400" u="none" cap="none" strike="noStrike"/>
                    </a:p>
                  </a:txBody>
                  <a:tcPr marT="45725" marB="45725" marR="91450" marL="91450"/>
                </a:tc>
              </a:tr>
              <a:tr h="1935850">
                <a:tc vMerge="1"/>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Development of new forecast methods </a:t>
                      </a:r>
                      <a:r>
                        <a:rPr lang="en-US" sz="1600" u="none" cap="none" strike="noStrike">
                          <a:solidFill>
                            <a:schemeClr val="dk1"/>
                          </a:solidFill>
                          <a:latin typeface="Gill Sans"/>
                          <a:ea typeface="Gill Sans"/>
                          <a:cs typeface="Gill Sans"/>
                          <a:sym typeface="Gill Sans"/>
                        </a:rPr>
                        <a:t>for operational impact forecasting of all significant tsunamis within an actionable timeframe from tsunami generation – </a:t>
                      </a:r>
                      <a:endParaRPr sz="1400" u="none" cap="none" strike="noStrike"/>
                    </a:p>
                    <a:p>
                      <a:pPr indent="-285750" lvl="1" marL="444500" marR="0" rtl="0" algn="just">
                        <a:lnSpc>
                          <a:spcPct val="100000"/>
                        </a:lnSpc>
                        <a:spcBef>
                          <a:spcPts val="0"/>
                        </a:spcBef>
                        <a:spcAft>
                          <a:spcPts val="0"/>
                        </a:spcAft>
                        <a:buClr>
                          <a:schemeClr val="dk1"/>
                        </a:buClr>
                        <a:buSzPts val="1600"/>
                        <a:buFont typeface="Arial"/>
                        <a:buChar char="•"/>
                      </a:pPr>
                      <a:r>
                        <a:rPr lang="en-US" sz="1600" u="none" cap="none" strike="noStrike">
                          <a:solidFill>
                            <a:schemeClr val="dk1"/>
                          </a:solidFill>
                          <a:latin typeface="Gill Sans"/>
                          <a:ea typeface="Gill Sans"/>
                          <a:cs typeface="Gill Sans"/>
                          <a:sym typeface="Gill Sans"/>
                        </a:rPr>
                        <a:t>Database applications and matching schema for updated global threat database including non-seismic sources </a:t>
                      </a:r>
                      <a:endParaRPr sz="1400" u="none" cap="none" strike="noStrike"/>
                    </a:p>
                    <a:p>
                      <a:pPr indent="-285750" lvl="1" marL="444500" marR="0" rtl="0" algn="just">
                        <a:lnSpc>
                          <a:spcPct val="100000"/>
                        </a:lnSpc>
                        <a:spcBef>
                          <a:spcPts val="0"/>
                        </a:spcBef>
                        <a:spcAft>
                          <a:spcPts val="0"/>
                        </a:spcAft>
                        <a:buClr>
                          <a:schemeClr val="dk1"/>
                        </a:buClr>
                        <a:buSzPts val="1600"/>
                        <a:buFont typeface="Arial"/>
                        <a:buChar char="•"/>
                      </a:pPr>
                      <a:r>
                        <a:rPr lang="en-US" sz="1600" u="none" cap="none" strike="noStrike">
                          <a:solidFill>
                            <a:schemeClr val="dk1"/>
                          </a:solidFill>
                          <a:latin typeface="Gill Sans"/>
                          <a:ea typeface="Gill Sans"/>
                          <a:cs typeface="Gill Sans"/>
                          <a:sym typeface="Gill Sans"/>
                        </a:rPr>
                        <a:t>AI-ML applications to relate, discrete or combine observations to potential outcomes</a:t>
                      </a:r>
                      <a:endParaRPr sz="1400" u="none" cap="none" strike="noStrike"/>
                    </a:p>
                    <a:p>
                      <a:pPr indent="-285750" lvl="1" marL="444500" marR="0" rtl="0" algn="just">
                        <a:lnSpc>
                          <a:spcPct val="100000"/>
                        </a:lnSpc>
                        <a:spcBef>
                          <a:spcPts val="0"/>
                        </a:spcBef>
                        <a:spcAft>
                          <a:spcPts val="0"/>
                        </a:spcAft>
                        <a:buClr>
                          <a:schemeClr val="dk1"/>
                        </a:buClr>
                        <a:buSzPts val="1600"/>
                        <a:buFont typeface="Arial"/>
                        <a:buChar char="•"/>
                      </a:pPr>
                      <a:r>
                        <a:rPr lang="en-US" sz="1600" u="none" cap="none" strike="noStrike">
                          <a:solidFill>
                            <a:schemeClr val="dk1"/>
                          </a:solidFill>
                          <a:latin typeface="Gill Sans"/>
                          <a:ea typeface="Gill Sans"/>
                          <a:cs typeface="Gill Sans"/>
                          <a:sym typeface="Gill Sans"/>
                        </a:rPr>
                        <a:t>Dynamic characterization using rapid update cycle models </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lang="en-US" sz="1600" u="none" cap="none" strike="noStrike">
                          <a:solidFill>
                            <a:schemeClr val="dk1"/>
                          </a:solidFill>
                          <a:latin typeface="Gill Sans"/>
                          <a:ea typeface="Gill Sans"/>
                          <a:cs typeface="Gill Sans"/>
                          <a:sym typeface="Gill Sans"/>
                        </a:rPr>
                        <a:t>Improved forecasting methods deployed and operationalised at </a:t>
                      </a:r>
                      <a:endParaRPr sz="1400" u="none" cap="none" strike="noStrike"/>
                    </a:p>
                    <a:p>
                      <a:pPr indent="0" lvl="0" marL="0" marR="0" rtl="0" algn="just">
                        <a:lnSpc>
                          <a:spcPct val="100000"/>
                        </a:lnSpc>
                        <a:spcBef>
                          <a:spcPts val="0"/>
                        </a:spcBef>
                        <a:spcAft>
                          <a:spcPts val="0"/>
                        </a:spcAft>
                        <a:buClr>
                          <a:schemeClr val="dk1"/>
                        </a:buClr>
                        <a:buSzPts val="1600"/>
                        <a:buFont typeface="Gill Sans"/>
                        <a:buNone/>
                      </a:pPr>
                      <a:r>
                        <a:rPr lang="en-US" sz="1600" u="none" cap="none" strike="noStrike">
                          <a:solidFill>
                            <a:schemeClr val="dk1"/>
                          </a:solidFill>
                          <a:latin typeface="Gill Sans"/>
                          <a:ea typeface="Gill Sans"/>
                          <a:cs typeface="Gill Sans"/>
                          <a:sym typeface="Gill Sans"/>
                        </a:rPr>
                        <a:t>the TSPs and NTWCs by 2030</a:t>
                      </a:r>
                      <a:endParaRPr sz="1400" u="none" cap="none" strike="noStrike"/>
                    </a:p>
                    <a:p>
                      <a:pPr indent="0" lvl="0" marL="0" marR="0" rtl="0" algn="just">
                        <a:lnSpc>
                          <a:spcPct val="100000"/>
                        </a:lnSpc>
                        <a:spcBef>
                          <a:spcPts val="0"/>
                        </a:spcBef>
                        <a:spcAft>
                          <a:spcPts val="0"/>
                        </a:spcAft>
                        <a:buClr>
                          <a:schemeClr val="dk1"/>
                        </a:buClr>
                        <a:buSzPts val="1600"/>
                        <a:buFont typeface="Corbel"/>
                        <a:buNone/>
                      </a:pPr>
                      <a:r>
                        <a:t/>
                      </a:r>
                      <a:endParaRPr sz="1600" u="none" cap="none" strike="noStrike">
                        <a:solidFill>
                          <a:schemeClr val="dk1"/>
                        </a:solidFill>
                        <a:latin typeface="Gill Sans"/>
                        <a:ea typeface="Gill Sans"/>
                        <a:cs typeface="Gill Sans"/>
                        <a:sym typeface="Gill Sans"/>
                      </a:endParaRPr>
                    </a:p>
                  </a:txBody>
                  <a:tcPr marT="45725" marB="45725" marR="91450" marL="91450"/>
                </a:tc>
              </a:tr>
            </a:tbl>
          </a:graphicData>
        </a:graphic>
      </p:graphicFrame>
      <p:sp>
        <p:nvSpPr>
          <p:cNvPr id="609" name="Google Shape;609;g23735e2f9e5_0_71"/>
          <p:cNvSpPr txBox="1"/>
          <p:nvPr/>
        </p:nvSpPr>
        <p:spPr>
          <a:xfrm>
            <a:off x="-149902" y="173255"/>
            <a:ext cx="12491700" cy="618300"/>
          </a:xfrm>
          <a:prstGeom prst="rect">
            <a:avLst/>
          </a:prstGeom>
          <a:noFill/>
          <a:ln>
            <a:noFill/>
          </a:ln>
        </p:spPr>
        <p:txBody>
          <a:bodyPr anchorCtr="0" anchor="b" bIns="45700" lIns="91425" spcFirstLastPara="1" rIns="91425" wrap="square" tIns="45700">
            <a:normAutofit/>
          </a:bodyPr>
          <a:lstStyle/>
          <a:p>
            <a:pPr indent="0" lvl="0" marL="0" marR="0" rtl="0" algn="ctr">
              <a:lnSpc>
                <a:spcPct val="80000"/>
              </a:lnSpc>
              <a:spcBef>
                <a:spcPts val="0"/>
              </a:spcBef>
              <a:spcAft>
                <a:spcPts val="0"/>
              </a:spcAft>
              <a:buClr>
                <a:srgbClr val="099BDD"/>
              </a:buClr>
              <a:buSzPts val="2800"/>
              <a:buFont typeface="Gill Sans"/>
              <a:buNone/>
            </a:pPr>
            <a:r>
              <a:rPr b="1" i="0" lang="en-US" sz="2800" u="none" cap="none" strike="noStrike">
                <a:solidFill>
                  <a:srgbClr val="099BDD"/>
                </a:solidFill>
                <a:latin typeface="Gill Sans"/>
                <a:ea typeface="Gill Sans"/>
                <a:cs typeface="Gill Sans"/>
                <a:sym typeface="Gill Sans"/>
              </a:rPr>
              <a:t>Tsunami Detection, Analysis And Forecasting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14" name="Shape 614"/>
        <p:cNvGrpSpPr/>
        <p:nvPr/>
      </p:nvGrpSpPr>
      <p:grpSpPr>
        <a:xfrm>
          <a:off x="0" y="0"/>
          <a:ext cx="0" cy="0"/>
          <a:chOff x="0" y="0"/>
          <a:chExt cx="0" cy="0"/>
        </a:xfrm>
      </p:grpSpPr>
      <p:sp>
        <p:nvSpPr>
          <p:cNvPr id="615" name="Google Shape;615;g1e1d782c8fb_0_0"/>
          <p:cNvSpPr txBox="1"/>
          <p:nvPr/>
        </p:nvSpPr>
        <p:spPr>
          <a:xfrm>
            <a:off x="106534" y="843378"/>
            <a:ext cx="11979000" cy="461700"/>
          </a:xfrm>
          <a:prstGeom prst="rect">
            <a:avLst/>
          </a:prstGeom>
          <a:solidFill>
            <a:srgbClr val="00B0F0"/>
          </a:solidFill>
          <a:ln>
            <a:noFill/>
          </a:ln>
        </p:spPr>
        <p:txBody>
          <a:bodyPr anchorCtr="0" anchor="t" bIns="45700" lIns="91425" spcFirstLastPara="1" rIns="91425" wrap="square" tIns="45700">
            <a:noAutofit/>
          </a:bodyPr>
          <a:lstStyle/>
          <a:p>
            <a:pPr indent="0" lvl="2" marL="12700" marR="0" rtl="0" algn="ctr">
              <a:lnSpc>
                <a:spcPct val="100000"/>
              </a:lnSpc>
              <a:spcBef>
                <a:spcPts val="0"/>
              </a:spcBef>
              <a:spcAft>
                <a:spcPts val="0"/>
              </a:spcAft>
              <a:buClr>
                <a:srgbClr val="FFFF00"/>
              </a:buClr>
              <a:buSzPts val="1800"/>
              <a:buFont typeface="Arial"/>
              <a:buNone/>
            </a:pPr>
            <a:r>
              <a:rPr b="1" i="0" lang="en-US" sz="1800" u="none" cap="none" strike="noStrike">
                <a:solidFill>
                  <a:srgbClr val="FFFF00"/>
                </a:solidFill>
                <a:latin typeface="Gill Sans"/>
                <a:ea typeface="Gill Sans"/>
                <a:cs typeface="Gill Sans"/>
                <a:sym typeface="Gill Sans"/>
              </a:rPr>
              <a:t>Warning Dissemination and Communication Options</a:t>
            </a:r>
            <a:endParaRPr b="0" i="0" sz="1800" u="none" cap="none" strike="noStrike">
              <a:solidFill>
                <a:srgbClr val="FFFFFF"/>
              </a:solidFill>
              <a:latin typeface="Gill Sans"/>
              <a:ea typeface="Gill Sans"/>
              <a:cs typeface="Gill Sans"/>
              <a:sym typeface="Gill Sans"/>
            </a:endParaRPr>
          </a:p>
          <a:p>
            <a:pPr indent="-228600" lvl="0" marL="342900" marR="0" rtl="0" algn="ctr">
              <a:lnSpc>
                <a:spcPct val="100000"/>
              </a:lnSpc>
              <a:spcBef>
                <a:spcPts val="1200"/>
              </a:spcBef>
              <a:spcAft>
                <a:spcPts val="0"/>
              </a:spcAft>
              <a:buClr>
                <a:srgbClr val="0070C0"/>
              </a:buClr>
              <a:buSzPts val="1800"/>
              <a:buFont typeface="Noto Sans Symbols"/>
              <a:buNone/>
            </a:pPr>
            <a:r>
              <a:t/>
            </a:r>
            <a:endParaRPr b="1" i="0" sz="1800" u="none" cap="none" strike="noStrike">
              <a:solidFill>
                <a:srgbClr val="C00000"/>
              </a:solidFill>
              <a:latin typeface="Gill Sans"/>
              <a:ea typeface="Gill Sans"/>
              <a:cs typeface="Gill Sans"/>
              <a:sym typeface="Gill Sans"/>
            </a:endParaRPr>
          </a:p>
          <a:p>
            <a:pPr indent="-228600" lvl="0" marL="342900" marR="0" rtl="0" algn="ctr">
              <a:lnSpc>
                <a:spcPct val="100000"/>
              </a:lnSpc>
              <a:spcBef>
                <a:spcPts val="1200"/>
              </a:spcBef>
              <a:spcAft>
                <a:spcPts val="0"/>
              </a:spcAft>
              <a:buClr>
                <a:srgbClr val="0070C0"/>
              </a:buClr>
              <a:buSzPts val="1800"/>
              <a:buFont typeface="Noto Sans Symbols"/>
              <a:buNone/>
            </a:pPr>
            <a:r>
              <a:t/>
            </a:r>
            <a:endParaRPr b="0" i="0" sz="1800" u="none" cap="none" strike="noStrike">
              <a:solidFill>
                <a:srgbClr val="000000"/>
              </a:solidFill>
              <a:latin typeface="Gill Sans"/>
              <a:ea typeface="Gill Sans"/>
              <a:cs typeface="Gill Sans"/>
              <a:sym typeface="Gill Sans"/>
            </a:endParaRPr>
          </a:p>
        </p:txBody>
      </p:sp>
      <p:graphicFrame>
        <p:nvGraphicFramePr>
          <p:cNvPr id="616" name="Google Shape;616;g1e1d782c8fb_0_0"/>
          <p:cNvGraphicFramePr/>
          <p:nvPr/>
        </p:nvGraphicFramePr>
        <p:xfrm>
          <a:off x="186432" y="1411384"/>
          <a:ext cx="3000000" cy="3000000"/>
        </p:xfrm>
        <a:graphic>
          <a:graphicData uri="http://schemas.openxmlformats.org/drawingml/2006/table">
            <a:tbl>
              <a:tblPr bandRow="1" firstRow="1">
                <a:noFill/>
                <a:tableStyleId>{BB6F85EF-00CC-4B72-B8BB-99D741932199}</a:tableStyleId>
              </a:tblPr>
              <a:tblGrid>
                <a:gridCol w="4169675"/>
                <a:gridCol w="4305300"/>
                <a:gridCol w="334417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Challenges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Solutions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Goals</a:t>
                      </a:r>
                      <a:endParaRPr sz="1400" u="none" cap="none" strike="noStrike"/>
                    </a:p>
                  </a:txBody>
                  <a:tcPr marT="45725" marB="45725" marR="91450" marL="91450"/>
                </a:tc>
              </a:tr>
              <a:tr h="370850">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The </a:t>
                      </a:r>
                      <a:r>
                        <a:rPr lang="en-US" sz="1600" u="none" cap="none" strike="noStrike">
                          <a:solidFill>
                            <a:srgbClr val="FFFF00"/>
                          </a:solidFill>
                          <a:latin typeface="Gill Sans"/>
                          <a:ea typeface="Gill Sans"/>
                          <a:cs typeface="Gill Sans"/>
                          <a:sym typeface="Gill Sans"/>
                        </a:rPr>
                        <a:t>lack of redundant mechanism </a:t>
                      </a:r>
                      <a:r>
                        <a:rPr lang="en-US" sz="1600" u="none" cap="none" strike="noStrike">
                          <a:solidFill>
                            <a:schemeClr val="dk1"/>
                          </a:solidFill>
                          <a:latin typeface="Gill Sans"/>
                          <a:ea typeface="Gill Sans"/>
                          <a:cs typeface="Gill Sans"/>
                          <a:sym typeface="Gill Sans"/>
                        </a:rPr>
                        <a:t>in receiving and disseminating warning and </a:t>
                      </a:r>
                      <a:endParaRPr sz="1400" u="none" cap="none" strike="noStrike"/>
                    </a:p>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Communication</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Redundant mechanism </a:t>
                      </a:r>
                      <a:r>
                        <a:rPr lang="en-US" sz="1600" u="none" cap="none" strike="noStrike">
                          <a:solidFill>
                            <a:schemeClr val="dk1"/>
                          </a:solidFill>
                          <a:latin typeface="Gill Sans"/>
                          <a:ea typeface="Gill Sans"/>
                          <a:cs typeface="Gill Sans"/>
                          <a:sym typeface="Gill Sans"/>
                        </a:rPr>
                        <a:t>in receiving and disseminating warning and communication</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100% countries at-risk of tsunamis by 2027</a:t>
                      </a:r>
                      <a:endParaRPr sz="16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lt1"/>
                        </a:buClr>
                        <a:buSzPts val="1600"/>
                        <a:buFont typeface="Corbel"/>
                        <a:buNone/>
                      </a:pPr>
                      <a:r>
                        <a:t/>
                      </a:r>
                      <a:endParaRPr sz="1600" u="none" cap="none" strike="noStrike">
                        <a:solidFill>
                          <a:schemeClr val="dk1"/>
                        </a:solidFill>
                        <a:latin typeface="Gill Sans"/>
                        <a:ea typeface="Gill Sans"/>
                        <a:cs typeface="Gill Sans"/>
                        <a:sym typeface="Gill Sans"/>
                      </a:endParaRPr>
                    </a:p>
                  </a:txBody>
                  <a:tcPr marT="45725" marB="45725" marR="91450" marL="91450"/>
                </a:tc>
              </a:tr>
              <a:tr h="370850">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The </a:t>
                      </a:r>
                      <a:r>
                        <a:rPr lang="en-US" sz="1600" u="none" cap="none" strike="noStrike">
                          <a:solidFill>
                            <a:srgbClr val="FFFF00"/>
                          </a:solidFill>
                          <a:latin typeface="Gill Sans"/>
                          <a:ea typeface="Gill Sans"/>
                          <a:cs typeface="Gill Sans"/>
                          <a:sym typeface="Gill Sans"/>
                        </a:rPr>
                        <a:t>lack of standard format </a:t>
                      </a:r>
                      <a:r>
                        <a:rPr lang="en-US" sz="1600" u="none" cap="none" strike="noStrike">
                          <a:solidFill>
                            <a:schemeClr val="dk1"/>
                          </a:solidFill>
                          <a:latin typeface="Gill Sans"/>
                          <a:ea typeface="Gill Sans"/>
                          <a:cs typeface="Gill Sans"/>
                          <a:sym typeface="Gill Sans"/>
                        </a:rPr>
                        <a:t>for warning and Communication</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Promote Common Alert Protocol (CAP) </a:t>
                      </a:r>
                      <a:r>
                        <a:rPr lang="en-US" sz="1600" u="none" cap="none" strike="noStrike">
                          <a:solidFill>
                            <a:schemeClr val="dk1"/>
                          </a:solidFill>
                          <a:latin typeface="Gill Sans"/>
                          <a:ea typeface="Gill Sans"/>
                          <a:cs typeface="Gill Sans"/>
                          <a:sym typeface="Gill Sans"/>
                        </a:rPr>
                        <a:t>and </a:t>
                      </a:r>
                      <a:endParaRPr sz="1400" u="none" cap="none" strike="noStrike"/>
                    </a:p>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Training of NTWC staff on CAP</a:t>
                      </a:r>
                      <a:endParaRPr sz="1400" u="none" cap="none" strike="noStrike"/>
                    </a:p>
                  </a:txBody>
                  <a:tcPr marT="45725" marB="45725" marR="91450" marL="91450"/>
                </a:tc>
                <a:tc rowSpan="3">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100% countries at-risk of tsunamis by 2030</a:t>
                      </a:r>
                      <a:endParaRPr sz="1400" u="none" cap="none" strike="noStrike"/>
                    </a:p>
                    <a:p>
                      <a:pPr indent="0" lvl="0" marL="0" marR="0" rtl="0" algn="just">
                        <a:lnSpc>
                          <a:spcPct val="100000"/>
                        </a:lnSpc>
                        <a:spcBef>
                          <a:spcPts val="0"/>
                        </a:spcBef>
                        <a:spcAft>
                          <a:spcPts val="0"/>
                        </a:spcAft>
                        <a:buClr>
                          <a:schemeClr val="lt1"/>
                        </a:buClr>
                        <a:buSzPts val="1600"/>
                        <a:buFont typeface="Corbel"/>
                        <a:buNone/>
                      </a:pPr>
                      <a:r>
                        <a:t/>
                      </a:r>
                      <a:endParaRPr sz="1600" u="none" cap="none" strike="noStrike">
                        <a:solidFill>
                          <a:schemeClr val="dk1"/>
                        </a:solidFill>
                        <a:latin typeface="Gill Sans"/>
                        <a:ea typeface="Gill Sans"/>
                        <a:cs typeface="Gill Sans"/>
                        <a:sym typeface="Gill Sans"/>
                      </a:endParaRPr>
                    </a:p>
                  </a:txBody>
                  <a:tcPr marT="45725" marB="45725" marR="91450" marL="91450"/>
                </a:tc>
              </a:tr>
              <a:tr h="370850">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The </a:t>
                      </a:r>
                      <a:r>
                        <a:rPr lang="en-US" sz="1600" u="none" cap="none" strike="noStrike">
                          <a:solidFill>
                            <a:srgbClr val="FFFF00"/>
                          </a:solidFill>
                          <a:latin typeface="Gill Sans"/>
                          <a:ea typeface="Gill Sans"/>
                          <a:cs typeface="Gill Sans"/>
                          <a:sym typeface="Gill Sans"/>
                        </a:rPr>
                        <a:t>lack of national standard format </a:t>
                      </a:r>
                      <a:r>
                        <a:rPr lang="en-US" sz="1600" u="none" cap="none" strike="noStrike">
                          <a:solidFill>
                            <a:schemeClr val="dk1"/>
                          </a:solidFill>
                          <a:latin typeface="Gill Sans"/>
                          <a:ea typeface="Gill Sans"/>
                          <a:cs typeface="Gill Sans"/>
                          <a:sym typeface="Gill Sans"/>
                        </a:rPr>
                        <a:t>and mechanism for warning and communication for people with </a:t>
                      </a:r>
                      <a:r>
                        <a:rPr lang="en-US" sz="1600">
                          <a:solidFill>
                            <a:schemeClr val="dk1"/>
                          </a:solidFill>
                          <a:latin typeface="Gill Sans"/>
                          <a:ea typeface="Gill Sans"/>
                          <a:cs typeface="Gill Sans"/>
                          <a:sym typeface="Gill Sans"/>
                        </a:rPr>
                        <a:t>disabilities</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National standard format and mechanism </a:t>
                      </a:r>
                      <a:r>
                        <a:rPr lang="en-US" sz="1600" u="none" cap="none" strike="noStrike">
                          <a:solidFill>
                            <a:schemeClr val="dk1"/>
                          </a:solidFill>
                          <a:latin typeface="Gill Sans"/>
                          <a:ea typeface="Gill Sans"/>
                          <a:cs typeface="Gill Sans"/>
                          <a:sym typeface="Gill Sans"/>
                        </a:rPr>
                        <a:t>for warning and communication for People with </a:t>
                      </a:r>
                      <a:r>
                        <a:rPr lang="en-US" sz="1600">
                          <a:solidFill>
                            <a:srgbClr val="FFFF00"/>
                          </a:solidFill>
                          <a:latin typeface="Gill Sans"/>
                          <a:ea typeface="Gill Sans"/>
                          <a:cs typeface="Gill Sans"/>
                          <a:sym typeface="Gill Sans"/>
                        </a:rPr>
                        <a:t>disabilities</a:t>
                      </a:r>
                      <a:endParaRPr sz="1600" u="none" cap="none" strike="noStrike">
                        <a:solidFill>
                          <a:srgbClr val="FFFF00"/>
                        </a:solidFill>
                        <a:latin typeface="Gill Sans"/>
                        <a:ea typeface="Gill Sans"/>
                        <a:cs typeface="Gill Sans"/>
                        <a:sym typeface="Gill Sans"/>
                      </a:endParaRPr>
                    </a:p>
                  </a:txBody>
                  <a:tcPr marT="45725" marB="45725" marR="91450" marL="91450"/>
                </a:tc>
                <a:tc vMerge="1"/>
              </a:tr>
              <a:tr h="370850">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Conflicting and multiple source of warning </a:t>
                      </a:r>
                      <a:endParaRPr sz="1400" u="none" cap="none" strike="noStrike"/>
                    </a:p>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information</a:t>
                      </a:r>
                      <a:endParaRPr sz="1400" u="none" cap="none" strike="noStrike"/>
                    </a:p>
                    <a:p>
                      <a:pPr indent="0" lvl="0" marL="0" marR="0" rtl="0" algn="just">
                        <a:lnSpc>
                          <a:spcPct val="100000"/>
                        </a:lnSpc>
                        <a:spcBef>
                          <a:spcPts val="0"/>
                        </a:spcBef>
                        <a:spcAft>
                          <a:spcPts val="0"/>
                        </a:spcAft>
                        <a:buClr>
                          <a:srgbClr val="000000"/>
                        </a:buClr>
                        <a:buSzPts val="1600"/>
                        <a:buFont typeface="Arial"/>
                        <a:buNone/>
                      </a:pPr>
                      <a:r>
                        <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Effective use of Broadcast and Social Media. Media Training </a:t>
                      </a:r>
                      <a:r>
                        <a:rPr lang="en-US" sz="1600" u="none" cap="none" strike="noStrike">
                          <a:solidFill>
                            <a:schemeClr val="dk1"/>
                          </a:solidFill>
                          <a:latin typeface="Gill Sans"/>
                          <a:ea typeface="Gill Sans"/>
                          <a:cs typeface="Gill Sans"/>
                          <a:sym typeface="Gill Sans"/>
                        </a:rPr>
                        <a:t>for NTWC staff and Training for Media Broadcaster and Social Media Influencers</a:t>
                      </a:r>
                      <a:endParaRPr sz="1400" u="none" cap="none" strike="noStrike"/>
                    </a:p>
                  </a:txBody>
                  <a:tcPr marT="45725" marB="45725" marR="91450" marL="91450"/>
                </a:tc>
                <a:tc vMerge="1"/>
              </a:tr>
              <a:tr h="370850">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Technology Gap </a:t>
                      </a:r>
                      <a:r>
                        <a:rPr lang="en-US" sz="1600" u="none" cap="none" strike="noStrike">
                          <a:solidFill>
                            <a:schemeClr val="dk1"/>
                          </a:solidFill>
                          <a:latin typeface="Gill Sans"/>
                          <a:ea typeface="Gill Sans"/>
                          <a:cs typeface="Gill Sans"/>
                          <a:sym typeface="Gill Sans"/>
                        </a:rPr>
                        <a:t>and/or not fully utilized</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New/emerging technologies </a:t>
                      </a:r>
                      <a:r>
                        <a:rPr lang="en-US" sz="1600" u="none" cap="none" strike="noStrike">
                          <a:solidFill>
                            <a:schemeClr val="dk1"/>
                          </a:solidFill>
                          <a:latin typeface="Gill Sans"/>
                          <a:ea typeface="Gill Sans"/>
                          <a:cs typeface="Gill Sans"/>
                          <a:sym typeface="Gill Sans"/>
                        </a:rPr>
                        <a:t>(Digital and Communication)</a:t>
                      </a:r>
                      <a:endParaRPr sz="1400" u="none" cap="none" strike="noStrike"/>
                    </a:p>
                    <a:p>
                      <a:pPr indent="0" lvl="0" marL="0" marR="0" rtl="0" algn="just">
                        <a:lnSpc>
                          <a:spcPct val="100000"/>
                        </a:lnSpc>
                        <a:spcBef>
                          <a:spcPts val="0"/>
                        </a:spcBef>
                        <a:spcAft>
                          <a:spcPts val="0"/>
                        </a:spcAft>
                        <a:buClr>
                          <a:srgbClr val="000000"/>
                        </a:buClr>
                        <a:buSzPts val="1600"/>
                        <a:buFont typeface="Arial"/>
                        <a:buNone/>
                      </a:pPr>
                      <a:r>
                        <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In all ICGs by 2024</a:t>
                      </a:r>
                      <a:endParaRPr sz="1600" u="none" cap="none" strike="noStrike">
                        <a:solidFill>
                          <a:schemeClr val="dk1"/>
                        </a:solidFill>
                        <a:latin typeface="Gill Sans"/>
                        <a:ea typeface="Gill Sans"/>
                        <a:cs typeface="Gill Sans"/>
                        <a:sym typeface="Gill Sans"/>
                      </a:endParaRPr>
                    </a:p>
                  </a:txBody>
                  <a:tcPr marT="45725" marB="45725" marR="91450" marL="91450"/>
                </a:tc>
              </a:tr>
              <a:tr h="370850">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Lack / limited Interoperability</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Multi-hazard Early Warning </a:t>
                      </a:r>
                      <a:r>
                        <a:rPr lang="en-US" sz="1600" u="none" cap="none" strike="noStrike">
                          <a:solidFill>
                            <a:schemeClr val="dk1"/>
                          </a:solidFill>
                          <a:latin typeface="Gill Sans"/>
                          <a:ea typeface="Gill Sans"/>
                          <a:cs typeface="Gill Sans"/>
                          <a:sym typeface="Gill Sans"/>
                        </a:rPr>
                        <a:t>Alignment (resources, capacity, information, SOP, etc.)</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100% countries at-risk of tsunamis by 2027</a:t>
                      </a:r>
                      <a:endParaRPr sz="16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lt1"/>
                        </a:buClr>
                        <a:buSzPts val="1600"/>
                        <a:buFont typeface="Corbel"/>
                        <a:buNone/>
                      </a:pPr>
                      <a:r>
                        <a:t/>
                      </a:r>
                      <a:endParaRPr sz="1600" u="none" cap="none" strike="noStrike">
                        <a:solidFill>
                          <a:schemeClr val="dk1"/>
                        </a:solidFill>
                        <a:latin typeface="Gill Sans"/>
                        <a:ea typeface="Gill Sans"/>
                        <a:cs typeface="Gill Sans"/>
                        <a:sym typeface="Gill Sans"/>
                      </a:endParaRPr>
                    </a:p>
                  </a:txBody>
                  <a:tcPr marT="45725" marB="45725" marR="91450" marL="91450"/>
                </a:tc>
              </a:tr>
            </a:tbl>
          </a:graphicData>
        </a:graphic>
      </p:graphicFrame>
      <p:sp>
        <p:nvSpPr>
          <p:cNvPr id="617" name="Google Shape;617;g1e1d782c8fb_0_0"/>
          <p:cNvSpPr txBox="1"/>
          <p:nvPr/>
        </p:nvSpPr>
        <p:spPr>
          <a:xfrm>
            <a:off x="0" y="225016"/>
            <a:ext cx="12192000" cy="618300"/>
          </a:xfrm>
          <a:prstGeom prst="rect">
            <a:avLst/>
          </a:prstGeom>
          <a:no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Clr>
                <a:srgbClr val="099BDD"/>
              </a:buClr>
              <a:buSzPts val="2400"/>
              <a:buFont typeface="Gill Sans"/>
              <a:buNone/>
            </a:pPr>
            <a:r>
              <a:rPr b="1" i="0" lang="en-US" sz="2400" u="none" cap="none" strike="noStrike">
                <a:solidFill>
                  <a:srgbClr val="099BDD"/>
                </a:solidFill>
                <a:latin typeface="Gill Sans"/>
                <a:ea typeface="Gill Sans"/>
                <a:cs typeface="Gill Sans"/>
                <a:sym typeface="Gill Sans"/>
              </a:rPr>
              <a:t>Tsunami Warning, Dissemination and Communication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22" name="Shape 622"/>
        <p:cNvGrpSpPr/>
        <p:nvPr/>
      </p:nvGrpSpPr>
      <p:grpSpPr>
        <a:xfrm>
          <a:off x="0" y="0"/>
          <a:ext cx="0" cy="0"/>
          <a:chOff x="0" y="0"/>
          <a:chExt cx="0" cy="0"/>
        </a:xfrm>
      </p:grpSpPr>
      <p:sp>
        <p:nvSpPr>
          <p:cNvPr id="623" name="Google Shape;623;g1e1d782c8fb_0_7"/>
          <p:cNvSpPr txBox="1"/>
          <p:nvPr/>
        </p:nvSpPr>
        <p:spPr>
          <a:xfrm>
            <a:off x="106534" y="843378"/>
            <a:ext cx="11979000" cy="461700"/>
          </a:xfrm>
          <a:prstGeom prst="rect">
            <a:avLst/>
          </a:prstGeom>
          <a:solidFill>
            <a:srgbClr val="00B0F0"/>
          </a:solidFill>
          <a:ln>
            <a:noFill/>
          </a:ln>
        </p:spPr>
        <p:txBody>
          <a:bodyPr anchorCtr="0" anchor="t" bIns="45700" lIns="91425" spcFirstLastPara="1" rIns="91425" wrap="square" tIns="45700">
            <a:noAutofit/>
          </a:bodyPr>
          <a:lstStyle/>
          <a:p>
            <a:pPr indent="0" lvl="2" marL="12700" marR="0" rtl="0" algn="ctr">
              <a:lnSpc>
                <a:spcPct val="100000"/>
              </a:lnSpc>
              <a:spcBef>
                <a:spcPts val="0"/>
              </a:spcBef>
              <a:spcAft>
                <a:spcPts val="0"/>
              </a:spcAft>
              <a:buClr>
                <a:srgbClr val="FFFF00"/>
              </a:buClr>
              <a:buSzPts val="1800"/>
              <a:buFont typeface="Arial"/>
              <a:buNone/>
            </a:pPr>
            <a:r>
              <a:rPr b="1" i="0" lang="en-US" sz="1800" u="none" cap="none" strike="noStrike">
                <a:solidFill>
                  <a:srgbClr val="FFFF00"/>
                </a:solidFill>
                <a:latin typeface="Gill Sans"/>
                <a:ea typeface="Gill Sans"/>
                <a:cs typeface="Gill Sans"/>
                <a:sym typeface="Gill Sans"/>
              </a:rPr>
              <a:t>National and local  tsunami warning chains and SOPs</a:t>
            </a:r>
            <a:endParaRPr b="0" i="0" sz="1800" u="none" cap="none" strike="noStrike">
              <a:solidFill>
                <a:srgbClr val="FFFFFF"/>
              </a:solidFill>
              <a:latin typeface="Gill Sans"/>
              <a:ea typeface="Gill Sans"/>
              <a:cs typeface="Gill Sans"/>
              <a:sym typeface="Gill Sans"/>
            </a:endParaRPr>
          </a:p>
          <a:p>
            <a:pPr indent="-228600" lvl="0" marL="342900" marR="0" rtl="0" algn="ctr">
              <a:lnSpc>
                <a:spcPct val="100000"/>
              </a:lnSpc>
              <a:spcBef>
                <a:spcPts val="1200"/>
              </a:spcBef>
              <a:spcAft>
                <a:spcPts val="0"/>
              </a:spcAft>
              <a:buClr>
                <a:srgbClr val="0070C0"/>
              </a:buClr>
              <a:buSzPts val="1800"/>
              <a:buFont typeface="Noto Sans Symbols"/>
              <a:buNone/>
            </a:pPr>
            <a:r>
              <a:t/>
            </a:r>
            <a:endParaRPr b="1" i="0" sz="1800" u="none" cap="none" strike="noStrike">
              <a:solidFill>
                <a:srgbClr val="C00000"/>
              </a:solidFill>
              <a:latin typeface="Gill Sans"/>
              <a:ea typeface="Gill Sans"/>
              <a:cs typeface="Gill Sans"/>
              <a:sym typeface="Gill Sans"/>
            </a:endParaRPr>
          </a:p>
          <a:p>
            <a:pPr indent="-228600" lvl="0" marL="342900" marR="0" rtl="0" algn="ctr">
              <a:lnSpc>
                <a:spcPct val="100000"/>
              </a:lnSpc>
              <a:spcBef>
                <a:spcPts val="1200"/>
              </a:spcBef>
              <a:spcAft>
                <a:spcPts val="0"/>
              </a:spcAft>
              <a:buClr>
                <a:srgbClr val="0070C0"/>
              </a:buClr>
              <a:buSzPts val="1800"/>
              <a:buFont typeface="Noto Sans Symbols"/>
              <a:buNone/>
            </a:pPr>
            <a:r>
              <a:t/>
            </a:r>
            <a:endParaRPr b="0" i="0" sz="1800" u="none" cap="none" strike="noStrike">
              <a:solidFill>
                <a:srgbClr val="000000"/>
              </a:solidFill>
              <a:latin typeface="Gill Sans"/>
              <a:ea typeface="Gill Sans"/>
              <a:cs typeface="Gill Sans"/>
              <a:sym typeface="Gill Sans"/>
            </a:endParaRPr>
          </a:p>
        </p:txBody>
      </p:sp>
      <p:graphicFrame>
        <p:nvGraphicFramePr>
          <p:cNvPr id="624" name="Google Shape;624;g1e1d782c8fb_0_7"/>
          <p:cNvGraphicFramePr/>
          <p:nvPr/>
        </p:nvGraphicFramePr>
        <p:xfrm>
          <a:off x="186432" y="1411384"/>
          <a:ext cx="3000000" cy="3000000"/>
        </p:xfrm>
        <a:graphic>
          <a:graphicData uri="http://schemas.openxmlformats.org/drawingml/2006/table">
            <a:tbl>
              <a:tblPr bandRow="1" firstRow="1">
                <a:noFill/>
                <a:tableStyleId>{BB6F85EF-00CC-4B72-B8BB-99D741932199}</a:tableStyleId>
              </a:tblPr>
              <a:tblGrid>
                <a:gridCol w="3781700"/>
                <a:gridCol w="4018725"/>
                <a:gridCol w="401872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Challenges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Solutions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Goals</a:t>
                      </a:r>
                      <a:endParaRPr sz="1400" u="none" cap="none" strike="noStrike"/>
                    </a:p>
                  </a:txBody>
                  <a:tcPr marT="45725" marB="45725" marR="91450" marL="91450"/>
                </a:tc>
              </a:tr>
              <a:tr h="370850">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Parameters needed by the National and Local DMO </a:t>
                      </a:r>
                      <a:r>
                        <a:rPr lang="en-US" sz="1600" u="none" cap="none" strike="noStrike">
                          <a:solidFill>
                            <a:schemeClr val="dk1"/>
                          </a:solidFill>
                          <a:latin typeface="Gill Sans"/>
                          <a:ea typeface="Gill Sans"/>
                          <a:cs typeface="Gill Sans"/>
                          <a:sym typeface="Gill Sans"/>
                        </a:rPr>
                        <a:t>to advice response</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Co-design of warning information and SOP </a:t>
                      </a:r>
                      <a:endParaRPr sz="1400" u="none" cap="none" strike="noStrike"/>
                    </a:p>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requirements among the TSPs, NTWC, N/L DMO, and other relevant stakeholders </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Updated </a:t>
                      </a:r>
                      <a:r>
                        <a:rPr b="0" i="0" lang="en-US" sz="1600" u="none" cap="none" strike="noStrike">
                          <a:solidFill>
                            <a:srgbClr val="FFFF00"/>
                          </a:solidFill>
                          <a:latin typeface="Gill Sans"/>
                          <a:ea typeface="Gill Sans"/>
                          <a:cs typeface="Gill Sans"/>
                          <a:sym typeface="Gill Sans"/>
                        </a:rPr>
                        <a:t>Global Service Definition Document </a:t>
                      </a:r>
                      <a:r>
                        <a:rPr b="0" i="0" lang="en-US" sz="1600" u="none" cap="none" strike="noStrike">
                          <a:solidFill>
                            <a:schemeClr val="dk1"/>
                          </a:solidFill>
                          <a:latin typeface="Gill Sans"/>
                          <a:ea typeface="Gill Sans"/>
                          <a:cs typeface="Gill Sans"/>
                          <a:sym typeface="Gill Sans"/>
                        </a:rPr>
                        <a:t>for Tsunami Watch Operations by 2024</a:t>
                      </a:r>
                      <a:endParaRPr sz="1600" u="none" cap="none" strike="noStrike">
                        <a:solidFill>
                          <a:schemeClr val="dk1"/>
                        </a:solidFill>
                        <a:latin typeface="Gill Sans"/>
                        <a:ea typeface="Gill Sans"/>
                        <a:cs typeface="Gill Sans"/>
                        <a:sym typeface="Gill Sans"/>
                      </a:endParaRPr>
                    </a:p>
                  </a:txBody>
                  <a:tcPr marT="45725" marB="45725" marR="91450" marL="91450"/>
                </a:tc>
              </a:tr>
              <a:tr h="370850">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Decision Matrix </a:t>
                      </a:r>
                      <a:r>
                        <a:rPr lang="en-US" sz="1600" u="none" cap="none" strike="noStrike">
                          <a:solidFill>
                            <a:schemeClr val="dk1"/>
                          </a:solidFill>
                          <a:latin typeface="Gill Sans"/>
                          <a:ea typeface="Gill Sans"/>
                          <a:cs typeface="Gill Sans"/>
                          <a:sym typeface="Gill Sans"/>
                        </a:rPr>
                        <a:t>on Warning</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Competency training </a:t>
                      </a:r>
                      <a:r>
                        <a:rPr lang="en-US" sz="1600" u="none" cap="none" strike="noStrike">
                          <a:solidFill>
                            <a:schemeClr val="dk1"/>
                          </a:solidFill>
                          <a:latin typeface="Gill Sans"/>
                          <a:ea typeface="Gill Sans"/>
                          <a:cs typeface="Gill Sans"/>
                          <a:sym typeface="Gill Sans"/>
                        </a:rPr>
                        <a:t>for NTWC and National and Local DMO staff </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100% countries at-risk for tsunamis have national </a:t>
                      </a:r>
                      <a:r>
                        <a:rPr b="0" i="0" lang="en-US" sz="1600" u="none" cap="none" strike="noStrike">
                          <a:solidFill>
                            <a:srgbClr val="FFFF00"/>
                          </a:solidFill>
                          <a:latin typeface="Gill Sans"/>
                          <a:ea typeface="Gill Sans"/>
                          <a:cs typeface="Gill Sans"/>
                          <a:sym typeface="Gill Sans"/>
                        </a:rPr>
                        <a:t>tsunami warning response plans </a:t>
                      </a:r>
                      <a:r>
                        <a:rPr b="0" i="0" lang="en-US" sz="1600" u="none" cap="none" strike="noStrike">
                          <a:solidFill>
                            <a:schemeClr val="dk1"/>
                          </a:solidFill>
                          <a:latin typeface="Gill Sans"/>
                          <a:ea typeface="Gill Sans"/>
                          <a:cs typeface="Gill Sans"/>
                          <a:sym typeface="Gill Sans"/>
                        </a:rPr>
                        <a:t>and SOPs by 2027</a:t>
                      </a:r>
                      <a:endParaRPr sz="1400" u="none" cap="none" strike="noStrike"/>
                    </a:p>
                  </a:txBody>
                  <a:tcPr marT="45725" marB="45725" marR="91450" marL="91450"/>
                </a:tc>
              </a:tr>
              <a:tr h="370850">
                <a:tc gridSpan="3">
                  <a:txBody>
                    <a:bodyPr/>
                    <a:lstStyle/>
                    <a:p>
                      <a:pPr indent="0" lvl="2" marL="12700" marR="0" rtl="0" algn="ctr">
                        <a:lnSpc>
                          <a:spcPct val="100000"/>
                        </a:lnSpc>
                        <a:spcBef>
                          <a:spcPts val="0"/>
                        </a:spcBef>
                        <a:spcAft>
                          <a:spcPts val="0"/>
                        </a:spcAft>
                        <a:buClr>
                          <a:srgbClr val="FFFF00"/>
                        </a:buClr>
                        <a:buSzPts val="1800"/>
                        <a:buFont typeface="Arial"/>
                        <a:buNone/>
                      </a:pPr>
                      <a:r>
                        <a:rPr b="1" i="0" lang="en-US" sz="1800" u="none" cap="none" strike="noStrike">
                          <a:solidFill>
                            <a:srgbClr val="FFFF00"/>
                          </a:solidFill>
                          <a:latin typeface="Gill Sans"/>
                          <a:ea typeface="Gill Sans"/>
                          <a:cs typeface="Gill Sans"/>
                          <a:sym typeface="Gill Sans"/>
                        </a:rPr>
                        <a:t>Construction of the Warning</a:t>
                      </a:r>
                      <a:endParaRPr b="0" i="0" sz="1800" u="none" cap="none" strike="noStrike">
                        <a:solidFill>
                          <a:srgbClr val="FFFFFF"/>
                        </a:solidFill>
                        <a:latin typeface="Gill Sans"/>
                        <a:ea typeface="Gill Sans"/>
                        <a:cs typeface="Gill Sans"/>
                        <a:sym typeface="Gill Sans"/>
                      </a:endParaRPr>
                    </a:p>
                  </a:txBody>
                  <a:tcPr marT="45725" marB="45725" marR="91450" marL="91450"/>
                </a:tc>
                <a:tc hMerge="1"/>
                <a:tc hMerge="1"/>
              </a:tr>
              <a:tr h="370850">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Time Constrain</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The use of IT</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100% countries at-risk of tsunamis by 2027</a:t>
                      </a:r>
                      <a:endParaRPr sz="1600" u="none" cap="none" strike="noStrike">
                        <a:solidFill>
                          <a:schemeClr val="dk1"/>
                        </a:solidFill>
                        <a:latin typeface="Gill Sans"/>
                        <a:ea typeface="Gill Sans"/>
                        <a:cs typeface="Gill Sans"/>
                        <a:sym typeface="Gill Sans"/>
                      </a:endParaRPr>
                    </a:p>
                  </a:txBody>
                  <a:tcPr marT="45725" marB="45725" marR="91450" marL="91450"/>
                </a:tc>
              </a:tr>
              <a:tr h="370850">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Languages and fit for audience </a:t>
                      </a:r>
                      <a:r>
                        <a:rPr lang="en-US" sz="1600" u="none" cap="none" strike="noStrike">
                          <a:solidFill>
                            <a:schemeClr val="dk1"/>
                          </a:solidFill>
                          <a:latin typeface="Gill Sans"/>
                          <a:ea typeface="Gill Sans"/>
                          <a:cs typeface="Gill Sans"/>
                          <a:sym typeface="Gill Sans"/>
                        </a:rPr>
                        <a:t>(not inclusive)</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Understanding the  target audience </a:t>
                      </a:r>
                      <a:r>
                        <a:rPr lang="en-US" sz="1600" u="none" cap="none" strike="noStrike">
                          <a:solidFill>
                            <a:schemeClr val="dk1"/>
                          </a:solidFill>
                          <a:latin typeface="Gill Sans"/>
                          <a:ea typeface="Gill Sans"/>
                          <a:cs typeface="Gill Sans"/>
                          <a:sym typeface="Gill Sans"/>
                        </a:rPr>
                        <a:t>(culture, </a:t>
                      </a:r>
                      <a:endParaRPr sz="1400" u="none" cap="none" strike="noStrike"/>
                    </a:p>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education, capacity, abilities, inclusiveness, </a:t>
                      </a:r>
                      <a:endParaRPr sz="1400" u="none" cap="none" strike="noStrike"/>
                    </a:p>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etc.)</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100% countries at-risk of tsunamis by 2027</a:t>
                      </a:r>
                      <a:endParaRPr sz="16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lt1"/>
                        </a:buClr>
                        <a:buSzPts val="1600"/>
                        <a:buFont typeface="Corbel"/>
                        <a:buNone/>
                      </a:pPr>
                      <a:r>
                        <a:t/>
                      </a:r>
                      <a:endParaRPr sz="1600" u="none" cap="none" strike="noStrike">
                        <a:solidFill>
                          <a:schemeClr val="dk1"/>
                        </a:solidFill>
                        <a:latin typeface="Gill Sans"/>
                        <a:ea typeface="Gill Sans"/>
                        <a:cs typeface="Gill Sans"/>
                        <a:sym typeface="Gill Sans"/>
                      </a:endParaRPr>
                    </a:p>
                  </a:txBody>
                  <a:tcPr marT="45725" marB="45725" marR="91450" marL="91450"/>
                </a:tc>
              </a:tr>
              <a:tr h="370850">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The lack of actionable content of warning.</a:t>
                      </a:r>
                      <a:endParaRPr sz="1600" u="none" cap="none" strike="noStrike">
                        <a:solidFill>
                          <a:srgbClr val="FFFF00"/>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Develop impact based warning </a:t>
                      </a:r>
                      <a:r>
                        <a:rPr lang="en-US" sz="1600" u="none" cap="none" strike="noStrike">
                          <a:solidFill>
                            <a:schemeClr val="dk1"/>
                          </a:solidFill>
                          <a:latin typeface="Gill Sans"/>
                          <a:ea typeface="Gill Sans"/>
                          <a:cs typeface="Gill Sans"/>
                          <a:sym typeface="Gill Sans"/>
                        </a:rPr>
                        <a:t>content </a:t>
                      </a:r>
                      <a:endParaRPr sz="1400" u="none" cap="none" strike="noStrike"/>
                    </a:p>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(consequences) </a:t>
                      </a:r>
                      <a:endParaRPr sz="1400" u="none" cap="none" strike="noStrike"/>
                    </a:p>
                    <a:p>
                      <a:pPr indent="0" lvl="0" marL="0" marR="0" rtl="0" algn="just">
                        <a:lnSpc>
                          <a:spcPct val="100000"/>
                        </a:lnSpc>
                        <a:spcBef>
                          <a:spcPts val="0"/>
                        </a:spcBef>
                        <a:spcAft>
                          <a:spcPts val="0"/>
                        </a:spcAft>
                        <a:buClr>
                          <a:srgbClr val="000000"/>
                        </a:buClr>
                        <a:buSzPts val="1600"/>
                        <a:buFont typeface="Arial"/>
                        <a:buNone/>
                      </a:pPr>
                      <a:r>
                        <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100% countries at-risk of tsunamis by 2025</a:t>
                      </a:r>
                      <a:endParaRPr sz="1600" u="none" cap="none" strike="noStrike">
                        <a:solidFill>
                          <a:schemeClr val="dk1"/>
                        </a:solidFill>
                        <a:latin typeface="Gill Sans"/>
                        <a:ea typeface="Gill Sans"/>
                        <a:cs typeface="Gill Sans"/>
                        <a:sym typeface="Gill Sans"/>
                      </a:endParaRPr>
                    </a:p>
                  </a:txBody>
                  <a:tcPr marT="45725" marB="45725" marR="91450" marL="91450"/>
                </a:tc>
              </a:tr>
            </a:tbl>
          </a:graphicData>
        </a:graphic>
      </p:graphicFrame>
      <p:sp>
        <p:nvSpPr>
          <p:cNvPr id="625" name="Google Shape;625;g1e1d782c8fb_0_7"/>
          <p:cNvSpPr txBox="1"/>
          <p:nvPr/>
        </p:nvSpPr>
        <p:spPr>
          <a:xfrm>
            <a:off x="0" y="225016"/>
            <a:ext cx="12192000" cy="618300"/>
          </a:xfrm>
          <a:prstGeom prst="rect">
            <a:avLst/>
          </a:prstGeom>
          <a:no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Clr>
                <a:srgbClr val="099BDD"/>
              </a:buClr>
              <a:buSzPts val="2400"/>
              <a:buFont typeface="Gill Sans"/>
              <a:buNone/>
            </a:pPr>
            <a:r>
              <a:rPr b="1" i="0" lang="en-US" sz="2400" u="none" cap="none" strike="noStrike">
                <a:solidFill>
                  <a:srgbClr val="099BDD"/>
                </a:solidFill>
                <a:latin typeface="Gill Sans"/>
                <a:ea typeface="Gill Sans"/>
                <a:cs typeface="Gill Sans"/>
                <a:sym typeface="Gill Sans"/>
              </a:rPr>
              <a:t>Tsunami Warning, Dissemination and Communication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9"/>
          <p:cNvSpPr txBox="1"/>
          <p:nvPr/>
        </p:nvSpPr>
        <p:spPr>
          <a:xfrm>
            <a:off x="6755906" y="991242"/>
            <a:ext cx="5436093" cy="5866758"/>
          </a:xfrm>
          <a:prstGeom prst="rect">
            <a:avLst/>
          </a:prstGeom>
          <a:solidFill>
            <a:schemeClr val="dk2"/>
          </a:solidFill>
          <a:ln>
            <a:noFill/>
          </a:ln>
        </p:spPr>
        <p:txBody>
          <a:bodyPr anchorCtr="0" anchor="t" bIns="45700" lIns="91425" spcFirstLastPara="1" rIns="91425" wrap="square" tIns="45700">
            <a:noAutofit/>
          </a:bodyPr>
          <a:lstStyle/>
          <a:p>
            <a:pPr indent="-285750" lvl="2" marL="298450" marR="0" rtl="0" algn="just">
              <a:lnSpc>
                <a:spcPct val="100000"/>
              </a:lnSpc>
              <a:spcBef>
                <a:spcPts val="0"/>
              </a:spcBef>
              <a:spcAft>
                <a:spcPts val="0"/>
              </a:spcAft>
              <a:buClr>
                <a:srgbClr val="FFFF00"/>
              </a:buClr>
              <a:buSzPts val="1800"/>
              <a:buFont typeface="Noto Sans Symbols"/>
              <a:buChar char="⮚"/>
            </a:pPr>
            <a:r>
              <a:rPr b="1" i="0" lang="en-US" sz="1800" u="none" cap="none" strike="noStrike">
                <a:solidFill>
                  <a:srgbClr val="FFFF00"/>
                </a:solidFill>
                <a:latin typeface="Gill Sans"/>
                <a:ea typeface="Gill Sans"/>
                <a:cs typeface="Gill Sans"/>
                <a:sym typeface="Gill Sans"/>
              </a:rPr>
              <a:t>Tsunami hazard zones </a:t>
            </a:r>
            <a:r>
              <a:rPr b="0" i="0" lang="en-US" sz="1800" u="none" cap="none" strike="noStrike">
                <a:solidFill>
                  <a:schemeClr val="lt1"/>
                </a:solidFill>
                <a:latin typeface="Gill Sans"/>
                <a:ea typeface="Gill Sans"/>
                <a:cs typeface="Gill Sans"/>
                <a:sym typeface="Gill Sans"/>
              </a:rPr>
              <a:t>should be mapped for all at-risk locations, specific “hot spots” of the strongest expected tsunamis have to be identified including maximum values of runup, inundation area and flow depth, and minimum values of arrival times should be known by emergency planners, responders and communities exposed to tsunami hazard by 2030 </a:t>
            </a:r>
            <a:endParaRPr b="0" i="0" sz="1400" u="none" cap="none" strike="noStrike">
              <a:solidFill>
                <a:srgbClr val="000000"/>
              </a:solidFill>
              <a:latin typeface="Arial"/>
              <a:ea typeface="Arial"/>
              <a:cs typeface="Arial"/>
              <a:sym typeface="Arial"/>
            </a:endParaRPr>
          </a:p>
          <a:p>
            <a:pPr indent="-285750" lvl="2" marL="298450" marR="0" rtl="0" algn="just">
              <a:lnSpc>
                <a:spcPct val="100000"/>
              </a:lnSpc>
              <a:spcBef>
                <a:spcPts val="1200"/>
              </a:spcBef>
              <a:spcAft>
                <a:spcPts val="0"/>
              </a:spcAft>
              <a:buClr>
                <a:schemeClr val="lt1"/>
              </a:buClr>
              <a:buSzPts val="1800"/>
              <a:buFont typeface="Noto Sans Symbols"/>
              <a:buChar char="⮚"/>
            </a:pPr>
            <a:r>
              <a:rPr b="0" i="0" lang="en-US" sz="1800" u="none" cap="none" strike="noStrike">
                <a:solidFill>
                  <a:schemeClr val="lt1"/>
                </a:solidFill>
                <a:latin typeface="Gill Sans"/>
                <a:ea typeface="Gill Sans"/>
                <a:cs typeface="Gill Sans"/>
                <a:sym typeface="Gill Sans"/>
              </a:rPr>
              <a:t>Each ICG to have a </a:t>
            </a:r>
            <a:r>
              <a:rPr b="1" i="0" lang="en-US" sz="1800" u="none" cap="none" strike="noStrike">
                <a:solidFill>
                  <a:srgbClr val="FFFF00"/>
                </a:solidFill>
                <a:latin typeface="Gill Sans"/>
                <a:ea typeface="Gill Sans"/>
                <a:cs typeface="Gill Sans"/>
                <a:sym typeface="Gill Sans"/>
              </a:rPr>
              <a:t>database of tsunami source scenarios</a:t>
            </a:r>
            <a:r>
              <a:rPr b="0" i="0" lang="en-US" sz="1800" u="none" cap="none" strike="noStrike">
                <a:solidFill>
                  <a:schemeClr val="lt1"/>
                </a:solidFill>
                <a:latin typeface="Gill Sans"/>
                <a:ea typeface="Gill Sans"/>
                <a:cs typeface="Gill Sans"/>
                <a:sym typeface="Gill Sans"/>
              </a:rPr>
              <a:t>, including non-seismic by 2030</a:t>
            </a:r>
            <a:endParaRPr b="0" i="0" sz="1400" u="none" cap="none" strike="noStrike">
              <a:solidFill>
                <a:srgbClr val="000000"/>
              </a:solidFill>
              <a:latin typeface="Arial"/>
              <a:ea typeface="Arial"/>
              <a:cs typeface="Arial"/>
              <a:sym typeface="Arial"/>
            </a:endParaRPr>
          </a:p>
          <a:p>
            <a:pPr indent="-285750" lvl="2" marL="298450" marR="0" rtl="0" algn="just">
              <a:lnSpc>
                <a:spcPct val="100000"/>
              </a:lnSpc>
              <a:spcBef>
                <a:spcPts val="1200"/>
              </a:spcBef>
              <a:spcAft>
                <a:spcPts val="0"/>
              </a:spcAft>
              <a:buClr>
                <a:schemeClr val="lt1"/>
              </a:buClr>
              <a:buSzPts val="1800"/>
              <a:buFont typeface="Noto Sans Symbols"/>
              <a:buChar char="⮚"/>
            </a:pPr>
            <a:r>
              <a:rPr b="0" i="0" lang="en-US" sz="1800" u="none" cap="none" strike="noStrike">
                <a:solidFill>
                  <a:schemeClr val="lt1"/>
                </a:solidFill>
                <a:latin typeface="Gill Sans"/>
                <a:ea typeface="Gill Sans"/>
                <a:cs typeface="Gill Sans"/>
                <a:sym typeface="Gill Sans"/>
              </a:rPr>
              <a:t>Each country to </a:t>
            </a:r>
            <a:r>
              <a:rPr b="1" i="0" lang="en-US" sz="1800" u="none" cap="none" strike="noStrike">
                <a:solidFill>
                  <a:srgbClr val="FFFF00"/>
                </a:solidFill>
                <a:latin typeface="Gill Sans"/>
                <a:ea typeface="Gill Sans"/>
                <a:cs typeface="Gill Sans"/>
                <a:sym typeface="Gill Sans"/>
              </a:rPr>
              <a:t>identify vulnerable groups </a:t>
            </a:r>
            <a:r>
              <a:rPr b="0" i="0" lang="en-US" sz="1800" u="none" cap="none" strike="noStrike">
                <a:solidFill>
                  <a:schemeClr val="lt1"/>
                </a:solidFill>
                <a:latin typeface="Gill Sans"/>
                <a:ea typeface="Gill Sans"/>
                <a:cs typeface="Gill Sans"/>
                <a:sym typeface="Gill Sans"/>
              </a:rPr>
              <a:t>and identify total and disaggregated numbers for population at risk within </a:t>
            </a:r>
            <a:r>
              <a:rPr b="1" i="0" lang="en-US" sz="1800" u="none" cap="none" strike="noStrike">
                <a:solidFill>
                  <a:srgbClr val="FFFF00"/>
                </a:solidFill>
                <a:latin typeface="Gill Sans"/>
                <a:ea typeface="Gill Sans"/>
                <a:cs typeface="Gill Sans"/>
                <a:sym typeface="Gill Sans"/>
              </a:rPr>
              <a:t>tsunami inundation areas </a:t>
            </a:r>
            <a:r>
              <a:rPr b="0" i="0" lang="en-US" sz="1800" u="none" cap="none" strike="noStrike">
                <a:solidFill>
                  <a:schemeClr val="lt1"/>
                </a:solidFill>
                <a:latin typeface="Gill Sans"/>
                <a:ea typeface="Gill Sans"/>
                <a:cs typeface="Gill Sans"/>
                <a:sym typeface="Gill Sans"/>
              </a:rPr>
              <a:t>by 2026 and </a:t>
            </a:r>
            <a:r>
              <a:rPr b="1" i="0" lang="en-US" sz="1800" u="none" cap="none" strike="noStrike">
                <a:solidFill>
                  <a:srgbClr val="FFFF00"/>
                </a:solidFill>
                <a:latin typeface="Gill Sans"/>
                <a:ea typeface="Gill Sans"/>
                <a:cs typeface="Gill Sans"/>
                <a:sym typeface="Gill Sans"/>
              </a:rPr>
              <a:t>identify and prioritize critical infrastructure </a:t>
            </a:r>
            <a:r>
              <a:rPr b="0" i="0" lang="en-US" sz="1800" u="none" cap="none" strike="noStrike">
                <a:solidFill>
                  <a:schemeClr val="lt1"/>
                </a:solidFill>
                <a:latin typeface="Gill Sans"/>
                <a:ea typeface="Gill Sans"/>
                <a:cs typeface="Gill Sans"/>
                <a:sym typeface="Gill Sans"/>
              </a:rPr>
              <a:t>by 2030</a:t>
            </a:r>
            <a:endParaRPr b="0" i="0" sz="1400" u="none" cap="none" strike="noStrike">
              <a:solidFill>
                <a:srgbClr val="000000"/>
              </a:solidFill>
              <a:latin typeface="Arial"/>
              <a:ea typeface="Arial"/>
              <a:cs typeface="Arial"/>
              <a:sym typeface="Arial"/>
            </a:endParaRPr>
          </a:p>
          <a:p>
            <a:pPr indent="-285750" lvl="2" marL="298450" marR="0" rtl="0" algn="just">
              <a:lnSpc>
                <a:spcPct val="100000"/>
              </a:lnSpc>
              <a:spcBef>
                <a:spcPts val="1200"/>
              </a:spcBef>
              <a:spcAft>
                <a:spcPts val="0"/>
              </a:spcAft>
              <a:buClr>
                <a:schemeClr val="lt1"/>
              </a:buClr>
              <a:buSzPts val="1800"/>
              <a:buFont typeface="Noto Sans Symbols"/>
              <a:buChar char="⮚"/>
            </a:pPr>
            <a:r>
              <a:rPr b="0" i="0" lang="en-US" sz="1800" u="none" cap="none" strike="noStrike">
                <a:solidFill>
                  <a:schemeClr val="lt1"/>
                </a:solidFill>
                <a:latin typeface="Gill Sans"/>
                <a:ea typeface="Gill Sans"/>
                <a:cs typeface="Gill Sans"/>
                <a:sym typeface="Gill Sans"/>
              </a:rPr>
              <a:t>Develop </a:t>
            </a:r>
            <a:r>
              <a:rPr b="1" i="0" lang="en-US" sz="1800" u="none" cap="none" strike="noStrike">
                <a:solidFill>
                  <a:srgbClr val="FFFF00"/>
                </a:solidFill>
                <a:latin typeface="Gill Sans"/>
                <a:ea typeface="Gill Sans"/>
                <a:cs typeface="Gill Sans"/>
                <a:sym typeface="Gill Sans"/>
              </a:rPr>
              <a:t>methodologies for tsunami risk assessments </a:t>
            </a:r>
            <a:r>
              <a:rPr b="0" i="0" lang="en-US" sz="1800" u="none" cap="none" strike="noStrike">
                <a:solidFill>
                  <a:schemeClr val="lt1"/>
                </a:solidFill>
                <a:latin typeface="Gill Sans"/>
                <a:ea typeface="Gill Sans"/>
                <a:cs typeface="Gill Sans"/>
                <a:sym typeface="Gill Sans"/>
              </a:rPr>
              <a:t>including multi-scenario, location-based risk assessment of tsunami hazard characteristics, vulnerability, exposure, likelihood and consequences by 2026</a:t>
            </a:r>
            <a:endParaRPr b="0" i="0" sz="1400" u="none" cap="none" strike="noStrike">
              <a:solidFill>
                <a:srgbClr val="000000"/>
              </a:solidFill>
              <a:latin typeface="Arial"/>
              <a:ea typeface="Arial"/>
              <a:cs typeface="Arial"/>
              <a:sym typeface="Arial"/>
            </a:endParaRPr>
          </a:p>
          <a:p>
            <a:pPr indent="-184150" lvl="2" marL="298450" marR="0" rtl="0" algn="just">
              <a:lnSpc>
                <a:spcPct val="100000"/>
              </a:lnSpc>
              <a:spcBef>
                <a:spcPts val="1200"/>
              </a:spcBef>
              <a:spcAft>
                <a:spcPts val="0"/>
              </a:spcAft>
              <a:buClr>
                <a:srgbClr val="0070C0"/>
              </a:buClr>
              <a:buSzPts val="1600"/>
              <a:buFont typeface="Noto Sans Symbols"/>
              <a:buNone/>
            </a:pPr>
            <a:r>
              <a:t/>
            </a:r>
            <a:endParaRPr b="0" i="0" sz="1600" u="none" cap="none" strike="noStrike">
              <a:solidFill>
                <a:schemeClr val="lt1"/>
              </a:solidFill>
              <a:latin typeface="Gill Sans"/>
              <a:ea typeface="Gill Sans"/>
              <a:cs typeface="Gill Sans"/>
              <a:sym typeface="Gill Sans"/>
            </a:endParaRPr>
          </a:p>
          <a:p>
            <a:pPr indent="0" lvl="2" marL="12700" marR="0" rtl="0" algn="just">
              <a:lnSpc>
                <a:spcPct val="100000"/>
              </a:lnSpc>
              <a:spcBef>
                <a:spcPts val="1200"/>
              </a:spcBef>
              <a:spcAft>
                <a:spcPts val="0"/>
              </a:spcAft>
              <a:buClr>
                <a:srgbClr val="0070C0"/>
              </a:buClr>
              <a:buSzPts val="1600"/>
              <a:buFont typeface="Arial"/>
              <a:buNone/>
            </a:pPr>
            <a:r>
              <a:t/>
            </a:r>
            <a:endParaRPr b="1" i="0" sz="1600" u="none" cap="none" strike="noStrike">
              <a:solidFill>
                <a:schemeClr val="lt1"/>
              </a:solidFill>
              <a:latin typeface="Gill Sans"/>
              <a:ea typeface="Gill Sans"/>
              <a:cs typeface="Gill Sans"/>
              <a:sym typeface="Gill Sans"/>
            </a:endParaRPr>
          </a:p>
          <a:p>
            <a:pPr indent="-241300" lvl="0" marL="342900" marR="0" rtl="0" algn="just">
              <a:lnSpc>
                <a:spcPct val="100000"/>
              </a:lnSpc>
              <a:spcBef>
                <a:spcPts val="1200"/>
              </a:spcBef>
              <a:spcAft>
                <a:spcPts val="0"/>
              </a:spcAft>
              <a:buClr>
                <a:srgbClr val="0070C0"/>
              </a:buClr>
              <a:buSzPts val="1600"/>
              <a:buFont typeface="Noto Sans Symbols"/>
              <a:buNone/>
            </a:pPr>
            <a:r>
              <a:t/>
            </a:r>
            <a:endParaRPr b="1" i="0" sz="1600" u="none" cap="none" strike="noStrike">
              <a:solidFill>
                <a:schemeClr val="lt1"/>
              </a:solidFill>
              <a:latin typeface="Gill Sans"/>
              <a:ea typeface="Gill Sans"/>
              <a:cs typeface="Gill Sans"/>
              <a:sym typeface="Gill Sans"/>
            </a:endParaRPr>
          </a:p>
          <a:p>
            <a:pPr indent="-241300" lvl="0" marL="342900" marR="0" rtl="0" algn="just">
              <a:lnSpc>
                <a:spcPct val="100000"/>
              </a:lnSpc>
              <a:spcBef>
                <a:spcPts val="1200"/>
              </a:spcBef>
              <a:spcAft>
                <a:spcPts val="0"/>
              </a:spcAft>
              <a:buClr>
                <a:srgbClr val="0070C0"/>
              </a:buClr>
              <a:buSzPts val="1600"/>
              <a:buFont typeface="Noto Sans Symbols"/>
              <a:buNone/>
            </a:pPr>
            <a:r>
              <a:t/>
            </a:r>
            <a:endParaRPr b="1" i="0" sz="1600" u="none" cap="none" strike="noStrike">
              <a:solidFill>
                <a:schemeClr val="lt1"/>
              </a:solidFill>
              <a:latin typeface="Gill Sans"/>
              <a:ea typeface="Gill Sans"/>
              <a:cs typeface="Gill Sans"/>
              <a:sym typeface="Gill Sans"/>
            </a:endParaRPr>
          </a:p>
          <a:p>
            <a:pPr indent="-241300" lvl="0" marL="342900" marR="0" rtl="0" algn="just">
              <a:lnSpc>
                <a:spcPct val="100000"/>
              </a:lnSpc>
              <a:spcBef>
                <a:spcPts val="1200"/>
              </a:spcBef>
              <a:spcAft>
                <a:spcPts val="0"/>
              </a:spcAft>
              <a:buClr>
                <a:srgbClr val="0070C0"/>
              </a:buClr>
              <a:buSzPts val="1600"/>
              <a:buFont typeface="Noto Sans Symbols"/>
              <a:buNone/>
            </a:pPr>
            <a:r>
              <a:t/>
            </a:r>
            <a:endParaRPr b="0" i="0" sz="1600" u="none" cap="none" strike="noStrike">
              <a:solidFill>
                <a:schemeClr val="lt1"/>
              </a:solidFill>
              <a:latin typeface="Gill Sans"/>
              <a:ea typeface="Gill Sans"/>
              <a:cs typeface="Gill Sans"/>
              <a:sym typeface="Gill Sans"/>
            </a:endParaRPr>
          </a:p>
        </p:txBody>
      </p:sp>
      <p:pic>
        <p:nvPicPr>
          <p:cNvPr descr="A picture containing outdoor, tree, shore, several&#10;&#10;Description automatically generated" id="156" name="Google Shape;156;p9"/>
          <p:cNvPicPr preferRelativeResize="0"/>
          <p:nvPr/>
        </p:nvPicPr>
        <p:blipFill rotWithShape="1">
          <a:blip r:embed="rId3">
            <a:alphaModFix/>
          </a:blip>
          <a:srcRect b="0" l="0" r="0" t="0"/>
          <a:stretch/>
        </p:blipFill>
        <p:spPr>
          <a:xfrm>
            <a:off x="118626" y="991242"/>
            <a:ext cx="3123578" cy="2748690"/>
          </a:xfrm>
          <a:prstGeom prst="rect">
            <a:avLst/>
          </a:prstGeom>
          <a:noFill/>
          <a:ln>
            <a:noFill/>
          </a:ln>
        </p:spPr>
      </p:pic>
      <p:pic>
        <p:nvPicPr>
          <p:cNvPr id="157" name="Google Shape;157;p9"/>
          <p:cNvPicPr preferRelativeResize="0"/>
          <p:nvPr/>
        </p:nvPicPr>
        <p:blipFill rotWithShape="1">
          <a:blip r:embed="rId4">
            <a:alphaModFix/>
          </a:blip>
          <a:srcRect b="8434" l="23280" r="22700" t="5465"/>
          <a:stretch/>
        </p:blipFill>
        <p:spPr>
          <a:xfrm>
            <a:off x="3382242" y="3829914"/>
            <a:ext cx="3305716" cy="2748690"/>
          </a:xfrm>
          <a:prstGeom prst="rect">
            <a:avLst/>
          </a:prstGeom>
          <a:noFill/>
          <a:ln>
            <a:noFill/>
          </a:ln>
        </p:spPr>
      </p:pic>
      <p:pic>
        <p:nvPicPr>
          <p:cNvPr id="158" name="Google Shape;158;p9"/>
          <p:cNvPicPr preferRelativeResize="0"/>
          <p:nvPr/>
        </p:nvPicPr>
        <p:blipFill rotWithShape="1">
          <a:blip r:embed="rId5">
            <a:alphaModFix/>
          </a:blip>
          <a:srcRect b="0" l="0" r="0" t="0"/>
          <a:stretch/>
        </p:blipFill>
        <p:spPr>
          <a:xfrm>
            <a:off x="3382242" y="991242"/>
            <a:ext cx="3305716" cy="2748690"/>
          </a:xfrm>
          <a:prstGeom prst="rect">
            <a:avLst/>
          </a:prstGeom>
          <a:noFill/>
          <a:ln>
            <a:noFill/>
          </a:ln>
        </p:spPr>
      </p:pic>
      <p:pic>
        <p:nvPicPr>
          <p:cNvPr id="159" name="Google Shape;159;p9"/>
          <p:cNvPicPr preferRelativeResize="0"/>
          <p:nvPr/>
        </p:nvPicPr>
        <p:blipFill rotWithShape="1">
          <a:blip r:embed="rId6">
            <a:alphaModFix/>
          </a:blip>
          <a:srcRect b="0" l="0" r="0" t="0"/>
          <a:stretch/>
        </p:blipFill>
        <p:spPr>
          <a:xfrm>
            <a:off x="118626" y="3878238"/>
            <a:ext cx="3123578" cy="2700366"/>
          </a:xfrm>
          <a:prstGeom prst="rect">
            <a:avLst/>
          </a:prstGeom>
          <a:noFill/>
          <a:ln cap="flat" cmpd="sng" w="9525">
            <a:solidFill>
              <a:schemeClr val="lt1"/>
            </a:solidFill>
            <a:prstDash val="solid"/>
            <a:round/>
            <a:headEnd len="sm" w="sm" type="none"/>
            <a:tailEnd len="sm" w="sm" type="none"/>
          </a:ln>
        </p:spPr>
      </p:pic>
      <p:sp>
        <p:nvSpPr>
          <p:cNvPr id="160" name="Google Shape;160;p9"/>
          <p:cNvSpPr txBox="1"/>
          <p:nvPr>
            <p:ph type="title"/>
          </p:nvPr>
        </p:nvSpPr>
        <p:spPr>
          <a:xfrm>
            <a:off x="0" y="246109"/>
            <a:ext cx="12192000" cy="663364"/>
          </a:xfrm>
          <a:prstGeom prst="rect">
            <a:avLst/>
          </a:prstGeom>
          <a:noFill/>
          <a:ln>
            <a:noFill/>
          </a:ln>
        </p:spPr>
        <p:txBody>
          <a:bodyPr anchorCtr="0" anchor="ctr" bIns="45700" lIns="91425" spcFirstLastPara="1" rIns="91425" wrap="square" tIns="45700">
            <a:noAutofit/>
          </a:bodyPr>
          <a:lstStyle/>
          <a:p>
            <a:pPr indent="0" lvl="0" marL="0" rtl="0" algn="ctr">
              <a:lnSpc>
                <a:spcPct val="85000"/>
              </a:lnSpc>
              <a:spcBef>
                <a:spcPts val="0"/>
              </a:spcBef>
              <a:spcAft>
                <a:spcPts val="0"/>
              </a:spcAft>
              <a:buClr>
                <a:schemeClr val="dk2"/>
              </a:buClr>
              <a:buSzPts val="3200"/>
              <a:buFont typeface="Gill Sans"/>
              <a:buNone/>
            </a:pPr>
            <a:r>
              <a:rPr b="1" lang="en-US" sz="3200" cap="none">
                <a:latin typeface="Gill Sans"/>
                <a:ea typeface="Gill Sans"/>
                <a:cs typeface="Gill Sans"/>
                <a:sym typeface="Gill Sans"/>
              </a:rPr>
              <a:t>Tsunami Risk Knowledge - Goals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30" name="Shape 630"/>
        <p:cNvGrpSpPr/>
        <p:nvPr/>
      </p:nvGrpSpPr>
      <p:grpSpPr>
        <a:xfrm>
          <a:off x="0" y="0"/>
          <a:ext cx="0" cy="0"/>
          <a:chOff x="0" y="0"/>
          <a:chExt cx="0" cy="0"/>
        </a:xfrm>
      </p:grpSpPr>
      <p:sp>
        <p:nvSpPr>
          <p:cNvPr id="631" name="Google Shape;631;g1e1d782c8fb_0_14"/>
          <p:cNvSpPr txBox="1"/>
          <p:nvPr/>
        </p:nvSpPr>
        <p:spPr>
          <a:xfrm>
            <a:off x="106534" y="843378"/>
            <a:ext cx="11979000" cy="461700"/>
          </a:xfrm>
          <a:prstGeom prst="rect">
            <a:avLst/>
          </a:prstGeom>
          <a:solidFill>
            <a:srgbClr val="00B0F0"/>
          </a:solidFill>
          <a:ln>
            <a:noFill/>
          </a:ln>
        </p:spPr>
        <p:txBody>
          <a:bodyPr anchorCtr="0" anchor="t" bIns="45700" lIns="91425" spcFirstLastPara="1" rIns="91425" wrap="square" tIns="45700">
            <a:noAutofit/>
          </a:bodyPr>
          <a:lstStyle/>
          <a:p>
            <a:pPr indent="0" lvl="2" marL="12700" marR="0" rtl="0" algn="ctr">
              <a:lnSpc>
                <a:spcPct val="100000"/>
              </a:lnSpc>
              <a:spcBef>
                <a:spcPts val="0"/>
              </a:spcBef>
              <a:spcAft>
                <a:spcPts val="0"/>
              </a:spcAft>
              <a:buClr>
                <a:srgbClr val="FFFF00"/>
              </a:buClr>
              <a:buSzPts val="1800"/>
              <a:buFont typeface="Arial"/>
              <a:buNone/>
            </a:pPr>
            <a:r>
              <a:rPr b="1" i="0" lang="en-US" sz="1800" u="none" cap="none" strike="noStrike">
                <a:solidFill>
                  <a:srgbClr val="FFFF00"/>
                </a:solidFill>
                <a:latin typeface="Gill Sans"/>
                <a:ea typeface="Gill Sans"/>
                <a:cs typeface="Gill Sans"/>
                <a:sym typeface="Gill Sans"/>
              </a:rPr>
              <a:t>Warning Dissemination and Communication Options</a:t>
            </a:r>
            <a:endParaRPr b="0" i="0" sz="1800" u="none" cap="none" strike="noStrike">
              <a:solidFill>
                <a:srgbClr val="FFFFFF"/>
              </a:solidFill>
              <a:latin typeface="Gill Sans"/>
              <a:ea typeface="Gill Sans"/>
              <a:cs typeface="Gill Sans"/>
              <a:sym typeface="Gill Sans"/>
            </a:endParaRPr>
          </a:p>
          <a:p>
            <a:pPr indent="-228600" lvl="0" marL="342900" marR="0" rtl="0" algn="ctr">
              <a:lnSpc>
                <a:spcPct val="100000"/>
              </a:lnSpc>
              <a:spcBef>
                <a:spcPts val="1200"/>
              </a:spcBef>
              <a:spcAft>
                <a:spcPts val="0"/>
              </a:spcAft>
              <a:buClr>
                <a:srgbClr val="0070C0"/>
              </a:buClr>
              <a:buSzPts val="1800"/>
              <a:buFont typeface="Noto Sans Symbols"/>
              <a:buNone/>
            </a:pPr>
            <a:r>
              <a:t/>
            </a:r>
            <a:endParaRPr b="1" i="0" sz="1800" u="none" cap="none" strike="noStrike">
              <a:solidFill>
                <a:srgbClr val="C00000"/>
              </a:solidFill>
              <a:latin typeface="Gill Sans"/>
              <a:ea typeface="Gill Sans"/>
              <a:cs typeface="Gill Sans"/>
              <a:sym typeface="Gill Sans"/>
            </a:endParaRPr>
          </a:p>
          <a:p>
            <a:pPr indent="-228600" lvl="0" marL="342900" marR="0" rtl="0" algn="ctr">
              <a:lnSpc>
                <a:spcPct val="100000"/>
              </a:lnSpc>
              <a:spcBef>
                <a:spcPts val="1200"/>
              </a:spcBef>
              <a:spcAft>
                <a:spcPts val="0"/>
              </a:spcAft>
              <a:buClr>
                <a:srgbClr val="0070C0"/>
              </a:buClr>
              <a:buSzPts val="1800"/>
              <a:buFont typeface="Noto Sans Symbols"/>
              <a:buNone/>
            </a:pPr>
            <a:r>
              <a:t/>
            </a:r>
            <a:endParaRPr b="0" i="0" sz="1800" u="none" cap="none" strike="noStrike">
              <a:solidFill>
                <a:srgbClr val="000000"/>
              </a:solidFill>
              <a:latin typeface="Gill Sans"/>
              <a:ea typeface="Gill Sans"/>
              <a:cs typeface="Gill Sans"/>
              <a:sym typeface="Gill Sans"/>
            </a:endParaRPr>
          </a:p>
        </p:txBody>
      </p:sp>
      <p:graphicFrame>
        <p:nvGraphicFramePr>
          <p:cNvPr id="632" name="Google Shape;632;g1e1d782c8fb_0_14"/>
          <p:cNvGraphicFramePr/>
          <p:nvPr/>
        </p:nvGraphicFramePr>
        <p:xfrm>
          <a:off x="186432" y="1411384"/>
          <a:ext cx="3000000" cy="3000000"/>
        </p:xfrm>
        <a:graphic>
          <a:graphicData uri="http://schemas.openxmlformats.org/drawingml/2006/table">
            <a:tbl>
              <a:tblPr bandRow="1" firstRow="1">
                <a:noFill/>
                <a:tableStyleId>{BB6F85EF-00CC-4B72-B8BB-99D741932199}</a:tableStyleId>
              </a:tblPr>
              <a:tblGrid>
                <a:gridCol w="4169675"/>
                <a:gridCol w="4305300"/>
                <a:gridCol w="334417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Challenges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Solutions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Gill Sans"/>
                          <a:ea typeface="Gill Sans"/>
                          <a:cs typeface="Gill Sans"/>
                          <a:sym typeface="Gill Sans"/>
                        </a:rPr>
                        <a:t>Goals</a:t>
                      </a:r>
                      <a:endParaRPr sz="1400" u="none" cap="none" strike="noStrike"/>
                    </a:p>
                  </a:txBody>
                  <a:tcPr marT="45725" marB="45725" marR="91450" marL="91450"/>
                </a:tc>
              </a:tr>
              <a:tr h="370850">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The </a:t>
                      </a:r>
                      <a:r>
                        <a:rPr lang="en-US" sz="1600" u="none" cap="none" strike="noStrike">
                          <a:solidFill>
                            <a:srgbClr val="FFFF00"/>
                          </a:solidFill>
                          <a:latin typeface="Gill Sans"/>
                          <a:ea typeface="Gill Sans"/>
                          <a:cs typeface="Gill Sans"/>
                          <a:sym typeface="Gill Sans"/>
                        </a:rPr>
                        <a:t>lack of redundant mechanism </a:t>
                      </a:r>
                      <a:r>
                        <a:rPr lang="en-US" sz="1600" u="none" cap="none" strike="noStrike">
                          <a:solidFill>
                            <a:schemeClr val="dk1"/>
                          </a:solidFill>
                          <a:latin typeface="Gill Sans"/>
                          <a:ea typeface="Gill Sans"/>
                          <a:cs typeface="Gill Sans"/>
                          <a:sym typeface="Gill Sans"/>
                        </a:rPr>
                        <a:t>in receiving and disseminating warning and </a:t>
                      </a:r>
                      <a:endParaRPr sz="1400" u="none" cap="none" strike="noStrike"/>
                    </a:p>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Communication</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Redundant mechanism </a:t>
                      </a:r>
                      <a:r>
                        <a:rPr lang="en-US" sz="1600" u="none" cap="none" strike="noStrike">
                          <a:solidFill>
                            <a:schemeClr val="dk1"/>
                          </a:solidFill>
                          <a:latin typeface="Gill Sans"/>
                          <a:ea typeface="Gill Sans"/>
                          <a:cs typeface="Gill Sans"/>
                          <a:sym typeface="Gill Sans"/>
                        </a:rPr>
                        <a:t>in receiving and disseminating warning and communication</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100% countries at-risk of tsunamis by 2027</a:t>
                      </a:r>
                      <a:endParaRPr sz="16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lt1"/>
                        </a:buClr>
                        <a:buSzPts val="1600"/>
                        <a:buFont typeface="Corbel"/>
                        <a:buNone/>
                      </a:pPr>
                      <a:r>
                        <a:t/>
                      </a:r>
                      <a:endParaRPr sz="1600" u="none" cap="none" strike="noStrike">
                        <a:solidFill>
                          <a:schemeClr val="dk1"/>
                        </a:solidFill>
                        <a:latin typeface="Gill Sans"/>
                        <a:ea typeface="Gill Sans"/>
                        <a:cs typeface="Gill Sans"/>
                        <a:sym typeface="Gill Sans"/>
                      </a:endParaRPr>
                    </a:p>
                  </a:txBody>
                  <a:tcPr marT="45725" marB="45725" marR="91450" marL="91450"/>
                </a:tc>
              </a:tr>
              <a:tr h="370850">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The </a:t>
                      </a:r>
                      <a:r>
                        <a:rPr lang="en-US" sz="1600" u="none" cap="none" strike="noStrike">
                          <a:solidFill>
                            <a:srgbClr val="FFFF00"/>
                          </a:solidFill>
                          <a:latin typeface="Gill Sans"/>
                          <a:ea typeface="Gill Sans"/>
                          <a:cs typeface="Gill Sans"/>
                          <a:sym typeface="Gill Sans"/>
                        </a:rPr>
                        <a:t>lack of standard format </a:t>
                      </a:r>
                      <a:r>
                        <a:rPr lang="en-US" sz="1600" u="none" cap="none" strike="noStrike">
                          <a:solidFill>
                            <a:schemeClr val="dk1"/>
                          </a:solidFill>
                          <a:latin typeface="Gill Sans"/>
                          <a:ea typeface="Gill Sans"/>
                          <a:cs typeface="Gill Sans"/>
                          <a:sym typeface="Gill Sans"/>
                        </a:rPr>
                        <a:t>for warning and Communication</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Promote Common Alert Protocol (CAP) </a:t>
                      </a:r>
                      <a:r>
                        <a:rPr lang="en-US" sz="1600" u="none" cap="none" strike="noStrike">
                          <a:solidFill>
                            <a:schemeClr val="dk1"/>
                          </a:solidFill>
                          <a:latin typeface="Gill Sans"/>
                          <a:ea typeface="Gill Sans"/>
                          <a:cs typeface="Gill Sans"/>
                          <a:sym typeface="Gill Sans"/>
                        </a:rPr>
                        <a:t>and </a:t>
                      </a:r>
                      <a:endParaRPr sz="1400" u="none" cap="none" strike="noStrike"/>
                    </a:p>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Training of NTWC staff on CAP</a:t>
                      </a:r>
                      <a:endParaRPr sz="1400" u="none" cap="none" strike="noStrike"/>
                    </a:p>
                  </a:txBody>
                  <a:tcPr marT="45725" marB="45725" marR="91450" marL="91450"/>
                </a:tc>
                <a:tc rowSpan="3">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100% countries at-risk of tsunamis by 2030</a:t>
                      </a:r>
                      <a:endParaRPr sz="1400" u="none" cap="none" strike="noStrike"/>
                    </a:p>
                    <a:p>
                      <a:pPr indent="0" lvl="0" marL="0" marR="0" rtl="0" algn="just">
                        <a:lnSpc>
                          <a:spcPct val="100000"/>
                        </a:lnSpc>
                        <a:spcBef>
                          <a:spcPts val="0"/>
                        </a:spcBef>
                        <a:spcAft>
                          <a:spcPts val="0"/>
                        </a:spcAft>
                        <a:buClr>
                          <a:schemeClr val="lt1"/>
                        </a:buClr>
                        <a:buSzPts val="1600"/>
                        <a:buFont typeface="Corbel"/>
                        <a:buNone/>
                      </a:pPr>
                      <a:r>
                        <a:t/>
                      </a:r>
                      <a:endParaRPr sz="1600" u="none" cap="none" strike="noStrike">
                        <a:solidFill>
                          <a:schemeClr val="dk1"/>
                        </a:solidFill>
                        <a:latin typeface="Gill Sans"/>
                        <a:ea typeface="Gill Sans"/>
                        <a:cs typeface="Gill Sans"/>
                        <a:sym typeface="Gill Sans"/>
                      </a:endParaRPr>
                    </a:p>
                  </a:txBody>
                  <a:tcPr marT="45725" marB="45725" marR="91450" marL="91450"/>
                </a:tc>
              </a:tr>
              <a:tr h="370850">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The </a:t>
                      </a:r>
                      <a:r>
                        <a:rPr lang="en-US" sz="1600" u="none" cap="none" strike="noStrike">
                          <a:solidFill>
                            <a:srgbClr val="FFFF00"/>
                          </a:solidFill>
                          <a:latin typeface="Gill Sans"/>
                          <a:ea typeface="Gill Sans"/>
                          <a:cs typeface="Gill Sans"/>
                          <a:sym typeface="Gill Sans"/>
                        </a:rPr>
                        <a:t>lack of national standard format </a:t>
                      </a:r>
                      <a:r>
                        <a:rPr lang="en-US" sz="1600" u="none" cap="none" strike="noStrike">
                          <a:solidFill>
                            <a:schemeClr val="dk1"/>
                          </a:solidFill>
                          <a:latin typeface="Gill Sans"/>
                          <a:ea typeface="Gill Sans"/>
                          <a:cs typeface="Gill Sans"/>
                          <a:sym typeface="Gill Sans"/>
                        </a:rPr>
                        <a:t>and mechanism for warning and communication for people with </a:t>
                      </a:r>
                      <a:r>
                        <a:rPr lang="en-US" sz="1600">
                          <a:solidFill>
                            <a:schemeClr val="dk1"/>
                          </a:solidFill>
                          <a:latin typeface="Gill Sans"/>
                          <a:ea typeface="Gill Sans"/>
                          <a:cs typeface="Gill Sans"/>
                          <a:sym typeface="Gill Sans"/>
                        </a:rPr>
                        <a:t>Disabilities</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National standard format and mechanism </a:t>
                      </a:r>
                      <a:r>
                        <a:rPr lang="en-US" sz="1600" u="none" cap="none" strike="noStrike">
                          <a:solidFill>
                            <a:schemeClr val="dk1"/>
                          </a:solidFill>
                          <a:latin typeface="Gill Sans"/>
                          <a:ea typeface="Gill Sans"/>
                          <a:cs typeface="Gill Sans"/>
                          <a:sym typeface="Gill Sans"/>
                        </a:rPr>
                        <a:t>for warning and communication for People with</a:t>
                      </a:r>
                      <a:r>
                        <a:rPr lang="en-US" sz="1600">
                          <a:solidFill>
                            <a:schemeClr val="dk1"/>
                          </a:solidFill>
                          <a:latin typeface="Gill Sans"/>
                          <a:ea typeface="Gill Sans"/>
                          <a:cs typeface="Gill Sans"/>
                          <a:sym typeface="Gill Sans"/>
                        </a:rPr>
                        <a:t> Disabilities</a:t>
                      </a:r>
                      <a:endParaRPr sz="1600" u="none" cap="none" strike="noStrike">
                        <a:solidFill>
                          <a:srgbClr val="FFFF00"/>
                        </a:solidFill>
                        <a:latin typeface="Gill Sans"/>
                        <a:ea typeface="Gill Sans"/>
                        <a:cs typeface="Gill Sans"/>
                        <a:sym typeface="Gill Sans"/>
                      </a:endParaRPr>
                    </a:p>
                  </a:txBody>
                  <a:tcPr marT="45725" marB="45725" marR="91450" marL="91450"/>
                </a:tc>
                <a:tc vMerge="1"/>
              </a:tr>
              <a:tr h="370850">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Conflicting and multiple source of warning </a:t>
                      </a:r>
                      <a:endParaRPr sz="1400" u="none" cap="none" strike="noStrike"/>
                    </a:p>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information</a:t>
                      </a:r>
                      <a:endParaRPr sz="1400" u="none" cap="none" strike="noStrike"/>
                    </a:p>
                    <a:p>
                      <a:pPr indent="0" lvl="0" marL="0" marR="0" rtl="0" algn="just">
                        <a:lnSpc>
                          <a:spcPct val="100000"/>
                        </a:lnSpc>
                        <a:spcBef>
                          <a:spcPts val="0"/>
                        </a:spcBef>
                        <a:spcAft>
                          <a:spcPts val="0"/>
                        </a:spcAft>
                        <a:buClr>
                          <a:srgbClr val="000000"/>
                        </a:buClr>
                        <a:buSzPts val="1600"/>
                        <a:buFont typeface="Arial"/>
                        <a:buNone/>
                      </a:pPr>
                      <a:r>
                        <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Effective use of Broadcast and Social Media. Media Training </a:t>
                      </a:r>
                      <a:r>
                        <a:rPr lang="en-US" sz="1600" u="none" cap="none" strike="noStrike">
                          <a:solidFill>
                            <a:schemeClr val="dk1"/>
                          </a:solidFill>
                          <a:latin typeface="Gill Sans"/>
                          <a:ea typeface="Gill Sans"/>
                          <a:cs typeface="Gill Sans"/>
                          <a:sym typeface="Gill Sans"/>
                        </a:rPr>
                        <a:t>for NTWC staff and Training for Media Broadcaster and Social Media Influencers</a:t>
                      </a:r>
                      <a:endParaRPr sz="1400" u="none" cap="none" strike="noStrike"/>
                    </a:p>
                  </a:txBody>
                  <a:tcPr marT="45725" marB="45725" marR="91450" marL="91450"/>
                </a:tc>
                <a:tc vMerge="1"/>
              </a:tr>
              <a:tr h="370850">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Technology Gap </a:t>
                      </a:r>
                      <a:r>
                        <a:rPr lang="en-US" sz="1600" u="none" cap="none" strike="noStrike">
                          <a:solidFill>
                            <a:schemeClr val="dk1"/>
                          </a:solidFill>
                          <a:latin typeface="Gill Sans"/>
                          <a:ea typeface="Gill Sans"/>
                          <a:cs typeface="Gill Sans"/>
                          <a:sym typeface="Gill Sans"/>
                        </a:rPr>
                        <a:t>and/or not fully utilized</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New/emerging technologies </a:t>
                      </a:r>
                      <a:r>
                        <a:rPr lang="en-US" sz="1600" u="none" cap="none" strike="noStrike">
                          <a:solidFill>
                            <a:schemeClr val="dk1"/>
                          </a:solidFill>
                          <a:latin typeface="Gill Sans"/>
                          <a:ea typeface="Gill Sans"/>
                          <a:cs typeface="Gill Sans"/>
                          <a:sym typeface="Gill Sans"/>
                        </a:rPr>
                        <a:t>(Digital and Communication)</a:t>
                      </a:r>
                      <a:endParaRPr sz="1400" u="none" cap="none" strike="noStrike"/>
                    </a:p>
                    <a:p>
                      <a:pPr indent="0" lvl="0" marL="0" marR="0" rtl="0" algn="just">
                        <a:lnSpc>
                          <a:spcPct val="100000"/>
                        </a:lnSpc>
                        <a:spcBef>
                          <a:spcPts val="0"/>
                        </a:spcBef>
                        <a:spcAft>
                          <a:spcPts val="0"/>
                        </a:spcAft>
                        <a:buClr>
                          <a:srgbClr val="000000"/>
                        </a:buClr>
                        <a:buSzPts val="1600"/>
                        <a:buFont typeface="Arial"/>
                        <a:buNone/>
                      </a:pPr>
                      <a:r>
                        <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In all ICGs by 2024</a:t>
                      </a:r>
                      <a:endParaRPr sz="1600" u="none" cap="none" strike="noStrike">
                        <a:solidFill>
                          <a:schemeClr val="dk1"/>
                        </a:solidFill>
                        <a:latin typeface="Gill Sans"/>
                        <a:ea typeface="Gill Sans"/>
                        <a:cs typeface="Gill Sans"/>
                        <a:sym typeface="Gill Sans"/>
                      </a:endParaRPr>
                    </a:p>
                  </a:txBody>
                  <a:tcPr marT="45725" marB="45725" marR="91450" marL="91450"/>
                </a:tc>
              </a:tr>
              <a:tr h="370850">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Lack / limited Interoperability</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FFFF00"/>
                          </a:solidFill>
                          <a:latin typeface="Gill Sans"/>
                          <a:ea typeface="Gill Sans"/>
                          <a:cs typeface="Gill Sans"/>
                          <a:sym typeface="Gill Sans"/>
                        </a:rPr>
                        <a:t>Multi-hazard Early Warning </a:t>
                      </a:r>
                      <a:r>
                        <a:rPr lang="en-US" sz="1600" u="none" cap="none" strike="noStrike">
                          <a:solidFill>
                            <a:schemeClr val="dk1"/>
                          </a:solidFill>
                          <a:latin typeface="Gill Sans"/>
                          <a:ea typeface="Gill Sans"/>
                          <a:cs typeface="Gill Sans"/>
                          <a:sym typeface="Gill Sans"/>
                        </a:rPr>
                        <a:t>Alignment (resources, capacity, information, SOP, etc.)</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b="0" i="0" lang="en-US" sz="1600" u="none" cap="none" strike="noStrike">
                          <a:solidFill>
                            <a:schemeClr val="dk1"/>
                          </a:solidFill>
                          <a:latin typeface="Gill Sans"/>
                          <a:ea typeface="Gill Sans"/>
                          <a:cs typeface="Gill Sans"/>
                          <a:sym typeface="Gill Sans"/>
                        </a:rPr>
                        <a:t>100% countries at-risk of tsunamis by 2027</a:t>
                      </a:r>
                      <a:endParaRPr sz="1600" u="none" cap="none" strike="noStrike">
                        <a:solidFill>
                          <a:schemeClr val="dk1"/>
                        </a:solidFill>
                        <a:latin typeface="Gill Sans"/>
                        <a:ea typeface="Gill Sans"/>
                        <a:cs typeface="Gill Sans"/>
                        <a:sym typeface="Gill Sans"/>
                      </a:endParaRPr>
                    </a:p>
                    <a:p>
                      <a:pPr indent="0" lvl="0" marL="0" marR="0" rtl="0" algn="just">
                        <a:lnSpc>
                          <a:spcPct val="100000"/>
                        </a:lnSpc>
                        <a:spcBef>
                          <a:spcPts val="0"/>
                        </a:spcBef>
                        <a:spcAft>
                          <a:spcPts val="0"/>
                        </a:spcAft>
                        <a:buClr>
                          <a:schemeClr val="lt1"/>
                        </a:buClr>
                        <a:buSzPts val="1600"/>
                        <a:buFont typeface="Corbel"/>
                        <a:buNone/>
                      </a:pPr>
                      <a:r>
                        <a:t/>
                      </a:r>
                      <a:endParaRPr sz="1600" u="none" cap="none" strike="noStrike">
                        <a:solidFill>
                          <a:schemeClr val="dk1"/>
                        </a:solidFill>
                        <a:latin typeface="Gill Sans"/>
                        <a:ea typeface="Gill Sans"/>
                        <a:cs typeface="Gill Sans"/>
                        <a:sym typeface="Gill Sans"/>
                      </a:endParaRPr>
                    </a:p>
                  </a:txBody>
                  <a:tcPr marT="45725" marB="45725" marR="91450" marL="91450"/>
                </a:tc>
              </a:tr>
            </a:tbl>
          </a:graphicData>
        </a:graphic>
      </p:graphicFrame>
      <p:sp>
        <p:nvSpPr>
          <p:cNvPr id="633" name="Google Shape;633;g1e1d782c8fb_0_14"/>
          <p:cNvSpPr txBox="1"/>
          <p:nvPr/>
        </p:nvSpPr>
        <p:spPr>
          <a:xfrm>
            <a:off x="0" y="225016"/>
            <a:ext cx="12192000" cy="618300"/>
          </a:xfrm>
          <a:prstGeom prst="rect">
            <a:avLst/>
          </a:prstGeom>
          <a:no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Clr>
                <a:srgbClr val="099BDD"/>
              </a:buClr>
              <a:buSzPts val="2400"/>
              <a:buFont typeface="Gill Sans"/>
              <a:buNone/>
            </a:pPr>
            <a:r>
              <a:rPr b="1" i="0" lang="en-US" sz="2400" u="none" cap="none" strike="noStrike">
                <a:solidFill>
                  <a:srgbClr val="099BDD"/>
                </a:solidFill>
                <a:latin typeface="Gill Sans"/>
                <a:ea typeface="Gill Sans"/>
                <a:cs typeface="Gill Sans"/>
                <a:sym typeface="Gill Sans"/>
              </a:rPr>
              <a:t>Tsunami Warning, Dissemination and Communication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638" name="Shape 638"/>
        <p:cNvGrpSpPr/>
        <p:nvPr/>
      </p:nvGrpSpPr>
      <p:grpSpPr>
        <a:xfrm>
          <a:off x="0" y="0"/>
          <a:ext cx="0" cy="0"/>
          <a:chOff x="0" y="0"/>
          <a:chExt cx="0" cy="0"/>
        </a:xfrm>
      </p:grpSpPr>
      <p:sp>
        <p:nvSpPr>
          <p:cNvPr id="639" name="Google Shape;639;p26"/>
          <p:cNvSpPr/>
          <p:nvPr/>
        </p:nvSpPr>
        <p:spPr>
          <a:xfrm>
            <a:off x="3048" y="2059012"/>
            <a:ext cx="12188952" cy="1828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2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641" name="Google Shape;641;p26"/>
          <p:cNvSpPr/>
          <p:nvPr/>
        </p:nvSpPr>
        <p:spPr>
          <a:xfrm>
            <a:off x="0" y="0"/>
            <a:ext cx="12192000" cy="17325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642" name="Google Shape;642;p26"/>
          <p:cNvSpPr/>
          <p:nvPr/>
        </p:nvSpPr>
        <p:spPr>
          <a:xfrm>
            <a:off x="0" y="6373369"/>
            <a:ext cx="12192000" cy="48463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graphicFrame>
        <p:nvGraphicFramePr>
          <p:cNvPr id="643" name="Google Shape;643;p26"/>
          <p:cNvGraphicFramePr/>
          <p:nvPr/>
        </p:nvGraphicFramePr>
        <p:xfrm>
          <a:off x="171784" y="1129212"/>
          <a:ext cx="3000000" cy="3000000"/>
        </p:xfrm>
        <a:graphic>
          <a:graphicData uri="http://schemas.openxmlformats.org/drawingml/2006/table">
            <a:tbl>
              <a:tblPr bandRow="1" firstRow="1">
                <a:noFill/>
                <a:tableStyleId>{BB6F85EF-00CC-4B72-B8BB-99D741932199}</a:tableStyleId>
              </a:tblPr>
              <a:tblGrid>
                <a:gridCol w="3493225"/>
                <a:gridCol w="5499875"/>
                <a:gridCol w="2826050"/>
              </a:tblGrid>
              <a:tr h="298050">
                <a:tc gridSpan="3">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rgbClr val="FFFF00"/>
                          </a:solidFill>
                          <a:latin typeface="Gill Sans"/>
                          <a:ea typeface="Gill Sans"/>
                          <a:cs typeface="Gill Sans"/>
                          <a:sym typeface="Gill Sans"/>
                        </a:rPr>
                        <a:t>Preparedness</a:t>
                      </a:r>
                      <a:endParaRPr sz="1400" u="none" cap="none" strike="noStrike"/>
                    </a:p>
                  </a:txBody>
                  <a:tcPr marT="45725" marB="45725" marR="91450" marL="91450">
                    <a:solidFill>
                      <a:srgbClr val="00B0F0"/>
                    </a:solidFill>
                  </a:tcPr>
                </a:tc>
                <a:tc hMerge="1"/>
                <a:tc hMerge="1"/>
              </a:tr>
              <a:tr h="435625">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Gill Sans"/>
                          <a:ea typeface="Gill Sans"/>
                          <a:cs typeface="Gill Sans"/>
                          <a:sym typeface="Gill Sans"/>
                        </a:rPr>
                        <a:t>Challenges </a:t>
                      </a:r>
                      <a:endParaRPr sz="1400" u="none" cap="none" strike="noStrike"/>
                    </a:p>
                  </a:txBody>
                  <a:tcPr marT="45725" marB="45725" marR="91450" marL="91450">
                    <a:solidFill>
                      <a:srgbClr val="00B0F0"/>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Gill Sans"/>
                          <a:ea typeface="Gill Sans"/>
                          <a:cs typeface="Gill Sans"/>
                          <a:sym typeface="Gill Sans"/>
                        </a:rPr>
                        <a:t>Solutions </a:t>
                      </a:r>
                      <a:endParaRPr sz="1400" u="none" cap="none" strike="noStrike"/>
                    </a:p>
                  </a:txBody>
                  <a:tcPr marT="45725" marB="45725" marR="91450" marL="91450">
                    <a:solidFill>
                      <a:srgbClr val="00B0F0"/>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Gill Sans"/>
                          <a:ea typeface="Gill Sans"/>
                          <a:cs typeface="Gill Sans"/>
                          <a:sym typeface="Gill Sans"/>
                        </a:rPr>
                        <a:t>Goals</a:t>
                      </a:r>
                      <a:endParaRPr sz="1400" u="none" cap="none" strike="noStrike"/>
                    </a:p>
                  </a:txBody>
                  <a:tcPr marT="45725" marB="45725" marR="91450" marL="91450">
                    <a:solidFill>
                      <a:srgbClr val="00B0F0"/>
                    </a:solidFill>
                  </a:tcPr>
                </a:tc>
              </a:tr>
              <a:tr h="435625">
                <a:tc rowSpan="6">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Limited availability of easily understood tsunami evacuation maps</a:t>
                      </a:r>
                      <a:endParaRPr sz="1400" u="none" cap="none" strike="noStrike"/>
                    </a:p>
                  </a:txBody>
                  <a:tcPr marT="45725" marB="45725" marR="91450" marL="91450" anchor="ctr"/>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Training on Tsunami Evacuation Maps, Plans and Procedures (TEMPP)</a:t>
                      </a:r>
                      <a:endParaRPr sz="1400" u="none" cap="none" strike="noStrike"/>
                    </a:p>
                  </a:txBody>
                  <a:tcPr marT="45725" marB="45725" marR="91450" marL="91450"/>
                </a:tc>
                <a:tc rowSpan="6">
                  <a:txBody>
                    <a:bodyPr/>
                    <a:lstStyle/>
                    <a:p>
                      <a:pPr indent="0" lvl="0" marL="0" marR="0" rtl="0" algn="just">
                        <a:lnSpc>
                          <a:spcPct val="100000"/>
                        </a:lnSpc>
                        <a:spcBef>
                          <a:spcPts val="0"/>
                        </a:spcBef>
                        <a:spcAft>
                          <a:spcPts val="0"/>
                        </a:spcAft>
                        <a:buClr>
                          <a:schemeClr val="dk1"/>
                        </a:buClr>
                        <a:buSzPts val="1600"/>
                        <a:buFont typeface="Gill Sans"/>
                        <a:buNone/>
                      </a:pPr>
                      <a:r>
                        <a:rPr lang="en-US" sz="1600" u="none" cap="none" strike="noStrike">
                          <a:solidFill>
                            <a:schemeClr val="dk1"/>
                          </a:solidFill>
                          <a:latin typeface="Gill Sans"/>
                          <a:ea typeface="Gill Sans"/>
                          <a:cs typeface="Gill Sans"/>
                          <a:sym typeface="Gill Sans"/>
                        </a:rPr>
                        <a:t>30% of community to have easily understood evacuation maps by 2025</a:t>
                      </a:r>
                      <a:endParaRPr sz="1400" u="none" cap="none" strike="noStrike"/>
                    </a:p>
                    <a:p>
                      <a:pPr indent="0" lvl="0" marL="0" marR="0" rtl="0" algn="just">
                        <a:lnSpc>
                          <a:spcPct val="100000"/>
                        </a:lnSpc>
                        <a:spcBef>
                          <a:spcPts val="0"/>
                        </a:spcBef>
                        <a:spcAft>
                          <a:spcPts val="0"/>
                        </a:spcAft>
                        <a:buClr>
                          <a:schemeClr val="dk1"/>
                        </a:buClr>
                        <a:buSzPts val="1600"/>
                        <a:buFont typeface="Gill Sans"/>
                        <a:buNone/>
                      </a:pPr>
                      <a:r>
                        <a:rPr lang="en-US" sz="1600" u="none" cap="none" strike="noStrike">
                          <a:solidFill>
                            <a:schemeClr val="dk1"/>
                          </a:solidFill>
                          <a:latin typeface="Gill Sans"/>
                          <a:ea typeface="Gill Sans"/>
                          <a:cs typeface="Gill Sans"/>
                          <a:sym typeface="Gill Sans"/>
                        </a:rPr>
                        <a:t>75% by 2027</a:t>
                      </a:r>
                      <a:endParaRPr sz="1400" u="none" cap="none" strike="noStrike"/>
                    </a:p>
                    <a:p>
                      <a:pPr indent="0" lvl="0" marL="0" marR="0" rtl="0" algn="just">
                        <a:lnSpc>
                          <a:spcPct val="100000"/>
                        </a:lnSpc>
                        <a:spcBef>
                          <a:spcPts val="0"/>
                        </a:spcBef>
                        <a:spcAft>
                          <a:spcPts val="0"/>
                        </a:spcAft>
                        <a:buClr>
                          <a:schemeClr val="dk1"/>
                        </a:buClr>
                        <a:buSzPts val="1600"/>
                        <a:buFont typeface="Gill Sans"/>
                        <a:buNone/>
                      </a:pPr>
                      <a:r>
                        <a:rPr lang="en-US" sz="1600" u="none" cap="none" strike="noStrike">
                          <a:solidFill>
                            <a:schemeClr val="dk1"/>
                          </a:solidFill>
                          <a:latin typeface="Gill Sans"/>
                          <a:ea typeface="Gill Sans"/>
                          <a:cs typeface="Gill Sans"/>
                          <a:sym typeface="Gill Sans"/>
                        </a:rPr>
                        <a:t>100% by 2030</a:t>
                      </a:r>
                      <a:endParaRPr sz="1400" u="none" cap="none" strike="noStrike"/>
                    </a:p>
                  </a:txBody>
                  <a:tcPr marT="45725" marB="45725" marR="91450" marL="91450"/>
                </a:tc>
              </a:tr>
              <a:tr h="469850">
                <a:tc vMerge="1"/>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Identification of Tsunami Hazard Zones </a:t>
                      </a:r>
                      <a:r>
                        <a:rPr lang="en-US" sz="1600" u="none" cap="none" strike="noStrike">
                          <a:solidFill>
                            <a:schemeClr val="dk1"/>
                          </a:solidFill>
                          <a:latin typeface="Gill Sans"/>
                          <a:ea typeface="Gill Sans"/>
                          <a:cs typeface="Gill Sans"/>
                          <a:sym typeface="Gill Sans"/>
                        </a:rPr>
                        <a:t>and development of Tsunami Inundation Map</a:t>
                      </a:r>
                      <a:endParaRPr sz="1600" u="none" cap="none" strike="noStrike">
                        <a:solidFill>
                          <a:schemeClr val="dk1"/>
                        </a:solidFill>
                        <a:latin typeface="Gill Sans"/>
                        <a:ea typeface="Gill Sans"/>
                        <a:cs typeface="Gill Sans"/>
                        <a:sym typeface="Gill Sans"/>
                      </a:endParaRPr>
                    </a:p>
                  </a:txBody>
                  <a:tcPr marT="45725" marB="45725" marR="91450" marL="91450"/>
                </a:tc>
                <a:tc vMerge="1"/>
              </a:tr>
              <a:tr h="481475">
                <a:tc vMerge="1"/>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Enhancing GIS capacity</a:t>
                      </a:r>
                      <a:r>
                        <a:rPr lang="en-US" sz="1600" u="none" cap="none" strike="noStrike">
                          <a:latin typeface="Gill Sans"/>
                          <a:ea typeface="Gill Sans"/>
                          <a:cs typeface="Gill Sans"/>
                          <a:sym typeface="Gill Sans"/>
                        </a:rPr>
                        <a:t> </a:t>
                      </a:r>
                      <a:r>
                        <a:rPr lang="en-US" sz="1600" u="none" cap="none" strike="noStrike">
                          <a:solidFill>
                            <a:schemeClr val="dk1"/>
                          </a:solidFill>
                          <a:latin typeface="Gill Sans"/>
                          <a:ea typeface="Gill Sans"/>
                          <a:cs typeface="Gill Sans"/>
                          <a:sym typeface="Gill Sans"/>
                        </a:rPr>
                        <a:t>within country</a:t>
                      </a:r>
                      <a:endParaRPr sz="2000" u="none" cap="none" strike="noStrike">
                        <a:solidFill>
                          <a:schemeClr val="dk1"/>
                        </a:solidFill>
                        <a:latin typeface="Gill Sans"/>
                        <a:ea typeface="Gill Sans"/>
                        <a:cs typeface="Gill Sans"/>
                        <a:sym typeface="Gill Sans"/>
                      </a:endParaRPr>
                    </a:p>
                  </a:txBody>
                  <a:tcPr marT="45725" marB="45725" marR="91450" marL="91450"/>
                </a:tc>
                <a:tc vMerge="1"/>
              </a:tr>
              <a:tr h="435625">
                <a:tc vMerge="1"/>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Data and information for evacuation maps</a:t>
                      </a:r>
                      <a:r>
                        <a:rPr lang="en-US" sz="1600" u="none" cap="none" strike="noStrike">
                          <a:solidFill>
                            <a:schemeClr val="dk1"/>
                          </a:solidFill>
                          <a:latin typeface="Gill Sans"/>
                          <a:ea typeface="Gill Sans"/>
                          <a:cs typeface="Gill Sans"/>
                          <a:sym typeface="Gill Sans"/>
                        </a:rPr>
                        <a:t> (sensitive and critical infrastructures)</a:t>
                      </a:r>
                      <a:endParaRPr sz="1600" u="none" cap="none" strike="noStrike">
                        <a:solidFill>
                          <a:schemeClr val="dk1"/>
                        </a:solidFill>
                        <a:latin typeface="Gill Sans"/>
                        <a:ea typeface="Gill Sans"/>
                        <a:cs typeface="Gill Sans"/>
                        <a:sym typeface="Gill Sans"/>
                      </a:endParaRPr>
                    </a:p>
                  </a:txBody>
                  <a:tcPr marT="45725" marB="45725" marR="91450" marL="91450"/>
                </a:tc>
                <a:tc vMerge="1"/>
              </a:tr>
              <a:tr h="203200">
                <a:tc vMerge="1"/>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Inclusion and </a:t>
                      </a:r>
                      <a:r>
                        <a:rPr lang="en-US" sz="1600" u="none" cap="none" strike="noStrike">
                          <a:solidFill>
                            <a:srgbClr val="C00000"/>
                          </a:solidFill>
                          <a:latin typeface="Gill Sans"/>
                          <a:ea typeface="Gill Sans"/>
                          <a:cs typeface="Gill Sans"/>
                          <a:sym typeface="Gill Sans"/>
                        </a:rPr>
                        <a:t>guidance on effectiveness of tsunami evacuation map</a:t>
                      </a:r>
                      <a:r>
                        <a:rPr lang="en-US" sz="1600" u="none" cap="none" strike="noStrike">
                          <a:latin typeface="Gill Sans"/>
                          <a:ea typeface="Gill Sans"/>
                          <a:cs typeface="Gill Sans"/>
                          <a:sym typeface="Gill Sans"/>
                        </a:rPr>
                        <a:t> (social and culture)</a:t>
                      </a:r>
                      <a:endParaRPr sz="2000" u="none" cap="none" strike="noStrike">
                        <a:latin typeface="Gill Sans"/>
                        <a:ea typeface="Gill Sans"/>
                        <a:cs typeface="Gill Sans"/>
                        <a:sym typeface="Gill Sans"/>
                      </a:endParaRPr>
                    </a:p>
                  </a:txBody>
                  <a:tcPr marT="45725" marB="45725" marR="91450" marL="91450"/>
                </a:tc>
                <a:tc vMerge="1"/>
              </a:tr>
              <a:tr h="435625">
                <a:tc vMerge="1"/>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Community participatory approach </a:t>
                      </a:r>
                      <a:r>
                        <a:rPr lang="en-US" sz="1600" u="none" cap="none" strike="noStrike">
                          <a:solidFill>
                            <a:schemeClr val="dk1"/>
                          </a:solidFill>
                          <a:latin typeface="Gill Sans"/>
                          <a:ea typeface="Gill Sans"/>
                          <a:cs typeface="Gill Sans"/>
                          <a:sym typeface="Gill Sans"/>
                        </a:rPr>
                        <a:t>in tsunami evacuation map</a:t>
                      </a:r>
                      <a:endParaRPr sz="1400" u="none" cap="none" strike="noStrike">
                        <a:solidFill>
                          <a:schemeClr val="dk1"/>
                        </a:solidFill>
                      </a:endParaRPr>
                    </a:p>
                    <a:p>
                      <a:pPr indent="0" lvl="0" marL="0" marR="0" rtl="0" algn="just">
                        <a:lnSpc>
                          <a:spcPct val="100000"/>
                        </a:lnSpc>
                        <a:spcBef>
                          <a:spcPts val="0"/>
                        </a:spcBef>
                        <a:spcAft>
                          <a:spcPts val="0"/>
                        </a:spcAft>
                        <a:buClr>
                          <a:srgbClr val="000000"/>
                        </a:buClr>
                        <a:buSzPts val="1600"/>
                        <a:buFont typeface="Arial"/>
                        <a:buNone/>
                      </a:pPr>
                      <a:r>
                        <a:t/>
                      </a:r>
                      <a:endParaRPr sz="1600" u="none" cap="none" strike="noStrike">
                        <a:solidFill>
                          <a:schemeClr val="dk1"/>
                        </a:solidFill>
                        <a:latin typeface="Gill Sans"/>
                        <a:ea typeface="Gill Sans"/>
                        <a:cs typeface="Gill Sans"/>
                        <a:sym typeface="Gill Sans"/>
                      </a:endParaRPr>
                    </a:p>
                  </a:txBody>
                  <a:tcPr marT="45725" marB="45725" marR="91450" marL="91450"/>
                </a:tc>
                <a:tc vMerge="1"/>
              </a:tr>
              <a:tr h="435625">
                <a:tc rowSpan="2">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Limited public display of tsunami information in tsunami prone areas</a:t>
                      </a:r>
                      <a:endParaRPr sz="1400" u="none" cap="none" strike="noStrike"/>
                    </a:p>
                  </a:txBody>
                  <a:tcPr marT="45725" marB="45725" marR="91450" marL="91450" anchor="ctr"/>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Establish a </a:t>
                      </a:r>
                      <a:r>
                        <a:rPr lang="en-US" sz="1600" u="none" cap="none" strike="noStrike">
                          <a:solidFill>
                            <a:srgbClr val="C00000"/>
                          </a:solidFill>
                          <a:latin typeface="Gill Sans"/>
                          <a:ea typeface="Gill Sans"/>
                          <a:cs typeface="Gill Sans"/>
                          <a:sym typeface="Gill Sans"/>
                        </a:rPr>
                        <a:t>national standard of Tsunami Signage </a:t>
                      </a:r>
                      <a:r>
                        <a:rPr lang="en-US" sz="1600" u="none" cap="none" strike="noStrike">
                          <a:latin typeface="Gill Sans"/>
                          <a:ea typeface="Gill Sans"/>
                          <a:cs typeface="Gill Sans"/>
                          <a:sym typeface="Gill Sans"/>
                        </a:rPr>
                        <a:t>(</a:t>
                      </a:r>
                      <a:r>
                        <a:rPr lang="en-US" sz="1600" u="none" cap="none" strike="noStrike">
                          <a:solidFill>
                            <a:schemeClr val="dk1"/>
                          </a:solidFill>
                          <a:latin typeface="Gill Sans"/>
                          <a:ea typeface="Gill Sans"/>
                          <a:cs typeface="Gill Sans"/>
                          <a:sym typeface="Gill Sans"/>
                        </a:rPr>
                        <a:t>i.e. take ISO)</a:t>
                      </a:r>
                      <a:endParaRPr sz="1600" u="none" cap="none" strike="noStrike">
                        <a:solidFill>
                          <a:schemeClr val="dk1"/>
                        </a:solidFill>
                        <a:latin typeface="Gill Sans"/>
                        <a:ea typeface="Gill Sans"/>
                        <a:cs typeface="Gill Sans"/>
                        <a:sym typeface="Gill Sans"/>
                      </a:endParaRPr>
                    </a:p>
                  </a:txBody>
                  <a:tcPr marT="45725" marB="45725" marR="91450" marL="91450"/>
                </a:tc>
                <a:tc rowSpan="2">
                  <a:txBody>
                    <a:bodyPr/>
                    <a:lstStyle/>
                    <a:p>
                      <a:pPr indent="0" lvl="0" marL="0" marR="0" rtl="0" algn="just">
                        <a:lnSpc>
                          <a:spcPct val="100000"/>
                        </a:lnSpc>
                        <a:spcBef>
                          <a:spcPts val="0"/>
                        </a:spcBef>
                        <a:spcAft>
                          <a:spcPts val="0"/>
                        </a:spcAft>
                        <a:buClr>
                          <a:schemeClr val="dk1"/>
                        </a:buClr>
                        <a:buSzPts val="1600"/>
                        <a:buFont typeface="Gill Sans"/>
                        <a:buNone/>
                      </a:pPr>
                      <a:r>
                        <a:rPr lang="en-US" sz="1600" u="none" cap="none" strike="noStrike">
                          <a:solidFill>
                            <a:schemeClr val="dk1"/>
                          </a:solidFill>
                          <a:latin typeface="Gill Sans"/>
                          <a:ea typeface="Gill Sans"/>
                          <a:cs typeface="Gill Sans"/>
                          <a:sym typeface="Gill Sans"/>
                        </a:rPr>
                        <a:t>100% by 2030</a:t>
                      </a:r>
                      <a:endParaRPr sz="1400" u="none" cap="none" strike="noStrike"/>
                    </a:p>
                    <a:p>
                      <a:pPr indent="0" lvl="0" marL="0" marR="0" rtl="0" algn="just">
                        <a:lnSpc>
                          <a:spcPct val="100000"/>
                        </a:lnSpc>
                        <a:spcBef>
                          <a:spcPts val="0"/>
                        </a:spcBef>
                        <a:spcAft>
                          <a:spcPts val="0"/>
                        </a:spcAft>
                        <a:buClr>
                          <a:schemeClr val="dk1"/>
                        </a:buClr>
                        <a:buSzPts val="1600"/>
                        <a:buFont typeface="Corbel"/>
                        <a:buNone/>
                      </a:pPr>
                      <a:r>
                        <a:t/>
                      </a:r>
                      <a:endParaRPr sz="1600" u="none" cap="none" strike="noStrike">
                        <a:solidFill>
                          <a:schemeClr val="dk1"/>
                        </a:solidFill>
                        <a:latin typeface="Gill Sans"/>
                        <a:ea typeface="Gill Sans"/>
                        <a:cs typeface="Gill Sans"/>
                        <a:sym typeface="Gill Sans"/>
                      </a:endParaRPr>
                    </a:p>
                  </a:txBody>
                  <a:tcPr marT="45725" marB="45725" marR="91450" marL="91450"/>
                </a:tc>
              </a:tr>
              <a:tr h="435625">
                <a:tc vMerge="1"/>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Inventory</a:t>
                      </a:r>
                      <a:r>
                        <a:rPr lang="en-US" sz="1600" u="none" cap="none" strike="noStrike">
                          <a:solidFill>
                            <a:schemeClr val="dk1"/>
                          </a:solidFill>
                          <a:latin typeface="Gill Sans"/>
                          <a:ea typeface="Gill Sans"/>
                          <a:cs typeface="Gill Sans"/>
                          <a:sym typeface="Gill Sans"/>
                        </a:rPr>
                        <a:t> of the </a:t>
                      </a:r>
                      <a:r>
                        <a:rPr lang="en-US" sz="1600" u="none" cap="none" strike="noStrike">
                          <a:solidFill>
                            <a:srgbClr val="C00000"/>
                          </a:solidFill>
                          <a:latin typeface="Gill Sans"/>
                          <a:ea typeface="Gill Sans"/>
                          <a:cs typeface="Gill Sans"/>
                          <a:sym typeface="Gill Sans"/>
                        </a:rPr>
                        <a:t>type of tsunami signages</a:t>
                      </a:r>
                      <a:r>
                        <a:rPr lang="en-US" sz="1600" u="none" cap="none" strike="noStrike">
                          <a:solidFill>
                            <a:schemeClr val="dk1"/>
                          </a:solidFill>
                          <a:latin typeface="Gill Sans"/>
                          <a:ea typeface="Gill Sans"/>
                          <a:cs typeface="Gill Sans"/>
                          <a:sym typeface="Gill Sans"/>
                        </a:rPr>
                        <a:t> used by different countries, Engage local artist</a:t>
                      </a:r>
                      <a:endParaRPr sz="1600" u="none" cap="none" strike="noStrike">
                        <a:solidFill>
                          <a:schemeClr val="dk1"/>
                        </a:solidFill>
                        <a:latin typeface="Gill Sans"/>
                        <a:ea typeface="Gill Sans"/>
                        <a:cs typeface="Gill Sans"/>
                        <a:sym typeface="Gill Sans"/>
                      </a:endParaRPr>
                    </a:p>
                  </a:txBody>
                  <a:tcPr marT="45725" marB="45725" marR="91450" marL="91450"/>
                </a:tc>
                <a:tc vMerge="1"/>
              </a:tr>
            </a:tbl>
          </a:graphicData>
        </a:graphic>
      </p:graphicFrame>
      <p:sp>
        <p:nvSpPr>
          <p:cNvPr id="644" name="Google Shape;644;p26"/>
          <p:cNvSpPr txBox="1"/>
          <p:nvPr/>
        </p:nvSpPr>
        <p:spPr>
          <a:xfrm>
            <a:off x="88654" y="265795"/>
            <a:ext cx="11771635" cy="662672"/>
          </a:xfrm>
          <a:prstGeom prst="rect">
            <a:avLst/>
          </a:prstGeom>
          <a:noFill/>
          <a:ln>
            <a:noFill/>
          </a:ln>
        </p:spPr>
        <p:txBody>
          <a:bodyPr anchorCtr="0" anchor="b" bIns="45700" lIns="91425" spcFirstLastPara="1" rIns="91425" wrap="square" tIns="45700">
            <a:normAutofit/>
          </a:bodyPr>
          <a:lstStyle/>
          <a:p>
            <a:pPr indent="0" lvl="0" marL="0" marR="0" rtl="0" algn="ctr">
              <a:lnSpc>
                <a:spcPct val="80000"/>
              </a:lnSpc>
              <a:spcBef>
                <a:spcPts val="0"/>
              </a:spcBef>
              <a:spcAft>
                <a:spcPts val="0"/>
              </a:spcAft>
              <a:buClr>
                <a:srgbClr val="099BDD"/>
              </a:buClr>
              <a:buSzPts val="2800"/>
              <a:buFont typeface="Gill Sans"/>
              <a:buNone/>
            </a:pPr>
            <a:r>
              <a:rPr b="1" i="0" lang="en-US" sz="2800" u="none" cap="none" strike="noStrike">
                <a:solidFill>
                  <a:srgbClr val="099BDD"/>
                </a:solidFill>
                <a:latin typeface="Gill Sans"/>
                <a:ea typeface="Gill Sans"/>
                <a:cs typeface="Gill Sans"/>
                <a:sym typeface="Gill Sans"/>
              </a:rPr>
              <a:t>Preparedness and Response Capabilities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649" name="Shape 649"/>
        <p:cNvGrpSpPr/>
        <p:nvPr/>
      </p:nvGrpSpPr>
      <p:grpSpPr>
        <a:xfrm>
          <a:off x="0" y="0"/>
          <a:ext cx="0" cy="0"/>
          <a:chOff x="0" y="0"/>
          <a:chExt cx="0" cy="0"/>
        </a:xfrm>
      </p:grpSpPr>
      <p:sp>
        <p:nvSpPr>
          <p:cNvPr id="650" name="Google Shape;650;p27"/>
          <p:cNvSpPr/>
          <p:nvPr/>
        </p:nvSpPr>
        <p:spPr>
          <a:xfrm>
            <a:off x="3048" y="2059012"/>
            <a:ext cx="12188952" cy="1828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p2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652" name="Google Shape;652;p27"/>
          <p:cNvSpPr/>
          <p:nvPr/>
        </p:nvSpPr>
        <p:spPr>
          <a:xfrm>
            <a:off x="0" y="0"/>
            <a:ext cx="12192000" cy="17325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653" name="Google Shape;653;p27"/>
          <p:cNvSpPr/>
          <p:nvPr/>
        </p:nvSpPr>
        <p:spPr>
          <a:xfrm>
            <a:off x="0" y="6373369"/>
            <a:ext cx="12192000" cy="48463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graphicFrame>
        <p:nvGraphicFramePr>
          <p:cNvPr id="654" name="Google Shape;654;p27"/>
          <p:cNvGraphicFramePr/>
          <p:nvPr/>
        </p:nvGraphicFramePr>
        <p:xfrm>
          <a:off x="227200" y="1226197"/>
          <a:ext cx="3000000" cy="3000000"/>
        </p:xfrm>
        <a:graphic>
          <a:graphicData uri="http://schemas.openxmlformats.org/drawingml/2006/table">
            <a:tbl>
              <a:tblPr bandRow="1" firstRow="1">
                <a:noFill/>
                <a:tableStyleId>{BB6F85EF-00CC-4B72-B8BB-99D741932199}</a:tableStyleId>
              </a:tblPr>
              <a:tblGrid>
                <a:gridCol w="3493225"/>
                <a:gridCol w="5499875"/>
                <a:gridCol w="2826050"/>
              </a:tblGrid>
              <a:tr h="298050">
                <a:tc gridSpan="3">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rgbClr val="FFFF00"/>
                          </a:solidFill>
                          <a:latin typeface="Gill Sans"/>
                          <a:ea typeface="Gill Sans"/>
                          <a:cs typeface="Gill Sans"/>
                          <a:sym typeface="Gill Sans"/>
                        </a:rPr>
                        <a:t>Preparedness</a:t>
                      </a:r>
                      <a:endParaRPr sz="1400" u="none" cap="none" strike="noStrike"/>
                    </a:p>
                  </a:txBody>
                  <a:tcPr marT="45725" marB="45725" marR="91450" marL="91450">
                    <a:solidFill>
                      <a:srgbClr val="00B0F0"/>
                    </a:solidFill>
                  </a:tcPr>
                </a:tc>
                <a:tc hMerge="1"/>
                <a:tc hMerge="1"/>
              </a:tr>
              <a:tr h="435625">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Gill Sans"/>
                          <a:ea typeface="Gill Sans"/>
                          <a:cs typeface="Gill Sans"/>
                          <a:sym typeface="Gill Sans"/>
                        </a:rPr>
                        <a:t>Challenges </a:t>
                      </a:r>
                      <a:endParaRPr sz="1400" u="none" cap="none" strike="noStrike"/>
                    </a:p>
                  </a:txBody>
                  <a:tcPr marT="45725" marB="45725" marR="91450" marL="91450">
                    <a:solidFill>
                      <a:srgbClr val="00B0F0"/>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Gill Sans"/>
                          <a:ea typeface="Gill Sans"/>
                          <a:cs typeface="Gill Sans"/>
                          <a:sym typeface="Gill Sans"/>
                        </a:rPr>
                        <a:t>Solutions </a:t>
                      </a:r>
                      <a:endParaRPr sz="1400" u="none" cap="none" strike="noStrike"/>
                    </a:p>
                  </a:txBody>
                  <a:tcPr marT="45725" marB="45725" marR="91450" marL="91450">
                    <a:solidFill>
                      <a:srgbClr val="00B0F0"/>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Gill Sans"/>
                          <a:ea typeface="Gill Sans"/>
                          <a:cs typeface="Gill Sans"/>
                          <a:sym typeface="Gill Sans"/>
                        </a:rPr>
                        <a:t>Goals</a:t>
                      </a:r>
                      <a:endParaRPr sz="1400" u="none" cap="none" strike="noStrike"/>
                    </a:p>
                  </a:txBody>
                  <a:tcPr marT="45725" marB="45725" marR="91450" marL="91450">
                    <a:solidFill>
                      <a:srgbClr val="00B0F0"/>
                    </a:solidFill>
                  </a:tcPr>
                </a:tc>
              </a:tr>
              <a:tr h="435625">
                <a:tc rowSpan="2">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Limited local context </a:t>
                      </a:r>
                      <a:r>
                        <a:rPr lang="en-US" sz="1600" u="none" cap="none" strike="noStrike">
                          <a:solidFill>
                            <a:schemeClr val="dk1"/>
                          </a:solidFill>
                          <a:latin typeface="Gill Sans"/>
                          <a:ea typeface="Gill Sans"/>
                          <a:cs typeface="Gill Sans"/>
                          <a:sym typeface="Gill Sans"/>
                        </a:rPr>
                        <a:t>in tsunami awareness and education resources (language, culture, local threat, risk, etc.)</a:t>
                      </a:r>
                      <a:endParaRPr sz="1400" u="none" cap="none" strike="noStrike"/>
                    </a:p>
                  </a:txBody>
                  <a:tcPr marT="45725" marB="45725" marR="91450" marL="91450" anchor="ctr"/>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Adaptation of tsunami education resources </a:t>
                      </a:r>
                      <a:r>
                        <a:rPr lang="en-US" sz="1600" u="none" cap="none" strike="noStrike">
                          <a:solidFill>
                            <a:schemeClr val="dk1"/>
                          </a:solidFill>
                          <a:latin typeface="Gill Sans"/>
                          <a:ea typeface="Gill Sans"/>
                          <a:cs typeface="Gill Sans"/>
                          <a:sym typeface="Gill Sans"/>
                        </a:rPr>
                        <a:t>to the local context (language, culture, local threat, risk, etc.)</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lang="en-US" sz="1600" u="none" cap="none" strike="noStrike">
                          <a:solidFill>
                            <a:schemeClr val="dk1"/>
                          </a:solidFill>
                          <a:latin typeface="Gill Sans"/>
                          <a:ea typeface="Gill Sans"/>
                          <a:cs typeface="Gill Sans"/>
                          <a:sym typeface="Gill Sans"/>
                        </a:rPr>
                        <a:t>100% by 2030</a:t>
                      </a:r>
                      <a:endParaRPr sz="1400" u="none" cap="none" strike="noStrike"/>
                    </a:p>
                    <a:p>
                      <a:pPr indent="0" lvl="0" marL="0" marR="0" rtl="0" algn="just">
                        <a:lnSpc>
                          <a:spcPct val="100000"/>
                        </a:lnSpc>
                        <a:spcBef>
                          <a:spcPts val="0"/>
                        </a:spcBef>
                        <a:spcAft>
                          <a:spcPts val="0"/>
                        </a:spcAft>
                        <a:buClr>
                          <a:schemeClr val="dk1"/>
                        </a:buClr>
                        <a:buSzPts val="1600"/>
                        <a:buFont typeface="Corbel"/>
                        <a:buNone/>
                      </a:pPr>
                      <a:r>
                        <a:t/>
                      </a:r>
                      <a:endParaRPr sz="1600" u="none" cap="none" strike="noStrike">
                        <a:solidFill>
                          <a:schemeClr val="dk1"/>
                        </a:solidFill>
                        <a:latin typeface="Gill Sans"/>
                        <a:ea typeface="Gill Sans"/>
                        <a:cs typeface="Gill Sans"/>
                        <a:sym typeface="Gill Sans"/>
                      </a:endParaRPr>
                    </a:p>
                  </a:txBody>
                  <a:tcPr marT="45725" marB="45725" marR="91450" marL="91450"/>
                </a:tc>
              </a:tr>
              <a:tr h="579125">
                <a:tc vMerge="1"/>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Use local authority social media and website for public awareness and Education</a:t>
                      </a:r>
                      <a:endParaRPr sz="1600" u="none" cap="none" strike="noStrike">
                        <a:solidFill>
                          <a:schemeClr val="dk1"/>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lang="en-US" sz="1600" u="none" cap="none" strike="noStrike">
                          <a:solidFill>
                            <a:schemeClr val="dk1"/>
                          </a:solidFill>
                          <a:latin typeface="Gill Sans"/>
                          <a:ea typeface="Gill Sans"/>
                          <a:cs typeface="Gill Sans"/>
                          <a:sym typeface="Gill Sans"/>
                        </a:rPr>
                        <a:t>Increment of 10% </a:t>
                      </a:r>
                      <a:endParaRPr sz="1400" u="none" cap="none" strike="noStrike"/>
                    </a:p>
                    <a:p>
                      <a:pPr indent="0" lvl="0" marL="0" marR="0" rtl="0" algn="just">
                        <a:lnSpc>
                          <a:spcPct val="100000"/>
                        </a:lnSpc>
                        <a:spcBef>
                          <a:spcPts val="0"/>
                        </a:spcBef>
                        <a:spcAft>
                          <a:spcPts val="0"/>
                        </a:spcAft>
                        <a:buClr>
                          <a:schemeClr val="dk1"/>
                        </a:buClr>
                        <a:buSzPts val="1600"/>
                        <a:buFont typeface="Gill Sans"/>
                        <a:buNone/>
                      </a:pPr>
                      <a:r>
                        <a:rPr lang="en-US" sz="1600" u="none" cap="none" strike="noStrike">
                          <a:solidFill>
                            <a:schemeClr val="dk1"/>
                          </a:solidFill>
                          <a:latin typeface="Gill Sans"/>
                          <a:ea typeface="Gill Sans"/>
                          <a:cs typeface="Gill Sans"/>
                          <a:sym typeface="Gill Sans"/>
                        </a:rPr>
                        <a:t>annually</a:t>
                      </a:r>
                      <a:endParaRPr sz="1400" u="none" cap="none" strike="noStrike"/>
                    </a:p>
                  </a:txBody>
                  <a:tcPr marT="45725" marB="45725" marR="91450" marL="91450"/>
                </a:tc>
              </a:tr>
              <a:tr h="481475">
                <a:tc rowSpan="2">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Limited people with disabilities are included </a:t>
                      </a:r>
                      <a:r>
                        <a:rPr lang="en-US" sz="1600" u="none" cap="none" strike="noStrike">
                          <a:solidFill>
                            <a:schemeClr val="dk1"/>
                          </a:solidFill>
                          <a:latin typeface="Gill Sans"/>
                          <a:ea typeface="Gill Sans"/>
                          <a:cs typeface="Gill Sans"/>
                          <a:sym typeface="Gill Sans"/>
                        </a:rPr>
                        <a:t>in preparedness and response actions</a:t>
                      </a:r>
                      <a:endParaRPr sz="1400" u="none" cap="none" strike="noStrike"/>
                    </a:p>
                    <a:p>
                      <a:pPr indent="0" lvl="0" marL="0" marR="0" rtl="0" algn="just">
                        <a:lnSpc>
                          <a:spcPct val="100000"/>
                        </a:lnSpc>
                        <a:spcBef>
                          <a:spcPts val="0"/>
                        </a:spcBef>
                        <a:spcAft>
                          <a:spcPts val="0"/>
                        </a:spcAft>
                        <a:buClr>
                          <a:srgbClr val="000000"/>
                        </a:buClr>
                        <a:buSzPts val="1400"/>
                        <a:buFont typeface="Arial"/>
                        <a:buNone/>
                      </a:pPr>
                      <a:r>
                        <a:t/>
                      </a:r>
                      <a:endParaRPr sz="1400" u="none" cap="none" strike="noStrike">
                        <a:solidFill>
                          <a:schemeClr val="dk1"/>
                        </a:solidFill>
                        <a:latin typeface="Gill Sans"/>
                        <a:ea typeface="Gill Sans"/>
                        <a:cs typeface="Gill Sans"/>
                        <a:sym typeface="Gill Sans"/>
                      </a:endParaRPr>
                    </a:p>
                  </a:txBody>
                  <a:tcPr marT="45725" marB="45725" marR="91450" marL="91450" anchor="ctr"/>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Development of specialized tsunami awareness education resources for people with disabilities </a:t>
                      </a:r>
                      <a:endParaRPr sz="2000" u="none" cap="none" strike="noStrike">
                        <a:solidFill>
                          <a:srgbClr val="C00000"/>
                        </a:solidFill>
                        <a:latin typeface="Gill Sans"/>
                        <a:ea typeface="Gill Sans"/>
                        <a:cs typeface="Gill Sans"/>
                        <a:sym typeface="Gill Sans"/>
                      </a:endParaRPr>
                    </a:p>
                  </a:txBody>
                  <a:tcPr marT="45725" marB="45725" marR="91450" marL="91450"/>
                </a:tc>
                <a:tc rowSpan="2">
                  <a:txBody>
                    <a:bodyPr/>
                    <a:lstStyle/>
                    <a:p>
                      <a:pPr indent="0" lvl="0" marL="0" marR="0" rtl="0" algn="just">
                        <a:lnSpc>
                          <a:spcPct val="100000"/>
                        </a:lnSpc>
                        <a:spcBef>
                          <a:spcPts val="0"/>
                        </a:spcBef>
                        <a:spcAft>
                          <a:spcPts val="0"/>
                        </a:spcAft>
                        <a:buClr>
                          <a:schemeClr val="dk1"/>
                        </a:buClr>
                        <a:buSzPts val="1600"/>
                        <a:buFont typeface="Gill Sans"/>
                        <a:buNone/>
                      </a:pPr>
                      <a:r>
                        <a:rPr lang="en-US" sz="1600" u="none" cap="none" strike="noStrike">
                          <a:solidFill>
                            <a:schemeClr val="dk1"/>
                          </a:solidFill>
                          <a:latin typeface="Gill Sans"/>
                          <a:ea typeface="Gill Sans"/>
                          <a:cs typeface="Gill Sans"/>
                          <a:sym typeface="Gill Sans"/>
                        </a:rPr>
                        <a:t>At risk communities have engagement and inclusion of people with </a:t>
                      </a:r>
                      <a:r>
                        <a:rPr lang="en-US" sz="1600">
                          <a:solidFill>
                            <a:schemeClr val="dk1"/>
                          </a:solidFill>
                          <a:latin typeface="Gill Sans"/>
                          <a:ea typeface="Gill Sans"/>
                          <a:cs typeface="Gill Sans"/>
                          <a:sym typeface="Gill Sans"/>
                        </a:rPr>
                        <a:t>people with disabilities</a:t>
                      </a:r>
                      <a:r>
                        <a:rPr lang="en-US" sz="1600" u="none" cap="none" strike="noStrike">
                          <a:solidFill>
                            <a:schemeClr val="dk1"/>
                          </a:solidFill>
                          <a:latin typeface="Gill Sans"/>
                          <a:ea typeface="Gill Sans"/>
                          <a:cs typeface="Gill Sans"/>
                          <a:sym typeface="Gill Sans"/>
                        </a:rPr>
                        <a:t> 100% by 2030</a:t>
                      </a:r>
                      <a:endParaRPr sz="1400" u="none" cap="none" strike="noStrike"/>
                    </a:p>
                  </a:txBody>
                  <a:tcPr marT="45725" marB="45725" marR="91450" marL="91450"/>
                </a:tc>
              </a:tr>
              <a:tr h="661400">
                <a:tc vMerge="1"/>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Engagement and</a:t>
                      </a:r>
                      <a:r>
                        <a:rPr lang="en-US" sz="1600" u="none" cap="none" strike="noStrike">
                          <a:solidFill>
                            <a:srgbClr val="C00000"/>
                          </a:solidFill>
                          <a:latin typeface="Gill Sans"/>
                          <a:ea typeface="Gill Sans"/>
                          <a:cs typeface="Gill Sans"/>
                          <a:sym typeface="Gill Sans"/>
                        </a:rPr>
                        <a:t> inclusion with People with disabilities </a:t>
                      </a:r>
                      <a:r>
                        <a:rPr lang="en-US" sz="1600" u="none" cap="none" strike="noStrike">
                          <a:solidFill>
                            <a:schemeClr val="dk1"/>
                          </a:solidFill>
                          <a:latin typeface="Gill Sans"/>
                          <a:ea typeface="Gill Sans"/>
                          <a:cs typeface="Gill Sans"/>
                          <a:sym typeface="Gill Sans"/>
                        </a:rPr>
                        <a:t>(association, communities, authorities, etc.) </a:t>
                      </a:r>
                      <a:endParaRPr sz="1600" u="none" cap="none" strike="noStrike">
                        <a:solidFill>
                          <a:schemeClr val="dk1"/>
                        </a:solidFill>
                        <a:latin typeface="Gill Sans"/>
                        <a:ea typeface="Gill Sans"/>
                        <a:cs typeface="Gill Sans"/>
                        <a:sym typeface="Gill Sans"/>
                      </a:endParaRPr>
                    </a:p>
                  </a:txBody>
                  <a:tcPr marT="45725" marB="45725" marR="91450" marL="91450"/>
                </a:tc>
                <a:tc vMerge="1"/>
              </a:tr>
              <a:tr h="203200">
                <a:tc rowSpan="3">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Limited inclusion of tsunami in school curricula</a:t>
                      </a:r>
                      <a:endParaRPr sz="1400" u="none" cap="none" strike="noStrike"/>
                    </a:p>
                  </a:txBody>
                  <a:tcPr marT="45725" marB="45725" marR="91450" marL="91450" anchor="ctr"/>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Institutionalizing tsunami education and awareness </a:t>
                      </a:r>
                      <a:r>
                        <a:rPr lang="en-US" sz="1600" u="none" cap="none" strike="noStrike">
                          <a:solidFill>
                            <a:schemeClr val="dk1"/>
                          </a:solidFill>
                          <a:latin typeface="Gill Sans"/>
                          <a:ea typeface="Gill Sans"/>
                          <a:cs typeface="Gill Sans"/>
                          <a:sym typeface="Gill Sans"/>
                        </a:rPr>
                        <a:t>into school curricula</a:t>
                      </a:r>
                      <a:endParaRPr sz="2000" u="none" cap="none" strike="noStrike">
                        <a:solidFill>
                          <a:schemeClr val="dk1"/>
                        </a:solidFill>
                        <a:latin typeface="Gill Sans"/>
                        <a:ea typeface="Gill Sans"/>
                        <a:cs typeface="Gill Sans"/>
                        <a:sym typeface="Gill Sans"/>
                      </a:endParaRPr>
                    </a:p>
                  </a:txBody>
                  <a:tcPr marT="45725" marB="45725" marR="91450" marL="91450"/>
                </a:tc>
                <a:tc rowSpan="3">
                  <a:txBody>
                    <a:bodyPr/>
                    <a:lstStyle/>
                    <a:p>
                      <a:pPr indent="0" lvl="0" marL="0" marR="0" rtl="0" algn="just">
                        <a:lnSpc>
                          <a:spcPct val="100000"/>
                        </a:lnSpc>
                        <a:spcBef>
                          <a:spcPts val="0"/>
                        </a:spcBef>
                        <a:spcAft>
                          <a:spcPts val="0"/>
                        </a:spcAft>
                        <a:buClr>
                          <a:schemeClr val="dk1"/>
                        </a:buClr>
                        <a:buSzPts val="1600"/>
                        <a:buFont typeface="Gill Sans"/>
                        <a:buNone/>
                      </a:pPr>
                      <a:r>
                        <a:rPr lang="en-US" sz="1600" u="none" cap="none" strike="noStrike">
                          <a:solidFill>
                            <a:schemeClr val="dk1"/>
                          </a:solidFill>
                          <a:latin typeface="Gill Sans"/>
                          <a:ea typeface="Gill Sans"/>
                          <a:cs typeface="Gill Sans"/>
                          <a:sym typeface="Gill Sans"/>
                        </a:rPr>
                        <a:t>100% by 2030</a:t>
                      </a:r>
                      <a:endParaRPr sz="1400" u="none" cap="none" strike="noStrike"/>
                    </a:p>
                  </a:txBody>
                  <a:tcPr marT="45725" marB="45725" marR="91450" marL="91450"/>
                </a:tc>
              </a:tr>
              <a:tr h="435625">
                <a:tc vMerge="1"/>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Share best practices</a:t>
                      </a:r>
                      <a:r>
                        <a:rPr lang="en-US" sz="1600" u="none" cap="none" strike="noStrike">
                          <a:solidFill>
                            <a:schemeClr val="dk1"/>
                          </a:solidFill>
                          <a:latin typeface="Gill Sans"/>
                          <a:ea typeface="Gill Sans"/>
                          <a:cs typeface="Gill Sans"/>
                          <a:sym typeface="Gill Sans"/>
                        </a:rPr>
                        <a:t> and lessons learnt on tsunami education and awareness in school curricula</a:t>
                      </a:r>
                      <a:endParaRPr sz="1400" u="none" cap="none" strike="noStrike">
                        <a:solidFill>
                          <a:schemeClr val="dk1"/>
                        </a:solidFill>
                      </a:endParaRPr>
                    </a:p>
                  </a:txBody>
                  <a:tcPr marT="45725" marB="45725" marR="91450" marL="91450"/>
                </a:tc>
                <a:tc vMerge="1"/>
              </a:tr>
              <a:tr h="435625">
                <a:tc vMerge="1"/>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Engage with other global frameworks</a:t>
                      </a:r>
                      <a:r>
                        <a:rPr lang="en-US" sz="1600" u="none" cap="none" strike="noStrike">
                          <a:solidFill>
                            <a:schemeClr val="dk1"/>
                          </a:solidFill>
                          <a:latin typeface="Gill Sans"/>
                          <a:ea typeface="Gill Sans"/>
                          <a:cs typeface="Gill Sans"/>
                          <a:sym typeface="Gill Sans"/>
                        </a:rPr>
                        <a:t> on School DRR, i.e. GADRRRESS</a:t>
                      </a:r>
                      <a:endParaRPr sz="1400" u="none" cap="none" strike="noStrike">
                        <a:solidFill>
                          <a:schemeClr val="dk1"/>
                        </a:solidFill>
                      </a:endParaRPr>
                    </a:p>
                  </a:txBody>
                  <a:tcPr marT="45725" marB="45725" marR="91450" marL="91450"/>
                </a:tc>
                <a:tc vMerge="1"/>
              </a:tr>
            </a:tbl>
          </a:graphicData>
        </a:graphic>
      </p:graphicFrame>
      <p:sp>
        <p:nvSpPr>
          <p:cNvPr id="655" name="Google Shape;655;p27"/>
          <p:cNvSpPr txBox="1"/>
          <p:nvPr/>
        </p:nvSpPr>
        <p:spPr>
          <a:xfrm>
            <a:off x="88654" y="265795"/>
            <a:ext cx="11771635" cy="662672"/>
          </a:xfrm>
          <a:prstGeom prst="rect">
            <a:avLst/>
          </a:prstGeom>
          <a:noFill/>
          <a:ln>
            <a:noFill/>
          </a:ln>
        </p:spPr>
        <p:txBody>
          <a:bodyPr anchorCtr="0" anchor="b" bIns="45700" lIns="91425" spcFirstLastPara="1" rIns="91425" wrap="square" tIns="45700">
            <a:normAutofit/>
          </a:bodyPr>
          <a:lstStyle/>
          <a:p>
            <a:pPr indent="0" lvl="0" marL="0" marR="0" rtl="0" algn="ctr">
              <a:lnSpc>
                <a:spcPct val="80000"/>
              </a:lnSpc>
              <a:spcBef>
                <a:spcPts val="0"/>
              </a:spcBef>
              <a:spcAft>
                <a:spcPts val="0"/>
              </a:spcAft>
              <a:buClr>
                <a:srgbClr val="099BDD"/>
              </a:buClr>
              <a:buSzPts val="2800"/>
              <a:buFont typeface="Gill Sans"/>
              <a:buNone/>
            </a:pPr>
            <a:r>
              <a:rPr b="1" i="0" lang="en-US" sz="2800" u="none" cap="none" strike="noStrike">
                <a:solidFill>
                  <a:srgbClr val="099BDD"/>
                </a:solidFill>
                <a:latin typeface="Gill Sans"/>
                <a:ea typeface="Gill Sans"/>
                <a:cs typeface="Gill Sans"/>
                <a:sym typeface="Gill Sans"/>
              </a:rPr>
              <a:t>Preparedness and Response Capabilities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660" name="Shape 660"/>
        <p:cNvGrpSpPr/>
        <p:nvPr/>
      </p:nvGrpSpPr>
      <p:grpSpPr>
        <a:xfrm>
          <a:off x="0" y="0"/>
          <a:ext cx="0" cy="0"/>
          <a:chOff x="0" y="0"/>
          <a:chExt cx="0" cy="0"/>
        </a:xfrm>
      </p:grpSpPr>
      <p:sp>
        <p:nvSpPr>
          <p:cNvPr id="661" name="Google Shape;661;p28"/>
          <p:cNvSpPr/>
          <p:nvPr/>
        </p:nvSpPr>
        <p:spPr>
          <a:xfrm>
            <a:off x="3048" y="2059012"/>
            <a:ext cx="12188952" cy="1828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2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663" name="Google Shape;663;p28"/>
          <p:cNvSpPr/>
          <p:nvPr/>
        </p:nvSpPr>
        <p:spPr>
          <a:xfrm>
            <a:off x="0" y="0"/>
            <a:ext cx="12192000" cy="17325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664" name="Google Shape;664;p28"/>
          <p:cNvSpPr/>
          <p:nvPr/>
        </p:nvSpPr>
        <p:spPr>
          <a:xfrm>
            <a:off x="0" y="6373369"/>
            <a:ext cx="12192000" cy="48463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graphicFrame>
        <p:nvGraphicFramePr>
          <p:cNvPr id="665" name="Google Shape;665;p28"/>
          <p:cNvGraphicFramePr/>
          <p:nvPr/>
        </p:nvGraphicFramePr>
        <p:xfrm>
          <a:off x="227200" y="1364747"/>
          <a:ext cx="3000000" cy="3000000"/>
        </p:xfrm>
        <a:graphic>
          <a:graphicData uri="http://schemas.openxmlformats.org/drawingml/2006/table">
            <a:tbl>
              <a:tblPr bandRow="1" firstRow="1">
                <a:noFill/>
                <a:tableStyleId>{BB6F85EF-00CC-4B72-B8BB-99D741932199}</a:tableStyleId>
              </a:tblPr>
              <a:tblGrid>
                <a:gridCol w="3493225"/>
                <a:gridCol w="4730850"/>
                <a:gridCol w="3595075"/>
              </a:tblGrid>
              <a:tr h="298050">
                <a:tc gridSpan="3">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rgbClr val="FFFF00"/>
                          </a:solidFill>
                          <a:latin typeface="Gill Sans"/>
                          <a:ea typeface="Gill Sans"/>
                          <a:cs typeface="Gill Sans"/>
                          <a:sym typeface="Gill Sans"/>
                        </a:rPr>
                        <a:t>Preparedness</a:t>
                      </a:r>
                      <a:endParaRPr sz="1400" u="none" cap="none" strike="noStrike"/>
                    </a:p>
                  </a:txBody>
                  <a:tcPr marT="45725" marB="45725" marR="91450" marL="91450">
                    <a:solidFill>
                      <a:srgbClr val="00B0F0"/>
                    </a:solidFill>
                  </a:tcPr>
                </a:tc>
                <a:tc hMerge="1"/>
                <a:tc hMerge="1"/>
              </a:tr>
              <a:tr h="435625">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Gill Sans"/>
                          <a:ea typeface="Gill Sans"/>
                          <a:cs typeface="Gill Sans"/>
                          <a:sym typeface="Gill Sans"/>
                        </a:rPr>
                        <a:t>Challenges </a:t>
                      </a:r>
                      <a:endParaRPr sz="1400" u="none" cap="none" strike="noStrike"/>
                    </a:p>
                  </a:txBody>
                  <a:tcPr marT="45725" marB="45725" marR="91450" marL="91450">
                    <a:solidFill>
                      <a:srgbClr val="00B0F0"/>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Gill Sans"/>
                          <a:ea typeface="Gill Sans"/>
                          <a:cs typeface="Gill Sans"/>
                          <a:sym typeface="Gill Sans"/>
                        </a:rPr>
                        <a:t>Solutions </a:t>
                      </a:r>
                      <a:endParaRPr sz="1400" u="none" cap="none" strike="noStrike"/>
                    </a:p>
                  </a:txBody>
                  <a:tcPr marT="45725" marB="45725" marR="91450" marL="91450">
                    <a:solidFill>
                      <a:srgbClr val="00B0F0"/>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Gill Sans"/>
                          <a:ea typeface="Gill Sans"/>
                          <a:cs typeface="Gill Sans"/>
                          <a:sym typeface="Gill Sans"/>
                        </a:rPr>
                        <a:t>Goals</a:t>
                      </a:r>
                      <a:endParaRPr sz="1400" u="none" cap="none" strike="noStrike"/>
                    </a:p>
                  </a:txBody>
                  <a:tcPr marT="45725" marB="45725" marR="91450" marL="91450">
                    <a:solidFill>
                      <a:srgbClr val="00B0F0"/>
                    </a:solidFill>
                  </a:tcPr>
                </a:tc>
              </a:tr>
              <a:tr h="541650">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Limited effective outreach -activities </a:t>
                      </a:r>
                      <a:r>
                        <a:rPr lang="en-US" sz="1600" u="none" cap="none" strike="noStrike">
                          <a:solidFill>
                            <a:schemeClr val="dk1"/>
                          </a:solidFill>
                          <a:latin typeface="Gill Sans"/>
                          <a:ea typeface="Gill Sans"/>
                          <a:cs typeface="Gill Sans"/>
                          <a:sym typeface="Gill Sans"/>
                        </a:rPr>
                        <a:t>for people in tsunami prone area</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Community at risk to conduct </a:t>
                      </a:r>
                      <a:r>
                        <a:rPr lang="en-US" sz="1600" u="none" cap="none" strike="noStrike">
                          <a:solidFill>
                            <a:srgbClr val="C00000"/>
                          </a:solidFill>
                          <a:latin typeface="Gill Sans"/>
                          <a:ea typeface="Gill Sans"/>
                          <a:cs typeface="Gill Sans"/>
                          <a:sym typeface="Gill Sans"/>
                        </a:rPr>
                        <a:t>at least three outreach activities annually conduct tsunami exercise</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lang="en-US" sz="1600" u="none" cap="none" strike="noStrike">
                          <a:solidFill>
                            <a:schemeClr val="dk1"/>
                          </a:solidFill>
                          <a:latin typeface="Gill Sans"/>
                          <a:ea typeface="Gill Sans"/>
                          <a:cs typeface="Gill Sans"/>
                          <a:sym typeface="Gill Sans"/>
                        </a:rPr>
                        <a:t>Community at risk engagement in World </a:t>
                      </a:r>
                      <a:endParaRPr sz="1400" u="none" cap="none" strike="noStrike"/>
                    </a:p>
                    <a:p>
                      <a:pPr indent="0" lvl="0" marL="0" marR="0" rtl="0" algn="just">
                        <a:lnSpc>
                          <a:spcPct val="100000"/>
                        </a:lnSpc>
                        <a:spcBef>
                          <a:spcPts val="0"/>
                        </a:spcBef>
                        <a:spcAft>
                          <a:spcPts val="0"/>
                        </a:spcAft>
                        <a:buClr>
                          <a:schemeClr val="dk1"/>
                        </a:buClr>
                        <a:buSzPts val="1600"/>
                        <a:buFont typeface="Gill Sans"/>
                        <a:buNone/>
                      </a:pPr>
                      <a:r>
                        <a:rPr lang="en-US" sz="1600" u="none" cap="none" strike="noStrike">
                          <a:solidFill>
                            <a:schemeClr val="dk1"/>
                          </a:solidFill>
                          <a:latin typeface="Gill Sans"/>
                          <a:ea typeface="Gill Sans"/>
                          <a:cs typeface="Gill Sans"/>
                          <a:sym typeface="Gill Sans"/>
                        </a:rPr>
                        <a:t>Tsunami Awareness Day 100% by 2030</a:t>
                      </a:r>
                      <a:endParaRPr sz="1400" u="none" cap="none" strike="noStrike"/>
                    </a:p>
                    <a:p>
                      <a:pPr indent="0" lvl="0" marL="0" marR="0" rtl="0" algn="just">
                        <a:lnSpc>
                          <a:spcPct val="100000"/>
                        </a:lnSpc>
                        <a:spcBef>
                          <a:spcPts val="0"/>
                        </a:spcBef>
                        <a:spcAft>
                          <a:spcPts val="0"/>
                        </a:spcAft>
                        <a:buClr>
                          <a:schemeClr val="dk1"/>
                        </a:buClr>
                        <a:buSzPts val="1600"/>
                        <a:buFont typeface="Corbel"/>
                        <a:buNone/>
                      </a:pPr>
                      <a:r>
                        <a:t/>
                      </a:r>
                      <a:endParaRPr sz="1600" u="none" cap="none" strike="noStrike">
                        <a:solidFill>
                          <a:schemeClr val="dk1"/>
                        </a:solidFill>
                        <a:latin typeface="Gill Sans"/>
                        <a:ea typeface="Gill Sans"/>
                        <a:cs typeface="Gill Sans"/>
                        <a:sym typeface="Gill Sans"/>
                      </a:endParaRPr>
                    </a:p>
                  </a:txBody>
                  <a:tcPr marT="45725" marB="45725" marR="91450" marL="91450"/>
                </a:tc>
              </a:tr>
              <a:tr h="1142850">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Lack of validation of tsunami response </a:t>
                      </a:r>
                      <a:r>
                        <a:rPr lang="en-US" sz="1600" u="none" cap="none" strike="noStrike">
                          <a:solidFill>
                            <a:schemeClr val="dk1"/>
                          </a:solidFill>
                          <a:latin typeface="Gill Sans"/>
                          <a:ea typeface="Gill Sans"/>
                          <a:cs typeface="Gill Sans"/>
                          <a:sym typeface="Gill Sans"/>
                        </a:rPr>
                        <a:t>capacity due to infrequent Tsunami</a:t>
                      </a:r>
                      <a:endParaRPr sz="1400" u="none" cap="none" strike="noStrike"/>
                    </a:p>
                  </a:txBody>
                  <a:tcPr marT="45725" marB="45725" marR="91450" marL="91450"/>
                </a:tc>
                <a:tc>
                  <a:txBody>
                    <a:bodyPr/>
                    <a:lstStyle/>
                    <a:p>
                      <a:pPr indent="0" lvl="0" marL="0" marR="0" rtl="0" algn="just">
                        <a:lnSpc>
                          <a:spcPct val="100000"/>
                        </a:lnSpc>
                        <a:spcBef>
                          <a:spcPts val="0"/>
                        </a:spcBef>
                        <a:spcAft>
                          <a:spcPts val="0"/>
                        </a:spcAft>
                        <a:buClr>
                          <a:srgbClr val="000000"/>
                        </a:buClr>
                        <a:buSzPts val="1600"/>
                        <a:buFont typeface="Arial"/>
                        <a:buNone/>
                      </a:pPr>
                      <a:r>
                        <a:t/>
                      </a:r>
                      <a:endParaRPr sz="1600" u="none" cap="none" strike="noStrike">
                        <a:solidFill>
                          <a:srgbClr val="C00000"/>
                        </a:solidFill>
                        <a:latin typeface="Gill Sans"/>
                        <a:ea typeface="Gill Sans"/>
                        <a:cs typeface="Gill Sans"/>
                        <a:sym typeface="Gill Sans"/>
                      </a:endParaRPr>
                    </a:p>
                  </a:txBody>
                  <a:tcPr marT="45725" marB="45725" marR="91450" marL="91450"/>
                </a:tc>
                <a:tc>
                  <a:txBody>
                    <a:bodyPr/>
                    <a:lstStyle/>
                    <a:p>
                      <a:pPr indent="0" lvl="0" marL="0" marR="0" rtl="0" algn="just">
                        <a:lnSpc>
                          <a:spcPct val="100000"/>
                        </a:lnSpc>
                        <a:spcBef>
                          <a:spcPts val="0"/>
                        </a:spcBef>
                        <a:spcAft>
                          <a:spcPts val="0"/>
                        </a:spcAft>
                        <a:buClr>
                          <a:schemeClr val="dk1"/>
                        </a:buClr>
                        <a:buSzPts val="1600"/>
                        <a:buFont typeface="Gill Sans"/>
                        <a:buNone/>
                      </a:pPr>
                      <a:r>
                        <a:rPr lang="en-US" sz="1600" u="none" cap="none" strike="noStrike">
                          <a:solidFill>
                            <a:schemeClr val="dk1"/>
                          </a:solidFill>
                          <a:latin typeface="Gill Sans"/>
                          <a:ea typeface="Gill Sans"/>
                          <a:cs typeface="Gill Sans"/>
                          <a:sym typeface="Gill Sans"/>
                        </a:rPr>
                        <a:t>Community tsunami exercise at least once every two years 100% by 2030.</a:t>
                      </a:r>
                      <a:endParaRPr sz="1400" u="none" cap="none" strike="noStrike"/>
                    </a:p>
                    <a:p>
                      <a:pPr indent="0" lvl="0" marL="0" marR="0" rtl="0" algn="just">
                        <a:lnSpc>
                          <a:spcPct val="100000"/>
                        </a:lnSpc>
                        <a:spcBef>
                          <a:spcPts val="0"/>
                        </a:spcBef>
                        <a:spcAft>
                          <a:spcPts val="0"/>
                        </a:spcAft>
                        <a:buClr>
                          <a:schemeClr val="dk1"/>
                        </a:buClr>
                        <a:buSzPts val="1600"/>
                        <a:buFont typeface="Gill Sans"/>
                        <a:buNone/>
                      </a:pPr>
                      <a:r>
                        <a:rPr lang="en-US" sz="1600" u="none" cap="none" strike="noStrike">
                          <a:solidFill>
                            <a:schemeClr val="dk1"/>
                          </a:solidFill>
                          <a:latin typeface="Gill Sans"/>
                          <a:ea typeface="Gill Sans"/>
                          <a:cs typeface="Gill Sans"/>
                          <a:sym typeface="Gill Sans"/>
                        </a:rPr>
                        <a:t>Engagement of community at risk in ICGs wave exercises as well as other national tsunami exercises 100% by 2030</a:t>
                      </a:r>
                      <a:endParaRPr sz="1400" u="none" cap="none" strike="noStrike"/>
                    </a:p>
                  </a:txBody>
                  <a:tcPr marT="45725" marB="45725" marR="91450" marL="91450"/>
                </a:tc>
              </a:tr>
              <a:tr h="435625">
                <a:tc gridSpan="3">
                  <a:txBody>
                    <a:bodyPr/>
                    <a:lstStyle/>
                    <a:p>
                      <a:pPr indent="0" lvl="0" marL="0" marR="0" rtl="0" algn="ctr">
                        <a:lnSpc>
                          <a:spcPct val="100000"/>
                        </a:lnSpc>
                        <a:spcBef>
                          <a:spcPts val="0"/>
                        </a:spcBef>
                        <a:spcAft>
                          <a:spcPts val="0"/>
                        </a:spcAft>
                        <a:buClr>
                          <a:srgbClr val="FFFF00"/>
                        </a:buClr>
                        <a:buSzPts val="2000"/>
                        <a:buFont typeface="Gill Sans"/>
                        <a:buNone/>
                      </a:pPr>
                      <a:r>
                        <a:rPr b="1" i="0" lang="en-US" sz="2000" u="none" cap="none" strike="noStrike">
                          <a:solidFill>
                            <a:srgbClr val="FFFF00"/>
                          </a:solidFill>
                          <a:latin typeface="Gill Sans"/>
                          <a:ea typeface="Gill Sans"/>
                          <a:cs typeface="Gill Sans"/>
                          <a:sym typeface="Gill Sans"/>
                        </a:rPr>
                        <a:t>Response Capabilities</a:t>
                      </a:r>
                      <a:endParaRPr sz="1400" u="none" cap="none" strike="noStrike"/>
                    </a:p>
                  </a:txBody>
                  <a:tcPr marT="45725" marB="45725" marR="91450" marL="91450" anchor="ctr">
                    <a:solidFill>
                      <a:srgbClr val="00B0F0"/>
                    </a:solidFill>
                  </a:tcPr>
                </a:tc>
                <a:tc hMerge="1"/>
                <a:tc hMerge="1"/>
              </a:tr>
              <a:tr h="435625">
                <a:tc rowSpan="2">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Lack of understanding of the Tsunami Ready Community</a:t>
                      </a:r>
                      <a:r>
                        <a:rPr lang="en-US" sz="1600" u="none" cap="none" strike="noStrike">
                          <a:solidFill>
                            <a:schemeClr val="dk1"/>
                          </a:solidFill>
                          <a:latin typeface="Gill Sans"/>
                          <a:ea typeface="Gill Sans"/>
                          <a:cs typeface="Gill Sans"/>
                          <a:sym typeface="Gill Sans"/>
                        </a:rPr>
                        <a:t>, especially to scope and definition of community</a:t>
                      </a:r>
                      <a:endParaRPr sz="1400" u="none" cap="none" strike="noStrike"/>
                    </a:p>
                  </a:txBody>
                  <a:tcPr marT="45725" marB="45725" marR="91450" marL="91450" anchor="ctr"/>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Advocacy and promote Training of UNESCO-IOC Tsunami Ready Recognition </a:t>
                      </a:r>
                      <a:endParaRPr sz="1400" u="none" cap="none" strike="noStrike"/>
                    </a:p>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rgbClr val="C00000"/>
                          </a:solidFill>
                          <a:latin typeface="Gill Sans"/>
                          <a:ea typeface="Gill Sans"/>
                          <a:cs typeface="Gill Sans"/>
                          <a:sym typeface="Gill Sans"/>
                        </a:rPr>
                        <a:t>Programme (i.e. OTGA)</a:t>
                      </a:r>
                      <a:r>
                        <a:rPr lang="en-US" sz="1600" u="none" cap="none" strike="noStrike">
                          <a:solidFill>
                            <a:schemeClr val="dk1"/>
                          </a:solidFill>
                          <a:latin typeface="Gill Sans"/>
                          <a:ea typeface="Gill Sans"/>
                          <a:cs typeface="Gill Sans"/>
                          <a:sym typeface="Gill Sans"/>
                        </a:rPr>
                        <a:t>of Manual and Guide 74 on </a:t>
                      </a:r>
                      <a:endParaRPr sz="1400" u="none" cap="none" strike="noStrike">
                        <a:solidFill>
                          <a:schemeClr val="dk1"/>
                        </a:solidFill>
                      </a:endParaRPr>
                    </a:p>
                    <a:p>
                      <a:pPr indent="0" lvl="0" marL="0" marR="0" rtl="0" algn="just">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Gill Sans"/>
                          <a:ea typeface="Gill Sans"/>
                          <a:cs typeface="Gill Sans"/>
                          <a:sym typeface="Gill Sans"/>
                        </a:rPr>
                        <a:t>Tsunami Ready</a:t>
                      </a:r>
                      <a:endParaRPr sz="1600" u="none" cap="none" strike="noStrike">
                        <a:solidFill>
                          <a:schemeClr val="dk1"/>
                        </a:solidFill>
                        <a:latin typeface="Gill Sans"/>
                        <a:ea typeface="Gill Sans"/>
                        <a:cs typeface="Gill Sans"/>
                        <a:sym typeface="Gill Sans"/>
                      </a:endParaRPr>
                    </a:p>
                  </a:txBody>
                  <a:tcPr marT="45725" marB="45725" marR="91450" marL="91450"/>
                </a:tc>
                <a:tc rowSpan="2">
                  <a:txBody>
                    <a:bodyPr/>
                    <a:lstStyle/>
                    <a:p>
                      <a:pPr indent="0" lvl="0" marL="0" marR="0" rtl="0" algn="just">
                        <a:lnSpc>
                          <a:spcPct val="100000"/>
                        </a:lnSpc>
                        <a:spcBef>
                          <a:spcPts val="0"/>
                        </a:spcBef>
                        <a:spcAft>
                          <a:spcPts val="0"/>
                        </a:spcAft>
                        <a:buClr>
                          <a:schemeClr val="dk1"/>
                        </a:buClr>
                        <a:buSzPts val="1600"/>
                        <a:buFont typeface="Gill Sans"/>
                        <a:buNone/>
                      </a:pPr>
                      <a:r>
                        <a:rPr lang="en-US" sz="1600" u="none" cap="none" strike="noStrike">
                          <a:solidFill>
                            <a:schemeClr val="dk1"/>
                          </a:solidFill>
                          <a:latin typeface="Gill Sans"/>
                          <a:ea typeface="Gill Sans"/>
                          <a:cs typeface="Gill Sans"/>
                          <a:sym typeface="Gill Sans"/>
                        </a:rPr>
                        <a:t>100 % Number of at risk community in each country by 2024</a:t>
                      </a:r>
                      <a:endParaRPr sz="1600" u="none" cap="none" strike="noStrike">
                        <a:solidFill>
                          <a:schemeClr val="dk1"/>
                        </a:solidFill>
                        <a:latin typeface="Gill Sans"/>
                        <a:ea typeface="Gill Sans"/>
                        <a:cs typeface="Gill Sans"/>
                        <a:sym typeface="Gill Sans"/>
                      </a:endParaRPr>
                    </a:p>
                  </a:txBody>
                  <a:tcPr marT="45725" marB="45725" marR="91450" marL="91450"/>
                </a:tc>
              </a:tr>
              <a:tr h="435625">
                <a:tc vMerge="1"/>
                <a:tc>
                  <a:txBody>
                    <a:bodyPr/>
                    <a:lstStyle/>
                    <a:p>
                      <a:pPr indent="0" lvl="0" marL="0" marR="0" rtl="0" algn="just">
                        <a:lnSpc>
                          <a:spcPct val="100000"/>
                        </a:lnSpc>
                        <a:spcBef>
                          <a:spcPts val="0"/>
                        </a:spcBef>
                        <a:spcAft>
                          <a:spcPts val="0"/>
                        </a:spcAft>
                        <a:buClr>
                          <a:srgbClr val="000000"/>
                        </a:buClr>
                        <a:buSzPts val="1600"/>
                        <a:buFont typeface="Arial"/>
                        <a:buNone/>
                      </a:pPr>
                      <a:r>
                        <a:t/>
                      </a:r>
                      <a:endParaRPr sz="1600" u="none" cap="none" strike="noStrike">
                        <a:solidFill>
                          <a:srgbClr val="C00000"/>
                        </a:solidFill>
                        <a:latin typeface="Gill Sans"/>
                        <a:ea typeface="Gill Sans"/>
                        <a:cs typeface="Gill Sans"/>
                        <a:sym typeface="Gill Sans"/>
                      </a:endParaRPr>
                    </a:p>
                  </a:txBody>
                  <a:tcPr marT="45725" marB="45725" marR="91450" marL="91450"/>
                </a:tc>
                <a:tc vMerge="1"/>
              </a:tr>
            </a:tbl>
          </a:graphicData>
        </a:graphic>
      </p:graphicFrame>
      <p:sp>
        <p:nvSpPr>
          <p:cNvPr id="666" name="Google Shape;666;p28"/>
          <p:cNvSpPr txBox="1"/>
          <p:nvPr/>
        </p:nvSpPr>
        <p:spPr>
          <a:xfrm>
            <a:off x="88654" y="265795"/>
            <a:ext cx="11771635" cy="662672"/>
          </a:xfrm>
          <a:prstGeom prst="rect">
            <a:avLst/>
          </a:prstGeom>
          <a:noFill/>
          <a:ln>
            <a:noFill/>
          </a:ln>
        </p:spPr>
        <p:txBody>
          <a:bodyPr anchorCtr="0" anchor="b" bIns="45700" lIns="91425" spcFirstLastPara="1" rIns="91425" wrap="square" tIns="45700">
            <a:normAutofit/>
          </a:bodyPr>
          <a:lstStyle/>
          <a:p>
            <a:pPr indent="0" lvl="0" marL="0" marR="0" rtl="0" algn="ctr">
              <a:lnSpc>
                <a:spcPct val="80000"/>
              </a:lnSpc>
              <a:spcBef>
                <a:spcPts val="0"/>
              </a:spcBef>
              <a:spcAft>
                <a:spcPts val="0"/>
              </a:spcAft>
              <a:buClr>
                <a:srgbClr val="099BDD"/>
              </a:buClr>
              <a:buSzPts val="2800"/>
              <a:buFont typeface="Gill Sans"/>
              <a:buNone/>
            </a:pPr>
            <a:r>
              <a:rPr b="1" i="0" lang="en-US" sz="2800" u="none" cap="none" strike="noStrike">
                <a:solidFill>
                  <a:srgbClr val="099BDD"/>
                </a:solidFill>
                <a:latin typeface="Gill Sans"/>
                <a:ea typeface="Gill Sans"/>
                <a:cs typeface="Gill Sans"/>
                <a:sym typeface="Gill Sans"/>
              </a:rPr>
              <a:t>Preparedness and Response Capabilities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5" name="Shape 165"/>
        <p:cNvGrpSpPr/>
        <p:nvPr/>
      </p:nvGrpSpPr>
      <p:grpSpPr>
        <a:xfrm>
          <a:off x="0" y="0"/>
          <a:ext cx="0" cy="0"/>
          <a:chOff x="0" y="0"/>
          <a:chExt cx="0" cy="0"/>
        </a:xfrm>
      </p:grpSpPr>
      <p:sp>
        <p:nvSpPr>
          <p:cNvPr id="166" name="Google Shape;166;p14"/>
          <p:cNvSpPr/>
          <p:nvPr/>
        </p:nvSpPr>
        <p:spPr>
          <a:xfrm>
            <a:off x="3048" y="2059012"/>
            <a:ext cx="12188952" cy="1828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1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168" name="Google Shape;168;p14"/>
          <p:cNvSpPr/>
          <p:nvPr/>
        </p:nvSpPr>
        <p:spPr>
          <a:xfrm>
            <a:off x="0" y="0"/>
            <a:ext cx="12192000" cy="17325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169" name="Google Shape;169;p14"/>
          <p:cNvSpPr/>
          <p:nvPr/>
        </p:nvSpPr>
        <p:spPr>
          <a:xfrm>
            <a:off x="0" y="6373369"/>
            <a:ext cx="12192000" cy="48463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170" name="Google Shape;170;p14"/>
          <p:cNvSpPr txBox="1"/>
          <p:nvPr/>
        </p:nvSpPr>
        <p:spPr>
          <a:xfrm>
            <a:off x="88654" y="1125978"/>
            <a:ext cx="6560598" cy="2212282"/>
          </a:xfrm>
          <a:prstGeom prst="rect">
            <a:avLst/>
          </a:prstGeom>
          <a:noFill/>
          <a:ln>
            <a:noFill/>
          </a:ln>
        </p:spPr>
        <p:txBody>
          <a:bodyPr anchorCtr="0" anchor="t" bIns="45700" lIns="91425" spcFirstLastPara="1" rIns="91425" wrap="square" tIns="45700">
            <a:noAutofit/>
          </a:bodyPr>
          <a:lstStyle/>
          <a:p>
            <a:pPr indent="-363538" lvl="1" marL="541338" marR="0" rtl="0" algn="just">
              <a:lnSpc>
                <a:spcPct val="100000"/>
              </a:lnSpc>
              <a:spcBef>
                <a:spcPts val="0"/>
              </a:spcBef>
              <a:spcAft>
                <a:spcPts val="0"/>
              </a:spcAft>
              <a:buClr>
                <a:srgbClr val="000000"/>
              </a:buClr>
              <a:buSzPts val="1600"/>
              <a:buFont typeface="Noto Sans Symbols"/>
              <a:buChar char="▪"/>
            </a:pPr>
            <a:r>
              <a:rPr b="0" i="0" lang="en-US" sz="1600" u="none" cap="none" strike="noStrike">
                <a:solidFill>
                  <a:srgbClr val="000000"/>
                </a:solidFill>
                <a:latin typeface="Gill Sans"/>
                <a:ea typeface="Gill Sans"/>
                <a:cs typeface="Gill Sans"/>
                <a:sym typeface="Gill Sans"/>
              </a:rPr>
              <a:t>Tsunami Threat Life Cycle : Initial indicators, confirmation, forecasting, validation and cancellation </a:t>
            </a:r>
            <a:endParaRPr b="0" i="0" sz="1400" u="none" cap="none" strike="noStrike">
              <a:solidFill>
                <a:srgbClr val="000000"/>
              </a:solidFill>
              <a:latin typeface="Arial"/>
              <a:ea typeface="Arial"/>
              <a:cs typeface="Arial"/>
              <a:sym typeface="Arial"/>
            </a:endParaRPr>
          </a:p>
          <a:p>
            <a:pPr indent="-363538" lvl="1" marL="541338" marR="0" rtl="0" algn="just">
              <a:lnSpc>
                <a:spcPct val="100000"/>
              </a:lnSpc>
              <a:spcBef>
                <a:spcPts val="600"/>
              </a:spcBef>
              <a:spcAft>
                <a:spcPts val="0"/>
              </a:spcAft>
              <a:buClr>
                <a:srgbClr val="000000"/>
              </a:buClr>
              <a:buSzPts val="1600"/>
              <a:buFont typeface="Noto Sans Symbols"/>
              <a:buChar char="▪"/>
            </a:pPr>
            <a:r>
              <a:rPr b="0" i="0" lang="en-US" sz="1600" u="none" cap="none" strike="noStrike">
                <a:solidFill>
                  <a:srgbClr val="000000"/>
                </a:solidFill>
                <a:latin typeface="Gill Sans"/>
                <a:ea typeface="Gill Sans"/>
                <a:cs typeface="Gill Sans"/>
                <a:sym typeface="Gill Sans"/>
              </a:rPr>
              <a:t>Throughout the threat life cycle it is possible to provide information on the potential threat </a:t>
            </a:r>
            <a:endParaRPr b="0" i="0" sz="1400" u="none" cap="none" strike="noStrike">
              <a:solidFill>
                <a:srgbClr val="000000"/>
              </a:solidFill>
              <a:latin typeface="Arial"/>
              <a:ea typeface="Arial"/>
              <a:cs typeface="Arial"/>
              <a:sym typeface="Arial"/>
            </a:endParaRPr>
          </a:p>
          <a:p>
            <a:pPr indent="-363538" lvl="1" marL="541338" marR="0" rtl="0" algn="just">
              <a:lnSpc>
                <a:spcPct val="100000"/>
              </a:lnSpc>
              <a:spcBef>
                <a:spcPts val="600"/>
              </a:spcBef>
              <a:spcAft>
                <a:spcPts val="0"/>
              </a:spcAft>
              <a:buClr>
                <a:srgbClr val="000000"/>
              </a:buClr>
              <a:buSzPts val="1600"/>
              <a:buFont typeface="Noto Sans Symbols"/>
              <a:buChar char="▪"/>
            </a:pPr>
            <a:r>
              <a:rPr b="0" i="0" lang="en-US" sz="1600" u="none" cap="none" strike="noStrike">
                <a:solidFill>
                  <a:srgbClr val="000000"/>
                </a:solidFill>
                <a:latin typeface="Gill Sans"/>
                <a:ea typeface="Gill Sans"/>
                <a:cs typeface="Gill Sans"/>
                <a:sym typeface="Gill Sans"/>
              </a:rPr>
              <a:t>Initial indicators based on seismic proxy provide necessary timelines but can be inaccurate </a:t>
            </a:r>
            <a:endParaRPr b="0" i="0" sz="1400" u="none" cap="none" strike="noStrike">
              <a:solidFill>
                <a:srgbClr val="000000"/>
              </a:solidFill>
              <a:latin typeface="Arial"/>
              <a:ea typeface="Arial"/>
              <a:cs typeface="Arial"/>
              <a:sym typeface="Arial"/>
            </a:endParaRPr>
          </a:p>
          <a:p>
            <a:pPr indent="-363538" lvl="1" marL="541338" marR="0" rtl="0" algn="just">
              <a:lnSpc>
                <a:spcPct val="100000"/>
              </a:lnSpc>
              <a:spcBef>
                <a:spcPts val="600"/>
              </a:spcBef>
              <a:spcAft>
                <a:spcPts val="0"/>
              </a:spcAft>
              <a:buClr>
                <a:srgbClr val="000000"/>
              </a:buClr>
              <a:buSzPts val="1600"/>
              <a:buFont typeface="Noto Sans Symbols"/>
              <a:buChar char="▪"/>
            </a:pPr>
            <a:r>
              <a:rPr b="0" i="0" lang="en-US" sz="1600" u="none" cap="none" strike="noStrike">
                <a:solidFill>
                  <a:srgbClr val="000000"/>
                </a:solidFill>
                <a:latin typeface="Gill Sans"/>
                <a:ea typeface="Gill Sans"/>
                <a:cs typeface="Gill Sans"/>
                <a:sym typeface="Gill Sans"/>
              </a:rPr>
              <a:t>Additional challenges with non-seismic and near-source tsunamis </a:t>
            </a:r>
            <a:endParaRPr b="0" i="0" sz="1400" u="none" cap="none" strike="noStrike">
              <a:solidFill>
                <a:srgbClr val="000000"/>
              </a:solidFill>
              <a:latin typeface="Arial"/>
              <a:ea typeface="Arial"/>
              <a:cs typeface="Arial"/>
              <a:sym typeface="Arial"/>
            </a:endParaRPr>
          </a:p>
          <a:p>
            <a:pPr indent="-261935" lvl="1" marL="541338" marR="0" rtl="0" algn="just">
              <a:lnSpc>
                <a:spcPct val="100000"/>
              </a:lnSpc>
              <a:spcBef>
                <a:spcPts val="600"/>
              </a:spcBef>
              <a:spcAft>
                <a:spcPts val="0"/>
              </a:spcAft>
              <a:buClr>
                <a:srgbClr val="0070C0"/>
              </a:buClr>
              <a:buSzPts val="1600"/>
              <a:buFont typeface="Noto Sans Symbols"/>
              <a:buNone/>
            </a:pPr>
            <a:r>
              <a:t/>
            </a:r>
            <a:endParaRPr b="0" i="0" sz="1600" u="none" cap="none" strike="noStrike">
              <a:solidFill>
                <a:srgbClr val="000000"/>
              </a:solidFill>
              <a:latin typeface="Gill Sans"/>
              <a:ea typeface="Gill Sans"/>
              <a:cs typeface="Gill Sans"/>
              <a:sym typeface="Gill Sans"/>
            </a:endParaRPr>
          </a:p>
          <a:p>
            <a:pPr indent="-261935" lvl="1" marL="541338" marR="0" rtl="0" algn="just">
              <a:lnSpc>
                <a:spcPct val="100000"/>
              </a:lnSpc>
              <a:spcBef>
                <a:spcPts val="600"/>
              </a:spcBef>
              <a:spcAft>
                <a:spcPts val="0"/>
              </a:spcAft>
              <a:buClr>
                <a:srgbClr val="0070C0"/>
              </a:buClr>
              <a:buSzPts val="1600"/>
              <a:buFont typeface="Noto Sans Symbols"/>
              <a:buNone/>
            </a:pPr>
            <a:r>
              <a:t/>
            </a:r>
            <a:endParaRPr b="0" i="0" sz="1600" u="none" cap="none" strike="noStrike">
              <a:solidFill>
                <a:srgbClr val="000000"/>
              </a:solidFill>
              <a:latin typeface="Gill Sans"/>
              <a:ea typeface="Gill Sans"/>
              <a:cs typeface="Gill Sans"/>
              <a:sym typeface="Gill Sans"/>
            </a:endParaRPr>
          </a:p>
          <a:p>
            <a:pPr indent="-261935" lvl="1" marL="541338" marR="0" rtl="0" algn="just">
              <a:lnSpc>
                <a:spcPct val="100000"/>
              </a:lnSpc>
              <a:spcBef>
                <a:spcPts val="600"/>
              </a:spcBef>
              <a:spcAft>
                <a:spcPts val="0"/>
              </a:spcAft>
              <a:buClr>
                <a:srgbClr val="0070C0"/>
              </a:buClr>
              <a:buSzPts val="1600"/>
              <a:buFont typeface="Noto Sans Symbols"/>
              <a:buNone/>
            </a:pPr>
            <a:r>
              <a:t/>
            </a:r>
            <a:endParaRPr b="0" i="0" sz="1600" u="none" cap="none" strike="noStrike">
              <a:solidFill>
                <a:srgbClr val="000000"/>
              </a:solidFill>
              <a:latin typeface="Gill Sans"/>
              <a:ea typeface="Gill Sans"/>
              <a:cs typeface="Gill Sans"/>
              <a:sym typeface="Gill Sans"/>
            </a:endParaRPr>
          </a:p>
          <a:p>
            <a:pPr indent="-261935" lvl="1" marL="541338" marR="0" rtl="0" algn="just">
              <a:lnSpc>
                <a:spcPct val="100000"/>
              </a:lnSpc>
              <a:spcBef>
                <a:spcPts val="600"/>
              </a:spcBef>
              <a:spcAft>
                <a:spcPts val="0"/>
              </a:spcAft>
              <a:buClr>
                <a:srgbClr val="0070C0"/>
              </a:buClr>
              <a:buSzPts val="1600"/>
              <a:buFont typeface="Noto Sans Symbols"/>
              <a:buNone/>
            </a:pPr>
            <a:r>
              <a:t/>
            </a:r>
            <a:endParaRPr b="0" i="0" sz="1600" u="none" cap="none" strike="noStrike">
              <a:solidFill>
                <a:srgbClr val="000000"/>
              </a:solidFill>
              <a:latin typeface="Gill Sans"/>
              <a:ea typeface="Gill Sans"/>
              <a:cs typeface="Gill Sans"/>
              <a:sym typeface="Gill Sans"/>
            </a:endParaRPr>
          </a:p>
          <a:p>
            <a:pPr indent="0" lvl="1" marL="457200" marR="0" rtl="0" algn="just">
              <a:lnSpc>
                <a:spcPct val="100000"/>
              </a:lnSpc>
              <a:spcBef>
                <a:spcPts val="600"/>
              </a:spcBef>
              <a:spcAft>
                <a:spcPts val="0"/>
              </a:spcAft>
              <a:buClr>
                <a:srgbClr val="0070C0"/>
              </a:buClr>
              <a:buSzPts val="1600"/>
              <a:buFont typeface="Arial"/>
              <a:buNone/>
            </a:pPr>
            <a:r>
              <a:t/>
            </a:r>
            <a:endParaRPr b="0" i="0" sz="1600" u="none" cap="none" strike="noStrike">
              <a:solidFill>
                <a:srgbClr val="000000"/>
              </a:solidFill>
              <a:latin typeface="Gill Sans"/>
              <a:ea typeface="Gill Sans"/>
              <a:cs typeface="Gill Sans"/>
              <a:sym typeface="Gill Sans"/>
            </a:endParaRPr>
          </a:p>
          <a:p>
            <a:pPr indent="-184150" lvl="1" marL="742950" marR="0" rtl="0" algn="just">
              <a:lnSpc>
                <a:spcPct val="100000"/>
              </a:lnSpc>
              <a:spcBef>
                <a:spcPts val="600"/>
              </a:spcBef>
              <a:spcAft>
                <a:spcPts val="0"/>
              </a:spcAft>
              <a:buClr>
                <a:srgbClr val="0070C0"/>
              </a:buClr>
              <a:buSzPts val="1600"/>
              <a:buFont typeface="Noto Sans Symbols"/>
              <a:buNone/>
            </a:pPr>
            <a:r>
              <a:t/>
            </a:r>
            <a:endParaRPr b="0" i="0" sz="1600" u="none" cap="none" strike="noStrike">
              <a:solidFill>
                <a:srgbClr val="000000"/>
              </a:solidFill>
              <a:latin typeface="Gill Sans"/>
              <a:ea typeface="Gill Sans"/>
              <a:cs typeface="Gill Sans"/>
              <a:sym typeface="Gill Sans"/>
            </a:endParaRPr>
          </a:p>
          <a:p>
            <a:pPr indent="-184150" lvl="1" marL="742950" marR="0" rtl="0" algn="just">
              <a:lnSpc>
                <a:spcPct val="100000"/>
              </a:lnSpc>
              <a:spcBef>
                <a:spcPts val="600"/>
              </a:spcBef>
              <a:spcAft>
                <a:spcPts val="0"/>
              </a:spcAft>
              <a:buClr>
                <a:srgbClr val="0070C0"/>
              </a:buClr>
              <a:buSzPts val="1600"/>
              <a:buFont typeface="Noto Sans Symbols"/>
              <a:buNone/>
            </a:pPr>
            <a:r>
              <a:t/>
            </a:r>
            <a:endParaRPr b="0" i="0" sz="1600" u="none" cap="none" strike="noStrike">
              <a:solidFill>
                <a:srgbClr val="000000"/>
              </a:solidFill>
              <a:latin typeface="Gill Sans"/>
              <a:ea typeface="Gill Sans"/>
              <a:cs typeface="Gill Sans"/>
              <a:sym typeface="Gill Sans"/>
            </a:endParaRPr>
          </a:p>
          <a:p>
            <a:pPr indent="-184150" lvl="1" marL="742950" marR="0" rtl="0" algn="just">
              <a:lnSpc>
                <a:spcPct val="100000"/>
              </a:lnSpc>
              <a:spcBef>
                <a:spcPts val="600"/>
              </a:spcBef>
              <a:spcAft>
                <a:spcPts val="0"/>
              </a:spcAft>
              <a:buClr>
                <a:srgbClr val="0070C0"/>
              </a:buClr>
              <a:buSzPts val="1600"/>
              <a:buFont typeface="Noto Sans Symbols"/>
              <a:buNone/>
            </a:pPr>
            <a:r>
              <a:t/>
            </a:r>
            <a:endParaRPr b="0" i="0" sz="1600" u="none" cap="none" strike="noStrike">
              <a:solidFill>
                <a:srgbClr val="000000"/>
              </a:solidFill>
              <a:latin typeface="Gill Sans"/>
              <a:ea typeface="Gill Sans"/>
              <a:cs typeface="Gill Sans"/>
              <a:sym typeface="Gill Sans"/>
            </a:endParaRPr>
          </a:p>
          <a:p>
            <a:pPr indent="-171450" lvl="1" marL="742950" marR="0" rtl="0" algn="just">
              <a:lnSpc>
                <a:spcPct val="100000"/>
              </a:lnSpc>
              <a:spcBef>
                <a:spcPts val="600"/>
              </a:spcBef>
              <a:spcAft>
                <a:spcPts val="0"/>
              </a:spcAft>
              <a:buClr>
                <a:srgbClr val="0070C0"/>
              </a:buClr>
              <a:buSzPts val="1800"/>
              <a:buFont typeface="Noto Sans Symbols"/>
              <a:buNone/>
            </a:pPr>
            <a:r>
              <a:t/>
            </a:r>
            <a:endParaRPr b="0" i="0" sz="1800" u="none" cap="none" strike="noStrike">
              <a:solidFill>
                <a:srgbClr val="000000"/>
              </a:solidFill>
              <a:latin typeface="Gill Sans"/>
              <a:ea typeface="Gill Sans"/>
              <a:cs typeface="Gill Sans"/>
              <a:sym typeface="Gill Sans"/>
            </a:endParaRPr>
          </a:p>
        </p:txBody>
      </p:sp>
      <p:sp>
        <p:nvSpPr>
          <p:cNvPr id="171" name="Google Shape;171;p14"/>
          <p:cNvSpPr txBox="1"/>
          <p:nvPr/>
        </p:nvSpPr>
        <p:spPr>
          <a:xfrm>
            <a:off x="88654" y="265795"/>
            <a:ext cx="11771635" cy="662672"/>
          </a:xfrm>
          <a:prstGeom prst="rect">
            <a:avLst/>
          </a:prstGeom>
          <a:noFill/>
          <a:ln>
            <a:noFill/>
          </a:ln>
        </p:spPr>
        <p:txBody>
          <a:bodyPr anchorCtr="0" anchor="b" bIns="45700" lIns="91425" spcFirstLastPara="1" rIns="91425" wrap="square" tIns="45700">
            <a:normAutofit/>
          </a:bodyPr>
          <a:lstStyle/>
          <a:p>
            <a:pPr indent="0" lvl="0" marL="0" marR="0" rtl="0" algn="ctr">
              <a:lnSpc>
                <a:spcPct val="80000"/>
              </a:lnSpc>
              <a:spcBef>
                <a:spcPts val="0"/>
              </a:spcBef>
              <a:spcAft>
                <a:spcPts val="0"/>
              </a:spcAft>
              <a:buClr>
                <a:srgbClr val="099BDD"/>
              </a:buClr>
              <a:buSzPts val="2800"/>
              <a:buFont typeface="Gill Sans"/>
              <a:buNone/>
            </a:pPr>
            <a:r>
              <a:rPr b="1" i="0" lang="en-US" sz="2800" u="none" cap="none" strike="noStrike">
                <a:solidFill>
                  <a:srgbClr val="099BDD"/>
                </a:solidFill>
                <a:latin typeface="Gill Sans"/>
                <a:ea typeface="Gill Sans"/>
                <a:cs typeface="Gill Sans"/>
                <a:sym typeface="Gill Sans"/>
              </a:rPr>
              <a:t>Tsunami Detection, Analysis And Forecasting - Goals</a:t>
            </a:r>
            <a:endParaRPr b="0" i="0" sz="1400" u="none" cap="none" strike="noStrike">
              <a:solidFill>
                <a:srgbClr val="000000"/>
              </a:solidFill>
              <a:latin typeface="Arial"/>
              <a:ea typeface="Arial"/>
              <a:cs typeface="Arial"/>
              <a:sym typeface="Arial"/>
            </a:endParaRPr>
          </a:p>
        </p:txBody>
      </p:sp>
      <p:pic>
        <p:nvPicPr>
          <p:cNvPr id="172" name="Google Shape;172;p14"/>
          <p:cNvPicPr preferRelativeResize="0"/>
          <p:nvPr/>
        </p:nvPicPr>
        <p:blipFill rotWithShape="1">
          <a:blip r:embed="rId3">
            <a:alphaModFix/>
          </a:blip>
          <a:srcRect b="0" l="0" r="56808" t="0"/>
          <a:stretch/>
        </p:blipFill>
        <p:spPr>
          <a:xfrm>
            <a:off x="6805954" y="4128099"/>
            <a:ext cx="2906966" cy="1996232"/>
          </a:xfrm>
          <a:prstGeom prst="rect">
            <a:avLst/>
          </a:prstGeom>
          <a:noFill/>
          <a:ln>
            <a:noFill/>
          </a:ln>
        </p:spPr>
      </p:pic>
      <p:pic>
        <p:nvPicPr>
          <p:cNvPr id="173" name="Google Shape;173;p14"/>
          <p:cNvPicPr preferRelativeResize="0"/>
          <p:nvPr/>
        </p:nvPicPr>
        <p:blipFill rotWithShape="1">
          <a:blip r:embed="rId4">
            <a:alphaModFix/>
          </a:blip>
          <a:srcRect b="0" l="0" r="0" t="0"/>
          <a:stretch/>
        </p:blipFill>
        <p:spPr>
          <a:xfrm>
            <a:off x="9764989" y="4136850"/>
            <a:ext cx="2270309" cy="1966421"/>
          </a:xfrm>
          <a:prstGeom prst="rect">
            <a:avLst/>
          </a:prstGeom>
          <a:noFill/>
          <a:ln>
            <a:noFill/>
          </a:ln>
        </p:spPr>
      </p:pic>
      <p:pic>
        <p:nvPicPr>
          <p:cNvPr id="174" name="Google Shape;174;p14"/>
          <p:cNvPicPr preferRelativeResize="0"/>
          <p:nvPr/>
        </p:nvPicPr>
        <p:blipFill rotWithShape="1">
          <a:blip r:embed="rId5">
            <a:alphaModFix/>
          </a:blip>
          <a:srcRect b="0" l="0" r="0" t="0"/>
          <a:stretch/>
        </p:blipFill>
        <p:spPr>
          <a:xfrm>
            <a:off x="9786251" y="4117943"/>
            <a:ext cx="847089" cy="675216"/>
          </a:xfrm>
          <a:prstGeom prst="rect">
            <a:avLst/>
          </a:prstGeom>
          <a:noFill/>
          <a:ln>
            <a:noFill/>
          </a:ln>
        </p:spPr>
      </p:pic>
      <p:pic>
        <p:nvPicPr>
          <p:cNvPr id="175" name="Google Shape;175;p14"/>
          <p:cNvPicPr preferRelativeResize="0"/>
          <p:nvPr/>
        </p:nvPicPr>
        <p:blipFill rotWithShape="1">
          <a:blip r:embed="rId6">
            <a:alphaModFix/>
          </a:blip>
          <a:srcRect b="0" l="0" r="0" t="0"/>
          <a:stretch/>
        </p:blipFill>
        <p:spPr>
          <a:xfrm>
            <a:off x="9786251" y="5490335"/>
            <a:ext cx="1150335" cy="675217"/>
          </a:xfrm>
          <a:prstGeom prst="rect">
            <a:avLst/>
          </a:prstGeom>
          <a:noFill/>
          <a:ln>
            <a:noFill/>
          </a:ln>
        </p:spPr>
      </p:pic>
      <p:pic>
        <p:nvPicPr>
          <p:cNvPr descr="Image preview" id="176" name="Google Shape;176;p14"/>
          <p:cNvPicPr preferRelativeResize="0"/>
          <p:nvPr/>
        </p:nvPicPr>
        <p:blipFill rotWithShape="1">
          <a:blip r:embed="rId7">
            <a:alphaModFix/>
          </a:blip>
          <a:srcRect b="0" l="0" r="0" t="0"/>
          <a:stretch/>
        </p:blipFill>
        <p:spPr>
          <a:xfrm>
            <a:off x="6805954" y="1106289"/>
            <a:ext cx="5229344" cy="2949373"/>
          </a:xfrm>
          <a:prstGeom prst="rect">
            <a:avLst/>
          </a:prstGeom>
          <a:noFill/>
          <a:ln cap="flat" cmpd="sng" w="9525">
            <a:solidFill>
              <a:schemeClr val="dk1"/>
            </a:solidFill>
            <a:prstDash val="solid"/>
            <a:round/>
            <a:headEnd len="sm" w="sm" type="none"/>
            <a:tailEnd len="sm" w="sm" type="none"/>
          </a:ln>
        </p:spPr>
      </p:pic>
      <p:sp>
        <p:nvSpPr>
          <p:cNvPr id="177" name="Google Shape;177;p14"/>
          <p:cNvSpPr txBox="1"/>
          <p:nvPr/>
        </p:nvSpPr>
        <p:spPr>
          <a:xfrm>
            <a:off x="53244" y="3539928"/>
            <a:ext cx="6560598" cy="2743178"/>
          </a:xfrm>
          <a:prstGeom prst="rect">
            <a:avLst/>
          </a:prstGeom>
          <a:solidFill>
            <a:srgbClr val="00B0F0"/>
          </a:solidFill>
          <a:ln>
            <a:noFill/>
          </a:ln>
        </p:spPr>
        <p:txBody>
          <a:bodyPr anchorCtr="0" anchor="t" bIns="45700" lIns="91425" spcFirstLastPara="1" rIns="91425" wrap="square" tIns="45700">
            <a:noAutofit/>
          </a:bodyPr>
          <a:lstStyle/>
          <a:p>
            <a:pPr indent="-363538" lvl="1" marL="541338" marR="0" rtl="0" algn="just">
              <a:lnSpc>
                <a:spcPct val="100000"/>
              </a:lnSpc>
              <a:spcBef>
                <a:spcPts val="0"/>
              </a:spcBef>
              <a:spcAft>
                <a:spcPts val="0"/>
              </a:spcAft>
              <a:buClr>
                <a:srgbClr val="FFFF00"/>
              </a:buClr>
              <a:buSzPts val="1600"/>
              <a:buFont typeface="Noto Sans Symbols"/>
              <a:buChar char="▪"/>
            </a:pPr>
            <a:r>
              <a:rPr b="0" i="0" lang="en-US" sz="1600" u="none" cap="none" strike="noStrike">
                <a:solidFill>
                  <a:srgbClr val="FFFF00"/>
                </a:solidFill>
                <a:latin typeface="Gill Sans"/>
                <a:ea typeface="Gill Sans"/>
                <a:cs typeface="Gill Sans"/>
                <a:sym typeface="Gill Sans"/>
              </a:rPr>
              <a:t>Greatly expand international cooperation </a:t>
            </a:r>
            <a:r>
              <a:rPr b="0" i="0" lang="en-US" sz="1600" u="none" cap="none" strike="noStrike">
                <a:solidFill>
                  <a:srgbClr val="000000"/>
                </a:solidFill>
                <a:latin typeface="Gill Sans"/>
                <a:ea typeface="Gill Sans"/>
                <a:cs typeface="Gill Sans"/>
                <a:sym typeface="Gill Sans"/>
              </a:rPr>
              <a:t>in tsunami warning and mitigation, </a:t>
            </a:r>
            <a:r>
              <a:rPr b="0" i="0" lang="en-US" sz="1600" u="none" cap="none" strike="noStrike">
                <a:solidFill>
                  <a:srgbClr val="FFFF00"/>
                </a:solidFill>
                <a:latin typeface="Gill Sans"/>
                <a:ea typeface="Gill Sans"/>
                <a:cs typeface="Gill Sans"/>
                <a:sym typeface="Gill Sans"/>
              </a:rPr>
              <a:t>to improve capability to directly detect and measure tsunamis</a:t>
            </a:r>
            <a:r>
              <a:rPr b="0" i="0" lang="en-US" sz="1600" u="none" cap="none" strike="noStrike">
                <a:solidFill>
                  <a:srgbClr val="000000"/>
                </a:solidFill>
                <a:latin typeface="Gill Sans"/>
                <a:ea typeface="Gill Sans"/>
                <a:cs typeface="Gill Sans"/>
                <a:sym typeface="Gill Sans"/>
              </a:rPr>
              <a:t> and </a:t>
            </a:r>
            <a:r>
              <a:rPr b="0" i="0" lang="en-US" sz="1600" u="none" cap="none" strike="noStrike">
                <a:solidFill>
                  <a:srgbClr val="FFFF00"/>
                </a:solidFill>
                <a:latin typeface="Gill Sans"/>
                <a:ea typeface="Gill Sans"/>
                <a:cs typeface="Gill Sans"/>
                <a:sym typeface="Gill Sans"/>
              </a:rPr>
              <a:t>reduce reliance on seismic proxy relationships</a:t>
            </a:r>
            <a:r>
              <a:rPr b="0" i="0" lang="en-US" sz="1600" u="none" cap="none" strike="noStrike">
                <a:solidFill>
                  <a:srgbClr val="000000"/>
                </a:solidFill>
                <a:latin typeface="Gill Sans"/>
                <a:ea typeface="Gill Sans"/>
                <a:cs typeface="Gill Sans"/>
                <a:sym typeface="Gill Sans"/>
              </a:rPr>
              <a:t> in terms of projecting impacts</a:t>
            </a:r>
            <a:endParaRPr b="0" i="0" sz="1400" u="none" cap="none" strike="noStrike">
              <a:solidFill>
                <a:srgbClr val="000000"/>
              </a:solidFill>
              <a:latin typeface="Arial"/>
              <a:ea typeface="Arial"/>
              <a:cs typeface="Arial"/>
              <a:sym typeface="Arial"/>
            </a:endParaRPr>
          </a:p>
          <a:p>
            <a:pPr indent="-363538" lvl="1" marL="541338" marR="0" rtl="0" algn="just">
              <a:lnSpc>
                <a:spcPct val="100000"/>
              </a:lnSpc>
              <a:spcBef>
                <a:spcPts val="600"/>
              </a:spcBef>
              <a:spcAft>
                <a:spcPts val="0"/>
              </a:spcAft>
              <a:buClr>
                <a:srgbClr val="000000"/>
              </a:buClr>
              <a:buSzPts val="1600"/>
              <a:buFont typeface="Noto Sans Symbols"/>
              <a:buChar char="▪"/>
            </a:pPr>
            <a:r>
              <a:rPr b="0" i="0" lang="en-US" sz="1600" u="none" cap="none" strike="noStrike">
                <a:solidFill>
                  <a:srgbClr val="000000"/>
                </a:solidFill>
                <a:latin typeface="Gill Sans"/>
                <a:ea typeface="Gill Sans"/>
                <a:cs typeface="Gill Sans"/>
                <a:sym typeface="Gill Sans"/>
              </a:rPr>
              <a:t>To develop the warning systems’ capability to </a:t>
            </a:r>
            <a:r>
              <a:rPr b="0" i="0" lang="en-US" sz="1600" u="none" cap="none" strike="noStrike">
                <a:solidFill>
                  <a:srgbClr val="FFFF00"/>
                </a:solidFill>
                <a:latin typeface="Gill Sans"/>
                <a:ea typeface="Gill Sans"/>
                <a:cs typeface="Gill Sans"/>
                <a:sym typeface="Gill Sans"/>
              </a:rPr>
              <a:t>issue actionable and timely tsunami warnings for tsunamis</a:t>
            </a:r>
            <a:r>
              <a:rPr b="0" i="0" lang="en-US" sz="1600" u="none" cap="none" strike="noStrike">
                <a:solidFill>
                  <a:srgbClr val="000000"/>
                </a:solidFill>
                <a:latin typeface="Gill Sans"/>
                <a:ea typeface="Gill Sans"/>
                <a:cs typeface="Gill Sans"/>
                <a:sym typeface="Gill Sans"/>
              </a:rPr>
              <a:t> </a:t>
            </a:r>
            <a:r>
              <a:rPr b="0" i="0" lang="en-US" sz="1600" u="none" cap="none" strike="noStrike">
                <a:solidFill>
                  <a:srgbClr val="FFFF00"/>
                </a:solidFill>
                <a:latin typeface="Gill Sans"/>
                <a:ea typeface="Gill Sans"/>
                <a:cs typeface="Gill Sans"/>
                <a:sym typeface="Gill Sans"/>
              </a:rPr>
              <a:t>from all identified sources to 100% of coasts at risk</a:t>
            </a:r>
            <a:endParaRPr b="0" i="0" sz="1400" u="none" cap="none" strike="noStrike">
              <a:solidFill>
                <a:srgbClr val="000000"/>
              </a:solidFill>
              <a:latin typeface="Arial"/>
              <a:ea typeface="Arial"/>
              <a:cs typeface="Arial"/>
              <a:sym typeface="Arial"/>
            </a:endParaRPr>
          </a:p>
          <a:p>
            <a:pPr indent="-363538" lvl="1" marL="541338" marR="0" rtl="0" algn="just">
              <a:lnSpc>
                <a:spcPct val="100000"/>
              </a:lnSpc>
              <a:spcBef>
                <a:spcPts val="600"/>
              </a:spcBef>
              <a:spcAft>
                <a:spcPts val="0"/>
              </a:spcAft>
              <a:buClr>
                <a:srgbClr val="000000"/>
              </a:buClr>
              <a:buSzPts val="1600"/>
              <a:buFont typeface="Noto Sans Symbols"/>
              <a:buChar char="▪"/>
            </a:pPr>
            <a:r>
              <a:rPr b="0" i="0" lang="en-US" sz="1600" u="none" cap="none" strike="noStrike">
                <a:solidFill>
                  <a:srgbClr val="000000"/>
                </a:solidFill>
                <a:latin typeface="Gill Sans"/>
                <a:ea typeface="Gill Sans"/>
                <a:cs typeface="Gill Sans"/>
                <a:sym typeface="Gill Sans"/>
              </a:rPr>
              <a:t>Most urgently, the ODTP will </a:t>
            </a:r>
            <a:r>
              <a:rPr b="0" i="0" lang="en-US" sz="1600" u="none" cap="none" strike="noStrike">
                <a:solidFill>
                  <a:srgbClr val="FFFF00"/>
                </a:solidFill>
                <a:latin typeface="Gill Sans"/>
                <a:ea typeface="Gill Sans"/>
                <a:cs typeface="Gill Sans"/>
                <a:sym typeface="Gill Sans"/>
              </a:rPr>
              <a:t>aim to provide tsunami confirmation within 10 minutes or less</a:t>
            </a:r>
            <a:r>
              <a:rPr b="0" i="0" lang="en-US" sz="1600" u="none" cap="none" strike="noStrike">
                <a:solidFill>
                  <a:srgbClr val="000000"/>
                </a:solidFill>
                <a:latin typeface="Gill Sans"/>
                <a:ea typeface="Gill Sans"/>
                <a:cs typeface="Gill Sans"/>
                <a:sym typeface="Gill Sans"/>
              </a:rPr>
              <a:t> </a:t>
            </a:r>
            <a:r>
              <a:rPr b="0" i="0" lang="en-US" sz="1600" u="none" cap="none" strike="noStrike">
                <a:solidFill>
                  <a:srgbClr val="FFFF00"/>
                </a:solidFill>
                <a:latin typeface="Gill Sans"/>
                <a:ea typeface="Gill Sans"/>
                <a:cs typeface="Gill Sans"/>
                <a:sym typeface="Gill Sans"/>
              </a:rPr>
              <a:t>of origin for the most at-risk coastlines</a:t>
            </a:r>
            <a:endParaRPr b="0" i="0" sz="1400" u="none" cap="none" strike="noStrike">
              <a:solidFill>
                <a:srgbClr val="000000"/>
              </a:solidFill>
              <a:latin typeface="Arial"/>
              <a:ea typeface="Arial"/>
              <a:cs typeface="Arial"/>
              <a:sym typeface="Arial"/>
            </a:endParaRPr>
          </a:p>
          <a:p>
            <a:pPr indent="-261935" lvl="1" marL="541338" marR="0" rtl="0" algn="just">
              <a:lnSpc>
                <a:spcPct val="100000"/>
              </a:lnSpc>
              <a:spcBef>
                <a:spcPts val="600"/>
              </a:spcBef>
              <a:spcAft>
                <a:spcPts val="0"/>
              </a:spcAft>
              <a:buClr>
                <a:srgbClr val="000000"/>
              </a:buClr>
              <a:buSzPts val="1600"/>
              <a:buFont typeface="Noto Sans Symbols"/>
              <a:buNone/>
            </a:pPr>
            <a:r>
              <a:t/>
            </a:r>
            <a:endParaRPr b="0" i="0" sz="1600" u="none" cap="none" strike="noStrike">
              <a:solidFill>
                <a:srgbClr val="000000"/>
              </a:solidFill>
              <a:latin typeface="Gill Sans"/>
              <a:ea typeface="Gill Sans"/>
              <a:cs typeface="Gill Sans"/>
              <a:sym typeface="Gill Sans"/>
            </a:endParaRPr>
          </a:p>
          <a:p>
            <a:pPr indent="-261935" lvl="1" marL="541338" marR="0" rtl="0" algn="just">
              <a:lnSpc>
                <a:spcPct val="100000"/>
              </a:lnSpc>
              <a:spcBef>
                <a:spcPts val="600"/>
              </a:spcBef>
              <a:spcAft>
                <a:spcPts val="0"/>
              </a:spcAft>
              <a:buClr>
                <a:srgbClr val="000000"/>
              </a:buClr>
              <a:buSzPts val="1600"/>
              <a:buFont typeface="Noto Sans Symbols"/>
              <a:buNone/>
            </a:pPr>
            <a:r>
              <a:t/>
            </a:r>
            <a:endParaRPr b="0" i="0" sz="1600" u="none" cap="none" strike="noStrike">
              <a:solidFill>
                <a:srgbClr val="000000"/>
              </a:solidFill>
              <a:latin typeface="Gill Sans"/>
              <a:ea typeface="Gill Sans"/>
              <a:cs typeface="Gill Sans"/>
              <a:sym typeface="Gill Sans"/>
            </a:endParaRPr>
          </a:p>
          <a:p>
            <a:pPr indent="-261935" lvl="1" marL="541338" marR="0" rtl="0" algn="just">
              <a:lnSpc>
                <a:spcPct val="100000"/>
              </a:lnSpc>
              <a:spcBef>
                <a:spcPts val="600"/>
              </a:spcBef>
              <a:spcAft>
                <a:spcPts val="0"/>
              </a:spcAft>
              <a:buClr>
                <a:srgbClr val="000000"/>
              </a:buClr>
              <a:buSzPts val="1600"/>
              <a:buFont typeface="Noto Sans Symbols"/>
              <a:buNone/>
            </a:pPr>
            <a:r>
              <a:t/>
            </a:r>
            <a:endParaRPr b="0" i="0" sz="1600" u="none" cap="none" strike="noStrike">
              <a:solidFill>
                <a:srgbClr val="000000"/>
              </a:solidFill>
              <a:latin typeface="Gill Sans"/>
              <a:ea typeface="Gill Sans"/>
              <a:cs typeface="Gill Sans"/>
              <a:sym typeface="Gill Sans"/>
            </a:endParaRPr>
          </a:p>
          <a:p>
            <a:pPr indent="-261935" lvl="1" marL="541338" marR="0" rtl="0" algn="just">
              <a:lnSpc>
                <a:spcPct val="100000"/>
              </a:lnSpc>
              <a:spcBef>
                <a:spcPts val="600"/>
              </a:spcBef>
              <a:spcAft>
                <a:spcPts val="0"/>
              </a:spcAft>
              <a:buClr>
                <a:srgbClr val="000000"/>
              </a:buClr>
              <a:buSzPts val="1600"/>
              <a:buFont typeface="Noto Sans Symbols"/>
              <a:buNone/>
            </a:pPr>
            <a:r>
              <a:t/>
            </a:r>
            <a:endParaRPr b="0" i="0" sz="1600" u="none" cap="none" strike="noStrike">
              <a:solidFill>
                <a:srgbClr val="000000"/>
              </a:solidFill>
              <a:latin typeface="Gill Sans"/>
              <a:ea typeface="Gill Sans"/>
              <a:cs typeface="Gill Sans"/>
              <a:sym typeface="Gill Sans"/>
            </a:endParaRPr>
          </a:p>
          <a:p>
            <a:pPr indent="-261935" lvl="1" marL="541338" marR="0" rtl="0" algn="just">
              <a:lnSpc>
                <a:spcPct val="100000"/>
              </a:lnSpc>
              <a:spcBef>
                <a:spcPts val="600"/>
              </a:spcBef>
              <a:spcAft>
                <a:spcPts val="0"/>
              </a:spcAft>
              <a:buClr>
                <a:srgbClr val="000000"/>
              </a:buClr>
              <a:buSzPts val="1600"/>
              <a:buFont typeface="Noto Sans Symbols"/>
              <a:buNone/>
            </a:pPr>
            <a:r>
              <a:t/>
            </a:r>
            <a:endParaRPr b="0" i="0" sz="1600" u="none" cap="none" strike="noStrike">
              <a:solidFill>
                <a:srgbClr val="000000"/>
              </a:solidFill>
              <a:latin typeface="Gill Sans"/>
              <a:ea typeface="Gill Sans"/>
              <a:cs typeface="Gill Sans"/>
              <a:sym typeface="Gill Sans"/>
            </a:endParaRPr>
          </a:p>
          <a:p>
            <a:pPr indent="-261935" lvl="1" marL="541338" marR="0" rtl="0" algn="just">
              <a:lnSpc>
                <a:spcPct val="100000"/>
              </a:lnSpc>
              <a:spcBef>
                <a:spcPts val="600"/>
              </a:spcBef>
              <a:spcAft>
                <a:spcPts val="0"/>
              </a:spcAft>
              <a:buClr>
                <a:srgbClr val="000000"/>
              </a:buClr>
              <a:buSzPts val="1600"/>
              <a:buFont typeface="Noto Sans Symbols"/>
              <a:buNone/>
            </a:pPr>
            <a:r>
              <a:t/>
            </a:r>
            <a:endParaRPr b="0" i="0" sz="1600" u="none" cap="none" strike="noStrike">
              <a:solidFill>
                <a:srgbClr val="000000"/>
              </a:solidFill>
              <a:latin typeface="Gill Sans"/>
              <a:ea typeface="Gill Sans"/>
              <a:cs typeface="Gill Sans"/>
              <a:sym typeface="Gill Sans"/>
            </a:endParaRPr>
          </a:p>
          <a:p>
            <a:pPr indent="-261935" lvl="1" marL="541338" marR="0" rtl="0" algn="just">
              <a:lnSpc>
                <a:spcPct val="100000"/>
              </a:lnSpc>
              <a:spcBef>
                <a:spcPts val="600"/>
              </a:spcBef>
              <a:spcAft>
                <a:spcPts val="0"/>
              </a:spcAft>
              <a:buClr>
                <a:srgbClr val="000000"/>
              </a:buClr>
              <a:buSzPts val="1600"/>
              <a:buFont typeface="Noto Sans Symbols"/>
              <a:buNone/>
            </a:pPr>
            <a:r>
              <a:t/>
            </a:r>
            <a:endParaRPr b="0" i="0" sz="1600" u="none" cap="none" strike="noStrike">
              <a:solidFill>
                <a:srgbClr val="000000"/>
              </a:solidFill>
              <a:latin typeface="Gill Sans"/>
              <a:ea typeface="Gill Sans"/>
              <a:cs typeface="Gill Sans"/>
              <a:sym typeface="Gill Sans"/>
            </a:endParaRPr>
          </a:p>
          <a:p>
            <a:pPr indent="-261935" lvl="1" marL="541338" marR="0" rtl="0" algn="just">
              <a:lnSpc>
                <a:spcPct val="100000"/>
              </a:lnSpc>
              <a:spcBef>
                <a:spcPts val="600"/>
              </a:spcBef>
              <a:spcAft>
                <a:spcPts val="0"/>
              </a:spcAft>
              <a:buClr>
                <a:srgbClr val="000000"/>
              </a:buClr>
              <a:buSzPts val="1600"/>
              <a:buFont typeface="Noto Sans Symbols"/>
              <a:buNone/>
            </a:pPr>
            <a:r>
              <a:t/>
            </a:r>
            <a:endParaRPr b="0" i="0" sz="1600" u="none" cap="none" strike="noStrike">
              <a:solidFill>
                <a:srgbClr val="000000"/>
              </a:solidFill>
              <a:latin typeface="Gill Sans"/>
              <a:ea typeface="Gill Sans"/>
              <a:cs typeface="Gill Sans"/>
              <a:sym typeface="Gill Sans"/>
            </a:endParaRPr>
          </a:p>
          <a:p>
            <a:pPr indent="-261935" lvl="1" marL="541338" marR="0" rtl="0" algn="just">
              <a:lnSpc>
                <a:spcPct val="100000"/>
              </a:lnSpc>
              <a:spcBef>
                <a:spcPts val="600"/>
              </a:spcBef>
              <a:spcAft>
                <a:spcPts val="0"/>
              </a:spcAft>
              <a:buClr>
                <a:srgbClr val="000000"/>
              </a:buClr>
              <a:buSzPts val="1600"/>
              <a:buFont typeface="Noto Sans Symbols"/>
              <a:buNone/>
            </a:pPr>
            <a:r>
              <a:t/>
            </a:r>
            <a:endParaRPr b="0" i="0" sz="1600" u="none" cap="none" strike="noStrike">
              <a:solidFill>
                <a:srgbClr val="000000"/>
              </a:solidFill>
              <a:latin typeface="Gill Sans"/>
              <a:ea typeface="Gill Sans"/>
              <a:cs typeface="Gill Sans"/>
              <a:sym typeface="Gill Sans"/>
            </a:endParaRPr>
          </a:p>
          <a:p>
            <a:pPr indent="-261935" lvl="1" marL="541338" marR="0" rtl="0" algn="just">
              <a:lnSpc>
                <a:spcPct val="100000"/>
              </a:lnSpc>
              <a:spcBef>
                <a:spcPts val="600"/>
              </a:spcBef>
              <a:spcAft>
                <a:spcPts val="0"/>
              </a:spcAft>
              <a:buClr>
                <a:srgbClr val="000000"/>
              </a:buClr>
              <a:buSzPts val="1600"/>
              <a:buFont typeface="Noto Sans Symbols"/>
              <a:buNone/>
            </a:pPr>
            <a:r>
              <a:t/>
            </a:r>
            <a:endParaRPr b="0" i="0" sz="1600" u="none" cap="none" strike="noStrike">
              <a:solidFill>
                <a:srgbClr val="000000"/>
              </a:solidFill>
              <a:latin typeface="Gill Sans"/>
              <a:ea typeface="Gill Sans"/>
              <a:cs typeface="Gill Sans"/>
              <a:sym typeface="Gill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2"/>
          <p:cNvSpPr txBox="1"/>
          <p:nvPr/>
        </p:nvSpPr>
        <p:spPr>
          <a:xfrm>
            <a:off x="337351" y="1846556"/>
            <a:ext cx="7294720" cy="4838189"/>
          </a:xfrm>
          <a:prstGeom prst="rect">
            <a:avLst/>
          </a:prstGeom>
          <a:noFill/>
          <a:ln>
            <a:noFill/>
          </a:ln>
        </p:spPr>
        <p:txBody>
          <a:bodyPr anchorCtr="0" anchor="t" bIns="45700" lIns="91425" spcFirstLastPara="1" rIns="91425" wrap="square" tIns="45700">
            <a:noAutofit/>
          </a:bodyPr>
          <a:lstStyle/>
          <a:p>
            <a:pPr indent="0" lvl="2" marL="0" marR="0" rtl="0" algn="just">
              <a:lnSpc>
                <a:spcPct val="100000"/>
              </a:lnSpc>
              <a:spcBef>
                <a:spcPts val="0"/>
              </a:spcBef>
              <a:spcAft>
                <a:spcPts val="0"/>
              </a:spcAft>
              <a:buClr>
                <a:srgbClr val="FFFF00"/>
              </a:buClr>
              <a:buSzPts val="1800"/>
              <a:buFont typeface="Arial"/>
              <a:buNone/>
            </a:pPr>
            <a:r>
              <a:rPr b="1" i="0" lang="en-US" sz="1800" u="none" cap="none" strike="noStrike">
                <a:solidFill>
                  <a:srgbClr val="FFFF00"/>
                </a:solidFill>
                <a:latin typeface="Gill Sans"/>
                <a:ea typeface="Gill Sans"/>
                <a:cs typeface="Gill Sans"/>
                <a:sym typeface="Gill Sans"/>
              </a:rPr>
              <a:t>The ODTP goal is that by 2030 there will be significant improvements in the national decision making to warn, and mechanisms in place for the effective and inclusive construction, dissemination and communication of warnings. </a:t>
            </a:r>
            <a:endParaRPr b="0" i="0" sz="1400" u="none" cap="none" strike="noStrike">
              <a:solidFill>
                <a:srgbClr val="000000"/>
              </a:solidFill>
              <a:latin typeface="Arial"/>
              <a:ea typeface="Arial"/>
              <a:cs typeface="Arial"/>
              <a:sym typeface="Arial"/>
            </a:endParaRPr>
          </a:p>
          <a:p>
            <a:pPr indent="-285750" lvl="2" marL="476250" marR="0" rtl="0" algn="just">
              <a:lnSpc>
                <a:spcPct val="100000"/>
              </a:lnSpc>
              <a:spcBef>
                <a:spcPts val="600"/>
              </a:spcBef>
              <a:spcAft>
                <a:spcPts val="0"/>
              </a:spcAft>
              <a:buClr>
                <a:srgbClr val="FFFFFF"/>
              </a:buClr>
              <a:buSzPts val="1600"/>
              <a:buFont typeface="Arial"/>
              <a:buChar char="•"/>
            </a:pPr>
            <a:r>
              <a:rPr b="0" i="0" lang="en-US" sz="1600" u="none" cap="none" strike="noStrike">
                <a:solidFill>
                  <a:srgbClr val="FFFFFF"/>
                </a:solidFill>
                <a:latin typeface="Gill Sans"/>
                <a:ea typeface="Gill Sans"/>
                <a:cs typeface="Gill Sans"/>
                <a:sym typeface="Gill Sans"/>
              </a:rPr>
              <a:t>Most importantly, 100% of the national authorities will be able to effectively warn the communities and population at risk. </a:t>
            </a:r>
            <a:endParaRPr b="0" i="0" sz="1400" u="none" cap="none" strike="noStrike">
              <a:solidFill>
                <a:srgbClr val="000000"/>
              </a:solidFill>
              <a:latin typeface="Arial"/>
              <a:ea typeface="Arial"/>
              <a:cs typeface="Arial"/>
              <a:sym typeface="Arial"/>
            </a:endParaRPr>
          </a:p>
          <a:p>
            <a:pPr indent="-285750" lvl="2" marL="476250" marR="0" rtl="0" algn="just">
              <a:lnSpc>
                <a:spcPct val="100000"/>
              </a:lnSpc>
              <a:spcBef>
                <a:spcPts val="600"/>
              </a:spcBef>
              <a:spcAft>
                <a:spcPts val="0"/>
              </a:spcAft>
              <a:buClr>
                <a:srgbClr val="FFFFFF"/>
              </a:buClr>
              <a:buSzPts val="1600"/>
              <a:buFont typeface="Arial"/>
              <a:buChar char="•"/>
            </a:pPr>
            <a:r>
              <a:rPr b="0" i="0" lang="en-US" sz="1600" u="none" cap="none" strike="noStrike">
                <a:solidFill>
                  <a:srgbClr val="FFFFFF"/>
                </a:solidFill>
                <a:latin typeface="Gill Sans"/>
                <a:ea typeface="Gill Sans"/>
                <a:cs typeface="Gill Sans"/>
                <a:sym typeface="Gill Sans"/>
              </a:rPr>
              <a:t>The communities at risk will be able to use these advances to improve local tsunami preparedness and response capabilities and become Tsunami Ready </a:t>
            </a:r>
            <a:endParaRPr b="0" i="0" sz="1400" u="none" cap="none" strike="noStrike">
              <a:solidFill>
                <a:srgbClr val="000000"/>
              </a:solidFill>
              <a:latin typeface="Arial"/>
              <a:ea typeface="Arial"/>
              <a:cs typeface="Arial"/>
              <a:sym typeface="Arial"/>
            </a:endParaRPr>
          </a:p>
          <a:p>
            <a:pPr indent="0" lvl="2" marL="0" marR="0" rtl="0" algn="just">
              <a:lnSpc>
                <a:spcPct val="100000"/>
              </a:lnSpc>
              <a:spcBef>
                <a:spcPts val="600"/>
              </a:spcBef>
              <a:spcAft>
                <a:spcPts val="0"/>
              </a:spcAft>
              <a:buClr>
                <a:srgbClr val="FFFF00"/>
              </a:buClr>
              <a:buSzPts val="1600"/>
              <a:buFont typeface="Arial"/>
              <a:buNone/>
            </a:pPr>
            <a:r>
              <a:rPr b="1" i="0" lang="en-US" sz="1600" u="none" cap="none" strike="noStrike">
                <a:solidFill>
                  <a:srgbClr val="FFFF00"/>
                </a:solidFill>
                <a:latin typeface="Gill Sans"/>
                <a:ea typeface="Gill Sans"/>
                <a:cs typeface="Gill Sans"/>
                <a:sym typeface="Gill Sans"/>
              </a:rPr>
              <a:t>Key elements that need to be addressed </a:t>
            </a:r>
            <a:endParaRPr b="0" i="0" sz="1400" u="none" cap="none" strike="noStrike">
              <a:solidFill>
                <a:srgbClr val="000000"/>
              </a:solidFill>
              <a:latin typeface="Arial"/>
              <a:ea typeface="Arial"/>
              <a:cs typeface="Arial"/>
              <a:sym typeface="Arial"/>
            </a:endParaRPr>
          </a:p>
          <a:p>
            <a:pPr indent="-285750" lvl="2" marL="476250" marR="0" rtl="0" algn="just">
              <a:lnSpc>
                <a:spcPct val="100000"/>
              </a:lnSpc>
              <a:spcBef>
                <a:spcPts val="600"/>
              </a:spcBef>
              <a:spcAft>
                <a:spcPts val="0"/>
              </a:spcAft>
              <a:buClr>
                <a:srgbClr val="FFFF00"/>
              </a:buClr>
              <a:buSzPts val="1600"/>
              <a:buFont typeface="Arial"/>
              <a:buChar char="•"/>
            </a:pPr>
            <a:r>
              <a:rPr b="0" i="0" lang="en-US" sz="1600" u="none" cap="none" strike="noStrike">
                <a:solidFill>
                  <a:srgbClr val="FFFF00"/>
                </a:solidFill>
                <a:latin typeface="Gill Sans"/>
                <a:ea typeface="Gill Sans"/>
                <a:cs typeface="Gill Sans"/>
                <a:sym typeface="Gill Sans"/>
              </a:rPr>
              <a:t>Effective decision making to warn  </a:t>
            </a:r>
            <a:r>
              <a:rPr b="0" i="0" lang="en-US" sz="1600" u="none" cap="none" strike="noStrike">
                <a:solidFill>
                  <a:srgbClr val="FFFFFF"/>
                </a:solidFill>
                <a:latin typeface="Gill Sans"/>
                <a:ea typeface="Gill Sans"/>
                <a:cs typeface="Gill Sans"/>
                <a:sym typeface="Gill Sans"/>
              </a:rPr>
              <a:t>- National/local tsunami warning chains and procedures; Decision support tools; Capacity building </a:t>
            </a:r>
            <a:endParaRPr b="0" i="0" sz="1400" u="none" cap="none" strike="noStrike">
              <a:solidFill>
                <a:srgbClr val="000000"/>
              </a:solidFill>
              <a:latin typeface="Arial"/>
              <a:ea typeface="Arial"/>
              <a:cs typeface="Arial"/>
              <a:sym typeface="Arial"/>
            </a:endParaRPr>
          </a:p>
          <a:p>
            <a:pPr indent="-285750" lvl="2" marL="476250" marR="0" rtl="0" algn="just">
              <a:lnSpc>
                <a:spcPct val="100000"/>
              </a:lnSpc>
              <a:spcBef>
                <a:spcPts val="600"/>
              </a:spcBef>
              <a:spcAft>
                <a:spcPts val="0"/>
              </a:spcAft>
              <a:buClr>
                <a:srgbClr val="FFFF00"/>
              </a:buClr>
              <a:buSzPts val="1600"/>
              <a:buFont typeface="Arial"/>
              <a:buChar char="•"/>
            </a:pPr>
            <a:r>
              <a:rPr b="0" i="0" lang="en-US" sz="1600" u="none" cap="none" strike="noStrike">
                <a:solidFill>
                  <a:srgbClr val="FFFF00"/>
                </a:solidFill>
                <a:latin typeface="Gill Sans"/>
                <a:ea typeface="Gill Sans"/>
                <a:cs typeface="Gill Sans"/>
                <a:sym typeface="Gill Sans"/>
              </a:rPr>
              <a:t>Effective construction of warnings </a:t>
            </a:r>
            <a:r>
              <a:rPr b="0" i="0" lang="en-US" sz="1600" u="none" cap="none" strike="noStrike">
                <a:solidFill>
                  <a:srgbClr val="FFFFFF"/>
                </a:solidFill>
                <a:latin typeface="Gill Sans"/>
                <a:ea typeface="Gill Sans"/>
                <a:cs typeface="Gill Sans"/>
                <a:sym typeface="Gill Sans"/>
              </a:rPr>
              <a:t>– Time constraints, Inclusive, Actionable content </a:t>
            </a:r>
            <a:endParaRPr b="0" i="0" sz="1400" u="none" cap="none" strike="noStrike">
              <a:solidFill>
                <a:srgbClr val="000000"/>
              </a:solidFill>
              <a:latin typeface="Arial"/>
              <a:ea typeface="Arial"/>
              <a:cs typeface="Arial"/>
              <a:sym typeface="Arial"/>
            </a:endParaRPr>
          </a:p>
          <a:p>
            <a:pPr indent="-285750" lvl="2" marL="476250" marR="0" rtl="0" algn="just">
              <a:lnSpc>
                <a:spcPct val="100000"/>
              </a:lnSpc>
              <a:spcBef>
                <a:spcPts val="600"/>
              </a:spcBef>
              <a:spcAft>
                <a:spcPts val="0"/>
              </a:spcAft>
              <a:buClr>
                <a:srgbClr val="FFFF00"/>
              </a:buClr>
              <a:buSzPts val="1600"/>
              <a:buFont typeface="Arial"/>
              <a:buChar char="•"/>
            </a:pPr>
            <a:r>
              <a:rPr b="0" i="0" lang="en-US" sz="1600" u="none" cap="none" strike="noStrike">
                <a:solidFill>
                  <a:srgbClr val="FFFF00"/>
                </a:solidFill>
                <a:latin typeface="Gill Sans"/>
                <a:ea typeface="Gill Sans"/>
                <a:cs typeface="Gill Sans"/>
                <a:sym typeface="Gill Sans"/>
              </a:rPr>
              <a:t>Effective dissemination and communication of warnings </a:t>
            </a:r>
            <a:r>
              <a:rPr b="0" i="0" lang="en-US" sz="1600" u="none" cap="none" strike="noStrike">
                <a:solidFill>
                  <a:srgbClr val="FFFFFF"/>
                </a:solidFill>
                <a:latin typeface="Gill Sans"/>
                <a:ea typeface="Gill Sans"/>
                <a:cs typeface="Gill Sans"/>
                <a:sym typeface="Gill Sans"/>
              </a:rPr>
              <a:t>– Institutional capacity, Communication mechanisms, Multi-Hazard Warning Systems, Multiple sources of information</a:t>
            </a:r>
            <a:endParaRPr b="0" i="0" sz="1600" u="none" cap="none" strike="noStrike">
              <a:solidFill>
                <a:srgbClr val="000000"/>
              </a:solidFill>
              <a:latin typeface="Gill Sans"/>
              <a:ea typeface="Gill Sans"/>
              <a:cs typeface="Gill Sans"/>
              <a:sym typeface="Gill Sans"/>
            </a:endParaRPr>
          </a:p>
        </p:txBody>
      </p:sp>
      <p:sp>
        <p:nvSpPr>
          <p:cNvPr id="184" name="Google Shape;184;p22"/>
          <p:cNvSpPr txBox="1"/>
          <p:nvPr/>
        </p:nvSpPr>
        <p:spPr>
          <a:xfrm>
            <a:off x="0" y="535394"/>
            <a:ext cx="12192000" cy="618362"/>
          </a:xfrm>
          <a:prstGeom prst="rect">
            <a:avLst/>
          </a:prstGeom>
          <a:noFill/>
          <a:ln>
            <a:noFill/>
          </a:ln>
        </p:spPr>
        <p:txBody>
          <a:bodyPr anchorCtr="0" anchor="b" bIns="45700" lIns="91425" spcFirstLastPara="1" rIns="91425" wrap="square" tIns="45700">
            <a:normAutofit/>
          </a:bodyPr>
          <a:lstStyle/>
          <a:p>
            <a:pPr indent="0" lvl="0" marL="0" marR="0" rtl="0" algn="ctr">
              <a:lnSpc>
                <a:spcPct val="80000"/>
              </a:lnSpc>
              <a:spcBef>
                <a:spcPts val="0"/>
              </a:spcBef>
              <a:spcAft>
                <a:spcPts val="0"/>
              </a:spcAft>
              <a:buClr>
                <a:srgbClr val="099BDD"/>
              </a:buClr>
              <a:buSzPts val="3200"/>
              <a:buFont typeface="Gill Sans"/>
              <a:buNone/>
            </a:pPr>
            <a:r>
              <a:rPr b="1" i="0" lang="en-US" sz="3200" u="none" cap="none" strike="noStrike">
                <a:solidFill>
                  <a:srgbClr val="099BDD"/>
                </a:solidFill>
                <a:latin typeface="Gill Sans"/>
                <a:ea typeface="Gill Sans"/>
                <a:cs typeface="Gill Sans"/>
                <a:sym typeface="Gill Sans"/>
              </a:rPr>
              <a:t>Tsunami Warning, Dissemination and Communication – Goals</a:t>
            </a:r>
            <a:endParaRPr b="0" i="0" sz="1400" u="none" cap="none" strike="noStrike">
              <a:solidFill>
                <a:srgbClr val="000000"/>
              </a:solidFill>
              <a:latin typeface="Arial"/>
              <a:ea typeface="Arial"/>
              <a:cs typeface="Arial"/>
              <a:sym typeface="Arial"/>
            </a:endParaRPr>
          </a:p>
        </p:txBody>
      </p:sp>
      <p:pic>
        <p:nvPicPr>
          <p:cNvPr id="185" name="Google Shape;185;p22"/>
          <p:cNvPicPr preferRelativeResize="0"/>
          <p:nvPr/>
        </p:nvPicPr>
        <p:blipFill rotWithShape="1">
          <a:blip r:embed="rId3">
            <a:alphaModFix/>
          </a:blip>
          <a:srcRect b="0" l="0" r="0" t="0"/>
          <a:stretch/>
        </p:blipFill>
        <p:spPr>
          <a:xfrm>
            <a:off x="8064131" y="2005163"/>
            <a:ext cx="3523793" cy="485283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0" name="Shape 190"/>
        <p:cNvGrpSpPr/>
        <p:nvPr/>
      </p:nvGrpSpPr>
      <p:grpSpPr>
        <a:xfrm>
          <a:off x="0" y="0"/>
          <a:ext cx="0" cy="0"/>
          <a:chOff x="0" y="0"/>
          <a:chExt cx="0" cy="0"/>
        </a:xfrm>
      </p:grpSpPr>
      <p:sp>
        <p:nvSpPr>
          <p:cNvPr id="191" name="Google Shape;191;p25"/>
          <p:cNvSpPr/>
          <p:nvPr/>
        </p:nvSpPr>
        <p:spPr>
          <a:xfrm>
            <a:off x="3048" y="2059012"/>
            <a:ext cx="12188952" cy="1828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2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193" name="Google Shape;193;p25"/>
          <p:cNvSpPr/>
          <p:nvPr/>
        </p:nvSpPr>
        <p:spPr>
          <a:xfrm>
            <a:off x="0" y="0"/>
            <a:ext cx="12192000" cy="17325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194" name="Google Shape;194;p25"/>
          <p:cNvSpPr/>
          <p:nvPr/>
        </p:nvSpPr>
        <p:spPr>
          <a:xfrm>
            <a:off x="0" y="6373369"/>
            <a:ext cx="12192000" cy="48463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195" name="Google Shape;195;p25"/>
          <p:cNvSpPr txBox="1"/>
          <p:nvPr/>
        </p:nvSpPr>
        <p:spPr>
          <a:xfrm>
            <a:off x="88654" y="759261"/>
            <a:ext cx="11671546" cy="5501839"/>
          </a:xfrm>
          <a:prstGeom prst="rect">
            <a:avLst/>
          </a:prstGeom>
          <a:solidFill>
            <a:schemeClr val="lt1"/>
          </a:solidFill>
          <a:ln>
            <a:noFill/>
          </a:ln>
        </p:spPr>
        <p:txBody>
          <a:bodyPr anchorCtr="0" anchor="t" bIns="45700" lIns="91425" spcFirstLastPara="1" rIns="91425" wrap="square" tIns="45700">
            <a:noAutofit/>
          </a:bodyPr>
          <a:lstStyle/>
          <a:p>
            <a:pPr indent="0" lvl="1" marL="177800" marR="0" rtl="0" algn="just">
              <a:lnSpc>
                <a:spcPct val="100000"/>
              </a:lnSpc>
              <a:spcBef>
                <a:spcPts val="0"/>
              </a:spcBef>
              <a:spcAft>
                <a:spcPts val="0"/>
              </a:spcAft>
              <a:buClr>
                <a:srgbClr val="C00000"/>
              </a:buClr>
              <a:buSzPts val="1600"/>
              <a:buFont typeface="Arial"/>
              <a:buNone/>
            </a:pPr>
            <a:r>
              <a:rPr b="1" i="0" lang="en-US" sz="1600" u="none" cap="none" strike="noStrike">
                <a:solidFill>
                  <a:srgbClr val="C00000"/>
                </a:solidFill>
                <a:latin typeface="Gill Sans"/>
                <a:ea typeface="Gill Sans"/>
                <a:cs typeface="Gill Sans"/>
                <a:sym typeface="Gill Sans"/>
              </a:rPr>
              <a:t>Aspirational social outcome of the Ocean Decade Tsunami Programme is that 100% of communities at risk from tsunamis are prepared for and resilient to tsunamis by 2030 through efforts like the IOC-UNESCO Tsunami Ready Recognition Programme</a:t>
            </a:r>
            <a:endParaRPr b="0" i="0" sz="1400" u="none" cap="none" strike="noStrike">
              <a:solidFill>
                <a:srgbClr val="000000"/>
              </a:solidFill>
              <a:latin typeface="Arial"/>
              <a:ea typeface="Arial"/>
              <a:cs typeface="Arial"/>
              <a:sym typeface="Arial"/>
            </a:endParaRPr>
          </a:p>
          <a:p>
            <a:pPr indent="0" lvl="1" marL="177800" marR="0" rtl="0" algn="just">
              <a:lnSpc>
                <a:spcPct val="100000"/>
              </a:lnSpc>
              <a:spcBef>
                <a:spcPts val="600"/>
              </a:spcBef>
              <a:spcAft>
                <a:spcPts val="0"/>
              </a:spcAft>
              <a:buClr>
                <a:srgbClr val="000000"/>
              </a:buClr>
              <a:buSzPts val="1600"/>
              <a:buFont typeface="Arial"/>
              <a:buNone/>
            </a:pPr>
            <a:r>
              <a:rPr b="1" i="0" lang="en-US" sz="1600" u="none" cap="none" strike="noStrike">
                <a:solidFill>
                  <a:srgbClr val="000000"/>
                </a:solidFill>
                <a:latin typeface="Gill Sans"/>
                <a:ea typeface="Gill Sans"/>
                <a:cs typeface="Gill Sans"/>
                <a:sym typeface="Gill Sans"/>
              </a:rPr>
              <a:t>Key elements to be addressed</a:t>
            </a:r>
            <a:endParaRPr b="0" i="0" sz="1400" u="none" cap="none" strike="noStrike">
              <a:solidFill>
                <a:srgbClr val="000000"/>
              </a:solidFill>
              <a:latin typeface="Arial"/>
              <a:ea typeface="Arial"/>
              <a:cs typeface="Arial"/>
              <a:sym typeface="Arial"/>
            </a:endParaRPr>
          </a:p>
          <a:p>
            <a:pPr indent="-363538" lvl="2" marL="715963" marR="0" rtl="0" algn="just">
              <a:lnSpc>
                <a:spcPct val="100000"/>
              </a:lnSpc>
              <a:spcBef>
                <a:spcPts val="600"/>
              </a:spcBef>
              <a:spcAft>
                <a:spcPts val="0"/>
              </a:spcAft>
              <a:buClr>
                <a:srgbClr val="C00000"/>
              </a:buClr>
              <a:buSzPts val="1600"/>
              <a:buFont typeface="Noto Sans Symbols"/>
              <a:buChar char="▪"/>
            </a:pPr>
            <a:r>
              <a:rPr b="1" i="0" lang="en-US" sz="1600" u="none" cap="none" strike="noStrike">
                <a:solidFill>
                  <a:srgbClr val="C00000"/>
                </a:solidFill>
                <a:latin typeface="Gill Sans"/>
                <a:ea typeface="Gill Sans"/>
                <a:cs typeface="Gill Sans"/>
                <a:sym typeface="Gill Sans"/>
              </a:rPr>
              <a:t>Risk Perception and Awareness </a:t>
            </a:r>
            <a:r>
              <a:rPr b="0" i="0" lang="en-US" sz="1600" u="none" cap="none" strike="noStrike">
                <a:solidFill>
                  <a:srgbClr val="000000"/>
                </a:solidFill>
                <a:latin typeface="Gill Sans"/>
                <a:ea typeface="Gill Sans"/>
                <a:cs typeface="Gill Sans"/>
                <a:sym typeface="Gill Sans"/>
              </a:rPr>
              <a:t>– Risk perception studies need to be encouraged across all regions and targeted for the ODTP</a:t>
            </a:r>
            <a:endParaRPr b="0" i="0" sz="1400" u="none" cap="none" strike="noStrike">
              <a:solidFill>
                <a:srgbClr val="000000"/>
              </a:solidFill>
              <a:latin typeface="Arial"/>
              <a:ea typeface="Arial"/>
              <a:cs typeface="Arial"/>
              <a:sym typeface="Arial"/>
            </a:endParaRPr>
          </a:p>
          <a:p>
            <a:pPr indent="-363538" lvl="2" marL="715963" marR="0" rtl="0" algn="just">
              <a:lnSpc>
                <a:spcPct val="100000"/>
              </a:lnSpc>
              <a:spcBef>
                <a:spcPts val="600"/>
              </a:spcBef>
              <a:spcAft>
                <a:spcPts val="0"/>
              </a:spcAft>
              <a:buClr>
                <a:srgbClr val="C00000"/>
              </a:buClr>
              <a:buSzPts val="1600"/>
              <a:buFont typeface="Noto Sans Symbols"/>
              <a:buChar char="▪"/>
            </a:pPr>
            <a:r>
              <a:rPr b="1" i="0" lang="en-US" sz="1600" u="none" cap="none" strike="noStrike">
                <a:solidFill>
                  <a:srgbClr val="C00000"/>
                </a:solidFill>
                <a:latin typeface="Gill Sans"/>
                <a:ea typeface="Gill Sans"/>
                <a:cs typeface="Gill Sans"/>
                <a:sym typeface="Gill Sans"/>
              </a:rPr>
              <a:t>Preparedness</a:t>
            </a:r>
            <a:endParaRPr b="0" i="0" sz="1600" u="none" cap="none" strike="noStrike">
              <a:solidFill>
                <a:srgbClr val="000000"/>
              </a:solidFill>
              <a:latin typeface="Gill Sans"/>
              <a:ea typeface="Gill Sans"/>
              <a:cs typeface="Gill Sans"/>
              <a:sym typeface="Gill Sans"/>
            </a:endParaRPr>
          </a:p>
          <a:p>
            <a:pPr indent="-285750" lvl="3" marL="1168400" marR="0" rtl="0" algn="just">
              <a:lnSpc>
                <a:spcPct val="100000"/>
              </a:lnSpc>
              <a:spcBef>
                <a:spcPts val="600"/>
              </a:spcBef>
              <a:spcAft>
                <a:spcPts val="0"/>
              </a:spcAft>
              <a:buClr>
                <a:srgbClr val="000000"/>
              </a:buClr>
              <a:buSzPts val="1400"/>
              <a:buFont typeface="Courier New"/>
              <a:buChar char="o"/>
            </a:pPr>
            <a:r>
              <a:rPr b="0" i="0" lang="en-US" sz="1400" u="none" cap="none" strike="noStrike">
                <a:solidFill>
                  <a:srgbClr val="000000"/>
                </a:solidFill>
                <a:latin typeface="Gill Sans"/>
                <a:ea typeface="Gill Sans"/>
                <a:cs typeface="Gill Sans"/>
                <a:sym typeface="Gill Sans"/>
              </a:rPr>
              <a:t>All at-risk communities have tsunami evacuation maps</a:t>
            </a:r>
            <a:endParaRPr b="0" i="0" sz="1400" u="none" cap="none" strike="noStrike">
              <a:solidFill>
                <a:srgbClr val="000000"/>
              </a:solidFill>
              <a:latin typeface="Arial"/>
              <a:ea typeface="Arial"/>
              <a:cs typeface="Arial"/>
              <a:sym typeface="Arial"/>
            </a:endParaRPr>
          </a:p>
          <a:p>
            <a:pPr indent="-285750" lvl="3" marL="1168400" marR="0" rtl="0" algn="just">
              <a:lnSpc>
                <a:spcPct val="100000"/>
              </a:lnSpc>
              <a:spcBef>
                <a:spcPts val="600"/>
              </a:spcBef>
              <a:spcAft>
                <a:spcPts val="0"/>
              </a:spcAft>
              <a:buClr>
                <a:srgbClr val="000000"/>
              </a:buClr>
              <a:buSzPts val="1400"/>
              <a:buFont typeface="Courier New"/>
              <a:buChar char="o"/>
            </a:pPr>
            <a:r>
              <a:rPr b="0" i="0" lang="en-US" sz="1400" u="none" cap="none" strike="noStrike">
                <a:solidFill>
                  <a:srgbClr val="000000"/>
                </a:solidFill>
                <a:latin typeface="Gill Sans"/>
                <a:ea typeface="Gill Sans"/>
                <a:cs typeface="Gill Sans"/>
                <a:sym typeface="Gill Sans"/>
              </a:rPr>
              <a:t>Public display of tsunami information </a:t>
            </a:r>
            <a:endParaRPr b="0" i="0" sz="1400" u="none" cap="none" strike="noStrike">
              <a:solidFill>
                <a:srgbClr val="000000"/>
              </a:solidFill>
              <a:latin typeface="Arial"/>
              <a:ea typeface="Arial"/>
              <a:cs typeface="Arial"/>
              <a:sym typeface="Arial"/>
            </a:endParaRPr>
          </a:p>
          <a:p>
            <a:pPr indent="-285750" lvl="3" marL="1168400" marR="0" rtl="0" algn="just">
              <a:lnSpc>
                <a:spcPct val="100000"/>
              </a:lnSpc>
              <a:spcBef>
                <a:spcPts val="600"/>
              </a:spcBef>
              <a:spcAft>
                <a:spcPts val="0"/>
              </a:spcAft>
              <a:buClr>
                <a:srgbClr val="000000"/>
              </a:buClr>
              <a:buSzPts val="1400"/>
              <a:buFont typeface="Courier New"/>
              <a:buChar char="o"/>
            </a:pPr>
            <a:r>
              <a:rPr b="0" i="0" lang="en-US" sz="1400" u="none" cap="none" strike="noStrike">
                <a:solidFill>
                  <a:srgbClr val="000000"/>
                </a:solidFill>
                <a:latin typeface="Gill Sans"/>
                <a:ea typeface="Gill Sans"/>
                <a:cs typeface="Gill Sans"/>
                <a:sym typeface="Gill Sans"/>
              </a:rPr>
              <a:t>Locally relevant education and awareness resources </a:t>
            </a:r>
            <a:endParaRPr b="0" i="0" sz="1400" u="none" cap="none" strike="noStrike">
              <a:solidFill>
                <a:srgbClr val="000000"/>
              </a:solidFill>
              <a:latin typeface="Arial"/>
              <a:ea typeface="Arial"/>
              <a:cs typeface="Arial"/>
              <a:sym typeface="Arial"/>
            </a:endParaRPr>
          </a:p>
          <a:p>
            <a:pPr indent="-285750" lvl="3" marL="1168400" marR="0" rtl="0" algn="just">
              <a:lnSpc>
                <a:spcPct val="100000"/>
              </a:lnSpc>
              <a:spcBef>
                <a:spcPts val="600"/>
              </a:spcBef>
              <a:spcAft>
                <a:spcPts val="0"/>
              </a:spcAft>
              <a:buClr>
                <a:srgbClr val="000000"/>
              </a:buClr>
              <a:buSzPts val="1400"/>
              <a:buFont typeface="Courier New"/>
              <a:buChar char="o"/>
            </a:pPr>
            <a:r>
              <a:rPr b="0" i="0" lang="en-US" sz="1400" u="none" cap="none" strike="noStrike">
                <a:solidFill>
                  <a:srgbClr val="000000"/>
                </a:solidFill>
                <a:latin typeface="Gill Sans"/>
                <a:ea typeface="Gill Sans"/>
                <a:cs typeface="Gill Sans"/>
                <a:sym typeface="Gill Sans"/>
              </a:rPr>
              <a:t>promote communities to actively participate in the World Tsunami Awareness Day (5 November) </a:t>
            </a:r>
            <a:endParaRPr b="0" i="0" sz="1400" u="none" cap="none" strike="noStrike">
              <a:solidFill>
                <a:srgbClr val="000000"/>
              </a:solidFill>
              <a:latin typeface="Arial"/>
              <a:ea typeface="Arial"/>
              <a:cs typeface="Arial"/>
              <a:sym typeface="Arial"/>
            </a:endParaRPr>
          </a:p>
          <a:p>
            <a:pPr indent="-285750" lvl="3" marL="1168400" marR="0" rtl="0" algn="just">
              <a:lnSpc>
                <a:spcPct val="100000"/>
              </a:lnSpc>
              <a:spcBef>
                <a:spcPts val="600"/>
              </a:spcBef>
              <a:spcAft>
                <a:spcPts val="0"/>
              </a:spcAft>
              <a:buClr>
                <a:srgbClr val="000000"/>
              </a:buClr>
              <a:buSzPts val="1400"/>
              <a:buFont typeface="Courier New"/>
              <a:buChar char="o"/>
            </a:pPr>
            <a:r>
              <a:rPr b="0" i="0" lang="en-US" sz="1400" u="none" cap="none" strike="noStrike">
                <a:solidFill>
                  <a:srgbClr val="000000"/>
                </a:solidFill>
                <a:latin typeface="Gill Sans"/>
                <a:ea typeface="Gill Sans"/>
                <a:cs typeface="Gill Sans"/>
                <a:sym typeface="Gill Sans"/>
              </a:rPr>
              <a:t>100% of communities at risk conduct a local tsunami exercise every two years</a:t>
            </a:r>
            <a:endParaRPr b="0" i="0" sz="1400" u="none" cap="none" strike="noStrike">
              <a:solidFill>
                <a:srgbClr val="000000"/>
              </a:solidFill>
              <a:latin typeface="Gill Sans"/>
              <a:ea typeface="Gill Sans"/>
              <a:cs typeface="Gill Sans"/>
              <a:sym typeface="Gill Sans"/>
            </a:endParaRPr>
          </a:p>
          <a:p>
            <a:pPr indent="-354013" lvl="1" marL="715963" marR="0" rtl="0" algn="just">
              <a:lnSpc>
                <a:spcPct val="100000"/>
              </a:lnSpc>
              <a:spcBef>
                <a:spcPts val="600"/>
              </a:spcBef>
              <a:spcAft>
                <a:spcPts val="0"/>
              </a:spcAft>
              <a:buClr>
                <a:srgbClr val="C00000"/>
              </a:buClr>
              <a:buSzPts val="1600"/>
              <a:buFont typeface="Noto Sans Symbols"/>
              <a:buChar char="▪"/>
            </a:pPr>
            <a:r>
              <a:rPr b="1" i="0" lang="en-US" sz="1600" u="none" cap="none" strike="noStrike">
                <a:solidFill>
                  <a:srgbClr val="C00000"/>
                </a:solidFill>
                <a:latin typeface="Gill Sans"/>
                <a:ea typeface="Gill Sans"/>
                <a:cs typeface="Gill Sans"/>
                <a:sym typeface="Gill Sans"/>
              </a:rPr>
              <a:t>Response Capability</a:t>
            </a:r>
            <a:endParaRPr b="0" i="0" sz="1600" u="none" cap="none" strike="noStrike">
              <a:solidFill>
                <a:srgbClr val="000000"/>
              </a:solidFill>
              <a:latin typeface="Gill Sans"/>
              <a:ea typeface="Gill Sans"/>
              <a:cs typeface="Gill Sans"/>
              <a:sym typeface="Gill Sans"/>
            </a:endParaRPr>
          </a:p>
          <a:p>
            <a:pPr indent="-285750" lvl="1" marL="1168400" marR="0" rtl="0" algn="just">
              <a:lnSpc>
                <a:spcPct val="100000"/>
              </a:lnSpc>
              <a:spcBef>
                <a:spcPts val="600"/>
              </a:spcBef>
              <a:spcAft>
                <a:spcPts val="0"/>
              </a:spcAft>
              <a:buClr>
                <a:srgbClr val="000000"/>
              </a:buClr>
              <a:buSzPts val="1400"/>
              <a:buFont typeface="Courier New"/>
              <a:buChar char="o"/>
            </a:pPr>
            <a:r>
              <a:rPr b="0" i="0" lang="en-US" sz="1400" u="none" cap="none" strike="noStrike">
                <a:solidFill>
                  <a:srgbClr val="000000"/>
                </a:solidFill>
                <a:latin typeface="Gill Sans"/>
                <a:ea typeface="Gill Sans"/>
                <a:cs typeface="Gill Sans"/>
                <a:sym typeface="Gill Sans"/>
              </a:rPr>
              <a:t>All countries with tsunami risk should have agreed parameters at the national and local level for warning and have approved response plans. Inclusiveness should be addressed in these plans</a:t>
            </a:r>
            <a:endParaRPr b="0" i="0" sz="1400" u="none" cap="none" strike="noStrike">
              <a:solidFill>
                <a:srgbClr val="000000"/>
              </a:solidFill>
              <a:latin typeface="Arial"/>
              <a:ea typeface="Arial"/>
              <a:cs typeface="Arial"/>
              <a:sym typeface="Arial"/>
            </a:endParaRPr>
          </a:p>
          <a:p>
            <a:pPr indent="-285750" lvl="1" marL="1168400" marR="0" rtl="0" algn="just">
              <a:lnSpc>
                <a:spcPct val="100000"/>
              </a:lnSpc>
              <a:spcBef>
                <a:spcPts val="600"/>
              </a:spcBef>
              <a:spcAft>
                <a:spcPts val="0"/>
              </a:spcAft>
              <a:buClr>
                <a:srgbClr val="000000"/>
              </a:buClr>
              <a:buSzPts val="1400"/>
              <a:buFont typeface="Courier New"/>
              <a:buChar char="o"/>
            </a:pPr>
            <a:r>
              <a:rPr b="0" i="0" lang="en-US" sz="1400" u="none" cap="none" strike="noStrike">
                <a:solidFill>
                  <a:srgbClr val="000000"/>
                </a:solidFill>
                <a:latin typeface="Gill Sans"/>
                <a:ea typeface="Gill Sans"/>
                <a:cs typeface="Gill Sans"/>
                <a:sym typeface="Gill Sans"/>
              </a:rPr>
              <a:t>100% of at-risk communities have multiple effective and sustainable communication methods in place</a:t>
            </a:r>
            <a:endParaRPr b="0" i="0" sz="1400" u="none" cap="none" strike="noStrike">
              <a:solidFill>
                <a:srgbClr val="000000"/>
              </a:solidFill>
              <a:latin typeface="Arial"/>
              <a:ea typeface="Arial"/>
              <a:cs typeface="Arial"/>
              <a:sym typeface="Arial"/>
            </a:endParaRPr>
          </a:p>
          <a:p>
            <a:pPr indent="-363538" lvl="2" marL="715963" marR="0" rtl="0" algn="just">
              <a:lnSpc>
                <a:spcPct val="100000"/>
              </a:lnSpc>
              <a:spcBef>
                <a:spcPts val="600"/>
              </a:spcBef>
              <a:spcAft>
                <a:spcPts val="0"/>
              </a:spcAft>
              <a:buClr>
                <a:srgbClr val="C00000"/>
              </a:buClr>
              <a:buSzPts val="1600"/>
              <a:buFont typeface="Noto Sans Symbols"/>
              <a:buChar char="▪"/>
            </a:pPr>
            <a:r>
              <a:rPr b="1" i="0" lang="en-US" sz="1600" u="none" cap="none" strike="noStrike">
                <a:solidFill>
                  <a:srgbClr val="C00000"/>
                </a:solidFill>
                <a:latin typeface="Gill Sans"/>
                <a:ea typeface="Gill Sans"/>
                <a:cs typeface="Gill Sans"/>
                <a:sym typeface="Gill Sans"/>
              </a:rPr>
              <a:t>Mitigation</a:t>
            </a:r>
            <a:endParaRPr b="0" i="0" sz="1600" u="none" cap="none" strike="noStrike">
              <a:solidFill>
                <a:srgbClr val="000000"/>
              </a:solidFill>
              <a:latin typeface="Gill Sans"/>
              <a:ea typeface="Gill Sans"/>
              <a:cs typeface="Gill Sans"/>
              <a:sym typeface="Gill Sans"/>
            </a:endParaRPr>
          </a:p>
          <a:p>
            <a:pPr indent="-285750" lvl="3" marL="1168400" marR="0" rtl="0" algn="just">
              <a:lnSpc>
                <a:spcPct val="100000"/>
              </a:lnSpc>
              <a:spcBef>
                <a:spcPts val="600"/>
              </a:spcBef>
              <a:spcAft>
                <a:spcPts val="0"/>
              </a:spcAft>
              <a:buClr>
                <a:srgbClr val="000000"/>
              </a:buClr>
              <a:buSzPts val="1400"/>
              <a:buFont typeface="Courier New"/>
              <a:buChar char="o"/>
            </a:pPr>
            <a:r>
              <a:rPr b="0" i="0" lang="en-US" sz="1400" u="none" cap="none" strike="noStrike">
                <a:solidFill>
                  <a:srgbClr val="000000"/>
                </a:solidFill>
                <a:latin typeface="Gill Sans"/>
                <a:ea typeface="Gill Sans"/>
                <a:cs typeface="Gill Sans"/>
                <a:sym typeface="Gill Sans"/>
              </a:rPr>
              <a:t>Communities have access to an inventory of best practices of plans and structural and nature-based solutions and that more communities have implemented plans and measures to minimize impacts to critical infrastructure and marine assets from tsunamis and other coastal hazards, and importantly mainstreaming disaster risk reduction into urban planning</a:t>
            </a:r>
            <a:endParaRPr b="0" i="0" sz="1800" u="none" cap="none" strike="noStrike">
              <a:solidFill>
                <a:srgbClr val="000000"/>
              </a:solidFill>
              <a:latin typeface="Gill Sans"/>
              <a:ea typeface="Gill Sans"/>
              <a:cs typeface="Gill Sans"/>
              <a:sym typeface="Gill Sans"/>
            </a:endParaRPr>
          </a:p>
          <a:p>
            <a:pPr indent="-196850" lvl="1" marL="987425" marR="0" rtl="0" algn="just">
              <a:lnSpc>
                <a:spcPct val="100000"/>
              </a:lnSpc>
              <a:spcBef>
                <a:spcPts val="600"/>
              </a:spcBef>
              <a:spcAft>
                <a:spcPts val="0"/>
              </a:spcAft>
              <a:buClr>
                <a:srgbClr val="0070C0"/>
              </a:buClr>
              <a:buSzPts val="1400"/>
              <a:buFont typeface="Courier New"/>
              <a:buNone/>
            </a:pPr>
            <a:r>
              <a:t/>
            </a:r>
            <a:endParaRPr b="0" i="0" sz="1400" u="none" cap="none" strike="noStrike">
              <a:solidFill>
                <a:srgbClr val="000000"/>
              </a:solidFill>
              <a:latin typeface="Gill Sans"/>
              <a:ea typeface="Gill Sans"/>
              <a:cs typeface="Gill Sans"/>
              <a:sym typeface="Gill Sans"/>
            </a:endParaRPr>
          </a:p>
          <a:p>
            <a:pPr indent="-171450" lvl="1" marL="742950" marR="0" rtl="0" algn="just">
              <a:lnSpc>
                <a:spcPct val="100000"/>
              </a:lnSpc>
              <a:spcBef>
                <a:spcPts val="600"/>
              </a:spcBef>
              <a:spcAft>
                <a:spcPts val="0"/>
              </a:spcAft>
              <a:buClr>
                <a:srgbClr val="0070C0"/>
              </a:buClr>
              <a:buSzPts val="1800"/>
              <a:buFont typeface="Noto Sans Symbols"/>
              <a:buNone/>
            </a:pPr>
            <a:r>
              <a:t/>
            </a:r>
            <a:endParaRPr b="0" i="0" sz="1800" u="none" cap="none" strike="noStrike">
              <a:solidFill>
                <a:srgbClr val="000000"/>
              </a:solidFill>
              <a:latin typeface="Gill Sans"/>
              <a:ea typeface="Gill Sans"/>
              <a:cs typeface="Gill Sans"/>
              <a:sym typeface="Gill Sans"/>
            </a:endParaRPr>
          </a:p>
        </p:txBody>
      </p:sp>
      <p:sp>
        <p:nvSpPr>
          <p:cNvPr id="196" name="Google Shape;196;p25"/>
          <p:cNvSpPr txBox="1"/>
          <p:nvPr/>
        </p:nvSpPr>
        <p:spPr>
          <a:xfrm>
            <a:off x="88654" y="64404"/>
            <a:ext cx="11771635" cy="662672"/>
          </a:xfrm>
          <a:prstGeom prst="rect">
            <a:avLst/>
          </a:prstGeom>
          <a:noFill/>
          <a:ln>
            <a:noFill/>
          </a:ln>
        </p:spPr>
        <p:txBody>
          <a:bodyPr anchorCtr="0" anchor="b" bIns="45700" lIns="91425" spcFirstLastPara="1" rIns="91425" wrap="square" tIns="45700">
            <a:normAutofit/>
          </a:bodyPr>
          <a:lstStyle/>
          <a:p>
            <a:pPr indent="0" lvl="0" marL="0" marR="0" rtl="0" algn="ctr">
              <a:lnSpc>
                <a:spcPct val="80000"/>
              </a:lnSpc>
              <a:spcBef>
                <a:spcPts val="0"/>
              </a:spcBef>
              <a:spcAft>
                <a:spcPts val="0"/>
              </a:spcAft>
              <a:buClr>
                <a:srgbClr val="099BDD"/>
              </a:buClr>
              <a:buSzPts val="2800"/>
              <a:buFont typeface="Gill Sans"/>
              <a:buNone/>
            </a:pPr>
            <a:r>
              <a:rPr b="1" i="0" lang="en-US" sz="2800" u="none" cap="none" strike="noStrike">
                <a:solidFill>
                  <a:srgbClr val="099BDD"/>
                </a:solidFill>
                <a:latin typeface="Gill Sans"/>
                <a:ea typeface="Gill Sans"/>
                <a:cs typeface="Gill Sans"/>
                <a:sym typeface="Gill Sans"/>
              </a:rPr>
              <a:t>Preparedness and Response Capabilities - Goals</a:t>
            </a:r>
            <a:endParaRPr b="0" i="0" sz="1400" u="none" cap="none" strike="noStrike">
              <a:solidFill>
                <a:srgbClr val="000000"/>
              </a:solidFill>
              <a:latin typeface="Arial"/>
              <a:ea typeface="Arial"/>
              <a:cs typeface="Arial"/>
              <a:sym typeface="Arial"/>
            </a:endParaRPr>
          </a:p>
        </p:txBody>
      </p:sp>
      <p:pic>
        <p:nvPicPr>
          <p:cNvPr id="197" name="Google Shape;197;p25"/>
          <p:cNvPicPr preferRelativeResize="0"/>
          <p:nvPr/>
        </p:nvPicPr>
        <p:blipFill rotWithShape="1">
          <a:blip r:embed="rId3">
            <a:alphaModFix/>
          </a:blip>
          <a:srcRect b="0" l="0" r="0" t="0"/>
          <a:stretch/>
        </p:blipFill>
        <p:spPr>
          <a:xfrm>
            <a:off x="8655487" y="2499623"/>
            <a:ext cx="2795638" cy="18288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2" name="Shape 202"/>
        <p:cNvGrpSpPr/>
        <p:nvPr/>
      </p:nvGrpSpPr>
      <p:grpSpPr>
        <a:xfrm>
          <a:off x="0" y="0"/>
          <a:ext cx="0" cy="0"/>
          <a:chOff x="0" y="0"/>
          <a:chExt cx="0" cy="0"/>
        </a:xfrm>
      </p:grpSpPr>
      <p:sp>
        <p:nvSpPr>
          <p:cNvPr id="203" name="Google Shape;203;p32"/>
          <p:cNvSpPr/>
          <p:nvPr/>
        </p:nvSpPr>
        <p:spPr>
          <a:xfrm>
            <a:off x="3048" y="2059012"/>
            <a:ext cx="12188952" cy="1828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3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205" name="Google Shape;205;p32"/>
          <p:cNvSpPr/>
          <p:nvPr/>
        </p:nvSpPr>
        <p:spPr>
          <a:xfrm>
            <a:off x="0" y="0"/>
            <a:ext cx="12192000" cy="17325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206" name="Google Shape;206;p32"/>
          <p:cNvSpPr/>
          <p:nvPr/>
        </p:nvSpPr>
        <p:spPr>
          <a:xfrm>
            <a:off x="0" y="6373369"/>
            <a:ext cx="12192000" cy="48463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orbel"/>
              <a:buNone/>
            </a:pPr>
            <a:r>
              <a:t/>
            </a:r>
            <a:endParaRPr b="0" i="0" sz="1800" u="none" cap="none" strike="noStrike">
              <a:solidFill>
                <a:srgbClr val="FFFFFF"/>
              </a:solidFill>
              <a:latin typeface="Corbel"/>
              <a:ea typeface="Corbel"/>
              <a:cs typeface="Corbel"/>
              <a:sym typeface="Corbel"/>
            </a:endParaRPr>
          </a:p>
        </p:txBody>
      </p:sp>
      <p:sp>
        <p:nvSpPr>
          <p:cNvPr id="207" name="Google Shape;207;p32"/>
          <p:cNvSpPr txBox="1"/>
          <p:nvPr/>
        </p:nvSpPr>
        <p:spPr>
          <a:xfrm>
            <a:off x="0" y="1063617"/>
            <a:ext cx="12188952" cy="2711316"/>
          </a:xfrm>
          <a:prstGeom prst="rect">
            <a:avLst/>
          </a:prstGeom>
          <a:solidFill>
            <a:schemeClr val="lt1"/>
          </a:solidFill>
          <a:ln>
            <a:noFill/>
          </a:ln>
        </p:spPr>
        <p:txBody>
          <a:bodyPr anchorCtr="0" anchor="t" bIns="45700" lIns="91425" spcFirstLastPara="1" rIns="91425" wrap="square" tIns="45700">
            <a:noAutofit/>
          </a:bodyPr>
          <a:lstStyle/>
          <a:p>
            <a:pPr indent="-285750" lvl="1" marL="742950" marR="0" rtl="0" algn="just">
              <a:lnSpc>
                <a:spcPct val="100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Gill Sans"/>
                <a:ea typeface="Gill Sans"/>
                <a:cs typeface="Gill Sans"/>
                <a:sym typeface="Gill Sans"/>
              </a:rPr>
              <a:t>Ensure investment in </a:t>
            </a:r>
            <a:r>
              <a:rPr b="0" i="0" lang="en-US" sz="2000" u="none" cap="none" strike="noStrike">
                <a:solidFill>
                  <a:srgbClr val="C00000"/>
                </a:solidFill>
                <a:latin typeface="Gill Sans"/>
                <a:ea typeface="Gill Sans"/>
                <a:cs typeface="Gill Sans"/>
                <a:sym typeface="Gill Sans"/>
              </a:rPr>
              <a:t>capacity development for the different stakeholders </a:t>
            </a:r>
            <a:r>
              <a:rPr b="0" i="0" lang="en-US" sz="2000" u="none" cap="none" strike="noStrike">
                <a:solidFill>
                  <a:srgbClr val="000000"/>
                </a:solidFill>
                <a:latin typeface="Gill Sans"/>
                <a:ea typeface="Gill Sans"/>
                <a:cs typeface="Gill Sans"/>
                <a:sym typeface="Gill Sans"/>
              </a:rPr>
              <a:t>including the generators and the users of the tsunami early warning system </a:t>
            </a:r>
            <a:endParaRPr b="0" i="0" sz="1400" u="none" cap="none" strike="noStrike">
              <a:solidFill>
                <a:srgbClr val="000000"/>
              </a:solidFill>
              <a:latin typeface="Arial"/>
              <a:ea typeface="Arial"/>
              <a:cs typeface="Arial"/>
              <a:sym typeface="Arial"/>
            </a:endParaRPr>
          </a:p>
          <a:p>
            <a:pPr indent="-285750" lvl="2" marL="1143000" marR="0" rtl="0" algn="just">
              <a:lnSpc>
                <a:spcPct val="100000"/>
              </a:lnSpc>
              <a:spcBef>
                <a:spcPts val="1200"/>
              </a:spcBef>
              <a:spcAft>
                <a:spcPts val="0"/>
              </a:spcAft>
              <a:buClr>
                <a:srgbClr val="000000"/>
              </a:buClr>
              <a:buSzPts val="1800"/>
              <a:buFont typeface="Arial"/>
              <a:buChar char="•"/>
            </a:pPr>
            <a:r>
              <a:rPr b="0" i="0" lang="en-US" sz="1800" u="none" cap="none" strike="noStrike">
                <a:solidFill>
                  <a:srgbClr val="000000"/>
                </a:solidFill>
                <a:latin typeface="Gill Sans"/>
                <a:ea typeface="Gill Sans"/>
                <a:cs typeface="Gill Sans"/>
                <a:sym typeface="Gill Sans"/>
              </a:rPr>
              <a:t>National, regional and local level initiatives to reach the objective of 100% at-risk communities to be prepared and resilient to tsunami</a:t>
            </a:r>
            <a:endParaRPr b="0" i="0" sz="1400" u="none" cap="none" strike="noStrike">
              <a:solidFill>
                <a:srgbClr val="000000"/>
              </a:solidFill>
              <a:latin typeface="Arial"/>
              <a:ea typeface="Arial"/>
              <a:cs typeface="Arial"/>
              <a:sym typeface="Arial"/>
            </a:endParaRPr>
          </a:p>
          <a:p>
            <a:pPr indent="-285750" lvl="2" marL="1143000" marR="0" rtl="0" algn="just">
              <a:lnSpc>
                <a:spcPct val="100000"/>
              </a:lnSpc>
              <a:spcBef>
                <a:spcPts val="600"/>
              </a:spcBef>
              <a:spcAft>
                <a:spcPts val="0"/>
              </a:spcAft>
              <a:buClr>
                <a:srgbClr val="000000"/>
              </a:buClr>
              <a:buSzPts val="1800"/>
              <a:buFont typeface="Arial"/>
              <a:buChar char="•"/>
            </a:pPr>
            <a:r>
              <a:rPr b="0" i="0" lang="en-US" sz="1800" u="none" cap="none" strike="noStrike">
                <a:solidFill>
                  <a:srgbClr val="000000"/>
                </a:solidFill>
                <a:latin typeface="Gill Sans"/>
                <a:ea typeface="Gill Sans"/>
                <a:cs typeface="Gill Sans"/>
                <a:sym typeface="Gill Sans"/>
              </a:rPr>
              <a:t>Facilitate equitable access to data, information, knowledge, technology, and infrastructure, leaving no-one behind</a:t>
            </a:r>
            <a:endParaRPr b="0" i="0" sz="1400" u="none" cap="none" strike="noStrike">
              <a:solidFill>
                <a:srgbClr val="000000"/>
              </a:solidFill>
              <a:latin typeface="Arial"/>
              <a:ea typeface="Arial"/>
              <a:cs typeface="Arial"/>
              <a:sym typeface="Arial"/>
            </a:endParaRPr>
          </a:p>
          <a:p>
            <a:pPr indent="-285750" lvl="2" marL="1143000" marR="0" rtl="0" algn="just">
              <a:lnSpc>
                <a:spcPct val="100000"/>
              </a:lnSpc>
              <a:spcBef>
                <a:spcPts val="600"/>
              </a:spcBef>
              <a:spcAft>
                <a:spcPts val="0"/>
              </a:spcAft>
              <a:buClr>
                <a:srgbClr val="000000"/>
              </a:buClr>
              <a:buSzPts val="1800"/>
              <a:buFont typeface="Arial"/>
              <a:buChar char="•"/>
            </a:pPr>
            <a:r>
              <a:rPr b="0" i="0" lang="en-US" sz="1800" u="none" cap="none" strike="noStrike">
                <a:solidFill>
                  <a:srgbClr val="000000"/>
                </a:solidFill>
                <a:latin typeface="Gill Sans"/>
                <a:ea typeface="Gill Sans"/>
                <a:cs typeface="Gill Sans"/>
                <a:sym typeface="Gill Sans"/>
              </a:rPr>
              <a:t>ICG-TICs and OTGA – STCs as the means for the delivery of capacity development </a:t>
            </a:r>
            <a:endParaRPr b="0" i="0" sz="1400" u="none" cap="none" strike="noStrike">
              <a:solidFill>
                <a:srgbClr val="000000"/>
              </a:solidFill>
              <a:latin typeface="Arial"/>
              <a:ea typeface="Arial"/>
              <a:cs typeface="Arial"/>
              <a:sym typeface="Arial"/>
            </a:endParaRPr>
          </a:p>
          <a:p>
            <a:pPr indent="-285750" lvl="2" marL="1143000" marR="0" rtl="0" algn="just">
              <a:lnSpc>
                <a:spcPct val="100000"/>
              </a:lnSpc>
              <a:spcBef>
                <a:spcPts val="600"/>
              </a:spcBef>
              <a:spcAft>
                <a:spcPts val="0"/>
              </a:spcAft>
              <a:buClr>
                <a:srgbClr val="000000"/>
              </a:buClr>
              <a:buSzPts val="1800"/>
              <a:buFont typeface="Arial"/>
              <a:buChar char="•"/>
            </a:pPr>
            <a:r>
              <a:rPr b="0" i="0" lang="en-US" sz="1800" u="none" cap="none" strike="noStrike">
                <a:solidFill>
                  <a:srgbClr val="000000"/>
                </a:solidFill>
                <a:latin typeface="Gill Sans"/>
                <a:ea typeface="Gill Sans"/>
                <a:cs typeface="Gill Sans"/>
                <a:sym typeface="Gill Sans"/>
              </a:rPr>
              <a:t>Special consideration to be capacity requirements of SIDs and LDCs</a:t>
            </a:r>
            <a:endParaRPr b="0" i="0" sz="1800" u="none" cap="none" strike="noStrike">
              <a:solidFill>
                <a:srgbClr val="000000"/>
              </a:solidFill>
              <a:latin typeface="Gill Sans"/>
              <a:ea typeface="Gill Sans"/>
              <a:cs typeface="Gill Sans"/>
              <a:sym typeface="Gill Sans"/>
            </a:endParaRPr>
          </a:p>
          <a:p>
            <a:pPr indent="-171450" lvl="1" marL="742950" marR="0" rtl="0" algn="just">
              <a:lnSpc>
                <a:spcPct val="100000"/>
              </a:lnSpc>
              <a:spcBef>
                <a:spcPts val="600"/>
              </a:spcBef>
              <a:spcAft>
                <a:spcPts val="0"/>
              </a:spcAft>
              <a:buClr>
                <a:srgbClr val="0070C0"/>
              </a:buClr>
              <a:buSzPts val="1800"/>
              <a:buFont typeface="Noto Sans Symbols"/>
              <a:buNone/>
            </a:pPr>
            <a:r>
              <a:t/>
            </a:r>
            <a:endParaRPr b="0" i="0" sz="1800" u="none" cap="none" strike="noStrike">
              <a:solidFill>
                <a:srgbClr val="000000"/>
              </a:solidFill>
              <a:latin typeface="Gill Sans"/>
              <a:ea typeface="Gill Sans"/>
              <a:cs typeface="Gill Sans"/>
              <a:sym typeface="Gill Sans"/>
            </a:endParaRPr>
          </a:p>
          <a:p>
            <a:pPr indent="-196850" lvl="2" marL="1143000" marR="0" rtl="0" algn="just">
              <a:lnSpc>
                <a:spcPct val="100000"/>
              </a:lnSpc>
              <a:spcBef>
                <a:spcPts val="1200"/>
              </a:spcBef>
              <a:spcAft>
                <a:spcPts val="0"/>
              </a:spcAft>
              <a:buClr>
                <a:srgbClr val="0070C0"/>
              </a:buClr>
              <a:buSzPts val="1400"/>
              <a:buFont typeface="Noto Sans Symbols"/>
              <a:buNone/>
            </a:pPr>
            <a:r>
              <a:t/>
            </a:r>
            <a:endParaRPr b="0" i="0" sz="1400" u="none" cap="none" strike="noStrike">
              <a:solidFill>
                <a:srgbClr val="000000"/>
              </a:solidFill>
              <a:latin typeface="Gill Sans"/>
              <a:ea typeface="Gill Sans"/>
              <a:cs typeface="Gill Sans"/>
              <a:sym typeface="Gill Sans"/>
            </a:endParaRPr>
          </a:p>
          <a:p>
            <a:pPr indent="0" lvl="1" marL="457200" marR="0" rtl="0" algn="just">
              <a:lnSpc>
                <a:spcPct val="100000"/>
              </a:lnSpc>
              <a:spcBef>
                <a:spcPts val="1200"/>
              </a:spcBef>
              <a:spcAft>
                <a:spcPts val="0"/>
              </a:spcAft>
              <a:buClr>
                <a:srgbClr val="0070C0"/>
              </a:buClr>
              <a:buSzPts val="1800"/>
              <a:buFont typeface="Arial"/>
              <a:buNone/>
            </a:pPr>
            <a:r>
              <a:t/>
            </a:r>
            <a:endParaRPr b="0" i="0" sz="1800" u="none" cap="none" strike="noStrike">
              <a:solidFill>
                <a:srgbClr val="000000"/>
              </a:solidFill>
              <a:latin typeface="Gill Sans"/>
              <a:ea typeface="Gill Sans"/>
              <a:cs typeface="Gill Sans"/>
              <a:sym typeface="Gill Sans"/>
            </a:endParaRPr>
          </a:p>
        </p:txBody>
      </p:sp>
      <p:sp>
        <p:nvSpPr>
          <p:cNvPr id="208" name="Google Shape;208;p32"/>
          <p:cNvSpPr txBox="1"/>
          <p:nvPr/>
        </p:nvSpPr>
        <p:spPr>
          <a:xfrm>
            <a:off x="137752" y="281487"/>
            <a:ext cx="11771635" cy="662672"/>
          </a:xfrm>
          <a:prstGeom prst="rect">
            <a:avLst/>
          </a:prstGeom>
          <a:noFill/>
          <a:ln>
            <a:noFill/>
          </a:ln>
        </p:spPr>
        <p:txBody>
          <a:bodyPr anchorCtr="0" anchor="b" bIns="45700" lIns="91425" spcFirstLastPara="1" rIns="91425" wrap="square" tIns="45700">
            <a:normAutofit/>
          </a:bodyPr>
          <a:lstStyle/>
          <a:p>
            <a:pPr indent="0" lvl="0" marL="0" marR="0" rtl="0" algn="ctr">
              <a:lnSpc>
                <a:spcPct val="80000"/>
              </a:lnSpc>
              <a:spcBef>
                <a:spcPts val="0"/>
              </a:spcBef>
              <a:spcAft>
                <a:spcPts val="0"/>
              </a:spcAft>
              <a:buClr>
                <a:srgbClr val="099BDD"/>
              </a:buClr>
              <a:buSzPts val="2800"/>
              <a:buFont typeface="Gill Sans"/>
              <a:buNone/>
            </a:pPr>
            <a:r>
              <a:rPr b="1" i="0" lang="en-US" sz="2800" u="none" cap="none" strike="noStrike">
                <a:solidFill>
                  <a:srgbClr val="099BDD"/>
                </a:solidFill>
                <a:latin typeface="Gill Sans"/>
                <a:ea typeface="Gill Sans"/>
                <a:cs typeface="Gill Sans"/>
                <a:sym typeface="Gill Sans"/>
              </a:rPr>
              <a:t>Capacity Development - Goals</a:t>
            </a:r>
            <a:endParaRPr b="0" i="0" sz="1400" u="none" cap="none" strike="noStrike">
              <a:solidFill>
                <a:srgbClr val="000000"/>
              </a:solidFill>
              <a:latin typeface="Arial"/>
              <a:ea typeface="Arial"/>
              <a:cs typeface="Arial"/>
              <a:sym typeface="Arial"/>
            </a:endParaRPr>
          </a:p>
        </p:txBody>
      </p:sp>
      <p:pic>
        <p:nvPicPr>
          <p:cNvPr id="209" name="Google Shape;209;p32"/>
          <p:cNvPicPr preferRelativeResize="0"/>
          <p:nvPr/>
        </p:nvPicPr>
        <p:blipFill rotWithShape="1">
          <a:blip r:embed="rId3">
            <a:alphaModFix/>
          </a:blip>
          <a:srcRect b="0" l="0" r="0" t="0"/>
          <a:stretch/>
        </p:blipFill>
        <p:spPr>
          <a:xfrm>
            <a:off x="1351888" y="3887812"/>
            <a:ext cx="2897275" cy="2432522"/>
          </a:xfrm>
          <a:prstGeom prst="rect">
            <a:avLst/>
          </a:prstGeom>
          <a:noFill/>
          <a:ln>
            <a:noFill/>
          </a:ln>
        </p:spPr>
      </p:pic>
      <p:pic>
        <p:nvPicPr>
          <p:cNvPr id="210" name="Google Shape;210;p32"/>
          <p:cNvPicPr preferRelativeResize="0"/>
          <p:nvPr/>
        </p:nvPicPr>
        <p:blipFill rotWithShape="1">
          <a:blip r:embed="rId4">
            <a:alphaModFix/>
          </a:blip>
          <a:srcRect b="0" l="0" r="0" t="0"/>
          <a:stretch/>
        </p:blipFill>
        <p:spPr>
          <a:xfrm>
            <a:off x="4405987" y="3918320"/>
            <a:ext cx="3054100" cy="2402014"/>
          </a:xfrm>
          <a:prstGeom prst="rect">
            <a:avLst/>
          </a:prstGeom>
          <a:noFill/>
          <a:ln>
            <a:noFill/>
          </a:ln>
        </p:spPr>
      </p:pic>
      <p:pic>
        <p:nvPicPr>
          <p:cNvPr id="211" name="Google Shape;211;p32"/>
          <p:cNvPicPr preferRelativeResize="0"/>
          <p:nvPr/>
        </p:nvPicPr>
        <p:blipFill rotWithShape="1">
          <a:blip r:embed="rId5">
            <a:alphaModFix/>
          </a:blip>
          <a:srcRect b="0" l="0" r="0" t="0"/>
          <a:stretch/>
        </p:blipFill>
        <p:spPr>
          <a:xfrm>
            <a:off x="7612792" y="3946895"/>
            <a:ext cx="2914650" cy="234486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2023-02-23T05:03:46Z</dcterms:created>
  <dc:creator>Sunanda M.V</dc:creator>
</cp:coreProperties>
</file>