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6858000" cx="12192000"/>
  <p:notesSz cx="6858000" cy="9144000"/>
  <p:embeddedFontLst>
    <p:embeddedFont>
      <p:font typeface="Roboto"/>
      <p:regular r:id="rId18"/>
      <p:bold r:id="rId19"/>
      <p:italic r:id="rId20"/>
      <p:boldItalic r:id="rId21"/>
    </p:embeddedFont>
    <p:embeddedFont>
      <p:font typeface="Montserra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6" roundtripDataSignature="AMtx7mhR1nl/KWFZBNPHVNVHki6mk2AAU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Emma Heslop"/>
  <p:cmAuthor clrIdx="1" id="1" initials="" lastIdx="1" name="David Legler - NOAA Federal"/>
  <p:cmAuthor clrIdx="2" id="2" initials="" lastIdx="2" name="Belén Martín Míguez"/>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6EFA242-ECAC-4B7E-9A91-F327FC67C4F0}">
  <a:tblStyle styleId="{36EFA242-ECAC-4B7E-9A91-F327FC67C4F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Montserrat-regular.fntdata"/><Relationship Id="rId21" Type="http://schemas.openxmlformats.org/officeDocument/2006/relationships/font" Target="fonts/Roboto-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customschemas.google.com/relationships/presentationmetadata" Target="metadata"/><Relationship Id="rId25" Type="http://schemas.openxmlformats.org/officeDocument/2006/relationships/font" Target="fonts/Montserrat-boldItalic.fnt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Roboto-bold.fntdata"/><Relationship Id="rId18" Type="http://schemas.openxmlformats.org/officeDocument/2006/relationships/font" Target="fonts/Roboto-regular.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4-25T01:05:53.890">
    <p:pos x="454" y="909"/>
    <p:text>OCG OceanOPS yes? and what is the impediment - funding for someone to do it? Lack of AI knowledge?</p:text>
    <p:extLst>
      <p:ext uri="{C676402C-5697-4E1C-873F-D02D1690AC5C}">
        <p15:threadingInfo timeZoneBias="0"/>
      </p:ext>
      <p:ext uri="http://customooxmlschemas.google.com/">
        <go:slidesCustomData xmlns:go="http://customooxmlschemas.google.com/" commentPostId="AAAAvn3uGo8"/>
      </p:ext>
    </p:extLst>
  </p:cm>
  <p:cm authorId="1" idx="1" dt="2023-04-25T01:05:53.890">
    <p:pos x="454" y="909"/>
    <p:text>Not sure what this mapping will address? forecasts and applications areas? data going into forecasts?</p:text>
    <p:extLst>
      <p:ext uri="{C676402C-5697-4E1C-873F-D02D1690AC5C}">
        <p15:threadingInfo timeZoneBias="0">
          <p15:parentCm authorId="0" idx="1"/>
        </p15:threadingInfo>
      </p:ext>
      <p:ext uri="http://customooxmlschemas.google.com/">
        <go:slidesCustomData xmlns:go="http://customooxmlschemas.google.com/" commentPostId="AAAAv4jM_jQ"/>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3-04-24T14:10:50.774">
    <p:pos x="342" y="1293"/>
    <p:text>@bmiguez@gmail.com Does Action 3.6 really belong here or in something more product orientated action e.g. SO4 Empower end user applications or SO7 data? - for sure we could see if we have enough observations for the indicators, but the main focus of this indicators work is creating the indicators which are derived products... ???
_Reassigned to Belén Martín Míguez_</p:text>
    <p:extLst>
      <p:ext uri="{C676402C-5697-4E1C-873F-D02D1690AC5C}">
        <p15:threadingInfo timeZoneBias="0"/>
      </p:ext>
      <p:ext uri="http://customooxmlschemas.google.com/">
        <go:slidesCustomData xmlns:go="http://customooxmlschemas.google.com/" commentPostId="AAAAuxizarU"/>
      </p:ext>
    </p:extLst>
  </p:cm>
  <p:cm authorId="2" idx="1" dt="2023-04-17T12:30:44.775">
    <p:pos x="342" y="1293"/>
    <p:text>@e.heslop@unesco.org , I agree SO4 is a better home for Indicators. Now I also get the impression the two Activities on EOVs are somewhere in the middle between SO7 and SO4.
_Reassigned to Emma Heslop_</p:text>
    <p:extLst>
      <p:ext uri="{C676402C-5697-4E1C-873F-D02D1690AC5C}">
        <p15:threadingInfo timeZoneBias="0">
          <p15:parentCm authorId="0" idx="2"/>
        </p15:threadingInfo>
      </p:ext>
      <p:ext uri="http://customooxmlschemas.google.com/">
        <go:slidesCustomData xmlns:go="http://customooxmlschemas.google.com/" commentPostId="AAAAvKwYAqA"/>
      </p:ext>
    </p:extLst>
  </p:cm>
  <p:cm authorId="0" idx="3" dt="2023-04-24T13:56:06.706">
    <p:pos x="342" y="1293"/>
    <p:text>Can we make the recommendation that indicators moves to S04, Denis is preparing this PPT so perhaps after the SC, as it is late to make the change - BUT note it here maybe...
Not sure which actions you mean for EOVs?</p:text>
    <p:extLst>
      <p:ext uri="{C676402C-5697-4E1C-873F-D02D1690AC5C}">
        <p15:threadingInfo timeZoneBias="0">
          <p15:parentCm authorId="0" idx="2"/>
        </p15:threadingInfo>
      </p:ext>
      <p:ext uri="http://customooxmlschemas.google.com/">
        <go:slidesCustomData xmlns:go="http://customooxmlschemas.google.com/" commentPostId="AAAAvn3uGo4"/>
      </p:ext>
    </p:extLst>
  </p:cm>
  <p:cm authorId="2" idx="2" dt="2023-04-24T14:10:50.774">
    <p:pos x="342" y="1293"/>
    <p:text>@e.heslop@unesco.org , sure, you can note it here (I have left a comment on the Notes of this slide). Ignore my reference to the EOVs actions, I am starting to see connections everywhere.</p:text>
    <p:extLst>
      <p:ext uri="{C676402C-5697-4E1C-873F-D02D1690AC5C}">
        <p15:threadingInfo timeZoneBias="0">
          <p15:parentCm authorId="0" idx="2"/>
        </p15:threadingInfo>
      </p:ext>
      <p:ext uri="http://customooxmlschemas.google.com/">
        <go:slidesCustomData xmlns:go="http://customooxmlschemas.google.com/" commentPostId="AAAAvn3uGp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Probably 3.6 Should be moved to SO4</a:t>
            </a:r>
            <a:endParaRPr/>
          </a:p>
        </p:txBody>
      </p:sp>
      <p:sp>
        <p:nvSpPr>
          <p:cNvPr id="206" name="Google Shape;20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17123db2da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Clr>
                <a:schemeClr val="dk1"/>
              </a:buClr>
              <a:buSzPts val="1100"/>
              <a:buFont typeface="Calibri"/>
              <a:buChar char="●"/>
            </a:pPr>
            <a:r>
              <a:rPr lang="en-GB">
                <a:solidFill>
                  <a:schemeClr val="dk1"/>
                </a:solidFill>
              </a:rPr>
              <a:t>The Global Ocean Observing System or GOOS is led by the Intergovernmental Oceanographic Commission of UNESCO and is co-sponsored by the World Meteorological Organization (WMO), United Nations Environment Programme UNEP and the international science council</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GB">
                <a:solidFill>
                  <a:schemeClr val="dk1"/>
                </a:solidFill>
              </a:rPr>
              <a:t>The IOC Assembly in 2019 adopted a Global Ocean Observing System 2030 Strategy which now informs our work.</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GB">
                <a:solidFill>
                  <a:schemeClr val="dk1"/>
                </a:solidFill>
              </a:rPr>
              <a:t>[vision] [mission]</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GB">
                <a:solidFill>
                  <a:schemeClr val="dk1"/>
                </a:solidFill>
              </a:rPr>
              <a:t>Suite of Strategic Objectives which have become important to our planning:</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GB">
                <a:solidFill>
                  <a:schemeClr val="dk1"/>
                </a:solidFill>
              </a:rPr>
              <a:t>System integration and delivery are the ‘core’ of GOOS ‘business’ today</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GB">
                <a:solidFill>
                  <a:schemeClr val="dk1"/>
                </a:solidFill>
              </a:rPr>
              <a:t>Deepening engagement and impact are key priority areas for work – including developing partnerships for delivery, advocacy and communications</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GB">
                <a:solidFill>
                  <a:schemeClr val="dk1"/>
                </a:solidFill>
              </a:rPr>
              <a:t>Building for the future are about building the additional pieces we need for a fully integrated system, including capacity development and innovation, and leading the development of a governance system for the future system that includes say partners and other stakeholders </a:t>
            </a:r>
            <a:endParaRPr>
              <a:solidFill>
                <a:schemeClr val="dk1"/>
              </a:solidFill>
            </a:endParaRPr>
          </a:p>
        </p:txBody>
      </p:sp>
      <p:sp>
        <p:nvSpPr>
          <p:cNvPr id="136" name="Google Shape;136;g217123db2da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e1b1b334bd_6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Probably 3.6 Should be moved to SO4</a:t>
            </a:r>
            <a:endParaRPr/>
          </a:p>
        </p:txBody>
      </p:sp>
      <p:sp>
        <p:nvSpPr>
          <p:cNvPr id="144" name="Google Shape;144;g1e1b1b334bd_6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2d47d89764_0_1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GB" sz="1800" u="none" strike="noStrike">
                <a:solidFill>
                  <a:srgbClr val="000000"/>
                </a:solidFill>
                <a:latin typeface="Arial"/>
                <a:ea typeface="Arial"/>
                <a:cs typeface="Arial"/>
                <a:sym typeface="Arial"/>
              </a:rPr>
              <a:t>The IOC Executive Council at its Fifty-third Session adopted </a:t>
            </a:r>
            <a:r>
              <a:rPr b="0" i="0" lang="en-GB" sz="1800" u="none" strike="noStrike">
                <a:solidFill>
                  <a:srgbClr val="0000FF"/>
                </a:solidFill>
                <a:latin typeface="Arial"/>
                <a:ea typeface="Arial"/>
                <a:cs typeface="Arial"/>
                <a:sym typeface="Arial"/>
              </a:rPr>
              <a:t>Decision IOC/EC-55/3.4</a:t>
            </a:r>
            <a:r>
              <a:rPr b="0" i="0" lang="en-GB" sz="1800" u="none" strike="noStrike">
                <a:solidFill>
                  <a:srgbClr val="000000"/>
                </a:solidFill>
                <a:latin typeface="Arial"/>
                <a:ea typeface="Arial"/>
                <a:cs typeface="Arial"/>
                <a:sym typeface="Arial"/>
              </a:rPr>
              <a:t>, pertaining to Ocean Observations in Areas under National Jurisdiction. This decision requested the </a:t>
            </a:r>
            <a:r>
              <a:rPr b="0" i="1" lang="en-GB" sz="1800" u="none" strike="noStrike">
                <a:solidFill>
                  <a:srgbClr val="000000"/>
                </a:solidFill>
                <a:latin typeface="Arial"/>
                <a:ea typeface="Arial"/>
                <a:cs typeface="Arial"/>
                <a:sym typeface="Arial"/>
              </a:rPr>
              <a:t>Executive Secretary to invite Member States to provide information on their experiences regarding sustained ocean observations in Areas under their National Jurisdiction including on the issues identified by GOOS </a:t>
            </a:r>
            <a:r>
              <a:rPr b="0" i="0" lang="en-GB" sz="1800" u="none" strike="noStrike">
                <a:solidFill>
                  <a:srgbClr val="000000"/>
                </a:solidFill>
                <a:latin typeface="Arial"/>
                <a:ea typeface="Arial"/>
                <a:cs typeface="Arial"/>
                <a:sym typeface="Arial"/>
              </a:rPr>
              <a:t>through the Expert Workshop on “Ocean Observations in Areas under National Jurisdiction” (OONJ, </a:t>
            </a:r>
            <a:r>
              <a:rPr b="0" i="0" lang="en-GB" sz="1800" u="none" strike="noStrike">
                <a:solidFill>
                  <a:srgbClr val="0000FF"/>
                </a:solidFill>
                <a:latin typeface="Arial"/>
                <a:ea typeface="Arial"/>
                <a:cs typeface="Arial"/>
                <a:sym typeface="Arial"/>
              </a:rPr>
              <a:t>GOOS Report, 246</a:t>
            </a:r>
            <a:r>
              <a:rPr b="0" i="0" lang="en-GB" sz="1800" u="none" strike="noStrike">
                <a:solidFill>
                  <a:srgbClr val="000000"/>
                </a:solidFill>
                <a:latin typeface="Arial"/>
                <a:ea typeface="Arial"/>
                <a:cs typeface="Arial"/>
                <a:sym typeface="Arial"/>
              </a:rPr>
              <a:t>).</a:t>
            </a:r>
            <a:endParaRPr/>
          </a:p>
          <a:p>
            <a:pPr indent="0" lvl="0" marL="0" rtl="0" algn="l">
              <a:lnSpc>
                <a:spcPct val="100000"/>
              </a:lnSpc>
              <a:spcBef>
                <a:spcPts val="0"/>
              </a:spcBef>
              <a:spcAft>
                <a:spcPts val="0"/>
              </a:spcAft>
              <a:buSzPts val="1400"/>
              <a:buNone/>
            </a:pPr>
            <a:r>
              <a:rPr b="0" i="0" lang="en-GB" sz="1800" u="none" strike="noStrike">
                <a:latin typeface="Arial"/>
                <a:ea typeface="Arial"/>
                <a:cs typeface="Arial"/>
                <a:sym typeface="Arial"/>
              </a:rPr>
              <a:t>In the same decision, the IOC Executive Council also invited </a:t>
            </a:r>
            <a:r>
              <a:rPr b="0" i="1" lang="en-GB" sz="1800" u="none" strike="noStrike">
                <a:latin typeface="Arial"/>
                <a:ea typeface="Arial"/>
                <a:cs typeface="Arial"/>
                <a:sym typeface="Arial"/>
              </a:rPr>
              <a:t>GOOS to provide detailed information on the issues regarding sustained ocean observations in areas under national jurisdiction identified in the report of the OONJ Experts Workshop</a:t>
            </a:r>
            <a:r>
              <a:rPr b="0" i="0" lang="en-GB" sz="1800" u="none" strike="noStrike">
                <a:latin typeface="Arial"/>
                <a:ea typeface="Arial"/>
                <a:cs typeface="Arial"/>
                <a:sym typeface="Arial"/>
              </a:rPr>
              <a:t>. A survey to the global ocean observing networks has been undertaken to receive such information.</a:t>
            </a:r>
            <a:endParaRPr b="0" i="0" sz="18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GB" sz="1800" u="none" strike="noStrike">
                <a:latin typeface="Arial"/>
                <a:ea typeface="Arial"/>
                <a:cs typeface="Arial"/>
                <a:sym typeface="Arial"/>
              </a:rPr>
              <a:t>The Decision IOC/EC-55/3.4 also requested </a:t>
            </a:r>
            <a:r>
              <a:rPr b="0" i="1" lang="en-GB" sz="1800" u="none" strike="noStrike">
                <a:latin typeface="Arial"/>
                <a:ea typeface="Arial"/>
                <a:cs typeface="Arial"/>
                <a:sym typeface="Arial"/>
              </a:rPr>
              <a:t>the Executive Secretary to compile and summarise the information received and report back to the IOC Assembly in 2023. </a:t>
            </a:r>
            <a:r>
              <a:rPr b="0" i="0" lang="en-GB" sz="1800" u="none" strike="noStrike">
                <a:latin typeface="Arial"/>
                <a:ea typeface="Arial"/>
                <a:cs typeface="Arial"/>
                <a:sym typeface="Arial"/>
              </a:rPr>
              <a:t>Accordingly, responses to this letter and information received from GOOS will be compiled and summarized for reporting to the IOC Assembly in June this year</a:t>
            </a:r>
            <a:endParaRPr/>
          </a:p>
        </p:txBody>
      </p:sp>
      <p:sp>
        <p:nvSpPr>
          <p:cNvPr id="152" name="Google Shape;152;g22d47d89764_0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2d47d89764_0_2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GB" sz="1800">
                <a:solidFill>
                  <a:srgbClr val="000000"/>
                </a:solidFill>
                <a:latin typeface="Arial"/>
                <a:ea typeface="Arial"/>
                <a:cs typeface="Arial"/>
                <a:sym typeface="Arial"/>
              </a:rPr>
              <a:t>Co-Design workshop - lessons learned and develop principles for co-design practices and develop exemplar areas</a:t>
            </a:r>
            <a:endParaRPr sz="1800">
              <a:solidFill>
                <a:srgbClr val="000000"/>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rPr lang="en-GB" sz="1800">
                <a:solidFill>
                  <a:srgbClr val="000000"/>
                </a:solidFill>
                <a:latin typeface="Arial"/>
                <a:ea typeface="Arial"/>
                <a:cs typeface="Arial"/>
                <a:sym typeface="Arial"/>
              </a:rPr>
              <a:t>Co-Design legacy workshop to determine assessment tools and develop exemplars further</a:t>
            </a:r>
            <a:endParaRPr sz="1800">
              <a:solidFill>
                <a:srgbClr val="000000"/>
              </a:solidFill>
              <a:latin typeface="Arial"/>
              <a:ea typeface="Arial"/>
              <a:cs typeface="Arial"/>
              <a:sym typeface="Arial"/>
            </a:endParaRPr>
          </a:p>
          <a:p>
            <a:pPr indent="-317500" lvl="0" marL="457200" rtl="0" algn="l">
              <a:lnSpc>
                <a:spcPct val="100000"/>
              </a:lnSpc>
              <a:spcBef>
                <a:spcPts val="0"/>
              </a:spcBef>
              <a:spcAft>
                <a:spcPts val="0"/>
              </a:spcAft>
              <a:buSzPts val="1400"/>
              <a:buChar char="-"/>
            </a:pPr>
            <a:r>
              <a:t/>
            </a:r>
            <a:endParaRPr sz="1800">
              <a:solidFill>
                <a:srgbClr val="000000"/>
              </a:solidFill>
              <a:latin typeface="Arial"/>
              <a:ea typeface="Arial"/>
              <a:cs typeface="Arial"/>
              <a:sym typeface="Arial"/>
            </a:endParaRPr>
          </a:p>
          <a:p>
            <a:pPr indent="-342900" lvl="0" marL="457200" rtl="0" algn="l">
              <a:lnSpc>
                <a:spcPct val="100000"/>
              </a:lnSpc>
              <a:spcBef>
                <a:spcPts val="0"/>
              </a:spcBef>
              <a:spcAft>
                <a:spcPts val="0"/>
              </a:spcAft>
              <a:buClr>
                <a:srgbClr val="000000"/>
              </a:buClr>
              <a:buSzPts val="1800"/>
              <a:buFont typeface="Arial"/>
              <a:buChar char="-"/>
            </a:pPr>
            <a:r>
              <a:t/>
            </a:r>
            <a:endParaRPr sz="1800">
              <a:solidFill>
                <a:srgbClr val="000000"/>
              </a:solidFill>
              <a:latin typeface="Arial"/>
              <a:ea typeface="Arial"/>
              <a:cs typeface="Arial"/>
              <a:sym typeface="Arial"/>
            </a:endParaRPr>
          </a:p>
        </p:txBody>
      </p:sp>
      <p:sp>
        <p:nvSpPr>
          <p:cNvPr id="160" name="Google Shape;160;g22d47d89764_0_2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2d47d8976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5. A lot of things on going? Local to global gaps</a:t>
            </a:r>
            <a:endParaRPr/>
          </a:p>
          <a:p>
            <a:pPr indent="0" lvl="0" marL="0" rtl="0" algn="l">
              <a:lnSpc>
                <a:spcPct val="100000"/>
              </a:lnSpc>
              <a:spcBef>
                <a:spcPts val="0"/>
              </a:spcBef>
              <a:spcAft>
                <a:spcPts val="0"/>
              </a:spcAft>
              <a:buSzPts val="1400"/>
              <a:buNone/>
            </a:pPr>
            <a:r>
              <a:rPr lang="en-GB"/>
              <a:t>7. On track</a:t>
            </a:r>
            <a:endParaRPr/>
          </a:p>
          <a:p>
            <a:pPr indent="0" lvl="0" marL="0" rtl="0" algn="l">
              <a:lnSpc>
                <a:spcPct val="100000"/>
              </a:lnSpc>
              <a:spcBef>
                <a:spcPts val="0"/>
              </a:spcBef>
              <a:spcAft>
                <a:spcPts val="0"/>
              </a:spcAft>
              <a:buSzPts val="1400"/>
              <a:buNone/>
            </a:pPr>
            <a:r>
              <a:rPr lang="en-GB"/>
              <a:t>8. Happy to work with communication. Find a way to     . piece of information. Generating stakeholders? To put into the gap</a:t>
            </a:r>
            <a:endParaRPr/>
          </a:p>
        </p:txBody>
      </p:sp>
      <p:sp>
        <p:nvSpPr>
          <p:cNvPr id="168" name="Google Shape;168;g22d47d8976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331328a6e1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331328a6e1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100">
                <a:solidFill>
                  <a:srgbClr val="FF0000"/>
                </a:solidFill>
                <a:latin typeface="Arial"/>
                <a:ea typeface="Arial"/>
                <a:cs typeface="Arial"/>
                <a:sym typeface="Arial"/>
              </a:rPr>
              <a:t>Emerging networks…. Which(from BGC and BIOECO and GRAs) are ready to join OCG… (resource limitations within OCG and OceanOPS)...? </a:t>
            </a:r>
            <a:endParaRPr sz="1100">
              <a:solidFill>
                <a:srgbClr val="FF0000"/>
              </a:solidFill>
              <a:latin typeface="Arial"/>
              <a:ea typeface="Arial"/>
              <a:cs typeface="Arial"/>
              <a:sym typeface="Arial"/>
            </a:endParaRPr>
          </a:p>
        </p:txBody>
      </p:sp>
      <p:sp>
        <p:nvSpPr>
          <p:cNvPr id="183" name="Google Shape;183;g2331328a6e1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331328a6e1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050">
                <a:solidFill>
                  <a:srgbClr val="444746"/>
                </a:solidFill>
                <a:highlight>
                  <a:srgbClr val="FFFFFF"/>
                </a:highlight>
                <a:latin typeface="Roboto"/>
                <a:ea typeface="Roboto"/>
                <a:cs typeface="Roboto"/>
                <a:sym typeface="Roboto"/>
              </a:rPr>
              <a:t>MOU between GOOS and MBON and OBIS need to be renewed, Panel would like to propose the MOU that GOOS Exec can implement</a:t>
            </a:r>
            <a:endParaRPr sz="1050">
              <a:solidFill>
                <a:srgbClr val="44474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t/>
            </a:r>
            <a:endParaRPr sz="1050">
              <a:solidFill>
                <a:srgbClr val="44474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rPr lang="en-GB" sz="1050">
                <a:solidFill>
                  <a:srgbClr val="444746"/>
                </a:solidFill>
                <a:highlight>
                  <a:srgbClr val="FFFFFF"/>
                </a:highlight>
                <a:latin typeface="Roboto"/>
                <a:ea typeface="Roboto"/>
                <a:cs typeface="Roboto"/>
                <a:sym typeface="Roboto"/>
              </a:rPr>
              <a:t>The BioEco Panel co-chairs are currently discussing potential attendance at the GRA Forum (date still being decided but likley to be early 2024) to discuss emerging BioEco networks and to further facilitate uptake of BioEco EOVs into the GRAs.</a:t>
            </a:r>
            <a:endParaRPr/>
          </a:p>
        </p:txBody>
      </p:sp>
      <p:sp>
        <p:nvSpPr>
          <p:cNvPr id="191" name="Google Shape;191;g2331328a6e1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7" name="Shape 17"/>
        <p:cNvGrpSpPr/>
        <p:nvPr/>
      </p:nvGrpSpPr>
      <p:grpSpPr>
        <a:xfrm>
          <a:off x="0" y="0"/>
          <a:ext cx="0" cy="0"/>
          <a:chOff x="0" y="0"/>
          <a:chExt cx="0" cy="0"/>
        </a:xfrm>
      </p:grpSpPr>
      <p:sp>
        <p:nvSpPr>
          <p:cNvPr id="18" name="Google Shape;18;p7"/>
          <p:cNvSpPr/>
          <p:nvPr/>
        </p:nvSpPr>
        <p:spPr>
          <a:xfrm>
            <a:off x="0" y="1857600"/>
            <a:ext cx="12192000" cy="5000400"/>
          </a:xfrm>
          <a:prstGeom prst="rect">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 name="Google Shape;19;p7"/>
          <p:cNvSpPr txBox="1"/>
          <p:nvPr>
            <p:ph type="ctrTitle"/>
          </p:nvPr>
        </p:nvSpPr>
        <p:spPr>
          <a:xfrm>
            <a:off x="1367999" y="2790000"/>
            <a:ext cx="6877011" cy="1476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7"/>
          <p:cNvSpPr txBox="1"/>
          <p:nvPr>
            <p:ph idx="1" type="subTitle"/>
          </p:nvPr>
        </p:nvSpPr>
        <p:spPr>
          <a:xfrm>
            <a:off x="1367999" y="4597200"/>
            <a:ext cx="6877012" cy="928268"/>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1800"/>
              <a:buNone/>
              <a:defRPr b="1" sz="1800">
                <a:solidFill>
                  <a:schemeClr val="lt1"/>
                </a:solidFill>
              </a:defRPr>
            </a:lvl1pPr>
            <a:lvl2pPr lvl="1" algn="l">
              <a:lnSpc>
                <a:spcPct val="105000"/>
              </a:lnSpc>
              <a:spcBef>
                <a:spcPts val="0"/>
              </a:spcBef>
              <a:spcAft>
                <a:spcPts val="0"/>
              </a:spcAft>
              <a:buClr>
                <a:schemeClr val="lt1"/>
              </a:buClr>
              <a:buSzPts val="1800"/>
              <a:buNone/>
              <a:defRPr b="0" sz="180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21" name="Google Shape;21;p7"/>
          <p:cNvPicPr preferRelativeResize="0"/>
          <p:nvPr/>
        </p:nvPicPr>
        <p:blipFill rotWithShape="1">
          <a:blip r:embed="rId2">
            <a:alphaModFix/>
          </a:blip>
          <a:srcRect b="0" l="0" r="0" t="0"/>
          <a:stretch/>
        </p:blipFill>
        <p:spPr>
          <a:xfrm>
            <a:off x="1368000" y="576000"/>
            <a:ext cx="2970000" cy="8387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8" name="Shape 78"/>
        <p:cNvGrpSpPr/>
        <p:nvPr/>
      </p:nvGrpSpPr>
      <p:grpSpPr>
        <a:xfrm>
          <a:off x="0" y="0"/>
          <a:ext cx="0" cy="0"/>
          <a:chOff x="0" y="0"/>
          <a:chExt cx="0" cy="0"/>
        </a:xfrm>
      </p:grpSpPr>
      <p:sp>
        <p:nvSpPr>
          <p:cNvPr id="79" name="Google Shape;79;p8"/>
          <p:cNvSpPr txBox="1"/>
          <p:nvPr>
            <p:ph idx="1" type="body"/>
          </p:nvPr>
        </p:nvSpPr>
        <p:spPr>
          <a:xfrm>
            <a:off x="720726" y="1296988"/>
            <a:ext cx="81180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8"/>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8"/>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8"/>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3" name="Google Shape;83;p8"/>
          <p:cNvSpPr txBox="1"/>
          <p:nvPr>
            <p:ph type="title"/>
          </p:nvPr>
        </p:nvSpPr>
        <p:spPr>
          <a:xfrm>
            <a:off x="720726" y="722313"/>
            <a:ext cx="81180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showMasterSp="0">
  <p:cSld name="Title Slide Image">
    <p:spTree>
      <p:nvGrpSpPr>
        <p:cNvPr id="84" name="Shape 84"/>
        <p:cNvGrpSpPr/>
        <p:nvPr/>
      </p:nvGrpSpPr>
      <p:grpSpPr>
        <a:xfrm>
          <a:off x="0" y="0"/>
          <a:ext cx="0" cy="0"/>
          <a:chOff x="0" y="0"/>
          <a:chExt cx="0" cy="0"/>
        </a:xfrm>
      </p:grpSpPr>
      <p:sp>
        <p:nvSpPr>
          <p:cNvPr id="85" name="Google Shape;85;p12"/>
          <p:cNvSpPr txBox="1"/>
          <p:nvPr>
            <p:ph type="ctrTitle"/>
          </p:nvPr>
        </p:nvSpPr>
        <p:spPr>
          <a:xfrm>
            <a:off x="1368000" y="2988000"/>
            <a:ext cx="3726761" cy="1790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2"/>
          <p:cNvSpPr txBox="1"/>
          <p:nvPr>
            <p:ph idx="1" type="subTitle"/>
          </p:nvPr>
        </p:nvSpPr>
        <p:spPr>
          <a:xfrm>
            <a:off x="1368000" y="4982400"/>
            <a:ext cx="3726761" cy="757643"/>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600"/>
              <a:buNone/>
              <a:defRPr b="1" sz="1600"/>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87" name="Google Shape;87;p12"/>
          <p:cNvPicPr preferRelativeResize="0"/>
          <p:nvPr/>
        </p:nvPicPr>
        <p:blipFill rotWithShape="1">
          <a:blip r:embed="rId2">
            <a:alphaModFix/>
          </a:blip>
          <a:srcRect b="0" l="0" r="0" t="0"/>
          <a:stretch/>
        </p:blipFill>
        <p:spPr>
          <a:xfrm>
            <a:off x="1368000" y="1202400"/>
            <a:ext cx="2970000" cy="838750"/>
          </a:xfrm>
          <a:prstGeom prst="rect">
            <a:avLst/>
          </a:prstGeom>
          <a:noFill/>
          <a:ln>
            <a:noFill/>
          </a:ln>
        </p:spPr>
      </p:pic>
      <p:sp>
        <p:nvSpPr>
          <p:cNvPr id="88" name="Google Shape;88;p12"/>
          <p:cNvSpPr/>
          <p:nvPr>
            <p:ph idx="2" type="pic"/>
          </p:nvPr>
        </p:nvSpPr>
        <p:spPr>
          <a:xfrm>
            <a:off x="0" y="-1"/>
            <a:ext cx="12192000" cy="6858000"/>
          </a:xfrm>
          <a:prstGeom prst="rect">
            <a:avLst/>
          </a:prstGeom>
          <a:solidFill>
            <a:srgbClr val="D8D8D8"/>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Left" showMasterSp="0">
  <p:cSld name="Title Slide Image Left">
    <p:spTree>
      <p:nvGrpSpPr>
        <p:cNvPr id="89" name="Shape 89"/>
        <p:cNvGrpSpPr/>
        <p:nvPr/>
      </p:nvGrpSpPr>
      <p:grpSpPr>
        <a:xfrm>
          <a:off x="0" y="0"/>
          <a:ext cx="0" cy="0"/>
          <a:chOff x="0" y="0"/>
          <a:chExt cx="0" cy="0"/>
        </a:xfrm>
      </p:grpSpPr>
      <p:sp>
        <p:nvSpPr>
          <p:cNvPr id="90" name="Google Shape;90;p13"/>
          <p:cNvSpPr/>
          <p:nvPr>
            <p:ph idx="2" type="pic"/>
          </p:nvPr>
        </p:nvSpPr>
        <p:spPr>
          <a:xfrm>
            <a:off x="0" y="0"/>
            <a:ext cx="6912000" cy="6858000"/>
          </a:xfrm>
          <a:prstGeom prst="rect">
            <a:avLst/>
          </a:prstGeom>
          <a:solidFill>
            <a:srgbClr val="D8D8D8"/>
          </a:solidFill>
          <a:ln>
            <a:noFill/>
          </a:ln>
        </p:spPr>
      </p:sp>
      <p:sp>
        <p:nvSpPr>
          <p:cNvPr id="91" name="Google Shape;91;p13"/>
          <p:cNvSpPr txBox="1"/>
          <p:nvPr>
            <p:ph type="ctrTitle"/>
          </p:nvPr>
        </p:nvSpPr>
        <p:spPr>
          <a:xfrm>
            <a:off x="7560000" y="3160800"/>
            <a:ext cx="3944613" cy="186615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3"/>
          <p:cNvSpPr txBox="1"/>
          <p:nvPr>
            <p:ph idx="1" type="subTitle"/>
          </p:nvPr>
        </p:nvSpPr>
        <p:spPr>
          <a:xfrm>
            <a:off x="7560000" y="5162400"/>
            <a:ext cx="3944613" cy="757643"/>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600"/>
              <a:buNone/>
              <a:defRPr b="1" sz="1600"/>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93" name="Google Shape;93;p13"/>
          <p:cNvPicPr preferRelativeResize="0"/>
          <p:nvPr/>
        </p:nvPicPr>
        <p:blipFill rotWithShape="1">
          <a:blip r:embed="rId2">
            <a:alphaModFix/>
          </a:blip>
          <a:srcRect b="0" l="0" r="0" t="0"/>
          <a:stretch/>
        </p:blipFill>
        <p:spPr>
          <a:xfrm>
            <a:off x="7560000" y="720000"/>
            <a:ext cx="2970000" cy="8387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94" name="Shape 94"/>
        <p:cNvGrpSpPr/>
        <p:nvPr/>
      </p:nvGrpSpPr>
      <p:grpSpPr>
        <a:xfrm>
          <a:off x="0" y="0"/>
          <a:ext cx="0" cy="0"/>
          <a:chOff x="0" y="0"/>
          <a:chExt cx="0" cy="0"/>
        </a:xfrm>
      </p:grpSpPr>
      <p:sp>
        <p:nvSpPr>
          <p:cNvPr id="95" name="Google Shape;95;p15"/>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5"/>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5"/>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8" name="Google Shape;98;p15"/>
          <p:cNvSpPr txBox="1"/>
          <p:nvPr>
            <p:ph idx="1" type="body"/>
          </p:nvPr>
        </p:nvSpPr>
        <p:spPr>
          <a:xfrm>
            <a:off x="720726" y="1296988"/>
            <a:ext cx="39132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15"/>
          <p:cNvSpPr txBox="1"/>
          <p:nvPr>
            <p:ph type="title"/>
          </p:nvPr>
        </p:nvSpPr>
        <p:spPr>
          <a:xfrm>
            <a:off x="720726" y="722313"/>
            <a:ext cx="39132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5"/>
          <p:cNvSpPr/>
          <p:nvPr>
            <p:ph idx="2" type="pic"/>
          </p:nvPr>
        </p:nvSpPr>
        <p:spPr>
          <a:xfrm>
            <a:off x="5334000" y="0"/>
            <a:ext cx="6858000" cy="6858000"/>
          </a:xfrm>
          <a:prstGeom prst="rect">
            <a:avLst/>
          </a:prstGeom>
          <a:solidFill>
            <a:srgbClr val="D8D8D8"/>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101" name="Shape 101"/>
        <p:cNvGrpSpPr/>
        <p:nvPr/>
      </p:nvGrpSpPr>
      <p:grpSpPr>
        <a:xfrm>
          <a:off x="0" y="0"/>
          <a:ext cx="0" cy="0"/>
          <a:chOff x="0" y="0"/>
          <a:chExt cx="0" cy="0"/>
        </a:xfrm>
      </p:grpSpPr>
      <p:sp>
        <p:nvSpPr>
          <p:cNvPr id="102" name="Google Shape;102;p17"/>
          <p:cNvSpPr/>
          <p:nvPr/>
        </p:nvSpPr>
        <p:spPr>
          <a:xfrm>
            <a:off x="0" y="0"/>
            <a:ext cx="12192000" cy="2314800"/>
          </a:xfrm>
          <a:prstGeom prst="rect">
            <a:avLst/>
          </a:prstGeom>
          <a:solidFill>
            <a:schemeClr val="l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3" name="Google Shape;103;p17"/>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7"/>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7"/>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7"/>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7" name="Google Shape;107;p17"/>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17"/>
          <p:cNvSpPr txBox="1"/>
          <p:nvPr>
            <p:ph idx="2" type="body"/>
          </p:nvPr>
        </p:nvSpPr>
        <p:spPr>
          <a:xfrm>
            <a:off x="72072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17"/>
          <p:cNvSpPr txBox="1"/>
          <p:nvPr>
            <p:ph idx="3" type="body"/>
          </p:nvPr>
        </p:nvSpPr>
        <p:spPr>
          <a:xfrm>
            <a:off x="4363199"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17"/>
          <p:cNvSpPr txBox="1"/>
          <p:nvPr>
            <p:ph idx="4" type="body"/>
          </p:nvPr>
        </p:nvSpPr>
        <p:spPr>
          <a:xfrm>
            <a:off x="800567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1" name="Google Shape;111;p17"/>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Image">
  <p:cSld name="Section Header Image">
    <p:bg>
      <p:bgPr>
        <a:solidFill>
          <a:schemeClr val="lt1"/>
        </a:solidFill>
      </p:bgPr>
    </p:bg>
    <p:spTree>
      <p:nvGrpSpPr>
        <p:cNvPr id="112" name="Shape 112"/>
        <p:cNvGrpSpPr/>
        <p:nvPr/>
      </p:nvGrpSpPr>
      <p:grpSpPr>
        <a:xfrm>
          <a:off x="0" y="0"/>
          <a:ext cx="0" cy="0"/>
          <a:chOff x="0" y="0"/>
          <a:chExt cx="0" cy="0"/>
        </a:xfrm>
      </p:grpSpPr>
      <p:sp>
        <p:nvSpPr>
          <p:cNvPr id="113" name="Google Shape;113;p1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4" name="Google Shape;114;p19"/>
          <p:cNvSpPr/>
          <p:nvPr>
            <p:ph idx="2" type="pic"/>
          </p:nvPr>
        </p:nvSpPr>
        <p:spPr>
          <a:xfrm>
            <a:off x="5334000" y="0"/>
            <a:ext cx="6858000" cy="6858000"/>
          </a:xfrm>
          <a:prstGeom prst="rect">
            <a:avLst/>
          </a:prstGeom>
          <a:solidFill>
            <a:srgbClr val="D8D8D8"/>
          </a:solidFill>
          <a:ln>
            <a:noFill/>
          </a:ln>
        </p:spPr>
      </p:sp>
      <p:sp>
        <p:nvSpPr>
          <p:cNvPr id="115" name="Google Shape;115;p19"/>
          <p:cNvSpPr txBox="1"/>
          <p:nvPr>
            <p:ph type="title"/>
          </p:nvPr>
        </p:nvSpPr>
        <p:spPr>
          <a:xfrm>
            <a:off x="720725" y="1296988"/>
            <a:ext cx="4169327"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4900"/>
              <a:buFont typeface="Arial"/>
              <a:buNone/>
              <a:defRPr sz="4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116" name="Shape 116"/>
        <p:cNvGrpSpPr/>
        <p:nvPr/>
      </p:nvGrpSpPr>
      <p:grpSpPr>
        <a:xfrm>
          <a:off x="0" y="0"/>
          <a:ext cx="0" cy="0"/>
          <a:chOff x="0" y="0"/>
          <a:chExt cx="0" cy="0"/>
        </a:xfrm>
      </p:grpSpPr>
      <p:sp>
        <p:nvSpPr>
          <p:cNvPr id="117" name="Google Shape;117;p21"/>
          <p:cNvSpPr txBox="1"/>
          <p:nvPr>
            <p:ph type="title"/>
          </p:nvPr>
        </p:nvSpPr>
        <p:spPr>
          <a:xfrm>
            <a:off x="720725" y="1882800"/>
            <a:ext cx="7740000" cy="2827283"/>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1"/>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21"/>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1" name="Google Shape;121;p21"/>
          <p:cNvSpPr txBox="1"/>
          <p:nvPr>
            <p:ph idx="1" type="body"/>
          </p:nvPr>
        </p:nvSpPr>
        <p:spPr>
          <a:xfrm>
            <a:off x="720725" y="5065200"/>
            <a:ext cx="7740000" cy="447675"/>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Font typeface="Arial"/>
              <a:buChar char="–"/>
              <a:defRPr sz="1800">
                <a:solidFill>
                  <a:schemeClr val="lt1"/>
                </a:solidFill>
              </a:defRPr>
            </a:lvl1pPr>
            <a:lvl2pPr indent="-228600" lvl="1" marL="914400" algn="l">
              <a:lnSpc>
                <a:spcPct val="90000"/>
              </a:lnSpc>
              <a:spcBef>
                <a:spcPts val="0"/>
              </a:spcBef>
              <a:spcAft>
                <a:spcPts val="0"/>
              </a:spcAft>
              <a:buClr>
                <a:schemeClr val="accent3"/>
              </a:buClr>
              <a:buSzPts val="1800"/>
              <a:buNone/>
              <a:defRPr sz="1800"/>
            </a:lvl2pPr>
            <a:lvl3pPr indent="-228600" lvl="2" marL="1371600" algn="l">
              <a:lnSpc>
                <a:spcPct val="100000"/>
              </a:lnSpc>
              <a:spcBef>
                <a:spcPts val="567"/>
              </a:spcBef>
              <a:spcAft>
                <a:spcPts val="0"/>
              </a:spcAft>
              <a:buSzPts val="1800"/>
              <a:buNone/>
              <a:defRPr sz="1800"/>
            </a:lvl3pPr>
            <a:lvl4pPr indent="-342900" lvl="3" marL="1828800" algn="l">
              <a:lnSpc>
                <a:spcPct val="100000"/>
              </a:lnSpc>
              <a:spcBef>
                <a:spcPts val="2835"/>
              </a:spcBef>
              <a:spcAft>
                <a:spcPts val="0"/>
              </a:spcAft>
              <a:buSzPts val="1800"/>
              <a:buChar char="•"/>
              <a:defRPr sz="1800"/>
            </a:lvl4pPr>
            <a:lvl5pPr indent="-342900" lvl="4" marL="2286000" algn="l">
              <a:lnSpc>
                <a:spcPct val="100000"/>
              </a:lnSpc>
              <a:spcBef>
                <a:spcPts val="850"/>
              </a:spcBef>
              <a:spcAft>
                <a:spcPts val="0"/>
              </a:spcAft>
              <a:buSzPts val="1800"/>
              <a:buChar char="•"/>
              <a:defRPr sz="1800"/>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22" name="Google Shape;122;p21"/>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3" name="Shape 123"/>
        <p:cNvGrpSpPr/>
        <p:nvPr/>
      </p:nvGrpSpPr>
      <p:grpSpPr>
        <a:xfrm>
          <a:off x="0" y="0"/>
          <a:ext cx="0" cy="0"/>
          <a:chOff x="0" y="0"/>
          <a:chExt cx="0" cy="0"/>
        </a:xfrm>
      </p:grpSpPr>
      <p:sp>
        <p:nvSpPr>
          <p:cNvPr id="124" name="Google Shape;124;p23"/>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3"/>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22" name="Shape 22"/>
        <p:cNvGrpSpPr/>
        <p:nvPr/>
      </p:nvGrpSpPr>
      <p:grpSpPr>
        <a:xfrm>
          <a:off x="0" y="0"/>
          <a:ext cx="0" cy="0"/>
          <a:chOff x="0" y="0"/>
          <a:chExt cx="0" cy="0"/>
        </a:xfrm>
      </p:grpSpPr>
      <p:sp>
        <p:nvSpPr>
          <p:cNvPr id="23" name="Google Shape;23;p9"/>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6" name="Google Shape;26;p9"/>
          <p:cNvSpPr txBox="1"/>
          <p:nvPr>
            <p:ph idx="1" type="body"/>
          </p:nvPr>
        </p:nvSpPr>
        <p:spPr>
          <a:xfrm>
            <a:off x="720726" y="1296988"/>
            <a:ext cx="55188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9"/>
          <p:cNvSpPr txBox="1"/>
          <p:nvPr>
            <p:ph type="title"/>
          </p:nvPr>
        </p:nvSpPr>
        <p:spPr>
          <a:xfrm>
            <a:off x="720726" y="722313"/>
            <a:ext cx="55188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9"/>
          <p:cNvSpPr/>
          <p:nvPr>
            <p:ph idx="2" type="pic"/>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29" name="Shape 29"/>
        <p:cNvGrpSpPr/>
        <p:nvPr/>
      </p:nvGrpSpPr>
      <p:grpSpPr>
        <a:xfrm>
          <a:off x="0" y="0"/>
          <a:ext cx="0" cy="0"/>
          <a:chOff x="0" y="0"/>
          <a:chExt cx="0" cy="0"/>
        </a:xfrm>
      </p:grpSpPr>
      <p:sp>
        <p:nvSpPr>
          <p:cNvPr id="30" name="Google Shape;30;p93"/>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93"/>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93"/>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93"/>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1">
  <p:cSld name="1_Content and Image">
    <p:spTree>
      <p:nvGrpSpPr>
        <p:cNvPr id="35" name="Shape 35"/>
        <p:cNvGrpSpPr/>
        <p:nvPr/>
      </p:nvGrpSpPr>
      <p:grpSpPr>
        <a:xfrm>
          <a:off x="0" y="0"/>
          <a:ext cx="0" cy="0"/>
          <a:chOff x="0" y="0"/>
          <a:chExt cx="0" cy="0"/>
        </a:xfrm>
      </p:grpSpPr>
      <p:sp>
        <p:nvSpPr>
          <p:cNvPr id="36" name="Google Shape;36;g217123db2da_0_153"/>
          <p:cNvSpPr txBox="1"/>
          <p:nvPr>
            <p:ph idx="10" type="dt"/>
          </p:nvPr>
        </p:nvSpPr>
        <p:spPr>
          <a:xfrm>
            <a:off x="8081963"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Clr>
                <a:schemeClr val="dk1"/>
              </a:buClr>
              <a:buSzPts val="1500"/>
              <a:buFont typeface="Arial"/>
              <a:buNone/>
              <a:defRPr/>
            </a:lvl1pPr>
            <a:lvl2pPr lvl="1" algn="l">
              <a:lnSpc>
                <a:spcPct val="100000"/>
              </a:lnSpc>
              <a:spcBef>
                <a:spcPts val="0"/>
              </a:spcBef>
              <a:spcAft>
                <a:spcPts val="0"/>
              </a:spcAft>
              <a:buClr>
                <a:schemeClr val="dk1"/>
              </a:buClr>
              <a:buSzPts val="1500"/>
              <a:buFont typeface="Arial"/>
              <a:buNone/>
              <a:defRPr/>
            </a:lvl2pPr>
            <a:lvl3pPr lvl="2" algn="l">
              <a:lnSpc>
                <a:spcPct val="100000"/>
              </a:lnSpc>
              <a:spcBef>
                <a:spcPts val="0"/>
              </a:spcBef>
              <a:spcAft>
                <a:spcPts val="0"/>
              </a:spcAft>
              <a:buClr>
                <a:schemeClr val="dk1"/>
              </a:buClr>
              <a:buSzPts val="1500"/>
              <a:buFont typeface="Arial"/>
              <a:buNone/>
              <a:defRPr/>
            </a:lvl3pPr>
            <a:lvl4pPr lvl="3" algn="l">
              <a:lnSpc>
                <a:spcPct val="100000"/>
              </a:lnSpc>
              <a:spcBef>
                <a:spcPts val="0"/>
              </a:spcBef>
              <a:spcAft>
                <a:spcPts val="0"/>
              </a:spcAft>
              <a:buClr>
                <a:schemeClr val="dk1"/>
              </a:buClr>
              <a:buSzPts val="1500"/>
              <a:buFont typeface="Arial"/>
              <a:buNone/>
              <a:defRPr/>
            </a:lvl4pPr>
            <a:lvl5pPr lvl="4" algn="l">
              <a:lnSpc>
                <a:spcPct val="100000"/>
              </a:lnSpc>
              <a:spcBef>
                <a:spcPts val="0"/>
              </a:spcBef>
              <a:spcAft>
                <a:spcPts val="0"/>
              </a:spcAft>
              <a:buClr>
                <a:schemeClr val="dk1"/>
              </a:buClr>
              <a:buSzPts val="1500"/>
              <a:buFont typeface="Arial"/>
              <a:buNone/>
              <a:defRPr/>
            </a:lvl5pPr>
            <a:lvl6pPr lvl="5" algn="l">
              <a:lnSpc>
                <a:spcPct val="100000"/>
              </a:lnSpc>
              <a:spcBef>
                <a:spcPts val="0"/>
              </a:spcBef>
              <a:spcAft>
                <a:spcPts val="0"/>
              </a:spcAft>
              <a:buClr>
                <a:schemeClr val="dk1"/>
              </a:buClr>
              <a:buSzPts val="1500"/>
              <a:buFont typeface="Arial"/>
              <a:buNone/>
              <a:defRPr/>
            </a:lvl6pPr>
            <a:lvl7pPr lvl="6" algn="l">
              <a:lnSpc>
                <a:spcPct val="100000"/>
              </a:lnSpc>
              <a:spcBef>
                <a:spcPts val="0"/>
              </a:spcBef>
              <a:spcAft>
                <a:spcPts val="0"/>
              </a:spcAft>
              <a:buClr>
                <a:schemeClr val="dk1"/>
              </a:buClr>
              <a:buSzPts val="1500"/>
              <a:buFont typeface="Arial"/>
              <a:buNone/>
              <a:defRPr/>
            </a:lvl7pPr>
            <a:lvl8pPr lvl="7" algn="l">
              <a:lnSpc>
                <a:spcPct val="100000"/>
              </a:lnSpc>
              <a:spcBef>
                <a:spcPts val="0"/>
              </a:spcBef>
              <a:spcAft>
                <a:spcPts val="0"/>
              </a:spcAft>
              <a:buClr>
                <a:schemeClr val="dk1"/>
              </a:buClr>
              <a:buSzPts val="1500"/>
              <a:buFont typeface="Arial"/>
              <a:buNone/>
              <a:defRPr/>
            </a:lvl8pPr>
            <a:lvl9pPr lvl="8" algn="l">
              <a:lnSpc>
                <a:spcPct val="100000"/>
              </a:lnSpc>
              <a:spcBef>
                <a:spcPts val="0"/>
              </a:spcBef>
              <a:spcAft>
                <a:spcPts val="0"/>
              </a:spcAft>
              <a:buClr>
                <a:schemeClr val="dk1"/>
              </a:buClr>
              <a:buSzPts val="1500"/>
              <a:buFont typeface="Arial"/>
              <a:buNone/>
              <a:defRPr/>
            </a:lvl9pPr>
          </a:lstStyle>
          <a:p/>
        </p:txBody>
      </p:sp>
      <p:sp>
        <p:nvSpPr>
          <p:cNvPr id="37" name="Google Shape;37;g217123db2da_0_153"/>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500"/>
              <a:buFont typeface="Arial"/>
              <a:buNone/>
              <a:defRPr/>
            </a:lvl1pPr>
            <a:lvl2pPr lvl="1" algn="l">
              <a:lnSpc>
                <a:spcPct val="100000"/>
              </a:lnSpc>
              <a:spcBef>
                <a:spcPts val="0"/>
              </a:spcBef>
              <a:spcAft>
                <a:spcPts val="0"/>
              </a:spcAft>
              <a:buClr>
                <a:schemeClr val="dk1"/>
              </a:buClr>
              <a:buSzPts val="1500"/>
              <a:buFont typeface="Arial"/>
              <a:buNone/>
              <a:defRPr/>
            </a:lvl2pPr>
            <a:lvl3pPr lvl="2" algn="l">
              <a:lnSpc>
                <a:spcPct val="100000"/>
              </a:lnSpc>
              <a:spcBef>
                <a:spcPts val="0"/>
              </a:spcBef>
              <a:spcAft>
                <a:spcPts val="0"/>
              </a:spcAft>
              <a:buClr>
                <a:schemeClr val="dk1"/>
              </a:buClr>
              <a:buSzPts val="1500"/>
              <a:buFont typeface="Arial"/>
              <a:buNone/>
              <a:defRPr/>
            </a:lvl3pPr>
            <a:lvl4pPr lvl="3" algn="l">
              <a:lnSpc>
                <a:spcPct val="100000"/>
              </a:lnSpc>
              <a:spcBef>
                <a:spcPts val="0"/>
              </a:spcBef>
              <a:spcAft>
                <a:spcPts val="0"/>
              </a:spcAft>
              <a:buClr>
                <a:schemeClr val="dk1"/>
              </a:buClr>
              <a:buSzPts val="1500"/>
              <a:buFont typeface="Arial"/>
              <a:buNone/>
              <a:defRPr/>
            </a:lvl4pPr>
            <a:lvl5pPr lvl="4" algn="l">
              <a:lnSpc>
                <a:spcPct val="100000"/>
              </a:lnSpc>
              <a:spcBef>
                <a:spcPts val="0"/>
              </a:spcBef>
              <a:spcAft>
                <a:spcPts val="0"/>
              </a:spcAft>
              <a:buClr>
                <a:schemeClr val="dk1"/>
              </a:buClr>
              <a:buSzPts val="1500"/>
              <a:buFont typeface="Arial"/>
              <a:buNone/>
              <a:defRPr/>
            </a:lvl5pPr>
            <a:lvl6pPr lvl="5" algn="l">
              <a:lnSpc>
                <a:spcPct val="100000"/>
              </a:lnSpc>
              <a:spcBef>
                <a:spcPts val="0"/>
              </a:spcBef>
              <a:spcAft>
                <a:spcPts val="0"/>
              </a:spcAft>
              <a:buClr>
                <a:schemeClr val="dk1"/>
              </a:buClr>
              <a:buSzPts val="1500"/>
              <a:buFont typeface="Arial"/>
              <a:buNone/>
              <a:defRPr/>
            </a:lvl6pPr>
            <a:lvl7pPr lvl="6" algn="l">
              <a:lnSpc>
                <a:spcPct val="100000"/>
              </a:lnSpc>
              <a:spcBef>
                <a:spcPts val="0"/>
              </a:spcBef>
              <a:spcAft>
                <a:spcPts val="0"/>
              </a:spcAft>
              <a:buClr>
                <a:schemeClr val="dk1"/>
              </a:buClr>
              <a:buSzPts val="1500"/>
              <a:buFont typeface="Arial"/>
              <a:buNone/>
              <a:defRPr/>
            </a:lvl7pPr>
            <a:lvl8pPr lvl="7" algn="l">
              <a:lnSpc>
                <a:spcPct val="100000"/>
              </a:lnSpc>
              <a:spcBef>
                <a:spcPts val="0"/>
              </a:spcBef>
              <a:spcAft>
                <a:spcPts val="0"/>
              </a:spcAft>
              <a:buClr>
                <a:schemeClr val="dk1"/>
              </a:buClr>
              <a:buSzPts val="1500"/>
              <a:buFont typeface="Arial"/>
              <a:buNone/>
              <a:defRPr/>
            </a:lvl8pPr>
            <a:lvl9pPr lvl="8" algn="l">
              <a:lnSpc>
                <a:spcPct val="100000"/>
              </a:lnSpc>
              <a:spcBef>
                <a:spcPts val="0"/>
              </a:spcBef>
              <a:spcAft>
                <a:spcPts val="0"/>
              </a:spcAft>
              <a:buClr>
                <a:schemeClr val="dk1"/>
              </a:buClr>
              <a:buSzPts val="1500"/>
              <a:buFont typeface="Arial"/>
              <a:buNone/>
              <a:defRPr/>
            </a:lvl9pPr>
          </a:lstStyle>
          <a:p/>
        </p:txBody>
      </p:sp>
      <p:sp>
        <p:nvSpPr>
          <p:cNvPr id="38" name="Google Shape;38;g217123db2da_0_153"/>
          <p:cNvSpPr txBox="1"/>
          <p:nvPr>
            <p:ph idx="12" type="sldNum"/>
          </p:nvPr>
        </p:nvSpPr>
        <p:spPr>
          <a:xfrm>
            <a:off x="11250151"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9" name="Google Shape;39;g217123db2da_0_153"/>
          <p:cNvSpPr txBox="1"/>
          <p:nvPr>
            <p:ph idx="1" type="body"/>
          </p:nvPr>
        </p:nvSpPr>
        <p:spPr>
          <a:xfrm>
            <a:off x="720727" y="1296988"/>
            <a:ext cx="55188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900"/>
              <a:buNone/>
              <a:defRPr/>
            </a:lvl1pPr>
            <a:lvl2pPr indent="-228600" lvl="1" marL="914400" algn="l">
              <a:lnSpc>
                <a:spcPct val="90000"/>
              </a:lnSpc>
              <a:spcBef>
                <a:spcPts val="1700"/>
              </a:spcBef>
              <a:spcAft>
                <a:spcPts val="0"/>
              </a:spcAft>
              <a:buClr>
                <a:schemeClr val="accent3"/>
              </a:buClr>
              <a:buSzPts val="1900"/>
              <a:buNone/>
              <a:defRPr/>
            </a:lvl2pPr>
            <a:lvl3pPr indent="-228600" lvl="2" marL="1371600" algn="l">
              <a:lnSpc>
                <a:spcPct val="100000"/>
              </a:lnSpc>
              <a:spcBef>
                <a:spcPts val="500"/>
              </a:spcBef>
              <a:spcAft>
                <a:spcPts val="0"/>
              </a:spcAft>
              <a:buSzPts val="1900"/>
              <a:buNone/>
              <a:defRPr/>
            </a:lvl3pPr>
            <a:lvl4pPr indent="-349250" lvl="3" marL="1828800" algn="l">
              <a:lnSpc>
                <a:spcPct val="100000"/>
              </a:lnSpc>
              <a:spcBef>
                <a:spcPts val="2800"/>
              </a:spcBef>
              <a:spcAft>
                <a:spcPts val="0"/>
              </a:spcAft>
              <a:buSzPts val="1900"/>
              <a:buChar char="•"/>
              <a:defRPr/>
            </a:lvl4pPr>
            <a:lvl5pPr indent="-349250" lvl="4" marL="2286000" algn="l">
              <a:lnSpc>
                <a:spcPct val="100000"/>
              </a:lnSpc>
              <a:spcBef>
                <a:spcPts val="800"/>
              </a:spcBef>
              <a:spcAft>
                <a:spcPts val="0"/>
              </a:spcAft>
              <a:buSzPts val="1900"/>
              <a:buChar char="•"/>
              <a:defRPr/>
            </a:lvl5pPr>
            <a:lvl6pPr indent="-349250" lvl="5" marL="2743200" algn="l">
              <a:lnSpc>
                <a:spcPct val="90000"/>
              </a:lnSpc>
              <a:spcBef>
                <a:spcPts val="8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0" name="Google Shape;40;g217123db2da_0_153"/>
          <p:cNvSpPr txBox="1"/>
          <p:nvPr>
            <p:ph type="title"/>
          </p:nvPr>
        </p:nvSpPr>
        <p:spPr>
          <a:xfrm>
            <a:off x="720727" y="722313"/>
            <a:ext cx="55188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900"/>
              <a:buFont typeface="Arial"/>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1" name="Google Shape;41;g217123db2da_0_153"/>
          <p:cNvSpPr/>
          <p:nvPr>
            <p:ph idx="2" type="pic"/>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22"/>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2"/>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2"/>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2"/>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7" name="Google Shape;47;p22"/>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48" name="Shape 48"/>
        <p:cNvGrpSpPr/>
        <p:nvPr/>
      </p:nvGrpSpPr>
      <p:grpSpPr>
        <a:xfrm>
          <a:off x="0" y="0"/>
          <a:ext cx="0" cy="0"/>
          <a:chOff x="0" y="0"/>
          <a:chExt cx="0" cy="0"/>
        </a:xfrm>
      </p:grpSpPr>
      <p:sp>
        <p:nvSpPr>
          <p:cNvPr id="49" name="Google Shape;49;g216bb1a2444_4_146"/>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g216bb1a2444_4_146"/>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g216bb1a2444_4_146"/>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g216bb1a2444_4_146"/>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3" name="Google Shape;53;g216bb1a2444_4_146"/>
          <p:cNvSpPr/>
          <p:nvPr>
            <p:ph idx="2" type="pic"/>
          </p:nvPr>
        </p:nvSpPr>
        <p:spPr>
          <a:xfrm>
            <a:off x="720725" y="1857600"/>
            <a:ext cx="5302800" cy="2016000"/>
          </a:xfrm>
          <a:prstGeom prst="rect">
            <a:avLst/>
          </a:prstGeom>
          <a:solidFill>
            <a:srgbClr val="D8D8D8"/>
          </a:solidFill>
          <a:ln>
            <a:noFill/>
          </a:ln>
        </p:spPr>
      </p:sp>
      <p:sp>
        <p:nvSpPr>
          <p:cNvPr id="54" name="Google Shape;54;g216bb1a2444_4_146"/>
          <p:cNvSpPr txBox="1"/>
          <p:nvPr>
            <p:ph idx="1" type="body"/>
          </p:nvPr>
        </p:nvSpPr>
        <p:spPr>
          <a:xfrm>
            <a:off x="720725"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g216bb1a2444_4_146"/>
          <p:cNvSpPr/>
          <p:nvPr>
            <p:ph idx="3" type="pic"/>
          </p:nvPr>
        </p:nvSpPr>
        <p:spPr>
          <a:xfrm>
            <a:off x="6166888" y="1857600"/>
            <a:ext cx="5302800" cy="2016000"/>
          </a:xfrm>
          <a:prstGeom prst="rect">
            <a:avLst/>
          </a:prstGeom>
          <a:solidFill>
            <a:srgbClr val="D8D8D8"/>
          </a:solidFill>
          <a:ln>
            <a:noFill/>
          </a:ln>
        </p:spPr>
      </p:sp>
      <p:sp>
        <p:nvSpPr>
          <p:cNvPr id="56" name="Google Shape;56;g216bb1a2444_4_146"/>
          <p:cNvSpPr txBox="1"/>
          <p:nvPr>
            <p:ph idx="4" type="body"/>
          </p:nvPr>
        </p:nvSpPr>
        <p:spPr>
          <a:xfrm>
            <a:off x="6166888"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14"/>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4"/>
          <p:cNvSpPr txBox="1"/>
          <p:nvPr>
            <p:ph idx="1" type="body"/>
          </p:nvPr>
        </p:nvSpPr>
        <p:spPr>
          <a:xfrm>
            <a:off x="720723"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4"/>
          <p:cNvSpPr txBox="1"/>
          <p:nvPr>
            <p:ph idx="2" type="body"/>
          </p:nvPr>
        </p:nvSpPr>
        <p:spPr>
          <a:xfrm>
            <a:off x="6096000"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4"/>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4"/>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4"/>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64" name="Shape 64"/>
        <p:cNvGrpSpPr/>
        <p:nvPr/>
      </p:nvGrpSpPr>
      <p:grpSpPr>
        <a:xfrm>
          <a:off x="0" y="0"/>
          <a:ext cx="0" cy="0"/>
          <a:chOff x="0" y="0"/>
          <a:chExt cx="0" cy="0"/>
        </a:xfrm>
      </p:grpSpPr>
      <p:sp>
        <p:nvSpPr>
          <p:cNvPr id="65" name="Google Shape;65;p11"/>
          <p:cNvSpPr txBox="1"/>
          <p:nvPr>
            <p:ph type="ctrTitle"/>
          </p:nvPr>
        </p:nvSpPr>
        <p:spPr>
          <a:xfrm>
            <a:off x="720725" y="2854801"/>
            <a:ext cx="4073912" cy="1018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 type="subTitle"/>
          </p:nvPr>
        </p:nvSpPr>
        <p:spPr>
          <a:xfrm>
            <a:off x="720725" y="3873600"/>
            <a:ext cx="4073912" cy="444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2400"/>
              <a:buNone/>
              <a:defRPr b="0" sz="2400">
                <a:solidFill>
                  <a:schemeClr val="accent2"/>
                </a:solidFill>
              </a:defRPr>
            </a:lvl1pPr>
            <a:lvl2pPr lvl="1" algn="l">
              <a:lnSpc>
                <a:spcPct val="105000"/>
              </a:lnSpc>
              <a:spcBef>
                <a:spcPts val="0"/>
              </a:spcBef>
              <a:spcAft>
                <a:spcPts val="0"/>
              </a:spcAft>
              <a:buClr>
                <a:schemeClr val="accent2"/>
              </a:buClr>
              <a:buSzPts val="2400"/>
              <a:buNone/>
              <a:defRPr b="1" sz="2400">
                <a:solidFill>
                  <a:schemeClr val="accent2"/>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7" name="Google Shape;67;p11"/>
          <p:cNvSpPr/>
          <p:nvPr>
            <p:ph idx="2" type="pic"/>
          </p:nvPr>
        </p:nvSpPr>
        <p:spPr>
          <a:xfrm>
            <a:off x="5287200" y="0"/>
            <a:ext cx="6858000" cy="6858000"/>
          </a:xfrm>
          <a:prstGeom prst="rect">
            <a:avLst/>
          </a:prstGeom>
          <a:solidFill>
            <a:srgbClr val="D8D8D8"/>
          </a:solidFill>
          <a:ln>
            <a:noFill/>
          </a:ln>
        </p:spPr>
      </p:sp>
      <p:pic>
        <p:nvPicPr>
          <p:cNvPr descr="Logo&#10;&#10;Description automatically generated" id="68" name="Google Shape;68;p11"/>
          <p:cNvPicPr preferRelativeResize="0"/>
          <p:nvPr/>
        </p:nvPicPr>
        <p:blipFill rotWithShape="1">
          <a:blip r:embed="rId2">
            <a:alphaModFix/>
          </a:blip>
          <a:srcRect b="0" l="0" r="0" t="0"/>
          <a:stretch/>
        </p:blipFill>
        <p:spPr>
          <a:xfrm>
            <a:off x="720725" y="860400"/>
            <a:ext cx="2970000" cy="838750"/>
          </a:xfrm>
          <a:prstGeom prst="rect">
            <a:avLst/>
          </a:prstGeom>
          <a:noFill/>
          <a:ln>
            <a:noFill/>
          </a:ln>
        </p:spPr>
      </p:pic>
      <p:grpSp>
        <p:nvGrpSpPr>
          <p:cNvPr id="69" name="Google Shape;69;p11"/>
          <p:cNvGrpSpPr/>
          <p:nvPr/>
        </p:nvGrpSpPr>
        <p:grpSpPr>
          <a:xfrm>
            <a:off x="720725" y="5472000"/>
            <a:ext cx="4009268" cy="694945"/>
            <a:chOff x="720725" y="5218493"/>
            <a:chExt cx="4009268" cy="694945"/>
          </a:xfrm>
        </p:grpSpPr>
        <p:pic>
          <p:nvPicPr>
            <p:cNvPr id="70" name="Google Shape;70;p11"/>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71" name="Google Shape;71;p11"/>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72" name="Google Shape;72;p11"/>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73" name="Google Shape;73;p11"/>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1"/>
        </a:solidFill>
      </p:bgPr>
    </p:bg>
    <p:spTree>
      <p:nvGrpSpPr>
        <p:cNvPr id="74" name="Shape 74"/>
        <p:cNvGrpSpPr/>
        <p:nvPr/>
      </p:nvGrpSpPr>
      <p:grpSpPr>
        <a:xfrm>
          <a:off x="0" y="0"/>
          <a:ext cx="0" cy="0"/>
          <a:chOff x="0" y="0"/>
          <a:chExt cx="0" cy="0"/>
        </a:xfrm>
      </p:grpSpPr>
      <p:sp>
        <p:nvSpPr>
          <p:cNvPr id="75" name="Google Shape;75;p20"/>
          <p:cNvSpPr txBox="1"/>
          <p:nvPr>
            <p:ph type="title"/>
          </p:nvPr>
        </p:nvSpPr>
        <p:spPr>
          <a:xfrm>
            <a:off x="720725" y="1296988"/>
            <a:ext cx="6155488"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4900"/>
              <a:buFont typeface="Arial"/>
              <a:buNone/>
              <a:defRPr sz="4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0"/>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77" name="Google Shape;77;p20"/>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3600"/>
              <a:buFont typeface="Arial"/>
              <a:buNone/>
              <a:defRPr b="1" i="0" sz="36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1701"/>
              </a:spcBef>
              <a:spcAft>
                <a:spcPts val="0"/>
              </a:spcAft>
              <a:buClr>
                <a:schemeClr val="accent3"/>
              </a:buClr>
              <a:buSzPts val="2000"/>
              <a:buFont typeface="Arial"/>
              <a:buNone/>
              <a:defRPr b="1" i="0" sz="2000" u="none" cap="none" strike="noStrike">
                <a:solidFill>
                  <a:schemeClr val="accent3"/>
                </a:solidFill>
                <a:latin typeface="Arial"/>
                <a:ea typeface="Arial"/>
                <a:cs typeface="Arial"/>
                <a:sym typeface="Arial"/>
              </a:defRPr>
            </a:lvl2pPr>
            <a:lvl3pPr indent="-228600" lvl="2" marL="1371600" marR="0" rtl="0" algn="l">
              <a:lnSpc>
                <a:spcPct val="100000"/>
              </a:lnSpc>
              <a:spcBef>
                <a:spcPts val="567"/>
              </a:spcBef>
              <a:spcAft>
                <a:spcPts val="0"/>
              </a:spcAft>
              <a:buClr>
                <a:schemeClr val="accent1"/>
              </a:buClr>
              <a:buSzPts val="1800"/>
              <a:buFont typeface="Arial"/>
              <a:buNone/>
              <a:defRPr b="1" i="0" sz="1800" u="none" cap="none" strike="noStrike">
                <a:solidFill>
                  <a:schemeClr val="dk2"/>
                </a:solidFill>
                <a:latin typeface="Arial"/>
                <a:ea typeface="Arial"/>
                <a:cs typeface="Arial"/>
                <a:sym typeface="Arial"/>
              </a:defRPr>
            </a:lvl3pPr>
            <a:lvl4pPr indent="-330200" lvl="3" marL="1828800" marR="0" rtl="0" algn="l">
              <a:lnSpc>
                <a:spcPct val="100000"/>
              </a:lnSpc>
              <a:spcBef>
                <a:spcPts val="2835"/>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00000"/>
              </a:lnSpc>
              <a:spcBef>
                <a:spcPts val="850"/>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5pPr>
            <a:lvl6pPr indent="-342900" lvl="5" marL="2743200" marR="0" rtl="0" algn="l">
              <a:lnSpc>
                <a:spcPct val="90000"/>
              </a:lnSpc>
              <a:spcBef>
                <a:spcPts val="85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6"/>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6"/>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6"/>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5" name="Google Shape;15;p6"/>
          <p:cNvCxnSpPr/>
          <p:nvPr/>
        </p:nvCxnSpPr>
        <p:spPr>
          <a:xfrm>
            <a:off x="1766400" y="6361716"/>
            <a:ext cx="10425600" cy="0"/>
          </a:xfrm>
          <a:prstGeom prst="straightConnector1">
            <a:avLst/>
          </a:prstGeom>
          <a:noFill/>
          <a:ln cap="flat" cmpd="sng" w="9525">
            <a:solidFill>
              <a:schemeClr val="accent4"/>
            </a:solidFill>
            <a:prstDash val="solid"/>
            <a:miter lim="800000"/>
            <a:headEnd len="sm" w="sm" type="none"/>
            <a:tailEnd len="sm" w="sm" type="none"/>
          </a:ln>
        </p:spPr>
      </p:cxnSp>
      <p:pic>
        <p:nvPicPr>
          <p:cNvPr id="16" name="Google Shape;16;p6"/>
          <p:cNvPicPr preferRelativeResize="0"/>
          <p:nvPr/>
        </p:nvPicPr>
        <p:blipFill rotWithShape="1">
          <a:blip r:embed="rId1">
            <a:alphaModFix/>
          </a:blip>
          <a:srcRect b="0" l="0" r="0" t="0"/>
          <a:stretch/>
        </p:blipFill>
        <p:spPr>
          <a:xfrm>
            <a:off x="720725" y="6195599"/>
            <a:ext cx="899162" cy="33223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comments" Target="../comments/commen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goosocean.org/index.php?option=com_content&amp;view=article&amp;id=413:goos-bioeco-portal-the-place-to-go-for-information-on-biological-and-ecosystem-observations&amp;catid=13&amp;Itemid=125" TargetMode="Externa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
          <p:cNvSpPr txBox="1"/>
          <p:nvPr>
            <p:ph type="ctrTitle"/>
          </p:nvPr>
        </p:nvSpPr>
        <p:spPr>
          <a:xfrm>
            <a:off x="1139400" y="2790000"/>
            <a:ext cx="10731600" cy="1968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000"/>
              <a:buFont typeface="Arial"/>
              <a:buNone/>
            </a:pPr>
            <a:r>
              <a:rPr lang="en-GB" sz="4600"/>
              <a:t>Strategic Objective 3</a:t>
            </a:r>
            <a:endParaRPr sz="4600"/>
          </a:p>
          <a:p>
            <a:pPr indent="0" lvl="0" marL="0" rtl="0" algn="l">
              <a:lnSpc>
                <a:spcPct val="90000"/>
              </a:lnSpc>
              <a:spcBef>
                <a:spcPts val="0"/>
              </a:spcBef>
              <a:spcAft>
                <a:spcPts val="0"/>
              </a:spcAft>
              <a:buClr>
                <a:schemeClr val="lt1"/>
              </a:buClr>
              <a:buSzPts val="5000"/>
              <a:buFont typeface="Arial"/>
              <a:buNone/>
            </a:pPr>
            <a:r>
              <a:rPr b="0" lang="en-GB" sz="3000">
                <a:solidFill>
                  <a:srgbClr val="F18131"/>
                </a:solidFill>
              </a:rPr>
              <a:t>Regularly evaluate system to assess fitness-for-purpose</a:t>
            </a:r>
            <a:endParaRPr b="0" sz="4200">
              <a:solidFill>
                <a:srgbClr val="F18131"/>
              </a:solidFill>
              <a:latin typeface="Montserrat"/>
              <a:ea typeface="Montserrat"/>
              <a:cs typeface="Montserrat"/>
              <a:sym typeface="Montserrat"/>
            </a:endParaRPr>
          </a:p>
          <a:p>
            <a:pPr indent="0" lvl="0" marL="0" rtl="0" algn="l">
              <a:lnSpc>
                <a:spcPct val="90000"/>
              </a:lnSpc>
              <a:spcBef>
                <a:spcPts val="0"/>
              </a:spcBef>
              <a:spcAft>
                <a:spcPts val="0"/>
              </a:spcAft>
              <a:buClr>
                <a:schemeClr val="lt1"/>
              </a:buClr>
              <a:buSzPts val="5000"/>
              <a:buFont typeface="Arial"/>
              <a:buNone/>
            </a:pPr>
            <a:r>
              <a:t/>
            </a:r>
            <a:endParaRPr b="0" sz="2500"/>
          </a:p>
          <a:p>
            <a:pPr indent="0" lvl="0" marL="0" rtl="0" algn="l">
              <a:spcBef>
                <a:spcPts val="0"/>
              </a:spcBef>
              <a:spcAft>
                <a:spcPts val="0"/>
              </a:spcAft>
              <a:buClr>
                <a:schemeClr val="lt1"/>
              </a:buClr>
              <a:buSzPts val="5000"/>
              <a:buFont typeface="Arial"/>
              <a:buNone/>
            </a:pPr>
            <a:r>
              <a:rPr b="0" i="1" lang="en-GB" sz="2000"/>
              <a:t>Presenter: David Legler, NOAA GOMO Director, OCG Chair, GOOS SC ex officio</a:t>
            </a:r>
            <a:endParaRPr b="0" i="1" sz="2000"/>
          </a:p>
        </p:txBody>
      </p:sp>
      <p:sp>
        <p:nvSpPr>
          <p:cNvPr id="132" name="Google Shape;132;p1"/>
          <p:cNvSpPr txBox="1"/>
          <p:nvPr>
            <p:ph idx="1" type="subTitle"/>
          </p:nvPr>
        </p:nvSpPr>
        <p:spPr>
          <a:xfrm>
            <a:off x="1139400" y="5415900"/>
            <a:ext cx="7552200" cy="4266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dk1"/>
              </a:buClr>
              <a:buSzPts val="1100"/>
              <a:buFont typeface="Arial"/>
              <a:buNone/>
            </a:pPr>
            <a:r>
              <a:rPr lang="en-GB"/>
              <a:t>GOOS 12th Steering Committee meeting, 25 - 26 April 2023</a:t>
            </a:r>
            <a:endParaRPr/>
          </a:p>
        </p:txBody>
      </p:sp>
      <p:pic>
        <p:nvPicPr>
          <p:cNvPr id="133" name="Google Shape;133;p1"/>
          <p:cNvPicPr preferRelativeResize="0"/>
          <p:nvPr/>
        </p:nvPicPr>
        <p:blipFill rotWithShape="1">
          <a:blip r:embed="rId3">
            <a:alphaModFix/>
          </a:blip>
          <a:srcRect b="0" l="0" r="0" t="0"/>
          <a:stretch/>
        </p:blipFill>
        <p:spPr>
          <a:xfrm>
            <a:off x="6096000" y="226275"/>
            <a:ext cx="5839476" cy="1476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7" name="Shape 207"/>
        <p:cNvGrpSpPr/>
        <p:nvPr/>
      </p:nvGrpSpPr>
      <p:grpSpPr>
        <a:xfrm>
          <a:off x="0" y="0"/>
          <a:ext cx="0" cy="0"/>
          <a:chOff x="0" y="0"/>
          <a:chExt cx="0" cy="0"/>
        </a:xfrm>
      </p:grpSpPr>
      <p:sp>
        <p:nvSpPr>
          <p:cNvPr id="208" name="Google Shape;208;p39"/>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Actions</a:t>
            </a:r>
            <a:endParaRPr/>
          </a:p>
        </p:txBody>
      </p:sp>
      <p:sp>
        <p:nvSpPr>
          <p:cNvPr id="209" name="Google Shape;209;p3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sp>
        <p:nvSpPr>
          <p:cNvPr id="210" name="Google Shape;210;p39"/>
          <p:cNvSpPr txBox="1"/>
          <p:nvPr>
            <p:ph idx="1" type="body"/>
          </p:nvPr>
        </p:nvSpPr>
        <p:spPr>
          <a:xfrm>
            <a:off x="720724" y="1296988"/>
            <a:ext cx="10525614" cy="5842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SzPts val="1800"/>
              <a:buNone/>
            </a:pPr>
            <a:r>
              <a:rPr lang="en-GB"/>
              <a:t>Regularly evaluate the system to assess fitness-for-purpose</a:t>
            </a:r>
            <a:endParaRPr/>
          </a:p>
        </p:txBody>
      </p:sp>
      <p:pic>
        <p:nvPicPr>
          <p:cNvPr id="211" name="Google Shape;211;p39"/>
          <p:cNvPicPr preferRelativeResize="0"/>
          <p:nvPr/>
        </p:nvPicPr>
        <p:blipFill rotWithShape="1">
          <a:blip r:embed="rId4">
            <a:alphaModFix/>
          </a:blip>
          <a:srcRect b="0" l="0" r="0" t="0"/>
          <a:stretch/>
        </p:blipFill>
        <p:spPr>
          <a:xfrm>
            <a:off x="543000" y="2052651"/>
            <a:ext cx="11106000" cy="2964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217123db2da_0_11"/>
          <p:cNvSpPr txBox="1"/>
          <p:nvPr>
            <p:ph idx="12" type="sldNum"/>
          </p:nvPr>
        </p:nvSpPr>
        <p:spPr>
          <a:xfrm>
            <a:off x="11250151"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100"/>
              <a:buNone/>
            </a:pPr>
            <a:fld id="{00000000-1234-1234-1234-123412341234}" type="slidenum">
              <a:rPr lang="en-GB"/>
              <a:t>‹#›</a:t>
            </a:fld>
            <a:endParaRPr/>
          </a:p>
        </p:txBody>
      </p:sp>
      <p:sp>
        <p:nvSpPr>
          <p:cNvPr id="139" name="Google Shape;139;g217123db2da_0_11"/>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The GOOS 2030 Strategy</a:t>
            </a:r>
            <a:endParaRPr/>
          </a:p>
        </p:txBody>
      </p:sp>
      <p:pic>
        <p:nvPicPr>
          <p:cNvPr id="140" name="Google Shape;140;g217123db2da_0_11"/>
          <p:cNvPicPr preferRelativeResize="0"/>
          <p:nvPr/>
        </p:nvPicPr>
        <p:blipFill rotWithShape="1">
          <a:blip r:embed="rId3">
            <a:alphaModFix/>
          </a:blip>
          <a:srcRect b="24958" l="0" r="0" t="0"/>
          <a:stretch/>
        </p:blipFill>
        <p:spPr>
          <a:xfrm>
            <a:off x="1596450" y="797750"/>
            <a:ext cx="9994127" cy="5567300"/>
          </a:xfrm>
          <a:prstGeom prst="rect">
            <a:avLst/>
          </a:prstGeom>
          <a:noFill/>
          <a:ln>
            <a:noFill/>
          </a:ln>
        </p:spPr>
      </p:pic>
      <p:sp>
        <p:nvSpPr>
          <p:cNvPr id="141" name="Google Shape;141;g217123db2da_0_11"/>
          <p:cNvSpPr/>
          <p:nvPr/>
        </p:nvSpPr>
        <p:spPr>
          <a:xfrm>
            <a:off x="2425435" y="2771702"/>
            <a:ext cx="1369500" cy="1314600"/>
          </a:xfrm>
          <a:prstGeom prst="ellipse">
            <a:avLst/>
          </a:prstGeom>
          <a:noFill/>
          <a:ln cap="flat" cmpd="sng" w="76200">
            <a:solidFill>
              <a:srgbClr val="741B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1e1b1b334bd_6_0"/>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Actions</a:t>
            </a:r>
            <a:endParaRPr/>
          </a:p>
        </p:txBody>
      </p:sp>
      <p:sp>
        <p:nvSpPr>
          <p:cNvPr id="147" name="Google Shape;147;g1e1b1b334bd_6_0"/>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sp>
        <p:nvSpPr>
          <p:cNvPr id="148" name="Google Shape;148;g1e1b1b334bd_6_0"/>
          <p:cNvSpPr txBox="1"/>
          <p:nvPr>
            <p:ph idx="1" type="body"/>
          </p:nvPr>
        </p:nvSpPr>
        <p:spPr>
          <a:xfrm>
            <a:off x="720724" y="1296988"/>
            <a:ext cx="10525500" cy="5841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SzPts val="1800"/>
              <a:buNone/>
            </a:pPr>
            <a:r>
              <a:rPr lang="en-GB"/>
              <a:t>Regularly evaluate the system to assess fitness-for-purpose</a:t>
            </a:r>
            <a:endParaRPr/>
          </a:p>
        </p:txBody>
      </p:sp>
      <p:pic>
        <p:nvPicPr>
          <p:cNvPr id="149" name="Google Shape;149;g1e1b1b334bd_6_0"/>
          <p:cNvPicPr preferRelativeResize="0"/>
          <p:nvPr/>
        </p:nvPicPr>
        <p:blipFill>
          <a:blip r:embed="rId3">
            <a:alphaModFix/>
          </a:blip>
          <a:stretch>
            <a:fillRect/>
          </a:stretch>
        </p:blipFill>
        <p:spPr>
          <a:xfrm>
            <a:off x="446225" y="2052651"/>
            <a:ext cx="11264525" cy="2703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g22d47d89764_0_133"/>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55" name="Google Shape;155;g22d47d89764_0_133"/>
          <p:cNvSpPr txBox="1"/>
          <p:nvPr>
            <p:ph idx="1" type="body"/>
          </p:nvPr>
        </p:nvSpPr>
        <p:spPr>
          <a:xfrm>
            <a:off x="720725" y="1444275"/>
            <a:ext cx="7386300" cy="4657800"/>
          </a:xfrm>
          <a:prstGeom prst="rect">
            <a:avLst/>
          </a:prstGeom>
          <a:noFill/>
          <a:ln>
            <a:noFill/>
          </a:ln>
        </p:spPr>
        <p:txBody>
          <a:bodyPr anchorCtr="0" anchor="t" bIns="0" lIns="0" spcFirstLastPara="1" rIns="0" wrap="square" tIns="0">
            <a:noAutofit/>
          </a:bodyPr>
          <a:lstStyle/>
          <a:p>
            <a:pPr indent="-317500" lvl="0" marL="628650" rtl="0" algn="l">
              <a:lnSpc>
                <a:spcPct val="100000"/>
              </a:lnSpc>
              <a:spcBef>
                <a:spcPts val="0"/>
              </a:spcBef>
              <a:spcAft>
                <a:spcPts val="0"/>
              </a:spcAft>
              <a:buSzPts val="1400"/>
              <a:buChar char="●"/>
            </a:pPr>
            <a:r>
              <a:rPr lang="en-GB" sz="1400"/>
              <a:t>I</a:t>
            </a:r>
            <a:r>
              <a:rPr lang="en-GB" sz="1400">
                <a:solidFill>
                  <a:schemeClr val="dk1"/>
                </a:solidFill>
              </a:rPr>
              <a:t>mproved Report Card 2022 by including more robust calculation of KPIs and refined status (3 stars include half stars per category) and inclusion of BioEco observing capacity | </a:t>
            </a:r>
            <a:r>
              <a:rPr b="1" lang="en-GB" sz="1400">
                <a:solidFill>
                  <a:schemeClr val="accent1"/>
                </a:solidFill>
              </a:rPr>
              <a:t>ACTION 3.1</a:t>
            </a:r>
            <a:endParaRPr b="1" sz="1400">
              <a:solidFill>
                <a:schemeClr val="accent1"/>
              </a:solidFill>
            </a:endParaRPr>
          </a:p>
          <a:p>
            <a:pPr indent="-317500" lvl="0" marL="630000" rtl="0" algn="l">
              <a:lnSpc>
                <a:spcPct val="100000"/>
              </a:lnSpc>
              <a:spcBef>
                <a:spcPts val="1000"/>
              </a:spcBef>
              <a:spcAft>
                <a:spcPts val="0"/>
              </a:spcAft>
              <a:buSzPts val="1400"/>
              <a:buChar char="●"/>
            </a:pPr>
            <a:r>
              <a:rPr lang="en-GB" sz="1400">
                <a:solidFill>
                  <a:schemeClr val="dk1"/>
                </a:solidFill>
              </a:rPr>
              <a:t>Metrics are being development within OCG for network maturity assessment | </a:t>
            </a:r>
            <a:r>
              <a:rPr b="1" lang="en-GB" sz="1400">
                <a:solidFill>
                  <a:schemeClr val="accent1"/>
                </a:solidFill>
              </a:rPr>
              <a:t>ACTION 3.1</a:t>
            </a:r>
            <a:endParaRPr sz="1400"/>
          </a:p>
          <a:p>
            <a:pPr indent="-317500" lvl="0" marL="630000" rtl="0" algn="l">
              <a:lnSpc>
                <a:spcPct val="100000"/>
              </a:lnSpc>
              <a:spcBef>
                <a:spcPts val="1000"/>
              </a:spcBef>
              <a:spcAft>
                <a:spcPts val="0"/>
              </a:spcAft>
              <a:buSzPts val="1400"/>
              <a:buChar char="●"/>
            </a:pPr>
            <a:r>
              <a:rPr lang="en-GB" sz="1400">
                <a:solidFill>
                  <a:schemeClr val="dk1"/>
                </a:solidFill>
              </a:rPr>
              <a:t>Plan developed but not implemented to provide gap analysis tools by EOV / ECV versus applications in the context of the RRR </a:t>
            </a:r>
            <a:r>
              <a:rPr lang="en-GB" sz="1400">
                <a:solidFill>
                  <a:schemeClr val="dk1"/>
                </a:solidFill>
                <a:extLst>
                  <a:ext uri="http://customooxmlschemas.google.com/">
                    <go:slidesCustomData xmlns:go="http://customooxmlschemas.google.com/" textRoundtripDataId="0"/>
                  </a:ext>
                </a:extLst>
              </a:rPr>
              <a:t>by OCG and OceanOPS </a:t>
            </a:r>
            <a:r>
              <a:rPr lang="en-GB" sz="1400">
                <a:solidFill>
                  <a:schemeClr val="dk1"/>
                </a:solidFill>
              </a:rPr>
              <a:t>| </a:t>
            </a:r>
            <a:r>
              <a:rPr b="1" lang="en-GB" sz="1400">
                <a:solidFill>
                  <a:schemeClr val="accent1"/>
                </a:solidFill>
              </a:rPr>
              <a:t>ACTION 3.2</a:t>
            </a:r>
            <a:endParaRPr sz="1400"/>
          </a:p>
          <a:p>
            <a:pPr indent="-317500" lvl="0" marL="630000" rtl="0" algn="l">
              <a:spcBef>
                <a:spcPts val="1000"/>
              </a:spcBef>
              <a:spcAft>
                <a:spcPts val="0"/>
              </a:spcAft>
              <a:buSzPts val="1400"/>
              <a:buChar char="●"/>
            </a:pPr>
            <a:r>
              <a:rPr lang="en-GB" sz="1400">
                <a:solidFill>
                  <a:schemeClr val="dk1"/>
                </a:solidFill>
                <a:extLst>
                  <a:ext uri="http://customooxmlschemas.google.com/">
                    <go:slidesCustomData xmlns:go="http://customooxmlschemas.google.com/" textRoundtripDataId="1"/>
                  </a:ext>
                </a:extLst>
              </a:rPr>
              <a:t>Released Guid</a:t>
            </a:r>
            <a:r>
              <a:rPr lang="en-GB" sz="1400">
                <a:solidFill>
                  <a:schemeClr val="dk1"/>
                </a:solidFill>
              </a:rPr>
              <a:t>e on Ocean Forecast evaluation and metrics | </a:t>
            </a:r>
            <a:r>
              <a:rPr b="1" lang="en-GB" sz="1400">
                <a:solidFill>
                  <a:schemeClr val="accent1"/>
                </a:solidFill>
              </a:rPr>
              <a:t>ACTION 3.3</a:t>
            </a:r>
            <a:endParaRPr b="1" sz="1400">
              <a:solidFill>
                <a:schemeClr val="accent1"/>
              </a:solidFill>
            </a:endParaRPr>
          </a:p>
          <a:p>
            <a:pPr indent="-317500" lvl="1" marL="1080000" rtl="0" algn="l">
              <a:lnSpc>
                <a:spcPct val="115000"/>
              </a:lnSpc>
              <a:spcBef>
                <a:spcPts val="0"/>
              </a:spcBef>
              <a:spcAft>
                <a:spcPts val="0"/>
              </a:spcAft>
              <a:buClr>
                <a:schemeClr val="dk1"/>
              </a:buClr>
              <a:buSzPts val="1400"/>
              <a:buChar char="○"/>
            </a:pPr>
            <a:r>
              <a:rPr b="0" lang="en-GB" sz="1400">
                <a:solidFill>
                  <a:schemeClr val="dk1"/>
                </a:solidFill>
              </a:rPr>
              <a:t>[NEXT] Implementation of a first series of KPIs</a:t>
            </a:r>
            <a:endParaRPr b="0" sz="1400">
              <a:solidFill>
                <a:schemeClr val="dk1"/>
              </a:solidFill>
            </a:endParaRPr>
          </a:p>
          <a:p>
            <a:pPr indent="-317500" lvl="1" marL="1080000" rtl="0" algn="l">
              <a:lnSpc>
                <a:spcPct val="115000"/>
              </a:lnSpc>
              <a:spcBef>
                <a:spcPts val="0"/>
              </a:spcBef>
              <a:spcAft>
                <a:spcPts val="0"/>
              </a:spcAft>
              <a:buClr>
                <a:schemeClr val="dk1"/>
              </a:buClr>
              <a:buSzPts val="1400"/>
              <a:buChar char="○"/>
            </a:pPr>
            <a:r>
              <a:rPr b="0" lang="en-GB" sz="1400">
                <a:solidFill>
                  <a:schemeClr val="dk1"/>
                </a:solidFill>
              </a:rPr>
              <a:t>[NEXT] Assess the internal performance of each simulation/forecast with KPIs</a:t>
            </a:r>
            <a:endParaRPr b="0" sz="1400">
              <a:solidFill>
                <a:schemeClr val="dk1"/>
              </a:solidFill>
            </a:endParaRPr>
          </a:p>
          <a:p>
            <a:pPr indent="-317500" lvl="1" marL="1080000" rtl="0" algn="l">
              <a:lnSpc>
                <a:spcPct val="115000"/>
              </a:lnSpc>
              <a:spcBef>
                <a:spcPts val="0"/>
              </a:spcBef>
              <a:spcAft>
                <a:spcPts val="0"/>
              </a:spcAft>
              <a:buClr>
                <a:schemeClr val="dk1"/>
              </a:buClr>
              <a:buSzPts val="1400"/>
              <a:buChar char="○"/>
            </a:pPr>
            <a:r>
              <a:rPr b="0" lang="en-GB" sz="1400">
                <a:solidFill>
                  <a:schemeClr val="dk1"/>
                </a:solidFill>
              </a:rPr>
              <a:t>[NEXT] Intercompare simulations and forecasts from different centres in a consistent ways (comparison forecast/forecast)</a:t>
            </a:r>
            <a:endParaRPr sz="1400">
              <a:solidFill>
                <a:schemeClr val="dk1"/>
              </a:solidFill>
            </a:endParaRPr>
          </a:p>
          <a:p>
            <a:pPr indent="-317500" lvl="0" marL="630000" rtl="0" algn="l">
              <a:spcBef>
                <a:spcPts val="1000"/>
              </a:spcBef>
              <a:spcAft>
                <a:spcPts val="0"/>
              </a:spcAft>
              <a:buClr>
                <a:schemeClr val="dk1"/>
              </a:buClr>
              <a:buSzPts val="1400"/>
              <a:buChar char="●"/>
            </a:pPr>
            <a:r>
              <a:rPr lang="en-GB" sz="1400">
                <a:solidFill>
                  <a:schemeClr val="dk1"/>
                </a:solidFill>
              </a:rPr>
              <a:t>Map of Ocean forecasting systems | </a:t>
            </a:r>
            <a:r>
              <a:rPr b="1" lang="en-GB" sz="1400">
                <a:solidFill>
                  <a:schemeClr val="accent1"/>
                </a:solidFill>
              </a:rPr>
              <a:t>A</a:t>
            </a:r>
            <a:r>
              <a:rPr b="1" lang="en-GB" sz="1400">
                <a:solidFill>
                  <a:schemeClr val="accent1"/>
                </a:solidFill>
                <a:extLst>
                  <a:ext uri="http://customooxmlschemas.google.com/">
                    <go:slidesCustomData xmlns:go="http://customooxmlschemas.google.com/" textRoundtripDataId="2"/>
                  </a:ext>
                </a:extLst>
              </a:rPr>
              <a:t>CTION 3.4</a:t>
            </a:r>
            <a:endParaRPr b="0" sz="1400">
              <a:solidFill>
                <a:schemeClr val="dk1"/>
              </a:solidFill>
            </a:endParaRPr>
          </a:p>
          <a:p>
            <a:pPr indent="-317500" lvl="1" marL="1080000" rtl="0" algn="l">
              <a:spcBef>
                <a:spcPts val="0"/>
              </a:spcBef>
              <a:spcAft>
                <a:spcPts val="0"/>
              </a:spcAft>
              <a:buClr>
                <a:schemeClr val="dk1"/>
              </a:buClr>
              <a:buSzPts val="1400"/>
              <a:buChar char="○"/>
            </a:pPr>
            <a:r>
              <a:rPr b="0" lang="en-GB" sz="1400">
                <a:solidFill>
                  <a:schemeClr val="dk1"/>
                </a:solidFill>
                <a:highlight>
                  <a:srgbClr val="FFFF00"/>
                </a:highlight>
              </a:rPr>
              <a:t>Map by ETOOFS</a:t>
            </a:r>
            <a:endParaRPr b="0" sz="1400">
              <a:solidFill>
                <a:schemeClr val="dk1"/>
              </a:solidFill>
              <a:highlight>
                <a:srgbClr val="FFFF00"/>
              </a:highlight>
            </a:endParaRPr>
          </a:p>
          <a:p>
            <a:pPr indent="-317500" lvl="1" marL="1080000" rtl="0" algn="l">
              <a:spcBef>
                <a:spcPts val="0"/>
              </a:spcBef>
              <a:spcAft>
                <a:spcPts val="0"/>
              </a:spcAft>
              <a:buClr>
                <a:schemeClr val="dk1"/>
              </a:buClr>
              <a:buSzPts val="1400"/>
              <a:buChar char="○"/>
            </a:pPr>
            <a:r>
              <a:rPr b="0" lang="en-GB" sz="1400">
                <a:solidFill>
                  <a:schemeClr val="dk1"/>
                </a:solidFill>
              </a:rPr>
              <a:t>[NEXT] DCC implementation - co production with WMO - does GOOS need to do anything to push this forward? Best practices development?</a:t>
            </a:r>
            <a:endParaRPr sz="1400">
              <a:solidFill>
                <a:schemeClr val="dk1"/>
              </a:solidFill>
            </a:endParaRPr>
          </a:p>
        </p:txBody>
      </p:sp>
      <p:pic>
        <p:nvPicPr>
          <p:cNvPr id="156" name="Google Shape;156;g22d47d89764_0_133"/>
          <p:cNvPicPr preferRelativeResize="0"/>
          <p:nvPr/>
        </p:nvPicPr>
        <p:blipFill rotWithShape="1">
          <a:blip r:embed="rId4">
            <a:alphaModFix/>
          </a:blip>
          <a:srcRect b="0" l="30444" r="28398" t="0"/>
          <a:stretch/>
        </p:blipFill>
        <p:spPr>
          <a:xfrm>
            <a:off x="8437050" y="0"/>
            <a:ext cx="3763502" cy="6858002"/>
          </a:xfrm>
          <a:prstGeom prst="rect">
            <a:avLst/>
          </a:prstGeom>
          <a:noFill/>
          <a:ln>
            <a:noFill/>
          </a:ln>
        </p:spPr>
      </p:pic>
      <p:sp>
        <p:nvSpPr>
          <p:cNvPr id="157" name="Google Shape;157;g22d47d89764_0_133"/>
          <p:cNvSpPr txBox="1"/>
          <p:nvPr>
            <p:ph type="title"/>
          </p:nvPr>
        </p:nvSpPr>
        <p:spPr>
          <a:xfrm>
            <a:off x="720726" y="722313"/>
            <a:ext cx="55188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Action Progress 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g22d47d89764_0_258"/>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sp>
        <p:nvSpPr>
          <p:cNvPr id="163" name="Google Shape;163;g22d47d89764_0_258"/>
          <p:cNvSpPr txBox="1"/>
          <p:nvPr>
            <p:ph idx="1" type="body"/>
          </p:nvPr>
        </p:nvSpPr>
        <p:spPr>
          <a:xfrm>
            <a:off x="720725" y="1437200"/>
            <a:ext cx="7374600" cy="4724100"/>
          </a:xfrm>
          <a:prstGeom prst="rect">
            <a:avLst/>
          </a:prstGeom>
          <a:noFill/>
          <a:ln>
            <a:noFill/>
          </a:ln>
        </p:spPr>
        <p:txBody>
          <a:bodyPr anchorCtr="0" anchor="t" bIns="0" lIns="0" spcFirstLastPara="1" rIns="0" wrap="square" tIns="0">
            <a:noAutofit/>
          </a:bodyPr>
          <a:lstStyle/>
          <a:p>
            <a:pPr indent="-317500" lvl="0" marL="630000" rtl="0" algn="l">
              <a:spcBef>
                <a:spcPts val="1000"/>
              </a:spcBef>
              <a:spcAft>
                <a:spcPts val="0"/>
              </a:spcAft>
              <a:buClr>
                <a:schemeClr val="dk1"/>
              </a:buClr>
              <a:buSzPts val="1400"/>
              <a:buChar char="●"/>
            </a:pPr>
            <a:r>
              <a:rPr lang="en-GB" sz="1400">
                <a:solidFill>
                  <a:schemeClr val="dk1"/>
                </a:solidFill>
              </a:rPr>
              <a:t>Development of GOOS capacities for BioEco network and (meta)data mapping - OBIS completed | </a:t>
            </a:r>
            <a:r>
              <a:rPr b="1" lang="en-GB" sz="1400">
                <a:solidFill>
                  <a:schemeClr val="accent1"/>
                </a:solidFill>
              </a:rPr>
              <a:t>ACTION 3.5</a:t>
            </a:r>
            <a:endParaRPr b="1" sz="1400">
              <a:solidFill>
                <a:schemeClr val="accent1"/>
              </a:solidFill>
            </a:endParaRPr>
          </a:p>
          <a:p>
            <a:pPr indent="-317500" lvl="0" marL="1260000" rtl="0" algn="l">
              <a:spcBef>
                <a:spcPts val="0"/>
              </a:spcBef>
              <a:spcAft>
                <a:spcPts val="0"/>
              </a:spcAft>
              <a:buClr>
                <a:schemeClr val="dk1"/>
              </a:buClr>
              <a:buSzPts val="1400"/>
              <a:buChar char="●"/>
            </a:pPr>
            <a:r>
              <a:rPr lang="en-GB" sz="1400">
                <a:solidFill>
                  <a:schemeClr val="dk1"/>
                </a:solidFill>
              </a:rPr>
              <a:t>Recruited GOOS BioEco Data Manager to perform the tasks, management and maintenance of the newly developed GOOS BioEco portal</a:t>
            </a:r>
            <a:endParaRPr sz="1400">
              <a:solidFill>
                <a:schemeClr val="dk1"/>
              </a:solidFill>
            </a:endParaRPr>
          </a:p>
          <a:p>
            <a:pPr indent="-317500" lvl="0" marL="1260000" rtl="0" algn="l">
              <a:spcBef>
                <a:spcPts val="0"/>
              </a:spcBef>
              <a:spcAft>
                <a:spcPts val="0"/>
              </a:spcAft>
              <a:buClr>
                <a:schemeClr val="dk1"/>
              </a:buClr>
              <a:buSzPts val="1400"/>
              <a:buChar char="●"/>
            </a:pPr>
            <a:r>
              <a:rPr lang="en-GB" sz="1400">
                <a:solidFill>
                  <a:schemeClr val="dk1"/>
                </a:solidFill>
              </a:rPr>
              <a:t>Launched </a:t>
            </a:r>
            <a:r>
              <a:rPr lang="en-GB" sz="1400" u="sng">
                <a:solidFill>
                  <a:schemeClr val="hlink"/>
                </a:solidFill>
                <a:hlinkClick r:id="rId3"/>
              </a:rPr>
              <a:t>GOOS BioEco portal 1.0</a:t>
            </a:r>
            <a:r>
              <a:rPr lang="en-GB" sz="1400">
                <a:solidFill>
                  <a:schemeClr val="dk1"/>
                </a:solidFill>
              </a:rPr>
              <a:t> in collaboration with OBIS</a:t>
            </a:r>
            <a:endParaRPr sz="1400">
              <a:solidFill>
                <a:schemeClr val="dk1"/>
              </a:solidFill>
            </a:endParaRPr>
          </a:p>
          <a:p>
            <a:pPr indent="-317500" lvl="0" marL="1260000" rtl="0" algn="l">
              <a:spcBef>
                <a:spcPts val="0"/>
              </a:spcBef>
              <a:spcAft>
                <a:spcPts val="0"/>
              </a:spcAft>
              <a:buClr>
                <a:schemeClr val="dk1"/>
              </a:buClr>
              <a:buSzPts val="1400"/>
              <a:buChar char="●"/>
            </a:pPr>
            <a:r>
              <a:rPr lang="en-GB" sz="1400">
                <a:solidFill>
                  <a:schemeClr val="dk1"/>
                </a:solidFill>
              </a:rPr>
              <a:t>[NEXT] Version 2.0 to launch in June 2023</a:t>
            </a:r>
            <a:endParaRPr sz="1400">
              <a:solidFill>
                <a:schemeClr val="dk1"/>
              </a:solidFill>
            </a:endParaRPr>
          </a:p>
          <a:p>
            <a:pPr indent="-317500" lvl="0" marL="630000" rtl="0" algn="l">
              <a:lnSpc>
                <a:spcPct val="150000"/>
              </a:lnSpc>
              <a:spcBef>
                <a:spcPts val="1000"/>
              </a:spcBef>
              <a:spcAft>
                <a:spcPts val="0"/>
              </a:spcAft>
              <a:buClr>
                <a:schemeClr val="dk1"/>
              </a:buClr>
              <a:buSzPts val="1400"/>
              <a:buChar char="●"/>
            </a:pPr>
            <a:r>
              <a:rPr lang="en-GB" sz="1400">
                <a:solidFill>
                  <a:schemeClr val="dk1"/>
                </a:solidFill>
                <a:highlight>
                  <a:srgbClr val="FFFFFF"/>
                </a:highlight>
              </a:rPr>
              <a:t>Developed ODIS-Architecture pattern for EOVs | </a:t>
            </a:r>
            <a:r>
              <a:rPr b="1" lang="en-GB" sz="1400">
                <a:solidFill>
                  <a:schemeClr val="accent1"/>
                </a:solidFill>
                <a:highlight>
                  <a:srgbClr val="FFFFFF"/>
                </a:highlight>
              </a:rPr>
              <a:t>ACTION 3.5</a:t>
            </a:r>
            <a:endParaRPr b="1" sz="1400">
              <a:solidFill>
                <a:schemeClr val="accent1"/>
              </a:solidFill>
              <a:highlight>
                <a:srgbClr val="FFFFFF"/>
              </a:highlight>
            </a:endParaRPr>
          </a:p>
          <a:p>
            <a:pPr indent="-317500" lvl="0" marL="630000" rtl="0" algn="l">
              <a:lnSpc>
                <a:spcPct val="115000"/>
              </a:lnSpc>
              <a:spcBef>
                <a:spcPts val="0"/>
              </a:spcBef>
              <a:spcAft>
                <a:spcPts val="0"/>
              </a:spcAft>
              <a:buClr>
                <a:schemeClr val="dk1"/>
              </a:buClr>
              <a:buSzPts val="1400"/>
              <a:buChar char="●"/>
            </a:pPr>
            <a:r>
              <a:rPr lang="en-GB" sz="1400">
                <a:solidFill>
                  <a:schemeClr val="dk1"/>
                </a:solidFill>
                <a:highlight>
                  <a:srgbClr val="FFFFFF"/>
                </a:highlight>
              </a:rPr>
              <a:t>Cross-GOOS TT, multidisciplinary, series of interviews, perspective paper presenting t</a:t>
            </a:r>
            <a:r>
              <a:rPr lang="en-GB" sz="1400">
                <a:solidFill>
                  <a:schemeClr val="dk1"/>
                </a:solidFill>
              </a:rPr>
              <a:t>he Ocean Indicator concept and methodolog</a:t>
            </a:r>
            <a:r>
              <a:rPr lang="en-GB" sz="1400">
                <a:solidFill>
                  <a:schemeClr val="dk1"/>
                </a:solidFill>
                <a:highlight>
                  <a:srgbClr val="FFFFFF"/>
                </a:highlight>
              </a:rPr>
              <a:t>y, workshop planned in Oct 2023 </a:t>
            </a:r>
            <a:r>
              <a:rPr lang="en-GB" sz="1400">
                <a:solidFill>
                  <a:schemeClr val="dk1"/>
                </a:solidFill>
              </a:rPr>
              <a:t>| </a:t>
            </a:r>
            <a:r>
              <a:rPr b="1" lang="en-GB" sz="1400">
                <a:solidFill>
                  <a:schemeClr val="accent1"/>
                </a:solidFill>
              </a:rPr>
              <a:t>ACTION 3.6</a:t>
            </a:r>
            <a:endParaRPr sz="1400">
              <a:solidFill>
                <a:schemeClr val="dk1"/>
              </a:solidFill>
              <a:highlight>
                <a:srgbClr val="FFFF00"/>
              </a:highlight>
            </a:endParaRPr>
          </a:p>
          <a:p>
            <a:pPr indent="-317500" lvl="0" marL="630000" rtl="0" algn="l">
              <a:lnSpc>
                <a:spcPct val="115000"/>
              </a:lnSpc>
              <a:spcBef>
                <a:spcPts val="1000"/>
              </a:spcBef>
              <a:spcAft>
                <a:spcPts val="0"/>
              </a:spcAft>
              <a:buClr>
                <a:schemeClr val="dk1"/>
              </a:buClr>
              <a:buSzPts val="1400"/>
              <a:buChar char="●"/>
            </a:pPr>
            <a:r>
              <a:rPr lang="en-GB" sz="1400">
                <a:solidFill>
                  <a:schemeClr val="dk1"/>
                </a:solidFill>
              </a:rPr>
              <a:t>Ocean Observing Co-Design endorsed by the UN Decade of Ocean Science as a Program | </a:t>
            </a:r>
            <a:r>
              <a:rPr b="1" lang="en-GB" sz="1400">
                <a:solidFill>
                  <a:schemeClr val="accent1"/>
                </a:solidFill>
              </a:rPr>
              <a:t>POTENTIAL NEW ACTIONS for Co-Design and Others in GOOS:</a:t>
            </a:r>
            <a:endParaRPr sz="1400">
              <a:solidFill>
                <a:schemeClr val="dk1"/>
              </a:solidFill>
            </a:endParaRPr>
          </a:p>
          <a:p>
            <a:pPr indent="-317500" lvl="0" marL="1260000" rtl="0" algn="l">
              <a:lnSpc>
                <a:spcPct val="115000"/>
              </a:lnSpc>
              <a:spcBef>
                <a:spcPts val="0"/>
              </a:spcBef>
              <a:spcAft>
                <a:spcPts val="0"/>
              </a:spcAft>
              <a:buClr>
                <a:schemeClr val="dk1"/>
              </a:buClr>
              <a:buSzPts val="1400"/>
              <a:buChar char="●"/>
            </a:pPr>
            <a:r>
              <a:rPr lang="en-GB" sz="1400">
                <a:solidFill>
                  <a:schemeClr val="dk1"/>
                </a:solidFill>
              </a:rPr>
              <a:t>Develop </a:t>
            </a:r>
            <a:r>
              <a:rPr lang="en-GB" sz="1400">
                <a:solidFill>
                  <a:schemeClr val="dk1"/>
                </a:solidFill>
                <a:extLst>
                  <a:ext uri="http://customooxmlschemas.google.com/">
                    <go:slidesCustomData xmlns:go="http://customooxmlschemas.google.com/" textRoundtripDataId="3"/>
                  </a:ext>
                </a:extLst>
              </a:rPr>
              <a:t>monitoring and performance evaluation of all observing networks carrying out EOV observations</a:t>
            </a:r>
            <a:r>
              <a:rPr lang="en-GB" sz="1400">
                <a:solidFill>
                  <a:schemeClr val="dk1"/>
                </a:solidFill>
              </a:rPr>
              <a:t> and synthesize findings</a:t>
            </a:r>
            <a:endParaRPr sz="1400">
              <a:solidFill>
                <a:schemeClr val="dk1"/>
              </a:solidFill>
            </a:endParaRPr>
          </a:p>
          <a:p>
            <a:pPr indent="-317500" lvl="0" marL="1260000" rtl="0" algn="l">
              <a:lnSpc>
                <a:spcPct val="115000"/>
              </a:lnSpc>
              <a:spcBef>
                <a:spcPts val="0"/>
              </a:spcBef>
              <a:spcAft>
                <a:spcPts val="0"/>
              </a:spcAft>
              <a:buClr>
                <a:schemeClr val="dk1"/>
              </a:buClr>
              <a:buSzPts val="1400"/>
              <a:buChar char="●"/>
            </a:pPr>
            <a:r>
              <a:rPr lang="en-GB" sz="1400">
                <a:solidFill>
                  <a:schemeClr val="dk1"/>
                </a:solidFill>
              </a:rPr>
              <a:t>Develop system metrics at an EOV level through requirements and cross-GOOS Panels and WMO collaboration</a:t>
            </a:r>
            <a:endParaRPr sz="1400">
              <a:solidFill>
                <a:schemeClr val="dk1"/>
              </a:solidFill>
            </a:endParaRPr>
          </a:p>
          <a:p>
            <a:pPr indent="-317500" lvl="0" marL="1260000" rtl="0" algn="l">
              <a:lnSpc>
                <a:spcPct val="115000"/>
              </a:lnSpc>
              <a:spcBef>
                <a:spcPts val="0"/>
              </a:spcBef>
              <a:spcAft>
                <a:spcPts val="0"/>
              </a:spcAft>
              <a:buClr>
                <a:schemeClr val="dk1"/>
              </a:buClr>
              <a:buSzPts val="1400"/>
              <a:buChar char="●"/>
            </a:pPr>
            <a:r>
              <a:rPr lang="en-GB" sz="1400">
                <a:solidFill>
                  <a:schemeClr val="dk1"/>
                </a:solidFill>
              </a:rPr>
              <a:t>Development of system assessment and requirements from user needs perspective through exemplar projects</a:t>
            </a:r>
            <a:endParaRPr sz="1400">
              <a:solidFill>
                <a:schemeClr val="dk1"/>
              </a:solidFill>
            </a:endParaRPr>
          </a:p>
        </p:txBody>
      </p:sp>
      <p:sp>
        <p:nvSpPr>
          <p:cNvPr id="164" name="Google Shape;164;g22d47d89764_0_258"/>
          <p:cNvSpPr txBox="1"/>
          <p:nvPr>
            <p:ph type="title"/>
          </p:nvPr>
        </p:nvSpPr>
        <p:spPr>
          <a:xfrm>
            <a:off x="720726" y="722313"/>
            <a:ext cx="55188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Action Progress 2</a:t>
            </a:r>
            <a:endParaRPr/>
          </a:p>
        </p:txBody>
      </p:sp>
      <p:pic>
        <p:nvPicPr>
          <p:cNvPr id="165" name="Google Shape;165;g22d47d89764_0_258"/>
          <p:cNvPicPr preferRelativeResize="0"/>
          <p:nvPr/>
        </p:nvPicPr>
        <p:blipFill rotWithShape="1">
          <a:blip r:embed="rId4">
            <a:alphaModFix/>
          </a:blip>
          <a:srcRect b="0" l="9215" r="51670" t="0"/>
          <a:stretch/>
        </p:blipFill>
        <p:spPr>
          <a:xfrm>
            <a:off x="8428500" y="0"/>
            <a:ext cx="4024627" cy="6857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22d47d89764_0_0"/>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graphicFrame>
        <p:nvGraphicFramePr>
          <p:cNvPr id="171" name="Google Shape;171;g22d47d89764_0_0"/>
          <p:cNvGraphicFramePr/>
          <p:nvPr/>
        </p:nvGraphicFramePr>
        <p:xfrm>
          <a:off x="293700" y="1435975"/>
          <a:ext cx="3000000" cy="3000000"/>
        </p:xfrm>
        <a:graphic>
          <a:graphicData uri="http://schemas.openxmlformats.org/drawingml/2006/table">
            <a:tbl>
              <a:tblPr>
                <a:noFill/>
                <a:tableStyleId>{36EFA242-ECAC-4B7E-9A91-F327FC67C4F0}</a:tableStyleId>
              </a:tblPr>
              <a:tblGrid>
                <a:gridCol w="406575"/>
                <a:gridCol w="4721225"/>
                <a:gridCol w="6123100"/>
                <a:gridCol w="464600"/>
              </a:tblGrid>
              <a:tr h="378450">
                <a:tc>
                  <a:txBody>
                    <a:bodyPr/>
                    <a:lstStyle/>
                    <a:p>
                      <a:pPr indent="0" lvl="0" marL="0" marR="0" rtl="0" algn="ctr">
                        <a:spcBef>
                          <a:spcPts val="0"/>
                        </a:spcBef>
                        <a:spcAft>
                          <a:spcPts val="0"/>
                        </a:spcAft>
                        <a:buNone/>
                      </a:pPr>
                      <a:r>
                        <a:rPr b="1" lang="en-GB" sz="1300">
                          <a:solidFill>
                            <a:schemeClr val="lt1"/>
                          </a:solidFill>
                        </a:rPr>
                        <a:t>No</a:t>
                      </a:r>
                      <a:endParaRPr b="1" sz="1300">
                        <a:solidFill>
                          <a:schemeClr val="lt1"/>
                        </a:solidFill>
                      </a:endParaRPr>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c>
                  <a:txBody>
                    <a:bodyPr/>
                    <a:lstStyle/>
                    <a:p>
                      <a:pPr indent="0" lvl="0" marL="0" marR="0" rtl="0" algn="ctr">
                        <a:spcBef>
                          <a:spcPts val="0"/>
                        </a:spcBef>
                        <a:spcAft>
                          <a:spcPts val="0"/>
                        </a:spcAft>
                        <a:buNone/>
                      </a:pPr>
                      <a:r>
                        <a:rPr b="1" lang="en-GB" sz="1300">
                          <a:solidFill>
                            <a:schemeClr val="lt1"/>
                          </a:solidFill>
                        </a:rPr>
                        <a:t>SO3 Outcomes</a:t>
                      </a:r>
                      <a:endParaRPr b="1" sz="1300">
                        <a:solidFill>
                          <a:schemeClr val="lt1"/>
                        </a:solidFill>
                      </a:endParaRPr>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c>
                  <a:txBody>
                    <a:bodyPr/>
                    <a:lstStyle/>
                    <a:p>
                      <a:pPr indent="0" lvl="0" marL="0" marR="0" rtl="0" algn="ctr">
                        <a:spcBef>
                          <a:spcPts val="0"/>
                        </a:spcBef>
                        <a:spcAft>
                          <a:spcPts val="0"/>
                        </a:spcAft>
                        <a:buNone/>
                      </a:pPr>
                      <a:r>
                        <a:rPr b="1" lang="en-GB" sz="1300">
                          <a:solidFill>
                            <a:schemeClr val="lt1"/>
                          </a:solidFill>
                        </a:rPr>
                        <a:t>Assessments</a:t>
                      </a:r>
                      <a:endParaRPr b="1" sz="1300">
                        <a:solidFill>
                          <a:schemeClr val="lt1"/>
                        </a:solidFill>
                      </a:endParaRPr>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c>
                  <a:txBody>
                    <a:bodyPr/>
                    <a:lstStyle/>
                    <a:p>
                      <a:pPr indent="0" lvl="0" marL="0" marR="0" rtl="0" algn="ctr">
                        <a:spcBef>
                          <a:spcPts val="0"/>
                        </a:spcBef>
                        <a:spcAft>
                          <a:spcPts val="0"/>
                        </a:spcAft>
                        <a:buNone/>
                      </a:pPr>
                      <a:r>
                        <a:t/>
                      </a:r>
                      <a:endParaRPr b="1" sz="1300">
                        <a:solidFill>
                          <a:schemeClr val="lt1"/>
                        </a:solidFill>
                      </a:endParaRPr>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2"/>
                    </a:solidFill>
                  </a:tcPr>
                </a:tc>
              </a:tr>
              <a:tr h="681625">
                <a:tc>
                  <a:txBody>
                    <a:bodyPr/>
                    <a:lstStyle/>
                    <a:p>
                      <a:pPr indent="0" lvl="0" marL="0" marR="0" rtl="0" algn="ctr">
                        <a:spcBef>
                          <a:spcPts val="0"/>
                        </a:spcBef>
                        <a:spcAft>
                          <a:spcPts val="0"/>
                        </a:spcAft>
                        <a:buNone/>
                      </a:pPr>
                      <a:r>
                        <a:rPr lang="en-GB" sz="1200"/>
                        <a:t>1</a:t>
                      </a:r>
                      <a:endParaRPr sz="12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rPr lang="en-GB" sz="1100"/>
                        <a:t>O</a:t>
                      </a:r>
                      <a:r>
                        <a:rPr lang="en-GB" sz="1100"/>
                        <a:t>perational tr</a:t>
                      </a:r>
                      <a:r>
                        <a:rPr lang="en-GB" sz="1100"/>
                        <a:t>acking of the observing system against targets for climate, operational services, and marine ecosystem health.</a:t>
                      </a:r>
                      <a:endParaRPr sz="11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rPr b="1" lang="en-GB" sz="1100"/>
                        <a:t>On track (50%)</a:t>
                      </a:r>
                      <a:endParaRPr b="1" sz="1100"/>
                    </a:p>
                    <a:p>
                      <a:pPr indent="0" lvl="0" marL="0" marR="0" rtl="0" algn="l">
                        <a:spcBef>
                          <a:spcPts val="0"/>
                        </a:spcBef>
                        <a:spcAft>
                          <a:spcPts val="0"/>
                        </a:spcAft>
                        <a:buNone/>
                      </a:pPr>
                      <a:r>
                        <a:rPr lang="en-GB" sz="1100"/>
                        <a:t>Progress on report card, KPIs, development of clear metrics, assessment of biological capabilities. </a:t>
                      </a:r>
                      <a:r>
                        <a:rPr lang="en-GB" sz="1100">
                          <a:solidFill>
                            <a:schemeClr val="dk1"/>
                          </a:solidFill>
                        </a:rPr>
                        <a:t>[Co-design and assessment for societal outcomes, Bio Eco portal]</a:t>
                      </a:r>
                      <a:endParaRPr sz="11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2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552000">
                <a:tc>
                  <a:txBody>
                    <a:bodyPr/>
                    <a:lstStyle/>
                    <a:p>
                      <a:pPr indent="0" lvl="0" marL="0" marR="0" rtl="0" algn="ctr">
                        <a:spcBef>
                          <a:spcPts val="0"/>
                        </a:spcBef>
                        <a:spcAft>
                          <a:spcPts val="0"/>
                        </a:spcAft>
                        <a:buNone/>
                      </a:pPr>
                      <a:r>
                        <a:rPr lang="en-GB" sz="1200"/>
                        <a:t>2</a:t>
                      </a:r>
                      <a:endParaRPr sz="12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rPr lang="en-GB" sz="1100"/>
                        <a:t>Identification of gaps across the observing system (disciplines and domains) and at global, regional, and local scales.</a:t>
                      </a:r>
                      <a:endParaRPr sz="11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rPr b="1" lang="en-GB" sz="1100"/>
                        <a:t>Limited </a:t>
                      </a:r>
                      <a:r>
                        <a:rPr b="1" lang="en-GB" sz="1100"/>
                        <a:t>progress.</a:t>
                      </a:r>
                      <a:r>
                        <a:rPr lang="en-GB" sz="1100"/>
                        <a:t> </a:t>
                      </a:r>
                      <a:r>
                        <a:rPr lang="en-GB" sz="1100">
                          <a:solidFill>
                            <a:schemeClr val="dk1"/>
                          </a:solidFill>
                        </a:rPr>
                        <a:t>N</a:t>
                      </a:r>
                      <a:r>
                        <a:rPr lang="en-GB" sz="1100">
                          <a:solidFill>
                            <a:schemeClr val="dk1"/>
                          </a:solidFill>
                        </a:rPr>
                        <a:t>ot consistent across the observing system. </a:t>
                      </a:r>
                      <a:r>
                        <a:rPr lang="en-GB" sz="1100"/>
                        <a:t>P</a:t>
                      </a:r>
                      <a:r>
                        <a:rPr lang="en-GB" sz="1100"/>
                        <a:t>lan being developed to scale up to other regions through exemplar projects under co-design program. </a:t>
                      </a:r>
                      <a:r>
                        <a:rPr lang="en-GB" sz="1100">
                          <a:solidFill>
                            <a:schemeClr val="dk1"/>
                          </a:solidFill>
                        </a:rPr>
                        <a:t> [TPOS, Co-design exemplars].Some gaps will be indicated in WMO RRR/Statements of Guidance</a:t>
                      </a:r>
                      <a:endParaRPr sz="11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2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558050">
                <a:tc>
                  <a:txBody>
                    <a:bodyPr/>
                    <a:lstStyle/>
                    <a:p>
                      <a:pPr indent="0" lvl="0" marL="0" marR="0" rtl="0" algn="ctr">
                        <a:spcBef>
                          <a:spcPts val="0"/>
                        </a:spcBef>
                        <a:spcAft>
                          <a:spcPts val="0"/>
                        </a:spcAft>
                        <a:buNone/>
                      </a:pPr>
                      <a:r>
                        <a:rPr lang="en-GB" sz="1200">
                          <a:extLst>
                            <a:ext uri="http://customooxmlschemas.google.com/">
                              <go:slidesCustomData xmlns:go="http://customooxmlschemas.google.com/" textRoundtripDataId="4"/>
                            </a:ext>
                          </a:extLst>
                        </a:rPr>
                        <a:t>3</a:t>
                      </a:r>
                      <a:endParaRPr sz="12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rPr lang="en-GB" sz="1100"/>
                        <a:t>A view of the status of the observing system to meet </a:t>
                      </a:r>
                      <a:r>
                        <a:rPr lang="en-GB" sz="1100">
                          <a:extLst>
                            <a:ext uri="http://customooxmlschemas.google.com/">
                              <go:slidesCustomData xmlns:go="http://customooxmlschemas.google.com/" textRoundtripDataId="5"/>
                            </a:ext>
                          </a:extLst>
                        </a:rPr>
                        <a:t>societal goals</a:t>
                      </a:r>
                      <a:r>
                        <a:rPr lang="en-GB" sz="1100"/>
                        <a:t>, including real-time view of status for short term response.</a:t>
                      </a:r>
                      <a:endParaRPr sz="11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100"/>
                        <a:buFont typeface="Arial"/>
                        <a:buNone/>
                      </a:pPr>
                      <a:r>
                        <a:rPr b="1" lang="en-GB" sz="1100"/>
                        <a:t>Progress on next steps.</a:t>
                      </a:r>
                      <a:r>
                        <a:rPr lang="en-GB" sz="1100"/>
                        <a:t> No investment to implement but being </a:t>
                      </a:r>
                      <a:r>
                        <a:rPr lang="en-GB" sz="1100"/>
                        <a:t>pursued</a:t>
                      </a:r>
                      <a:r>
                        <a:rPr lang="en-GB" sz="1100"/>
                        <a:t>. </a:t>
                      </a:r>
                      <a:r>
                        <a:rPr lang="en-GB" sz="1100">
                          <a:solidFill>
                            <a:schemeClr val="dk1"/>
                          </a:solidFill>
                        </a:rPr>
                        <a:t>[RRR, Co-design exemplars, OOPC, IOCCP]</a:t>
                      </a:r>
                      <a:endParaRPr sz="11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2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558975">
                <a:tc>
                  <a:txBody>
                    <a:bodyPr/>
                    <a:lstStyle/>
                    <a:p>
                      <a:pPr indent="0" lvl="0" marL="0" marR="0" rtl="0" algn="ctr">
                        <a:spcBef>
                          <a:spcPts val="0"/>
                        </a:spcBef>
                        <a:spcAft>
                          <a:spcPts val="0"/>
                        </a:spcAft>
                        <a:buNone/>
                      </a:pPr>
                      <a:r>
                        <a:rPr lang="en-GB" sz="1200"/>
                        <a:t>4</a:t>
                      </a:r>
                      <a:endParaRPr sz="12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rPr lang="en-GB" sz="1100"/>
                        <a:t>Guidance on how to evaluate observing systems from a global, regional and national perspective.</a:t>
                      </a:r>
                      <a:endParaRPr sz="11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100"/>
                        <a:buFont typeface="Arial"/>
                        <a:buNone/>
                      </a:pPr>
                      <a:r>
                        <a:rPr b="1" lang="en-GB" sz="1100">
                          <a:solidFill>
                            <a:schemeClr val="dk1"/>
                          </a:solidFill>
                        </a:rPr>
                        <a:t>Some progress</a:t>
                      </a:r>
                      <a:r>
                        <a:rPr lang="en-GB" sz="1100">
                          <a:solidFill>
                            <a:schemeClr val="dk1"/>
                          </a:solidFill>
                        </a:rPr>
                        <a:t> in specific cases but not formal best practices or guidance.  [Co-design, TPOS, TAOS]</a:t>
                      </a:r>
                      <a:endParaRPr sz="11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2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558975">
                <a:tc>
                  <a:txBody>
                    <a:bodyPr/>
                    <a:lstStyle/>
                    <a:p>
                      <a:pPr indent="0" lvl="0" marL="0" marR="0" rtl="0" algn="ctr">
                        <a:spcBef>
                          <a:spcPts val="0"/>
                        </a:spcBef>
                        <a:spcAft>
                          <a:spcPts val="0"/>
                        </a:spcAft>
                        <a:buNone/>
                      </a:pPr>
                      <a:r>
                        <a:rPr lang="en-GB" sz="1200"/>
                        <a:t>5</a:t>
                      </a:r>
                      <a:endParaRPr sz="12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rPr lang="en-GB" sz="1100"/>
                        <a:t>Increased efficiency of information to evaluate the application of resources to meet requirements.</a:t>
                      </a:r>
                      <a:endParaRPr sz="11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100"/>
                        <a:buFont typeface="Arial"/>
                        <a:buNone/>
                      </a:pPr>
                      <a:r>
                        <a:rPr b="1" lang="en-GB" sz="1100">
                          <a:solidFill>
                            <a:schemeClr val="dk1"/>
                          </a:solidFill>
                        </a:rPr>
                        <a:t>Good initial progress</a:t>
                      </a:r>
                      <a:r>
                        <a:rPr lang="en-GB" sz="1100">
                          <a:solidFill>
                            <a:schemeClr val="dk1"/>
                          </a:solidFill>
                        </a:rPr>
                        <a:t> but lacking resources. [Co-Design]</a:t>
                      </a:r>
                      <a:endParaRPr sz="1100">
                        <a:solidFill>
                          <a:schemeClr val="dk1"/>
                        </a:solidFill>
                      </a:endParaRPr>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2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681225">
                <a:tc>
                  <a:txBody>
                    <a:bodyPr/>
                    <a:lstStyle/>
                    <a:p>
                      <a:pPr indent="0" lvl="0" marL="0" marR="0" rtl="0" algn="ctr">
                        <a:spcBef>
                          <a:spcPts val="0"/>
                        </a:spcBef>
                        <a:spcAft>
                          <a:spcPts val="0"/>
                        </a:spcAft>
                        <a:buNone/>
                      </a:pPr>
                      <a:r>
                        <a:rPr lang="en-GB" sz="1200"/>
                        <a:t>6</a:t>
                      </a:r>
                      <a:endParaRPr sz="12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rPr b="1" lang="en-GB" sz="1100"/>
                        <a:t>[NEW] </a:t>
                      </a:r>
                      <a:r>
                        <a:rPr lang="en-GB" sz="1100"/>
                        <a:t>Observing system evaluation and metrics.</a:t>
                      </a:r>
                      <a:endParaRPr sz="11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rPr b="1" lang="en-GB" sz="1100">
                          <a:solidFill>
                            <a:schemeClr val="dk1"/>
                          </a:solidFill>
                        </a:rPr>
                        <a:t>On track with global OCG networks. I</a:t>
                      </a:r>
                      <a:r>
                        <a:rPr lang="en-GB" sz="1100">
                          <a:solidFill>
                            <a:schemeClr val="dk1"/>
                          </a:solidFill>
                        </a:rPr>
                        <a:t>mplementation and delivery metrics in development of emerging and mature networks. BioEco portal available but no tracking service yet. [OCG, BioEco, Co-design]</a:t>
                      </a:r>
                      <a:endParaRPr sz="1100">
                        <a:solidFill>
                          <a:schemeClr val="dk1"/>
                        </a:solidFill>
                      </a:endParaRPr>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2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r h="363325">
                <a:tc>
                  <a:txBody>
                    <a:bodyPr/>
                    <a:lstStyle/>
                    <a:p>
                      <a:pPr indent="0" lvl="0" marL="0" rtl="0" algn="ctr">
                        <a:spcBef>
                          <a:spcPts val="0"/>
                        </a:spcBef>
                        <a:spcAft>
                          <a:spcPts val="0"/>
                        </a:spcAft>
                        <a:buClr>
                          <a:schemeClr val="dk1"/>
                        </a:buClr>
                        <a:buSzPts val="1100"/>
                        <a:buFont typeface="Arial"/>
                        <a:buNone/>
                      </a:pPr>
                      <a:r>
                        <a:rPr lang="en-GB" sz="1200">
                          <a:solidFill>
                            <a:schemeClr val="dk1"/>
                          </a:solidFill>
                        </a:rPr>
                        <a:t>7</a:t>
                      </a:r>
                      <a:endParaRPr/>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Clr>
                          <a:schemeClr val="dk1"/>
                        </a:buClr>
                        <a:buSzPts val="1100"/>
                        <a:buFont typeface="Arial"/>
                        <a:buNone/>
                      </a:pPr>
                      <a:r>
                        <a:rPr b="1" lang="en-GB" sz="1100">
                          <a:solidFill>
                            <a:schemeClr val="dk1"/>
                          </a:solidFill>
                        </a:rPr>
                        <a:t>[NEW]</a:t>
                      </a:r>
                      <a:r>
                        <a:rPr lang="en-GB" sz="1100">
                          <a:solidFill>
                            <a:schemeClr val="dk1"/>
                          </a:solidFill>
                        </a:rPr>
                        <a:t> Forecasting system evaluation and metrics.</a:t>
                      </a:r>
                      <a:endParaRPr sz="11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rPr b="1" lang="en-GB" sz="1100"/>
                        <a:t>On track. </a:t>
                      </a:r>
                      <a:r>
                        <a:rPr lang="en-GB" sz="1100"/>
                        <a:t>Working on specific metrics. [</a:t>
                      </a:r>
                      <a:r>
                        <a:rPr lang="en-GB" sz="1100">
                          <a:extLst>
                            <a:ext uri="http://customooxmlschemas.google.com/">
                              <go:slidesCustomData xmlns:go="http://customooxmlschemas.google.com/" textRoundtripDataId="6"/>
                            </a:ext>
                          </a:extLst>
                        </a:rPr>
                        <a:t>ETOOFS</a:t>
                      </a:r>
                      <a:r>
                        <a:rPr lang="en-GB" sz="1100"/>
                        <a:t>]</a:t>
                      </a:r>
                      <a:endParaRPr sz="11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200"/>
                    </a:p>
                  </a:txBody>
                  <a:tcPr marT="0" marB="0"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r>
            </a:tbl>
          </a:graphicData>
        </a:graphic>
      </p:graphicFrame>
      <p:sp>
        <p:nvSpPr>
          <p:cNvPr id="172" name="Google Shape;172;g22d47d89764_0_0"/>
          <p:cNvSpPr/>
          <p:nvPr/>
        </p:nvSpPr>
        <p:spPr>
          <a:xfrm>
            <a:off x="11672482" y="2050887"/>
            <a:ext cx="195600" cy="1896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22d47d89764_0_0"/>
          <p:cNvSpPr/>
          <p:nvPr/>
        </p:nvSpPr>
        <p:spPr>
          <a:xfrm>
            <a:off x="11672482" y="2645144"/>
            <a:ext cx="195600" cy="1965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22d47d89764_0_0"/>
          <p:cNvSpPr/>
          <p:nvPr/>
        </p:nvSpPr>
        <p:spPr>
          <a:xfrm>
            <a:off x="11672482" y="4340647"/>
            <a:ext cx="195600" cy="1962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2d47d89764_0_0"/>
          <p:cNvSpPr/>
          <p:nvPr/>
        </p:nvSpPr>
        <p:spPr>
          <a:xfrm>
            <a:off x="11672482" y="3769771"/>
            <a:ext cx="195600" cy="1962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22d47d89764_0_0"/>
          <p:cNvSpPr/>
          <p:nvPr/>
        </p:nvSpPr>
        <p:spPr>
          <a:xfrm>
            <a:off x="11672482" y="3246284"/>
            <a:ext cx="195600" cy="1962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22d47d89764_0_0"/>
          <p:cNvSpPr txBox="1"/>
          <p:nvPr>
            <p:ph type="title"/>
          </p:nvPr>
        </p:nvSpPr>
        <p:spPr>
          <a:xfrm>
            <a:off x="720726" y="722313"/>
            <a:ext cx="55188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Outcomes &amp; Assessment</a:t>
            </a:r>
            <a:endParaRPr/>
          </a:p>
        </p:txBody>
      </p:sp>
      <p:sp>
        <p:nvSpPr>
          <p:cNvPr id="178" name="Google Shape;178;g22d47d89764_0_0"/>
          <p:cNvSpPr/>
          <p:nvPr/>
        </p:nvSpPr>
        <p:spPr>
          <a:xfrm>
            <a:off x="11672482" y="4979662"/>
            <a:ext cx="195600" cy="1896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22d47d89764_0_0"/>
          <p:cNvSpPr/>
          <p:nvPr/>
        </p:nvSpPr>
        <p:spPr>
          <a:xfrm>
            <a:off x="11672482" y="5495287"/>
            <a:ext cx="195600" cy="1896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331328a6e1_0_51"/>
          <p:cNvSpPr txBox="1"/>
          <p:nvPr>
            <p:ph idx="12" type="sldNum"/>
          </p:nvPr>
        </p:nvSpPr>
        <p:spPr>
          <a:xfrm>
            <a:off x="11250150" y="6492875"/>
            <a:ext cx="257700" cy="1896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86" name="Google Shape;186;g2331328a6e1_0_51"/>
          <p:cNvSpPr txBox="1"/>
          <p:nvPr>
            <p:ph idx="1" type="body"/>
          </p:nvPr>
        </p:nvSpPr>
        <p:spPr>
          <a:xfrm>
            <a:off x="720725" y="1444800"/>
            <a:ext cx="7209300" cy="4577700"/>
          </a:xfrm>
          <a:prstGeom prst="rect">
            <a:avLst/>
          </a:prstGeom>
        </p:spPr>
        <p:txBody>
          <a:bodyPr anchorCtr="0" anchor="t" bIns="0" lIns="0" spcFirstLastPara="1" rIns="0" wrap="square" tIns="0">
            <a:noAutofit/>
          </a:bodyPr>
          <a:lstStyle/>
          <a:p>
            <a:pPr indent="-342900" lvl="0" marL="457200" rtl="0" algn="l">
              <a:spcBef>
                <a:spcPts val="0"/>
              </a:spcBef>
              <a:spcAft>
                <a:spcPts val="0"/>
              </a:spcAft>
              <a:buClr>
                <a:schemeClr val="dk1"/>
              </a:buClr>
              <a:buSzPts val="1800"/>
              <a:buChar char="●"/>
            </a:pPr>
            <a:r>
              <a:rPr lang="en-GB">
                <a:solidFill>
                  <a:schemeClr val="dk1"/>
                </a:solidFill>
              </a:rPr>
              <a:t>Stakeholder and end user need engagement to identify and co-design the observing system to better serve society.</a:t>
            </a:r>
            <a:r>
              <a:rPr lang="en-GB">
                <a:solidFill>
                  <a:schemeClr val="dk1"/>
                </a:solidFill>
              </a:rPr>
              <a:t> How can the Co-Design program work with others across GOOS who are also pursuing co-design?</a:t>
            </a:r>
            <a:endParaRPr>
              <a:solidFill>
                <a:schemeClr val="dk1"/>
              </a:solidFill>
            </a:endParaRPr>
          </a:p>
          <a:p>
            <a:pPr indent="0" lvl="0" marL="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Metrics of success and network KPIs</a:t>
            </a:r>
            <a:r>
              <a:rPr lang="en-GB">
                <a:solidFill>
                  <a:schemeClr val="dk1"/>
                </a:solidFill>
              </a:rPr>
              <a:t> should be developed to assist in ensuring the progression and evolution of the observing system. How can networks be incentivized to complete these?</a:t>
            </a:r>
            <a:endParaRPr>
              <a:solidFill>
                <a:schemeClr val="dk1"/>
              </a:solidFill>
            </a:endParaRPr>
          </a:p>
          <a:p>
            <a:pPr indent="0" lvl="0" marL="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Capacity</a:t>
            </a:r>
            <a:r>
              <a:rPr lang="en-GB">
                <a:solidFill>
                  <a:schemeClr val="dk1"/>
                </a:solidFill>
              </a:rPr>
              <a:t> and funds are required to support the development of assessment tools for the observing system. GOOS </a:t>
            </a:r>
            <a:r>
              <a:rPr lang="en-GB">
                <a:solidFill>
                  <a:schemeClr val="dk1"/>
                </a:solidFill>
              </a:rPr>
              <a:t>should</a:t>
            </a:r>
            <a:r>
              <a:rPr lang="en-GB">
                <a:solidFill>
                  <a:schemeClr val="dk1"/>
                </a:solidFill>
              </a:rPr>
              <a:t> work through co-design exemplars and the panels to develop these and utilize OSE/OSSE and modelling / data assimilation teams to inform </a:t>
            </a:r>
            <a:r>
              <a:rPr lang="en-GB">
                <a:solidFill>
                  <a:schemeClr val="dk1"/>
                </a:solidFill>
              </a:rPr>
              <a:t>guidance</a:t>
            </a:r>
            <a:r>
              <a:rPr lang="en-GB">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Continued erosion of resourcing of ocean observations and lack of funds to engage with stakeholders.</a:t>
            </a:r>
            <a:endParaRPr>
              <a:solidFill>
                <a:schemeClr val="dk1"/>
              </a:solidFill>
            </a:endParaRPr>
          </a:p>
        </p:txBody>
      </p:sp>
      <p:sp>
        <p:nvSpPr>
          <p:cNvPr id="187" name="Google Shape;187;g2331328a6e1_0_51"/>
          <p:cNvSpPr txBox="1"/>
          <p:nvPr>
            <p:ph type="title"/>
          </p:nvPr>
        </p:nvSpPr>
        <p:spPr>
          <a:xfrm>
            <a:off x="720725" y="722325"/>
            <a:ext cx="7441800" cy="5748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GB">
                <a:extLst>
                  <a:ext uri="http://customooxmlschemas.google.com/">
                    <go:slidesCustomData xmlns:go="http://customooxmlschemas.google.com/" textRoundtripDataId="7"/>
                  </a:ext>
                </a:extLst>
              </a:rPr>
              <a:t>Major </a:t>
            </a:r>
            <a:r>
              <a:rPr lang="en-GB"/>
              <a:t>challenges</a:t>
            </a:r>
            <a:endParaRPr/>
          </a:p>
        </p:txBody>
      </p:sp>
      <p:pic>
        <p:nvPicPr>
          <p:cNvPr id="188" name="Google Shape;188;g2331328a6e1_0_51"/>
          <p:cNvPicPr preferRelativeResize="0"/>
          <p:nvPr/>
        </p:nvPicPr>
        <p:blipFill rotWithShape="1">
          <a:blip r:embed="rId3">
            <a:alphaModFix/>
          </a:blip>
          <a:srcRect b="0" l="47910" r="15527" t="0"/>
          <a:stretch/>
        </p:blipFill>
        <p:spPr>
          <a:xfrm>
            <a:off x="8428500" y="-112675"/>
            <a:ext cx="37635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331328a6e1_0_59"/>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Potential actions/</a:t>
            </a:r>
            <a:r>
              <a:rPr lang="en-GB">
                <a:extLst>
                  <a:ext uri="http://customooxmlschemas.google.com/">
                    <go:slidesCustomData xmlns:go="http://customooxmlschemas.google.com/" textRoundtripDataId="8"/>
                  </a:ext>
                </a:extLst>
              </a:rPr>
              <a:t>decisions</a:t>
            </a:r>
            <a:endParaRPr/>
          </a:p>
        </p:txBody>
      </p:sp>
      <p:sp>
        <p:nvSpPr>
          <p:cNvPr id="194" name="Google Shape;194;g2331328a6e1_0_59"/>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95" name="Google Shape;195;g2331328a6e1_0_59"/>
          <p:cNvSpPr txBox="1"/>
          <p:nvPr>
            <p:ph idx="1" type="body"/>
          </p:nvPr>
        </p:nvSpPr>
        <p:spPr>
          <a:xfrm>
            <a:off x="720725" y="1444800"/>
            <a:ext cx="7289400" cy="4468500"/>
          </a:xfrm>
          <a:prstGeom prst="rect">
            <a:avLst/>
          </a:prstGeom>
          <a:noFill/>
          <a:ln>
            <a:noFill/>
          </a:ln>
        </p:spPr>
        <p:txBody>
          <a:bodyPr anchorCtr="0" anchor="t" bIns="0" lIns="0" spcFirstLastPara="1" rIns="0" wrap="square" tIns="0">
            <a:noAutofit/>
          </a:bodyPr>
          <a:lstStyle/>
          <a:p>
            <a:pPr indent="-342900" lvl="0" marL="457200" rtl="0" algn="l">
              <a:spcBef>
                <a:spcPts val="0"/>
              </a:spcBef>
              <a:spcAft>
                <a:spcPts val="0"/>
              </a:spcAft>
              <a:buClr>
                <a:schemeClr val="dk1"/>
              </a:buClr>
              <a:buSzPts val="1800"/>
              <a:buChar char="●"/>
            </a:pPr>
            <a:r>
              <a:rPr lang="en-GB">
                <a:solidFill>
                  <a:schemeClr val="dk1"/>
                </a:solidFill>
              </a:rPr>
              <a:t>Further develop stakeholder assessment and define reach and communication strategy to engage stakeholders in the observing system assessments, impact and modification.</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Implementation of a first series of observing KPIs and development of measured of success and goals for observing system assessments.</a:t>
            </a:r>
            <a:endParaRPr>
              <a:solidFill>
                <a:schemeClr val="dk1"/>
              </a:solidFill>
            </a:endParaRPr>
          </a:p>
          <a:p>
            <a:pPr indent="0" lvl="0" marL="0" rtl="0" algn="l">
              <a:lnSpc>
                <a:spcPct val="100000"/>
              </a:lnSpc>
              <a:spcBef>
                <a:spcPts val="0"/>
              </a:spcBef>
              <a:spcAft>
                <a:spcPts val="0"/>
              </a:spcAft>
              <a:buNone/>
            </a:pPr>
            <a:r>
              <a:t/>
            </a:r>
            <a:endParaRPr sz="1050">
              <a:solidFill>
                <a:schemeClr val="dk1"/>
              </a:solidFill>
              <a:highlight>
                <a:srgbClr val="FFFFFF"/>
              </a:highlight>
              <a:latin typeface="Roboto"/>
              <a:ea typeface="Roboto"/>
              <a:cs typeface="Roboto"/>
              <a:sym typeface="Roboto"/>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Move forward with the Ocean Observing Co-Design Exemplar projects implementation, ensuring GOOS panels are updated and integrated into the efforts.</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Get more engaged in teams (eg Ocean Predict/Synobs) that are producing observing system assessments </a:t>
            </a:r>
            <a:endParaRPr>
              <a:solidFill>
                <a:schemeClr val="dk1"/>
              </a:solidFill>
            </a:endParaRPr>
          </a:p>
          <a:p>
            <a:pPr indent="-342900" lvl="0" marL="457200" rtl="0" algn="l">
              <a:lnSpc>
                <a:spcPct val="100000"/>
              </a:lnSpc>
              <a:spcBef>
                <a:spcPts val="1000"/>
              </a:spcBef>
              <a:spcAft>
                <a:spcPts val="0"/>
              </a:spcAft>
              <a:buClr>
                <a:schemeClr val="dk1"/>
              </a:buClr>
              <a:buSzPts val="1800"/>
              <a:buChar char="●"/>
            </a:pPr>
            <a:r>
              <a:rPr lang="en-GB">
                <a:solidFill>
                  <a:schemeClr val="dk1"/>
                </a:solidFill>
              </a:rPr>
              <a:t>Seek resource support for </a:t>
            </a:r>
            <a:r>
              <a:rPr lang="en-GB">
                <a:solidFill>
                  <a:schemeClr val="dk1"/>
                </a:solidFill>
              </a:rPr>
              <a:t>assessment</a:t>
            </a:r>
            <a:r>
              <a:rPr lang="en-GB">
                <a:solidFill>
                  <a:schemeClr val="dk1"/>
                </a:solidFill>
              </a:rPr>
              <a:t> </a:t>
            </a:r>
            <a:r>
              <a:rPr lang="en-GB">
                <a:solidFill>
                  <a:schemeClr val="dk1"/>
                </a:solidFill>
              </a:rPr>
              <a:t>tool development and setting of requirements.</a:t>
            </a:r>
            <a:endParaRPr>
              <a:solidFill>
                <a:schemeClr val="dk1"/>
              </a:solidFill>
            </a:endParaRPr>
          </a:p>
          <a:p>
            <a:pPr indent="-342900" lvl="0" marL="457200" rtl="0" algn="l">
              <a:lnSpc>
                <a:spcPct val="100000"/>
              </a:lnSpc>
              <a:spcBef>
                <a:spcPts val="1000"/>
              </a:spcBef>
              <a:spcAft>
                <a:spcPts val="0"/>
              </a:spcAft>
              <a:buClr>
                <a:schemeClr val="dk1"/>
              </a:buClr>
              <a:buSzPts val="1800"/>
              <a:buChar char="●"/>
            </a:pPr>
            <a:r>
              <a:rPr lang="en-GB">
                <a:solidFill>
                  <a:schemeClr val="dk1"/>
                </a:solidFill>
              </a:rPr>
              <a:t>Move Indicators Framework (3.6) action to SO-4</a:t>
            </a:r>
            <a:endParaRPr>
              <a:solidFill>
                <a:schemeClr val="dk1"/>
              </a:solidFill>
            </a:endParaRPr>
          </a:p>
        </p:txBody>
      </p:sp>
      <p:pic>
        <p:nvPicPr>
          <p:cNvPr id="196" name="Google Shape;196;g2331328a6e1_0_59"/>
          <p:cNvPicPr preferRelativeResize="0"/>
          <p:nvPr/>
        </p:nvPicPr>
        <p:blipFill rotWithShape="1">
          <a:blip r:embed="rId3">
            <a:alphaModFix/>
          </a:blip>
          <a:srcRect b="0" l="0" r="63424" t="0"/>
          <a:stretch/>
        </p:blipFill>
        <p:spPr>
          <a:xfrm>
            <a:off x="8428500" y="0"/>
            <a:ext cx="3763502" cy="68579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5"/>
          <p:cNvSpPr txBox="1"/>
          <p:nvPr>
            <p:ph type="ctrTitle"/>
          </p:nvPr>
        </p:nvSpPr>
        <p:spPr>
          <a:xfrm>
            <a:off x="601456" y="2854801"/>
            <a:ext cx="4073912" cy="1018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6000"/>
              <a:buFont typeface="Arial"/>
              <a:buNone/>
            </a:pPr>
            <a:r>
              <a:rPr lang="en-GB"/>
              <a:t>Thank you</a:t>
            </a:r>
            <a:endParaRPr/>
          </a:p>
        </p:txBody>
      </p:sp>
      <p:sp>
        <p:nvSpPr>
          <p:cNvPr id="202" name="Google Shape;202;p5"/>
          <p:cNvSpPr txBox="1"/>
          <p:nvPr>
            <p:ph idx="1" type="subTitle"/>
          </p:nvPr>
        </p:nvSpPr>
        <p:spPr>
          <a:xfrm>
            <a:off x="720725" y="3873600"/>
            <a:ext cx="4073912" cy="4446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accent2"/>
              </a:buClr>
              <a:buSzPts val="2400"/>
              <a:buNone/>
            </a:pPr>
            <a:r>
              <a:rPr lang="en-GB"/>
              <a:t>goosocean.org</a:t>
            </a:r>
            <a:endParaRPr/>
          </a:p>
        </p:txBody>
      </p:sp>
      <p:pic>
        <p:nvPicPr>
          <p:cNvPr id="203" name="Google Shape;203;p5"/>
          <p:cNvPicPr preferRelativeResize="0"/>
          <p:nvPr/>
        </p:nvPicPr>
        <p:blipFill rotWithShape="1">
          <a:blip r:embed="rId3">
            <a:alphaModFix/>
          </a:blip>
          <a:srcRect b="0" l="32053" r="4068" t="0"/>
          <a:stretch/>
        </p:blipFill>
        <p:spPr>
          <a:xfrm>
            <a:off x="5604350" y="0"/>
            <a:ext cx="6587648" cy="6858000"/>
          </a:xfrm>
          <a:prstGeom prst="rect">
            <a:avLst/>
          </a:prstGeom>
          <a:solidFill>
            <a:srgbClr val="D8D8D8"/>
          </a:solidFill>
          <a:ln>
            <a:noFill/>
          </a:ln>
        </p:spPr>
      </p:pic>
    </p:spTree>
  </p:cSld>
  <p:clrMapOvr>
    <a:masterClrMapping/>
  </p:clrMapOvr>
</p:sld>
</file>

<file path=ppt/theme/theme1.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Collins, Forest</dc:creator>
</cp:coreProperties>
</file>