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6858000" cx="12192000"/>
  <p:notesSz cx="6858000" cy="9144000"/>
  <p:embeddedFontLst>
    <p:embeddedFont>
      <p:font typeface="Robo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1" roundtripDataSignature="AMtx7mjFGBCXjZJKAyZeszvHgimhwNys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7DC3DC7-BC89-459F-BD5F-01B73F3A762F}">
  <a:tblStyle styleId="{57DC3DC7-BC89-459F-BD5F-01B73F3A762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5.xml"/><Relationship Id="rId10" Type="http://schemas.openxmlformats.org/officeDocument/2006/relationships/slide" Target="slides/slide4.xml"/><Relationship Id="rId21"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oboto-regular.fntdata"/><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Roboto-italic.fntdata"/><Relationship Id="rId6" Type="http://schemas.openxmlformats.org/officeDocument/2006/relationships/notesMaster" Target="notesMasters/notesMaster1.xml"/><Relationship Id="rId18" Type="http://schemas.openxmlformats.org/officeDocument/2006/relationships/font" Target="fonts/Roboto-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17123db2da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Clr>
                <a:schemeClr val="dk1"/>
              </a:buClr>
              <a:buSzPts val="1100"/>
              <a:buFont typeface="Calibri"/>
              <a:buChar char="●"/>
            </a:pPr>
            <a:r>
              <a:rPr lang="en-GB">
                <a:solidFill>
                  <a:schemeClr val="dk1"/>
                </a:solidFill>
              </a:rPr>
              <a:t>The Global Ocean Observing System or GOOS is led by the Intergovernmental Oceanographic Commission of UNESCO and is co-sponsored by the World Meteorological Organization (WMO), United Nations Environment Programme UNEP and the international science council</a:t>
            </a:r>
            <a:endParaRPr>
              <a:solidFill>
                <a:schemeClr val="dk1"/>
              </a:solidFill>
            </a:endParaRPr>
          </a:p>
          <a:p>
            <a:pPr indent="-298450" lvl="0" marL="457200" rtl="0" algn="l">
              <a:lnSpc>
                <a:spcPct val="100000"/>
              </a:lnSpc>
              <a:spcBef>
                <a:spcPts val="0"/>
              </a:spcBef>
              <a:spcAft>
                <a:spcPts val="0"/>
              </a:spcAft>
              <a:buClr>
                <a:schemeClr val="dk1"/>
              </a:buClr>
              <a:buSzPts val="1100"/>
              <a:buFont typeface="Calibri"/>
              <a:buChar char="●"/>
            </a:pPr>
            <a:r>
              <a:rPr lang="en-GB">
                <a:solidFill>
                  <a:schemeClr val="dk1"/>
                </a:solidFill>
              </a:rPr>
              <a:t>The IOC Assembly in 2019 adopted a Global Ocean Observing System 2030 Strategy which now informs our work.</a:t>
            </a:r>
            <a:endParaRPr>
              <a:solidFill>
                <a:schemeClr val="dk1"/>
              </a:solidFill>
            </a:endParaRPr>
          </a:p>
          <a:p>
            <a:pPr indent="-298450" lvl="0" marL="457200" rtl="0" algn="l">
              <a:lnSpc>
                <a:spcPct val="100000"/>
              </a:lnSpc>
              <a:spcBef>
                <a:spcPts val="0"/>
              </a:spcBef>
              <a:spcAft>
                <a:spcPts val="0"/>
              </a:spcAft>
              <a:buClr>
                <a:schemeClr val="dk1"/>
              </a:buClr>
              <a:buSzPts val="1100"/>
              <a:buFont typeface="Calibri"/>
              <a:buChar char="●"/>
            </a:pPr>
            <a:r>
              <a:rPr lang="en-GB">
                <a:solidFill>
                  <a:schemeClr val="dk1"/>
                </a:solidFill>
              </a:rPr>
              <a:t>[vision] [mission]</a:t>
            </a:r>
            <a:endParaRPr>
              <a:solidFill>
                <a:schemeClr val="dk1"/>
              </a:solidFill>
            </a:endParaRPr>
          </a:p>
          <a:p>
            <a:pPr indent="-298450" lvl="0" marL="457200" rtl="0" algn="l">
              <a:lnSpc>
                <a:spcPct val="100000"/>
              </a:lnSpc>
              <a:spcBef>
                <a:spcPts val="0"/>
              </a:spcBef>
              <a:spcAft>
                <a:spcPts val="0"/>
              </a:spcAft>
              <a:buClr>
                <a:schemeClr val="dk1"/>
              </a:buClr>
              <a:buSzPts val="1100"/>
              <a:buFont typeface="Calibri"/>
              <a:buChar char="●"/>
            </a:pPr>
            <a:r>
              <a:rPr lang="en-GB">
                <a:solidFill>
                  <a:schemeClr val="dk1"/>
                </a:solidFill>
              </a:rPr>
              <a:t>Suite of Strategic Objectives which have become important to our planning:</a:t>
            </a:r>
            <a:endParaRPr>
              <a:solidFill>
                <a:schemeClr val="dk1"/>
              </a:solidFill>
            </a:endParaRPr>
          </a:p>
          <a:p>
            <a:pPr indent="-298450" lvl="0" marL="457200" rtl="0" algn="l">
              <a:lnSpc>
                <a:spcPct val="100000"/>
              </a:lnSpc>
              <a:spcBef>
                <a:spcPts val="0"/>
              </a:spcBef>
              <a:spcAft>
                <a:spcPts val="0"/>
              </a:spcAft>
              <a:buClr>
                <a:schemeClr val="dk1"/>
              </a:buClr>
              <a:buSzPts val="1100"/>
              <a:buFont typeface="Calibri"/>
              <a:buChar char="●"/>
            </a:pPr>
            <a:r>
              <a:rPr lang="en-GB">
                <a:solidFill>
                  <a:schemeClr val="dk1"/>
                </a:solidFill>
              </a:rPr>
              <a:t>System integration and delivery are the ‘core’ of GOOS ‘business’ today</a:t>
            </a:r>
            <a:endParaRPr>
              <a:solidFill>
                <a:schemeClr val="dk1"/>
              </a:solidFill>
            </a:endParaRPr>
          </a:p>
          <a:p>
            <a:pPr indent="-298450" lvl="0" marL="457200" rtl="0" algn="l">
              <a:lnSpc>
                <a:spcPct val="100000"/>
              </a:lnSpc>
              <a:spcBef>
                <a:spcPts val="0"/>
              </a:spcBef>
              <a:spcAft>
                <a:spcPts val="0"/>
              </a:spcAft>
              <a:buClr>
                <a:schemeClr val="dk1"/>
              </a:buClr>
              <a:buSzPts val="1100"/>
              <a:buFont typeface="Calibri"/>
              <a:buChar char="●"/>
            </a:pPr>
            <a:r>
              <a:rPr lang="en-GB">
                <a:solidFill>
                  <a:schemeClr val="dk1"/>
                </a:solidFill>
              </a:rPr>
              <a:t>Deepening engagement and impact are key priority areas for work – including developing partnerships for delivery, advocacy and communications</a:t>
            </a:r>
            <a:endParaRPr>
              <a:solidFill>
                <a:schemeClr val="dk1"/>
              </a:solidFill>
            </a:endParaRPr>
          </a:p>
          <a:p>
            <a:pPr indent="-298450" lvl="0" marL="457200" rtl="0" algn="l">
              <a:lnSpc>
                <a:spcPct val="100000"/>
              </a:lnSpc>
              <a:spcBef>
                <a:spcPts val="0"/>
              </a:spcBef>
              <a:spcAft>
                <a:spcPts val="0"/>
              </a:spcAft>
              <a:buClr>
                <a:schemeClr val="dk1"/>
              </a:buClr>
              <a:buSzPts val="1100"/>
              <a:buFont typeface="Calibri"/>
              <a:buChar char="●"/>
            </a:pPr>
            <a:r>
              <a:rPr lang="en-GB">
                <a:solidFill>
                  <a:schemeClr val="dk1"/>
                </a:solidFill>
              </a:rPr>
              <a:t>Building for the future are about building the additional pieces we need for a fully integrated system, including capacity development and innovation, and leading the development of a governance system for the future system that includes say partners and other stakeholders </a:t>
            </a:r>
            <a:endParaRPr>
              <a:solidFill>
                <a:schemeClr val="dk1"/>
              </a:solidFill>
            </a:endParaRPr>
          </a:p>
        </p:txBody>
      </p:sp>
      <p:sp>
        <p:nvSpPr>
          <p:cNvPr id="136" name="Google Shape;136;g217123db2da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2bb117b9e4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900">
                <a:solidFill>
                  <a:srgbClr val="000000"/>
                </a:solidFill>
                <a:latin typeface="Arial"/>
                <a:ea typeface="Arial"/>
                <a:cs typeface="Arial"/>
                <a:sym typeface="Arial"/>
              </a:rPr>
              <a:t>7.2 - i) networks monitoring and coordination, ii) completing data distribution systems and iii) better serve user needs.</a:t>
            </a:r>
            <a:endParaRPr sz="900">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sz="900">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GB" sz="900" u="none" strike="noStrike">
                <a:solidFill>
                  <a:srgbClr val="000000"/>
                </a:solidFill>
                <a:latin typeface="Arial"/>
                <a:ea typeface="Arial"/>
                <a:cs typeface="Arial"/>
                <a:sym typeface="Arial"/>
              </a:rPr>
              <a:t>The IOC Executive Council at its Fifty-third Session adopted </a:t>
            </a:r>
            <a:r>
              <a:rPr b="0" i="0" lang="en-GB" sz="900" u="none" strike="noStrike">
                <a:solidFill>
                  <a:srgbClr val="0000FF"/>
                </a:solidFill>
                <a:latin typeface="Arial"/>
                <a:ea typeface="Arial"/>
                <a:cs typeface="Arial"/>
                <a:sym typeface="Arial"/>
              </a:rPr>
              <a:t>Decision IOC/EC-55/3.4</a:t>
            </a:r>
            <a:r>
              <a:rPr b="0" i="0" lang="en-GB" sz="900" u="none" strike="noStrike">
                <a:solidFill>
                  <a:srgbClr val="000000"/>
                </a:solidFill>
                <a:latin typeface="Arial"/>
                <a:ea typeface="Arial"/>
                <a:cs typeface="Arial"/>
                <a:sym typeface="Arial"/>
              </a:rPr>
              <a:t>, pertaining to Ocean Observations in Areas under National Jurisdiction. This decision requested the </a:t>
            </a:r>
            <a:r>
              <a:rPr b="0" i="1" lang="en-GB" sz="900" u="none" strike="noStrike">
                <a:solidFill>
                  <a:srgbClr val="000000"/>
                </a:solidFill>
                <a:latin typeface="Arial"/>
                <a:ea typeface="Arial"/>
                <a:cs typeface="Arial"/>
                <a:sym typeface="Arial"/>
              </a:rPr>
              <a:t>Executive Secretary to invite Member States to provide information on their experiences regarding sustained ocean observations in Areas under their National Jurisdiction including on the issues identified by GOOS </a:t>
            </a:r>
            <a:r>
              <a:rPr b="0" i="0" lang="en-GB" sz="900" u="none" strike="noStrike">
                <a:solidFill>
                  <a:srgbClr val="000000"/>
                </a:solidFill>
                <a:latin typeface="Arial"/>
                <a:ea typeface="Arial"/>
                <a:cs typeface="Arial"/>
                <a:sym typeface="Arial"/>
              </a:rPr>
              <a:t>through the Expert Workshop on “Ocean Observations in Areas under National Jurisdiction” (OONJ, </a:t>
            </a:r>
            <a:r>
              <a:rPr b="0" i="0" lang="en-GB" sz="900" u="none" strike="noStrike">
                <a:solidFill>
                  <a:srgbClr val="0000FF"/>
                </a:solidFill>
                <a:latin typeface="Arial"/>
                <a:ea typeface="Arial"/>
                <a:cs typeface="Arial"/>
                <a:sym typeface="Arial"/>
              </a:rPr>
              <a:t>GOOS Report, 246</a:t>
            </a:r>
            <a:r>
              <a:rPr b="0" i="0" lang="en-GB" sz="900" u="none" strike="noStrike">
                <a:solidFill>
                  <a:srgbClr val="000000"/>
                </a:solidFill>
                <a:latin typeface="Arial"/>
                <a:ea typeface="Arial"/>
                <a:cs typeface="Arial"/>
                <a:sym typeface="Arial"/>
              </a:rPr>
              <a:t>).</a:t>
            </a:r>
            <a:endParaRPr sz="900"/>
          </a:p>
          <a:p>
            <a:pPr indent="0" lvl="0" marL="0" rtl="0" algn="l">
              <a:lnSpc>
                <a:spcPct val="100000"/>
              </a:lnSpc>
              <a:spcBef>
                <a:spcPts val="0"/>
              </a:spcBef>
              <a:spcAft>
                <a:spcPts val="0"/>
              </a:spcAft>
              <a:buSzPts val="1400"/>
              <a:buNone/>
            </a:pPr>
            <a:r>
              <a:rPr b="0" i="0" lang="en-GB" sz="900" u="none" strike="noStrike">
                <a:latin typeface="Arial"/>
                <a:ea typeface="Arial"/>
                <a:cs typeface="Arial"/>
                <a:sym typeface="Arial"/>
              </a:rPr>
              <a:t>In the same decision, the IOC Executive Council also invited </a:t>
            </a:r>
            <a:r>
              <a:rPr b="0" i="1" lang="en-GB" sz="900" u="none" strike="noStrike">
                <a:latin typeface="Arial"/>
                <a:ea typeface="Arial"/>
                <a:cs typeface="Arial"/>
                <a:sym typeface="Arial"/>
              </a:rPr>
              <a:t>GOOS to provide detailed information on the issues regarding sustained ocean observations in areas under national jurisdiction identified in the report of the OONJ Experts Workshop</a:t>
            </a:r>
            <a:r>
              <a:rPr b="0" i="0" lang="en-GB" sz="900" u="none" strike="noStrike">
                <a:latin typeface="Arial"/>
                <a:ea typeface="Arial"/>
                <a:cs typeface="Arial"/>
                <a:sym typeface="Arial"/>
              </a:rPr>
              <a:t>. A survey to the global ocean observing networks has been undertaken to receive such information.</a:t>
            </a:r>
            <a:endParaRPr b="0" i="0" sz="9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GB" sz="900" u="none" strike="noStrike">
                <a:latin typeface="Arial"/>
                <a:ea typeface="Arial"/>
                <a:cs typeface="Arial"/>
                <a:sym typeface="Arial"/>
              </a:rPr>
              <a:t>The Decision IOC/EC-55/3.4 also requested </a:t>
            </a:r>
            <a:r>
              <a:rPr b="0" i="1" lang="en-GB" sz="900" u="none" strike="noStrike">
                <a:latin typeface="Arial"/>
                <a:ea typeface="Arial"/>
                <a:cs typeface="Arial"/>
                <a:sym typeface="Arial"/>
              </a:rPr>
              <a:t>the Executive Secretary to compile and summarise the information received and report back to the IOC Assembly in 2023. </a:t>
            </a:r>
            <a:r>
              <a:rPr b="0" i="0" lang="en-GB" sz="900" u="none" strike="noStrike">
                <a:latin typeface="Arial"/>
                <a:ea typeface="Arial"/>
                <a:cs typeface="Arial"/>
                <a:sym typeface="Arial"/>
              </a:rPr>
              <a:t>Accordingly, responses to this letter and information received from GOOS will be compiled and summarized for reporting to the IOC Assembly in June this year</a:t>
            </a:r>
            <a:endParaRPr sz="900"/>
          </a:p>
        </p:txBody>
      </p:sp>
      <p:sp>
        <p:nvSpPr>
          <p:cNvPr id="152" name="Google Shape;152;g22bb117b9e4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2f4010a2b8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900">
                <a:solidFill>
                  <a:srgbClr val="000000"/>
                </a:solidFill>
                <a:latin typeface="Arial"/>
                <a:ea typeface="Arial"/>
                <a:cs typeface="Arial"/>
                <a:sym typeface="Arial"/>
              </a:rPr>
              <a:t>7.2 - i) networks monitoring and coordination, ii) completing data distribution systems and iii) better serve user needs.</a:t>
            </a:r>
            <a:endParaRPr sz="900">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rPr lang="en-GB" sz="900">
                <a:solidFill>
                  <a:srgbClr val="000000"/>
                </a:solidFill>
                <a:latin typeface="Arial"/>
                <a:ea typeface="Arial"/>
                <a:cs typeface="Arial"/>
                <a:sym typeface="Arial"/>
              </a:rPr>
              <a:t>7.6 There seems to be still a confusion. The GOOS BioEco portal is only programme level metadata (who is measuring what, where, how, when). To download EOV data you have to go to the OBIS portal, which is a completely different data system, and not yet connected to the GOOS BioEco portal.</a:t>
            </a:r>
            <a:endParaRPr sz="900">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sz="900">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GB" sz="900" u="none" strike="noStrike">
                <a:solidFill>
                  <a:srgbClr val="000000"/>
                </a:solidFill>
                <a:latin typeface="Arial"/>
                <a:ea typeface="Arial"/>
                <a:cs typeface="Arial"/>
                <a:sym typeface="Arial"/>
              </a:rPr>
              <a:t>The IOC Executive Council at its Fifty-third Session adopted </a:t>
            </a:r>
            <a:r>
              <a:rPr b="0" i="0" lang="en-GB" sz="900" u="none" strike="noStrike">
                <a:solidFill>
                  <a:srgbClr val="0000FF"/>
                </a:solidFill>
                <a:latin typeface="Arial"/>
                <a:ea typeface="Arial"/>
                <a:cs typeface="Arial"/>
                <a:sym typeface="Arial"/>
              </a:rPr>
              <a:t>Decision IOC/EC-55/3.4</a:t>
            </a:r>
            <a:r>
              <a:rPr b="0" i="0" lang="en-GB" sz="900" u="none" strike="noStrike">
                <a:solidFill>
                  <a:srgbClr val="000000"/>
                </a:solidFill>
                <a:latin typeface="Arial"/>
                <a:ea typeface="Arial"/>
                <a:cs typeface="Arial"/>
                <a:sym typeface="Arial"/>
              </a:rPr>
              <a:t>, pertaining to Ocean Observations in Areas under National Jurisdiction. This decision requested the </a:t>
            </a:r>
            <a:r>
              <a:rPr b="0" i="1" lang="en-GB" sz="900" u="none" strike="noStrike">
                <a:solidFill>
                  <a:srgbClr val="000000"/>
                </a:solidFill>
                <a:latin typeface="Arial"/>
                <a:ea typeface="Arial"/>
                <a:cs typeface="Arial"/>
                <a:sym typeface="Arial"/>
              </a:rPr>
              <a:t>Executive Secretary to invite Member States to provide information on their experiences regarding sustained ocean observations in Areas under their National Jurisdiction including on the issues identified by GOOS </a:t>
            </a:r>
            <a:r>
              <a:rPr b="0" i="0" lang="en-GB" sz="900" u="none" strike="noStrike">
                <a:solidFill>
                  <a:srgbClr val="000000"/>
                </a:solidFill>
                <a:latin typeface="Arial"/>
                <a:ea typeface="Arial"/>
                <a:cs typeface="Arial"/>
                <a:sym typeface="Arial"/>
              </a:rPr>
              <a:t>through the Expert Workshop on “Ocean Observations in Areas under National Jurisdiction” (OONJ, </a:t>
            </a:r>
            <a:r>
              <a:rPr b="0" i="0" lang="en-GB" sz="900" u="none" strike="noStrike">
                <a:solidFill>
                  <a:srgbClr val="0000FF"/>
                </a:solidFill>
                <a:latin typeface="Arial"/>
                <a:ea typeface="Arial"/>
                <a:cs typeface="Arial"/>
                <a:sym typeface="Arial"/>
              </a:rPr>
              <a:t>GOOS Report, 246</a:t>
            </a:r>
            <a:r>
              <a:rPr b="0" i="0" lang="en-GB" sz="900" u="none" strike="noStrike">
                <a:solidFill>
                  <a:srgbClr val="000000"/>
                </a:solidFill>
                <a:latin typeface="Arial"/>
                <a:ea typeface="Arial"/>
                <a:cs typeface="Arial"/>
                <a:sym typeface="Arial"/>
              </a:rPr>
              <a:t>).</a:t>
            </a:r>
            <a:endParaRPr sz="900"/>
          </a:p>
          <a:p>
            <a:pPr indent="0" lvl="0" marL="0" rtl="0" algn="l">
              <a:lnSpc>
                <a:spcPct val="100000"/>
              </a:lnSpc>
              <a:spcBef>
                <a:spcPts val="0"/>
              </a:spcBef>
              <a:spcAft>
                <a:spcPts val="0"/>
              </a:spcAft>
              <a:buSzPts val="1400"/>
              <a:buNone/>
            </a:pPr>
            <a:r>
              <a:rPr b="0" i="0" lang="en-GB" sz="900" u="none" strike="noStrike">
                <a:latin typeface="Arial"/>
                <a:ea typeface="Arial"/>
                <a:cs typeface="Arial"/>
                <a:sym typeface="Arial"/>
              </a:rPr>
              <a:t>In the same decision, the IOC Executive Council also invited </a:t>
            </a:r>
            <a:r>
              <a:rPr b="0" i="1" lang="en-GB" sz="900" u="none" strike="noStrike">
                <a:latin typeface="Arial"/>
                <a:ea typeface="Arial"/>
                <a:cs typeface="Arial"/>
                <a:sym typeface="Arial"/>
              </a:rPr>
              <a:t>GOOS to provide detailed information on the issues regarding sustained ocean observations in areas under national jurisdiction identified in the report of the OONJ Experts Workshop</a:t>
            </a:r>
            <a:r>
              <a:rPr b="0" i="0" lang="en-GB" sz="900" u="none" strike="noStrike">
                <a:latin typeface="Arial"/>
                <a:ea typeface="Arial"/>
                <a:cs typeface="Arial"/>
                <a:sym typeface="Arial"/>
              </a:rPr>
              <a:t>. A survey to the global ocean observing networks has been undertaken to receive such information.</a:t>
            </a:r>
            <a:endParaRPr b="0" i="0" sz="9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GB" sz="900" u="none" strike="noStrike">
                <a:latin typeface="Arial"/>
                <a:ea typeface="Arial"/>
                <a:cs typeface="Arial"/>
                <a:sym typeface="Arial"/>
              </a:rPr>
              <a:t>The Decision IOC/EC-55/3.4 also requested </a:t>
            </a:r>
            <a:r>
              <a:rPr b="0" i="1" lang="en-GB" sz="900" u="none" strike="noStrike">
                <a:latin typeface="Arial"/>
                <a:ea typeface="Arial"/>
                <a:cs typeface="Arial"/>
                <a:sym typeface="Arial"/>
              </a:rPr>
              <a:t>the Executive Secretary to compile and summarise the information received and report back to the IOC Assembly in 2023. </a:t>
            </a:r>
            <a:r>
              <a:rPr b="0" i="0" lang="en-GB" sz="900" u="none" strike="noStrike">
                <a:latin typeface="Arial"/>
                <a:ea typeface="Arial"/>
                <a:cs typeface="Arial"/>
                <a:sym typeface="Arial"/>
              </a:rPr>
              <a:t>Accordingly, responses to this letter and information received from GOOS will be compiled and summarized for reporting to the IOC Assembly in June this year</a:t>
            </a:r>
            <a:endParaRPr sz="900"/>
          </a:p>
        </p:txBody>
      </p:sp>
      <p:sp>
        <p:nvSpPr>
          <p:cNvPr id="160" name="Google Shape;160;g22f4010a2b8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2f4010a2b8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900">
                <a:solidFill>
                  <a:srgbClr val="000000"/>
                </a:solidFill>
                <a:latin typeface="Arial"/>
                <a:ea typeface="Arial"/>
                <a:cs typeface="Arial"/>
                <a:sym typeface="Arial"/>
              </a:rPr>
              <a:t>7.2 - i) networks monitoring and coordination, ii) completing data distribution systems and iii) better serve user needs.</a:t>
            </a:r>
            <a:endParaRPr sz="900">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rPr lang="en-GB" sz="900">
                <a:solidFill>
                  <a:srgbClr val="000000"/>
                </a:solidFill>
                <a:latin typeface="Arial"/>
                <a:ea typeface="Arial"/>
                <a:cs typeface="Arial"/>
                <a:sym typeface="Arial"/>
              </a:rPr>
              <a:t>7.6 There seems to be still a confusion. The GOOS BioEco portal is only programme level metadata (who is measuring what, where, how, when). To download EOV data you have to go to the OBIS portal, which is a completely different data system, and not yet connected to the GOOS BioEco portal.</a:t>
            </a:r>
            <a:endParaRPr sz="900">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sz="900">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GB" sz="900" u="none" strike="noStrike">
                <a:solidFill>
                  <a:srgbClr val="000000"/>
                </a:solidFill>
                <a:latin typeface="Arial"/>
                <a:ea typeface="Arial"/>
                <a:cs typeface="Arial"/>
                <a:sym typeface="Arial"/>
              </a:rPr>
              <a:t>The IOC Executive Council at its Fifty-third Session adopted </a:t>
            </a:r>
            <a:r>
              <a:rPr b="0" i="0" lang="en-GB" sz="900" u="none" strike="noStrike">
                <a:solidFill>
                  <a:srgbClr val="0000FF"/>
                </a:solidFill>
                <a:latin typeface="Arial"/>
                <a:ea typeface="Arial"/>
                <a:cs typeface="Arial"/>
                <a:sym typeface="Arial"/>
              </a:rPr>
              <a:t>Decision IOC/EC-55/3.4</a:t>
            </a:r>
            <a:r>
              <a:rPr b="0" i="0" lang="en-GB" sz="900" u="none" strike="noStrike">
                <a:solidFill>
                  <a:srgbClr val="000000"/>
                </a:solidFill>
                <a:latin typeface="Arial"/>
                <a:ea typeface="Arial"/>
                <a:cs typeface="Arial"/>
                <a:sym typeface="Arial"/>
              </a:rPr>
              <a:t>, pertaining to Ocean Observations in Areas under National Jurisdiction. This decision requested the </a:t>
            </a:r>
            <a:r>
              <a:rPr b="0" i="1" lang="en-GB" sz="900" u="none" strike="noStrike">
                <a:solidFill>
                  <a:srgbClr val="000000"/>
                </a:solidFill>
                <a:latin typeface="Arial"/>
                <a:ea typeface="Arial"/>
                <a:cs typeface="Arial"/>
                <a:sym typeface="Arial"/>
              </a:rPr>
              <a:t>Executive Secretary to invite Member States to provide information on their experiences regarding sustained ocean observations in Areas under their National Jurisdiction including on the issues identified by GOOS </a:t>
            </a:r>
            <a:r>
              <a:rPr b="0" i="0" lang="en-GB" sz="900" u="none" strike="noStrike">
                <a:solidFill>
                  <a:srgbClr val="000000"/>
                </a:solidFill>
                <a:latin typeface="Arial"/>
                <a:ea typeface="Arial"/>
                <a:cs typeface="Arial"/>
                <a:sym typeface="Arial"/>
              </a:rPr>
              <a:t>through the Expert Workshop on “Ocean Observations in Areas under National Jurisdiction” (OONJ, </a:t>
            </a:r>
            <a:r>
              <a:rPr b="0" i="0" lang="en-GB" sz="900" u="none" strike="noStrike">
                <a:solidFill>
                  <a:srgbClr val="0000FF"/>
                </a:solidFill>
                <a:latin typeface="Arial"/>
                <a:ea typeface="Arial"/>
                <a:cs typeface="Arial"/>
                <a:sym typeface="Arial"/>
              </a:rPr>
              <a:t>GOOS Report, 246</a:t>
            </a:r>
            <a:r>
              <a:rPr b="0" i="0" lang="en-GB" sz="900" u="none" strike="noStrike">
                <a:solidFill>
                  <a:srgbClr val="000000"/>
                </a:solidFill>
                <a:latin typeface="Arial"/>
                <a:ea typeface="Arial"/>
                <a:cs typeface="Arial"/>
                <a:sym typeface="Arial"/>
              </a:rPr>
              <a:t>).</a:t>
            </a:r>
            <a:endParaRPr sz="900"/>
          </a:p>
          <a:p>
            <a:pPr indent="0" lvl="0" marL="0" rtl="0" algn="l">
              <a:lnSpc>
                <a:spcPct val="100000"/>
              </a:lnSpc>
              <a:spcBef>
                <a:spcPts val="0"/>
              </a:spcBef>
              <a:spcAft>
                <a:spcPts val="0"/>
              </a:spcAft>
              <a:buSzPts val="1400"/>
              <a:buNone/>
            </a:pPr>
            <a:r>
              <a:rPr b="0" i="0" lang="en-GB" sz="900" u="none" strike="noStrike">
                <a:latin typeface="Arial"/>
                <a:ea typeface="Arial"/>
                <a:cs typeface="Arial"/>
                <a:sym typeface="Arial"/>
              </a:rPr>
              <a:t>In the same decision, the IOC Executive Council also invited </a:t>
            </a:r>
            <a:r>
              <a:rPr b="0" i="1" lang="en-GB" sz="900" u="none" strike="noStrike">
                <a:latin typeface="Arial"/>
                <a:ea typeface="Arial"/>
                <a:cs typeface="Arial"/>
                <a:sym typeface="Arial"/>
              </a:rPr>
              <a:t>GOOS to provide detailed information on the issues regarding sustained ocean observations in areas under national jurisdiction identified in the report of the OONJ Experts Workshop</a:t>
            </a:r>
            <a:r>
              <a:rPr b="0" i="0" lang="en-GB" sz="900" u="none" strike="noStrike">
                <a:latin typeface="Arial"/>
                <a:ea typeface="Arial"/>
                <a:cs typeface="Arial"/>
                <a:sym typeface="Arial"/>
              </a:rPr>
              <a:t>. A survey to the global ocean observing networks has been undertaken to receive such information.</a:t>
            </a:r>
            <a:endParaRPr b="0" i="0" sz="900" u="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GB" sz="900" u="none" strike="noStrike">
                <a:latin typeface="Arial"/>
                <a:ea typeface="Arial"/>
                <a:cs typeface="Arial"/>
                <a:sym typeface="Arial"/>
              </a:rPr>
              <a:t>The Decision IOC/EC-55/3.4 also requested </a:t>
            </a:r>
            <a:r>
              <a:rPr b="0" i="1" lang="en-GB" sz="900" u="none" strike="noStrike">
                <a:latin typeface="Arial"/>
                <a:ea typeface="Arial"/>
                <a:cs typeface="Arial"/>
                <a:sym typeface="Arial"/>
              </a:rPr>
              <a:t>the Executive Secretary to compile and summarise the information received and report back to the IOC Assembly in 2023. </a:t>
            </a:r>
            <a:r>
              <a:rPr b="0" i="0" lang="en-GB" sz="900" u="none" strike="noStrike">
                <a:latin typeface="Arial"/>
                <a:ea typeface="Arial"/>
                <a:cs typeface="Arial"/>
                <a:sym typeface="Arial"/>
              </a:rPr>
              <a:t>Accordingly, responses to this letter and information received from GOOS will be compiled and summarized for reporting to the IOC Assembly in June this year</a:t>
            </a:r>
            <a:endParaRPr sz="900"/>
          </a:p>
        </p:txBody>
      </p:sp>
      <p:sp>
        <p:nvSpPr>
          <p:cNvPr id="168" name="Google Shape;168;g22f4010a2b8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16bb1a2444_4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solidFill>
                  <a:srgbClr val="FF0000"/>
                </a:solidFill>
              </a:rPr>
              <a:t>DATA AVAILABILITY BIOECO: for example of the macroalgae 47 programmes ID in Europe </a:t>
            </a:r>
            <a:r>
              <a:rPr lang="en-GB">
                <a:solidFill>
                  <a:srgbClr val="FF0000"/>
                </a:solidFill>
              </a:rPr>
              <a:t>run by 35 different organisations:</a:t>
            </a:r>
            <a:endParaRPr>
              <a:solidFill>
                <a:srgbClr val="FF0000"/>
              </a:solidFill>
            </a:endParaRPr>
          </a:p>
          <a:p>
            <a:pPr indent="0" lvl="0" marL="0" rtl="0" algn="l">
              <a:lnSpc>
                <a:spcPct val="100000"/>
              </a:lnSpc>
              <a:spcBef>
                <a:spcPts val="0"/>
              </a:spcBef>
              <a:spcAft>
                <a:spcPts val="0"/>
              </a:spcAft>
              <a:buSzPts val="1400"/>
              <a:buNone/>
            </a:pPr>
            <a:r>
              <a:rPr lang="en-GB">
                <a:solidFill>
                  <a:srgbClr val="FF0000"/>
                </a:solidFill>
              </a:rPr>
              <a:t>65% did not have their data in a public domain </a:t>
            </a:r>
            <a:endParaRPr>
              <a:solidFill>
                <a:srgbClr val="FF0000"/>
              </a:solidFill>
            </a:endParaRPr>
          </a:p>
          <a:p>
            <a:pPr indent="0" lvl="0" marL="0" rtl="0" algn="l">
              <a:lnSpc>
                <a:spcPct val="100000"/>
              </a:lnSpc>
              <a:spcBef>
                <a:spcPts val="0"/>
              </a:spcBef>
              <a:spcAft>
                <a:spcPts val="0"/>
              </a:spcAft>
              <a:buSzPts val="1400"/>
              <a:buNone/>
            </a:pPr>
            <a:r>
              <a:rPr lang="en-GB">
                <a:solidFill>
                  <a:srgbClr val="FF0000"/>
                </a:solidFill>
              </a:rPr>
              <a:t>67% said they were not obliged to put their data in the public domain</a:t>
            </a:r>
            <a:endParaRPr>
              <a:solidFill>
                <a:srgbClr val="FF0000"/>
              </a:solidFill>
            </a:endParaRPr>
          </a:p>
          <a:p>
            <a:pPr indent="0" lvl="0" marL="0" rtl="0" algn="l">
              <a:lnSpc>
                <a:spcPct val="100000"/>
              </a:lnSpc>
              <a:spcBef>
                <a:spcPts val="0"/>
              </a:spcBef>
              <a:spcAft>
                <a:spcPts val="0"/>
              </a:spcAft>
              <a:buSzPts val="1400"/>
              <a:buNone/>
            </a:pPr>
            <a:r>
              <a:rPr lang="en-GB">
                <a:solidFill>
                  <a:srgbClr val="FF0000"/>
                </a:solidFill>
              </a:rPr>
              <a:t>Reasons for not publishing in open access: their publications first (29%), not allowed (12%), not standardised</a:t>
            </a:r>
            <a:endParaRPr>
              <a:solidFill>
                <a:srgbClr val="FF0000"/>
              </a:solidFill>
            </a:endParaRPr>
          </a:p>
          <a:p>
            <a:pPr indent="0" lvl="0" marL="0" rtl="0" algn="l">
              <a:lnSpc>
                <a:spcPct val="115000"/>
              </a:lnSpc>
              <a:spcBef>
                <a:spcPts val="0"/>
              </a:spcBef>
              <a:spcAft>
                <a:spcPts val="0"/>
              </a:spcAft>
              <a:buSzPts val="1100"/>
              <a:buNone/>
            </a:pPr>
            <a:r>
              <a:rPr lang="en-GB">
                <a:solidFill>
                  <a:srgbClr val="FF0000"/>
                </a:solidFill>
              </a:rPr>
              <a:t>(12%), and others (48%). </a:t>
            </a:r>
            <a:endParaRPr>
              <a:solidFill>
                <a:srgbClr val="FF0000"/>
              </a:solidFill>
            </a:endParaRPr>
          </a:p>
          <a:p>
            <a:pPr indent="0" lvl="0" marL="0" rtl="0" algn="l">
              <a:lnSpc>
                <a:spcPct val="115000"/>
              </a:lnSpc>
              <a:spcBef>
                <a:spcPts val="0"/>
              </a:spcBef>
              <a:spcAft>
                <a:spcPts val="0"/>
              </a:spcAft>
              <a:buSzPts val="1100"/>
              <a:buNone/>
            </a:pPr>
            <a:r>
              <a:t/>
            </a:r>
            <a:endParaRPr>
              <a:solidFill>
                <a:srgbClr val="FF0000"/>
              </a:solidFill>
            </a:endParaRPr>
          </a:p>
          <a:p>
            <a:pPr indent="0" lvl="0" marL="0" rtl="0" algn="l">
              <a:lnSpc>
                <a:spcPct val="115000"/>
              </a:lnSpc>
              <a:spcBef>
                <a:spcPts val="0"/>
              </a:spcBef>
              <a:spcAft>
                <a:spcPts val="0"/>
              </a:spcAft>
              <a:buSzPts val="1100"/>
              <a:buNone/>
            </a:pPr>
            <a:r>
              <a:rPr lang="en-GB">
                <a:solidFill>
                  <a:srgbClr val="FF0000"/>
                </a:solidFill>
              </a:rPr>
              <a:t>OCG data strategy - to be published after review</a:t>
            </a:r>
            <a:endParaRPr>
              <a:solidFill>
                <a:srgbClr val="FF0000"/>
              </a:solidFill>
            </a:endParaRPr>
          </a:p>
        </p:txBody>
      </p:sp>
      <p:sp>
        <p:nvSpPr>
          <p:cNvPr id="177" name="Google Shape;177;g216bb1a2444_4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32fc6d334e_0_4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32fc6d334e_0_4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1100">
                <a:solidFill>
                  <a:srgbClr val="FF0000"/>
                </a:solidFill>
                <a:latin typeface="Arial"/>
                <a:ea typeface="Arial"/>
                <a:cs typeface="Arial"/>
                <a:sym typeface="Arial"/>
              </a:rPr>
              <a:t>Emerging networks…. Which(from BGC and BIOECO and GRAs) are ready to join OCG… (resource limitations within OCG and OceanOPS)...? </a:t>
            </a:r>
            <a:endParaRPr sz="700"/>
          </a:p>
        </p:txBody>
      </p:sp>
      <p:sp>
        <p:nvSpPr>
          <p:cNvPr id="195" name="Google Shape;195;g232fc6d334e_0_4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32fc6d334e_0_4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050">
                <a:solidFill>
                  <a:srgbClr val="444746"/>
                </a:solidFill>
                <a:highlight>
                  <a:srgbClr val="FFFFFF"/>
                </a:highlight>
                <a:latin typeface="Roboto"/>
                <a:ea typeface="Roboto"/>
                <a:cs typeface="Roboto"/>
                <a:sym typeface="Roboto"/>
              </a:rPr>
              <a:t>MOU between GOOS and MBON and OBIS need to be renewed, Panel would like to propose the MOU that GOOS Exec can implement</a:t>
            </a:r>
            <a:endParaRPr sz="1050">
              <a:solidFill>
                <a:srgbClr val="444746"/>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400"/>
              <a:buNone/>
            </a:pPr>
            <a:r>
              <a:t/>
            </a:r>
            <a:endParaRPr sz="1050">
              <a:solidFill>
                <a:srgbClr val="444746"/>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400"/>
              <a:buNone/>
            </a:pPr>
            <a:r>
              <a:rPr lang="en-GB" sz="1050">
                <a:solidFill>
                  <a:srgbClr val="444746"/>
                </a:solidFill>
                <a:highlight>
                  <a:srgbClr val="FFFFFF"/>
                </a:highlight>
                <a:latin typeface="Roboto"/>
                <a:ea typeface="Roboto"/>
                <a:cs typeface="Roboto"/>
                <a:sym typeface="Roboto"/>
              </a:rPr>
              <a:t>The BioEco Panel co-chairs are currently discussing potential attendance at the GRA Forum (date still being decided but likley to be early 2024) to discuss emerging BioEco networks and to further facilitate uptake of BioEco EOVs into the GRAs.</a:t>
            </a:r>
            <a:endParaRPr/>
          </a:p>
        </p:txBody>
      </p:sp>
      <p:sp>
        <p:nvSpPr>
          <p:cNvPr id="203" name="Google Shape;203;g232fc6d334e_0_4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7" name="Shape 17"/>
        <p:cNvGrpSpPr/>
        <p:nvPr/>
      </p:nvGrpSpPr>
      <p:grpSpPr>
        <a:xfrm>
          <a:off x="0" y="0"/>
          <a:ext cx="0" cy="0"/>
          <a:chOff x="0" y="0"/>
          <a:chExt cx="0" cy="0"/>
        </a:xfrm>
      </p:grpSpPr>
      <p:sp>
        <p:nvSpPr>
          <p:cNvPr id="18" name="Google Shape;18;p7"/>
          <p:cNvSpPr/>
          <p:nvPr/>
        </p:nvSpPr>
        <p:spPr>
          <a:xfrm>
            <a:off x="0" y="1857600"/>
            <a:ext cx="12192000" cy="5000400"/>
          </a:xfrm>
          <a:prstGeom prst="rect">
            <a:avLst/>
          </a:prstGeom>
          <a:solidFill>
            <a:schemeClr val="accen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 name="Google Shape;19;p7"/>
          <p:cNvSpPr txBox="1"/>
          <p:nvPr>
            <p:ph type="ctrTitle"/>
          </p:nvPr>
        </p:nvSpPr>
        <p:spPr>
          <a:xfrm>
            <a:off x="1367999" y="2790000"/>
            <a:ext cx="6877011" cy="1476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7"/>
          <p:cNvSpPr txBox="1"/>
          <p:nvPr>
            <p:ph idx="1" type="subTitle"/>
          </p:nvPr>
        </p:nvSpPr>
        <p:spPr>
          <a:xfrm>
            <a:off x="1367999" y="4597200"/>
            <a:ext cx="6877012" cy="928268"/>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lt1"/>
              </a:buClr>
              <a:buSzPts val="1800"/>
              <a:buNone/>
              <a:defRPr b="1" sz="1800">
                <a:solidFill>
                  <a:schemeClr val="lt1"/>
                </a:solidFill>
              </a:defRPr>
            </a:lvl1pPr>
            <a:lvl2pPr lvl="1" algn="l">
              <a:lnSpc>
                <a:spcPct val="105000"/>
              </a:lnSpc>
              <a:spcBef>
                <a:spcPts val="0"/>
              </a:spcBef>
              <a:spcAft>
                <a:spcPts val="0"/>
              </a:spcAft>
              <a:buClr>
                <a:schemeClr val="lt1"/>
              </a:buClr>
              <a:buSzPts val="1800"/>
              <a:buNone/>
              <a:defRPr b="0" sz="1800">
                <a:solidFill>
                  <a:schemeClr val="lt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ogo&#10;&#10;Description automatically generated" id="21" name="Google Shape;21;p7"/>
          <p:cNvPicPr preferRelativeResize="0"/>
          <p:nvPr/>
        </p:nvPicPr>
        <p:blipFill rotWithShape="1">
          <a:blip r:embed="rId2">
            <a:alphaModFix/>
          </a:blip>
          <a:srcRect b="0" l="0" r="0" t="0"/>
          <a:stretch/>
        </p:blipFill>
        <p:spPr>
          <a:xfrm>
            <a:off x="1368000" y="576000"/>
            <a:ext cx="2970000" cy="8387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8" name="Shape 78"/>
        <p:cNvGrpSpPr/>
        <p:nvPr/>
      </p:nvGrpSpPr>
      <p:grpSpPr>
        <a:xfrm>
          <a:off x="0" y="0"/>
          <a:ext cx="0" cy="0"/>
          <a:chOff x="0" y="0"/>
          <a:chExt cx="0" cy="0"/>
        </a:xfrm>
      </p:grpSpPr>
      <p:sp>
        <p:nvSpPr>
          <p:cNvPr id="79" name="Google Shape;79;p8"/>
          <p:cNvSpPr txBox="1"/>
          <p:nvPr>
            <p:ph idx="1" type="body"/>
          </p:nvPr>
        </p:nvSpPr>
        <p:spPr>
          <a:xfrm>
            <a:off x="720726" y="1296988"/>
            <a:ext cx="81180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8"/>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8"/>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8"/>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83" name="Google Shape;83;p8"/>
          <p:cNvSpPr txBox="1"/>
          <p:nvPr>
            <p:ph type="title"/>
          </p:nvPr>
        </p:nvSpPr>
        <p:spPr>
          <a:xfrm>
            <a:off x="720726" y="722313"/>
            <a:ext cx="81180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showMasterSp="0">
  <p:cSld name="Title Slide Image">
    <p:spTree>
      <p:nvGrpSpPr>
        <p:cNvPr id="84" name="Shape 84"/>
        <p:cNvGrpSpPr/>
        <p:nvPr/>
      </p:nvGrpSpPr>
      <p:grpSpPr>
        <a:xfrm>
          <a:off x="0" y="0"/>
          <a:ext cx="0" cy="0"/>
          <a:chOff x="0" y="0"/>
          <a:chExt cx="0" cy="0"/>
        </a:xfrm>
      </p:grpSpPr>
      <p:sp>
        <p:nvSpPr>
          <p:cNvPr id="85" name="Google Shape;85;p12"/>
          <p:cNvSpPr txBox="1"/>
          <p:nvPr>
            <p:ph type="ctrTitle"/>
          </p:nvPr>
        </p:nvSpPr>
        <p:spPr>
          <a:xfrm>
            <a:off x="1368000" y="2988000"/>
            <a:ext cx="3726761" cy="1790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4200"/>
              <a:buFont typeface="Arial"/>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2"/>
          <p:cNvSpPr txBox="1"/>
          <p:nvPr>
            <p:ph idx="1" type="subTitle"/>
          </p:nvPr>
        </p:nvSpPr>
        <p:spPr>
          <a:xfrm>
            <a:off x="1368000" y="4982400"/>
            <a:ext cx="3726761" cy="757643"/>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dk2"/>
              </a:buClr>
              <a:buSzPts val="1600"/>
              <a:buNone/>
              <a:defRPr b="1" sz="1600"/>
            </a:lvl1pPr>
            <a:lvl2pPr lvl="1" algn="l">
              <a:lnSpc>
                <a:spcPct val="105000"/>
              </a:lnSpc>
              <a:spcBef>
                <a:spcPts val="0"/>
              </a:spcBef>
              <a:spcAft>
                <a:spcPts val="0"/>
              </a:spcAft>
              <a:buClr>
                <a:schemeClr val="dk1"/>
              </a:buClr>
              <a:buSzPts val="1600"/>
              <a:buNone/>
              <a:defRPr b="0" sz="1600">
                <a:solidFill>
                  <a:schemeClr val="dk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ogo&#10;&#10;Description automatically generated" id="87" name="Google Shape;87;p12"/>
          <p:cNvPicPr preferRelativeResize="0"/>
          <p:nvPr/>
        </p:nvPicPr>
        <p:blipFill rotWithShape="1">
          <a:blip r:embed="rId2">
            <a:alphaModFix/>
          </a:blip>
          <a:srcRect b="0" l="0" r="0" t="0"/>
          <a:stretch/>
        </p:blipFill>
        <p:spPr>
          <a:xfrm>
            <a:off x="1368000" y="1202400"/>
            <a:ext cx="2970000" cy="838750"/>
          </a:xfrm>
          <a:prstGeom prst="rect">
            <a:avLst/>
          </a:prstGeom>
          <a:noFill/>
          <a:ln>
            <a:noFill/>
          </a:ln>
        </p:spPr>
      </p:pic>
      <p:sp>
        <p:nvSpPr>
          <p:cNvPr id="88" name="Google Shape;88;p12"/>
          <p:cNvSpPr/>
          <p:nvPr>
            <p:ph idx="2" type="pic"/>
          </p:nvPr>
        </p:nvSpPr>
        <p:spPr>
          <a:xfrm>
            <a:off x="0" y="-1"/>
            <a:ext cx="12192000" cy="6858000"/>
          </a:xfrm>
          <a:prstGeom prst="rect">
            <a:avLst/>
          </a:prstGeom>
          <a:solidFill>
            <a:srgbClr val="D8D8D8"/>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Left" showMasterSp="0">
  <p:cSld name="Title Slide Image Left">
    <p:spTree>
      <p:nvGrpSpPr>
        <p:cNvPr id="89" name="Shape 89"/>
        <p:cNvGrpSpPr/>
        <p:nvPr/>
      </p:nvGrpSpPr>
      <p:grpSpPr>
        <a:xfrm>
          <a:off x="0" y="0"/>
          <a:ext cx="0" cy="0"/>
          <a:chOff x="0" y="0"/>
          <a:chExt cx="0" cy="0"/>
        </a:xfrm>
      </p:grpSpPr>
      <p:sp>
        <p:nvSpPr>
          <p:cNvPr id="90" name="Google Shape;90;p13"/>
          <p:cNvSpPr/>
          <p:nvPr>
            <p:ph idx="2" type="pic"/>
          </p:nvPr>
        </p:nvSpPr>
        <p:spPr>
          <a:xfrm>
            <a:off x="0" y="0"/>
            <a:ext cx="6912000" cy="6858000"/>
          </a:xfrm>
          <a:prstGeom prst="rect">
            <a:avLst/>
          </a:prstGeom>
          <a:solidFill>
            <a:srgbClr val="D8D8D8"/>
          </a:solidFill>
          <a:ln>
            <a:noFill/>
          </a:ln>
        </p:spPr>
      </p:sp>
      <p:sp>
        <p:nvSpPr>
          <p:cNvPr id="91" name="Google Shape;91;p13"/>
          <p:cNvSpPr txBox="1"/>
          <p:nvPr>
            <p:ph type="ctrTitle"/>
          </p:nvPr>
        </p:nvSpPr>
        <p:spPr>
          <a:xfrm>
            <a:off x="7560000" y="3160800"/>
            <a:ext cx="3944613" cy="186615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4200"/>
              <a:buFont typeface="Arial"/>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3"/>
          <p:cNvSpPr txBox="1"/>
          <p:nvPr>
            <p:ph idx="1" type="subTitle"/>
          </p:nvPr>
        </p:nvSpPr>
        <p:spPr>
          <a:xfrm>
            <a:off x="7560000" y="5162400"/>
            <a:ext cx="3944613" cy="757643"/>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dk2"/>
              </a:buClr>
              <a:buSzPts val="1600"/>
              <a:buNone/>
              <a:defRPr b="1" sz="1600"/>
            </a:lvl1pPr>
            <a:lvl2pPr lvl="1" algn="l">
              <a:lnSpc>
                <a:spcPct val="105000"/>
              </a:lnSpc>
              <a:spcBef>
                <a:spcPts val="0"/>
              </a:spcBef>
              <a:spcAft>
                <a:spcPts val="0"/>
              </a:spcAft>
              <a:buClr>
                <a:schemeClr val="dk1"/>
              </a:buClr>
              <a:buSzPts val="1600"/>
              <a:buNone/>
              <a:defRPr b="0" sz="1600">
                <a:solidFill>
                  <a:schemeClr val="dk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ogo&#10;&#10;Description automatically generated" id="93" name="Google Shape;93;p13"/>
          <p:cNvPicPr preferRelativeResize="0"/>
          <p:nvPr/>
        </p:nvPicPr>
        <p:blipFill rotWithShape="1">
          <a:blip r:embed="rId2">
            <a:alphaModFix/>
          </a:blip>
          <a:srcRect b="0" l="0" r="0" t="0"/>
          <a:stretch/>
        </p:blipFill>
        <p:spPr>
          <a:xfrm>
            <a:off x="7560000" y="720000"/>
            <a:ext cx="2970000" cy="8387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Large Image">
  <p:cSld name="Content and Large Image">
    <p:spTree>
      <p:nvGrpSpPr>
        <p:cNvPr id="94" name="Shape 94"/>
        <p:cNvGrpSpPr/>
        <p:nvPr/>
      </p:nvGrpSpPr>
      <p:grpSpPr>
        <a:xfrm>
          <a:off x="0" y="0"/>
          <a:ext cx="0" cy="0"/>
          <a:chOff x="0" y="0"/>
          <a:chExt cx="0" cy="0"/>
        </a:xfrm>
      </p:grpSpPr>
      <p:sp>
        <p:nvSpPr>
          <p:cNvPr id="95" name="Google Shape;95;p15"/>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5"/>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5"/>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98" name="Google Shape;98;p15"/>
          <p:cNvSpPr txBox="1"/>
          <p:nvPr>
            <p:ph idx="1" type="body"/>
          </p:nvPr>
        </p:nvSpPr>
        <p:spPr>
          <a:xfrm>
            <a:off x="720726" y="1296988"/>
            <a:ext cx="39132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15"/>
          <p:cNvSpPr txBox="1"/>
          <p:nvPr>
            <p:ph type="title"/>
          </p:nvPr>
        </p:nvSpPr>
        <p:spPr>
          <a:xfrm>
            <a:off x="720726" y="722313"/>
            <a:ext cx="39132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5"/>
          <p:cNvSpPr/>
          <p:nvPr>
            <p:ph idx="2" type="pic"/>
          </p:nvPr>
        </p:nvSpPr>
        <p:spPr>
          <a:xfrm>
            <a:off x="5334000" y="0"/>
            <a:ext cx="6858000" cy="6858000"/>
          </a:xfrm>
          <a:prstGeom prst="rect">
            <a:avLst/>
          </a:prstGeom>
          <a:solidFill>
            <a:srgbClr val="D8D8D8"/>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bg>
      <p:bgPr>
        <a:solidFill>
          <a:schemeClr val="accent1"/>
        </a:solidFill>
      </p:bgPr>
    </p:bg>
    <p:spTree>
      <p:nvGrpSpPr>
        <p:cNvPr id="101" name="Shape 101"/>
        <p:cNvGrpSpPr/>
        <p:nvPr/>
      </p:nvGrpSpPr>
      <p:grpSpPr>
        <a:xfrm>
          <a:off x="0" y="0"/>
          <a:ext cx="0" cy="0"/>
          <a:chOff x="0" y="0"/>
          <a:chExt cx="0" cy="0"/>
        </a:xfrm>
      </p:grpSpPr>
      <p:sp>
        <p:nvSpPr>
          <p:cNvPr id="102" name="Google Shape;102;p17"/>
          <p:cNvSpPr/>
          <p:nvPr/>
        </p:nvSpPr>
        <p:spPr>
          <a:xfrm>
            <a:off x="0" y="0"/>
            <a:ext cx="12192000" cy="2314800"/>
          </a:xfrm>
          <a:prstGeom prst="rect">
            <a:avLst/>
          </a:prstGeom>
          <a:solidFill>
            <a:schemeClr val="l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3" name="Google Shape;103;p17"/>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7"/>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7"/>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7"/>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07" name="Google Shape;107;p17"/>
          <p:cNvSpPr txBox="1"/>
          <p:nvPr>
            <p:ph idx="1" type="body"/>
          </p:nvPr>
        </p:nvSpPr>
        <p:spPr>
          <a:xfrm>
            <a:off x="720725" y="1296988"/>
            <a:ext cx="6681600" cy="5842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800"/>
              <a:buNone/>
              <a:defRPr sz="1800">
                <a:solidFill>
                  <a:schemeClr val="dk2"/>
                </a:solidFill>
              </a:defRPr>
            </a:lvl1pPr>
            <a:lvl2pPr indent="-228600" lvl="1" marL="914400" algn="l">
              <a:lnSpc>
                <a:spcPct val="90000"/>
              </a:lnSpc>
              <a:spcBef>
                <a:spcPts val="0"/>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17"/>
          <p:cNvSpPr txBox="1"/>
          <p:nvPr>
            <p:ph idx="2" type="body"/>
          </p:nvPr>
        </p:nvSpPr>
        <p:spPr>
          <a:xfrm>
            <a:off x="720724"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17"/>
          <p:cNvSpPr txBox="1"/>
          <p:nvPr>
            <p:ph idx="3" type="body"/>
          </p:nvPr>
        </p:nvSpPr>
        <p:spPr>
          <a:xfrm>
            <a:off x="4363199"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17"/>
          <p:cNvSpPr txBox="1"/>
          <p:nvPr>
            <p:ph idx="4" type="body"/>
          </p:nvPr>
        </p:nvSpPr>
        <p:spPr>
          <a:xfrm>
            <a:off x="8005674"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11" name="Google Shape;111;p17"/>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Image">
  <p:cSld name="Section Header Image">
    <p:bg>
      <p:bgPr>
        <a:solidFill>
          <a:schemeClr val="lt1"/>
        </a:solidFill>
      </p:bgPr>
    </p:bg>
    <p:spTree>
      <p:nvGrpSpPr>
        <p:cNvPr id="112" name="Shape 112"/>
        <p:cNvGrpSpPr/>
        <p:nvPr/>
      </p:nvGrpSpPr>
      <p:grpSpPr>
        <a:xfrm>
          <a:off x="0" y="0"/>
          <a:ext cx="0" cy="0"/>
          <a:chOff x="0" y="0"/>
          <a:chExt cx="0" cy="0"/>
        </a:xfrm>
      </p:grpSpPr>
      <p:sp>
        <p:nvSpPr>
          <p:cNvPr id="113" name="Google Shape;113;p19"/>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14" name="Google Shape;114;p19"/>
          <p:cNvSpPr/>
          <p:nvPr>
            <p:ph idx="2" type="pic"/>
          </p:nvPr>
        </p:nvSpPr>
        <p:spPr>
          <a:xfrm>
            <a:off x="5334000" y="0"/>
            <a:ext cx="6858000" cy="6858000"/>
          </a:xfrm>
          <a:prstGeom prst="rect">
            <a:avLst/>
          </a:prstGeom>
          <a:solidFill>
            <a:srgbClr val="D8D8D8"/>
          </a:solidFill>
          <a:ln>
            <a:noFill/>
          </a:ln>
        </p:spPr>
      </p:sp>
      <p:sp>
        <p:nvSpPr>
          <p:cNvPr id="115" name="Google Shape;115;p19"/>
          <p:cNvSpPr txBox="1"/>
          <p:nvPr>
            <p:ph type="title"/>
          </p:nvPr>
        </p:nvSpPr>
        <p:spPr>
          <a:xfrm>
            <a:off x="720725" y="1296988"/>
            <a:ext cx="4169327" cy="3853624"/>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accent1"/>
              </a:buClr>
              <a:buSzPts val="4900"/>
              <a:buFont typeface="Arial"/>
              <a:buNone/>
              <a:defRPr sz="49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bg>
      <p:bgPr>
        <a:solidFill>
          <a:schemeClr val="accent1"/>
        </a:solidFill>
      </p:bgPr>
    </p:bg>
    <p:spTree>
      <p:nvGrpSpPr>
        <p:cNvPr id="116" name="Shape 116"/>
        <p:cNvGrpSpPr/>
        <p:nvPr/>
      </p:nvGrpSpPr>
      <p:grpSpPr>
        <a:xfrm>
          <a:off x="0" y="0"/>
          <a:ext cx="0" cy="0"/>
          <a:chOff x="0" y="0"/>
          <a:chExt cx="0" cy="0"/>
        </a:xfrm>
      </p:grpSpPr>
      <p:sp>
        <p:nvSpPr>
          <p:cNvPr id="117" name="Google Shape;117;p21"/>
          <p:cNvSpPr txBox="1"/>
          <p:nvPr>
            <p:ph type="title"/>
          </p:nvPr>
        </p:nvSpPr>
        <p:spPr>
          <a:xfrm>
            <a:off x="720725" y="1882800"/>
            <a:ext cx="7740000" cy="2827283"/>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21"/>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21"/>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21"/>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21" name="Google Shape;121;p21"/>
          <p:cNvSpPr txBox="1"/>
          <p:nvPr>
            <p:ph idx="1" type="body"/>
          </p:nvPr>
        </p:nvSpPr>
        <p:spPr>
          <a:xfrm>
            <a:off x="720725" y="5065200"/>
            <a:ext cx="7740000" cy="447675"/>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Clr>
                <a:schemeClr val="lt1"/>
              </a:buClr>
              <a:buSzPts val="1800"/>
              <a:buFont typeface="Arial"/>
              <a:buChar char="–"/>
              <a:defRPr sz="1800">
                <a:solidFill>
                  <a:schemeClr val="lt1"/>
                </a:solidFill>
              </a:defRPr>
            </a:lvl1pPr>
            <a:lvl2pPr indent="-228600" lvl="1" marL="914400" algn="l">
              <a:lnSpc>
                <a:spcPct val="90000"/>
              </a:lnSpc>
              <a:spcBef>
                <a:spcPts val="0"/>
              </a:spcBef>
              <a:spcAft>
                <a:spcPts val="0"/>
              </a:spcAft>
              <a:buClr>
                <a:schemeClr val="accent3"/>
              </a:buClr>
              <a:buSzPts val="1800"/>
              <a:buNone/>
              <a:defRPr sz="1800"/>
            </a:lvl2pPr>
            <a:lvl3pPr indent="-228600" lvl="2" marL="1371600" algn="l">
              <a:lnSpc>
                <a:spcPct val="100000"/>
              </a:lnSpc>
              <a:spcBef>
                <a:spcPts val="567"/>
              </a:spcBef>
              <a:spcAft>
                <a:spcPts val="0"/>
              </a:spcAft>
              <a:buSzPts val="1800"/>
              <a:buNone/>
              <a:defRPr sz="1800"/>
            </a:lvl3pPr>
            <a:lvl4pPr indent="-342900" lvl="3" marL="1828800" algn="l">
              <a:lnSpc>
                <a:spcPct val="100000"/>
              </a:lnSpc>
              <a:spcBef>
                <a:spcPts val="2835"/>
              </a:spcBef>
              <a:spcAft>
                <a:spcPts val="0"/>
              </a:spcAft>
              <a:buSzPts val="1800"/>
              <a:buChar char="•"/>
              <a:defRPr sz="1800"/>
            </a:lvl4pPr>
            <a:lvl5pPr indent="-342900" lvl="4" marL="2286000" algn="l">
              <a:lnSpc>
                <a:spcPct val="100000"/>
              </a:lnSpc>
              <a:spcBef>
                <a:spcPts val="850"/>
              </a:spcBef>
              <a:spcAft>
                <a:spcPts val="0"/>
              </a:spcAft>
              <a:buSzPts val="1800"/>
              <a:buChar char="•"/>
              <a:defRPr sz="1800"/>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22" name="Google Shape;122;p21"/>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3" name="Shape 123"/>
        <p:cNvGrpSpPr/>
        <p:nvPr/>
      </p:nvGrpSpPr>
      <p:grpSpPr>
        <a:xfrm>
          <a:off x="0" y="0"/>
          <a:ext cx="0" cy="0"/>
          <a:chOff x="0" y="0"/>
          <a:chExt cx="0" cy="0"/>
        </a:xfrm>
      </p:grpSpPr>
      <p:sp>
        <p:nvSpPr>
          <p:cNvPr id="124" name="Google Shape;124;p23"/>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23"/>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23"/>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spTree>
      <p:nvGrpSpPr>
        <p:cNvPr id="22" name="Shape 22"/>
        <p:cNvGrpSpPr/>
        <p:nvPr/>
      </p:nvGrpSpPr>
      <p:grpSpPr>
        <a:xfrm>
          <a:off x="0" y="0"/>
          <a:ext cx="0" cy="0"/>
          <a:chOff x="0" y="0"/>
          <a:chExt cx="0" cy="0"/>
        </a:xfrm>
      </p:grpSpPr>
      <p:sp>
        <p:nvSpPr>
          <p:cNvPr id="23" name="Google Shape;23;p9"/>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9"/>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9"/>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6" name="Google Shape;26;p9"/>
          <p:cNvSpPr txBox="1"/>
          <p:nvPr>
            <p:ph idx="1" type="body"/>
          </p:nvPr>
        </p:nvSpPr>
        <p:spPr>
          <a:xfrm>
            <a:off x="720726" y="1296988"/>
            <a:ext cx="55188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9"/>
          <p:cNvSpPr txBox="1"/>
          <p:nvPr>
            <p:ph type="title"/>
          </p:nvPr>
        </p:nvSpPr>
        <p:spPr>
          <a:xfrm>
            <a:off x="720726" y="722313"/>
            <a:ext cx="55188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9"/>
          <p:cNvSpPr/>
          <p:nvPr>
            <p:ph idx="2" type="pic"/>
          </p:nvPr>
        </p:nvSpPr>
        <p:spPr>
          <a:xfrm>
            <a:off x="6900000" y="0"/>
            <a:ext cx="5292000" cy="6858000"/>
          </a:xfrm>
          <a:prstGeom prst="rect">
            <a:avLst/>
          </a:prstGeom>
          <a:solidFill>
            <a:srgbClr val="D8D8D8"/>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de" type="obj">
  <p:cSld name="OBJECT">
    <p:spTree>
      <p:nvGrpSpPr>
        <p:cNvPr id="29" name="Shape 29"/>
        <p:cNvGrpSpPr/>
        <p:nvPr/>
      </p:nvGrpSpPr>
      <p:grpSpPr>
        <a:xfrm>
          <a:off x="0" y="0"/>
          <a:ext cx="0" cy="0"/>
          <a:chOff x="0" y="0"/>
          <a:chExt cx="0" cy="0"/>
        </a:xfrm>
      </p:grpSpPr>
      <p:sp>
        <p:nvSpPr>
          <p:cNvPr id="30" name="Google Shape;30;p93"/>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93"/>
          <p:cNvSpPr txBox="1"/>
          <p:nvPr>
            <p:ph idx="1" type="body"/>
          </p:nvPr>
        </p:nvSpPr>
        <p:spPr>
          <a:xfrm>
            <a:off x="720725" y="1296988"/>
            <a:ext cx="10750549" cy="461644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93"/>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93"/>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93"/>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1">
  <p:cSld name="1_Content and Image">
    <p:spTree>
      <p:nvGrpSpPr>
        <p:cNvPr id="35" name="Shape 35"/>
        <p:cNvGrpSpPr/>
        <p:nvPr/>
      </p:nvGrpSpPr>
      <p:grpSpPr>
        <a:xfrm>
          <a:off x="0" y="0"/>
          <a:ext cx="0" cy="0"/>
          <a:chOff x="0" y="0"/>
          <a:chExt cx="0" cy="0"/>
        </a:xfrm>
      </p:grpSpPr>
      <p:sp>
        <p:nvSpPr>
          <p:cNvPr id="36" name="Google Shape;36;g217123db2da_0_153"/>
          <p:cNvSpPr txBox="1"/>
          <p:nvPr>
            <p:ph idx="10" type="dt"/>
          </p:nvPr>
        </p:nvSpPr>
        <p:spPr>
          <a:xfrm>
            <a:off x="8081963"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Clr>
                <a:schemeClr val="dk1"/>
              </a:buClr>
              <a:buSzPts val="1500"/>
              <a:buFont typeface="Arial"/>
              <a:buNone/>
              <a:defRPr/>
            </a:lvl1pPr>
            <a:lvl2pPr lvl="1" algn="l">
              <a:lnSpc>
                <a:spcPct val="100000"/>
              </a:lnSpc>
              <a:spcBef>
                <a:spcPts val="0"/>
              </a:spcBef>
              <a:spcAft>
                <a:spcPts val="0"/>
              </a:spcAft>
              <a:buClr>
                <a:schemeClr val="dk1"/>
              </a:buClr>
              <a:buSzPts val="1500"/>
              <a:buFont typeface="Arial"/>
              <a:buNone/>
              <a:defRPr/>
            </a:lvl2pPr>
            <a:lvl3pPr lvl="2" algn="l">
              <a:lnSpc>
                <a:spcPct val="100000"/>
              </a:lnSpc>
              <a:spcBef>
                <a:spcPts val="0"/>
              </a:spcBef>
              <a:spcAft>
                <a:spcPts val="0"/>
              </a:spcAft>
              <a:buClr>
                <a:schemeClr val="dk1"/>
              </a:buClr>
              <a:buSzPts val="1500"/>
              <a:buFont typeface="Arial"/>
              <a:buNone/>
              <a:defRPr/>
            </a:lvl3pPr>
            <a:lvl4pPr lvl="3" algn="l">
              <a:lnSpc>
                <a:spcPct val="100000"/>
              </a:lnSpc>
              <a:spcBef>
                <a:spcPts val="0"/>
              </a:spcBef>
              <a:spcAft>
                <a:spcPts val="0"/>
              </a:spcAft>
              <a:buClr>
                <a:schemeClr val="dk1"/>
              </a:buClr>
              <a:buSzPts val="1500"/>
              <a:buFont typeface="Arial"/>
              <a:buNone/>
              <a:defRPr/>
            </a:lvl4pPr>
            <a:lvl5pPr lvl="4" algn="l">
              <a:lnSpc>
                <a:spcPct val="100000"/>
              </a:lnSpc>
              <a:spcBef>
                <a:spcPts val="0"/>
              </a:spcBef>
              <a:spcAft>
                <a:spcPts val="0"/>
              </a:spcAft>
              <a:buClr>
                <a:schemeClr val="dk1"/>
              </a:buClr>
              <a:buSzPts val="1500"/>
              <a:buFont typeface="Arial"/>
              <a:buNone/>
              <a:defRPr/>
            </a:lvl5pPr>
            <a:lvl6pPr lvl="5" algn="l">
              <a:lnSpc>
                <a:spcPct val="100000"/>
              </a:lnSpc>
              <a:spcBef>
                <a:spcPts val="0"/>
              </a:spcBef>
              <a:spcAft>
                <a:spcPts val="0"/>
              </a:spcAft>
              <a:buClr>
                <a:schemeClr val="dk1"/>
              </a:buClr>
              <a:buSzPts val="1500"/>
              <a:buFont typeface="Arial"/>
              <a:buNone/>
              <a:defRPr/>
            </a:lvl6pPr>
            <a:lvl7pPr lvl="6" algn="l">
              <a:lnSpc>
                <a:spcPct val="100000"/>
              </a:lnSpc>
              <a:spcBef>
                <a:spcPts val="0"/>
              </a:spcBef>
              <a:spcAft>
                <a:spcPts val="0"/>
              </a:spcAft>
              <a:buClr>
                <a:schemeClr val="dk1"/>
              </a:buClr>
              <a:buSzPts val="1500"/>
              <a:buFont typeface="Arial"/>
              <a:buNone/>
              <a:defRPr/>
            </a:lvl7pPr>
            <a:lvl8pPr lvl="7" algn="l">
              <a:lnSpc>
                <a:spcPct val="100000"/>
              </a:lnSpc>
              <a:spcBef>
                <a:spcPts val="0"/>
              </a:spcBef>
              <a:spcAft>
                <a:spcPts val="0"/>
              </a:spcAft>
              <a:buClr>
                <a:schemeClr val="dk1"/>
              </a:buClr>
              <a:buSzPts val="1500"/>
              <a:buFont typeface="Arial"/>
              <a:buNone/>
              <a:defRPr/>
            </a:lvl8pPr>
            <a:lvl9pPr lvl="8" algn="l">
              <a:lnSpc>
                <a:spcPct val="100000"/>
              </a:lnSpc>
              <a:spcBef>
                <a:spcPts val="0"/>
              </a:spcBef>
              <a:spcAft>
                <a:spcPts val="0"/>
              </a:spcAft>
              <a:buClr>
                <a:schemeClr val="dk1"/>
              </a:buClr>
              <a:buSzPts val="1500"/>
              <a:buFont typeface="Arial"/>
              <a:buNone/>
              <a:defRPr/>
            </a:lvl9pPr>
          </a:lstStyle>
          <a:p/>
        </p:txBody>
      </p:sp>
      <p:sp>
        <p:nvSpPr>
          <p:cNvPr id="37" name="Google Shape;37;g217123db2da_0_153"/>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500"/>
              <a:buFont typeface="Arial"/>
              <a:buNone/>
              <a:defRPr/>
            </a:lvl1pPr>
            <a:lvl2pPr lvl="1" algn="l">
              <a:lnSpc>
                <a:spcPct val="100000"/>
              </a:lnSpc>
              <a:spcBef>
                <a:spcPts val="0"/>
              </a:spcBef>
              <a:spcAft>
                <a:spcPts val="0"/>
              </a:spcAft>
              <a:buClr>
                <a:schemeClr val="dk1"/>
              </a:buClr>
              <a:buSzPts val="1500"/>
              <a:buFont typeface="Arial"/>
              <a:buNone/>
              <a:defRPr/>
            </a:lvl2pPr>
            <a:lvl3pPr lvl="2" algn="l">
              <a:lnSpc>
                <a:spcPct val="100000"/>
              </a:lnSpc>
              <a:spcBef>
                <a:spcPts val="0"/>
              </a:spcBef>
              <a:spcAft>
                <a:spcPts val="0"/>
              </a:spcAft>
              <a:buClr>
                <a:schemeClr val="dk1"/>
              </a:buClr>
              <a:buSzPts val="1500"/>
              <a:buFont typeface="Arial"/>
              <a:buNone/>
              <a:defRPr/>
            </a:lvl3pPr>
            <a:lvl4pPr lvl="3" algn="l">
              <a:lnSpc>
                <a:spcPct val="100000"/>
              </a:lnSpc>
              <a:spcBef>
                <a:spcPts val="0"/>
              </a:spcBef>
              <a:spcAft>
                <a:spcPts val="0"/>
              </a:spcAft>
              <a:buClr>
                <a:schemeClr val="dk1"/>
              </a:buClr>
              <a:buSzPts val="1500"/>
              <a:buFont typeface="Arial"/>
              <a:buNone/>
              <a:defRPr/>
            </a:lvl4pPr>
            <a:lvl5pPr lvl="4" algn="l">
              <a:lnSpc>
                <a:spcPct val="100000"/>
              </a:lnSpc>
              <a:spcBef>
                <a:spcPts val="0"/>
              </a:spcBef>
              <a:spcAft>
                <a:spcPts val="0"/>
              </a:spcAft>
              <a:buClr>
                <a:schemeClr val="dk1"/>
              </a:buClr>
              <a:buSzPts val="1500"/>
              <a:buFont typeface="Arial"/>
              <a:buNone/>
              <a:defRPr/>
            </a:lvl5pPr>
            <a:lvl6pPr lvl="5" algn="l">
              <a:lnSpc>
                <a:spcPct val="100000"/>
              </a:lnSpc>
              <a:spcBef>
                <a:spcPts val="0"/>
              </a:spcBef>
              <a:spcAft>
                <a:spcPts val="0"/>
              </a:spcAft>
              <a:buClr>
                <a:schemeClr val="dk1"/>
              </a:buClr>
              <a:buSzPts val="1500"/>
              <a:buFont typeface="Arial"/>
              <a:buNone/>
              <a:defRPr/>
            </a:lvl6pPr>
            <a:lvl7pPr lvl="6" algn="l">
              <a:lnSpc>
                <a:spcPct val="100000"/>
              </a:lnSpc>
              <a:spcBef>
                <a:spcPts val="0"/>
              </a:spcBef>
              <a:spcAft>
                <a:spcPts val="0"/>
              </a:spcAft>
              <a:buClr>
                <a:schemeClr val="dk1"/>
              </a:buClr>
              <a:buSzPts val="1500"/>
              <a:buFont typeface="Arial"/>
              <a:buNone/>
              <a:defRPr/>
            </a:lvl7pPr>
            <a:lvl8pPr lvl="7" algn="l">
              <a:lnSpc>
                <a:spcPct val="100000"/>
              </a:lnSpc>
              <a:spcBef>
                <a:spcPts val="0"/>
              </a:spcBef>
              <a:spcAft>
                <a:spcPts val="0"/>
              </a:spcAft>
              <a:buClr>
                <a:schemeClr val="dk1"/>
              </a:buClr>
              <a:buSzPts val="1500"/>
              <a:buFont typeface="Arial"/>
              <a:buNone/>
              <a:defRPr/>
            </a:lvl8pPr>
            <a:lvl9pPr lvl="8" algn="l">
              <a:lnSpc>
                <a:spcPct val="100000"/>
              </a:lnSpc>
              <a:spcBef>
                <a:spcPts val="0"/>
              </a:spcBef>
              <a:spcAft>
                <a:spcPts val="0"/>
              </a:spcAft>
              <a:buClr>
                <a:schemeClr val="dk1"/>
              </a:buClr>
              <a:buSzPts val="1500"/>
              <a:buFont typeface="Arial"/>
              <a:buNone/>
              <a:defRPr/>
            </a:lvl9pPr>
          </a:lstStyle>
          <a:p/>
        </p:txBody>
      </p:sp>
      <p:sp>
        <p:nvSpPr>
          <p:cNvPr id="38" name="Google Shape;38;g217123db2da_0_153"/>
          <p:cNvSpPr txBox="1"/>
          <p:nvPr>
            <p:ph idx="12" type="sldNum"/>
          </p:nvPr>
        </p:nvSpPr>
        <p:spPr>
          <a:xfrm>
            <a:off x="11250151"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9" name="Google Shape;39;g217123db2da_0_153"/>
          <p:cNvSpPr txBox="1"/>
          <p:nvPr>
            <p:ph idx="1" type="body"/>
          </p:nvPr>
        </p:nvSpPr>
        <p:spPr>
          <a:xfrm>
            <a:off x="720727" y="1296988"/>
            <a:ext cx="5518800" cy="4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900"/>
              <a:buNone/>
              <a:defRPr/>
            </a:lvl1pPr>
            <a:lvl2pPr indent="-228600" lvl="1" marL="914400" algn="l">
              <a:lnSpc>
                <a:spcPct val="90000"/>
              </a:lnSpc>
              <a:spcBef>
                <a:spcPts val="1700"/>
              </a:spcBef>
              <a:spcAft>
                <a:spcPts val="0"/>
              </a:spcAft>
              <a:buClr>
                <a:schemeClr val="accent3"/>
              </a:buClr>
              <a:buSzPts val="1900"/>
              <a:buNone/>
              <a:defRPr/>
            </a:lvl2pPr>
            <a:lvl3pPr indent="-228600" lvl="2" marL="1371600" algn="l">
              <a:lnSpc>
                <a:spcPct val="100000"/>
              </a:lnSpc>
              <a:spcBef>
                <a:spcPts val="500"/>
              </a:spcBef>
              <a:spcAft>
                <a:spcPts val="0"/>
              </a:spcAft>
              <a:buSzPts val="1900"/>
              <a:buNone/>
              <a:defRPr/>
            </a:lvl3pPr>
            <a:lvl4pPr indent="-349250" lvl="3" marL="1828800" algn="l">
              <a:lnSpc>
                <a:spcPct val="100000"/>
              </a:lnSpc>
              <a:spcBef>
                <a:spcPts val="2800"/>
              </a:spcBef>
              <a:spcAft>
                <a:spcPts val="0"/>
              </a:spcAft>
              <a:buSzPts val="1900"/>
              <a:buChar char="•"/>
              <a:defRPr/>
            </a:lvl4pPr>
            <a:lvl5pPr indent="-349250" lvl="4" marL="2286000" algn="l">
              <a:lnSpc>
                <a:spcPct val="100000"/>
              </a:lnSpc>
              <a:spcBef>
                <a:spcPts val="800"/>
              </a:spcBef>
              <a:spcAft>
                <a:spcPts val="0"/>
              </a:spcAft>
              <a:buSzPts val="1900"/>
              <a:buChar char="•"/>
              <a:defRPr/>
            </a:lvl5pPr>
            <a:lvl6pPr indent="-349250" lvl="5" marL="2743200" algn="l">
              <a:lnSpc>
                <a:spcPct val="90000"/>
              </a:lnSpc>
              <a:spcBef>
                <a:spcPts val="8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0" name="Google Shape;40;g217123db2da_0_153"/>
          <p:cNvSpPr txBox="1"/>
          <p:nvPr>
            <p:ph type="title"/>
          </p:nvPr>
        </p:nvSpPr>
        <p:spPr>
          <a:xfrm>
            <a:off x="720727" y="722313"/>
            <a:ext cx="55188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900"/>
              <a:buFont typeface="Arial"/>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1" name="Google Shape;41;g217123db2da_0_153"/>
          <p:cNvSpPr/>
          <p:nvPr>
            <p:ph idx="2" type="pic"/>
          </p:nvPr>
        </p:nvSpPr>
        <p:spPr>
          <a:xfrm>
            <a:off x="6900000" y="0"/>
            <a:ext cx="5292000" cy="6858000"/>
          </a:xfrm>
          <a:prstGeom prst="rect">
            <a:avLst/>
          </a:prstGeom>
          <a:solidFill>
            <a:srgbClr val="D8D8D8"/>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22"/>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2"/>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2"/>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2"/>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47" name="Google Shape;47;p22"/>
          <p:cNvSpPr txBox="1"/>
          <p:nvPr>
            <p:ph idx="1" type="body"/>
          </p:nvPr>
        </p:nvSpPr>
        <p:spPr>
          <a:xfrm>
            <a:off x="720725" y="1296988"/>
            <a:ext cx="6681600" cy="5842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800"/>
              <a:buNone/>
              <a:defRPr sz="1800">
                <a:solidFill>
                  <a:schemeClr val="dk2"/>
                </a:solidFill>
              </a:defRPr>
            </a:lvl1pPr>
            <a:lvl2pPr indent="-228600" lvl="1" marL="914400" algn="l">
              <a:lnSpc>
                <a:spcPct val="90000"/>
              </a:lnSpc>
              <a:spcBef>
                <a:spcPts val="0"/>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with Images">
  <p:cSld name="Two Columns with Images">
    <p:spTree>
      <p:nvGrpSpPr>
        <p:cNvPr id="48" name="Shape 48"/>
        <p:cNvGrpSpPr/>
        <p:nvPr/>
      </p:nvGrpSpPr>
      <p:grpSpPr>
        <a:xfrm>
          <a:off x="0" y="0"/>
          <a:ext cx="0" cy="0"/>
          <a:chOff x="0" y="0"/>
          <a:chExt cx="0" cy="0"/>
        </a:xfrm>
      </p:grpSpPr>
      <p:sp>
        <p:nvSpPr>
          <p:cNvPr id="49" name="Google Shape;49;g216bb1a2444_4_146"/>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g216bb1a2444_4_146"/>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g216bb1a2444_4_146"/>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g216bb1a2444_4_146"/>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3" name="Google Shape;53;g216bb1a2444_4_146"/>
          <p:cNvSpPr/>
          <p:nvPr>
            <p:ph idx="2" type="pic"/>
          </p:nvPr>
        </p:nvSpPr>
        <p:spPr>
          <a:xfrm>
            <a:off x="720725" y="1857600"/>
            <a:ext cx="5302800" cy="2016000"/>
          </a:xfrm>
          <a:prstGeom prst="rect">
            <a:avLst/>
          </a:prstGeom>
          <a:solidFill>
            <a:srgbClr val="D8D8D8"/>
          </a:solidFill>
          <a:ln>
            <a:noFill/>
          </a:ln>
        </p:spPr>
      </p:sp>
      <p:sp>
        <p:nvSpPr>
          <p:cNvPr id="54" name="Google Shape;54;g216bb1a2444_4_146"/>
          <p:cNvSpPr txBox="1"/>
          <p:nvPr>
            <p:ph idx="1" type="body"/>
          </p:nvPr>
        </p:nvSpPr>
        <p:spPr>
          <a:xfrm>
            <a:off x="720725" y="3872238"/>
            <a:ext cx="5302800" cy="20412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g216bb1a2444_4_146"/>
          <p:cNvSpPr/>
          <p:nvPr>
            <p:ph idx="3" type="pic"/>
          </p:nvPr>
        </p:nvSpPr>
        <p:spPr>
          <a:xfrm>
            <a:off x="6166888" y="1857600"/>
            <a:ext cx="5302800" cy="2016000"/>
          </a:xfrm>
          <a:prstGeom prst="rect">
            <a:avLst/>
          </a:prstGeom>
          <a:solidFill>
            <a:srgbClr val="D8D8D8"/>
          </a:solidFill>
          <a:ln>
            <a:noFill/>
          </a:ln>
        </p:spPr>
      </p:sp>
      <p:sp>
        <p:nvSpPr>
          <p:cNvPr id="56" name="Google Shape;56;g216bb1a2444_4_146"/>
          <p:cNvSpPr txBox="1"/>
          <p:nvPr>
            <p:ph idx="4" type="body"/>
          </p:nvPr>
        </p:nvSpPr>
        <p:spPr>
          <a:xfrm>
            <a:off x="6166888" y="3872238"/>
            <a:ext cx="5302800" cy="20412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7" name="Shape 57"/>
        <p:cNvGrpSpPr/>
        <p:nvPr/>
      </p:nvGrpSpPr>
      <p:grpSpPr>
        <a:xfrm>
          <a:off x="0" y="0"/>
          <a:ext cx="0" cy="0"/>
          <a:chOff x="0" y="0"/>
          <a:chExt cx="0" cy="0"/>
        </a:xfrm>
      </p:grpSpPr>
      <p:sp>
        <p:nvSpPr>
          <p:cNvPr id="58" name="Google Shape;58;p14"/>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4"/>
          <p:cNvSpPr txBox="1"/>
          <p:nvPr>
            <p:ph idx="1" type="body"/>
          </p:nvPr>
        </p:nvSpPr>
        <p:spPr>
          <a:xfrm>
            <a:off x="720723" y="1296988"/>
            <a:ext cx="4729162" cy="46164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14"/>
          <p:cNvSpPr txBox="1"/>
          <p:nvPr>
            <p:ph idx="2" type="body"/>
          </p:nvPr>
        </p:nvSpPr>
        <p:spPr>
          <a:xfrm>
            <a:off x="6096000" y="1296988"/>
            <a:ext cx="4729162" cy="46164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14"/>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4"/>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4"/>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Image" showMasterSp="0">
  <p:cSld name="Closing Slide Image">
    <p:spTree>
      <p:nvGrpSpPr>
        <p:cNvPr id="64" name="Shape 64"/>
        <p:cNvGrpSpPr/>
        <p:nvPr/>
      </p:nvGrpSpPr>
      <p:grpSpPr>
        <a:xfrm>
          <a:off x="0" y="0"/>
          <a:ext cx="0" cy="0"/>
          <a:chOff x="0" y="0"/>
          <a:chExt cx="0" cy="0"/>
        </a:xfrm>
      </p:grpSpPr>
      <p:sp>
        <p:nvSpPr>
          <p:cNvPr id="65" name="Google Shape;65;p11"/>
          <p:cNvSpPr txBox="1"/>
          <p:nvPr>
            <p:ph type="ctrTitle"/>
          </p:nvPr>
        </p:nvSpPr>
        <p:spPr>
          <a:xfrm>
            <a:off x="720725" y="2854801"/>
            <a:ext cx="4073912" cy="10188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 type="subTitle"/>
          </p:nvPr>
        </p:nvSpPr>
        <p:spPr>
          <a:xfrm>
            <a:off x="720725" y="3873600"/>
            <a:ext cx="4073912" cy="4446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accent2"/>
              </a:buClr>
              <a:buSzPts val="2400"/>
              <a:buNone/>
              <a:defRPr b="0" sz="2400">
                <a:solidFill>
                  <a:schemeClr val="accent2"/>
                </a:solidFill>
              </a:defRPr>
            </a:lvl1pPr>
            <a:lvl2pPr lvl="1" algn="l">
              <a:lnSpc>
                <a:spcPct val="105000"/>
              </a:lnSpc>
              <a:spcBef>
                <a:spcPts val="0"/>
              </a:spcBef>
              <a:spcAft>
                <a:spcPts val="0"/>
              </a:spcAft>
              <a:buClr>
                <a:schemeClr val="accent2"/>
              </a:buClr>
              <a:buSzPts val="2400"/>
              <a:buNone/>
              <a:defRPr b="1" sz="2400">
                <a:solidFill>
                  <a:schemeClr val="accent2"/>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7" name="Google Shape;67;p11"/>
          <p:cNvSpPr/>
          <p:nvPr>
            <p:ph idx="2" type="pic"/>
          </p:nvPr>
        </p:nvSpPr>
        <p:spPr>
          <a:xfrm>
            <a:off x="5287200" y="0"/>
            <a:ext cx="6858000" cy="6858000"/>
          </a:xfrm>
          <a:prstGeom prst="rect">
            <a:avLst/>
          </a:prstGeom>
          <a:solidFill>
            <a:srgbClr val="D8D8D8"/>
          </a:solidFill>
          <a:ln>
            <a:noFill/>
          </a:ln>
        </p:spPr>
      </p:sp>
      <p:pic>
        <p:nvPicPr>
          <p:cNvPr descr="Logo&#10;&#10;Description automatically generated" id="68" name="Google Shape;68;p11"/>
          <p:cNvPicPr preferRelativeResize="0"/>
          <p:nvPr/>
        </p:nvPicPr>
        <p:blipFill rotWithShape="1">
          <a:blip r:embed="rId2">
            <a:alphaModFix/>
          </a:blip>
          <a:srcRect b="0" l="0" r="0" t="0"/>
          <a:stretch/>
        </p:blipFill>
        <p:spPr>
          <a:xfrm>
            <a:off x="720725" y="860400"/>
            <a:ext cx="2970000" cy="838750"/>
          </a:xfrm>
          <a:prstGeom prst="rect">
            <a:avLst/>
          </a:prstGeom>
          <a:noFill/>
          <a:ln>
            <a:noFill/>
          </a:ln>
        </p:spPr>
      </p:pic>
      <p:grpSp>
        <p:nvGrpSpPr>
          <p:cNvPr id="69" name="Google Shape;69;p11"/>
          <p:cNvGrpSpPr/>
          <p:nvPr/>
        </p:nvGrpSpPr>
        <p:grpSpPr>
          <a:xfrm>
            <a:off x="720725" y="5472000"/>
            <a:ext cx="4009268" cy="694945"/>
            <a:chOff x="720725" y="5218493"/>
            <a:chExt cx="4009268" cy="694945"/>
          </a:xfrm>
        </p:grpSpPr>
        <p:pic>
          <p:nvPicPr>
            <p:cNvPr id="70" name="Google Shape;70;p11"/>
            <p:cNvPicPr preferRelativeResize="0"/>
            <p:nvPr/>
          </p:nvPicPr>
          <p:blipFill rotWithShape="1">
            <a:blip r:embed="rId3">
              <a:alphaModFix/>
            </a:blip>
            <a:srcRect b="0" l="0" r="0" t="0"/>
            <a:stretch/>
          </p:blipFill>
          <p:spPr>
            <a:xfrm>
              <a:off x="4032000" y="5325173"/>
              <a:ext cx="697993" cy="588265"/>
            </a:xfrm>
            <a:prstGeom prst="rect">
              <a:avLst/>
            </a:prstGeom>
            <a:noFill/>
            <a:ln>
              <a:noFill/>
            </a:ln>
          </p:spPr>
        </p:pic>
        <p:pic>
          <p:nvPicPr>
            <p:cNvPr id="71" name="Google Shape;71;p11"/>
            <p:cNvPicPr preferRelativeResize="0"/>
            <p:nvPr/>
          </p:nvPicPr>
          <p:blipFill rotWithShape="1">
            <a:blip r:embed="rId4">
              <a:alphaModFix/>
            </a:blip>
            <a:srcRect b="0" l="0" r="0" t="0"/>
            <a:stretch/>
          </p:blipFill>
          <p:spPr>
            <a:xfrm>
              <a:off x="2867282" y="5309933"/>
              <a:ext cx="826010" cy="603505"/>
            </a:xfrm>
            <a:prstGeom prst="rect">
              <a:avLst/>
            </a:prstGeom>
            <a:noFill/>
            <a:ln>
              <a:noFill/>
            </a:ln>
          </p:spPr>
        </p:pic>
        <p:pic>
          <p:nvPicPr>
            <p:cNvPr id="72" name="Google Shape;72;p11"/>
            <p:cNvPicPr preferRelativeResize="0"/>
            <p:nvPr/>
          </p:nvPicPr>
          <p:blipFill rotWithShape="1">
            <a:blip r:embed="rId5">
              <a:alphaModFix/>
            </a:blip>
            <a:srcRect b="0" l="0" r="0" t="0"/>
            <a:stretch/>
          </p:blipFill>
          <p:spPr>
            <a:xfrm>
              <a:off x="720725" y="5279453"/>
              <a:ext cx="594361" cy="633985"/>
            </a:xfrm>
            <a:prstGeom prst="rect">
              <a:avLst/>
            </a:prstGeom>
            <a:noFill/>
            <a:ln>
              <a:noFill/>
            </a:ln>
          </p:spPr>
        </p:pic>
        <p:pic>
          <p:nvPicPr>
            <p:cNvPr id="73" name="Google Shape;73;p11"/>
            <p:cNvPicPr preferRelativeResize="0"/>
            <p:nvPr/>
          </p:nvPicPr>
          <p:blipFill rotWithShape="1">
            <a:blip r:embed="rId6">
              <a:alphaModFix/>
            </a:blip>
            <a:srcRect b="0" l="0" r="0" t="0"/>
            <a:stretch/>
          </p:blipFill>
          <p:spPr>
            <a:xfrm>
              <a:off x="1653795" y="5218493"/>
              <a:ext cx="874778" cy="694945"/>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accent1"/>
        </a:solidFill>
      </p:bgPr>
    </p:bg>
    <p:spTree>
      <p:nvGrpSpPr>
        <p:cNvPr id="74" name="Shape 74"/>
        <p:cNvGrpSpPr/>
        <p:nvPr/>
      </p:nvGrpSpPr>
      <p:grpSpPr>
        <a:xfrm>
          <a:off x="0" y="0"/>
          <a:ext cx="0" cy="0"/>
          <a:chOff x="0" y="0"/>
          <a:chExt cx="0" cy="0"/>
        </a:xfrm>
      </p:grpSpPr>
      <p:sp>
        <p:nvSpPr>
          <p:cNvPr id="75" name="Google Shape;75;p20"/>
          <p:cNvSpPr txBox="1"/>
          <p:nvPr>
            <p:ph type="title"/>
          </p:nvPr>
        </p:nvSpPr>
        <p:spPr>
          <a:xfrm>
            <a:off x="720725" y="1296988"/>
            <a:ext cx="6155488" cy="3853624"/>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4900"/>
              <a:buFont typeface="Arial"/>
              <a:buNone/>
              <a:defRPr sz="49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0"/>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77" name="Google Shape;77;p20"/>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accent1"/>
              </a:buClr>
              <a:buSzPts val="3600"/>
              <a:buFont typeface="Arial"/>
              <a:buNone/>
              <a:defRPr b="1" i="0" sz="36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
          <p:cNvSpPr txBox="1"/>
          <p:nvPr>
            <p:ph idx="1" type="body"/>
          </p:nvPr>
        </p:nvSpPr>
        <p:spPr>
          <a:xfrm>
            <a:off x="720725" y="1296988"/>
            <a:ext cx="10750549" cy="461644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indent="-228600" lvl="1" marL="914400" marR="0" rtl="0" algn="l">
              <a:lnSpc>
                <a:spcPct val="90000"/>
              </a:lnSpc>
              <a:spcBef>
                <a:spcPts val="1701"/>
              </a:spcBef>
              <a:spcAft>
                <a:spcPts val="0"/>
              </a:spcAft>
              <a:buClr>
                <a:schemeClr val="accent3"/>
              </a:buClr>
              <a:buSzPts val="2000"/>
              <a:buFont typeface="Arial"/>
              <a:buNone/>
              <a:defRPr b="1" i="0" sz="2000" u="none" cap="none" strike="noStrike">
                <a:solidFill>
                  <a:schemeClr val="accent3"/>
                </a:solidFill>
                <a:latin typeface="Arial"/>
                <a:ea typeface="Arial"/>
                <a:cs typeface="Arial"/>
                <a:sym typeface="Arial"/>
              </a:defRPr>
            </a:lvl2pPr>
            <a:lvl3pPr indent="-228600" lvl="2" marL="1371600" marR="0" rtl="0" algn="l">
              <a:lnSpc>
                <a:spcPct val="100000"/>
              </a:lnSpc>
              <a:spcBef>
                <a:spcPts val="567"/>
              </a:spcBef>
              <a:spcAft>
                <a:spcPts val="0"/>
              </a:spcAft>
              <a:buClr>
                <a:schemeClr val="accent1"/>
              </a:buClr>
              <a:buSzPts val="1800"/>
              <a:buFont typeface="Arial"/>
              <a:buNone/>
              <a:defRPr b="1" i="0" sz="1800" u="none" cap="none" strike="noStrike">
                <a:solidFill>
                  <a:schemeClr val="dk2"/>
                </a:solidFill>
                <a:latin typeface="Arial"/>
                <a:ea typeface="Arial"/>
                <a:cs typeface="Arial"/>
                <a:sym typeface="Arial"/>
              </a:defRPr>
            </a:lvl3pPr>
            <a:lvl4pPr indent="-330200" lvl="3" marL="1828800" marR="0" rtl="0" algn="l">
              <a:lnSpc>
                <a:spcPct val="100000"/>
              </a:lnSpc>
              <a:spcBef>
                <a:spcPts val="2835"/>
              </a:spcBef>
              <a:spcAft>
                <a:spcPts val="0"/>
              </a:spcAft>
              <a:buClr>
                <a:schemeClr val="accent2"/>
              </a:buClr>
              <a:buSzPts val="1600"/>
              <a:buFont typeface="Arial"/>
              <a:buChar char="•"/>
              <a:defRPr b="0" i="0" sz="1600" u="none" cap="none" strike="noStrike">
                <a:solidFill>
                  <a:schemeClr val="dk2"/>
                </a:solidFill>
                <a:latin typeface="Arial"/>
                <a:ea typeface="Arial"/>
                <a:cs typeface="Arial"/>
                <a:sym typeface="Arial"/>
              </a:defRPr>
            </a:lvl4pPr>
            <a:lvl5pPr indent="-330200" lvl="4" marL="2286000" marR="0" rtl="0" algn="l">
              <a:lnSpc>
                <a:spcPct val="100000"/>
              </a:lnSpc>
              <a:spcBef>
                <a:spcPts val="850"/>
              </a:spcBef>
              <a:spcAft>
                <a:spcPts val="0"/>
              </a:spcAft>
              <a:buClr>
                <a:schemeClr val="accent2"/>
              </a:buClr>
              <a:buSzPts val="1600"/>
              <a:buFont typeface="Arial"/>
              <a:buChar char="•"/>
              <a:defRPr b="0" i="0" sz="1600" u="none" cap="none" strike="noStrike">
                <a:solidFill>
                  <a:schemeClr val="dk2"/>
                </a:solidFill>
                <a:latin typeface="Arial"/>
                <a:ea typeface="Arial"/>
                <a:cs typeface="Arial"/>
                <a:sym typeface="Arial"/>
              </a:defRPr>
            </a:lvl5pPr>
            <a:lvl6pPr indent="-342900" lvl="5" marL="2743200" marR="0" rtl="0" algn="l">
              <a:lnSpc>
                <a:spcPct val="90000"/>
              </a:lnSpc>
              <a:spcBef>
                <a:spcPts val="85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6"/>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marR="0" rtl="0" algn="r">
              <a:lnSpc>
                <a:spcPct val="9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6"/>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6"/>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15" name="Google Shape;15;p6"/>
          <p:cNvCxnSpPr/>
          <p:nvPr/>
        </p:nvCxnSpPr>
        <p:spPr>
          <a:xfrm>
            <a:off x="1766400" y="6361716"/>
            <a:ext cx="10425600" cy="0"/>
          </a:xfrm>
          <a:prstGeom prst="straightConnector1">
            <a:avLst/>
          </a:prstGeom>
          <a:noFill/>
          <a:ln cap="flat" cmpd="sng" w="9525">
            <a:solidFill>
              <a:schemeClr val="accent4"/>
            </a:solidFill>
            <a:prstDash val="solid"/>
            <a:miter lim="800000"/>
            <a:headEnd len="sm" w="sm" type="none"/>
            <a:tailEnd len="sm" w="sm" type="none"/>
          </a:ln>
        </p:spPr>
      </p:cxnSp>
      <p:pic>
        <p:nvPicPr>
          <p:cNvPr id="16" name="Google Shape;16;p6"/>
          <p:cNvPicPr preferRelativeResize="0"/>
          <p:nvPr/>
        </p:nvPicPr>
        <p:blipFill rotWithShape="1">
          <a:blip r:embed="rId1">
            <a:alphaModFix/>
          </a:blip>
          <a:srcRect b="0" l="0" r="0" t="0"/>
          <a:stretch/>
        </p:blipFill>
        <p:spPr>
          <a:xfrm>
            <a:off x="720725" y="6195599"/>
            <a:ext cx="899162" cy="33223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454">
          <p15:clr>
            <a:srgbClr val="F26B43"/>
          </p15:clr>
        </p15:guide>
        <p15:guide id="4" pos="6819">
          <p15:clr>
            <a:srgbClr val="F26B43"/>
          </p15:clr>
        </p15:guide>
        <p15:guide id="5" orient="horz" pos="455">
          <p15:clr>
            <a:srgbClr val="F26B43"/>
          </p15:clr>
        </p15:guide>
        <p15:guide id="6" orient="horz" pos="3725">
          <p15:clr>
            <a:srgbClr val="F26B43"/>
          </p15:clr>
        </p15:guide>
        <p15:guide id="7" orient="horz" pos="817">
          <p15:clr>
            <a:srgbClr val="F26B43"/>
          </p15:clr>
        </p15:guide>
        <p15:guide id="8" orient="horz" pos="1293">
          <p15:clr>
            <a:srgbClr val="F26B43"/>
          </p15:clr>
        </p15:guide>
        <p15:guide id="9" pos="72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9.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drive.google.com/drive/folders/17wssKKgU6b-YMnKMeKHKRKaJvjSLCWph" TargetMode="External"/><Relationship Id="rId4" Type="http://schemas.openxmlformats.org/officeDocument/2006/relationships/hyperlink" Target="http://www.ocean-ops.org/metadata" TargetMode="External"/><Relationship Id="rId5"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
          <p:cNvSpPr txBox="1"/>
          <p:nvPr>
            <p:ph type="ctrTitle"/>
          </p:nvPr>
        </p:nvSpPr>
        <p:spPr>
          <a:xfrm>
            <a:off x="1139400" y="2790000"/>
            <a:ext cx="10689300" cy="2498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000"/>
              <a:buFont typeface="Arial"/>
              <a:buNone/>
            </a:pPr>
            <a:r>
              <a:rPr lang="en-GB" sz="4600"/>
              <a:t>Strategic Objective 7</a:t>
            </a:r>
            <a:endParaRPr sz="4600"/>
          </a:p>
          <a:p>
            <a:pPr indent="0" lvl="0" marL="0" rtl="0" algn="l">
              <a:lnSpc>
                <a:spcPct val="90000"/>
              </a:lnSpc>
              <a:spcBef>
                <a:spcPts val="1000"/>
              </a:spcBef>
              <a:spcAft>
                <a:spcPts val="0"/>
              </a:spcAft>
              <a:buClr>
                <a:schemeClr val="lt1"/>
              </a:buClr>
              <a:buSzPts val="5000"/>
              <a:buFont typeface="Arial"/>
              <a:buNone/>
            </a:pPr>
            <a:r>
              <a:rPr b="0" lang="en-GB" sz="2600">
                <a:solidFill>
                  <a:schemeClr val="accent2"/>
                </a:solidFill>
              </a:rPr>
              <a:t>Ensure GOOS ocean observing data and information are findable, accessible, interoperable and reusable, with appropriate quality and latency</a:t>
            </a:r>
            <a:br>
              <a:rPr lang="en-GB" sz="4500"/>
            </a:br>
            <a:endParaRPr b="0" sz="2000"/>
          </a:p>
          <a:p>
            <a:pPr indent="0" lvl="0" marL="0" rtl="0" algn="l">
              <a:spcBef>
                <a:spcPts val="0"/>
              </a:spcBef>
              <a:spcAft>
                <a:spcPts val="0"/>
              </a:spcAft>
              <a:buClr>
                <a:schemeClr val="lt1"/>
              </a:buClr>
              <a:buSzPts val="5000"/>
              <a:buFont typeface="Arial"/>
              <a:buNone/>
            </a:pPr>
            <a:r>
              <a:rPr b="0" i="1" lang="en-GB" sz="2000"/>
              <a:t>Presenter: Mathieu Belbeoch, OceanOPS Manager, World Meteorological Organization, GOOS Office</a:t>
            </a:r>
            <a:endParaRPr sz="4500"/>
          </a:p>
        </p:txBody>
      </p:sp>
      <p:pic>
        <p:nvPicPr>
          <p:cNvPr id="132" name="Google Shape;132;p1"/>
          <p:cNvPicPr preferRelativeResize="0"/>
          <p:nvPr/>
        </p:nvPicPr>
        <p:blipFill rotWithShape="1">
          <a:blip r:embed="rId3">
            <a:alphaModFix/>
          </a:blip>
          <a:srcRect b="0" l="0" r="0" t="0"/>
          <a:stretch/>
        </p:blipFill>
        <p:spPr>
          <a:xfrm>
            <a:off x="6096000" y="226275"/>
            <a:ext cx="5839476" cy="1476000"/>
          </a:xfrm>
          <a:prstGeom prst="rect">
            <a:avLst/>
          </a:prstGeom>
          <a:noFill/>
          <a:ln>
            <a:noFill/>
          </a:ln>
        </p:spPr>
      </p:pic>
      <p:sp>
        <p:nvSpPr>
          <p:cNvPr id="133" name="Google Shape;133;p1"/>
          <p:cNvSpPr txBox="1"/>
          <p:nvPr/>
        </p:nvSpPr>
        <p:spPr>
          <a:xfrm>
            <a:off x="1139400" y="5644500"/>
            <a:ext cx="7552200" cy="4266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None/>
            </a:pPr>
            <a:r>
              <a:rPr b="1" lang="en-GB" sz="1800">
                <a:solidFill>
                  <a:srgbClr val="FFFFFF"/>
                </a:solidFill>
              </a:rPr>
              <a:t>GOOS 12th Steering Committee meeting, 25 - 26 April 2023</a:t>
            </a:r>
            <a:endParaRPr b="1" sz="18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5"/>
          <p:cNvSpPr txBox="1"/>
          <p:nvPr>
            <p:ph type="ctrTitle"/>
          </p:nvPr>
        </p:nvSpPr>
        <p:spPr>
          <a:xfrm>
            <a:off x="601456" y="2854801"/>
            <a:ext cx="4073912" cy="1018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6000"/>
              <a:buFont typeface="Arial"/>
              <a:buNone/>
            </a:pPr>
            <a:r>
              <a:rPr lang="en-GB"/>
              <a:t>Thank you</a:t>
            </a:r>
            <a:endParaRPr/>
          </a:p>
        </p:txBody>
      </p:sp>
      <p:pic>
        <p:nvPicPr>
          <p:cNvPr id="214" name="Google Shape;214;p5"/>
          <p:cNvPicPr preferRelativeResize="0"/>
          <p:nvPr>
            <p:ph idx="2" type="pic"/>
          </p:nvPr>
        </p:nvPicPr>
        <p:blipFill rotWithShape="1">
          <a:blip r:embed="rId3">
            <a:alphaModFix/>
          </a:blip>
          <a:srcRect b="0" l="32053" r="4068" t="0"/>
          <a:stretch/>
        </p:blipFill>
        <p:spPr>
          <a:xfrm>
            <a:off x="5604350" y="0"/>
            <a:ext cx="6587648" cy="6858000"/>
          </a:xfrm>
          <a:prstGeom prst="rect">
            <a:avLst/>
          </a:prstGeom>
          <a:solidFill>
            <a:srgbClr val="D8D8D8"/>
          </a:solidFill>
          <a:ln>
            <a:noFill/>
          </a:ln>
        </p:spPr>
      </p:pic>
      <p:sp>
        <p:nvSpPr>
          <p:cNvPr id="215" name="Google Shape;215;p5"/>
          <p:cNvSpPr txBox="1"/>
          <p:nvPr>
            <p:ph idx="1" type="subTitle"/>
          </p:nvPr>
        </p:nvSpPr>
        <p:spPr>
          <a:xfrm>
            <a:off x="720725" y="3873600"/>
            <a:ext cx="4073912" cy="4446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Clr>
                <a:schemeClr val="accent2"/>
              </a:buClr>
              <a:buSzPts val="2400"/>
              <a:buNone/>
            </a:pPr>
            <a:r>
              <a:rPr lang="en-GB"/>
              <a:t>goosocean.org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217123db2da_0_11"/>
          <p:cNvSpPr txBox="1"/>
          <p:nvPr>
            <p:ph idx="12" type="sldNum"/>
          </p:nvPr>
        </p:nvSpPr>
        <p:spPr>
          <a:xfrm>
            <a:off x="11250151" y="6492875"/>
            <a:ext cx="257700" cy="1896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1100"/>
              <a:buNone/>
            </a:pPr>
            <a:fld id="{00000000-1234-1234-1234-123412341234}" type="slidenum">
              <a:rPr lang="en-GB"/>
              <a:t>‹#›</a:t>
            </a:fld>
            <a:endParaRPr/>
          </a:p>
        </p:txBody>
      </p:sp>
      <p:pic>
        <p:nvPicPr>
          <p:cNvPr id="139" name="Google Shape;139;g217123db2da_0_11"/>
          <p:cNvPicPr preferRelativeResize="0"/>
          <p:nvPr/>
        </p:nvPicPr>
        <p:blipFill rotWithShape="1">
          <a:blip r:embed="rId3">
            <a:alphaModFix/>
          </a:blip>
          <a:srcRect b="24958" l="0" r="0" t="0"/>
          <a:stretch/>
        </p:blipFill>
        <p:spPr>
          <a:xfrm>
            <a:off x="1596450" y="797750"/>
            <a:ext cx="9994127" cy="5567300"/>
          </a:xfrm>
          <a:prstGeom prst="rect">
            <a:avLst/>
          </a:prstGeom>
          <a:noFill/>
          <a:ln>
            <a:noFill/>
          </a:ln>
        </p:spPr>
      </p:pic>
      <p:sp>
        <p:nvSpPr>
          <p:cNvPr id="140" name="Google Shape;140;g217123db2da_0_11"/>
          <p:cNvSpPr/>
          <p:nvPr/>
        </p:nvSpPr>
        <p:spPr>
          <a:xfrm>
            <a:off x="7062160" y="1316802"/>
            <a:ext cx="1369500" cy="1314600"/>
          </a:xfrm>
          <a:prstGeom prst="ellipse">
            <a:avLst/>
          </a:prstGeom>
          <a:noFill/>
          <a:ln cap="flat" cmpd="sng" w="76200">
            <a:solidFill>
              <a:srgbClr val="741B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g217123db2da_0_11"/>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dk1"/>
              </a:buClr>
              <a:buSzPts val="1100"/>
              <a:buNone/>
            </a:pPr>
            <a:r>
              <a:rPr lang="en-GB"/>
              <a:t>The GOOS 2030 Strategy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800"/>
              <a:buNone/>
            </a:pPr>
            <a:r>
              <a:rPr lang="en-GB"/>
              <a:t>Actions</a:t>
            </a:r>
            <a:endParaRPr/>
          </a:p>
        </p:txBody>
      </p:sp>
      <p:sp>
        <p:nvSpPr>
          <p:cNvPr id="147" name="Google Shape;147;p27"/>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1000"/>
              <a:buNone/>
            </a:pPr>
            <a:fld id="{00000000-1234-1234-1234-123412341234}" type="slidenum">
              <a:rPr lang="en-GB"/>
              <a:t>‹#›</a:t>
            </a:fld>
            <a:endParaRPr/>
          </a:p>
        </p:txBody>
      </p:sp>
      <p:sp>
        <p:nvSpPr>
          <p:cNvPr id="148" name="Google Shape;148;p27"/>
          <p:cNvSpPr txBox="1"/>
          <p:nvPr>
            <p:ph idx="1" type="body"/>
          </p:nvPr>
        </p:nvSpPr>
        <p:spPr>
          <a:xfrm>
            <a:off x="720725" y="1297000"/>
            <a:ext cx="10992000" cy="5841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Clr>
                <a:schemeClr val="dk1"/>
              </a:buClr>
              <a:buSzPts val="1100"/>
              <a:buFont typeface="Arial"/>
              <a:buNone/>
            </a:pPr>
            <a:r>
              <a:rPr lang="en-GB" sz="1600"/>
              <a:t>Ensure GOOS ocean observing data and information are findable, accessible, interoperable, and reusable, with appropriate quality and latency.</a:t>
            </a:r>
            <a:endParaRPr sz="1600"/>
          </a:p>
          <a:p>
            <a:pPr indent="0" lvl="0" marL="0" rtl="0" algn="l">
              <a:lnSpc>
                <a:spcPct val="105000"/>
              </a:lnSpc>
              <a:spcBef>
                <a:spcPts val="0"/>
              </a:spcBef>
              <a:spcAft>
                <a:spcPts val="0"/>
              </a:spcAft>
              <a:buSzPts val="1800"/>
              <a:buNone/>
            </a:pPr>
            <a:r>
              <a:t/>
            </a:r>
            <a:endParaRPr/>
          </a:p>
        </p:txBody>
      </p:sp>
      <p:pic>
        <p:nvPicPr>
          <p:cNvPr id="149" name="Google Shape;149;p27"/>
          <p:cNvPicPr preferRelativeResize="0"/>
          <p:nvPr/>
        </p:nvPicPr>
        <p:blipFill>
          <a:blip r:embed="rId3">
            <a:alphaModFix/>
          </a:blip>
          <a:stretch>
            <a:fillRect/>
          </a:stretch>
        </p:blipFill>
        <p:spPr>
          <a:xfrm>
            <a:off x="696000" y="2274937"/>
            <a:ext cx="10800000" cy="3240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sp>
        <p:nvSpPr>
          <p:cNvPr id="154" name="Google Shape;154;g22bb117b9e4_0_2"/>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155" name="Google Shape;155;g22bb117b9e4_0_2"/>
          <p:cNvSpPr txBox="1"/>
          <p:nvPr>
            <p:ph idx="1" type="body"/>
          </p:nvPr>
        </p:nvSpPr>
        <p:spPr>
          <a:xfrm>
            <a:off x="799975" y="1437200"/>
            <a:ext cx="7439700" cy="4476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800"/>
              <a:buNone/>
            </a:pPr>
            <a:r>
              <a:rPr b="1" lang="en-GB">
                <a:solidFill>
                  <a:schemeClr val="accent1"/>
                </a:solidFill>
              </a:rPr>
              <a:t>7.1 </a:t>
            </a:r>
            <a:r>
              <a:rPr b="1" lang="en-GB" u="sng">
                <a:solidFill>
                  <a:schemeClr val="accent6"/>
                </a:solidFill>
                <a:hlinkClick r:id="rId3">
                  <a:extLst>
                    <a:ext uri="{A12FA001-AC4F-418D-AE19-62706E023703}">
                      <ahyp:hlinkClr val="tx"/>
                    </a:ext>
                  </a:extLst>
                </a:hlinkClick>
              </a:rPr>
              <a:t>Data Flow Mapping</a:t>
            </a:r>
            <a:r>
              <a:rPr b="1" lang="en-GB">
                <a:solidFill>
                  <a:schemeClr val="accent1"/>
                </a:solidFill>
              </a:rPr>
              <a:t> OCG networks</a:t>
            </a:r>
            <a:endParaRPr/>
          </a:p>
          <a:p>
            <a:pPr indent="0" lvl="0" marL="0" rtl="0" algn="l">
              <a:lnSpc>
                <a:spcPct val="100000"/>
              </a:lnSpc>
              <a:spcBef>
                <a:spcPts val="0"/>
              </a:spcBef>
              <a:spcAft>
                <a:spcPts val="0"/>
              </a:spcAft>
              <a:buNone/>
            </a:pPr>
            <a:r>
              <a:rPr lang="en-GB" sz="1400">
                <a:solidFill>
                  <a:schemeClr val="dk1"/>
                </a:solidFill>
              </a:rPr>
              <a:t>Mapping the data and metadata flow across the OCG networks has been completed and provided to networks for verification</a:t>
            </a:r>
            <a:endParaRPr sz="1400">
              <a:solidFill>
                <a:schemeClr val="dk1"/>
              </a:solidFill>
            </a:endParaRPr>
          </a:p>
          <a:p>
            <a:pPr indent="-317500" lvl="0" marL="630000" rtl="0" algn="l">
              <a:lnSpc>
                <a:spcPct val="100000"/>
              </a:lnSpc>
              <a:spcBef>
                <a:spcPts val="0"/>
              </a:spcBef>
              <a:spcAft>
                <a:spcPts val="0"/>
              </a:spcAft>
              <a:buClr>
                <a:schemeClr val="dk1"/>
              </a:buClr>
              <a:buSzPts val="1400"/>
              <a:buChar char="●"/>
            </a:pPr>
            <a:r>
              <a:rPr lang="en-GB" sz="1400">
                <a:solidFill>
                  <a:schemeClr val="dk1"/>
                </a:solidFill>
              </a:rPr>
              <a:t>Mapping used for development of OCG Data Implementation Strategy and Recommendations</a:t>
            </a:r>
            <a:endParaRPr sz="1400">
              <a:solidFill>
                <a:schemeClr val="dk1"/>
              </a:solidFill>
            </a:endParaRPr>
          </a:p>
          <a:p>
            <a:pPr indent="-317500" lvl="0" marL="630000" rtl="0" algn="l">
              <a:lnSpc>
                <a:spcPct val="100000"/>
              </a:lnSpc>
              <a:spcBef>
                <a:spcPts val="0"/>
              </a:spcBef>
              <a:spcAft>
                <a:spcPts val="0"/>
              </a:spcAft>
              <a:buClr>
                <a:schemeClr val="dk1"/>
              </a:buClr>
              <a:buSzPts val="1400"/>
              <a:buChar char="●"/>
            </a:pPr>
            <a:r>
              <a:rPr lang="en-GB" sz="1400">
                <a:solidFill>
                  <a:schemeClr val="dk1"/>
                </a:solidFill>
              </a:rPr>
              <a:t>Initial dialogue with BioEco panel to support consistency in variety areas</a:t>
            </a:r>
            <a:endParaRPr sz="1400">
              <a:solidFill>
                <a:schemeClr val="dk1"/>
              </a:solidFill>
            </a:endParaRPr>
          </a:p>
          <a:p>
            <a:pPr indent="-317500" lvl="0" marL="630000" rtl="0" algn="l">
              <a:lnSpc>
                <a:spcPct val="100000"/>
              </a:lnSpc>
              <a:spcBef>
                <a:spcPts val="0"/>
              </a:spcBef>
              <a:spcAft>
                <a:spcPts val="0"/>
              </a:spcAft>
              <a:buClr>
                <a:schemeClr val="dk1"/>
              </a:buClr>
              <a:buSzPts val="1400"/>
              <a:buChar char="●"/>
            </a:pPr>
            <a:r>
              <a:rPr lang="en-GB" sz="1400">
                <a:solidFill>
                  <a:schemeClr val="dk1"/>
                </a:solidFill>
                <a:extLst>
                  <a:ext uri="http://customooxmlschemas.google.com/">
                    <go:slidesCustomData xmlns:go="http://customooxmlschemas.google.com/" textRoundtripDataId="0"/>
                  </a:ext>
                </a:extLst>
              </a:rPr>
              <a:t>Mapping should expand to (gridded) products, and result from metadata (agencies/roles)</a:t>
            </a:r>
            <a:endParaRPr sz="1400">
              <a:solidFill>
                <a:schemeClr val="dk1"/>
              </a:solidFill>
            </a:endParaRPr>
          </a:p>
          <a:p>
            <a:pPr indent="0" lvl="0" marL="0" rtl="0" algn="l">
              <a:lnSpc>
                <a:spcPct val="100000"/>
              </a:lnSpc>
              <a:spcBef>
                <a:spcPts val="0"/>
              </a:spcBef>
              <a:spcAft>
                <a:spcPts val="0"/>
              </a:spcAft>
              <a:buNone/>
            </a:pPr>
            <a:r>
              <a:t/>
            </a:r>
            <a:endParaRPr sz="1400"/>
          </a:p>
          <a:p>
            <a:pPr indent="0" lvl="0" marL="0" rtl="0" algn="l">
              <a:lnSpc>
                <a:spcPct val="100000"/>
              </a:lnSpc>
              <a:spcBef>
                <a:spcPts val="0"/>
              </a:spcBef>
              <a:spcAft>
                <a:spcPts val="0"/>
              </a:spcAft>
              <a:buSzPts val="1800"/>
              <a:buNone/>
            </a:pPr>
            <a:r>
              <a:rPr b="1" lang="en-GB">
                <a:solidFill>
                  <a:schemeClr val="accent1"/>
                </a:solidFill>
              </a:rPr>
              <a:t>7.2 Metadata standardisation global networks</a:t>
            </a:r>
            <a:endParaRPr sz="1400"/>
          </a:p>
          <a:p>
            <a:pPr indent="-317500" lvl="0" marL="630000" rtl="0" algn="l">
              <a:lnSpc>
                <a:spcPct val="100000"/>
              </a:lnSpc>
              <a:spcBef>
                <a:spcPts val="0"/>
              </a:spcBef>
              <a:spcAft>
                <a:spcPts val="0"/>
              </a:spcAft>
              <a:buSzPts val="1400"/>
              <a:buChar char="●"/>
            </a:pPr>
            <a:r>
              <a:rPr lang="en-GB" sz="1400" u="sng">
                <a:solidFill>
                  <a:schemeClr val="hlink"/>
                </a:solidFill>
                <a:hlinkClick r:id="rId4"/>
              </a:rPr>
              <a:t>harmonize metadata</a:t>
            </a:r>
            <a:r>
              <a:rPr lang="en-GB" sz="1400"/>
              <a:t> </a:t>
            </a:r>
            <a:r>
              <a:rPr lang="en-GB" sz="1400">
                <a:solidFill>
                  <a:schemeClr val="dk1"/>
                </a:solidFill>
              </a:rPr>
              <a:t>across networks through OceanOPS (monitoring capabilities/efficiency) - substantial contribution to WMO/OSCAR.</a:t>
            </a:r>
            <a:endParaRPr sz="1400">
              <a:solidFill>
                <a:schemeClr val="dk1"/>
              </a:solidFill>
            </a:endParaRPr>
          </a:p>
          <a:p>
            <a:pPr indent="-317500" lvl="0" marL="630000" rtl="0" algn="l">
              <a:lnSpc>
                <a:spcPct val="100000"/>
              </a:lnSpc>
              <a:spcBef>
                <a:spcPts val="0"/>
              </a:spcBef>
              <a:spcAft>
                <a:spcPts val="0"/>
              </a:spcAft>
              <a:buSzPts val="1400"/>
              <a:buChar char="●"/>
            </a:pPr>
            <a:r>
              <a:rPr lang="en-GB" sz="1400">
                <a:solidFill>
                  <a:schemeClr val="dk1"/>
                </a:solidFill>
              </a:rPr>
              <a:t>Fixed systems need progress (including coastal)</a:t>
            </a:r>
            <a:endParaRPr sz="1400">
              <a:solidFill>
                <a:schemeClr val="dk1"/>
              </a:solidFill>
            </a:endParaRPr>
          </a:p>
          <a:p>
            <a:pPr indent="-317500" lvl="0" marL="630000" rtl="0" algn="l">
              <a:lnSpc>
                <a:spcPct val="100000"/>
              </a:lnSpc>
              <a:spcBef>
                <a:spcPts val="0"/>
              </a:spcBef>
              <a:spcAft>
                <a:spcPts val="0"/>
              </a:spcAft>
              <a:buSzPts val="1400"/>
              <a:buChar char="●"/>
            </a:pPr>
            <a:r>
              <a:rPr lang="en-GB" sz="1400">
                <a:solidFill>
                  <a:schemeClr val="dk1"/>
                </a:solidFill>
              </a:rPr>
              <a:t>Work with IRSO (R/V metadata via MFP)</a:t>
            </a:r>
            <a:endParaRPr sz="1400">
              <a:solidFill>
                <a:schemeClr val="dk1"/>
              </a:solidFill>
            </a:endParaRPr>
          </a:p>
          <a:p>
            <a:pPr indent="-317500" lvl="0" marL="630000" rtl="0" algn="l">
              <a:lnSpc>
                <a:spcPct val="100000"/>
              </a:lnSpc>
              <a:spcBef>
                <a:spcPts val="0"/>
              </a:spcBef>
              <a:spcAft>
                <a:spcPts val="0"/>
              </a:spcAft>
              <a:buClr>
                <a:schemeClr val="dk1"/>
              </a:buClr>
              <a:buSzPts val="1400"/>
              <a:buChar char="●"/>
            </a:pPr>
            <a:r>
              <a:rPr lang="en-GB" sz="1400">
                <a:solidFill>
                  <a:schemeClr val="dk1"/>
                </a:solidFill>
              </a:rPr>
              <a:t>Initial discussions with OBIS</a:t>
            </a:r>
            <a:endParaRPr sz="1400">
              <a:solidFill>
                <a:schemeClr val="dk1"/>
              </a:solidFill>
            </a:endParaRPr>
          </a:p>
          <a:p>
            <a:pPr indent="0" lvl="0" marL="0" rtl="0" algn="l">
              <a:lnSpc>
                <a:spcPct val="100000"/>
              </a:lnSpc>
              <a:spcBef>
                <a:spcPts val="0"/>
              </a:spcBef>
              <a:spcAft>
                <a:spcPts val="0"/>
              </a:spcAft>
              <a:buNone/>
            </a:pPr>
            <a:r>
              <a:t/>
            </a:r>
            <a:endParaRPr sz="1400"/>
          </a:p>
          <a:p>
            <a:pPr indent="0" lvl="0" marL="0" rtl="0" algn="l">
              <a:lnSpc>
                <a:spcPct val="100000"/>
              </a:lnSpc>
              <a:spcBef>
                <a:spcPts val="0"/>
              </a:spcBef>
              <a:spcAft>
                <a:spcPts val="0"/>
              </a:spcAft>
              <a:buSzPts val="1800"/>
              <a:buNone/>
            </a:pPr>
            <a:r>
              <a:rPr b="1" lang="en-GB">
                <a:solidFill>
                  <a:schemeClr val="accent1"/>
                </a:solidFill>
                <a:extLst>
                  <a:ext uri="http://customooxmlschemas.google.com/">
                    <go:slidesCustomData xmlns:go="http://customooxmlschemas.google.com/" textRoundtripDataId="1"/>
                  </a:ext>
                </a:extLst>
              </a:rPr>
              <a:t>7.3 GDAC for BGC EOVs</a:t>
            </a:r>
            <a:endParaRPr/>
          </a:p>
          <a:p>
            <a:pPr indent="-317500" lvl="0" marL="630000" rtl="0" algn="l">
              <a:spcBef>
                <a:spcPts val="0"/>
              </a:spcBef>
              <a:spcAft>
                <a:spcPts val="0"/>
              </a:spcAft>
              <a:buClr>
                <a:schemeClr val="dk1"/>
              </a:buClr>
              <a:buSzPts val="1400"/>
              <a:buChar char="●"/>
            </a:pPr>
            <a:r>
              <a:rPr lang="en-GB" sz="1400">
                <a:solidFill>
                  <a:schemeClr val="dk1"/>
                </a:solidFill>
                <a:highlight>
                  <a:schemeClr val="lt1"/>
                </a:highlight>
              </a:rPr>
              <a:t>Support creation and maintenance of a GDAC for BGC EOV data and where relevant design new data repositories capable of integrating EOV data from many heterogeneous sources. Value added product.</a:t>
            </a:r>
            <a:endParaRPr sz="1400">
              <a:solidFill>
                <a:schemeClr val="dk1"/>
              </a:solidFill>
              <a:highlight>
                <a:schemeClr val="lt1"/>
              </a:highlight>
            </a:endParaRPr>
          </a:p>
          <a:p>
            <a:pPr indent="-317500" lvl="0" marL="630000" rtl="0" algn="l">
              <a:spcBef>
                <a:spcPts val="0"/>
              </a:spcBef>
              <a:spcAft>
                <a:spcPts val="0"/>
              </a:spcAft>
              <a:buClr>
                <a:schemeClr val="dk1"/>
              </a:buClr>
              <a:buSzPts val="1400"/>
              <a:buChar char="●"/>
            </a:pPr>
            <a:r>
              <a:rPr lang="en-GB" sz="1400">
                <a:solidFill>
                  <a:schemeClr val="dk1"/>
                </a:solidFill>
                <a:highlight>
                  <a:schemeClr val="lt1"/>
                </a:highlight>
              </a:rPr>
              <a:t>EOV access will be granted by federated data nodes</a:t>
            </a:r>
            <a:endParaRPr sz="1400">
              <a:solidFill>
                <a:schemeClr val="dk1"/>
              </a:solidFill>
              <a:highlight>
                <a:schemeClr val="lt1"/>
              </a:highlight>
            </a:endParaRPr>
          </a:p>
          <a:p>
            <a:pPr indent="0" lvl="0" marL="0" rtl="0" algn="l">
              <a:spcBef>
                <a:spcPts val="0"/>
              </a:spcBef>
              <a:spcAft>
                <a:spcPts val="0"/>
              </a:spcAft>
              <a:buNone/>
            </a:pPr>
            <a:r>
              <a:t/>
            </a:r>
            <a:endParaRPr sz="1300"/>
          </a:p>
        </p:txBody>
      </p:sp>
      <p:pic>
        <p:nvPicPr>
          <p:cNvPr id="156" name="Google Shape;156;g22bb117b9e4_0_2"/>
          <p:cNvPicPr preferRelativeResize="0"/>
          <p:nvPr/>
        </p:nvPicPr>
        <p:blipFill rotWithShape="1">
          <a:blip r:embed="rId5">
            <a:alphaModFix/>
          </a:blip>
          <a:srcRect b="0" l="30444" r="28398" t="0"/>
          <a:stretch/>
        </p:blipFill>
        <p:spPr>
          <a:xfrm>
            <a:off x="8437050" y="0"/>
            <a:ext cx="3763502" cy="6858002"/>
          </a:xfrm>
          <a:prstGeom prst="rect">
            <a:avLst/>
          </a:prstGeom>
          <a:noFill/>
          <a:ln>
            <a:noFill/>
          </a:ln>
        </p:spPr>
      </p:pic>
      <p:sp>
        <p:nvSpPr>
          <p:cNvPr id="157" name="Google Shape;157;g22bb117b9e4_0_2"/>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dk1"/>
              </a:buClr>
              <a:buSzPts val="1100"/>
              <a:buNone/>
            </a:pPr>
            <a:r>
              <a:rPr lang="en-GB"/>
              <a:t>Action Progress-1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g22f4010a2b8_0_10"/>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163" name="Google Shape;163;g22f4010a2b8_0_10"/>
          <p:cNvSpPr txBox="1"/>
          <p:nvPr>
            <p:ph idx="1" type="body"/>
          </p:nvPr>
        </p:nvSpPr>
        <p:spPr>
          <a:xfrm>
            <a:off x="720725" y="1438123"/>
            <a:ext cx="7558800" cy="5252400"/>
          </a:xfrm>
          <a:prstGeom prst="rect">
            <a:avLst/>
          </a:prstGeom>
          <a:noFill/>
          <a:ln>
            <a:noFill/>
          </a:ln>
        </p:spPr>
        <p:txBody>
          <a:bodyPr anchorCtr="0" anchor="t" bIns="0" lIns="0" spcFirstLastPara="1" rIns="0" wrap="square" tIns="0">
            <a:noAutofit/>
          </a:bodyPr>
          <a:lstStyle/>
          <a:p>
            <a:pPr indent="0" lvl="0" marL="0" rtl="0" algn="l">
              <a:spcBef>
                <a:spcPts val="1000"/>
              </a:spcBef>
              <a:spcAft>
                <a:spcPts val="0"/>
              </a:spcAft>
              <a:buClr>
                <a:schemeClr val="dk1"/>
              </a:buClr>
              <a:buSzPts val="1100"/>
              <a:buFont typeface="Arial"/>
              <a:buNone/>
            </a:pPr>
            <a:r>
              <a:rPr b="1" lang="en-GB">
                <a:solidFill>
                  <a:schemeClr val="accent1"/>
                </a:solidFill>
              </a:rPr>
              <a:t>7.4 OCG Data Implementation Strategy</a:t>
            </a:r>
            <a:endParaRPr/>
          </a:p>
          <a:p>
            <a:pPr indent="-317500" lvl="0" marL="630000" rtl="0" algn="l">
              <a:spcBef>
                <a:spcPts val="0"/>
              </a:spcBef>
              <a:spcAft>
                <a:spcPts val="0"/>
              </a:spcAft>
              <a:buClr>
                <a:schemeClr val="dk1"/>
              </a:buClr>
              <a:buSzPts val="1400"/>
              <a:buChar char="●"/>
            </a:pPr>
            <a:r>
              <a:rPr lang="en-GB" sz="1400">
                <a:solidFill>
                  <a:schemeClr val="dk1"/>
                </a:solidFill>
              </a:rPr>
              <a:t>Draft implementation of the OCG Data Strategy developed and under revision</a:t>
            </a:r>
            <a:endParaRPr sz="1400">
              <a:solidFill>
                <a:schemeClr val="dk1"/>
              </a:solidFill>
            </a:endParaRPr>
          </a:p>
          <a:p>
            <a:pPr indent="-317500" lvl="0" marL="630000" rtl="0" algn="l">
              <a:spcBef>
                <a:spcPts val="0"/>
              </a:spcBef>
              <a:spcAft>
                <a:spcPts val="0"/>
              </a:spcAft>
              <a:buClr>
                <a:schemeClr val="dk1"/>
              </a:buClr>
              <a:buSzPts val="1400"/>
              <a:buChar char="●"/>
            </a:pPr>
            <a:r>
              <a:rPr lang="en-GB" sz="1400">
                <a:solidFill>
                  <a:schemeClr val="dk1"/>
                </a:solidFill>
                <a:extLst>
                  <a:ext uri="http://customooxmlschemas.google.com/">
                    <go:slidesCustomData xmlns:go="http://customooxmlschemas.google.com/" textRoundtripDataId="2"/>
                  </a:ext>
                </a:extLst>
              </a:rPr>
              <a:t>Development underway </a:t>
            </a:r>
            <a:r>
              <a:rPr lang="en-GB" sz="1400">
                <a:solidFill>
                  <a:schemeClr val="dk1"/>
                </a:solidFill>
              </a:rPr>
              <a:t>to improve discovery and access of distributed</a:t>
            </a:r>
            <a:r>
              <a:rPr lang="en-GB" sz="1400">
                <a:solidFill>
                  <a:schemeClr val="dk1"/>
                </a:solidFill>
                <a:extLst>
                  <a:ext uri="http://customooxmlschemas.google.com/">
                    <go:slidesCustomData xmlns:go="http://customooxmlschemas.google.com/" textRoundtripDataId="3"/>
                  </a:ext>
                </a:extLst>
              </a:rPr>
              <a:t> </a:t>
            </a:r>
            <a:r>
              <a:rPr lang="en-GB" sz="1400">
                <a:solidFill>
                  <a:schemeClr val="dk1"/>
                </a:solidFill>
                <a:extLst>
                  <a:ext uri="http://customooxmlschemas.google.com/">
                    <go:slidesCustomData xmlns:go="http://customooxmlschemas.google.com/" textRoundtripDataId="4"/>
                  </a:ext>
                </a:extLst>
              </a:rPr>
              <a:t>OCG data endpoints by uniting them through federated, uniform data services. </a:t>
            </a:r>
            <a:endParaRPr sz="1400">
              <a:solidFill>
                <a:schemeClr val="dk1"/>
              </a:solidFill>
            </a:endParaRPr>
          </a:p>
          <a:p>
            <a:pPr indent="-317500" lvl="0" marL="630000" rtl="0" algn="l">
              <a:spcBef>
                <a:spcPts val="0"/>
              </a:spcBef>
              <a:spcAft>
                <a:spcPts val="0"/>
              </a:spcAft>
              <a:buClr>
                <a:schemeClr val="dk1"/>
              </a:buClr>
              <a:buSzPts val="1400"/>
              <a:buChar char="●"/>
            </a:pPr>
            <a:r>
              <a:rPr lang="en-GB" sz="1400">
                <a:solidFill>
                  <a:schemeClr val="dk1"/>
                </a:solidFill>
              </a:rPr>
              <a:t>Evaluation of progress by network in Report Card (developing readiness levels)</a:t>
            </a:r>
            <a:endParaRPr sz="1400">
              <a:solidFill>
                <a:schemeClr val="dk1"/>
              </a:solidFill>
            </a:endParaRPr>
          </a:p>
          <a:p>
            <a:pPr indent="0" lvl="0" marL="0" rtl="0" algn="l">
              <a:spcBef>
                <a:spcPts val="0"/>
              </a:spcBef>
              <a:spcAft>
                <a:spcPts val="0"/>
              </a:spcAft>
              <a:buNone/>
            </a:pPr>
            <a:r>
              <a:t/>
            </a:r>
            <a:endParaRPr b="1">
              <a:solidFill>
                <a:schemeClr val="accent1"/>
              </a:solidFill>
            </a:endParaRPr>
          </a:p>
          <a:p>
            <a:pPr indent="0" lvl="0" marL="0" rtl="0" algn="l">
              <a:spcBef>
                <a:spcPts val="0"/>
              </a:spcBef>
              <a:spcAft>
                <a:spcPts val="0"/>
              </a:spcAft>
              <a:buNone/>
            </a:pPr>
            <a:r>
              <a:rPr b="1" lang="en-GB">
                <a:solidFill>
                  <a:schemeClr val="accent1"/>
                </a:solidFill>
                <a:extLst>
                  <a:ext uri="http://customooxmlschemas.google.com/">
                    <go:slidesCustomData xmlns:go="http://customooxmlschemas.google.com/" textRoundtripDataId="5"/>
                  </a:ext>
                </a:extLst>
              </a:rPr>
              <a:t>7.5 Establish Open-GTS Prototype</a:t>
            </a:r>
            <a:endParaRPr sz="1400">
              <a:solidFill>
                <a:schemeClr val="dk1"/>
              </a:solidFill>
              <a:extLst>
                <a:ext uri="http://customooxmlschemas.google.com/">
                  <go:slidesCustomData xmlns:go="http://customooxmlschemas.google.com/" textRoundtripDataId="6"/>
                </a:ext>
              </a:extLst>
            </a:endParaRPr>
          </a:p>
          <a:p>
            <a:pPr indent="-317500" lvl="0" marL="630000" rtl="0" algn="l">
              <a:spcBef>
                <a:spcPts val="0"/>
              </a:spcBef>
              <a:spcAft>
                <a:spcPts val="0"/>
              </a:spcAft>
              <a:buClr>
                <a:schemeClr val="dk1"/>
              </a:buClr>
              <a:buSzPts val="1400"/>
              <a:buChar char="●"/>
            </a:pPr>
            <a:r>
              <a:rPr lang="en-GB" sz="1400">
                <a:solidFill>
                  <a:schemeClr val="dk1"/>
                </a:solidFill>
                <a:extLst>
                  <a:ext uri="http://customooxmlschemas.google.com/">
                    <go:slidesCustomData xmlns:go="http://customooxmlschemas.google.com/" textRoundtripDataId="7"/>
                  </a:ext>
                </a:extLst>
              </a:rPr>
              <a:t>Open-GTS pilot established the ability of ERDDAP services to support oceanographic communities to upload and download data from the GTS. </a:t>
            </a:r>
            <a:endParaRPr sz="1400">
              <a:solidFill>
                <a:schemeClr val="dk1"/>
              </a:solidFill>
              <a:extLst>
                <a:ext uri="http://customooxmlschemas.google.com/">
                  <go:slidesCustomData xmlns:go="http://customooxmlschemas.google.com/" textRoundtripDataId="8"/>
                </a:ext>
              </a:extLst>
            </a:endParaRPr>
          </a:p>
          <a:p>
            <a:pPr indent="-317500" lvl="0" marL="630000" rtl="0" algn="l">
              <a:spcBef>
                <a:spcPts val="0"/>
              </a:spcBef>
              <a:spcAft>
                <a:spcPts val="0"/>
              </a:spcAft>
              <a:buClr>
                <a:schemeClr val="dk1"/>
              </a:buClr>
              <a:buSzPts val="1400"/>
              <a:buChar char="●"/>
            </a:pPr>
            <a:r>
              <a:rPr lang="en-GB" sz="1400">
                <a:solidFill>
                  <a:schemeClr val="dk1"/>
                </a:solidFill>
                <a:extLst>
                  <a:ext uri="http://customooxmlschemas.google.com/">
                    <go:slidesCustomData xmlns:go="http://customooxmlschemas.google.com/" textRoundtripDataId="9"/>
                  </a:ext>
                </a:extLst>
              </a:rPr>
              <a:t>Open-GTS has been upgraded to a WMO WIS II Pilot project.  Currently in discussions with WMO regarding how best to integrate these services into the WIS II structures. Pilot project will use data from Saildrone missions and Ship AIS metocean data going to GTS.</a:t>
            </a:r>
            <a:endParaRPr sz="1400">
              <a:solidFill>
                <a:schemeClr val="dk1"/>
              </a:solidFill>
              <a:extLst>
                <a:ext uri="http://customooxmlschemas.google.com/">
                  <go:slidesCustomData xmlns:go="http://customooxmlschemas.google.com/" textRoundtripDataId="10"/>
                </a:ext>
              </a:extLst>
            </a:endParaRPr>
          </a:p>
          <a:p>
            <a:pPr indent="-317500" lvl="0" marL="630000" rtl="0" algn="l">
              <a:spcBef>
                <a:spcPts val="0"/>
              </a:spcBef>
              <a:spcAft>
                <a:spcPts val="0"/>
              </a:spcAft>
              <a:buClr>
                <a:schemeClr val="dk1"/>
              </a:buClr>
              <a:buSzPts val="1400"/>
              <a:buChar char="●"/>
            </a:pPr>
            <a:r>
              <a:rPr lang="en-GB" sz="1400">
                <a:solidFill>
                  <a:schemeClr val="dk1"/>
                </a:solidFill>
                <a:extLst>
                  <a:ext uri="http://customooxmlschemas.google.com/">
                    <go:slidesCustomData xmlns:go="http://customooxmlschemas.google.com/" textRoundtripDataId="11"/>
                  </a:ext>
                </a:extLst>
              </a:rPr>
              <a:t>The Open-GTS was endorsed by the UN Ocean Decade as a formal activity in March 2023</a:t>
            </a:r>
            <a:r>
              <a:rPr lang="en-GB" sz="1400">
                <a:solidFill>
                  <a:schemeClr val="dk1"/>
                </a:solidFill>
              </a:rPr>
              <a:t>.</a:t>
            </a:r>
            <a:endParaRPr sz="1400">
              <a:solidFill>
                <a:schemeClr val="dk1"/>
              </a:solidFill>
            </a:endParaRPr>
          </a:p>
          <a:p>
            <a:pPr indent="-317500" lvl="0" marL="630000" rtl="0" algn="l">
              <a:spcBef>
                <a:spcPts val="0"/>
              </a:spcBef>
              <a:spcAft>
                <a:spcPts val="0"/>
              </a:spcAft>
              <a:buClr>
                <a:schemeClr val="dk1"/>
              </a:buClr>
              <a:buSzPts val="1400"/>
              <a:buChar char="●"/>
            </a:pPr>
            <a:r>
              <a:rPr lang="en-GB" sz="1400">
                <a:solidFill>
                  <a:schemeClr val="dk1"/>
                </a:solidFill>
              </a:rPr>
              <a:t>Integration of Open-GTS services with WIS II will ensure a smooth transition from GTS to WIS II over the next decade.</a:t>
            </a:r>
            <a:endParaRPr sz="1400">
              <a:solidFill>
                <a:schemeClr val="dk1"/>
              </a:solidFill>
            </a:endParaRPr>
          </a:p>
          <a:p>
            <a:pPr indent="-317500" lvl="0" marL="630000" rtl="0" algn="l">
              <a:spcBef>
                <a:spcPts val="0"/>
              </a:spcBef>
              <a:spcAft>
                <a:spcPts val="0"/>
              </a:spcAft>
              <a:buClr>
                <a:schemeClr val="dk1"/>
              </a:buClr>
              <a:buSzPts val="1400"/>
              <a:buChar char="●"/>
            </a:pPr>
            <a:r>
              <a:rPr lang="en-GB" sz="1400">
                <a:solidFill>
                  <a:schemeClr val="dk1"/>
                </a:solidFill>
              </a:rPr>
              <a:t>Open-GTS services are also piloting the use of alternative data formats to exchange in near-real time.  This will benefit communities that prefer to use, for example, NetCDF data rather than BUFR. </a:t>
            </a:r>
            <a:endParaRPr sz="1400">
              <a:solidFill>
                <a:schemeClr val="dk1"/>
              </a:solidFill>
            </a:endParaRPr>
          </a:p>
          <a:p>
            <a:pPr indent="0" lvl="0" marL="0" rtl="0" algn="l">
              <a:spcBef>
                <a:spcPts val="0"/>
              </a:spcBef>
              <a:spcAft>
                <a:spcPts val="0"/>
              </a:spcAft>
              <a:buNone/>
            </a:pPr>
            <a:r>
              <a:t/>
            </a:r>
            <a:endParaRPr sz="1300">
              <a:solidFill>
                <a:schemeClr val="dk1"/>
              </a:solidFill>
            </a:endParaRPr>
          </a:p>
        </p:txBody>
      </p:sp>
      <p:pic>
        <p:nvPicPr>
          <p:cNvPr id="164" name="Google Shape;164;g22f4010a2b8_0_10"/>
          <p:cNvPicPr preferRelativeResize="0"/>
          <p:nvPr/>
        </p:nvPicPr>
        <p:blipFill rotWithShape="1">
          <a:blip r:embed="rId3">
            <a:alphaModFix/>
          </a:blip>
          <a:srcRect b="0" l="39147" r="24275" t="0"/>
          <a:stretch/>
        </p:blipFill>
        <p:spPr>
          <a:xfrm>
            <a:off x="8428500" y="0"/>
            <a:ext cx="3763502" cy="6857999"/>
          </a:xfrm>
          <a:prstGeom prst="rect">
            <a:avLst/>
          </a:prstGeom>
          <a:noFill/>
          <a:ln>
            <a:noFill/>
          </a:ln>
        </p:spPr>
      </p:pic>
      <p:sp>
        <p:nvSpPr>
          <p:cNvPr id="165" name="Google Shape;165;g22f4010a2b8_0_10"/>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dk1"/>
              </a:buClr>
              <a:buSzPts val="1100"/>
              <a:buNone/>
            </a:pPr>
            <a:r>
              <a:rPr lang="en-GB"/>
              <a:t>Action Progress-2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sp>
        <p:nvSpPr>
          <p:cNvPr id="170" name="Google Shape;170;g22f4010a2b8_0_18"/>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171" name="Google Shape;171;g22f4010a2b8_0_18"/>
          <p:cNvSpPr txBox="1"/>
          <p:nvPr>
            <p:ph idx="1" type="body"/>
          </p:nvPr>
        </p:nvSpPr>
        <p:spPr>
          <a:xfrm>
            <a:off x="799975" y="1437198"/>
            <a:ext cx="7194300" cy="4928400"/>
          </a:xfrm>
          <a:prstGeom prst="rect">
            <a:avLst/>
          </a:prstGeom>
          <a:noFill/>
          <a:ln>
            <a:noFill/>
          </a:ln>
        </p:spPr>
        <p:txBody>
          <a:bodyPr anchorCtr="0" anchor="t" bIns="0" lIns="0" spcFirstLastPara="1" rIns="0" wrap="square" tIns="0">
            <a:noAutofit/>
          </a:bodyPr>
          <a:lstStyle/>
          <a:p>
            <a:pPr indent="0" lvl="0" marL="0" rtl="0" algn="l">
              <a:spcBef>
                <a:spcPts val="1000"/>
              </a:spcBef>
              <a:spcAft>
                <a:spcPts val="0"/>
              </a:spcAft>
              <a:buNone/>
            </a:pPr>
            <a:r>
              <a:rPr b="1" lang="en-GB">
                <a:solidFill>
                  <a:schemeClr val="accent1"/>
                </a:solidFill>
                <a:extLst>
                  <a:ext uri="http://customooxmlschemas.google.com/">
                    <go:slidesCustomData xmlns:go="http://customooxmlschemas.google.com/" textRoundtripDataId="12"/>
                  </a:ext>
                </a:extLst>
              </a:rPr>
              <a:t>7.6 Description of production &amp; dissemination standards for Ocean Forecasting</a:t>
            </a:r>
            <a:endParaRPr sz="1400"/>
          </a:p>
          <a:p>
            <a:pPr indent="0" lvl="0" marL="0" rtl="0" algn="l">
              <a:spcBef>
                <a:spcPts val="0"/>
              </a:spcBef>
              <a:spcAft>
                <a:spcPts val="0"/>
              </a:spcAft>
              <a:buNone/>
            </a:pPr>
            <a:r>
              <a:rPr lang="en-GB" sz="1400">
                <a:solidFill>
                  <a:schemeClr val="dk1"/>
                </a:solidFill>
              </a:rPr>
              <a:t>Released Guide on Ocean Forecast evaluation and metrics released</a:t>
            </a:r>
            <a:endParaRPr sz="1400">
              <a:solidFill>
                <a:schemeClr val="dk1"/>
              </a:solidFill>
            </a:endParaRPr>
          </a:p>
          <a:p>
            <a:pPr indent="-317500" lvl="0" marL="630000" rtl="0" algn="l">
              <a:spcBef>
                <a:spcPts val="0"/>
              </a:spcBef>
              <a:spcAft>
                <a:spcPts val="0"/>
              </a:spcAft>
              <a:buClr>
                <a:schemeClr val="dk1"/>
              </a:buClr>
              <a:buSzPts val="1400"/>
              <a:buChar char="●"/>
            </a:pPr>
            <a:r>
              <a:rPr lang="en-GB" sz="1400">
                <a:solidFill>
                  <a:schemeClr val="dk1"/>
                </a:solidFill>
              </a:rPr>
              <a:t>Reviewing existing and relevant standards applied within the GOOS network of operational ocean forecast centres and document them in a single document to serve as reference for the whole community.</a:t>
            </a:r>
            <a:endParaRPr sz="1400">
              <a:solidFill>
                <a:schemeClr val="dk1"/>
              </a:solidFill>
            </a:endParaRPr>
          </a:p>
          <a:p>
            <a:pPr indent="0" lvl="0" marL="0" rtl="0" algn="l">
              <a:spcBef>
                <a:spcPts val="0"/>
              </a:spcBef>
              <a:spcAft>
                <a:spcPts val="0"/>
              </a:spcAft>
              <a:buNone/>
            </a:pPr>
            <a:r>
              <a:t/>
            </a:r>
            <a:endParaRPr b="1">
              <a:solidFill>
                <a:schemeClr val="accent1"/>
              </a:solidFill>
            </a:endParaRPr>
          </a:p>
          <a:p>
            <a:pPr indent="0" lvl="0" marL="0" rtl="0" algn="l">
              <a:spcBef>
                <a:spcPts val="0"/>
              </a:spcBef>
              <a:spcAft>
                <a:spcPts val="0"/>
              </a:spcAft>
              <a:buNone/>
            </a:pPr>
            <a:r>
              <a:rPr b="1" lang="en-GB">
                <a:solidFill>
                  <a:schemeClr val="accent1"/>
                </a:solidFill>
                <a:extLst>
                  <a:ext uri="http://customooxmlschemas.google.com/">
                    <go:slidesCustomData xmlns:go="http://customooxmlschemas.google.com/" textRoundtripDataId="13"/>
                  </a:ext>
                </a:extLst>
              </a:rPr>
              <a:t>7.7 BioEco EOV data available through OBIS</a:t>
            </a:r>
            <a:endParaRPr/>
          </a:p>
          <a:p>
            <a:pPr indent="-342900" lvl="0" marL="630000" rtl="0" algn="l">
              <a:spcBef>
                <a:spcPts val="0"/>
              </a:spcBef>
              <a:spcAft>
                <a:spcPts val="0"/>
              </a:spcAft>
              <a:buClr>
                <a:schemeClr val="dk1"/>
              </a:buClr>
              <a:buSzPts val="1800"/>
              <a:buChar char="•"/>
            </a:pPr>
            <a:r>
              <a:rPr lang="en-GB" sz="1400">
                <a:solidFill>
                  <a:schemeClr val="dk1"/>
                </a:solidFill>
                <a:extLst>
                  <a:ext uri="http://customooxmlschemas.google.com/">
                    <go:slidesCustomData xmlns:go="http://customooxmlschemas.google.com/" textRoundtripDataId="14"/>
                  </a:ext>
                </a:extLst>
              </a:rPr>
              <a:t>Launched GOOS BioEco portal 1.0 in collaboration with OBIS to provide metadata and information on networks monitoring BioEco EOVs.</a:t>
            </a:r>
            <a:r>
              <a:rPr lang="en-GB" sz="1400">
                <a:solidFill>
                  <a:schemeClr val="dk1"/>
                </a:solidFill>
              </a:rPr>
              <a:t> This is separate from the OBIS portal where data can be downloaded. ID issues in data availability (e.g. 65% macroalgae observations are not in the public domain with only 35% of data publicly available) [BIOECO input].</a:t>
            </a:r>
            <a:endParaRPr sz="1400">
              <a:solidFill>
                <a:schemeClr val="dk1"/>
              </a:solidFill>
            </a:endParaRPr>
          </a:p>
          <a:p>
            <a:pPr indent="0" lvl="0" marL="0" rtl="0" algn="l">
              <a:spcBef>
                <a:spcPts val="0"/>
              </a:spcBef>
              <a:spcAft>
                <a:spcPts val="0"/>
              </a:spcAft>
              <a:buNone/>
            </a:pPr>
            <a:r>
              <a:t/>
            </a:r>
            <a:endParaRPr sz="1400">
              <a:solidFill>
                <a:srgbClr val="FF0000"/>
              </a:solidFill>
            </a:endParaRPr>
          </a:p>
          <a:p>
            <a:pPr indent="0" lvl="0" marL="0" rtl="0" algn="l">
              <a:spcBef>
                <a:spcPts val="0"/>
              </a:spcBef>
              <a:spcAft>
                <a:spcPts val="0"/>
              </a:spcAft>
              <a:buNone/>
            </a:pPr>
            <a:r>
              <a:rPr b="1" lang="en-GB">
                <a:solidFill>
                  <a:schemeClr val="accent1"/>
                </a:solidFill>
                <a:extLst>
                  <a:ext uri="http://customooxmlschemas.google.com/">
                    <go:slidesCustomData xmlns:go="http://customooxmlschemas.google.com/" textRoundtripDataId="15"/>
                  </a:ext>
                </a:extLst>
              </a:rPr>
              <a:t>7.8 Create and sustain BGC data products</a:t>
            </a:r>
            <a:endParaRPr/>
          </a:p>
          <a:p>
            <a:pPr indent="-342900" lvl="0" marL="630000" rtl="0" algn="l">
              <a:spcBef>
                <a:spcPts val="0"/>
              </a:spcBef>
              <a:spcAft>
                <a:spcPts val="0"/>
              </a:spcAft>
              <a:buClr>
                <a:schemeClr val="dk1"/>
              </a:buClr>
              <a:buSzPts val="1800"/>
              <a:buChar char="•"/>
            </a:pPr>
            <a:r>
              <a:rPr lang="en-GB" sz="1400">
                <a:solidFill>
                  <a:schemeClr val="dk1"/>
                </a:solidFill>
              </a:rPr>
              <a:t>Working towards a sustainable multi-EOV and multi-platform system needed to fulfil the end user product requirements for various applications globally and regionally.</a:t>
            </a:r>
            <a:endParaRPr b="1">
              <a:solidFill>
                <a:schemeClr val="dk1"/>
              </a:solidFill>
            </a:endParaRPr>
          </a:p>
          <a:p>
            <a:pPr indent="0" lvl="0" marL="0" rtl="0" algn="l">
              <a:spcBef>
                <a:spcPts val="1000"/>
              </a:spcBef>
              <a:spcAft>
                <a:spcPts val="1000"/>
              </a:spcAft>
              <a:buNone/>
            </a:pPr>
            <a:r>
              <a:t/>
            </a:r>
            <a:endParaRPr b="1" sz="1700">
              <a:solidFill>
                <a:schemeClr val="accent1"/>
              </a:solidFill>
            </a:endParaRPr>
          </a:p>
        </p:txBody>
      </p:sp>
      <p:pic>
        <p:nvPicPr>
          <p:cNvPr id="172" name="Google Shape;172;g22f4010a2b8_0_18"/>
          <p:cNvPicPr preferRelativeResize="0"/>
          <p:nvPr/>
        </p:nvPicPr>
        <p:blipFill>
          <a:blip r:embed="rId3">
            <a:alphaModFix/>
          </a:blip>
          <a:stretch>
            <a:fillRect/>
          </a:stretch>
        </p:blipFill>
        <p:spPr>
          <a:xfrm>
            <a:off x="8231275" y="1774548"/>
            <a:ext cx="3666146" cy="3689329"/>
          </a:xfrm>
          <a:prstGeom prst="rect">
            <a:avLst/>
          </a:prstGeom>
          <a:noFill/>
          <a:ln>
            <a:noFill/>
          </a:ln>
        </p:spPr>
      </p:pic>
      <p:pic>
        <p:nvPicPr>
          <p:cNvPr id="173" name="Google Shape;173;g22f4010a2b8_0_18"/>
          <p:cNvPicPr preferRelativeResize="0"/>
          <p:nvPr/>
        </p:nvPicPr>
        <p:blipFill>
          <a:blip r:embed="rId4">
            <a:alphaModFix/>
          </a:blip>
          <a:stretch>
            <a:fillRect/>
          </a:stretch>
        </p:blipFill>
        <p:spPr>
          <a:xfrm>
            <a:off x="8231275" y="1105050"/>
            <a:ext cx="3666149" cy="593624"/>
          </a:xfrm>
          <a:prstGeom prst="rect">
            <a:avLst/>
          </a:prstGeom>
          <a:noFill/>
          <a:ln>
            <a:noFill/>
          </a:ln>
        </p:spPr>
      </p:pic>
      <p:sp>
        <p:nvSpPr>
          <p:cNvPr id="174" name="Google Shape;174;g22f4010a2b8_0_18"/>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dk1"/>
              </a:buClr>
              <a:buSzPts val="1100"/>
              <a:buNone/>
            </a:pPr>
            <a:r>
              <a:rPr lang="en-GB"/>
              <a:t>Action Progress-3</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216bb1a2444_4_15"/>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800"/>
              <a:buFont typeface="Arial"/>
              <a:buNone/>
            </a:pPr>
            <a:r>
              <a:rPr lang="en-GB"/>
              <a:t>Outcomes &amp; Assessment</a:t>
            </a:r>
            <a:endParaRPr/>
          </a:p>
          <a:p>
            <a:pPr indent="0" lvl="0" marL="0" rtl="0" algn="l">
              <a:lnSpc>
                <a:spcPct val="85000"/>
              </a:lnSpc>
              <a:spcBef>
                <a:spcPts val="0"/>
              </a:spcBef>
              <a:spcAft>
                <a:spcPts val="0"/>
              </a:spcAft>
              <a:buClr>
                <a:schemeClr val="accent1"/>
              </a:buClr>
              <a:buSzPts val="3600"/>
              <a:buFont typeface="Arial"/>
              <a:buNone/>
            </a:pPr>
            <a:r>
              <a:t/>
            </a:r>
            <a:endParaRPr/>
          </a:p>
        </p:txBody>
      </p:sp>
      <p:sp>
        <p:nvSpPr>
          <p:cNvPr id="180" name="Google Shape;180;g216bb1a2444_4_15"/>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1000"/>
              <a:buNone/>
            </a:pPr>
            <a:fld id="{00000000-1234-1234-1234-123412341234}" type="slidenum">
              <a:rPr lang="en-GB"/>
              <a:t>‹#›</a:t>
            </a:fld>
            <a:endParaRPr/>
          </a:p>
        </p:txBody>
      </p:sp>
      <p:graphicFrame>
        <p:nvGraphicFramePr>
          <p:cNvPr id="181" name="Google Shape;181;g216bb1a2444_4_15"/>
          <p:cNvGraphicFramePr/>
          <p:nvPr/>
        </p:nvGraphicFramePr>
        <p:xfrm>
          <a:off x="189600" y="1226000"/>
          <a:ext cx="3000000" cy="3000000"/>
        </p:xfrm>
        <a:graphic>
          <a:graphicData uri="http://schemas.openxmlformats.org/drawingml/2006/table">
            <a:tbl>
              <a:tblPr>
                <a:noFill/>
                <a:tableStyleId>{57DC3DC7-BC89-459F-BD5F-01B73F3A762F}</a:tableStyleId>
              </a:tblPr>
              <a:tblGrid>
                <a:gridCol w="401550"/>
                <a:gridCol w="4500425"/>
                <a:gridCol w="6459150"/>
                <a:gridCol w="451650"/>
              </a:tblGrid>
              <a:tr h="374500">
                <a:tc>
                  <a:txBody>
                    <a:bodyPr/>
                    <a:lstStyle/>
                    <a:p>
                      <a:pPr indent="0" lvl="0" marL="0" marR="0" rtl="0" algn="ctr">
                        <a:spcBef>
                          <a:spcPts val="0"/>
                        </a:spcBef>
                        <a:spcAft>
                          <a:spcPts val="0"/>
                        </a:spcAft>
                        <a:buNone/>
                      </a:pPr>
                      <a:r>
                        <a:rPr b="1" lang="en-GB" sz="1300">
                          <a:solidFill>
                            <a:srgbClr val="FFFFFF"/>
                          </a:solidFill>
                        </a:rPr>
                        <a:t>#</a:t>
                      </a:r>
                      <a:endParaRPr b="1" sz="1300">
                        <a:solidFill>
                          <a:srgbClr val="FFFFFF"/>
                        </a:solidFill>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8417"/>
                    </a:solidFill>
                  </a:tcPr>
                </a:tc>
                <a:tc>
                  <a:txBody>
                    <a:bodyPr/>
                    <a:lstStyle/>
                    <a:p>
                      <a:pPr indent="0" lvl="0" marL="0" rtl="0" algn="ctr">
                        <a:spcBef>
                          <a:spcPts val="0"/>
                        </a:spcBef>
                        <a:spcAft>
                          <a:spcPts val="0"/>
                        </a:spcAft>
                        <a:buNone/>
                      </a:pPr>
                      <a:r>
                        <a:rPr b="1" lang="en-GB" sz="1300">
                          <a:solidFill>
                            <a:srgbClr val="FFFFFF"/>
                          </a:solidFill>
                        </a:rPr>
                        <a:t>SO7 Outcomes</a:t>
                      </a:r>
                      <a:endParaRPr b="1" sz="1300">
                        <a:solidFill>
                          <a:srgbClr val="FFFFFF"/>
                        </a:solidFill>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8417"/>
                    </a:solidFill>
                  </a:tcPr>
                </a:tc>
                <a:tc>
                  <a:txBody>
                    <a:bodyPr/>
                    <a:lstStyle/>
                    <a:p>
                      <a:pPr indent="0" lvl="0" marL="0" rtl="0" algn="ctr">
                        <a:spcBef>
                          <a:spcPts val="0"/>
                        </a:spcBef>
                        <a:spcAft>
                          <a:spcPts val="0"/>
                        </a:spcAft>
                        <a:buNone/>
                      </a:pPr>
                      <a:r>
                        <a:rPr b="1" lang="en-GB" sz="1300">
                          <a:solidFill>
                            <a:srgbClr val="FFFFFF"/>
                          </a:solidFill>
                        </a:rPr>
                        <a:t>Assessments</a:t>
                      </a:r>
                      <a:endParaRPr b="1" sz="1300">
                        <a:solidFill>
                          <a:srgbClr val="FFFFFF"/>
                        </a:solidFill>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8417"/>
                    </a:solidFill>
                  </a:tcPr>
                </a:tc>
                <a:tc>
                  <a:txBody>
                    <a:bodyPr/>
                    <a:lstStyle/>
                    <a:p>
                      <a:pPr indent="0" lvl="0" marL="0" rtl="0" algn="ctr">
                        <a:spcBef>
                          <a:spcPts val="0"/>
                        </a:spcBef>
                        <a:spcAft>
                          <a:spcPts val="0"/>
                        </a:spcAft>
                        <a:buNone/>
                      </a:pPr>
                      <a:r>
                        <a:t/>
                      </a:r>
                      <a:endParaRPr b="1" sz="1300">
                        <a:solidFill>
                          <a:srgbClr val="FFFFFF"/>
                        </a:solidFill>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8417"/>
                    </a:solidFill>
                  </a:tcPr>
                </a:tc>
              </a:tr>
              <a:tr h="518450">
                <a:tc>
                  <a:txBody>
                    <a:bodyPr/>
                    <a:lstStyle/>
                    <a:p>
                      <a:pPr indent="0" lvl="0" marL="0" rtl="0" algn="ctr">
                        <a:spcBef>
                          <a:spcPts val="0"/>
                        </a:spcBef>
                        <a:spcAft>
                          <a:spcPts val="0"/>
                        </a:spcAft>
                        <a:buNone/>
                      </a:pPr>
                      <a:r>
                        <a:rPr lang="en-GB" sz="1200"/>
                        <a:t>1</a:t>
                      </a:r>
                      <a:endParaRPr sz="1200"/>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rtl="0" algn="l">
                        <a:spcBef>
                          <a:spcPts val="0"/>
                        </a:spcBef>
                        <a:spcAft>
                          <a:spcPts val="0"/>
                        </a:spcAft>
                        <a:buNone/>
                      </a:pPr>
                      <a:r>
                        <a:rPr lang="en-GB" sz="1100"/>
                        <a:t>An identified and tracked global observing system data architecture as part of broader oceanographic, atmospheric, and earth system data architectures.</a:t>
                      </a:r>
                      <a:endParaRPr sz="1100"/>
                    </a:p>
                  </a:txBody>
                  <a:tcPr marT="0" marB="0" marR="0" marL="720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rtl="0" algn="l">
                        <a:spcBef>
                          <a:spcPts val="0"/>
                        </a:spcBef>
                        <a:spcAft>
                          <a:spcPts val="0"/>
                        </a:spcAft>
                        <a:buNone/>
                      </a:pPr>
                      <a:r>
                        <a:rPr lang="en-GB" sz="1100"/>
                        <a:t>In progress. Initial data flow mapping complete, shared with OCG networks for verification</a:t>
                      </a:r>
                      <a:r>
                        <a:rPr lang="en-GB" sz="1100">
                          <a:solidFill>
                            <a:schemeClr val="dk1"/>
                          </a:solidFill>
                        </a:rPr>
                        <a:t>. OCG working on improving access to distributed data endpoints through federated, uniform data services</a:t>
                      </a:r>
                      <a:r>
                        <a:rPr lang="en-GB" sz="1100">
                          <a:extLst>
                            <a:ext uri="http://customooxmlschemas.google.com/">
                              <go:slidesCustomData xmlns:go="http://customooxmlschemas.google.com/" textRoundtripDataId="16"/>
                            </a:ext>
                          </a:extLst>
                        </a:rPr>
                        <a:t>. [OCG]</a:t>
                      </a:r>
                      <a:endParaRPr sz="1100"/>
                    </a:p>
                  </a:txBody>
                  <a:tcPr marT="0" marB="0" marR="0" marL="720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rtl="0" algn="l">
                        <a:spcBef>
                          <a:spcPts val="0"/>
                        </a:spcBef>
                        <a:spcAft>
                          <a:spcPts val="0"/>
                        </a:spcAft>
                        <a:buNone/>
                      </a:pPr>
                      <a:r>
                        <a:t/>
                      </a:r>
                      <a:endParaRPr sz="1200"/>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r>
              <a:tr h="485100">
                <a:tc>
                  <a:txBody>
                    <a:bodyPr/>
                    <a:lstStyle/>
                    <a:p>
                      <a:pPr indent="0" lvl="0" marL="0" rtl="0" algn="ctr">
                        <a:spcBef>
                          <a:spcPts val="0"/>
                        </a:spcBef>
                        <a:spcAft>
                          <a:spcPts val="0"/>
                        </a:spcAft>
                        <a:buNone/>
                      </a:pPr>
                      <a:r>
                        <a:rPr lang="en-GB" sz="1200"/>
                        <a:t>2</a:t>
                      </a:r>
                      <a:endParaRPr sz="1200"/>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rtl="0" algn="l">
                        <a:spcBef>
                          <a:spcPts val="0"/>
                        </a:spcBef>
                        <a:spcAft>
                          <a:spcPts val="0"/>
                        </a:spcAft>
                        <a:buNone/>
                      </a:pPr>
                      <a:r>
                        <a:rPr lang="en-GB" sz="1100">
                          <a:extLst>
                            <a:ext uri="http://customooxmlschemas.google.com/">
                              <go:slidesCustomData xmlns:go="http://customooxmlschemas.google.com/" textRoundtripDataId="17"/>
                            </a:ext>
                          </a:extLst>
                        </a:rPr>
                        <a:t>Data products based on Essential Ocean Variables and Essential Climate Variables available in a timely manner, with appropriate quality</a:t>
                      </a:r>
                      <a:r>
                        <a:rPr lang="en-GB" sz="1100"/>
                        <a:t>.</a:t>
                      </a:r>
                      <a:endParaRPr sz="1100"/>
                    </a:p>
                  </a:txBody>
                  <a:tcPr marT="0" marB="0" marR="0" marL="720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rtl="0" algn="l">
                        <a:spcBef>
                          <a:spcPts val="0"/>
                        </a:spcBef>
                        <a:spcAft>
                          <a:spcPts val="0"/>
                        </a:spcAft>
                        <a:buNone/>
                      </a:pPr>
                      <a:r>
                        <a:rPr lang="en-GB" sz="1100">
                          <a:highlight>
                            <a:srgbClr val="FFFF00"/>
                          </a:highlight>
                        </a:rPr>
                        <a:t>Needs clarification on</a:t>
                      </a:r>
                      <a:endParaRPr sz="1100">
                        <a:highlight>
                          <a:srgbClr val="FFFF00"/>
                        </a:highlight>
                      </a:endParaRPr>
                    </a:p>
                  </a:txBody>
                  <a:tcPr marT="0" marB="0" marR="0" marL="720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rtl="0" algn="l">
                        <a:spcBef>
                          <a:spcPts val="0"/>
                        </a:spcBef>
                        <a:spcAft>
                          <a:spcPts val="0"/>
                        </a:spcAft>
                        <a:buNone/>
                      </a:pPr>
                      <a:r>
                        <a:t/>
                      </a:r>
                      <a:endParaRPr sz="1200"/>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r>
              <a:tr h="745125">
                <a:tc>
                  <a:txBody>
                    <a:bodyPr/>
                    <a:lstStyle/>
                    <a:p>
                      <a:pPr indent="0" lvl="0" marL="0" rtl="0" algn="ctr">
                        <a:spcBef>
                          <a:spcPts val="0"/>
                        </a:spcBef>
                        <a:spcAft>
                          <a:spcPts val="0"/>
                        </a:spcAft>
                        <a:buNone/>
                      </a:pPr>
                      <a:r>
                        <a:rPr lang="en-GB" sz="1200"/>
                        <a:t>3</a:t>
                      </a:r>
                      <a:endParaRPr sz="1200"/>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rtl="0" algn="l">
                        <a:spcBef>
                          <a:spcPts val="0"/>
                        </a:spcBef>
                        <a:spcAft>
                          <a:spcPts val="0"/>
                        </a:spcAft>
                        <a:buNone/>
                      </a:pPr>
                      <a:r>
                        <a:rPr lang="en-GB" sz="1100"/>
                        <a:t>More data available, more appropriately, to more users.</a:t>
                      </a:r>
                      <a:endParaRPr sz="1100"/>
                    </a:p>
                  </a:txBody>
                  <a:tcPr marT="0" marB="0" marR="0" marL="720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rtl="0" algn="l">
                        <a:spcBef>
                          <a:spcPts val="0"/>
                        </a:spcBef>
                        <a:spcAft>
                          <a:spcPts val="0"/>
                        </a:spcAft>
                        <a:buNone/>
                      </a:pPr>
                      <a:r>
                        <a:rPr lang="en-GB" sz="1100">
                          <a:solidFill>
                            <a:schemeClr val="dk1"/>
                          </a:solidFill>
                        </a:rPr>
                        <a:t>Slow progress. Data availability to users is being addressed through the OCG data implementation </a:t>
                      </a:r>
                      <a:r>
                        <a:rPr lang="en-GB" sz="1100">
                          <a:solidFill>
                            <a:schemeClr val="dk1"/>
                          </a:solidFill>
                        </a:rPr>
                        <a:t>strategy</a:t>
                      </a:r>
                      <a:r>
                        <a:rPr lang="en-GB" sz="1100">
                          <a:solidFill>
                            <a:schemeClr val="dk1"/>
                          </a:solidFill>
                        </a:rPr>
                        <a:t>. Developed but not implemented. This will be relevant and implemented for panels and needs to be ensured to cut across the observing system at large. More work to do on BioEco public data availability. [BioEco, OCG]</a:t>
                      </a:r>
                      <a:endParaRPr sz="1100">
                        <a:solidFill>
                          <a:schemeClr val="dk1"/>
                        </a:solidFill>
                      </a:endParaRPr>
                    </a:p>
                  </a:txBody>
                  <a:tcPr marT="0" marB="0" marR="0" marL="720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rtl="0" algn="l">
                        <a:spcBef>
                          <a:spcPts val="0"/>
                        </a:spcBef>
                        <a:spcAft>
                          <a:spcPts val="0"/>
                        </a:spcAft>
                        <a:buNone/>
                      </a:pPr>
                      <a:r>
                        <a:t/>
                      </a:r>
                      <a:endParaRPr sz="1200"/>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r>
              <a:tr h="416175">
                <a:tc>
                  <a:txBody>
                    <a:bodyPr/>
                    <a:lstStyle/>
                    <a:p>
                      <a:pPr indent="0" lvl="0" marL="0" rtl="0" algn="ctr">
                        <a:spcBef>
                          <a:spcPts val="0"/>
                        </a:spcBef>
                        <a:spcAft>
                          <a:spcPts val="0"/>
                        </a:spcAft>
                        <a:buNone/>
                      </a:pPr>
                      <a:r>
                        <a:rPr lang="en-GB" sz="1200"/>
                        <a:t>4</a:t>
                      </a:r>
                      <a:endParaRPr sz="1200"/>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rtl="0" algn="l">
                        <a:spcBef>
                          <a:spcPts val="0"/>
                        </a:spcBef>
                        <a:spcAft>
                          <a:spcPts val="0"/>
                        </a:spcAft>
                        <a:buNone/>
                      </a:pPr>
                      <a:r>
                        <a:rPr lang="en-GB" sz="1100"/>
                        <a:t>Availability of meaningful data metrics.</a:t>
                      </a:r>
                      <a:endParaRPr sz="1100"/>
                    </a:p>
                  </a:txBody>
                  <a:tcPr marT="0" marB="0" marR="0" marL="720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rtl="0" algn="l">
                        <a:spcBef>
                          <a:spcPts val="0"/>
                        </a:spcBef>
                        <a:spcAft>
                          <a:spcPts val="0"/>
                        </a:spcAft>
                        <a:buNone/>
                      </a:pPr>
                      <a:r>
                        <a:rPr lang="en-GB" sz="1100"/>
                        <a:t>In progress. Being </a:t>
                      </a:r>
                      <a:r>
                        <a:rPr lang="en-GB" sz="1100"/>
                        <a:t>developed</a:t>
                      </a:r>
                      <a:r>
                        <a:rPr lang="en-GB" sz="1100"/>
                        <a:t> for OCG global ocean networks but not finalized or verified. [OCG, BioEco]</a:t>
                      </a:r>
                      <a:endParaRPr sz="1100"/>
                    </a:p>
                  </a:txBody>
                  <a:tcPr marT="0" marB="0" marR="0" marL="720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rtl="0" algn="l">
                        <a:spcBef>
                          <a:spcPts val="0"/>
                        </a:spcBef>
                        <a:spcAft>
                          <a:spcPts val="0"/>
                        </a:spcAft>
                        <a:buNone/>
                      </a:pPr>
                      <a:r>
                        <a:t/>
                      </a:r>
                      <a:endParaRPr sz="1200"/>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r>
              <a:tr h="407575">
                <a:tc>
                  <a:txBody>
                    <a:bodyPr/>
                    <a:lstStyle/>
                    <a:p>
                      <a:pPr indent="0" lvl="0" marL="0" rtl="0" algn="ctr">
                        <a:spcBef>
                          <a:spcPts val="0"/>
                        </a:spcBef>
                        <a:spcAft>
                          <a:spcPts val="0"/>
                        </a:spcAft>
                        <a:buNone/>
                      </a:pPr>
                      <a:r>
                        <a:rPr lang="en-GB" sz="1200"/>
                        <a:t>5</a:t>
                      </a:r>
                      <a:endParaRPr sz="1200"/>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rtl="0" algn="l">
                        <a:spcBef>
                          <a:spcPts val="0"/>
                        </a:spcBef>
                        <a:spcAft>
                          <a:spcPts val="0"/>
                        </a:spcAft>
                        <a:buNone/>
                      </a:pPr>
                      <a:r>
                        <a:rPr b="1" lang="en-GB" sz="1100">
                          <a:solidFill>
                            <a:schemeClr val="dk1"/>
                          </a:solidFill>
                        </a:rPr>
                        <a:t>[NEW]</a:t>
                      </a:r>
                      <a:r>
                        <a:rPr lang="en-GB" sz="1100">
                          <a:solidFill>
                            <a:schemeClr val="dk1"/>
                          </a:solidFill>
                        </a:rPr>
                        <a:t> Updated and verified </a:t>
                      </a:r>
                      <a:r>
                        <a:rPr lang="en-GB" sz="1100"/>
                        <a:t>metadata standards for biological observations.</a:t>
                      </a:r>
                      <a:endParaRPr sz="1100"/>
                    </a:p>
                  </a:txBody>
                  <a:tcPr marT="0" marB="0" marR="0" marL="720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rtl="0" algn="l">
                        <a:spcBef>
                          <a:spcPts val="0"/>
                        </a:spcBef>
                        <a:spcAft>
                          <a:spcPts val="0"/>
                        </a:spcAft>
                        <a:buNone/>
                      </a:pPr>
                      <a:r>
                        <a:rPr lang="en-GB" sz="1100"/>
                        <a:t>Need to </a:t>
                      </a:r>
                      <a:r>
                        <a:rPr lang="en-GB" sz="1100"/>
                        <a:t>progress</a:t>
                      </a:r>
                      <a:r>
                        <a:rPr lang="en-GB" sz="1100"/>
                        <a:t> on fixed points and BioEco. [BioEco]</a:t>
                      </a:r>
                      <a:endParaRPr sz="1100"/>
                    </a:p>
                  </a:txBody>
                  <a:tcPr marT="0" marB="0" marR="0" marL="720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rtl="0" algn="l">
                        <a:spcBef>
                          <a:spcPts val="0"/>
                        </a:spcBef>
                        <a:spcAft>
                          <a:spcPts val="0"/>
                        </a:spcAft>
                        <a:buNone/>
                      </a:pPr>
                      <a:r>
                        <a:t/>
                      </a:r>
                      <a:endParaRPr sz="1200"/>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r>
              <a:tr h="450575">
                <a:tc>
                  <a:txBody>
                    <a:bodyPr/>
                    <a:lstStyle/>
                    <a:p>
                      <a:pPr indent="0" lvl="0" marL="0" rtl="0" algn="ctr">
                        <a:spcBef>
                          <a:spcPts val="0"/>
                        </a:spcBef>
                        <a:spcAft>
                          <a:spcPts val="0"/>
                        </a:spcAft>
                        <a:buNone/>
                      </a:pPr>
                      <a:r>
                        <a:rPr lang="en-GB" sz="1200"/>
                        <a:t>6</a:t>
                      </a:r>
                      <a:endParaRPr sz="1200"/>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rtl="0" algn="l">
                        <a:spcBef>
                          <a:spcPts val="0"/>
                        </a:spcBef>
                        <a:spcAft>
                          <a:spcPts val="0"/>
                        </a:spcAft>
                        <a:buNone/>
                      </a:pPr>
                      <a:r>
                        <a:rPr b="1" lang="en-GB" sz="1100">
                          <a:solidFill>
                            <a:schemeClr val="dk1"/>
                          </a:solidFill>
                        </a:rPr>
                        <a:t>[NEW]</a:t>
                      </a:r>
                      <a:r>
                        <a:rPr lang="en-GB" sz="1100">
                          <a:solidFill>
                            <a:schemeClr val="dk1"/>
                          </a:solidFill>
                        </a:rPr>
                        <a:t> </a:t>
                      </a:r>
                      <a:r>
                        <a:rPr lang="en-GB" sz="1100"/>
                        <a:t>GDAC for BGC EOVs.</a:t>
                      </a:r>
                      <a:endParaRPr sz="1100"/>
                    </a:p>
                  </a:txBody>
                  <a:tcPr marT="0" marB="0" marR="0" marL="720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rtl="0" algn="l">
                        <a:spcBef>
                          <a:spcPts val="0"/>
                        </a:spcBef>
                        <a:spcAft>
                          <a:spcPts val="0"/>
                        </a:spcAft>
                        <a:buNone/>
                      </a:pPr>
                      <a:r>
                        <a:rPr lang="en-GB" sz="1100"/>
                        <a:t>GDAC Implementation has stalled since the collapse of data management in Bergen. [BGC]</a:t>
                      </a:r>
                      <a:endParaRPr sz="1100">
                        <a:highlight>
                          <a:srgbClr val="FFFF00"/>
                        </a:highlight>
                      </a:endParaRPr>
                    </a:p>
                  </a:txBody>
                  <a:tcPr marT="0" marB="0" marR="0" marL="720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rtl="0" algn="l">
                        <a:spcBef>
                          <a:spcPts val="0"/>
                        </a:spcBef>
                        <a:spcAft>
                          <a:spcPts val="0"/>
                        </a:spcAft>
                        <a:buNone/>
                      </a:pPr>
                      <a:r>
                        <a:t/>
                      </a:r>
                      <a:endParaRPr sz="1200"/>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r>
              <a:tr h="448775">
                <a:tc>
                  <a:txBody>
                    <a:bodyPr/>
                    <a:lstStyle/>
                    <a:p>
                      <a:pPr indent="0" lvl="0" marL="0" rtl="0" algn="ctr">
                        <a:spcBef>
                          <a:spcPts val="0"/>
                        </a:spcBef>
                        <a:spcAft>
                          <a:spcPts val="0"/>
                        </a:spcAft>
                        <a:buNone/>
                      </a:pPr>
                      <a:r>
                        <a:rPr lang="en-GB" sz="1200"/>
                        <a:t>7</a:t>
                      </a:r>
                      <a:endParaRPr sz="1200"/>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rtl="0" algn="l">
                        <a:spcBef>
                          <a:spcPts val="0"/>
                        </a:spcBef>
                        <a:spcAft>
                          <a:spcPts val="0"/>
                        </a:spcAft>
                        <a:buNone/>
                      </a:pPr>
                      <a:r>
                        <a:rPr b="1" lang="en-GB" sz="1100">
                          <a:solidFill>
                            <a:schemeClr val="dk1"/>
                          </a:solidFill>
                        </a:rPr>
                        <a:t>[NEW]</a:t>
                      </a:r>
                      <a:r>
                        <a:rPr lang="en-GB" sz="1100">
                          <a:solidFill>
                            <a:schemeClr val="dk1"/>
                          </a:solidFill>
                        </a:rPr>
                        <a:t> </a:t>
                      </a:r>
                      <a:r>
                        <a:rPr lang="en-GB" sz="1100"/>
                        <a:t>Open-GTS Prototype and</a:t>
                      </a:r>
                      <a:r>
                        <a:rPr lang="en-GB" sz="1100"/>
                        <a:t> </a:t>
                      </a:r>
                      <a:r>
                        <a:rPr lang="en-GB" sz="1100"/>
                        <a:t>interactions with WIS/WIS2.0.</a:t>
                      </a:r>
                      <a:endParaRPr sz="1100"/>
                    </a:p>
                  </a:txBody>
                  <a:tcPr marT="0" marB="0" marR="0" marL="720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rtl="0" algn="l">
                        <a:spcBef>
                          <a:spcPts val="0"/>
                        </a:spcBef>
                        <a:spcAft>
                          <a:spcPts val="0"/>
                        </a:spcAft>
                        <a:buNone/>
                      </a:pPr>
                      <a:r>
                        <a:rPr lang="en-GB" sz="1100"/>
                        <a:t>Open-GTS formally </a:t>
                      </a:r>
                      <a:r>
                        <a:rPr lang="en-GB" sz="1100"/>
                        <a:t>endorsed</a:t>
                      </a:r>
                      <a:r>
                        <a:rPr lang="en-GB" sz="1100"/>
                        <a:t> as UN Ocean Decade Activity.  Discussions with WMO are </a:t>
                      </a:r>
                      <a:r>
                        <a:rPr lang="en-GB" sz="1100"/>
                        <a:t>ongoing</a:t>
                      </a:r>
                      <a:r>
                        <a:rPr lang="en-GB" sz="1100"/>
                        <a:t> regarding the integration of Open-GTS services as part of WIS 2.0. [OCG]</a:t>
                      </a:r>
                      <a:endParaRPr sz="1100"/>
                    </a:p>
                  </a:txBody>
                  <a:tcPr marT="0" marB="0" marR="0" marL="720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rtl="0" algn="l">
                        <a:spcBef>
                          <a:spcPts val="0"/>
                        </a:spcBef>
                        <a:spcAft>
                          <a:spcPts val="0"/>
                        </a:spcAft>
                        <a:buNone/>
                      </a:pPr>
                      <a:r>
                        <a:t/>
                      </a:r>
                      <a:endParaRPr sz="1200"/>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r>
              <a:tr h="359500">
                <a:tc>
                  <a:txBody>
                    <a:bodyPr/>
                    <a:lstStyle/>
                    <a:p>
                      <a:pPr indent="0" lvl="0" marL="0" rtl="0" algn="ctr">
                        <a:spcBef>
                          <a:spcPts val="0"/>
                        </a:spcBef>
                        <a:spcAft>
                          <a:spcPts val="0"/>
                        </a:spcAft>
                        <a:buClr>
                          <a:schemeClr val="dk1"/>
                        </a:buClr>
                        <a:buSzPts val="1100"/>
                        <a:buFont typeface="Arial"/>
                        <a:buNone/>
                      </a:pPr>
                      <a:r>
                        <a:rPr lang="en-GB" sz="1200">
                          <a:solidFill>
                            <a:schemeClr val="dk1"/>
                          </a:solidFill>
                        </a:rPr>
                        <a:t>8</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rtl="0" algn="l">
                        <a:spcBef>
                          <a:spcPts val="0"/>
                        </a:spcBef>
                        <a:spcAft>
                          <a:spcPts val="0"/>
                        </a:spcAft>
                        <a:buNone/>
                      </a:pPr>
                      <a:r>
                        <a:rPr b="1" lang="en-GB" sz="1100">
                          <a:solidFill>
                            <a:schemeClr val="dk1"/>
                          </a:solidFill>
                        </a:rPr>
                        <a:t>[NEW]</a:t>
                      </a:r>
                      <a:r>
                        <a:rPr lang="en-GB" sz="1100">
                          <a:solidFill>
                            <a:schemeClr val="dk1"/>
                          </a:solidFill>
                        </a:rPr>
                        <a:t> </a:t>
                      </a:r>
                      <a:r>
                        <a:rPr lang="en-GB" sz="1100"/>
                        <a:t>Production and dissemination standards for Ocean Forecasting.</a:t>
                      </a:r>
                      <a:endParaRPr sz="1100"/>
                    </a:p>
                  </a:txBody>
                  <a:tcPr marT="0" marB="0" marR="0" marL="720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rtl="0" algn="l">
                        <a:spcBef>
                          <a:spcPts val="0"/>
                        </a:spcBef>
                        <a:spcAft>
                          <a:spcPts val="0"/>
                        </a:spcAft>
                        <a:buNone/>
                      </a:pPr>
                      <a:r>
                        <a:rPr lang="en-GB" sz="1100"/>
                        <a:t>On track.</a:t>
                      </a:r>
                      <a:r>
                        <a:rPr lang="en-GB" sz="1100"/>
                        <a:t> Lacking in requirements and biology. Progress with WMO RRR. [OCG, BioEco, Co-Design]</a:t>
                      </a:r>
                      <a:endParaRPr sz="1100"/>
                    </a:p>
                  </a:txBody>
                  <a:tcPr marT="0" marB="0" marR="0" marL="720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rtl="0" algn="l">
                        <a:spcBef>
                          <a:spcPts val="0"/>
                        </a:spcBef>
                        <a:spcAft>
                          <a:spcPts val="0"/>
                        </a:spcAft>
                        <a:buNone/>
                      </a:pPr>
                      <a:r>
                        <a:t/>
                      </a:r>
                      <a:endParaRPr sz="1200"/>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r>
              <a:tr h="384000">
                <a:tc>
                  <a:txBody>
                    <a:bodyPr/>
                    <a:lstStyle/>
                    <a:p>
                      <a:pPr indent="0" lvl="0" marL="0" rtl="0" algn="ctr">
                        <a:spcBef>
                          <a:spcPts val="0"/>
                        </a:spcBef>
                        <a:spcAft>
                          <a:spcPts val="0"/>
                        </a:spcAft>
                        <a:buClr>
                          <a:schemeClr val="dk1"/>
                        </a:buClr>
                        <a:buSzPts val="1100"/>
                        <a:buFont typeface="Arial"/>
                        <a:buNone/>
                      </a:pPr>
                      <a:r>
                        <a:rPr lang="en-GB" sz="1200">
                          <a:solidFill>
                            <a:schemeClr val="dk1"/>
                          </a:solidFill>
                        </a:rPr>
                        <a:t>9</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rtl="0" algn="l">
                        <a:spcBef>
                          <a:spcPts val="0"/>
                        </a:spcBef>
                        <a:spcAft>
                          <a:spcPts val="0"/>
                        </a:spcAft>
                        <a:buNone/>
                      </a:pPr>
                      <a:r>
                        <a:rPr b="1" lang="en-GB" sz="1100">
                          <a:solidFill>
                            <a:schemeClr val="dk1"/>
                          </a:solidFill>
                        </a:rPr>
                        <a:t>[NEW]</a:t>
                      </a:r>
                      <a:r>
                        <a:rPr lang="en-GB" sz="1100">
                          <a:solidFill>
                            <a:schemeClr val="dk1"/>
                          </a:solidFill>
                        </a:rPr>
                        <a:t> </a:t>
                      </a:r>
                      <a:r>
                        <a:rPr lang="en-GB" sz="1100"/>
                        <a:t>BioEco EOV data availability</a:t>
                      </a:r>
                      <a:endParaRPr sz="1100"/>
                    </a:p>
                  </a:txBody>
                  <a:tcPr marT="0" marB="0" marR="0" marL="720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rtl="0" algn="l">
                        <a:spcBef>
                          <a:spcPts val="0"/>
                        </a:spcBef>
                        <a:spcAft>
                          <a:spcPts val="0"/>
                        </a:spcAft>
                        <a:buNone/>
                      </a:pPr>
                      <a:r>
                        <a:rPr lang="en-GB" sz="1100"/>
                        <a:t>On </a:t>
                      </a:r>
                      <a:r>
                        <a:rPr lang="en-GB" sz="1100">
                          <a:extLst>
                            <a:ext uri="http://customooxmlschemas.google.com/">
                              <go:slidesCustomData xmlns:go="http://customooxmlschemas.google.com/" textRoundtripDataId="18"/>
                            </a:ext>
                          </a:extLst>
                        </a:rPr>
                        <a:t>track</a:t>
                      </a:r>
                      <a:r>
                        <a:rPr lang="en-GB" sz="1100"/>
                        <a:t>. 50~60%</a:t>
                      </a:r>
                      <a:endParaRPr sz="1100"/>
                    </a:p>
                  </a:txBody>
                  <a:tcPr marT="0" marB="0" marR="0" marL="720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rtl="0" algn="l">
                        <a:spcBef>
                          <a:spcPts val="0"/>
                        </a:spcBef>
                        <a:spcAft>
                          <a:spcPts val="0"/>
                        </a:spcAft>
                        <a:buNone/>
                      </a:pPr>
                      <a:r>
                        <a:t/>
                      </a:r>
                      <a:endParaRPr sz="1200"/>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r>
              <a:tr h="655625">
                <a:tc>
                  <a:txBody>
                    <a:bodyPr/>
                    <a:lstStyle/>
                    <a:p>
                      <a:pPr indent="0" lvl="0" marL="0" rtl="0" algn="ctr">
                        <a:spcBef>
                          <a:spcPts val="0"/>
                        </a:spcBef>
                        <a:spcAft>
                          <a:spcPts val="0"/>
                        </a:spcAft>
                        <a:buClr>
                          <a:schemeClr val="dk1"/>
                        </a:buClr>
                        <a:buSzPts val="1100"/>
                        <a:buFont typeface="Arial"/>
                        <a:buNone/>
                      </a:pPr>
                      <a:r>
                        <a:rPr lang="en-GB" sz="1200">
                          <a:solidFill>
                            <a:schemeClr val="dk1"/>
                          </a:solidFill>
                        </a:rPr>
                        <a:t>8</a:t>
                      </a:r>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rtl="0" algn="l">
                        <a:spcBef>
                          <a:spcPts val="0"/>
                        </a:spcBef>
                        <a:spcAft>
                          <a:spcPts val="0"/>
                        </a:spcAft>
                        <a:buNone/>
                      </a:pPr>
                      <a:r>
                        <a:rPr b="1" lang="en-GB" sz="1100">
                          <a:solidFill>
                            <a:schemeClr val="dk1"/>
                          </a:solidFill>
                        </a:rPr>
                        <a:t>[NEW]</a:t>
                      </a:r>
                      <a:r>
                        <a:rPr lang="en-GB" sz="1100">
                          <a:solidFill>
                            <a:schemeClr val="dk1"/>
                          </a:solidFill>
                        </a:rPr>
                        <a:t> </a:t>
                      </a:r>
                      <a:r>
                        <a:rPr lang="en-GB" sz="1100"/>
                        <a:t>BGC data products</a:t>
                      </a:r>
                      <a:endParaRPr sz="1100"/>
                    </a:p>
                  </a:txBody>
                  <a:tcPr marT="0" marB="0" marR="0" marL="720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rtl="0" algn="l">
                        <a:spcBef>
                          <a:spcPts val="0"/>
                        </a:spcBef>
                        <a:spcAft>
                          <a:spcPts val="0"/>
                        </a:spcAft>
                        <a:buNone/>
                      </a:pPr>
                      <a:r>
                        <a:rPr lang="en-GB" sz="1100"/>
                        <a:t>GLODAP and SOCAT mature, but lack sustained funding. Ship-based BGC time-series data product development on track. Global Ocean Oxygen Atlas development on track (roadmap published, Steering Committee formed and kick-off meeting took place). [BGC]</a:t>
                      </a:r>
                      <a:endParaRPr sz="1100"/>
                    </a:p>
                  </a:txBody>
                  <a:tcPr marT="0" marB="0" marR="0" marL="720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c>
                  <a:txBody>
                    <a:bodyPr/>
                    <a:lstStyle/>
                    <a:p>
                      <a:pPr indent="0" lvl="0" marL="0" rtl="0" algn="l">
                        <a:spcBef>
                          <a:spcPts val="0"/>
                        </a:spcBef>
                        <a:spcAft>
                          <a:spcPts val="0"/>
                        </a:spcAft>
                        <a:buNone/>
                      </a:pPr>
                      <a:r>
                        <a:t/>
                      </a:r>
                      <a:endParaRPr sz="1200"/>
                    </a:p>
                  </a:txBody>
                  <a:tcPr marT="91425" marB="91425"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0F0F0"/>
                    </a:solidFill>
                  </a:tcPr>
                </a:tc>
              </a:tr>
            </a:tbl>
          </a:graphicData>
        </a:graphic>
      </p:graphicFrame>
      <p:sp>
        <p:nvSpPr>
          <p:cNvPr id="182" name="Google Shape;182;g216bb1a2444_4_15"/>
          <p:cNvSpPr/>
          <p:nvPr/>
        </p:nvSpPr>
        <p:spPr>
          <a:xfrm>
            <a:off x="11675525" y="1761650"/>
            <a:ext cx="199500" cy="189600"/>
          </a:xfrm>
          <a:prstGeom prst="ellipse">
            <a:avLst/>
          </a:prstGeom>
          <a:solidFill>
            <a:srgbClr val="6AA84F"/>
          </a:solidFill>
          <a:ln cap="flat" cmpd="sng" w="9525">
            <a:solidFill>
              <a:srgbClr val="3333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216bb1a2444_4_15"/>
          <p:cNvSpPr/>
          <p:nvPr/>
        </p:nvSpPr>
        <p:spPr>
          <a:xfrm>
            <a:off x="11675525" y="3411505"/>
            <a:ext cx="199500" cy="189600"/>
          </a:xfrm>
          <a:prstGeom prst="ellipse">
            <a:avLst/>
          </a:prstGeom>
          <a:solidFill>
            <a:srgbClr val="FFFF00"/>
          </a:solidFill>
          <a:ln cap="flat" cmpd="sng" w="9525">
            <a:solidFill>
              <a:srgbClr val="3333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216bb1a2444_4_15"/>
          <p:cNvSpPr/>
          <p:nvPr/>
        </p:nvSpPr>
        <p:spPr>
          <a:xfrm>
            <a:off x="11675525" y="3807008"/>
            <a:ext cx="199500" cy="189600"/>
          </a:xfrm>
          <a:prstGeom prst="ellipse">
            <a:avLst/>
          </a:prstGeom>
          <a:solidFill>
            <a:srgbClr val="FFFF00"/>
          </a:solidFill>
          <a:ln cap="flat" cmpd="sng" w="9525">
            <a:solidFill>
              <a:srgbClr val="3333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216bb1a2444_4_15"/>
          <p:cNvSpPr/>
          <p:nvPr/>
        </p:nvSpPr>
        <p:spPr>
          <a:xfrm>
            <a:off x="11675525" y="4697925"/>
            <a:ext cx="199500" cy="189600"/>
          </a:xfrm>
          <a:prstGeom prst="ellipse">
            <a:avLst/>
          </a:prstGeom>
          <a:solidFill>
            <a:srgbClr val="6AA84F"/>
          </a:solidFill>
          <a:ln cap="flat" cmpd="sng" w="9525">
            <a:solidFill>
              <a:srgbClr val="3333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216bb1a2444_4_15"/>
          <p:cNvSpPr/>
          <p:nvPr/>
        </p:nvSpPr>
        <p:spPr>
          <a:xfrm>
            <a:off x="11675525" y="2849800"/>
            <a:ext cx="199500" cy="189600"/>
          </a:xfrm>
          <a:prstGeom prst="ellipse">
            <a:avLst/>
          </a:prstGeom>
          <a:solidFill>
            <a:srgbClr val="FFFF00"/>
          </a:solidFill>
          <a:ln cap="flat" cmpd="sng" w="9525">
            <a:solidFill>
              <a:srgbClr val="3333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216bb1a2444_4_15"/>
          <p:cNvSpPr/>
          <p:nvPr/>
        </p:nvSpPr>
        <p:spPr>
          <a:xfrm>
            <a:off x="11675525" y="4248080"/>
            <a:ext cx="199500" cy="189600"/>
          </a:xfrm>
          <a:prstGeom prst="ellipse">
            <a:avLst/>
          </a:prstGeom>
          <a:solidFill>
            <a:srgbClr val="FF0000"/>
          </a:solidFill>
          <a:ln cap="flat" cmpd="sng" w="9525">
            <a:solidFill>
              <a:srgbClr val="3333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216bb1a2444_4_15"/>
          <p:cNvSpPr/>
          <p:nvPr/>
        </p:nvSpPr>
        <p:spPr>
          <a:xfrm>
            <a:off x="11675525" y="5112750"/>
            <a:ext cx="199500" cy="189600"/>
          </a:xfrm>
          <a:prstGeom prst="ellipse">
            <a:avLst/>
          </a:prstGeom>
          <a:solidFill>
            <a:srgbClr val="6AA84F"/>
          </a:solidFill>
          <a:ln cap="flat" cmpd="sng" w="9525">
            <a:solidFill>
              <a:srgbClr val="3333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216bb1a2444_4_15"/>
          <p:cNvSpPr/>
          <p:nvPr/>
        </p:nvSpPr>
        <p:spPr>
          <a:xfrm>
            <a:off x="11675525" y="5457600"/>
            <a:ext cx="199500" cy="189600"/>
          </a:xfrm>
          <a:prstGeom prst="ellipse">
            <a:avLst/>
          </a:prstGeom>
          <a:solidFill>
            <a:srgbClr val="6AA84F"/>
          </a:solidFill>
          <a:ln cap="flat" cmpd="sng" w="9525">
            <a:solidFill>
              <a:srgbClr val="3333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216bb1a2444_4_15"/>
          <p:cNvSpPr/>
          <p:nvPr/>
        </p:nvSpPr>
        <p:spPr>
          <a:xfrm>
            <a:off x="11675525" y="5977425"/>
            <a:ext cx="199500" cy="189600"/>
          </a:xfrm>
          <a:prstGeom prst="ellipse">
            <a:avLst/>
          </a:prstGeom>
          <a:solidFill>
            <a:srgbClr val="6AA84F"/>
          </a:solidFill>
          <a:ln cap="flat" cmpd="sng" w="9525">
            <a:solidFill>
              <a:srgbClr val="3333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216bb1a2444_4_15"/>
          <p:cNvSpPr/>
          <p:nvPr/>
        </p:nvSpPr>
        <p:spPr>
          <a:xfrm>
            <a:off x="11675525" y="2239855"/>
            <a:ext cx="199500" cy="189600"/>
          </a:xfrm>
          <a:prstGeom prst="ellipse">
            <a:avLst/>
          </a:prstGeom>
          <a:solidFill>
            <a:srgbClr val="FF0000"/>
          </a:solidFill>
          <a:ln cap="flat" cmpd="sng" w="9525">
            <a:solidFill>
              <a:srgbClr val="3333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232fc6d334e_0_416"/>
          <p:cNvSpPr txBox="1"/>
          <p:nvPr>
            <p:ph idx="12" type="sldNum"/>
          </p:nvPr>
        </p:nvSpPr>
        <p:spPr>
          <a:xfrm>
            <a:off x="11250150" y="6492875"/>
            <a:ext cx="257700" cy="189600"/>
          </a:xfrm>
          <a:prstGeom prst="rect">
            <a:avLst/>
          </a:prstGeom>
        </p:spPr>
        <p:txBody>
          <a:bodyPr anchorCtr="0" anchor="t" bIns="0" lIns="0" spcFirstLastPara="1" rIns="0" wrap="square" tIns="0">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198" name="Google Shape;198;g232fc6d334e_0_416"/>
          <p:cNvSpPr txBox="1"/>
          <p:nvPr>
            <p:ph idx="1" type="body"/>
          </p:nvPr>
        </p:nvSpPr>
        <p:spPr>
          <a:xfrm>
            <a:off x="720725" y="1444800"/>
            <a:ext cx="6786300" cy="4577700"/>
          </a:xfrm>
          <a:prstGeom prst="rect">
            <a:avLst/>
          </a:prstGeom>
        </p:spPr>
        <p:txBody>
          <a:bodyPr anchorCtr="0" anchor="t" bIns="0" lIns="0" spcFirstLastPara="1" rIns="0" wrap="square" tIns="0">
            <a:noAutofit/>
          </a:bodyPr>
          <a:lstStyle/>
          <a:p>
            <a:pPr indent="-342900" lvl="0" marL="457200" rtl="0" algn="l">
              <a:spcBef>
                <a:spcPts val="0"/>
              </a:spcBef>
              <a:spcAft>
                <a:spcPts val="0"/>
              </a:spcAft>
              <a:buClr>
                <a:schemeClr val="dk1"/>
              </a:buClr>
              <a:buSzPts val="1800"/>
              <a:buChar char="●"/>
            </a:pPr>
            <a:r>
              <a:rPr lang="en-GB">
                <a:solidFill>
                  <a:schemeClr val="dk1"/>
                </a:solidFill>
              </a:rPr>
              <a:t>FAIR data principles are not </a:t>
            </a:r>
            <a:r>
              <a:rPr lang="en-GB">
                <a:solidFill>
                  <a:schemeClr val="dk1"/>
                </a:solidFill>
              </a:rPr>
              <a:t>uniformly</a:t>
            </a:r>
            <a:r>
              <a:rPr lang="en-GB">
                <a:solidFill>
                  <a:schemeClr val="dk1"/>
                </a:solidFill>
              </a:rPr>
              <a:t> implemented in global networks and need endorsement and support. This includes real-time data sharing across ALL network etc.</a:t>
            </a:r>
            <a:endParaRPr>
              <a:solidFill>
                <a:schemeClr val="dk1"/>
              </a:solidFill>
            </a:endParaRPr>
          </a:p>
          <a:p>
            <a:pPr indent="0" lvl="0" marL="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Enhanced resources and support for data management activities.</a:t>
            </a:r>
            <a:endParaRPr>
              <a:solidFill>
                <a:schemeClr val="dk1"/>
              </a:solidFill>
            </a:endParaRPr>
          </a:p>
          <a:p>
            <a:pPr indent="0" lvl="0" marL="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BioEco resources </a:t>
            </a:r>
            <a:r>
              <a:rPr lang="en-GB">
                <a:solidFill>
                  <a:schemeClr val="dk1"/>
                </a:solidFill>
              </a:rPr>
              <a:t>for</a:t>
            </a:r>
            <a:r>
              <a:rPr lang="en-GB">
                <a:solidFill>
                  <a:schemeClr val="dk1"/>
                </a:solidFill>
              </a:rPr>
              <a:t> activities depleted </a:t>
            </a:r>
            <a:r>
              <a:rPr lang="en-GB">
                <a:solidFill>
                  <a:schemeClr val="dk1"/>
                </a:solidFill>
              </a:rPr>
              <a:t>amongst</a:t>
            </a:r>
            <a:r>
              <a:rPr lang="en-GB">
                <a:solidFill>
                  <a:schemeClr val="dk1"/>
                </a:solidFill>
              </a:rPr>
              <a:t> others, restricting the work that is able to be accomplished [BioEco portal work, IPO etc.].</a:t>
            </a:r>
            <a:endParaRPr>
              <a:solidFill>
                <a:schemeClr val="dk1"/>
              </a:solidFill>
            </a:endParaRPr>
          </a:p>
          <a:p>
            <a:pPr indent="0" lvl="0" marL="0" rtl="0" algn="l">
              <a:spcBef>
                <a:spcPts val="0"/>
              </a:spcBef>
              <a:spcAft>
                <a:spcPts val="0"/>
              </a:spcAft>
              <a:buNone/>
            </a:pPr>
            <a:r>
              <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Metadata management gaps across the networks and panels are stagnant. More support is needed to ensure successful integration of other network metadata into OceanOPS and the support of other panels.</a:t>
            </a:r>
            <a:endParaRPr>
              <a:solidFill>
                <a:schemeClr val="dk1"/>
              </a:solidFill>
            </a:endParaRPr>
          </a:p>
        </p:txBody>
      </p:sp>
      <p:sp>
        <p:nvSpPr>
          <p:cNvPr id="199" name="Google Shape;199;g232fc6d334e_0_416"/>
          <p:cNvSpPr txBox="1"/>
          <p:nvPr>
            <p:ph type="title"/>
          </p:nvPr>
        </p:nvSpPr>
        <p:spPr>
          <a:xfrm>
            <a:off x="720725" y="722325"/>
            <a:ext cx="7441800" cy="5748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GB">
                <a:extLst>
                  <a:ext uri="http://customooxmlschemas.google.com/">
                    <go:slidesCustomData xmlns:go="http://customooxmlschemas.google.com/" textRoundtripDataId="19"/>
                  </a:ext>
                </a:extLst>
              </a:rPr>
              <a:t>Major </a:t>
            </a:r>
            <a:r>
              <a:rPr lang="en-GB"/>
              <a:t>challenges</a:t>
            </a:r>
            <a:endParaRPr/>
          </a:p>
        </p:txBody>
      </p:sp>
      <p:pic>
        <p:nvPicPr>
          <p:cNvPr id="200" name="Google Shape;200;g232fc6d334e_0_416"/>
          <p:cNvPicPr preferRelativeResize="0"/>
          <p:nvPr/>
        </p:nvPicPr>
        <p:blipFill rotWithShape="1">
          <a:blip r:embed="rId3">
            <a:alphaModFix/>
          </a:blip>
          <a:srcRect b="0" l="50994" r="12564" t="0"/>
          <a:stretch/>
        </p:blipFill>
        <p:spPr>
          <a:xfrm>
            <a:off x="8428500" y="0"/>
            <a:ext cx="3763502" cy="68580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232fc6d334e_0_424"/>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1800"/>
              <a:buNone/>
            </a:pPr>
            <a:r>
              <a:rPr lang="en-GB"/>
              <a:t>Potential actions/</a:t>
            </a:r>
            <a:r>
              <a:rPr lang="en-GB">
                <a:extLst>
                  <a:ext uri="http://customooxmlschemas.google.com/">
                    <go:slidesCustomData xmlns:go="http://customooxmlschemas.google.com/" textRoundtripDataId="20"/>
                  </a:ext>
                </a:extLst>
              </a:rPr>
              <a:t>decisions</a:t>
            </a:r>
            <a:endParaRPr/>
          </a:p>
        </p:txBody>
      </p:sp>
      <p:sp>
        <p:nvSpPr>
          <p:cNvPr id="206" name="Google Shape;206;g232fc6d334e_0_424"/>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207" name="Google Shape;207;g232fc6d334e_0_424"/>
          <p:cNvSpPr txBox="1"/>
          <p:nvPr>
            <p:ph idx="1" type="body"/>
          </p:nvPr>
        </p:nvSpPr>
        <p:spPr>
          <a:xfrm>
            <a:off x="720725" y="1444950"/>
            <a:ext cx="7434600" cy="4786200"/>
          </a:xfrm>
          <a:prstGeom prst="rect">
            <a:avLst/>
          </a:prstGeom>
          <a:noFill/>
          <a:ln>
            <a:noFill/>
          </a:ln>
        </p:spPr>
        <p:txBody>
          <a:bodyPr anchorCtr="0" anchor="t" bIns="0" lIns="0" spcFirstLastPara="1" rIns="0" wrap="square" tIns="0">
            <a:noAutofit/>
          </a:bodyPr>
          <a:lstStyle/>
          <a:p>
            <a:pPr indent="-342900" lvl="0" marL="457200" rtl="0" algn="l">
              <a:lnSpc>
                <a:spcPct val="100000"/>
              </a:lnSpc>
              <a:spcBef>
                <a:spcPts val="0"/>
              </a:spcBef>
              <a:spcAft>
                <a:spcPts val="0"/>
              </a:spcAft>
              <a:buClr>
                <a:schemeClr val="dk1"/>
              </a:buClr>
              <a:buSzPts val="1800"/>
              <a:buChar char="●"/>
            </a:pPr>
            <a:r>
              <a:rPr lang="en-GB">
                <a:solidFill>
                  <a:schemeClr val="dk1"/>
                </a:solidFill>
              </a:rPr>
              <a:t>Expand data flow mapping to include products and national data centers.</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GB">
                <a:solidFill>
                  <a:schemeClr val="dk1"/>
                </a:solidFill>
              </a:rPr>
              <a:t>Publish and implement data strategy across the OCG global ocean observing networks and into</a:t>
            </a:r>
            <a:r>
              <a:rPr lang="en-GB">
                <a:solidFill>
                  <a:schemeClr val="dk1"/>
                </a:solidFill>
              </a:rPr>
              <a:t> WMO WIS 2.0 and IODE/ODIS efforts.</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GB">
                <a:solidFill>
                  <a:schemeClr val="dk1"/>
                </a:solidFill>
              </a:rPr>
              <a:t>Utilize Horizon Europe projects “MARine COastal BiOdiversity Long-term Observations” and “Blueprint for Integrated Ocean Science” to advance data delivery, data flows and metadata specifications of biological data.</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GB">
                <a:solidFill>
                  <a:schemeClr val="dk1"/>
                </a:solidFill>
              </a:rPr>
              <a:t>How do we leverage and bring together global and coastal data challenges across all GOOS disciplines?</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GB">
                <a:solidFill>
                  <a:schemeClr val="dk1"/>
                </a:solidFill>
              </a:rPr>
              <a:t>How do we incentivise publicly open data sharing among the community, improve adoption of data management best practices and what resources would be required?</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342900" lvl="0" marL="457200" rtl="0" algn="l">
              <a:lnSpc>
                <a:spcPct val="100000"/>
              </a:lnSpc>
              <a:spcBef>
                <a:spcPts val="0"/>
              </a:spcBef>
              <a:spcAft>
                <a:spcPts val="0"/>
              </a:spcAft>
              <a:buClr>
                <a:schemeClr val="dk1"/>
              </a:buClr>
              <a:buSzPts val="1800"/>
              <a:buChar char="●"/>
            </a:pPr>
            <a:r>
              <a:rPr lang="en-GB">
                <a:solidFill>
                  <a:schemeClr val="dk1"/>
                </a:solidFill>
              </a:rPr>
              <a:t>How do we incentivise support for data activities [processing, metadata etc.] or collaboration with other initiatives?</a:t>
            </a:r>
            <a:endParaRPr>
              <a:solidFill>
                <a:schemeClr val="dk1"/>
              </a:solidFill>
              <a:highlight>
                <a:srgbClr val="FFFF00"/>
              </a:highlight>
            </a:endParaRPr>
          </a:p>
        </p:txBody>
      </p:sp>
      <p:pic>
        <p:nvPicPr>
          <p:cNvPr id="208" name="Google Shape;208;g232fc6d334e_0_424"/>
          <p:cNvPicPr preferRelativeResize="0"/>
          <p:nvPr/>
        </p:nvPicPr>
        <p:blipFill rotWithShape="1">
          <a:blip r:embed="rId3">
            <a:alphaModFix/>
          </a:blip>
          <a:srcRect b="0" l="9215" r="51670" t="0"/>
          <a:stretch/>
        </p:blipFill>
        <p:spPr>
          <a:xfrm>
            <a:off x="8428500" y="0"/>
            <a:ext cx="4024627" cy="68579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Collins, Forest</dc:creator>
</cp:coreProperties>
</file>