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67" r:id="rId14"/>
    <p:sldId id="268"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Montserrat" panose="00000500000000000000" pitchFamily="2" charset="0"/>
      <p:regular r:id="rId21"/>
      <p:bold r:id="rId22"/>
      <p:italic r:id="rId23"/>
      <p:boldItalic r:id="rId24"/>
    </p:embeddedFont>
    <p:embeddedFont>
      <p:font typeface="Quattrocento Sans" panose="020B0502050000020003" pitchFamily="34" charset="0"/>
      <p:regular r:id="rId25"/>
      <p:bold r:id="rId26"/>
      <p:italic r:id="rId27"/>
      <p:boldItalic r:id="rId28"/>
    </p:embeddedFont>
    <p:embeddedFont>
      <p:font typeface="Source Sans Pro" panose="020B0503030403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i7uXqvGqe8uuS2dCeSlYB4hiDSn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353" autoAdjust="0"/>
  </p:normalViewPr>
  <p:slideViewPr>
    <p:cSldViewPr snapToGrid="0">
      <p:cViewPr varScale="1">
        <p:scale>
          <a:sx n="62" d="100"/>
          <a:sy n="62" d="100"/>
        </p:scale>
        <p:origin x="88" y="56"/>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én Martín Míguez" userId="b6566dbf-1c7b-443f-a6b5-ea9bcdd8535a" providerId="ADAL" clId="{A86C6B98-ABA5-4B5F-B4B1-8D92BF21FDD8}"/>
    <pc:docChg chg="custSel modSld">
      <pc:chgData name="Belén Martín Míguez" userId="b6566dbf-1c7b-443f-a6b5-ea9bcdd8535a" providerId="ADAL" clId="{A86C6B98-ABA5-4B5F-B4B1-8D92BF21FDD8}" dt="2023-04-25T12:10:20.927" v="1" actId="22"/>
      <pc:docMkLst>
        <pc:docMk/>
      </pc:docMkLst>
      <pc:sldChg chg="addSp delSp mod">
        <pc:chgData name="Belén Martín Míguez" userId="b6566dbf-1c7b-443f-a6b5-ea9bcdd8535a" providerId="ADAL" clId="{A86C6B98-ABA5-4B5F-B4B1-8D92BF21FDD8}" dt="2023-04-25T12:10:20.927" v="1" actId="22"/>
        <pc:sldMkLst>
          <pc:docMk/>
          <pc:sldMk cId="0" sldId="257"/>
        </pc:sldMkLst>
        <pc:picChg chg="add">
          <ac:chgData name="Belén Martín Míguez" userId="b6566dbf-1c7b-443f-a6b5-ea9bcdd8535a" providerId="ADAL" clId="{A86C6B98-ABA5-4B5F-B4B1-8D92BF21FDD8}" dt="2023-04-25T12:10:20.927" v="1" actId="22"/>
          <ac:picMkLst>
            <pc:docMk/>
            <pc:sldMk cId="0" sldId="257"/>
            <ac:picMk id="3" creationId="{144B8AD3-045F-3BE1-9513-049CB638351B}"/>
          </ac:picMkLst>
        </pc:picChg>
        <pc:picChg chg="del">
          <ac:chgData name="Belén Martín Míguez" userId="b6566dbf-1c7b-443f-a6b5-ea9bcdd8535a" providerId="ADAL" clId="{A86C6B98-ABA5-4B5F-B4B1-8D92BF21FDD8}" dt="2023-04-25T12:10:18.907" v="0" actId="478"/>
          <ac:picMkLst>
            <pc:docMk/>
            <pc:sldMk cId="0" sldId="257"/>
            <ac:picMk id="120"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rive.google.com/drive/folders/1PCw056I1k9SZ9YbuFwA_0rj1_nArzDGS?usp=share_lin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b="0" i="0" u="none" strike="noStrike" baseline="0" dirty="0">
                <a:solidFill>
                  <a:srgbClr val="211D1E"/>
                </a:solidFill>
                <a:latin typeface="Source Sans Pro" panose="020B0503030403020204" pitchFamily="34" charset="0"/>
              </a:rPr>
              <a:t>The activities under this strategic objective respond to the need to work towards an integrated global system, where design maximises impact. </a:t>
            </a:r>
            <a:r>
              <a:rPr lang="en-GB" sz="1800" b="0" i="0" u="none" strike="noStrike" baseline="0" dirty="0">
                <a:solidFill>
                  <a:srgbClr val="211D1E"/>
                </a:solidFill>
                <a:highlight>
                  <a:srgbClr val="FFFF00"/>
                </a:highlight>
                <a:latin typeface="Source Sans Pro" panose="020B0503030403020204" pitchFamily="34" charset="0"/>
              </a:rPr>
              <a:t>The only clearly-stated global GOOS design responds to climate and is not yet fully integrated.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800" b="0" i="0" u="none" strike="noStrike" baseline="0" dirty="0">
              <a:solidFill>
                <a:srgbClr val="211D1E"/>
              </a:solidFill>
              <a:highlight>
                <a:srgbClr val="FFFF00"/>
              </a:highligh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800" b="0" i="0" u="none" strike="noStrike" baseline="0" dirty="0">
              <a:solidFill>
                <a:srgbClr val="211D1E"/>
              </a:solidFill>
              <a:highlight>
                <a:srgbClr val="FFFF00"/>
              </a:highligh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800" b="0" i="0" u="none" strike="noStrike" baseline="0" dirty="0">
              <a:solidFill>
                <a:srgbClr val="211D1E"/>
              </a:solidFill>
              <a:highlight>
                <a:srgbClr val="FFFF00"/>
              </a:highligh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800" b="0" i="0" u="none" strike="noStrike" baseline="0" dirty="0">
              <a:solidFill>
                <a:srgbClr val="211D1E"/>
              </a:solidFill>
              <a:highlight>
                <a:srgbClr val="FFFF00"/>
              </a:highligh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800" b="0" i="0" u="none" strike="noStrike" baseline="0" dirty="0">
              <a:solidFill>
                <a:srgbClr val="211D1E"/>
              </a:solidFill>
              <a:highlight>
                <a:srgbClr val="FFFF00"/>
              </a:highlight>
              <a:latin typeface="Source Sans Pro" panose="020B0503030403020204" pitchFamily="34" charset="0"/>
            </a:endParaRPr>
          </a:p>
          <a:p>
            <a:pPr marL="336550" lvl="0" indent="-241300" algn="l" rtl="0">
              <a:lnSpc>
                <a:spcPct val="100000"/>
              </a:lnSpc>
              <a:spcBef>
                <a:spcPts val="567"/>
              </a:spcBef>
              <a:spcAft>
                <a:spcPts val="0"/>
              </a:spcAft>
              <a:buSzPts val="1500"/>
              <a:buFont typeface="Arial"/>
              <a:buNone/>
            </a:pPr>
            <a:r>
              <a:rPr lang="en-GB" sz="1800" dirty="0"/>
              <a:t>(reminder for us, not to read aloud)</a:t>
            </a:r>
          </a:p>
          <a:p>
            <a:pPr marL="457200" lvl="0" indent="-228600" algn="l" rtl="0">
              <a:lnSpc>
                <a:spcPct val="100000"/>
              </a:lnSpc>
              <a:spcBef>
                <a:spcPts val="0"/>
              </a:spcBef>
              <a:spcAft>
                <a:spcPts val="0"/>
              </a:spcAft>
              <a:buSzPts val="1400"/>
              <a:buNone/>
            </a:pPr>
            <a:endParaRPr lang="en-GB" sz="1800" b="0" i="0" dirty="0">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en-GB" sz="1800" b="0" i="0" dirty="0">
                <a:solidFill>
                  <a:srgbClr val="000000"/>
                </a:solidFill>
                <a:latin typeface="Arial"/>
                <a:ea typeface="Arial"/>
                <a:cs typeface="Arial"/>
                <a:sym typeface="Arial"/>
              </a:rPr>
              <a:t>Aims of the SO Reporting:</a:t>
            </a:r>
            <a:br>
              <a:rPr lang="en-GB" sz="1800" b="0" i="0" dirty="0">
                <a:solidFill>
                  <a:srgbClr val="000000"/>
                </a:solidFill>
                <a:latin typeface="Calibri"/>
                <a:ea typeface="Calibri"/>
                <a:cs typeface="Calibri"/>
                <a:sym typeface="Calibri"/>
              </a:rPr>
            </a:br>
            <a:endParaRPr lang="en-GB" sz="1800" b="0" i="0" dirty="0">
              <a:solidFill>
                <a:srgbClr val="000000"/>
              </a:solidFill>
              <a:latin typeface="Calibri"/>
              <a:ea typeface="Calibri"/>
              <a:cs typeface="Calibri"/>
              <a:sym typeface="Calibri"/>
            </a:endParaRPr>
          </a:p>
          <a:p>
            <a:pPr marL="457200" lvl="0" indent="-228600" algn="l" rtl="0">
              <a:lnSpc>
                <a:spcPct val="100000"/>
              </a:lnSpc>
              <a:spcBef>
                <a:spcPts val="0"/>
              </a:spcBef>
              <a:spcAft>
                <a:spcPts val="0"/>
              </a:spcAft>
              <a:buSzPts val="1400"/>
              <a:buFont typeface="Arial"/>
              <a:buChar char="•"/>
            </a:pPr>
            <a:r>
              <a:rPr lang="en-GB" sz="1800" b="0" i="0" dirty="0">
                <a:solidFill>
                  <a:srgbClr val="242424"/>
                </a:solidFill>
                <a:latin typeface="Arial"/>
                <a:ea typeface="Arial"/>
                <a:cs typeface="Arial"/>
                <a:sym typeface="Arial"/>
              </a:rPr>
              <a:t>Provide to the SC a view of progress after 4 years of development in the line of the 2030 Strategy, receive input, ideas, and advice on priorities.</a:t>
            </a:r>
            <a:endParaRPr lang="en-GB" sz="1800" b="0" i="0" dirty="0">
              <a:solidFill>
                <a:srgbClr val="242424"/>
              </a:solidFill>
              <a:latin typeface="Calibri"/>
              <a:ea typeface="Calibri"/>
              <a:cs typeface="Calibri"/>
              <a:sym typeface="Calibri"/>
            </a:endParaRPr>
          </a:p>
          <a:p>
            <a:pPr marL="457200" lvl="0" indent="-228600" algn="l" rtl="0">
              <a:lnSpc>
                <a:spcPct val="100000"/>
              </a:lnSpc>
              <a:spcBef>
                <a:spcPts val="0"/>
              </a:spcBef>
              <a:spcAft>
                <a:spcPts val="0"/>
              </a:spcAft>
              <a:buSzPts val="1400"/>
              <a:buFont typeface="Arial"/>
              <a:buChar char="•"/>
            </a:pPr>
            <a:r>
              <a:rPr lang="en-GB" sz="1800" b="0" i="0" dirty="0">
                <a:solidFill>
                  <a:srgbClr val="242424"/>
                </a:solidFill>
                <a:latin typeface="Arial"/>
                <a:ea typeface="Arial"/>
                <a:cs typeface="Arial"/>
                <a:sym typeface="Arial"/>
              </a:rPr>
              <a:t>Find areas for better collaboration or combined action, remove dormant actions, evaluate progress, gaps, next steps, complete actions/add actions, integrate and work with the Ocean Decade Programmes</a:t>
            </a:r>
            <a:endParaRPr lang="en-GB" sz="1800" b="0" i="0" dirty="0">
              <a:solidFill>
                <a:srgbClr val="242424"/>
              </a:solidFill>
              <a:latin typeface="Calibri"/>
              <a:ea typeface="Calibri"/>
              <a:cs typeface="Calibri"/>
              <a:sym typeface="Calibri"/>
            </a:endParaRPr>
          </a:p>
          <a:p>
            <a:pPr marL="457200" lvl="0" indent="-228600" algn="l" rtl="0">
              <a:lnSpc>
                <a:spcPct val="100000"/>
              </a:lnSpc>
              <a:spcBef>
                <a:spcPts val="0"/>
              </a:spcBef>
              <a:spcAft>
                <a:spcPts val="0"/>
              </a:spcAft>
              <a:buSzPts val="1400"/>
              <a:buFont typeface="Arial"/>
              <a:buChar char="•"/>
            </a:pPr>
            <a:r>
              <a:rPr lang="en-GB" sz="1800" b="0" i="0" dirty="0">
                <a:solidFill>
                  <a:srgbClr val="242424"/>
                </a:solidFill>
                <a:latin typeface="Arial"/>
                <a:ea typeface="Arial"/>
                <a:cs typeface="Arial"/>
                <a:sym typeface="Arial"/>
              </a:rPr>
              <a:t>Opportunity through discussion to identify key questions, barriers and opportunities across GOOS – are the outcomes defined in 2019 still relevant, do we have the right structure and focus?</a:t>
            </a:r>
            <a:endParaRPr lang="en-GB" sz="1800" b="0" i="0" dirty="0">
              <a:solidFill>
                <a:srgbClr val="242424"/>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r>
              <a:rPr lang="en-GB" sz="1800" b="0" i="0" dirty="0">
                <a:solidFill>
                  <a:srgbClr val="242424"/>
                </a:solidFill>
                <a:latin typeface="Arial"/>
                <a:ea typeface="Arial"/>
                <a:cs typeface="Arial"/>
                <a:sym typeface="Arial"/>
              </a:rPr>
              <a:t> </a:t>
            </a:r>
            <a:endParaRPr lang="en-GB" sz="1800" b="0" i="0" dirty="0">
              <a:solidFill>
                <a:srgbClr val="242424"/>
              </a:solidFill>
              <a:latin typeface="Calibri"/>
              <a:ea typeface="Calibri"/>
              <a:cs typeface="Calibri"/>
              <a:sym typeface="Calibri"/>
            </a:endParaRPr>
          </a:p>
          <a:p>
            <a:pPr marL="457200" lvl="0" indent="-228600" algn="l" rtl="0">
              <a:lnSpc>
                <a:spcPct val="100000"/>
              </a:lnSpc>
              <a:spcBef>
                <a:spcPts val="0"/>
              </a:spcBef>
              <a:spcAft>
                <a:spcPts val="0"/>
              </a:spcAft>
              <a:buSzPts val="1400"/>
              <a:buFont typeface="Arial"/>
              <a:buAutoNum type="arabicPeriod"/>
            </a:pPr>
            <a:r>
              <a:rPr lang="en-GB" sz="1800" b="0" i="0" dirty="0">
                <a:solidFill>
                  <a:srgbClr val="242424"/>
                </a:solidFill>
                <a:latin typeface="Arial"/>
                <a:ea typeface="Arial"/>
                <a:cs typeface="Arial"/>
                <a:sym typeface="Arial"/>
              </a:rPr>
              <a:t>Outline PPTs for each SO in this </a:t>
            </a:r>
            <a:r>
              <a:rPr lang="en-GB" sz="1800" b="0" i="0" u="sng" dirty="0">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folder</a:t>
            </a:r>
            <a:r>
              <a:rPr lang="en-GB" sz="1800" b="0" i="0" dirty="0">
                <a:solidFill>
                  <a:srgbClr val="242424"/>
                </a:solidFill>
                <a:latin typeface="Arial"/>
                <a:ea typeface="Arial"/>
                <a:cs typeface="Arial"/>
                <a:sym typeface="Arial"/>
              </a:rPr>
              <a:t> this week, the PPTs (10 or 15 slides/minutes depending on the  MAX to give to help gather the information – achievements, assessment of where GOOS is, next steps, and questions/insights/suggested changes</a:t>
            </a:r>
            <a:endParaRPr lang="en-GB" sz="1800" b="0" i="0" dirty="0">
              <a:solidFill>
                <a:srgbClr val="242424"/>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lang="en-GB" sz="18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800" b="0" i="0" u="none" strike="noStrike" baseline="0" dirty="0">
              <a:solidFill>
                <a:srgbClr val="211D1E"/>
              </a:solidFill>
              <a:highlight>
                <a:srgbClr val="FFFF00"/>
              </a:highlight>
              <a:latin typeface="Montserrat" panose="00000500000000000000" pitchFamily="2" charset="0"/>
            </a:endParaRPr>
          </a:p>
          <a:p>
            <a:pPr marL="0" lvl="0" indent="0" algn="l" rtl="0">
              <a:lnSpc>
                <a:spcPct val="100000"/>
              </a:lnSpc>
              <a:spcBef>
                <a:spcPts val="0"/>
              </a:spcBef>
              <a:spcAft>
                <a:spcPts val="0"/>
              </a:spcAft>
              <a:buSzPts val="1400"/>
              <a:buNone/>
            </a:pPr>
            <a:endParaRPr dirty="0"/>
          </a:p>
        </p:txBody>
      </p:sp>
      <p:sp>
        <p:nvSpPr>
          <p:cNvPr id="108" name="Google Shape;10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39700" lvl="0" indent="0" algn="l" rtl="0">
              <a:spcBef>
                <a:spcPts val="0"/>
              </a:spcBef>
              <a:spcAft>
                <a:spcPts val="0"/>
              </a:spcAft>
              <a:buSzPts val="1400"/>
              <a:buNone/>
            </a:pPr>
            <a:r>
              <a:rPr lang="en-GB"/>
              <a:t>BIOECO input---Can </a:t>
            </a:r>
            <a:r>
              <a:rPr lang="en-GB" dirty="0"/>
              <a:t>we map out how the different GOOS components interact to implement GOOS 2030 strategy to ID common activities that involve more than meetings? If so, how could these be funded? Relevant also for 3, how do we prioritize with limited funding?</a:t>
            </a:r>
            <a:endParaRPr dirty="0"/>
          </a:p>
        </p:txBody>
      </p:sp>
      <p:sp>
        <p:nvSpPr>
          <p:cNvPr id="188" name="Google Shape;18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This slide does not really need explanation beyond saying that OOPC leads most of this, and this shows that there is a bias towards climate/physical variables. But in fact, there are many other activities taking place lead by BGC and </a:t>
            </a:r>
            <a:r>
              <a:rPr lang="en-GB" dirty="0" err="1"/>
              <a:t>BioEco</a:t>
            </a:r>
            <a:r>
              <a:rPr lang="en-GB" dirty="0"/>
              <a:t> that probably need to be better reflected. Obviously, even if these activities are lead on paper, by OOPC, most of them are in partnership with OCG and the BGC and </a:t>
            </a:r>
            <a:r>
              <a:rPr lang="en-GB" dirty="0" err="1"/>
              <a:t>BioEco</a:t>
            </a:r>
            <a:r>
              <a:rPr lang="en-GB" dirty="0"/>
              <a:t> panels. Thanks to them for the input they provided.</a:t>
            </a:r>
          </a:p>
          <a:p>
            <a:pPr marL="0" lvl="0" indent="0" algn="l" rtl="0">
              <a:spcBef>
                <a:spcPts val="0"/>
              </a:spcBef>
              <a:spcAft>
                <a:spcPts val="0"/>
              </a:spcAft>
              <a:buNone/>
            </a:pPr>
            <a:endParaRPr lang="en-GB" dirty="0"/>
          </a:p>
          <a:p>
            <a:pPr marL="0" lvl="0" indent="0" algn="l" rtl="0">
              <a:lnSpc>
                <a:spcPct val="100000"/>
              </a:lnSpc>
              <a:spcBef>
                <a:spcPts val="0"/>
              </a:spcBef>
              <a:spcAft>
                <a:spcPts val="0"/>
              </a:spcAft>
              <a:buSzPts val="1400"/>
              <a:buNone/>
            </a:pPr>
            <a:r>
              <a:rPr lang="en-GB" dirty="0">
                <a:solidFill>
                  <a:srgbClr val="FF0000"/>
                </a:solidFill>
              </a:rPr>
              <a:t>---</a:t>
            </a:r>
            <a:r>
              <a:rPr lang="en-GB" dirty="0">
                <a:solidFill>
                  <a:srgbClr val="FF0000"/>
                </a:solidFill>
                <a:sym typeface="Wingdings" panose="05000000000000000000" pitchFamily="2" charset="2"/>
              </a:rPr>
              <a:t> comment from </a:t>
            </a:r>
            <a:r>
              <a:rPr lang="en-GB" dirty="0" err="1">
                <a:solidFill>
                  <a:srgbClr val="FF0000"/>
                </a:solidFill>
                <a:sym typeface="Wingdings" panose="05000000000000000000" pitchFamily="2" charset="2"/>
              </a:rPr>
              <a:t>BioECO</a:t>
            </a:r>
            <a:r>
              <a:rPr lang="en-GB" dirty="0">
                <a:solidFill>
                  <a:srgbClr val="FF0000"/>
                </a:solidFill>
                <a:sym typeface="Wingdings" panose="05000000000000000000" pitchFamily="2" charset="2"/>
              </a:rPr>
              <a:t>----</a:t>
            </a:r>
            <a:r>
              <a:rPr lang="en-GB" dirty="0">
                <a:solidFill>
                  <a:srgbClr val="FF0000"/>
                </a:solidFill>
              </a:rPr>
              <a:t>May be necessary to point out that there is no lead by BIOECO, which is a big gap, there has been development of </a:t>
            </a:r>
            <a:r>
              <a:rPr lang="en-GB" dirty="0" err="1">
                <a:solidFill>
                  <a:srgbClr val="FF0000"/>
                </a:solidFill>
              </a:rPr>
              <a:t>BioEco</a:t>
            </a:r>
            <a:r>
              <a:rPr lang="en-GB" dirty="0">
                <a:solidFill>
                  <a:srgbClr val="FF0000"/>
                </a:solidFill>
              </a:rPr>
              <a:t> EOVs providing guidance of what variables need to be observed in this space, how do we guide update? (BIOECO PANEL INPUT]</a:t>
            </a:r>
          </a:p>
        </p:txBody>
      </p:sp>
      <p:sp>
        <p:nvSpPr>
          <p:cNvPr id="115" name="Google Shape;115;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YOU CANNOT GO INTO DETAILS HERE!!! I would say very briefly that the requirements for climate, reflected in the ECVs, have been updated and published, and this concerns the three panels, that there are efforts to provide clarity and “easy of use” to the EOV framework (new templates, paper), and that there are also a number of activities well developed and looking at different aspects of the observing system and providing recommendations: boundary currents, air-sea fluxes , carbon flux blueprint… and that it is all connected to the development of the Observing Co-Design programme, and you jump to the third slide (Observing Co-Design) and explain that there has been a very strong mobilization and that, if successful, Observing Co-Design programme could be fulfilling many of the activities under this strategic objective, leveraging other efforts.</a:t>
            </a:r>
          </a:p>
          <a:p>
            <a:pPr marL="0" lvl="0" indent="0" algn="l" rtl="0">
              <a:lnSpc>
                <a:spcPct val="100000"/>
              </a:lnSpc>
              <a:spcBef>
                <a:spcPts val="0"/>
              </a:spcBef>
              <a:spcAft>
                <a:spcPts val="0"/>
              </a:spcAft>
              <a:buSzPts val="1400"/>
              <a:buNone/>
            </a:pPr>
            <a:endParaRPr dirty="0"/>
          </a:p>
        </p:txBody>
      </p:sp>
      <p:sp>
        <p:nvSpPr>
          <p:cNvPr id="123" name="Google Shape;1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514350" lvl="0" indent="-285750" algn="l" rtl="0">
              <a:lnSpc>
                <a:spcPct val="100000"/>
              </a:lnSpc>
              <a:spcBef>
                <a:spcPts val="0"/>
              </a:spcBef>
              <a:spcAft>
                <a:spcPts val="0"/>
              </a:spcAft>
              <a:buClr>
                <a:schemeClr val="dk2"/>
              </a:buClr>
              <a:buSzPts val="1800"/>
              <a:buFont typeface="Arial"/>
              <a:buChar char="•"/>
            </a:pPr>
            <a:endParaRPr sz="2400" dirty="0"/>
          </a:p>
        </p:txBody>
      </p:sp>
      <p:sp>
        <p:nvSpPr>
          <p:cNvPr id="131" name="Google Shape;13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e12d642e7c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514350" lvl="0" indent="-285750" algn="l" rtl="0">
              <a:lnSpc>
                <a:spcPct val="100000"/>
              </a:lnSpc>
              <a:spcBef>
                <a:spcPts val="0"/>
              </a:spcBef>
              <a:spcAft>
                <a:spcPts val="0"/>
              </a:spcAft>
              <a:buClr>
                <a:schemeClr val="dk2"/>
              </a:buClr>
              <a:buSzPts val="1800"/>
              <a:buFont typeface="Arial"/>
              <a:buChar char="•"/>
            </a:pPr>
            <a:endParaRPr sz="2400" dirty="0"/>
          </a:p>
        </p:txBody>
      </p:sp>
      <p:sp>
        <p:nvSpPr>
          <p:cNvPr id="139" name="Google Shape;139;g1e12d642e7c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17123db2da_0_2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42900" lvl="0" indent="-254000" algn="l" rtl="0">
              <a:lnSpc>
                <a:spcPct val="100000"/>
              </a:lnSpc>
              <a:spcBef>
                <a:spcPts val="567"/>
              </a:spcBef>
              <a:spcAft>
                <a:spcPts val="0"/>
              </a:spcAft>
              <a:buClr>
                <a:schemeClr val="lt1"/>
              </a:buClr>
              <a:buSzPts val="1400"/>
              <a:buFont typeface="Arial"/>
              <a:buNone/>
            </a:pPr>
            <a:r>
              <a:rPr lang="en-GB" sz="1800" dirty="0">
                <a:highlight>
                  <a:srgbClr val="0000FF"/>
                </a:highlight>
              </a:rPr>
              <a:t>So now, how far have be got towards the achievements of the 4 outcomes for this strategic objective that you see there? The assessment was “tempered” (we had been too optimistic) after the preparatory meeting we had a couple of weeks ago and after receiving feedback from </a:t>
            </a:r>
            <a:r>
              <a:rPr lang="en-GB" sz="1800" dirty="0" err="1">
                <a:highlight>
                  <a:srgbClr val="0000FF"/>
                </a:highlight>
              </a:rPr>
              <a:t>BioEco</a:t>
            </a:r>
            <a:r>
              <a:rPr lang="en-GB" sz="1800" dirty="0">
                <a:highlight>
                  <a:srgbClr val="0000FF"/>
                </a:highlight>
              </a:rPr>
              <a:t>. </a:t>
            </a:r>
          </a:p>
          <a:p>
            <a:pPr marL="342900" lvl="0" indent="-254000" algn="l" rtl="0">
              <a:lnSpc>
                <a:spcPct val="100000"/>
              </a:lnSpc>
              <a:spcBef>
                <a:spcPts val="567"/>
              </a:spcBef>
              <a:spcAft>
                <a:spcPts val="0"/>
              </a:spcAft>
              <a:buClr>
                <a:schemeClr val="lt1"/>
              </a:buClr>
              <a:buSzPts val="1400"/>
              <a:buFont typeface="Arial"/>
              <a:buNone/>
            </a:pPr>
            <a:endParaRPr lang="en-GB" sz="1800" dirty="0">
              <a:highlight>
                <a:srgbClr val="0000FF"/>
              </a:highlight>
            </a:endParaRPr>
          </a:p>
          <a:p>
            <a:pPr marL="342900" lvl="0" indent="-254000" algn="l" rtl="0">
              <a:lnSpc>
                <a:spcPct val="100000"/>
              </a:lnSpc>
              <a:spcBef>
                <a:spcPts val="567"/>
              </a:spcBef>
              <a:spcAft>
                <a:spcPts val="0"/>
              </a:spcAft>
              <a:buClr>
                <a:schemeClr val="lt1"/>
              </a:buClr>
              <a:buSzPts val="1400"/>
              <a:buFont typeface="Arial"/>
              <a:buNone/>
            </a:pPr>
            <a:endParaRPr sz="1800" dirty="0">
              <a:highlight>
                <a:srgbClr val="0000FF"/>
              </a:highlight>
            </a:endParaRPr>
          </a:p>
          <a:p>
            <a:pPr marL="336550" lvl="0" indent="-241300" algn="l" rtl="0">
              <a:lnSpc>
                <a:spcPct val="100000"/>
              </a:lnSpc>
              <a:spcBef>
                <a:spcPts val="567"/>
              </a:spcBef>
              <a:spcAft>
                <a:spcPts val="0"/>
              </a:spcAft>
              <a:buSzPts val="1500"/>
              <a:buFont typeface="Arial"/>
              <a:buNone/>
            </a:pPr>
            <a:endParaRPr lang="en-GB" sz="1800" dirty="0">
              <a:highlight>
                <a:srgbClr val="0000FF"/>
              </a:highlight>
            </a:endParaRPr>
          </a:p>
          <a:p>
            <a:pPr marL="336550" lvl="0" indent="-241300" algn="l" rtl="0">
              <a:lnSpc>
                <a:spcPct val="100000"/>
              </a:lnSpc>
              <a:spcBef>
                <a:spcPts val="567"/>
              </a:spcBef>
              <a:spcAft>
                <a:spcPts val="0"/>
              </a:spcAft>
              <a:buSzPts val="1500"/>
              <a:buFont typeface="Arial"/>
              <a:buNone/>
            </a:pPr>
            <a:endParaRPr lang="en-GB" sz="1800" dirty="0">
              <a:highlight>
                <a:srgbClr val="0000FF"/>
              </a:highlight>
            </a:endParaRPr>
          </a:p>
          <a:p>
            <a:pPr marL="336550" lvl="0" indent="-241300" algn="l" rtl="0">
              <a:lnSpc>
                <a:spcPct val="100000"/>
              </a:lnSpc>
              <a:spcBef>
                <a:spcPts val="567"/>
              </a:spcBef>
              <a:spcAft>
                <a:spcPts val="0"/>
              </a:spcAft>
              <a:buSzPts val="1500"/>
              <a:buFont typeface="Arial"/>
              <a:buNone/>
            </a:pPr>
            <a:endParaRPr lang="en-GB" sz="1800" dirty="0">
              <a:highlight>
                <a:srgbClr val="0000FF"/>
              </a:highlight>
            </a:endParaRPr>
          </a:p>
          <a:p>
            <a:pPr marL="336550" lvl="0" indent="-241300" algn="l" rtl="0">
              <a:lnSpc>
                <a:spcPct val="100000"/>
              </a:lnSpc>
              <a:spcBef>
                <a:spcPts val="567"/>
              </a:spcBef>
              <a:spcAft>
                <a:spcPts val="0"/>
              </a:spcAft>
              <a:buSzPts val="1500"/>
              <a:buFont typeface="Arial"/>
              <a:buNone/>
            </a:pPr>
            <a:endParaRPr lang="en-GB" sz="1800" dirty="0">
              <a:highlight>
                <a:srgbClr val="0000FF"/>
              </a:highlight>
            </a:endParaRPr>
          </a:p>
          <a:p>
            <a:pPr marL="336550" lvl="0" indent="-241300" algn="l" rtl="0">
              <a:lnSpc>
                <a:spcPct val="100000"/>
              </a:lnSpc>
              <a:spcBef>
                <a:spcPts val="567"/>
              </a:spcBef>
              <a:spcAft>
                <a:spcPts val="0"/>
              </a:spcAft>
              <a:buSzPts val="1500"/>
              <a:buFont typeface="Arial"/>
              <a:buNone/>
            </a:pPr>
            <a:endParaRPr lang="en-GB" sz="1800" dirty="0">
              <a:highlight>
                <a:srgbClr val="0000FF"/>
              </a:highlight>
            </a:endParaRPr>
          </a:p>
          <a:p>
            <a:pPr marL="336550" lvl="0" indent="-241300" algn="l" rtl="0">
              <a:lnSpc>
                <a:spcPct val="100000"/>
              </a:lnSpc>
              <a:spcBef>
                <a:spcPts val="567"/>
              </a:spcBef>
              <a:spcAft>
                <a:spcPts val="0"/>
              </a:spcAft>
              <a:buSzPts val="1500"/>
              <a:buFont typeface="Arial"/>
              <a:buNone/>
            </a:pPr>
            <a:endParaRPr lang="en-GB" sz="1800" dirty="0">
              <a:highlight>
                <a:srgbClr val="0000FF"/>
              </a:highlight>
            </a:endParaRPr>
          </a:p>
          <a:p>
            <a:pPr marL="336550" lvl="0" indent="-241300" algn="l" rtl="0">
              <a:lnSpc>
                <a:spcPct val="100000"/>
              </a:lnSpc>
              <a:spcBef>
                <a:spcPts val="567"/>
              </a:spcBef>
              <a:spcAft>
                <a:spcPts val="0"/>
              </a:spcAft>
              <a:buSzPts val="1500"/>
              <a:buFont typeface="Arial"/>
              <a:buNone/>
            </a:pPr>
            <a:r>
              <a:rPr lang="en-GB" sz="1800" dirty="0">
                <a:highlight>
                  <a:srgbClr val="0000FF"/>
                </a:highlight>
              </a:rPr>
              <a:t>Just some extra NOTES</a:t>
            </a:r>
            <a:endParaRPr sz="1800" dirty="0">
              <a:highlight>
                <a:srgbClr val="0000FF"/>
              </a:highlight>
            </a:endParaRPr>
          </a:p>
          <a:p>
            <a:pPr marL="457200" lvl="0" indent="-228600" algn="l" rtl="0">
              <a:lnSpc>
                <a:spcPct val="100000"/>
              </a:lnSpc>
              <a:spcBef>
                <a:spcPts val="0"/>
              </a:spcBef>
              <a:spcAft>
                <a:spcPts val="0"/>
              </a:spcAft>
              <a:buSzPts val="1400"/>
              <a:buNone/>
            </a:pPr>
            <a:r>
              <a:rPr lang="en-GB" sz="2800" b="0" i="0" dirty="0">
                <a:solidFill>
                  <a:srgbClr val="242424"/>
                </a:solidFill>
                <a:latin typeface="Quattrocento Sans"/>
                <a:ea typeface="Quattrocento Sans"/>
                <a:cs typeface="Quattrocento Sans"/>
                <a:sym typeface="Quattrocento Sans"/>
              </a:rPr>
              <a:t>TPOS:</a:t>
            </a:r>
            <a:endParaRPr dirty="0"/>
          </a:p>
          <a:p>
            <a:pPr marL="457200" lvl="0" indent="-228600" algn="l" rtl="0">
              <a:lnSpc>
                <a:spcPct val="100000"/>
              </a:lnSpc>
              <a:spcBef>
                <a:spcPts val="0"/>
              </a:spcBef>
              <a:spcAft>
                <a:spcPts val="0"/>
              </a:spcAft>
              <a:buSzPts val="1400"/>
              <a:buNone/>
            </a:pPr>
            <a:r>
              <a:rPr lang="en-GB" sz="2800" b="0" i="0" dirty="0">
                <a:solidFill>
                  <a:srgbClr val="242424"/>
                </a:solidFill>
                <a:latin typeface="Quattrocento Sans"/>
                <a:ea typeface="Quattrocento Sans"/>
                <a:cs typeface="Quattrocento Sans"/>
                <a:sym typeface="Quattrocento Sans"/>
              </a:rPr>
              <a:t>TPOS 2020 has completed its mission on re-designing the Topical Pacific Observing System by taking into accounts of </a:t>
            </a:r>
            <a:endParaRPr dirty="0"/>
          </a:p>
          <a:p>
            <a:pPr marL="457200" lvl="0" indent="-228600" algn="l" rtl="0">
              <a:lnSpc>
                <a:spcPct val="100000"/>
              </a:lnSpc>
              <a:spcBef>
                <a:spcPts val="0"/>
              </a:spcBef>
              <a:spcAft>
                <a:spcPts val="0"/>
              </a:spcAft>
              <a:buSzPts val="1400"/>
              <a:buNone/>
            </a:pPr>
            <a:r>
              <a:rPr lang="en-GB" sz="2800" b="0" i="0" dirty="0">
                <a:solidFill>
                  <a:srgbClr val="242424"/>
                </a:solidFill>
                <a:latin typeface="Quattrocento Sans"/>
                <a:ea typeface="Quattrocento Sans"/>
                <a:cs typeface="Quattrocento Sans"/>
                <a:sym typeface="Quattrocento Sans"/>
              </a:rPr>
              <a:t>(1) the response to the increasing user requirements (both climate, weather and S2S service), </a:t>
            </a:r>
            <a:endParaRPr dirty="0"/>
          </a:p>
          <a:p>
            <a:pPr marL="457200" lvl="0" indent="-228600" algn="l" rtl="0">
              <a:lnSpc>
                <a:spcPct val="100000"/>
              </a:lnSpc>
              <a:spcBef>
                <a:spcPts val="0"/>
              </a:spcBef>
              <a:spcAft>
                <a:spcPts val="0"/>
              </a:spcAft>
              <a:buSzPts val="1400"/>
              <a:buNone/>
            </a:pPr>
            <a:r>
              <a:rPr lang="en-GB" sz="2800" b="0" i="0" dirty="0">
                <a:solidFill>
                  <a:srgbClr val="242424"/>
                </a:solidFill>
                <a:latin typeface="Quattrocento Sans"/>
                <a:ea typeface="Quattrocento Sans"/>
                <a:cs typeface="Quattrocento Sans"/>
                <a:sym typeface="Quattrocento Sans"/>
              </a:rPr>
              <a:t>(2) expanding over the western Pacific Ocean in response to the concerns on typhoon and Asian monsoon monitoring and forecasting, </a:t>
            </a:r>
            <a:endParaRPr dirty="0"/>
          </a:p>
          <a:p>
            <a:pPr marL="457200" lvl="0" indent="-228600" algn="l" rtl="0">
              <a:lnSpc>
                <a:spcPct val="100000"/>
              </a:lnSpc>
              <a:spcBef>
                <a:spcPts val="0"/>
              </a:spcBef>
              <a:spcAft>
                <a:spcPts val="0"/>
              </a:spcAft>
              <a:buSzPts val="1400"/>
              <a:buNone/>
            </a:pPr>
            <a:r>
              <a:rPr lang="en-GB" sz="2800" b="0" i="0" dirty="0">
                <a:solidFill>
                  <a:srgbClr val="242424"/>
                </a:solidFill>
                <a:latin typeface="Quattrocento Sans"/>
                <a:ea typeface="Quattrocento Sans"/>
                <a:cs typeface="Quattrocento Sans"/>
                <a:sym typeface="Quattrocento Sans"/>
              </a:rPr>
              <a:t>(3) enhancing the system integration (double Argo over tropics, in </a:t>
            </a:r>
            <a:r>
              <a:rPr lang="en-GB" sz="2800" b="0" i="0" dirty="0" err="1">
                <a:solidFill>
                  <a:srgbClr val="242424"/>
                </a:solidFill>
                <a:latin typeface="Quattrocento Sans"/>
                <a:ea typeface="Quattrocento Sans"/>
                <a:cs typeface="Quattrocento Sans"/>
                <a:sym typeface="Quattrocento Sans"/>
              </a:rPr>
              <a:t>situ+satellite</a:t>
            </a:r>
            <a:r>
              <a:rPr lang="en-GB" sz="2800" b="0" i="0" dirty="0">
                <a:solidFill>
                  <a:srgbClr val="242424"/>
                </a:solidFill>
                <a:latin typeface="Quattrocento Sans"/>
                <a:ea typeface="Quattrocento Sans"/>
                <a:cs typeface="Quattrocento Sans"/>
                <a:sym typeface="Quattrocento Sans"/>
              </a:rPr>
              <a:t> observation, stronger buoy resolution of ocean mixed layer and air-flux enhancement),</a:t>
            </a:r>
            <a:endParaRPr dirty="0"/>
          </a:p>
          <a:p>
            <a:pPr marL="457200" lvl="0" indent="-228600" algn="l" rtl="0">
              <a:lnSpc>
                <a:spcPct val="100000"/>
              </a:lnSpc>
              <a:spcBef>
                <a:spcPts val="0"/>
              </a:spcBef>
              <a:spcAft>
                <a:spcPts val="0"/>
              </a:spcAft>
              <a:buSzPts val="1400"/>
              <a:buNone/>
            </a:pPr>
            <a:r>
              <a:rPr lang="en-GB" sz="2800" b="0" i="0" dirty="0">
                <a:solidFill>
                  <a:srgbClr val="242424"/>
                </a:solidFill>
                <a:latin typeface="Quattrocento Sans"/>
                <a:ea typeface="Quattrocento Sans"/>
                <a:cs typeface="Quattrocento Sans"/>
                <a:sym typeface="Quattrocento Sans"/>
              </a:rPr>
              <a:t>(4) exploring the new technology (such as sail-drone) and multi-disciplinary observation </a:t>
            </a:r>
            <a:endParaRPr dirty="0"/>
          </a:p>
          <a:p>
            <a:pPr marL="457200" lvl="0" indent="-228600" algn="l" rtl="0">
              <a:lnSpc>
                <a:spcPct val="100000"/>
              </a:lnSpc>
              <a:spcBef>
                <a:spcPts val="0"/>
              </a:spcBef>
              <a:spcAft>
                <a:spcPts val="0"/>
              </a:spcAft>
              <a:buSzPts val="1400"/>
              <a:buNone/>
            </a:pPr>
            <a:r>
              <a:rPr lang="en-GB" sz="2800" b="0" i="0" dirty="0">
                <a:solidFill>
                  <a:srgbClr val="242424"/>
                </a:solidFill>
                <a:latin typeface="Quattrocento Sans"/>
                <a:ea typeface="Quattrocento Sans"/>
                <a:cs typeface="Quattrocento Sans"/>
                <a:sym typeface="Quattrocento Sans"/>
              </a:rPr>
              <a:t>TPOS 2020 is successful in engaging the stakeholders into the re-design process, including NOAA, JAMSTEC/Japan, SOA/China, IRD/France, BMKG/Indonesia and others. This makes the recommendations easily taken by the implementers. Still TPOS 2020 has the weak engagement with the Pacific Island countries, eastern Pacific coastal region. </a:t>
            </a:r>
            <a:endParaRPr dirty="0"/>
          </a:p>
          <a:p>
            <a:pPr marL="457200" lvl="0" indent="-228600" algn="l" rtl="0">
              <a:lnSpc>
                <a:spcPct val="100000"/>
              </a:lnSpc>
              <a:spcBef>
                <a:spcPts val="0"/>
              </a:spcBef>
              <a:spcAft>
                <a:spcPts val="0"/>
              </a:spcAft>
              <a:buSzPts val="1400"/>
              <a:buNone/>
            </a:pPr>
            <a:r>
              <a:rPr lang="en-GB" sz="2800" b="0" i="0" dirty="0">
                <a:solidFill>
                  <a:srgbClr val="242424"/>
                </a:solidFill>
                <a:latin typeface="Quattrocento Sans"/>
                <a:ea typeface="Quattrocento Sans"/>
                <a:cs typeface="Quattrocento Sans"/>
                <a:sym typeface="Quattrocento Sans"/>
              </a:rPr>
              <a:t>It now evolves into its implementing phase, called TPOS. </a:t>
            </a:r>
            <a:endParaRPr dirty="0"/>
          </a:p>
        </p:txBody>
      </p:sp>
      <p:sp>
        <p:nvSpPr>
          <p:cNvPr id="147" name="Google Shape;147;g217123db2da_0_2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9800" marR="0" lvl="0" indent="0" algn="l" defTabSz="914400" rtl="0" eaLnBrk="1" fontAlgn="auto" latinLnBrk="0" hangingPunct="1">
              <a:lnSpc>
                <a:spcPct val="100000"/>
              </a:lnSpc>
              <a:spcBef>
                <a:spcPts val="1800"/>
              </a:spcBef>
              <a:spcAft>
                <a:spcPts val="0"/>
              </a:spcAft>
              <a:buClr>
                <a:schemeClr val="lt1"/>
              </a:buClr>
              <a:buSzPts val="1600"/>
              <a:buFont typeface="Arial"/>
              <a:buNone/>
              <a:tabLst/>
              <a:defRPr/>
            </a:pPr>
            <a:r>
              <a:rPr lang="en-GB" sz="1200" dirty="0">
                <a:highlight>
                  <a:srgbClr val="0000FF"/>
                </a:highlight>
              </a:rPr>
              <a:t>In my opinion, we should focus more on the gaps, in particular in those gaps that we can fix by ourselves more or less confidently. </a:t>
            </a:r>
          </a:p>
          <a:p>
            <a:pPr marL="29800" marR="0" lvl="0" indent="0" algn="l" defTabSz="914400" rtl="0" eaLnBrk="1" fontAlgn="auto" latinLnBrk="0" hangingPunct="1">
              <a:lnSpc>
                <a:spcPct val="100000"/>
              </a:lnSpc>
              <a:spcBef>
                <a:spcPts val="1800"/>
              </a:spcBef>
              <a:spcAft>
                <a:spcPts val="0"/>
              </a:spcAft>
              <a:buClr>
                <a:schemeClr val="lt1"/>
              </a:buClr>
              <a:buSzPts val="1600"/>
              <a:buFont typeface="Arial"/>
              <a:buNone/>
              <a:tabLst/>
              <a:defRPr/>
            </a:pPr>
            <a:r>
              <a:rPr lang="en-GB" sz="1200" dirty="0">
                <a:highlight>
                  <a:srgbClr val="0000FF"/>
                </a:highlight>
              </a:rPr>
              <a:t>Probably the transparency (4) is the outcome which should be more easily “fixed”, if we finalise the EOV paper, update the EOVs specification sheets etc; it is something that requires work, but it is not so dependent on external factors.</a:t>
            </a:r>
          </a:p>
          <a:p>
            <a:pPr marL="29800" marR="0" lvl="0" indent="0" algn="l" defTabSz="914400" rtl="0" eaLnBrk="1" fontAlgn="auto" latinLnBrk="0" hangingPunct="1">
              <a:lnSpc>
                <a:spcPct val="100000"/>
              </a:lnSpc>
              <a:spcBef>
                <a:spcPts val="1800"/>
              </a:spcBef>
              <a:spcAft>
                <a:spcPts val="0"/>
              </a:spcAft>
              <a:buClr>
                <a:schemeClr val="lt1"/>
              </a:buClr>
              <a:buSzPts val="1600"/>
              <a:buFont typeface="Arial"/>
              <a:buNone/>
              <a:tabLst/>
              <a:defRPr/>
            </a:pPr>
            <a:r>
              <a:rPr lang="en-GB" sz="1200" dirty="0">
                <a:highlight>
                  <a:srgbClr val="0000FF"/>
                </a:highlight>
              </a:rPr>
              <a:t>The 1.B (modelling) is, in my view the most original one… I think we do not talk enough about this within GOOS. </a:t>
            </a:r>
            <a:r>
              <a:rPr lang="en-GB" sz="1200" dirty="0" err="1">
                <a:highlight>
                  <a:srgbClr val="0000FF"/>
                </a:highlight>
              </a:rPr>
              <a:t>BioEco</a:t>
            </a:r>
            <a:r>
              <a:rPr lang="en-GB" sz="1200" dirty="0">
                <a:highlight>
                  <a:srgbClr val="0000FF"/>
                </a:highlight>
              </a:rPr>
              <a:t> added a line on this part. </a:t>
            </a:r>
          </a:p>
          <a:p>
            <a:pPr marL="372700" lvl="0" indent="-342900" algn="l" rtl="0">
              <a:lnSpc>
                <a:spcPct val="100000"/>
              </a:lnSpc>
              <a:spcBef>
                <a:spcPts val="1800"/>
              </a:spcBef>
              <a:spcAft>
                <a:spcPts val="0"/>
              </a:spcAft>
              <a:buClr>
                <a:schemeClr val="lt1"/>
              </a:buClr>
              <a:buSzPts val="1600"/>
              <a:buFont typeface="Arial"/>
              <a:buAutoNum type="arabicPeriod"/>
            </a:pPr>
            <a:endParaRPr dirty="0"/>
          </a:p>
        </p:txBody>
      </p:sp>
      <p:sp>
        <p:nvSpPr>
          <p:cNvPr id="155" name="Google Shape;15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9800" lvl="0" indent="0" algn="l" rtl="0">
              <a:lnSpc>
                <a:spcPct val="100000"/>
              </a:lnSpc>
              <a:spcBef>
                <a:spcPts val="1800"/>
              </a:spcBef>
              <a:spcAft>
                <a:spcPts val="0"/>
              </a:spcAft>
              <a:buClr>
                <a:schemeClr val="lt1"/>
              </a:buClr>
              <a:buSzPts val="1600"/>
              <a:buFont typeface="Arial"/>
              <a:buNone/>
            </a:pPr>
            <a:r>
              <a:rPr lang="en-GB" sz="1800" dirty="0">
                <a:solidFill>
                  <a:schemeClr val="lt1"/>
                </a:solidFill>
              </a:rPr>
              <a:t>This slide is a little bit repetitive with the previous one when you read it. The previous ones highlights the gaps and here we say how to solve those gaps. I think you can say read the previous one (gaps) a little bit faster and expand more on the solutions we suggest in the following two slides. I think we can also already indicate what things are more feasible or at least, what things fall under OOPC responsibility.</a:t>
            </a:r>
          </a:p>
          <a:p>
            <a:pPr marL="29800" lvl="0" indent="0" algn="l" rtl="0">
              <a:lnSpc>
                <a:spcPct val="100000"/>
              </a:lnSpc>
              <a:spcBef>
                <a:spcPts val="1800"/>
              </a:spcBef>
              <a:spcAft>
                <a:spcPts val="0"/>
              </a:spcAft>
              <a:buClr>
                <a:schemeClr val="lt1"/>
              </a:buClr>
              <a:buSzPts val="1600"/>
              <a:buFont typeface="Arial"/>
              <a:buNone/>
            </a:pPr>
            <a:endParaRPr lang="en-GB" sz="1800" dirty="0">
              <a:solidFill>
                <a:schemeClr val="lt1"/>
              </a:solidFill>
            </a:endParaRPr>
          </a:p>
          <a:p>
            <a:pPr marL="29800" lvl="0" indent="0" algn="l" rtl="0">
              <a:lnSpc>
                <a:spcPct val="100000"/>
              </a:lnSpc>
              <a:spcBef>
                <a:spcPts val="1800"/>
              </a:spcBef>
              <a:spcAft>
                <a:spcPts val="0"/>
              </a:spcAft>
              <a:buClr>
                <a:schemeClr val="lt1"/>
              </a:buClr>
              <a:buSzPts val="1600"/>
              <a:buFont typeface="Arial"/>
              <a:buNone/>
            </a:pPr>
            <a:r>
              <a:rPr lang="en-GB" sz="1800" dirty="0">
                <a:solidFill>
                  <a:schemeClr val="lt1"/>
                </a:solidFill>
              </a:rPr>
              <a:t>For instance, I think we can do 1 and 4. and get some result. I do not think we can do 2. Number 3 (investment) and everything that has to do with cost-assessment also seems difficult. </a:t>
            </a:r>
          </a:p>
          <a:p>
            <a:pPr marL="29800" lvl="0" indent="0" algn="l" rtl="0">
              <a:lnSpc>
                <a:spcPct val="100000"/>
              </a:lnSpc>
              <a:spcBef>
                <a:spcPts val="1800"/>
              </a:spcBef>
              <a:spcAft>
                <a:spcPts val="0"/>
              </a:spcAft>
              <a:buClr>
                <a:schemeClr val="lt1"/>
              </a:buClr>
              <a:buSzPts val="1600"/>
              <a:buFont typeface="Arial"/>
              <a:buNone/>
            </a:pPr>
            <a:endParaRPr lang="en-GB" sz="1800" dirty="0">
              <a:solidFill>
                <a:schemeClr val="lt1"/>
              </a:solidFill>
            </a:endParaRPr>
          </a:p>
          <a:p>
            <a:pPr marL="29800" lvl="0" indent="0" algn="l" rtl="0">
              <a:lnSpc>
                <a:spcPct val="100000"/>
              </a:lnSpc>
              <a:spcBef>
                <a:spcPts val="1800"/>
              </a:spcBef>
              <a:spcAft>
                <a:spcPts val="0"/>
              </a:spcAft>
              <a:buClr>
                <a:schemeClr val="lt1"/>
              </a:buClr>
              <a:buSzPts val="1600"/>
              <a:buFont typeface="Arial"/>
              <a:buNone/>
            </a:pPr>
            <a:r>
              <a:rPr lang="en-GB" sz="1800" dirty="0">
                <a:solidFill>
                  <a:schemeClr val="lt1"/>
                </a:solidFill>
              </a:rPr>
              <a:t>We should also expect some comment from </a:t>
            </a:r>
            <a:r>
              <a:rPr lang="en-GB" sz="1800" dirty="0" err="1">
                <a:solidFill>
                  <a:schemeClr val="lt1"/>
                </a:solidFill>
              </a:rPr>
              <a:t>BioEco</a:t>
            </a:r>
            <a:r>
              <a:rPr lang="en-GB" sz="1800" dirty="0">
                <a:solidFill>
                  <a:schemeClr val="lt1"/>
                </a:solidFill>
              </a:rPr>
              <a:t> and BGC here, they should have things to say also under 1!!! </a:t>
            </a:r>
          </a:p>
          <a:p>
            <a:pPr marL="29800" lvl="0" indent="0" algn="l" rtl="0">
              <a:lnSpc>
                <a:spcPct val="100000"/>
              </a:lnSpc>
              <a:spcBef>
                <a:spcPts val="1800"/>
              </a:spcBef>
              <a:spcAft>
                <a:spcPts val="0"/>
              </a:spcAft>
              <a:buClr>
                <a:schemeClr val="lt1"/>
              </a:buClr>
              <a:buSzPts val="1600"/>
              <a:buFont typeface="Arial"/>
              <a:buNone/>
            </a:pPr>
            <a:endParaRPr dirty="0"/>
          </a:p>
        </p:txBody>
      </p:sp>
      <p:sp>
        <p:nvSpPr>
          <p:cNvPr id="163" name="Google Shape;16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9800" lvl="0" indent="0" algn="l" rtl="0">
              <a:lnSpc>
                <a:spcPct val="100000"/>
              </a:lnSpc>
              <a:spcBef>
                <a:spcPts val="1800"/>
              </a:spcBef>
              <a:spcAft>
                <a:spcPts val="0"/>
              </a:spcAft>
              <a:buClr>
                <a:schemeClr val="lt1"/>
              </a:buClr>
              <a:buSzPts val="1600"/>
              <a:buFont typeface="Arial"/>
              <a:buNone/>
            </a:pPr>
            <a:r>
              <a:rPr lang="en-GB" dirty="0"/>
              <a:t>I really see 3, as kind of far away. 4 seems more feasible, but we must make sure BGC is happy about it (providing their requirements and embarking in the RRR process). Same with ETOOFS. They should be providing requirements for ocean mesoscale forecasting and real time monitoring, are they willing to do this?</a:t>
            </a:r>
            <a:endParaRPr dirty="0"/>
          </a:p>
        </p:txBody>
      </p:sp>
      <p:sp>
        <p:nvSpPr>
          <p:cNvPr id="171" name="Google Shape;17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7"/>
        <p:cNvGrpSpPr/>
        <p:nvPr/>
      </p:nvGrpSpPr>
      <p:grpSpPr>
        <a:xfrm>
          <a:off x="0" y="0"/>
          <a:ext cx="0" cy="0"/>
          <a:chOff x="0" y="0"/>
          <a:chExt cx="0" cy="0"/>
        </a:xfrm>
      </p:grpSpPr>
      <p:sp>
        <p:nvSpPr>
          <p:cNvPr id="18" name="Google Shape;18;p7"/>
          <p:cNvSpPr/>
          <p:nvPr/>
        </p:nvSpPr>
        <p:spPr>
          <a:xfrm>
            <a:off x="0" y="1857600"/>
            <a:ext cx="12192000" cy="5000400"/>
          </a:xfrm>
          <a:prstGeom prst="rect">
            <a:avLst/>
          </a:prstGeom>
          <a:solidFill>
            <a:schemeClr val="accent1"/>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7"/>
          <p:cNvSpPr txBox="1">
            <a:spLocks noGrp="1"/>
          </p:cNvSpPr>
          <p:nvPr>
            <p:ph type="ctrTitle"/>
          </p:nvPr>
        </p:nvSpPr>
        <p:spPr>
          <a:xfrm>
            <a:off x="1367999" y="2790000"/>
            <a:ext cx="6877011" cy="1476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
          <p:cNvSpPr txBox="1">
            <a:spLocks noGrp="1"/>
          </p:cNvSpPr>
          <p:nvPr>
            <p:ph type="subTitle" idx="1"/>
          </p:nvPr>
        </p:nvSpPr>
        <p:spPr>
          <a:xfrm>
            <a:off x="1367999" y="4597200"/>
            <a:ext cx="6877012" cy="928268"/>
          </a:xfrm>
          <a:prstGeom prst="rect">
            <a:avLst/>
          </a:prstGeom>
          <a:noFill/>
          <a:ln>
            <a:noFill/>
          </a:ln>
        </p:spPr>
        <p:txBody>
          <a:bodyPr spcFirstLastPara="1" wrap="square" lIns="0" tIns="0" rIns="0" bIns="0" anchor="t" anchorCtr="0">
            <a:noAutofit/>
          </a:bodyPr>
          <a:lstStyle>
            <a:lvl1pPr lvl="0" algn="l">
              <a:lnSpc>
                <a:spcPct val="105000"/>
              </a:lnSpc>
              <a:spcBef>
                <a:spcPts val="0"/>
              </a:spcBef>
              <a:spcAft>
                <a:spcPts val="0"/>
              </a:spcAft>
              <a:buClr>
                <a:schemeClr val="lt1"/>
              </a:buClr>
              <a:buSzPts val="1800"/>
              <a:buNone/>
              <a:defRPr sz="1800" b="1">
                <a:solidFill>
                  <a:schemeClr val="lt1"/>
                </a:solidFill>
              </a:defRPr>
            </a:lvl1pPr>
            <a:lvl2pPr lvl="1" algn="l">
              <a:lnSpc>
                <a:spcPct val="105000"/>
              </a:lnSpc>
              <a:spcBef>
                <a:spcPts val="0"/>
              </a:spcBef>
              <a:spcAft>
                <a:spcPts val="0"/>
              </a:spcAft>
              <a:buClr>
                <a:schemeClr val="lt1"/>
              </a:buClr>
              <a:buSzPts val="1800"/>
              <a:buNone/>
              <a:defRPr sz="1800" b="0">
                <a:solidFill>
                  <a:schemeClr val="lt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1" name="Google Shape;21;p7" descr="Logo&#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368000" y="576000"/>
            <a:ext cx="2970000" cy="838750"/>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and Large Image">
  <p:cSld name="Content and Large Image">
    <p:spTree>
      <p:nvGrpSpPr>
        <p:cNvPr id="1" name="Shape 73"/>
        <p:cNvGrpSpPr/>
        <p:nvPr/>
      </p:nvGrpSpPr>
      <p:grpSpPr>
        <a:xfrm>
          <a:off x="0" y="0"/>
          <a:ext cx="0" cy="0"/>
          <a:chOff x="0" y="0"/>
          <a:chExt cx="0" cy="0"/>
        </a:xfrm>
      </p:grpSpPr>
      <p:sp>
        <p:nvSpPr>
          <p:cNvPr id="74" name="Google Shape;74;p15"/>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5"/>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7" name="Google Shape;77;p15"/>
          <p:cNvSpPr txBox="1">
            <a:spLocks noGrp="1"/>
          </p:cNvSpPr>
          <p:nvPr>
            <p:ph type="body" idx="1"/>
          </p:nvPr>
        </p:nvSpPr>
        <p:spPr>
          <a:xfrm>
            <a:off x="720726" y="1296988"/>
            <a:ext cx="3913200" cy="46164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90000"/>
              </a:lnSpc>
              <a:spcBef>
                <a:spcPts val="1701"/>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5"/>
          <p:cNvSpPr txBox="1">
            <a:spLocks noGrp="1"/>
          </p:cNvSpPr>
          <p:nvPr>
            <p:ph type="title"/>
          </p:nvPr>
        </p:nvSpPr>
        <p:spPr>
          <a:xfrm>
            <a:off x="720726" y="722313"/>
            <a:ext cx="391320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5"/>
          <p:cNvSpPr>
            <a:spLocks noGrp="1"/>
          </p:cNvSpPr>
          <p:nvPr>
            <p:ph type="pic" idx="2"/>
          </p:nvPr>
        </p:nvSpPr>
        <p:spPr>
          <a:xfrm>
            <a:off x="5334000" y="0"/>
            <a:ext cx="6858000" cy="6858000"/>
          </a:xfrm>
          <a:prstGeom prst="rect">
            <a:avLst/>
          </a:prstGeom>
          <a:solidFill>
            <a:srgbClr val="D8D8D8"/>
          </a:solidFill>
          <a:ln>
            <a:noFill/>
          </a:ln>
        </p:spPr>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 Column">
  <p:cSld name="Three Column">
    <p:bg>
      <p:bgPr>
        <a:solidFill>
          <a:schemeClr val="accent1"/>
        </a:solidFill>
        <a:effectLst/>
      </p:bgPr>
    </p:bg>
    <p:spTree>
      <p:nvGrpSpPr>
        <p:cNvPr id="1" name="Shape 80"/>
        <p:cNvGrpSpPr/>
        <p:nvPr/>
      </p:nvGrpSpPr>
      <p:grpSpPr>
        <a:xfrm>
          <a:off x="0" y="0"/>
          <a:ext cx="0" cy="0"/>
          <a:chOff x="0" y="0"/>
          <a:chExt cx="0" cy="0"/>
        </a:xfrm>
      </p:grpSpPr>
      <p:sp>
        <p:nvSpPr>
          <p:cNvPr id="81" name="Google Shape;81;p17"/>
          <p:cNvSpPr/>
          <p:nvPr/>
        </p:nvSpPr>
        <p:spPr>
          <a:xfrm>
            <a:off x="0" y="0"/>
            <a:ext cx="12192000" cy="2314800"/>
          </a:xfrm>
          <a:prstGeom prst="rect">
            <a:avLst/>
          </a:prstGeom>
          <a:solidFill>
            <a:schemeClr val="lt1"/>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 name="Google Shape;82;p17"/>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7"/>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7"/>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7"/>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6" name="Google Shape;86;p17"/>
          <p:cNvSpPr txBox="1">
            <a:spLocks noGrp="1"/>
          </p:cNvSpPr>
          <p:nvPr>
            <p:ph type="body" idx="1"/>
          </p:nvPr>
        </p:nvSpPr>
        <p:spPr>
          <a:xfrm>
            <a:off x="720725" y="1296988"/>
            <a:ext cx="6681600" cy="584200"/>
          </a:xfrm>
          <a:prstGeom prst="rect">
            <a:avLst/>
          </a:prstGeom>
          <a:noFill/>
          <a:ln>
            <a:noFill/>
          </a:ln>
        </p:spPr>
        <p:txBody>
          <a:bodyPr spcFirstLastPara="1" wrap="square" lIns="0" tIns="0" rIns="0" bIns="0" anchor="t" anchorCtr="0">
            <a:noAutofit/>
          </a:bodyPr>
          <a:lstStyle>
            <a:lvl1pPr marL="457200" lvl="0" indent="-228600" algn="l">
              <a:lnSpc>
                <a:spcPct val="105000"/>
              </a:lnSpc>
              <a:spcBef>
                <a:spcPts val="0"/>
              </a:spcBef>
              <a:spcAft>
                <a:spcPts val="0"/>
              </a:spcAft>
              <a:buClr>
                <a:schemeClr val="dk2"/>
              </a:buClr>
              <a:buSzPts val="1800"/>
              <a:buNone/>
              <a:defRPr sz="1800">
                <a:solidFill>
                  <a:schemeClr val="dk2"/>
                </a:solidFill>
              </a:defRPr>
            </a:lvl1pPr>
            <a:lvl2pPr marL="914400" lvl="1" indent="-228600" algn="l">
              <a:lnSpc>
                <a:spcPct val="90000"/>
              </a:lnSpc>
              <a:spcBef>
                <a:spcPts val="0"/>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7"/>
          <p:cNvSpPr txBox="1">
            <a:spLocks noGrp="1"/>
          </p:cNvSpPr>
          <p:nvPr>
            <p:ph type="body" idx="2"/>
          </p:nvPr>
        </p:nvSpPr>
        <p:spPr>
          <a:xfrm>
            <a:off x="720724" y="2728800"/>
            <a:ext cx="3464013" cy="318463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7"/>
          <p:cNvSpPr txBox="1">
            <a:spLocks noGrp="1"/>
          </p:cNvSpPr>
          <p:nvPr>
            <p:ph type="body" idx="3"/>
          </p:nvPr>
        </p:nvSpPr>
        <p:spPr>
          <a:xfrm>
            <a:off x="4363199" y="2728800"/>
            <a:ext cx="3464013" cy="318463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7"/>
          <p:cNvSpPr txBox="1">
            <a:spLocks noGrp="1"/>
          </p:cNvSpPr>
          <p:nvPr>
            <p:ph type="body" idx="4"/>
          </p:nvPr>
        </p:nvSpPr>
        <p:spPr>
          <a:xfrm>
            <a:off x="8005674" y="2728800"/>
            <a:ext cx="3464013" cy="318463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0" name="Google Shape;90;p17"/>
          <p:cNvCxnSpPr/>
          <p:nvPr/>
        </p:nvCxnSpPr>
        <p:spPr>
          <a:xfrm>
            <a:off x="1766400" y="6361716"/>
            <a:ext cx="10425600"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Image">
  <p:cSld name="Section Header Image">
    <p:bg>
      <p:bgPr>
        <a:solidFill>
          <a:schemeClr val="lt1"/>
        </a:solidFill>
        <a:effectLst/>
      </p:bgPr>
    </p:bg>
    <p:spTree>
      <p:nvGrpSpPr>
        <p:cNvPr id="1" name="Shape 91"/>
        <p:cNvGrpSpPr/>
        <p:nvPr/>
      </p:nvGrpSpPr>
      <p:grpSpPr>
        <a:xfrm>
          <a:off x="0" y="0"/>
          <a:ext cx="0" cy="0"/>
          <a:chOff x="0" y="0"/>
          <a:chExt cx="0" cy="0"/>
        </a:xfrm>
      </p:grpSpPr>
      <p:sp>
        <p:nvSpPr>
          <p:cNvPr id="92" name="Google Shape;92;p19"/>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93" name="Google Shape;93;p19"/>
          <p:cNvSpPr>
            <a:spLocks noGrp="1"/>
          </p:cNvSpPr>
          <p:nvPr>
            <p:ph type="pic" idx="2"/>
          </p:nvPr>
        </p:nvSpPr>
        <p:spPr>
          <a:xfrm>
            <a:off x="5334000" y="0"/>
            <a:ext cx="6858000" cy="6858000"/>
          </a:xfrm>
          <a:prstGeom prst="rect">
            <a:avLst/>
          </a:prstGeom>
          <a:solidFill>
            <a:srgbClr val="D8D8D8"/>
          </a:solidFill>
          <a:ln>
            <a:noFill/>
          </a:ln>
        </p:spPr>
      </p:sp>
      <p:sp>
        <p:nvSpPr>
          <p:cNvPr id="94" name="Google Shape;94;p19"/>
          <p:cNvSpPr txBox="1">
            <a:spLocks noGrp="1"/>
          </p:cNvSpPr>
          <p:nvPr>
            <p:ph type="title"/>
          </p:nvPr>
        </p:nvSpPr>
        <p:spPr>
          <a:xfrm>
            <a:off x="720725" y="1296988"/>
            <a:ext cx="4169327" cy="385362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accent1"/>
              </a:buClr>
              <a:buSzPts val="4900"/>
              <a:buFont typeface="Arial"/>
              <a:buNone/>
              <a:defRPr sz="49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Slide">
  <p:cSld name="Quote Slide">
    <p:bg>
      <p:bgPr>
        <a:solidFill>
          <a:schemeClr val="accent1"/>
        </a:solidFill>
        <a:effectLst/>
      </p:bgPr>
    </p:bg>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720725" y="1882800"/>
            <a:ext cx="7740000" cy="2827283"/>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1"/>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1"/>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1"/>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00" name="Google Shape;100;p21"/>
          <p:cNvSpPr txBox="1">
            <a:spLocks noGrp="1"/>
          </p:cNvSpPr>
          <p:nvPr>
            <p:ph type="body" idx="1"/>
          </p:nvPr>
        </p:nvSpPr>
        <p:spPr>
          <a:xfrm>
            <a:off x="720725" y="5065200"/>
            <a:ext cx="7740000" cy="447675"/>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lt1"/>
              </a:buClr>
              <a:buSzPts val="1800"/>
              <a:buFont typeface="Arial"/>
              <a:buChar char="–"/>
              <a:defRPr sz="1800">
                <a:solidFill>
                  <a:schemeClr val="lt1"/>
                </a:solidFill>
              </a:defRPr>
            </a:lvl1pPr>
            <a:lvl2pPr marL="914400" lvl="1" indent="-228600" algn="l">
              <a:lnSpc>
                <a:spcPct val="90000"/>
              </a:lnSpc>
              <a:spcBef>
                <a:spcPts val="0"/>
              </a:spcBef>
              <a:spcAft>
                <a:spcPts val="0"/>
              </a:spcAft>
              <a:buClr>
                <a:schemeClr val="accent3"/>
              </a:buClr>
              <a:buSzPts val="1800"/>
              <a:buNone/>
              <a:defRPr sz="1800"/>
            </a:lvl2pPr>
            <a:lvl3pPr marL="1371600" lvl="2" indent="-228600" algn="l">
              <a:lnSpc>
                <a:spcPct val="100000"/>
              </a:lnSpc>
              <a:spcBef>
                <a:spcPts val="567"/>
              </a:spcBef>
              <a:spcAft>
                <a:spcPts val="0"/>
              </a:spcAft>
              <a:buSzPts val="1800"/>
              <a:buNone/>
              <a:defRPr sz="1800"/>
            </a:lvl3pPr>
            <a:lvl4pPr marL="1828800" lvl="3" indent="-342900" algn="l">
              <a:lnSpc>
                <a:spcPct val="100000"/>
              </a:lnSpc>
              <a:spcBef>
                <a:spcPts val="2835"/>
              </a:spcBef>
              <a:spcAft>
                <a:spcPts val="0"/>
              </a:spcAft>
              <a:buSzPts val="1800"/>
              <a:buChar char="•"/>
              <a:defRPr sz="1800"/>
            </a:lvl4pPr>
            <a:lvl5pPr marL="2286000" lvl="4" indent="-342900" algn="l">
              <a:lnSpc>
                <a:spcPct val="100000"/>
              </a:lnSpc>
              <a:spcBef>
                <a:spcPts val="850"/>
              </a:spcBef>
              <a:spcAft>
                <a:spcPts val="0"/>
              </a:spcAft>
              <a:buSzPts val="1800"/>
              <a:buChar char="•"/>
              <a:defRPr sz="1800"/>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1" name="Google Shape;101;p21"/>
          <p:cNvCxnSpPr/>
          <p:nvPr/>
        </p:nvCxnSpPr>
        <p:spPr>
          <a:xfrm>
            <a:off x="1766400" y="6361716"/>
            <a:ext cx="10425600"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2"/>
        <p:cNvGrpSpPr/>
        <p:nvPr/>
      </p:nvGrpSpPr>
      <p:grpSpPr>
        <a:xfrm>
          <a:off x="0" y="0"/>
          <a:ext cx="0" cy="0"/>
          <a:chOff x="0" y="0"/>
          <a:chExt cx="0" cy="0"/>
        </a:xfrm>
      </p:grpSpPr>
      <p:sp>
        <p:nvSpPr>
          <p:cNvPr id="103" name="Google Shape;103;p23"/>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3"/>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3"/>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losing Slide Image">
  <p:cSld name="Closing Slide Image">
    <p:spTree>
      <p:nvGrpSpPr>
        <p:cNvPr id="1" name="Shape 54"/>
        <p:cNvGrpSpPr/>
        <p:nvPr/>
      </p:nvGrpSpPr>
      <p:grpSpPr>
        <a:xfrm>
          <a:off x="0" y="0"/>
          <a:ext cx="0" cy="0"/>
          <a:chOff x="0" y="0"/>
          <a:chExt cx="0" cy="0"/>
        </a:xfrm>
      </p:grpSpPr>
      <p:sp>
        <p:nvSpPr>
          <p:cNvPr id="55" name="Google Shape;55;p11"/>
          <p:cNvSpPr txBox="1">
            <a:spLocks noGrp="1"/>
          </p:cNvSpPr>
          <p:nvPr>
            <p:ph type="ctrTitle"/>
          </p:nvPr>
        </p:nvSpPr>
        <p:spPr>
          <a:xfrm>
            <a:off x="720725" y="2854801"/>
            <a:ext cx="4073912" cy="10188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1"/>
          <p:cNvSpPr txBox="1">
            <a:spLocks noGrp="1"/>
          </p:cNvSpPr>
          <p:nvPr>
            <p:ph type="subTitle" idx="1"/>
          </p:nvPr>
        </p:nvSpPr>
        <p:spPr>
          <a:xfrm>
            <a:off x="720725" y="3873600"/>
            <a:ext cx="4073912" cy="444600"/>
          </a:xfrm>
          <a:prstGeom prst="rect">
            <a:avLst/>
          </a:prstGeom>
          <a:noFill/>
          <a:ln>
            <a:noFill/>
          </a:ln>
        </p:spPr>
        <p:txBody>
          <a:bodyPr spcFirstLastPara="1" wrap="square" lIns="0" tIns="0" rIns="0" bIns="0" anchor="t" anchorCtr="0">
            <a:noAutofit/>
          </a:bodyPr>
          <a:lstStyle>
            <a:lvl1pPr lvl="0" algn="l">
              <a:lnSpc>
                <a:spcPct val="105000"/>
              </a:lnSpc>
              <a:spcBef>
                <a:spcPts val="0"/>
              </a:spcBef>
              <a:spcAft>
                <a:spcPts val="0"/>
              </a:spcAft>
              <a:buClr>
                <a:schemeClr val="accent2"/>
              </a:buClr>
              <a:buSzPts val="2400"/>
              <a:buNone/>
              <a:defRPr sz="2400" b="0">
                <a:solidFill>
                  <a:schemeClr val="accent2"/>
                </a:solidFill>
              </a:defRPr>
            </a:lvl1pPr>
            <a:lvl2pPr lvl="1" algn="l">
              <a:lnSpc>
                <a:spcPct val="105000"/>
              </a:lnSpc>
              <a:spcBef>
                <a:spcPts val="0"/>
              </a:spcBef>
              <a:spcAft>
                <a:spcPts val="0"/>
              </a:spcAft>
              <a:buClr>
                <a:schemeClr val="accent2"/>
              </a:buClr>
              <a:buSzPts val="2400"/>
              <a:buNone/>
              <a:defRPr sz="2400" b="1">
                <a:solidFill>
                  <a:schemeClr val="accent2"/>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7" name="Google Shape;57;p11"/>
          <p:cNvSpPr>
            <a:spLocks noGrp="1"/>
          </p:cNvSpPr>
          <p:nvPr>
            <p:ph type="pic" idx="2"/>
          </p:nvPr>
        </p:nvSpPr>
        <p:spPr>
          <a:xfrm>
            <a:off x="5287200" y="0"/>
            <a:ext cx="6858000" cy="6858000"/>
          </a:xfrm>
          <a:prstGeom prst="rect">
            <a:avLst/>
          </a:prstGeom>
          <a:solidFill>
            <a:srgbClr val="D8D8D8"/>
          </a:solidFill>
          <a:ln>
            <a:noFill/>
          </a:ln>
        </p:spPr>
      </p:sp>
      <p:pic>
        <p:nvPicPr>
          <p:cNvPr id="58" name="Google Shape;58;p11" descr="Logo&#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20725" y="860400"/>
            <a:ext cx="2970000" cy="838750"/>
          </a:xfrm>
          <a:prstGeom prst="rect">
            <a:avLst/>
          </a:prstGeom>
          <a:noFill/>
          <a:ln>
            <a:noFill/>
          </a:ln>
        </p:spPr>
      </p:pic>
      <p:grpSp>
        <p:nvGrpSpPr>
          <p:cNvPr id="59" name="Google Shape;59;p11"/>
          <p:cNvGrpSpPr/>
          <p:nvPr/>
        </p:nvGrpSpPr>
        <p:grpSpPr>
          <a:xfrm>
            <a:off x="720725" y="5472000"/>
            <a:ext cx="4009268" cy="694945"/>
            <a:chOff x="720725" y="5218493"/>
            <a:chExt cx="4009268" cy="694945"/>
          </a:xfrm>
        </p:grpSpPr>
        <p:pic>
          <p:nvPicPr>
            <p:cNvPr id="60" name="Google Shape;60;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32000" y="5325173"/>
              <a:ext cx="697993" cy="588265"/>
            </a:xfrm>
            <a:prstGeom prst="rect">
              <a:avLst/>
            </a:prstGeom>
            <a:noFill/>
            <a:ln>
              <a:noFill/>
            </a:ln>
          </p:spPr>
        </p:pic>
        <p:pic>
          <p:nvPicPr>
            <p:cNvPr id="61" name="Google Shape;61;p1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867282" y="5309933"/>
              <a:ext cx="826010" cy="603505"/>
            </a:xfrm>
            <a:prstGeom prst="rect">
              <a:avLst/>
            </a:prstGeom>
            <a:noFill/>
            <a:ln>
              <a:noFill/>
            </a:ln>
          </p:spPr>
        </p:pic>
        <p:pic>
          <p:nvPicPr>
            <p:cNvPr id="62" name="Google Shape;62;p1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20725" y="5279453"/>
              <a:ext cx="594361" cy="633985"/>
            </a:xfrm>
            <a:prstGeom prst="rect">
              <a:avLst/>
            </a:prstGeom>
            <a:noFill/>
            <a:ln>
              <a:noFill/>
            </a:ln>
          </p:spPr>
        </p:pic>
        <p:pic>
          <p:nvPicPr>
            <p:cNvPr id="63" name="Google Shape;63;p1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653795" y="5218493"/>
              <a:ext cx="874778" cy="694945"/>
            </a:xfrm>
            <a:prstGeom prst="rect">
              <a:avLst/>
            </a:prstGeom>
            <a:noFill/>
            <a:ln>
              <a:noFill/>
            </a:ln>
          </p:spPr>
        </p:pic>
      </p:grpSp>
    </p:spTree>
    <p:extLst>
      <p:ext uri="{BB962C8B-B14F-4D97-AF65-F5344CB8AC3E}">
        <p14:creationId xmlns:p14="http://schemas.microsoft.com/office/powerpoint/2010/main" val="143703822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2"/>
        <p:cNvGrpSpPr/>
        <p:nvPr/>
      </p:nvGrpSpPr>
      <p:grpSpPr>
        <a:xfrm>
          <a:off x="0" y="0"/>
          <a:ext cx="0" cy="0"/>
          <a:chOff x="0" y="0"/>
          <a:chExt cx="0" cy="0"/>
        </a:xfrm>
      </p:grpSpPr>
      <p:sp>
        <p:nvSpPr>
          <p:cNvPr id="23" name="Google Shape;23;p22"/>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2"/>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7" name="Google Shape;27;p22"/>
          <p:cNvSpPr txBox="1">
            <a:spLocks noGrp="1"/>
          </p:cNvSpPr>
          <p:nvPr>
            <p:ph type="body" idx="1"/>
          </p:nvPr>
        </p:nvSpPr>
        <p:spPr>
          <a:xfrm>
            <a:off x="720725" y="1296988"/>
            <a:ext cx="6681600" cy="584200"/>
          </a:xfrm>
          <a:prstGeom prst="rect">
            <a:avLst/>
          </a:prstGeom>
          <a:noFill/>
          <a:ln>
            <a:noFill/>
          </a:ln>
        </p:spPr>
        <p:txBody>
          <a:bodyPr spcFirstLastPara="1" wrap="square" lIns="0" tIns="0" rIns="0" bIns="0" anchor="t" anchorCtr="0">
            <a:noAutofit/>
          </a:bodyPr>
          <a:lstStyle>
            <a:lvl1pPr marL="457200" lvl="0" indent="-228600" algn="l">
              <a:lnSpc>
                <a:spcPct val="105000"/>
              </a:lnSpc>
              <a:spcBef>
                <a:spcPts val="0"/>
              </a:spcBef>
              <a:spcAft>
                <a:spcPts val="0"/>
              </a:spcAft>
              <a:buClr>
                <a:schemeClr val="dk2"/>
              </a:buClr>
              <a:buSzPts val="1800"/>
              <a:buNone/>
              <a:defRPr sz="1800">
                <a:solidFill>
                  <a:schemeClr val="dk2"/>
                </a:solidFill>
              </a:defRPr>
            </a:lvl1pPr>
            <a:lvl2pPr marL="914400" lvl="1" indent="-228600" algn="l">
              <a:lnSpc>
                <a:spcPct val="90000"/>
              </a:lnSpc>
              <a:spcBef>
                <a:spcPts val="0"/>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14"/>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4"/>
          <p:cNvSpPr txBox="1">
            <a:spLocks noGrp="1"/>
          </p:cNvSpPr>
          <p:nvPr>
            <p:ph type="body" idx="1"/>
          </p:nvPr>
        </p:nvSpPr>
        <p:spPr>
          <a:xfrm>
            <a:off x="720723" y="1296988"/>
            <a:ext cx="4729162" cy="46164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90000"/>
              </a:lnSpc>
              <a:spcBef>
                <a:spcPts val="1701"/>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4"/>
          <p:cNvSpPr txBox="1">
            <a:spLocks noGrp="1"/>
          </p:cNvSpPr>
          <p:nvPr>
            <p:ph type="body" idx="2"/>
          </p:nvPr>
        </p:nvSpPr>
        <p:spPr>
          <a:xfrm>
            <a:off x="6096000" y="1296988"/>
            <a:ext cx="4729162" cy="46164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90000"/>
              </a:lnSpc>
              <a:spcBef>
                <a:spcPts val="1701"/>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4"/>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4"/>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4"/>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35"/>
        <p:cNvGrpSpPr/>
        <p:nvPr/>
      </p:nvGrpSpPr>
      <p:grpSpPr>
        <a:xfrm>
          <a:off x="0" y="0"/>
          <a:ext cx="0" cy="0"/>
          <a:chOff x="0" y="0"/>
          <a:chExt cx="0" cy="0"/>
        </a:xfrm>
      </p:grpSpPr>
      <p:sp>
        <p:nvSpPr>
          <p:cNvPr id="36" name="Google Shape;36;g217123db2da_0_153"/>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g217123db2da_0_153"/>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g217123db2da_0_153"/>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9" name="Google Shape;39;g217123db2da_0_153"/>
          <p:cNvSpPr txBox="1">
            <a:spLocks noGrp="1"/>
          </p:cNvSpPr>
          <p:nvPr>
            <p:ph type="body" idx="1"/>
          </p:nvPr>
        </p:nvSpPr>
        <p:spPr>
          <a:xfrm>
            <a:off x="720726" y="1296988"/>
            <a:ext cx="5518800" cy="46164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90000"/>
              </a:lnSpc>
              <a:spcBef>
                <a:spcPts val="1701"/>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g217123db2da_0_153"/>
          <p:cNvSpPr txBox="1">
            <a:spLocks noGrp="1"/>
          </p:cNvSpPr>
          <p:nvPr>
            <p:ph type="title"/>
          </p:nvPr>
        </p:nvSpPr>
        <p:spPr>
          <a:xfrm>
            <a:off x="720726" y="722313"/>
            <a:ext cx="551880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g217123db2da_0_153"/>
          <p:cNvSpPr>
            <a:spLocks noGrp="1"/>
          </p:cNvSpPr>
          <p:nvPr>
            <p:ph type="pic" idx="2"/>
          </p:nvPr>
        </p:nvSpPr>
        <p:spPr>
          <a:xfrm>
            <a:off x="6900000" y="0"/>
            <a:ext cx="5292000" cy="6858000"/>
          </a:xfrm>
          <a:prstGeom prst="rect">
            <a:avLst/>
          </a:prstGeom>
          <a:solidFill>
            <a:srgbClr val="D8D8D8"/>
          </a:solidFill>
          <a:ln>
            <a:noFill/>
          </a:ln>
        </p:spPr>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lumns with Images">
  <p:cSld name="Two Columns with Images">
    <p:spTree>
      <p:nvGrpSpPr>
        <p:cNvPr id="1" name="Shape 42"/>
        <p:cNvGrpSpPr/>
        <p:nvPr/>
      </p:nvGrpSpPr>
      <p:grpSpPr>
        <a:xfrm>
          <a:off x="0" y="0"/>
          <a:ext cx="0" cy="0"/>
          <a:chOff x="0" y="0"/>
          <a:chExt cx="0" cy="0"/>
        </a:xfrm>
      </p:grpSpPr>
      <p:sp>
        <p:nvSpPr>
          <p:cNvPr id="43" name="Google Shape;43;g216bb1a2444_4_146"/>
          <p:cNvSpPr txBox="1">
            <a:spLocks noGrp="1"/>
          </p:cNvSpPr>
          <p:nvPr>
            <p:ph type="title"/>
          </p:nvPr>
        </p:nvSpPr>
        <p:spPr>
          <a:xfrm>
            <a:off x="720726" y="722313"/>
            <a:ext cx="10750500" cy="5748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g216bb1a2444_4_146"/>
          <p:cNvSpPr txBox="1">
            <a:spLocks noGrp="1"/>
          </p:cNvSpPr>
          <p:nvPr>
            <p:ph type="dt" idx="10"/>
          </p:nvPr>
        </p:nvSpPr>
        <p:spPr>
          <a:xfrm>
            <a:off x="8081962" y="6492875"/>
            <a:ext cx="2743200" cy="1896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g216bb1a2444_4_146"/>
          <p:cNvSpPr txBox="1">
            <a:spLocks noGrp="1"/>
          </p:cNvSpPr>
          <p:nvPr>
            <p:ph type="ftr" idx="11"/>
          </p:nvPr>
        </p:nvSpPr>
        <p:spPr>
          <a:xfrm>
            <a:off x="1766400" y="6492875"/>
            <a:ext cx="4114800" cy="189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g216bb1a2444_4_146"/>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7" name="Google Shape;47;g216bb1a2444_4_146"/>
          <p:cNvSpPr>
            <a:spLocks noGrp="1"/>
          </p:cNvSpPr>
          <p:nvPr>
            <p:ph type="pic" idx="2"/>
          </p:nvPr>
        </p:nvSpPr>
        <p:spPr>
          <a:xfrm>
            <a:off x="720725" y="1857600"/>
            <a:ext cx="5302800" cy="2016000"/>
          </a:xfrm>
          <a:prstGeom prst="rect">
            <a:avLst/>
          </a:prstGeom>
          <a:solidFill>
            <a:srgbClr val="D8D8D8"/>
          </a:solidFill>
          <a:ln>
            <a:noFill/>
          </a:ln>
        </p:spPr>
      </p:sp>
      <p:sp>
        <p:nvSpPr>
          <p:cNvPr id="48" name="Google Shape;48;g216bb1a2444_4_146"/>
          <p:cNvSpPr txBox="1">
            <a:spLocks noGrp="1"/>
          </p:cNvSpPr>
          <p:nvPr>
            <p:ph type="body" idx="1"/>
          </p:nvPr>
        </p:nvSpPr>
        <p:spPr>
          <a:xfrm>
            <a:off x="720725" y="3872238"/>
            <a:ext cx="5302800" cy="2041200"/>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g216bb1a2444_4_146"/>
          <p:cNvSpPr>
            <a:spLocks noGrp="1"/>
          </p:cNvSpPr>
          <p:nvPr>
            <p:ph type="pic" idx="3"/>
          </p:nvPr>
        </p:nvSpPr>
        <p:spPr>
          <a:xfrm>
            <a:off x="6166888" y="1857600"/>
            <a:ext cx="5302800" cy="2016000"/>
          </a:xfrm>
          <a:prstGeom prst="rect">
            <a:avLst/>
          </a:prstGeom>
          <a:solidFill>
            <a:srgbClr val="D8D8D8"/>
          </a:solidFill>
          <a:ln>
            <a:noFill/>
          </a:ln>
        </p:spPr>
      </p:sp>
      <p:sp>
        <p:nvSpPr>
          <p:cNvPr id="50" name="Google Shape;50;g216bb1a2444_4_146"/>
          <p:cNvSpPr txBox="1">
            <a:spLocks noGrp="1"/>
          </p:cNvSpPr>
          <p:nvPr>
            <p:ph type="body" idx="4"/>
          </p:nvPr>
        </p:nvSpPr>
        <p:spPr>
          <a:xfrm>
            <a:off x="6166888" y="3872238"/>
            <a:ext cx="5302800" cy="2041200"/>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Wide" type="obj">
  <p:cSld name="OBJECT">
    <p:spTree>
      <p:nvGrpSpPr>
        <p:cNvPr id="1" name="Shape 51"/>
        <p:cNvGrpSpPr/>
        <p:nvPr/>
      </p:nvGrpSpPr>
      <p:grpSpPr>
        <a:xfrm>
          <a:off x="0" y="0"/>
          <a:ext cx="0" cy="0"/>
          <a:chOff x="0" y="0"/>
          <a:chExt cx="0" cy="0"/>
        </a:xfrm>
      </p:grpSpPr>
      <p:sp>
        <p:nvSpPr>
          <p:cNvPr id="52" name="Google Shape;52;p93"/>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3"/>
          <p:cNvSpPr txBox="1">
            <a:spLocks noGrp="1"/>
          </p:cNvSpPr>
          <p:nvPr>
            <p:ph type="body" idx="1"/>
          </p:nvPr>
        </p:nvSpPr>
        <p:spPr>
          <a:xfrm>
            <a:off x="720725" y="1296988"/>
            <a:ext cx="10750549" cy="461644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90000"/>
              </a:lnSpc>
              <a:spcBef>
                <a:spcPts val="1701"/>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93"/>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93"/>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3"/>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7"/>
        <p:cNvGrpSpPr/>
        <p:nvPr/>
      </p:nvGrpSpPr>
      <p:grpSpPr>
        <a:xfrm>
          <a:off x="0" y="0"/>
          <a:ext cx="0" cy="0"/>
          <a:chOff x="0" y="0"/>
          <a:chExt cx="0" cy="0"/>
        </a:xfrm>
      </p:grpSpPr>
      <p:sp>
        <p:nvSpPr>
          <p:cNvPr id="58" name="Google Shape;58;p8"/>
          <p:cNvSpPr txBox="1">
            <a:spLocks noGrp="1"/>
          </p:cNvSpPr>
          <p:nvPr>
            <p:ph type="body" idx="1"/>
          </p:nvPr>
        </p:nvSpPr>
        <p:spPr>
          <a:xfrm>
            <a:off x="720726" y="1296988"/>
            <a:ext cx="8118000" cy="46164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90000"/>
              </a:lnSpc>
              <a:spcBef>
                <a:spcPts val="1701"/>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8"/>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2" name="Google Shape;62;p8"/>
          <p:cNvSpPr txBox="1">
            <a:spLocks noGrp="1"/>
          </p:cNvSpPr>
          <p:nvPr>
            <p:ph type="title"/>
          </p:nvPr>
        </p:nvSpPr>
        <p:spPr>
          <a:xfrm>
            <a:off x="720726" y="722313"/>
            <a:ext cx="811800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Image">
  <p:cSld name="Title Slide Image">
    <p:spTree>
      <p:nvGrpSpPr>
        <p:cNvPr id="1" name="Shape 63"/>
        <p:cNvGrpSpPr/>
        <p:nvPr/>
      </p:nvGrpSpPr>
      <p:grpSpPr>
        <a:xfrm>
          <a:off x="0" y="0"/>
          <a:ext cx="0" cy="0"/>
          <a:chOff x="0" y="0"/>
          <a:chExt cx="0" cy="0"/>
        </a:xfrm>
      </p:grpSpPr>
      <p:sp>
        <p:nvSpPr>
          <p:cNvPr id="64" name="Google Shape;64;p12"/>
          <p:cNvSpPr txBox="1">
            <a:spLocks noGrp="1"/>
          </p:cNvSpPr>
          <p:nvPr>
            <p:ph type="ctrTitle"/>
          </p:nvPr>
        </p:nvSpPr>
        <p:spPr>
          <a:xfrm>
            <a:off x="1368000" y="2988000"/>
            <a:ext cx="3726761" cy="17907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4200"/>
              <a:buFont typeface="Arial"/>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2"/>
          <p:cNvSpPr txBox="1">
            <a:spLocks noGrp="1"/>
          </p:cNvSpPr>
          <p:nvPr>
            <p:ph type="subTitle" idx="1"/>
          </p:nvPr>
        </p:nvSpPr>
        <p:spPr>
          <a:xfrm>
            <a:off x="1368000" y="4982400"/>
            <a:ext cx="3726761" cy="757643"/>
          </a:xfrm>
          <a:prstGeom prst="rect">
            <a:avLst/>
          </a:prstGeom>
          <a:noFill/>
          <a:ln>
            <a:noFill/>
          </a:ln>
        </p:spPr>
        <p:txBody>
          <a:bodyPr spcFirstLastPara="1" wrap="square" lIns="0" tIns="0" rIns="0" bIns="0" anchor="b" anchorCtr="0">
            <a:noAutofit/>
          </a:bodyPr>
          <a:lstStyle>
            <a:lvl1pPr lvl="0" algn="l">
              <a:lnSpc>
                <a:spcPct val="105000"/>
              </a:lnSpc>
              <a:spcBef>
                <a:spcPts val="0"/>
              </a:spcBef>
              <a:spcAft>
                <a:spcPts val="0"/>
              </a:spcAft>
              <a:buClr>
                <a:schemeClr val="dk2"/>
              </a:buClr>
              <a:buSzPts val="1600"/>
              <a:buNone/>
              <a:defRPr sz="1600" b="1"/>
            </a:lvl1pPr>
            <a:lvl2pPr lvl="1" algn="l">
              <a:lnSpc>
                <a:spcPct val="105000"/>
              </a:lnSpc>
              <a:spcBef>
                <a:spcPts val="0"/>
              </a:spcBef>
              <a:spcAft>
                <a:spcPts val="0"/>
              </a:spcAft>
              <a:buClr>
                <a:schemeClr val="dk1"/>
              </a:buClr>
              <a:buSzPts val="1600"/>
              <a:buNone/>
              <a:defRPr sz="1600" b="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6" name="Google Shape;66;p12" descr="Logo&#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368000" y="1202400"/>
            <a:ext cx="2970000" cy="838750"/>
          </a:xfrm>
          <a:prstGeom prst="rect">
            <a:avLst/>
          </a:prstGeom>
          <a:noFill/>
          <a:ln>
            <a:noFill/>
          </a:ln>
        </p:spPr>
      </p:pic>
      <p:sp>
        <p:nvSpPr>
          <p:cNvPr id="67" name="Google Shape;67;p12"/>
          <p:cNvSpPr>
            <a:spLocks noGrp="1"/>
          </p:cNvSpPr>
          <p:nvPr>
            <p:ph type="pic" idx="2"/>
          </p:nvPr>
        </p:nvSpPr>
        <p:spPr>
          <a:xfrm>
            <a:off x="0" y="-1"/>
            <a:ext cx="12192000" cy="6858000"/>
          </a:xfrm>
          <a:prstGeom prst="rect">
            <a:avLst/>
          </a:prstGeom>
          <a:solidFill>
            <a:srgbClr val="D8D8D8"/>
          </a:solidFill>
          <a:ln>
            <a:noFill/>
          </a:ln>
        </p:spPr>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Image Left">
  <p:cSld name="Title Slide Image Left">
    <p:spTree>
      <p:nvGrpSpPr>
        <p:cNvPr id="1" name="Shape 68"/>
        <p:cNvGrpSpPr/>
        <p:nvPr/>
      </p:nvGrpSpPr>
      <p:grpSpPr>
        <a:xfrm>
          <a:off x="0" y="0"/>
          <a:ext cx="0" cy="0"/>
          <a:chOff x="0" y="0"/>
          <a:chExt cx="0" cy="0"/>
        </a:xfrm>
      </p:grpSpPr>
      <p:sp>
        <p:nvSpPr>
          <p:cNvPr id="69" name="Google Shape;69;p13"/>
          <p:cNvSpPr>
            <a:spLocks noGrp="1"/>
          </p:cNvSpPr>
          <p:nvPr>
            <p:ph type="pic" idx="2"/>
          </p:nvPr>
        </p:nvSpPr>
        <p:spPr>
          <a:xfrm>
            <a:off x="0" y="0"/>
            <a:ext cx="6912000" cy="6858000"/>
          </a:xfrm>
          <a:prstGeom prst="rect">
            <a:avLst/>
          </a:prstGeom>
          <a:solidFill>
            <a:srgbClr val="D8D8D8"/>
          </a:solidFill>
          <a:ln>
            <a:noFill/>
          </a:ln>
        </p:spPr>
      </p:sp>
      <p:sp>
        <p:nvSpPr>
          <p:cNvPr id="70" name="Google Shape;70;p13"/>
          <p:cNvSpPr txBox="1">
            <a:spLocks noGrp="1"/>
          </p:cNvSpPr>
          <p:nvPr>
            <p:ph type="ctrTitle"/>
          </p:nvPr>
        </p:nvSpPr>
        <p:spPr>
          <a:xfrm>
            <a:off x="7560000" y="3160800"/>
            <a:ext cx="3944613" cy="186615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4200"/>
              <a:buFont typeface="Arial"/>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3"/>
          <p:cNvSpPr txBox="1">
            <a:spLocks noGrp="1"/>
          </p:cNvSpPr>
          <p:nvPr>
            <p:ph type="subTitle" idx="1"/>
          </p:nvPr>
        </p:nvSpPr>
        <p:spPr>
          <a:xfrm>
            <a:off x="7560000" y="5162400"/>
            <a:ext cx="3944613" cy="757643"/>
          </a:xfrm>
          <a:prstGeom prst="rect">
            <a:avLst/>
          </a:prstGeom>
          <a:noFill/>
          <a:ln>
            <a:noFill/>
          </a:ln>
        </p:spPr>
        <p:txBody>
          <a:bodyPr spcFirstLastPara="1" wrap="square" lIns="0" tIns="0" rIns="0" bIns="0" anchor="b" anchorCtr="0">
            <a:noAutofit/>
          </a:bodyPr>
          <a:lstStyle>
            <a:lvl1pPr lvl="0" algn="l">
              <a:lnSpc>
                <a:spcPct val="105000"/>
              </a:lnSpc>
              <a:spcBef>
                <a:spcPts val="0"/>
              </a:spcBef>
              <a:spcAft>
                <a:spcPts val="0"/>
              </a:spcAft>
              <a:buClr>
                <a:schemeClr val="dk2"/>
              </a:buClr>
              <a:buSzPts val="1600"/>
              <a:buNone/>
              <a:defRPr sz="1600" b="1"/>
            </a:lvl1pPr>
            <a:lvl2pPr lvl="1" algn="l">
              <a:lnSpc>
                <a:spcPct val="105000"/>
              </a:lnSpc>
              <a:spcBef>
                <a:spcPts val="0"/>
              </a:spcBef>
              <a:spcAft>
                <a:spcPts val="0"/>
              </a:spcAft>
              <a:buClr>
                <a:schemeClr val="dk1"/>
              </a:buClr>
              <a:buSzPts val="1600"/>
              <a:buNone/>
              <a:defRPr sz="1600" b="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2" name="Google Shape;72;p13" descr="Logo&#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560000" y="720000"/>
            <a:ext cx="2970000" cy="838750"/>
          </a:xfrm>
          <a:prstGeom prst="rect">
            <a:avLst/>
          </a:prstGeom>
          <a:noFill/>
          <a:ln>
            <a:noFill/>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720725" y="1296988"/>
            <a:ext cx="10750549" cy="461644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228600" algn="l" rtl="0">
              <a:lnSpc>
                <a:spcPct val="90000"/>
              </a:lnSpc>
              <a:spcBef>
                <a:spcPts val="1701"/>
              </a:spcBef>
              <a:spcAft>
                <a:spcPts val="0"/>
              </a:spcAft>
              <a:buClr>
                <a:schemeClr val="accent3"/>
              </a:buClr>
              <a:buSzPts val="2000"/>
              <a:buFont typeface="Arial"/>
              <a:buNone/>
              <a:defRPr sz="2000" b="1" i="0" u="none" strike="noStrike" cap="none">
                <a:solidFill>
                  <a:schemeClr val="accent3"/>
                </a:solidFill>
                <a:latin typeface="Arial"/>
                <a:ea typeface="Arial"/>
                <a:cs typeface="Arial"/>
                <a:sym typeface="Arial"/>
              </a:defRPr>
            </a:lvl2pPr>
            <a:lvl3pPr marL="1371600" marR="0" lvl="2" indent="-228600" algn="l" rtl="0">
              <a:lnSpc>
                <a:spcPct val="100000"/>
              </a:lnSpc>
              <a:spcBef>
                <a:spcPts val="567"/>
              </a:spcBef>
              <a:spcAft>
                <a:spcPts val="0"/>
              </a:spcAft>
              <a:buClr>
                <a:schemeClr val="accent1"/>
              </a:buClr>
              <a:buSzPts val="1800"/>
              <a:buFont typeface="Arial"/>
              <a:buNone/>
              <a:defRPr sz="1800" b="1" i="0" u="none" strike="noStrike" cap="none">
                <a:solidFill>
                  <a:schemeClr val="dk2"/>
                </a:solidFill>
                <a:latin typeface="Arial"/>
                <a:ea typeface="Arial"/>
                <a:cs typeface="Arial"/>
                <a:sym typeface="Arial"/>
              </a:defRPr>
            </a:lvl3pPr>
            <a:lvl4pPr marL="1828800" marR="0" lvl="3" indent="-330200" algn="l" rtl="0">
              <a:lnSpc>
                <a:spcPct val="100000"/>
              </a:lnSpc>
              <a:spcBef>
                <a:spcPts val="2835"/>
              </a:spcBef>
              <a:spcAft>
                <a:spcPts val="0"/>
              </a:spcAft>
              <a:buClr>
                <a:schemeClr val="accent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850"/>
              </a:spcBef>
              <a:spcAft>
                <a:spcPts val="0"/>
              </a:spcAft>
              <a:buClr>
                <a:schemeClr val="accent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42900" algn="l" rtl="0">
              <a:lnSpc>
                <a:spcPct val="9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6"/>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marR="0" lvl="0" algn="r" rtl="0">
              <a:lnSpc>
                <a:spcPct val="9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6"/>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6"/>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5" name="Google Shape;15;p6"/>
          <p:cNvCxnSpPr/>
          <p:nvPr/>
        </p:nvCxnSpPr>
        <p:spPr>
          <a:xfrm>
            <a:off x="1766400" y="6361716"/>
            <a:ext cx="10425600" cy="0"/>
          </a:xfrm>
          <a:prstGeom prst="straightConnector1">
            <a:avLst/>
          </a:prstGeom>
          <a:noFill/>
          <a:ln w="9525" cap="flat" cmpd="sng">
            <a:solidFill>
              <a:schemeClr val="accent4"/>
            </a:solidFill>
            <a:prstDash val="solid"/>
            <a:miter lim="800000"/>
            <a:headEnd type="none" w="sm" len="sm"/>
            <a:tailEnd type="none" w="sm" len="sm"/>
          </a:ln>
        </p:spPr>
      </p:cxnSp>
      <p:pic>
        <p:nvPicPr>
          <p:cNvPr id="16" name="Google Shape;16;p6"/>
          <p:cNvPicPr preferRelativeResize="0"/>
          <p:nvPr/>
        </p:nvPicPr>
        <p:blipFill rotWithShape="1">
          <a:blip r:embed="rId17" cstate="email">
            <a:alphaModFix/>
            <a:extLst>
              <a:ext uri="{28A0092B-C50C-407E-A947-70E740481C1C}">
                <a14:useLocalDpi xmlns:a14="http://schemas.microsoft.com/office/drawing/2010/main"/>
              </a:ext>
            </a:extLst>
          </a:blip>
          <a:srcRect/>
          <a:stretch/>
        </p:blipFill>
        <p:spPr>
          <a:xfrm>
            <a:off x="720725" y="6195599"/>
            <a:ext cx="899162" cy="33223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54">
          <p15:clr>
            <a:srgbClr val="F26B43"/>
          </p15:clr>
        </p15:guide>
        <p15:guide id="4" pos="6819">
          <p15:clr>
            <a:srgbClr val="F26B43"/>
          </p15:clr>
        </p15:guide>
        <p15:guide id="5" orient="horz" pos="455">
          <p15:clr>
            <a:srgbClr val="F26B43"/>
          </p15:clr>
        </p15:guide>
        <p15:guide id="6" orient="horz" pos="3725">
          <p15:clr>
            <a:srgbClr val="F26B43"/>
          </p15:clr>
        </p15:guide>
        <p15:guide id="7" orient="horz" pos="817">
          <p15:clr>
            <a:srgbClr val="F26B43"/>
          </p15:clr>
        </p15:guide>
        <p15:guide id="8" orient="horz" pos="1293">
          <p15:clr>
            <a:srgbClr val="F26B43"/>
          </p15:clr>
        </p15:guide>
        <p15:guide id="9" pos="722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ctrTitle"/>
          </p:nvPr>
        </p:nvSpPr>
        <p:spPr>
          <a:xfrm>
            <a:off x="1368000" y="2790000"/>
            <a:ext cx="10460700" cy="1476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5000"/>
              <a:buFont typeface="Arial"/>
              <a:buNone/>
            </a:pPr>
            <a:r>
              <a:rPr lang="en-GB" sz="4600"/>
              <a:t>SO5: Authoritative guidance on design</a:t>
            </a:r>
            <a:endParaRPr sz="4600"/>
          </a:p>
          <a:p>
            <a:pPr marL="0" lvl="0" indent="0" algn="l" rtl="0">
              <a:lnSpc>
                <a:spcPct val="90000"/>
              </a:lnSpc>
              <a:spcBef>
                <a:spcPts val="0"/>
              </a:spcBef>
              <a:spcAft>
                <a:spcPts val="0"/>
              </a:spcAft>
              <a:buClr>
                <a:schemeClr val="lt1"/>
              </a:buClr>
              <a:buSzPts val="5000"/>
              <a:buFont typeface="Arial"/>
              <a:buNone/>
            </a:pPr>
            <a:r>
              <a:rPr lang="en-GB" sz="3000"/>
              <a:t>GOAL </a:t>
            </a:r>
            <a:r>
              <a:rPr lang="en-GB" sz="1800" b="1" i="0" u="none" strike="noStrike">
                <a:solidFill>
                  <a:srgbClr val="F08130"/>
                </a:solidFill>
                <a:latin typeface="Montserrat"/>
                <a:ea typeface="Montserrat"/>
                <a:cs typeface="Montserrat"/>
                <a:sym typeface="Montserrat"/>
              </a:rPr>
              <a:t>SYSTEM INTEGRATION AND DELIVERY </a:t>
            </a:r>
            <a:endParaRPr/>
          </a:p>
        </p:txBody>
      </p:sp>
      <p:sp>
        <p:nvSpPr>
          <p:cNvPr id="111" name="Google Shape;111;p1"/>
          <p:cNvSpPr txBox="1">
            <a:spLocks noGrp="1"/>
          </p:cNvSpPr>
          <p:nvPr>
            <p:ph type="subTitle" idx="1"/>
          </p:nvPr>
        </p:nvSpPr>
        <p:spPr>
          <a:xfrm>
            <a:off x="1368000" y="4597200"/>
            <a:ext cx="7552200" cy="928200"/>
          </a:xfrm>
          <a:prstGeom prst="rect">
            <a:avLst/>
          </a:prstGeom>
          <a:noFill/>
          <a:ln>
            <a:noFill/>
          </a:ln>
        </p:spPr>
        <p:txBody>
          <a:bodyPr spcFirstLastPara="1" wrap="square" lIns="0" tIns="0" rIns="0" bIns="0" anchor="t" anchorCtr="0">
            <a:noAutofit/>
          </a:bodyPr>
          <a:lstStyle/>
          <a:p>
            <a:pPr marL="0" lvl="0" indent="0" algn="l" rtl="0">
              <a:lnSpc>
                <a:spcPct val="105000"/>
              </a:lnSpc>
              <a:spcBef>
                <a:spcPts val="0"/>
              </a:spcBef>
              <a:spcAft>
                <a:spcPts val="0"/>
              </a:spcAft>
              <a:buClr>
                <a:schemeClr val="dk1"/>
              </a:buClr>
              <a:buSzPts val="1100"/>
              <a:buFont typeface="Arial"/>
              <a:buNone/>
            </a:pPr>
            <a:r>
              <a:rPr lang="en-GB"/>
              <a:t>GOOS 12th Steering Committee meeting, 25 - 26 April 2023</a:t>
            </a:r>
            <a:endParaRPr/>
          </a:p>
        </p:txBody>
      </p:sp>
      <p:pic>
        <p:nvPicPr>
          <p:cNvPr id="112" name="Google Shape;112;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96000" y="226275"/>
            <a:ext cx="5839476" cy="1476000"/>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2"/>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rmAutofit/>
          </a:bodyPr>
          <a:lstStyle/>
          <a:p>
            <a:pPr marL="0" lvl="0" indent="0" algn="r" rtl="0">
              <a:lnSpc>
                <a:spcPct val="90000"/>
              </a:lnSpc>
              <a:spcBef>
                <a:spcPts val="0"/>
              </a:spcBef>
              <a:spcAft>
                <a:spcPts val="600"/>
              </a:spcAft>
              <a:buSzPts val="1000"/>
              <a:buNone/>
            </a:pPr>
            <a:fld id="{00000000-1234-1234-1234-123412341234}" type="slidenum">
              <a:rPr lang="en-GB" sz="800"/>
              <a:t>10</a:t>
            </a:fld>
            <a:endParaRPr sz="800"/>
          </a:p>
        </p:txBody>
      </p:sp>
      <p:sp>
        <p:nvSpPr>
          <p:cNvPr id="182" name="Google Shape;182;p32"/>
          <p:cNvSpPr txBox="1">
            <a:spLocks noGrp="1"/>
          </p:cNvSpPr>
          <p:nvPr>
            <p:ph type="body" idx="1"/>
          </p:nvPr>
        </p:nvSpPr>
        <p:spPr>
          <a:xfrm>
            <a:off x="720726" y="1792800"/>
            <a:ext cx="5518800" cy="4457529"/>
          </a:xfrm>
          <a:prstGeom prst="rect">
            <a:avLst/>
          </a:prstGeom>
          <a:noFill/>
          <a:ln>
            <a:noFill/>
          </a:ln>
        </p:spPr>
        <p:txBody>
          <a:bodyPr spcFirstLastPara="1" wrap="square" lIns="0" tIns="0" rIns="0" bIns="0" anchor="t" anchorCtr="0">
            <a:normAutofit/>
          </a:bodyPr>
          <a:lstStyle/>
          <a:p>
            <a:pPr marL="357188" lvl="0" indent="-292100" algn="l" rtl="0">
              <a:lnSpc>
                <a:spcPct val="100000"/>
              </a:lnSpc>
              <a:spcBef>
                <a:spcPts val="0"/>
              </a:spcBef>
              <a:spcAft>
                <a:spcPts val="0"/>
              </a:spcAft>
              <a:buSzPts val="1800"/>
              <a:buFont typeface="Arial"/>
              <a:buChar char="•"/>
            </a:pPr>
            <a:r>
              <a:rPr lang="en-GB" sz="2000" b="1" dirty="0"/>
              <a:t>More personnel is needed to </a:t>
            </a:r>
            <a:r>
              <a:rPr lang="en-GB" sz="2000" dirty="0"/>
              <a:t>support the establishment of linkages between the myriad of on going activities and to ensure that synergies are taken advantage of, communication is in place etc. </a:t>
            </a:r>
            <a:endParaRPr dirty="0"/>
          </a:p>
          <a:p>
            <a:pPr marL="609750" lvl="0" indent="-171450" algn="l" rtl="0">
              <a:lnSpc>
                <a:spcPct val="100000"/>
              </a:lnSpc>
              <a:spcBef>
                <a:spcPts val="600"/>
              </a:spcBef>
              <a:spcAft>
                <a:spcPts val="0"/>
              </a:spcAft>
              <a:buSzPts val="1800"/>
              <a:buFont typeface="Arial"/>
              <a:buNone/>
            </a:pPr>
            <a:endParaRPr sz="2000" dirty="0"/>
          </a:p>
          <a:p>
            <a:pPr marL="609750" lvl="0" indent="-171450" algn="l" rtl="0">
              <a:lnSpc>
                <a:spcPct val="100000"/>
              </a:lnSpc>
              <a:spcBef>
                <a:spcPts val="600"/>
              </a:spcBef>
              <a:spcAft>
                <a:spcPts val="0"/>
              </a:spcAft>
              <a:buSzPts val="1800"/>
              <a:buFont typeface="Arial"/>
              <a:buNone/>
            </a:pPr>
            <a:endParaRPr sz="2000" dirty="0"/>
          </a:p>
          <a:p>
            <a:pPr marL="324000" lvl="0" indent="0" algn="l" rtl="0">
              <a:lnSpc>
                <a:spcPct val="100000"/>
              </a:lnSpc>
              <a:spcBef>
                <a:spcPts val="600"/>
              </a:spcBef>
              <a:spcAft>
                <a:spcPts val="0"/>
              </a:spcAft>
              <a:buSzPts val="1800"/>
              <a:buNone/>
            </a:pPr>
            <a:endParaRPr lang="en-GB" sz="2000" dirty="0"/>
          </a:p>
          <a:p>
            <a:pPr marL="324000" lvl="0" indent="0" algn="l" rtl="0">
              <a:lnSpc>
                <a:spcPct val="100000"/>
              </a:lnSpc>
              <a:spcBef>
                <a:spcPts val="600"/>
              </a:spcBef>
              <a:spcAft>
                <a:spcPts val="0"/>
              </a:spcAft>
              <a:buSzPts val="1800"/>
              <a:buNone/>
            </a:pPr>
            <a:r>
              <a:rPr lang="en-GB" sz="2000" dirty="0"/>
              <a:t>This applies very particularly to the Observing Co-Design programme but also GOOS components</a:t>
            </a:r>
            <a:endParaRPr sz="2000" dirty="0"/>
          </a:p>
          <a:p>
            <a:pPr marL="609750" lvl="0" indent="-171450" algn="l" rtl="0">
              <a:lnSpc>
                <a:spcPct val="100000"/>
              </a:lnSpc>
              <a:spcBef>
                <a:spcPts val="600"/>
              </a:spcBef>
              <a:spcAft>
                <a:spcPts val="600"/>
              </a:spcAft>
              <a:buSzPts val="1800"/>
              <a:buFont typeface="Arial"/>
              <a:buNone/>
            </a:pPr>
            <a:endParaRPr sz="2000" dirty="0"/>
          </a:p>
        </p:txBody>
      </p:sp>
      <p:sp>
        <p:nvSpPr>
          <p:cNvPr id="183" name="Google Shape;183;p32"/>
          <p:cNvSpPr txBox="1">
            <a:spLocks noGrp="1"/>
          </p:cNvSpPr>
          <p:nvPr>
            <p:ph type="title"/>
          </p:nvPr>
        </p:nvSpPr>
        <p:spPr>
          <a:xfrm>
            <a:off x="720726" y="722313"/>
            <a:ext cx="5518800" cy="574675"/>
          </a:xfrm>
          <a:prstGeom prst="rect">
            <a:avLst/>
          </a:prstGeom>
          <a:noFill/>
          <a:ln>
            <a:noFill/>
          </a:ln>
        </p:spPr>
        <p:txBody>
          <a:bodyPr spcFirstLastPara="1" wrap="square" lIns="0" tIns="0" rIns="0" bIns="0" anchor="t" anchorCtr="0">
            <a:normAutofit/>
          </a:bodyPr>
          <a:lstStyle/>
          <a:p>
            <a:pPr marL="0" lvl="0" indent="0" algn="l" rtl="0">
              <a:lnSpc>
                <a:spcPct val="85000"/>
              </a:lnSpc>
              <a:spcBef>
                <a:spcPts val="0"/>
              </a:spcBef>
              <a:spcAft>
                <a:spcPts val="0"/>
              </a:spcAft>
              <a:buClr>
                <a:schemeClr val="accent1"/>
              </a:buClr>
              <a:buSzPts val="1800"/>
              <a:buNone/>
            </a:pPr>
            <a:r>
              <a:rPr lang="en-GB"/>
              <a:t>5. Resource implications</a:t>
            </a:r>
            <a:endParaRPr/>
          </a:p>
        </p:txBody>
      </p:sp>
      <p:pic>
        <p:nvPicPr>
          <p:cNvPr id="184" name="Google Shape;184;p32"/>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6900000" y="0"/>
            <a:ext cx="5292000" cy="6858000"/>
          </a:xfrm>
          <a:prstGeom prst="rect">
            <a:avLst/>
          </a:prstGeom>
          <a:solidFill>
            <a:srgbClr val="D8D8D8"/>
          </a:solidFill>
          <a:ln>
            <a:noFill/>
          </a:ln>
        </p:spPr>
      </p:pic>
      <p:sp>
        <p:nvSpPr>
          <p:cNvPr id="185" name="Google Shape;185;p32"/>
          <p:cNvSpPr/>
          <p:nvPr/>
        </p:nvSpPr>
        <p:spPr>
          <a:xfrm>
            <a:off x="3248676" y="3646864"/>
            <a:ext cx="462900" cy="749400"/>
          </a:xfrm>
          <a:prstGeom prst="downArrow">
            <a:avLst>
              <a:gd name="adj1" fmla="val 50000"/>
              <a:gd name="adj2" fmla="val 50000"/>
            </a:avLst>
          </a:prstGeom>
          <a:solidFill>
            <a:schemeClr val="accent1"/>
          </a:solidFill>
          <a:ln w="25400" cap="flat" cmpd="sng">
            <a:solidFill>
              <a:srgbClr val="11326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4"/>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SzPts val="1000"/>
              <a:buNone/>
            </a:pPr>
            <a:fld id="{00000000-1234-1234-1234-123412341234}" type="slidenum">
              <a:rPr lang="en-GB"/>
              <a:t>11</a:t>
            </a:fld>
            <a:endParaRPr/>
          </a:p>
        </p:txBody>
      </p:sp>
      <p:sp>
        <p:nvSpPr>
          <p:cNvPr id="191" name="Google Shape;191;p34"/>
          <p:cNvSpPr txBox="1">
            <a:spLocks noGrp="1"/>
          </p:cNvSpPr>
          <p:nvPr>
            <p:ph type="body" idx="1"/>
          </p:nvPr>
        </p:nvSpPr>
        <p:spPr>
          <a:xfrm>
            <a:off x="720726" y="1554480"/>
            <a:ext cx="5917818" cy="3984055"/>
          </a:xfrm>
          <a:prstGeom prst="rect">
            <a:avLst/>
          </a:prstGeom>
          <a:noFill/>
          <a:ln>
            <a:noFill/>
          </a:ln>
        </p:spPr>
        <p:txBody>
          <a:bodyPr spcFirstLastPara="1" wrap="square" lIns="0" tIns="0" rIns="0" bIns="0" anchor="t" anchorCtr="0">
            <a:noAutofit/>
          </a:bodyPr>
          <a:lstStyle/>
          <a:p>
            <a:pPr marL="571500" lvl="0" indent="-342900" algn="l" rtl="0">
              <a:lnSpc>
                <a:spcPct val="100000"/>
              </a:lnSpc>
              <a:spcBef>
                <a:spcPts val="0"/>
              </a:spcBef>
              <a:spcAft>
                <a:spcPts val="0"/>
              </a:spcAft>
              <a:buSzPts val="1800"/>
              <a:buFont typeface="Arial"/>
              <a:buAutoNum type="arabicPeriod"/>
            </a:pPr>
            <a:r>
              <a:rPr lang="en-GB" sz="2000" b="1" dirty="0"/>
              <a:t>Are there alternatives to meetings? </a:t>
            </a:r>
            <a:r>
              <a:rPr lang="en-GB" sz="2000" dirty="0"/>
              <a:t>The activities are proliferating, and greater communities are getting involved, how can we manage that?</a:t>
            </a:r>
            <a:endParaRPr dirty="0"/>
          </a:p>
          <a:p>
            <a:pPr marL="571500" lvl="0" indent="-342900" algn="l" rtl="0">
              <a:lnSpc>
                <a:spcPct val="100000"/>
              </a:lnSpc>
              <a:spcBef>
                <a:spcPts val="0"/>
              </a:spcBef>
              <a:spcAft>
                <a:spcPts val="0"/>
              </a:spcAft>
              <a:buSzPts val="1800"/>
              <a:buFont typeface="Arial"/>
              <a:buAutoNum type="arabicPeriod"/>
            </a:pPr>
            <a:r>
              <a:rPr lang="en-GB" sz="2000" dirty="0"/>
              <a:t>In particular, </a:t>
            </a:r>
            <a:r>
              <a:rPr lang="en-GB" sz="2000" b="1" dirty="0"/>
              <a:t>how can we make sure we keep each other informed</a:t>
            </a:r>
            <a:r>
              <a:rPr lang="en-GB" sz="2000" dirty="0"/>
              <a:t>, between the panels and with OCG, to work together towards and integrated truly global ocean observing system?</a:t>
            </a:r>
            <a:endParaRPr dirty="0"/>
          </a:p>
          <a:p>
            <a:pPr marL="571500" lvl="0" indent="-342900" algn="l" rtl="0">
              <a:lnSpc>
                <a:spcPct val="100000"/>
              </a:lnSpc>
              <a:spcBef>
                <a:spcPts val="0"/>
              </a:spcBef>
              <a:spcAft>
                <a:spcPts val="0"/>
              </a:spcAft>
              <a:buSzPts val="1800"/>
              <a:buFont typeface="Arial"/>
              <a:buAutoNum type="arabicPeriod"/>
            </a:pPr>
            <a:r>
              <a:rPr lang="en-GB" sz="2000" dirty="0"/>
              <a:t>If we envisage that we will not be able to get more resources to support coordination, where should we </a:t>
            </a:r>
            <a:r>
              <a:rPr lang="en-GB" sz="2000" b="1"/>
              <a:t>prioritize</a:t>
            </a:r>
            <a:r>
              <a:rPr lang="en-GB" sz="2000"/>
              <a:t>?</a:t>
            </a:r>
            <a:endParaRPr sz="2000" dirty="0"/>
          </a:p>
        </p:txBody>
      </p:sp>
      <p:sp>
        <p:nvSpPr>
          <p:cNvPr id="192" name="Google Shape;192;p34"/>
          <p:cNvSpPr txBox="1">
            <a:spLocks noGrp="1"/>
          </p:cNvSpPr>
          <p:nvPr>
            <p:ph type="title"/>
          </p:nvPr>
        </p:nvSpPr>
        <p:spPr>
          <a:xfrm>
            <a:off x="720726" y="383985"/>
            <a:ext cx="5518800" cy="574675"/>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1800"/>
              <a:buNone/>
            </a:pPr>
            <a:r>
              <a:rPr lang="en-GB" sz="3200"/>
              <a:t>6.Questions/Thoughts</a:t>
            </a:r>
            <a:br>
              <a:rPr lang="en-GB" sz="3200"/>
            </a:br>
            <a:r>
              <a:rPr lang="en-GB" sz="3200"/>
              <a:t>Suggested changes</a:t>
            </a:r>
            <a:endParaRPr sz="3200"/>
          </a:p>
        </p:txBody>
      </p:sp>
      <p:pic>
        <p:nvPicPr>
          <p:cNvPr id="193" name="Google Shape;193;p34"/>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6900000" y="0"/>
            <a:ext cx="5292000" cy="6858000"/>
          </a:xfrm>
          <a:prstGeom prst="rect">
            <a:avLst/>
          </a:prstGeom>
          <a:solidFill>
            <a:srgbClr val="D8D8D8"/>
          </a:solidFill>
          <a:ln>
            <a:noFill/>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5"/>
          <p:cNvSpPr txBox="1">
            <a:spLocks noGrp="1"/>
          </p:cNvSpPr>
          <p:nvPr>
            <p:ph type="ctrTitle"/>
          </p:nvPr>
        </p:nvSpPr>
        <p:spPr>
          <a:xfrm>
            <a:off x="601456" y="2854801"/>
            <a:ext cx="4073912" cy="1018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6000"/>
              <a:buFont typeface="Arial"/>
              <a:buNone/>
            </a:pPr>
            <a:r>
              <a:rPr lang="en-GB"/>
              <a:t>Thank you</a:t>
            </a:r>
            <a:endParaRPr/>
          </a:p>
        </p:txBody>
      </p:sp>
      <p:pic>
        <p:nvPicPr>
          <p:cNvPr id="3" name="Picture Placeholder 2" descr="A picture containing outdoor, sky, water, water sport&#10;&#10;Description automatically generated">
            <a:extLst>
              <a:ext uri="{FF2B5EF4-FFF2-40B4-BE49-F238E27FC236}">
                <a16:creationId xmlns:a16="http://schemas.microsoft.com/office/drawing/2014/main" id="{4C975BF8-2F07-A5B0-BB10-68650A5FE14B}"/>
              </a:ext>
            </a:extLst>
          </p:cNvPr>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a:xfrm>
            <a:off x="5287963" y="0"/>
            <a:ext cx="6858000" cy="6858000"/>
          </a:xfrm>
          <a:prstGeom prst="rect">
            <a:avLst/>
          </a:prstGeom>
          <a:solidFill>
            <a:srgbClr val="D8D8D8"/>
          </a:solidFill>
          <a:ln>
            <a:noFill/>
          </a:ln>
        </p:spPr>
      </p:pic>
      <p:sp>
        <p:nvSpPr>
          <p:cNvPr id="247" name="Google Shape;247;p5"/>
          <p:cNvSpPr txBox="1">
            <a:spLocks noGrp="1"/>
          </p:cNvSpPr>
          <p:nvPr>
            <p:ph type="subTitle" idx="1"/>
          </p:nvPr>
        </p:nvSpPr>
        <p:spPr>
          <a:xfrm>
            <a:off x="720725" y="3873600"/>
            <a:ext cx="4073912" cy="444600"/>
          </a:xfrm>
          <a:prstGeom prst="rect">
            <a:avLst/>
          </a:prstGeom>
          <a:noFill/>
          <a:ln>
            <a:noFill/>
          </a:ln>
        </p:spPr>
        <p:txBody>
          <a:bodyPr spcFirstLastPara="1" wrap="square" lIns="0" tIns="0" rIns="0" bIns="0" anchor="t" anchorCtr="0">
            <a:noAutofit/>
          </a:bodyPr>
          <a:lstStyle/>
          <a:p>
            <a:pPr marL="0" lvl="0" indent="0" algn="l" rtl="0">
              <a:lnSpc>
                <a:spcPct val="105000"/>
              </a:lnSpc>
              <a:spcBef>
                <a:spcPts val="0"/>
              </a:spcBef>
              <a:spcAft>
                <a:spcPts val="0"/>
              </a:spcAft>
              <a:buClr>
                <a:schemeClr val="accent2"/>
              </a:buClr>
              <a:buSzPts val="2400"/>
              <a:buNone/>
            </a:pPr>
            <a:r>
              <a:rPr lang="en-GB"/>
              <a:t>goosocean.org</a:t>
            </a:r>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97"/>
        <p:cNvGrpSpPr/>
        <p:nvPr/>
      </p:nvGrpSpPr>
      <p:grpSpPr>
        <a:xfrm>
          <a:off x="0" y="0"/>
          <a:ext cx="0" cy="0"/>
          <a:chOff x="0" y="0"/>
          <a:chExt cx="0" cy="0"/>
        </a:xfrm>
      </p:grpSpPr>
      <p:sp>
        <p:nvSpPr>
          <p:cNvPr id="198" name="Google Shape;198;p35"/>
          <p:cNvSpPr txBox="1">
            <a:spLocks noGrp="1"/>
          </p:cNvSpPr>
          <p:nvPr>
            <p:ph type="body" idx="1"/>
          </p:nvPr>
        </p:nvSpPr>
        <p:spPr>
          <a:xfrm>
            <a:off x="628419" y="67542"/>
            <a:ext cx="10750549" cy="6615054"/>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800"/>
              <a:buNone/>
            </a:pPr>
            <a:endParaRPr sz="1800" b="0" i="0" u="none" strike="noStrike">
              <a:solidFill>
                <a:srgbClr val="000000"/>
              </a:solidFill>
              <a:latin typeface="Montserrat"/>
              <a:ea typeface="Montserrat"/>
              <a:cs typeface="Montserrat"/>
              <a:sym typeface="Montserrat"/>
            </a:endParaRPr>
          </a:p>
          <a:p>
            <a:pPr marL="457200" lvl="0" indent="-228600" algn="l" rtl="0">
              <a:lnSpc>
                <a:spcPct val="100000"/>
              </a:lnSpc>
              <a:spcBef>
                <a:spcPts val="0"/>
              </a:spcBef>
              <a:spcAft>
                <a:spcPts val="0"/>
              </a:spcAft>
              <a:buClr>
                <a:schemeClr val="dk2"/>
              </a:buClr>
              <a:buSzPts val="1800"/>
              <a:buNone/>
            </a:pPr>
            <a:r>
              <a:rPr lang="en-GB" sz="1800" b="1" i="0" u="none" strike="noStrike">
                <a:solidFill>
                  <a:srgbClr val="6E9A41"/>
                </a:solidFill>
                <a:latin typeface="Montserrat"/>
                <a:ea typeface="Montserrat"/>
                <a:cs typeface="Montserrat"/>
                <a:sym typeface="Montserrat"/>
              </a:rPr>
              <a:t>SO5. Provide authoritative guidance on integrated observing system design, synthesizing across evolving requirements and identifying gaps  - (from GOOS Road map) – REMINDER of TEXT in ROADMAP</a:t>
            </a:r>
            <a:endParaRPr sz="1800" b="0" i="0" u="none" strike="noStrike">
              <a:solidFill>
                <a:srgbClr val="6E9A41"/>
              </a:solidFill>
              <a:latin typeface="Montserrat"/>
              <a:ea typeface="Montserrat"/>
              <a:cs typeface="Montserrat"/>
              <a:sym typeface="Montserrat"/>
            </a:endParaRPr>
          </a:p>
          <a:p>
            <a:pPr marL="457200" lvl="0" indent="-228600" algn="l" rtl="0">
              <a:lnSpc>
                <a:spcPct val="100000"/>
              </a:lnSpc>
              <a:spcBef>
                <a:spcPts val="0"/>
              </a:spcBef>
              <a:spcAft>
                <a:spcPts val="0"/>
              </a:spcAft>
              <a:buClr>
                <a:schemeClr val="dk2"/>
              </a:buClr>
              <a:buSzPts val="1800"/>
              <a:buNone/>
            </a:pPr>
            <a:r>
              <a:rPr lang="en-GB" sz="1800" b="1" i="0" u="none" strike="noStrike">
                <a:solidFill>
                  <a:srgbClr val="211D1E"/>
                </a:solidFill>
                <a:latin typeface="Source Sans Pro"/>
                <a:ea typeface="Source Sans Pro"/>
                <a:cs typeface="Source Sans Pro"/>
                <a:sym typeface="Source Sans Pro"/>
              </a:rPr>
              <a:t>Issue </a:t>
            </a:r>
            <a:endParaRPr sz="1800" b="0" i="0" u="none" strike="noStrike">
              <a:solidFill>
                <a:srgbClr val="211D1E"/>
              </a:solidFill>
              <a:latin typeface="Source Sans Pro"/>
              <a:ea typeface="Source Sans Pro"/>
              <a:cs typeface="Source Sans Pro"/>
              <a:sym typeface="Source Sans Pro"/>
            </a:endParaRPr>
          </a:p>
          <a:p>
            <a:pPr marL="457200" lvl="0" indent="-228600" algn="l" rtl="0">
              <a:lnSpc>
                <a:spcPct val="100000"/>
              </a:lnSpc>
              <a:spcBef>
                <a:spcPts val="0"/>
              </a:spcBef>
              <a:spcAft>
                <a:spcPts val="0"/>
              </a:spcAft>
              <a:buClr>
                <a:schemeClr val="dk2"/>
              </a:buClr>
              <a:buSzPts val="1800"/>
              <a:buNone/>
            </a:pPr>
            <a:r>
              <a:rPr lang="en-GB" sz="1800" b="0" i="0" u="none" strike="noStrike">
                <a:solidFill>
                  <a:srgbClr val="211D1E"/>
                </a:solidFill>
                <a:latin typeface="Source Sans Pro"/>
                <a:ea typeface="Source Sans Pro"/>
                <a:cs typeface="Source Sans Pro"/>
                <a:sym typeface="Source Sans Pro"/>
              </a:rPr>
              <a:t>The requirements for the ocean observing system are expanding rapidly, with users in different economic sectors requiring information at different levels of quality and latency. Creating individual observing systems focused on the needs of each delivery area is clearly not sustainable nor economic. An integrated global system needs guidance on design to maximize impact, balanced with the feasibility of implementing different options - both technical and for resourcing. </a:t>
            </a:r>
            <a:r>
              <a:rPr lang="en-GB" sz="1800" b="0" i="0" u="none" strike="noStrike">
                <a:solidFill>
                  <a:srgbClr val="211D1E"/>
                </a:solidFill>
                <a:highlight>
                  <a:srgbClr val="FFFF00"/>
                </a:highlight>
                <a:latin typeface="Source Sans Pro"/>
                <a:ea typeface="Source Sans Pro"/>
                <a:cs typeface="Source Sans Pro"/>
                <a:sym typeface="Source Sans Pro"/>
              </a:rPr>
              <a:t>The only clearly-stated global GOOS design responds to climate and is not yet fully integrated. </a:t>
            </a:r>
            <a:endParaRPr sz="1800" b="0" i="0" u="none" strike="noStrike">
              <a:solidFill>
                <a:srgbClr val="211D1E"/>
              </a:solidFill>
              <a:highlight>
                <a:srgbClr val="FFFF00"/>
              </a:highlight>
              <a:latin typeface="Montserrat"/>
              <a:ea typeface="Montserrat"/>
              <a:cs typeface="Montserrat"/>
              <a:sym typeface="Montserrat"/>
            </a:endParaRPr>
          </a:p>
          <a:p>
            <a:pPr marL="457200" lvl="0" indent="-228600" algn="l" rtl="0">
              <a:lnSpc>
                <a:spcPct val="100000"/>
              </a:lnSpc>
              <a:spcBef>
                <a:spcPts val="0"/>
              </a:spcBef>
              <a:spcAft>
                <a:spcPts val="0"/>
              </a:spcAft>
              <a:buClr>
                <a:schemeClr val="dk2"/>
              </a:buClr>
              <a:buSzPts val="1800"/>
              <a:buNone/>
            </a:pPr>
            <a:r>
              <a:rPr lang="en-GB" sz="1800" b="1" i="0" u="none" strike="noStrike">
                <a:solidFill>
                  <a:srgbClr val="211D1E"/>
                </a:solidFill>
                <a:latin typeface="Source Sans Pro"/>
                <a:ea typeface="Source Sans Pro"/>
                <a:cs typeface="Source Sans Pro"/>
                <a:sym typeface="Source Sans Pro"/>
              </a:rPr>
              <a:t>Implementation </a:t>
            </a:r>
            <a:endParaRPr sz="1800" b="0" i="0" u="none" strike="noStrike">
              <a:solidFill>
                <a:srgbClr val="211D1E"/>
              </a:solidFill>
              <a:latin typeface="Source Sans Pro"/>
              <a:ea typeface="Source Sans Pro"/>
              <a:cs typeface="Source Sans Pro"/>
              <a:sym typeface="Source Sans Pro"/>
            </a:endParaRPr>
          </a:p>
          <a:p>
            <a:pPr marL="457200" lvl="0" indent="-228600" algn="l" rtl="0">
              <a:lnSpc>
                <a:spcPct val="100000"/>
              </a:lnSpc>
              <a:spcBef>
                <a:spcPts val="0"/>
              </a:spcBef>
              <a:spcAft>
                <a:spcPts val="0"/>
              </a:spcAft>
              <a:buClr>
                <a:schemeClr val="dk2"/>
              </a:buClr>
              <a:buSzPts val="1800"/>
              <a:buNone/>
            </a:pPr>
            <a:r>
              <a:rPr lang="en-GB" sz="1800" b="0" i="0" u="none" strike="noStrike">
                <a:solidFill>
                  <a:srgbClr val="211D1E"/>
                </a:solidFill>
                <a:latin typeface="Source Sans Pro"/>
                <a:ea typeface="Source Sans Pro"/>
                <a:cs typeface="Source Sans Pro"/>
                <a:sym typeface="Source Sans Pro"/>
              </a:rPr>
              <a:t>GOOS will enhance its undertaking of multidisciplinary assessment and synthesis across a range of evolving requirements, in order to guide and support implementation decisions from global to regional, and across platforms, networks and technologies. This starts with an understanding of the needs for ocean information for public policy, government, citizen and private sector decision-making, to respond to questions related to our understanding of the complex whole earth system, and the information products and services that serve these applications. Requirements then are expressed against scientific or operational applications, the ocean phenomena, Essential Ocean Variables (EOVs), Essential Climate Variables (ECVs) and Essential Biodiversity Variables (EBVs), and time and space scales, that need to be sustainably observed to inform those applications defined; also considering the complementary design of satellite and in situ observing networks. Through cycles of assessment, defining requirements, providing implementation planning/guidance, and tracking, the design of the system is evolved. The process of triggering and supporting these reviews needs to evolve in the next years. </a:t>
            </a:r>
            <a:endParaRPr/>
          </a:p>
        </p:txBody>
      </p:sp>
      <p:sp>
        <p:nvSpPr>
          <p:cNvPr id="199" name="Google Shape;199;p35"/>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SzPts val="1000"/>
              <a:buNone/>
            </a:pPr>
            <a:fld id="{00000000-1234-1234-1234-123412341234}" type="slidenum">
              <a:rPr lang="en-GB"/>
              <a:t>13</a:t>
            </a:fld>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203"/>
        <p:cNvGrpSpPr/>
        <p:nvPr/>
      </p:nvGrpSpPr>
      <p:grpSpPr>
        <a:xfrm>
          <a:off x="0" y="0"/>
          <a:ext cx="0" cy="0"/>
          <a:chOff x="0" y="0"/>
          <a:chExt cx="0" cy="0"/>
        </a:xfrm>
      </p:grpSpPr>
      <p:sp>
        <p:nvSpPr>
          <p:cNvPr id="204" name="Google Shape;204;p36"/>
          <p:cNvSpPr txBox="1">
            <a:spLocks noGrp="1"/>
          </p:cNvSpPr>
          <p:nvPr>
            <p:ph type="body" idx="1"/>
          </p:nvPr>
        </p:nvSpPr>
        <p:spPr>
          <a:xfrm>
            <a:off x="628419" y="175404"/>
            <a:ext cx="10750549" cy="4616449"/>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Clr>
                <a:schemeClr val="dk2"/>
              </a:buClr>
              <a:buSzPts val="1800"/>
              <a:buNone/>
            </a:pPr>
            <a:r>
              <a:rPr lang="en-GB" sz="1600" b="1" i="0" u="none" strike="noStrike">
                <a:solidFill>
                  <a:srgbClr val="211D1E"/>
                </a:solidFill>
                <a:latin typeface="Source Sans Pro"/>
                <a:ea typeface="Source Sans Pro"/>
                <a:cs typeface="Source Sans Pro"/>
                <a:sym typeface="Source Sans Pro"/>
              </a:rPr>
              <a:t>Outcomes </a:t>
            </a:r>
            <a:endParaRPr sz="1600" b="0" i="0" u="none" strike="noStrike">
              <a:solidFill>
                <a:srgbClr val="211D1E"/>
              </a:solidFill>
              <a:latin typeface="Source Sans Pro"/>
              <a:ea typeface="Source Sans Pro"/>
              <a:cs typeface="Source Sans Pro"/>
              <a:sym typeface="Source Sans Pro"/>
            </a:endParaRPr>
          </a:p>
          <a:p>
            <a:pPr marL="457200" lvl="0" indent="-228600" algn="l" rtl="0">
              <a:lnSpc>
                <a:spcPct val="100000"/>
              </a:lnSpc>
              <a:spcBef>
                <a:spcPts val="0"/>
              </a:spcBef>
              <a:spcAft>
                <a:spcPts val="0"/>
              </a:spcAft>
              <a:buClr>
                <a:schemeClr val="dk2"/>
              </a:buClr>
              <a:buSzPts val="1800"/>
              <a:buNone/>
            </a:pPr>
            <a:r>
              <a:rPr lang="en-GB" sz="1600" b="0" i="0" u="none" strike="noStrike">
                <a:solidFill>
                  <a:srgbClr val="211D1E"/>
                </a:solidFill>
                <a:latin typeface="Source Sans Pro"/>
                <a:ea typeface="Source Sans Pro"/>
                <a:cs typeface="Source Sans Pro"/>
                <a:sym typeface="Source Sans Pro"/>
              </a:rPr>
              <a:t>Refined designs for observing the essential global observations required for global societal needs that maximize return on investment </a:t>
            </a:r>
            <a:endParaRPr/>
          </a:p>
          <a:p>
            <a:pPr marL="457200" lvl="0" indent="-228600" algn="l" rtl="0">
              <a:lnSpc>
                <a:spcPct val="100000"/>
              </a:lnSpc>
              <a:spcBef>
                <a:spcPts val="0"/>
              </a:spcBef>
              <a:spcAft>
                <a:spcPts val="0"/>
              </a:spcAft>
              <a:buClr>
                <a:schemeClr val="dk2"/>
              </a:buClr>
              <a:buSzPts val="1800"/>
              <a:buNone/>
            </a:pPr>
            <a:r>
              <a:rPr lang="en-GB" sz="1600" b="0" i="0" u="none" strike="noStrike">
                <a:solidFill>
                  <a:srgbClr val="211D1E"/>
                </a:solidFill>
                <a:latin typeface="Source Sans Pro"/>
                <a:ea typeface="Source Sans Pro"/>
                <a:cs typeface="Source Sans Pro"/>
                <a:sym typeface="Source Sans Pro"/>
              </a:rPr>
              <a:t>A modular design approach to guide and support implementation decisions at regional and national level </a:t>
            </a:r>
            <a:endParaRPr/>
          </a:p>
          <a:p>
            <a:pPr marL="457200" lvl="0" indent="-228600" algn="l" rtl="0">
              <a:lnSpc>
                <a:spcPct val="100000"/>
              </a:lnSpc>
              <a:spcBef>
                <a:spcPts val="0"/>
              </a:spcBef>
              <a:spcAft>
                <a:spcPts val="0"/>
              </a:spcAft>
              <a:buClr>
                <a:schemeClr val="dk2"/>
              </a:buClr>
              <a:buSzPts val="1800"/>
              <a:buNone/>
            </a:pPr>
            <a:r>
              <a:rPr lang="en-GB" sz="1600" b="0" i="0" u="none" strike="noStrike">
                <a:solidFill>
                  <a:srgbClr val="211D1E"/>
                </a:solidFill>
                <a:latin typeface="Source Sans Pro"/>
                <a:ea typeface="Source Sans Pro"/>
                <a:cs typeface="Source Sans Pro"/>
                <a:sym typeface="Source Sans Pro"/>
              </a:rPr>
              <a:t>Greater efficiency in investment towards enhancing observing capacity </a:t>
            </a:r>
            <a:endParaRPr/>
          </a:p>
          <a:p>
            <a:pPr marL="457200" lvl="0" indent="-228600" algn="l" rtl="0">
              <a:lnSpc>
                <a:spcPct val="100000"/>
              </a:lnSpc>
              <a:spcBef>
                <a:spcPts val="0"/>
              </a:spcBef>
              <a:spcAft>
                <a:spcPts val="0"/>
              </a:spcAft>
              <a:buClr>
                <a:schemeClr val="dk2"/>
              </a:buClr>
              <a:buSzPts val="1800"/>
              <a:buNone/>
            </a:pPr>
            <a:r>
              <a:rPr lang="en-GB" sz="1600" b="0" i="0" u="none" strike="noStrike">
                <a:solidFill>
                  <a:srgbClr val="211D1E"/>
                </a:solidFill>
                <a:latin typeface="Source Sans Pro"/>
                <a:ea typeface="Source Sans Pro"/>
                <a:cs typeface="Source Sans Pro"/>
                <a:sym typeface="Source Sans Pro"/>
              </a:rPr>
              <a:t>Transparency in establishing and communicating on design requirements </a:t>
            </a:r>
            <a:endParaRPr/>
          </a:p>
          <a:p>
            <a:pPr marL="457200" lvl="0" indent="-228600" algn="l" rtl="0">
              <a:lnSpc>
                <a:spcPct val="100000"/>
              </a:lnSpc>
              <a:spcBef>
                <a:spcPts val="0"/>
              </a:spcBef>
              <a:spcAft>
                <a:spcPts val="0"/>
              </a:spcAft>
              <a:buClr>
                <a:schemeClr val="dk2"/>
              </a:buClr>
              <a:buSzPts val="1800"/>
              <a:buNone/>
            </a:pPr>
            <a:r>
              <a:rPr lang="en-GB" sz="1600" b="1" i="0" u="none" strike="noStrike">
                <a:solidFill>
                  <a:srgbClr val="211D1E"/>
                </a:solidFill>
                <a:latin typeface="Source Sans Pro"/>
                <a:ea typeface="Source Sans Pro"/>
                <a:cs typeface="Source Sans Pro"/>
                <a:sym typeface="Source Sans Pro"/>
              </a:rPr>
              <a:t>Role of GOOS (to stimulate discussion) </a:t>
            </a:r>
            <a:endParaRPr sz="1600" b="0" i="0" u="none" strike="noStrike">
              <a:solidFill>
                <a:srgbClr val="211D1E"/>
              </a:solidFill>
              <a:latin typeface="Source Sans Pro"/>
              <a:ea typeface="Source Sans Pro"/>
              <a:cs typeface="Source Sans Pro"/>
              <a:sym typeface="Source Sans Pro"/>
            </a:endParaRPr>
          </a:p>
          <a:p>
            <a:pPr marL="457200" lvl="0" indent="-228600" algn="l" rtl="0">
              <a:lnSpc>
                <a:spcPct val="100000"/>
              </a:lnSpc>
              <a:spcBef>
                <a:spcPts val="0"/>
              </a:spcBef>
              <a:spcAft>
                <a:spcPts val="0"/>
              </a:spcAft>
              <a:buClr>
                <a:schemeClr val="dk2"/>
              </a:buClr>
              <a:buSzPts val="1800"/>
              <a:buNone/>
            </a:pPr>
            <a:r>
              <a:rPr lang="en-GB" sz="1600" b="0" i="0" u="none" strike="noStrike">
                <a:solidFill>
                  <a:srgbClr val="211D1E"/>
                </a:solidFill>
                <a:latin typeface="Source Sans Pro"/>
                <a:ea typeface="Source Sans Pro"/>
                <a:cs typeface="Source Sans Pro"/>
                <a:sym typeface="Source Sans Pro"/>
              </a:rPr>
              <a:t>Authoritative advice is expressed through the EOV Specification Sheets and reviews from the GOOS Panels and Projects. The three GOOS Expert Panels provide scientific oversight on Physics and Climate, Biogeochemistry, and Biology and Ecosystems. They are involved in horizon-scanning and dialogue with the community over emerging areas of need for coordinated and sustained observations, and the subsequent development of EOVs and on focus areas for community evaluation and review. The GOOS Projects have a key focus on improving system design around specific areas. This is a part of GOOS current core coordination activity. The Observation Coordination Group global observing networks develop network targets and are influenced by the information and requirements identified in the reviews, as well as factors such as new technology, operational feasibility and resource. </a:t>
            </a:r>
            <a:r>
              <a:rPr lang="en-GB" sz="1600" b="0" i="0" u="none" strike="noStrike">
                <a:solidFill>
                  <a:srgbClr val="211D1E"/>
                </a:solidFill>
                <a:highlight>
                  <a:srgbClr val="FFFF00"/>
                </a:highlight>
                <a:latin typeface="Source Sans Pro"/>
                <a:ea typeface="Source Sans Pro"/>
                <a:cs typeface="Source Sans Pro"/>
                <a:sym typeface="Source Sans Pro"/>
              </a:rPr>
              <a:t>Current reviews include, the Tropical Pacific Observing System 2020 Review, the Heat and Freshwater Review. </a:t>
            </a:r>
            <a:endParaRPr/>
          </a:p>
          <a:p>
            <a:pPr marL="457200" lvl="0" indent="-228600" algn="l" rtl="0">
              <a:lnSpc>
                <a:spcPct val="100000"/>
              </a:lnSpc>
              <a:spcBef>
                <a:spcPts val="0"/>
              </a:spcBef>
              <a:spcAft>
                <a:spcPts val="0"/>
              </a:spcAft>
              <a:buClr>
                <a:schemeClr val="dk2"/>
              </a:buClr>
              <a:buSzPts val="1800"/>
              <a:buNone/>
            </a:pPr>
            <a:r>
              <a:rPr lang="en-GB" sz="1600" b="1" i="0" u="none" strike="noStrike">
                <a:solidFill>
                  <a:srgbClr val="211D1E"/>
                </a:solidFill>
                <a:latin typeface="Source Sans Pro"/>
                <a:ea typeface="Source Sans Pro"/>
                <a:cs typeface="Source Sans Pro"/>
                <a:sym typeface="Source Sans Pro"/>
              </a:rPr>
              <a:t>Potential partners (to stimulate discussion) </a:t>
            </a:r>
            <a:endParaRPr sz="1600" b="0" i="0" u="none" strike="noStrike">
              <a:solidFill>
                <a:srgbClr val="211D1E"/>
              </a:solidFill>
              <a:latin typeface="Source Sans Pro"/>
              <a:ea typeface="Source Sans Pro"/>
              <a:cs typeface="Source Sans Pro"/>
              <a:sym typeface="Source Sans Pro"/>
            </a:endParaRPr>
          </a:p>
          <a:p>
            <a:pPr marL="457200" lvl="0" indent="-228600" algn="l" rtl="0">
              <a:lnSpc>
                <a:spcPct val="100000"/>
              </a:lnSpc>
              <a:spcBef>
                <a:spcPts val="0"/>
              </a:spcBef>
              <a:spcAft>
                <a:spcPts val="0"/>
              </a:spcAft>
              <a:buClr>
                <a:schemeClr val="dk2"/>
              </a:buClr>
              <a:buSzPts val="1800"/>
              <a:buNone/>
            </a:pPr>
            <a:r>
              <a:rPr lang="en-GB" sz="1600" b="0" i="0" u="none" strike="noStrike">
                <a:solidFill>
                  <a:srgbClr val="211D1E"/>
                </a:solidFill>
                <a:latin typeface="Source Sans Pro"/>
                <a:ea typeface="Source Sans Pro"/>
                <a:cs typeface="Source Sans Pro"/>
                <a:sym typeface="Source Sans Pro"/>
              </a:rPr>
              <a:t>Global Climate Observing System is a key partner for climate, with the Intergovernmental Panel on Climate Change (IPCC) Working Group 1 (The Physical Science Basis) and Working Group 2 (Impacts, adaptation and Vulnerability), and the United Nations Framework Convention on Climate Change (UNFCCC). The WMO, specifically the Integrated Global Observing System (WIGOS), Observing Systems Capability Analysis and Review Tool (OSCAR), the National Meteorological and Hydrological Services and ocean forecasting centres, are key partners for operational services. The development increased partnership in the value chain (Strategic Objective 1) will provide feedback on requirements from a user perspective and will strengthen the responsiveness of the system and its design to meet user requirements. The BioEco Panel works closely with the GEO BON Marine Biodiversity Observation Network (MBON) in integrating Essential Biodiversity Variables with biological Essential Ocean Variables. The Committee on Earth Observation Satellites (CEOS) and the Group on Earth Observations (GEO) for integrated design. </a:t>
            </a:r>
            <a:r>
              <a:rPr lang="en-GB" sz="1600" b="1" i="0" u="none" strike="noStrike">
                <a:solidFill>
                  <a:srgbClr val="211D1E"/>
                </a:solidFill>
                <a:latin typeface="Source Sans Pro"/>
                <a:ea typeface="Source Sans Pro"/>
                <a:cs typeface="Source Sans Pro"/>
                <a:sym typeface="Source Sans Pro"/>
              </a:rPr>
              <a:t>- </a:t>
            </a:r>
            <a:endParaRPr/>
          </a:p>
          <a:p>
            <a:pPr marL="457200" lvl="0" indent="-228600" algn="l" rtl="0">
              <a:lnSpc>
                <a:spcPct val="100000"/>
              </a:lnSpc>
              <a:spcBef>
                <a:spcPts val="0"/>
              </a:spcBef>
              <a:spcAft>
                <a:spcPts val="0"/>
              </a:spcAft>
              <a:buClr>
                <a:schemeClr val="dk2"/>
              </a:buClr>
              <a:buSzPts val="1800"/>
              <a:buNone/>
            </a:pPr>
            <a:endParaRPr/>
          </a:p>
        </p:txBody>
      </p:sp>
      <p:sp>
        <p:nvSpPr>
          <p:cNvPr id="205" name="Google Shape;205;p36"/>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SzPts val="1000"/>
              <a:buNone/>
            </a:pPr>
            <a:fld id="{00000000-1234-1234-1234-123412341234}" type="slidenum">
              <a:rPr lang="en-GB"/>
              <a:t>14</a:t>
            </a:fld>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1"/>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1800"/>
              <a:buNone/>
            </a:pPr>
            <a:r>
              <a:rPr lang="en-GB"/>
              <a:t>Actions</a:t>
            </a:r>
            <a:endParaRPr/>
          </a:p>
        </p:txBody>
      </p:sp>
      <p:sp>
        <p:nvSpPr>
          <p:cNvPr id="118" name="Google Shape;118;p51"/>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SzPts val="1000"/>
              <a:buNone/>
            </a:pPr>
            <a:fld id="{00000000-1234-1234-1234-123412341234}" type="slidenum">
              <a:rPr lang="en-GB"/>
              <a:t>2</a:t>
            </a:fld>
            <a:endParaRPr/>
          </a:p>
        </p:txBody>
      </p:sp>
      <p:sp>
        <p:nvSpPr>
          <p:cNvPr id="119" name="Google Shape;119;p51"/>
          <p:cNvSpPr txBox="1">
            <a:spLocks noGrp="1"/>
          </p:cNvSpPr>
          <p:nvPr>
            <p:ph type="body" idx="1"/>
          </p:nvPr>
        </p:nvSpPr>
        <p:spPr>
          <a:xfrm>
            <a:off x="720724" y="1296988"/>
            <a:ext cx="10525614" cy="584200"/>
          </a:xfrm>
          <a:prstGeom prst="rect">
            <a:avLst/>
          </a:prstGeom>
          <a:noFill/>
          <a:ln>
            <a:noFill/>
          </a:ln>
        </p:spPr>
        <p:txBody>
          <a:bodyPr spcFirstLastPara="1" wrap="square" lIns="0" tIns="0" rIns="0" bIns="0" anchor="t" anchorCtr="0">
            <a:noAutofit/>
          </a:bodyPr>
          <a:lstStyle/>
          <a:p>
            <a:pPr marL="0" lvl="0" indent="0" algn="l" rtl="0">
              <a:lnSpc>
                <a:spcPct val="105000"/>
              </a:lnSpc>
              <a:spcBef>
                <a:spcPts val="0"/>
              </a:spcBef>
              <a:spcAft>
                <a:spcPts val="0"/>
              </a:spcAft>
              <a:buSzPts val="1800"/>
              <a:buNone/>
            </a:pPr>
            <a:r>
              <a:rPr lang="en-GB"/>
              <a:t>Provide authoritative guidance on integrated observing system design, synthesising across evolving requirements and identifying gaps</a:t>
            </a:r>
            <a:endParaRPr/>
          </a:p>
        </p:txBody>
      </p:sp>
      <p:pic>
        <p:nvPicPr>
          <p:cNvPr id="3" name="Picture 2">
            <a:extLst>
              <a:ext uri="{FF2B5EF4-FFF2-40B4-BE49-F238E27FC236}">
                <a16:creationId xmlns:a16="http://schemas.microsoft.com/office/drawing/2014/main" id="{144B8AD3-045F-3BE1-9513-049CB638351B}"/>
              </a:ext>
            </a:extLst>
          </p:cNvPr>
          <p:cNvPicPr>
            <a:picLocks noChangeAspect="1"/>
          </p:cNvPicPr>
          <p:nvPr/>
        </p:nvPicPr>
        <p:blipFill>
          <a:blip r:embed="rId3"/>
          <a:stretch>
            <a:fillRect/>
          </a:stretch>
        </p:blipFill>
        <p:spPr>
          <a:xfrm>
            <a:off x="0" y="1178827"/>
            <a:ext cx="12192000" cy="4500345"/>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SzPts val="1000"/>
              <a:buNone/>
            </a:pPr>
            <a:fld id="{00000000-1234-1234-1234-123412341234}" type="slidenum">
              <a:rPr lang="en-GB"/>
              <a:t>3</a:t>
            </a:fld>
            <a:endParaRPr/>
          </a:p>
        </p:txBody>
      </p:sp>
      <p:sp>
        <p:nvSpPr>
          <p:cNvPr id="126" name="Google Shape;126;p3"/>
          <p:cNvSpPr txBox="1">
            <a:spLocks noGrp="1"/>
          </p:cNvSpPr>
          <p:nvPr>
            <p:ph type="body" idx="1"/>
          </p:nvPr>
        </p:nvSpPr>
        <p:spPr>
          <a:xfrm>
            <a:off x="276226" y="1296988"/>
            <a:ext cx="6066702" cy="4616451"/>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800"/>
              <a:buNone/>
            </a:pPr>
            <a:r>
              <a:rPr lang="en-GB" b="1">
                <a:solidFill>
                  <a:schemeClr val="accent1"/>
                </a:solidFill>
              </a:rPr>
              <a:t>5.1 Essential Ocean/Climate Variables Stewardship</a:t>
            </a:r>
            <a:endParaRPr sz="1400"/>
          </a:p>
          <a:p>
            <a:pPr marL="514350" lvl="0" indent="-273050" algn="l" rtl="0">
              <a:lnSpc>
                <a:spcPct val="100000"/>
              </a:lnSpc>
              <a:spcBef>
                <a:spcPts val="0"/>
              </a:spcBef>
              <a:spcAft>
                <a:spcPts val="0"/>
              </a:spcAft>
              <a:buClr>
                <a:schemeClr val="dk2"/>
              </a:buClr>
              <a:buSzPts val="1600"/>
              <a:buFont typeface="Arial"/>
              <a:buChar char="•"/>
            </a:pPr>
            <a:r>
              <a:rPr lang="en-GB"/>
              <a:t>New template produced, which can be used both to EOV and ECVs</a:t>
            </a:r>
            <a:endParaRPr/>
          </a:p>
          <a:p>
            <a:pPr marL="514350" lvl="0" indent="-273050" algn="l" rtl="0">
              <a:lnSpc>
                <a:spcPct val="100000"/>
              </a:lnSpc>
              <a:spcBef>
                <a:spcPts val="0"/>
              </a:spcBef>
              <a:spcAft>
                <a:spcPts val="0"/>
              </a:spcAft>
              <a:buClr>
                <a:schemeClr val="dk2"/>
              </a:buClr>
              <a:buSzPts val="1600"/>
              <a:buFont typeface="Arial"/>
              <a:buChar char="•"/>
            </a:pPr>
            <a:r>
              <a:rPr lang="en-GB"/>
              <a:t>ECVs requirements publicly reviewed and updated in 2022 including 11 physical, 6 geochemical and 2 biological) </a:t>
            </a:r>
            <a:endParaRPr/>
          </a:p>
          <a:p>
            <a:pPr marL="514350" lvl="0" indent="-273050" algn="l" rtl="0">
              <a:lnSpc>
                <a:spcPct val="100000"/>
              </a:lnSpc>
              <a:spcBef>
                <a:spcPts val="0"/>
              </a:spcBef>
              <a:spcAft>
                <a:spcPts val="0"/>
              </a:spcAft>
              <a:buClr>
                <a:schemeClr val="dk2"/>
              </a:buClr>
              <a:buSzPts val="1600"/>
              <a:buFont typeface="Arial"/>
              <a:buChar char="•"/>
            </a:pPr>
            <a:r>
              <a:rPr lang="en-GB"/>
              <a:t>Ocean Actions in GCOS IP, COP27</a:t>
            </a:r>
            <a:endParaRPr sz="1400"/>
          </a:p>
          <a:p>
            <a:pPr marL="228600" lvl="0" indent="0" algn="l" rtl="0">
              <a:lnSpc>
                <a:spcPct val="100000"/>
              </a:lnSpc>
              <a:spcBef>
                <a:spcPts val="0"/>
              </a:spcBef>
              <a:spcAft>
                <a:spcPts val="0"/>
              </a:spcAft>
              <a:buClr>
                <a:schemeClr val="dk2"/>
              </a:buClr>
              <a:buSzPts val="1800"/>
              <a:buNone/>
            </a:pPr>
            <a:r>
              <a:rPr lang="en-GB" b="1">
                <a:solidFill>
                  <a:schemeClr val="accent1"/>
                </a:solidFill>
              </a:rPr>
              <a:t>5.2 GOOS EOV Paper and Spec Sheets</a:t>
            </a:r>
            <a:endParaRPr sz="1400"/>
          </a:p>
          <a:p>
            <a:pPr marL="514350" lvl="0" indent="-273050" algn="l" rtl="0">
              <a:lnSpc>
                <a:spcPct val="100000"/>
              </a:lnSpc>
              <a:spcBef>
                <a:spcPts val="0"/>
              </a:spcBef>
              <a:spcAft>
                <a:spcPts val="0"/>
              </a:spcAft>
              <a:buSzPts val="1600"/>
              <a:buFont typeface="Arial"/>
              <a:buChar char="•"/>
            </a:pPr>
            <a:r>
              <a:rPr lang="en-GB"/>
              <a:t>1st draft ready for a discussion with GOOS Exec.</a:t>
            </a:r>
            <a:endParaRPr/>
          </a:p>
          <a:p>
            <a:pPr marL="514350" lvl="0" indent="-273050" algn="l" rtl="0">
              <a:lnSpc>
                <a:spcPct val="100000"/>
              </a:lnSpc>
              <a:spcBef>
                <a:spcPts val="0"/>
              </a:spcBef>
              <a:spcAft>
                <a:spcPts val="0"/>
              </a:spcAft>
              <a:buSzPts val="1600"/>
              <a:buFont typeface="Arial"/>
              <a:buChar char="•"/>
            </a:pPr>
            <a:r>
              <a:rPr lang="en-GB"/>
              <a:t>New EOVs and EOVs subvariables: Marine Debris, Ocean Sound, Seagrass, Bottom Pressure.</a:t>
            </a:r>
            <a:endParaRPr sz="1400"/>
          </a:p>
          <a:p>
            <a:pPr marL="228600" lvl="0" indent="0" algn="l" rtl="0">
              <a:lnSpc>
                <a:spcPct val="100000"/>
              </a:lnSpc>
              <a:spcBef>
                <a:spcPts val="0"/>
              </a:spcBef>
              <a:spcAft>
                <a:spcPts val="0"/>
              </a:spcAft>
              <a:buClr>
                <a:schemeClr val="dk2"/>
              </a:buClr>
              <a:buSzPts val="1800"/>
              <a:buNone/>
            </a:pPr>
            <a:r>
              <a:rPr lang="en-GB"/>
              <a:t> </a:t>
            </a:r>
            <a:r>
              <a:rPr lang="en-GB" b="1">
                <a:solidFill>
                  <a:schemeClr val="accent1"/>
                </a:solidFill>
              </a:rPr>
              <a:t>5.3.1 Strategy for Ocean Heat and Freshwater Cycles</a:t>
            </a:r>
            <a:endParaRPr b="1">
              <a:solidFill>
                <a:schemeClr val="accent1"/>
              </a:solidFill>
            </a:endParaRPr>
          </a:p>
          <a:p>
            <a:pPr marL="514350" lvl="0" indent="-273050" algn="l" rtl="0">
              <a:lnSpc>
                <a:spcPct val="100000"/>
              </a:lnSpc>
              <a:spcBef>
                <a:spcPts val="0"/>
              </a:spcBef>
              <a:spcAft>
                <a:spcPts val="0"/>
              </a:spcAft>
              <a:buSzPts val="1600"/>
              <a:buFont typeface="Arial"/>
              <a:buChar char="•"/>
            </a:pPr>
            <a:r>
              <a:rPr lang="en-GB">
                <a:solidFill>
                  <a:srgbClr val="FF0000"/>
                </a:solidFill>
              </a:rPr>
              <a:t>Preparatory work: </a:t>
            </a:r>
            <a:r>
              <a:rPr lang="en-GB"/>
              <a:t> concept paper being written; this needs interaction across GOOS panels and with CLIVAR</a:t>
            </a:r>
            <a:endParaRPr/>
          </a:p>
          <a:p>
            <a:pPr marL="457200" lvl="0" indent="-330200" algn="l" rtl="0">
              <a:spcBef>
                <a:spcPts val="0"/>
              </a:spcBef>
              <a:spcAft>
                <a:spcPts val="0"/>
              </a:spcAft>
              <a:buSzPts val="1600"/>
              <a:buChar char="•"/>
            </a:pPr>
            <a:r>
              <a:rPr lang="en-GB" b="1">
                <a:solidFill>
                  <a:schemeClr val="accent1"/>
                </a:solidFill>
              </a:rPr>
              <a:t> 5.3.2 Evaluation for Ocean-Atmosphere Interface and Boundary Layers (OASIS)</a:t>
            </a:r>
            <a:endParaRPr sz="1400"/>
          </a:p>
          <a:p>
            <a:pPr marL="457200" lvl="0" indent="-330200" algn="l" rtl="0">
              <a:spcBef>
                <a:spcPts val="0"/>
              </a:spcBef>
              <a:spcAft>
                <a:spcPts val="0"/>
              </a:spcAft>
              <a:buSzPts val="1600"/>
              <a:buChar char="•"/>
            </a:pPr>
            <a:r>
              <a:rPr lang="en-GB"/>
              <a:t>OASIS is funded as a SCOR Working Group and endorsed as a UN Ocean Decade programme. It has engaged a large multidisciplinary community to advance capacity to monitor air-sea interactions globally</a:t>
            </a:r>
            <a:endParaRPr/>
          </a:p>
        </p:txBody>
      </p:sp>
      <p:sp>
        <p:nvSpPr>
          <p:cNvPr id="127" name="Google Shape;127;p3"/>
          <p:cNvSpPr txBox="1">
            <a:spLocks noGrp="1"/>
          </p:cNvSpPr>
          <p:nvPr>
            <p:ph type="title"/>
          </p:nvPr>
        </p:nvSpPr>
        <p:spPr>
          <a:xfrm>
            <a:off x="694439" y="722313"/>
            <a:ext cx="6429375" cy="574675"/>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1800"/>
              <a:buNone/>
            </a:pPr>
            <a:r>
              <a:rPr lang="en-GB"/>
              <a:t>1- Achievements(1)</a:t>
            </a:r>
            <a:endParaRPr/>
          </a:p>
        </p:txBody>
      </p:sp>
      <p:pic>
        <p:nvPicPr>
          <p:cNvPr id="128" name="Google Shape;128;p3"/>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6899275" y="0"/>
            <a:ext cx="5292725" cy="6858000"/>
          </a:xfrm>
          <a:prstGeom prst="rect">
            <a:avLst/>
          </a:prstGeom>
          <a:noFill/>
          <a:ln>
            <a:no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0"/>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SzPts val="1000"/>
              <a:buNone/>
            </a:pPr>
            <a:fld id="{00000000-1234-1234-1234-123412341234}" type="slidenum">
              <a:rPr lang="en-GB"/>
              <a:t>4</a:t>
            </a:fld>
            <a:endParaRPr/>
          </a:p>
        </p:txBody>
      </p:sp>
      <p:sp>
        <p:nvSpPr>
          <p:cNvPr id="134" name="Google Shape;134;p10"/>
          <p:cNvSpPr txBox="1">
            <a:spLocks noGrp="1"/>
          </p:cNvSpPr>
          <p:nvPr>
            <p:ph type="body" idx="1"/>
          </p:nvPr>
        </p:nvSpPr>
        <p:spPr>
          <a:xfrm>
            <a:off x="277800" y="1297001"/>
            <a:ext cx="6246900" cy="49728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800"/>
              <a:buNone/>
            </a:pPr>
            <a:r>
              <a:rPr lang="en-GB" b="1">
                <a:solidFill>
                  <a:schemeClr val="accent1"/>
                </a:solidFill>
              </a:rPr>
              <a:t>5.3.3 Evaluation for Boundary Systems</a:t>
            </a:r>
            <a:endParaRPr sz="1400"/>
          </a:p>
          <a:p>
            <a:pPr marL="514350" lvl="0" indent="-273050" algn="l" rtl="0">
              <a:lnSpc>
                <a:spcPct val="100000"/>
              </a:lnSpc>
              <a:spcBef>
                <a:spcPts val="0"/>
              </a:spcBef>
              <a:spcAft>
                <a:spcPts val="0"/>
              </a:spcAft>
              <a:buClr>
                <a:schemeClr val="dk2"/>
              </a:buClr>
              <a:buSzPts val="1600"/>
              <a:buFont typeface="Arial"/>
              <a:buChar char="•"/>
            </a:pPr>
            <a:r>
              <a:rPr lang="en-GB"/>
              <a:t>Dialogue Webinars (observation and modeling) around 6 boundary systems, papers in Conferences</a:t>
            </a:r>
            <a:endParaRPr sz="1400"/>
          </a:p>
          <a:p>
            <a:pPr marL="514350" lvl="0" indent="-273050" algn="l" rtl="0">
              <a:lnSpc>
                <a:spcPct val="100000"/>
              </a:lnSpc>
              <a:spcBef>
                <a:spcPts val="0"/>
              </a:spcBef>
              <a:spcAft>
                <a:spcPts val="0"/>
              </a:spcAft>
              <a:buClr>
                <a:schemeClr val="dk2"/>
              </a:buClr>
              <a:buSzPts val="1600"/>
              <a:buFont typeface="Arial"/>
              <a:buChar char="•"/>
            </a:pPr>
            <a:r>
              <a:rPr lang="en-GB"/>
              <a:t>Change of leadership and connection with Boundary Current exemplar in </a:t>
            </a:r>
            <a:r>
              <a:rPr lang="en-GB">
                <a:solidFill>
                  <a:srgbClr val="FF0000"/>
                </a:solidFill>
              </a:rPr>
              <a:t>Observing Co-Design programme</a:t>
            </a:r>
            <a:endParaRPr/>
          </a:p>
          <a:p>
            <a:pPr marL="514350" lvl="0" indent="-273050" algn="l" rtl="0">
              <a:lnSpc>
                <a:spcPct val="100000"/>
              </a:lnSpc>
              <a:spcBef>
                <a:spcPts val="0"/>
              </a:spcBef>
              <a:spcAft>
                <a:spcPts val="0"/>
              </a:spcAft>
              <a:buClr>
                <a:schemeClr val="dk2"/>
              </a:buClr>
              <a:buSzPts val="1600"/>
              <a:buFont typeface="Arial"/>
              <a:buChar char="•"/>
            </a:pPr>
            <a:r>
              <a:rPr lang="en-GB"/>
              <a:t>Community White paper presenting main recommendations (close to final draft)</a:t>
            </a:r>
            <a:endParaRPr sz="1400"/>
          </a:p>
          <a:p>
            <a:pPr marL="228600" lvl="0" indent="0" algn="l" rtl="0">
              <a:lnSpc>
                <a:spcPct val="100000"/>
              </a:lnSpc>
              <a:spcBef>
                <a:spcPts val="0"/>
              </a:spcBef>
              <a:spcAft>
                <a:spcPts val="0"/>
              </a:spcAft>
              <a:buClr>
                <a:schemeClr val="dk2"/>
              </a:buClr>
              <a:buSzPts val="1800"/>
              <a:buNone/>
            </a:pPr>
            <a:r>
              <a:rPr lang="en-GB" b="1">
                <a:solidFill>
                  <a:schemeClr val="accent1"/>
                </a:solidFill>
              </a:rPr>
              <a:t>5.3.4 Optimal carbon flux observing system blueprint</a:t>
            </a:r>
            <a:endParaRPr sz="1400"/>
          </a:p>
          <a:p>
            <a:pPr marL="514350" lvl="0" indent="-273050" algn="l" rtl="0">
              <a:lnSpc>
                <a:spcPct val="100000"/>
              </a:lnSpc>
              <a:spcBef>
                <a:spcPts val="0"/>
              </a:spcBef>
              <a:spcAft>
                <a:spcPts val="0"/>
              </a:spcAft>
              <a:buSzPts val="1600"/>
              <a:buFont typeface="Arial"/>
              <a:buChar char="•"/>
            </a:pPr>
            <a:r>
              <a:rPr lang="en-GB"/>
              <a:t>This activity is well underway in collaboration with G7/FSOI, ICOS-OTC, US NOAA among others, and connected with WMO GHG monitoring initiative, submitted to WMO Congress (June 2023).</a:t>
            </a:r>
            <a:endParaRPr sz="1400"/>
          </a:p>
          <a:p>
            <a:pPr marL="228600" lvl="0" indent="0" algn="l" rtl="0">
              <a:spcBef>
                <a:spcPts val="0"/>
              </a:spcBef>
              <a:spcAft>
                <a:spcPts val="0"/>
              </a:spcAft>
              <a:buClr>
                <a:schemeClr val="dk1"/>
              </a:buClr>
              <a:buSzPts val="1800"/>
              <a:buFont typeface="Arial"/>
              <a:buNone/>
            </a:pPr>
            <a:r>
              <a:rPr lang="en-GB" b="1">
                <a:solidFill>
                  <a:schemeClr val="accent1"/>
                </a:solidFill>
              </a:rPr>
              <a:t>5.4 GOOS Evaluation and Review Framework 🡪 </a:t>
            </a:r>
            <a:r>
              <a:rPr lang="en-GB">
                <a:solidFill>
                  <a:srgbClr val="FF0000"/>
                </a:solidFill>
              </a:rPr>
              <a:t>integrated in Observing Co-Design programme</a:t>
            </a:r>
            <a:endParaRPr>
              <a:solidFill>
                <a:srgbClr val="FF0000"/>
              </a:solidFill>
            </a:endParaRPr>
          </a:p>
          <a:p>
            <a:pPr marL="457200" lvl="0" indent="-228600" algn="l" rtl="0">
              <a:spcBef>
                <a:spcPts val="0"/>
              </a:spcBef>
              <a:spcAft>
                <a:spcPts val="0"/>
              </a:spcAft>
              <a:buClr>
                <a:schemeClr val="dk1"/>
              </a:buClr>
              <a:buSzPts val="1800"/>
              <a:buFont typeface="Arial"/>
              <a:buNone/>
            </a:pPr>
            <a:r>
              <a:rPr lang="en-GB" b="1">
                <a:solidFill>
                  <a:schemeClr val="accent1"/>
                </a:solidFill>
              </a:rPr>
              <a:t>5.5 Regional network coordination/OO19 synthesis</a:t>
            </a:r>
            <a:endParaRPr sz="1400"/>
          </a:p>
          <a:p>
            <a:pPr marL="514350" lvl="0" indent="-273050" algn="l" rtl="0">
              <a:spcBef>
                <a:spcPts val="0"/>
              </a:spcBef>
              <a:spcAft>
                <a:spcPts val="0"/>
              </a:spcAft>
              <a:buSzPts val="1600"/>
              <a:buChar char="•"/>
            </a:pPr>
            <a:r>
              <a:rPr lang="en-GB">
                <a:solidFill>
                  <a:srgbClr val="FF0000"/>
                </a:solidFill>
              </a:rPr>
              <a:t>Preparatory work </a:t>
            </a:r>
            <a:r>
              <a:rPr lang="en-GB"/>
              <a:t>Attempt a truly global pan-tropic ocean observing system design. It requires a strong coordination with CLIVAR, and a high-level meeting took place in March 2023.</a:t>
            </a:r>
            <a:endParaRPr sz="1400"/>
          </a:p>
          <a:p>
            <a:pPr marL="228600" lvl="0" indent="0" algn="l" rtl="0">
              <a:spcBef>
                <a:spcPts val="0"/>
              </a:spcBef>
              <a:spcAft>
                <a:spcPts val="0"/>
              </a:spcAft>
              <a:buClr>
                <a:schemeClr val="dk1"/>
              </a:buClr>
              <a:buSzPts val="1800"/>
              <a:buFont typeface="Arial"/>
              <a:buNone/>
            </a:pPr>
            <a:r>
              <a:rPr lang="en-GB" b="1">
                <a:solidFill>
                  <a:schemeClr val="accent1"/>
                </a:solidFill>
              </a:rPr>
              <a:t>5.6 Observing System Design around EOVs🡪 </a:t>
            </a:r>
            <a:r>
              <a:rPr lang="en-GB">
                <a:solidFill>
                  <a:srgbClr val="FF0000"/>
                </a:solidFill>
              </a:rPr>
              <a:t>integrated in Observing Co-Design programme</a:t>
            </a:r>
            <a:r>
              <a:rPr lang="en-GB" b="1">
                <a:solidFill>
                  <a:schemeClr val="accent1"/>
                </a:solidFill>
              </a:rPr>
              <a:t> </a:t>
            </a:r>
            <a:endParaRPr sz="1400">
              <a:highlight>
                <a:srgbClr val="FFFF00"/>
              </a:highlight>
            </a:endParaRPr>
          </a:p>
        </p:txBody>
      </p:sp>
      <p:sp>
        <p:nvSpPr>
          <p:cNvPr id="135" name="Google Shape;135;p10"/>
          <p:cNvSpPr txBox="1">
            <a:spLocks noGrp="1"/>
          </p:cNvSpPr>
          <p:nvPr>
            <p:ph type="title"/>
          </p:nvPr>
        </p:nvSpPr>
        <p:spPr>
          <a:xfrm>
            <a:off x="720725" y="722313"/>
            <a:ext cx="5803899" cy="574675"/>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1800"/>
              <a:buNone/>
            </a:pPr>
            <a:r>
              <a:rPr lang="en-GB"/>
              <a:t>1- Achievements(2)</a:t>
            </a:r>
            <a:endParaRPr/>
          </a:p>
        </p:txBody>
      </p:sp>
      <p:pic>
        <p:nvPicPr>
          <p:cNvPr id="136" name="Google Shape;136;p10"/>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6899275" y="0"/>
            <a:ext cx="5292725" cy="6858000"/>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e12d642e7c_0_1"/>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SzPts val="1000"/>
              <a:buNone/>
            </a:pPr>
            <a:fld id="{00000000-1234-1234-1234-123412341234}" type="slidenum">
              <a:rPr lang="en-GB"/>
              <a:t>5</a:t>
            </a:fld>
            <a:endParaRPr/>
          </a:p>
        </p:txBody>
      </p:sp>
      <p:sp>
        <p:nvSpPr>
          <p:cNvPr id="142" name="Google Shape;142;g1e12d642e7c_0_1"/>
          <p:cNvSpPr txBox="1">
            <a:spLocks noGrp="1"/>
          </p:cNvSpPr>
          <p:nvPr>
            <p:ph type="body" idx="1"/>
          </p:nvPr>
        </p:nvSpPr>
        <p:spPr>
          <a:xfrm>
            <a:off x="208344" y="1296988"/>
            <a:ext cx="6215700" cy="46164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800"/>
              <a:buNone/>
            </a:pPr>
            <a:r>
              <a:rPr lang="en-GB" sz="1800" b="1" dirty="0">
                <a:solidFill>
                  <a:schemeClr val="accent1"/>
                </a:solidFill>
              </a:rPr>
              <a:t>5.7 Ocean Observing Co-Design Decade Programme</a:t>
            </a:r>
            <a:endParaRPr sz="1800" b="1" dirty="0">
              <a:solidFill>
                <a:schemeClr val="accent1"/>
              </a:solidFill>
            </a:endParaRPr>
          </a:p>
          <a:p>
            <a:pPr marL="514350" lvl="0" indent="-285750" algn="l" rtl="0">
              <a:lnSpc>
                <a:spcPct val="100000"/>
              </a:lnSpc>
              <a:spcBef>
                <a:spcPts val="0"/>
              </a:spcBef>
              <a:spcAft>
                <a:spcPts val="0"/>
              </a:spcAft>
              <a:buClr>
                <a:schemeClr val="dk2"/>
              </a:buClr>
              <a:buSzPts val="1800"/>
              <a:buFont typeface="Arial"/>
              <a:buChar char="•"/>
            </a:pPr>
            <a:r>
              <a:rPr lang="en-GB" sz="1800" dirty="0"/>
              <a:t>HUGE mobilisation of communities around 6 exemplars up and running</a:t>
            </a:r>
            <a:endParaRPr dirty="0"/>
          </a:p>
          <a:p>
            <a:pPr marL="514350" lvl="0" indent="-285750" algn="l" rtl="0">
              <a:lnSpc>
                <a:spcPct val="100000"/>
              </a:lnSpc>
              <a:spcBef>
                <a:spcPts val="0"/>
              </a:spcBef>
              <a:spcAft>
                <a:spcPts val="0"/>
              </a:spcAft>
              <a:buClr>
                <a:schemeClr val="dk2"/>
              </a:buClr>
              <a:buSzPts val="1800"/>
              <a:buFont typeface="Arial"/>
              <a:buChar char="•"/>
            </a:pPr>
            <a:r>
              <a:rPr lang="en-GB" sz="1800" dirty="0"/>
              <a:t>Strong efforts to engage with stakeholders (Forum)</a:t>
            </a:r>
            <a:endParaRPr sz="1800" dirty="0"/>
          </a:p>
          <a:p>
            <a:pPr marL="514350" lvl="0" indent="-285750" algn="l" rtl="0">
              <a:lnSpc>
                <a:spcPct val="100000"/>
              </a:lnSpc>
              <a:spcBef>
                <a:spcPts val="0"/>
              </a:spcBef>
              <a:spcAft>
                <a:spcPts val="0"/>
              </a:spcAft>
              <a:buSzPts val="1800"/>
              <a:buChar char="•"/>
            </a:pPr>
            <a:r>
              <a:rPr lang="en-GB" sz="1800" dirty="0"/>
              <a:t>Complementary to other GOOS efforts focused on climate</a:t>
            </a:r>
            <a:endParaRPr sz="1800" dirty="0"/>
          </a:p>
          <a:p>
            <a:pPr marL="514350" lvl="0" indent="-285750" algn="l" rtl="0">
              <a:lnSpc>
                <a:spcPct val="100000"/>
              </a:lnSpc>
              <a:spcBef>
                <a:spcPts val="0"/>
              </a:spcBef>
              <a:spcAft>
                <a:spcPts val="0"/>
              </a:spcAft>
              <a:buClr>
                <a:schemeClr val="dk2"/>
              </a:buClr>
              <a:buSzPts val="1800"/>
              <a:buFont typeface="Arial"/>
              <a:buChar char="•"/>
            </a:pPr>
            <a:r>
              <a:rPr lang="en-GB" sz="1800" dirty="0"/>
              <a:t>High visibility and connections with other GOOS components.</a:t>
            </a:r>
            <a:endParaRPr sz="1800" dirty="0"/>
          </a:p>
          <a:p>
            <a:pPr marL="914400" lvl="1" indent="-228600" algn="l" rtl="0">
              <a:lnSpc>
                <a:spcPct val="100000"/>
              </a:lnSpc>
              <a:spcBef>
                <a:spcPts val="0"/>
              </a:spcBef>
              <a:spcAft>
                <a:spcPts val="0"/>
              </a:spcAft>
              <a:buSzPts val="1700"/>
              <a:buNone/>
            </a:pPr>
            <a:r>
              <a:rPr lang="en-GB" sz="1700" b="0" dirty="0">
                <a:solidFill>
                  <a:schemeClr val="dk2"/>
                </a:solidFill>
              </a:rPr>
              <a:t>Boundary currents —&gt; connected with</a:t>
            </a:r>
            <a:r>
              <a:rPr lang="en-GB" sz="1700" dirty="0"/>
              <a:t> </a:t>
            </a:r>
            <a:r>
              <a:rPr lang="en-GB" sz="1700" b="1" dirty="0">
                <a:solidFill>
                  <a:schemeClr val="accent2"/>
                </a:solidFill>
              </a:rPr>
              <a:t>5.3.3 Evaluation for Boundary Systems</a:t>
            </a:r>
            <a:endParaRPr lang="en-GB" sz="1700" dirty="0">
              <a:solidFill>
                <a:schemeClr val="accent2"/>
              </a:solidFill>
            </a:endParaRPr>
          </a:p>
          <a:p>
            <a:pPr marL="914400" lvl="1" indent="-228600" algn="l" rtl="0">
              <a:lnSpc>
                <a:spcPct val="100000"/>
              </a:lnSpc>
              <a:spcBef>
                <a:spcPts val="0"/>
              </a:spcBef>
              <a:spcAft>
                <a:spcPts val="0"/>
              </a:spcAft>
              <a:buSzPts val="1700"/>
              <a:buNone/>
            </a:pPr>
            <a:r>
              <a:rPr lang="en-GB" sz="1700" b="1" dirty="0">
                <a:solidFill>
                  <a:schemeClr val="accent2"/>
                </a:solidFill>
              </a:rPr>
              <a:t>5.4 GOOS Evaluation and Review Framework</a:t>
            </a:r>
            <a:r>
              <a:rPr lang="en-GB" sz="1700" dirty="0">
                <a:solidFill>
                  <a:schemeClr val="accent2"/>
                </a:solidFill>
              </a:rPr>
              <a:t> </a:t>
            </a:r>
            <a:r>
              <a:rPr lang="en-GB" sz="1700" b="0" dirty="0">
                <a:solidFill>
                  <a:schemeClr val="dk2"/>
                </a:solidFill>
              </a:rPr>
              <a:t>and</a:t>
            </a:r>
            <a:r>
              <a:rPr lang="en-GB" sz="1700" b="1" dirty="0">
                <a:solidFill>
                  <a:schemeClr val="accent1"/>
                </a:solidFill>
              </a:rPr>
              <a:t> </a:t>
            </a:r>
            <a:r>
              <a:rPr lang="en-GB" sz="1700" b="1" dirty="0">
                <a:solidFill>
                  <a:schemeClr val="accent2"/>
                </a:solidFill>
              </a:rPr>
              <a:t>5.6 Observing System Design around EOVs </a:t>
            </a:r>
            <a:r>
              <a:rPr lang="en-GB" sz="1700" b="0" dirty="0">
                <a:solidFill>
                  <a:schemeClr val="dk2"/>
                </a:solidFill>
              </a:rPr>
              <a:t>are integrated in  the Observing Co-Design umbrella and process.</a:t>
            </a:r>
            <a:endParaRPr sz="1700" dirty="0"/>
          </a:p>
          <a:p>
            <a:pPr marL="514350" lvl="0" indent="-171450" algn="l" rtl="0">
              <a:lnSpc>
                <a:spcPct val="100000"/>
              </a:lnSpc>
              <a:spcBef>
                <a:spcPts val="0"/>
              </a:spcBef>
              <a:spcAft>
                <a:spcPts val="0"/>
              </a:spcAft>
              <a:buClr>
                <a:schemeClr val="dk2"/>
              </a:buClr>
              <a:buSzPts val="1800"/>
              <a:buFont typeface="Arial"/>
              <a:buNone/>
            </a:pPr>
            <a:endParaRPr dirty="0">
              <a:highlight>
                <a:srgbClr val="FFFF00"/>
              </a:highlight>
            </a:endParaRPr>
          </a:p>
        </p:txBody>
      </p:sp>
      <p:sp>
        <p:nvSpPr>
          <p:cNvPr id="143" name="Google Shape;143;g1e12d642e7c_0_1"/>
          <p:cNvSpPr txBox="1">
            <a:spLocks noGrp="1"/>
          </p:cNvSpPr>
          <p:nvPr>
            <p:ph type="title"/>
          </p:nvPr>
        </p:nvSpPr>
        <p:spPr>
          <a:xfrm>
            <a:off x="720725" y="722313"/>
            <a:ext cx="5803800" cy="5748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1800"/>
              <a:buNone/>
            </a:pPr>
            <a:r>
              <a:rPr lang="en-GB"/>
              <a:t>1- Achievements(3)</a:t>
            </a:r>
            <a:endParaRPr/>
          </a:p>
        </p:txBody>
      </p:sp>
      <p:pic>
        <p:nvPicPr>
          <p:cNvPr id="144" name="Google Shape;144;g1e12d642e7c_0_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676925" y="152400"/>
            <a:ext cx="5033583" cy="6188075"/>
          </a:xfrm>
          <a:prstGeom prst="rect">
            <a:avLst/>
          </a:prstGeom>
          <a:noFill/>
          <a:ln>
            <a:noFill/>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17123db2da_0_284"/>
          <p:cNvSpPr txBox="1">
            <a:spLocks noGrp="1"/>
          </p:cNvSpPr>
          <p:nvPr>
            <p:ph type="title"/>
          </p:nvPr>
        </p:nvSpPr>
        <p:spPr>
          <a:xfrm>
            <a:off x="720726" y="722313"/>
            <a:ext cx="10750500" cy="5748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1800"/>
              <a:buFont typeface="Arial"/>
              <a:buNone/>
            </a:pPr>
            <a:r>
              <a:rPr lang="en-GB"/>
              <a:t>2. Outcomes &amp; Assessment</a:t>
            </a:r>
            <a:endParaRPr/>
          </a:p>
          <a:p>
            <a:pPr marL="0" lvl="0" indent="0" algn="l" rtl="0">
              <a:lnSpc>
                <a:spcPct val="85000"/>
              </a:lnSpc>
              <a:spcBef>
                <a:spcPts val="0"/>
              </a:spcBef>
              <a:spcAft>
                <a:spcPts val="0"/>
              </a:spcAft>
              <a:buClr>
                <a:schemeClr val="accent1"/>
              </a:buClr>
              <a:buSzPts val="3600"/>
              <a:buFont typeface="Arial"/>
              <a:buNone/>
            </a:pPr>
            <a:endParaRPr/>
          </a:p>
        </p:txBody>
      </p:sp>
      <p:sp>
        <p:nvSpPr>
          <p:cNvPr id="150" name="Google Shape;150;g217123db2da_0_284"/>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SzPts val="1000"/>
              <a:buNone/>
            </a:pPr>
            <a:fld id="{00000000-1234-1234-1234-123412341234}" type="slidenum">
              <a:rPr lang="en-GB"/>
              <a:t>6</a:t>
            </a:fld>
            <a:endParaRPr/>
          </a:p>
        </p:txBody>
      </p:sp>
      <p:sp>
        <p:nvSpPr>
          <p:cNvPr id="151" name="Google Shape;151;g217123db2da_0_284"/>
          <p:cNvSpPr txBox="1">
            <a:spLocks noGrp="1"/>
          </p:cNvSpPr>
          <p:nvPr>
            <p:ph type="body" idx="4"/>
          </p:nvPr>
        </p:nvSpPr>
        <p:spPr>
          <a:xfrm>
            <a:off x="5871400" y="1391949"/>
            <a:ext cx="6022800" cy="483468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216000" tIns="216000" rIns="216000" bIns="216000" anchor="t" anchorCtr="0">
            <a:noAutofit/>
          </a:bodyPr>
          <a:lstStyle/>
          <a:p>
            <a:pPr marL="0" lvl="1" indent="0" algn="l" rtl="0">
              <a:lnSpc>
                <a:spcPct val="100000"/>
              </a:lnSpc>
              <a:spcBef>
                <a:spcPts val="0"/>
              </a:spcBef>
              <a:spcAft>
                <a:spcPts val="0"/>
              </a:spcAft>
              <a:buClr>
                <a:schemeClr val="lt1"/>
              </a:buClr>
              <a:buSzPts val="2000"/>
              <a:buNone/>
            </a:pPr>
            <a:r>
              <a:rPr lang="en-GB" dirty="0" err="1">
                <a:solidFill>
                  <a:schemeClr val="accent1"/>
                </a:solidFill>
              </a:rPr>
              <a:t>Assessment</a:t>
            </a:r>
            <a:r>
              <a:rPr lang="en-GB" dirty="0" err="1"/>
              <a:t>ssment</a:t>
            </a:r>
            <a:endParaRPr lang="en-GB" b="0" dirty="0"/>
          </a:p>
          <a:p>
            <a:pPr marL="0" lvl="1" indent="0" algn="l" rtl="0">
              <a:lnSpc>
                <a:spcPct val="100000"/>
              </a:lnSpc>
              <a:spcBef>
                <a:spcPts val="0"/>
              </a:spcBef>
              <a:spcAft>
                <a:spcPts val="0"/>
              </a:spcAft>
              <a:buClr>
                <a:schemeClr val="lt1"/>
              </a:buClr>
              <a:buSzPts val="2000"/>
              <a:buNone/>
            </a:pPr>
            <a:r>
              <a:rPr lang="en-GB" sz="1600" b="1" dirty="0">
                <a:solidFill>
                  <a:schemeClr val="dk1"/>
                </a:solidFill>
              </a:rPr>
              <a:t>1. More progress is needed  </a:t>
            </a:r>
            <a:r>
              <a:rPr lang="en-GB" sz="1600" b="1" dirty="0">
                <a:solidFill>
                  <a:srgbClr val="FF9900"/>
                </a:solidFill>
              </a:rPr>
              <a:t>(30%) </a:t>
            </a:r>
            <a:endParaRPr lang="en-GB" sz="1600" dirty="0">
              <a:solidFill>
                <a:srgbClr val="FF9900"/>
              </a:solidFill>
            </a:endParaRPr>
          </a:p>
          <a:p>
            <a:pPr marL="0" lvl="0" indent="0" algn="l" rtl="0">
              <a:spcBef>
                <a:spcPts val="700"/>
              </a:spcBef>
              <a:spcAft>
                <a:spcPts val="0"/>
              </a:spcAft>
              <a:buNone/>
            </a:pPr>
            <a:r>
              <a:rPr lang="en-GB" dirty="0">
                <a:solidFill>
                  <a:schemeClr val="dk1"/>
                </a:solidFill>
              </a:rPr>
              <a:t>Criteria: There are examples of refined designs in different degrees of accomplishment: TPOS, TAOS, </a:t>
            </a:r>
            <a:r>
              <a:rPr lang="en-GB" dirty="0" err="1">
                <a:solidFill>
                  <a:schemeClr val="dk1"/>
                </a:solidFill>
              </a:rPr>
              <a:t>IndOOS</a:t>
            </a:r>
            <a:r>
              <a:rPr lang="en-GB" dirty="0">
                <a:solidFill>
                  <a:schemeClr val="dk1"/>
                </a:solidFill>
              </a:rPr>
              <a:t>, OASIS, BSTT… however, this is mostly around climate applications. BGC and </a:t>
            </a:r>
            <a:r>
              <a:rPr lang="en-GB" dirty="0" err="1">
                <a:solidFill>
                  <a:schemeClr val="dk1"/>
                </a:solidFill>
              </a:rPr>
              <a:t>BioEco</a:t>
            </a:r>
            <a:r>
              <a:rPr lang="en-GB" dirty="0">
                <a:solidFill>
                  <a:schemeClr val="dk1"/>
                </a:solidFill>
              </a:rPr>
              <a:t> variables are less well covered, and improved design does not always lead to implementation. </a:t>
            </a:r>
            <a:endParaRPr dirty="0">
              <a:solidFill>
                <a:schemeClr val="dk1"/>
              </a:solidFill>
            </a:endParaRPr>
          </a:p>
          <a:p>
            <a:pPr marL="0" lvl="0" indent="0" algn="l" rtl="0">
              <a:lnSpc>
                <a:spcPct val="100000"/>
              </a:lnSpc>
              <a:spcBef>
                <a:spcPts val="567"/>
              </a:spcBef>
              <a:spcAft>
                <a:spcPts val="0"/>
              </a:spcAft>
              <a:buClr>
                <a:schemeClr val="accent1"/>
              </a:buClr>
              <a:buSzPts val="1400"/>
            </a:pPr>
            <a:r>
              <a:rPr lang="en-GB" sz="1500" b="1" dirty="0">
                <a:solidFill>
                  <a:schemeClr val="dk2"/>
                </a:solidFill>
              </a:rPr>
              <a:t>2. Low progress </a:t>
            </a:r>
            <a:r>
              <a:rPr lang="en-GB" sz="1500" b="1" dirty="0">
                <a:solidFill>
                  <a:srgbClr val="FF0000"/>
                </a:solidFill>
              </a:rPr>
              <a:t>(10%)</a:t>
            </a:r>
            <a:endParaRPr dirty="0"/>
          </a:p>
          <a:p>
            <a:pPr marL="0" lvl="0" indent="0" algn="l" rtl="0">
              <a:spcBef>
                <a:spcPts val="700"/>
              </a:spcBef>
              <a:spcAft>
                <a:spcPts val="0"/>
              </a:spcAft>
              <a:buNone/>
            </a:pPr>
            <a:r>
              <a:rPr lang="en-GB" dirty="0">
                <a:solidFill>
                  <a:schemeClr val="dk1"/>
                </a:solidFill>
              </a:rPr>
              <a:t>Criteria: only a few steps have been taken. E.g. GOOS/CLIVAR Workshop and Observing Co-Design approach </a:t>
            </a:r>
            <a:endParaRPr sz="1500" b="1" dirty="0">
              <a:solidFill>
                <a:schemeClr val="dk2"/>
              </a:solidFill>
            </a:endParaRPr>
          </a:p>
          <a:p>
            <a:pPr marL="0" lvl="0" indent="0" algn="l" rtl="0">
              <a:lnSpc>
                <a:spcPct val="100000"/>
              </a:lnSpc>
              <a:spcBef>
                <a:spcPts val="567"/>
              </a:spcBef>
              <a:spcAft>
                <a:spcPts val="0"/>
              </a:spcAft>
              <a:buClr>
                <a:schemeClr val="accent1"/>
              </a:buClr>
              <a:buSzPts val="1400"/>
            </a:pPr>
            <a:r>
              <a:rPr lang="en-GB" sz="1500" b="1" dirty="0">
                <a:solidFill>
                  <a:schemeClr val="dk2"/>
                </a:solidFill>
              </a:rPr>
              <a:t>3. On track </a:t>
            </a:r>
            <a:r>
              <a:rPr lang="en-GB" sz="1500" b="1" dirty="0">
                <a:solidFill>
                  <a:srgbClr val="00B050"/>
                </a:solidFill>
              </a:rPr>
              <a:t>(50%)</a:t>
            </a:r>
            <a:endParaRPr dirty="0"/>
          </a:p>
          <a:p>
            <a:pPr marL="0" lvl="0" indent="0" algn="l" rtl="0">
              <a:spcBef>
                <a:spcPts val="700"/>
              </a:spcBef>
              <a:spcAft>
                <a:spcPts val="0"/>
              </a:spcAft>
              <a:buNone/>
            </a:pPr>
            <a:r>
              <a:rPr lang="en-GB"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Criteria: progress made, amongst other means, through the EOV process and building observing networks around EOV, which also foster new developments. </a:t>
            </a:r>
            <a:endParaRPr sz="1500" b="1" dirty="0">
              <a:solidFill>
                <a:schemeClr val="dk2"/>
              </a:solidFill>
            </a:endParaRPr>
          </a:p>
          <a:p>
            <a:pPr marL="0" lvl="0" indent="0" algn="l" rtl="0">
              <a:lnSpc>
                <a:spcPct val="100000"/>
              </a:lnSpc>
              <a:spcBef>
                <a:spcPts val="567"/>
              </a:spcBef>
              <a:spcAft>
                <a:spcPts val="0"/>
              </a:spcAft>
              <a:buClr>
                <a:schemeClr val="accent1"/>
              </a:buClr>
              <a:buSzPts val="1400"/>
            </a:pPr>
            <a:r>
              <a:rPr lang="en-GB" b="1" dirty="0">
                <a:solidFill>
                  <a:schemeClr val="dk1"/>
                </a:solidFill>
              </a:rPr>
              <a:t>4. More progress is needed </a:t>
            </a:r>
            <a:r>
              <a:rPr lang="en-GB" sz="1500" b="1" dirty="0">
                <a:solidFill>
                  <a:schemeClr val="dk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a:t>
            </a:r>
            <a:r>
              <a:rPr lang="en-GB" b="1" dirty="0">
                <a:solidFill>
                  <a:srgbClr val="FF99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(30%) </a:t>
            </a:r>
            <a:endParaRPr sz="1500" b="1" dirty="0">
              <a:solidFill>
                <a:srgbClr val="FFC000"/>
              </a:solidFill>
            </a:endParaRPr>
          </a:p>
          <a:p>
            <a:pPr marL="0" lvl="0" indent="0" algn="l" rtl="0">
              <a:lnSpc>
                <a:spcPct val="100000"/>
              </a:lnSpc>
              <a:spcBef>
                <a:spcPts val="567"/>
              </a:spcBef>
              <a:spcAft>
                <a:spcPts val="0"/>
              </a:spcAft>
              <a:buNone/>
            </a:pPr>
            <a:r>
              <a:rPr lang="en-GB" dirty="0">
                <a:solidFill>
                  <a:schemeClr val="dk1"/>
                </a:solidFill>
              </a:rPr>
              <a:t>Criteria: EOVs and ECVs specification sheets available. ECVs reviewed publicly and updated regularly, but guidelines not published and there isn’t a homogeneous approach to system reviews</a:t>
            </a:r>
            <a:endParaRPr dirty="0">
              <a:solidFill>
                <a:schemeClr val="dk1"/>
              </a:solidFill>
            </a:endParaRPr>
          </a:p>
        </p:txBody>
      </p:sp>
      <p:sp>
        <p:nvSpPr>
          <p:cNvPr id="152" name="Google Shape;152;g217123db2da_0_284"/>
          <p:cNvSpPr txBox="1">
            <a:spLocks noGrp="1"/>
          </p:cNvSpPr>
          <p:nvPr>
            <p:ph type="body" idx="1"/>
          </p:nvPr>
        </p:nvSpPr>
        <p:spPr>
          <a:xfrm>
            <a:off x="720725" y="1392399"/>
            <a:ext cx="5078826" cy="4834230"/>
          </a:xfrm>
          <a:prstGeom prst="rect">
            <a:avLst/>
          </a:prstGeom>
          <a:solidFill>
            <a:schemeClr val="accent1"/>
          </a:solidFill>
          <a:ln>
            <a:noFill/>
          </a:ln>
        </p:spPr>
        <p:txBody>
          <a:bodyPr spcFirstLastPara="1" wrap="square" lIns="216000" tIns="216000" rIns="216000" bIns="216000" anchor="t" anchorCtr="0">
            <a:noAutofit/>
          </a:bodyPr>
          <a:lstStyle/>
          <a:p>
            <a:pPr marL="0" lvl="1" indent="0" algn="l" rtl="0">
              <a:lnSpc>
                <a:spcPct val="100000"/>
              </a:lnSpc>
              <a:spcBef>
                <a:spcPts val="0"/>
              </a:spcBef>
              <a:spcAft>
                <a:spcPts val="0"/>
              </a:spcAft>
              <a:buClr>
                <a:schemeClr val="lt1"/>
              </a:buClr>
              <a:buSzPts val="2000"/>
              <a:buNone/>
            </a:pPr>
            <a:r>
              <a:rPr lang="en-GB" dirty="0"/>
              <a:t>SO5 Outcomes</a:t>
            </a:r>
            <a:endParaRPr dirty="0"/>
          </a:p>
          <a:p>
            <a:pPr marL="372700" lvl="0" indent="-342900" algn="l" rtl="0">
              <a:lnSpc>
                <a:spcPct val="100000"/>
              </a:lnSpc>
              <a:spcBef>
                <a:spcPts val="1800"/>
              </a:spcBef>
              <a:spcAft>
                <a:spcPts val="0"/>
              </a:spcAft>
              <a:buSzPts val="1600"/>
              <a:buFont typeface="Arial"/>
              <a:buAutoNum type="arabicPeriod"/>
            </a:pPr>
            <a:r>
              <a:rPr lang="en-GB" sz="1600" b="1" dirty="0"/>
              <a:t>Refined designs </a:t>
            </a:r>
            <a:r>
              <a:rPr lang="en-GB" sz="1600" dirty="0"/>
              <a:t>for observing the essential global observations required for global societal needs that maximize return on investment</a:t>
            </a:r>
            <a:br>
              <a:rPr lang="en-GB" sz="1600" dirty="0"/>
            </a:br>
            <a:endParaRPr sz="1600" dirty="0"/>
          </a:p>
          <a:p>
            <a:pPr marL="372700" lvl="0" indent="-342900" algn="l" rtl="0">
              <a:lnSpc>
                <a:spcPct val="100000"/>
              </a:lnSpc>
              <a:spcBef>
                <a:spcPts val="1800"/>
              </a:spcBef>
              <a:spcAft>
                <a:spcPts val="0"/>
              </a:spcAft>
              <a:buSzPts val="1600"/>
              <a:buFont typeface="Arial"/>
              <a:buAutoNum type="arabicPeriod"/>
            </a:pPr>
            <a:r>
              <a:rPr lang="en-GB" sz="1600" dirty="0"/>
              <a:t>A modular design approach to guide and support implementation </a:t>
            </a:r>
            <a:r>
              <a:rPr lang="en-GB" sz="1600" b="1" dirty="0"/>
              <a:t>decisions at regional and national level</a:t>
            </a:r>
            <a:endParaRPr sz="1600" b="1" dirty="0"/>
          </a:p>
          <a:p>
            <a:pPr marL="372700" lvl="0" indent="-342900" algn="l" rtl="0">
              <a:lnSpc>
                <a:spcPct val="100000"/>
              </a:lnSpc>
              <a:spcBef>
                <a:spcPts val="1800"/>
              </a:spcBef>
              <a:spcAft>
                <a:spcPts val="0"/>
              </a:spcAft>
              <a:buSzPts val="1600"/>
              <a:buFont typeface="Arial"/>
              <a:buAutoNum type="arabicPeriod"/>
            </a:pPr>
            <a:r>
              <a:rPr lang="en-GB" sz="1600" dirty="0"/>
              <a:t>Greater </a:t>
            </a:r>
            <a:r>
              <a:rPr lang="en-GB" sz="1600" b="1" dirty="0"/>
              <a:t>efficiency in investment</a:t>
            </a:r>
            <a:r>
              <a:rPr lang="en-GB" sz="1600" dirty="0"/>
              <a:t> towards enhancing observing capacity</a:t>
            </a:r>
            <a:br>
              <a:rPr lang="en-GB" sz="1600" dirty="0"/>
            </a:br>
            <a:endParaRPr sz="1600" dirty="0"/>
          </a:p>
          <a:p>
            <a:pPr marL="372700" lvl="0" indent="-342900" algn="l" rtl="0">
              <a:lnSpc>
                <a:spcPct val="100000"/>
              </a:lnSpc>
              <a:spcBef>
                <a:spcPts val="1800"/>
              </a:spcBef>
              <a:spcAft>
                <a:spcPts val="0"/>
              </a:spcAft>
              <a:buSzPts val="1600"/>
              <a:buFont typeface="Arial"/>
              <a:buAutoNum type="arabicPeriod"/>
            </a:pPr>
            <a:r>
              <a:rPr lang="en-GB" sz="1600" b="1" dirty="0"/>
              <a:t>Transparency</a:t>
            </a:r>
            <a:r>
              <a:rPr lang="en-GB" sz="1600" dirty="0"/>
              <a:t> in establishing and communicating on design requirements</a:t>
            </a:r>
            <a:endParaRPr sz="1600"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8"/>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SzPts val="1000"/>
              <a:buNone/>
            </a:pPr>
            <a:fld id="{00000000-1234-1234-1234-123412341234}" type="slidenum">
              <a:rPr lang="en-GB"/>
              <a:t>7</a:t>
            </a:fld>
            <a:endParaRPr/>
          </a:p>
        </p:txBody>
      </p:sp>
      <p:sp>
        <p:nvSpPr>
          <p:cNvPr id="158" name="Google Shape;158;p18"/>
          <p:cNvSpPr txBox="1">
            <a:spLocks noGrp="1"/>
          </p:cNvSpPr>
          <p:nvPr>
            <p:ph type="body" idx="1"/>
          </p:nvPr>
        </p:nvSpPr>
        <p:spPr>
          <a:xfrm>
            <a:off x="467525" y="990920"/>
            <a:ext cx="6057000" cy="4780295"/>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800"/>
              <a:buNone/>
            </a:pPr>
            <a:r>
              <a:rPr lang="en-GB" sz="1400" b="1" dirty="0">
                <a:solidFill>
                  <a:schemeClr val="accent1"/>
                </a:solidFill>
              </a:rPr>
              <a:t>1.A Publishing recommendations does not suffice to change the observing system</a:t>
            </a:r>
            <a:endParaRPr sz="1400" dirty="0"/>
          </a:p>
          <a:p>
            <a:pPr marL="514350" lvl="0" indent="-273050" algn="l" rtl="0">
              <a:lnSpc>
                <a:spcPct val="100000"/>
              </a:lnSpc>
              <a:spcBef>
                <a:spcPts val="0"/>
              </a:spcBef>
              <a:spcAft>
                <a:spcPts val="0"/>
              </a:spcAft>
              <a:buSzPts val="1600"/>
              <a:buFont typeface="Arial"/>
              <a:buChar char="•"/>
            </a:pPr>
            <a:r>
              <a:rPr lang="en-GB" sz="1400" dirty="0"/>
              <a:t>While many reviews are published, this does not mean that implementing agents react to them. Still progress in needed for non-climate applications.</a:t>
            </a:r>
            <a:endParaRPr sz="1400" dirty="0"/>
          </a:p>
          <a:p>
            <a:pPr marL="228600" lvl="0" indent="0" algn="l" rtl="0">
              <a:lnSpc>
                <a:spcPct val="100000"/>
              </a:lnSpc>
              <a:spcBef>
                <a:spcPts val="600"/>
              </a:spcBef>
              <a:spcAft>
                <a:spcPts val="0"/>
              </a:spcAft>
              <a:buClr>
                <a:schemeClr val="dk2"/>
              </a:buClr>
              <a:buSzPts val="1800"/>
              <a:buNone/>
            </a:pPr>
            <a:r>
              <a:rPr lang="en-GB" sz="1400" b="1" dirty="0">
                <a:solidFill>
                  <a:schemeClr val="accent1"/>
                </a:solidFill>
              </a:rPr>
              <a:t>1.B The observing system needs to consider the </a:t>
            </a:r>
            <a:r>
              <a:rPr lang="en-GB" sz="1400" b="1" dirty="0" err="1">
                <a:solidFill>
                  <a:schemeClr val="accent1"/>
                </a:solidFill>
              </a:rPr>
              <a:t>modeling</a:t>
            </a:r>
            <a:r>
              <a:rPr lang="en-GB" sz="1400" b="1" dirty="0">
                <a:solidFill>
                  <a:schemeClr val="accent1"/>
                </a:solidFill>
              </a:rPr>
              <a:t> community</a:t>
            </a:r>
            <a:endParaRPr sz="1400" dirty="0"/>
          </a:p>
          <a:p>
            <a:pPr marL="514350" lvl="0" indent="-273050" algn="l" rtl="0">
              <a:lnSpc>
                <a:spcPct val="100000"/>
              </a:lnSpc>
              <a:spcBef>
                <a:spcPts val="0"/>
              </a:spcBef>
              <a:spcAft>
                <a:spcPts val="0"/>
              </a:spcAft>
              <a:buSzPts val="1600"/>
              <a:buFont typeface="Arial"/>
              <a:buChar char="•"/>
            </a:pPr>
            <a:r>
              <a:rPr lang="en-GB" sz="1400" dirty="0"/>
              <a:t>More engagement is needed with different operational services (not only ocean) </a:t>
            </a:r>
            <a:r>
              <a:rPr lang="en-GB" sz="1400" dirty="0" err="1"/>
              <a:t>SynOPS</a:t>
            </a:r>
            <a:r>
              <a:rPr lang="en-GB" sz="1400" dirty="0"/>
              <a:t> is taking part of this challenge now. </a:t>
            </a:r>
            <a:endParaRPr sz="1400" dirty="0"/>
          </a:p>
          <a:p>
            <a:pPr marL="514350" lvl="0" indent="-254000" algn="l" rtl="0">
              <a:lnSpc>
                <a:spcPct val="100000"/>
              </a:lnSpc>
              <a:spcBef>
                <a:spcPts val="0"/>
              </a:spcBef>
              <a:spcAft>
                <a:spcPts val="0"/>
              </a:spcAft>
              <a:buClr>
                <a:schemeClr val="tx1"/>
              </a:buClr>
              <a:buSzPts val="1300"/>
              <a:buChar char="•"/>
            </a:pPr>
            <a:r>
              <a:rPr lang="en-GB" sz="1400" dirty="0">
                <a:solidFill>
                  <a:schemeClr val="tx1"/>
                </a:solidFill>
              </a:rPr>
              <a:t>Need to include other disciplines, e.g. </a:t>
            </a:r>
            <a:r>
              <a:rPr lang="en-GB" sz="1400" dirty="0" err="1">
                <a:solidFill>
                  <a:schemeClr val="tx1"/>
                </a:solidFill>
              </a:rPr>
              <a:t>BioEco</a:t>
            </a:r>
            <a:r>
              <a:rPr lang="en-GB" sz="1400" dirty="0">
                <a:solidFill>
                  <a:schemeClr val="tx1"/>
                </a:solidFill>
              </a:rPr>
              <a:t> and </a:t>
            </a:r>
            <a:r>
              <a:rPr lang="en-GB" sz="1400" dirty="0" err="1">
                <a:solidFill>
                  <a:schemeClr val="tx1"/>
                </a:solidFill>
              </a:rPr>
              <a:t>modeling</a:t>
            </a:r>
            <a:r>
              <a:rPr lang="en-GB" sz="1400" dirty="0">
                <a:solidFill>
                  <a:schemeClr val="tx1"/>
                </a:solidFill>
              </a:rPr>
              <a:t> needs in this space are we observing what is needed to improve models? ]</a:t>
            </a:r>
          </a:p>
          <a:p>
            <a:pPr marL="228600" lvl="0" indent="0" algn="l" rtl="0">
              <a:lnSpc>
                <a:spcPct val="100000"/>
              </a:lnSpc>
              <a:spcBef>
                <a:spcPts val="600"/>
              </a:spcBef>
              <a:spcAft>
                <a:spcPts val="0"/>
              </a:spcAft>
              <a:buSzPts val="1800"/>
              <a:buNone/>
            </a:pPr>
            <a:r>
              <a:rPr lang="en-GB" sz="1400" b="1" dirty="0">
                <a:solidFill>
                  <a:schemeClr val="accent1"/>
                </a:solidFill>
              </a:rPr>
              <a:t>2 From global to local: not so straightforward</a:t>
            </a:r>
            <a:endParaRPr sz="1400" dirty="0"/>
          </a:p>
          <a:p>
            <a:pPr marL="514350" lvl="0" indent="-273050" algn="l" rtl="0">
              <a:lnSpc>
                <a:spcPct val="100000"/>
              </a:lnSpc>
              <a:spcBef>
                <a:spcPts val="0"/>
              </a:spcBef>
              <a:spcAft>
                <a:spcPts val="0"/>
              </a:spcAft>
              <a:buSzPts val="1600"/>
              <a:buFont typeface="Arial"/>
              <a:buChar char="•"/>
            </a:pPr>
            <a:r>
              <a:rPr lang="en-GB" sz="1400" dirty="0"/>
              <a:t>The recommendations from the global system are not necessarily ready to be used by national/regional actors. Observing Co-Design can help here.</a:t>
            </a:r>
            <a:endParaRPr sz="1400" dirty="0"/>
          </a:p>
          <a:p>
            <a:pPr marL="228600" lvl="0" indent="0" algn="l" rtl="0">
              <a:lnSpc>
                <a:spcPct val="100000"/>
              </a:lnSpc>
              <a:spcBef>
                <a:spcPts val="600"/>
              </a:spcBef>
              <a:spcAft>
                <a:spcPts val="0"/>
              </a:spcAft>
              <a:buSzPts val="1800"/>
              <a:buNone/>
            </a:pPr>
            <a:r>
              <a:rPr lang="en-GB" sz="1400" b="1" dirty="0">
                <a:solidFill>
                  <a:schemeClr val="accent1"/>
                </a:solidFill>
              </a:rPr>
              <a:t>3 Optimising investment: yes but still not sustained…</a:t>
            </a:r>
            <a:endParaRPr sz="1400" dirty="0"/>
          </a:p>
          <a:p>
            <a:pPr marL="514350" lvl="0" indent="-273050" algn="l" rtl="0">
              <a:lnSpc>
                <a:spcPct val="100000"/>
              </a:lnSpc>
              <a:spcBef>
                <a:spcPts val="0"/>
              </a:spcBef>
              <a:spcAft>
                <a:spcPts val="0"/>
              </a:spcAft>
              <a:buSzPts val="1600"/>
              <a:buFont typeface="Arial"/>
              <a:buChar char="•"/>
            </a:pPr>
            <a:r>
              <a:rPr lang="en-GB" sz="1400" dirty="0"/>
              <a:t>Investment from nations/funding agencies will not be easy if 2 does not happen and the benefits of global systems are made clearer.</a:t>
            </a:r>
            <a:endParaRPr sz="1400" dirty="0"/>
          </a:p>
          <a:p>
            <a:pPr marL="228600" lvl="0" indent="0" algn="l" rtl="0">
              <a:lnSpc>
                <a:spcPct val="100000"/>
              </a:lnSpc>
              <a:spcBef>
                <a:spcPts val="600"/>
              </a:spcBef>
              <a:spcAft>
                <a:spcPts val="0"/>
              </a:spcAft>
              <a:buSzPts val="1800"/>
              <a:buNone/>
            </a:pPr>
            <a:r>
              <a:rPr lang="en-GB" sz="1400" b="1" dirty="0">
                <a:solidFill>
                  <a:schemeClr val="accent1"/>
                </a:solidFill>
              </a:rPr>
              <a:t>4 Requirements definition still not fully transparent</a:t>
            </a:r>
            <a:endParaRPr sz="1400" b="1" dirty="0">
              <a:solidFill>
                <a:schemeClr val="accent1"/>
              </a:solidFill>
            </a:endParaRPr>
          </a:p>
          <a:p>
            <a:pPr marL="514350" lvl="0" indent="-273050" algn="l" rtl="0">
              <a:lnSpc>
                <a:spcPct val="100000"/>
              </a:lnSpc>
              <a:spcBef>
                <a:spcPts val="0"/>
              </a:spcBef>
              <a:spcAft>
                <a:spcPts val="0"/>
              </a:spcAft>
              <a:buSzPts val="1600"/>
              <a:buFont typeface="Arial"/>
              <a:buChar char="•"/>
            </a:pPr>
            <a:r>
              <a:rPr lang="en-GB" sz="1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EOVs and ECVs </a:t>
            </a:r>
            <a:r>
              <a:rPr lang="en-GB" sz="1400" dirty="0"/>
              <a:t>requirements are published online, but still lacking visibility to the operational agencies, unless we embark in the WMO RRR process.</a:t>
            </a:r>
            <a:endParaRPr sz="1400" dirty="0"/>
          </a:p>
          <a:p>
            <a:pPr marL="514350" lvl="0" indent="-273050" algn="l" rtl="0">
              <a:lnSpc>
                <a:spcPct val="100000"/>
              </a:lnSpc>
              <a:spcBef>
                <a:spcPts val="0"/>
              </a:spcBef>
              <a:spcAft>
                <a:spcPts val="0"/>
              </a:spcAft>
              <a:buSzPts val="1600"/>
              <a:buFont typeface="Arial"/>
              <a:buChar char="•"/>
            </a:pPr>
            <a:r>
              <a:rPr lang="en-GB" sz="1400" dirty="0"/>
              <a:t>Selection criteria is not totally transparent.</a:t>
            </a:r>
            <a:endParaRPr sz="1400" b="1" dirty="0">
              <a:solidFill>
                <a:srgbClr val="FF0000"/>
              </a:solidFill>
            </a:endParaRPr>
          </a:p>
        </p:txBody>
      </p:sp>
      <p:sp>
        <p:nvSpPr>
          <p:cNvPr id="159" name="Google Shape;159;p18"/>
          <p:cNvSpPr txBox="1">
            <a:spLocks noGrp="1"/>
          </p:cNvSpPr>
          <p:nvPr>
            <p:ph type="title"/>
          </p:nvPr>
        </p:nvSpPr>
        <p:spPr>
          <a:xfrm>
            <a:off x="720725" y="542433"/>
            <a:ext cx="5803800" cy="5748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1800"/>
              <a:buNone/>
            </a:pPr>
            <a:r>
              <a:rPr lang="en-GB"/>
              <a:t>3. Gaps </a:t>
            </a:r>
            <a:r>
              <a:rPr lang="en-GB" sz="2800" i="1"/>
              <a:t>(around outcomes)</a:t>
            </a:r>
            <a:endParaRPr i="1"/>
          </a:p>
        </p:txBody>
      </p:sp>
      <p:pic>
        <p:nvPicPr>
          <p:cNvPr id="160" name="Google Shape;160;p18"/>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6899275" y="0"/>
            <a:ext cx="5292725" cy="6858000"/>
          </a:xfrm>
          <a:prstGeom prst="rect">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9"/>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SzPts val="1000"/>
              <a:buNone/>
            </a:pPr>
            <a:fld id="{00000000-1234-1234-1234-123412341234}" type="slidenum">
              <a:rPr lang="en-GB"/>
              <a:t>8</a:t>
            </a:fld>
            <a:endParaRPr/>
          </a:p>
        </p:txBody>
      </p:sp>
      <p:sp>
        <p:nvSpPr>
          <p:cNvPr id="166" name="Google Shape;166;p29"/>
          <p:cNvSpPr txBox="1">
            <a:spLocks noGrp="1"/>
          </p:cNvSpPr>
          <p:nvPr>
            <p:ph type="body" idx="1"/>
          </p:nvPr>
        </p:nvSpPr>
        <p:spPr>
          <a:xfrm>
            <a:off x="347330" y="1297008"/>
            <a:ext cx="6177300" cy="48414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800"/>
              <a:buNone/>
            </a:pPr>
            <a:r>
              <a:rPr lang="en-GB" b="1" dirty="0">
                <a:solidFill>
                  <a:schemeClr val="accent1"/>
                </a:solidFill>
              </a:rPr>
              <a:t>1. In terms of refined design:</a:t>
            </a:r>
            <a:endParaRPr dirty="0"/>
          </a:p>
          <a:p>
            <a:pPr marL="514350" lvl="0" indent="-285750" algn="l" rtl="0">
              <a:lnSpc>
                <a:spcPct val="100000"/>
              </a:lnSpc>
              <a:spcBef>
                <a:spcPts val="0"/>
              </a:spcBef>
              <a:spcAft>
                <a:spcPts val="0"/>
              </a:spcAft>
              <a:buClr>
                <a:schemeClr val="dk2"/>
              </a:buClr>
              <a:buSzPts val="1800"/>
              <a:buFont typeface="Arial"/>
              <a:buChar char="•"/>
            </a:pPr>
            <a:r>
              <a:rPr lang="en-GB" b="1" dirty="0"/>
              <a:t>Activities continue</a:t>
            </a:r>
            <a:r>
              <a:rPr lang="en-GB" dirty="0"/>
              <a:t>: OASIS, BSTT, Regionalization of Earth Cycles etc/Heat and Freshwater budget and fluxes. Most of them are cross-GOOS.</a:t>
            </a:r>
            <a:endParaRPr dirty="0"/>
          </a:p>
          <a:p>
            <a:pPr marL="514350" lvl="0" indent="-285750" algn="l" rtl="0">
              <a:lnSpc>
                <a:spcPct val="100000"/>
              </a:lnSpc>
              <a:spcBef>
                <a:spcPts val="0"/>
              </a:spcBef>
              <a:spcAft>
                <a:spcPts val="0"/>
              </a:spcAft>
              <a:buClr>
                <a:schemeClr val="dk2"/>
              </a:buClr>
              <a:buSzPts val="1800"/>
              <a:buFont typeface="Arial"/>
              <a:buChar char="•"/>
            </a:pPr>
            <a:r>
              <a:rPr lang="en-GB" b="1" dirty="0"/>
              <a:t>Focus the cross-panel efforts on specific activities</a:t>
            </a:r>
            <a:r>
              <a:rPr lang="en-GB" dirty="0"/>
              <a:t>. </a:t>
            </a:r>
            <a:r>
              <a:rPr lang="en-GB" sz="1400" dirty="0" err="1"/>
              <a:t>E.g</a:t>
            </a:r>
            <a:r>
              <a:rPr lang="en-GB" sz="1400" dirty="0"/>
              <a:t> provision of i</a:t>
            </a:r>
            <a:r>
              <a:rPr lang="en-GB" sz="1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nput into GCOS Status Report and Implementation Plan (Climate Application area</a:t>
            </a:r>
            <a:r>
              <a:rPr lang="en-GB" sz="1400" dirty="0"/>
              <a:t>) or provision of guidance/input on potential EOVs new platforms could observe (e.g. surface vehicles)</a:t>
            </a:r>
            <a:endParaRPr sz="1400" dirty="0"/>
          </a:p>
          <a:p>
            <a:pPr marL="514350" lvl="0" indent="-285750" algn="l" rtl="0">
              <a:lnSpc>
                <a:spcPct val="100000"/>
              </a:lnSpc>
              <a:spcBef>
                <a:spcPts val="0"/>
              </a:spcBef>
              <a:spcAft>
                <a:spcPts val="0"/>
              </a:spcAft>
              <a:buClr>
                <a:schemeClr val="dk2"/>
              </a:buClr>
              <a:buSzPts val="1800"/>
              <a:buFont typeface="Arial"/>
              <a:buChar char="•"/>
            </a:pPr>
            <a:r>
              <a:rPr lang="en-GB" b="1" dirty="0"/>
              <a:t>Bridges</a:t>
            </a:r>
            <a:r>
              <a:rPr lang="en-GB" dirty="0"/>
              <a:t> need to be consolidated between the i</a:t>
            </a:r>
            <a:r>
              <a:rPr lang="en-GB" b="1" dirty="0"/>
              <a:t>n situ and the </a:t>
            </a:r>
            <a:r>
              <a:rPr lang="en-GB" b="1" dirty="0" err="1"/>
              <a:t>modeling</a:t>
            </a:r>
            <a:r>
              <a:rPr lang="en-GB" b="1" dirty="0"/>
              <a:t> (different domains) community </a:t>
            </a:r>
            <a:r>
              <a:rPr lang="en-GB" dirty="0"/>
              <a:t> around a clear activity </a:t>
            </a:r>
            <a:endParaRPr dirty="0"/>
          </a:p>
          <a:p>
            <a:pPr marL="514350" lvl="0" indent="-285750" algn="l" rtl="0">
              <a:lnSpc>
                <a:spcPct val="100000"/>
              </a:lnSpc>
              <a:spcBef>
                <a:spcPts val="0"/>
              </a:spcBef>
              <a:spcAft>
                <a:spcPts val="0"/>
              </a:spcAft>
              <a:buClr>
                <a:schemeClr val="dk2"/>
              </a:buClr>
              <a:buSzPts val="1800"/>
              <a:buFont typeface="Arial"/>
              <a:buChar char="•"/>
            </a:pPr>
            <a:r>
              <a:rPr lang="en-GB" dirty="0"/>
              <a:t>Improve connection between panels and OCG </a:t>
            </a:r>
          </a:p>
          <a:p>
            <a:pPr marL="228600" lvl="0" indent="0" algn="l" rtl="0">
              <a:lnSpc>
                <a:spcPct val="100000"/>
              </a:lnSpc>
              <a:spcBef>
                <a:spcPts val="0"/>
              </a:spcBef>
              <a:spcAft>
                <a:spcPts val="0"/>
              </a:spcAft>
              <a:buClr>
                <a:schemeClr val="dk2"/>
              </a:buClr>
              <a:buSzPts val="1800"/>
            </a:pPr>
            <a:endParaRPr dirty="0"/>
          </a:p>
          <a:p>
            <a:pPr marL="228600" lvl="0" indent="0" algn="l" rtl="0">
              <a:lnSpc>
                <a:spcPct val="100000"/>
              </a:lnSpc>
              <a:spcBef>
                <a:spcPts val="600"/>
              </a:spcBef>
              <a:spcAft>
                <a:spcPts val="0"/>
              </a:spcAft>
              <a:buSzPts val="1800"/>
              <a:buNone/>
            </a:pPr>
            <a:r>
              <a:rPr lang="en-GB" b="1" dirty="0">
                <a:solidFill>
                  <a:schemeClr val="accent1"/>
                </a:solidFill>
              </a:rPr>
              <a:t>2. In terms of implementation by nations/regions</a:t>
            </a:r>
            <a:endParaRPr dirty="0"/>
          </a:p>
          <a:p>
            <a:pPr marL="514350" lvl="0" indent="-285750" algn="l" rtl="0">
              <a:lnSpc>
                <a:spcPct val="100000"/>
              </a:lnSpc>
              <a:spcBef>
                <a:spcPts val="0"/>
              </a:spcBef>
              <a:spcAft>
                <a:spcPts val="0"/>
              </a:spcAft>
              <a:buSzPts val="1800"/>
              <a:buFont typeface="Arial"/>
              <a:buChar char="•"/>
            </a:pPr>
            <a:r>
              <a:rPr lang="en-GB" dirty="0"/>
              <a:t>Encouraging the creation of national GOOS and/or better connection with GOOS National Focal Points</a:t>
            </a:r>
            <a:endParaRPr dirty="0"/>
          </a:p>
          <a:p>
            <a:pPr marL="514350" lvl="0" indent="-285750" algn="l" rtl="0">
              <a:lnSpc>
                <a:spcPct val="100000"/>
              </a:lnSpc>
              <a:spcBef>
                <a:spcPts val="0"/>
              </a:spcBef>
              <a:spcAft>
                <a:spcPts val="0"/>
              </a:spcAft>
              <a:buSzPts val="1800"/>
              <a:buFont typeface="Arial"/>
              <a:buChar char="•"/>
            </a:pPr>
            <a:r>
              <a:rPr lang="en-GB" dirty="0"/>
              <a:t>Taking advantage of </a:t>
            </a:r>
            <a:r>
              <a:rPr lang="en-GB"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EU grants (if successful), </a:t>
            </a:r>
            <a:r>
              <a:rPr lang="en-GB" dirty="0"/>
              <a:t>where several projects are related to GOOS, namely using the EOV/ECVs </a:t>
            </a:r>
            <a:r>
              <a:rPr lang="en-GB"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requirements</a:t>
            </a:r>
            <a:r>
              <a:rPr lang="en-GB" dirty="0"/>
              <a:t> and explore other sources at national level.</a:t>
            </a:r>
            <a:endParaRPr dirty="0"/>
          </a:p>
          <a:p>
            <a:pPr marL="514350" lvl="0" indent="-171450" algn="l" rtl="0">
              <a:lnSpc>
                <a:spcPct val="100000"/>
              </a:lnSpc>
              <a:spcBef>
                <a:spcPts val="0"/>
              </a:spcBef>
              <a:spcAft>
                <a:spcPts val="0"/>
              </a:spcAft>
              <a:buClr>
                <a:schemeClr val="dk2"/>
              </a:buClr>
              <a:buSzPts val="1800"/>
              <a:buFont typeface="Arial"/>
              <a:buNone/>
            </a:pPr>
            <a:endParaRPr dirty="0">
              <a:highlight>
                <a:srgbClr val="FFFF00"/>
              </a:highlight>
            </a:endParaRPr>
          </a:p>
        </p:txBody>
      </p:sp>
      <p:sp>
        <p:nvSpPr>
          <p:cNvPr id="167" name="Google Shape;167;p29"/>
          <p:cNvSpPr txBox="1">
            <a:spLocks noGrp="1"/>
          </p:cNvSpPr>
          <p:nvPr>
            <p:ph type="title"/>
          </p:nvPr>
        </p:nvSpPr>
        <p:spPr>
          <a:xfrm>
            <a:off x="720725" y="722325"/>
            <a:ext cx="6560100" cy="5748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1800"/>
              <a:buNone/>
            </a:pPr>
            <a:r>
              <a:rPr lang="en-GB"/>
              <a:t>4. Future steps </a:t>
            </a:r>
            <a:r>
              <a:rPr lang="en-GB" sz="2400" i="1"/>
              <a:t>(around outcomes)</a:t>
            </a:r>
            <a:endParaRPr/>
          </a:p>
        </p:txBody>
      </p:sp>
      <p:pic>
        <p:nvPicPr>
          <p:cNvPr id="168" name="Google Shape;168;p29"/>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6899275" y="0"/>
            <a:ext cx="5292725" cy="6858000"/>
          </a:xfrm>
          <a:prstGeom prst="rect">
            <a:avLst/>
          </a:prstGeom>
          <a:no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SzPts val="1000"/>
              <a:buNone/>
            </a:pPr>
            <a:fld id="{00000000-1234-1234-1234-123412341234}" type="slidenum">
              <a:rPr lang="en-GB"/>
              <a:t>9</a:t>
            </a:fld>
            <a:endParaRPr/>
          </a:p>
        </p:txBody>
      </p:sp>
      <p:sp>
        <p:nvSpPr>
          <p:cNvPr id="174" name="Google Shape;174;p30"/>
          <p:cNvSpPr txBox="1">
            <a:spLocks noGrp="1"/>
          </p:cNvSpPr>
          <p:nvPr>
            <p:ph type="body" idx="1"/>
          </p:nvPr>
        </p:nvSpPr>
        <p:spPr>
          <a:xfrm>
            <a:off x="347330" y="1551008"/>
            <a:ext cx="6177294" cy="477182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800"/>
              <a:buNone/>
            </a:pPr>
            <a:r>
              <a:rPr lang="en-GB" b="1" dirty="0">
                <a:solidFill>
                  <a:schemeClr val="accent1"/>
                </a:solidFill>
              </a:rPr>
              <a:t>3. In terms of greater efficiency of investment</a:t>
            </a:r>
            <a:endParaRPr dirty="0"/>
          </a:p>
          <a:p>
            <a:pPr marL="514350" lvl="0" indent="-285750" algn="l" rtl="0">
              <a:lnSpc>
                <a:spcPct val="100000"/>
              </a:lnSpc>
              <a:spcBef>
                <a:spcPts val="0"/>
              </a:spcBef>
              <a:spcAft>
                <a:spcPts val="0"/>
              </a:spcAft>
              <a:buClr>
                <a:schemeClr val="dk2"/>
              </a:buClr>
              <a:buSzPts val="1800"/>
              <a:buFont typeface="Arial"/>
              <a:buChar char="•"/>
            </a:pPr>
            <a:r>
              <a:rPr lang="en-GB" dirty="0"/>
              <a:t>Following with the approach using EOVs to focus investment, a more integrated, cross-domain approach could be pursued</a:t>
            </a:r>
            <a:endParaRPr dirty="0"/>
          </a:p>
          <a:p>
            <a:pPr marL="514350" lvl="0" indent="-285750" algn="l" rtl="0">
              <a:lnSpc>
                <a:spcPct val="100000"/>
              </a:lnSpc>
              <a:spcBef>
                <a:spcPts val="0"/>
              </a:spcBef>
              <a:spcAft>
                <a:spcPts val="0"/>
              </a:spcAft>
              <a:buClr>
                <a:schemeClr val="dk2"/>
              </a:buClr>
              <a:buSzPts val="1800"/>
              <a:buFont typeface="Arial"/>
              <a:buChar char="•"/>
            </a:pPr>
            <a:r>
              <a:rPr lang="en-GB" dirty="0"/>
              <a:t>Connections with OECD could be explored (cost-benefit analysis)</a:t>
            </a:r>
            <a:endParaRPr dirty="0"/>
          </a:p>
          <a:p>
            <a:pPr marL="228600" lvl="0" indent="0" algn="l" rtl="0">
              <a:lnSpc>
                <a:spcPct val="100000"/>
              </a:lnSpc>
              <a:spcBef>
                <a:spcPts val="600"/>
              </a:spcBef>
              <a:spcAft>
                <a:spcPts val="0"/>
              </a:spcAft>
              <a:buSzPts val="1800"/>
              <a:buNone/>
            </a:pPr>
            <a:r>
              <a:rPr lang="en-GB" b="1" dirty="0">
                <a:solidFill>
                  <a:schemeClr val="accent1"/>
                </a:solidFill>
              </a:rPr>
              <a:t>4. In terms of transparency on establishing and communicating on design requirements</a:t>
            </a:r>
            <a:endParaRPr dirty="0"/>
          </a:p>
          <a:p>
            <a:pPr marL="514350" lvl="0" indent="-285750" algn="l" rtl="0">
              <a:lnSpc>
                <a:spcPct val="100000"/>
              </a:lnSpc>
              <a:spcBef>
                <a:spcPts val="0"/>
              </a:spcBef>
              <a:spcAft>
                <a:spcPts val="0"/>
              </a:spcAft>
              <a:buClr>
                <a:schemeClr val="dk2"/>
              </a:buClr>
              <a:buSzPts val="1800"/>
              <a:buFont typeface="Arial"/>
              <a:buChar char="•"/>
            </a:pPr>
            <a:r>
              <a:rPr lang="en-GB" dirty="0"/>
              <a:t>Important to get the EOV paper published, after sufficient discussion at the level of GOOS Exec.</a:t>
            </a:r>
            <a:endParaRPr dirty="0"/>
          </a:p>
          <a:p>
            <a:pPr marL="514350" lvl="0" indent="-285750" algn="l" rtl="0">
              <a:lnSpc>
                <a:spcPct val="100000"/>
              </a:lnSpc>
              <a:spcBef>
                <a:spcPts val="0"/>
              </a:spcBef>
              <a:spcAft>
                <a:spcPts val="0"/>
              </a:spcAft>
              <a:buClr>
                <a:schemeClr val="dk2"/>
              </a:buClr>
              <a:buSzPts val="1800"/>
              <a:buFont typeface="Arial"/>
              <a:buChar char="•"/>
            </a:pPr>
            <a:r>
              <a:rPr lang="en-GB" dirty="0"/>
              <a:t>The (probably) new EU-funded projects on EOVs/ECVs will improve the visibility of the requirements process at a European level. But we need to identify how this</a:t>
            </a:r>
            <a:r>
              <a:rPr lang="en-GB"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could be expanded in other regions for adoption.</a:t>
            </a:r>
            <a:endParaRPr dirty="0"/>
          </a:p>
          <a:p>
            <a:pPr marL="514350" lvl="0" indent="-285750" algn="l" rtl="0">
              <a:lnSpc>
                <a:spcPct val="100000"/>
              </a:lnSpc>
              <a:spcBef>
                <a:spcPts val="0"/>
              </a:spcBef>
              <a:spcAft>
                <a:spcPts val="0"/>
              </a:spcAft>
              <a:buClr>
                <a:schemeClr val="dk2"/>
              </a:buClr>
              <a:buSzPts val="1800"/>
              <a:buFont typeface="Arial"/>
              <a:buChar char="•"/>
            </a:pPr>
            <a:r>
              <a:rPr lang="en-GB" dirty="0"/>
              <a:t>The engagement in the WMO RRR process (including ocean carbon requirements) will probably have a large impact, as it will be reflected in regulatory material which is binding for WMO members.</a:t>
            </a:r>
            <a:endParaRPr dirty="0"/>
          </a:p>
          <a:p>
            <a:pPr marL="514350" lvl="0" indent="-171450" algn="l" rtl="0">
              <a:lnSpc>
                <a:spcPct val="100000"/>
              </a:lnSpc>
              <a:spcBef>
                <a:spcPts val="0"/>
              </a:spcBef>
              <a:spcAft>
                <a:spcPts val="0"/>
              </a:spcAft>
              <a:buClr>
                <a:schemeClr val="dk2"/>
              </a:buClr>
              <a:buSzPts val="1800"/>
              <a:buFont typeface="Arial"/>
              <a:buNone/>
            </a:pPr>
            <a:endParaRPr dirty="0">
              <a:highlight>
                <a:srgbClr val="FFFF00"/>
              </a:highlight>
            </a:endParaRPr>
          </a:p>
        </p:txBody>
      </p:sp>
      <p:sp>
        <p:nvSpPr>
          <p:cNvPr id="175" name="Google Shape;175;p30"/>
          <p:cNvSpPr txBox="1">
            <a:spLocks noGrp="1"/>
          </p:cNvSpPr>
          <p:nvPr>
            <p:ph type="title"/>
          </p:nvPr>
        </p:nvSpPr>
        <p:spPr>
          <a:xfrm>
            <a:off x="720725" y="722313"/>
            <a:ext cx="5803899" cy="574675"/>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1800"/>
              <a:buNone/>
            </a:pPr>
            <a:r>
              <a:rPr lang="en-GB"/>
              <a:t>4. Future steps </a:t>
            </a:r>
            <a:r>
              <a:rPr lang="en-GB" sz="2400" i="1"/>
              <a:t>(around goals)</a:t>
            </a:r>
            <a:endParaRPr/>
          </a:p>
        </p:txBody>
      </p:sp>
      <p:pic>
        <p:nvPicPr>
          <p:cNvPr id="176" name="Google Shape;176;p30"/>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6899275" y="0"/>
            <a:ext cx="5292725" cy="6858000"/>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3180</Words>
  <Application>Microsoft Office PowerPoint</Application>
  <PresentationFormat>Widescreen</PresentationFormat>
  <Paragraphs>168</Paragraphs>
  <Slides>14</Slides>
  <Notes>14</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Source Sans Pro</vt:lpstr>
      <vt:lpstr>Arial</vt:lpstr>
      <vt:lpstr>Montserrat</vt:lpstr>
      <vt:lpstr>Quattrocento Sans</vt:lpstr>
      <vt:lpstr>GOOS PPT Theme</vt:lpstr>
      <vt:lpstr>SO5: Authoritative guidance on design GOAL SYSTEM INTEGRATION AND DELIVERY </vt:lpstr>
      <vt:lpstr>Actions</vt:lpstr>
      <vt:lpstr>1- Achievements(1)</vt:lpstr>
      <vt:lpstr>1- Achievements(2)</vt:lpstr>
      <vt:lpstr>1- Achievements(3)</vt:lpstr>
      <vt:lpstr>2. Outcomes &amp; Assessment </vt:lpstr>
      <vt:lpstr>3. Gaps (around outcomes)</vt:lpstr>
      <vt:lpstr>4. Future steps (around outcomes)</vt:lpstr>
      <vt:lpstr>4. Future steps (around goals)</vt:lpstr>
      <vt:lpstr>5. Resource implications</vt:lpstr>
      <vt:lpstr>6.Questions/Thoughts Suggested changes</vt:lpstr>
      <vt:lpstr>Thank you</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SO5: Authoritative guidance on design GOAL SYSTEM INTEGRATION AND DELIVERY </dc:title>
  <dc:creator>Collins, Forest</dc:creator>
  <cp:lastModifiedBy>Belén Martín Míguez</cp:lastModifiedBy>
  <cp:revision>12</cp:revision>
  <dcterms:modified xsi:type="dcterms:W3CDTF">2023-04-25T12:10:29Z</dcterms:modified>
</cp:coreProperties>
</file>