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56" r:id="rId6"/>
    <p:sldId id="574" r:id="rId7"/>
    <p:sldId id="579" r:id="rId8"/>
    <p:sldId id="581" r:id="rId9"/>
    <p:sldId id="583" r:id="rId10"/>
    <p:sldId id="593" r:id="rId11"/>
    <p:sldId id="586" r:id="rId12"/>
    <p:sldId id="585" r:id="rId13"/>
    <p:sldId id="587" r:id="rId14"/>
    <p:sldId id="591" r:id="rId15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19"/>
    <a:srgbClr val="E60019"/>
    <a:srgbClr val="FF3399"/>
    <a:srgbClr val="99FF99"/>
    <a:srgbClr val="000000"/>
    <a:srgbClr val="3E4A83"/>
    <a:srgbClr val="BD987A"/>
    <a:srgbClr val="A558A0"/>
    <a:srgbClr val="993D3F"/>
    <a:srgbClr val="E18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4" autoAdjust="0"/>
    <p:restoredTop sz="93979" autoAdjust="0"/>
  </p:normalViewPr>
  <p:slideViewPr>
    <p:cSldViewPr snapToGrid="0">
      <p:cViewPr varScale="1">
        <p:scale>
          <a:sx n="92" d="100"/>
          <a:sy n="92" d="100"/>
        </p:scale>
        <p:origin x="2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95" d="100"/>
          <a:sy n="95" d="100"/>
        </p:scale>
        <p:origin x="38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7398CF4-0D8F-4DD3-B28A-923FF3FEE419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C857BD6-0A34-47E4-9D7D-D4D6BB6549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5C2B5AC-F81D-469C-ADE7-402A20B32007}" type="datetimeFigureOut">
              <a:rPr lang="fr-FR" smtClean="0"/>
              <a:t>12/04/2023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87C14E6-2559-451E-807A-4A34163A34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xmlns="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9" y="728664"/>
            <a:ext cx="1148720" cy="1148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xmlns="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 ICG/NEAMTWS- 12-13 </a:t>
            </a:r>
            <a:r>
              <a:rPr lang="de-DE" dirty="0" err="1" smtClean="0"/>
              <a:t>Apil</a:t>
            </a:r>
            <a:r>
              <a:rPr lang="de-DE" dirty="0" smtClean="0"/>
              <a:t> 2023, Unesco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xmlns="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xmlns="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xmlns="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xmlns="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xmlns="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xmlns="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xmlns="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xmlns="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xmlns="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xmlns="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xmlns="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6 March 2023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xmlns="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CENALT – Comité de </a:t>
            </a:r>
            <a:r>
              <a:rPr lang="de-DE" dirty="0" err="1" smtClean="0"/>
              <a:t>Pilotage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xmlns="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xmlns="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xmlns="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467475"/>
            <a:ext cx="137273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xmlns="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467475"/>
            <a:ext cx="8839200" cy="365125"/>
          </a:xfrm>
        </p:spPr>
        <p:txBody>
          <a:bodyPr/>
          <a:lstStyle/>
          <a:p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 ICG/NEAMTWS- 12-13 </a:t>
            </a:r>
            <a:r>
              <a:rPr lang="de-DE" dirty="0" err="1" smtClean="0"/>
              <a:t>Apil</a:t>
            </a:r>
            <a:r>
              <a:rPr lang="de-DE" dirty="0" smtClean="0"/>
              <a:t> 2023, Unesco		CENALT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xmlns="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xmlns="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xmlns="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 ICG/NEAMTWS- 12-13 </a:t>
            </a:r>
            <a:r>
              <a:rPr lang="de-DE" dirty="0" err="1" smtClean="0"/>
              <a:t>Apil</a:t>
            </a:r>
            <a:r>
              <a:rPr lang="de-DE" dirty="0" smtClean="0"/>
              <a:t> 2023, Unesco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xmlns="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 ICG/NEAMTWS- 12-13 </a:t>
            </a:r>
            <a:r>
              <a:rPr lang="de-DE" dirty="0" err="1" smtClean="0"/>
              <a:t>Apil</a:t>
            </a:r>
            <a:r>
              <a:rPr lang="de-DE" dirty="0" smtClean="0"/>
              <a:t> 2023, Unesco		CENALT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xmlns="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xmlns="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72123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467475"/>
            <a:ext cx="1372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467475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Steering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 ICG/NEAMTWS- 12-13 </a:t>
            </a:r>
            <a:r>
              <a:rPr lang="de-DE" dirty="0" err="1" smtClean="0"/>
              <a:t>Apil</a:t>
            </a:r>
            <a:r>
              <a:rPr lang="de-DE" dirty="0" smtClean="0"/>
              <a:t> 2023, Unesco		CENALT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467475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xmlns="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467475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xmlns="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4" r:id="rId3"/>
    <p:sldLayoutId id="2147483665" r:id="rId4"/>
    <p:sldLayoutId id="2147483683" r:id="rId5"/>
    <p:sldLayoutId id="2147483650" r:id="rId6"/>
    <p:sldLayoutId id="214748369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927677"/>
            <a:ext cx="7859712" cy="1587501"/>
          </a:xfrm>
        </p:spPr>
        <p:txBody>
          <a:bodyPr>
            <a:normAutofit/>
          </a:bodyPr>
          <a:lstStyle/>
          <a:p>
            <a:r>
              <a:rPr lang="en-US" dirty="0" smtClean="0"/>
              <a:t>Update from TSP Cenalt (France)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932452"/>
            <a:ext cx="7269163" cy="985748"/>
          </a:xfrm>
        </p:spPr>
        <p:txBody>
          <a:bodyPr/>
          <a:lstStyle/>
          <a:p>
            <a:r>
              <a:rPr lang="fr-FR" dirty="0" smtClean="0"/>
              <a:t>12-13 April 2023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6FC5D75-42D1-4FD6-A210-EEC599B5F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fr-FR" sz="1600" dirty="0" err="1"/>
              <a:t>Steering</a:t>
            </a:r>
            <a:r>
              <a:rPr lang="fr-FR" sz="1600" dirty="0"/>
              <a:t> </a:t>
            </a:r>
            <a:r>
              <a:rPr lang="fr-FR" sz="1600" dirty="0" err="1"/>
              <a:t>Committee</a:t>
            </a:r>
            <a:r>
              <a:rPr lang="fr-FR" sz="1600" dirty="0"/>
              <a:t> </a:t>
            </a:r>
            <a:r>
              <a:rPr lang="fr-FR" sz="1600" dirty="0" smtClean="0"/>
              <a:t>ICG/NEAMTWS, Unesco, Paris</a:t>
            </a:r>
            <a:endParaRPr lang="fr-FR" sz="1600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68035" y="746460"/>
            <a:ext cx="1183210" cy="1085175"/>
          </a:xfrm>
          <a:prstGeom prst="rect">
            <a:avLst/>
          </a:prstGeom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" y="2995997"/>
            <a:ext cx="4821791" cy="72543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09"/>
          <a:stretch/>
        </p:blipFill>
        <p:spPr bwMode="auto">
          <a:xfrm>
            <a:off x="6632671" y="742950"/>
            <a:ext cx="1476168" cy="983465"/>
          </a:xfrm>
          <a:prstGeom prst="rect">
            <a:avLst/>
          </a:prstGeom>
          <a:effectLst/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49" b="-1"/>
          <a:stretch/>
        </p:blipFill>
        <p:spPr>
          <a:xfrm>
            <a:off x="5000409" y="698740"/>
            <a:ext cx="1466986" cy="1243449"/>
          </a:xfrm>
          <a:prstGeom prst="rect">
            <a:avLst/>
          </a:prstGeom>
          <a:effectLst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22" y="738778"/>
            <a:ext cx="1418610" cy="10920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4E7C6220-27BF-EE46-598B-6D39D773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3449638"/>
            <a:ext cx="6837363" cy="703262"/>
          </a:xfrm>
        </p:spPr>
        <p:txBody>
          <a:bodyPr>
            <a:normAutofit/>
          </a:bodyPr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attention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D0981E43-5EFD-0A82-A79F-0FD5D9C0A8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5C06C1AD-C206-9068-1666-046183395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CEA </a:t>
            </a:r>
            <a:r>
              <a:rPr lang="fr-FR" b="1" dirty="0" smtClean="0"/>
              <a:t>DAM/DIF</a:t>
            </a:r>
            <a:endParaRPr lang="fr-FR" b="1" dirty="0"/>
          </a:p>
          <a:p>
            <a:r>
              <a:rPr lang="fr-FR" dirty="0" smtClean="0"/>
              <a:t>91297 Arpajon</a:t>
            </a:r>
          </a:p>
          <a:p>
            <a:r>
              <a:rPr lang="fr-FR" dirty="0" smtClean="0"/>
              <a:t>France</a:t>
            </a:r>
            <a:endParaRPr lang="fr-FR" dirty="0"/>
          </a:p>
          <a:p>
            <a:r>
              <a:rPr lang="fr-FR" dirty="0"/>
              <a:t>h</a:t>
            </a:r>
            <a:r>
              <a:rPr lang="fr-FR" dirty="0" smtClean="0"/>
              <a:t>elene.hebert@cea.fr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F5C2D0F8-D014-0864-D901-ABE68887C8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44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562100"/>
            <a:ext cx="6496438" cy="2962275"/>
          </a:xfrm>
        </p:spPr>
        <p:txBody>
          <a:bodyPr/>
          <a:lstStyle/>
          <a:p>
            <a:r>
              <a:rPr lang="fr-FR" b="1" dirty="0" err="1">
                <a:solidFill>
                  <a:srgbClr val="E50019"/>
                </a:solidFill>
              </a:rPr>
              <a:t>Twofold</a:t>
            </a:r>
            <a:r>
              <a:rPr lang="fr-FR" b="1" dirty="0">
                <a:solidFill>
                  <a:srgbClr val="E50019"/>
                </a:solidFill>
              </a:rPr>
              <a:t> mandate</a:t>
            </a:r>
          </a:p>
          <a:p>
            <a:pPr lvl="1"/>
            <a:r>
              <a:rPr lang="fr-FR" dirty="0"/>
              <a:t>Message to French Civil Security </a:t>
            </a:r>
            <a:r>
              <a:rPr lang="fr-FR" dirty="0" err="1"/>
              <a:t>within</a:t>
            </a:r>
            <a:r>
              <a:rPr lang="fr-FR" dirty="0"/>
              <a:t> 15 min </a:t>
            </a:r>
            <a:r>
              <a:rPr lang="fr-FR" dirty="0" err="1"/>
              <a:t>after</a:t>
            </a:r>
            <a:r>
              <a:rPr lang="fr-FR" dirty="0"/>
              <a:t> an </a:t>
            </a:r>
            <a:r>
              <a:rPr lang="fr-FR" dirty="0" err="1"/>
              <a:t>earthquake</a:t>
            </a:r>
            <a:r>
              <a:rPr lang="fr-FR" dirty="0"/>
              <a:t> in the area </a:t>
            </a:r>
          </a:p>
          <a:p>
            <a:pPr lvl="1"/>
            <a:r>
              <a:rPr lang="fr-FR" dirty="0"/>
              <a:t>TSP mandate for the NEAM </a:t>
            </a:r>
            <a:r>
              <a:rPr lang="fr-FR" dirty="0" err="1" smtClean="0"/>
              <a:t>region</a:t>
            </a:r>
            <a:endParaRPr lang="fr-FR" dirty="0" smtClean="0"/>
          </a:p>
          <a:p>
            <a:r>
              <a:rPr lang="fr-FR" b="1" dirty="0" err="1">
                <a:solidFill>
                  <a:srgbClr val="E50019"/>
                </a:solidFill>
              </a:rPr>
              <a:t>Operational</a:t>
            </a:r>
            <a:r>
              <a:rPr lang="fr-FR" b="1" dirty="0">
                <a:solidFill>
                  <a:srgbClr val="E50019"/>
                </a:solidFill>
              </a:rPr>
              <a:t> networks</a:t>
            </a:r>
          </a:p>
          <a:p>
            <a:pPr lvl="1"/>
            <a:r>
              <a:rPr lang="fr-FR" dirty="0" err="1"/>
              <a:t>Seismic</a:t>
            </a:r>
            <a:r>
              <a:rPr lang="fr-FR" dirty="0"/>
              <a:t> data</a:t>
            </a:r>
          </a:p>
          <a:p>
            <a:pPr lvl="1"/>
            <a:r>
              <a:rPr lang="fr-FR" dirty="0" err="1"/>
              <a:t>Sea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data: major modernisation 2021-2022 (SHOM)</a:t>
            </a:r>
          </a:p>
          <a:p>
            <a:pPr lvl="2"/>
            <a:r>
              <a:rPr lang="fr-FR" dirty="0"/>
              <a:t>All data </a:t>
            </a:r>
            <a:r>
              <a:rPr lang="fr-FR" dirty="0" err="1"/>
              <a:t>transmitted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redundancy</a:t>
            </a:r>
            <a:r>
              <a:rPr lang="fr-FR" dirty="0"/>
              <a:t> and </a:t>
            </a:r>
            <a:r>
              <a:rPr lang="fr-FR" dirty="0" err="1"/>
              <a:t>robustness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 mars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Steering</a:t>
            </a:r>
            <a:r>
              <a:rPr lang="de-DE" dirty="0"/>
              <a:t> </a:t>
            </a:r>
            <a:r>
              <a:rPr lang="de-DE" dirty="0" err="1"/>
              <a:t>Committee</a:t>
            </a:r>
            <a:r>
              <a:rPr lang="de-DE" dirty="0"/>
              <a:t> ICG/NEAMTWS- 12-13 </a:t>
            </a:r>
            <a:r>
              <a:rPr lang="de-DE" dirty="0" err="1"/>
              <a:t>Apil</a:t>
            </a:r>
            <a:r>
              <a:rPr lang="de-DE" dirty="0"/>
              <a:t> 2023, Unesco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Tsunami monitoring </a:t>
            </a:r>
            <a:r>
              <a:rPr lang="fr-FR" dirty="0"/>
              <a:t>in Cenalt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8384413" y="314036"/>
            <a:ext cx="3152368" cy="1941836"/>
            <a:chOff x="5927927" y="100146"/>
            <a:chExt cx="3152368" cy="194183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7927" y="100146"/>
              <a:ext cx="3152368" cy="1941836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 bwMode="auto">
            <a:xfrm rot="1369954">
              <a:off x="7541196" y="768071"/>
              <a:ext cx="242621" cy="16158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rtlCol="0">
              <a:spAutoFit/>
            </a:bodyPr>
            <a:lstStyle/>
            <a:p>
              <a:r>
                <a:rPr lang="fr-FR" sz="1050" b="1" dirty="0" smtClean="0">
                  <a:solidFill>
                    <a:srgbClr val="C00000"/>
                  </a:solidFill>
                </a:rPr>
                <a:t>1 h</a:t>
              </a:r>
              <a:endParaRPr lang="fr-FR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 bwMode="auto">
            <a:xfrm rot="2339462">
              <a:off x="7279785" y="1149985"/>
              <a:ext cx="455821" cy="16158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rtlCol="0">
              <a:spAutoFit/>
            </a:bodyPr>
            <a:lstStyle/>
            <a:p>
              <a:r>
                <a:rPr lang="fr-FR" sz="1050" b="1" dirty="0" smtClean="0">
                  <a:solidFill>
                    <a:srgbClr val="C00000"/>
                  </a:solidFill>
                </a:rPr>
                <a:t>30 min</a:t>
              </a:r>
              <a:endParaRPr lang="fr-FR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 bwMode="auto">
            <a:xfrm rot="636355">
              <a:off x="7660729" y="377554"/>
              <a:ext cx="412540" cy="16158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36000" tIns="0" rIns="36000" bIns="0" rtlCol="0">
              <a:spAutoFit/>
            </a:bodyPr>
            <a:lstStyle/>
            <a:p>
              <a:r>
                <a:rPr lang="fr-FR" sz="1050" b="1" dirty="0" smtClean="0">
                  <a:solidFill>
                    <a:srgbClr val="C00000"/>
                  </a:solidFill>
                </a:rPr>
                <a:t>1 h 30</a:t>
              </a:r>
              <a:endParaRPr lang="fr-FR" sz="105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270236" y="3673193"/>
            <a:ext cx="3266545" cy="2736304"/>
            <a:chOff x="5802553" y="2996953"/>
            <a:chExt cx="3266545" cy="27363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553" y="2996953"/>
              <a:ext cx="3266545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460432" y="4131081"/>
              <a:ext cx="560080" cy="4330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Image 1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460432" y="3520646"/>
              <a:ext cx="560726" cy="5549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Picture 9" descr="M2011_117_Vue_01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9408" y="4726258"/>
            <a:ext cx="2326944" cy="148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A2C8FC84-DA0A-4BF7-BCE3-79458F2960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846" y="1886891"/>
            <a:ext cx="2515667" cy="2091678"/>
          </a:xfrm>
          <a:prstGeom prst="rect">
            <a:avLst/>
          </a:prstGeom>
        </p:spPr>
      </p:pic>
      <p:pic>
        <p:nvPicPr>
          <p:cNvPr id="18" name="Imag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518" y="4708020"/>
            <a:ext cx="2263784" cy="150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840671"/>
            <a:ext cx="3502007" cy="5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185863"/>
            <a:ext cx="5849937" cy="4532313"/>
          </a:xfrm>
        </p:spPr>
        <p:txBody>
          <a:bodyPr/>
          <a:lstStyle/>
          <a:p>
            <a:r>
              <a:rPr lang="fr-FR" b="1" dirty="0" err="1" smtClean="0">
                <a:solidFill>
                  <a:srgbClr val="E50019"/>
                </a:solidFill>
              </a:rPr>
              <a:t>Backbone</a:t>
            </a:r>
            <a:endParaRPr lang="fr-FR" b="1" dirty="0">
              <a:solidFill>
                <a:srgbClr val="E50019"/>
              </a:solidFill>
            </a:endParaRPr>
          </a:p>
          <a:p>
            <a:pPr lvl="1"/>
            <a:r>
              <a:rPr lang="fr-FR" dirty="0" smtClean="0"/>
              <a:t>Real time data </a:t>
            </a:r>
            <a:r>
              <a:rPr lang="fr-FR" dirty="0" err="1" smtClean="0"/>
              <a:t>from</a:t>
            </a:r>
            <a:r>
              <a:rPr lang="fr-FR" dirty="0" smtClean="0"/>
              <a:t> networks (national and </a:t>
            </a:r>
            <a:r>
              <a:rPr lang="fr-FR" dirty="0" err="1" smtClean="0"/>
              <a:t>partners</a:t>
            </a:r>
            <a:r>
              <a:rPr lang="fr-FR" dirty="0" smtClean="0"/>
              <a:t>)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robust</a:t>
            </a:r>
            <a:r>
              <a:rPr lang="fr-FR" dirty="0" smtClean="0"/>
              <a:t> and </a:t>
            </a:r>
            <a:r>
              <a:rPr lang="fr-FR" dirty="0" err="1" smtClean="0"/>
              <a:t>redundant</a:t>
            </a:r>
            <a:r>
              <a:rPr lang="fr-FR" dirty="0" smtClean="0"/>
              <a:t> </a:t>
            </a:r>
            <a:r>
              <a:rPr lang="fr-FR" dirty="0" err="1" smtClean="0"/>
              <a:t>telecommunication</a:t>
            </a:r>
            <a:r>
              <a:rPr lang="fr-FR" dirty="0" smtClean="0"/>
              <a:t> (MPLS, VSAT)</a:t>
            </a:r>
          </a:p>
          <a:p>
            <a:pPr lvl="1"/>
            <a:r>
              <a:rPr lang="fr-FR" dirty="0" smtClean="0"/>
              <a:t>Major </a:t>
            </a:r>
            <a:r>
              <a:rPr lang="fr-FR" dirty="0" err="1" smtClean="0"/>
              <a:t>renovation</a:t>
            </a:r>
            <a:r>
              <a:rPr lang="fr-FR" dirty="0" smtClean="0"/>
              <a:t> of the French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data RONIM network, </a:t>
            </a:r>
            <a:r>
              <a:rPr lang="fr-FR" dirty="0" err="1" smtClean="0"/>
              <a:t>completed</a:t>
            </a:r>
            <a:r>
              <a:rPr lang="fr-FR" dirty="0" smtClean="0"/>
              <a:t> in 2022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Steering Committee ICG/NEAMTWS- 12-13 Apil 2023, Unesco</a:t>
            </a:r>
            <a:endParaRPr lang="de-DE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Networks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409" y="3345489"/>
            <a:ext cx="5287168" cy="3483936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6900696" y="3915926"/>
            <a:ext cx="1805154" cy="2532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200" dirty="0" err="1">
                <a:solidFill>
                  <a:prstClr val="white"/>
                </a:solidFill>
                <a:latin typeface="Calibri"/>
                <a:cs typeface="Arial"/>
              </a:rPr>
              <a:t>Backbone</a:t>
            </a:r>
            <a:r>
              <a:rPr lang="fr-FR" sz="1200" dirty="0">
                <a:solidFill>
                  <a:prstClr val="white"/>
                </a:solidFill>
                <a:latin typeface="Calibri"/>
                <a:cs typeface="Arial"/>
              </a:rPr>
              <a:t> </a:t>
            </a:r>
            <a:r>
              <a:rPr lang="fr-FR" sz="1200" dirty="0" smtClean="0">
                <a:solidFill>
                  <a:prstClr val="white"/>
                </a:solidFill>
                <a:latin typeface="Calibri"/>
                <a:cs typeface="Arial"/>
              </a:rPr>
              <a:t>(</a:t>
            </a:r>
            <a:r>
              <a:rPr lang="fr-FR" sz="1200" dirty="0" err="1" smtClean="0">
                <a:solidFill>
                  <a:prstClr val="white"/>
                </a:solidFill>
                <a:latin typeface="Calibri"/>
                <a:cs typeface="Arial"/>
              </a:rPr>
              <a:t>redundant</a:t>
            </a:r>
            <a:r>
              <a:rPr lang="fr-FR" sz="1200" dirty="0" smtClean="0">
                <a:solidFill>
                  <a:prstClr val="white"/>
                </a:solidFill>
                <a:latin typeface="Calibri"/>
                <a:cs typeface="Arial"/>
              </a:rPr>
              <a:t>) </a:t>
            </a:r>
            <a:r>
              <a:rPr lang="fr-FR" sz="1050" dirty="0" smtClean="0">
                <a:solidFill>
                  <a:prstClr val="white"/>
                </a:solidFill>
                <a:latin typeface="Calibri"/>
                <a:cs typeface="Arial"/>
              </a:rPr>
              <a:t>112 stations</a:t>
            </a:r>
          </a:p>
          <a:p>
            <a:pPr algn="ctr" defTabSz="457200"/>
            <a:endParaRPr lang="fr-FR" sz="1050" dirty="0">
              <a:solidFill>
                <a:prstClr val="white"/>
              </a:solidFill>
              <a:latin typeface="Calibri"/>
              <a:cs typeface="Arial"/>
            </a:endParaRPr>
          </a:p>
          <a:p>
            <a:pPr algn="ctr" defTabSz="457200"/>
            <a:r>
              <a:rPr lang="fr-FR" sz="1050" dirty="0">
                <a:solidFill>
                  <a:prstClr val="white"/>
                </a:solidFill>
                <a:latin typeface="Calibri"/>
                <a:cs typeface="Arial"/>
              </a:rPr>
              <a:t>4 FR (VSAT)</a:t>
            </a:r>
          </a:p>
          <a:p>
            <a:pPr algn="ctr" defTabSz="457200"/>
            <a:r>
              <a:rPr lang="fr-FR" sz="1050" dirty="0">
                <a:solidFill>
                  <a:prstClr val="white"/>
                </a:solidFill>
                <a:latin typeface="Calibri"/>
                <a:cs typeface="Arial"/>
              </a:rPr>
              <a:t>26 G (VPN)</a:t>
            </a:r>
          </a:p>
          <a:p>
            <a:pPr algn="ctr" defTabSz="457200"/>
            <a:r>
              <a:rPr lang="fr-FR" sz="1050" dirty="0">
                <a:solidFill>
                  <a:prstClr val="white"/>
                </a:solidFill>
                <a:latin typeface="Calibri"/>
                <a:cs typeface="Arial"/>
              </a:rPr>
              <a:t>7 RD (VSAT)</a:t>
            </a:r>
          </a:p>
          <a:p>
            <a:pPr algn="ctr" defTabSz="457200"/>
            <a:r>
              <a:rPr lang="fr-FR" sz="1050" dirty="0">
                <a:solidFill>
                  <a:prstClr val="white"/>
                </a:solidFill>
                <a:latin typeface="Calibri"/>
                <a:cs typeface="Arial"/>
              </a:rPr>
              <a:t>8 IPMA (MPLS)</a:t>
            </a:r>
          </a:p>
          <a:p>
            <a:pPr algn="ctr" defTabSz="457200"/>
            <a:r>
              <a:rPr lang="fr-FR" sz="1050" dirty="0">
                <a:solidFill>
                  <a:prstClr val="white"/>
                </a:solidFill>
                <a:latin typeface="Calibri"/>
                <a:cs typeface="Arial"/>
              </a:rPr>
              <a:t>35 IMS (MPLS)</a:t>
            </a:r>
          </a:p>
          <a:p>
            <a:pPr algn="ctr" defTabSz="457200"/>
            <a:r>
              <a:rPr lang="fr-FR" sz="1050" dirty="0">
                <a:solidFill>
                  <a:prstClr val="white"/>
                </a:solidFill>
                <a:latin typeface="Calibri"/>
                <a:cs typeface="Arial"/>
              </a:rPr>
              <a:t>8 IGN (MPLS)</a:t>
            </a:r>
          </a:p>
          <a:p>
            <a:pPr algn="ctr" defTabSz="457200"/>
            <a:r>
              <a:rPr lang="fr-FR" sz="1050" dirty="0">
                <a:solidFill>
                  <a:prstClr val="white"/>
                </a:solidFill>
                <a:latin typeface="Calibri"/>
                <a:cs typeface="Arial"/>
              </a:rPr>
              <a:t>17 INGV (MPLS)</a:t>
            </a:r>
          </a:p>
          <a:p>
            <a:pPr algn="ctr" defTabSz="457200"/>
            <a:r>
              <a:rPr lang="fr-FR" sz="1050" dirty="0">
                <a:solidFill>
                  <a:prstClr val="white"/>
                </a:solidFill>
                <a:latin typeface="Calibri"/>
                <a:cs typeface="Arial"/>
              </a:rPr>
              <a:t>7 GFZ (MPLS</a:t>
            </a:r>
            <a:r>
              <a:rPr lang="fr-FR" sz="1050" dirty="0" smtClean="0">
                <a:solidFill>
                  <a:prstClr val="white"/>
                </a:solidFill>
                <a:latin typeface="Calibri"/>
                <a:cs typeface="Arial"/>
              </a:rPr>
              <a:t>)</a:t>
            </a:r>
            <a:endParaRPr lang="fr-FR" sz="1050" dirty="0">
              <a:solidFill>
                <a:prstClr val="white"/>
              </a:solidFill>
              <a:latin typeface="Calibri"/>
              <a:cs typeface="Arial"/>
            </a:endParaRPr>
          </a:p>
          <a:p>
            <a:pPr algn="ctr" defTabSz="457200"/>
            <a:endParaRPr lang="fr-FR" sz="1200" dirty="0">
              <a:solidFill>
                <a:prstClr val="white"/>
              </a:solidFill>
              <a:latin typeface="Calibri"/>
              <a:cs typeface="Arial"/>
            </a:endParaRPr>
          </a:p>
          <a:p>
            <a:pPr algn="ctr" defTabSz="457200"/>
            <a:r>
              <a:rPr lang="fr-FR" sz="1200" dirty="0">
                <a:solidFill>
                  <a:prstClr val="white"/>
                </a:solidFill>
                <a:latin typeface="Calibri"/>
                <a:cs typeface="Arial"/>
              </a:rPr>
              <a:t>Internet</a:t>
            </a:r>
          </a:p>
          <a:p>
            <a:pPr algn="ctr" defTabSz="457200"/>
            <a:r>
              <a:rPr lang="fr-FR" sz="1200" dirty="0">
                <a:solidFill>
                  <a:prstClr val="white"/>
                </a:solidFill>
                <a:latin typeface="Calibri"/>
                <a:cs typeface="Arial"/>
              </a:rPr>
              <a:t>236 stations</a:t>
            </a:r>
          </a:p>
        </p:txBody>
      </p:sp>
      <p:pic>
        <p:nvPicPr>
          <p:cNvPr id="9" name="Image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409" y="1"/>
            <a:ext cx="5293056" cy="3451058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6900696" y="474566"/>
            <a:ext cx="1479345" cy="2506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600" dirty="0" err="1">
                <a:solidFill>
                  <a:prstClr val="white"/>
                </a:solidFill>
                <a:latin typeface="Calibri"/>
                <a:cs typeface="Arial"/>
              </a:rPr>
              <a:t>Backbone</a:t>
            </a:r>
            <a:endParaRPr lang="fr-FR" sz="1200" dirty="0">
              <a:solidFill>
                <a:prstClr val="white"/>
              </a:solidFill>
              <a:latin typeface="Calibri"/>
              <a:cs typeface="Arial"/>
            </a:endParaRPr>
          </a:p>
          <a:p>
            <a:pPr algn="ctr" defTabSz="457200"/>
            <a:r>
              <a:rPr lang="fr-FR" sz="1200" dirty="0" smtClean="0">
                <a:solidFill>
                  <a:prstClr val="white"/>
                </a:solidFill>
                <a:latin typeface="Calibri"/>
                <a:cs typeface="Arial"/>
              </a:rPr>
              <a:t>41 </a:t>
            </a:r>
            <a:r>
              <a:rPr lang="fr-FR" sz="1200" dirty="0">
                <a:solidFill>
                  <a:prstClr val="white"/>
                </a:solidFill>
                <a:latin typeface="Calibri"/>
                <a:cs typeface="Arial"/>
              </a:rPr>
              <a:t>SHOM </a:t>
            </a:r>
            <a:r>
              <a:rPr lang="fr-FR" sz="1200" dirty="0" smtClean="0">
                <a:solidFill>
                  <a:prstClr val="white"/>
                </a:solidFill>
                <a:latin typeface="Calibri"/>
                <a:cs typeface="Arial"/>
              </a:rPr>
              <a:t>(MPLS) </a:t>
            </a:r>
            <a:r>
              <a:rPr lang="fr-FR" sz="1200" dirty="0">
                <a:solidFill>
                  <a:prstClr val="white"/>
                </a:solidFill>
                <a:latin typeface="Calibri"/>
                <a:cs typeface="Arial"/>
              </a:rPr>
              <a:t>(28 </a:t>
            </a:r>
            <a:r>
              <a:rPr lang="fr-FR" sz="1200" dirty="0" err="1" smtClean="0">
                <a:solidFill>
                  <a:prstClr val="white"/>
                </a:solidFill>
                <a:latin typeface="Calibri"/>
                <a:cs typeface="Arial"/>
              </a:rPr>
              <a:t>with</a:t>
            </a:r>
            <a:r>
              <a:rPr lang="fr-FR" sz="1200" dirty="0" smtClean="0">
                <a:solidFill>
                  <a:prstClr val="white"/>
                </a:solidFill>
                <a:latin typeface="Calibri"/>
                <a:cs typeface="Arial"/>
              </a:rPr>
              <a:t> IOC </a:t>
            </a:r>
            <a:r>
              <a:rPr lang="fr-FR" sz="1200" dirty="0" err="1" smtClean="0">
                <a:solidFill>
                  <a:prstClr val="white"/>
                </a:solidFill>
                <a:latin typeface="Calibri"/>
                <a:cs typeface="Arial"/>
              </a:rPr>
              <a:t>redundancy</a:t>
            </a:r>
            <a:r>
              <a:rPr lang="fr-FR" sz="1200" dirty="0" smtClean="0">
                <a:solidFill>
                  <a:prstClr val="white"/>
                </a:solidFill>
                <a:latin typeface="Calibri"/>
                <a:cs typeface="Arial"/>
              </a:rPr>
              <a:t>)</a:t>
            </a:r>
            <a:endParaRPr lang="fr-FR" sz="1200" dirty="0">
              <a:solidFill>
                <a:prstClr val="white"/>
              </a:solidFill>
              <a:latin typeface="Calibri"/>
              <a:cs typeface="Arial"/>
            </a:endParaRPr>
          </a:p>
          <a:p>
            <a:pPr algn="ctr" defTabSz="457200"/>
            <a:r>
              <a:rPr lang="fr-FR" sz="1200" dirty="0">
                <a:solidFill>
                  <a:prstClr val="white"/>
                </a:solidFill>
                <a:latin typeface="Calibri"/>
                <a:cs typeface="Arial"/>
              </a:rPr>
              <a:t> 9 Portugal (MPLS)</a:t>
            </a:r>
          </a:p>
          <a:p>
            <a:pPr algn="ctr" defTabSz="457200"/>
            <a:r>
              <a:rPr lang="fr-FR" sz="1200" dirty="0">
                <a:solidFill>
                  <a:prstClr val="white"/>
                </a:solidFill>
                <a:latin typeface="Calibri"/>
                <a:cs typeface="Arial"/>
              </a:rPr>
              <a:t>37 Spain (MPLS)</a:t>
            </a:r>
          </a:p>
          <a:p>
            <a:pPr algn="ctr" defTabSz="457200"/>
            <a:r>
              <a:rPr lang="fr-FR" sz="1200" dirty="0">
                <a:solidFill>
                  <a:prstClr val="white"/>
                </a:solidFill>
                <a:latin typeface="Calibri"/>
                <a:cs typeface="Arial"/>
              </a:rPr>
              <a:t>36 </a:t>
            </a:r>
            <a:r>
              <a:rPr lang="fr-FR" sz="1200" dirty="0" err="1">
                <a:solidFill>
                  <a:prstClr val="white"/>
                </a:solidFill>
                <a:latin typeface="Calibri"/>
                <a:cs typeface="Arial"/>
              </a:rPr>
              <a:t>Italy</a:t>
            </a:r>
            <a:r>
              <a:rPr lang="fr-FR" sz="1200" dirty="0">
                <a:solidFill>
                  <a:prstClr val="white"/>
                </a:solidFill>
                <a:latin typeface="Calibri"/>
                <a:cs typeface="Arial"/>
              </a:rPr>
              <a:t> (MPLS)</a:t>
            </a:r>
          </a:p>
          <a:p>
            <a:pPr algn="ctr" defTabSz="457200"/>
            <a:endParaRPr lang="fr-FR" sz="1200" dirty="0">
              <a:solidFill>
                <a:prstClr val="white"/>
              </a:solidFill>
              <a:latin typeface="Calibri"/>
              <a:cs typeface="Arial"/>
            </a:endParaRPr>
          </a:p>
          <a:p>
            <a:pPr algn="ctr" defTabSz="457200"/>
            <a:endParaRPr lang="fr-FR" sz="1600" dirty="0">
              <a:solidFill>
                <a:prstClr val="white"/>
              </a:solidFill>
              <a:latin typeface="Calibri"/>
              <a:cs typeface="Arial"/>
            </a:endParaRPr>
          </a:p>
          <a:p>
            <a:pPr algn="ctr" defTabSz="457200"/>
            <a:r>
              <a:rPr lang="fr-FR" sz="1600" dirty="0">
                <a:solidFill>
                  <a:prstClr val="white"/>
                </a:solidFill>
                <a:latin typeface="Calibri"/>
                <a:cs typeface="Arial"/>
              </a:rPr>
              <a:t>Internet (VLIZ)</a:t>
            </a:r>
          </a:p>
          <a:p>
            <a:pPr algn="ctr" defTabSz="457200"/>
            <a:r>
              <a:rPr lang="fr-FR" sz="1600" dirty="0">
                <a:solidFill>
                  <a:prstClr val="white"/>
                </a:solidFill>
                <a:latin typeface="Calibri"/>
                <a:cs typeface="Arial"/>
              </a:rPr>
              <a:t>263 stations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2C074B16-803F-4520-B336-A3EFE2243AD3}"/>
              </a:ext>
            </a:extLst>
          </p:cNvPr>
          <p:cNvGrpSpPr/>
          <p:nvPr/>
        </p:nvGrpSpPr>
        <p:grpSpPr>
          <a:xfrm>
            <a:off x="1811820" y="3185654"/>
            <a:ext cx="3941608" cy="3281821"/>
            <a:chOff x="691800" y="1825625"/>
            <a:chExt cx="5328000" cy="4436144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7BF0F19F-FD04-49DC-9453-BAEDB50BA682}"/>
                </a:ext>
              </a:extLst>
            </p:cNvPr>
            <p:cNvGrpSpPr/>
            <p:nvPr/>
          </p:nvGrpSpPr>
          <p:grpSpPr>
            <a:xfrm>
              <a:off x="691800" y="1825625"/>
              <a:ext cx="5328000" cy="4410838"/>
              <a:chOff x="838200" y="1825625"/>
              <a:chExt cx="5328000" cy="4410838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xmlns="" id="{1CD9DAD5-5E58-41B4-BB81-F430FFF91243}"/>
                  </a:ext>
                </a:extLst>
              </p:cNvPr>
              <p:cNvGrpSpPr/>
              <p:nvPr/>
            </p:nvGrpSpPr>
            <p:grpSpPr>
              <a:xfrm>
                <a:off x="838200" y="1825625"/>
                <a:ext cx="5328000" cy="4410838"/>
                <a:chOff x="838200" y="1825625"/>
                <a:chExt cx="5328000" cy="4410838"/>
              </a:xfrm>
            </p:grpSpPr>
            <p:pic>
              <p:nvPicPr>
                <p:cNvPr id="25" name="Image 24">
                  <a:extLst>
                    <a:ext uri="{FF2B5EF4-FFF2-40B4-BE49-F238E27FC236}">
                      <a16:creationId xmlns:a16="http://schemas.microsoft.com/office/drawing/2014/main" xmlns="" id="{25AE77BB-C7D6-433B-982C-A189862DB846}"/>
                    </a:ext>
                  </a:extLst>
                </p:cNvPr>
                <p:cNvPicPr/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8200" y="1825625"/>
                  <a:ext cx="5328000" cy="441083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Image 25">
                  <a:extLst>
                    <a:ext uri="{FF2B5EF4-FFF2-40B4-BE49-F238E27FC236}">
                      <a16:creationId xmlns:a16="http://schemas.microsoft.com/office/drawing/2014/main" xmlns="" id="{9933C05D-43B1-4FAE-89C8-C3A44B234DB1}"/>
                    </a:ext>
                  </a:extLst>
                </p:cNvPr>
                <p:cNvPicPr/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7523" y="1910365"/>
                  <a:ext cx="3457059" cy="3391958"/>
                </a:xfrm>
                <a:prstGeom prst="rect">
                  <a:avLst/>
                </a:prstGeom>
              </p:spPr>
            </p:pic>
          </p:grp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xmlns="" id="{793365DB-2276-473A-A292-E781934FD91E}"/>
                  </a:ext>
                </a:extLst>
              </p:cNvPr>
              <p:cNvSpPr/>
              <p:nvPr/>
            </p:nvSpPr>
            <p:spPr>
              <a:xfrm>
                <a:off x="5814441" y="4119546"/>
                <a:ext cx="54000" cy="54000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xmlns="" id="{3552E93A-AD43-41F5-98E1-82AA5A7B3BE4}"/>
                  </a:ext>
                </a:extLst>
              </p:cNvPr>
              <p:cNvSpPr/>
              <p:nvPr/>
            </p:nvSpPr>
            <p:spPr>
              <a:xfrm>
                <a:off x="1200150" y="3830656"/>
                <a:ext cx="54000" cy="54000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xmlns="" id="{79F47627-B74E-417F-BC64-9CB72270A283}"/>
                  </a:ext>
                </a:extLst>
              </p:cNvPr>
              <p:cNvSpPr/>
              <p:nvPr/>
            </p:nvSpPr>
            <p:spPr>
              <a:xfrm>
                <a:off x="1528753" y="4205306"/>
                <a:ext cx="54000" cy="54000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xmlns="" id="{7ED33196-2A9C-4E3B-AEBD-82255C60416B}"/>
                  </a:ext>
                </a:extLst>
              </p:cNvPr>
              <p:cNvSpPr/>
              <p:nvPr/>
            </p:nvSpPr>
            <p:spPr>
              <a:xfrm>
                <a:off x="1682750" y="5538806"/>
                <a:ext cx="54000" cy="54000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AC7DF486-8F2F-4FC1-8E2C-85129EACA7B0}"/>
                  </a:ext>
                </a:extLst>
              </p:cNvPr>
              <p:cNvSpPr/>
              <p:nvPr/>
            </p:nvSpPr>
            <p:spPr>
              <a:xfrm>
                <a:off x="3434552" y="5522134"/>
                <a:ext cx="54000" cy="54000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xmlns="" id="{FC96130A-8D3D-472F-A368-61522FF6B05D}"/>
                  </a:ext>
                </a:extLst>
              </p:cNvPr>
              <p:cNvSpPr/>
              <p:nvPr/>
            </p:nvSpPr>
            <p:spPr>
              <a:xfrm>
                <a:off x="3549383" y="5503856"/>
                <a:ext cx="54000" cy="54000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xmlns="" id="{C95E82C9-C54C-40DD-A186-F9CCB9706759}"/>
                  </a:ext>
                </a:extLst>
              </p:cNvPr>
              <p:cNvSpPr/>
              <p:nvPr/>
            </p:nvSpPr>
            <p:spPr>
              <a:xfrm>
                <a:off x="5223913" y="5599156"/>
                <a:ext cx="54000" cy="54000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xmlns="" id="{97DC56C6-F597-4947-8004-CB83F8871A86}"/>
                  </a:ext>
                </a:extLst>
              </p:cNvPr>
              <p:cNvSpPr/>
              <p:nvPr/>
            </p:nvSpPr>
            <p:spPr>
              <a:xfrm>
                <a:off x="5600117" y="2554306"/>
                <a:ext cx="54000" cy="54000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F27A84F4-65C4-42E0-AF34-C7748DF9B437}"/>
                </a:ext>
              </a:extLst>
            </p:cNvPr>
            <p:cNvGrpSpPr/>
            <p:nvPr/>
          </p:nvGrpSpPr>
          <p:grpSpPr>
            <a:xfrm>
              <a:off x="730200" y="6015548"/>
              <a:ext cx="4116826" cy="246221"/>
              <a:chOff x="6978718" y="5046626"/>
              <a:chExt cx="4116826" cy="246221"/>
            </a:xfrm>
          </p:grpSpPr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xmlns="" id="{A0984F9C-18FF-44C4-86A3-AD5D001AF530}"/>
                  </a:ext>
                </a:extLst>
              </p:cNvPr>
              <p:cNvSpPr/>
              <p:nvPr/>
            </p:nvSpPr>
            <p:spPr>
              <a:xfrm>
                <a:off x="6978718" y="5111393"/>
                <a:ext cx="72000" cy="72000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xmlns="" id="{96CC135B-2633-449D-8C38-12E27F2A5E38}"/>
                  </a:ext>
                </a:extLst>
              </p:cNvPr>
              <p:cNvSpPr txBox="1"/>
              <p:nvPr/>
            </p:nvSpPr>
            <p:spPr>
              <a:xfrm>
                <a:off x="7048318" y="5046626"/>
                <a:ext cx="404722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Stations équipées d’une transmission satellite redondante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92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26991"/>
            <a:ext cx="7859712" cy="4719797"/>
          </a:xfrm>
        </p:spPr>
        <p:txBody>
          <a:bodyPr/>
          <a:lstStyle/>
          <a:p>
            <a:r>
              <a:rPr lang="fr-FR" b="1" dirty="0">
                <a:solidFill>
                  <a:srgbClr val="E50019"/>
                </a:solidFill>
              </a:rPr>
              <a:t>National </a:t>
            </a:r>
            <a:r>
              <a:rPr lang="fr-FR" b="1" dirty="0" err="1">
                <a:solidFill>
                  <a:srgbClr val="E50019"/>
                </a:solidFill>
              </a:rPr>
              <a:t>monthly</a:t>
            </a:r>
            <a:r>
              <a:rPr lang="fr-FR" b="1" dirty="0">
                <a:solidFill>
                  <a:srgbClr val="E50019"/>
                </a:solidFill>
              </a:rPr>
              <a:t> </a:t>
            </a:r>
            <a:r>
              <a:rPr lang="fr-FR" b="1" dirty="0" err="1">
                <a:solidFill>
                  <a:srgbClr val="E50019"/>
                </a:solidFill>
              </a:rPr>
              <a:t>exercises</a:t>
            </a:r>
            <a:r>
              <a:rPr lang="fr-FR" b="1" dirty="0">
                <a:solidFill>
                  <a:srgbClr val="E50019"/>
                </a:solidFill>
              </a:rPr>
              <a:t> </a:t>
            </a:r>
            <a:r>
              <a:rPr lang="fr-FR" b="1" dirty="0" err="1">
                <a:solidFill>
                  <a:srgbClr val="E50019"/>
                </a:solidFill>
              </a:rPr>
              <a:t>with</a:t>
            </a:r>
            <a:r>
              <a:rPr lang="fr-FR" b="1" dirty="0">
                <a:solidFill>
                  <a:srgbClr val="E50019"/>
                </a:solidFill>
              </a:rPr>
              <a:t> the French CPA</a:t>
            </a:r>
          </a:p>
          <a:p>
            <a:pPr lvl="1"/>
            <a:r>
              <a:rPr lang="fr-FR" dirty="0"/>
              <a:t>Down to local </a:t>
            </a:r>
            <a:r>
              <a:rPr lang="fr-FR" dirty="0" err="1"/>
              <a:t>scale</a:t>
            </a:r>
            <a:r>
              <a:rPr lang="fr-FR" dirty="0"/>
              <a:t>, </a:t>
            </a:r>
            <a:r>
              <a:rPr lang="fr-FR" dirty="0" err="1"/>
              <a:t>every</a:t>
            </a:r>
            <a:r>
              <a:rPr lang="fr-FR" dirty="0"/>
              <a:t> 3 </a:t>
            </a:r>
            <a:r>
              <a:rPr lang="fr-FR" dirty="0" err="1" smtClean="0"/>
              <a:t>months</a:t>
            </a:r>
            <a:endParaRPr lang="fr-FR" dirty="0" smtClean="0"/>
          </a:p>
          <a:p>
            <a:pPr lvl="1"/>
            <a:r>
              <a:rPr lang="fr-FR" dirty="0" smtClean="0"/>
              <a:t>Communication test </a:t>
            </a:r>
            <a:r>
              <a:rPr lang="fr-FR" dirty="0" err="1" smtClean="0"/>
              <a:t>otherwise</a:t>
            </a:r>
            <a:endParaRPr lang="fr-FR" dirty="0" smtClean="0"/>
          </a:p>
          <a:p>
            <a:pPr>
              <a:spcBef>
                <a:spcPts val="1800"/>
              </a:spcBef>
            </a:pPr>
            <a:r>
              <a:rPr lang="fr-FR" b="1" dirty="0" smtClean="0">
                <a:solidFill>
                  <a:srgbClr val="E50019"/>
                </a:solidFill>
              </a:rPr>
              <a:t>International </a:t>
            </a:r>
            <a:r>
              <a:rPr lang="fr-FR" b="1" dirty="0" err="1">
                <a:solidFill>
                  <a:srgbClr val="E50019"/>
                </a:solidFill>
              </a:rPr>
              <a:t>level</a:t>
            </a:r>
            <a:endParaRPr lang="fr-FR" b="1" dirty="0">
              <a:solidFill>
                <a:srgbClr val="E50019"/>
              </a:solidFill>
            </a:endParaRPr>
          </a:p>
          <a:p>
            <a:pPr lvl="1"/>
            <a:r>
              <a:rPr lang="fr-FR" dirty="0" err="1"/>
              <a:t>Monthly</a:t>
            </a:r>
            <a:r>
              <a:rPr lang="fr-FR" dirty="0"/>
              <a:t> communication tests</a:t>
            </a:r>
          </a:p>
          <a:p>
            <a:pPr lvl="1"/>
            <a:r>
              <a:rPr lang="fr-FR" dirty="0" err="1"/>
              <a:t>NEAMWave</a:t>
            </a:r>
            <a:r>
              <a:rPr lang="fr-FR" dirty="0"/>
              <a:t> exercices</a:t>
            </a:r>
          </a:p>
          <a:p>
            <a:pPr>
              <a:spcBef>
                <a:spcPts val="1800"/>
              </a:spcBef>
            </a:pPr>
            <a:r>
              <a:rPr lang="fr-FR" b="1" dirty="0" smtClean="0">
                <a:solidFill>
                  <a:srgbClr val="E50019"/>
                </a:solidFill>
              </a:rPr>
              <a:t>WTAD</a:t>
            </a:r>
            <a:r>
              <a:rPr lang="fr-FR" dirty="0" smtClean="0"/>
              <a:t> World </a:t>
            </a:r>
            <a:r>
              <a:rPr lang="fr-FR" dirty="0"/>
              <a:t>Tsunami </a:t>
            </a:r>
            <a:r>
              <a:rPr lang="fr-FR" dirty="0" err="1"/>
              <a:t>Awareness</a:t>
            </a:r>
            <a:r>
              <a:rPr lang="fr-FR" dirty="0"/>
              <a:t> Day</a:t>
            </a:r>
          </a:p>
          <a:p>
            <a:pPr lvl="1"/>
            <a:r>
              <a:rPr lang="fr-FR" dirty="0"/>
              <a:t>Local </a:t>
            </a:r>
            <a:r>
              <a:rPr lang="fr-FR" dirty="0" err="1"/>
              <a:t>commitment</a:t>
            </a:r>
            <a:r>
              <a:rPr lang="fr-FR" dirty="0"/>
              <a:t> of the Cannes </a:t>
            </a:r>
            <a:r>
              <a:rPr lang="fr-FR" dirty="0" err="1"/>
              <a:t>municipality</a:t>
            </a:r>
            <a:endParaRPr lang="fr-FR" dirty="0"/>
          </a:p>
          <a:p>
            <a:pPr>
              <a:spcBef>
                <a:spcPts val="2400"/>
              </a:spcBef>
            </a:pPr>
            <a:r>
              <a:rPr lang="fr-FR" b="1" dirty="0" err="1" smtClean="0">
                <a:solidFill>
                  <a:srgbClr val="E50019"/>
                </a:solidFill>
              </a:rPr>
              <a:t>Continuous</a:t>
            </a:r>
            <a:r>
              <a:rPr lang="fr-FR" b="1" dirty="0" smtClean="0">
                <a:solidFill>
                  <a:srgbClr val="E50019"/>
                </a:solidFill>
              </a:rPr>
              <a:t> </a:t>
            </a:r>
            <a:r>
              <a:rPr lang="fr-FR" b="1" dirty="0">
                <a:solidFill>
                  <a:srgbClr val="E50019"/>
                </a:solidFill>
              </a:rPr>
              <a:t>training </a:t>
            </a:r>
            <a:r>
              <a:rPr lang="fr-FR" b="1" dirty="0" smtClean="0">
                <a:solidFill>
                  <a:srgbClr val="E50019"/>
                </a:solidFill>
              </a:rPr>
              <a:t>and </a:t>
            </a:r>
            <a:r>
              <a:rPr lang="fr-FR" b="1" dirty="0" err="1" smtClean="0">
                <a:solidFill>
                  <a:srgbClr val="E50019"/>
                </a:solidFill>
              </a:rPr>
              <a:t>outreach</a:t>
            </a:r>
            <a:r>
              <a:rPr lang="fr-FR" b="1" dirty="0" smtClean="0">
                <a:solidFill>
                  <a:srgbClr val="E50019"/>
                </a:solidFill>
              </a:rPr>
              <a:t> </a:t>
            </a:r>
            <a:r>
              <a:rPr lang="fr-FR" b="1" dirty="0" err="1" smtClean="0">
                <a:solidFill>
                  <a:srgbClr val="E50019"/>
                </a:solidFill>
              </a:rPr>
              <a:t>activities</a:t>
            </a:r>
            <a:endParaRPr lang="fr-FR" b="1" dirty="0">
              <a:solidFill>
                <a:srgbClr val="E50019"/>
              </a:solidFill>
            </a:endParaRPr>
          </a:p>
          <a:p>
            <a:pPr lvl="1"/>
            <a:r>
              <a:rPr lang="fr-FR" dirty="0"/>
              <a:t>Sollicitations in July 2022 </a:t>
            </a:r>
            <a:r>
              <a:rPr lang="fr-FR" dirty="0" err="1"/>
              <a:t>following</a:t>
            </a:r>
            <a:r>
              <a:rPr lang="fr-FR" dirty="0"/>
              <a:t> Unesco </a:t>
            </a:r>
            <a:r>
              <a:rPr lang="fr-FR" dirty="0" err="1"/>
              <a:t>statement</a:t>
            </a:r>
            <a:r>
              <a:rPr lang="fr-FR" dirty="0"/>
              <a:t> (UN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Conference</a:t>
            </a:r>
            <a:r>
              <a:rPr lang="fr-FR" dirty="0"/>
              <a:t>, </a:t>
            </a:r>
            <a:r>
              <a:rPr lang="fr-FR" dirty="0" err="1"/>
              <a:t>Lisbon</a:t>
            </a:r>
            <a:r>
              <a:rPr lang="fr-FR" dirty="0"/>
              <a:t>, </a:t>
            </a:r>
            <a:r>
              <a:rPr lang="fr-FR" dirty="0" err="1"/>
              <a:t>June</a:t>
            </a:r>
            <a:r>
              <a:rPr lang="fr-FR" dirty="0"/>
              <a:t> 2022)</a:t>
            </a:r>
          </a:p>
          <a:p>
            <a:pPr lvl="1"/>
            <a:r>
              <a:rPr lang="fr-FR" dirty="0" smtClean="0"/>
              <a:t>Training for </a:t>
            </a:r>
            <a:r>
              <a:rPr lang="fr-FR" dirty="0" err="1" smtClean="0"/>
              <a:t>operators</a:t>
            </a:r>
            <a:r>
              <a:rPr lang="fr-FR" dirty="0" smtClean="0"/>
              <a:t>, for </a:t>
            </a:r>
            <a:r>
              <a:rPr lang="fr-FR" dirty="0"/>
              <a:t>French CPA</a:t>
            </a:r>
          </a:p>
          <a:p>
            <a:pPr lvl="1"/>
            <a:r>
              <a:rPr lang="fr-FR" dirty="0" err="1"/>
              <a:t>Outreach</a:t>
            </a:r>
            <a:r>
              <a:rPr lang="fr-FR" dirty="0"/>
              <a:t>: media, </a:t>
            </a:r>
            <a:r>
              <a:rPr lang="fr-FR" dirty="0" err="1"/>
              <a:t>school</a:t>
            </a:r>
            <a:r>
              <a:rPr lang="fr-FR" dirty="0"/>
              <a:t> audience</a:t>
            </a:r>
          </a:p>
          <a:p>
            <a:pPr>
              <a:spcBef>
                <a:spcPts val="1800"/>
              </a:spcBef>
            </a:pPr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42" y="2543908"/>
            <a:ext cx="3911558" cy="2048107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Steering Committee ICG/NEAMTWS- 12-13 Apil 2023, Unesco</a:t>
            </a:r>
            <a:endParaRPr lang="de-DE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39" y="314036"/>
            <a:ext cx="7732934" cy="1012955"/>
          </a:xfrm>
        </p:spPr>
        <p:txBody>
          <a:bodyPr>
            <a:normAutofit/>
          </a:bodyPr>
          <a:lstStyle/>
          <a:p>
            <a:r>
              <a:rPr lang="fr-FR" dirty="0" err="1" smtClean="0"/>
              <a:t>Exercising</a:t>
            </a:r>
            <a:r>
              <a:rPr lang="fr-FR" dirty="0" smtClean="0"/>
              <a:t> and communication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644" y="57385"/>
            <a:ext cx="1803227" cy="574276"/>
          </a:xfrm>
          <a:prstGeom prst="rect">
            <a:avLst/>
          </a:prstGeom>
        </p:spPr>
      </p:pic>
      <p:pic>
        <p:nvPicPr>
          <p:cNvPr id="8" name="Picture 2" descr="H:\home_calayo\CENALT\presentations-cartes\carte_pays_participant_NEAMWave21_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772" y="571912"/>
            <a:ext cx="2909665" cy="20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808175" y="4642484"/>
            <a:ext cx="4176420" cy="1914647"/>
            <a:chOff x="-1038584" y="2668806"/>
            <a:chExt cx="6502334" cy="298094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1132" y="2668806"/>
              <a:ext cx="2122618" cy="297952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038584" y="2668950"/>
              <a:ext cx="2117278" cy="297937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782" y="2668949"/>
              <a:ext cx="2145730" cy="2980800"/>
            </a:xfrm>
            <a:prstGeom prst="rect">
              <a:avLst/>
            </a:prstGeom>
          </p:spPr>
        </p:pic>
      </p:grp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6146" y="3956370"/>
            <a:ext cx="2550202" cy="7676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5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2047875"/>
            <a:ext cx="5183187" cy="2943225"/>
          </a:xfrm>
        </p:spPr>
        <p:txBody>
          <a:bodyPr/>
          <a:lstStyle/>
          <a:p>
            <a:r>
              <a:rPr lang="fr-FR" sz="2000" b="1" dirty="0" smtClean="0">
                <a:solidFill>
                  <a:srgbClr val="E50019"/>
                </a:solidFill>
              </a:rPr>
              <a:t>3129 </a:t>
            </a:r>
            <a:r>
              <a:rPr lang="fr-FR" sz="2000" b="1" dirty="0" err="1" smtClean="0">
                <a:solidFill>
                  <a:srgbClr val="E50019"/>
                </a:solidFill>
              </a:rPr>
              <a:t>earthquakes</a:t>
            </a:r>
            <a:r>
              <a:rPr lang="fr-FR" sz="2000" b="1" dirty="0" smtClean="0">
                <a:solidFill>
                  <a:srgbClr val="E50019"/>
                </a:solidFill>
              </a:rPr>
              <a:t> </a:t>
            </a:r>
            <a:r>
              <a:rPr lang="fr-FR" sz="2000" dirty="0" err="1" smtClean="0"/>
              <a:t>processed</a:t>
            </a:r>
            <a:r>
              <a:rPr lang="fr-FR" sz="2000" dirty="0" smtClean="0"/>
              <a:t> in Cenalt </a:t>
            </a:r>
            <a:r>
              <a:rPr lang="fr-FR" sz="2000" dirty="0" err="1" smtClean="0"/>
              <a:t>worldwide</a:t>
            </a:r>
            <a:endParaRPr lang="fr-FR" sz="2000" dirty="0" smtClean="0"/>
          </a:p>
          <a:p>
            <a:pPr lvl="1"/>
            <a:r>
              <a:rPr lang="fr-FR" sz="2000" dirty="0" smtClean="0"/>
              <a:t>Daily </a:t>
            </a:r>
            <a:r>
              <a:rPr lang="fr-FR" sz="2000" dirty="0" err="1" smtClean="0"/>
              <a:t>practicing</a:t>
            </a:r>
            <a:endParaRPr lang="fr-FR" sz="2000" dirty="0" smtClean="0"/>
          </a:p>
          <a:p>
            <a:pPr lvl="1"/>
            <a:endParaRPr lang="fr-FR" sz="2000" dirty="0"/>
          </a:p>
          <a:p>
            <a:r>
              <a:rPr lang="fr-FR" sz="2000" b="1" dirty="0" smtClean="0">
                <a:solidFill>
                  <a:srgbClr val="E50019"/>
                </a:solidFill>
              </a:rPr>
              <a:t>15 Information messages</a:t>
            </a:r>
          </a:p>
          <a:p>
            <a:pPr lvl="1"/>
            <a:r>
              <a:rPr lang="fr-FR" sz="2000" dirty="0" smtClean="0"/>
              <a:t>Atlantic </a:t>
            </a:r>
            <a:r>
              <a:rPr lang="fr-FR" sz="2000" dirty="0" err="1" smtClean="0"/>
              <a:t>Ocean</a:t>
            </a:r>
            <a:endParaRPr lang="fr-FR" sz="2000" dirty="0" smtClean="0"/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pPr marL="0" lvl="1" indent="0">
              <a:buNone/>
            </a:pPr>
            <a:endParaRPr lang="fr-FR" sz="2000" dirty="0" smtClean="0"/>
          </a:p>
          <a:p>
            <a:pPr lvl="1"/>
            <a:endParaRPr lang="fr-FR" sz="2000" dirty="0"/>
          </a:p>
          <a:p>
            <a:pPr lvl="1"/>
            <a:endParaRPr lang="fr-FR" sz="2000" dirty="0" smtClean="0"/>
          </a:p>
          <a:p>
            <a:endParaRPr lang="fr-FR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Steering Committee ICG/NEAMTWS- 12-13 Apil 2023, Unesco</a:t>
            </a:r>
            <a:endParaRPr lang="de-DE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Report on 2022 </a:t>
            </a:r>
            <a:r>
              <a:rPr lang="fr-FR" dirty="0" err="1" smtClean="0"/>
              <a:t>events</a:t>
            </a:r>
            <a:endParaRPr lang="fr-FR" dirty="0"/>
          </a:p>
        </p:txBody>
      </p:sp>
      <p:pic>
        <p:nvPicPr>
          <p:cNvPr id="7" name="Picture 2" descr="carte_alerte_Cenalt_tot_202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115218"/>
            <a:ext cx="5756275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1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9" y="1381125"/>
            <a:ext cx="5402261" cy="4532313"/>
          </a:xfrm>
        </p:spPr>
        <p:txBody>
          <a:bodyPr/>
          <a:lstStyle/>
          <a:p>
            <a:pPr lvl="1"/>
            <a:r>
              <a:rPr lang="fr-FR" sz="2000" b="1" dirty="0" smtClean="0">
                <a:solidFill>
                  <a:srgbClr val="E50019"/>
                </a:solidFill>
                <a:sym typeface="Wingdings" panose="05000000000000000000" pitchFamily="2" charset="2"/>
              </a:rPr>
              <a:t>Meetings</a:t>
            </a:r>
            <a:endParaRPr lang="fr-FR" sz="2000" b="1" dirty="0">
              <a:solidFill>
                <a:srgbClr val="E50019"/>
              </a:solidFill>
              <a:sym typeface="Wingdings" panose="05000000000000000000" pitchFamily="2" charset="2"/>
            </a:endParaRPr>
          </a:p>
          <a:p>
            <a:pPr lvl="2"/>
            <a:r>
              <a:rPr lang="fr-FR" sz="2000" dirty="0">
                <a:sym typeface="Wingdings" panose="05000000000000000000" pitchFamily="2" charset="2"/>
              </a:rPr>
              <a:t>Task Team Operation, </a:t>
            </a:r>
            <a:r>
              <a:rPr lang="fr-FR" sz="2000" dirty="0" err="1" smtClean="0">
                <a:sym typeface="Wingdings" panose="05000000000000000000" pitchFamily="2" charset="2"/>
              </a:rPr>
              <a:t>September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>
                <a:sym typeface="Wingdings" panose="05000000000000000000" pitchFamily="2" charset="2"/>
              </a:rPr>
              <a:t>2022, Paris</a:t>
            </a:r>
          </a:p>
          <a:p>
            <a:pPr lvl="2"/>
            <a:r>
              <a:rPr lang="fr-FR" sz="2000" dirty="0" smtClean="0"/>
              <a:t>ICG </a:t>
            </a:r>
            <a:r>
              <a:rPr lang="fr-FR" sz="2000" dirty="0"/>
              <a:t>2022 </a:t>
            </a:r>
            <a:r>
              <a:rPr lang="fr-FR" sz="2000" dirty="0">
                <a:sym typeface="Wingdings" panose="05000000000000000000" pitchFamily="2" charset="2"/>
              </a:rPr>
              <a:t> Expert Meeting, Naples </a:t>
            </a:r>
            <a:r>
              <a:rPr lang="fr-FR" sz="2000" dirty="0" smtClean="0">
                <a:sym typeface="Wingdings" panose="05000000000000000000" pitchFamily="2" charset="2"/>
              </a:rPr>
              <a:t>(</a:t>
            </a:r>
            <a:r>
              <a:rPr lang="fr-FR" sz="2000" dirty="0" err="1" smtClean="0">
                <a:sym typeface="Wingdings" panose="05000000000000000000" pitchFamily="2" charset="2"/>
              </a:rPr>
              <a:t>Nov</a:t>
            </a:r>
            <a:r>
              <a:rPr lang="fr-FR" sz="2000" dirty="0" smtClean="0">
                <a:sym typeface="Wingdings" panose="05000000000000000000" pitchFamily="2" charset="2"/>
              </a:rPr>
              <a:t> </a:t>
            </a:r>
            <a:r>
              <a:rPr lang="fr-FR" sz="2000" dirty="0">
                <a:sym typeface="Wingdings" panose="05000000000000000000" pitchFamily="2" charset="2"/>
              </a:rPr>
              <a:t>2022)</a:t>
            </a:r>
            <a:endParaRPr lang="fr-FR" sz="2000" dirty="0"/>
          </a:p>
          <a:p>
            <a:pPr lvl="2"/>
            <a:r>
              <a:rPr lang="fr-FR" sz="2000" dirty="0" err="1"/>
              <a:t>Steering</a:t>
            </a:r>
            <a:r>
              <a:rPr lang="fr-FR" sz="2000" dirty="0"/>
              <a:t> </a:t>
            </a:r>
            <a:r>
              <a:rPr lang="fr-FR" sz="2000" dirty="0" err="1"/>
              <a:t>Committee</a:t>
            </a:r>
            <a:r>
              <a:rPr lang="fr-FR" sz="2000" dirty="0"/>
              <a:t> 12-13 </a:t>
            </a:r>
            <a:r>
              <a:rPr lang="fr-FR" sz="2000" dirty="0" smtClean="0"/>
              <a:t>April </a:t>
            </a:r>
            <a:r>
              <a:rPr lang="fr-FR" sz="2000" dirty="0"/>
              <a:t>2022</a:t>
            </a:r>
          </a:p>
          <a:p>
            <a:pPr lvl="1">
              <a:spcBef>
                <a:spcPts val="1800"/>
              </a:spcBef>
            </a:pPr>
            <a:r>
              <a:rPr lang="fr-FR" sz="2000" b="1" dirty="0" smtClean="0">
                <a:solidFill>
                  <a:srgbClr val="E50019"/>
                </a:solidFill>
              </a:rPr>
              <a:t>Global </a:t>
            </a:r>
            <a:r>
              <a:rPr lang="fr-FR" sz="2000" b="1" dirty="0" err="1" smtClean="0">
                <a:solidFill>
                  <a:srgbClr val="E50019"/>
                </a:solidFill>
              </a:rPr>
              <a:t>framework</a:t>
            </a:r>
            <a:endParaRPr lang="fr-FR" sz="2000" b="1" dirty="0">
              <a:solidFill>
                <a:srgbClr val="E50019"/>
              </a:solidFill>
            </a:endParaRPr>
          </a:p>
          <a:p>
            <a:pPr lvl="2"/>
            <a:r>
              <a:rPr lang="fr-FR" sz="2000" dirty="0" err="1"/>
              <a:t>T</a:t>
            </a:r>
            <a:r>
              <a:rPr lang="fr-FR" sz="2000" dirty="0" err="1" smtClean="0"/>
              <a:t>owards</a:t>
            </a:r>
            <a:r>
              <a:rPr lang="fr-FR" sz="2000" dirty="0" smtClean="0"/>
              <a:t> Tsunami </a:t>
            </a:r>
            <a:r>
              <a:rPr lang="fr-FR" sz="2000" dirty="0" err="1" smtClean="0"/>
              <a:t>Ready</a:t>
            </a:r>
            <a:r>
              <a:rPr lang="fr-FR" sz="2000" dirty="0" smtClean="0"/>
              <a:t> recognition</a:t>
            </a:r>
          </a:p>
          <a:p>
            <a:pPr lvl="3"/>
            <a:r>
              <a:rPr lang="fr-FR" sz="2000" dirty="0" smtClean="0"/>
              <a:t>Set up of the national </a:t>
            </a:r>
            <a:r>
              <a:rPr lang="fr-FR" sz="2000" dirty="0" err="1" smtClean="0"/>
              <a:t>committee</a:t>
            </a:r>
            <a:r>
              <a:rPr lang="fr-FR" sz="2000" dirty="0" smtClean="0"/>
              <a:t> in France</a:t>
            </a:r>
            <a:endParaRPr lang="fr-FR" sz="2000" dirty="0"/>
          </a:p>
          <a:p>
            <a:pPr lvl="2"/>
            <a:r>
              <a:rPr lang="fr-FR" sz="2000" dirty="0" smtClean="0"/>
              <a:t>TT Tsunami </a:t>
            </a:r>
            <a:r>
              <a:rPr lang="fr-FR" sz="2000" dirty="0"/>
              <a:t>Watch Operation </a:t>
            </a:r>
            <a:r>
              <a:rPr lang="fr-FR" sz="2000" dirty="0" smtClean="0"/>
              <a:t>(</a:t>
            </a:r>
            <a:r>
              <a:rPr lang="fr-FR" sz="2000" dirty="0" err="1" smtClean="0"/>
              <a:t>since</a:t>
            </a:r>
            <a:r>
              <a:rPr lang="fr-FR" sz="2000" dirty="0" smtClean="0"/>
              <a:t> </a:t>
            </a:r>
            <a:r>
              <a:rPr lang="fr-FR" sz="2000" dirty="0" err="1" smtClean="0"/>
              <a:t>Feb</a:t>
            </a:r>
            <a:r>
              <a:rPr lang="fr-FR" sz="2000" dirty="0" smtClean="0"/>
              <a:t> 2022)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Steering Committee ICG/NEAMTWS- 12-13 Apil 2023, Unesco		CENALT</a:t>
            </a:r>
            <a:endParaRPr lang="de-DE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168" y="1035471"/>
            <a:ext cx="3721597" cy="2791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Tsunami Ready Initiative – Clearly Content Communications Inc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281" y="3830242"/>
            <a:ext cx="1449423" cy="144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241" y="2431070"/>
            <a:ext cx="2400943" cy="156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7" y="1381125"/>
            <a:ext cx="7050087" cy="4532313"/>
          </a:xfrm>
        </p:spPr>
        <p:txBody>
          <a:bodyPr/>
          <a:lstStyle/>
          <a:p>
            <a:pPr lvl="1"/>
            <a:r>
              <a:rPr lang="fr-FR" dirty="0"/>
              <a:t>29-30 </a:t>
            </a:r>
            <a:r>
              <a:rPr lang="fr-FR" dirty="0" err="1"/>
              <a:t>September</a:t>
            </a:r>
            <a:r>
              <a:rPr lang="fr-FR" dirty="0"/>
              <a:t>, 2022, </a:t>
            </a:r>
            <a:r>
              <a:rPr lang="fr-FR" dirty="0" err="1" smtClean="0"/>
              <a:t>scientific</a:t>
            </a:r>
            <a:r>
              <a:rPr lang="fr-FR" dirty="0" smtClean="0"/>
              <a:t> workshop </a:t>
            </a:r>
            <a:r>
              <a:rPr lang="fr-FR" dirty="0"/>
              <a:t>in Cenalt</a:t>
            </a:r>
          </a:p>
          <a:p>
            <a:pPr lvl="2"/>
            <a:r>
              <a:rPr lang="fr-FR" dirty="0"/>
              <a:t>~40 </a:t>
            </a:r>
            <a:r>
              <a:rPr lang="fr-FR" dirty="0" err="1"/>
              <a:t>scientists</a:t>
            </a:r>
            <a:r>
              <a:rPr lang="fr-FR" dirty="0"/>
              <a:t> and </a:t>
            </a:r>
            <a:r>
              <a:rPr lang="fr-FR" dirty="0" err="1"/>
              <a:t>representatives</a:t>
            </a:r>
            <a:r>
              <a:rPr lang="fr-FR" dirty="0"/>
              <a:t> (national </a:t>
            </a:r>
            <a:r>
              <a:rPr lang="fr-FR" dirty="0" err="1"/>
              <a:t>authorities</a:t>
            </a:r>
            <a:r>
              <a:rPr lang="fr-FR" dirty="0"/>
              <a:t>, Unesco)</a:t>
            </a:r>
          </a:p>
          <a:p>
            <a:pPr lvl="1"/>
            <a:r>
              <a:rPr lang="fr-FR" dirty="0"/>
              <a:t>27-28 </a:t>
            </a:r>
            <a:r>
              <a:rPr lang="fr-FR" dirty="0" err="1"/>
              <a:t>September</a:t>
            </a:r>
            <a:r>
              <a:rPr lang="fr-FR" dirty="0"/>
              <a:t>, 2022, TSP </a:t>
            </a:r>
            <a:r>
              <a:rPr lang="fr-FR" dirty="0" smtClean="0"/>
              <a:t>TT Operation meeting </a:t>
            </a:r>
            <a:r>
              <a:rPr lang="fr-FR" dirty="0"/>
              <a:t>(Paris)</a:t>
            </a:r>
          </a:p>
          <a:p>
            <a:pPr lvl="1"/>
            <a:r>
              <a:rPr lang="fr-FR" dirty="0"/>
              <a:t>10 </a:t>
            </a:r>
            <a:r>
              <a:rPr lang="fr-FR" dirty="0" err="1"/>
              <a:t>October</a:t>
            </a:r>
            <a:r>
              <a:rPr lang="fr-FR" dirty="0"/>
              <a:t>, 2022: </a:t>
            </a:r>
            <a:r>
              <a:rPr lang="fr-FR" dirty="0" err="1"/>
              <a:t>visit</a:t>
            </a:r>
            <a:r>
              <a:rPr lang="fr-FR" dirty="0"/>
              <a:t> by </a:t>
            </a:r>
            <a:r>
              <a:rPr lang="fr-FR" dirty="0" smtClean="0"/>
              <a:t>French </a:t>
            </a:r>
            <a:r>
              <a:rPr lang="fr-FR" dirty="0" err="1" smtClean="0"/>
              <a:t>authorities</a:t>
            </a:r>
            <a:endParaRPr lang="fr-FR" dirty="0"/>
          </a:p>
          <a:p>
            <a:pPr lvl="1"/>
            <a:r>
              <a:rPr lang="fr-FR" dirty="0"/>
              <a:t>21 </a:t>
            </a:r>
            <a:r>
              <a:rPr lang="fr-FR" dirty="0" err="1"/>
              <a:t>October</a:t>
            </a:r>
            <a:r>
              <a:rPr lang="fr-FR" dirty="0"/>
              <a:t>, 2022: </a:t>
            </a:r>
            <a:r>
              <a:rPr lang="fr-FR" dirty="0" err="1"/>
              <a:t>press</a:t>
            </a:r>
            <a:r>
              <a:rPr lang="fr-FR" dirty="0"/>
              <a:t> </a:t>
            </a:r>
            <a:r>
              <a:rPr lang="fr-FR" dirty="0" err="1"/>
              <a:t>visit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Steering Committee ICG/NEAMTWS- 12-13 Apil 2023, Unesco</a:t>
            </a:r>
            <a:endParaRPr lang="de-DE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 </a:t>
            </a:r>
            <a:r>
              <a:rPr lang="fr-FR" dirty="0" err="1"/>
              <a:t>years</a:t>
            </a:r>
            <a:r>
              <a:rPr lang="fr-FR" dirty="0"/>
              <a:t> of </a:t>
            </a:r>
            <a:r>
              <a:rPr lang="fr-FR" dirty="0" err="1" smtClean="0"/>
              <a:t>operation</a:t>
            </a:r>
            <a:r>
              <a:rPr lang="fr-FR" dirty="0" smtClean="0"/>
              <a:t> in Cenalt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629" y="3498104"/>
            <a:ext cx="2719105" cy="2896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18" y="4426056"/>
            <a:ext cx="3667219" cy="189646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8307275" y="314036"/>
            <a:ext cx="3003209" cy="3721567"/>
            <a:chOff x="6001093" y="158048"/>
            <a:chExt cx="3003209" cy="3721567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1093" y="158048"/>
              <a:ext cx="2994742" cy="372156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01093" y="164667"/>
              <a:ext cx="1349034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fr-FR" sz="1000" b="1" dirty="0"/>
                <a:t>83 national  information messages</a:t>
              </a:r>
            </a:p>
            <a:p>
              <a:endParaRPr lang="fr-FR" sz="1000" b="1" dirty="0"/>
            </a:p>
            <a:p>
              <a:r>
                <a:rPr lang="fr-FR" sz="1000" b="1" dirty="0"/>
                <a:t>73 international information messages</a:t>
              </a:r>
            </a:p>
            <a:p>
              <a:r>
                <a:rPr lang="fr-FR" sz="1000" b="1" dirty="0"/>
                <a:t>2 international </a:t>
              </a:r>
              <a:r>
                <a:rPr lang="fr-FR" sz="1000" b="1" dirty="0" err="1"/>
                <a:t>advisory</a:t>
              </a:r>
              <a:r>
                <a:rPr lang="fr-FR" sz="1000" b="1" dirty="0"/>
                <a:t> </a:t>
              </a:r>
              <a:r>
                <a:rPr lang="fr-FR" sz="1000" b="1" dirty="0" smtClean="0"/>
                <a:t>messages</a:t>
              </a:r>
            </a:p>
            <a:p>
              <a:endParaRPr lang="fr-FR" sz="1000" b="1" dirty="0" smtClean="0"/>
            </a:p>
            <a:p>
              <a:r>
                <a:rPr lang="fr-FR" sz="1000" b="1" dirty="0" smtClean="0"/>
                <a:t>      Tsunami </a:t>
              </a:r>
              <a:r>
                <a:rPr lang="fr-FR" sz="1000" b="1" dirty="0" err="1" smtClean="0"/>
                <a:t>observed</a:t>
              </a:r>
              <a:endParaRPr lang="fr-FR" sz="10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53667" y="366725"/>
              <a:ext cx="699558" cy="156449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53667" y="825500"/>
              <a:ext cx="699558" cy="155228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53667" y="1135955"/>
              <a:ext cx="528108" cy="142511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51777" y="3455343"/>
              <a:ext cx="1152525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03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10021887" cy="4532313"/>
          </a:xfrm>
        </p:spPr>
        <p:txBody>
          <a:bodyPr/>
          <a:lstStyle/>
          <a:p>
            <a:r>
              <a:rPr lang="fr-FR" b="1" dirty="0" err="1" smtClean="0">
                <a:solidFill>
                  <a:srgbClr val="E50019"/>
                </a:solidFill>
              </a:rPr>
              <a:t>Renewal</a:t>
            </a:r>
            <a:r>
              <a:rPr lang="fr-FR" b="1" dirty="0" smtClean="0">
                <a:solidFill>
                  <a:srgbClr val="E50019"/>
                </a:solidFill>
              </a:rPr>
              <a:t> of the IT system </a:t>
            </a:r>
            <a:r>
              <a:rPr lang="fr-FR" dirty="0" smtClean="0"/>
              <a:t>in </a:t>
            </a:r>
            <a:r>
              <a:rPr lang="fr-FR" dirty="0" err="1" smtClean="0"/>
              <a:t>parallel</a:t>
            </a:r>
            <a:r>
              <a:rPr lang="fr-FR" dirty="0" smtClean="0"/>
              <a:t> to the </a:t>
            </a:r>
            <a:r>
              <a:rPr lang="fr-FR" dirty="0" err="1" smtClean="0"/>
              <a:t>operation</a:t>
            </a:r>
            <a:endParaRPr lang="fr-FR" dirty="0" smtClean="0"/>
          </a:p>
          <a:p>
            <a:r>
              <a:rPr lang="fr-FR" b="1" dirty="0" smtClean="0">
                <a:solidFill>
                  <a:srgbClr val="E50019"/>
                </a:solidFill>
              </a:rPr>
              <a:t>Evolution of the format</a:t>
            </a:r>
            <a:r>
              <a:rPr lang="fr-FR" dirty="0" smtClean="0"/>
              <a:t> of the national messages</a:t>
            </a:r>
          </a:p>
          <a:p>
            <a:pPr lvl="1"/>
            <a:r>
              <a:rPr lang="fr-FR" dirty="0" smtClean="0"/>
              <a:t>Full </a:t>
            </a:r>
            <a:r>
              <a:rPr lang="fr-FR" dirty="0" err="1" smtClean="0"/>
              <a:t>name</a:t>
            </a:r>
            <a:r>
              <a:rPr lang="fr-FR" dirty="0" smtClean="0"/>
              <a:t> of the </a:t>
            </a:r>
            <a:r>
              <a:rPr lang="fr-FR" dirty="0" err="1" smtClean="0"/>
              <a:t>tide</a:t>
            </a:r>
            <a:r>
              <a:rPr lang="fr-FR" dirty="0" smtClean="0"/>
              <a:t> gauge stations</a:t>
            </a:r>
          </a:p>
          <a:p>
            <a:pPr lvl="1"/>
            <a:r>
              <a:rPr lang="fr-FR" dirty="0" smtClean="0"/>
              <a:t>Mention of the end of Cenalt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monitoring</a:t>
            </a:r>
          </a:p>
          <a:p>
            <a:pPr>
              <a:spcBef>
                <a:spcPts val="1800"/>
              </a:spcBef>
            </a:pPr>
            <a:r>
              <a:rPr lang="fr-FR" b="1" dirty="0" smtClean="0">
                <a:solidFill>
                  <a:srgbClr val="E50019"/>
                </a:solidFill>
              </a:rPr>
              <a:t> </a:t>
            </a:r>
            <a:r>
              <a:rPr lang="fr-FR" b="1" dirty="0" err="1" smtClean="0">
                <a:solidFill>
                  <a:srgbClr val="E50019"/>
                </a:solidFill>
              </a:rPr>
              <a:t>Exercises</a:t>
            </a:r>
            <a:endParaRPr lang="fr-FR" b="1" dirty="0" smtClean="0">
              <a:solidFill>
                <a:srgbClr val="E50019"/>
              </a:solidFill>
            </a:endParaRPr>
          </a:p>
          <a:p>
            <a:pPr lvl="1"/>
            <a:r>
              <a:rPr lang="fr-FR" dirty="0"/>
              <a:t>Neamwave23</a:t>
            </a:r>
          </a:p>
          <a:p>
            <a:pPr lvl="2"/>
            <a:r>
              <a:rPr lang="fr-FR" dirty="0" smtClean="0"/>
              <a:t>Scenario </a:t>
            </a:r>
            <a:r>
              <a:rPr lang="fr-FR" dirty="0" err="1" smtClean="0"/>
              <a:t>with</a:t>
            </a:r>
            <a:r>
              <a:rPr lang="fr-FR" dirty="0" smtClean="0"/>
              <a:t> Portugal: 1761 </a:t>
            </a:r>
            <a:r>
              <a:rPr lang="fr-FR" dirty="0" err="1" smtClean="0"/>
              <a:t>Mw</a:t>
            </a:r>
            <a:r>
              <a:rPr lang="fr-FR" dirty="0" smtClean="0"/>
              <a:t> 8.5</a:t>
            </a:r>
          </a:p>
          <a:p>
            <a:pPr lvl="1"/>
            <a:r>
              <a:rPr lang="fr-FR" dirty="0" smtClean="0"/>
              <a:t>WTAD</a:t>
            </a:r>
          </a:p>
          <a:p>
            <a:pPr lvl="2"/>
            <a:r>
              <a:rPr lang="fr-FR" dirty="0" smtClean="0"/>
              <a:t>National </a:t>
            </a:r>
            <a:r>
              <a:rPr lang="fr-FR" dirty="0" err="1" smtClean="0"/>
              <a:t>exercise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Mediterranean</a:t>
            </a:r>
            <a:r>
              <a:rPr lang="fr-FR" dirty="0" smtClean="0"/>
              <a:t> scenario</a:t>
            </a:r>
          </a:p>
          <a:p>
            <a:pPr>
              <a:spcBef>
                <a:spcPts val="1800"/>
              </a:spcBef>
            </a:pPr>
            <a:r>
              <a:rPr lang="fr-FR" b="1" dirty="0">
                <a:solidFill>
                  <a:srgbClr val="E50019"/>
                </a:solidFill>
              </a:rPr>
              <a:t>Support to TR </a:t>
            </a:r>
            <a:r>
              <a:rPr lang="fr-FR" dirty="0" smtClean="0"/>
              <a:t>initiatives</a:t>
            </a:r>
          </a:p>
          <a:p>
            <a:pPr lvl="1"/>
            <a:r>
              <a:rPr lang="fr-FR" dirty="0" smtClean="0"/>
              <a:t>Close interaction </a:t>
            </a:r>
            <a:r>
              <a:rPr lang="fr-FR" dirty="0" err="1" smtClean="0"/>
              <a:t>with</a:t>
            </a:r>
            <a:r>
              <a:rPr lang="fr-FR" dirty="0" smtClean="0"/>
              <a:t> Cannes </a:t>
            </a:r>
            <a:r>
              <a:rPr lang="fr-FR" dirty="0" err="1" smtClean="0"/>
              <a:t>municipality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Steering Committee ICG/NEAMTWS- 12-13 Apil 2023, Unesco</a:t>
            </a:r>
            <a:endParaRPr lang="de-DE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3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133475"/>
            <a:ext cx="10728325" cy="4532313"/>
          </a:xfrm>
        </p:spPr>
        <p:txBody>
          <a:bodyPr/>
          <a:lstStyle/>
          <a:p>
            <a:pPr lvl="1"/>
            <a:r>
              <a:rPr lang="fr-FR" dirty="0" smtClean="0"/>
              <a:t>Scenario </a:t>
            </a:r>
            <a:r>
              <a:rPr lang="fr-FR" dirty="0" err="1" smtClean="0"/>
              <a:t>modeling</a:t>
            </a:r>
            <a:r>
              <a:rPr lang="fr-FR" dirty="0" smtClean="0"/>
              <a:t> </a:t>
            </a:r>
            <a:r>
              <a:rPr lang="fr-FR" dirty="0" err="1" smtClean="0"/>
              <a:t>regarding</a:t>
            </a:r>
            <a:r>
              <a:rPr lang="fr-FR" dirty="0" smtClean="0"/>
              <a:t> French </a:t>
            </a:r>
            <a:r>
              <a:rPr lang="fr-FR" dirty="0" err="1" smtClean="0"/>
              <a:t>coastline</a:t>
            </a:r>
            <a:endParaRPr lang="fr-FR" dirty="0" smtClean="0"/>
          </a:p>
          <a:p>
            <a:pPr lvl="2"/>
            <a:r>
              <a:rPr lang="fr-FR" dirty="0" err="1" smtClean="0"/>
              <a:t>Earthquake</a:t>
            </a:r>
            <a:r>
              <a:rPr lang="fr-FR" dirty="0" smtClean="0"/>
              <a:t> in 1761 off </a:t>
            </a:r>
            <a:r>
              <a:rPr lang="fr-FR" dirty="0" err="1" smtClean="0"/>
              <a:t>Portgual</a:t>
            </a:r>
            <a:r>
              <a:rPr lang="fr-FR" dirty="0" smtClean="0"/>
              <a:t>, magnitude 8.5</a:t>
            </a:r>
          </a:p>
          <a:p>
            <a:pPr lvl="2"/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coastal</a:t>
            </a:r>
            <a:r>
              <a:rPr lang="fr-FR" dirty="0" smtClean="0"/>
              <a:t> maximum </a:t>
            </a:r>
            <a:r>
              <a:rPr lang="fr-FR" dirty="0" err="1" smtClean="0"/>
              <a:t>heights</a:t>
            </a:r>
            <a:r>
              <a:rPr lang="fr-FR" dirty="0" smtClean="0"/>
              <a:t> ~ 1 m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31 mars 2023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CENALT – Comité de Pilotage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NeamWave23</a:t>
            </a:r>
            <a:endParaRPr lang="fr-FR" dirty="0"/>
          </a:p>
        </p:txBody>
      </p:sp>
      <p:pic>
        <p:nvPicPr>
          <p:cNvPr id="7" name="Image 6" descr="Carte_pays_abonnes_alerte_internationale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596" y="874741"/>
            <a:ext cx="3338519" cy="2011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e 10"/>
          <p:cNvGrpSpPr/>
          <p:nvPr/>
        </p:nvGrpSpPr>
        <p:grpSpPr>
          <a:xfrm>
            <a:off x="8045955" y="3472730"/>
            <a:ext cx="4056317" cy="2812718"/>
            <a:chOff x="7051700" y="2805539"/>
            <a:chExt cx="5048200" cy="3500507"/>
          </a:xfrm>
        </p:grpSpPr>
        <p:pic>
          <p:nvPicPr>
            <p:cNvPr id="9" name="Image 1_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051700" y="2805539"/>
              <a:ext cx="5048200" cy="3500507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Logo CEA">
              <a:extLst>
                <a:ext uri="{FF2B5EF4-FFF2-40B4-BE49-F238E27FC236}">
                  <a16:creationId xmlns:a16="http://schemas.microsoft.com/office/drawing/2014/main" xmlns="" id="{87F05716-C695-E053-1C8E-FF8171756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1900" y="2913683"/>
              <a:ext cx="599699" cy="599699"/>
            </a:xfrm>
            <a:prstGeom prst="rect">
              <a:avLst/>
            </a:prstGeom>
          </p:spPr>
        </p:pic>
      </p:grpSp>
      <p:sp>
        <p:nvSpPr>
          <p:cNvPr id="13" name="Étoile à 5 branches 12"/>
          <p:cNvSpPr/>
          <p:nvPr/>
        </p:nvSpPr>
        <p:spPr>
          <a:xfrm>
            <a:off x="9176741" y="5345549"/>
            <a:ext cx="399059" cy="405870"/>
          </a:xfrm>
          <a:prstGeom prst="star5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grpSp>
        <p:nvGrpSpPr>
          <p:cNvPr id="18" name="Groupe 17"/>
          <p:cNvGrpSpPr/>
          <p:nvPr/>
        </p:nvGrpSpPr>
        <p:grpSpPr>
          <a:xfrm>
            <a:off x="5441491" y="2693595"/>
            <a:ext cx="2491604" cy="4041775"/>
            <a:chOff x="5441491" y="2693595"/>
            <a:chExt cx="2491604" cy="4041775"/>
          </a:xfrm>
        </p:grpSpPr>
        <p:pic>
          <p:nvPicPr>
            <p:cNvPr id="17" name="Image 16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5441491" y="2693595"/>
              <a:ext cx="2491604" cy="4041775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" name="ZoneTexte 15"/>
            <p:cNvSpPr txBox="1"/>
            <p:nvPr/>
          </p:nvSpPr>
          <p:spPr>
            <a:xfrm>
              <a:off x="6697907" y="2799315"/>
              <a:ext cx="9412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E50019"/>
                  </a:solidFill>
                </a:rPr>
                <a:t>Mw</a:t>
              </a:r>
              <a:r>
                <a:rPr lang="fr-FR" b="1" dirty="0" smtClean="0">
                  <a:solidFill>
                    <a:srgbClr val="E50019"/>
                  </a:solidFill>
                </a:rPr>
                <a:t> 8.5</a:t>
              </a:r>
              <a:endParaRPr lang="fr-FR" b="1" dirty="0">
                <a:solidFill>
                  <a:srgbClr val="E50019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89729" y="2575304"/>
            <a:ext cx="3238500" cy="2256113"/>
            <a:chOff x="82477" y="2257737"/>
            <a:chExt cx="3238500" cy="2256113"/>
          </a:xfrm>
        </p:grpSpPr>
        <p:pic>
          <p:nvPicPr>
            <p:cNvPr id="19" name="Image 18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2477" y="2257737"/>
              <a:ext cx="3238500" cy="2256113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2149106" y="2694351"/>
              <a:ext cx="78924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fr-FR" sz="1000" b="1" dirty="0" smtClean="0"/>
                <a:t>La Rochelle</a:t>
              </a:r>
              <a:endParaRPr lang="fr-FR" sz="1000" b="1" dirty="0"/>
            </a:p>
          </p:txBody>
        </p:sp>
        <p:sp>
          <p:nvSpPr>
            <p:cNvPr id="24" name="ZoneTexte 23"/>
            <p:cNvSpPr txBox="1"/>
            <p:nvPr/>
          </p:nvSpPr>
          <p:spPr>
            <a:xfrm rot="1844793">
              <a:off x="780201" y="2552590"/>
              <a:ext cx="596886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fr-FR" sz="1000" b="1" dirty="0" smtClean="0"/>
                <a:t>Ile de Ré</a:t>
              </a:r>
              <a:endParaRPr lang="fr-FR" sz="1000" b="1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199687" y="4576523"/>
            <a:ext cx="3241804" cy="2293031"/>
            <a:chOff x="2199687" y="4576523"/>
            <a:chExt cx="3241804" cy="2293031"/>
          </a:xfrm>
        </p:grpSpPr>
        <p:grpSp>
          <p:nvGrpSpPr>
            <p:cNvPr id="15" name="Groupe 14"/>
            <p:cNvGrpSpPr/>
            <p:nvPr/>
          </p:nvGrpSpPr>
          <p:grpSpPr>
            <a:xfrm>
              <a:off x="2199687" y="4576523"/>
              <a:ext cx="3241804" cy="2293031"/>
              <a:chOff x="1467183" y="4548875"/>
              <a:chExt cx="3241804" cy="2293031"/>
            </a:xfrm>
          </p:grpSpPr>
          <p:pic>
            <p:nvPicPr>
              <p:cNvPr id="20" name="Image 19"/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1467183" y="4548875"/>
                <a:ext cx="3241804" cy="2293031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3630479" y="4686835"/>
                <a:ext cx="71292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0" rIns="36000" bIns="0" rtlCol="0">
                <a:spAutoFit/>
              </a:bodyPr>
              <a:lstStyle/>
              <a:p>
                <a:r>
                  <a:rPr lang="fr-FR" sz="1000" b="1" dirty="0" smtClean="0"/>
                  <a:t>Golfe du Morbihan</a:t>
                </a:r>
                <a:endParaRPr lang="fr-FR" sz="1000" b="1" dirty="0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 rot="2142195">
              <a:off x="2543860" y="6088048"/>
              <a:ext cx="553604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0" rIns="36000" bIns="0" rtlCol="0">
              <a:spAutoFit/>
            </a:bodyPr>
            <a:lstStyle/>
            <a:p>
              <a:r>
                <a:rPr lang="fr-FR" sz="1000" b="1" dirty="0" smtClean="0"/>
                <a:t>Belle Ile</a:t>
              </a:r>
              <a:endParaRPr lang="fr-FR" sz="1000" b="1" dirty="0"/>
            </a:p>
          </p:txBody>
        </p:sp>
      </p:grpSp>
      <p:sp>
        <p:nvSpPr>
          <p:cNvPr id="8" name="ZoneTexte 7"/>
          <p:cNvSpPr txBox="1"/>
          <p:nvPr/>
        </p:nvSpPr>
        <p:spPr>
          <a:xfrm rot="16200000">
            <a:off x="-343109" y="4162037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rgbClr val="0070C0"/>
                </a:solidFill>
              </a:rPr>
              <a:t>Gailler, 2023</a:t>
            </a:r>
            <a:endParaRPr lang="fr-FR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5003DA-E900-47F2-BA91-7AD870D471EB}">
  <ds:schemaRefs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582fa2ad-bcfb-4c30-8490-7bbd511b1880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51dffeb-2989-4a61-aef8-844a993007f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589</Words>
  <Application>Microsoft Office PowerPoint</Application>
  <PresentationFormat>Widescreen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Thème Office</vt:lpstr>
      <vt:lpstr>Update from TSP Cenalt (France)</vt:lpstr>
      <vt:lpstr>Tsunami monitoring in Cenalt</vt:lpstr>
      <vt:lpstr>Networks</vt:lpstr>
      <vt:lpstr>Exercising and communication</vt:lpstr>
      <vt:lpstr>Report on 2022 events</vt:lpstr>
      <vt:lpstr>Other activities</vt:lpstr>
      <vt:lpstr>10 years of operation in Cenalt</vt:lpstr>
      <vt:lpstr>Perspectives 2023</vt:lpstr>
      <vt:lpstr>NeamWave23</vt:lpstr>
      <vt:lpstr>Thank you for attention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Alejandro Rojas</cp:lastModifiedBy>
  <cp:revision>303</cp:revision>
  <cp:lastPrinted>2023-03-30T17:30:10Z</cp:lastPrinted>
  <dcterms:created xsi:type="dcterms:W3CDTF">2023-01-13T15:17:34Z</dcterms:created>
  <dcterms:modified xsi:type="dcterms:W3CDTF">2023-04-12T09:52:11Z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