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4" r:id="rId4"/>
    <p:sldId id="263" r:id="rId5"/>
    <p:sldId id="266" r:id="rId6"/>
    <p:sldId id="286" r:id="rId7"/>
    <p:sldId id="260" r:id="rId8"/>
    <p:sldId id="287" r:id="rId9"/>
    <p:sldId id="264" r:id="rId10"/>
    <p:sldId id="274" r:id="rId11"/>
    <p:sldId id="288" r:id="rId12"/>
    <p:sldId id="281" r:id="rId13"/>
    <p:sldId id="278" r:id="rId14"/>
    <p:sldId id="280" r:id="rId15"/>
    <p:sldId id="285" r:id="rId16"/>
    <p:sldId id="282" r:id="rId17"/>
    <p:sldId id="283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1494" y="72"/>
      </p:cViewPr>
      <p:guideLst>
        <p:guide orient="horz" pos="9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SUNAMI%20READY\coChair\SC2023_Paris\ASSES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SUNAMI%20READY\coChair\SC2023_Paris\RESP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SUNAMI%20READY\coChair\SC2023_Paris\RESP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SUNAMI%20READY\coChair\SC2023_Paris\RESP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SUNAMI%20READY\coChair\SC2023_Paris\ASSES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SUNAMI%20READY\coChair\SC2023_Paris\PREP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SUNAMI%20READY\coChair\SC2023_Paris\RES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SUNAMI%20READY\coChair\SC2023_Paris\ASSES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SUNAMI%20READY\coChair\SC2023_Paris\ASSES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SUNAMI%20READY\coChair\SC2023_Paris\PREP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SUNAMI%20READY\coChair\SC2023_Paris\PREP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SUNAMI%20READY\coChair\SC2023_Paris\PREP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SUNAMI%20READY\coChair\SC2023_Paris\PREP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SUNAMI%20READY\coChair\SC2023_Paris\RES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tx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ASSESS_STATS!$C$27:$D$27</c:f>
              <c:strCache>
                <c:ptCount val="2"/>
                <c:pt idx="0">
                  <c:v>in progress</c:v>
                </c:pt>
                <c:pt idx="1">
                  <c:v>done</c:v>
                </c:pt>
              </c:strCache>
            </c:strRef>
          </c:cat>
          <c:val>
            <c:numRef>
              <c:f>ASSESS_STATS!$C$31:$D$31</c:f>
              <c:numCache>
                <c:formatCode>0.00</c:formatCode>
                <c:ptCount val="2"/>
                <c:pt idx="0">
                  <c:v>0.44444444444444442</c:v>
                </c:pt>
                <c:pt idx="1">
                  <c:v>0.55555555555555558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400" baseline="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RESP_STATS!$F$51:$G$51</c:f>
              <c:strCache>
                <c:ptCount val="2"/>
                <c:pt idx="0">
                  <c:v>in progress</c:v>
                </c:pt>
                <c:pt idx="1">
                  <c:v>done</c:v>
                </c:pt>
              </c:strCache>
            </c:strRef>
          </c:cat>
          <c:val>
            <c:numRef>
              <c:f>RESP_STATS!$F$64:$G$64</c:f>
              <c:numCache>
                <c:formatCode>General</c:formatCode>
                <c:ptCount val="2"/>
                <c:pt idx="0">
                  <c:v>0.58333333333333326</c:v>
                </c:pt>
                <c:pt idx="1">
                  <c:v>0.41666666666666663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400" baseline="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RESP_STATS!$F$51:$G$51</c:f>
              <c:strCache>
                <c:ptCount val="2"/>
                <c:pt idx="0">
                  <c:v>in progress</c:v>
                </c:pt>
                <c:pt idx="1">
                  <c:v>done</c:v>
                </c:pt>
              </c:strCache>
            </c:strRef>
          </c:cat>
          <c:val>
            <c:numRef>
              <c:f>RESP_STATS!$F$64:$G$64</c:f>
              <c:numCache>
                <c:formatCode>General</c:formatCode>
                <c:ptCount val="2"/>
                <c:pt idx="0">
                  <c:v>0.58333333333333326</c:v>
                </c:pt>
                <c:pt idx="1">
                  <c:v>0.41666666666666663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400" baseline="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RESP_STATS!$N$51:$O$51</c:f>
              <c:strCache>
                <c:ptCount val="2"/>
                <c:pt idx="0">
                  <c:v>in progress</c:v>
                </c:pt>
                <c:pt idx="1">
                  <c:v>done</c:v>
                </c:pt>
              </c:strCache>
            </c:strRef>
          </c:cat>
          <c:val>
            <c:numRef>
              <c:f>RESP_STATS!$N$64:$O$64</c:f>
              <c:numCache>
                <c:formatCode>General</c:formatCode>
                <c:ptCount val="2"/>
                <c:pt idx="0">
                  <c:v>0.69444444444444442</c:v>
                </c:pt>
                <c:pt idx="1">
                  <c:v>0.30555555555555558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400" baseline="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ASSESSMENT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tx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in progress</c:v>
                </c:pt>
                <c:pt idx="1">
                  <c:v>Done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0.4375</c:v>
                </c:pt>
                <c:pt idx="1">
                  <c:v>0.5625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PREPARDENESS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FFFF00"/>
            </a:solidFill>
          </c:spPr>
          <c:dPt>
            <c:idx val="1"/>
            <c:bubble3D val="0"/>
            <c:spPr>
              <a:solidFill>
                <a:srgbClr val="FFFF99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in progress</c:v>
                </c:pt>
                <c:pt idx="1">
                  <c:v>Done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>
                  <c:v>0.49642857142857133</c:v>
                </c:pt>
                <c:pt idx="1">
                  <c:v>0.51097883597883598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RESPONSE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in progress</c:v>
                </c:pt>
                <c:pt idx="1">
                  <c:v>Done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0.60813492063492058</c:v>
                </c:pt>
                <c:pt idx="1">
                  <c:v>0.38988095238095238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ASSESS_STATS!$G$42:$H$42</c:f>
              <c:strCache>
                <c:ptCount val="2"/>
                <c:pt idx="0">
                  <c:v>in progress</c:v>
                </c:pt>
                <c:pt idx="1">
                  <c:v>done</c:v>
                </c:pt>
              </c:strCache>
            </c:strRef>
          </c:cat>
          <c:val>
            <c:numRef>
              <c:f>ASSESS_STATS!$G$48:$H$48</c:f>
              <c:numCache>
                <c:formatCode>0.00</c:formatCode>
                <c:ptCount val="2"/>
                <c:pt idx="0">
                  <c:v>0.52777777777777768</c:v>
                </c:pt>
                <c:pt idx="1">
                  <c:v>0.47222222222222221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400" baseline="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ASSESS_STATS!$K$25:$L$25</c:f>
              <c:strCache>
                <c:ptCount val="2"/>
                <c:pt idx="0">
                  <c:v>in progress</c:v>
                </c:pt>
                <c:pt idx="1">
                  <c:v>done</c:v>
                </c:pt>
              </c:strCache>
            </c:strRef>
          </c:cat>
          <c:val>
            <c:numRef>
              <c:f>ASSESS_STATS!$K$29:$L$29</c:f>
              <c:numCache>
                <c:formatCode>0.00</c:formatCode>
                <c:ptCount val="2"/>
                <c:pt idx="0">
                  <c:v>0.33333333333333337</c:v>
                </c:pt>
                <c:pt idx="1">
                  <c:v>0.66666666666666663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400" baseline="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99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'PREP STATS'!$B$81:$C$81</c:f>
              <c:strCache>
                <c:ptCount val="2"/>
                <c:pt idx="0">
                  <c:v>in progress</c:v>
                </c:pt>
                <c:pt idx="1">
                  <c:v>Done</c:v>
                </c:pt>
              </c:strCache>
            </c:strRef>
          </c:cat>
          <c:val>
            <c:numRef>
              <c:f>'PREP STATS'!$B$90:$C$90</c:f>
              <c:numCache>
                <c:formatCode>0.00</c:formatCode>
                <c:ptCount val="2"/>
                <c:pt idx="0">
                  <c:v>0.52380952380952384</c:v>
                </c:pt>
                <c:pt idx="1">
                  <c:v>0.47619047619047622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400" baseline="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99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'PREP STATS'!$F$72:$G$72</c:f>
              <c:strCache>
                <c:ptCount val="2"/>
                <c:pt idx="0">
                  <c:v>in progress</c:v>
                </c:pt>
                <c:pt idx="1">
                  <c:v>Done</c:v>
                </c:pt>
              </c:strCache>
            </c:strRef>
          </c:cat>
          <c:val>
            <c:numRef>
              <c:f>'PREP STATS'!$F$80:$G$80</c:f>
              <c:numCache>
                <c:formatCode>0.00</c:formatCode>
                <c:ptCount val="2"/>
                <c:pt idx="0">
                  <c:v>0.6</c:v>
                </c:pt>
                <c:pt idx="1">
                  <c:v>0.60000000000000009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400" baseline="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FF99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'PREP STATS'!$J$92:$K$92</c:f>
              <c:strCache>
                <c:ptCount val="2"/>
                <c:pt idx="0">
                  <c:v>in progress</c:v>
                </c:pt>
                <c:pt idx="1">
                  <c:v>Done</c:v>
                </c:pt>
              </c:strCache>
            </c:strRef>
          </c:cat>
          <c:val>
            <c:numRef>
              <c:f>'PREP STATS'!$J$103:$K$103</c:f>
              <c:numCache>
                <c:formatCode>General</c:formatCode>
                <c:ptCount val="2"/>
                <c:pt idx="0">
                  <c:v>0.44444444444444448</c:v>
                </c:pt>
                <c:pt idx="1">
                  <c:v>0.55555555555555558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400" baseline="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99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'PREP STATS'!$N$55:$O$55</c:f>
              <c:strCache>
                <c:ptCount val="2"/>
                <c:pt idx="0">
                  <c:v>in progress</c:v>
                </c:pt>
                <c:pt idx="1">
                  <c:v>Done</c:v>
                </c:pt>
              </c:strCache>
            </c:strRef>
          </c:cat>
          <c:val>
            <c:numRef>
              <c:f>'PREP STATS'!$N$61:$O$61</c:f>
              <c:numCache>
                <c:formatCode>General</c:formatCode>
                <c:ptCount val="2"/>
                <c:pt idx="0">
                  <c:v>0.38888888888888884</c:v>
                </c:pt>
                <c:pt idx="1">
                  <c:v>0.64814814814814814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400" baseline="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99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'PREP STATS'!$R$60:$S$60</c:f>
              <c:strCache>
                <c:ptCount val="2"/>
                <c:pt idx="0">
                  <c:v>in progress</c:v>
                </c:pt>
                <c:pt idx="1">
                  <c:v>Done</c:v>
                </c:pt>
              </c:strCache>
            </c:strRef>
          </c:cat>
          <c:val>
            <c:numRef>
              <c:f>'PREP STATS'!$R$66:$S$66</c:f>
              <c:numCache>
                <c:formatCode>General</c:formatCode>
                <c:ptCount val="2"/>
                <c:pt idx="0">
                  <c:v>0.625</c:v>
                </c:pt>
                <c:pt idx="1">
                  <c:v>0.375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400" baseline="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RESP_STATS!$B$162:$C$162</c:f>
              <c:strCache>
                <c:ptCount val="2"/>
                <c:pt idx="0">
                  <c:v>in progress</c:v>
                </c:pt>
                <c:pt idx="1">
                  <c:v>done</c:v>
                </c:pt>
              </c:strCache>
            </c:strRef>
          </c:cat>
          <c:val>
            <c:numRef>
              <c:f>RESP_STATS!$B$179:$C$179</c:f>
              <c:numCache>
                <c:formatCode>General</c:formatCode>
                <c:ptCount val="2"/>
                <c:pt idx="0">
                  <c:v>0.57142857142857151</c:v>
                </c:pt>
                <c:pt idx="1">
                  <c:v>0.42063492063492053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400" baseline="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CF6D4-44BD-487E-A4B7-EC5B6F55E650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6564A-BE6C-4129-B84F-6622071BB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062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6564A-BE6C-4129-B84F-6622071BB08B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83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A29-F8F5-465C-85D1-A45D8BCAADEF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0D81-E3E5-4DC0-A88D-737340839C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033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A29-F8F5-465C-85D1-A45D8BCAADEF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0D81-E3E5-4DC0-A88D-737340839C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816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A29-F8F5-465C-85D1-A45D8BCAADEF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0D81-E3E5-4DC0-A88D-737340839C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964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A29-F8F5-465C-85D1-A45D8BCAADEF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0D81-E3E5-4DC0-A88D-737340839C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924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A29-F8F5-465C-85D1-A45D8BCAADEF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0D81-E3E5-4DC0-A88D-737340839C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895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A29-F8F5-465C-85D1-A45D8BCAADEF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0D81-E3E5-4DC0-A88D-737340839C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17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A29-F8F5-465C-85D1-A45D8BCAADEF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0D81-E3E5-4DC0-A88D-737340839C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239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A29-F8F5-465C-85D1-A45D8BCAADEF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0D81-E3E5-4DC0-A88D-737340839C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792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A29-F8F5-465C-85D1-A45D8BCAADEF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0D81-E3E5-4DC0-A88D-737340839C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074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A29-F8F5-465C-85D1-A45D8BCAADEF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0D81-E3E5-4DC0-A88D-737340839C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610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A29-F8F5-465C-85D1-A45D8BCAADEF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0D81-E3E5-4DC0-A88D-737340839C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066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C9A29-F8F5-465C-85D1-A45D8BCAADEF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70D81-E3E5-4DC0-A88D-737340839C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936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oceanexpert.org/downloadFile/5006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7221" y="147952"/>
            <a:ext cx="1167519" cy="1271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753410"/>
          </a:xfrm>
        </p:spPr>
        <p:txBody>
          <a:bodyPr>
            <a:normAutofit fontScale="90000"/>
          </a:bodyPr>
          <a:lstStyle/>
          <a:p>
            <a:pPr lvl="0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Times New Roman" panose="02020603050405020304" pitchFamily="18" charset="0"/>
              </a:rPr>
              <a:t>Task Team on Tsunami </a:t>
            </a:r>
            <a:r>
              <a:rPr lang="el-G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Times New Roman" panose="02020603050405020304" pitchFamily="18" charset="0"/>
              </a:rPr>
              <a:t>Ready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Progress in the Implementation of Tsunami Ready </a:t>
            </a:r>
            <a:br>
              <a:rPr lang="en-US" dirty="0" smtClean="0"/>
            </a:br>
            <a:r>
              <a:rPr lang="en-US" dirty="0" smtClean="0"/>
              <a:t>in the NEAM Region</a:t>
            </a:r>
            <a:endParaRPr lang="el-G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495800"/>
            <a:ext cx="8763000" cy="1143000"/>
          </a:xfrm>
        </p:spPr>
        <p:txBody>
          <a:bodyPr>
            <a:normAutofit/>
          </a:bodyPr>
          <a:lstStyle/>
          <a:p>
            <a:r>
              <a:rPr lang="tr-TR" sz="2800" i="1" dirty="0" smtClean="0">
                <a:solidFill>
                  <a:schemeClr val="tx2">
                    <a:lumMod val="75000"/>
                  </a:schemeClr>
                </a:solidFill>
              </a:rPr>
              <a:t>co-chairs</a:t>
            </a:r>
            <a:r>
              <a:rPr lang="tr-TR" sz="28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</a:rPr>
              <a:t>Ignacio Aguirre Ayerbe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 (Spain) &amp; </a:t>
            </a: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</a:rPr>
              <a:t>Elena Daskalaki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(Greece)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l-G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BCF303CD-C22A-AB41-B42F-657C14964665}"/>
              </a:ext>
            </a:extLst>
          </p:cNvPr>
          <p:cNvSpPr txBox="1">
            <a:spLocks/>
          </p:cNvSpPr>
          <p:nvPr/>
        </p:nvSpPr>
        <p:spPr>
          <a:xfrm>
            <a:off x="3267075" y="6511852"/>
            <a:ext cx="5895975" cy="3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ICG/NEAMTWS Steering Committee,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Paris, 12-13 April 2023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Google Shape;165;p1" descr="Logo, company name&#10;&#10;Description automatically generated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3975" y="147952"/>
            <a:ext cx="1420473" cy="1055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E:\TSUNAMI READY\coChair\viber_image_2023-04-09_23-30-58-49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57" y="175138"/>
            <a:ext cx="21431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044" y="226375"/>
            <a:ext cx="12858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5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613FE9A1-497A-AA48-C00C-2637598C3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439" y="1828800"/>
            <a:ext cx="2541935" cy="19109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28600"/>
            <a:ext cx="8305800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RESPONSE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(RESP)</a:t>
            </a:r>
            <a:endParaRPr lang="fr-FR" dirty="0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BCF303CD-C22A-AB41-B42F-657C14964665}"/>
              </a:ext>
            </a:extLst>
          </p:cNvPr>
          <p:cNvSpPr txBox="1">
            <a:spLocks/>
          </p:cNvSpPr>
          <p:nvPr/>
        </p:nvSpPr>
        <p:spPr>
          <a:xfrm>
            <a:off x="3114675" y="6511852"/>
            <a:ext cx="5895975" cy="3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ICG/NEAMTWS Steering Committee,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Paris, 12-13 April 2023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F27706B7-B007-7923-7C1D-20972D60DF96}"/>
              </a:ext>
            </a:extLst>
          </p:cNvPr>
          <p:cNvGrpSpPr/>
          <p:nvPr/>
        </p:nvGrpSpPr>
        <p:grpSpPr>
          <a:xfrm>
            <a:off x="1143000" y="1585821"/>
            <a:ext cx="2209800" cy="2224179"/>
            <a:chOff x="2447467" y="1518955"/>
            <a:chExt cx="2485979" cy="3516931"/>
          </a:xfrm>
        </p:grpSpPr>
        <p:pic>
          <p:nvPicPr>
            <p:cNvPr id="18" name="image99.jpg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CF6F2EC-EE30-C955-724B-F28F0B06E535}"/>
                </a:ext>
              </a:extLst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485082" y="1518955"/>
              <a:ext cx="2448364" cy="3501705"/>
            </a:xfrm>
            <a:prstGeom prst="rect">
              <a:avLst/>
            </a:prstGeom>
            <a:ln/>
          </p:spPr>
        </p:pic>
        <p:sp>
          <p:nvSpPr>
            <p:cNvPr id="19" name="Rectangle 1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0E9ACEA-13C9-39F3-35CB-18FB7B0FFDB3}"/>
                </a:ext>
              </a:extLst>
            </p:cNvPr>
            <p:cNvSpPr/>
            <p:nvPr/>
          </p:nvSpPr>
          <p:spPr>
            <a:xfrm>
              <a:off x="2447467" y="4541819"/>
              <a:ext cx="2485979" cy="494067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</a:rPr>
                <a:t>Smart Poles at four  locations</a:t>
              </a: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pic>
        <p:nvPicPr>
          <p:cNvPr id="20" name="Picture 19" descr="Diagram&#10;&#10;Description automatically generated">
            <a:extLst>
              <a:ext uri="{FF2B5EF4-FFF2-40B4-BE49-F238E27FC236}">
                <a16:creationId xmlns:lc="http://schemas.openxmlformats.org/drawingml/2006/lockedCanvas" xmlns:a16="http://schemas.microsoft.com/office/drawing/2014/main" xmlns="" id="{2F5B7807-4F4C-8135-0D5A-4DA88D600C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2" y="3504940"/>
            <a:ext cx="3581953" cy="202049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A960D716-DC18-9234-EE63-8C7F4FD72011}"/>
              </a:ext>
            </a:extLst>
          </p:cNvPr>
          <p:cNvSpPr/>
          <p:nvPr/>
        </p:nvSpPr>
        <p:spPr>
          <a:xfrm>
            <a:off x="7152998" y="3161209"/>
            <a:ext cx="1828800" cy="3034213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/>
          </a:p>
        </p:txBody>
      </p:sp>
      <p:grpSp>
        <p:nvGrpSpPr>
          <p:cNvPr id="23" name="Group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984AAD21-7DDA-B8F0-572B-72FBD37875E2}"/>
              </a:ext>
            </a:extLst>
          </p:cNvPr>
          <p:cNvGrpSpPr>
            <a:grpSpLocks noChangeAspect="1"/>
          </p:cNvGrpSpPr>
          <p:nvPr/>
        </p:nvGrpSpPr>
        <p:grpSpPr>
          <a:xfrm>
            <a:off x="7229197" y="3540200"/>
            <a:ext cx="1602043" cy="1602037"/>
            <a:chOff x="0" y="0"/>
            <a:chExt cx="6350000" cy="6349974"/>
          </a:xfrm>
        </p:grpSpPr>
        <p:sp>
          <p:nvSpPr>
            <p:cNvPr id="26" name="Freeform 2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D3E7FDD3-C8EC-8503-E210-10E74F44F65D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l-GR" sz="1200"/>
            </a:p>
          </p:txBody>
        </p:sp>
      </p:grpSp>
      <p:sp>
        <p:nvSpPr>
          <p:cNvPr id="24" name="TextBox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2D2B0A25-979A-88F7-E960-578EED5D5DC9}"/>
              </a:ext>
            </a:extLst>
          </p:cNvPr>
          <p:cNvSpPr txBox="1"/>
          <p:nvPr/>
        </p:nvSpPr>
        <p:spPr>
          <a:xfrm>
            <a:off x="7229198" y="5096208"/>
            <a:ext cx="16764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>
              <a:lnSpc>
                <a:spcPts val="2773"/>
              </a:lnSpc>
            </a:pPr>
            <a:r>
              <a:rPr lang="en-US" sz="1200" dirty="0">
                <a:latin typeface="Open Sans Bold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Open Sans Bold"/>
              </a:rPr>
              <a:t>at least 3</a:t>
            </a:r>
            <a:r>
              <a:rPr lang="en-US" sz="1200" dirty="0">
                <a:latin typeface="Open Sans Bold"/>
              </a:rPr>
              <a:t> of communication </a:t>
            </a:r>
            <a:r>
              <a:rPr lang="en-US" sz="1200" dirty="0" smtClean="0">
                <a:latin typeface="Open Sans Bold"/>
              </a:rPr>
              <a:t>methods</a:t>
            </a:r>
            <a:endParaRPr lang="en-US" sz="1200" dirty="0">
              <a:latin typeface="Open Sans Bold"/>
            </a:endParaRPr>
          </a:p>
        </p:txBody>
      </p:sp>
      <p:sp>
        <p:nvSpPr>
          <p:cNvPr id="25" name="TextBox 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EFED71DB-EA57-10D2-3433-0C2075981EF3}"/>
              </a:ext>
            </a:extLst>
          </p:cNvPr>
          <p:cNvSpPr txBox="1"/>
          <p:nvPr/>
        </p:nvSpPr>
        <p:spPr>
          <a:xfrm>
            <a:off x="7229197" y="3195431"/>
            <a:ext cx="1676401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>
              <a:lnSpc>
                <a:spcPts val="2686"/>
              </a:lnSpc>
              <a:spcBef>
                <a:spcPct val="0"/>
              </a:spcBef>
            </a:pPr>
            <a:r>
              <a:rPr lang="en-US" sz="1200" dirty="0">
                <a:latin typeface="Open Sans Bold"/>
              </a:rPr>
              <a:t>WITH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4610101" y="3739758"/>
            <a:ext cx="26190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/>
              <a:t>Source</a:t>
            </a:r>
            <a:r>
              <a:rPr lang="en-US" sz="1100" i="1" dirty="0"/>
              <a:t>: </a:t>
            </a:r>
            <a:r>
              <a:rPr lang="en-US" sz="1100" i="1" dirty="0" smtClean="0"/>
              <a:t>Tsunami </a:t>
            </a:r>
            <a:r>
              <a:rPr lang="en-US" sz="1100" i="1" dirty="0"/>
              <a:t>Last </a:t>
            </a:r>
            <a:r>
              <a:rPr lang="en-US" sz="1100" i="1" dirty="0" smtClean="0"/>
              <a:t>Mile project, NOA</a:t>
            </a:r>
            <a:endParaRPr lang="el-GR" sz="1100" i="1" dirty="0"/>
          </a:p>
        </p:txBody>
      </p:sp>
      <p:sp>
        <p:nvSpPr>
          <p:cNvPr id="29" name="Rectangle 28"/>
          <p:cNvSpPr/>
          <p:nvPr/>
        </p:nvSpPr>
        <p:spPr>
          <a:xfrm>
            <a:off x="496632" y="5539648"/>
            <a:ext cx="26180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 smtClean="0"/>
              <a:t>Source</a:t>
            </a:r>
            <a:r>
              <a:rPr lang="en-US" sz="1100" i="1" dirty="0"/>
              <a:t>: Dr. Nikos </a:t>
            </a:r>
            <a:r>
              <a:rPr lang="en-US" sz="1100" i="1" dirty="0" smtClean="0"/>
              <a:t>KALLIGERIS, NOA</a:t>
            </a:r>
            <a:endParaRPr lang="fr-FR" sz="1100" i="1" dirty="0">
              <a:cs typeface="Calibri" panose="020F050202020403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lc="http://schemas.openxmlformats.org/drawingml/2006/lockedCanvas" xmlns:a16="http://schemas.microsoft.com/office/drawing/2014/main" xmlns="" id="{B97125B8-3C4F-9712-E46E-53E14CAEB599}"/>
              </a:ext>
            </a:extLst>
          </p:cNvPr>
          <p:cNvGrpSpPr>
            <a:grpSpLocks noChangeAspect="1"/>
          </p:cNvGrpSpPr>
          <p:nvPr/>
        </p:nvGrpSpPr>
        <p:grpSpPr>
          <a:xfrm>
            <a:off x="4956603" y="4314368"/>
            <a:ext cx="983337" cy="983334"/>
            <a:chOff x="0" y="0"/>
            <a:chExt cx="6350000" cy="6349974"/>
          </a:xfrm>
        </p:grpSpPr>
        <p:sp>
          <p:nvSpPr>
            <p:cNvPr id="30" name="Freeform 2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F86A9D6D-B5D1-10A6-B132-1D1D939A9C97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187" r="-25187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lc="http://schemas.openxmlformats.org/drawingml/2006/lockedCanvas" xmlns:a16="http://schemas.microsoft.com/office/drawing/2014/main" xmlns="" id="{5386B6FC-9D94-A256-4F87-19624018B8D0}"/>
              </a:ext>
            </a:extLst>
          </p:cNvPr>
          <p:cNvGrpSpPr>
            <a:grpSpLocks noChangeAspect="1"/>
          </p:cNvGrpSpPr>
          <p:nvPr/>
        </p:nvGrpSpPr>
        <p:grpSpPr>
          <a:xfrm>
            <a:off x="6008609" y="5065325"/>
            <a:ext cx="755728" cy="735933"/>
            <a:chOff x="0" y="0"/>
            <a:chExt cx="6350000" cy="6349974"/>
          </a:xfrm>
        </p:grpSpPr>
        <p:sp>
          <p:nvSpPr>
            <p:cNvPr id="32" name="Freeform 3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4D2B443-BED6-FC0E-0488-88D3E11476A5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8706" r="-82212" b="-27048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lc="http://schemas.openxmlformats.org/drawingml/2006/lockedCanvas" xmlns:a16="http://schemas.microsoft.com/office/drawing/2014/main" xmlns="" id="{BA33CEC1-3933-47BD-F5DB-7C1EA210EAE4}"/>
              </a:ext>
            </a:extLst>
          </p:cNvPr>
          <p:cNvGrpSpPr>
            <a:grpSpLocks noChangeAspect="1"/>
          </p:cNvGrpSpPr>
          <p:nvPr/>
        </p:nvGrpSpPr>
        <p:grpSpPr>
          <a:xfrm>
            <a:off x="4892276" y="5579081"/>
            <a:ext cx="676559" cy="656764"/>
            <a:chOff x="0" y="0"/>
            <a:chExt cx="6350000" cy="6349974"/>
          </a:xfrm>
        </p:grpSpPr>
        <p:sp>
          <p:nvSpPr>
            <p:cNvPr id="34" name="Freeform 3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3439D7C-3EB2-19DC-24B6-98127E8FB1BF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t="-25000" b="-25000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" name="Rectangle 2"/>
          <p:cNvSpPr/>
          <p:nvPr/>
        </p:nvSpPr>
        <p:spPr>
          <a:xfrm>
            <a:off x="4800600" y="6268966"/>
            <a:ext cx="41049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i="1" dirty="0" smtClean="0"/>
              <a:t>Source: Dr</a:t>
            </a:r>
            <a:r>
              <a:rPr lang="fr-FR" sz="1100" i="1" dirty="0"/>
              <a:t>. </a:t>
            </a:r>
            <a:r>
              <a:rPr lang="en-US" sz="1100" i="1" dirty="0" err="1"/>
              <a:t>Derya</a:t>
            </a:r>
            <a:r>
              <a:rPr lang="en-US" sz="1100" i="1" dirty="0"/>
              <a:t> I. </a:t>
            </a:r>
            <a:r>
              <a:rPr lang="en-US" sz="1100" i="1" dirty="0" smtClean="0"/>
              <a:t>VENNIN, UNESCO-IOC </a:t>
            </a:r>
            <a:r>
              <a:rPr lang="en-US" sz="1100" i="1" dirty="0"/>
              <a:t>Tsunami </a:t>
            </a:r>
            <a:r>
              <a:rPr lang="en-US" sz="1100" i="1" dirty="0" smtClean="0"/>
              <a:t>Resilience Section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3187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Tsunami Ready Indicators Summary</a:t>
            </a:r>
            <a:endParaRPr lang="el-GR" b="1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175032"/>
              </p:ext>
            </p:extLst>
          </p:nvPr>
        </p:nvGraphicFramePr>
        <p:xfrm>
          <a:off x="228600" y="1447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215284"/>
              </p:ext>
            </p:extLst>
          </p:nvPr>
        </p:nvGraphicFramePr>
        <p:xfrm>
          <a:off x="4419600" y="1447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124723"/>
              </p:ext>
            </p:extLst>
          </p:nvPr>
        </p:nvGraphicFramePr>
        <p:xfrm>
          <a:off x="2286000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00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/>
              <a:t>Tsunami Ready </a:t>
            </a:r>
            <a:r>
              <a:rPr lang="en-GB" sz="4000" b="1" dirty="0" smtClean="0"/>
              <a:t>Communities</a:t>
            </a:r>
            <a:endParaRPr lang="el-GR" sz="4000" dirty="0"/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BCF303CD-C22A-AB41-B42F-657C14964665}"/>
              </a:ext>
            </a:extLst>
          </p:cNvPr>
          <p:cNvSpPr txBox="1">
            <a:spLocks/>
          </p:cNvSpPr>
          <p:nvPr/>
        </p:nvSpPr>
        <p:spPr>
          <a:xfrm>
            <a:off x="3267075" y="6511852"/>
            <a:ext cx="5895975" cy="3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ICG/NEAMTWS Steering Committee,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Paris, 12-13 April 2023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286000"/>
            <a:ext cx="274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communities in</a:t>
            </a:r>
          </a:p>
          <a:p>
            <a:pPr algn="ctr"/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countries </a:t>
            </a:r>
          </a:p>
          <a:p>
            <a:pPr algn="ctr"/>
            <a:r>
              <a:rPr lang="en-US" sz="1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(until April 2023)</a:t>
            </a:r>
          </a:p>
          <a:p>
            <a:pPr algn="ctr"/>
            <a:endParaRPr lang="en-US" sz="12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algn="ctr"/>
            <a:endParaRPr lang="en-US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 communities in </a:t>
            </a:r>
          </a:p>
          <a:p>
            <a:pPr algn="ctr"/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States and Territories of U.S.</a:t>
            </a:r>
          </a:p>
          <a:p>
            <a:pPr algn="ctr"/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(until </a:t>
            </a:r>
            <a:r>
              <a:rPr lang="en-US" sz="1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2022)</a:t>
            </a:r>
            <a:endParaRPr lang="en-US" sz="1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1981200"/>
            <a:ext cx="762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895600" y="5791200"/>
            <a:ext cx="61974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100" i="1" dirty="0" smtClean="0"/>
              <a:t>Source: </a:t>
            </a:r>
            <a:r>
              <a:rPr lang="en-GB" sz="1100" i="1" dirty="0" err="1" smtClean="0"/>
              <a:t>Chacón-Barrantes</a:t>
            </a:r>
            <a:r>
              <a:rPr lang="en-GB" sz="1100" i="1" dirty="0"/>
              <a:t>, Silvia </a:t>
            </a:r>
            <a:r>
              <a:rPr lang="en-GB" sz="1100" i="1" dirty="0" smtClean="0"/>
              <a:t>et.al. (2021</a:t>
            </a:r>
            <a:r>
              <a:rPr lang="en-GB" sz="1100" i="1" dirty="0"/>
              <a:t>). Advances in tsunami preparedness at the beginning of the Ocean Decade: the Costa Rica case. Ocean and Coastal Research. 69. 10.1590/2675-2824069.21021scb. </a:t>
            </a:r>
            <a:endParaRPr lang="el-GR" sz="1100" i="1" dirty="0"/>
          </a:p>
        </p:txBody>
      </p:sp>
      <p:pic>
        <p:nvPicPr>
          <p:cNvPr id="2051" name="Picture 3" descr="E:\TSUNAMI READY\coChair\SC2023_Paris\Tsunami-Ready-Communities-in-the-world-UNESCO-IOC-Tsunami-Ready-recognized-communit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1"/>
            <a:ext cx="6197419" cy="465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66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84" y="1162380"/>
            <a:ext cx="1319914" cy="234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65" y="3820867"/>
            <a:ext cx="1680118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BCF303CD-C22A-AB41-B42F-657C14964665}"/>
              </a:ext>
            </a:extLst>
          </p:cNvPr>
          <p:cNvSpPr txBox="1">
            <a:spLocks/>
          </p:cNvSpPr>
          <p:nvPr/>
        </p:nvSpPr>
        <p:spPr>
          <a:xfrm>
            <a:off x="3267075" y="6511852"/>
            <a:ext cx="5895975" cy="3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ICG/NEAMTWS Steering Committee,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Paris, 12-13 April 2023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2139" y="1066800"/>
            <a:ext cx="44079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114300"/>
            <a:r>
              <a:rPr lang="en-GB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Sirens &amp; </a:t>
            </a:r>
            <a:r>
              <a:rPr lang="en-GB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Signages</a:t>
            </a:r>
            <a:endParaRPr lang="en-GB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2" indent="-285750" algn="just" defTabSz="114300">
              <a:buFont typeface="Wingdings" pitchFamily="2" charset="2"/>
              <a:buChar char="ü"/>
            </a:pPr>
            <a:r>
              <a:rPr lang="en-GB" dirty="0" smtClean="0"/>
              <a:t>Reflective signage for night time evacuation.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GB" dirty="0" smtClean="0"/>
              <a:t>Sound </a:t>
            </a:r>
            <a:r>
              <a:rPr lang="en-GB" dirty="0"/>
              <a:t>range </a:t>
            </a:r>
            <a:r>
              <a:rPr lang="en-GB" dirty="0" smtClean="0"/>
              <a:t>limited</a:t>
            </a:r>
            <a:r>
              <a:rPr lang="en-GB" dirty="0"/>
              <a:t>. </a:t>
            </a:r>
            <a:endParaRPr lang="en-GB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n-GB" dirty="0" smtClean="0"/>
              <a:t>Maintenance.</a:t>
            </a:r>
            <a:endParaRPr lang="en-GB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n-GB" dirty="0"/>
              <a:t>Natural </a:t>
            </a:r>
            <a:r>
              <a:rPr lang="en-GB" dirty="0" smtClean="0"/>
              <a:t>disturbance.</a:t>
            </a:r>
            <a:endParaRPr lang="en-GB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n-GB" dirty="0" smtClean="0"/>
              <a:t>Expensive.</a:t>
            </a:r>
            <a:endParaRPr lang="en-GB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 smtClean="0">
                <a:sym typeface="Calibri"/>
              </a:rPr>
              <a:t>Difficulties </a:t>
            </a:r>
            <a:r>
              <a:rPr lang="en-US" dirty="0">
                <a:sym typeface="Calibri"/>
              </a:rPr>
              <a:t>to get local elected officials to accept the signage because it materializes the tsunami risk (especially for municipalities oriented towards the tourism economy) </a:t>
            </a:r>
            <a:r>
              <a:rPr lang="en-US" dirty="0" smtClean="0">
                <a:sym typeface="Calibri"/>
              </a:rPr>
              <a:t>.</a:t>
            </a:r>
            <a:endParaRPr lang="en-US" dirty="0">
              <a:sym typeface="Calibri"/>
            </a:endParaRPr>
          </a:p>
          <a:p>
            <a:pPr marL="2114550" lvl="4" indent="-285750" algn="just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29087" y="193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Tsunami Ready Challenges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215062" y="1078237"/>
            <a:ext cx="26909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114300"/>
            <a:r>
              <a:rPr lang="en-GB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characteristics</a:t>
            </a:r>
          </a:p>
          <a:p>
            <a:pPr marL="285750" lvl="2" indent="-285750" algn="just" defTabSz="114300">
              <a:buFont typeface="Wingdings" pitchFamily="2" charset="2"/>
              <a:buChar char="ü"/>
            </a:pPr>
            <a:r>
              <a:rPr lang="en-US" dirty="0"/>
              <a:t>The community has never experienced a tsunami </a:t>
            </a:r>
            <a:r>
              <a:rPr lang="en-US" dirty="0" smtClean="0"/>
              <a:t>disaster.</a:t>
            </a:r>
            <a:endParaRPr lang="en-US" dirty="0"/>
          </a:p>
          <a:p>
            <a:pPr marL="285750" lvl="2" indent="-285750" algn="just" defTabSz="114300">
              <a:buFont typeface="Wingdings" pitchFamily="2" charset="2"/>
              <a:buChar char="ü"/>
            </a:pPr>
            <a:r>
              <a:rPr lang="en-US" dirty="0"/>
              <a:t>Many people accept or give up on disaster, because they see it as a part of their </a:t>
            </a:r>
            <a:r>
              <a:rPr lang="en-US" dirty="0" smtClean="0"/>
              <a:t>fate.</a:t>
            </a:r>
          </a:p>
          <a:p>
            <a:pPr marL="0" lvl="2" indent="342900" algn="just" defTabSz="1143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9" name="Immagin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65833" y="4595152"/>
            <a:ext cx="2128567" cy="15964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81571" y="3508894"/>
            <a:ext cx="27759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 defTabSz="114300">
              <a:buFont typeface="Wingdings" pitchFamily="2" charset="2"/>
              <a:buChar char="ü"/>
            </a:pPr>
            <a:r>
              <a:rPr lang="en-GB" dirty="0"/>
              <a:t>E</a:t>
            </a:r>
            <a:r>
              <a:rPr lang="en-GB" dirty="0" smtClean="0"/>
              <a:t>ffort for adapting the tsunami signage and facilitating its integrations into the urban environment.</a:t>
            </a:r>
          </a:p>
          <a:p>
            <a:pPr marL="285750" lvl="2" indent="-285750" algn="just" defTabSz="114300">
              <a:buFont typeface="Wingdings" pitchFamily="2" charset="2"/>
              <a:buChar char="ü"/>
            </a:pPr>
            <a:r>
              <a:rPr lang="en-GB" dirty="0" smtClean="0"/>
              <a:t>Using </a:t>
            </a:r>
            <a:r>
              <a:rPr lang="en-GB" dirty="0"/>
              <a:t>simple materials from painted wooden planks and installed in place that are easily seen by the </a:t>
            </a:r>
            <a:r>
              <a:rPr lang="en-GB" dirty="0" smtClean="0"/>
              <a:t>public.</a:t>
            </a:r>
            <a:endParaRPr lang="en-GB" dirty="0"/>
          </a:p>
        </p:txBody>
      </p:sp>
      <p:pic>
        <p:nvPicPr>
          <p:cNvPr id="2052" name="Picture 4" descr="E:\TSUNAMI READY\coChair\SC2023_Paris\LavaTil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" y="4583250"/>
            <a:ext cx="2533650" cy="162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8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38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Need for active and consistent engagement of all relevant organizations 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nationally.</a:t>
            </a:r>
          </a:p>
          <a:p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C0C0C"/>
                </a:solidFill>
                <a:ea typeface="Calibri"/>
                <a:cs typeface="Calibri"/>
              </a:rPr>
              <a:t>Strong </a:t>
            </a:r>
            <a:r>
              <a:rPr lang="en-US" dirty="0">
                <a:solidFill>
                  <a:srgbClr val="0C0C0C"/>
                </a:solidFill>
                <a:ea typeface="Calibri"/>
                <a:cs typeface="Calibri"/>
              </a:rPr>
              <a:t>institutional </a:t>
            </a:r>
            <a:r>
              <a:rPr lang="en-US" dirty="0" smtClean="0">
                <a:solidFill>
                  <a:srgbClr val="0C0C0C"/>
                </a:solidFill>
                <a:ea typeface="Calibri"/>
                <a:cs typeface="Calibri"/>
              </a:rPr>
              <a:t>support.</a:t>
            </a:r>
            <a:endParaRPr lang="en-US" dirty="0">
              <a:solidFill>
                <a:schemeClr val="dk1"/>
              </a:solidFill>
              <a:cs typeface="Calibri"/>
              <a:sym typeface="Calibri"/>
            </a:endParaRPr>
          </a:p>
          <a:p>
            <a:endParaRPr lang="en-US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C0C0C"/>
                </a:solidFill>
                <a:ea typeface="Calibri"/>
                <a:cs typeface="Calibri"/>
                <a:sym typeface="Calibri"/>
              </a:rPr>
              <a:t>Maintaining </a:t>
            </a:r>
            <a:r>
              <a:rPr lang="en-US" dirty="0">
                <a:solidFill>
                  <a:srgbClr val="0C0C0C"/>
                </a:solidFill>
                <a:ea typeface="Calibri"/>
                <a:cs typeface="Calibri"/>
                <a:sym typeface="Calibri"/>
              </a:rPr>
              <a:t>sustainable </a:t>
            </a:r>
            <a:r>
              <a:rPr lang="en-US" dirty="0" smtClean="0">
                <a:solidFill>
                  <a:srgbClr val="0C0C0C"/>
                </a:solidFill>
                <a:ea typeface="Calibri"/>
                <a:cs typeface="Calibri"/>
                <a:sym typeface="Calibri"/>
              </a:rPr>
              <a:t>funding.</a:t>
            </a:r>
          </a:p>
          <a:p>
            <a:pPr marL="0" indent="0">
              <a:buNone/>
            </a:pPr>
            <a:endParaRPr lang="en-US" dirty="0">
              <a:solidFill>
                <a:srgbClr val="0C0C0C"/>
              </a:solidFill>
              <a:ea typeface="Calibri"/>
              <a:cs typeface="Calibri"/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0C0C0C"/>
                </a:solidFill>
                <a:ea typeface="Calibri"/>
                <a:cs typeface="Calibri"/>
              </a:rPr>
              <a:t>S</a:t>
            </a:r>
            <a:r>
              <a:rPr lang="en-US" dirty="0" smtClean="0">
                <a:solidFill>
                  <a:srgbClr val="0C0C0C"/>
                </a:solidFill>
                <a:ea typeface="Calibri"/>
                <a:cs typeface="Calibri"/>
              </a:rPr>
              <a:t>trong </a:t>
            </a:r>
            <a:r>
              <a:rPr lang="en-US" dirty="0">
                <a:solidFill>
                  <a:srgbClr val="0C0C0C"/>
                </a:solidFill>
                <a:ea typeface="Calibri"/>
                <a:cs typeface="Calibri"/>
              </a:rPr>
              <a:t>local political </a:t>
            </a:r>
            <a:r>
              <a:rPr lang="en-US" dirty="0" smtClean="0">
                <a:solidFill>
                  <a:srgbClr val="0C0C0C"/>
                </a:solidFill>
                <a:ea typeface="Calibri"/>
                <a:cs typeface="Calibri"/>
              </a:rPr>
              <a:t>will.</a:t>
            </a:r>
          </a:p>
          <a:p>
            <a:endParaRPr lang="en-US" dirty="0">
              <a:solidFill>
                <a:srgbClr val="0C0C0C"/>
              </a:solidFill>
              <a:ea typeface="Calibri"/>
              <a:cs typeface="Calibri"/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0C0C0C"/>
                </a:solidFill>
                <a:ea typeface="Calibri"/>
                <a:cs typeface="Calibri"/>
              </a:rPr>
              <a:t>A</a:t>
            </a:r>
            <a:r>
              <a:rPr lang="en-US" dirty="0" smtClean="0">
                <a:solidFill>
                  <a:srgbClr val="0C0C0C"/>
                </a:solidFill>
                <a:ea typeface="Calibri"/>
                <a:cs typeface="Calibri"/>
              </a:rPr>
              <a:t>vailability </a:t>
            </a:r>
            <a:r>
              <a:rPr lang="en-US" dirty="0">
                <a:solidFill>
                  <a:srgbClr val="0C0C0C"/>
                </a:solidFill>
                <a:ea typeface="Calibri"/>
                <a:cs typeface="Calibri"/>
              </a:rPr>
              <a:t>of tools and resources by scientists </a:t>
            </a:r>
            <a:r>
              <a:rPr lang="en-US" dirty="0" smtClean="0">
                <a:solidFill>
                  <a:srgbClr val="0C0C0C"/>
                </a:solidFill>
                <a:ea typeface="Calibri"/>
                <a:cs typeface="Calibri"/>
              </a:rPr>
              <a:t>and actors </a:t>
            </a:r>
            <a:r>
              <a:rPr lang="en-US" dirty="0">
                <a:solidFill>
                  <a:srgbClr val="0C0C0C"/>
                </a:solidFill>
                <a:ea typeface="Calibri"/>
                <a:cs typeface="Calibri"/>
              </a:rPr>
              <a:t>of the crisis </a:t>
            </a:r>
            <a:r>
              <a:rPr lang="en-US" dirty="0" smtClean="0">
                <a:solidFill>
                  <a:srgbClr val="0C0C0C"/>
                </a:solidFill>
                <a:ea typeface="Calibri"/>
                <a:cs typeface="Calibri"/>
              </a:rPr>
              <a:t>management.</a:t>
            </a:r>
          </a:p>
          <a:p>
            <a:endParaRPr lang="en-US" dirty="0" smtClean="0">
              <a:solidFill>
                <a:srgbClr val="0C0C0C"/>
              </a:solidFill>
              <a:ea typeface="Calibri"/>
              <a:cs typeface="Calibri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C0C0C"/>
                </a:solidFill>
                <a:ea typeface="Calibri"/>
                <a:cs typeface="Calibri"/>
                <a:sym typeface="Calibri"/>
              </a:rPr>
              <a:t>More </a:t>
            </a:r>
            <a:r>
              <a:rPr lang="en-US" dirty="0">
                <a:solidFill>
                  <a:srgbClr val="0C0C0C"/>
                </a:solidFill>
                <a:ea typeface="Calibri"/>
                <a:cs typeface="Calibri"/>
                <a:sym typeface="Calibri"/>
              </a:rPr>
              <a:t>timely warnings with reduced uncertainties delivered to 100% </a:t>
            </a:r>
            <a:r>
              <a:rPr lang="en-US" dirty="0" smtClean="0">
                <a:solidFill>
                  <a:srgbClr val="0C0C0C"/>
                </a:solidFill>
                <a:ea typeface="Calibri"/>
                <a:cs typeface="Calibri"/>
                <a:sym typeface="Calibri"/>
              </a:rPr>
              <a:t>at-risk Tsunami </a:t>
            </a:r>
            <a:r>
              <a:rPr lang="en-US" dirty="0">
                <a:solidFill>
                  <a:srgbClr val="0C0C0C"/>
                </a:solidFill>
                <a:ea typeface="Calibri"/>
                <a:cs typeface="Calibri"/>
                <a:sym typeface="Calibri"/>
              </a:rPr>
              <a:t>Ready </a:t>
            </a:r>
            <a:r>
              <a:rPr lang="en-US" dirty="0" smtClean="0">
                <a:solidFill>
                  <a:srgbClr val="0C0C0C"/>
                </a:solidFill>
                <a:ea typeface="Calibri"/>
                <a:cs typeface="Calibri"/>
                <a:sym typeface="Calibri"/>
              </a:rPr>
              <a:t>communities.</a:t>
            </a:r>
            <a:endParaRPr lang="en-US" dirty="0">
              <a:solidFill>
                <a:srgbClr val="0C0C0C"/>
              </a:solidFill>
              <a:ea typeface="Calibri"/>
              <a:cs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2914374" cy="201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BCF303CD-C22A-AB41-B42F-657C14964665}"/>
              </a:ext>
            </a:extLst>
          </p:cNvPr>
          <p:cNvSpPr txBox="1">
            <a:spLocks/>
          </p:cNvSpPr>
          <p:nvPr/>
        </p:nvSpPr>
        <p:spPr>
          <a:xfrm>
            <a:off x="3267075" y="6511852"/>
            <a:ext cx="5895975" cy="3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ICG/NEAMTWS Steering Committee,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Paris, 12-13 April 2023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9087" y="193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Tsunami Ready Challenges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16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5FFD3F0-8070-4347-9E54-0D23ABB36468}"/>
              </a:ext>
            </a:extLst>
          </p:cNvPr>
          <p:cNvGrpSpPr/>
          <p:nvPr/>
        </p:nvGrpSpPr>
        <p:grpSpPr>
          <a:xfrm>
            <a:off x="901379" y="1371600"/>
            <a:ext cx="7328221" cy="4721141"/>
            <a:chOff x="1765301" y="1397000"/>
            <a:chExt cx="8085666" cy="5209118"/>
          </a:xfrm>
        </p:grpSpPr>
        <p:cxnSp>
          <p:nvCxnSpPr>
            <p:cNvPr id="5" name="Straight Connector 18">
              <a:extLst>
                <a:ext uri="{FF2B5EF4-FFF2-40B4-BE49-F238E27FC236}">
                  <a16:creationId xmlns="" xmlns:a16="http://schemas.microsoft.com/office/drawing/2014/main" id="{491E9589-EEFF-3444-B760-3176342058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71800" y="4038600"/>
              <a:ext cx="58335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Diamond 13">
              <a:extLst>
                <a:ext uri="{FF2B5EF4-FFF2-40B4-BE49-F238E27FC236}">
                  <a16:creationId xmlns="" xmlns:a16="http://schemas.microsoft.com/office/drawing/2014/main" id="{A1D941BF-181F-BF4D-A637-EAA87AE01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2351618"/>
              <a:ext cx="5833533" cy="3439583"/>
            </a:xfrm>
            <a:prstGeom prst="diamond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" name="Oval 19">
              <a:extLst>
                <a:ext uri="{FF2B5EF4-FFF2-40B4-BE49-F238E27FC236}">
                  <a16:creationId xmlns="" xmlns:a16="http://schemas.microsoft.com/office/drawing/2014/main" id="{21C02DA4-FA65-F44A-B550-CA91C9B1D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301" y="2880784"/>
              <a:ext cx="2317751" cy="23177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cxnSp>
          <p:nvCxnSpPr>
            <p:cNvPr id="8" name="Straight Connector 16">
              <a:extLst>
                <a:ext uri="{FF2B5EF4-FFF2-40B4-BE49-F238E27FC236}">
                  <a16:creationId xmlns="" xmlns:a16="http://schemas.microsoft.com/office/drawing/2014/main" id="{4B7E13DE-493D-0E40-9E8F-AB6011382D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943600" y="1828800"/>
              <a:ext cx="0" cy="441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9" name="Picture 5">
              <a:extLst>
                <a:ext uri="{FF2B5EF4-FFF2-40B4-BE49-F238E27FC236}">
                  <a16:creationId xmlns="" xmlns:a16="http://schemas.microsoft.com/office/drawing/2014/main" id="{6061D110-F638-494D-86D9-48ED10438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1818" y="3033184"/>
              <a:ext cx="2089149" cy="1998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="" xmlns:a16="http://schemas.microsoft.com/office/drawing/2014/main" id="{864D3F3D-29F3-5548-B33A-28D04E7AD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733" y="4485218"/>
              <a:ext cx="2169584" cy="212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C20FE902-CD4D-9A43-BCC0-0603EC93D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7485" y="2982385"/>
              <a:ext cx="2188633" cy="2186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>
              <a:extLst>
                <a:ext uri="{FF2B5EF4-FFF2-40B4-BE49-F238E27FC236}">
                  <a16:creationId xmlns="" xmlns:a16="http://schemas.microsoft.com/office/drawing/2014/main" id="{6B4B3B0A-D8FF-C744-A21D-CAD402160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5200" y="1397000"/>
              <a:ext cx="2235200" cy="2271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BCF303CD-C22A-AB41-B42F-657C14964665}"/>
              </a:ext>
            </a:extLst>
          </p:cNvPr>
          <p:cNvSpPr txBox="1">
            <a:spLocks/>
          </p:cNvSpPr>
          <p:nvPr/>
        </p:nvSpPr>
        <p:spPr>
          <a:xfrm>
            <a:off x="3267075" y="6511852"/>
            <a:ext cx="5895975" cy="3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ICG/NEAMTWS Steering Committee,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Paris, 12-13 April 2023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29087" y="193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Tsunami Ready Challenges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35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Get your community </a:t>
            </a: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Tsunami Ready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E:\TSUNAMI READY\coChair\SC2023_Paris\caribbean T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7" y="1905000"/>
            <a:ext cx="2237740" cy="314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TSUNAMI READY\coChair\SC2023_Paris\Pacific T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889" y="797777"/>
            <a:ext cx="2041149" cy="28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TSUNAMI READY\coChair\SC2023_Paris\IndianT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09" y="3048000"/>
            <a:ext cx="2217841" cy="311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BCF303CD-C22A-AB41-B42F-657C14964665}"/>
              </a:ext>
            </a:extLst>
          </p:cNvPr>
          <p:cNvSpPr txBox="1">
            <a:spLocks/>
          </p:cNvSpPr>
          <p:nvPr/>
        </p:nvSpPr>
        <p:spPr>
          <a:xfrm>
            <a:off x="3267075" y="6511852"/>
            <a:ext cx="5895975" cy="3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ICG/NEAMTWS Steering Committee,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Paris, 12-13 April 2023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="" xmlns:a16="http://schemas.microsoft.com/office/drawing/2014/main" id="{A812621D-1D2D-4FF6-8519-17718F4996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597" y="1371600"/>
            <a:ext cx="2085603" cy="295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6218"/>
            <a:ext cx="82296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Thank you for attention</a:t>
            </a:r>
          </a:p>
          <a:p>
            <a:pPr marL="0" indent="0" algn="ctr">
              <a:buNone/>
            </a:pPr>
            <a:endParaRPr lang="el-GR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BCF303CD-C22A-AB41-B42F-657C14964665}"/>
              </a:ext>
            </a:extLst>
          </p:cNvPr>
          <p:cNvSpPr txBox="1">
            <a:spLocks/>
          </p:cNvSpPr>
          <p:nvPr/>
        </p:nvSpPr>
        <p:spPr>
          <a:xfrm>
            <a:off x="3267075" y="6511852"/>
            <a:ext cx="5895975" cy="3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ICG/NEAMTWS Steering Committee,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Paris, 12-13 April 2023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7221" y="147952"/>
            <a:ext cx="1167519" cy="1271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Google Shape;165;p1" descr="Logo, company name&#10;&#10;Description automatically generated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3975" y="147952"/>
            <a:ext cx="1420473" cy="1055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" descr="E:\TSUNAMI READY\coChair\viber_image_2023-04-09_23-30-58-49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57" y="175138"/>
            <a:ext cx="21431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044" y="226375"/>
            <a:ext cx="12858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8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TSUNAMI READY\coChair\SC2023_Paris\Chipi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79" y="2588836"/>
            <a:ext cx="2362121" cy="177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Tsunami Ready in the NEAM Region</a:t>
            </a:r>
            <a:endParaRPr lang="fr-FR" dirty="0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BCF303CD-C22A-AB41-B42F-657C14964665}"/>
              </a:ext>
            </a:extLst>
          </p:cNvPr>
          <p:cNvSpPr txBox="1">
            <a:spLocks/>
          </p:cNvSpPr>
          <p:nvPr/>
        </p:nvSpPr>
        <p:spPr>
          <a:xfrm>
            <a:off x="3267075" y="6511852"/>
            <a:ext cx="5895975" cy="3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ICG/NEAMTWS Steering Committee,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Paris, 12-13 April 2023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09390" y="1053614"/>
            <a:ext cx="3114675" cy="108374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9 Countries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11 Communities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2057" name="Picture 9" descr="E:\TSUNAMI READY\coChair\SC2023_Paris\istanbu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977" y="945907"/>
            <a:ext cx="2872046" cy="14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77555" y="1031918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Istanbul</a:t>
            </a:r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8" name="Picture 10" descr="E:\TSUNAMI READY\coChair\SC2023_Paris\2Cann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9" y="2348376"/>
            <a:ext cx="2373170" cy="15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436909" y="2415607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Cannes</a:t>
            </a:r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9" name="Picture 11" descr="E:\TSUNAMI READY\coChair\SC2023_Paris\alexandr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50" y="2514716"/>
            <a:ext cx="2463473" cy="182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735551" y="3935572"/>
            <a:ext cx="120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Alexandria</a:t>
            </a:r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0" name="Picture 12" descr="E:\TSUNAMI READY\coChair\SC2023_Paris\Larnac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07" y="4567178"/>
            <a:ext cx="2845447" cy="15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669407" y="5747899"/>
            <a:ext cx="92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Larnaca</a:t>
            </a:r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1" name="Picture 13" descr="E:\TSUNAMI READY\coChair\SC2023_Paris\Marina-di-Minturno-L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79" y="5137638"/>
            <a:ext cx="2516555" cy="141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575102" y="5193268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Minturno</a:t>
            </a:r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2" name="Picture 14" descr="E:\TSUNAMI READY\coChair\SC2023_Paris\Palm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4059464"/>
            <a:ext cx="1745078" cy="129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0798" y="4131906"/>
            <a:ext cx="71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Palmi</a:t>
            </a:r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3" name="Picture 15" descr="E:\TSUNAMI READY\coChair\SC2023_Paris\vath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50" y="4451741"/>
            <a:ext cx="2463473" cy="164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142975" y="4507995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Samos</a:t>
            </a:r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4" name="Picture 16" descr="E:\TSUNAMI READY\coChair\SC2023_Paris\Marsaxlokk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285" y="1053614"/>
            <a:ext cx="2223777" cy="163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91285" y="1053614"/>
            <a:ext cx="128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Marsaxlokk</a:t>
            </a:r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5" name="Picture 17" descr="E:\TSUNAMI READY\coChair\SC2023_Paris\marzamem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16" y="4157894"/>
            <a:ext cx="2150584" cy="11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25570" y="4153020"/>
            <a:ext cx="1331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Marzamemi</a:t>
            </a:r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2" descr="Top Things to Do in El Jadida, Morocc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08" y="2835499"/>
            <a:ext cx="1790204" cy="15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807108" y="2845024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Jadida</a:t>
            </a:r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5102" y="2602468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Chipiona</a:t>
            </a:r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17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UNESCO/IOC Tsunami Ready Recognition </a:t>
            </a:r>
            <a:r>
              <a:rPr lang="en-GB" b="1" dirty="0" smtClean="0"/>
              <a:t>Program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7" y="1374603"/>
            <a:ext cx="6400800" cy="2831928"/>
          </a:xfrm>
        </p:spPr>
        <p:txBody>
          <a:bodyPr>
            <a:noAutofit/>
          </a:bodyPr>
          <a:lstStyle/>
          <a:p>
            <a:pPr algn="just"/>
            <a:r>
              <a:rPr lang="en-US" sz="1600" dirty="0"/>
              <a:t>The Tsunami Ready Recognition </a:t>
            </a:r>
            <a:r>
              <a:rPr lang="en-US" sz="1600" dirty="0" smtClean="0"/>
              <a:t>Program is </a:t>
            </a:r>
            <a:r>
              <a:rPr lang="en-US" sz="1600" dirty="0"/>
              <a:t>a voluntary international community-based recognition </a:t>
            </a:r>
            <a:r>
              <a:rPr lang="en-US" sz="1600" dirty="0" smtClean="0"/>
              <a:t>program developed </a:t>
            </a:r>
            <a:r>
              <a:rPr lang="en-US" sz="1600" dirty="0"/>
              <a:t>by UNESCO/IOC</a:t>
            </a:r>
            <a:r>
              <a:rPr lang="en-US" sz="1600" dirty="0" smtClean="0"/>
              <a:t>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It aims to build resilient communities through awareness and preparedness strategies that will protect life, livelihoods and property from tsunamis in different </a:t>
            </a:r>
            <a:r>
              <a:rPr lang="en-US" sz="1600" dirty="0" smtClean="0"/>
              <a:t>regions.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It promotes </a:t>
            </a:r>
            <a:r>
              <a:rPr lang="en-US" sz="1600" dirty="0"/>
              <a:t>the </a:t>
            </a:r>
            <a:r>
              <a:rPr lang="en-US" sz="1600" b="1" dirty="0"/>
              <a:t>concept of readiness through </a:t>
            </a:r>
            <a:r>
              <a:rPr lang="en-US" sz="1600" b="1" dirty="0" smtClean="0"/>
              <a:t>actions → Process </a:t>
            </a:r>
            <a:r>
              <a:rPr lang="en-US" sz="1600" b="1" dirty="0"/>
              <a:t>and </a:t>
            </a:r>
            <a:r>
              <a:rPr lang="en-US" sz="1600" b="1" dirty="0" smtClean="0"/>
              <a:t>Capacity </a:t>
            </a:r>
            <a:r>
              <a:rPr lang="en-US" sz="1600" b="1" dirty="0"/>
              <a:t>→ </a:t>
            </a:r>
            <a:r>
              <a:rPr lang="en-US" sz="1600" b="1" dirty="0" smtClean="0"/>
              <a:t>to meet 12 </a:t>
            </a:r>
            <a:r>
              <a:rPr lang="en-US" sz="1600" b="1" dirty="0"/>
              <a:t>key indicators </a:t>
            </a:r>
            <a:r>
              <a:rPr lang="en-US" sz="1600" dirty="0"/>
              <a:t>that serve as the standard for reducing tsunami risk at the community level. 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BCF303CD-C22A-AB41-B42F-657C14964665}"/>
              </a:ext>
            </a:extLst>
          </p:cNvPr>
          <p:cNvSpPr txBox="1">
            <a:spLocks/>
          </p:cNvSpPr>
          <p:nvPr/>
        </p:nvSpPr>
        <p:spPr>
          <a:xfrm>
            <a:off x="3267075" y="6511852"/>
            <a:ext cx="5895975" cy="3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ICG/NEAMTWS Steering Committee,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Paris, 12-13 April 2023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203528"/>
            <a:ext cx="861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/>
              <a:t>It facilitates </a:t>
            </a:r>
            <a:r>
              <a:rPr lang="en-US" sz="1600" b="1" dirty="0"/>
              <a:t>tsunami preparedness as an active collaboration </a:t>
            </a:r>
            <a:r>
              <a:rPr lang="en-US" sz="1600" dirty="0"/>
              <a:t>of the public (community), community leaders, local and national emergency management agencies</a:t>
            </a:r>
            <a:r>
              <a:rPr lang="en-US" sz="1600" dirty="0" smtClean="0"/>
              <a:t>.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/>
              <a:t>To advise countries that are currently in the process of implementing Tsunami Ready, to now follow the MG74 when submitting/applying for Tsunami </a:t>
            </a:r>
            <a:r>
              <a:rPr lang="en-US" sz="1600" dirty="0" smtClean="0"/>
              <a:t>Recognition.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/>
              <a:t>The ICG </a:t>
            </a:r>
            <a:r>
              <a:rPr lang="en-US" sz="1600" dirty="0"/>
              <a:t>Tsunami Information </a:t>
            </a:r>
            <a:r>
              <a:rPr lang="en-US" sz="1600" dirty="0" smtClean="0"/>
              <a:t>Centers </a:t>
            </a:r>
            <a:r>
              <a:rPr lang="en-US" sz="1600" dirty="0"/>
              <a:t>(TICs) </a:t>
            </a:r>
            <a:r>
              <a:rPr lang="en-US" sz="1600" dirty="0" smtClean="0"/>
              <a:t>should </a:t>
            </a:r>
            <a:r>
              <a:rPr lang="en-US" sz="1600" dirty="0"/>
              <a:t>facilitate the UNESCO/IOC Tsunami Ready Recognition </a:t>
            </a:r>
            <a:r>
              <a:rPr lang="en-US" sz="1600" dirty="0" smtClean="0"/>
              <a:t>Program </a:t>
            </a:r>
            <a:r>
              <a:rPr lang="en-US" sz="1600" dirty="0"/>
              <a:t>in each region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6691D8E-2C03-4713-B41E-B662B320D687}"/>
              </a:ext>
            </a:extLst>
          </p:cNvPr>
          <p:cNvGrpSpPr/>
          <p:nvPr/>
        </p:nvGrpSpPr>
        <p:grpSpPr>
          <a:xfrm>
            <a:off x="6781801" y="771348"/>
            <a:ext cx="2362199" cy="3042856"/>
            <a:chOff x="-849516" y="811075"/>
            <a:chExt cx="5468077" cy="6650287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6E74CAF-AC57-4A3C-8412-63E4276E4EF4}"/>
                </a:ext>
              </a:extLst>
            </p:cNvPr>
            <p:cNvSpPr txBox="1"/>
            <p:nvPr/>
          </p:nvSpPr>
          <p:spPr>
            <a:xfrm>
              <a:off x="-54185" y="811075"/>
              <a:ext cx="4233352" cy="62557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defPPr>
                <a:defRPr lang="en-US"/>
              </a:defPPr>
              <a:lvl1pPr marL="228600" indent="-228600">
                <a:lnSpc>
                  <a:spcPct val="90000"/>
                </a:lnSpc>
                <a:spcBef>
                  <a:spcPct val="0"/>
                </a:spcBef>
                <a:defRPr sz="2700" b="1">
                  <a:solidFill>
                    <a:srgbClr val="0000FF"/>
                  </a:solidFill>
                  <a:latin typeface="Helvetica Neue" panose="02000503000000020004"/>
                </a:defRPr>
              </a:lvl1pPr>
            </a:lstStyle>
            <a:p>
              <a:r>
                <a:rPr lang="en-GB" sz="1400" dirty="0" smtClean="0">
                  <a:solidFill>
                    <a:schemeClr val="tx1"/>
                  </a:solidFill>
                  <a:latin typeface="+mn-lt"/>
                </a:rPr>
                <a:t>Manual and guide 74</a:t>
              </a:r>
              <a:endParaRPr lang="en-US" sz="1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5587D9B-D2C8-40C4-A461-3147D9E5B73A}"/>
                </a:ext>
              </a:extLst>
            </p:cNvPr>
            <p:cNvSpPr txBox="1"/>
            <p:nvPr/>
          </p:nvSpPr>
          <p:spPr>
            <a:xfrm>
              <a:off x="-849516" y="6183312"/>
              <a:ext cx="5468077" cy="1278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u="sng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hlinkClick r:id="rId2"/>
                </a:rPr>
                <a:t>https://oceanexpert.org/downloadFile/50068</a:t>
              </a:r>
              <a:endParaRPr lang="en-GB" sz="160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48FC5A16-7325-4017-8C10-219535C12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588" y="1436647"/>
              <a:ext cx="3417807" cy="48516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211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6B48D747-A813-5241-A0D7-723C01F0A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63" y="150714"/>
            <a:ext cx="8369045" cy="5350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UNESCO IOC TSUNAMI READY INDICATORS </a:t>
            </a:r>
            <a:r>
              <a:rPr lang="en-US" sz="2400" i="1" dirty="0"/>
              <a:t/>
            </a:r>
            <a:br>
              <a:rPr lang="en-US" sz="2400" i="1" dirty="0"/>
            </a:br>
            <a:endParaRPr lang="fr-FR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fr-FR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546235"/>
              </p:ext>
            </p:extLst>
          </p:nvPr>
        </p:nvGraphicFramePr>
        <p:xfrm>
          <a:off x="304800" y="762000"/>
          <a:ext cx="8534400" cy="5472484"/>
        </p:xfrm>
        <a:graphic>
          <a:graphicData uri="http://schemas.openxmlformats.org/drawingml/2006/table">
            <a:tbl>
              <a:tblPr firstRow="1" firstCol="1" bandRow="1"/>
              <a:tblGrid>
                <a:gridCol w="476381"/>
                <a:gridCol w="8058019"/>
              </a:tblGrid>
              <a:tr h="229113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7749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774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ASSESSMENT (ASSESS)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1506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ASSESS-1. Tsunami hazard zones are mapped and designated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8741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ASSESS-2. The number of people at risk in the tsunami hazard zone is estimated       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8741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ASSESS-3. Economic, infrastructural, political, and social resources are identified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9774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PREPAREDNESS (PREP)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741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PREP‑1. Easily understood tsunami evacuation maps are approved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741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PREP‑2. Tsunami information is publicly displayed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2710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PREP‑3.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Outreach and public awareness and education resources are available and distributed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741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PREP‑4</a:t>
                      </a:r>
                      <a:r>
                        <a:rPr lang="en-US" sz="1200" b="1" u="non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1" u="non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Outreach or educational activities are held at least  three times a year</a:t>
                      </a:r>
                      <a:endParaRPr lang="fr-FR" sz="12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PREP‑5: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community tsunami exercise is conducted 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least every two years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451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RESPONSE </a:t>
                      </a:r>
                      <a:r>
                        <a:rPr lang="fr-FR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(RESP)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8741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RESP-1. A community tsunami emergency response plan (ERP) is approved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42710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RESP-2. The capacity to manage emergency response operations during a tsunami is in place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42710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RESP-3. Redundant and reliable means to timely receive 24-hour official tsunami alerts are in place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42710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RESP-4. Redundant and reliable means to timely disseminate 24-hour official tsunami alerts to the public are in place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1" marR="3491" marT="4655" marB="4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BCF303CD-C22A-AB41-B42F-657C14964665}"/>
              </a:ext>
            </a:extLst>
          </p:cNvPr>
          <p:cNvSpPr txBox="1">
            <a:spLocks/>
          </p:cNvSpPr>
          <p:nvPr/>
        </p:nvSpPr>
        <p:spPr>
          <a:xfrm>
            <a:off x="3267075" y="6511852"/>
            <a:ext cx="5895975" cy="3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ICG/NEAMTWS Steering Committee,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Paris, 12-13 April 2023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BCF303CD-C22A-AB41-B42F-657C14964665}"/>
              </a:ext>
            </a:extLst>
          </p:cNvPr>
          <p:cNvSpPr txBox="1">
            <a:spLocks/>
          </p:cNvSpPr>
          <p:nvPr/>
        </p:nvSpPr>
        <p:spPr>
          <a:xfrm>
            <a:off x="3114675" y="6511852"/>
            <a:ext cx="5895975" cy="3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ICG/NEAMTWS Steering Committee,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Paris, 12-13 April 2023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04800"/>
            <a:ext cx="8210550" cy="1143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ASSESSMENT (ASSESS)</a:t>
            </a:r>
            <a:endParaRPr lang="el-GR" sz="4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787541"/>
            <a:ext cx="2590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ASSESS-1. Tsunami hazard zones are mapped and designated </a:t>
            </a:r>
            <a:endParaRPr lang="fr-FR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76600" y="1798637"/>
            <a:ext cx="2590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ASSESS-2. The number of people at risk in the tsunami hazard zone is estimated        </a:t>
            </a:r>
            <a:endParaRPr lang="fr-FR" sz="2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2" name="Rounded Rectangle 1"/>
          <p:cNvSpPr/>
          <p:nvPr/>
        </p:nvSpPr>
        <p:spPr>
          <a:xfrm>
            <a:off x="304800" y="1798637"/>
            <a:ext cx="2590800" cy="425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ounded Rectangle 8"/>
          <p:cNvSpPr/>
          <p:nvPr/>
        </p:nvSpPr>
        <p:spPr>
          <a:xfrm>
            <a:off x="3276600" y="1798637"/>
            <a:ext cx="2590800" cy="425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ounded Rectangle 11"/>
          <p:cNvSpPr/>
          <p:nvPr/>
        </p:nvSpPr>
        <p:spPr>
          <a:xfrm>
            <a:off x="6277206" y="1773484"/>
            <a:ext cx="2590800" cy="425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277206" y="1798637"/>
            <a:ext cx="2590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6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ASSESS-3. Economic, infrastructural, political, and social resources are identified</a:t>
            </a:r>
            <a:endParaRPr lang="fr-FR" sz="2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graphicFrame>
        <p:nvGraphicFramePr>
          <p:cNvPr id="14" name="Char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257380"/>
              </p:ext>
            </p:extLst>
          </p:nvPr>
        </p:nvGraphicFramePr>
        <p:xfrm>
          <a:off x="-96082" y="3429000"/>
          <a:ext cx="3200400" cy="193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38206"/>
              </p:ext>
            </p:extLst>
          </p:nvPr>
        </p:nvGraphicFramePr>
        <p:xfrm>
          <a:off x="2962275" y="3429000"/>
          <a:ext cx="320040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257144"/>
              </p:ext>
            </p:extLst>
          </p:nvPr>
        </p:nvGraphicFramePr>
        <p:xfrm>
          <a:off x="6070800" y="3505200"/>
          <a:ext cx="320040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82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8" y="1623680"/>
            <a:ext cx="5697109" cy="266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304800"/>
            <a:ext cx="8210550" cy="1143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ASSESSMENT (ASSESS)</a:t>
            </a:r>
            <a:endParaRPr lang="el-GR" sz="4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BCF303CD-C22A-AB41-B42F-657C14964665}"/>
              </a:ext>
            </a:extLst>
          </p:cNvPr>
          <p:cNvSpPr txBox="1">
            <a:spLocks/>
          </p:cNvSpPr>
          <p:nvPr/>
        </p:nvSpPr>
        <p:spPr>
          <a:xfrm>
            <a:off x="3114675" y="6511852"/>
            <a:ext cx="5895975" cy="3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ICG/NEAMTWS Steering Committee,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Paris, 12-13 April 2023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Content Placeholder 5" descr="CENSUS: We tried to stop Nigeria from counting &amp;#39;ghosts&amp;#39; — Duruiheoma,  ex-NPC Chair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6327C6-19CE-4F24-9DDC-85B399EA96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775" y="4557569"/>
            <a:ext cx="2667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7BBE7CA9-DBB4-48D4-A74E-65FD2C9B8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55" y="4693641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90500" y="6076001"/>
            <a:ext cx="20570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/>
              <a:t>Source: Mr. </a:t>
            </a:r>
            <a:r>
              <a:rPr lang="en-US" sz="1100" i="1" dirty="0" err="1" smtClean="0"/>
              <a:t>Alfath</a:t>
            </a:r>
            <a:r>
              <a:rPr lang="en-US" sz="1100" i="1" dirty="0" smtClean="0"/>
              <a:t> </a:t>
            </a:r>
            <a:r>
              <a:rPr lang="en-US" sz="1100" i="1" dirty="0"/>
              <a:t>Abu </a:t>
            </a:r>
            <a:r>
              <a:rPr lang="en-US" sz="1100" i="1" dirty="0" err="1" smtClean="0"/>
              <a:t>Bakar</a:t>
            </a:r>
            <a:r>
              <a:rPr lang="en-US" sz="1100" i="1" dirty="0" smtClean="0"/>
              <a:t>,</a:t>
            </a:r>
            <a:r>
              <a:rPr lang="sv-SE" sz="1100" i="1" dirty="0"/>
              <a:t> BMKG Indonesia</a:t>
            </a:r>
            <a:endParaRPr lang="el-GR" sz="1100" i="1" dirty="0"/>
          </a:p>
        </p:txBody>
      </p:sp>
      <p:sp>
        <p:nvSpPr>
          <p:cNvPr id="13" name="Rectangle 12"/>
          <p:cNvSpPr/>
          <p:nvPr/>
        </p:nvSpPr>
        <p:spPr>
          <a:xfrm>
            <a:off x="126331" y="4071907"/>
            <a:ext cx="30740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/>
              <a:t>Source: Lesvos project and Tsunami Last Mile project, NOA</a:t>
            </a:r>
            <a:endParaRPr lang="el-GR" sz="1100" i="1" dirty="0"/>
          </a:p>
        </p:txBody>
      </p:sp>
      <p:sp>
        <p:nvSpPr>
          <p:cNvPr id="15" name="Rectangle 14"/>
          <p:cNvSpPr/>
          <p:nvPr/>
        </p:nvSpPr>
        <p:spPr>
          <a:xfrm>
            <a:off x="6229905" y="4507178"/>
            <a:ext cx="28845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/>
              <a:t>Source: </a:t>
            </a:r>
            <a:r>
              <a:rPr lang="en-US" sz="1100" i="1" dirty="0">
                <a:ea typeface="DengXian"/>
                <a:cs typeface="Calibri"/>
              </a:rPr>
              <a:t>Manuals and </a:t>
            </a:r>
            <a:r>
              <a:rPr lang="en-US" sz="1100" i="1" dirty="0" smtClean="0">
                <a:ea typeface="DengXian"/>
                <a:cs typeface="Calibri"/>
              </a:rPr>
              <a:t>Guides 74</a:t>
            </a:r>
            <a:endParaRPr lang="el-GR" sz="11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00787"/>
            <a:ext cx="27051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04800"/>
            <a:ext cx="821055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PREPAREDNESS (PREP)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9866"/>
            <a:ext cx="3048000" cy="185913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PREP‑1. Easily understood tsunami evacuation maps are approved </a:t>
            </a:r>
            <a:endParaRPr lang="fr-FR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76200" y="1524001"/>
            <a:ext cx="2971800" cy="2655905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ounded Rectangle 7"/>
          <p:cNvSpPr/>
          <p:nvPr/>
        </p:nvSpPr>
        <p:spPr>
          <a:xfrm>
            <a:off x="6215062" y="1524001"/>
            <a:ext cx="2852738" cy="265590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ounded Rectangle 8"/>
          <p:cNvSpPr/>
          <p:nvPr/>
        </p:nvSpPr>
        <p:spPr>
          <a:xfrm>
            <a:off x="3124200" y="1524000"/>
            <a:ext cx="2971800" cy="2655905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28974" y="1524000"/>
            <a:ext cx="2867026" cy="426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PREP‑2. Outreach and public awareness and education resources are available and distributed</a:t>
            </a:r>
            <a:endParaRPr lang="fr-FR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fr-FR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215062" y="1524000"/>
            <a:ext cx="2852738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PREP‑3. Outreach and public awareness and education resources are available and distributed</a:t>
            </a:r>
            <a:endParaRPr lang="fr-FR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l-GR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62038" y="4343400"/>
            <a:ext cx="3648074" cy="4120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PREP‑4. Outreach or educational activities are held at least  three times a year</a:t>
            </a:r>
            <a:endParaRPr lang="fr-FR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fr-FR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l-GR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66799" y="4256106"/>
            <a:ext cx="3648075" cy="252569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ounded Rectangle 18"/>
          <p:cNvSpPr/>
          <p:nvPr/>
        </p:nvSpPr>
        <p:spPr>
          <a:xfrm>
            <a:off x="4919662" y="4256106"/>
            <a:ext cx="3538538" cy="252569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919662" y="4332306"/>
            <a:ext cx="3538538" cy="2525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PREP‑5: A community tsunami exercise is conducted at least every two years</a:t>
            </a:r>
            <a:endParaRPr lang="fr-FR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fr-FR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l-GR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Char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136978"/>
              </p:ext>
            </p:extLst>
          </p:nvPr>
        </p:nvGraphicFramePr>
        <p:xfrm>
          <a:off x="142875" y="2618476"/>
          <a:ext cx="2743200" cy="1706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155179"/>
              </p:ext>
            </p:extLst>
          </p:nvPr>
        </p:nvGraphicFramePr>
        <p:xfrm>
          <a:off x="3336524" y="2666215"/>
          <a:ext cx="2743200" cy="1666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334724"/>
              </p:ext>
            </p:extLst>
          </p:nvPr>
        </p:nvGraphicFramePr>
        <p:xfrm>
          <a:off x="6269831" y="2697480"/>
          <a:ext cx="2743200" cy="1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har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219213"/>
              </p:ext>
            </p:extLst>
          </p:nvPr>
        </p:nvGraphicFramePr>
        <p:xfrm>
          <a:off x="1514475" y="5257800"/>
          <a:ext cx="2743200" cy="1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Char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446016"/>
              </p:ext>
            </p:extLst>
          </p:nvPr>
        </p:nvGraphicFramePr>
        <p:xfrm>
          <a:off x="5486400" y="5236494"/>
          <a:ext cx="2743200" cy="1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1333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304800"/>
            <a:ext cx="821055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PREPAREDNESS (PREP)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BCF303CD-C22A-AB41-B42F-657C14964665}"/>
              </a:ext>
            </a:extLst>
          </p:cNvPr>
          <p:cNvSpPr txBox="1">
            <a:spLocks/>
          </p:cNvSpPr>
          <p:nvPr/>
        </p:nvSpPr>
        <p:spPr>
          <a:xfrm>
            <a:off x="3114675" y="6511852"/>
            <a:ext cx="5895975" cy="3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ICG/NEAMTWS Steering Committee,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Paris, 12-13 April 2023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E9D46C1B-3F0C-A1C7-FA25-BD326F8A2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387" y="1505135"/>
            <a:ext cx="3570575" cy="22571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466" y="1828799"/>
            <a:ext cx="3204284" cy="21361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63467" y="3957139"/>
            <a:ext cx="32042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/>
              <a:t>Source</a:t>
            </a:r>
            <a:r>
              <a:rPr lang="en-US" sz="1100" i="1" dirty="0"/>
              <a:t>: Dr. </a:t>
            </a:r>
            <a:r>
              <a:rPr lang="en-US" sz="1100" i="1" dirty="0" err="1"/>
              <a:t>Musavver</a:t>
            </a:r>
            <a:r>
              <a:rPr lang="en-US" sz="1100" i="1" dirty="0"/>
              <a:t> </a:t>
            </a:r>
            <a:r>
              <a:rPr lang="en-US" sz="1100" i="1" dirty="0" err="1"/>
              <a:t>Didem</a:t>
            </a:r>
            <a:r>
              <a:rPr lang="en-US" sz="1100" i="1" dirty="0"/>
              <a:t> </a:t>
            </a:r>
            <a:r>
              <a:rPr lang="en-US" sz="1100" i="1" dirty="0" smtClean="0"/>
              <a:t>CAMBAZ, KOERI</a:t>
            </a:r>
            <a:endParaRPr lang="el-GR" sz="1100" i="1" dirty="0"/>
          </a:p>
        </p:txBody>
      </p:sp>
      <p:sp>
        <p:nvSpPr>
          <p:cNvPr id="14" name="Rectangle 13"/>
          <p:cNvSpPr/>
          <p:nvPr/>
        </p:nvSpPr>
        <p:spPr>
          <a:xfrm>
            <a:off x="1374511" y="3741695"/>
            <a:ext cx="35254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/>
              <a:t>Source: MORERA ALVAREZ, M. &amp; AGUIRRE AYERBE, I., </a:t>
            </a:r>
            <a:r>
              <a:rPr lang="en-US" sz="1100" i="1" dirty="0" err="1" smtClean="0"/>
              <a:t>IHCantabria</a:t>
            </a:r>
            <a:r>
              <a:rPr lang="en-US" sz="1100" i="1" dirty="0" smtClean="0"/>
              <a:t>, 2020</a:t>
            </a:r>
            <a:endParaRPr lang="el-GR" sz="1100" i="1" dirty="0"/>
          </a:p>
        </p:txBody>
      </p:sp>
      <p:pic>
        <p:nvPicPr>
          <p:cNvPr id="18" name="Picture 17" descr="E:\TSUNAMI READY\CoastWaveProject\Workshop in tsunami recognition\viber_image_2023-02-14_10-55-13-1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246" y="4201492"/>
            <a:ext cx="1938338" cy="191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970658" y="6112837"/>
            <a:ext cx="21733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/>
              <a:t>Source</a:t>
            </a:r>
            <a:r>
              <a:rPr lang="en-US" sz="1100" i="1" dirty="0"/>
              <a:t>: </a:t>
            </a:r>
            <a:r>
              <a:rPr lang="en-US" sz="1100" i="1" dirty="0" smtClean="0"/>
              <a:t>Tsunami Last Mile project, NOA</a:t>
            </a:r>
            <a:endParaRPr lang="el-GR" sz="1100" i="1" dirty="0"/>
          </a:p>
        </p:txBody>
      </p:sp>
      <p:pic>
        <p:nvPicPr>
          <p:cNvPr id="21" name="Picture 20" descr="Exercice de sauvetage EU Richter Caraïbes 2017 ">
            <a:extLst>
              <a:ext uri="{FF2B5EF4-FFF2-40B4-BE49-F238E27FC236}">
                <a16:creationId xmlns:lc="http://schemas.openxmlformats.org/drawingml/2006/lockedCanvas" xmlns:a16="http://schemas.microsoft.com/office/drawing/2014/main" xmlns="" id="{501C8A4F-32AA-4CBF-958A-81F7DF9EA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r="19595"/>
          <a:stretch/>
        </p:blipFill>
        <p:spPr bwMode="auto">
          <a:xfrm>
            <a:off x="4899962" y="4388026"/>
            <a:ext cx="2070700" cy="140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555974" y="6137094"/>
            <a:ext cx="34146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/>
              <a:t>Source: </a:t>
            </a:r>
            <a:r>
              <a:rPr lang="fr-FR" sz="1100" i="1" dirty="0" smtClean="0"/>
              <a:t>Dr. </a:t>
            </a:r>
            <a:r>
              <a:rPr lang="en-US" sz="1100" i="1" dirty="0" err="1"/>
              <a:t>Matthieu</a:t>
            </a:r>
            <a:r>
              <a:rPr lang="en-US" sz="1100" i="1" dirty="0"/>
              <a:t> </a:t>
            </a:r>
            <a:r>
              <a:rPr lang="en-US" sz="1100" i="1" dirty="0" smtClean="0"/>
              <a:t>PÉROCHE, Univ. of </a:t>
            </a:r>
            <a:r>
              <a:rPr lang="en-US" sz="1100" i="1" dirty="0"/>
              <a:t>Montpellier </a:t>
            </a:r>
            <a:endParaRPr lang="en-US" sz="1100" i="1" dirty="0">
              <a:highlight>
                <a:srgbClr val="FFFF00"/>
              </a:highligh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1" y="4201492"/>
            <a:ext cx="3401376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Aucune description de photo disponible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504A762-E696-4613-B237-77DD54DB7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28" y="4756628"/>
            <a:ext cx="2070699" cy="138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8305800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RESPONSE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(RESP)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850990"/>
            <a:ext cx="4495800" cy="8382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RESP-1. A community tsunami emergency response plan (ERP) is approved</a:t>
            </a:r>
            <a:endParaRPr lang="fr-FR" sz="2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BCF303CD-C22A-AB41-B42F-657C14964665}"/>
              </a:ext>
            </a:extLst>
          </p:cNvPr>
          <p:cNvSpPr txBox="1">
            <a:spLocks/>
          </p:cNvSpPr>
          <p:nvPr/>
        </p:nvSpPr>
        <p:spPr>
          <a:xfrm>
            <a:off x="3267075" y="6511852"/>
            <a:ext cx="5895975" cy="3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ICG/NEAMTWS Steering Committee,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Paris, 12-13 April 2023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1839895"/>
            <a:ext cx="4495800" cy="226140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10100" y="1839895"/>
            <a:ext cx="4495799" cy="425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RESP-2. The capacity to manage emergency response operations during a tsunami is in place</a:t>
            </a:r>
            <a:endParaRPr lang="fr-FR" sz="20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fr-FR" sz="20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6200" y="4238888"/>
            <a:ext cx="4495800" cy="1018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RESP-3. Redundant and reliable means to timely receive 24-hour official tsunami alerts are in place</a:t>
            </a:r>
            <a:endParaRPr lang="fr-FR" sz="20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fr-FR" sz="20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610100" y="4250450"/>
            <a:ext cx="4495800" cy="1007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RESP-4. Redundant and reliable means to timely disseminate 24-hour official tsunami alerts to the public are in place</a:t>
            </a:r>
            <a:endParaRPr lang="fr-FR" sz="20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fr-FR" sz="20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24" name="Rounded Rectangle 23"/>
          <p:cNvSpPr/>
          <p:nvPr/>
        </p:nvSpPr>
        <p:spPr>
          <a:xfrm>
            <a:off x="4610100" y="1839895"/>
            <a:ext cx="4495800" cy="226140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Rounded Rectangle 24"/>
          <p:cNvSpPr/>
          <p:nvPr/>
        </p:nvSpPr>
        <p:spPr>
          <a:xfrm>
            <a:off x="76200" y="4250450"/>
            <a:ext cx="4495800" cy="226140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ounded Rectangle 25"/>
          <p:cNvSpPr/>
          <p:nvPr/>
        </p:nvSpPr>
        <p:spPr>
          <a:xfrm>
            <a:off x="4610100" y="4250450"/>
            <a:ext cx="4495800" cy="226140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20" name="Char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883295"/>
              </p:ext>
            </p:extLst>
          </p:nvPr>
        </p:nvGraphicFramePr>
        <p:xfrm>
          <a:off x="921067" y="2590009"/>
          <a:ext cx="2806065" cy="1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152168"/>
              </p:ext>
            </p:extLst>
          </p:nvPr>
        </p:nvGraphicFramePr>
        <p:xfrm>
          <a:off x="5562600" y="2650250"/>
          <a:ext cx="26670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62559"/>
              </p:ext>
            </p:extLst>
          </p:nvPr>
        </p:nvGraphicFramePr>
        <p:xfrm>
          <a:off x="952500" y="5060227"/>
          <a:ext cx="2743200" cy="1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768644"/>
              </p:ext>
            </p:extLst>
          </p:nvPr>
        </p:nvGraphicFramePr>
        <p:xfrm>
          <a:off x="5486399" y="5042471"/>
          <a:ext cx="2743200" cy="1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721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1083</Words>
  <Application>Microsoft Office PowerPoint</Application>
  <PresentationFormat>On-screen Show (4:3)</PresentationFormat>
  <Paragraphs>158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SimSun</vt:lpstr>
      <vt:lpstr>Arial</vt:lpstr>
      <vt:lpstr>Berlin Sans FB</vt:lpstr>
      <vt:lpstr>Calibri</vt:lpstr>
      <vt:lpstr>DengXian</vt:lpstr>
      <vt:lpstr>Open Sans Bold</vt:lpstr>
      <vt:lpstr>Roboto Condensed</vt:lpstr>
      <vt:lpstr>Times New Roman</vt:lpstr>
      <vt:lpstr>Wingdings</vt:lpstr>
      <vt:lpstr>Office Theme</vt:lpstr>
      <vt:lpstr>Task Team on Tsunami Ready Progress in the Implementation of Tsunami Ready  in the NEAM Region</vt:lpstr>
      <vt:lpstr>Tsunami Ready in the NEAM Region</vt:lpstr>
      <vt:lpstr>UNESCO/IOC Tsunami Ready Recognition Program </vt:lpstr>
      <vt:lpstr>PowerPoint Presentation</vt:lpstr>
      <vt:lpstr>PowerPoint Presentation</vt:lpstr>
      <vt:lpstr>PowerPoint Presentation</vt:lpstr>
      <vt:lpstr>PREPAREDNESS (PREP)</vt:lpstr>
      <vt:lpstr>PREPAREDNESS (PREP)</vt:lpstr>
      <vt:lpstr>RESPONSE (RESP)</vt:lpstr>
      <vt:lpstr>RESPONSE (RESP)</vt:lpstr>
      <vt:lpstr>Tsunami Ready Indicators Summary</vt:lpstr>
      <vt:lpstr>Tsunami Ready Communities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Ma-Laptop</dc:creator>
  <cp:lastModifiedBy>Alejandro Rojas</cp:lastModifiedBy>
  <cp:revision>96</cp:revision>
  <dcterms:created xsi:type="dcterms:W3CDTF">2023-04-09T07:44:58Z</dcterms:created>
  <dcterms:modified xsi:type="dcterms:W3CDTF">2023-04-25T14:22:03Z</dcterms:modified>
</cp:coreProperties>
</file>