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media/image12.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68" r:id="rId3"/>
    <p:sldId id="292" r:id="rId4"/>
    <p:sldId id="282" r:id="rId5"/>
    <p:sldId id="256" r:id="rId6"/>
    <p:sldId id="283" r:id="rId7"/>
    <p:sldId id="286" r:id="rId8"/>
    <p:sldId id="288" r:id="rId9"/>
    <p:sldId id="261" r:id="rId10"/>
    <p:sldId id="262" r:id="rId11"/>
    <p:sldId id="263" r:id="rId12"/>
    <p:sldId id="264" r:id="rId13"/>
    <p:sldId id="293" r:id="rId14"/>
    <p:sldId id="266" r:id="rId15"/>
    <p:sldId id="290" r:id="rId16"/>
    <p:sldId id="273" r:id="rId17"/>
    <p:sldId id="267" r:id="rId18"/>
    <p:sldId id="291" r:id="rId19"/>
    <p:sldId id="294" r:id="rId20"/>
    <p:sldId id="295"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50"/>
    <a:srgbClr val="FFC000"/>
    <a:srgbClr val="8497B0"/>
    <a:srgbClr val="FFCC29"/>
    <a:srgbClr val="A9D18E"/>
    <a:srgbClr val="F19B61"/>
    <a:srgbClr val="ED8137"/>
    <a:srgbClr val="BF9000"/>
    <a:srgbClr val="F2B800"/>
    <a:srgbClr val="F5B6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92" autoAdjust="0"/>
    <p:restoredTop sz="94660"/>
  </p:normalViewPr>
  <p:slideViewPr>
    <p:cSldViewPr snapToGrid="0">
      <p:cViewPr varScale="1">
        <p:scale>
          <a:sx n="91" d="100"/>
          <a:sy n="91" d="100"/>
        </p:scale>
        <p:origin x="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1_Proyectos\_VIGENTES\ICG%20NEAMTWS\Tsunami%20Ready\NEAMTIC\Task%20Team_Tsunami%20Ready\TR%20Group%20Oct%202022%20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1_Proyectos\_VIGENTES\ICG%20NEAMTWS\Tsunami%20Ready\NEAMTIC\Task%20Team_Tsunami%20Ready\TR%20Group%20Oct%202022%20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[TR Group Oct 2022 A.xlsx]Sheet7!PivotTable4</c:name>
    <c:fmtId val="8"/>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Sheet7!$B$3</c:f>
              <c:strCache>
                <c:ptCount val="1"/>
                <c:pt idx="0">
                  <c:v>Total</c:v>
                </c:pt>
              </c:strCache>
            </c:strRef>
          </c:tx>
          <c:spPr>
            <a:solidFill>
              <a:schemeClr val="tx2">
                <a:lumMod val="60000"/>
                <a:lumOff val="40000"/>
              </a:schemeClr>
            </a:solidFill>
            <a:ln>
              <a:solidFill>
                <a:schemeClr val="tx2">
                  <a:lumMod val="60000"/>
                  <a:lumOff val="40000"/>
                </a:schemeClr>
              </a:solidFill>
            </a:ln>
            <a:effectLst/>
          </c:spPr>
          <c:invertIfNegative val="0"/>
          <c:cat>
            <c:strRef>
              <c:f>Sheet7!$A$4:$A$11</c:f>
              <c:strCache>
                <c:ptCount val="7"/>
                <c:pt idx="0">
                  <c:v>Italy</c:v>
                </c:pt>
                <c:pt idx="1">
                  <c:v>Spain</c:v>
                </c:pt>
                <c:pt idx="2">
                  <c:v>Greece</c:v>
                </c:pt>
                <c:pt idx="3">
                  <c:v>Turkey</c:v>
                </c:pt>
                <c:pt idx="4">
                  <c:v>Israel</c:v>
                </c:pt>
                <c:pt idx="5">
                  <c:v>Lebanon</c:v>
                </c:pt>
                <c:pt idx="6">
                  <c:v>France</c:v>
                </c:pt>
              </c:strCache>
            </c:strRef>
          </c:cat>
          <c:val>
            <c:numRef>
              <c:f>Sheet7!$B$4:$B$11</c:f>
              <c:numCache>
                <c:formatCode>General</c:formatCode>
                <c:ptCount val="7"/>
                <c:pt idx="0">
                  <c:v>7</c:v>
                </c:pt>
                <c:pt idx="1">
                  <c:v>6</c:v>
                </c:pt>
                <c:pt idx="2">
                  <c:v>6</c:v>
                </c:pt>
                <c:pt idx="3">
                  <c:v>5</c:v>
                </c:pt>
                <c:pt idx="4">
                  <c:v>1</c:v>
                </c:pt>
                <c:pt idx="5">
                  <c:v>1</c:v>
                </c:pt>
                <c:pt idx="6">
                  <c:v>1</c:v>
                </c:pt>
              </c:numCache>
            </c:numRef>
          </c:val>
          <c:extLst xmlns:c16r2="http://schemas.microsoft.com/office/drawing/2015/06/chart">
            <c:ext xmlns:c16="http://schemas.microsoft.com/office/drawing/2014/chart" uri="{C3380CC4-5D6E-409C-BE32-E72D297353CC}">
              <c16:uniqueId val="{00000000-9C08-49BA-9EDD-B5F5CF347632}"/>
            </c:ext>
          </c:extLst>
        </c:ser>
        <c:dLbls>
          <c:showLegendKey val="0"/>
          <c:showVal val="0"/>
          <c:showCatName val="0"/>
          <c:showSerName val="0"/>
          <c:showPercent val="0"/>
          <c:showBubbleSize val="0"/>
        </c:dLbls>
        <c:gapWidth val="219"/>
        <c:overlap val="-27"/>
        <c:axId val="435294648"/>
        <c:axId val="435297000"/>
      </c:barChart>
      <c:catAx>
        <c:axId val="435294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435297000"/>
        <c:crosses val="autoZero"/>
        <c:auto val="1"/>
        <c:lblAlgn val="ctr"/>
        <c:lblOffset val="100"/>
        <c:noMultiLvlLbl val="0"/>
      </c:catAx>
      <c:valAx>
        <c:axId val="435297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4352946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[TR Group Oct 2022 A.xlsx]Sheet7!PivotTable4</c:name>
    <c:fmtId val="-1"/>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Sheet7!$B$3</c:f>
              <c:strCache>
                <c:ptCount val="1"/>
                <c:pt idx="0">
                  <c:v>Total</c:v>
                </c:pt>
              </c:strCache>
            </c:strRef>
          </c:tx>
          <c:spPr>
            <a:solidFill>
              <a:schemeClr val="tx2">
                <a:lumMod val="60000"/>
                <a:lumOff val="40000"/>
              </a:schemeClr>
            </a:solidFill>
            <a:ln>
              <a:solidFill>
                <a:schemeClr val="tx2">
                  <a:lumMod val="60000"/>
                  <a:lumOff val="40000"/>
                </a:schemeClr>
              </a:solidFill>
            </a:ln>
            <a:effectLst/>
          </c:spPr>
          <c:invertIfNegative val="0"/>
          <c:cat>
            <c:strRef>
              <c:f>Sheet7!$A$4:$A$11</c:f>
              <c:strCache>
                <c:ptCount val="7"/>
                <c:pt idx="0">
                  <c:v>Italy</c:v>
                </c:pt>
                <c:pt idx="1">
                  <c:v>Spain</c:v>
                </c:pt>
                <c:pt idx="2">
                  <c:v>Greece</c:v>
                </c:pt>
                <c:pt idx="3">
                  <c:v>Turkey</c:v>
                </c:pt>
                <c:pt idx="4">
                  <c:v>Israel</c:v>
                </c:pt>
                <c:pt idx="5">
                  <c:v>Lebanon</c:v>
                </c:pt>
                <c:pt idx="6">
                  <c:v>France</c:v>
                </c:pt>
              </c:strCache>
            </c:strRef>
          </c:cat>
          <c:val>
            <c:numRef>
              <c:f>Sheet7!$B$4:$B$11</c:f>
              <c:numCache>
                <c:formatCode>General</c:formatCode>
                <c:ptCount val="7"/>
                <c:pt idx="0">
                  <c:v>7</c:v>
                </c:pt>
                <c:pt idx="1">
                  <c:v>6</c:v>
                </c:pt>
                <c:pt idx="2">
                  <c:v>6</c:v>
                </c:pt>
                <c:pt idx="3">
                  <c:v>5</c:v>
                </c:pt>
                <c:pt idx="4">
                  <c:v>1</c:v>
                </c:pt>
                <c:pt idx="5">
                  <c:v>1</c:v>
                </c:pt>
                <c:pt idx="6">
                  <c:v>1</c:v>
                </c:pt>
              </c:numCache>
            </c:numRef>
          </c:val>
          <c:extLst xmlns:c16r2="http://schemas.microsoft.com/office/drawing/2015/06/chart">
            <c:ext xmlns:c16="http://schemas.microsoft.com/office/drawing/2014/chart" uri="{C3380CC4-5D6E-409C-BE32-E72D297353CC}">
              <c16:uniqueId val="{00000000-7320-410A-B2DB-7EE597233340}"/>
            </c:ext>
          </c:extLst>
        </c:ser>
        <c:dLbls>
          <c:showLegendKey val="0"/>
          <c:showVal val="0"/>
          <c:showCatName val="0"/>
          <c:showSerName val="0"/>
          <c:showPercent val="0"/>
          <c:showBubbleSize val="0"/>
        </c:dLbls>
        <c:gapWidth val="219"/>
        <c:overlap val="-27"/>
        <c:axId val="435300136"/>
        <c:axId val="435293472"/>
      </c:barChart>
      <c:catAx>
        <c:axId val="435300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435293472"/>
        <c:crosses val="autoZero"/>
        <c:auto val="1"/>
        <c:lblAlgn val="ctr"/>
        <c:lblOffset val="100"/>
        <c:noMultiLvlLbl val="0"/>
      </c:catAx>
      <c:valAx>
        <c:axId val="435293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4353001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1379AF-26A6-4176-802B-129A8119993A}" type="datetimeFigureOut">
              <a:rPr lang="en-GB" smtClean="0"/>
              <a:t>25/04/2023</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1980F-D0DA-4407-89E9-C45ECC9F808B}" type="slidenum">
              <a:rPr lang="en-GB" smtClean="0"/>
              <a:t>‹#›</a:t>
            </a:fld>
            <a:endParaRPr lang="en-GB"/>
          </a:p>
        </p:txBody>
      </p:sp>
    </p:spTree>
    <p:extLst>
      <p:ext uri="{BB962C8B-B14F-4D97-AF65-F5344CB8AC3E}">
        <p14:creationId xmlns:p14="http://schemas.microsoft.com/office/powerpoint/2010/main" val="38528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77BD3D-BC00-CFF0-FF94-91D341BF7D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s-ES"/>
          </a:p>
        </p:txBody>
      </p:sp>
      <p:sp>
        <p:nvSpPr>
          <p:cNvPr id="3" name="Subtitle 2">
            <a:extLst>
              <a:ext uri="{FF2B5EF4-FFF2-40B4-BE49-F238E27FC236}">
                <a16:creationId xmlns:a16="http://schemas.microsoft.com/office/drawing/2014/main" xmlns="" id="{6F211FE9-273B-AF2B-A988-6BA507FFF6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s-ES"/>
          </a:p>
        </p:txBody>
      </p:sp>
      <p:sp>
        <p:nvSpPr>
          <p:cNvPr id="4" name="Date Placeholder 3">
            <a:extLst>
              <a:ext uri="{FF2B5EF4-FFF2-40B4-BE49-F238E27FC236}">
                <a16:creationId xmlns:a16="http://schemas.microsoft.com/office/drawing/2014/main" xmlns="" id="{33D3A700-1A3D-E5D9-FDDB-C1DE177050F9}"/>
              </a:ext>
            </a:extLst>
          </p:cNvPr>
          <p:cNvSpPr>
            <a:spLocks noGrp="1"/>
          </p:cNvSpPr>
          <p:nvPr>
            <p:ph type="dt" sz="half" idx="10"/>
          </p:nvPr>
        </p:nvSpPr>
        <p:spPr/>
        <p:txBody>
          <a:bodyPr/>
          <a:lstStyle/>
          <a:p>
            <a:fld id="{53079519-1582-4566-96C6-CA7B0F68875A}" type="datetimeFigureOut">
              <a:rPr lang="es-ES" smtClean="0"/>
              <a:t>25/04/2023</a:t>
            </a:fld>
            <a:endParaRPr lang="es-ES"/>
          </a:p>
        </p:txBody>
      </p:sp>
      <p:sp>
        <p:nvSpPr>
          <p:cNvPr id="5" name="Footer Placeholder 4">
            <a:extLst>
              <a:ext uri="{FF2B5EF4-FFF2-40B4-BE49-F238E27FC236}">
                <a16:creationId xmlns:a16="http://schemas.microsoft.com/office/drawing/2014/main" xmlns="" id="{80973276-95EA-A3C3-1903-3938FC28B106}"/>
              </a:ext>
            </a:extLst>
          </p:cNvPr>
          <p:cNvSpPr>
            <a:spLocks noGrp="1"/>
          </p:cNvSpPr>
          <p:nvPr>
            <p:ph type="ftr" sz="quarter" idx="11"/>
          </p:nvPr>
        </p:nvSpPr>
        <p:spPr/>
        <p:txBody>
          <a:bodyPr/>
          <a:lstStyle/>
          <a:p>
            <a:endParaRPr lang="es-ES" dirty="0"/>
          </a:p>
        </p:txBody>
      </p:sp>
      <p:sp>
        <p:nvSpPr>
          <p:cNvPr id="6" name="Slide Number Placeholder 5">
            <a:extLst>
              <a:ext uri="{FF2B5EF4-FFF2-40B4-BE49-F238E27FC236}">
                <a16:creationId xmlns:a16="http://schemas.microsoft.com/office/drawing/2014/main" xmlns="" id="{11ADD547-EE81-1D36-2A33-955D4EE52CC5}"/>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1741860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F128F1-5D1B-070B-C2A5-F215A09A738C}"/>
              </a:ext>
            </a:extLst>
          </p:cNvPr>
          <p:cNvSpPr>
            <a:spLocks noGrp="1"/>
          </p:cNvSpPr>
          <p:nvPr>
            <p:ph type="title"/>
          </p:nvPr>
        </p:nvSpPr>
        <p:spPr/>
        <p:txBody>
          <a:bodyPr/>
          <a:lstStyle/>
          <a:p>
            <a:r>
              <a:rPr lang="en-GB"/>
              <a:t>Click to edit Master title style</a:t>
            </a:r>
            <a:endParaRPr lang="es-ES"/>
          </a:p>
        </p:txBody>
      </p:sp>
      <p:sp>
        <p:nvSpPr>
          <p:cNvPr id="3" name="Vertical Text Placeholder 2">
            <a:extLst>
              <a:ext uri="{FF2B5EF4-FFF2-40B4-BE49-F238E27FC236}">
                <a16:creationId xmlns:a16="http://schemas.microsoft.com/office/drawing/2014/main" xmlns="" id="{6C9188C0-D9A1-4E7D-A6F1-F6C19183EFD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Date Placeholder 3">
            <a:extLst>
              <a:ext uri="{FF2B5EF4-FFF2-40B4-BE49-F238E27FC236}">
                <a16:creationId xmlns:a16="http://schemas.microsoft.com/office/drawing/2014/main" xmlns="" id="{3AAC35B2-1C41-385A-5B51-87A644C06BAB}"/>
              </a:ext>
            </a:extLst>
          </p:cNvPr>
          <p:cNvSpPr>
            <a:spLocks noGrp="1"/>
          </p:cNvSpPr>
          <p:nvPr>
            <p:ph type="dt" sz="half" idx="10"/>
          </p:nvPr>
        </p:nvSpPr>
        <p:spPr/>
        <p:txBody>
          <a:bodyPr/>
          <a:lstStyle/>
          <a:p>
            <a:fld id="{53079519-1582-4566-96C6-CA7B0F68875A}" type="datetimeFigureOut">
              <a:rPr lang="es-ES" smtClean="0"/>
              <a:t>25/04/2023</a:t>
            </a:fld>
            <a:endParaRPr lang="es-ES"/>
          </a:p>
        </p:txBody>
      </p:sp>
      <p:sp>
        <p:nvSpPr>
          <p:cNvPr id="5" name="Footer Placeholder 4">
            <a:extLst>
              <a:ext uri="{FF2B5EF4-FFF2-40B4-BE49-F238E27FC236}">
                <a16:creationId xmlns:a16="http://schemas.microsoft.com/office/drawing/2014/main" xmlns="" id="{01956A9B-B123-5351-7B20-C15DF72666CB}"/>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xmlns="" id="{B76D1FEF-8D9E-CCDB-FAAD-7BB7AE0D0995}"/>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382242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76CA699-FB24-0E96-0A33-CCACC944A56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s-ES"/>
          </a:p>
        </p:txBody>
      </p:sp>
      <p:sp>
        <p:nvSpPr>
          <p:cNvPr id="3" name="Vertical Text Placeholder 2">
            <a:extLst>
              <a:ext uri="{FF2B5EF4-FFF2-40B4-BE49-F238E27FC236}">
                <a16:creationId xmlns:a16="http://schemas.microsoft.com/office/drawing/2014/main" xmlns="" id="{CDCC1A4E-3FCD-042B-197F-24EF3EDFBC0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Date Placeholder 3">
            <a:extLst>
              <a:ext uri="{FF2B5EF4-FFF2-40B4-BE49-F238E27FC236}">
                <a16:creationId xmlns:a16="http://schemas.microsoft.com/office/drawing/2014/main" xmlns="" id="{70CED90B-8F42-A361-078A-696FDBD04B3E}"/>
              </a:ext>
            </a:extLst>
          </p:cNvPr>
          <p:cNvSpPr>
            <a:spLocks noGrp="1"/>
          </p:cNvSpPr>
          <p:nvPr>
            <p:ph type="dt" sz="half" idx="10"/>
          </p:nvPr>
        </p:nvSpPr>
        <p:spPr/>
        <p:txBody>
          <a:bodyPr/>
          <a:lstStyle/>
          <a:p>
            <a:fld id="{53079519-1582-4566-96C6-CA7B0F68875A}" type="datetimeFigureOut">
              <a:rPr lang="es-ES" smtClean="0"/>
              <a:t>25/04/2023</a:t>
            </a:fld>
            <a:endParaRPr lang="es-ES"/>
          </a:p>
        </p:txBody>
      </p:sp>
      <p:sp>
        <p:nvSpPr>
          <p:cNvPr id="5" name="Footer Placeholder 4">
            <a:extLst>
              <a:ext uri="{FF2B5EF4-FFF2-40B4-BE49-F238E27FC236}">
                <a16:creationId xmlns:a16="http://schemas.microsoft.com/office/drawing/2014/main" xmlns="" id="{BC9D63DB-A681-B554-FF35-C107328931A3}"/>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xmlns="" id="{B9DAD6AB-59B3-492E-0A2E-7FCDBF99C273}"/>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2467173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5E76D7-BB7A-D04C-BC9A-0C157D0780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720C397-3BA1-A745-90D7-4113A09A7B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43D34E2-6451-8D48-9EE4-04552B156D94}"/>
              </a:ext>
            </a:extLst>
          </p:cNvPr>
          <p:cNvSpPr>
            <a:spLocks noGrp="1"/>
          </p:cNvSpPr>
          <p:nvPr>
            <p:ph type="dt" sz="half" idx="10"/>
          </p:nvPr>
        </p:nvSpPr>
        <p:spPr/>
        <p:txBody>
          <a:bodyPr/>
          <a:lstStyle/>
          <a:p>
            <a:fld id="{C7CC283C-385D-B447-9959-D52334906EFA}" type="datetimeFigureOut">
              <a:rPr lang="en-US" smtClean="0"/>
              <a:t>4/25/2023</a:t>
            </a:fld>
            <a:endParaRPr lang="en-US"/>
          </a:p>
        </p:txBody>
      </p:sp>
      <p:sp>
        <p:nvSpPr>
          <p:cNvPr id="5" name="Footer Placeholder 4">
            <a:extLst>
              <a:ext uri="{FF2B5EF4-FFF2-40B4-BE49-F238E27FC236}">
                <a16:creationId xmlns:a16="http://schemas.microsoft.com/office/drawing/2014/main" xmlns="" id="{24F600CB-661E-4646-B61E-A5BD68909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E3B287-E623-804E-8451-D379A1550A4E}"/>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2304053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6ED51-62F8-044E-B1E9-A6EAF7C5A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4AB0A2F-8143-F34E-BE2E-AD2ECCA46F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5DBA72F-408A-A642-9AD4-06AD08250C78}"/>
              </a:ext>
            </a:extLst>
          </p:cNvPr>
          <p:cNvSpPr>
            <a:spLocks noGrp="1"/>
          </p:cNvSpPr>
          <p:nvPr>
            <p:ph type="dt" sz="half" idx="10"/>
          </p:nvPr>
        </p:nvSpPr>
        <p:spPr/>
        <p:txBody>
          <a:bodyPr/>
          <a:lstStyle/>
          <a:p>
            <a:fld id="{C7CC283C-385D-B447-9959-D52334906EFA}" type="datetimeFigureOut">
              <a:rPr lang="en-US" smtClean="0"/>
              <a:t>4/25/2023</a:t>
            </a:fld>
            <a:endParaRPr lang="en-US"/>
          </a:p>
        </p:txBody>
      </p:sp>
      <p:sp>
        <p:nvSpPr>
          <p:cNvPr id="5" name="Footer Placeholder 4">
            <a:extLst>
              <a:ext uri="{FF2B5EF4-FFF2-40B4-BE49-F238E27FC236}">
                <a16:creationId xmlns:a16="http://schemas.microsoft.com/office/drawing/2014/main" xmlns="" id="{6680BF00-28B9-934D-B01D-AE4E843D5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68DC9E2-CE0F-6947-87EA-29223AB3A178}"/>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2869669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1450E-62B5-2C40-9A29-281888EEE9A1}"/>
              </a:ext>
            </a:extLst>
          </p:cNvPr>
          <p:cNvSpPr>
            <a:spLocks noGrp="1"/>
          </p:cNvSpPr>
          <p:nvPr>
            <p:ph type="title"/>
          </p:nvPr>
        </p:nvSpPr>
        <p:spPr>
          <a:xfrm>
            <a:off x="831850" y="170974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9BDF53C-9EC8-9541-ACED-DDB47BA40256}"/>
              </a:ext>
            </a:extLst>
          </p:cNvPr>
          <p:cNvSpPr>
            <a:spLocks noGrp="1"/>
          </p:cNvSpPr>
          <p:nvPr>
            <p:ph type="body" idx="1"/>
          </p:nvPr>
        </p:nvSpPr>
        <p:spPr>
          <a:xfrm>
            <a:off x="831850"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7A5858F-E557-9842-8431-C5683AA7B201}"/>
              </a:ext>
            </a:extLst>
          </p:cNvPr>
          <p:cNvSpPr>
            <a:spLocks noGrp="1"/>
          </p:cNvSpPr>
          <p:nvPr>
            <p:ph type="dt" sz="half" idx="10"/>
          </p:nvPr>
        </p:nvSpPr>
        <p:spPr/>
        <p:txBody>
          <a:bodyPr/>
          <a:lstStyle/>
          <a:p>
            <a:fld id="{C7CC283C-385D-B447-9959-D52334906EFA}" type="datetimeFigureOut">
              <a:rPr lang="en-US" smtClean="0"/>
              <a:t>4/25/2023</a:t>
            </a:fld>
            <a:endParaRPr lang="en-US"/>
          </a:p>
        </p:txBody>
      </p:sp>
      <p:sp>
        <p:nvSpPr>
          <p:cNvPr id="5" name="Footer Placeholder 4">
            <a:extLst>
              <a:ext uri="{FF2B5EF4-FFF2-40B4-BE49-F238E27FC236}">
                <a16:creationId xmlns:a16="http://schemas.microsoft.com/office/drawing/2014/main" xmlns="" id="{8CF53C27-A357-064A-9E71-DECB6AE69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48AF94C-E5A0-7F4C-91F4-15C3419923FA}"/>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240066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606231-EF98-A44D-9803-F0BD80317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63F9051-033F-1E4D-8A87-9CCD49861227}"/>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0F2E17C-EEEA-BF47-BCC3-B3AFFD70E32B}"/>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F9927BF-E322-5443-82D8-F165120BF075}"/>
              </a:ext>
            </a:extLst>
          </p:cNvPr>
          <p:cNvSpPr>
            <a:spLocks noGrp="1"/>
          </p:cNvSpPr>
          <p:nvPr>
            <p:ph type="dt" sz="half" idx="10"/>
          </p:nvPr>
        </p:nvSpPr>
        <p:spPr/>
        <p:txBody>
          <a:bodyPr/>
          <a:lstStyle/>
          <a:p>
            <a:fld id="{C7CC283C-385D-B447-9959-D52334906EFA}" type="datetimeFigureOut">
              <a:rPr lang="en-US" smtClean="0"/>
              <a:t>4/25/2023</a:t>
            </a:fld>
            <a:endParaRPr lang="en-US"/>
          </a:p>
        </p:txBody>
      </p:sp>
      <p:sp>
        <p:nvSpPr>
          <p:cNvPr id="6" name="Footer Placeholder 5">
            <a:extLst>
              <a:ext uri="{FF2B5EF4-FFF2-40B4-BE49-F238E27FC236}">
                <a16:creationId xmlns:a16="http://schemas.microsoft.com/office/drawing/2014/main" xmlns="" id="{EAA075B6-FA42-CA43-94C0-77CE6E982E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FBD036-FA51-8247-9FEB-5C902F359E74}"/>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68901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08C6BF-9843-284C-A6B7-92F1A6EDBAEF}"/>
              </a:ext>
            </a:extLst>
          </p:cNvPr>
          <p:cNvSpPr>
            <a:spLocks noGrp="1"/>
          </p:cNvSpPr>
          <p:nvPr>
            <p:ph type="title"/>
          </p:nvPr>
        </p:nvSpPr>
        <p:spPr>
          <a:xfrm>
            <a:off x="839790"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7C9548C-8806-5448-9F3D-4F3299CA80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7447923-8D97-C342-B7C7-8D80AFD30E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701E6B4-111F-BA40-8123-B2B18DE630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ACA828B-FA82-EE42-BD4E-86C2C977AE4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9A3FA91-1DDA-2940-9224-320879FF8983}"/>
              </a:ext>
            </a:extLst>
          </p:cNvPr>
          <p:cNvSpPr>
            <a:spLocks noGrp="1"/>
          </p:cNvSpPr>
          <p:nvPr>
            <p:ph type="dt" sz="half" idx="10"/>
          </p:nvPr>
        </p:nvSpPr>
        <p:spPr/>
        <p:txBody>
          <a:bodyPr/>
          <a:lstStyle/>
          <a:p>
            <a:fld id="{C7CC283C-385D-B447-9959-D52334906EFA}" type="datetimeFigureOut">
              <a:rPr lang="en-US" smtClean="0"/>
              <a:t>4/25/2023</a:t>
            </a:fld>
            <a:endParaRPr lang="en-US"/>
          </a:p>
        </p:txBody>
      </p:sp>
      <p:sp>
        <p:nvSpPr>
          <p:cNvPr id="8" name="Footer Placeholder 7">
            <a:extLst>
              <a:ext uri="{FF2B5EF4-FFF2-40B4-BE49-F238E27FC236}">
                <a16:creationId xmlns:a16="http://schemas.microsoft.com/office/drawing/2014/main" xmlns="" id="{4DB581C6-3C3B-AA42-ABE1-AF83BADFF0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777C0DB-08CF-C945-B078-1B5F0E51113A}"/>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48393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AC37F1-F2D5-D243-BAAF-BE23002D27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D609B0F-4929-5749-943F-A310A971FE74}"/>
              </a:ext>
            </a:extLst>
          </p:cNvPr>
          <p:cNvSpPr>
            <a:spLocks noGrp="1"/>
          </p:cNvSpPr>
          <p:nvPr>
            <p:ph type="dt" sz="half" idx="10"/>
          </p:nvPr>
        </p:nvSpPr>
        <p:spPr/>
        <p:txBody>
          <a:bodyPr/>
          <a:lstStyle/>
          <a:p>
            <a:fld id="{C7CC283C-385D-B447-9959-D52334906EFA}" type="datetimeFigureOut">
              <a:rPr lang="en-US" smtClean="0"/>
              <a:t>4/25/2023</a:t>
            </a:fld>
            <a:endParaRPr lang="en-US"/>
          </a:p>
        </p:txBody>
      </p:sp>
      <p:sp>
        <p:nvSpPr>
          <p:cNvPr id="4" name="Footer Placeholder 3">
            <a:extLst>
              <a:ext uri="{FF2B5EF4-FFF2-40B4-BE49-F238E27FC236}">
                <a16:creationId xmlns:a16="http://schemas.microsoft.com/office/drawing/2014/main" xmlns="" id="{9DBBB594-9474-404B-B04B-46A3C998D5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8A05EE1-58B4-F943-9DBE-E39FB85341DF}"/>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2435701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67A3950-FAA3-544E-A1F1-6DD8280BEB85}"/>
              </a:ext>
            </a:extLst>
          </p:cNvPr>
          <p:cNvSpPr>
            <a:spLocks noGrp="1"/>
          </p:cNvSpPr>
          <p:nvPr>
            <p:ph type="dt" sz="half" idx="10"/>
          </p:nvPr>
        </p:nvSpPr>
        <p:spPr/>
        <p:txBody>
          <a:bodyPr/>
          <a:lstStyle/>
          <a:p>
            <a:fld id="{C7CC283C-385D-B447-9959-D52334906EFA}" type="datetimeFigureOut">
              <a:rPr lang="en-US" smtClean="0"/>
              <a:t>4/25/2023</a:t>
            </a:fld>
            <a:endParaRPr lang="en-US"/>
          </a:p>
        </p:txBody>
      </p:sp>
      <p:sp>
        <p:nvSpPr>
          <p:cNvPr id="3" name="Footer Placeholder 2">
            <a:extLst>
              <a:ext uri="{FF2B5EF4-FFF2-40B4-BE49-F238E27FC236}">
                <a16:creationId xmlns:a16="http://schemas.microsoft.com/office/drawing/2014/main" xmlns="" id="{F74BA6EE-6BDD-C949-AB7A-64035A518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B0D13AF-51BD-D04D-AB50-29361FAE3F2F}"/>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111909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535CB-5D67-4E4D-B7EC-3108BE4AD9C3}"/>
              </a:ext>
            </a:extLst>
          </p:cNvPr>
          <p:cNvSpPr>
            <a:spLocks noGrp="1"/>
          </p:cNvSpPr>
          <p:nvPr>
            <p:ph type="title"/>
          </p:nvPr>
        </p:nvSpPr>
        <p:spPr>
          <a:xfrm>
            <a:off x="839791" y="457200"/>
            <a:ext cx="393223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37A21D3-B6C5-A945-8E84-1740890E041E}"/>
              </a:ext>
            </a:extLst>
          </p:cNvPr>
          <p:cNvSpPr>
            <a:spLocks noGrp="1"/>
          </p:cNvSpPr>
          <p:nvPr>
            <p:ph idx="1"/>
          </p:nvPr>
        </p:nvSpPr>
        <p:spPr>
          <a:xfrm>
            <a:off x="5183192" y="987433"/>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3DC3380-B47A-9243-9A26-4AA6AB37234E}"/>
              </a:ext>
            </a:extLst>
          </p:cNvPr>
          <p:cNvSpPr>
            <a:spLocks noGrp="1"/>
          </p:cNvSpPr>
          <p:nvPr>
            <p:ph type="body" sz="half" idx="2"/>
          </p:nvPr>
        </p:nvSpPr>
        <p:spPr>
          <a:xfrm>
            <a:off x="839791"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2EC04B8-4631-4140-8B4F-DD868A18BC3E}"/>
              </a:ext>
            </a:extLst>
          </p:cNvPr>
          <p:cNvSpPr>
            <a:spLocks noGrp="1"/>
          </p:cNvSpPr>
          <p:nvPr>
            <p:ph type="dt" sz="half" idx="10"/>
          </p:nvPr>
        </p:nvSpPr>
        <p:spPr/>
        <p:txBody>
          <a:bodyPr/>
          <a:lstStyle/>
          <a:p>
            <a:fld id="{C7CC283C-385D-B447-9959-D52334906EFA}" type="datetimeFigureOut">
              <a:rPr lang="en-US" smtClean="0"/>
              <a:t>4/25/2023</a:t>
            </a:fld>
            <a:endParaRPr lang="en-US"/>
          </a:p>
        </p:txBody>
      </p:sp>
      <p:sp>
        <p:nvSpPr>
          <p:cNvPr id="6" name="Footer Placeholder 5">
            <a:extLst>
              <a:ext uri="{FF2B5EF4-FFF2-40B4-BE49-F238E27FC236}">
                <a16:creationId xmlns:a16="http://schemas.microsoft.com/office/drawing/2014/main" xmlns="" id="{3D13DE07-2E26-3A48-9908-05BF777E5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EF0F972-BC51-6742-A830-1D08A9D1E207}"/>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83138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AD4533-283B-AF2B-2508-8CE0655AE4D4}"/>
              </a:ext>
            </a:extLst>
          </p:cNvPr>
          <p:cNvSpPr>
            <a:spLocks noGrp="1"/>
          </p:cNvSpPr>
          <p:nvPr>
            <p:ph type="title"/>
          </p:nvPr>
        </p:nvSpPr>
        <p:spPr/>
        <p:txBody>
          <a:bodyPr/>
          <a:lstStyle/>
          <a:p>
            <a:r>
              <a:rPr lang="en-GB"/>
              <a:t>Click to edit Master title style</a:t>
            </a:r>
            <a:endParaRPr lang="es-ES"/>
          </a:p>
        </p:txBody>
      </p:sp>
      <p:sp>
        <p:nvSpPr>
          <p:cNvPr id="3" name="Content Placeholder 2">
            <a:extLst>
              <a:ext uri="{FF2B5EF4-FFF2-40B4-BE49-F238E27FC236}">
                <a16:creationId xmlns:a16="http://schemas.microsoft.com/office/drawing/2014/main" xmlns="" id="{0741425F-BC3D-FBA3-9165-D8DCAE4AAB9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Date Placeholder 3">
            <a:extLst>
              <a:ext uri="{FF2B5EF4-FFF2-40B4-BE49-F238E27FC236}">
                <a16:creationId xmlns:a16="http://schemas.microsoft.com/office/drawing/2014/main" xmlns="" id="{9710E223-DF73-9C27-E6FF-32E9FDF523D4}"/>
              </a:ext>
            </a:extLst>
          </p:cNvPr>
          <p:cNvSpPr>
            <a:spLocks noGrp="1"/>
          </p:cNvSpPr>
          <p:nvPr>
            <p:ph type="dt" sz="half" idx="10"/>
          </p:nvPr>
        </p:nvSpPr>
        <p:spPr/>
        <p:txBody>
          <a:bodyPr/>
          <a:lstStyle/>
          <a:p>
            <a:fld id="{53079519-1582-4566-96C6-CA7B0F68875A}" type="datetimeFigureOut">
              <a:rPr lang="es-ES" smtClean="0"/>
              <a:t>25/04/2023</a:t>
            </a:fld>
            <a:endParaRPr lang="es-ES"/>
          </a:p>
        </p:txBody>
      </p:sp>
      <p:sp>
        <p:nvSpPr>
          <p:cNvPr id="5" name="Footer Placeholder 4">
            <a:extLst>
              <a:ext uri="{FF2B5EF4-FFF2-40B4-BE49-F238E27FC236}">
                <a16:creationId xmlns:a16="http://schemas.microsoft.com/office/drawing/2014/main" xmlns="" id="{5BF81AEA-0F65-B6D9-00A9-19B3FBA01A11}"/>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xmlns="" id="{E420BE70-CC84-43F7-C915-FFA4F7FACE43}"/>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2615823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B51ADC-837E-F241-9BA5-2559DDF0A86C}"/>
              </a:ext>
            </a:extLst>
          </p:cNvPr>
          <p:cNvSpPr>
            <a:spLocks noGrp="1"/>
          </p:cNvSpPr>
          <p:nvPr>
            <p:ph type="title"/>
          </p:nvPr>
        </p:nvSpPr>
        <p:spPr>
          <a:xfrm>
            <a:off x="839791" y="457200"/>
            <a:ext cx="393223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F140B0D-2F6E-DA42-984E-F88032D52E1A}"/>
              </a:ext>
            </a:extLst>
          </p:cNvPr>
          <p:cNvSpPr>
            <a:spLocks noGrp="1"/>
          </p:cNvSpPr>
          <p:nvPr>
            <p:ph type="pic" idx="1"/>
          </p:nvPr>
        </p:nvSpPr>
        <p:spPr>
          <a:xfrm>
            <a:off x="5183192" y="987433"/>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B9348DD-19AB-D44C-A583-A633B005F199}"/>
              </a:ext>
            </a:extLst>
          </p:cNvPr>
          <p:cNvSpPr>
            <a:spLocks noGrp="1"/>
          </p:cNvSpPr>
          <p:nvPr>
            <p:ph type="body" sz="half" idx="2"/>
          </p:nvPr>
        </p:nvSpPr>
        <p:spPr>
          <a:xfrm>
            <a:off x="839791"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AFED024-94B1-CC48-A0D2-496FDAA812D5}"/>
              </a:ext>
            </a:extLst>
          </p:cNvPr>
          <p:cNvSpPr>
            <a:spLocks noGrp="1"/>
          </p:cNvSpPr>
          <p:nvPr>
            <p:ph type="dt" sz="half" idx="10"/>
          </p:nvPr>
        </p:nvSpPr>
        <p:spPr/>
        <p:txBody>
          <a:bodyPr/>
          <a:lstStyle/>
          <a:p>
            <a:fld id="{C7CC283C-385D-B447-9959-D52334906EFA}" type="datetimeFigureOut">
              <a:rPr lang="en-US" smtClean="0"/>
              <a:t>4/25/2023</a:t>
            </a:fld>
            <a:endParaRPr lang="en-US"/>
          </a:p>
        </p:txBody>
      </p:sp>
      <p:sp>
        <p:nvSpPr>
          <p:cNvPr id="6" name="Footer Placeholder 5">
            <a:extLst>
              <a:ext uri="{FF2B5EF4-FFF2-40B4-BE49-F238E27FC236}">
                <a16:creationId xmlns:a16="http://schemas.microsoft.com/office/drawing/2014/main" xmlns="" id="{2DD133B1-C791-234D-9661-B8382C563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43E164B-0A6C-084C-A3F2-CA044A886FED}"/>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967420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430E5B-F31C-2947-90E9-E8DBD752B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0D58627-34C8-EC42-A868-8643466249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61B3E4-D812-514B-9D80-F79B38E9AF2E}"/>
              </a:ext>
            </a:extLst>
          </p:cNvPr>
          <p:cNvSpPr>
            <a:spLocks noGrp="1"/>
          </p:cNvSpPr>
          <p:nvPr>
            <p:ph type="dt" sz="half" idx="10"/>
          </p:nvPr>
        </p:nvSpPr>
        <p:spPr/>
        <p:txBody>
          <a:bodyPr/>
          <a:lstStyle/>
          <a:p>
            <a:fld id="{C7CC283C-385D-B447-9959-D52334906EFA}" type="datetimeFigureOut">
              <a:rPr lang="en-US" smtClean="0"/>
              <a:t>4/25/2023</a:t>
            </a:fld>
            <a:endParaRPr lang="en-US"/>
          </a:p>
        </p:txBody>
      </p:sp>
      <p:sp>
        <p:nvSpPr>
          <p:cNvPr id="5" name="Footer Placeholder 4">
            <a:extLst>
              <a:ext uri="{FF2B5EF4-FFF2-40B4-BE49-F238E27FC236}">
                <a16:creationId xmlns:a16="http://schemas.microsoft.com/office/drawing/2014/main" xmlns="" id="{473B89AD-1C8D-004D-8958-EC4C485E4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D106AA2-0B7C-1747-A690-25B233CF5167}"/>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741182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63FCCCD-CBFD-534C-8450-D26AF84FA7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25BCBC2-B0D7-D744-AF77-26D1F190A1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83482A-7E8E-3F4F-AFEF-B4B799FB88CF}"/>
              </a:ext>
            </a:extLst>
          </p:cNvPr>
          <p:cNvSpPr>
            <a:spLocks noGrp="1"/>
          </p:cNvSpPr>
          <p:nvPr>
            <p:ph type="dt" sz="half" idx="10"/>
          </p:nvPr>
        </p:nvSpPr>
        <p:spPr/>
        <p:txBody>
          <a:bodyPr/>
          <a:lstStyle/>
          <a:p>
            <a:fld id="{C7CC283C-385D-B447-9959-D52334906EFA}" type="datetimeFigureOut">
              <a:rPr lang="en-US" smtClean="0"/>
              <a:t>4/25/2023</a:t>
            </a:fld>
            <a:endParaRPr lang="en-US"/>
          </a:p>
        </p:txBody>
      </p:sp>
      <p:sp>
        <p:nvSpPr>
          <p:cNvPr id="5" name="Footer Placeholder 4">
            <a:extLst>
              <a:ext uri="{FF2B5EF4-FFF2-40B4-BE49-F238E27FC236}">
                <a16:creationId xmlns:a16="http://schemas.microsoft.com/office/drawing/2014/main" xmlns="" id="{2FEDE7BA-E3FD-954A-977D-72E7F1F4D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E32722-C027-CD42-9B65-0126F8F94D55}"/>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65001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BFE772-3120-7225-739C-9F45D699D3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s-ES"/>
          </a:p>
        </p:txBody>
      </p:sp>
      <p:sp>
        <p:nvSpPr>
          <p:cNvPr id="3" name="Text Placeholder 2">
            <a:extLst>
              <a:ext uri="{FF2B5EF4-FFF2-40B4-BE49-F238E27FC236}">
                <a16:creationId xmlns:a16="http://schemas.microsoft.com/office/drawing/2014/main" xmlns="" id="{4EC68219-1C6D-D6B4-6E92-00FF513C17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02174B80-CF61-2660-DDEE-8BDEDEDE06C7}"/>
              </a:ext>
            </a:extLst>
          </p:cNvPr>
          <p:cNvSpPr>
            <a:spLocks noGrp="1"/>
          </p:cNvSpPr>
          <p:nvPr>
            <p:ph type="dt" sz="half" idx="10"/>
          </p:nvPr>
        </p:nvSpPr>
        <p:spPr/>
        <p:txBody>
          <a:bodyPr/>
          <a:lstStyle/>
          <a:p>
            <a:fld id="{53079519-1582-4566-96C6-CA7B0F68875A}" type="datetimeFigureOut">
              <a:rPr lang="es-ES" smtClean="0"/>
              <a:t>25/04/2023</a:t>
            </a:fld>
            <a:endParaRPr lang="es-ES"/>
          </a:p>
        </p:txBody>
      </p:sp>
      <p:sp>
        <p:nvSpPr>
          <p:cNvPr id="5" name="Footer Placeholder 4">
            <a:extLst>
              <a:ext uri="{FF2B5EF4-FFF2-40B4-BE49-F238E27FC236}">
                <a16:creationId xmlns:a16="http://schemas.microsoft.com/office/drawing/2014/main" xmlns="" id="{A1761BCC-B7C1-735F-B961-0082C0659C16}"/>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xmlns="" id="{71185218-68FD-06E6-45EA-2AE999585388}"/>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282517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375A69-A90E-D499-E739-A33A0FCD9DFC}"/>
              </a:ext>
            </a:extLst>
          </p:cNvPr>
          <p:cNvSpPr>
            <a:spLocks noGrp="1"/>
          </p:cNvSpPr>
          <p:nvPr>
            <p:ph type="title"/>
          </p:nvPr>
        </p:nvSpPr>
        <p:spPr/>
        <p:txBody>
          <a:bodyPr/>
          <a:lstStyle/>
          <a:p>
            <a:r>
              <a:rPr lang="en-GB"/>
              <a:t>Click to edit Master title style</a:t>
            </a:r>
            <a:endParaRPr lang="es-ES"/>
          </a:p>
        </p:txBody>
      </p:sp>
      <p:sp>
        <p:nvSpPr>
          <p:cNvPr id="3" name="Content Placeholder 2">
            <a:extLst>
              <a:ext uri="{FF2B5EF4-FFF2-40B4-BE49-F238E27FC236}">
                <a16:creationId xmlns:a16="http://schemas.microsoft.com/office/drawing/2014/main" xmlns="" id="{B90DDC18-E707-D80F-FB43-A87687BB94E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Content Placeholder 3">
            <a:extLst>
              <a:ext uri="{FF2B5EF4-FFF2-40B4-BE49-F238E27FC236}">
                <a16:creationId xmlns:a16="http://schemas.microsoft.com/office/drawing/2014/main" xmlns="" id="{46F0A5BD-6B58-A7FC-F8D3-5A5CD2CBEA7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5" name="Date Placeholder 4">
            <a:extLst>
              <a:ext uri="{FF2B5EF4-FFF2-40B4-BE49-F238E27FC236}">
                <a16:creationId xmlns:a16="http://schemas.microsoft.com/office/drawing/2014/main" xmlns="" id="{EBEB7819-5AD5-D631-5564-B918672C9BA1}"/>
              </a:ext>
            </a:extLst>
          </p:cNvPr>
          <p:cNvSpPr>
            <a:spLocks noGrp="1"/>
          </p:cNvSpPr>
          <p:nvPr>
            <p:ph type="dt" sz="half" idx="10"/>
          </p:nvPr>
        </p:nvSpPr>
        <p:spPr/>
        <p:txBody>
          <a:bodyPr/>
          <a:lstStyle/>
          <a:p>
            <a:fld id="{53079519-1582-4566-96C6-CA7B0F68875A}" type="datetimeFigureOut">
              <a:rPr lang="es-ES" smtClean="0"/>
              <a:t>25/04/2023</a:t>
            </a:fld>
            <a:endParaRPr lang="es-ES"/>
          </a:p>
        </p:txBody>
      </p:sp>
      <p:sp>
        <p:nvSpPr>
          <p:cNvPr id="6" name="Footer Placeholder 5">
            <a:extLst>
              <a:ext uri="{FF2B5EF4-FFF2-40B4-BE49-F238E27FC236}">
                <a16:creationId xmlns:a16="http://schemas.microsoft.com/office/drawing/2014/main" xmlns="" id="{75880B92-C18C-EA1D-8356-A527ADB2B494}"/>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xmlns="" id="{C7F38D60-BC9E-6604-CD97-25E4FE710A01}"/>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414439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544AB7-711B-9C6C-C6B4-8E79BA029EC1}"/>
              </a:ext>
            </a:extLst>
          </p:cNvPr>
          <p:cNvSpPr>
            <a:spLocks noGrp="1"/>
          </p:cNvSpPr>
          <p:nvPr>
            <p:ph type="title"/>
          </p:nvPr>
        </p:nvSpPr>
        <p:spPr>
          <a:xfrm>
            <a:off x="839788" y="365125"/>
            <a:ext cx="10515600" cy="1325563"/>
          </a:xfrm>
        </p:spPr>
        <p:txBody>
          <a:bodyPr/>
          <a:lstStyle/>
          <a:p>
            <a:r>
              <a:rPr lang="en-GB"/>
              <a:t>Click to edit Master title style</a:t>
            </a:r>
            <a:endParaRPr lang="es-ES"/>
          </a:p>
        </p:txBody>
      </p:sp>
      <p:sp>
        <p:nvSpPr>
          <p:cNvPr id="3" name="Text Placeholder 2">
            <a:extLst>
              <a:ext uri="{FF2B5EF4-FFF2-40B4-BE49-F238E27FC236}">
                <a16:creationId xmlns:a16="http://schemas.microsoft.com/office/drawing/2014/main" xmlns="" id="{3CFB9431-752C-486D-2B7B-B7F237EC69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296A11E8-624B-AF17-6115-F57E936F115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5" name="Text Placeholder 4">
            <a:extLst>
              <a:ext uri="{FF2B5EF4-FFF2-40B4-BE49-F238E27FC236}">
                <a16:creationId xmlns:a16="http://schemas.microsoft.com/office/drawing/2014/main" xmlns="" id="{873734FB-1E8C-0208-01A8-D1F50B3A4B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38581BE4-5203-7ECA-B341-62C24B2925C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7" name="Date Placeholder 6">
            <a:extLst>
              <a:ext uri="{FF2B5EF4-FFF2-40B4-BE49-F238E27FC236}">
                <a16:creationId xmlns:a16="http://schemas.microsoft.com/office/drawing/2014/main" xmlns="" id="{30D34EA0-A3C5-7034-EB23-C56D5C4E309B}"/>
              </a:ext>
            </a:extLst>
          </p:cNvPr>
          <p:cNvSpPr>
            <a:spLocks noGrp="1"/>
          </p:cNvSpPr>
          <p:nvPr>
            <p:ph type="dt" sz="half" idx="10"/>
          </p:nvPr>
        </p:nvSpPr>
        <p:spPr/>
        <p:txBody>
          <a:bodyPr/>
          <a:lstStyle/>
          <a:p>
            <a:fld id="{53079519-1582-4566-96C6-CA7B0F68875A}" type="datetimeFigureOut">
              <a:rPr lang="es-ES" smtClean="0"/>
              <a:t>25/04/2023</a:t>
            </a:fld>
            <a:endParaRPr lang="es-ES"/>
          </a:p>
        </p:txBody>
      </p:sp>
      <p:sp>
        <p:nvSpPr>
          <p:cNvPr id="8" name="Footer Placeholder 7">
            <a:extLst>
              <a:ext uri="{FF2B5EF4-FFF2-40B4-BE49-F238E27FC236}">
                <a16:creationId xmlns:a16="http://schemas.microsoft.com/office/drawing/2014/main" xmlns="" id="{1E02E6DC-A634-ABE5-885B-22C39F2B7867}"/>
              </a:ext>
            </a:extLst>
          </p:cNvPr>
          <p:cNvSpPr>
            <a:spLocks noGrp="1"/>
          </p:cNvSpPr>
          <p:nvPr>
            <p:ph type="ftr" sz="quarter" idx="11"/>
          </p:nvPr>
        </p:nvSpPr>
        <p:spPr/>
        <p:txBody>
          <a:bodyPr/>
          <a:lstStyle/>
          <a:p>
            <a:endParaRPr lang="es-ES"/>
          </a:p>
        </p:txBody>
      </p:sp>
      <p:sp>
        <p:nvSpPr>
          <p:cNvPr id="9" name="Slide Number Placeholder 8">
            <a:extLst>
              <a:ext uri="{FF2B5EF4-FFF2-40B4-BE49-F238E27FC236}">
                <a16:creationId xmlns:a16="http://schemas.microsoft.com/office/drawing/2014/main" xmlns="" id="{FF0EEACF-E2D7-B5B4-E222-3F49D07DD1D0}"/>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3890979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75407B-0E40-9A32-F720-68F0FEFFFC48}"/>
              </a:ext>
            </a:extLst>
          </p:cNvPr>
          <p:cNvSpPr>
            <a:spLocks noGrp="1"/>
          </p:cNvSpPr>
          <p:nvPr>
            <p:ph type="title"/>
          </p:nvPr>
        </p:nvSpPr>
        <p:spPr/>
        <p:txBody>
          <a:bodyPr/>
          <a:lstStyle/>
          <a:p>
            <a:r>
              <a:rPr lang="en-GB"/>
              <a:t>Click to edit Master title style</a:t>
            </a:r>
            <a:endParaRPr lang="es-ES"/>
          </a:p>
        </p:txBody>
      </p:sp>
      <p:sp>
        <p:nvSpPr>
          <p:cNvPr id="3" name="Date Placeholder 2">
            <a:extLst>
              <a:ext uri="{FF2B5EF4-FFF2-40B4-BE49-F238E27FC236}">
                <a16:creationId xmlns:a16="http://schemas.microsoft.com/office/drawing/2014/main" xmlns="" id="{84DDC34C-B49C-1DF7-9385-B8CA81D456A9}"/>
              </a:ext>
            </a:extLst>
          </p:cNvPr>
          <p:cNvSpPr>
            <a:spLocks noGrp="1"/>
          </p:cNvSpPr>
          <p:nvPr>
            <p:ph type="dt" sz="half" idx="10"/>
          </p:nvPr>
        </p:nvSpPr>
        <p:spPr/>
        <p:txBody>
          <a:bodyPr/>
          <a:lstStyle/>
          <a:p>
            <a:fld id="{53079519-1582-4566-96C6-CA7B0F68875A}" type="datetimeFigureOut">
              <a:rPr lang="es-ES" smtClean="0"/>
              <a:t>25/04/2023</a:t>
            </a:fld>
            <a:endParaRPr lang="es-ES"/>
          </a:p>
        </p:txBody>
      </p:sp>
      <p:sp>
        <p:nvSpPr>
          <p:cNvPr id="4" name="Footer Placeholder 3">
            <a:extLst>
              <a:ext uri="{FF2B5EF4-FFF2-40B4-BE49-F238E27FC236}">
                <a16:creationId xmlns:a16="http://schemas.microsoft.com/office/drawing/2014/main" xmlns="" id="{9A27C6B9-6FC2-51DD-202A-38BFA8A9BB28}"/>
              </a:ext>
            </a:extLst>
          </p:cNvPr>
          <p:cNvSpPr>
            <a:spLocks noGrp="1"/>
          </p:cNvSpPr>
          <p:nvPr>
            <p:ph type="ftr" sz="quarter" idx="11"/>
          </p:nvPr>
        </p:nvSpPr>
        <p:spPr/>
        <p:txBody>
          <a:bodyPr/>
          <a:lstStyle/>
          <a:p>
            <a:endParaRPr lang="es-ES"/>
          </a:p>
        </p:txBody>
      </p:sp>
      <p:sp>
        <p:nvSpPr>
          <p:cNvPr id="5" name="Slide Number Placeholder 4">
            <a:extLst>
              <a:ext uri="{FF2B5EF4-FFF2-40B4-BE49-F238E27FC236}">
                <a16:creationId xmlns:a16="http://schemas.microsoft.com/office/drawing/2014/main" xmlns="" id="{3AA948F0-A553-EC6F-F86F-CB59A3D70679}"/>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364744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D16FCD8-EF20-3B2C-1416-1479D1AA5054}"/>
              </a:ext>
            </a:extLst>
          </p:cNvPr>
          <p:cNvSpPr>
            <a:spLocks noGrp="1"/>
          </p:cNvSpPr>
          <p:nvPr>
            <p:ph type="dt" sz="half" idx="10"/>
          </p:nvPr>
        </p:nvSpPr>
        <p:spPr/>
        <p:txBody>
          <a:bodyPr/>
          <a:lstStyle/>
          <a:p>
            <a:fld id="{53079519-1582-4566-96C6-CA7B0F68875A}" type="datetimeFigureOut">
              <a:rPr lang="es-ES" smtClean="0"/>
              <a:t>25/04/2023</a:t>
            </a:fld>
            <a:endParaRPr lang="es-ES"/>
          </a:p>
        </p:txBody>
      </p:sp>
      <p:sp>
        <p:nvSpPr>
          <p:cNvPr id="3" name="Footer Placeholder 2">
            <a:extLst>
              <a:ext uri="{FF2B5EF4-FFF2-40B4-BE49-F238E27FC236}">
                <a16:creationId xmlns:a16="http://schemas.microsoft.com/office/drawing/2014/main" xmlns="" id="{FDC6B82D-1F90-D524-0F94-5FAD7AA4B224}"/>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xmlns="" id="{89C584F3-D125-3399-F87C-2BFDB7D36422}"/>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1312795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199CB3-E852-2A07-2F81-7203D4A72D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
          </a:p>
        </p:txBody>
      </p:sp>
      <p:sp>
        <p:nvSpPr>
          <p:cNvPr id="3" name="Content Placeholder 2">
            <a:extLst>
              <a:ext uri="{FF2B5EF4-FFF2-40B4-BE49-F238E27FC236}">
                <a16:creationId xmlns:a16="http://schemas.microsoft.com/office/drawing/2014/main" xmlns="" id="{D8E10D75-3BAE-E3A1-52BE-4651BE661E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4" name="Text Placeholder 3">
            <a:extLst>
              <a:ext uri="{FF2B5EF4-FFF2-40B4-BE49-F238E27FC236}">
                <a16:creationId xmlns:a16="http://schemas.microsoft.com/office/drawing/2014/main" xmlns="" id="{33A56AAE-7C6A-CD5B-F841-12E51090A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450828CC-47DC-69AB-B767-631777A77EF9}"/>
              </a:ext>
            </a:extLst>
          </p:cNvPr>
          <p:cNvSpPr>
            <a:spLocks noGrp="1"/>
          </p:cNvSpPr>
          <p:nvPr>
            <p:ph type="dt" sz="half" idx="10"/>
          </p:nvPr>
        </p:nvSpPr>
        <p:spPr/>
        <p:txBody>
          <a:bodyPr/>
          <a:lstStyle/>
          <a:p>
            <a:fld id="{53079519-1582-4566-96C6-CA7B0F68875A}" type="datetimeFigureOut">
              <a:rPr lang="es-ES" smtClean="0"/>
              <a:t>25/04/2023</a:t>
            </a:fld>
            <a:endParaRPr lang="es-ES"/>
          </a:p>
        </p:txBody>
      </p:sp>
      <p:sp>
        <p:nvSpPr>
          <p:cNvPr id="6" name="Footer Placeholder 5">
            <a:extLst>
              <a:ext uri="{FF2B5EF4-FFF2-40B4-BE49-F238E27FC236}">
                <a16:creationId xmlns:a16="http://schemas.microsoft.com/office/drawing/2014/main" xmlns="" id="{613B01BE-5DEC-13D7-3FEC-C0A1622DA39D}"/>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xmlns="" id="{98A2A067-0934-7FCF-33D9-4C7F9429B42D}"/>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298266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1CB008-E870-954E-5E59-BFB3F69D14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
          </a:p>
        </p:txBody>
      </p:sp>
      <p:sp>
        <p:nvSpPr>
          <p:cNvPr id="3" name="Picture Placeholder 2">
            <a:extLst>
              <a:ext uri="{FF2B5EF4-FFF2-40B4-BE49-F238E27FC236}">
                <a16:creationId xmlns:a16="http://schemas.microsoft.com/office/drawing/2014/main" xmlns="" id="{2327F75D-3848-5BC9-0620-EB5199CA27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xmlns="" id="{001280F8-786A-0E71-5CDF-241A4846B4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CFD3A237-6DB9-2107-4D7F-8EBBDE47ADDB}"/>
              </a:ext>
            </a:extLst>
          </p:cNvPr>
          <p:cNvSpPr>
            <a:spLocks noGrp="1"/>
          </p:cNvSpPr>
          <p:nvPr>
            <p:ph type="dt" sz="half" idx="10"/>
          </p:nvPr>
        </p:nvSpPr>
        <p:spPr/>
        <p:txBody>
          <a:bodyPr/>
          <a:lstStyle/>
          <a:p>
            <a:fld id="{53079519-1582-4566-96C6-CA7B0F68875A}" type="datetimeFigureOut">
              <a:rPr lang="es-ES" smtClean="0"/>
              <a:t>25/04/2023</a:t>
            </a:fld>
            <a:endParaRPr lang="es-ES"/>
          </a:p>
        </p:txBody>
      </p:sp>
      <p:sp>
        <p:nvSpPr>
          <p:cNvPr id="6" name="Footer Placeholder 5">
            <a:extLst>
              <a:ext uri="{FF2B5EF4-FFF2-40B4-BE49-F238E27FC236}">
                <a16:creationId xmlns:a16="http://schemas.microsoft.com/office/drawing/2014/main" xmlns="" id="{9396055F-8848-9E0C-8098-2B4398E26951}"/>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xmlns="" id="{8BB04BF7-C5D2-E2DF-D63E-44F78EF8975D}"/>
              </a:ext>
            </a:extLst>
          </p:cNvPr>
          <p:cNvSpPr>
            <a:spLocks noGrp="1"/>
          </p:cNvSpPr>
          <p:nvPr>
            <p:ph type="sldNum" sz="quarter" idx="12"/>
          </p:nvPr>
        </p:nvSpPr>
        <p:spPr/>
        <p:txBody>
          <a:bodyPr/>
          <a:lstStyle/>
          <a:p>
            <a:fld id="{18BC90EC-E035-4A17-81BB-F376E2B8A5CF}" type="slidenum">
              <a:rPr lang="es-ES" smtClean="0"/>
              <a:t>‹#›</a:t>
            </a:fld>
            <a:endParaRPr lang="es-ES"/>
          </a:p>
        </p:txBody>
      </p:sp>
    </p:spTree>
    <p:extLst>
      <p:ext uri="{BB962C8B-B14F-4D97-AF65-F5344CB8AC3E}">
        <p14:creationId xmlns:p14="http://schemas.microsoft.com/office/powerpoint/2010/main" val="339514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9CBF64E-2955-BDF5-D1F7-7083713926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s-ES"/>
          </a:p>
        </p:txBody>
      </p:sp>
      <p:sp>
        <p:nvSpPr>
          <p:cNvPr id="3" name="Text Placeholder 2">
            <a:extLst>
              <a:ext uri="{FF2B5EF4-FFF2-40B4-BE49-F238E27FC236}">
                <a16:creationId xmlns:a16="http://schemas.microsoft.com/office/drawing/2014/main" xmlns="" id="{3091D8D5-5E78-2636-4229-976035B0C4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s-ES" dirty="0"/>
          </a:p>
        </p:txBody>
      </p:sp>
      <p:sp>
        <p:nvSpPr>
          <p:cNvPr id="4" name="Date Placeholder 3">
            <a:extLst>
              <a:ext uri="{FF2B5EF4-FFF2-40B4-BE49-F238E27FC236}">
                <a16:creationId xmlns:a16="http://schemas.microsoft.com/office/drawing/2014/main" xmlns="" id="{FFA3E469-1EE5-7D26-C582-084315DDC4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9519-1582-4566-96C6-CA7B0F68875A}" type="datetimeFigureOut">
              <a:rPr lang="es-ES" smtClean="0"/>
              <a:t>25/04/2023</a:t>
            </a:fld>
            <a:endParaRPr lang="es-ES"/>
          </a:p>
        </p:txBody>
      </p:sp>
      <p:sp>
        <p:nvSpPr>
          <p:cNvPr id="5" name="Footer Placeholder 4">
            <a:extLst>
              <a:ext uri="{FF2B5EF4-FFF2-40B4-BE49-F238E27FC236}">
                <a16:creationId xmlns:a16="http://schemas.microsoft.com/office/drawing/2014/main" xmlns="" id="{C8F3E869-3342-C7C8-0DD8-E3EA588D28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a:extLst>
              <a:ext uri="{FF2B5EF4-FFF2-40B4-BE49-F238E27FC236}">
                <a16:creationId xmlns:a16="http://schemas.microsoft.com/office/drawing/2014/main" xmlns="" id="{F3B365CC-1C65-EC37-968D-DA57D0B7B4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C90EC-E035-4A17-81BB-F376E2B8A5CF}" type="slidenum">
              <a:rPr lang="es-ES" smtClean="0"/>
              <a:t>‹#›</a:t>
            </a:fld>
            <a:endParaRPr lang="es-ES"/>
          </a:p>
        </p:txBody>
      </p:sp>
      <p:sp>
        <p:nvSpPr>
          <p:cNvPr id="8" name="object 7">
            <a:extLst>
              <a:ext uri="{FF2B5EF4-FFF2-40B4-BE49-F238E27FC236}">
                <a16:creationId xmlns:a16="http://schemas.microsoft.com/office/drawing/2014/main" xmlns="" id="{BEC2D557-561C-FC4D-840C-58A1619F98E0}"/>
              </a:ext>
            </a:extLst>
          </p:cNvPr>
          <p:cNvSpPr>
            <a:spLocks noChangeAspect="1"/>
          </p:cNvSpPr>
          <p:nvPr userDrawn="1"/>
        </p:nvSpPr>
        <p:spPr>
          <a:xfrm>
            <a:off x="10547134" y="915432"/>
            <a:ext cx="1387691" cy="587990"/>
          </a:xfrm>
          <a:prstGeom prst="rect">
            <a:avLst/>
          </a:prstGeom>
          <a:blipFill>
            <a:blip r:embed="rId13" cstate="print"/>
            <a:stretch>
              <a:fillRect/>
            </a:stretch>
          </a:blipFill>
        </p:spPr>
        <p:txBody>
          <a:bodyPr wrap="square" lIns="0" tIns="0" rIns="0" bIns="0" rtlCol="0">
            <a:noAutofit/>
          </a:bodyPr>
          <a:lstStyle/>
          <a:p>
            <a:endParaRPr dirty="0"/>
          </a:p>
        </p:txBody>
      </p:sp>
      <p:sp>
        <p:nvSpPr>
          <p:cNvPr id="9" name="Rectángulo 8">
            <a:extLst>
              <a:ext uri="{FF2B5EF4-FFF2-40B4-BE49-F238E27FC236}">
                <a16:creationId xmlns:a16="http://schemas.microsoft.com/office/drawing/2014/main" xmlns="" id="{1C5CA5E4-3E49-9EA4-1571-DFA8BFFC644E}"/>
              </a:ext>
            </a:extLst>
          </p:cNvPr>
          <p:cNvSpPr/>
          <p:nvPr userDrawn="1"/>
        </p:nvSpPr>
        <p:spPr>
          <a:xfrm>
            <a:off x="1" y="786114"/>
            <a:ext cx="477672" cy="60718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252000" b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UNESCO IOC / ICG / NEAMTWS Steering Committee Meeting 12-13 April 2023</a:t>
            </a:r>
          </a:p>
        </p:txBody>
      </p:sp>
      <p:sp>
        <p:nvSpPr>
          <p:cNvPr id="10" name="TextBox 9">
            <a:extLst>
              <a:ext uri="{FF2B5EF4-FFF2-40B4-BE49-F238E27FC236}">
                <a16:creationId xmlns:a16="http://schemas.microsoft.com/office/drawing/2014/main" xmlns="" id="{5B0AEBCA-CA78-0AF0-ED0B-E8582401330E}"/>
              </a:ext>
            </a:extLst>
          </p:cNvPr>
          <p:cNvSpPr txBox="1"/>
          <p:nvPr userDrawn="1"/>
        </p:nvSpPr>
        <p:spPr>
          <a:xfrm>
            <a:off x="0" y="0"/>
            <a:ext cx="12192000" cy="786114"/>
          </a:xfrm>
          <a:prstGeom prst="rect">
            <a:avLst/>
          </a:prstGeom>
          <a:gradFill flip="none" rotWithShape="1">
            <a:gsLst>
              <a:gs pos="100000">
                <a:srgbClr val="333F50"/>
              </a:gs>
              <a:gs pos="15000">
                <a:srgbClr val="8295B0"/>
              </a:gs>
              <a:gs pos="50000">
                <a:srgbClr val="46566E"/>
              </a:gs>
            </a:gsLst>
            <a:lin ang="10800000" scaled="1"/>
            <a:tileRect/>
          </a:gradFill>
        </p:spPr>
        <p:txBody>
          <a:bodyPr wrap="square" lIns="360000" tIns="36000" rIns="396000" anchor="ctr" anchorCtr="0">
            <a:noAutofit/>
          </a:bodyPr>
          <a:lstStyle/>
          <a:p>
            <a:pPr marL="95250" lvl="1" indent="0"/>
            <a:r>
              <a:rPr lang="es-ES" sz="2400" i="0" u="none" strike="noStrike" baseline="0" dirty="0">
                <a:solidFill>
                  <a:schemeClr val="bg1"/>
                </a:solidFill>
              </a:rPr>
              <a:t>ICG NEAMTWS </a:t>
            </a:r>
            <a:r>
              <a:rPr lang="es-ES" sz="2400" dirty="0">
                <a:solidFill>
                  <a:schemeClr val="bg1"/>
                </a:solidFill>
              </a:rPr>
              <a:t>TASK TEAM TSUNAMI READY				 			</a:t>
            </a:r>
            <a:endParaRPr lang="es-ES" sz="2000" dirty="0">
              <a:solidFill>
                <a:schemeClr val="bg1"/>
              </a:solidFill>
            </a:endParaRPr>
          </a:p>
        </p:txBody>
      </p:sp>
    </p:spTree>
    <p:extLst>
      <p:ext uri="{BB962C8B-B14F-4D97-AF65-F5344CB8AC3E}">
        <p14:creationId xmlns:p14="http://schemas.microsoft.com/office/powerpoint/2010/main" val="2760447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CC1745-4665-9A49-880F-CC32A6FEBB3D}"/>
              </a:ext>
            </a:extLst>
          </p:cNvPr>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E4A5A37-5023-5D43-8BE5-92D84595BB26}"/>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3C8141-DA49-6A42-A3AF-2594B58E7744}"/>
              </a:ext>
            </a:extLst>
          </p:cNvPr>
          <p:cNvSpPr>
            <a:spLocks noGrp="1"/>
          </p:cNvSpPr>
          <p:nvPr>
            <p:ph type="dt" sz="half" idx="2"/>
          </p:nvPr>
        </p:nvSpPr>
        <p:spPr>
          <a:xfrm>
            <a:off x="838201"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C283C-385D-B447-9959-D52334906EFA}" type="datetimeFigureOut">
              <a:rPr lang="en-US" smtClean="0"/>
              <a:t>4/25/2023</a:t>
            </a:fld>
            <a:endParaRPr lang="en-US"/>
          </a:p>
        </p:txBody>
      </p:sp>
      <p:sp>
        <p:nvSpPr>
          <p:cNvPr id="5" name="Footer Placeholder 4">
            <a:extLst>
              <a:ext uri="{FF2B5EF4-FFF2-40B4-BE49-F238E27FC236}">
                <a16:creationId xmlns:a16="http://schemas.microsoft.com/office/drawing/2014/main" xmlns="" id="{4B2368E0-A0B2-6E4E-853D-FE44F196CB5A}"/>
              </a:ext>
            </a:extLst>
          </p:cNvPr>
          <p:cNvSpPr>
            <a:spLocks noGrp="1"/>
          </p:cNvSpPr>
          <p:nvPr>
            <p:ph type="ftr" sz="quarter" idx="3"/>
          </p:nvPr>
        </p:nvSpPr>
        <p:spPr>
          <a:xfrm>
            <a:off x="4038601"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1462C6E-7C2E-F244-A70A-06BDFCE53039}"/>
              </a:ext>
            </a:extLst>
          </p:cNvPr>
          <p:cNvSpPr>
            <a:spLocks noGrp="1"/>
          </p:cNvSpPr>
          <p:nvPr>
            <p:ph type="sldNum" sz="quarter" idx="4"/>
          </p:nvPr>
        </p:nvSpPr>
        <p:spPr>
          <a:xfrm>
            <a:off x="8610601"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18284-9F9A-8449-A88E-5431B14F7B2D}" type="slidenum">
              <a:rPr lang="en-US" smtClean="0"/>
              <a:t>‹#›</a:t>
            </a:fld>
            <a:endParaRPr lang="en-US"/>
          </a:p>
        </p:txBody>
      </p:sp>
    </p:spTree>
    <p:extLst>
      <p:ext uri="{BB962C8B-B14F-4D97-AF65-F5344CB8AC3E}">
        <p14:creationId xmlns:p14="http://schemas.microsoft.com/office/powerpoint/2010/main" val="2048432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file:///C:\Users\aguirrei\Downloads\CL-2821_e.pdf" TargetMode="External"/><Relationship Id="rId2" Type="http://schemas.openxmlformats.org/officeDocument/2006/relationships/hyperlink" Target="http://www.ioc-tsunami.org/index.php?option=com_oe&amp;task=viewEventAgenda&amp;eventID=2785"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hyperlink" Target="file:///C:\Users\aguirrei\Downloads\CL-2821_e.pdf"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8">
            <a:extLst>
              <a:ext uri="{FF2B5EF4-FFF2-40B4-BE49-F238E27FC236}">
                <a16:creationId xmlns:a16="http://schemas.microsoft.com/office/drawing/2014/main" xmlns="" id="{A5AEE984-FCCC-AA1D-50AF-7B1E37B1F0F2}"/>
              </a:ext>
            </a:extLst>
          </p:cNvPr>
          <p:cNvSpPr/>
          <p:nvPr/>
        </p:nvSpPr>
        <p:spPr>
          <a:xfrm rot="5400000">
            <a:off x="5550090" y="-5550086"/>
            <a:ext cx="1091824" cy="1219199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252000" bIns="144000" rtlCol="0" anchor="ctr"/>
          <a:lstStyle/>
          <a:p>
            <a:pPr algn="l"/>
            <a:endParaRPr lang="es-ES_tradnl" sz="1200" b="0" i="0" cap="small" baseline="0" dirty="0">
              <a:solidFill>
                <a:schemeClr val="bg1"/>
              </a:solidFill>
              <a:latin typeface="Century Gothic" charset="0"/>
              <a:ea typeface="Century Gothic" charset="0"/>
              <a:cs typeface="Century Gothic" charset="0"/>
            </a:endParaRPr>
          </a:p>
        </p:txBody>
      </p:sp>
      <p:sp>
        <p:nvSpPr>
          <p:cNvPr id="3" name="Subtitle 2">
            <a:extLst>
              <a:ext uri="{FF2B5EF4-FFF2-40B4-BE49-F238E27FC236}">
                <a16:creationId xmlns:a16="http://schemas.microsoft.com/office/drawing/2014/main" xmlns="" id="{BCF303CD-C22A-AB41-B42F-657C14964665}"/>
              </a:ext>
            </a:extLst>
          </p:cNvPr>
          <p:cNvSpPr>
            <a:spLocks noGrp="1"/>
          </p:cNvSpPr>
          <p:nvPr>
            <p:ph type="subTitle" idx="1"/>
          </p:nvPr>
        </p:nvSpPr>
        <p:spPr>
          <a:xfrm>
            <a:off x="682279" y="5417882"/>
            <a:ext cx="6214898" cy="644561"/>
          </a:xfrm>
        </p:spPr>
        <p:txBody>
          <a:bodyPr>
            <a:normAutofit fontScale="85000" lnSpcReduction="20000"/>
          </a:bodyPr>
          <a:lstStyle/>
          <a:p>
            <a:pPr algn="l"/>
            <a:r>
              <a:rPr lang="en-US" sz="2200" i="1" dirty="0"/>
              <a:t>UNESCO IOC/ICG/NEAMTWS Steering Committee Meeting</a:t>
            </a:r>
          </a:p>
          <a:p>
            <a:pPr algn="l"/>
            <a:r>
              <a:rPr lang="en-US" sz="2200" i="1" dirty="0"/>
              <a:t>12-13 April, Paris, France</a:t>
            </a:r>
          </a:p>
        </p:txBody>
      </p:sp>
      <p:sp>
        <p:nvSpPr>
          <p:cNvPr id="10" name="TextBox 9">
            <a:extLst>
              <a:ext uri="{FF2B5EF4-FFF2-40B4-BE49-F238E27FC236}">
                <a16:creationId xmlns:a16="http://schemas.microsoft.com/office/drawing/2014/main" xmlns="" id="{4B474A55-EB20-4D4A-BE74-6C63D86CA542}"/>
              </a:ext>
            </a:extLst>
          </p:cNvPr>
          <p:cNvSpPr txBox="1"/>
          <p:nvPr/>
        </p:nvSpPr>
        <p:spPr>
          <a:xfrm>
            <a:off x="682279" y="3890961"/>
            <a:ext cx="7336536" cy="1215717"/>
          </a:xfrm>
          <a:prstGeom prst="rect">
            <a:avLst/>
          </a:prstGeom>
          <a:noFill/>
        </p:spPr>
        <p:txBody>
          <a:bodyPr wrap="square" rtlCol="0">
            <a:spAutoFit/>
          </a:bodyPr>
          <a:lstStyle/>
          <a:p>
            <a:r>
              <a:rPr lang="es-ES" sz="2400" dirty="0">
                <a:solidFill>
                  <a:prstClr val="black"/>
                </a:solidFill>
              </a:rPr>
              <a:t>C</a:t>
            </a:r>
            <a:r>
              <a:rPr lang="tr-TR" sz="2400" dirty="0">
                <a:solidFill>
                  <a:prstClr val="black"/>
                </a:solidFill>
              </a:rPr>
              <a:t>o-chairs</a:t>
            </a:r>
            <a:endParaRPr lang="en-US" sz="2400" dirty="0">
              <a:solidFill>
                <a:prstClr val="black"/>
              </a:solidFill>
            </a:endParaRPr>
          </a:p>
          <a:p>
            <a:r>
              <a:rPr lang="en-GB" sz="2400" dirty="0">
                <a:solidFill>
                  <a:prstClr val="black"/>
                </a:solidFill>
              </a:rPr>
              <a:t>Ignacio Aguirre Ayerbe (Spain)</a:t>
            </a:r>
          </a:p>
          <a:p>
            <a:r>
              <a:rPr lang="en-GB" sz="2400" dirty="0">
                <a:solidFill>
                  <a:prstClr val="black"/>
                </a:solidFill>
              </a:rPr>
              <a:t>Elena Daskalaki (Greece)</a:t>
            </a:r>
          </a:p>
        </p:txBody>
      </p:sp>
      <p:sp>
        <p:nvSpPr>
          <p:cNvPr id="2" name="Rectangle 1">
            <a:extLst>
              <a:ext uri="{FF2B5EF4-FFF2-40B4-BE49-F238E27FC236}">
                <a16:creationId xmlns:a16="http://schemas.microsoft.com/office/drawing/2014/main" xmlns="" id="{37B8EC98-909C-514C-AE35-9084067FD784}"/>
              </a:ext>
            </a:extLst>
          </p:cNvPr>
          <p:cNvSpPr/>
          <p:nvPr/>
        </p:nvSpPr>
        <p:spPr>
          <a:xfrm>
            <a:off x="682279" y="2308445"/>
            <a:ext cx="7000980" cy="1258358"/>
          </a:xfrm>
          <a:prstGeom prst="rect">
            <a:avLst/>
          </a:prstGeom>
        </p:spPr>
        <p:txBody>
          <a:bodyPr wrap="square">
            <a:spAutoFit/>
          </a:bodyPr>
          <a:lstStyle/>
          <a:p>
            <a:pPr>
              <a:lnSpc>
                <a:spcPct val="115000"/>
              </a:lnSpc>
            </a:pPr>
            <a:r>
              <a:rPr lang="en-GB" sz="3200" dirty="0">
                <a:solidFill>
                  <a:srgbClr val="000000"/>
                </a:solidFill>
              </a:rPr>
              <a:t>ICG NEAMTWS</a:t>
            </a:r>
          </a:p>
          <a:p>
            <a:pPr>
              <a:lnSpc>
                <a:spcPct val="115000"/>
              </a:lnSpc>
            </a:pPr>
            <a:r>
              <a:rPr lang="en-GB" sz="3600" b="1" dirty="0">
                <a:solidFill>
                  <a:srgbClr val="000000"/>
                </a:solidFill>
              </a:rPr>
              <a:t>Task Team on Tsunami Ready</a:t>
            </a:r>
          </a:p>
        </p:txBody>
      </p:sp>
      <p:pic>
        <p:nvPicPr>
          <p:cNvPr id="15" name="Picture 14" descr="A picture containing text, orange, room, gambling house&#10;&#10;Description automatically generated">
            <a:extLst>
              <a:ext uri="{FF2B5EF4-FFF2-40B4-BE49-F238E27FC236}">
                <a16:creationId xmlns:a16="http://schemas.microsoft.com/office/drawing/2014/main" xmlns="" id="{9A8CBB35-668D-2D56-E3D2-90334D493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800" y="4234154"/>
            <a:ext cx="1905000" cy="1905000"/>
          </a:xfrm>
          <a:prstGeom prst="rect">
            <a:avLst/>
          </a:prstGeom>
        </p:spPr>
      </p:pic>
      <p:pic>
        <p:nvPicPr>
          <p:cNvPr id="17" name="Picture 16" descr="Logo&#10;&#10;Description automatically generated">
            <a:extLst>
              <a:ext uri="{FF2B5EF4-FFF2-40B4-BE49-F238E27FC236}">
                <a16:creationId xmlns:a16="http://schemas.microsoft.com/office/drawing/2014/main" xmlns="" id="{FB00E569-362D-0369-794A-89C05A9658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16" t="4147" r="2286" b="4839"/>
          <a:stretch/>
        </p:blipFill>
        <p:spPr>
          <a:xfrm>
            <a:off x="8082650" y="2226324"/>
            <a:ext cx="3837301" cy="1481430"/>
          </a:xfrm>
          <a:prstGeom prst="rect">
            <a:avLst/>
          </a:prstGeom>
          <a:ln>
            <a:noFill/>
          </a:ln>
        </p:spPr>
      </p:pic>
      <p:pic>
        <p:nvPicPr>
          <p:cNvPr id="23" name="Picture 22" descr="A black and white logo&#10;&#10;Description automatically generated with medium confidence">
            <a:extLst>
              <a:ext uri="{FF2B5EF4-FFF2-40B4-BE49-F238E27FC236}">
                <a16:creationId xmlns:a16="http://schemas.microsoft.com/office/drawing/2014/main" xmlns="" id="{54B9F4E7-777C-A74D-F521-84974BBACB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54" y="114742"/>
            <a:ext cx="2181802" cy="459711"/>
          </a:xfrm>
          <a:prstGeom prst="rect">
            <a:avLst/>
          </a:prstGeom>
        </p:spPr>
      </p:pic>
    </p:spTree>
    <p:extLst>
      <p:ext uri="{BB962C8B-B14F-4D97-AF65-F5344CB8AC3E}">
        <p14:creationId xmlns:p14="http://schemas.microsoft.com/office/powerpoint/2010/main" val="744594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AD4D5B2A-006B-628E-C17A-ED6087D20070}"/>
              </a:ext>
            </a:extLst>
          </p:cNvPr>
          <p:cNvSpPr txBox="1"/>
          <p:nvPr/>
        </p:nvSpPr>
        <p:spPr>
          <a:xfrm>
            <a:off x="833121" y="3387288"/>
            <a:ext cx="9530610" cy="1282402"/>
          </a:xfrm>
          <a:prstGeom prst="rect">
            <a:avLst/>
          </a:prstGeom>
          <a:solidFill>
            <a:schemeClr val="tx2">
              <a:lumMod val="60000"/>
              <a:lumOff val="40000"/>
            </a:schemeClr>
          </a:solidFill>
        </p:spPr>
        <p:txBody>
          <a:bodyPr wrap="square">
            <a:spAutoFit/>
          </a:bodyPr>
          <a:lstStyle/>
          <a:p>
            <a:pPr marL="358775" indent="-358775" algn="just">
              <a:spcAft>
                <a:spcPts val="800"/>
              </a:spcAft>
              <a:tabLst>
                <a:tab pos="6751320" algn="l"/>
                <a:tab pos="6931025" algn="dec"/>
              </a:tabLst>
            </a:pPr>
            <a:r>
              <a:rPr lang="en-US" sz="1600" dirty="0">
                <a:solidFill>
                  <a:schemeClr val="bg1"/>
                </a:solidFill>
                <a:cs typeface="Arial" panose="020B0604020202020204" pitchFamily="34" charset="0"/>
              </a:rPr>
              <a:t>2a) A jointly </a:t>
            </a:r>
            <a:r>
              <a:rPr lang="en-US" sz="1600" b="1" dirty="0">
                <a:solidFill>
                  <a:schemeClr val="bg1"/>
                </a:solidFill>
                <a:cs typeface="Arial" panose="020B0604020202020204" pitchFamily="34" charset="0"/>
              </a:rPr>
              <a:t>monitoring</a:t>
            </a:r>
            <a:r>
              <a:rPr lang="en-US" sz="1600" dirty="0">
                <a:solidFill>
                  <a:schemeClr val="bg1"/>
                </a:solidFill>
                <a:cs typeface="Arial" panose="020B0604020202020204" pitchFamily="34" charset="0"/>
              </a:rPr>
              <a:t> is being carried out between TT-TR and Tsunami Resilience Section (TRS) Tech. Secretariat and CoastWAVE project coordinator.</a:t>
            </a:r>
          </a:p>
          <a:p>
            <a:pPr marL="358775" indent="-358775" algn="just">
              <a:spcAft>
                <a:spcPts val="800"/>
              </a:spcAft>
              <a:tabLst>
                <a:tab pos="6751320" algn="l"/>
                <a:tab pos="6931025" algn="dec"/>
              </a:tabLst>
            </a:pPr>
            <a:r>
              <a:rPr lang="en-US" sz="1600" dirty="0">
                <a:solidFill>
                  <a:schemeClr val="bg1"/>
                </a:solidFill>
                <a:cs typeface="Arial" panose="020B0604020202020204" pitchFamily="34" charset="0"/>
              </a:rPr>
              <a:t>2b) Two dedicated </a:t>
            </a:r>
            <a:r>
              <a:rPr lang="en-US" sz="1600" b="1" dirty="0">
                <a:solidFill>
                  <a:schemeClr val="bg1"/>
                </a:solidFill>
                <a:cs typeface="Arial" panose="020B0604020202020204" pitchFamily="34" charset="0"/>
              </a:rPr>
              <a:t>coordination meetings</a:t>
            </a:r>
            <a:r>
              <a:rPr lang="en-US" sz="1600" dirty="0">
                <a:solidFill>
                  <a:schemeClr val="bg1"/>
                </a:solidFill>
                <a:cs typeface="Arial" panose="020B0604020202020204" pitchFamily="34" charset="0"/>
              </a:rPr>
              <a:t> were held in Nov. 2022 and March 2023 between WG 4 and TT-TR.</a:t>
            </a:r>
            <a:endParaRPr lang="en-US" sz="1600" b="1" dirty="0">
              <a:solidFill>
                <a:schemeClr val="bg1"/>
              </a:solidFill>
              <a:cs typeface="Arial" panose="020B0604020202020204" pitchFamily="34" charset="0"/>
            </a:endParaRPr>
          </a:p>
          <a:p>
            <a:pPr marL="358775" algn="just">
              <a:spcAft>
                <a:spcPts val="800"/>
              </a:spcAft>
              <a:tabLst>
                <a:tab pos="6751320" algn="l"/>
                <a:tab pos="6931025" algn="dec"/>
              </a:tabLst>
            </a:pPr>
            <a:r>
              <a:rPr lang="en-US" sz="1600" b="1" dirty="0">
                <a:solidFill>
                  <a:schemeClr val="bg1"/>
                </a:solidFill>
                <a:cs typeface="Arial" panose="020B0604020202020204" pitchFamily="34" charset="0"/>
              </a:rPr>
              <a:t>Annual coordination meeting </a:t>
            </a:r>
            <a:r>
              <a:rPr lang="en-US" sz="1600" dirty="0">
                <a:solidFill>
                  <a:schemeClr val="bg1"/>
                </a:solidFill>
                <a:cs typeface="Arial" panose="020B0604020202020204" pitchFamily="34" charset="0"/>
              </a:rPr>
              <a:t>with TT-TR, WG4 and TRS Tech. Secretariat held in March 2023.</a:t>
            </a:r>
            <a:endParaRPr lang="en-US" sz="1600" i="1" dirty="0">
              <a:solidFill>
                <a:schemeClr val="bg1">
                  <a:lumMod val="85000"/>
                </a:schemeClr>
              </a:solidFill>
              <a:cs typeface="Arial" panose="020B0604020202020204" pitchFamily="34" charset="0"/>
            </a:endParaRPr>
          </a:p>
        </p:txBody>
      </p:sp>
      <p:sp>
        <p:nvSpPr>
          <p:cNvPr id="2" name="TextBox 1">
            <a:extLst>
              <a:ext uri="{FF2B5EF4-FFF2-40B4-BE49-F238E27FC236}">
                <a16:creationId xmlns:a16="http://schemas.microsoft.com/office/drawing/2014/main" xmlns="" id="{8F81B861-D8F7-5051-8006-03DAF5D1EC18}"/>
              </a:ext>
            </a:extLst>
          </p:cNvPr>
          <p:cNvSpPr txBox="1"/>
          <p:nvPr/>
        </p:nvSpPr>
        <p:spPr>
          <a:xfrm>
            <a:off x="833121" y="852541"/>
            <a:ext cx="7531060" cy="407035"/>
          </a:xfrm>
          <a:prstGeom prst="rect">
            <a:avLst/>
          </a:prstGeom>
          <a:noFill/>
        </p:spPr>
        <p:txBody>
          <a:bodyPr wrap="square">
            <a:spAutoFit/>
          </a:bodyPr>
          <a:lstStyle/>
          <a:p>
            <a:pPr>
              <a:lnSpc>
                <a:spcPct val="107000"/>
              </a:lnSpc>
              <a:spcAft>
                <a:spcPts val="300"/>
              </a:spcAft>
            </a:pPr>
            <a:r>
              <a:rPr lang="en-GB" sz="2000" b="1" dirty="0">
                <a:effectLst/>
                <a:ea typeface="Times New Roman" panose="02020603050405020304" pitchFamily="18" charset="0"/>
                <a:cs typeface="Times New Roman" panose="02020603050405020304" pitchFamily="18" charset="0"/>
              </a:rPr>
              <a:t>Task Team on Tsunami Ready: Plan of Action for 2022-2023</a:t>
            </a:r>
          </a:p>
        </p:txBody>
      </p:sp>
      <p:grpSp>
        <p:nvGrpSpPr>
          <p:cNvPr id="3" name="Group 2">
            <a:extLst>
              <a:ext uri="{FF2B5EF4-FFF2-40B4-BE49-F238E27FC236}">
                <a16:creationId xmlns:a16="http://schemas.microsoft.com/office/drawing/2014/main" xmlns="" id="{6112E952-606D-E7EF-6412-EF1DD4EAF5E1}"/>
              </a:ext>
            </a:extLst>
          </p:cNvPr>
          <p:cNvGrpSpPr/>
          <p:nvPr/>
        </p:nvGrpSpPr>
        <p:grpSpPr>
          <a:xfrm>
            <a:off x="0" y="0"/>
            <a:ext cx="12192000" cy="787563"/>
            <a:chOff x="0" y="0"/>
            <a:chExt cx="12192000" cy="787563"/>
          </a:xfrm>
        </p:grpSpPr>
        <p:sp>
          <p:nvSpPr>
            <p:cNvPr id="4" name="TextBox 3">
              <a:extLst>
                <a:ext uri="{FF2B5EF4-FFF2-40B4-BE49-F238E27FC236}">
                  <a16:creationId xmlns:a16="http://schemas.microsoft.com/office/drawing/2014/main" xmlns="" id="{77050BAD-B868-F226-15D9-579143AF2A14}"/>
                </a:ext>
              </a:extLst>
            </p:cNvPr>
            <p:cNvSpPr txBox="1"/>
            <p:nvPr/>
          </p:nvSpPr>
          <p:spPr>
            <a:xfrm>
              <a:off x="0" y="0"/>
              <a:ext cx="12192000" cy="786114"/>
            </a:xfrm>
            <a:prstGeom prst="rect">
              <a:avLst/>
            </a:prstGeom>
            <a:gradFill flip="none" rotWithShape="1">
              <a:gsLst>
                <a:gs pos="100000">
                  <a:srgbClr val="333F50"/>
                </a:gs>
                <a:gs pos="15000">
                  <a:srgbClr val="8295B0"/>
                </a:gs>
                <a:gs pos="50000">
                  <a:srgbClr val="46566E"/>
                </a:gs>
              </a:gsLst>
              <a:lin ang="10800000" scaled="1"/>
              <a:tileRect/>
            </a:gradFill>
          </p:spPr>
          <p:txBody>
            <a:bodyPr wrap="square" lIns="360000" tIns="36000" rIns="396000" anchor="ctr" anchorCtr="0">
              <a:noAutofit/>
            </a:bodyPr>
            <a:lstStyle/>
            <a:p>
              <a:pPr marL="95250" lvl="1" indent="0"/>
              <a:r>
                <a:rPr lang="es-ES" sz="2400" i="0" u="none" strike="noStrike" baseline="0" dirty="0">
                  <a:solidFill>
                    <a:schemeClr val="bg1"/>
                  </a:solidFill>
                </a:rPr>
                <a:t>ICG NEAMTWS </a:t>
              </a:r>
              <a:r>
                <a:rPr lang="es-ES" sz="2400" dirty="0">
                  <a:solidFill>
                    <a:schemeClr val="bg1"/>
                  </a:solidFill>
                </a:rPr>
                <a:t>TASK TEAM TSUNAMI READY			</a:t>
              </a:r>
              <a:r>
                <a:rPr lang="es-ES" sz="2400" b="1" dirty="0">
                  <a:solidFill>
                    <a:schemeClr val="bg1"/>
                  </a:solidFill>
                </a:rPr>
                <a:t>ACTIVITIES DEVELOPED</a:t>
              </a:r>
              <a:endParaRPr lang="es-ES" sz="2000" b="1" dirty="0">
                <a:solidFill>
                  <a:schemeClr val="bg1"/>
                </a:solidFill>
              </a:endParaRPr>
            </a:p>
          </p:txBody>
        </p:sp>
        <p:pic>
          <p:nvPicPr>
            <p:cNvPr id="5" name="Picture 4" descr="Shape&#10;&#10;Description automatically generated with low confidence">
              <a:extLst>
                <a:ext uri="{FF2B5EF4-FFF2-40B4-BE49-F238E27FC236}">
                  <a16:creationId xmlns:a16="http://schemas.microsoft.com/office/drawing/2014/main" xmlns="" id="{FB52A781-2FA8-F941-F7FC-1EAE521054DB}"/>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grpSp>
      <p:graphicFrame>
        <p:nvGraphicFramePr>
          <p:cNvPr id="6" name="Table 5">
            <a:extLst>
              <a:ext uri="{FF2B5EF4-FFF2-40B4-BE49-F238E27FC236}">
                <a16:creationId xmlns:a16="http://schemas.microsoft.com/office/drawing/2014/main" xmlns="" id="{50AF2371-B098-727D-D49B-5F79E6814B9E}"/>
              </a:ext>
            </a:extLst>
          </p:cNvPr>
          <p:cNvGraphicFramePr>
            <a:graphicFrameLocks noGrp="1"/>
          </p:cNvGraphicFramePr>
          <p:nvPr>
            <p:extLst>
              <p:ext uri="{D42A27DB-BD31-4B8C-83A1-F6EECF244321}">
                <p14:modId xmlns:p14="http://schemas.microsoft.com/office/powerpoint/2010/main" val="3189792789"/>
              </p:ext>
            </p:extLst>
          </p:nvPr>
        </p:nvGraphicFramePr>
        <p:xfrm>
          <a:off x="838199" y="1513895"/>
          <a:ext cx="9530610" cy="1643888"/>
        </p:xfrm>
        <a:graphic>
          <a:graphicData uri="http://schemas.openxmlformats.org/drawingml/2006/table">
            <a:tbl>
              <a:tblPr firstRow="1" firstCol="1" bandRow="1" bandCol="1"/>
              <a:tblGrid>
                <a:gridCol w="363456">
                  <a:extLst>
                    <a:ext uri="{9D8B030D-6E8A-4147-A177-3AD203B41FA5}">
                      <a16:colId xmlns:a16="http://schemas.microsoft.com/office/drawing/2014/main" xmlns="" val="2203741083"/>
                    </a:ext>
                  </a:extLst>
                </a:gridCol>
                <a:gridCol w="3025249">
                  <a:extLst>
                    <a:ext uri="{9D8B030D-6E8A-4147-A177-3AD203B41FA5}">
                      <a16:colId xmlns:a16="http://schemas.microsoft.com/office/drawing/2014/main" xmlns="" val="2172505137"/>
                    </a:ext>
                  </a:extLst>
                </a:gridCol>
                <a:gridCol w="6141905">
                  <a:extLst>
                    <a:ext uri="{9D8B030D-6E8A-4147-A177-3AD203B41FA5}">
                      <a16:colId xmlns:a16="http://schemas.microsoft.com/office/drawing/2014/main" xmlns="" val="2272628267"/>
                    </a:ext>
                  </a:extLst>
                </a:gridCol>
              </a:tblGrid>
              <a:tr h="0">
                <a:tc gridSpan="2">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hMerge="1">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Activity</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extLst>
                  <a:ext uri="{0D108BD9-81ED-4DB2-BD59-A6C34878D82A}">
                    <a16:rowId xmlns:a16="http://schemas.microsoft.com/office/drawing/2014/main" xmlns="" val="3539488875"/>
                  </a:ext>
                </a:extLst>
              </a:tr>
              <a:tr h="575677">
                <a:tc rowSpan="2">
                  <a:txBody>
                    <a:bodyPr/>
                    <a:lstStyle/>
                    <a:p>
                      <a:pPr algn="ctr">
                        <a:lnSpc>
                          <a:spcPct val="107000"/>
                        </a:lnSpc>
                        <a:spcAft>
                          <a:spcPts val="800"/>
                        </a:spcAft>
                      </a:pPr>
                      <a:r>
                        <a:rPr lang="es-ES" sz="1600"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Promote</a:t>
                      </a:r>
                      <a:r>
                        <a:rPr lang="en-GB" sz="1600" dirty="0">
                          <a:effectLst/>
                          <a:latin typeface="Calibri" panose="020F0502020204030204" pitchFamily="34" charset="0"/>
                          <a:ea typeface="Times New Roman" panose="02020603050405020304" pitchFamily="18" charset="0"/>
                          <a:cs typeface="Calibri" panose="020F0502020204030204" pitchFamily="34" charset="0"/>
                        </a:rPr>
                        <a:t> community preparedness.</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Support</a:t>
                      </a:r>
                      <a:r>
                        <a:rPr lang="en-GB" sz="1600" dirty="0">
                          <a:effectLst/>
                          <a:latin typeface="Calibri" panose="020F0502020204030204" pitchFamily="34" charset="0"/>
                          <a:ea typeface="Times New Roman" panose="02020603050405020304" pitchFamily="18" charset="0"/>
                          <a:cs typeface="Calibri" panose="020F0502020204030204" pitchFamily="34" charset="0"/>
                        </a:rPr>
                        <a:t> and promote Tsunami Ready programme in NEAM region. </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0" dirty="0">
                          <a:effectLst/>
                          <a:latin typeface="Calibri" panose="020F0502020204030204" pitchFamily="34" charset="0"/>
                          <a:ea typeface="Times New Roman" panose="02020603050405020304" pitchFamily="18" charset="0"/>
                          <a:cs typeface="Calibri" panose="020F0502020204030204" pitchFamily="34" charset="0"/>
                        </a:rPr>
                        <a:t>a) Monitoring of TR pilot projects in NEAM area.</a:t>
                      </a:r>
                      <a:endParaRPr lang="es-E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67530584"/>
                  </a:ext>
                </a:extLst>
              </a:tr>
              <a:tr h="208262">
                <a:tc vMerge="1">
                  <a:txBody>
                    <a:bodyPr/>
                    <a:lstStyle/>
                    <a:p>
                      <a:endParaRPr lang="es-ES"/>
                    </a:p>
                  </a:txBody>
                  <a:tcPr/>
                </a:tc>
                <a:tc vMerge="1">
                  <a:txBody>
                    <a:bodyPr/>
                    <a:lstStyle/>
                    <a:p>
                      <a:endParaRPr lang="es-ES"/>
                    </a:p>
                  </a:txBody>
                  <a:tcPr/>
                </a:tc>
                <a:tc>
                  <a:txBody>
                    <a:bodyPr/>
                    <a:lstStyle/>
                    <a:p>
                      <a:pPr>
                        <a:lnSpc>
                          <a:spcPct val="107000"/>
                        </a:lnSpc>
                        <a:spcAft>
                          <a:spcPts val="800"/>
                        </a:spcAft>
                      </a:pPr>
                      <a:r>
                        <a:rPr lang="en-GB" sz="1600" dirty="0">
                          <a:effectLst/>
                          <a:latin typeface="Calibri" panose="020F0502020204030204" pitchFamily="34" charset="0"/>
                          <a:ea typeface="Times New Roman" panose="02020603050405020304" pitchFamily="18" charset="0"/>
                          <a:cs typeface="Calibri" panose="020F0502020204030204" pitchFamily="34" charset="0"/>
                        </a:rPr>
                        <a:t>b) Interact with the WG4 group and foster its activities.</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9313499"/>
                  </a:ext>
                </a:extLst>
              </a:tr>
            </a:tbl>
          </a:graphicData>
        </a:graphic>
      </p:graphicFrame>
      <p:sp>
        <p:nvSpPr>
          <p:cNvPr id="14" name="TextBox 13">
            <a:extLst>
              <a:ext uri="{FF2B5EF4-FFF2-40B4-BE49-F238E27FC236}">
                <a16:creationId xmlns:a16="http://schemas.microsoft.com/office/drawing/2014/main" xmlns="" id="{551EA607-CA52-8966-A05A-AF3B06C199C9}"/>
              </a:ext>
            </a:extLst>
          </p:cNvPr>
          <p:cNvSpPr txBox="1"/>
          <p:nvPr/>
        </p:nvSpPr>
        <p:spPr>
          <a:xfrm>
            <a:off x="833121" y="6073714"/>
            <a:ext cx="9530610" cy="584775"/>
          </a:xfrm>
          <a:prstGeom prst="rect">
            <a:avLst/>
          </a:prstGeom>
          <a:solidFill>
            <a:srgbClr val="FFC000"/>
          </a:solidFill>
        </p:spPr>
        <p:txBody>
          <a:bodyPr wrap="square" rtlCol="0">
            <a:spAutoFit/>
          </a:bodyPr>
          <a:lstStyle/>
          <a:p>
            <a:r>
              <a:rPr lang="en-US" sz="1600" dirty="0"/>
              <a:t>For the next intersessional period, the organization of </a:t>
            </a:r>
            <a:r>
              <a:rPr lang="en-US" sz="1600" b="1" dirty="0"/>
              <a:t>at least one annual activity</a:t>
            </a:r>
            <a:r>
              <a:rPr lang="en-US" sz="1600" dirty="0"/>
              <a:t> for the promotion of the TRRP in NEAM should be incorporated into the PoA.</a:t>
            </a:r>
            <a:endParaRPr lang="es-ES" sz="1600" dirty="0"/>
          </a:p>
        </p:txBody>
      </p:sp>
      <p:sp>
        <p:nvSpPr>
          <p:cNvPr id="15" name="TextBox 14">
            <a:extLst>
              <a:ext uri="{FF2B5EF4-FFF2-40B4-BE49-F238E27FC236}">
                <a16:creationId xmlns:a16="http://schemas.microsoft.com/office/drawing/2014/main" xmlns="" id="{B7FD2B23-361E-FB1D-2216-DBA745BBC9FD}"/>
              </a:ext>
            </a:extLst>
          </p:cNvPr>
          <p:cNvSpPr txBox="1"/>
          <p:nvPr/>
        </p:nvSpPr>
        <p:spPr>
          <a:xfrm>
            <a:off x="833121" y="5363344"/>
            <a:ext cx="9530610" cy="584775"/>
          </a:xfrm>
          <a:prstGeom prst="rect">
            <a:avLst/>
          </a:prstGeom>
          <a:solidFill>
            <a:srgbClr val="FFC000"/>
          </a:solidFill>
        </p:spPr>
        <p:txBody>
          <a:bodyPr wrap="square" rtlCol="0">
            <a:spAutoFit/>
          </a:bodyPr>
          <a:lstStyle/>
          <a:p>
            <a:r>
              <a:rPr lang="en-US" sz="1600" dirty="0"/>
              <a:t>It is recommended to re-send </a:t>
            </a:r>
            <a:r>
              <a:rPr lang="en-US" sz="1600" b="1" dirty="0"/>
              <a:t>IOC Circular letter should </a:t>
            </a:r>
            <a:r>
              <a:rPr lang="en-US" sz="1600" dirty="0"/>
              <a:t>to TNCs to request </a:t>
            </a:r>
            <a:r>
              <a:rPr lang="en-US" sz="1600" b="1" dirty="0"/>
              <a:t>candidates for Tsunami Ready </a:t>
            </a:r>
            <a:r>
              <a:rPr lang="en-US" sz="1600" dirty="0"/>
              <a:t>Programme.</a:t>
            </a:r>
          </a:p>
        </p:txBody>
      </p:sp>
      <p:sp>
        <p:nvSpPr>
          <p:cNvPr id="17" name="TextBox 16">
            <a:extLst>
              <a:ext uri="{FF2B5EF4-FFF2-40B4-BE49-F238E27FC236}">
                <a16:creationId xmlns:a16="http://schemas.microsoft.com/office/drawing/2014/main" xmlns="" id="{6408206F-50A8-5CBD-447F-C8F7061536FF}"/>
              </a:ext>
            </a:extLst>
          </p:cNvPr>
          <p:cNvSpPr txBox="1"/>
          <p:nvPr/>
        </p:nvSpPr>
        <p:spPr>
          <a:xfrm>
            <a:off x="833121" y="4899195"/>
            <a:ext cx="9530610" cy="338554"/>
          </a:xfrm>
          <a:prstGeom prst="rect">
            <a:avLst/>
          </a:prstGeom>
          <a:solidFill>
            <a:srgbClr val="FFC000"/>
          </a:solidFill>
        </p:spPr>
        <p:txBody>
          <a:bodyPr wrap="square" rtlCol="0">
            <a:spAutoFit/>
          </a:bodyPr>
          <a:lstStyle/>
          <a:p>
            <a:r>
              <a:rPr lang="en-US" sz="1600" dirty="0"/>
              <a:t>It is suggested to establish two annual </a:t>
            </a:r>
            <a:r>
              <a:rPr lang="en-US" sz="1600" b="1" dirty="0"/>
              <a:t>coordination meetings </a:t>
            </a:r>
            <a:r>
              <a:rPr lang="en-US" sz="1600" dirty="0"/>
              <a:t>between TT-TR, WG4 and TRS Tech. Secretariat .</a:t>
            </a:r>
          </a:p>
        </p:txBody>
      </p:sp>
    </p:spTree>
    <p:extLst>
      <p:ext uri="{BB962C8B-B14F-4D97-AF65-F5344CB8AC3E}">
        <p14:creationId xmlns:p14="http://schemas.microsoft.com/office/powerpoint/2010/main" val="2008237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37E5958-A15C-2BB6-8D65-7FCB361F0DB7}"/>
              </a:ext>
            </a:extLst>
          </p:cNvPr>
          <p:cNvSpPr txBox="1"/>
          <p:nvPr/>
        </p:nvSpPr>
        <p:spPr>
          <a:xfrm>
            <a:off x="833121" y="852541"/>
            <a:ext cx="7531060" cy="407035"/>
          </a:xfrm>
          <a:prstGeom prst="rect">
            <a:avLst/>
          </a:prstGeom>
          <a:noFill/>
        </p:spPr>
        <p:txBody>
          <a:bodyPr wrap="square">
            <a:spAutoFit/>
          </a:bodyPr>
          <a:lstStyle/>
          <a:p>
            <a:pPr>
              <a:lnSpc>
                <a:spcPct val="107000"/>
              </a:lnSpc>
              <a:spcAft>
                <a:spcPts val="300"/>
              </a:spcAft>
            </a:pPr>
            <a:r>
              <a:rPr lang="en-GB" sz="2000" b="1" dirty="0">
                <a:effectLst/>
                <a:ea typeface="Times New Roman" panose="02020603050405020304" pitchFamily="18" charset="0"/>
                <a:cs typeface="Times New Roman" panose="02020603050405020304" pitchFamily="18" charset="0"/>
              </a:rPr>
              <a:t>Task Team on Tsunami Ready: Plan of Action for 2022-2023</a:t>
            </a:r>
            <a:endParaRPr lang="es-ES" sz="1600" dirty="0">
              <a:effectLst/>
              <a:ea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xmlns="" id="{4D6292D8-F0B8-F134-D10D-1F8670F9E641}"/>
              </a:ext>
            </a:extLst>
          </p:cNvPr>
          <p:cNvGrpSpPr/>
          <p:nvPr/>
        </p:nvGrpSpPr>
        <p:grpSpPr>
          <a:xfrm>
            <a:off x="0" y="0"/>
            <a:ext cx="12192000" cy="787563"/>
            <a:chOff x="0" y="0"/>
            <a:chExt cx="12192000" cy="787563"/>
          </a:xfrm>
        </p:grpSpPr>
        <p:sp>
          <p:nvSpPr>
            <p:cNvPr id="4" name="TextBox 3">
              <a:extLst>
                <a:ext uri="{FF2B5EF4-FFF2-40B4-BE49-F238E27FC236}">
                  <a16:creationId xmlns:a16="http://schemas.microsoft.com/office/drawing/2014/main" xmlns="" id="{DC712333-363D-DA71-E97C-F529CAE7B8BC}"/>
                </a:ext>
              </a:extLst>
            </p:cNvPr>
            <p:cNvSpPr txBox="1"/>
            <p:nvPr/>
          </p:nvSpPr>
          <p:spPr>
            <a:xfrm>
              <a:off x="0" y="0"/>
              <a:ext cx="12192000" cy="786114"/>
            </a:xfrm>
            <a:prstGeom prst="rect">
              <a:avLst/>
            </a:prstGeom>
            <a:gradFill flip="none" rotWithShape="1">
              <a:gsLst>
                <a:gs pos="100000">
                  <a:srgbClr val="333F50"/>
                </a:gs>
                <a:gs pos="15000">
                  <a:srgbClr val="8295B0"/>
                </a:gs>
                <a:gs pos="50000">
                  <a:srgbClr val="46566E"/>
                </a:gs>
              </a:gsLst>
              <a:lin ang="10800000" scaled="1"/>
              <a:tileRect/>
            </a:gradFill>
          </p:spPr>
          <p:txBody>
            <a:bodyPr wrap="square" lIns="360000" tIns="36000" rIns="396000" anchor="ctr" anchorCtr="0">
              <a:noAutofit/>
            </a:bodyPr>
            <a:lstStyle/>
            <a:p>
              <a:pPr marL="95250" lvl="1" indent="0"/>
              <a:r>
                <a:rPr lang="es-ES" sz="2400" i="0" u="none" strike="noStrike" baseline="0" dirty="0">
                  <a:solidFill>
                    <a:schemeClr val="bg1"/>
                  </a:solidFill>
                </a:rPr>
                <a:t>ICG NEAMTWS </a:t>
              </a:r>
              <a:r>
                <a:rPr lang="es-ES" sz="2400" dirty="0">
                  <a:solidFill>
                    <a:schemeClr val="bg1"/>
                  </a:solidFill>
                </a:rPr>
                <a:t>TASK TEAM TSUNAMI READY			</a:t>
              </a:r>
              <a:r>
                <a:rPr lang="es-ES" sz="2400" b="1" dirty="0">
                  <a:solidFill>
                    <a:schemeClr val="bg1"/>
                  </a:solidFill>
                </a:rPr>
                <a:t>ACTIVITIES DEVELOPED</a:t>
              </a:r>
              <a:endParaRPr lang="es-ES" sz="2000" b="1" dirty="0">
                <a:solidFill>
                  <a:schemeClr val="bg1"/>
                </a:solidFill>
              </a:endParaRPr>
            </a:p>
          </p:txBody>
        </p:sp>
        <p:pic>
          <p:nvPicPr>
            <p:cNvPr id="5" name="Picture 4" descr="Shape&#10;&#10;Description automatically generated with low confidence">
              <a:extLst>
                <a:ext uri="{FF2B5EF4-FFF2-40B4-BE49-F238E27FC236}">
                  <a16:creationId xmlns:a16="http://schemas.microsoft.com/office/drawing/2014/main" xmlns="" id="{3872BB82-9B40-406F-8275-31139A06332D}"/>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grpSp>
      <p:graphicFrame>
        <p:nvGraphicFramePr>
          <p:cNvPr id="13" name="Table 12">
            <a:extLst>
              <a:ext uri="{FF2B5EF4-FFF2-40B4-BE49-F238E27FC236}">
                <a16:creationId xmlns:a16="http://schemas.microsoft.com/office/drawing/2014/main" xmlns="" id="{B473FA4E-763E-0ADC-7309-CBFA5CF3DBD8}"/>
              </a:ext>
            </a:extLst>
          </p:cNvPr>
          <p:cNvGraphicFramePr>
            <a:graphicFrameLocks noGrp="1"/>
          </p:cNvGraphicFramePr>
          <p:nvPr>
            <p:extLst>
              <p:ext uri="{D42A27DB-BD31-4B8C-83A1-F6EECF244321}">
                <p14:modId xmlns:p14="http://schemas.microsoft.com/office/powerpoint/2010/main" val="130694459"/>
              </p:ext>
            </p:extLst>
          </p:nvPr>
        </p:nvGraphicFramePr>
        <p:xfrm>
          <a:off x="833121" y="1531543"/>
          <a:ext cx="10556368" cy="2271459"/>
        </p:xfrm>
        <a:graphic>
          <a:graphicData uri="http://schemas.openxmlformats.org/drawingml/2006/table">
            <a:tbl>
              <a:tblPr firstRow="1" firstCol="1" bandRow="1" bandCol="1"/>
              <a:tblGrid>
                <a:gridCol w="490322">
                  <a:extLst>
                    <a:ext uri="{9D8B030D-6E8A-4147-A177-3AD203B41FA5}">
                      <a16:colId xmlns:a16="http://schemas.microsoft.com/office/drawing/2014/main" xmlns="" val="873658091"/>
                    </a:ext>
                  </a:extLst>
                </a:gridCol>
                <a:gridCol w="4081219">
                  <a:extLst>
                    <a:ext uri="{9D8B030D-6E8A-4147-A177-3AD203B41FA5}">
                      <a16:colId xmlns:a16="http://schemas.microsoft.com/office/drawing/2014/main" xmlns="" val="2036544874"/>
                    </a:ext>
                  </a:extLst>
                </a:gridCol>
                <a:gridCol w="5984827">
                  <a:extLst>
                    <a:ext uri="{9D8B030D-6E8A-4147-A177-3AD203B41FA5}">
                      <a16:colId xmlns:a16="http://schemas.microsoft.com/office/drawing/2014/main" xmlns="" val="1640581414"/>
                    </a:ext>
                  </a:extLst>
                </a:gridCol>
              </a:tblGrid>
              <a:tr h="0">
                <a:tc gridSpan="2">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hMerge="1">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Activity</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extLst>
                  <a:ext uri="{0D108BD9-81ED-4DB2-BD59-A6C34878D82A}">
                    <a16:rowId xmlns:a16="http://schemas.microsoft.com/office/drawing/2014/main" xmlns="" val="3955972637"/>
                  </a:ext>
                </a:extLst>
              </a:tr>
              <a:tr h="0">
                <a:tc>
                  <a:txBody>
                    <a:bodyPr/>
                    <a:lstStyle/>
                    <a:p>
                      <a:pPr algn="ctr">
                        <a:lnSpc>
                          <a:spcPct val="107000"/>
                        </a:lnSpc>
                        <a:spcAft>
                          <a:spcPts val="800"/>
                        </a:spcAft>
                      </a:pPr>
                      <a:r>
                        <a:rPr lang="es-ES" sz="1600" dirty="0">
                          <a:effectLst/>
                          <a:latin typeface="Calibri" panose="020F0502020204030204" pitchFamily="34" charset="0"/>
                          <a:ea typeface="Times New Roman" panose="02020603050405020304" pitchFamily="18"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Times New Roman" panose="02020603050405020304" pitchFamily="18" charset="0"/>
                          <a:cs typeface="Calibri" panose="020F0502020204030204" pitchFamily="34" charset="0"/>
                        </a:rPr>
                        <a:t>Encourage and support </a:t>
                      </a:r>
                      <a:r>
                        <a:rPr lang="en-GB" sz="1600" b="1" dirty="0">
                          <a:effectLst/>
                          <a:latin typeface="Calibri" panose="020F0502020204030204" pitchFamily="34" charset="0"/>
                          <a:ea typeface="Times New Roman" panose="02020603050405020304" pitchFamily="18" charset="0"/>
                          <a:cs typeface="Calibri" panose="020F0502020204030204" pitchFamily="34" charset="0"/>
                        </a:rPr>
                        <a:t>approval of NEAMTWS TR guidelines</a:t>
                      </a:r>
                      <a:r>
                        <a:rPr lang="en-GB" sz="1600" dirty="0">
                          <a:effectLst/>
                          <a:latin typeface="Calibri" panose="020F0502020204030204" pitchFamily="34" charset="0"/>
                          <a:ea typeface="Times New Roman" panose="02020603050405020304" pitchFamily="18" charset="0"/>
                          <a:cs typeface="Calibri" panose="020F0502020204030204" pitchFamily="34" charset="0"/>
                        </a:rPr>
                        <a:t>, as part of the downstream component of the ICG/NEAMTWS programme.</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3038" lvl="0" indent="-173038" algn="l" defTabSz="914400" rtl="0" eaLnBrk="1" latinLnBrk="0" hangingPunct="1">
                        <a:lnSpc>
                          <a:spcPct val="107000"/>
                        </a:lnSpc>
                        <a:spcAft>
                          <a:spcPts val="300"/>
                        </a:spcAft>
                        <a:buClr>
                          <a:srgbClr val="44546A"/>
                        </a:buClr>
                        <a:buSzPct val="100000"/>
                        <a:buFont typeface="+mj-lt"/>
                        <a:buAutoNum type="alphaLcParenR"/>
                      </a:pPr>
                      <a:r>
                        <a:rPr lang="en-GB" sz="15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Establish </a:t>
                      </a:r>
                      <a:r>
                        <a:rPr lang="en-GB" sz="15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communication with other ICGs TTs and WGs </a:t>
                      </a:r>
                      <a:r>
                        <a:rPr lang="en-GB" sz="15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related to </a:t>
                      </a:r>
                      <a:r>
                        <a:rPr lang="en-GB" sz="15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Tsunami Ready</a:t>
                      </a:r>
                      <a:r>
                        <a:rPr lang="en-GB" sz="15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to share/discuss knowledge, experiences and challenges.</a:t>
                      </a:r>
                    </a:p>
                    <a:p>
                      <a:pPr marL="173038" lvl="0" indent="-173038" algn="l" defTabSz="914400" rtl="0" eaLnBrk="1" latinLnBrk="0" hangingPunct="1">
                        <a:lnSpc>
                          <a:spcPct val="107000"/>
                        </a:lnSpc>
                        <a:spcAft>
                          <a:spcPts val="300"/>
                        </a:spcAft>
                        <a:buClr>
                          <a:srgbClr val="44546A"/>
                        </a:buClr>
                        <a:buSzPct val="100000"/>
                        <a:buFont typeface="+mj-lt"/>
                        <a:buAutoNum type="alphaLcParenR"/>
                      </a:pPr>
                      <a:r>
                        <a:rPr lang="en-GB" sz="15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Identify </a:t>
                      </a:r>
                      <a:r>
                        <a:rPr lang="en-GB" sz="15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critical points </a:t>
                      </a:r>
                      <a:r>
                        <a:rPr lang="en-GB" sz="15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(and promote solutions to address them) of TR guidelines.</a:t>
                      </a:r>
                      <a:endParaRPr lang="es-ES" sz="15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3038" lvl="0" indent="-173038" algn="l" defTabSz="914400" rtl="0" eaLnBrk="1" latinLnBrk="0" hangingPunct="1">
                        <a:lnSpc>
                          <a:spcPct val="107000"/>
                        </a:lnSpc>
                        <a:spcAft>
                          <a:spcPts val="300"/>
                        </a:spcAft>
                        <a:buClr>
                          <a:srgbClr val="44546A"/>
                        </a:buClr>
                        <a:buSzPct val="100000"/>
                        <a:buFont typeface="+mj-lt"/>
                        <a:buAutoNum type="alphaLcParenR"/>
                      </a:pPr>
                      <a:r>
                        <a:rPr lang="en-GB" sz="15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Identify </a:t>
                      </a:r>
                      <a:r>
                        <a:rPr lang="en-GB" sz="15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methodologies followed by each TR community </a:t>
                      </a:r>
                      <a:r>
                        <a:rPr lang="en-GB" sz="15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 promote discussion on them (e.g., to define inundation areas, to generate adequate maps addressing local particularities, to communicate to local stakeholders, on alert dissemination methodologies).</a:t>
                      </a:r>
                      <a:endParaRPr lang="es-E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4728873"/>
                  </a:ext>
                </a:extLst>
              </a:tr>
            </a:tbl>
          </a:graphicData>
        </a:graphic>
      </p:graphicFrame>
      <p:sp>
        <p:nvSpPr>
          <p:cNvPr id="14" name="TextBox 13">
            <a:extLst>
              <a:ext uri="{FF2B5EF4-FFF2-40B4-BE49-F238E27FC236}">
                <a16:creationId xmlns:a16="http://schemas.microsoft.com/office/drawing/2014/main" xmlns="" id="{28F24BB7-C87B-363D-51A3-1FDC8741070B}"/>
              </a:ext>
            </a:extLst>
          </p:cNvPr>
          <p:cNvSpPr txBox="1"/>
          <p:nvPr/>
        </p:nvSpPr>
        <p:spPr>
          <a:xfrm>
            <a:off x="833120" y="3911725"/>
            <a:ext cx="4592319" cy="2631490"/>
          </a:xfrm>
          <a:prstGeom prst="rect">
            <a:avLst/>
          </a:prstGeom>
          <a:solidFill>
            <a:schemeClr val="tx2">
              <a:lumMod val="60000"/>
              <a:lumOff val="40000"/>
            </a:schemeClr>
          </a:solidFill>
        </p:spPr>
        <p:txBody>
          <a:bodyPr wrap="square">
            <a:spAutoFit/>
          </a:bodyPr>
          <a:lstStyle/>
          <a:p>
            <a:pPr marL="358775" indent="-358775" algn="just">
              <a:spcAft>
                <a:spcPts val="600"/>
              </a:spcAft>
              <a:tabLst>
                <a:tab pos="6751320" algn="l"/>
                <a:tab pos="6931025" algn="dec"/>
              </a:tabLst>
            </a:pPr>
            <a:r>
              <a:rPr lang="en-US" sz="1600" dirty="0">
                <a:solidFill>
                  <a:schemeClr val="bg1"/>
                </a:solidFill>
                <a:cs typeface="Arial" panose="020B0604020202020204" pitchFamily="34" charset="0"/>
              </a:rPr>
              <a:t>3a) Contributions were made at the </a:t>
            </a:r>
            <a:r>
              <a:rPr lang="en-US" sz="1600" b="1" dirty="0">
                <a:solidFill>
                  <a:schemeClr val="bg1"/>
                </a:solidFill>
                <a:cs typeface="Arial" panose="020B0604020202020204" pitchFamily="34" charset="0"/>
              </a:rPr>
              <a:t>Inter ICG TOWS Task Team on  Disaster Management and Preparedness</a:t>
            </a:r>
            <a:r>
              <a:rPr lang="en-US" sz="1600" dirty="0">
                <a:solidFill>
                  <a:schemeClr val="bg1"/>
                </a:solidFill>
                <a:cs typeface="Arial" panose="020B0604020202020204" pitchFamily="34" charset="0"/>
              </a:rPr>
              <a:t> – IOC UNESCO 21 -22 Feb. 2022 and  27-28 Feb. 2023 (both attended online).</a:t>
            </a:r>
          </a:p>
          <a:p>
            <a:pPr marL="358775" indent="-358775" algn="just">
              <a:spcAft>
                <a:spcPts val="1200"/>
              </a:spcAft>
              <a:tabLst>
                <a:tab pos="6751320" algn="l"/>
                <a:tab pos="6931025" algn="dec"/>
              </a:tabLst>
            </a:pPr>
            <a:r>
              <a:rPr lang="en-US" sz="1600" dirty="0">
                <a:solidFill>
                  <a:schemeClr val="bg1"/>
                </a:solidFill>
                <a:cs typeface="Arial" panose="020B0604020202020204" pitchFamily="34" charset="0"/>
              </a:rPr>
              <a:t>3b,c) Work is in progress related to identifying </a:t>
            </a:r>
            <a:r>
              <a:rPr lang="en-US" sz="1600" b="1" dirty="0">
                <a:solidFill>
                  <a:schemeClr val="bg1"/>
                </a:solidFill>
                <a:cs typeface="Arial" panose="020B0604020202020204" pitchFamily="34" charset="0"/>
              </a:rPr>
              <a:t>Critical points </a:t>
            </a:r>
            <a:r>
              <a:rPr lang="en-US" sz="1600" dirty="0">
                <a:solidFill>
                  <a:schemeClr val="bg1"/>
                </a:solidFill>
                <a:cs typeface="Arial" panose="020B0604020202020204" pitchFamily="34" charset="0"/>
              </a:rPr>
              <a:t>based on current PRRT initiatives in NEAM countries and other ICGs, looking into solutions and </a:t>
            </a:r>
            <a:r>
              <a:rPr lang="en-US" sz="1600" b="1" dirty="0">
                <a:solidFill>
                  <a:schemeClr val="bg1"/>
                </a:solidFill>
                <a:cs typeface="Arial" panose="020B0604020202020204" pitchFamily="34" charset="0"/>
              </a:rPr>
              <a:t>methodologies</a:t>
            </a:r>
            <a:r>
              <a:rPr lang="en-US" sz="1600" dirty="0">
                <a:solidFill>
                  <a:schemeClr val="bg1"/>
                </a:solidFill>
                <a:cs typeface="Arial" panose="020B0604020202020204" pitchFamily="34" charset="0"/>
              </a:rPr>
              <a:t> followed by each PRRT community to address them, for further with the objective of promoting them.</a:t>
            </a:r>
          </a:p>
        </p:txBody>
      </p:sp>
      <p:pic>
        <p:nvPicPr>
          <p:cNvPr id="18" name="image4.png">
            <a:extLst>
              <a:ext uri="{FF2B5EF4-FFF2-40B4-BE49-F238E27FC236}">
                <a16:creationId xmlns:a16="http://schemas.microsoft.com/office/drawing/2014/main" xmlns="" id="{127EF79C-8DEE-05D9-A56E-82C73651C89A}"/>
              </a:ext>
            </a:extLst>
          </p:cNvPr>
          <p:cNvPicPr>
            <a:picLocks noChangeAspect="1"/>
          </p:cNvPicPr>
          <p:nvPr/>
        </p:nvPicPr>
        <p:blipFill>
          <a:blip r:embed="rId3"/>
          <a:srcRect/>
          <a:stretch>
            <a:fillRect/>
          </a:stretch>
        </p:blipFill>
        <p:spPr>
          <a:xfrm>
            <a:off x="6991961" y="4207781"/>
            <a:ext cx="4397528" cy="2600318"/>
          </a:xfrm>
          <a:prstGeom prst="rect">
            <a:avLst/>
          </a:prstGeom>
          <a:ln/>
        </p:spPr>
      </p:pic>
      <p:pic>
        <p:nvPicPr>
          <p:cNvPr id="19" name="Picture 18">
            <a:extLst>
              <a:ext uri="{FF2B5EF4-FFF2-40B4-BE49-F238E27FC236}">
                <a16:creationId xmlns:a16="http://schemas.microsoft.com/office/drawing/2014/main" xmlns="" id="{8B90ED22-A4A0-DEC7-B419-754C0CD13799}"/>
              </a:ext>
            </a:extLst>
          </p:cNvPr>
          <p:cNvPicPr>
            <a:picLocks noChangeAspect="1"/>
          </p:cNvPicPr>
          <p:nvPr/>
        </p:nvPicPr>
        <p:blipFill>
          <a:blip r:embed="rId4"/>
          <a:stretch>
            <a:fillRect/>
          </a:stretch>
        </p:blipFill>
        <p:spPr>
          <a:xfrm>
            <a:off x="5520637" y="4094605"/>
            <a:ext cx="3046639" cy="908613"/>
          </a:xfrm>
          <a:prstGeom prst="rect">
            <a:avLst/>
          </a:prstGeom>
          <a:solidFill>
            <a:schemeClr val="bg1">
              <a:alpha val="70000"/>
            </a:schemeClr>
          </a:solidFill>
        </p:spPr>
      </p:pic>
    </p:spTree>
    <p:extLst>
      <p:ext uri="{BB962C8B-B14F-4D97-AF65-F5344CB8AC3E}">
        <p14:creationId xmlns:p14="http://schemas.microsoft.com/office/powerpoint/2010/main" val="3096490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4D6292D8-F0B8-F134-D10D-1F8670F9E641}"/>
              </a:ext>
            </a:extLst>
          </p:cNvPr>
          <p:cNvGrpSpPr/>
          <p:nvPr/>
        </p:nvGrpSpPr>
        <p:grpSpPr>
          <a:xfrm>
            <a:off x="0" y="0"/>
            <a:ext cx="12192000" cy="787563"/>
            <a:chOff x="0" y="0"/>
            <a:chExt cx="12192000" cy="787563"/>
          </a:xfrm>
        </p:grpSpPr>
        <p:sp>
          <p:nvSpPr>
            <p:cNvPr id="4" name="TextBox 3">
              <a:extLst>
                <a:ext uri="{FF2B5EF4-FFF2-40B4-BE49-F238E27FC236}">
                  <a16:creationId xmlns:a16="http://schemas.microsoft.com/office/drawing/2014/main" xmlns="" id="{DC712333-363D-DA71-E97C-F529CAE7B8BC}"/>
                </a:ext>
              </a:extLst>
            </p:cNvPr>
            <p:cNvSpPr txBox="1"/>
            <p:nvPr/>
          </p:nvSpPr>
          <p:spPr>
            <a:xfrm>
              <a:off x="0" y="0"/>
              <a:ext cx="12192000" cy="786114"/>
            </a:xfrm>
            <a:prstGeom prst="rect">
              <a:avLst/>
            </a:prstGeom>
            <a:gradFill flip="none" rotWithShape="1">
              <a:gsLst>
                <a:gs pos="100000">
                  <a:srgbClr val="333F50"/>
                </a:gs>
                <a:gs pos="15000">
                  <a:srgbClr val="8295B0"/>
                </a:gs>
                <a:gs pos="50000">
                  <a:srgbClr val="46566E"/>
                </a:gs>
              </a:gsLst>
              <a:lin ang="10800000" scaled="1"/>
              <a:tileRect/>
            </a:gradFill>
          </p:spPr>
          <p:txBody>
            <a:bodyPr wrap="square" lIns="360000" tIns="36000" rIns="396000" anchor="ctr" anchorCtr="0">
              <a:noAutofit/>
            </a:bodyPr>
            <a:lstStyle/>
            <a:p>
              <a:pPr marL="95250" lvl="1" indent="0"/>
              <a:r>
                <a:rPr lang="es-ES" sz="2400" i="0" u="none" strike="noStrike" baseline="0" dirty="0">
                  <a:solidFill>
                    <a:schemeClr val="bg1"/>
                  </a:solidFill>
                </a:rPr>
                <a:t>ICG NEAMTWS </a:t>
              </a:r>
              <a:r>
                <a:rPr lang="es-ES" sz="2400" dirty="0">
                  <a:solidFill>
                    <a:schemeClr val="bg1"/>
                  </a:solidFill>
                </a:rPr>
                <a:t>TASK TEAM TSUNAMI READY			</a:t>
              </a:r>
              <a:r>
                <a:rPr lang="es-ES" sz="2400" b="1" dirty="0">
                  <a:solidFill>
                    <a:schemeClr val="bg1"/>
                  </a:solidFill>
                </a:rPr>
                <a:t>ACTIVITIES DEVELOPED</a:t>
              </a:r>
              <a:endParaRPr lang="es-ES" sz="2000" b="1" dirty="0">
                <a:solidFill>
                  <a:schemeClr val="bg1"/>
                </a:solidFill>
              </a:endParaRPr>
            </a:p>
          </p:txBody>
        </p:sp>
        <p:pic>
          <p:nvPicPr>
            <p:cNvPr id="5" name="Picture 4" descr="Shape&#10;&#10;Description automatically generated with low confidence">
              <a:extLst>
                <a:ext uri="{FF2B5EF4-FFF2-40B4-BE49-F238E27FC236}">
                  <a16:creationId xmlns:a16="http://schemas.microsoft.com/office/drawing/2014/main" xmlns="" id="{3872BB82-9B40-406F-8275-31139A06332D}"/>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grpSp>
      <p:sp>
        <p:nvSpPr>
          <p:cNvPr id="15" name="TextBox 14">
            <a:extLst>
              <a:ext uri="{FF2B5EF4-FFF2-40B4-BE49-F238E27FC236}">
                <a16:creationId xmlns:a16="http://schemas.microsoft.com/office/drawing/2014/main" xmlns="" id="{5B1866C6-B039-F82D-56CA-F135174CB29A}"/>
              </a:ext>
            </a:extLst>
          </p:cNvPr>
          <p:cNvSpPr txBox="1"/>
          <p:nvPr/>
        </p:nvSpPr>
        <p:spPr>
          <a:xfrm>
            <a:off x="833120" y="3902700"/>
            <a:ext cx="10587067" cy="1077218"/>
          </a:xfrm>
          <a:prstGeom prst="rect">
            <a:avLst/>
          </a:prstGeom>
          <a:solidFill>
            <a:srgbClr val="FFC000"/>
          </a:solidFill>
        </p:spPr>
        <p:txBody>
          <a:bodyPr wrap="square" rtlCol="0">
            <a:spAutoFit/>
          </a:bodyPr>
          <a:lstStyle/>
          <a:p>
            <a:pPr>
              <a:spcAft>
                <a:spcPts val="600"/>
              </a:spcAft>
            </a:pPr>
            <a:r>
              <a:rPr lang="en-US" sz="1600" dirty="0"/>
              <a:t>The guide MG74 is already approved. For next intersessional period, this objective should become “Based on the pioneering progress in the implementation of the TRRP in the NEAM region, identify critical points, possible solutions, the need to establish guidelines for the development of some indicators, and, if necessary and convenient, communicate the need to adapt MG74 to the NEAM region.”</a:t>
            </a:r>
            <a:endParaRPr lang="es-ES" sz="1600" dirty="0"/>
          </a:p>
        </p:txBody>
      </p:sp>
      <p:sp>
        <p:nvSpPr>
          <p:cNvPr id="16" name="TextBox 15">
            <a:extLst>
              <a:ext uri="{FF2B5EF4-FFF2-40B4-BE49-F238E27FC236}">
                <a16:creationId xmlns:a16="http://schemas.microsoft.com/office/drawing/2014/main" xmlns="" id="{29040B4B-219B-358F-3C2C-3A27663C0F01}"/>
              </a:ext>
            </a:extLst>
          </p:cNvPr>
          <p:cNvSpPr txBox="1"/>
          <p:nvPr/>
        </p:nvSpPr>
        <p:spPr>
          <a:xfrm>
            <a:off x="833121" y="5874001"/>
            <a:ext cx="10587066" cy="338554"/>
          </a:xfrm>
          <a:prstGeom prst="rect">
            <a:avLst/>
          </a:prstGeom>
          <a:solidFill>
            <a:srgbClr val="FFC000"/>
          </a:solidFill>
        </p:spPr>
        <p:txBody>
          <a:bodyPr wrap="square" rtlCol="0">
            <a:spAutoFit/>
          </a:bodyPr>
          <a:lstStyle/>
          <a:p>
            <a:r>
              <a:rPr lang="en-US" sz="1600" dirty="0"/>
              <a:t>It is recommended to establish regular interaction between </a:t>
            </a:r>
            <a:r>
              <a:rPr lang="en-US" sz="1600" b="1" dirty="0"/>
              <a:t>ICG/NEAMTWS TT-TR and other ICGs</a:t>
            </a:r>
            <a:r>
              <a:rPr lang="en-US" sz="1600" dirty="0"/>
              <a:t>.</a:t>
            </a:r>
            <a:endParaRPr lang="es-ES" sz="1600" dirty="0"/>
          </a:p>
        </p:txBody>
      </p:sp>
      <p:sp>
        <p:nvSpPr>
          <p:cNvPr id="17" name="TextBox 16">
            <a:extLst>
              <a:ext uri="{FF2B5EF4-FFF2-40B4-BE49-F238E27FC236}">
                <a16:creationId xmlns:a16="http://schemas.microsoft.com/office/drawing/2014/main" xmlns="" id="{0410EC18-4DC1-A28A-3836-416BF8978A7D}"/>
              </a:ext>
            </a:extLst>
          </p:cNvPr>
          <p:cNvSpPr txBox="1"/>
          <p:nvPr/>
        </p:nvSpPr>
        <p:spPr>
          <a:xfrm>
            <a:off x="833121" y="6284879"/>
            <a:ext cx="10587066" cy="338554"/>
          </a:xfrm>
          <a:prstGeom prst="rect">
            <a:avLst/>
          </a:prstGeom>
          <a:solidFill>
            <a:srgbClr val="FFC000"/>
          </a:solidFill>
        </p:spPr>
        <p:txBody>
          <a:bodyPr wrap="square" rtlCol="0">
            <a:spAutoFit/>
          </a:bodyPr>
          <a:lstStyle/>
          <a:p>
            <a:r>
              <a:rPr lang="en-US" sz="1600" dirty="0"/>
              <a:t>It is suggested that ICG/NEAMTWS </a:t>
            </a:r>
            <a:r>
              <a:rPr lang="en-US" sz="1600" b="1" dirty="0"/>
              <a:t>TT-TR</a:t>
            </a:r>
            <a:r>
              <a:rPr lang="en-US" sz="1600" dirty="0"/>
              <a:t> representatives attend to, at least as observers,</a:t>
            </a:r>
            <a:r>
              <a:rPr lang="en-US" sz="1600" b="1" dirty="0"/>
              <a:t> Inter ICG TOWS TT DMP meetings</a:t>
            </a:r>
            <a:r>
              <a:rPr lang="en-US" sz="1600" dirty="0"/>
              <a:t>.</a:t>
            </a:r>
          </a:p>
        </p:txBody>
      </p:sp>
      <p:sp>
        <p:nvSpPr>
          <p:cNvPr id="7" name="TextBox 6">
            <a:extLst>
              <a:ext uri="{FF2B5EF4-FFF2-40B4-BE49-F238E27FC236}">
                <a16:creationId xmlns:a16="http://schemas.microsoft.com/office/drawing/2014/main" xmlns="" id="{AA4B735A-B6E9-8B4F-E543-D50FDC25E457}"/>
              </a:ext>
            </a:extLst>
          </p:cNvPr>
          <p:cNvSpPr txBox="1"/>
          <p:nvPr/>
        </p:nvSpPr>
        <p:spPr>
          <a:xfrm>
            <a:off x="833121" y="852541"/>
            <a:ext cx="7531060" cy="407035"/>
          </a:xfrm>
          <a:prstGeom prst="rect">
            <a:avLst/>
          </a:prstGeom>
          <a:noFill/>
        </p:spPr>
        <p:txBody>
          <a:bodyPr wrap="square">
            <a:spAutoFit/>
          </a:bodyPr>
          <a:lstStyle/>
          <a:p>
            <a:pPr>
              <a:lnSpc>
                <a:spcPct val="107000"/>
              </a:lnSpc>
              <a:spcAft>
                <a:spcPts val="300"/>
              </a:spcAft>
            </a:pPr>
            <a:r>
              <a:rPr lang="en-GB" sz="2000" b="1" dirty="0">
                <a:effectLst/>
                <a:ea typeface="Times New Roman" panose="02020603050405020304" pitchFamily="18" charset="0"/>
                <a:cs typeface="Times New Roman" panose="02020603050405020304" pitchFamily="18" charset="0"/>
              </a:rPr>
              <a:t>Task Team on Tsunami Ready: Plan of Action for 2022-2023</a:t>
            </a:r>
            <a:endParaRPr lang="es-ES" sz="1600" dirty="0">
              <a:effectLst/>
              <a:ea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xmlns="" id="{698E3BE4-2E1B-A89B-64EA-1D49496C4411}"/>
              </a:ext>
            </a:extLst>
          </p:cNvPr>
          <p:cNvGraphicFramePr>
            <a:graphicFrameLocks noGrp="1"/>
          </p:cNvGraphicFramePr>
          <p:nvPr/>
        </p:nvGraphicFramePr>
        <p:xfrm>
          <a:off x="833121" y="1539036"/>
          <a:ext cx="10556368" cy="2271459"/>
        </p:xfrm>
        <a:graphic>
          <a:graphicData uri="http://schemas.openxmlformats.org/drawingml/2006/table">
            <a:tbl>
              <a:tblPr firstRow="1" firstCol="1" bandRow="1" bandCol="1"/>
              <a:tblGrid>
                <a:gridCol w="490322">
                  <a:extLst>
                    <a:ext uri="{9D8B030D-6E8A-4147-A177-3AD203B41FA5}">
                      <a16:colId xmlns:a16="http://schemas.microsoft.com/office/drawing/2014/main" xmlns="" val="873658091"/>
                    </a:ext>
                  </a:extLst>
                </a:gridCol>
                <a:gridCol w="4081219">
                  <a:extLst>
                    <a:ext uri="{9D8B030D-6E8A-4147-A177-3AD203B41FA5}">
                      <a16:colId xmlns:a16="http://schemas.microsoft.com/office/drawing/2014/main" xmlns="" val="2036544874"/>
                    </a:ext>
                  </a:extLst>
                </a:gridCol>
                <a:gridCol w="5984827">
                  <a:extLst>
                    <a:ext uri="{9D8B030D-6E8A-4147-A177-3AD203B41FA5}">
                      <a16:colId xmlns:a16="http://schemas.microsoft.com/office/drawing/2014/main" xmlns="" val="1640581414"/>
                    </a:ext>
                  </a:extLst>
                </a:gridCol>
              </a:tblGrid>
              <a:tr h="0">
                <a:tc gridSpan="2">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hMerge="1">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Activity</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extLst>
                  <a:ext uri="{0D108BD9-81ED-4DB2-BD59-A6C34878D82A}">
                    <a16:rowId xmlns:a16="http://schemas.microsoft.com/office/drawing/2014/main" xmlns="" val="3955972637"/>
                  </a:ext>
                </a:extLst>
              </a:tr>
              <a:tr h="0">
                <a:tc>
                  <a:txBody>
                    <a:bodyPr/>
                    <a:lstStyle/>
                    <a:p>
                      <a:pPr algn="ctr">
                        <a:lnSpc>
                          <a:spcPct val="107000"/>
                        </a:lnSpc>
                        <a:spcAft>
                          <a:spcPts val="800"/>
                        </a:spcAft>
                      </a:pPr>
                      <a:r>
                        <a:rPr lang="es-ES" sz="1600" dirty="0">
                          <a:effectLst/>
                          <a:latin typeface="Calibri" panose="020F0502020204030204" pitchFamily="34" charset="0"/>
                          <a:ea typeface="Times New Roman" panose="02020603050405020304" pitchFamily="18"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Times New Roman" panose="02020603050405020304" pitchFamily="18" charset="0"/>
                          <a:cs typeface="Calibri" panose="020F0502020204030204" pitchFamily="34" charset="0"/>
                        </a:rPr>
                        <a:t>Encourage and support </a:t>
                      </a:r>
                      <a:r>
                        <a:rPr lang="en-GB" sz="1600" b="1" dirty="0">
                          <a:effectLst/>
                          <a:latin typeface="Calibri" panose="020F0502020204030204" pitchFamily="34" charset="0"/>
                          <a:ea typeface="Times New Roman" panose="02020603050405020304" pitchFamily="18" charset="0"/>
                          <a:cs typeface="Calibri" panose="020F0502020204030204" pitchFamily="34" charset="0"/>
                        </a:rPr>
                        <a:t>approval of NEAMTWS TR guidelines</a:t>
                      </a:r>
                      <a:r>
                        <a:rPr lang="en-GB" sz="1600" dirty="0">
                          <a:effectLst/>
                          <a:latin typeface="Calibri" panose="020F0502020204030204" pitchFamily="34" charset="0"/>
                          <a:ea typeface="Times New Roman" panose="02020603050405020304" pitchFamily="18" charset="0"/>
                          <a:cs typeface="Calibri" panose="020F0502020204030204" pitchFamily="34" charset="0"/>
                        </a:rPr>
                        <a:t>, as part of the downstream component of the ICG/NEAMTWS programme.</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3038" lvl="0" indent="-173038" algn="l" defTabSz="914400" rtl="0" eaLnBrk="1" latinLnBrk="0" hangingPunct="1">
                        <a:lnSpc>
                          <a:spcPct val="107000"/>
                        </a:lnSpc>
                        <a:spcAft>
                          <a:spcPts val="300"/>
                        </a:spcAft>
                        <a:buClr>
                          <a:srgbClr val="44546A"/>
                        </a:buClr>
                        <a:buSzPct val="100000"/>
                        <a:buFont typeface="+mj-lt"/>
                        <a:buAutoNum type="alphaLcParenR"/>
                      </a:pPr>
                      <a:r>
                        <a:rPr lang="en-GB" sz="15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Establish </a:t>
                      </a:r>
                      <a:r>
                        <a:rPr lang="en-GB" sz="15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communication with other ICGs TTs and WGs </a:t>
                      </a:r>
                      <a:r>
                        <a:rPr lang="en-GB" sz="15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related to </a:t>
                      </a:r>
                      <a:r>
                        <a:rPr lang="en-GB" sz="15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Tsunami Ready</a:t>
                      </a:r>
                      <a:r>
                        <a:rPr lang="en-GB" sz="15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to share/discuss knowledge, experiences and challenges.</a:t>
                      </a:r>
                    </a:p>
                    <a:p>
                      <a:pPr marL="173038" lvl="0" indent="-173038" algn="l" defTabSz="914400" rtl="0" eaLnBrk="1" latinLnBrk="0" hangingPunct="1">
                        <a:lnSpc>
                          <a:spcPct val="107000"/>
                        </a:lnSpc>
                        <a:spcAft>
                          <a:spcPts val="300"/>
                        </a:spcAft>
                        <a:buClr>
                          <a:srgbClr val="44546A"/>
                        </a:buClr>
                        <a:buSzPct val="100000"/>
                        <a:buFont typeface="+mj-lt"/>
                        <a:buAutoNum type="alphaLcParenR"/>
                      </a:pPr>
                      <a:r>
                        <a:rPr lang="en-GB" sz="15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Identify </a:t>
                      </a:r>
                      <a:r>
                        <a:rPr lang="en-GB" sz="15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critical points </a:t>
                      </a:r>
                      <a:r>
                        <a:rPr lang="en-GB" sz="15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(and promote solutions to address them) of TR guidelines.</a:t>
                      </a:r>
                      <a:endParaRPr lang="es-ES" sz="15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3038" lvl="0" indent="-173038" algn="l" defTabSz="914400" rtl="0" eaLnBrk="1" latinLnBrk="0" hangingPunct="1">
                        <a:lnSpc>
                          <a:spcPct val="107000"/>
                        </a:lnSpc>
                        <a:spcAft>
                          <a:spcPts val="300"/>
                        </a:spcAft>
                        <a:buClr>
                          <a:srgbClr val="44546A"/>
                        </a:buClr>
                        <a:buSzPct val="100000"/>
                        <a:buFont typeface="+mj-lt"/>
                        <a:buAutoNum type="alphaLcParenR"/>
                      </a:pPr>
                      <a:r>
                        <a:rPr lang="en-GB" sz="15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Identify </a:t>
                      </a:r>
                      <a:r>
                        <a:rPr lang="en-GB" sz="15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methodologies followed by each TR community </a:t>
                      </a:r>
                      <a:r>
                        <a:rPr lang="en-GB" sz="15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 promote discussion on them (e.g., to define inundation areas, to generate adequate maps addressing local particularities, to communicate to local stakeholders, on alert dissemination methodologies).</a:t>
                      </a:r>
                      <a:endParaRPr lang="es-E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4728873"/>
                  </a:ext>
                </a:extLst>
              </a:tr>
            </a:tbl>
          </a:graphicData>
        </a:graphic>
      </p:graphicFrame>
      <p:sp>
        <p:nvSpPr>
          <p:cNvPr id="2" name="TextBox 1">
            <a:extLst>
              <a:ext uri="{FF2B5EF4-FFF2-40B4-BE49-F238E27FC236}">
                <a16:creationId xmlns:a16="http://schemas.microsoft.com/office/drawing/2014/main" xmlns="" id="{025517E2-A2A6-7F5B-6AA6-4669540AA8E7}"/>
              </a:ext>
            </a:extLst>
          </p:cNvPr>
          <p:cNvSpPr txBox="1"/>
          <p:nvPr/>
        </p:nvSpPr>
        <p:spPr>
          <a:xfrm>
            <a:off x="833121" y="5052242"/>
            <a:ext cx="10587066" cy="338554"/>
          </a:xfrm>
          <a:prstGeom prst="rect">
            <a:avLst/>
          </a:prstGeom>
          <a:solidFill>
            <a:srgbClr val="FFC000"/>
          </a:solidFill>
        </p:spPr>
        <p:txBody>
          <a:bodyPr wrap="square" rtlCol="0">
            <a:spAutoFit/>
          </a:bodyPr>
          <a:lstStyle/>
          <a:p>
            <a:pPr>
              <a:spcAft>
                <a:spcPts val="600"/>
              </a:spcAft>
            </a:pPr>
            <a:r>
              <a:rPr lang="en-US" sz="1600" dirty="0"/>
              <a:t>It is also recommended to </a:t>
            </a:r>
            <a:r>
              <a:rPr lang="en-US" sz="1600" b="1" dirty="0"/>
              <a:t>translate</a:t>
            </a:r>
            <a:r>
              <a:rPr lang="en-US" sz="1600" dirty="0"/>
              <a:t> MG74 into other languages, at least for those who are implementing TRRP.</a:t>
            </a:r>
          </a:p>
        </p:txBody>
      </p:sp>
      <p:sp>
        <p:nvSpPr>
          <p:cNvPr id="6" name="TextBox 5">
            <a:extLst>
              <a:ext uri="{FF2B5EF4-FFF2-40B4-BE49-F238E27FC236}">
                <a16:creationId xmlns:a16="http://schemas.microsoft.com/office/drawing/2014/main" xmlns="" id="{2CDCD128-AAA1-4D39-2DDF-FFAE48686949}"/>
              </a:ext>
            </a:extLst>
          </p:cNvPr>
          <p:cNvSpPr txBox="1"/>
          <p:nvPr/>
        </p:nvSpPr>
        <p:spPr>
          <a:xfrm>
            <a:off x="833121" y="5463122"/>
            <a:ext cx="10587066" cy="338554"/>
          </a:xfrm>
          <a:prstGeom prst="rect">
            <a:avLst/>
          </a:prstGeom>
          <a:solidFill>
            <a:srgbClr val="FFC000"/>
          </a:solidFill>
        </p:spPr>
        <p:txBody>
          <a:bodyPr wrap="square" rtlCol="0">
            <a:spAutoFit/>
          </a:bodyPr>
          <a:lstStyle/>
          <a:p>
            <a:pPr>
              <a:spcAft>
                <a:spcPts val="600"/>
              </a:spcAft>
            </a:pPr>
            <a:r>
              <a:rPr lang="en-US" sz="1600" dirty="0"/>
              <a:t>It is recommended to publish a </a:t>
            </a:r>
            <a:r>
              <a:rPr lang="en-US" sz="1600" b="1" dirty="0"/>
              <a:t>short version of MG 74</a:t>
            </a:r>
            <a:r>
              <a:rPr lang="en-US" sz="1600" dirty="0"/>
              <a:t> (visual and simple brochure) to improve its dissemination at all levels.</a:t>
            </a:r>
            <a:endParaRPr lang="es-ES" sz="1600" dirty="0"/>
          </a:p>
        </p:txBody>
      </p:sp>
    </p:spTree>
    <p:extLst>
      <p:ext uri="{BB962C8B-B14F-4D97-AF65-F5344CB8AC3E}">
        <p14:creationId xmlns:p14="http://schemas.microsoft.com/office/powerpoint/2010/main" val="1460433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A00F033C-2683-C23C-D5A8-2E03BB2E1739}"/>
              </a:ext>
            </a:extLst>
          </p:cNvPr>
          <p:cNvGrpSpPr/>
          <p:nvPr/>
        </p:nvGrpSpPr>
        <p:grpSpPr>
          <a:xfrm>
            <a:off x="0" y="0"/>
            <a:ext cx="12192000" cy="787563"/>
            <a:chOff x="0" y="0"/>
            <a:chExt cx="12192000" cy="787563"/>
          </a:xfrm>
        </p:grpSpPr>
        <p:sp>
          <p:nvSpPr>
            <p:cNvPr id="5" name="TextBox 4">
              <a:extLst>
                <a:ext uri="{FF2B5EF4-FFF2-40B4-BE49-F238E27FC236}">
                  <a16:creationId xmlns:a16="http://schemas.microsoft.com/office/drawing/2014/main" xmlns="" id="{7477C05C-85E8-4C32-BBC0-88DCF27A4D40}"/>
                </a:ext>
              </a:extLst>
            </p:cNvPr>
            <p:cNvSpPr txBox="1"/>
            <p:nvPr/>
          </p:nvSpPr>
          <p:spPr>
            <a:xfrm>
              <a:off x="0" y="0"/>
              <a:ext cx="12192000" cy="786114"/>
            </a:xfrm>
            <a:prstGeom prst="rect">
              <a:avLst/>
            </a:prstGeom>
            <a:gradFill flip="none" rotWithShape="1">
              <a:gsLst>
                <a:gs pos="100000">
                  <a:srgbClr val="333F50"/>
                </a:gs>
                <a:gs pos="15000">
                  <a:srgbClr val="8295B0"/>
                </a:gs>
                <a:gs pos="50000">
                  <a:srgbClr val="46566E"/>
                </a:gs>
              </a:gsLst>
              <a:lin ang="10800000" scaled="1"/>
              <a:tileRect/>
            </a:gradFill>
          </p:spPr>
          <p:txBody>
            <a:bodyPr wrap="square" lIns="360000" tIns="36000" rIns="396000" anchor="ctr" anchorCtr="0">
              <a:noAutofit/>
            </a:bodyPr>
            <a:lstStyle/>
            <a:p>
              <a:pPr marL="95250" lvl="1" indent="0"/>
              <a:r>
                <a:rPr lang="es-ES" sz="2400" i="0" u="none" strike="noStrike" baseline="0" dirty="0">
                  <a:solidFill>
                    <a:schemeClr val="bg1"/>
                  </a:solidFill>
                </a:rPr>
                <a:t>ICG NEAMTWS </a:t>
              </a:r>
              <a:r>
                <a:rPr lang="es-ES" sz="2400" dirty="0">
                  <a:solidFill>
                    <a:schemeClr val="bg1"/>
                  </a:solidFill>
                </a:rPr>
                <a:t>TASK TEAM TSUNAMI READY			</a:t>
              </a:r>
              <a:r>
                <a:rPr lang="es-ES" sz="2400" b="1" dirty="0">
                  <a:solidFill>
                    <a:schemeClr val="bg1"/>
                  </a:solidFill>
                </a:rPr>
                <a:t>ACTIVITIES DEVELOPED</a:t>
              </a:r>
              <a:endParaRPr lang="es-ES" sz="2000" b="1" dirty="0">
                <a:solidFill>
                  <a:schemeClr val="bg1"/>
                </a:solidFill>
              </a:endParaRPr>
            </a:p>
          </p:txBody>
        </p:sp>
        <p:pic>
          <p:nvPicPr>
            <p:cNvPr id="6" name="Picture 5" descr="Shape&#10;&#10;Description automatically generated with low confidence">
              <a:extLst>
                <a:ext uri="{FF2B5EF4-FFF2-40B4-BE49-F238E27FC236}">
                  <a16:creationId xmlns:a16="http://schemas.microsoft.com/office/drawing/2014/main" xmlns="" id="{5A8CA9F6-2EAD-57D7-AEC0-C1F6C699F250}"/>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grpSp>
      <p:sp>
        <p:nvSpPr>
          <p:cNvPr id="12" name="TextBox 11">
            <a:extLst>
              <a:ext uri="{FF2B5EF4-FFF2-40B4-BE49-F238E27FC236}">
                <a16:creationId xmlns:a16="http://schemas.microsoft.com/office/drawing/2014/main" xmlns="" id="{C9052716-3460-9C29-875A-F8D3744317EF}"/>
              </a:ext>
            </a:extLst>
          </p:cNvPr>
          <p:cNvSpPr txBox="1"/>
          <p:nvPr/>
        </p:nvSpPr>
        <p:spPr>
          <a:xfrm>
            <a:off x="833121" y="3276600"/>
            <a:ext cx="10393680" cy="3170099"/>
          </a:xfrm>
          <a:prstGeom prst="rect">
            <a:avLst/>
          </a:prstGeom>
          <a:solidFill>
            <a:schemeClr val="tx2">
              <a:lumMod val="60000"/>
              <a:lumOff val="40000"/>
            </a:schemeClr>
          </a:solidFill>
        </p:spPr>
        <p:txBody>
          <a:bodyPr wrap="square" lIns="180000" rIns="180000">
            <a:spAutoFit/>
          </a:bodyPr>
          <a:lstStyle/>
          <a:p>
            <a:pPr marL="285750" indent="-285750" algn="just">
              <a:spcAft>
                <a:spcPts val="1200"/>
              </a:spcAft>
              <a:buFont typeface="Arial" panose="020B0604020202020204" pitchFamily="34" charset="0"/>
              <a:buChar char="•"/>
              <a:tabLst>
                <a:tab pos="6751320" algn="l"/>
                <a:tab pos="6931025" algn="dec"/>
              </a:tabLst>
            </a:pPr>
            <a:r>
              <a:rPr lang="en-US" sz="1600" dirty="0">
                <a:solidFill>
                  <a:schemeClr val="bg1"/>
                </a:solidFill>
                <a:cs typeface="Arial" panose="020B0604020202020204" pitchFamily="34" charset="0"/>
              </a:rPr>
              <a:t>Participation (as observers) in the meeting of the </a:t>
            </a:r>
            <a:r>
              <a:rPr lang="en-US" sz="1600" b="1" dirty="0">
                <a:solidFill>
                  <a:schemeClr val="bg1"/>
                </a:solidFill>
                <a:cs typeface="Arial" panose="020B0604020202020204" pitchFamily="34" charset="0"/>
              </a:rPr>
              <a:t>Inter ICG TOWS Task Team on Disaster Management and Preparedness </a:t>
            </a:r>
            <a:r>
              <a:rPr lang="en-US" sz="1600" dirty="0">
                <a:solidFill>
                  <a:schemeClr val="bg1"/>
                </a:solidFill>
                <a:cs typeface="Arial" panose="020B0604020202020204" pitchFamily="34" charset="0"/>
              </a:rPr>
              <a:t>– IOC UNESCO </a:t>
            </a:r>
            <a:r>
              <a:rPr lang="en-US" sz="1600" i="1" dirty="0">
                <a:solidFill>
                  <a:schemeClr val="bg1"/>
                </a:solidFill>
                <a:cs typeface="Arial" panose="020B0604020202020204" pitchFamily="34" charset="0"/>
              </a:rPr>
              <a:t>27-28 Feb. 2023.</a:t>
            </a:r>
          </a:p>
          <a:p>
            <a:pPr marL="285750" indent="-285750" algn="just">
              <a:spcAft>
                <a:spcPts val="1200"/>
              </a:spcAft>
              <a:buFont typeface="Arial" panose="020B0604020202020204" pitchFamily="34" charset="0"/>
              <a:buChar char="•"/>
              <a:tabLst>
                <a:tab pos="6751320" algn="l"/>
                <a:tab pos="6931025" algn="dec"/>
              </a:tabLst>
            </a:pPr>
            <a:r>
              <a:rPr lang="en-US" sz="1600" dirty="0">
                <a:solidFill>
                  <a:schemeClr val="bg1"/>
                </a:solidFill>
                <a:cs typeface="Arial" panose="020B0604020202020204" pitchFamily="34" charset="0"/>
              </a:rPr>
              <a:t>Participation, organization and presentations at the </a:t>
            </a:r>
            <a:r>
              <a:rPr lang="en-US" sz="1600" b="1" dirty="0">
                <a:solidFill>
                  <a:schemeClr val="bg1"/>
                </a:solidFill>
                <a:cs typeface="Arial" panose="020B0604020202020204" pitchFamily="34" charset="0"/>
              </a:rPr>
              <a:t>Tsunami Ready Training Workshop </a:t>
            </a:r>
            <a:r>
              <a:rPr lang="en-US" sz="1600" dirty="0">
                <a:solidFill>
                  <a:schemeClr val="bg1"/>
                </a:solidFill>
                <a:cs typeface="Arial" panose="020B0604020202020204" pitchFamily="34" charset="0"/>
              </a:rPr>
              <a:t>of the IOC-UNESCO EU DG-ECHO CoastWAVE project </a:t>
            </a:r>
            <a:r>
              <a:rPr lang="en-US" sz="1600" i="1" dirty="0">
                <a:solidFill>
                  <a:schemeClr val="bg1"/>
                </a:solidFill>
                <a:cs typeface="Arial" panose="020B0604020202020204" pitchFamily="34" charset="0"/>
              </a:rPr>
              <a:t>16-17 February 2023</a:t>
            </a:r>
            <a:r>
              <a:rPr lang="en-US" sz="1600" dirty="0">
                <a:solidFill>
                  <a:schemeClr val="bg1"/>
                </a:solidFill>
                <a:cs typeface="Arial" panose="020B0604020202020204" pitchFamily="34" charset="0"/>
              </a:rPr>
              <a:t>.</a:t>
            </a:r>
            <a:endParaRPr lang="en-US" sz="1600" dirty="0">
              <a:highlight>
                <a:srgbClr val="FFFF00"/>
              </a:highlight>
              <a:cs typeface="Arial" panose="020B0604020202020204" pitchFamily="34" charset="0"/>
            </a:endParaRPr>
          </a:p>
          <a:p>
            <a:pPr marL="285750" indent="-285750" algn="just">
              <a:spcAft>
                <a:spcPts val="1200"/>
              </a:spcAft>
              <a:buFont typeface="Arial" panose="020B0604020202020204" pitchFamily="34" charset="0"/>
              <a:buChar char="•"/>
              <a:tabLst>
                <a:tab pos="6751320" algn="l"/>
                <a:tab pos="6931025" algn="dec"/>
              </a:tabLst>
            </a:pPr>
            <a:r>
              <a:rPr lang="en-US" sz="1600" dirty="0">
                <a:solidFill>
                  <a:schemeClr val="bg1"/>
                </a:solidFill>
                <a:cs typeface="Arial" panose="020B0604020202020204" pitchFamily="34" charset="0"/>
              </a:rPr>
              <a:t>Participation and presentations at the </a:t>
            </a:r>
            <a:r>
              <a:rPr lang="en-US" sz="1600" b="1" dirty="0">
                <a:solidFill>
                  <a:schemeClr val="bg1"/>
                </a:solidFill>
                <a:cs typeface="Arial" panose="020B0604020202020204" pitchFamily="34" charset="0"/>
              </a:rPr>
              <a:t>ICG/NEAMTWS Experts Meeting</a:t>
            </a:r>
            <a:r>
              <a:rPr lang="en-US" sz="1600" dirty="0">
                <a:solidFill>
                  <a:schemeClr val="bg1"/>
                </a:solidFill>
                <a:cs typeface="Arial" panose="020B0604020202020204" pitchFamily="34" charset="0"/>
              </a:rPr>
              <a:t>: Implementing NEAMTWS 2030 Strategy, opportunities and actions to explore</a:t>
            </a:r>
            <a:r>
              <a:rPr lang="en-US" sz="1600" i="1" dirty="0">
                <a:solidFill>
                  <a:schemeClr val="bg1"/>
                </a:solidFill>
                <a:cs typeface="Arial" panose="020B0604020202020204" pitchFamily="34" charset="0"/>
              </a:rPr>
              <a:t>. Naples, 28-30 Nov. 2022.</a:t>
            </a:r>
          </a:p>
          <a:p>
            <a:pPr marL="285750" indent="-285750" algn="just">
              <a:spcAft>
                <a:spcPts val="1200"/>
              </a:spcAft>
              <a:buFont typeface="Arial" panose="020B0604020202020204" pitchFamily="34" charset="0"/>
              <a:buChar char="•"/>
              <a:tabLst>
                <a:tab pos="6751320" algn="l"/>
                <a:tab pos="6931025" algn="dec"/>
              </a:tabLst>
            </a:pPr>
            <a:r>
              <a:rPr lang="en-US" sz="1600" dirty="0">
                <a:solidFill>
                  <a:schemeClr val="bg1"/>
                </a:solidFill>
                <a:cs typeface="Arial" panose="020B0604020202020204" pitchFamily="34" charset="0"/>
              </a:rPr>
              <a:t>Participation of TT TR members on the Webinar on </a:t>
            </a:r>
            <a:r>
              <a:rPr lang="en-US" sz="1600" b="1" dirty="0">
                <a:solidFill>
                  <a:schemeClr val="bg1"/>
                </a:solidFill>
                <a:cs typeface="Arial" panose="020B0604020202020204" pitchFamily="34" charset="0"/>
              </a:rPr>
              <a:t>Tsunami Risk Perception Studies </a:t>
            </a:r>
            <a:r>
              <a:rPr lang="en-US" sz="1600" dirty="0">
                <a:solidFill>
                  <a:schemeClr val="bg1"/>
                </a:solidFill>
                <a:cs typeface="Arial" panose="020B0604020202020204" pitchFamily="34" charset="0"/>
              </a:rPr>
              <a:t>Within the NEAM Region - </a:t>
            </a:r>
            <a:r>
              <a:rPr lang="en-US" sz="1600" i="1" dirty="0">
                <a:solidFill>
                  <a:schemeClr val="bg1"/>
                </a:solidFill>
                <a:cs typeface="Arial" panose="020B0604020202020204" pitchFamily="34" charset="0"/>
              </a:rPr>
              <a:t>November 2022</a:t>
            </a:r>
            <a:r>
              <a:rPr lang="en-US" sz="1600" dirty="0">
                <a:solidFill>
                  <a:schemeClr val="bg1"/>
                </a:solidFill>
                <a:cs typeface="Arial" panose="020B0604020202020204" pitchFamily="34" charset="0"/>
              </a:rPr>
              <a:t>.</a:t>
            </a:r>
          </a:p>
          <a:p>
            <a:pPr marL="285750" indent="-285750" algn="just">
              <a:spcAft>
                <a:spcPts val="1200"/>
              </a:spcAft>
              <a:buFont typeface="Arial" panose="020B0604020202020204" pitchFamily="34" charset="0"/>
              <a:buChar char="•"/>
              <a:tabLst>
                <a:tab pos="6751320" algn="l"/>
                <a:tab pos="6931025" algn="dec"/>
              </a:tabLst>
            </a:pPr>
            <a:r>
              <a:rPr lang="en-US" sz="1600" b="1" dirty="0">
                <a:solidFill>
                  <a:schemeClr val="bg1"/>
                </a:solidFill>
                <a:cs typeface="Arial" panose="020B0604020202020204" pitchFamily="34" charset="0"/>
              </a:rPr>
              <a:t>NEAMTWS Local Tsunami Warning </a:t>
            </a:r>
            <a:r>
              <a:rPr lang="en-US" sz="1600" dirty="0">
                <a:solidFill>
                  <a:schemeClr val="bg1"/>
                </a:solidFill>
                <a:cs typeface="Arial" panose="020B0604020202020204" pitchFamily="34" charset="0"/>
              </a:rPr>
              <a:t>in the Context of Multi-Hazard Disaster Risk Mitigation: Requirements, Challenges, Opportunities &amp; CoastWave project Tsunami Ready meeting. </a:t>
            </a:r>
            <a:r>
              <a:rPr lang="en-US" sz="1600" i="1" dirty="0">
                <a:solidFill>
                  <a:schemeClr val="bg1"/>
                </a:solidFill>
                <a:cs typeface="Arial" panose="020B0604020202020204" pitchFamily="34" charset="0"/>
              </a:rPr>
              <a:t>October 2022, Ispra, Italy.</a:t>
            </a:r>
          </a:p>
        </p:txBody>
      </p:sp>
      <p:graphicFrame>
        <p:nvGraphicFramePr>
          <p:cNvPr id="13" name="Table 12">
            <a:extLst>
              <a:ext uri="{FF2B5EF4-FFF2-40B4-BE49-F238E27FC236}">
                <a16:creationId xmlns:a16="http://schemas.microsoft.com/office/drawing/2014/main" xmlns="" id="{0F32191E-5D89-63AE-90EE-4ABF1149E66A}"/>
              </a:ext>
            </a:extLst>
          </p:cNvPr>
          <p:cNvGraphicFramePr>
            <a:graphicFrameLocks noGrp="1"/>
          </p:cNvGraphicFramePr>
          <p:nvPr>
            <p:extLst>
              <p:ext uri="{D42A27DB-BD31-4B8C-83A1-F6EECF244321}">
                <p14:modId xmlns:p14="http://schemas.microsoft.com/office/powerpoint/2010/main" val="3039548723"/>
              </p:ext>
            </p:extLst>
          </p:nvPr>
        </p:nvGraphicFramePr>
        <p:xfrm>
          <a:off x="833121" y="1700094"/>
          <a:ext cx="10393680" cy="1327849"/>
        </p:xfrm>
        <a:graphic>
          <a:graphicData uri="http://schemas.openxmlformats.org/drawingml/2006/table">
            <a:tbl>
              <a:tblPr firstRow="1" firstCol="1" bandRow="1" bandCol="1"/>
              <a:tblGrid>
                <a:gridCol w="482765">
                  <a:extLst>
                    <a:ext uri="{9D8B030D-6E8A-4147-A177-3AD203B41FA5}">
                      <a16:colId xmlns:a16="http://schemas.microsoft.com/office/drawing/2014/main" xmlns="" val="873658091"/>
                    </a:ext>
                  </a:extLst>
                </a:gridCol>
                <a:gridCol w="4018323">
                  <a:extLst>
                    <a:ext uri="{9D8B030D-6E8A-4147-A177-3AD203B41FA5}">
                      <a16:colId xmlns:a16="http://schemas.microsoft.com/office/drawing/2014/main" xmlns="" val="2036544874"/>
                    </a:ext>
                  </a:extLst>
                </a:gridCol>
                <a:gridCol w="5892592">
                  <a:extLst>
                    <a:ext uri="{9D8B030D-6E8A-4147-A177-3AD203B41FA5}">
                      <a16:colId xmlns:a16="http://schemas.microsoft.com/office/drawing/2014/main" xmlns="" val="1640581414"/>
                    </a:ext>
                  </a:extLst>
                </a:gridCol>
              </a:tblGrid>
              <a:tr h="0">
                <a:tc gridSpan="2">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hMerge="1">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Activity</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extLst>
                  <a:ext uri="{0D108BD9-81ED-4DB2-BD59-A6C34878D82A}">
                    <a16:rowId xmlns:a16="http://schemas.microsoft.com/office/drawing/2014/main" xmlns="" val="3955972637"/>
                  </a:ext>
                </a:extLst>
              </a:tr>
              <a:tr h="568325">
                <a:tc>
                  <a:txBody>
                    <a:bodyPr/>
                    <a:lstStyle/>
                    <a:p>
                      <a:pPr algn="ctr">
                        <a:lnSpc>
                          <a:spcPct val="107000"/>
                        </a:lnSpc>
                        <a:spcAft>
                          <a:spcPts val="800"/>
                        </a:spcAft>
                      </a:pPr>
                      <a:r>
                        <a:rPr lang="es-ES" sz="1600" dirty="0">
                          <a:effectLst/>
                          <a:latin typeface="Calibri" panose="020F0502020204030204" pitchFamily="34" charset="0"/>
                          <a:ea typeface="Times New Roman" panose="02020603050405020304" pitchFamily="18"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Represent</a:t>
                      </a:r>
                      <a:r>
                        <a:rPr lang="en-GB" sz="1600" dirty="0">
                          <a:effectLst/>
                          <a:latin typeface="Calibri" panose="020F0502020204030204" pitchFamily="34" charset="0"/>
                          <a:ea typeface="Times New Roman" panose="02020603050405020304" pitchFamily="18" charset="0"/>
                          <a:cs typeface="Calibri" panose="020F0502020204030204" pitchFamily="34" charset="0"/>
                        </a:rPr>
                        <a:t> Tsunami Ready TT in ICG/NEAMTWS.</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300"/>
                        </a:spcAft>
                      </a:pPr>
                      <a:r>
                        <a:rPr lang="en-GB" sz="1600" dirty="0">
                          <a:effectLst/>
                          <a:latin typeface="Calibri" panose="020F0502020204030204" pitchFamily="34" charset="0"/>
                          <a:ea typeface="Times New Roman" panose="02020603050405020304" pitchFamily="18" charset="0"/>
                          <a:cs typeface="Calibri" panose="020F0502020204030204" pitchFamily="34" charset="0"/>
                        </a:rPr>
                        <a:t>Represent TT-TR at meetings scheduled throughout the year 2022 and 2023.</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1843347"/>
                  </a:ext>
                </a:extLst>
              </a:tr>
              <a:tr h="208262">
                <a:tc>
                  <a:txBody>
                    <a:bodyPr/>
                    <a:lstStyle/>
                    <a:p>
                      <a:pPr algn="ctr">
                        <a:lnSpc>
                          <a:spcPct val="107000"/>
                        </a:lnSpc>
                        <a:spcAft>
                          <a:spcPts val="800"/>
                        </a:spcAft>
                      </a:pPr>
                      <a:r>
                        <a:rPr lang="es-ES" sz="1600" dirty="0">
                          <a:effectLst/>
                          <a:latin typeface="Calibri" panose="020F0502020204030204" pitchFamily="34" charset="0"/>
                          <a:ea typeface="Times New Roman" panose="02020603050405020304" pitchFamily="18" charset="0"/>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Cooperation</a:t>
                      </a:r>
                      <a:r>
                        <a:rPr lang="en-GB" sz="1600" dirty="0">
                          <a:effectLst/>
                          <a:latin typeface="Calibri" panose="020F0502020204030204" pitchFamily="34" charset="0"/>
                          <a:ea typeface="Times New Roman" panose="02020603050405020304" pitchFamily="18" charset="0"/>
                          <a:cs typeface="Calibri" panose="020F0502020204030204" pitchFamily="34" charset="0"/>
                        </a:rPr>
                        <a:t> with other </a:t>
                      </a:r>
                      <a:r>
                        <a:rPr lang="en-GB" sz="1600" b="1" dirty="0">
                          <a:effectLst/>
                          <a:latin typeface="Calibri" panose="020F0502020204030204" pitchFamily="34" charset="0"/>
                          <a:ea typeface="Times New Roman" panose="02020603050405020304" pitchFamily="18" charset="0"/>
                          <a:cs typeface="Calibri" panose="020F0502020204030204" pitchFamily="34" charset="0"/>
                        </a:rPr>
                        <a:t>Working Groups and Task Teams</a:t>
                      </a:r>
                      <a:r>
                        <a:rPr lang="en-GB" sz="1600" dirty="0">
                          <a:effectLst/>
                          <a:latin typeface="Calibri" panose="020F0502020204030204" pitchFamily="34" charset="0"/>
                          <a:ea typeface="Times New Roman" panose="02020603050405020304" pitchFamily="18" charset="0"/>
                          <a:cs typeface="Calibri" panose="020F0502020204030204" pitchFamily="34" charset="0"/>
                        </a:rPr>
                        <a:t>.</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Times New Roman" panose="02020603050405020304" pitchFamily="18" charset="0"/>
                          <a:cs typeface="Calibri" panose="020F0502020204030204" pitchFamily="34" charset="0"/>
                        </a:rPr>
                        <a:t>Supporting where appropriate and providing feedback.</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6314007"/>
                  </a:ext>
                </a:extLst>
              </a:tr>
            </a:tbl>
          </a:graphicData>
        </a:graphic>
      </p:graphicFrame>
      <p:sp>
        <p:nvSpPr>
          <p:cNvPr id="14" name="TextBox 13">
            <a:extLst>
              <a:ext uri="{FF2B5EF4-FFF2-40B4-BE49-F238E27FC236}">
                <a16:creationId xmlns:a16="http://schemas.microsoft.com/office/drawing/2014/main" xmlns="" id="{CA23CDFE-C59B-DA1E-5089-F3114B4CCB04}"/>
              </a:ext>
            </a:extLst>
          </p:cNvPr>
          <p:cNvSpPr txBox="1"/>
          <p:nvPr/>
        </p:nvSpPr>
        <p:spPr>
          <a:xfrm>
            <a:off x="833121" y="852541"/>
            <a:ext cx="7531060" cy="407035"/>
          </a:xfrm>
          <a:prstGeom prst="rect">
            <a:avLst/>
          </a:prstGeom>
          <a:noFill/>
        </p:spPr>
        <p:txBody>
          <a:bodyPr wrap="square">
            <a:spAutoFit/>
          </a:bodyPr>
          <a:lstStyle/>
          <a:p>
            <a:pPr>
              <a:lnSpc>
                <a:spcPct val="107000"/>
              </a:lnSpc>
              <a:spcAft>
                <a:spcPts val="300"/>
              </a:spcAft>
            </a:pPr>
            <a:r>
              <a:rPr lang="en-GB" sz="2000" b="1" dirty="0">
                <a:effectLst/>
                <a:ea typeface="Times New Roman" panose="02020603050405020304" pitchFamily="18" charset="0"/>
                <a:cs typeface="Times New Roman" panose="02020603050405020304" pitchFamily="18" charset="0"/>
              </a:rPr>
              <a:t>Task Team on Tsunami Ready: Plan of Action for 2022-2023</a:t>
            </a:r>
            <a:endParaRPr lang="es-ES" sz="16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9883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A00F033C-2683-C23C-D5A8-2E03BB2E1739}"/>
              </a:ext>
            </a:extLst>
          </p:cNvPr>
          <p:cNvGrpSpPr/>
          <p:nvPr/>
        </p:nvGrpSpPr>
        <p:grpSpPr>
          <a:xfrm>
            <a:off x="0" y="0"/>
            <a:ext cx="12192000" cy="787563"/>
            <a:chOff x="0" y="0"/>
            <a:chExt cx="12192000" cy="787563"/>
          </a:xfrm>
        </p:grpSpPr>
        <p:sp>
          <p:nvSpPr>
            <p:cNvPr id="5" name="TextBox 4">
              <a:extLst>
                <a:ext uri="{FF2B5EF4-FFF2-40B4-BE49-F238E27FC236}">
                  <a16:creationId xmlns:a16="http://schemas.microsoft.com/office/drawing/2014/main" xmlns="" id="{7477C05C-85E8-4C32-BBC0-88DCF27A4D40}"/>
                </a:ext>
              </a:extLst>
            </p:cNvPr>
            <p:cNvSpPr txBox="1"/>
            <p:nvPr/>
          </p:nvSpPr>
          <p:spPr>
            <a:xfrm>
              <a:off x="0" y="0"/>
              <a:ext cx="12192000" cy="786114"/>
            </a:xfrm>
            <a:prstGeom prst="rect">
              <a:avLst/>
            </a:prstGeom>
            <a:gradFill flip="none" rotWithShape="1">
              <a:gsLst>
                <a:gs pos="100000">
                  <a:srgbClr val="333F50"/>
                </a:gs>
                <a:gs pos="15000">
                  <a:srgbClr val="8295B0"/>
                </a:gs>
                <a:gs pos="50000">
                  <a:srgbClr val="46566E"/>
                </a:gs>
              </a:gsLst>
              <a:lin ang="10800000" scaled="1"/>
              <a:tileRect/>
            </a:gradFill>
          </p:spPr>
          <p:txBody>
            <a:bodyPr wrap="square" lIns="360000" tIns="36000" rIns="396000" anchor="ctr" anchorCtr="0">
              <a:noAutofit/>
            </a:bodyPr>
            <a:lstStyle/>
            <a:p>
              <a:pPr marL="95250" lvl="1" indent="0"/>
              <a:r>
                <a:rPr lang="es-ES" sz="2400" i="0" u="none" strike="noStrike" baseline="0" dirty="0">
                  <a:solidFill>
                    <a:schemeClr val="bg1"/>
                  </a:solidFill>
                </a:rPr>
                <a:t>ICG NEAMTWS </a:t>
              </a:r>
              <a:r>
                <a:rPr lang="es-ES" sz="2400" dirty="0">
                  <a:solidFill>
                    <a:schemeClr val="bg1"/>
                  </a:solidFill>
                </a:rPr>
                <a:t>TASK TEAM TSUNAMI READY			</a:t>
              </a:r>
              <a:r>
                <a:rPr lang="es-ES" sz="2400" b="1" dirty="0">
                  <a:solidFill>
                    <a:schemeClr val="bg1"/>
                  </a:solidFill>
                </a:rPr>
                <a:t>ACTIVITIES DEVELOPED</a:t>
              </a:r>
              <a:endParaRPr lang="es-ES" sz="2000" b="1" dirty="0">
                <a:solidFill>
                  <a:schemeClr val="bg1"/>
                </a:solidFill>
              </a:endParaRPr>
            </a:p>
          </p:txBody>
        </p:sp>
        <p:pic>
          <p:nvPicPr>
            <p:cNvPr id="6" name="Picture 5" descr="Shape&#10;&#10;Description automatically generated with low confidence">
              <a:extLst>
                <a:ext uri="{FF2B5EF4-FFF2-40B4-BE49-F238E27FC236}">
                  <a16:creationId xmlns:a16="http://schemas.microsoft.com/office/drawing/2014/main" xmlns="" id="{5A8CA9F6-2EAD-57D7-AEC0-C1F6C699F250}"/>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grpSp>
      <p:graphicFrame>
        <p:nvGraphicFramePr>
          <p:cNvPr id="7" name="Table 6">
            <a:extLst>
              <a:ext uri="{FF2B5EF4-FFF2-40B4-BE49-F238E27FC236}">
                <a16:creationId xmlns:a16="http://schemas.microsoft.com/office/drawing/2014/main" xmlns="" id="{CA66F52E-08D9-B0A8-B878-16246E28177B}"/>
              </a:ext>
            </a:extLst>
          </p:cNvPr>
          <p:cNvGraphicFramePr>
            <a:graphicFrameLocks noGrp="1"/>
          </p:cNvGraphicFramePr>
          <p:nvPr>
            <p:extLst>
              <p:ext uri="{D42A27DB-BD31-4B8C-83A1-F6EECF244321}">
                <p14:modId xmlns:p14="http://schemas.microsoft.com/office/powerpoint/2010/main" val="3163041748"/>
              </p:ext>
            </p:extLst>
          </p:nvPr>
        </p:nvGraphicFramePr>
        <p:xfrm>
          <a:off x="833121" y="1700094"/>
          <a:ext cx="10393680" cy="1327849"/>
        </p:xfrm>
        <a:graphic>
          <a:graphicData uri="http://schemas.openxmlformats.org/drawingml/2006/table">
            <a:tbl>
              <a:tblPr firstRow="1" firstCol="1" bandRow="1" bandCol="1"/>
              <a:tblGrid>
                <a:gridCol w="482765">
                  <a:extLst>
                    <a:ext uri="{9D8B030D-6E8A-4147-A177-3AD203B41FA5}">
                      <a16:colId xmlns:a16="http://schemas.microsoft.com/office/drawing/2014/main" xmlns="" val="873658091"/>
                    </a:ext>
                  </a:extLst>
                </a:gridCol>
                <a:gridCol w="4018323">
                  <a:extLst>
                    <a:ext uri="{9D8B030D-6E8A-4147-A177-3AD203B41FA5}">
                      <a16:colId xmlns:a16="http://schemas.microsoft.com/office/drawing/2014/main" xmlns="" val="2036544874"/>
                    </a:ext>
                  </a:extLst>
                </a:gridCol>
                <a:gridCol w="5892592">
                  <a:extLst>
                    <a:ext uri="{9D8B030D-6E8A-4147-A177-3AD203B41FA5}">
                      <a16:colId xmlns:a16="http://schemas.microsoft.com/office/drawing/2014/main" xmlns="" val="1640581414"/>
                    </a:ext>
                  </a:extLst>
                </a:gridCol>
              </a:tblGrid>
              <a:tr h="0">
                <a:tc gridSpan="2">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hMerge="1">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Activity</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extLst>
                  <a:ext uri="{0D108BD9-81ED-4DB2-BD59-A6C34878D82A}">
                    <a16:rowId xmlns:a16="http://schemas.microsoft.com/office/drawing/2014/main" xmlns="" val="3955972637"/>
                  </a:ext>
                </a:extLst>
              </a:tr>
              <a:tr h="568325">
                <a:tc>
                  <a:txBody>
                    <a:bodyPr/>
                    <a:lstStyle/>
                    <a:p>
                      <a:pPr algn="ctr">
                        <a:lnSpc>
                          <a:spcPct val="107000"/>
                        </a:lnSpc>
                        <a:spcAft>
                          <a:spcPts val="800"/>
                        </a:spcAft>
                      </a:pPr>
                      <a:r>
                        <a:rPr lang="es-ES" sz="1600" dirty="0">
                          <a:effectLst/>
                          <a:latin typeface="Calibri" panose="020F0502020204030204" pitchFamily="34" charset="0"/>
                          <a:ea typeface="Times New Roman" panose="02020603050405020304" pitchFamily="18"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Represent</a:t>
                      </a:r>
                      <a:r>
                        <a:rPr lang="en-GB" sz="1600" dirty="0">
                          <a:effectLst/>
                          <a:latin typeface="Calibri" panose="020F0502020204030204" pitchFamily="34" charset="0"/>
                          <a:ea typeface="Times New Roman" panose="02020603050405020304" pitchFamily="18" charset="0"/>
                          <a:cs typeface="Calibri" panose="020F0502020204030204" pitchFamily="34" charset="0"/>
                        </a:rPr>
                        <a:t> Tsunami Ready TT in ICG/NEAMTWS.</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300"/>
                        </a:spcAft>
                      </a:pPr>
                      <a:r>
                        <a:rPr lang="en-GB" sz="1600" dirty="0">
                          <a:effectLst/>
                          <a:latin typeface="Calibri" panose="020F0502020204030204" pitchFamily="34" charset="0"/>
                          <a:ea typeface="Times New Roman" panose="02020603050405020304" pitchFamily="18" charset="0"/>
                          <a:cs typeface="Calibri" panose="020F0502020204030204" pitchFamily="34" charset="0"/>
                        </a:rPr>
                        <a:t>Represent TT-TR at meetings scheduled throughout the year 2022 and 2023.</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1843347"/>
                  </a:ext>
                </a:extLst>
              </a:tr>
              <a:tr h="208262">
                <a:tc>
                  <a:txBody>
                    <a:bodyPr/>
                    <a:lstStyle/>
                    <a:p>
                      <a:pPr algn="ctr">
                        <a:lnSpc>
                          <a:spcPct val="107000"/>
                        </a:lnSpc>
                        <a:spcAft>
                          <a:spcPts val="800"/>
                        </a:spcAft>
                      </a:pPr>
                      <a:r>
                        <a:rPr lang="es-ES" sz="1600" dirty="0">
                          <a:effectLst/>
                          <a:latin typeface="Calibri" panose="020F0502020204030204" pitchFamily="34" charset="0"/>
                          <a:ea typeface="Times New Roman" panose="02020603050405020304" pitchFamily="18" charset="0"/>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Cooperation</a:t>
                      </a:r>
                      <a:r>
                        <a:rPr lang="en-GB" sz="1600" dirty="0">
                          <a:effectLst/>
                          <a:latin typeface="Calibri" panose="020F0502020204030204" pitchFamily="34" charset="0"/>
                          <a:ea typeface="Times New Roman" panose="02020603050405020304" pitchFamily="18" charset="0"/>
                          <a:cs typeface="Calibri" panose="020F0502020204030204" pitchFamily="34" charset="0"/>
                        </a:rPr>
                        <a:t> with other </a:t>
                      </a:r>
                      <a:r>
                        <a:rPr lang="en-GB" sz="1600" b="1" dirty="0">
                          <a:effectLst/>
                          <a:latin typeface="Calibri" panose="020F0502020204030204" pitchFamily="34" charset="0"/>
                          <a:ea typeface="Times New Roman" panose="02020603050405020304" pitchFamily="18" charset="0"/>
                          <a:cs typeface="Calibri" panose="020F0502020204030204" pitchFamily="34" charset="0"/>
                        </a:rPr>
                        <a:t>Working Groups and Task Teams</a:t>
                      </a:r>
                      <a:r>
                        <a:rPr lang="en-GB" sz="1600" dirty="0">
                          <a:effectLst/>
                          <a:latin typeface="Calibri" panose="020F0502020204030204" pitchFamily="34" charset="0"/>
                          <a:ea typeface="Times New Roman" panose="02020603050405020304" pitchFamily="18" charset="0"/>
                          <a:cs typeface="Calibri" panose="020F0502020204030204" pitchFamily="34" charset="0"/>
                        </a:rPr>
                        <a:t>.</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Times New Roman" panose="02020603050405020304" pitchFamily="18" charset="0"/>
                          <a:cs typeface="Calibri" panose="020F0502020204030204" pitchFamily="34" charset="0"/>
                        </a:rPr>
                        <a:t>Supporting where appropriate and providing feedback.</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6314007"/>
                  </a:ext>
                </a:extLst>
              </a:tr>
            </a:tbl>
          </a:graphicData>
        </a:graphic>
      </p:graphicFrame>
      <p:sp>
        <p:nvSpPr>
          <p:cNvPr id="12" name="TextBox 11">
            <a:extLst>
              <a:ext uri="{FF2B5EF4-FFF2-40B4-BE49-F238E27FC236}">
                <a16:creationId xmlns:a16="http://schemas.microsoft.com/office/drawing/2014/main" xmlns="" id="{C9052716-3460-9C29-875A-F8D3744317EF}"/>
              </a:ext>
            </a:extLst>
          </p:cNvPr>
          <p:cNvSpPr txBox="1"/>
          <p:nvPr/>
        </p:nvSpPr>
        <p:spPr>
          <a:xfrm>
            <a:off x="833121" y="3163634"/>
            <a:ext cx="10393679" cy="3118803"/>
          </a:xfrm>
          <a:prstGeom prst="rect">
            <a:avLst/>
          </a:prstGeom>
          <a:solidFill>
            <a:schemeClr val="tx2">
              <a:lumMod val="60000"/>
              <a:lumOff val="40000"/>
            </a:schemeClr>
          </a:solidFill>
        </p:spPr>
        <p:txBody>
          <a:bodyPr wrap="square" lIns="180000" rIns="180000">
            <a:spAutoFit/>
          </a:bodyPr>
          <a:lstStyle/>
          <a:p>
            <a:pPr algn="just">
              <a:spcAft>
                <a:spcPts val="800"/>
              </a:spcAft>
              <a:tabLst>
                <a:tab pos="6751320" algn="l"/>
                <a:tab pos="6931025" algn="dec"/>
              </a:tabLst>
            </a:pPr>
            <a:r>
              <a:rPr lang="en-US" sz="1600" i="1" dirty="0">
                <a:solidFill>
                  <a:schemeClr val="bg1"/>
                </a:solidFill>
                <a:cs typeface="Arial" panose="020B0604020202020204" pitchFamily="34" charset="0"/>
              </a:rPr>
              <a:t>Continuation object. 4 and 5…</a:t>
            </a:r>
          </a:p>
          <a:p>
            <a:pPr marL="285750" indent="-285750" algn="just">
              <a:spcAft>
                <a:spcPts val="1200"/>
              </a:spcAft>
              <a:buFont typeface="Arial" panose="020B0604020202020204" pitchFamily="34" charset="0"/>
              <a:buChar char="•"/>
              <a:tabLst>
                <a:tab pos="6751320" algn="l"/>
                <a:tab pos="6931025" algn="dec"/>
              </a:tabLst>
            </a:pPr>
            <a:r>
              <a:rPr lang="en-US" sz="1600" b="1" dirty="0">
                <a:solidFill>
                  <a:schemeClr val="bg1"/>
                </a:solidFill>
                <a:cs typeface="Arial" panose="020B0604020202020204" pitchFamily="34" charset="0"/>
              </a:rPr>
              <a:t>African Conference </a:t>
            </a:r>
            <a:r>
              <a:rPr lang="en-US" sz="1600" dirty="0">
                <a:solidFill>
                  <a:schemeClr val="bg1"/>
                </a:solidFill>
                <a:cs typeface="Arial" panose="020B0604020202020204" pitchFamily="34" charset="0"/>
              </a:rPr>
              <a:t>on Priority Setting &amp; Partnership Development for the UN Decade of Ocean Science for Sustainable Development, Current Status, Challenges and Opportunities - </a:t>
            </a:r>
            <a:r>
              <a:rPr lang="en-US" sz="1600" b="1" dirty="0">
                <a:solidFill>
                  <a:schemeClr val="bg1"/>
                </a:solidFill>
                <a:cs typeface="Arial" panose="020B0604020202020204" pitchFamily="34" charset="0"/>
              </a:rPr>
              <a:t>Side Event “Resilient and Safer Coasts”. </a:t>
            </a:r>
            <a:r>
              <a:rPr lang="en-US" sz="1600" i="1" dirty="0">
                <a:solidFill>
                  <a:schemeClr val="bg1"/>
                </a:solidFill>
                <a:cs typeface="Arial" panose="020B0604020202020204" pitchFamily="34" charset="0"/>
              </a:rPr>
              <a:t>Cairo, Egypt. May 2022.</a:t>
            </a:r>
          </a:p>
          <a:p>
            <a:pPr marL="285750" indent="-285750" algn="just">
              <a:spcAft>
                <a:spcPts val="1200"/>
              </a:spcAft>
              <a:buFont typeface="Arial" panose="020B0604020202020204" pitchFamily="34" charset="0"/>
              <a:buChar char="•"/>
              <a:tabLst>
                <a:tab pos="6751320" algn="l"/>
                <a:tab pos="6931025" algn="dec"/>
              </a:tabLst>
            </a:pPr>
            <a:r>
              <a:rPr lang="en-US" sz="1600" dirty="0">
                <a:solidFill>
                  <a:schemeClr val="bg1"/>
                </a:solidFill>
                <a:cs typeface="Arial" panose="020B0604020202020204" pitchFamily="34" charset="0"/>
              </a:rPr>
              <a:t>NEAMTWS </a:t>
            </a:r>
            <a:r>
              <a:rPr lang="en-US" sz="1600" b="1" dirty="0">
                <a:solidFill>
                  <a:schemeClr val="bg1"/>
                </a:solidFill>
                <a:cs typeface="Arial" panose="020B0604020202020204" pitchFamily="34" charset="0"/>
              </a:rPr>
              <a:t>Workshop</a:t>
            </a:r>
            <a:r>
              <a:rPr lang="en-US" sz="1600" dirty="0">
                <a:solidFill>
                  <a:schemeClr val="bg1"/>
                </a:solidFill>
                <a:cs typeface="Arial" panose="020B0604020202020204" pitchFamily="34" charset="0"/>
              </a:rPr>
              <a:t> of Task Team Tsunami Ready and Working Group 4 </a:t>
            </a:r>
            <a:r>
              <a:rPr lang="en-US" sz="1600" b="1" dirty="0">
                <a:solidFill>
                  <a:schemeClr val="bg1"/>
                </a:solidFill>
                <a:cs typeface="Arial" panose="020B0604020202020204" pitchFamily="34" charset="0"/>
              </a:rPr>
              <a:t>on Multi Hazard Risk Perception Survey </a:t>
            </a:r>
            <a:r>
              <a:rPr lang="en-US" sz="1600" i="1" dirty="0">
                <a:solidFill>
                  <a:schemeClr val="bg1"/>
                </a:solidFill>
                <a:cs typeface="Arial" panose="020B0604020202020204" pitchFamily="34" charset="0"/>
              </a:rPr>
              <a:t>Contribution to the development of a Coastal Multi-Risk Perception, Preparedness, Resilience Study and Survey Questionnaire for Tsunami, Storm Surge and Sea Level Rise (</a:t>
            </a:r>
            <a:r>
              <a:rPr lang="en-US" sz="1600" dirty="0">
                <a:solidFill>
                  <a:schemeClr val="bg1"/>
                </a:solidFill>
                <a:cs typeface="Arial" panose="020B0604020202020204" pitchFamily="34" charset="0"/>
              </a:rPr>
              <a:t>IOC-UNESCO EU DG-ECHO CoastWAVE project </a:t>
            </a:r>
            <a:r>
              <a:rPr lang="en-US" sz="1600" i="1" dirty="0">
                <a:solidFill>
                  <a:schemeClr val="bg1"/>
                </a:solidFill>
                <a:cs typeface="Arial" panose="020B0604020202020204" pitchFamily="34" charset="0"/>
              </a:rPr>
              <a:t>CoastWAVE project)</a:t>
            </a:r>
            <a:r>
              <a:rPr lang="en-US" sz="1600" dirty="0">
                <a:solidFill>
                  <a:schemeClr val="bg1"/>
                </a:solidFill>
                <a:cs typeface="Arial" panose="020B0604020202020204" pitchFamily="34" charset="0"/>
              </a:rPr>
              <a:t> </a:t>
            </a:r>
            <a:r>
              <a:rPr lang="en-US" sz="1600" i="1" dirty="0">
                <a:solidFill>
                  <a:schemeClr val="bg1"/>
                </a:solidFill>
                <a:cs typeface="Arial" panose="020B0604020202020204" pitchFamily="34" charset="0"/>
              </a:rPr>
              <a:t>-  April 2022.</a:t>
            </a:r>
          </a:p>
          <a:p>
            <a:pPr marL="285750" indent="-285750" algn="just">
              <a:spcAft>
                <a:spcPts val="1200"/>
              </a:spcAft>
              <a:buFont typeface="Arial" panose="020B0604020202020204" pitchFamily="34" charset="0"/>
              <a:buChar char="•"/>
              <a:tabLst>
                <a:tab pos="6751320" algn="l"/>
                <a:tab pos="6931025" algn="dec"/>
              </a:tabLst>
            </a:pPr>
            <a:r>
              <a:rPr lang="en-US" sz="1600" dirty="0">
                <a:solidFill>
                  <a:schemeClr val="bg1"/>
                </a:solidFill>
                <a:cs typeface="Arial" panose="020B0604020202020204" pitchFamily="34" charset="0"/>
              </a:rPr>
              <a:t>Presentations of </a:t>
            </a:r>
            <a:r>
              <a:rPr lang="en-US" sz="1600" b="1" dirty="0">
                <a:solidFill>
                  <a:schemeClr val="bg1"/>
                </a:solidFill>
                <a:cs typeface="Arial" panose="020B0604020202020204" pitchFamily="34" charset="0"/>
              </a:rPr>
              <a:t>TT-TR progress at SC meeting. </a:t>
            </a:r>
            <a:r>
              <a:rPr lang="en-US" sz="1600" i="1" dirty="0">
                <a:solidFill>
                  <a:schemeClr val="bg1"/>
                </a:solidFill>
                <a:cs typeface="Arial" panose="020B0604020202020204" pitchFamily="34" charset="0"/>
              </a:rPr>
              <a:t>April 2022.</a:t>
            </a:r>
          </a:p>
          <a:p>
            <a:pPr marL="285750" indent="-285750" algn="just">
              <a:spcAft>
                <a:spcPts val="1200"/>
              </a:spcAft>
              <a:buFont typeface="Arial" panose="020B0604020202020204" pitchFamily="34" charset="0"/>
              <a:buChar char="•"/>
              <a:tabLst>
                <a:tab pos="6751320" algn="l"/>
                <a:tab pos="6931025" algn="dec"/>
              </a:tabLst>
            </a:pPr>
            <a:r>
              <a:rPr lang="en-US" sz="1600" b="1" dirty="0">
                <a:solidFill>
                  <a:schemeClr val="bg1"/>
                </a:solidFill>
                <a:cs typeface="Arial" panose="020B0604020202020204" pitchFamily="34" charset="0"/>
              </a:rPr>
              <a:t>UN Ocean Decade </a:t>
            </a:r>
            <a:r>
              <a:rPr lang="en-US" sz="1600" dirty="0">
                <a:solidFill>
                  <a:schemeClr val="bg1"/>
                </a:solidFill>
                <a:cs typeface="Arial" panose="020B0604020202020204" pitchFamily="34" charset="0"/>
              </a:rPr>
              <a:t>- IOC Tsunami Unit Satellite Activity on Tsunami Ready. </a:t>
            </a:r>
            <a:r>
              <a:rPr lang="en-US" sz="1600" i="1" dirty="0">
                <a:solidFill>
                  <a:schemeClr val="bg1"/>
                </a:solidFill>
                <a:cs typeface="Arial" panose="020B0604020202020204" pitchFamily="34" charset="0"/>
              </a:rPr>
              <a:t>5-7 April 2022, online</a:t>
            </a:r>
            <a:r>
              <a:rPr lang="en-US" sz="1600" dirty="0">
                <a:solidFill>
                  <a:schemeClr val="bg1"/>
                </a:solidFill>
                <a:cs typeface="Arial" panose="020B0604020202020204" pitchFamily="34" charset="0"/>
              </a:rPr>
              <a:t>.</a:t>
            </a:r>
            <a:endParaRPr lang="en-GB" sz="1600" dirty="0">
              <a:solidFill>
                <a:schemeClr val="bg1"/>
              </a:solidFill>
              <a:cs typeface="Arial" panose="020B0604020202020204" pitchFamily="34" charset="0"/>
            </a:endParaRPr>
          </a:p>
        </p:txBody>
      </p:sp>
      <p:sp>
        <p:nvSpPr>
          <p:cNvPr id="3" name="TextBox 2">
            <a:extLst>
              <a:ext uri="{FF2B5EF4-FFF2-40B4-BE49-F238E27FC236}">
                <a16:creationId xmlns:a16="http://schemas.microsoft.com/office/drawing/2014/main" xmlns="" id="{5D78DCAC-8F4F-CBC5-D8D7-A3990096BDC9}"/>
              </a:ext>
            </a:extLst>
          </p:cNvPr>
          <p:cNvSpPr txBox="1"/>
          <p:nvPr/>
        </p:nvSpPr>
        <p:spPr>
          <a:xfrm>
            <a:off x="833121" y="852541"/>
            <a:ext cx="7531060" cy="407035"/>
          </a:xfrm>
          <a:prstGeom prst="rect">
            <a:avLst/>
          </a:prstGeom>
          <a:noFill/>
        </p:spPr>
        <p:txBody>
          <a:bodyPr wrap="square">
            <a:spAutoFit/>
          </a:bodyPr>
          <a:lstStyle/>
          <a:p>
            <a:pPr>
              <a:lnSpc>
                <a:spcPct val="107000"/>
              </a:lnSpc>
              <a:spcAft>
                <a:spcPts val="300"/>
              </a:spcAft>
            </a:pPr>
            <a:r>
              <a:rPr lang="en-GB" sz="2000" b="1" dirty="0">
                <a:effectLst/>
                <a:ea typeface="Times New Roman" panose="02020603050405020304" pitchFamily="18" charset="0"/>
                <a:cs typeface="Times New Roman" panose="02020603050405020304" pitchFamily="18" charset="0"/>
              </a:rPr>
              <a:t>Task Team on Tsunami Ready: Plan of Action for 2022-2023</a:t>
            </a:r>
            <a:endParaRPr lang="es-ES" sz="16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571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A4C1E25-626A-BE3E-FC59-1224BE94D2C9}"/>
              </a:ext>
            </a:extLst>
          </p:cNvPr>
          <p:cNvSpPr txBox="1"/>
          <p:nvPr/>
        </p:nvSpPr>
        <p:spPr>
          <a:xfrm>
            <a:off x="829391" y="3307080"/>
            <a:ext cx="10393680" cy="2472472"/>
          </a:xfrm>
          <a:prstGeom prst="rect">
            <a:avLst/>
          </a:prstGeom>
          <a:solidFill>
            <a:schemeClr val="tx2">
              <a:lumMod val="60000"/>
              <a:lumOff val="40000"/>
            </a:schemeClr>
          </a:solidFill>
        </p:spPr>
        <p:txBody>
          <a:bodyPr wrap="square" lIns="180000" rIns="180000">
            <a:spAutoFit/>
          </a:bodyPr>
          <a:lstStyle/>
          <a:p>
            <a:pPr algn="just">
              <a:spcAft>
                <a:spcPts val="800"/>
              </a:spcAft>
              <a:tabLst>
                <a:tab pos="6751320" algn="l"/>
                <a:tab pos="6931025" algn="dec"/>
              </a:tabLst>
            </a:pPr>
            <a:r>
              <a:rPr lang="en-US" sz="1600" i="1" dirty="0">
                <a:solidFill>
                  <a:schemeClr val="bg1"/>
                </a:solidFill>
                <a:cs typeface="Arial" panose="020B0604020202020204" pitchFamily="34" charset="0"/>
              </a:rPr>
              <a:t>Continuation object. 4 and 5…</a:t>
            </a:r>
          </a:p>
          <a:p>
            <a:pPr marL="285750" indent="-285750" algn="just">
              <a:spcAft>
                <a:spcPts val="1200"/>
              </a:spcAft>
              <a:buFont typeface="Arial" panose="020B0604020202020204" pitchFamily="34" charset="0"/>
              <a:buChar char="•"/>
              <a:tabLst>
                <a:tab pos="6751320" algn="l"/>
                <a:tab pos="6931025" algn="dec"/>
              </a:tabLst>
            </a:pPr>
            <a:r>
              <a:rPr lang="en-GB" sz="1600" dirty="0">
                <a:solidFill>
                  <a:schemeClr val="bg1"/>
                </a:solidFill>
                <a:cs typeface="Arial" panose="020B0604020202020204" pitchFamily="34" charset="0"/>
              </a:rPr>
              <a:t>Contribution to UNESCO/IOC Tsunami Ready Innovation Platform (https://globalplatform.undrr.org/) providing photos and videos for NEAM region for communities that TR Program is ongoing or to be implemented. </a:t>
            </a:r>
            <a:r>
              <a:rPr lang="en-GB" sz="1600" i="1" dirty="0">
                <a:solidFill>
                  <a:schemeClr val="bg1"/>
                </a:solidFill>
                <a:cs typeface="Arial" panose="020B0604020202020204" pitchFamily="34" charset="0"/>
              </a:rPr>
              <a:t>March 2022.</a:t>
            </a:r>
          </a:p>
          <a:p>
            <a:pPr marL="285750" indent="-285750" algn="just">
              <a:spcAft>
                <a:spcPts val="1200"/>
              </a:spcAft>
              <a:buFont typeface="Arial" panose="020B0604020202020204" pitchFamily="34" charset="0"/>
              <a:buChar char="•"/>
              <a:tabLst>
                <a:tab pos="6751320" algn="l"/>
                <a:tab pos="6931025" algn="dec"/>
              </a:tabLst>
            </a:pPr>
            <a:r>
              <a:rPr lang="en-US" sz="1600" dirty="0">
                <a:solidFill>
                  <a:schemeClr val="bg1"/>
                </a:solidFill>
                <a:cs typeface="Arial" panose="020B0604020202020204" pitchFamily="34" charset="0"/>
              </a:rPr>
              <a:t>Participation (as observer) in the meeting of the Inter ICG TOWS Task Team on Disaster Management and Preparedness – IOC UNESCO. </a:t>
            </a:r>
            <a:r>
              <a:rPr lang="en-US" sz="1600" i="1" dirty="0">
                <a:solidFill>
                  <a:schemeClr val="bg1"/>
                </a:solidFill>
                <a:cs typeface="Arial" panose="020B0604020202020204" pitchFamily="34" charset="0"/>
              </a:rPr>
              <a:t>21 -22 Feb. 2022.</a:t>
            </a:r>
            <a:endParaRPr lang="en-GB" sz="1600" i="1" dirty="0">
              <a:solidFill>
                <a:schemeClr val="bg1"/>
              </a:solidFill>
              <a:cs typeface="Arial" panose="020B0604020202020204" pitchFamily="34" charset="0"/>
            </a:endParaRPr>
          </a:p>
          <a:p>
            <a:pPr marL="285750" indent="-285750" algn="just">
              <a:spcAft>
                <a:spcPts val="1200"/>
              </a:spcAft>
              <a:buFont typeface="Arial" panose="020B0604020202020204" pitchFamily="34" charset="0"/>
              <a:buChar char="•"/>
              <a:tabLst>
                <a:tab pos="6751320" algn="l"/>
                <a:tab pos="6931025" algn="dec"/>
              </a:tabLst>
            </a:pPr>
            <a:r>
              <a:rPr lang="en-GB" sz="1600" dirty="0">
                <a:solidFill>
                  <a:schemeClr val="bg1"/>
                </a:solidFill>
                <a:cs typeface="Arial" panose="020B0604020202020204" pitchFamily="34" charset="0"/>
              </a:rPr>
              <a:t>Monitoring and collection of material from the progress that is made so far in the communities that are, or aim to be included, in the UNESCO IOC Tsunami Ready recognition program for the presentation on Disaster Management Preparedness (TT-DMP) and share it with the co-chair of TOWS TT-DMP.  </a:t>
            </a:r>
            <a:r>
              <a:rPr lang="en-GB" sz="1600" i="1" dirty="0">
                <a:solidFill>
                  <a:schemeClr val="bg1"/>
                </a:solidFill>
                <a:cs typeface="Arial" panose="020B0604020202020204" pitchFamily="34" charset="0"/>
              </a:rPr>
              <a:t>February 2022.</a:t>
            </a:r>
          </a:p>
        </p:txBody>
      </p:sp>
      <p:grpSp>
        <p:nvGrpSpPr>
          <p:cNvPr id="3" name="Group 2">
            <a:extLst>
              <a:ext uri="{FF2B5EF4-FFF2-40B4-BE49-F238E27FC236}">
                <a16:creationId xmlns:a16="http://schemas.microsoft.com/office/drawing/2014/main" xmlns="" id="{B0AD6208-A228-0A91-21ED-B3B7C555D39C}"/>
              </a:ext>
            </a:extLst>
          </p:cNvPr>
          <p:cNvGrpSpPr/>
          <p:nvPr/>
        </p:nvGrpSpPr>
        <p:grpSpPr>
          <a:xfrm>
            <a:off x="0" y="0"/>
            <a:ext cx="12192000" cy="787563"/>
            <a:chOff x="0" y="0"/>
            <a:chExt cx="12192000" cy="787563"/>
          </a:xfrm>
        </p:grpSpPr>
        <p:sp>
          <p:nvSpPr>
            <p:cNvPr id="5" name="TextBox 4">
              <a:extLst>
                <a:ext uri="{FF2B5EF4-FFF2-40B4-BE49-F238E27FC236}">
                  <a16:creationId xmlns:a16="http://schemas.microsoft.com/office/drawing/2014/main" xmlns="" id="{41318F91-6B16-9214-0A36-C33A78D87CB4}"/>
                </a:ext>
              </a:extLst>
            </p:cNvPr>
            <p:cNvSpPr txBox="1"/>
            <p:nvPr/>
          </p:nvSpPr>
          <p:spPr>
            <a:xfrm>
              <a:off x="0" y="0"/>
              <a:ext cx="12192000" cy="786114"/>
            </a:xfrm>
            <a:prstGeom prst="rect">
              <a:avLst/>
            </a:prstGeom>
            <a:gradFill flip="none" rotWithShape="1">
              <a:gsLst>
                <a:gs pos="100000">
                  <a:srgbClr val="333F50"/>
                </a:gs>
                <a:gs pos="15000">
                  <a:srgbClr val="8295B0"/>
                </a:gs>
                <a:gs pos="50000">
                  <a:srgbClr val="46566E"/>
                </a:gs>
              </a:gsLst>
              <a:lin ang="10800000" scaled="1"/>
              <a:tileRect/>
            </a:gradFill>
          </p:spPr>
          <p:txBody>
            <a:bodyPr wrap="square" lIns="360000" tIns="36000" rIns="396000" anchor="ctr" anchorCtr="0">
              <a:noAutofit/>
            </a:bodyPr>
            <a:lstStyle/>
            <a:p>
              <a:pPr marL="95250" lvl="1" indent="0"/>
              <a:r>
                <a:rPr lang="es-ES" sz="2400" i="0" u="none" strike="noStrike" baseline="0" dirty="0">
                  <a:solidFill>
                    <a:schemeClr val="bg1"/>
                  </a:solidFill>
                </a:rPr>
                <a:t>ICG NEAMTWS </a:t>
              </a:r>
              <a:r>
                <a:rPr lang="es-ES" sz="2400" dirty="0">
                  <a:solidFill>
                    <a:schemeClr val="bg1"/>
                  </a:solidFill>
                </a:rPr>
                <a:t>TASK TEAM TSUNAMI READY			</a:t>
              </a:r>
              <a:r>
                <a:rPr lang="es-ES" sz="2400" b="1" dirty="0">
                  <a:solidFill>
                    <a:schemeClr val="bg1"/>
                  </a:solidFill>
                </a:rPr>
                <a:t>ACTIVITIES DEVELOPED</a:t>
              </a:r>
              <a:endParaRPr lang="es-ES" sz="2000" b="1" dirty="0">
                <a:solidFill>
                  <a:schemeClr val="bg1"/>
                </a:solidFill>
              </a:endParaRPr>
            </a:p>
          </p:txBody>
        </p:sp>
        <p:pic>
          <p:nvPicPr>
            <p:cNvPr id="6" name="Picture 5" descr="Shape&#10;&#10;Description automatically generated with low confidence">
              <a:extLst>
                <a:ext uri="{FF2B5EF4-FFF2-40B4-BE49-F238E27FC236}">
                  <a16:creationId xmlns:a16="http://schemas.microsoft.com/office/drawing/2014/main" xmlns="" id="{D55EBBDB-9FEA-195B-02D8-9E70642F6EA8}"/>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grpSp>
      <p:graphicFrame>
        <p:nvGraphicFramePr>
          <p:cNvPr id="7" name="Table 6">
            <a:extLst>
              <a:ext uri="{FF2B5EF4-FFF2-40B4-BE49-F238E27FC236}">
                <a16:creationId xmlns:a16="http://schemas.microsoft.com/office/drawing/2014/main" xmlns="" id="{9E869149-D9C1-EF93-5E94-E6DA6CADF0C0}"/>
              </a:ext>
            </a:extLst>
          </p:cNvPr>
          <p:cNvGraphicFramePr>
            <a:graphicFrameLocks noGrp="1"/>
          </p:cNvGraphicFramePr>
          <p:nvPr>
            <p:extLst>
              <p:ext uri="{D42A27DB-BD31-4B8C-83A1-F6EECF244321}">
                <p14:modId xmlns:p14="http://schemas.microsoft.com/office/powerpoint/2010/main" val="2975144771"/>
              </p:ext>
            </p:extLst>
          </p:nvPr>
        </p:nvGraphicFramePr>
        <p:xfrm>
          <a:off x="833121" y="1700094"/>
          <a:ext cx="10393680" cy="1327849"/>
        </p:xfrm>
        <a:graphic>
          <a:graphicData uri="http://schemas.openxmlformats.org/drawingml/2006/table">
            <a:tbl>
              <a:tblPr firstRow="1" firstCol="1" bandRow="1" bandCol="1"/>
              <a:tblGrid>
                <a:gridCol w="482765">
                  <a:extLst>
                    <a:ext uri="{9D8B030D-6E8A-4147-A177-3AD203B41FA5}">
                      <a16:colId xmlns:a16="http://schemas.microsoft.com/office/drawing/2014/main" xmlns="" val="873658091"/>
                    </a:ext>
                  </a:extLst>
                </a:gridCol>
                <a:gridCol w="4018323">
                  <a:extLst>
                    <a:ext uri="{9D8B030D-6E8A-4147-A177-3AD203B41FA5}">
                      <a16:colId xmlns:a16="http://schemas.microsoft.com/office/drawing/2014/main" xmlns="" val="2036544874"/>
                    </a:ext>
                  </a:extLst>
                </a:gridCol>
                <a:gridCol w="5892592">
                  <a:extLst>
                    <a:ext uri="{9D8B030D-6E8A-4147-A177-3AD203B41FA5}">
                      <a16:colId xmlns:a16="http://schemas.microsoft.com/office/drawing/2014/main" xmlns="" val="1640581414"/>
                    </a:ext>
                  </a:extLst>
                </a:gridCol>
              </a:tblGrid>
              <a:tr h="0">
                <a:tc gridSpan="2">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hMerge="1">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Activity</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extLst>
                  <a:ext uri="{0D108BD9-81ED-4DB2-BD59-A6C34878D82A}">
                    <a16:rowId xmlns:a16="http://schemas.microsoft.com/office/drawing/2014/main" xmlns="" val="3955972637"/>
                  </a:ext>
                </a:extLst>
              </a:tr>
              <a:tr h="568325">
                <a:tc>
                  <a:txBody>
                    <a:bodyPr/>
                    <a:lstStyle/>
                    <a:p>
                      <a:pPr algn="ctr">
                        <a:lnSpc>
                          <a:spcPct val="107000"/>
                        </a:lnSpc>
                        <a:spcAft>
                          <a:spcPts val="800"/>
                        </a:spcAft>
                      </a:pPr>
                      <a:r>
                        <a:rPr lang="es-ES" sz="1600" dirty="0">
                          <a:effectLst/>
                          <a:latin typeface="Calibri" panose="020F0502020204030204" pitchFamily="34" charset="0"/>
                          <a:ea typeface="Times New Roman" panose="02020603050405020304" pitchFamily="18"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Represent</a:t>
                      </a:r>
                      <a:r>
                        <a:rPr lang="en-GB" sz="1600" dirty="0">
                          <a:effectLst/>
                          <a:latin typeface="Calibri" panose="020F0502020204030204" pitchFamily="34" charset="0"/>
                          <a:ea typeface="Times New Roman" panose="02020603050405020304" pitchFamily="18" charset="0"/>
                          <a:cs typeface="Calibri" panose="020F0502020204030204" pitchFamily="34" charset="0"/>
                        </a:rPr>
                        <a:t> Tsunami Ready TT in ICG/NEAMTWS.</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300"/>
                        </a:spcAft>
                      </a:pPr>
                      <a:r>
                        <a:rPr lang="en-GB" sz="1600" dirty="0">
                          <a:effectLst/>
                          <a:latin typeface="Calibri" panose="020F0502020204030204" pitchFamily="34" charset="0"/>
                          <a:ea typeface="Times New Roman" panose="02020603050405020304" pitchFamily="18" charset="0"/>
                          <a:cs typeface="Calibri" panose="020F0502020204030204" pitchFamily="34" charset="0"/>
                        </a:rPr>
                        <a:t>Represent TT-TR at meetings scheduled throughout the year 2022 and 2023.</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1843347"/>
                  </a:ext>
                </a:extLst>
              </a:tr>
              <a:tr h="208262">
                <a:tc>
                  <a:txBody>
                    <a:bodyPr/>
                    <a:lstStyle/>
                    <a:p>
                      <a:pPr algn="ctr">
                        <a:lnSpc>
                          <a:spcPct val="107000"/>
                        </a:lnSpc>
                        <a:spcAft>
                          <a:spcPts val="800"/>
                        </a:spcAft>
                      </a:pPr>
                      <a:r>
                        <a:rPr lang="es-ES" sz="1600" dirty="0">
                          <a:effectLst/>
                          <a:latin typeface="Calibri" panose="020F0502020204030204" pitchFamily="34" charset="0"/>
                          <a:ea typeface="Times New Roman" panose="02020603050405020304" pitchFamily="18" charset="0"/>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Cooperation</a:t>
                      </a:r>
                      <a:r>
                        <a:rPr lang="en-GB" sz="1600" dirty="0">
                          <a:effectLst/>
                          <a:latin typeface="Calibri" panose="020F0502020204030204" pitchFamily="34" charset="0"/>
                          <a:ea typeface="Times New Roman" panose="02020603050405020304" pitchFamily="18" charset="0"/>
                          <a:cs typeface="Calibri" panose="020F0502020204030204" pitchFamily="34" charset="0"/>
                        </a:rPr>
                        <a:t> with other </a:t>
                      </a:r>
                      <a:r>
                        <a:rPr lang="en-GB" sz="1600" b="1" dirty="0">
                          <a:effectLst/>
                          <a:latin typeface="Calibri" panose="020F0502020204030204" pitchFamily="34" charset="0"/>
                          <a:ea typeface="Times New Roman" panose="02020603050405020304" pitchFamily="18" charset="0"/>
                          <a:cs typeface="Calibri" panose="020F0502020204030204" pitchFamily="34" charset="0"/>
                        </a:rPr>
                        <a:t>Working Groups and Task Teams</a:t>
                      </a:r>
                      <a:r>
                        <a:rPr lang="en-GB" sz="1600" dirty="0">
                          <a:effectLst/>
                          <a:latin typeface="Calibri" panose="020F0502020204030204" pitchFamily="34" charset="0"/>
                          <a:ea typeface="Times New Roman" panose="02020603050405020304" pitchFamily="18" charset="0"/>
                          <a:cs typeface="Calibri" panose="020F0502020204030204" pitchFamily="34" charset="0"/>
                        </a:rPr>
                        <a:t>.</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Times New Roman" panose="02020603050405020304" pitchFamily="18" charset="0"/>
                          <a:cs typeface="Calibri" panose="020F0502020204030204" pitchFamily="34" charset="0"/>
                        </a:rPr>
                        <a:t>Supporting where appropriate and providing feedback.</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6314007"/>
                  </a:ext>
                </a:extLst>
              </a:tr>
            </a:tbl>
          </a:graphicData>
        </a:graphic>
      </p:graphicFrame>
      <p:sp>
        <p:nvSpPr>
          <p:cNvPr id="8" name="TextBox 7">
            <a:extLst>
              <a:ext uri="{FF2B5EF4-FFF2-40B4-BE49-F238E27FC236}">
                <a16:creationId xmlns:a16="http://schemas.microsoft.com/office/drawing/2014/main" xmlns="" id="{F6D7D013-28B1-3923-4F33-435129F3113E}"/>
              </a:ext>
            </a:extLst>
          </p:cNvPr>
          <p:cNvSpPr txBox="1"/>
          <p:nvPr/>
        </p:nvSpPr>
        <p:spPr>
          <a:xfrm>
            <a:off x="833121" y="852541"/>
            <a:ext cx="7531060" cy="407035"/>
          </a:xfrm>
          <a:prstGeom prst="rect">
            <a:avLst/>
          </a:prstGeom>
          <a:noFill/>
        </p:spPr>
        <p:txBody>
          <a:bodyPr wrap="square">
            <a:spAutoFit/>
          </a:bodyPr>
          <a:lstStyle/>
          <a:p>
            <a:pPr>
              <a:lnSpc>
                <a:spcPct val="107000"/>
              </a:lnSpc>
              <a:spcAft>
                <a:spcPts val="300"/>
              </a:spcAft>
            </a:pPr>
            <a:r>
              <a:rPr lang="en-GB" sz="2000" b="1" dirty="0">
                <a:effectLst/>
                <a:ea typeface="Times New Roman" panose="02020603050405020304" pitchFamily="18" charset="0"/>
                <a:cs typeface="Times New Roman" panose="02020603050405020304" pitchFamily="18" charset="0"/>
              </a:rPr>
              <a:t>Task Team on Tsunami Ready: Plan of Action for 2022-2023</a:t>
            </a:r>
            <a:endParaRPr lang="es-ES" sz="1600" dirty="0">
              <a:effectLst/>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394A0BF9-35BF-EB81-7A29-69261C3D8D5C}"/>
              </a:ext>
            </a:extLst>
          </p:cNvPr>
          <p:cNvSpPr txBox="1"/>
          <p:nvPr/>
        </p:nvSpPr>
        <p:spPr>
          <a:xfrm>
            <a:off x="829391" y="5889412"/>
            <a:ext cx="9530610" cy="338554"/>
          </a:xfrm>
          <a:prstGeom prst="rect">
            <a:avLst/>
          </a:prstGeom>
          <a:solidFill>
            <a:srgbClr val="FFC000"/>
          </a:solidFill>
        </p:spPr>
        <p:txBody>
          <a:bodyPr wrap="square" rtlCol="0">
            <a:spAutoFit/>
          </a:bodyPr>
          <a:lstStyle/>
          <a:p>
            <a:r>
              <a:rPr lang="en-US" sz="1600" dirty="0"/>
              <a:t>It is suggested to establish two annual </a:t>
            </a:r>
            <a:r>
              <a:rPr lang="en-US" sz="1600" b="1" dirty="0"/>
              <a:t>coordination meetings </a:t>
            </a:r>
            <a:r>
              <a:rPr lang="en-US" sz="1600" dirty="0"/>
              <a:t>between TT-TR, WG4 and TRS Tech. Secretariat.</a:t>
            </a:r>
          </a:p>
        </p:txBody>
      </p:sp>
      <p:sp>
        <p:nvSpPr>
          <p:cNvPr id="14" name="TextBox 13">
            <a:extLst>
              <a:ext uri="{FF2B5EF4-FFF2-40B4-BE49-F238E27FC236}">
                <a16:creationId xmlns:a16="http://schemas.microsoft.com/office/drawing/2014/main" xmlns="" id="{67ADE5E0-691D-6EF9-1771-877D84A8F5DA}"/>
              </a:ext>
            </a:extLst>
          </p:cNvPr>
          <p:cNvSpPr txBox="1"/>
          <p:nvPr/>
        </p:nvSpPr>
        <p:spPr>
          <a:xfrm>
            <a:off x="829391" y="6337826"/>
            <a:ext cx="9530610" cy="338554"/>
          </a:xfrm>
          <a:prstGeom prst="rect">
            <a:avLst/>
          </a:prstGeom>
          <a:solidFill>
            <a:srgbClr val="FFC000"/>
          </a:solidFill>
        </p:spPr>
        <p:txBody>
          <a:bodyPr wrap="square" rtlCol="0">
            <a:spAutoFit/>
          </a:bodyPr>
          <a:lstStyle/>
          <a:p>
            <a:r>
              <a:rPr lang="en-US" sz="1600" dirty="0"/>
              <a:t>It is suggested to establish </a:t>
            </a:r>
            <a:r>
              <a:rPr lang="en-US" sz="1600" b="1" dirty="0"/>
              <a:t>coordination meetings </a:t>
            </a:r>
            <a:r>
              <a:rPr lang="en-US" sz="1600" dirty="0"/>
              <a:t>between TT-TR, WG4 and WG1, 2 and 3.</a:t>
            </a:r>
          </a:p>
        </p:txBody>
      </p:sp>
    </p:spTree>
    <p:extLst>
      <p:ext uri="{BB962C8B-B14F-4D97-AF65-F5344CB8AC3E}">
        <p14:creationId xmlns:p14="http://schemas.microsoft.com/office/powerpoint/2010/main" val="846986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7C715A16-E934-FFEB-D753-947538EC65C9}"/>
              </a:ext>
            </a:extLst>
          </p:cNvPr>
          <p:cNvPicPr>
            <a:picLocks noChangeAspect="1"/>
          </p:cNvPicPr>
          <p:nvPr/>
        </p:nvPicPr>
        <p:blipFill>
          <a:blip r:embed="rId2"/>
          <a:stretch>
            <a:fillRect/>
          </a:stretch>
        </p:blipFill>
        <p:spPr>
          <a:xfrm>
            <a:off x="620205" y="1693941"/>
            <a:ext cx="2728489" cy="1945061"/>
          </a:xfrm>
          <a:prstGeom prst="rect">
            <a:avLst/>
          </a:prstGeom>
          <a:ln>
            <a:solidFill>
              <a:schemeClr val="bg2">
                <a:lumMod val="75000"/>
              </a:schemeClr>
            </a:solidFill>
          </a:ln>
        </p:spPr>
      </p:pic>
      <p:pic>
        <p:nvPicPr>
          <p:cNvPr id="9" name="Picture 8" descr="Text&#10;&#10;Description automatically generated">
            <a:extLst>
              <a:ext uri="{FF2B5EF4-FFF2-40B4-BE49-F238E27FC236}">
                <a16:creationId xmlns:a16="http://schemas.microsoft.com/office/drawing/2014/main" xmlns="" id="{9F797A80-EE52-20A5-42C0-23B880A9C0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684" y="4115867"/>
            <a:ext cx="4110255" cy="2044713"/>
          </a:xfrm>
          <a:prstGeom prst="rect">
            <a:avLst/>
          </a:prstGeom>
        </p:spPr>
      </p:pic>
      <p:pic>
        <p:nvPicPr>
          <p:cNvPr id="13" name="Picture 12">
            <a:extLst>
              <a:ext uri="{FF2B5EF4-FFF2-40B4-BE49-F238E27FC236}">
                <a16:creationId xmlns:a16="http://schemas.microsoft.com/office/drawing/2014/main" xmlns="" id="{586E971D-704F-E5F2-8726-12D7A70F2DDC}"/>
              </a:ext>
            </a:extLst>
          </p:cNvPr>
          <p:cNvPicPr>
            <a:picLocks noChangeAspect="1"/>
          </p:cNvPicPr>
          <p:nvPr/>
        </p:nvPicPr>
        <p:blipFill>
          <a:blip r:embed="rId4"/>
          <a:stretch>
            <a:fillRect/>
          </a:stretch>
        </p:blipFill>
        <p:spPr>
          <a:xfrm>
            <a:off x="8678010" y="3523047"/>
            <a:ext cx="3381390" cy="3205277"/>
          </a:xfrm>
          <a:prstGeom prst="rect">
            <a:avLst/>
          </a:prstGeom>
        </p:spPr>
      </p:pic>
      <p:grpSp>
        <p:nvGrpSpPr>
          <p:cNvPr id="8" name="Grupo 7"/>
          <p:cNvGrpSpPr/>
          <p:nvPr/>
        </p:nvGrpSpPr>
        <p:grpSpPr>
          <a:xfrm>
            <a:off x="3124194" y="1984591"/>
            <a:ext cx="3510831" cy="2099193"/>
            <a:chOff x="458055" y="2495759"/>
            <a:chExt cx="3934691" cy="2103767"/>
          </a:xfrm>
        </p:grpSpPr>
        <p:pic>
          <p:nvPicPr>
            <p:cNvPr id="3" name="Imagen 2"/>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5149" r="3640" b="5409"/>
            <a:stretch/>
          </p:blipFill>
          <p:spPr>
            <a:xfrm>
              <a:off x="458055" y="2495759"/>
              <a:ext cx="3934691" cy="2103767"/>
            </a:xfrm>
            <a:prstGeom prst="rect">
              <a:avLst/>
            </a:prstGeom>
          </p:spPr>
        </p:pic>
        <p:sp>
          <p:nvSpPr>
            <p:cNvPr id="5" name="Rectángulo 4"/>
            <p:cNvSpPr/>
            <p:nvPr/>
          </p:nvSpPr>
          <p:spPr>
            <a:xfrm>
              <a:off x="458055" y="4145960"/>
              <a:ext cx="3934691" cy="400982"/>
            </a:xfrm>
            <a:prstGeom prst="rect">
              <a:avLst/>
            </a:prstGeom>
          </p:spPr>
          <p:txBody>
            <a:bodyPr wrap="square">
              <a:spAutoFit/>
            </a:bodyPr>
            <a:lstStyle/>
            <a:p>
              <a:pPr>
                <a:spcBef>
                  <a:spcPts val="1200"/>
                </a:spcBef>
                <a:spcAft>
                  <a:spcPts val="1200"/>
                </a:spcAft>
                <a:tabLst>
                  <a:tab pos="6751320" algn="l"/>
                  <a:tab pos="6931025" algn="dec"/>
                </a:tabLst>
              </a:pPr>
              <a:r>
                <a:rPr lang="en-US" sz="1000" dirty="0">
                  <a:solidFill>
                    <a:schemeClr val="bg1"/>
                  </a:solidFill>
                  <a:latin typeface="Arial" panose="020B0604020202020204" pitchFamily="34" charset="0"/>
                  <a:cs typeface="Arial" panose="020B0604020202020204" pitchFamily="34" charset="0"/>
                </a:rPr>
                <a:t>African Conference Side Event “Resilient and Safer Coasts” - </a:t>
              </a:r>
              <a:r>
                <a:rPr lang="en-US" sz="1000" i="1" dirty="0">
                  <a:solidFill>
                    <a:schemeClr val="bg1"/>
                  </a:solidFill>
                  <a:latin typeface="Arial" panose="020B0604020202020204" pitchFamily="34" charset="0"/>
                  <a:cs typeface="Arial" panose="020B0604020202020204" pitchFamily="34" charset="0"/>
                </a:rPr>
                <a:t>May 2022, Cairo, Egypt</a:t>
              </a:r>
              <a:r>
                <a:rPr lang="en-US" sz="1000" dirty="0">
                  <a:solidFill>
                    <a:schemeClr val="bg1"/>
                  </a:solidFill>
                  <a:latin typeface="Arial" panose="020B0604020202020204" pitchFamily="34" charset="0"/>
                  <a:cs typeface="Arial" panose="020B0604020202020204" pitchFamily="34" charset="0"/>
                </a:rPr>
                <a:t>.</a:t>
              </a:r>
            </a:p>
          </p:txBody>
        </p:sp>
      </p:grpSp>
      <p:grpSp>
        <p:nvGrpSpPr>
          <p:cNvPr id="15" name="Grupo 14"/>
          <p:cNvGrpSpPr/>
          <p:nvPr/>
        </p:nvGrpSpPr>
        <p:grpSpPr>
          <a:xfrm>
            <a:off x="4598651" y="4281492"/>
            <a:ext cx="3554917" cy="2446832"/>
            <a:chOff x="6744464" y="4673600"/>
            <a:chExt cx="3554917" cy="2446832"/>
          </a:xfrm>
        </p:grpSpPr>
        <p:pic>
          <p:nvPicPr>
            <p:cNvPr id="14" name="image4.png">
              <a:extLst>
                <a:ext uri="{FF2B5EF4-FFF2-40B4-BE49-F238E27FC236}">
                  <a16:creationId xmlns:a16="http://schemas.microsoft.com/office/drawing/2014/main" xmlns="" id="{BBFF5417-0D09-36BF-AC1C-40C38388298B}"/>
                </a:ext>
              </a:extLst>
            </p:cNvPr>
            <p:cNvPicPr>
              <a:picLocks noChangeAspect="1"/>
            </p:cNvPicPr>
            <p:nvPr/>
          </p:nvPicPr>
          <p:blipFill>
            <a:blip r:embed="rId7"/>
            <a:srcRect/>
            <a:stretch>
              <a:fillRect/>
            </a:stretch>
          </p:blipFill>
          <p:spPr>
            <a:xfrm>
              <a:off x="6744465" y="4673600"/>
              <a:ext cx="3554916" cy="2102070"/>
            </a:xfrm>
            <a:prstGeom prst="rect">
              <a:avLst/>
            </a:prstGeom>
            <a:ln/>
          </p:spPr>
        </p:pic>
        <p:sp>
          <p:nvSpPr>
            <p:cNvPr id="12" name="Rectángulo 11"/>
            <p:cNvSpPr/>
            <p:nvPr/>
          </p:nvSpPr>
          <p:spPr>
            <a:xfrm>
              <a:off x="6744464" y="6720322"/>
              <a:ext cx="3554917" cy="400110"/>
            </a:xfrm>
            <a:prstGeom prst="rect">
              <a:avLst/>
            </a:prstGeom>
            <a:solidFill>
              <a:schemeClr val="tx1"/>
            </a:solidFill>
          </p:spPr>
          <p:txBody>
            <a:bodyPr wrap="square">
              <a:spAutoFit/>
            </a:bodyPr>
            <a:lstStyle/>
            <a:p>
              <a:pPr lvl="0">
                <a:spcBef>
                  <a:spcPts val="1200"/>
                </a:spcBef>
                <a:spcAft>
                  <a:spcPts val="1200"/>
                </a:spcAft>
                <a:tabLst>
                  <a:tab pos="6751320" algn="l"/>
                  <a:tab pos="6931025" algn="dec"/>
                </a:tabLst>
              </a:pPr>
              <a:r>
                <a:rPr lang="en-US" sz="1000" dirty="0">
                  <a:solidFill>
                    <a:prstClr val="white"/>
                  </a:solidFill>
                  <a:latin typeface="Arial" panose="020B0604020202020204" pitchFamily="34" charset="0"/>
                  <a:cs typeface="Arial" panose="020B0604020202020204" pitchFamily="34" charset="0"/>
                </a:rPr>
                <a:t>Inter ICG Task Team on  Disaster Management and Prepared. Feb., 2022, online.</a:t>
              </a:r>
            </a:p>
          </p:txBody>
        </p:sp>
      </p:grpSp>
      <p:pic>
        <p:nvPicPr>
          <p:cNvPr id="2050" name="Picture 2">
            <a:extLst>
              <a:ext uri="{FF2B5EF4-FFF2-40B4-BE49-F238E27FC236}">
                <a16:creationId xmlns:a16="http://schemas.microsoft.com/office/drawing/2014/main" xmlns="" id="{4E5D5B07-1EC6-54C9-30F1-612D83B2796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531" t="17187" r="4587"/>
          <a:stretch/>
        </p:blipFill>
        <p:spPr bwMode="auto">
          <a:xfrm>
            <a:off x="6844134" y="1894169"/>
            <a:ext cx="3112414" cy="196411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xmlns="" id="{54A8D3BB-BA80-CFAA-9EE0-F66664B654BA}"/>
              </a:ext>
            </a:extLst>
          </p:cNvPr>
          <p:cNvGrpSpPr/>
          <p:nvPr/>
        </p:nvGrpSpPr>
        <p:grpSpPr>
          <a:xfrm>
            <a:off x="0" y="0"/>
            <a:ext cx="12192000" cy="787563"/>
            <a:chOff x="0" y="0"/>
            <a:chExt cx="12192000" cy="787563"/>
          </a:xfrm>
        </p:grpSpPr>
        <p:sp>
          <p:nvSpPr>
            <p:cNvPr id="6" name="TextBox 5">
              <a:extLst>
                <a:ext uri="{FF2B5EF4-FFF2-40B4-BE49-F238E27FC236}">
                  <a16:creationId xmlns:a16="http://schemas.microsoft.com/office/drawing/2014/main" xmlns="" id="{F80A924B-6C56-A347-6F87-7580186AF6E6}"/>
                </a:ext>
              </a:extLst>
            </p:cNvPr>
            <p:cNvSpPr txBox="1"/>
            <p:nvPr/>
          </p:nvSpPr>
          <p:spPr>
            <a:xfrm>
              <a:off x="0" y="0"/>
              <a:ext cx="12192000" cy="786114"/>
            </a:xfrm>
            <a:prstGeom prst="rect">
              <a:avLst/>
            </a:prstGeom>
            <a:gradFill flip="none" rotWithShape="1">
              <a:gsLst>
                <a:gs pos="100000">
                  <a:srgbClr val="333F50"/>
                </a:gs>
                <a:gs pos="15000">
                  <a:srgbClr val="8295B0"/>
                </a:gs>
                <a:gs pos="50000">
                  <a:srgbClr val="46566E"/>
                </a:gs>
              </a:gsLst>
              <a:lin ang="10800000" scaled="1"/>
              <a:tileRect/>
            </a:gradFill>
          </p:spPr>
          <p:txBody>
            <a:bodyPr wrap="square" lIns="360000" tIns="36000" rIns="396000" anchor="ctr" anchorCtr="0">
              <a:noAutofit/>
            </a:bodyPr>
            <a:lstStyle/>
            <a:p>
              <a:pPr marL="95250" lvl="1" indent="0"/>
              <a:r>
                <a:rPr lang="es-ES" sz="2400" i="0" u="none" strike="noStrike" baseline="0" dirty="0">
                  <a:solidFill>
                    <a:schemeClr val="bg1"/>
                  </a:solidFill>
                </a:rPr>
                <a:t>ICG NEAMTWS </a:t>
              </a:r>
              <a:r>
                <a:rPr lang="es-ES" sz="2400" dirty="0">
                  <a:solidFill>
                    <a:schemeClr val="bg1"/>
                  </a:solidFill>
                </a:rPr>
                <a:t>TASK TEAM TSUNAMI READY			</a:t>
              </a:r>
              <a:r>
                <a:rPr lang="es-ES" sz="2400" b="1" dirty="0">
                  <a:solidFill>
                    <a:schemeClr val="bg1"/>
                  </a:solidFill>
                </a:rPr>
                <a:t>ACTIVITIES DEVELOPED</a:t>
              </a:r>
              <a:endParaRPr lang="es-ES" sz="2000" b="1" dirty="0">
                <a:solidFill>
                  <a:schemeClr val="bg1"/>
                </a:solidFill>
              </a:endParaRPr>
            </a:p>
          </p:txBody>
        </p:sp>
        <p:pic>
          <p:nvPicPr>
            <p:cNvPr id="18" name="Picture 17" descr="Shape&#10;&#10;Description automatically generated with low confidence">
              <a:extLst>
                <a:ext uri="{FF2B5EF4-FFF2-40B4-BE49-F238E27FC236}">
                  <a16:creationId xmlns:a16="http://schemas.microsoft.com/office/drawing/2014/main" xmlns="" id="{5C523F7A-3FEF-2A77-BB49-688E7EAFEFA7}"/>
                </a:ext>
              </a:extLst>
            </p:cNvPr>
            <p:cNvPicPr>
              <a:picLocks noChangeAspect="1"/>
            </p:cNvPicPr>
            <p:nvPr/>
          </p:nvPicPr>
          <p:blipFill>
            <a:blip r:embed="rId9" cstate="print">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grpSp>
      <p:sp>
        <p:nvSpPr>
          <p:cNvPr id="19" name="TextBox 18">
            <a:extLst>
              <a:ext uri="{FF2B5EF4-FFF2-40B4-BE49-F238E27FC236}">
                <a16:creationId xmlns:a16="http://schemas.microsoft.com/office/drawing/2014/main" xmlns="" id="{F8F1B8E4-AF0F-7C4E-D0A4-B7204CB9ECAA}"/>
              </a:ext>
            </a:extLst>
          </p:cNvPr>
          <p:cNvSpPr txBox="1"/>
          <p:nvPr/>
        </p:nvSpPr>
        <p:spPr>
          <a:xfrm>
            <a:off x="833121" y="852541"/>
            <a:ext cx="7531060" cy="407035"/>
          </a:xfrm>
          <a:prstGeom prst="rect">
            <a:avLst/>
          </a:prstGeom>
          <a:noFill/>
        </p:spPr>
        <p:txBody>
          <a:bodyPr wrap="square">
            <a:spAutoFit/>
          </a:bodyPr>
          <a:lstStyle/>
          <a:p>
            <a:pPr>
              <a:lnSpc>
                <a:spcPct val="107000"/>
              </a:lnSpc>
              <a:spcAft>
                <a:spcPts val="300"/>
              </a:spcAft>
            </a:pPr>
            <a:r>
              <a:rPr lang="en-GB" sz="2000" b="1" dirty="0">
                <a:effectLst/>
                <a:ea typeface="Times New Roman" panose="02020603050405020304" pitchFamily="18" charset="0"/>
                <a:cs typeface="Times New Roman" panose="02020603050405020304" pitchFamily="18" charset="0"/>
              </a:rPr>
              <a:t>Task Team on Tsunami Ready: Plan of Action for 2022-2023</a:t>
            </a:r>
            <a:endParaRPr lang="es-ES" sz="1600" dirty="0">
              <a:effectLst/>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3DC79D34-178A-5AB3-FFEC-FF11BD7E880C}"/>
              </a:ext>
            </a:extLst>
          </p:cNvPr>
          <p:cNvSpPr txBox="1"/>
          <p:nvPr/>
        </p:nvSpPr>
        <p:spPr>
          <a:xfrm>
            <a:off x="4117398" y="1196420"/>
            <a:ext cx="6094268" cy="671915"/>
          </a:xfrm>
          <a:prstGeom prst="rect">
            <a:avLst/>
          </a:prstGeom>
          <a:noFill/>
        </p:spPr>
        <p:txBody>
          <a:bodyPr wrap="square">
            <a:spAutoFit/>
          </a:bodyPr>
          <a:lstStyle/>
          <a:p>
            <a:pPr>
              <a:lnSpc>
                <a:spcPct val="107000"/>
              </a:lnSpc>
              <a:spcAft>
                <a:spcPts val="3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Represent TT-TR at meetings scheduled throughout the year 2022 and 2023.</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4" name="Rectángulo 11">
            <a:extLst>
              <a:ext uri="{FF2B5EF4-FFF2-40B4-BE49-F238E27FC236}">
                <a16:creationId xmlns:a16="http://schemas.microsoft.com/office/drawing/2014/main" xmlns="" id="{0F0AFCF7-C1D6-B237-0C75-CAC1343B0701}"/>
              </a:ext>
            </a:extLst>
          </p:cNvPr>
          <p:cNvSpPr/>
          <p:nvPr/>
        </p:nvSpPr>
        <p:spPr>
          <a:xfrm>
            <a:off x="9919302" y="1868335"/>
            <a:ext cx="2175202" cy="938719"/>
          </a:xfrm>
          <a:prstGeom prst="rect">
            <a:avLst/>
          </a:prstGeom>
          <a:noFill/>
        </p:spPr>
        <p:txBody>
          <a:bodyPr wrap="square">
            <a:spAutoFit/>
          </a:bodyPr>
          <a:lstStyle/>
          <a:p>
            <a:pPr>
              <a:spcBef>
                <a:spcPts val="1200"/>
              </a:spcBef>
              <a:spcAft>
                <a:spcPts val="1200"/>
              </a:spcAft>
              <a:tabLst>
                <a:tab pos="6751320" algn="l"/>
                <a:tab pos="6931025" algn="dec"/>
              </a:tabLst>
            </a:pPr>
            <a:r>
              <a:rPr lang="en-US" sz="1100" b="1" dirty="0">
                <a:cs typeface="Arial" panose="020B0604020202020204" pitchFamily="34" charset="0"/>
              </a:rPr>
              <a:t>ICG/NEAMTWS Experts Meeting</a:t>
            </a:r>
            <a:r>
              <a:rPr lang="en-US" sz="1100" dirty="0">
                <a:cs typeface="Arial" panose="020B0604020202020204" pitchFamily="34" charset="0"/>
              </a:rPr>
              <a:t>: Implementing NEAMTWS 2030 Strategy, opportunities and actions to explore</a:t>
            </a:r>
            <a:r>
              <a:rPr lang="en-US" sz="1100" i="1" dirty="0">
                <a:cs typeface="Arial" panose="020B0604020202020204" pitchFamily="34" charset="0"/>
              </a:rPr>
              <a:t>. Naples, 28-30 Nov. 2022</a:t>
            </a:r>
            <a:endParaRPr lang="es-ES" sz="1100" dirty="0"/>
          </a:p>
        </p:txBody>
      </p:sp>
      <p:sp>
        <p:nvSpPr>
          <p:cNvPr id="25" name="Rectángulo 11">
            <a:extLst>
              <a:ext uri="{FF2B5EF4-FFF2-40B4-BE49-F238E27FC236}">
                <a16:creationId xmlns:a16="http://schemas.microsoft.com/office/drawing/2014/main" xmlns="" id="{91B835F5-881C-8372-B68B-FC5FB9F588DA}"/>
              </a:ext>
            </a:extLst>
          </p:cNvPr>
          <p:cNvSpPr/>
          <p:nvPr/>
        </p:nvSpPr>
        <p:spPr>
          <a:xfrm>
            <a:off x="8678009" y="5661579"/>
            <a:ext cx="3262199" cy="1066745"/>
          </a:xfrm>
          <a:prstGeom prst="rect">
            <a:avLst/>
          </a:prstGeom>
          <a:solidFill>
            <a:schemeClr val="bg1"/>
          </a:solidFill>
        </p:spPr>
        <p:txBody>
          <a:bodyPr wrap="square">
            <a:normAutofit/>
          </a:bodyPr>
          <a:lstStyle/>
          <a:p>
            <a:pPr>
              <a:spcBef>
                <a:spcPts val="1200"/>
              </a:spcBef>
              <a:spcAft>
                <a:spcPts val="1200"/>
              </a:spcAft>
              <a:tabLst>
                <a:tab pos="6751320" algn="l"/>
                <a:tab pos="6931025" algn="dec"/>
              </a:tabLst>
            </a:pPr>
            <a:r>
              <a:rPr lang="en-US" sz="1100" b="1" dirty="0">
                <a:cs typeface="Arial" panose="020B0604020202020204" pitchFamily="34" charset="0"/>
              </a:rPr>
              <a:t>ICG/NEAMTWS Meeting </a:t>
            </a:r>
            <a:r>
              <a:rPr lang="en-US" sz="1100" dirty="0">
                <a:cs typeface="Arial" panose="020B0604020202020204" pitchFamily="34" charset="0"/>
              </a:rPr>
              <a:t>Local Tsunami Warning in the Context of Multi-Hazard Disaster Risk Mitigation: Requirements, Challenges, Opportunities &amp; CoastWave project Tsunami Ready meeting. October 2022, Ispra, Italy</a:t>
            </a:r>
            <a:endParaRPr lang="es-ES" sz="1100" dirty="0"/>
          </a:p>
        </p:txBody>
      </p:sp>
    </p:spTree>
    <p:extLst>
      <p:ext uri="{BB962C8B-B14F-4D97-AF65-F5344CB8AC3E}">
        <p14:creationId xmlns:p14="http://schemas.microsoft.com/office/powerpoint/2010/main" val="3431196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80A924B-6C56-A347-6F87-7580186AF6E6}"/>
              </a:ext>
            </a:extLst>
          </p:cNvPr>
          <p:cNvSpPr txBox="1"/>
          <p:nvPr/>
        </p:nvSpPr>
        <p:spPr>
          <a:xfrm>
            <a:off x="0" y="0"/>
            <a:ext cx="12192000" cy="786114"/>
          </a:xfrm>
          <a:prstGeom prst="rect">
            <a:avLst/>
          </a:prstGeom>
          <a:gradFill flip="none" rotWithShape="1">
            <a:gsLst>
              <a:gs pos="100000">
                <a:srgbClr val="333F50"/>
              </a:gs>
              <a:gs pos="15000">
                <a:srgbClr val="8295B0"/>
              </a:gs>
              <a:gs pos="50000">
                <a:srgbClr val="46566E"/>
              </a:gs>
            </a:gsLst>
            <a:lin ang="10800000" scaled="1"/>
            <a:tileRect/>
          </a:gradFill>
        </p:spPr>
        <p:txBody>
          <a:bodyPr wrap="square" lIns="360000" tIns="36000" rIns="396000" anchor="ctr" anchorCtr="0">
            <a:noAutofit/>
          </a:bodyPr>
          <a:lstStyle/>
          <a:p>
            <a:pPr marL="95250" lvl="1" indent="0"/>
            <a:r>
              <a:rPr lang="es-ES" sz="2400" i="0" u="none" strike="noStrike" baseline="0" dirty="0">
                <a:solidFill>
                  <a:schemeClr val="bg1"/>
                </a:solidFill>
              </a:rPr>
              <a:t>ICG NEAMTWS </a:t>
            </a:r>
            <a:r>
              <a:rPr lang="es-ES" sz="2400" dirty="0">
                <a:solidFill>
                  <a:schemeClr val="bg1"/>
                </a:solidFill>
              </a:rPr>
              <a:t>TASK TEAM TSUNAMI READY			TT-TR </a:t>
            </a:r>
            <a:r>
              <a:rPr lang="es-ES" sz="2400" b="1" dirty="0">
                <a:solidFill>
                  <a:schemeClr val="bg1"/>
                </a:solidFill>
              </a:rPr>
              <a:t>FUTURE ACTIONS</a:t>
            </a:r>
            <a:endParaRPr lang="es-ES" sz="2000" b="1" dirty="0">
              <a:solidFill>
                <a:schemeClr val="bg1"/>
              </a:solidFill>
            </a:endParaRPr>
          </a:p>
        </p:txBody>
      </p:sp>
      <p:pic>
        <p:nvPicPr>
          <p:cNvPr id="10" name="Picture 9" descr="Shape&#10;&#10;Description automatically generated with low confidence">
            <a:extLst>
              <a:ext uri="{FF2B5EF4-FFF2-40B4-BE49-F238E27FC236}">
                <a16:creationId xmlns:a16="http://schemas.microsoft.com/office/drawing/2014/main" xmlns="" id="{91BFE830-B541-D5AE-35CF-3D62C9DFB576}"/>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16223" t="16741" r="14741" b="17037"/>
          <a:stretch/>
        </p:blipFill>
        <p:spPr>
          <a:xfrm>
            <a:off x="7711440" y="57450"/>
            <a:ext cx="670560" cy="643220"/>
          </a:xfrm>
          <a:prstGeom prst="rect">
            <a:avLst/>
          </a:prstGeom>
        </p:spPr>
      </p:pic>
      <p:sp>
        <p:nvSpPr>
          <p:cNvPr id="17" name="TextBox 16">
            <a:extLst>
              <a:ext uri="{FF2B5EF4-FFF2-40B4-BE49-F238E27FC236}">
                <a16:creationId xmlns:a16="http://schemas.microsoft.com/office/drawing/2014/main" xmlns="" id="{7D686788-8DCF-55FC-CA30-64A840550665}"/>
              </a:ext>
            </a:extLst>
          </p:cNvPr>
          <p:cNvSpPr txBox="1"/>
          <p:nvPr/>
        </p:nvSpPr>
        <p:spPr>
          <a:xfrm>
            <a:off x="690880" y="1040791"/>
            <a:ext cx="9235440" cy="738664"/>
          </a:xfrm>
          <a:prstGeom prst="rect">
            <a:avLst/>
          </a:prstGeom>
          <a:solidFill>
            <a:srgbClr val="FFC000"/>
          </a:solidFill>
        </p:spPr>
        <p:txBody>
          <a:bodyPr wrap="square" lIns="180000" rIns="180000">
            <a:spAutoFit/>
          </a:bodyPr>
          <a:lstStyle>
            <a:defPPr>
              <a:defRPr lang="es-ES"/>
            </a:defPPr>
            <a:lvl1pPr algn="just">
              <a:spcAft>
                <a:spcPts val="800"/>
              </a:spcAft>
              <a:tabLst>
                <a:tab pos="6751320" algn="l"/>
                <a:tab pos="6931025" algn="dec"/>
              </a:tabLst>
              <a:defRPr sz="1600" i="1">
                <a:solidFill>
                  <a:schemeClr val="bg1"/>
                </a:solidFill>
                <a:cs typeface="Arial" panose="020B0604020202020204" pitchFamily="34" charset="0"/>
              </a:defRPr>
            </a:lvl1pPr>
          </a:lstStyle>
          <a:p>
            <a:pPr>
              <a:spcAft>
                <a:spcPts val="0"/>
              </a:spcAft>
            </a:pPr>
            <a:r>
              <a:rPr lang="en-US" sz="2400" b="1" i="0" dirty="0">
                <a:solidFill>
                  <a:srgbClr val="FF0000"/>
                </a:solidFill>
              </a:rPr>
              <a:t>DRAFT</a:t>
            </a:r>
            <a:r>
              <a:rPr lang="en-US" sz="1800" b="1" i="0" dirty="0">
                <a:solidFill>
                  <a:schemeClr val="tx1"/>
                </a:solidFill>
              </a:rPr>
              <a:t> </a:t>
            </a:r>
            <a:r>
              <a:rPr lang="en-US" sz="1800" i="0" dirty="0">
                <a:solidFill>
                  <a:schemeClr val="tx1"/>
                </a:solidFill>
              </a:rPr>
              <a:t>RECOMMENDATIONS AND FUTURE ACTIVITIES IDENTIFIED TO BE DISCUSSED WITH TT-TR TEAM MEMBERS AND WG4 TO REPORT AT ICG/NEAMTWS XVIII SESSION (NOV. 2023).</a:t>
            </a:r>
            <a:endParaRPr lang="es-ES" sz="1800" i="0" dirty="0">
              <a:solidFill>
                <a:schemeClr val="tx1"/>
              </a:solidFill>
            </a:endParaRPr>
          </a:p>
        </p:txBody>
      </p:sp>
      <p:graphicFrame>
        <p:nvGraphicFramePr>
          <p:cNvPr id="19" name="Table 19">
            <a:extLst>
              <a:ext uri="{FF2B5EF4-FFF2-40B4-BE49-F238E27FC236}">
                <a16:creationId xmlns:a16="http://schemas.microsoft.com/office/drawing/2014/main" xmlns="" id="{5AB3A5E2-A93E-58DB-C579-28AF480F01DB}"/>
              </a:ext>
            </a:extLst>
          </p:cNvPr>
          <p:cNvGraphicFramePr>
            <a:graphicFrameLocks noGrp="1"/>
          </p:cNvGraphicFramePr>
          <p:nvPr>
            <p:extLst>
              <p:ext uri="{D42A27DB-BD31-4B8C-83A1-F6EECF244321}">
                <p14:modId xmlns:p14="http://schemas.microsoft.com/office/powerpoint/2010/main" val="2639348002"/>
              </p:ext>
            </p:extLst>
          </p:nvPr>
        </p:nvGraphicFramePr>
        <p:xfrm>
          <a:off x="690880" y="2034132"/>
          <a:ext cx="11077050" cy="4498532"/>
        </p:xfrm>
        <a:graphic>
          <a:graphicData uri="http://schemas.openxmlformats.org/drawingml/2006/table">
            <a:tbl>
              <a:tblPr firstRow="1" bandRow="1">
                <a:tableStyleId>{5940675A-B579-460E-94D1-54222C63F5DA}</a:tableStyleId>
              </a:tblPr>
              <a:tblGrid>
                <a:gridCol w="9155485">
                  <a:extLst>
                    <a:ext uri="{9D8B030D-6E8A-4147-A177-3AD203B41FA5}">
                      <a16:colId xmlns:a16="http://schemas.microsoft.com/office/drawing/2014/main" xmlns="" val="4212179413"/>
                    </a:ext>
                  </a:extLst>
                </a:gridCol>
                <a:gridCol w="702365">
                  <a:extLst>
                    <a:ext uri="{9D8B030D-6E8A-4147-A177-3AD203B41FA5}">
                      <a16:colId xmlns:a16="http://schemas.microsoft.com/office/drawing/2014/main" xmlns="" val="3423464576"/>
                    </a:ext>
                  </a:extLst>
                </a:gridCol>
                <a:gridCol w="1219200">
                  <a:extLst>
                    <a:ext uri="{9D8B030D-6E8A-4147-A177-3AD203B41FA5}">
                      <a16:colId xmlns:a16="http://schemas.microsoft.com/office/drawing/2014/main" xmlns="" val="2184348312"/>
                    </a:ext>
                  </a:extLst>
                </a:gridCol>
              </a:tblGrid>
              <a:tr h="370840">
                <a:tc>
                  <a:txBody>
                    <a:bodyPr/>
                    <a:lstStyle/>
                    <a:p>
                      <a:pPr marL="0" algn="ctr" defTabSz="914400" rtl="0" eaLnBrk="1" latinLnBrk="0" hangingPunct="1">
                        <a:lnSpc>
                          <a:spcPct val="107000"/>
                        </a:lnSpc>
                        <a:spcAft>
                          <a:spcPts val="800"/>
                        </a:spcAft>
                      </a:pPr>
                      <a:r>
                        <a:rPr lang="en-GB" sz="1600" kern="1200" noProof="0" dirty="0">
                          <a:solidFill>
                            <a:schemeClr val="bg1"/>
                          </a:solidFill>
                          <a:effectLst/>
                          <a:latin typeface="Calibri" panose="020F0502020204030204" pitchFamily="34" charset="0"/>
                          <a:ea typeface="+mn-ea"/>
                          <a:cs typeface="Times New Roman" panose="02020603050405020304" pitchFamily="18" charset="0"/>
                        </a:rPr>
                        <a:t>Recommendation/Activity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a:txBody>
                    <a:bodyPr/>
                    <a:lstStyle/>
                    <a:p>
                      <a:pPr marL="0" algn="ctr" defTabSz="914400" rtl="0" eaLnBrk="1" latinLnBrk="0" hangingPunct="1">
                        <a:lnSpc>
                          <a:spcPct val="107000"/>
                        </a:lnSpc>
                        <a:spcAft>
                          <a:spcPts val="800"/>
                        </a:spcAft>
                      </a:pPr>
                      <a:r>
                        <a:rPr lang="en-GB" sz="1600" kern="1200" noProof="0" dirty="0">
                          <a:solidFill>
                            <a:schemeClr val="bg1"/>
                          </a:solidFill>
                          <a:effectLst/>
                        </a:rPr>
                        <a:t>ToR</a:t>
                      </a:r>
                      <a:endParaRPr lang="en-GB" sz="1600" kern="1200" noProof="0" dirty="0">
                        <a:solidFill>
                          <a:schemeClr val="bg1"/>
                        </a:solidFill>
                        <a:effectLst/>
                        <a:latin typeface="Calibri" panose="020F0502020204030204" pitchFamily="34"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a:txBody>
                    <a:bodyPr/>
                    <a:lstStyle/>
                    <a:p>
                      <a:pPr marL="0" algn="ctr" defTabSz="914400" rtl="0" eaLnBrk="1" latinLnBrk="0" hangingPunct="1">
                        <a:lnSpc>
                          <a:spcPct val="107000"/>
                        </a:lnSpc>
                        <a:spcAft>
                          <a:spcPts val="800"/>
                        </a:spcAft>
                      </a:pPr>
                      <a:r>
                        <a:rPr lang="en-GB" sz="1600" kern="1200" noProof="0" dirty="0">
                          <a:solidFill>
                            <a:schemeClr val="bg1"/>
                          </a:solidFill>
                          <a:effectLst/>
                        </a:rPr>
                        <a:t>PoA</a:t>
                      </a:r>
                      <a:endParaRPr lang="en-GB" sz="1600" kern="1200" noProof="0" dirty="0">
                        <a:solidFill>
                          <a:schemeClr val="bg1"/>
                        </a:solidFill>
                        <a:effectLst/>
                        <a:latin typeface="Calibri" panose="020F0502020204030204" pitchFamily="34"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7B0"/>
                    </a:solidFill>
                  </a:tcPr>
                </a:tc>
                <a:extLst>
                  <a:ext uri="{0D108BD9-81ED-4DB2-BD59-A6C34878D82A}">
                    <a16:rowId xmlns:a16="http://schemas.microsoft.com/office/drawing/2014/main" xmlns="" val="575913696"/>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b="0" dirty="0"/>
                        <a:t>It is recommended to establish and report </a:t>
                      </a:r>
                      <a:r>
                        <a:rPr lang="en-US" sz="1600" b="1" dirty="0"/>
                        <a:t>a membership</a:t>
                      </a:r>
                      <a:r>
                        <a:rPr lang="en-US" sz="1600" dirty="0"/>
                        <a:t> </a:t>
                      </a:r>
                      <a:r>
                        <a:rPr lang="en-US" sz="1600" b="1" dirty="0"/>
                        <a:t>mechanism</a:t>
                      </a:r>
                      <a:r>
                        <a:rPr lang="en-US" sz="1600" dirty="0"/>
                        <a:t> and </a:t>
                      </a:r>
                      <a:r>
                        <a:rPr lang="en-US" sz="1600" b="1" dirty="0"/>
                        <a:t>updated and cross-checked list</a:t>
                      </a:r>
                      <a:r>
                        <a:rPr lang="en-US" sz="1600" dirty="0"/>
                        <a:t> with WG4 membership list.</a:t>
                      </a:r>
                      <a:endParaRPr lang="es-E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492333898"/>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dirty="0"/>
                        <a:t>It is suggested to establish two annual </a:t>
                      </a:r>
                      <a:r>
                        <a:rPr lang="en-US" sz="1600" b="1" dirty="0"/>
                        <a:t>coordination meetings </a:t>
                      </a:r>
                      <a:r>
                        <a:rPr lang="en-US" sz="1600" dirty="0"/>
                        <a:t>between TT-TR, WG4 and TRS Tech. Secretariat.</a:t>
                      </a:r>
                      <a:endParaRPr lang="en-GB" sz="1600" kern="1200" noProof="0" dirty="0">
                        <a:solidFill>
                          <a:schemeClr val="tx1"/>
                        </a:solidFill>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1, 5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2</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400" i="1" kern="1200" noProof="0" dirty="0">
                          <a:solidFill>
                            <a:schemeClr val="tx1"/>
                          </a:solidFill>
                          <a:effectLst/>
                          <a:latin typeface="Calibri" panose="020F0502020204030204" pitchFamily="34" charset="0"/>
                          <a:ea typeface="+mn-ea"/>
                          <a:cs typeface="Times New Roman" panose="02020603050405020304" pitchFamily="18" charset="0"/>
                        </a:rPr>
                        <a:t>*Adjustment of PoA</a:t>
                      </a:r>
                      <a:endParaRPr lang="en-GB" sz="1400" kern="1200" noProof="0" dirty="0">
                        <a:solidFill>
                          <a:schemeClr val="tx1"/>
                        </a:solidFill>
                        <a:effectLst/>
                        <a:latin typeface="Calibri" panose="020F050202020403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73686797"/>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dirty="0"/>
                        <a:t>It is recommended to re-send </a:t>
                      </a:r>
                      <a:r>
                        <a:rPr lang="en-US" sz="1600" b="1" dirty="0"/>
                        <a:t>IOC Circular letter should </a:t>
                      </a:r>
                      <a:r>
                        <a:rPr lang="en-US" sz="1600" dirty="0"/>
                        <a:t>to TNCs to request </a:t>
                      </a:r>
                      <a:r>
                        <a:rPr lang="en-US" sz="1600" b="1" dirty="0"/>
                        <a:t>candidates for Tsunami Ready </a:t>
                      </a:r>
                      <a:r>
                        <a:rPr lang="en-US" sz="1600" dirty="0"/>
                        <a:t>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634398583"/>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kern="1200" noProof="0" dirty="0">
                          <a:solidFill>
                            <a:schemeClr val="tx1"/>
                          </a:solidFill>
                          <a:latin typeface="+mn-lt"/>
                          <a:ea typeface="+mn-ea"/>
                          <a:cs typeface="Arial" panose="020B0604020202020204" pitchFamily="34" charset="0"/>
                        </a:rPr>
                        <a:t>For the next intersessional period, planning of </a:t>
                      </a:r>
                      <a:r>
                        <a:rPr lang="en-US" sz="1600" b="1" kern="1200" noProof="0" dirty="0">
                          <a:solidFill>
                            <a:schemeClr val="tx1"/>
                          </a:solidFill>
                          <a:latin typeface="+mn-lt"/>
                          <a:ea typeface="+mn-ea"/>
                          <a:cs typeface="Arial" panose="020B0604020202020204" pitchFamily="34" charset="0"/>
                        </a:rPr>
                        <a:t>at least one annual activity for the promotion and explanation of the TRRP in NEAM </a:t>
                      </a:r>
                      <a:r>
                        <a:rPr lang="en-US" sz="1600" kern="1200" noProof="0" dirty="0">
                          <a:solidFill>
                            <a:schemeClr val="tx1"/>
                          </a:solidFill>
                          <a:latin typeface="+mn-lt"/>
                          <a:ea typeface="+mn-ea"/>
                          <a:cs typeface="Arial" panose="020B0604020202020204" pitchFamily="34" charset="0"/>
                        </a:rPr>
                        <a:t>(face to facer and/or online), together with its benefits, should be incorporated into the PoA. </a:t>
                      </a:r>
                      <a:endParaRPr lang="en-GB" sz="1600" kern="1200" noProof="0" dirty="0">
                        <a:solidFill>
                          <a:schemeClr val="tx1"/>
                        </a:solidFill>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1, 3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O-2*</a:t>
                      </a:r>
                    </a:p>
                    <a:p>
                      <a:pPr marL="0" algn="l" defTabSz="914400" rtl="0" eaLnBrk="1" latinLnBrk="0" hangingPunct="1">
                        <a:lnSpc>
                          <a:spcPct val="107000"/>
                        </a:lnSpc>
                        <a:spcAft>
                          <a:spcPts val="800"/>
                        </a:spcAft>
                      </a:pPr>
                      <a:r>
                        <a:rPr lang="en-GB" sz="1400" i="1" kern="1200" noProof="0" dirty="0">
                          <a:solidFill>
                            <a:schemeClr val="tx1"/>
                          </a:solidFill>
                          <a:effectLst/>
                          <a:latin typeface="Calibri" panose="020F0502020204030204" pitchFamily="34" charset="0"/>
                          <a:ea typeface="+mn-ea"/>
                          <a:cs typeface="Times New Roman" panose="02020603050405020304" pitchFamily="18" charset="0"/>
                        </a:rPr>
                        <a:t>*Adjustment of PoA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113352645"/>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kern="1200" noProof="0" dirty="0">
                          <a:solidFill>
                            <a:schemeClr val="tx1"/>
                          </a:solidFill>
                          <a:latin typeface="+mn-lt"/>
                          <a:ea typeface="+mn-ea"/>
                          <a:cs typeface="Arial" panose="020B0604020202020204" pitchFamily="34" charset="0"/>
                        </a:rPr>
                        <a:t>For the next intersessional period, Objective 3 of the PoA should become "</a:t>
                      </a:r>
                      <a:r>
                        <a:rPr lang="en-US" sz="1600" dirty="0"/>
                        <a:t>Based on the pioneering progress in the implementation of the TRRP in the NEAM region, identify </a:t>
                      </a:r>
                      <a:r>
                        <a:rPr lang="en-US" sz="1600" b="1" dirty="0"/>
                        <a:t>critical points</a:t>
                      </a:r>
                      <a:r>
                        <a:rPr lang="en-US" sz="1600" dirty="0"/>
                        <a:t>, </a:t>
                      </a:r>
                      <a:r>
                        <a:rPr lang="en-US" sz="1600" b="1" dirty="0"/>
                        <a:t>possible solutions</a:t>
                      </a:r>
                      <a:r>
                        <a:rPr lang="en-US" sz="1600" dirty="0"/>
                        <a:t>, the need to establish </a:t>
                      </a:r>
                      <a:r>
                        <a:rPr lang="en-US" sz="1600" b="1" dirty="0"/>
                        <a:t>guidelines</a:t>
                      </a:r>
                      <a:r>
                        <a:rPr lang="en-US" sz="1600" dirty="0"/>
                        <a:t> for the development of some indicators, and, if necessary and convenient, communicate the need to </a:t>
                      </a:r>
                      <a:r>
                        <a:rPr lang="en-US" sz="1600" b="1" dirty="0"/>
                        <a:t>adapt MG74</a:t>
                      </a:r>
                      <a:r>
                        <a:rPr lang="en-US" sz="1600" dirty="0"/>
                        <a:t> to the </a:t>
                      </a:r>
                      <a:r>
                        <a:rPr lang="en-US" sz="1600" b="1" dirty="0"/>
                        <a:t>NEAM</a:t>
                      </a:r>
                      <a:r>
                        <a:rPr lang="en-US" sz="1600" dirty="0"/>
                        <a:t> region.”</a:t>
                      </a:r>
                      <a:r>
                        <a:rPr lang="en-US" sz="1600" kern="1200" noProof="0" dirty="0">
                          <a:solidFill>
                            <a:schemeClr val="tx1"/>
                          </a:solidFill>
                          <a:latin typeface="+mn-lt"/>
                          <a:ea typeface="+mn-ea"/>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3, 4, 2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O-3*</a:t>
                      </a:r>
                    </a:p>
                    <a:p>
                      <a:pPr marL="0" algn="l" defTabSz="914400" rtl="0" eaLnBrk="1" latinLnBrk="0" hangingPunct="1">
                        <a:lnSpc>
                          <a:spcPct val="107000"/>
                        </a:lnSpc>
                        <a:spcAft>
                          <a:spcPts val="800"/>
                        </a:spcAft>
                      </a:pPr>
                      <a:r>
                        <a:rPr lang="en-GB" sz="1400" i="1" kern="1200" noProof="0" dirty="0">
                          <a:solidFill>
                            <a:schemeClr val="tx1"/>
                          </a:solidFill>
                          <a:effectLst/>
                          <a:latin typeface="Calibri" panose="020F0502020204030204" pitchFamily="34" charset="0"/>
                          <a:ea typeface="+mn-ea"/>
                          <a:cs typeface="Times New Roman" panose="02020603050405020304" pitchFamily="18" charset="0"/>
                        </a:rPr>
                        <a:t>*Adjustment of PoA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669162814"/>
                  </a:ext>
                </a:extLst>
              </a:tr>
            </a:tbl>
          </a:graphicData>
        </a:graphic>
      </p:graphicFrame>
    </p:spTree>
    <p:extLst>
      <p:ext uri="{BB962C8B-B14F-4D97-AF65-F5344CB8AC3E}">
        <p14:creationId xmlns:p14="http://schemas.microsoft.com/office/powerpoint/2010/main" val="2558172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80A924B-6C56-A347-6F87-7580186AF6E6}"/>
              </a:ext>
            </a:extLst>
          </p:cNvPr>
          <p:cNvSpPr txBox="1"/>
          <p:nvPr/>
        </p:nvSpPr>
        <p:spPr>
          <a:xfrm>
            <a:off x="0" y="0"/>
            <a:ext cx="12192000" cy="786114"/>
          </a:xfrm>
          <a:prstGeom prst="rect">
            <a:avLst/>
          </a:prstGeom>
          <a:gradFill flip="none" rotWithShape="1">
            <a:gsLst>
              <a:gs pos="100000">
                <a:srgbClr val="333F50"/>
              </a:gs>
              <a:gs pos="15000">
                <a:srgbClr val="8295B0"/>
              </a:gs>
              <a:gs pos="50000">
                <a:srgbClr val="46566E"/>
              </a:gs>
            </a:gsLst>
            <a:lin ang="10800000" scaled="1"/>
            <a:tileRect/>
          </a:gradFill>
        </p:spPr>
        <p:txBody>
          <a:bodyPr wrap="square" lIns="360000" tIns="36000" rIns="396000" anchor="ctr" anchorCtr="0">
            <a:noAutofit/>
          </a:bodyPr>
          <a:lstStyle/>
          <a:p>
            <a:pPr marL="95250" lvl="1" indent="0"/>
            <a:r>
              <a:rPr lang="es-ES" sz="2400" i="0" u="none" strike="noStrike" baseline="0" dirty="0">
                <a:solidFill>
                  <a:schemeClr val="bg1"/>
                </a:solidFill>
              </a:rPr>
              <a:t>ICG NEAMTWS </a:t>
            </a:r>
            <a:r>
              <a:rPr lang="es-ES" sz="2400" dirty="0">
                <a:solidFill>
                  <a:schemeClr val="bg1"/>
                </a:solidFill>
              </a:rPr>
              <a:t>TASK TEAM TSUNAMI READY			TT-TR </a:t>
            </a:r>
            <a:r>
              <a:rPr lang="es-ES" sz="2400" b="1" dirty="0">
                <a:solidFill>
                  <a:schemeClr val="bg1"/>
                </a:solidFill>
              </a:rPr>
              <a:t>FUTURE ACTIONS</a:t>
            </a:r>
            <a:endParaRPr lang="es-ES" sz="2000" b="1" dirty="0">
              <a:solidFill>
                <a:schemeClr val="bg1"/>
              </a:solidFill>
            </a:endParaRPr>
          </a:p>
        </p:txBody>
      </p:sp>
      <p:pic>
        <p:nvPicPr>
          <p:cNvPr id="10" name="Picture 9" descr="Shape&#10;&#10;Description automatically generated with low confidence">
            <a:extLst>
              <a:ext uri="{FF2B5EF4-FFF2-40B4-BE49-F238E27FC236}">
                <a16:creationId xmlns:a16="http://schemas.microsoft.com/office/drawing/2014/main" xmlns="" id="{91BFE830-B541-D5AE-35CF-3D62C9DFB576}"/>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16223" t="16741" r="14741" b="17037"/>
          <a:stretch/>
        </p:blipFill>
        <p:spPr>
          <a:xfrm>
            <a:off x="7711440" y="57450"/>
            <a:ext cx="670560" cy="643220"/>
          </a:xfrm>
          <a:prstGeom prst="rect">
            <a:avLst/>
          </a:prstGeom>
        </p:spPr>
      </p:pic>
      <p:graphicFrame>
        <p:nvGraphicFramePr>
          <p:cNvPr id="19" name="Table 19">
            <a:extLst>
              <a:ext uri="{FF2B5EF4-FFF2-40B4-BE49-F238E27FC236}">
                <a16:creationId xmlns:a16="http://schemas.microsoft.com/office/drawing/2014/main" xmlns="" id="{5AB3A5E2-A93E-58DB-C579-28AF480F01DB}"/>
              </a:ext>
            </a:extLst>
          </p:cNvPr>
          <p:cNvGraphicFramePr>
            <a:graphicFrameLocks noGrp="1"/>
          </p:cNvGraphicFramePr>
          <p:nvPr>
            <p:extLst>
              <p:ext uri="{D42A27DB-BD31-4B8C-83A1-F6EECF244321}">
                <p14:modId xmlns:p14="http://schemas.microsoft.com/office/powerpoint/2010/main" val="2424346648"/>
              </p:ext>
            </p:extLst>
          </p:nvPr>
        </p:nvGraphicFramePr>
        <p:xfrm>
          <a:off x="690880" y="2034132"/>
          <a:ext cx="11077050" cy="4328796"/>
        </p:xfrm>
        <a:graphic>
          <a:graphicData uri="http://schemas.openxmlformats.org/drawingml/2006/table">
            <a:tbl>
              <a:tblPr firstRow="1" bandRow="1">
                <a:tableStyleId>{5940675A-B579-460E-94D1-54222C63F5DA}</a:tableStyleId>
              </a:tblPr>
              <a:tblGrid>
                <a:gridCol w="9155485">
                  <a:extLst>
                    <a:ext uri="{9D8B030D-6E8A-4147-A177-3AD203B41FA5}">
                      <a16:colId xmlns:a16="http://schemas.microsoft.com/office/drawing/2014/main" xmlns="" val="4212179413"/>
                    </a:ext>
                  </a:extLst>
                </a:gridCol>
                <a:gridCol w="702365">
                  <a:extLst>
                    <a:ext uri="{9D8B030D-6E8A-4147-A177-3AD203B41FA5}">
                      <a16:colId xmlns:a16="http://schemas.microsoft.com/office/drawing/2014/main" xmlns="" val="3423464576"/>
                    </a:ext>
                  </a:extLst>
                </a:gridCol>
                <a:gridCol w="1219200">
                  <a:extLst>
                    <a:ext uri="{9D8B030D-6E8A-4147-A177-3AD203B41FA5}">
                      <a16:colId xmlns:a16="http://schemas.microsoft.com/office/drawing/2014/main" xmlns="" val="2184348312"/>
                    </a:ext>
                  </a:extLst>
                </a:gridCol>
              </a:tblGrid>
              <a:tr h="370840">
                <a:tc>
                  <a:txBody>
                    <a:bodyPr/>
                    <a:lstStyle/>
                    <a:p>
                      <a:pPr marL="0" algn="ctr" defTabSz="914400" rtl="0" eaLnBrk="1" latinLnBrk="0" hangingPunct="1">
                        <a:lnSpc>
                          <a:spcPct val="107000"/>
                        </a:lnSpc>
                        <a:spcAft>
                          <a:spcPts val="800"/>
                        </a:spcAft>
                      </a:pPr>
                      <a:r>
                        <a:rPr lang="en-GB" sz="1600" kern="1200" noProof="0" dirty="0">
                          <a:solidFill>
                            <a:schemeClr val="bg1"/>
                          </a:solidFill>
                          <a:effectLst/>
                          <a:latin typeface="Calibri" panose="020F0502020204030204" pitchFamily="34" charset="0"/>
                          <a:ea typeface="+mn-ea"/>
                          <a:cs typeface="Times New Roman" panose="02020603050405020304" pitchFamily="18" charset="0"/>
                        </a:rPr>
                        <a:t>Recommendation/Activity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a:txBody>
                    <a:bodyPr/>
                    <a:lstStyle/>
                    <a:p>
                      <a:pPr marL="0" algn="ctr" defTabSz="914400" rtl="0" eaLnBrk="1" latinLnBrk="0" hangingPunct="1">
                        <a:lnSpc>
                          <a:spcPct val="107000"/>
                        </a:lnSpc>
                        <a:spcAft>
                          <a:spcPts val="800"/>
                        </a:spcAft>
                      </a:pPr>
                      <a:r>
                        <a:rPr lang="en-GB" sz="1600" kern="1200" noProof="0" dirty="0">
                          <a:solidFill>
                            <a:schemeClr val="bg1"/>
                          </a:solidFill>
                          <a:effectLst/>
                        </a:rPr>
                        <a:t>ToR</a:t>
                      </a:r>
                      <a:endParaRPr lang="en-GB" sz="1600" kern="1200" noProof="0" dirty="0">
                        <a:solidFill>
                          <a:schemeClr val="bg1"/>
                        </a:solidFill>
                        <a:effectLst/>
                        <a:latin typeface="Calibri" panose="020F0502020204030204" pitchFamily="34"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a:txBody>
                    <a:bodyPr/>
                    <a:lstStyle/>
                    <a:p>
                      <a:pPr marL="0" algn="ctr" defTabSz="914400" rtl="0" eaLnBrk="1" latinLnBrk="0" hangingPunct="1">
                        <a:lnSpc>
                          <a:spcPct val="107000"/>
                        </a:lnSpc>
                        <a:spcAft>
                          <a:spcPts val="800"/>
                        </a:spcAft>
                      </a:pPr>
                      <a:r>
                        <a:rPr lang="en-GB" sz="1600" kern="1200" noProof="0">
                          <a:solidFill>
                            <a:schemeClr val="bg1"/>
                          </a:solidFill>
                          <a:effectLst/>
                        </a:rPr>
                        <a:t>PoA</a:t>
                      </a:r>
                      <a:endParaRPr lang="en-GB" sz="1600" kern="1200" noProof="0">
                        <a:solidFill>
                          <a:schemeClr val="bg1"/>
                        </a:solidFill>
                        <a:effectLst/>
                        <a:latin typeface="Calibri" panose="020F0502020204030204" pitchFamily="34"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97B0"/>
                    </a:solidFill>
                  </a:tcPr>
                </a:tc>
                <a:extLst>
                  <a:ext uri="{0D108BD9-81ED-4DB2-BD59-A6C34878D82A}">
                    <a16:rowId xmlns:a16="http://schemas.microsoft.com/office/drawing/2014/main" xmlns="" val="575913696"/>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kern="1200" noProof="0" dirty="0">
                          <a:solidFill>
                            <a:schemeClr val="tx1"/>
                          </a:solidFill>
                          <a:latin typeface="+mn-lt"/>
                          <a:ea typeface="+mn-ea"/>
                          <a:cs typeface="Arial" panose="020B0604020202020204" pitchFamily="34" charset="0"/>
                        </a:rPr>
                        <a:t>It is recommended to </a:t>
                      </a:r>
                      <a:r>
                        <a:rPr lang="en-US" sz="1600" b="1" kern="1200" noProof="0" dirty="0">
                          <a:solidFill>
                            <a:schemeClr val="tx1"/>
                          </a:solidFill>
                          <a:latin typeface="+mn-lt"/>
                          <a:ea typeface="+mn-ea"/>
                          <a:cs typeface="Arial" panose="020B0604020202020204" pitchFamily="34" charset="0"/>
                        </a:rPr>
                        <a:t>translate MG74 </a:t>
                      </a:r>
                      <a:r>
                        <a:rPr lang="en-US" sz="1600" kern="1200" noProof="0" dirty="0">
                          <a:solidFill>
                            <a:schemeClr val="tx1"/>
                          </a:solidFill>
                          <a:latin typeface="+mn-lt"/>
                          <a:ea typeface="+mn-ea"/>
                          <a:cs typeface="Arial" panose="020B0604020202020204" pitchFamily="34" charset="0"/>
                        </a:rPr>
                        <a:t>into other languages, at least for those who are implementing TRRP.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721843066"/>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kern="1200" noProof="0" dirty="0">
                          <a:solidFill>
                            <a:schemeClr val="tx1"/>
                          </a:solidFill>
                          <a:latin typeface="+mn-lt"/>
                          <a:ea typeface="+mn-ea"/>
                          <a:cs typeface="Arial" panose="020B0604020202020204" pitchFamily="34" charset="0"/>
                        </a:rPr>
                        <a:t>It is identified the need and therefore it is recommended to </a:t>
                      </a:r>
                      <a:r>
                        <a:rPr lang="en-US" sz="1600" b="1" kern="1200" noProof="0" dirty="0">
                          <a:solidFill>
                            <a:schemeClr val="tx1"/>
                          </a:solidFill>
                          <a:latin typeface="+mn-lt"/>
                          <a:ea typeface="+mn-ea"/>
                          <a:cs typeface="Arial" panose="020B0604020202020204" pitchFamily="34" charset="0"/>
                        </a:rPr>
                        <a:t>publish a short version of MG 74 </a:t>
                      </a:r>
                      <a:r>
                        <a:rPr lang="en-US" sz="1600" kern="1200" noProof="0" dirty="0">
                          <a:solidFill>
                            <a:schemeClr val="tx1"/>
                          </a:solidFill>
                          <a:latin typeface="+mn-lt"/>
                          <a:ea typeface="+mn-ea"/>
                          <a:cs typeface="Arial" panose="020B0604020202020204" pitchFamily="34" charset="0"/>
                        </a:rPr>
                        <a:t>(visual and simple brochure) to improve its dissemination at all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9509421"/>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b="0" dirty="0"/>
                        <a:t>It is recommended to establish </a:t>
                      </a:r>
                      <a:r>
                        <a:rPr lang="en-US" sz="1600" b="1" dirty="0"/>
                        <a:t>strong interaction between ICG/NEAMTWS TT-TR and other ICGs</a:t>
                      </a:r>
                      <a:r>
                        <a:rPr lang="en-US" sz="1600" b="0" dirty="0"/>
                        <a:t>.</a:t>
                      </a:r>
                      <a:endParaRPr lang="en-GB" sz="1600" b="0" kern="1200" noProof="0" dirty="0">
                        <a:solidFill>
                          <a:schemeClr val="tx1"/>
                        </a:solidFill>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2, 3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3</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400" i="1" kern="1200" noProof="0" dirty="0">
                          <a:solidFill>
                            <a:schemeClr val="tx1"/>
                          </a:solidFill>
                          <a:effectLst/>
                          <a:latin typeface="Calibri" panose="020F0502020204030204" pitchFamily="34" charset="0"/>
                          <a:ea typeface="+mn-ea"/>
                          <a:cs typeface="Times New Roman" panose="02020603050405020304" pitchFamily="18" charset="0"/>
                        </a:rPr>
                        <a:t>*Adjustment of PoA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850513024"/>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dirty="0"/>
                        <a:t>It is suggested that ICG/NEAMTWS </a:t>
                      </a:r>
                      <a:r>
                        <a:rPr lang="en-US" sz="1600" b="1" dirty="0"/>
                        <a:t>TT-TR</a:t>
                      </a:r>
                      <a:r>
                        <a:rPr lang="en-US" sz="1600" dirty="0"/>
                        <a:t> </a:t>
                      </a:r>
                      <a:r>
                        <a:rPr lang="en-US" sz="1600" b="1" dirty="0"/>
                        <a:t>representatives</a:t>
                      </a:r>
                      <a:r>
                        <a:rPr lang="en-US" sz="1600" dirty="0"/>
                        <a:t> to be invited to, at least as observers,</a:t>
                      </a:r>
                      <a:r>
                        <a:rPr lang="en-US" sz="1600" b="1" dirty="0"/>
                        <a:t> Inter ICG TOWS TT DMP meetings</a:t>
                      </a:r>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2, 3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251944667"/>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dirty="0"/>
                        <a:t>It is suggested to establish </a:t>
                      </a:r>
                      <a:r>
                        <a:rPr lang="en-US" sz="1600" b="1" dirty="0"/>
                        <a:t>coordination meetings </a:t>
                      </a:r>
                      <a:r>
                        <a:rPr lang="en-US" sz="1600" dirty="0"/>
                        <a:t>between TT-TR, WG4 and WG1, 2 and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2, 3, 4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851057911"/>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dirty="0"/>
                        <a:t>It is recommended to explore and strength collaboration with </a:t>
                      </a:r>
                      <a:r>
                        <a:rPr lang="en-US" sz="1600" b="1" dirty="0"/>
                        <a:t>UNESCO/IOC Tsunami Ready Coalition</a:t>
                      </a:r>
                      <a:r>
                        <a:rPr lang="en-US" sz="16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22543002"/>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dirty="0"/>
                        <a:t>It is recommended to conduct a Survey </a:t>
                      </a:r>
                      <a:r>
                        <a:rPr lang="en-US" sz="1600" b="1" dirty="0"/>
                        <a:t>Questionnaire</a:t>
                      </a:r>
                      <a:r>
                        <a:rPr lang="en-US" sz="1600" dirty="0"/>
                        <a:t> </a:t>
                      </a:r>
                      <a:r>
                        <a:rPr lang="en-US" sz="1600" b="1" dirty="0"/>
                        <a:t>after TRRP certification</a:t>
                      </a:r>
                      <a:r>
                        <a:rPr lang="en-US" sz="16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1, 2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a:solidFill>
                            <a:schemeClr val="tx1"/>
                          </a:solidFill>
                          <a:effectLst/>
                          <a:latin typeface="Calibri" panose="020F0502020204030204" pitchFamily="34" charset="0"/>
                          <a:ea typeface="+mn-ea"/>
                          <a:cs typeface="Times New Roman" panose="02020603050405020304" pitchFamily="18" charset="0"/>
                        </a:rPr>
                        <a:t>2,3</a:t>
                      </a:r>
                      <a:endParaRPr lang="en-GB" sz="1600" kern="1200" noProof="0" dirty="0">
                        <a:solidFill>
                          <a:schemeClr val="tx1"/>
                        </a:solidFill>
                        <a:effectLst/>
                        <a:latin typeface="Calibri" panose="020F050202020403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549491229"/>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kern="1200" noProof="0" dirty="0">
                          <a:solidFill>
                            <a:schemeClr val="tx1"/>
                          </a:solidFill>
                          <a:latin typeface="+mn-lt"/>
                          <a:ea typeface="+mn-ea"/>
                          <a:cs typeface="Arial" panose="020B0604020202020204" pitchFamily="34" charset="0"/>
                        </a:rPr>
                        <a:t>It is recommended to carefully </a:t>
                      </a:r>
                      <a:r>
                        <a:rPr lang="en-US" sz="1600" b="1" kern="1200" noProof="0" dirty="0">
                          <a:solidFill>
                            <a:schemeClr val="tx1"/>
                          </a:solidFill>
                          <a:latin typeface="+mn-lt"/>
                          <a:ea typeface="+mn-ea"/>
                          <a:cs typeface="Arial" panose="020B0604020202020204" pitchFamily="34" charset="0"/>
                        </a:rPr>
                        <a:t>review</a:t>
                      </a:r>
                      <a:r>
                        <a:rPr lang="en-US" sz="1600" kern="1200" noProof="0" dirty="0">
                          <a:solidFill>
                            <a:schemeClr val="tx1"/>
                          </a:solidFill>
                          <a:latin typeface="+mn-lt"/>
                          <a:ea typeface="+mn-ea"/>
                          <a:cs typeface="Arial" panose="020B0604020202020204" pitchFamily="34" charset="0"/>
                        </a:rPr>
                        <a:t> the </a:t>
                      </a:r>
                      <a:r>
                        <a:rPr lang="en-US" sz="1600" b="1" kern="1200" noProof="0" dirty="0">
                          <a:solidFill>
                            <a:schemeClr val="tx1"/>
                          </a:solidFill>
                          <a:latin typeface="+mn-lt"/>
                          <a:ea typeface="+mn-ea"/>
                          <a:cs typeface="Arial" panose="020B0604020202020204" pitchFamily="34" charset="0"/>
                        </a:rPr>
                        <a:t>ToR</a:t>
                      </a:r>
                      <a:r>
                        <a:rPr lang="en-US" sz="1600" kern="1200" noProof="0" dirty="0">
                          <a:solidFill>
                            <a:schemeClr val="tx1"/>
                          </a:solidFill>
                          <a:latin typeface="+mn-lt"/>
                          <a:ea typeface="+mn-ea"/>
                          <a:cs typeface="Arial" panose="020B0604020202020204" pitchFamily="34" charset="0"/>
                        </a:rPr>
                        <a:t> and adapt if </a:t>
                      </a:r>
                      <a:r>
                        <a:rPr lang="en-US" sz="1600" b="1" kern="1200" noProof="0" dirty="0">
                          <a:solidFill>
                            <a:schemeClr val="tx1"/>
                          </a:solidFill>
                          <a:latin typeface="+mn-lt"/>
                          <a:ea typeface="+mn-ea"/>
                          <a:cs typeface="Arial" panose="020B0604020202020204" pitchFamily="34" charset="0"/>
                        </a:rPr>
                        <a:t>necessary</a:t>
                      </a:r>
                      <a:r>
                        <a:rPr lang="en-US" sz="1600" b="0" kern="1200" noProof="0" dirty="0">
                          <a:solidFill>
                            <a:schemeClr val="tx1"/>
                          </a:solidFill>
                          <a:latin typeface="+mn-lt"/>
                          <a:ea typeface="+mn-ea"/>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07000"/>
                        </a:lnSpc>
                        <a:spcAft>
                          <a:spcPts val="800"/>
                        </a:spcAft>
                      </a:pPr>
                      <a:r>
                        <a:rPr lang="en-GB" sz="1600" kern="1200" noProof="0" dirty="0">
                          <a:solidFill>
                            <a:schemeClr val="tx1"/>
                          </a:solidFill>
                          <a:effectLst/>
                          <a:latin typeface="Calibri" panose="020F0502020204030204" pitchFamily="34" charset="0"/>
                          <a:ea typeface="+mn-ea"/>
                          <a:cs typeface="Times New Roman" panose="020206030504050203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690972461"/>
                  </a:ext>
                </a:extLst>
              </a:tr>
            </a:tbl>
          </a:graphicData>
        </a:graphic>
      </p:graphicFrame>
      <p:sp>
        <p:nvSpPr>
          <p:cNvPr id="3" name="TextBox 2">
            <a:extLst>
              <a:ext uri="{FF2B5EF4-FFF2-40B4-BE49-F238E27FC236}">
                <a16:creationId xmlns:a16="http://schemas.microsoft.com/office/drawing/2014/main" xmlns="" id="{49610706-E554-61EE-2F97-143ACE2112D0}"/>
              </a:ext>
            </a:extLst>
          </p:cNvPr>
          <p:cNvSpPr txBox="1"/>
          <p:nvPr/>
        </p:nvSpPr>
        <p:spPr>
          <a:xfrm>
            <a:off x="690880" y="1040791"/>
            <a:ext cx="9235440" cy="738664"/>
          </a:xfrm>
          <a:prstGeom prst="rect">
            <a:avLst/>
          </a:prstGeom>
          <a:solidFill>
            <a:srgbClr val="FFC000"/>
          </a:solidFill>
        </p:spPr>
        <p:txBody>
          <a:bodyPr wrap="square" lIns="180000" rIns="180000">
            <a:spAutoFit/>
          </a:bodyPr>
          <a:lstStyle>
            <a:defPPr>
              <a:defRPr lang="es-ES"/>
            </a:defPPr>
            <a:lvl1pPr algn="just">
              <a:spcAft>
                <a:spcPts val="800"/>
              </a:spcAft>
              <a:tabLst>
                <a:tab pos="6751320" algn="l"/>
                <a:tab pos="6931025" algn="dec"/>
              </a:tabLst>
              <a:defRPr sz="1600" i="1">
                <a:solidFill>
                  <a:schemeClr val="bg1"/>
                </a:solidFill>
                <a:cs typeface="Arial" panose="020B0604020202020204" pitchFamily="34" charset="0"/>
              </a:defRPr>
            </a:lvl1pPr>
          </a:lstStyle>
          <a:p>
            <a:pPr>
              <a:spcAft>
                <a:spcPts val="0"/>
              </a:spcAft>
            </a:pPr>
            <a:r>
              <a:rPr lang="en-US" sz="2400" b="1" i="0" dirty="0">
                <a:solidFill>
                  <a:srgbClr val="FF0000"/>
                </a:solidFill>
              </a:rPr>
              <a:t>DRAFT</a:t>
            </a:r>
            <a:r>
              <a:rPr lang="en-US" sz="1800" b="1" i="0" dirty="0">
                <a:solidFill>
                  <a:schemeClr val="tx1"/>
                </a:solidFill>
              </a:rPr>
              <a:t> </a:t>
            </a:r>
            <a:r>
              <a:rPr lang="en-US" sz="1800" i="0" dirty="0">
                <a:solidFill>
                  <a:schemeClr val="tx1"/>
                </a:solidFill>
              </a:rPr>
              <a:t>RECOMMENDATIONS AND FUTURE ACTIVITIES IDENTIFIED TO BE DISCUSSED WITH TT-TR TEAM MEMBERS AND WG4 TO REPORT AT ICG/NEAMTWS XVIII SESSION (NOV. 2023).</a:t>
            </a:r>
            <a:endParaRPr lang="es-ES" sz="1800" i="0" dirty="0">
              <a:solidFill>
                <a:schemeClr val="tx1"/>
              </a:solidFill>
            </a:endParaRPr>
          </a:p>
        </p:txBody>
      </p:sp>
    </p:spTree>
    <p:extLst>
      <p:ext uri="{BB962C8B-B14F-4D97-AF65-F5344CB8AC3E}">
        <p14:creationId xmlns:p14="http://schemas.microsoft.com/office/powerpoint/2010/main" val="181890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8">
            <a:extLst>
              <a:ext uri="{FF2B5EF4-FFF2-40B4-BE49-F238E27FC236}">
                <a16:creationId xmlns:a16="http://schemas.microsoft.com/office/drawing/2014/main" xmlns="" id="{A5AEE984-FCCC-AA1D-50AF-7B1E37B1F0F2}"/>
              </a:ext>
            </a:extLst>
          </p:cNvPr>
          <p:cNvSpPr/>
          <p:nvPr/>
        </p:nvSpPr>
        <p:spPr>
          <a:xfrm rot="5400000">
            <a:off x="5550090" y="-5550086"/>
            <a:ext cx="1091824" cy="1219199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252000" bIns="144000" rtlCol="0" anchor="ctr"/>
          <a:lstStyle/>
          <a:p>
            <a:pPr algn="l"/>
            <a:endParaRPr lang="es-ES_tradnl" sz="1200" b="0" i="0" cap="small" baseline="0" dirty="0">
              <a:solidFill>
                <a:schemeClr val="bg1"/>
              </a:solidFill>
              <a:latin typeface="Century Gothic" charset="0"/>
              <a:ea typeface="Century Gothic" charset="0"/>
              <a:cs typeface="Century Gothic" charset="0"/>
            </a:endParaRPr>
          </a:p>
        </p:txBody>
      </p:sp>
      <p:sp>
        <p:nvSpPr>
          <p:cNvPr id="3" name="Subtitle 2">
            <a:extLst>
              <a:ext uri="{FF2B5EF4-FFF2-40B4-BE49-F238E27FC236}">
                <a16:creationId xmlns:a16="http://schemas.microsoft.com/office/drawing/2014/main" xmlns="" id="{BCF303CD-C22A-AB41-B42F-657C14964665}"/>
              </a:ext>
            </a:extLst>
          </p:cNvPr>
          <p:cNvSpPr>
            <a:spLocks noGrp="1"/>
          </p:cNvSpPr>
          <p:nvPr>
            <p:ph type="subTitle" idx="1"/>
          </p:nvPr>
        </p:nvSpPr>
        <p:spPr>
          <a:xfrm>
            <a:off x="682279" y="5749182"/>
            <a:ext cx="6214898" cy="644561"/>
          </a:xfrm>
        </p:spPr>
        <p:txBody>
          <a:bodyPr>
            <a:normAutofit fontScale="85000" lnSpcReduction="20000"/>
          </a:bodyPr>
          <a:lstStyle/>
          <a:p>
            <a:pPr algn="l"/>
            <a:r>
              <a:rPr lang="en-US" sz="2200" i="1" dirty="0"/>
              <a:t>UNESCO IOC/ICG/NEAMTWS Steering Committee Meeting</a:t>
            </a:r>
          </a:p>
          <a:p>
            <a:pPr algn="l"/>
            <a:r>
              <a:rPr lang="en-US" sz="2200" i="1" dirty="0"/>
              <a:t>12-13 April, Paris, France</a:t>
            </a:r>
          </a:p>
        </p:txBody>
      </p:sp>
      <p:sp>
        <p:nvSpPr>
          <p:cNvPr id="10" name="TextBox 9">
            <a:extLst>
              <a:ext uri="{FF2B5EF4-FFF2-40B4-BE49-F238E27FC236}">
                <a16:creationId xmlns:a16="http://schemas.microsoft.com/office/drawing/2014/main" xmlns="" id="{4B474A55-EB20-4D4A-BE74-6C63D86CA542}"/>
              </a:ext>
            </a:extLst>
          </p:cNvPr>
          <p:cNvSpPr txBox="1"/>
          <p:nvPr/>
        </p:nvSpPr>
        <p:spPr>
          <a:xfrm>
            <a:off x="682279" y="4222261"/>
            <a:ext cx="6214898" cy="1215717"/>
          </a:xfrm>
          <a:prstGeom prst="rect">
            <a:avLst/>
          </a:prstGeom>
          <a:noFill/>
        </p:spPr>
        <p:txBody>
          <a:bodyPr wrap="square" rtlCol="0">
            <a:spAutoFit/>
          </a:bodyPr>
          <a:lstStyle/>
          <a:p>
            <a:r>
              <a:rPr lang="es-ES" sz="2400" dirty="0">
                <a:solidFill>
                  <a:prstClr val="black"/>
                </a:solidFill>
              </a:rPr>
              <a:t>C</a:t>
            </a:r>
            <a:r>
              <a:rPr lang="tr-TR" sz="2400" dirty="0">
                <a:solidFill>
                  <a:prstClr val="black"/>
                </a:solidFill>
              </a:rPr>
              <a:t>o-chairs</a:t>
            </a:r>
            <a:endParaRPr lang="en-US" sz="2400" dirty="0">
              <a:solidFill>
                <a:prstClr val="black"/>
              </a:solidFill>
            </a:endParaRPr>
          </a:p>
          <a:p>
            <a:r>
              <a:rPr lang="en-GB" sz="2400" dirty="0">
                <a:solidFill>
                  <a:prstClr val="black"/>
                </a:solidFill>
              </a:rPr>
              <a:t>Ignacio Aguirre Ayerbe (Spain)</a:t>
            </a:r>
          </a:p>
          <a:p>
            <a:r>
              <a:rPr lang="en-GB" sz="2400" dirty="0">
                <a:solidFill>
                  <a:prstClr val="black"/>
                </a:solidFill>
              </a:rPr>
              <a:t>Elena Daskalaki (Greece)</a:t>
            </a:r>
          </a:p>
        </p:txBody>
      </p:sp>
      <p:sp>
        <p:nvSpPr>
          <p:cNvPr id="2" name="Rectangle 1">
            <a:extLst>
              <a:ext uri="{FF2B5EF4-FFF2-40B4-BE49-F238E27FC236}">
                <a16:creationId xmlns:a16="http://schemas.microsoft.com/office/drawing/2014/main" xmlns="" id="{37B8EC98-909C-514C-AE35-9084067FD784}"/>
              </a:ext>
            </a:extLst>
          </p:cNvPr>
          <p:cNvSpPr/>
          <p:nvPr/>
        </p:nvSpPr>
        <p:spPr>
          <a:xfrm>
            <a:off x="682279" y="2639745"/>
            <a:ext cx="5824538" cy="1258358"/>
          </a:xfrm>
          <a:prstGeom prst="rect">
            <a:avLst/>
          </a:prstGeom>
        </p:spPr>
        <p:txBody>
          <a:bodyPr wrap="square">
            <a:spAutoFit/>
          </a:bodyPr>
          <a:lstStyle/>
          <a:p>
            <a:pPr>
              <a:lnSpc>
                <a:spcPct val="115000"/>
              </a:lnSpc>
            </a:pPr>
            <a:r>
              <a:rPr lang="en-GB" sz="3200" dirty="0">
                <a:solidFill>
                  <a:srgbClr val="000000"/>
                </a:solidFill>
              </a:rPr>
              <a:t>ICG NEAMTWS</a:t>
            </a:r>
          </a:p>
          <a:p>
            <a:pPr>
              <a:lnSpc>
                <a:spcPct val="115000"/>
              </a:lnSpc>
            </a:pPr>
            <a:r>
              <a:rPr lang="en-GB" sz="3600" b="1" dirty="0">
                <a:solidFill>
                  <a:srgbClr val="000000"/>
                </a:solidFill>
              </a:rPr>
              <a:t>Task Team on Tsunami Ready</a:t>
            </a:r>
          </a:p>
        </p:txBody>
      </p:sp>
      <p:pic>
        <p:nvPicPr>
          <p:cNvPr id="15" name="Picture 14" descr="A picture containing text, orange, room, gambling house&#10;&#10;Description automatically generated">
            <a:extLst>
              <a:ext uri="{FF2B5EF4-FFF2-40B4-BE49-F238E27FC236}">
                <a16:creationId xmlns:a16="http://schemas.microsoft.com/office/drawing/2014/main" xmlns="" id="{9A8CBB35-668D-2D56-E3D2-90334D493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800" y="4234154"/>
            <a:ext cx="1905000" cy="1905000"/>
          </a:xfrm>
          <a:prstGeom prst="rect">
            <a:avLst/>
          </a:prstGeom>
        </p:spPr>
      </p:pic>
      <p:pic>
        <p:nvPicPr>
          <p:cNvPr id="17" name="Picture 16" descr="Logo&#10;&#10;Description automatically generated">
            <a:extLst>
              <a:ext uri="{FF2B5EF4-FFF2-40B4-BE49-F238E27FC236}">
                <a16:creationId xmlns:a16="http://schemas.microsoft.com/office/drawing/2014/main" xmlns="" id="{FB00E569-362D-0369-794A-89C05A9658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16" t="4147" r="2286" b="4839"/>
          <a:stretch/>
        </p:blipFill>
        <p:spPr>
          <a:xfrm>
            <a:off x="8082650" y="2226324"/>
            <a:ext cx="3837301" cy="1481430"/>
          </a:xfrm>
          <a:prstGeom prst="rect">
            <a:avLst/>
          </a:prstGeom>
          <a:ln>
            <a:noFill/>
          </a:ln>
        </p:spPr>
      </p:pic>
      <p:pic>
        <p:nvPicPr>
          <p:cNvPr id="23" name="Picture 22" descr="A black and white logo&#10;&#10;Description automatically generated with medium confidence">
            <a:extLst>
              <a:ext uri="{FF2B5EF4-FFF2-40B4-BE49-F238E27FC236}">
                <a16:creationId xmlns:a16="http://schemas.microsoft.com/office/drawing/2014/main" xmlns="" id="{54B9F4E7-777C-A74D-F521-84974BBACB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54" y="114742"/>
            <a:ext cx="2181802" cy="459711"/>
          </a:xfrm>
          <a:prstGeom prst="rect">
            <a:avLst/>
          </a:prstGeom>
        </p:spPr>
      </p:pic>
      <p:sp>
        <p:nvSpPr>
          <p:cNvPr id="5" name="TextBox 4">
            <a:extLst>
              <a:ext uri="{FF2B5EF4-FFF2-40B4-BE49-F238E27FC236}">
                <a16:creationId xmlns:a16="http://schemas.microsoft.com/office/drawing/2014/main" xmlns="" id="{018806B7-A631-38EE-E7A1-36F8257FF2F8}"/>
              </a:ext>
            </a:extLst>
          </p:cNvPr>
          <p:cNvSpPr txBox="1"/>
          <p:nvPr/>
        </p:nvSpPr>
        <p:spPr>
          <a:xfrm>
            <a:off x="4227444" y="1579993"/>
            <a:ext cx="3455816" cy="830997"/>
          </a:xfrm>
          <a:prstGeom prst="rect">
            <a:avLst/>
          </a:prstGeom>
          <a:noFill/>
        </p:spPr>
        <p:txBody>
          <a:bodyPr wrap="square">
            <a:spAutoFit/>
          </a:bodyPr>
          <a:lstStyle/>
          <a:p>
            <a:r>
              <a:rPr lang="en-GB" sz="4800" b="1" dirty="0">
                <a:solidFill>
                  <a:srgbClr val="000000"/>
                </a:solidFill>
              </a:rPr>
              <a:t>Thank you!</a:t>
            </a:r>
            <a:endParaRPr lang="es-ES" sz="4800" b="1" dirty="0">
              <a:solidFill>
                <a:srgbClr val="000000"/>
              </a:solidFill>
            </a:endParaRPr>
          </a:p>
        </p:txBody>
      </p:sp>
      <p:sp>
        <p:nvSpPr>
          <p:cNvPr id="6" name="Rectangle 5">
            <a:extLst>
              <a:ext uri="{FF2B5EF4-FFF2-40B4-BE49-F238E27FC236}">
                <a16:creationId xmlns:a16="http://schemas.microsoft.com/office/drawing/2014/main" xmlns="" id="{3CEC7449-E9AA-D6DD-A2FC-39ADAF4A9201}"/>
              </a:ext>
            </a:extLst>
          </p:cNvPr>
          <p:cNvSpPr/>
          <p:nvPr/>
        </p:nvSpPr>
        <p:spPr>
          <a:xfrm>
            <a:off x="682279" y="2742290"/>
            <a:ext cx="6473895" cy="3728164"/>
          </a:xfrm>
          <a:prstGeom prst="rect">
            <a:avLst/>
          </a:prstGeom>
          <a:solidFill>
            <a:schemeClr val="bg1">
              <a:lumMod val="8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2016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xmlns="" id="{0B3E73C6-6DA4-F465-32A0-675A9091E42E}"/>
              </a:ext>
            </a:extLst>
          </p:cNvPr>
          <p:cNvSpPr txBox="1"/>
          <p:nvPr/>
        </p:nvSpPr>
        <p:spPr>
          <a:xfrm>
            <a:off x="0" y="0"/>
            <a:ext cx="12192000" cy="786114"/>
          </a:xfrm>
          <a:prstGeom prst="rect">
            <a:avLst/>
          </a:prstGeom>
          <a:gradFill flip="none" rotWithShape="1">
            <a:gsLst>
              <a:gs pos="100000">
                <a:srgbClr val="333F50"/>
              </a:gs>
              <a:gs pos="15000">
                <a:srgbClr val="8295B0"/>
              </a:gs>
              <a:gs pos="50000">
                <a:srgbClr val="46566E"/>
              </a:gs>
            </a:gsLst>
            <a:lin ang="10800000" scaled="1"/>
            <a:tileRect/>
          </a:gradFill>
        </p:spPr>
        <p:txBody>
          <a:bodyPr wrap="square" lIns="360000" tIns="36000" rIns="396000" anchor="ctr" anchorCtr="0">
            <a:noAutofit/>
          </a:bodyPr>
          <a:lstStyle/>
          <a:p>
            <a:pPr marL="95250" lvl="1" indent="0"/>
            <a:r>
              <a:rPr lang="es-ES" sz="2400" i="0" u="none" strike="noStrike" baseline="0" dirty="0">
                <a:solidFill>
                  <a:schemeClr val="bg1"/>
                </a:solidFill>
              </a:rPr>
              <a:t>ICG NEAMTWS </a:t>
            </a:r>
            <a:r>
              <a:rPr lang="es-ES" sz="2400" dirty="0">
                <a:solidFill>
                  <a:schemeClr val="bg1"/>
                </a:solidFill>
              </a:rPr>
              <a:t>TASK TEAM TSUNAMI READY		</a:t>
            </a:r>
            <a:r>
              <a:rPr lang="es-ES" sz="2400" b="1" dirty="0">
                <a:solidFill>
                  <a:schemeClr val="bg1"/>
                </a:solidFill>
              </a:rPr>
              <a:t>TASK TEAM TSUNAMI READY</a:t>
            </a:r>
            <a:endParaRPr lang="es-ES" sz="2000" b="1" dirty="0">
              <a:solidFill>
                <a:schemeClr val="bg1"/>
              </a:solidFill>
            </a:endParaRPr>
          </a:p>
        </p:txBody>
      </p:sp>
      <p:sp>
        <p:nvSpPr>
          <p:cNvPr id="12" name="TextBox 11">
            <a:extLst>
              <a:ext uri="{FF2B5EF4-FFF2-40B4-BE49-F238E27FC236}">
                <a16:creationId xmlns:a16="http://schemas.microsoft.com/office/drawing/2014/main" xmlns="" id="{E701751F-2DEB-CA46-8538-87F49AD5FB70}"/>
              </a:ext>
            </a:extLst>
          </p:cNvPr>
          <p:cNvSpPr txBox="1"/>
          <p:nvPr/>
        </p:nvSpPr>
        <p:spPr>
          <a:xfrm>
            <a:off x="955040" y="1768258"/>
            <a:ext cx="7406640" cy="369332"/>
          </a:xfrm>
          <a:prstGeom prst="rect">
            <a:avLst/>
          </a:prstGeom>
          <a:noFill/>
        </p:spPr>
        <p:txBody>
          <a:bodyPr wrap="square">
            <a:spAutoFit/>
          </a:bodyPr>
          <a:lstStyle/>
          <a:p>
            <a:r>
              <a:rPr lang="en-US" b="1" i="0" dirty="0">
                <a:solidFill>
                  <a:srgbClr val="202124"/>
                </a:solidFill>
                <a:effectLst/>
                <a:latin typeface="Roboto" panose="02000000000000000000" pitchFamily="2" charset="0"/>
              </a:rPr>
              <a:t>INDEX of Agenda Item 9</a:t>
            </a:r>
            <a:endParaRPr lang="es-ES" b="1" dirty="0"/>
          </a:p>
        </p:txBody>
      </p:sp>
      <p:sp>
        <p:nvSpPr>
          <p:cNvPr id="27" name="TextBox 26">
            <a:extLst>
              <a:ext uri="{FF2B5EF4-FFF2-40B4-BE49-F238E27FC236}">
                <a16:creationId xmlns:a16="http://schemas.microsoft.com/office/drawing/2014/main" xmlns="" id="{667102E8-BBAD-ACD3-2548-2DFCA1488DB8}"/>
              </a:ext>
            </a:extLst>
          </p:cNvPr>
          <p:cNvSpPr txBox="1"/>
          <p:nvPr/>
        </p:nvSpPr>
        <p:spPr>
          <a:xfrm>
            <a:off x="1207112" y="2542653"/>
            <a:ext cx="8371840" cy="877163"/>
          </a:xfrm>
          <a:prstGeom prst="rect">
            <a:avLst/>
          </a:prstGeom>
          <a:noFill/>
        </p:spPr>
        <p:txBody>
          <a:bodyPr wrap="square">
            <a:spAutoFit/>
          </a:bodyPr>
          <a:lstStyle/>
          <a:p>
            <a:pPr>
              <a:spcAft>
                <a:spcPts val="1800"/>
              </a:spcAft>
            </a:pPr>
            <a:r>
              <a:rPr lang="en-US" b="0" i="0" dirty="0">
                <a:solidFill>
                  <a:srgbClr val="202124"/>
                </a:solidFill>
                <a:effectLst/>
                <a:latin typeface="Roboto" panose="02000000000000000000" pitchFamily="2" charset="0"/>
              </a:rPr>
              <a:t>Brief update of Work Plan and activities by Task Team </a:t>
            </a:r>
            <a:r>
              <a:rPr lang="en-US" dirty="0">
                <a:solidFill>
                  <a:srgbClr val="202124"/>
                </a:solidFill>
                <a:latin typeface="Roboto" panose="02000000000000000000" pitchFamily="2" charset="0"/>
              </a:rPr>
              <a:t>on Tsunami Ready</a:t>
            </a:r>
          </a:p>
          <a:p>
            <a:r>
              <a:rPr lang="en-US" b="0" i="0" dirty="0">
                <a:solidFill>
                  <a:srgbClr val="202124"/>
                </a:solidFill>
                <a:effectLst/>
                <a:latin typeface="Roboto" panose="02000000000000000000" pitchFamily="2" charset="0"/>
              </a:rPr>
              <a:t>Progress in the Implementation of Tsunami Ready in the NEAM Region</a:t>
            </a:r>
            <a:endParaRPr lang="en-US" dirty="0">
              <a:solidFill>
                <a:srgbClr val="202124"/>
              </a:solidFill>
              <a:latin typeface="Roboto" panose="02000000000000000000" pitchFamily="2" charset="0"/>
            </a:endParaRPr>
          </a:p>
        </p:txBody>
      </p:sp>
      <p:sp>
        <p:nvSpPr>
          <p:cNvPr id="33" name="Free-form: Shape 32">
            <a:extLst>
              <a:ext uri="{FF2B5EF4-FFF2-40B4-BE49-F238E27FC236}">
                <a16:creationId xmlns:a16="http://schemas.microsoft.com/office/drawing/2014/main" xmlns="" id="{88795450-F7A5-F22B-06F9-1F44E2E6DD2B}"/>
              </a:ext>
            </a:extLst>
          </p:cNvPr>
          <p:cNvSpPr/>
          <p:nvPr/>
        </p:nvSpPr>
        <p:spPr>
          <a:xfrm rot="10800000">
            <a:off x="1054099" y="258572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7" name="Free-form: Shape 36">
            <a:extLst>
              <a:ext uri="{FF2B5EF4-FFF2-40B4-BE49-F238E27FC236}">
                <a16:creationId xmlns:a16="http://schemas.microsoft.com/office/drawing/2014/main" xmlns="" id="{C205025B-B6A4-AA6E-53B6-F9348C61D297}"/>
              </a:ext>
            </a:extLst>
          </p:cNvPr>
          <p:cNvSpPr/>
          <p:nvPr/>
        </p:nvSpPr>
        <p:spPr>
          <a:xfrm rot="10800000">
            <a:off x="1054099" y="3064330"/>
            <a:ext cx="153013" cy="306028"/>
          </a:xfrm>
          <a:custGeom>
            <a:avLst/>
            <a:gdLst>
              <a:gd name="connsiteX0" fmla="*/ 248920 w 248920"/>
              <a:gd name="connsiteY0" fmla="*/ 0 h 497840"/>
              <a:gd name="connsiteX1" fmla="*/ 248920 w 248920"/>
              <a:gd name="connsiteY1" fmla="*/ 497840 h 497840"/>
              <a:gd name="connsiteX2" fmla="*/ 0 w 248920"/>
              <a:gd name="connsiteY2" fmla="*/ 248920 h 497840"/>
              <a:gd name="connsiteX3" fmla="*/ 248920 w 248920"/>
              <a:gd name="connsiteY3" fmla="*/ 0 h 497840"/>
            </a:gdLst>
            <a:ahLst/>
            <a:cxnLst>
              <a:cxn ang="0">
                <a:pos x="connsiteX0" y="connsiteY0"/>
              </a:cxn>
              <a:cxn ang="0">
                <a:pos x="connsiteX1" y="connsiteY1"/>
              </a:cxn>
              <a:cxn ang="0">
                <a:pos x="connsiteX2" y="connsiteY2"/>
              </a:cxn>
              <a:cxn ang="0">
                <a:pos x="connsiteX3" y="connsiteY3"/>
              </a:cxn>
            </a:cxnLst>
            <a:rect l="l" t="t" r="r" b="b"/>
            <a:pathLst>
              <a:path w="248920" h="497840">
                <a:moveTo>
                  <a:pt x="248920" y="0"/>
                </a:moveTo>
                <a:lnTo>
                  <a:pt x="248920" y="497840"/>
                </a:lnTo>
                <a:cubicBezTo>
                  <a:pt x="111445" y="497840"/>
                  <a:pt x="0" y="386395"/>
                  <a:pt x="0" y="248920"/>
                </a:cubicBezTo>
                <a:cubicBezTo>
                  <a:pt x="0" y="111445"/>
                  <a:pt x="111445" y="0"/>
                  <a:pt x="248920" y="0"/>
                </a:cubicBezTo>
                <a:close/>
              </a:path>
            </a:pathLst>
          </a:cu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38" name="Picture 37" descr="A picture containing text, orange, room, gambling house&#10;&#10;Description automatically generated">
            <a:extLst>
              <a:ext uri="{FF2B5EF4-FFF2-40B4-BE49-F238E27FC236}">
                <a16:creationId xmlns:a16="http://schemas.microsoft.com/office/drawing/2014/main" xmlns="" id="{C9717D72-E717-A117-D3A4-FA9FDFBD7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946" y="4298090"/>
            <a:ext cx="1905000" cy="1905000"/>
          </a:xfrm>
          <a:prstGeom prst="rect">
            <a:avLst/>
          </a:prstGeom>
        </p:spPr>
      </p:pic>
      <p:pic>
        <p:nvPicPr>
          <p:cNvPr id="39" name="Picture 38" descr="Logo&#10;&#10;Description automatically generated">
            <a:extLst>
              <a:ext uri="{FF2B5EF4-FFF2-40B4-BE49-F238E27FC236}">
                <a16:creationId xmlns:a16="http://schemas.microsoft.com/office/drawing/2014/main" xmlns="" id="{3AE65B3B-C9BB-380F-C98C-665BE34328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16" t="4147" r="2286" b="4839"/>
          <a:stretch/>
        </p:blipFill>
        <p:spPr>
          <a:xfrm>
            <a:off x="4809513" y="4509875"/>
            <a:ext cx="3837301" cy="1481430"/>
          </a:xfrm>
          <a:prstGeom prst="rect">
            <a:avLst/>
          </a:prstGeom>
          <a:ln>
            <a:noFill/>
          </a:ln>
        </p:spPr>
      </p:pic>
    </p:spTree>
    <p:extLst>
      <p:ext uri="{BB962C8B-B14F-4D97-AF65-F5344CB8AC3E}">
        <p14:creationId xmlns:p14="http://schemas.microsoft.com/office/powerpoint/2010/main" val="739347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09;p42">
            <a:extLst>
              <a:ext uri="{FF2B5EF4-FFF2-40B4-BE49-F238E27FC236}">
                <a16:creationId xmlns:a16="http://schemas.microsoft.com/office/drawing/2014/main" xmlns="" id="{857ACBD2-787E-005F-5A43-2B7471A74E8A}"/>
              </a:ext>
            </a:extLst>
          </p:cNvPr>
          <p:cNvSpPr/>
          <p:nvPr/>
        </p:nvSpPr>
        <p:spPr>
          <a:xfrm>
            <a:off x="2169285" y="2762871"/>
            <a:ext cx="19075" cy="180000"/>
          </a:xfrm>
          <a:custGeom>
            <a:avLst/>
            <a:gdLst/>
            <a:ahLst/>
            <a:cxnLst/>
            <a:rect l="l" t="t" r="r" b="b"/>
            <a:pathLst>
              <a:path w="763" h="9467" extrusionOk="0">
                <a:moveTo>
                  <a:pt x="382" y="1"/>
                </a:moveTo>
                <a:cubicBezTo>
                  <a:pt x="168" y="1"/>
                  <a:pt x="1" y="168"/>
                  <a:pt x="1" y="382"/>
                </a:cubicBezTo>
                <a:lnTo>
                  <a:pt x="1" y="9085"/>
                </a:lnTo>
                <a:cubicBezTo>
                  <a:pt x="1" y="9300"/>
                  <a:pt x="168" y="9466"/>
                  <a:pt x="382" y="9466"/>
                </a:cubicBezTo>
                <a:cubicBezTo>
                  <a:pt x="584" y="9466"/>
                  <a:pt x="763" y="9300"/>
                  <a:pt x="763" y="9085"/>
                </a:cubicBezTo>
                <a:lnTo>
                  <a:pt x="763" y="382"/>
                </a:lnTo>
                <a:cubicBezTo>
                  <a:pt x="763" y="168"/>
                  <a:pt x="584" y="1"/>
                  <a:pt x="382" y="1"/>
                </a:cubicBezTo>
                <a:close/>
              </a:path>
            </a:pathLst>
          </a:custGeom>
          <a:solidFill>
            <a:srgbClr val="333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343;p42">
            <a:extLst>
              <a:ext uri="{FF2B5EF4-FFF2-40B4-BE49-F238E27FC236}">
                <a16:creationId xmlns:a16="http://schemas.microsoft.com/office/drawing/2014/main" xmlns="" id="{379F204A-DA41-5938-1B56-618993F648FB}"/>
              </a:ext>
            </a:extLst>
          </p:cNvPr>
          <p:cNvSpPr/>
          <p:nvPr/>
        </p:nvSpPr>
        <p:spPr>
          <a:xfrm>
            <a:off x="7490739" y="2762871"/>
            <a:ext cx="19075" cy="236675"/>
          </a:xfrm>
          <a:custGeom>
            <a:avLst/>
            <a:gdLst/>
            <a:ahLst/>
            <a:cxnLst/>
            <a:rect l="l" t="t" r="r" b="b"/>
            <a:pathLst>
              <a:path w="763" h="9467" extrusionOk="0">
                <a:moveTo>
                  <a:pt x="381" y="1"/>
                </a:moveTo>
                <a:cubicBezTo>
                  <a:pt x="167" y="1"/>
                  <a:pt x="0" y="168"/>
                  <a:pt x="0" y="382"/>
                </a:cubicBezTo>
                <a:lnTo>
                  <a:pt x="0" y="9085"/>
                </a:lnTo>
                <a:cubicBezTo>
                  <a:pt x="0" y="9300"/>
                  <a:pt x="167" y="9466"/>
                  <a:pt x="381" y="9466"/>
                </a:cubicBezTo>
                <a:cubicBezTo>
                  <a:pt x="596" y="9466"/>
                  <a:pt x="762" y="9300"/>
                  <a:pt x="762" y="9085"/>
                </a:cubicBezTo>
                <a:lnTo>
                  <a:pt x="762" y="382"/>
                </a:lnTo>
                <a:cubicBezTo>
                  <a:pt x="762" y="168"/>
                  <a:pt x="596" y="1"/>
                  <a:pt x="381"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62;p42">
            <a:extLst>
              <a:ext uri="{FF2B5EF4-FFF2-40B4-BE49-F238E27FC236}">
                <a16:creationId xmlns:a16="http://schemas.microsoft.com/office/drawing/2014/main" xmlns="" id="{BD53C2B3-79D3-0289-960C-5A480CCD4B70}"/>
              </a:ext>
            </a:extLst>
          </p:cNvPr>
          <p:cNvSpPr/>
          <p:nvPr/>
        </p:nvSpPr>
        <p:spPr>
          <a:xfrm>
            <a:off x="10162418" y="2760527"/>
            <a:ext cx="19075" cy="236675"/>
          </a:xfrm>
          <a:custGeom>
            <a:avLst/>
            <a:gdLst/>
            <a:ahLst/>
            <a:cxnLst/>
            <a:rect l="l" t="t" r="r" b="b"/>
            <a:pathLst>
              <a:path w="763" h="9467" extrusionOk="0">
                <a:moveTo>
                  <a:pt x="381" y="1"/>
                </a:moveTo>
                <a:cubicBezTo>
                  <a:pt x="167" y="1"/>
                  <a:pt x="0" y="168"/>
                  <a:pt x="0" y="382"/>
                </a:cubicBezTo>
                <a:lnTo>
                  <a:pt x="0" y="9085"/>
                </a:lnTo>
                <a:cubicBezTo>
                  <a:pt x="0" y="9300"/>
                  <a:pt x="167" y="9466"/>
                  <a:pt x="381" y="9466"/>
                </a:cubicBezTo>
                <a:cubicBezTo>
                  <a:pt x="596" y="9466"/>
                  <a:pt x="762" y="9300"/>
                  <a:pt x="762" y="9085"/>
                </a:cubicBezTo>
                <a:lnTo>
                  <a:pt x="762" y="382"/>
                </a:lnTo>
                <a:cubicBezTo>
                  <a:pt x="762" y="168"/>
                  <a:pt x="596" y="1"/>
                  <a:pt x="381" y="1"/>
                </a:cubicBezTo>
                <a:close/>
              </a:path>
            </a:pathLst>
          </a:custGeom>
          <a:solidFill>
            <a:srgbClr val="2F5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Rectangle 82">
            <a:extLst>
              <a:ext uri="{FF2B5EF4-FFF2-40B4-BE49-F238E27FC236}">
                <a16:creationId xmlns:a16="http://schemas.microsoft.com/office/drawing/2014/main" xmlns="" id="{1EC5BCCD-786E-9D2A-5C76-9698D39F32F1}"/>
              </a:ext>
            </a:extLst>
          </p:cNvPr>
          <p:cNvSpPr/>
          <p:nvPr/>
        </p:nvSpPr>
        <p:spPr>
          <a:xfrm>
            <a:off x="1278822" y="1972521"/>
            <a:ext cx="1800000" cy="790349"/>
          </a:xfrm>
          <a:prstGeom prst="rect">
            <a:avLst/>
          </a:prstGeom>
          <a:noFill/>
          <a:ln w="12700">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s-ES" sz="1200" i="0" u="none" strike="noStrike" baseline="0" dirty="0">
                <a:solidFill>
                  <a:srgbClr val="000000"/>
                </a:solidFill>
                <a:latin typeface="+mj-lt"/>
              </a:rPr>
              <a:t>ICG</a:t>
            </a:r>
            <a:r>
              <a:rPr lang="es-ES" sz="1200" dirty="0">
                <a:solidFill>
                  <a:srgbClr val="000000"/>
                </a:solidFill>
                <a:latin typeface="+mj-lt"/>
              </a:rPr>
              <a:t>-</a:t>
            </a:r>
            <a:r>
              <a:rPr lang="es-ES" sz="1200" i="0" u="none" strike="noStrike" baseline="0" dirty="0">
                <a:solidFill>
                  <a:srgbClr val="000000"/>
                </a:solidFill>
                <a:latin typeface="+mj-lt"/>
              </a:rPr>
              <a:t>NEAMTWS-</a:t>
            </a:r>
            <a:r>
              <a:rPr lang="es-ES" sz="1200" i="0" u="none" strike="noStrike" baseline="0" dirty="0" err="1">
                <a:solidFill>
                  <a:srgbClr val="000000"/>
                </a:solidFill>
                <a:latin typeface="+mj-lt"/>
              </a:rPr>
              <a:t>WGs</a:t>
            </a:r>
            <a:r>
              <a:rPr lang="es-ES" sz="1200" i="0" u="none" strike="noStrike" baseline="0" dirty="0">
                <a:solidFill>
                  <a:srgbClr val="000000"/>
                </a:solidFill>
                <a:latin typeface="+mj-lt"/>
              </a:rPr>
              <a:t> / </a:t>
            </a:r>
            <a:r>
              <a:rPr lang="es-ES" sz="1200" i="0" u="none" strike="noStrike" baseline="0" dirty="0" err="1">
                <a:solidFill>
                  <a:srgbClr val="000000"/>
                </a:solidFill>
                <a:latin typeface="+mj-lt"/>
              </a:rPr>
              <a:t>TTs</a:t>
            </a:r>
            <a:endParaRPr lang="es-ES" sz="1200" b="0" i="0" u="none" strike="noStrike" baseline="0" dirty="0">
              <a:solidFill>
                <a:srgbClr val="000000"/>
              </a:solidFill>
              <a:latin typeface="+mj-lt"/>
            </a:endParaRPr>
          </a:p>
          <a:p>
            <a:pPr algn="ctr"/>
            <a:r>
              <a:rPr lang="en-US" sz="1200" b="0" i="0" u="none" strike="noStrike" baseline="0" dirty="0">
                <a:solidFill>
                  <a:srgbClr val="000000"/>
                </a:solidFill>
                <a:latin typeface="+mj-lt"/>
              </a:rPr>
              <a:t>24-26 Nov. 2020 (</a:t>
            </a:r>
            <a:r>
              <a:rPr lang="en-US" sz="1200" b="0" i="0" u="none" strike="noStrike" baseline="0" dirty="0">
                <a:solidFill>
                  <a:srgbClr val="000000"/>
                </a:solidFill>
                <a:latin typeface="+mj-lt"/>
                <a:hlinkClick r:id="rId2"/>
              </a:rPr>
              <a:t>link</a:t>
            </a:r>
            <a:r>
              <a:rPr lang="en-US" sz="1200" b="0" i="0" u="none" strike="noStrike" baseline="0" dirty="0">
                <a:solidFill>
                  <a:srgbClr val="000000"/>
                </a:solidFill>
                <a:latin typeface="+mj-lt"/>
              </a:rPr>
              <a:t>)</a:t>
            </a:r>
            <a:endParaRPr lang="es-ES" dirty="0"/>
          </a:p>
        </p:txBody>
      </p:sp>
      <p:sp>
        <p:nvSpPr>
          <p:cNvPr id="84" name="Google Shape;2309;p42">
            <a:extLst>
              <a:ext uri="{FF2B5EF4-FFF2-40B4-BE49-F238E27FC236}">
                <a16:creationId xmlns:a16="http://schemas.microsoft.com/office/drawing/2014/main" xmlns="" id="{C7DF192D-D121-D4F1-BA8D-A646EBC46A75}"/>
              </a:ext>
            </a:extLst>
          </p:cNvPr>
          <p:cNvSpPr/>
          <p:nvPr/>
        </p:nvSpPr>
        <p:spPr>
          <a:xfrm>
            <a:off x="2169285" y="3157898"/>
            <a:ext cx="19075" cy="236675"/>
          </a:xfrm>
          <a:custGeom>
            <a:avLst/>
            <a:gdLst/>
            <a:ahLst/>
            <a:cxnLst/>
            <a:rect l="l" t="t" r="r" b="b"/>
            <a:pathLst>
              <a:path w="763" h="9467" extrusionOk="0">
                <a:moveTo>
                  <a:pt x="382" y="1"/>
                </a:moveTo>
                <a:cubicBezTo>
                  <a:pt x="168" y="1"/>
                  <a:pt x="1" y="168"/>
                  <a:pt x="1" y="382"/>
                </a:cubicBezTo>
                <a:lnTo>
                  <a:pt x="1" y="9085"/>
                </a:lnTo>
                <a:cubicBezTo>
                  <a:pt x="1" y="9300"/>
                  <a:pt x="168" y="9466"/>
                  <a:pt x="382" y="9466"/>
                </a:cubicBezTo>
                <a:cubicBezTo>
                  <a:pt x="584" y="9466"/>
                  <a:pt x="763" y="9300"/>
                  <a:pt x="763" y="9085"/>
                </a:cubicBezTo>
                <a:lnTo>
                  <a:pt x="763" y="382"/>
                </a:lnTo>
                <a:cubicBezTo>
                  <a:pt x="763" y="168"/>
                  <a:pt x="584" y="1"/>
                  <a:pt x="382" y="1"/>
                </a:cubicBezTo>
                <a:close/>
              </a:path>
            </a:pathLst>
          </a:custGeom>
          <a:solidFill>
            <a:srgbClr val="333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Rectangle 84">
            <a:extLst>
              <a:ext uri="{FF2B5EF4-FFF2-40B4-BE49-F238E27FC236}">
                <a16:creationId xmlns:a16="http://schemas.microsoft.com/office/drawing/2014/main" xmlns="" id="{BB351F12-B643-930D-544A-8C0372D8B378}"/>
              </a:ext>
            </a:extLst>
          </p:cNvPr>
          <p:cNvSpPr/>
          <p:nvPr/>
        </p:nvSpPr>
        <p:spPr>
          <a:xfrm>
            <a:off x="1011472" y="3394573"/>
            <a:ext cx="2376000" cy="1569660"/>
          </a:xfrm>
          <a:prstGeom prst="rect">
            <a:avLst/>
          </a:prstGeom>
          <a:noFill/>
          <a:ln w="25400">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a:solidFill>
                  <a:srgbClr val="434343"/>
                </a:solidFill>
                <a:latin typeface="+mj-lt"/>
                <a:ea typeface="Roboto"/>
                <a:cs typeface="Roboto"/>
                <a:sym typeface="Roboto"/>
              </a:rPr>
              <a:t>WG4 proposed to set up a </a:t>
            </a:r>
            <a:r>
              <a:rPr lang="en-US" sz="1600" b="1" dirty="0">
                <a:solidFill>
                  <a:srgbClr val="434343"/>
                </a:solidFill>
                <a:latin typeface="+mj-lt"/>
                <a:ea typeface="Roboto"/>
                <a:cs typeface="Roboto"/>
                <a:sym typeface="Roboto"/>
              </a:rPr>
              <a:t>dedicated Group on Tsunami Ready </a:t>
            </a:r>
            <a:r>
              <a:rPr lang="en-US" sz="1600" dirty="0">
                <a:solidFill>
                  <a:srgbClr val="434343"/>
                </a:solidFill>
                <a:latin typeface="+mj-lt"/>
                <a:ea typeface="Roboto"/>
                <a:cs typeface="Roboto"/>
                <a:sym typeface="Roboto"/>
              </a:rPr>
              <a:t>within WG4 to start coordinating and implementing Tsunami Ready</a:t>
            </a:r>
          </a:p>
        </p:txBody>
      </p:sp>
      <p:sp>
        <p:nvSpPr>
          <p:cNvPr id="87" name="Google Shape;2309;p42">
            <a:extLst>
              <a:ext uri="{FF2B5EF4-FFF2-40B4-BE49-F238E27FC236}">
                <a16:creationId xmlns:a16="http://schemas.microsoft.com/office/drawing/2014/main" xmlns="" id="{310FCA71-5B2B-B808-1333-49CC4486898A}"/>
              </a:ext>
            </a:extLst>
          </p:cNvPr>
          <p:cNvSpPr/>
          <p:nvPr/>
        </p:nvSpPr>
        <p:spPr>
          <a:xfrm>
            <a:off x="4823066" y="2762871"/>
            <a:ext cx="19075" cy="180000"/>
          </a:xfrm>
          <a:custGeom>
            <a:avLst/>
            <a:gdLst/>
            <a:ahLst/>
            <a:cxnLst/>
            <a:rect l="l" t="t" r="r" b="b"/>
            <a:pathLst>
              <a:path w="763" h="9467" extrusionOk="0">
                <a:moveTo>
                  <a:pt x="382" y="1"/>
                </a:moveTo>
                <a:cubicBezTo>
                  <a:pt x="168" y="1"/>
                  <a:pt x="1" y="168"/>
                  <a:pt x="1" y="382"/>
                </a:cubicBezTo>
                <a:lnTo>
                  <a:pt x="1" y="9085"/>
                </a:lnTo>
                <a:cubicBezTo>
                  <a:pt x="1" y="9300"/>
                  <a:pt x="168" y="9466"/>
                  <a:pt x="382" y="9466"/>
                </a:cubicBezTo>
                <a:cubicBezTo>
                  <a:pt x="584" y="9466"/>
                  <a:pt x="763" y="9300"/>
                  <a:pt x="763" y="9085"/>
                </a:cubicBezTo>
                <a:lnTo>
                  <a:pt x="763" y="382"/>
                </a:lnTo>
                <a:cubicBezTo>
                  <a:pt x="763" y="168"/>
                  <a:pt x="584" y="1"/>
                  <a:pt x="382" y="1"/>
                </a:cubicBezTo>
                <a:close/>
              </a:path>
            </a:pathLst>
          </a:custGeom>
          <a:solidFill>
            <a:srgbClr val="C55A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Rectangle 87">
            <a:extLst>
              <a:ext uri="{FF2B5EF4-FFF2-40B4-BE49-F238E27FC236}">
                <a16:creationId xmlns:a16="http://schemas.microsoft.com/office/drawing/2014/main" xmlns="" id="{BA7EA323-7C5B-743C-EEA2-945A669EE8F7}"/>
              </a:ext>
            </a:extLst>
          </p:cNvPr>
          <p:cNvSpPr/>
          <p:nvPr/>
        </p:nvSpPr>
        <p:spPr>
          <a:xfrm>
            <a:off x="3932603" y="1953023"/>
            <a:ext cx="1800000" cy="830997"/>
          </a:xfrm>
          <a:prstGeom prst="rect">
            <a:avLst/>
          </a:prstGeom>
          <a:noFill/>
          <a:ln w="12700">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200" i="0" u="none" strike="noStrike" baseline="0" dirty="0">
                <a:solidFill>
                  <a:srgbClr val="000000"/>
                </a:solidFill>
                <a:latin typeface="+mj-lt"/>
              </a:rPr>
              <a:t>ICG/NEAMTWS</a:t>
            </a:r>
          </a:p>
          <a:p>
            <a:pPr algn="ctr"/>
            <a:r>
              <a:rPr lang="en-US" sz="1200" i="0" u="none" strike="noStrike" baseline="0" dirty="0">
                <a:solidFill>
                  <a:srgbClr val="000000"/>
                </a:solidFill>
                <a:latin typeface="+mj-lt"/>
              </a:rPr>
              <a:t>XVII Session</a:t>
            </a:r>
          </a:p>
          <a:p>
            <a:pPr algn="ctr"/>
            <a:r>
              <a:rPr lang="en-US" sz="1200" i="0" u="none" strike="noStrike" baseline="0" dirty="0">
                <a:solidFill>
                  <a:srgbClr val="000000"/>
                </a:solidFill>
                <a:latin typeface="+mj-lt"/>
              </a:rPr>
              <a:t>24 - 26 Nov. 2021</a:t>
            </a:r>
          </a:p>
          <a:p>
            <a:pPr algn="ctr"/>
            <a:r>
              <a:rPr lang="en-US" sz="1200" i="0" u="none" strike="noStrike" baseline="0" dirty="0">
                <a:solidFill>
                  <a:srgbClr val="000000"/>
                </a:solidFill>
                <a:latin typeface="+mj-lt"/>
              </a:rPr>
              <a:t>(online)</a:t>
            </a:r>
          </a:p>
        </p:txBody>
      </p:sp>
      <p:sp>
        <p:nvSpPr>
          <p:cNvPr id="89" name="Google Shape;2339;p42">
            <a:extLst>
              <a:ext uri="{FF2B5EF4-FFF2-40B4-BE49-F238E27FC236}">
                <a16:creationId xmlns:a16="http://schemas.microsoft.com/office/drawing/2014/main" xmlns="" id="{F7FBB1DF-C9B2-287E-B052-99AF7019FDC5}"/>
              </a:ext>
            </a:extLst>
          </p:cNvPr>
          <p:cNvSpPr txBox="1"/>
          <p:nvPr/>
        </p:nvSpPr>
        <p:spPr>
          <a:xfrm>
            <a:off x="1008822" y="5142501"/>
            <a:ext cx="23347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dirty="0">
                <a:solidFill>
                  <a:srgbClr val="434343"/>
                </a:solidFill>
                <a:latin typeface="+mj-lt"/>
                <a:ea typeface="Fira Sans Extra Condensed Medium"/>
                <a:cs typeface="Fira Sans Extra Condensed Medium"/>
                <a:sym typeface="Fira Sans Extra Condensed Medium"/>
              </a:rPr>
              <a:t>IOC Circular Letter No </a:t>
            </a:r>
            <a:r>
              <a:rPr lang="en-GB" sz="1500" dirty="0">
                <a:solidFill>
                  <a:srgbClr val="434343"/>
                </a:solidFill>
                <a:latin typeface="+mj-lt"/>
                <a:ea typeface="Fira Sans Extra Condensed Medium"/>
                <a:cs typeface="Fira Sans Extra Condensed Medium"/>
                <a:sym typeface="Fira Sans Extra Condensed Medium"/>
                <a:hlinkClick r:id="rId3"/>
              </a:rPr>
              <a:t>2821</a:t>
            </a:r>
            <a:endParaRPr lang="en-GB" sz="1500" dirty="0">
              <a:solidFill>
                <a:srgbClr val="434343"/>
              </a:solidFill>
              <a:latin typeface="+mj-lt"/>
              <a:ea typeface="Fira Sans Extra Condensed Medium"/>
              <a:cs typeface="Fira Sans Extra Condensed Medium"/>
              <a:sym typeface="Fira Sans Extra Condensed Medium"/>
            </a:endParaRPr>
          </a:p>
          <a:p>
            <a:pPr marL="0" lvl="0" indent="0" algn="ctr" rtl="0">
              <a:spcBef>
                <a:spcPts val="0"/>
              </a:spcBef>
              <a:spcAft>
                <a:spcPts val="0"/>
              </a:spcAft>
              <a:buNone/>
            </a:pPr>
            <a:r>
              <a:rPr lang="en-GB" sz="1500" dirty="0">
                <a:solidFill>
                  <a:srgbClr val="434343"/>
                </a:solidFill>
                <a:latin typeface="+mj-lt"/>
                <a:ea typeface="Fira Sans Extra Condensed Medium"/>
                <a:cs typeface="Fira Sans Extra Condensed Medium"/>
                <a:sym typeface="Fira Sans Extra Condensed Medium"/>
              </a:rPr>
              <a:t>7 Dec. 2020</a:t>
            </a:r>
          </a:p>
        </p:txBody>
      </p:sp>
      <p:grpSp>
        <p:nvGrpSpPr>
          <p:cNvPr id="96" name="Group 95">
            <a:extLst>
              <a:ext uri="{FF2B5EF4-FFF2-40B4-BE49-F238E27FC236}">
                <a16:creationId xmlns:a16="http://schemas.microsoft.com/office/drawing/2014/main" xmlns="" id="{6D28C73A-8805-5534-890A-B53867221E3A}"/>
              </a:ext>
            </a:extLst>
          </p:cNvPr>
          <p:cNvGrpSpPr/>
          <p:nvPr/>
        </p:nvGrpSpPr>
        <p:grpSpPr>
          <a:xfrm>
            <a:off x="1008822" y="2921521"/>
            <a:ext cx="2340000" cy="265550"/>
            <a:chOff x="1659063" y="3380937"/>
            <a:chExt cx="2319351" cy="265550"/>
          </a:xfrm>
        </p:grpSpPr>
        <p:sp>
          <p:nvSpPr>
            <p:cNvPr id="7" name="Google Shape;2307;p42">
              <a:extLst>
                <a:ext uri="{FF2B5EF4-FFF2-40B4-BE49-F238E27FC236}">
                  <a16:creationId xmlns:a16="http://schemas.microsoft.com/office/drawing/2014/main" xmlns="" id="{35685859-8C8B-561F-A762-764A72B03016}"/>
                </a:ext>
              </a:extLst>
            </p:cNvPr>
            <p:cNvSpPr/>
            <p:nvPr/>
          </p:nvSpPr>
          <p:spPr>
            <a:xfrm>
              <a:off x="1659063" y="3380937"/>
              <a:ext cx="1944000" cy="265550"/>
            </a:xfrm>
            <a:custGeom>
              <a:avLst/>
              <a:gdLst/>
              <a:ahLst/>
              <a:cxnLst/>
              <a:rect l="l" t="t" r="r" b="b"/>
              <a:pathLst>
                <a:path w="64699" h="10622" extrusionOk="0">
                  <a:moveTo>
                    <a:pt x="3977" y="1"/>
                  </a:moveTo>
                  <a:cubicBezTo>
                    <a:pt x="1786" y="1"/>
                    <a:pt x="0" y="2382"/>
                    <a:pt x="0" y="5311"/>
                  </a:cubicBezTo>
                  <a:cubicBezTo>
                    <a:pt x="0" y="8228"/>
                    <a:pt x="1786" y="10621"/>
                    <a:pt x="3977" y="10621"/>
                  </a:cubicBezTo>
                  <a:lnTo>
                    <a:pt x="64699" y="10621"/>
                  </a:lnTo>
                  <a:lnTo>
                    <a:pt x="64699" y="1"/>
                  </a:ln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rgbClr val="FFFFFF"/>
                  </a:solidFill>
                  <a:latin typeface="Fira Sans Extra Condensed Medium"/>
                  <a:ea typeface="Fira Sans Extra Condensed Medium"/>
                  <a:cs typeface="Fira Sans Extra Condensed Medium"/>
                  <a:sym typeface="Fira Sans Extra Condensed Medium"/>
                </a:rPr>
                <a:t>Nov. 2020</a:t>
              </a: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90" name="Google Shape;218;p17">
              <a:extLst>
                <a:ext uri="{FF2B5EF4-FFF2-40B4-BE49-F238E27FC236}">
                  <a16:creationId xmlns:a16="http://schemas.microsoft.com/office/drawing/2014/main" xmlns="" id="{0DD6F546-7F87-C7C0-6C55-54757388767C}"/>
                </a:ext>
              </a:extLst>
            </p:cNvPr>
            <p:cNvSpPr/>
            <p:nvPr/>
          </p:nvSpPr>
          <p:spPr>
            <a:xfrm>
              <a:off x="3443470" y="3380937"/>
              <a:ext cx="534944" cy="265550"/>
            </a:xfrm>
            <a:custGeom>
              <a:avLst/>
              <a:gdLst/>
              <a:ahLst/>
              <a:cxnLst/>
              <a:rect l="l" t="t" r="r" b="b"/>
              <a:pathLst>
                <a:path w="17110" h="7002" extrusionOk="0">
                  <a:moveTo>
                    <a:pt x="0" y="1"/>
                  </a:moveTo>
                  <a:lnTo>
                    <a:pt x="2810" y="3501"/>
                  </a:lnTo>
                  <a:lnTo>
                    <a:pt x="0" y="7002"/>
                  </a:lnTo>
                  <a:lnTo>
                    <a:pt x="14300" y="7002"/>
                  </a:lnTo>
                  <a:lnTo>
                    <a:pt x="17110" y="3501"/>
                  </a:lnTo>
                  <a:lnTo>
                    <a:pt x="14300" y="1"/>
                  </a:lnTo>
                  <a:close/>
                </a:path>
              </a:pathLst>
            </a:custGeom>
            <a:solidFill>
              <a:srgbClr val="333F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grpSp>
        <p:nvGrpSpPr>
          <p:cNvPr id="97" name="Group 96">
            <a:extLst>
              <a:ext uri="{FF2B5EF4-FFF2-40B4-BE49-F238E27FC236}">
                <a16:creationId xmlns:a16="http://schemas.microsoft.com/office/drawing/2014/main" xmlns="" id="{D494144F-77B4-2418-A6B5-63564F4C5332}"/>
              </a:ext>
            </a:extLst>
          </p:cNvPr>
          <p:cNvGrpSpPr/>
          <p:nvPr/>
        </p:nvGrpSpPr>
        <p:grpSpPr>
          <a:xfrm>
            <a:off x="3662603" y="2921521"/>
            <a:ext cx="2340000" cy="265550"/>
            <a:chOff x="4312844" y="3380937"/>
            <a:chExt cx="2258869" cy="265550"/>
          </a:xfrm>
        </p:grpSpPr>
        <p:grpSp>
          <p:nvGrpSpPr>
            <p:cNvPr id="95" name="Group 94">
              <a:extLst>
                <a:ext uri="{FF2B5EF4-FFF2-40B4-BE49-F238E27FC236}">
                  <a16:creationId xmlns:a16="http://schemas.microsoft.com/office/drawing/2014/main" xmlns="" id="{576CBFF7-FAB4-6358-957F-2611C383231F}"/>
                </a:ext>
              </a:extLst>
            </p:cNvPr>
            <p:cNvGrpSpPr/>
            <p:nvPr/>
          </p:nvGrpSpPr>
          <p:grpSpPr>
            <a:xfrm>
              <a:off x="4312844" y="3380937"/>
              <a:ext cx="1944000" cy="265550"/>
              <a:chOff x="4312844" y="3380937"/>
              <a:chExt cx="1763376" cy="265550"/>
            </a:xfrm>
          </p:grpSpPr>
          <p:sp>
            <p:nvSpPr>
              <p:cNvPr id="24" name="Google Shape;2324;p42">
                <a:extLst>
                  <a:ext uri="{FF2B5EF4-FFF2-40B4-BE49-F238E27FC236}">
                    <a16:creationId xmlns:a16="http://schemas.microsoft.com/office/drawing/2014/main" xmlns="" id="{2FB4A93E-C9CD-8D37-D987-1C5C1E3D64CB}"/>
                  </a:ext>
                </a:extLst>
              </p:cNvPr>
              <p:cNvSpPr/>
              <p:nvPr/>
            </p:nvSpPr>
            <p:spPr>
              <a:xfrm>
                <a:off x="4458720" y="3380937"/>
                <a:ext cx="1617500" cy="265550"/>
              </a:xfrm>
              <a:custGeom>
                <a:avLst/>
                <a:gdLst/>
                <a:ahLst/>
                <a:cxnLst/>
                <a:rect l="l" t="t" r="r" b="b"/>
                <a:pathLst>
                  <a:path w="64700" h="10622" extrusionOk="0">
                    <a:moveTo>
                      <a:pt x="1" y="1"/>
                    </a:moveTo>
                    <a:lnTo>
                      <a:pt x="1" y="10621"/>
                    </a:lnTo>
                    <a:lnTo>
                      <a:pt x="64699" y="10621"/>
                    </a:lnTo>
                    <a:lnTo>
                      <a:pt x="64699"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rgbClr val="FFFFFF"/>
                    </a:solidFill>
                    <a:latin typeface="Fira Sans Extra Condensed Medium"/>
                    <a:ea typeface="Fira Sans Extra Condensed Medium"/>
                    <a:cs typeface="Fira Sans Extra Condensed Medium"/>
                    <a:sym typeface="Fira Sans Extra Condensed Medium"/>
                  </a:rPr>
                  <a:t>Nov. 2021</a:t>
                </a: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92" name="Google Shape;231;p17">
                <a:extLst>
                  <a:ext uri="{FF2B5EF4-FFF2-40B4-BE49-F238E27FC236}">
                    <a16:creationId xmlns:a16="http://schemas.microsoft.com/office/drawing/2014/main" xmlns="" id="{4F3BB807-1809-B3F1-EB73-B898C0B25F2E}"/>
                  </a:ext>
                </a:extLst>
              </p:cNvPr>
              <p:cNvSpPr/>
              <p:nvPr/>
            </p:nvSpPr>
            <p:spPr>
              <a:xfrm>
                <a:off x="4312844" y="3380937"/>
                <a:ext cx="534569" cy="265550"/>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solidFill>
                <a:srgbClr val="C55A1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sp>
          <p:nvSpPr>
            <p:cNvPr id="93" name="Google Shape;218;p17">
              <a:extLst>
                <a:ext uri="{FF2B5EF4-FFF2-40B4-BE49-F238E27FC236}">
                  <a16:creationId xmlns:a16="http://schemas.microsoft.com/office/drawing/2014/main" xmlns="" id="{7F7755E2-BA5D-47CE-17EB-FACE21053526}"/>
                </a:ext>
              </a:extLst>
            </p:cNvPr>
            <p:cNvSpPr/>
            <p:nvPr/>
          </p:nvSpPr>
          <p:spPr>
            <a:xfrm>
              <a:off x="6036769" y="3380937"/>
              <a:ext cx="534944" cy="265550"/>
            </a:xfrm>
            <a:custGeom>
              <a:avLst/>
              <a:gdLst/>
              <a:ahLst/>
              <a:cxnLst/>
              <a:rect l="l" t="t" r="r" b="b"/>
              <a:pathLst>
                <a:path w="17110" h="7002" extrusionOk="0">
                  <a:moveTo>
                    <a:pt x="0" y="1"/>
                  </a:moveTo>
                  <a:lnTo>
                    <a:pt x="2810" y="3501"/>
                  </a:lnTo>
                  <a:lnTo>
                    <a:pt x="0" y="7002"/>
                  </a:lnTo>
                  <a:lnTo>
                    <a:pt x="14300" y="7002"/>
                  </a:lnTo>
                  <a:lnTo>
                    <a:pt x="17110" y="3501"/>
                  </a:lnTo>
                  <a:lnTo>
                    <a:pt x="14300" y="1"/>
                  </a:lnTo>
                  <a:close/>
                </a:path>
              </a:pathLst>
            </a:custGeom>
            <a:solidFill>
              <a:srgbClr val="C55A1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sp>
        <p:nvSpPr>
          <p:cNvPr id="98" name="Google Shape;2309;p42">
            <a:extLst>
              <a:ext uri="{FF2B5EF4-FFF2-40B4-BE49-F238E27FC236}">
                <a16:creationId xmlns:a16="http://schemas.microsoft.com/office/drawing/2014/main" xmlns="" id="{6EF41623-A26C-3C52-3A26-AFAD217B37CB}"/>
              </a:ext>
            </a:extLst>
          </p:cNvPr>
          <p:cNvSpPr/>
          <p:nvPr/>
        </p:nvSpPr>
        <p:spPr>
          <a:xfrm>
            <a:off x="4820416" y="3157898"/>
            <a:ext cx="19075" cy="236675"/>
          </a:xfrm>
          <a:custGeom>
            <a:avLst/>
            <a:gdLst/>
            <a:ahLst/>
            <a:cxnLst/>
            <a:rect l="l" t="t" r="r" b="b"/>
            <a:pathLst>
              <a:path w="763" h="9467" extrusionOk="0">
                <a:moveTo>
                  <a:pt x="382" y="1"/>
                </a:moveTo>
                <a:cubicBezTo>
                  <a:pt x="168" y="1"/>
                  <a:pt x="1" y="168"/>
                  <a:pt x="1" y="382"/>
                </a:cubicBezTo>
                <a:lnTo>
                  <a:pt x="1" y="9085"/>
                </a:lnTo>
                <a:cubicBezTo>
                  <a:pt x="1" y="9300"/>
                  <a:pt x="168" y="9466"/>
                  <a:pt x="382" y="9466"/>
                </a:cubicBezTo>
                <a:cubicBezTo>
                  <a:pt x="584" y="9466"/>
                  <a:pt x="763" y="9300"/>
                  <a:pt x="763" y="9085"/>
                </a:cubicBezTo>
                <a:lnTo>
                  <a:pt x="763" y="382"/>
                </a:lnTo>
                <a:cubicBezTo>
                  <a:pt x="763" y="168"/>
                  <a:pt x="584" y="1"/>
                  <a:pt x="382" y="1"/>
                </a:cubicBezTo>
                <a:close/>
              </a:path>
            </a:pathLst>
          </a:custGeom>
          <a:solidFill>
            <a:srgbClr val="C55A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Rectangle 98">
            <a:extLst>
              <a:ext uri="{FF2B5EF4-FFF2-40B4-BE49-F238E27FC236}">
                <a16:creationId xmlns:a16="http://schemas.microsoft.com/office/drawing/2014/main" xmlns="" id="{E3C6BA2A-B854-2585-3AF8-2C8C7189A972}"/>
              </a:ext>
            </a:extLst>
          </p:cNvPr>
          <p:cNvSpPr/>
          <p:nvPr/>
        </p:nvSpPr>
        <p:spPr>
          <a:xfrm>
            <a:off x="3662603" y="3394574"/>
            <a:ext cx="2376000" cy="1569660"/>
          </a:xfrm>
          <a:prstGeom prst="rect">
            <a:avLst/>
          </a:prstGeom>
          <a:noFill/>
          <a:ln w="25400">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sz="1600" dirty="0">
                <a:solidFill>
                  <a:srgbClr val="434343"/>
                </a:solidFill>
                <a:latin typeface="+mj-lt"/>
                <a:ea typeface="Roboto"/>
                <a:cs typeface="Roboto"/>
                <a:sym typeface="Roboto"/>
              </a:rPr>
              <a:t>The ICG/NEAMTWS decides to formally establish a </a:t>
            </a:r>
            <a:r>
              <a:rPr lang="en-US" sz="1600" b="1" dirty="0">
                <a:solidFill>
                  <a:srgbClr val="434343"/>
                </a:solidFill>
                <a:latin typeface="+mj-lt"/>
                <a:ea typeface="Roboto"/>
                <a:cs typeface="Roboto"/>
                <a:sym typeface="Roboto"/>
              </a:rPr>
              <a:t>Task Team on Tsunami Ready</a:t>
            </a:r>
            <a:r>
              <a:rPr lang="en-US" sz="1600" dirty="0">
                <a:solidFill>
                  <a:srgbClr val="434343"/>
                </a:solidFill>
                <a:latin typeface="+mj-lt"/>
                <a:ea typeface="Roboto"/>
                <a:cs typeface="Roboto"/>
                <a:sym typeface="Roboto"/>
              </a:rPr>
              <a:t> with Terms of Reference</a:t>
            </a:r>
            <a:r>
              <a:rPr lang="en-US" sz="1600" b="1" dirty="0">
                <a:solidFill>
                  <a:srgbClr val="434343"/>
                </a:solidFill>
                <a:latin typeface="+mj-lt"/>
                <a:ea typeface="Roboto"/>
                <a:cs typeface="Roboto"/>
                <a:sym typeface="Roboto"/>
              </a:rPr>
              <a:t> </a:t>
            </a:r>
            <a:r>
              <a:rPr lang="en-US" sz="1600" dirty="0">
                <a:solidFill>
                  <a:srgbClr val="434343"/>
                </a:solidFill>
                <a:latin typeface="+mj-lt"/>
                <a:ea typeface="Roboto"/>
                <a:cs typeface="Roboto"/>
                <a:sym typeface="Roboto"/>
              </a:rPr>
              <a:t>in Appendix 5</a:t>
            </a:r>
          </a:p>
        </p:txBody>
      </p:sp>
      <p:sp>
        <p:nvSpPr>
          <p:cNvPr id="102" name="Google Shape;2339;p42">
            <a:extLst>
              <a:ext uri="{FF2B5EF4-FFF2-40B4-BE49-F238E27FC236}">
                <a16:creationId xmlns:a16="http://schemas.microsoft.com/office/drawing/2014/main" xmlns="" id="{CFDF3726-047D-6C99-F13C-3C3F62FC773B}"/>
              </a:ext>
            </a:extLst>
          </p:cNvPr>
          <p:cNvSpPr txBox="1"/>
          <p:nvPr/>
        </p:nvSpPr>
        <p:spPr>
          <a:xfrm>
            <a:off x="3662602" y="5142501"/>
            <a:ext cx="2334701" cy="107875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500" dirty="0">
                <a:solidFill>
                  <a:srgbClr val="434343"/>
                </a:solidFill>
                <a:latin typeface="+mj-lt"/>
                <a:ea typeface="Fira Sans Extra Condensed Medium"/>
                <a:cs typeface="Fira Sans Extra Condensed Medium"/>
                <a:sym typeface="Fira Sans Extra Condensed Medium"/>
              </a:rPr>
              <a:t>ICG-NEAMTWS XVII Decisions and recommendations</a:t>
            </a:r>
          </a:p>
          <a:p>
            <a:pPr marL="0" lvl="0" indent="0" rtl="0">
              <a:spcBef>
                <a:spcPts val="0"/>
              </a:spcBef>
              <a:spcAft>
                <a:spcPts val="0"/>
              </a:spcAft>
              <a:buNone/>
            </a:pPr>
            <a:r>
              <a:rPr lang="en-US" sz="1500" dirty="0">
                <a:solidFill>
                  <a:srgbClr val="434343"/>
                </a:solidFill>
                <a:latin typeface="+mj-lt"/>
                <a:ea typeface="Fira Sans Extra Condensed Medium"/>
                <a:cs typeface="Fira Sans Extra Condensed Medium"/>
                <a:sym typeface="Fira Sans Extra Condensed Medium"/>
              </a:rPr>
              <a:t>(Working Document  23 Nov 2021)</a:t>
            </a:r>
          </a:p>
        </p:txBody>
      </p:sp>
      <p:sp>
        <p:nvSpPr>
          <p:cNvPr id="2" name="Google Shape;2339;p42">
            <a:extLst>
              <a:ext uri="{FF2B5EF4-FFF2-40B4-BE49-F238E27FC236}">
                <a16:creationId xmlns:a16="http://schemas.microsoft.com/office/drawing/2014/main" xmlns="" id="{AF47CFA4-4E44-BB95-ACBB-07E7D6A8B533}"/>
              </a:ext>
            </a:extLst>
          </p:cNvPr>
          <p:cNvSpPr txBox="1"/>
          <p:nvPr/>
        </p:nvSpPr>
        <p:spPr>
          <a:xfrm>
            <a:off x="1021010" y="5599350"/>
            <a:ext cx="23347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i="1" dirty="0">
                <a:solidFill>
                  <a:srgbClr val="434343"/>
                </a:solidFill>
                <a:latin typeface="+mj-lt"/>
                <a:ea typeface="Fira Sans Extra Condensed Medium"/>
                <a:cs typeface="Fira Sans Extra Condensed Medium"/>
                <a:sym typeface="Fira Sans Extra Condensed Medium"/>
              </a:rPr>
              <a:t>Draft Plan of Action</a:t>
            </a:r>
          </a:p>
        </p:txBody>
      </p:sp>
      <p:sp>
        <p:nvSpPr>
          <p:cNvPr id="4" name="Rectangle 3">
            <a:extLst>
              <a:ext uri="{FF2B5EF4-FFF2-40B4-BE49-F238E27FC236}">
                <a16:creationId xmlns:a16="http://schemas.microsoft.com/office/drawing/2014/main" xmlns="" id="{F258BFEB-E17F-F655-9FCB-86919F151CD7}"/>
              </a:ext>
            </a:extLst>
          </p:cNvPr>
          <p:cNvSpPr/>
          <p:nvPr/>
        </p:nvSpPr>
        <p:spPr>
          <a:xfrm>
            <a:off x="6586233" y="2000921"/>
            <a:ext cx="1836000" cy="763600"/>
          </a:xfrm>
          <a:prstGeom prst="rect">
            <a:avLst/>
          </a:prstGeom>
          <a:noFill/>
          <a:ln w="1270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sz="1200" i="0" u="none" strike="noStrike" baseline="0" dirty="0">
                <a:solidFill>
                  <a:srgbClr val="000000"/>
                </a:solidFill>
                <a:latin typeface="+mj-lt"/>
              </a:rPr>
              <a:t>ICG/NEAMTWS</a:t>
            </a:r>
          </a:p>
          <a:p>
            <a:pPr algn="ctr"/>
            <a:r>
              <a:rPr lang="en-US" sz="1200" i="0" u="none" strike="noStrike" baseline="0" dirty="0">
                <a:solidFill>
                  <a:srgbClr val="000000"/>
                </a:solidFill>
                <a:latin typeface="+mj-lt"/>
              </a:rPr>
              <a:t>XVII Session</a:t>
            </a:r>
          </a:p>
          <a:p>
            <a:pPr algn="ctr"/>
            <a:r>
              <a:rPr lang="en-US" sz="1200" dirty="0">
                <a:solidFill>
                  <a:srgbClr val="000000"/>
                </a:solidFill>
                <a:latin typeface="+mj-lt"/>
              </a:rPr>
              <a:t>E</a:t>
            </a:r>
            <a:r>
              <a:rPr lang="en-US" sz="1200" i="0" u="none" strike="noStrike" baseline="0" dirty="0">
                <a:solidFill>
                  <a:srgbClr val="000000"/>
                </a:solidFill>
                <a:latin typeface="+mj-lt"/>
              </a:rPr>
              <a:t>stablishment of intersessional WGs and TTs</a:t>
            </a:r>
          </a:p>
        </p:txBody>
      </p:sp>
      <p:sp>
        <p:nvSpPr>
          <p:cNvPr id="8" name="Google Shape;2309;p42">
            <a:extLst>
              <a:ext uri="{FF2B5EF4-FFF2-40B4-BE49-F238E27FC236}">
                <a16:creationId xmlns:a16="http://schemas.microsoft.com/office/drawing/2014/main" xmlns="" id="{C5D8C4E2-C063-3175-B793-19CCE274E261}"/>
              </a:ext>
            </a:extLst>
          </p:cNvPr>
          <p:cNvSpPr/>
          <p:nvPr/>
        </p:nvSpPr>
        <p:spPr>
          <a:xfrm>
            <a:off x="7490730" y="3157898"/>
            <a:ext cx="19075" cy="236675"/>
          </a:xfrm>
          <a:custGeom>
            <a:avLst/>
            <a:gdLst/>
            <a:ahLst/>
            <a:cxnLst/>
            <a:rect l="l" t="t" r="r" b="b"/>
            <a:pathLst>
              <a:path w="763" h="9467" extrusionOk="0">
                <a:moveTo>
                  <a:pt x="382" y="1"/>
                </a:moveTo>
                <a:cubicBezTo>
                  <a:pt x="168" y="1"/>
                  <a:pt x="1" y="168"/>
                  <a:pt x="1" y="382"/>
                </a:cubicBezTo>
                <a:lnTo>
                  <a:pt x="1" y="9085"/>
                </a:lnTo>
                <a:cubicBezTo>
                  <a:pt x="1" y="9300"/>
                  <a:pt x="168" y="9466"/>
                  <a:pt x="382" y="9466"/>
                </a:cubicBezTo>
                <a:cubicBezTo>
                  <a:pt x="584" y="9466"/>
                  <a:pt x="763" y="9300"/>
                  <a:pt x="763" y="9085"/>
                </a:cubicBezTo>
                <a:lnTo>
                  <a:pt x="763" y="382"/>
                </a:lnTo>
                <a:cubicBezTo>
                  <a:pt x="763" y="168"/>
                  <a:pt x="584" y="1"/>
                  <a:pt x="382"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a:extLst>
              <a:ext uri="{FF2B5EF4-FFF2-40B4-BE49-F238E27FC236}">
                <a16:creationId xmlns:a16="http://schemas.microsoft.com/office/drawing/2014/main" xmlns="" id="{2F534EBF-8C1F-B0F0-8271-D1E30D35BB7D}"/>
              </a:ext>
            </a:extLst>
          </p:cNvPr>
          <p:cNvSpPr/>
          <p:nvPr/>
        </p:nvSpPr>
        <p:spPr>
          <a:xfrm>
            <a:off x="6332917" y="3394573"/>
            <a:ext cx="2376000" cy="1569659"/>
          </a:xfrm>
          <a:prstGeom prst="rect">
            <a:avLst/>
          </a:prstGeom>
          <a:noFill/>
          <a:ln w="2540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sz="1600" b="1" dirty="0">
                <a:solidFill>
                  <a:srgbClr val="434343"/>
                </a:solidFill>
                <a:latin typeface="+mj-lt"/>
                <a:ea typeface="Roboto"/>
                <a:cs typeface="Roboto"/>
                <a:sym typeface="Roboto"/>
              </a:rPr>
              <a:t>Establishment</a:t>
            </a:r>
            <a:r>
              <a:rPr lang="en-US" sz="1600" dirty="0">
                <a:solidFill>
                  <a:srgbClr val="434343"/>
                </a:solidFill>
                <a:latin typeface="+mj-lt"/>
                <a:ea typeface="Roboto"/>
                <a:cs typeface="Roboto"/>
                <a:sym typeface="Roboto"/>
              </a:rPr>
              <a:t> of the NEAMTWS </a:t>
            </a:r>
            <a:r>
              <a:rPr lang="en-US" sz="1600" b="1" dirty="0">
                <a:solidFill>
                  <a:srgbClr val="434343"/>
                </a:solidFill>
                <a:latin typeface="+mj-lt"/>
                <a:ea typeface="Roboto"/>
                <a:cs typeface="Roboto"/>
                <a:sym typeface="Roboto"/>
              </a:rPr>
              <a:t>TT on TR</a:t>
            </a:r>
          </a:p>
          <a:p>
            <a:pPr algn="ctr"/>
            <a:r>
              <a:rPr lang="en-US" sz="1600" dirty="0">
                <a:solidFill>
                  <a:srgbClr val="434343"/>
                </a:solidFill>
                <a:latin typeface="+mj-lt"/>
                <a:ea typeface="Roboto"/>
                <a:cs typeface="Roboto"/>
                <a:sym typeface="Roboto"/>
              </a:rPr>
              <a:t>and appointment of new cochairs</a:t>
            </a:r>
          </a:p>
        </p:txBody>
      </p:sp>
      <p:sp>
        <p:nvSpPr>
          <p:cNvPr id="13" name="Google Shape;2339;p42">
            <a:extLst>
              <a:ext uri="{FF2B5EF4-FFF2-40B4-BE49-F238E27FC236}">
                <a16:creationId xmlns:a16="http://schemas.microsoft.com/office/drawing/2014/main" xmlns="" id="{CA713606-A4B9-ECC3-21EC-62FB99E94D69}"/>
              </a:ext>
            </a:extLst>
          </p:cNvPr>
          <p:cNvSpPr txBox="1"/>
          <p:nvPr/>
        </p:nvSpPr>
        <p:spPr>
          <a:xfrm>
            <a:off x="6316383" y="5142501"/>
            <a:ext cx="2334701" cy="425871"/>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500" dirty="0">
                <a:solidFill>
                  <a:srgbClr val="434343"/>
                </a:solidFill>
                <a:latin typeface="+mj-lt"/>
                <a:ea typeface="Fira Sans Extra Condensed Medium"/>
                <a:cs typeface="Fira Sans Extra Condensed Medium"/>
                <a:sym typeface="Fira Sans Extra Condensed Medium"/>
              </a:rPr>
              <a:t>ICG-NEAMTWS XVII Session Report.</a:t>
            </a:r>
          </a:p>
        </p:txBody>
      </p:sp>
      <p:sp>
        <p:nvSpPr>
          <p:cNvPr id="14" name="Rectangle 13">
            <a:extLst>
              <a:ext uri="{FF2B5EF4-FFF2-40B4-BE49-F238E27FC236}">
                <a16:creationId xmlns:a16="http://schemas.microsoft.com/office/drawing/2014/main" xmlns="" id="{8159D17C-2664-B373-FB16-CEAEC3AA36BD}"/>
              </a:ext>
            </a:extLst>
          </p:cNvPr>
          <p:cNvSpPr/>
          <p:nvPr/>
        </p:nvSpPr>
        <p:spPr>
          <a:xfrm>
            <a:off x="8984048" y="3369985"/>
            <a:ext cx="2376000" cy="1569659"/>
          </a:xfrm>
          <a:prstGeom prst="rect">
            <a:avLst/>
          </a:prstGeom>
          <a:noFill/>
          <a:ln w="254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sz="1600" dirty="0">
                <a:solidFill>
                  <a:srgbClr val="434343"/>
                </a:solidFill>
                <a:latin typeface="+mj-lt"/>
                <a:ea typeface="Roboto"/>
                <a:cs typeface="Roboto"/>
                <a:sym typeface="Roboto"/>
              </a:rPr>
              <a:t>Establishment of </a:t>
            </a:r>
            <a:r>
              <a:rPr lang="en-US" sz="1600" b="1" dirty="0">
                <a:solidFill>
                  <a:srgbClr val="434343"/>
                </a:solidFill>
                <a:latin typeface="+mj-lt"/>
                <a:ea typeface="Roboto"/>
                <a:cs typeface="Roboto"/>
                <a:sym typeface="Roboto"/>
              </a:rPr>
              <a:t>First TT-TR Plan of Action (PoA)</a:t>
            </a:r>
            <a:r>
              <a:rPr lang="en-US" sz="1600" dirty="0">
                <a:solidFill>
                  <a:srgbClr val="434343"/>
                </a:solidFill>
                <a:latin typeface="+mj-lt"/>
                <a:ea typeface="Roboto"/>
                <a:cs typeface="Roboto"/>
                <a:sym typeface="Roboto"/>
              </a:rPr>
              <a:t> (requested during ICG/NEAMTWS XVII 2021</a:t>
            </a:r>
          </a:p>
        </p:txBody>
      </p:sp>
      <p:grpSp>
        <p:nvGrpSpPr>
          <p:cNvPr id="15" name="Group 14">
            <a:extLst>
              <a:ext uri="{FF2B5EF4-FFF2-40B4-BE49-F238E27FC236}">
                <a16:creationId xmlns:a16="http://schemas.microsoft.com/office/drawing/2014/main" xmlns="" id="{3BD77143-8DA6-F5D6-8932-7B37B2579535}"/>
              </a:ext>
            </a:extLst>
          </p:cNvPr>
          <p:cNvGrpSpPr/>
          <p:nvPr/>
        </p:nvGrpSpPr>
        <p:grpSpPr>
          <a:xfrm>
            <a:off x="6350917" y="2906182"/>
            <a:ext cx="2340000" cy="265550"/>
            <a:chOff x="4312844" y="3380937"/>
            <a:chExt cx="2258869" cy="265550"/>
          </a:xfrm>
        </p:grpSpPr>
        <p:grpSp>
          <p:nvGrpSpPr>
            <p:cNvPr id="16" name="Group 15">
              <a:extLst>
                <a:ext uri="{FF2B5EF4-FFF2-40B4-BE49-F238E27FC236}">
                  <a16:creationId xmlns:a16="http://schemas.microsoft.com/office/drawing/2014/main" xmlns="" id="{7469C067-7C63-8CA1-FD0B-15D36B69C3F8}"/>
                </a:ext>
              </a:extLst>
            </p:cNvPr>
            <p:cNvGrpSpPr/>
            <p:nvPr/>
          </p:nvGrpSpPr>
          <p:grpSpPr>
            <a:xfrm>
              <a:off x="4312844" y="3380937"/>
              <a:ext cx="1944000" cy="265550"/>
              <a:chOff x="4312844" y="3380937"/>
              <a:chExt cx="1763376" cy="265550"/>
            </a:xfrm>
          </p:grpSpPr>
          <p:sp>
            <p:nvSpPr>
              <p:cNvPr id="18" name="Google Shape;2324;p42">
                <a:extLst>
                  <a:ext uri="{FF2B5EF4-FFF2-40B4-BE49-F238E27FC236}">
                    <a16:creationId xmlns:a16="http://schemas.microsoft.com/office/drawing/2014/main" xmlns="" id="{6A95831C-3638-466C-F557-8A0FE27C6BBD}"/>
                  </a:ext>
                </a:extLst>
              </p:cNvPr>
              <p:cNvSpPr/>
              <p:nvPr/>
            </p:nvSpPr>
            <p:spPr>
              <a:xfrm>
                <a:off x="4458720" y="3380937"/>
                <a:ext cx="1617500" cy="265550"/>
              </a:xfrm>
              <a:custGeom>
                <a:avLst/>
                <a:gdLst/>
                <a:ahLst/>
                <a:cxnLst/>
                <a:rect l="l" t="t" r="r" b="b"/>
                <a:pathLst>
                  <a:path w="64700" h="10622" extrusionOk="0">
                    <a:moveTo>
                      <a:pt x="1" y="1"/>
                    </a:moveTo>
                    <a:lnTo>
                      <a:pt x="1" y="10621"/>
                    </a:lnTo>
                    <a:lnTo>
                      <a:pt x="64699" y="10621"/>
                    </a:lnTo>
                    <a:lnTo>
                      <a:pt x="64699" y="1"/>
                    </a:lnTo>
                    <a:close/>
                  </a:path>
                </a:pathLst>
              </a:custGeom>
              <a:solidFill>
                <a:srgbClr val="BF9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rgbClr val="FFFFFF"/>
                    </a:solidFill>
                    <a:latin typeface="Fira Sans Extra Condensed Medium"/>
                    <a:ea typeface="Fira Sans Extra Condensed Medium"/>
                    <a:cs typeface="Fira Sans Extra Condensed Medium"/>
                    <a:sym typeface="Fira Sans Extra Condensed Medium"/>
                  </a:rPr>
                  <a:t>Jan. 2022</a:t>
                </a: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9" name="Google Shape;231;p17">
                <a:extLst>
                  <a:ext uri="{FF2B5EF4-FFF2-40B4-BE49-F238E27FC236}">
                    <a16:creationId xmlns:a16="http://schemas.microsoft.com/office/drawing/2014/main" xmlns="" id="{72DB6ED1-92E4-9A8C-ADC1-D2753ABA886D}"/>
                  </a:ext>
                </a:extLst>
              </p:cNvPr>
              <p:cNvSpPr/>
              <p:nvPr/>
            </p:nvSpPr>
            <p:spPr>
              <a:xfrm>
                <a:off x="4312844" y="3380937"/>
                <a:ext cx="534569" cy="265550"/>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solidFill>
                <a:srgbClr val="BF9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sp>
          <p:nvSpPr>
            <p:cNvPr id="17" name="Google Shape;218;p17">
              <a:extLst>
                <a:ext uri="{FF2B5EF4-FFF2-40B4-BE49-F238E27FC236}">
                  <a16:creationId xmlns:a16="http://schemas.microsoft.com/office/drawing/2014/main" xmlns="" id="{F138BE9F-3428-F7D7-E23A-F72F73065339}"/>
                </a:ext>
              </a:extLst>
            </p:cNvPr>
            <p:cNvSpPr/>
            <p:nvPr/>
          </p:nvSpPr>
          <p:spPr>
            <a:xfrm>
              <a:off x="6036769" y="3380937"/>
              <a:ext cx="534944" cy="265550"/>
            </a:xfrm>
            <a:custGeom>
              <a:avLst/>
              <a:gdLst/>
              <a:ahLst/>
              <a:cxnLst/>
              <a:rect l="l" t="t" r="r" b="b"/>
              <a:pathLst>
                <a:path w="17110" h="7002" extrusionOk="0">
                  <a:moveTo>
                    <a:pt x="0" y="1"/>
                  </a:moveTo>
                  <a:lnTo>
                    <a:pt x="2810" y="3501"/>
                  </a:lnTo>
                  <a:lnTo>
                    <a:pt x="0" y="7002"/>
                  </a:lnTo>
                  <a:lnTo>
                    <a:pt x="14300" y="7002"/>
                  </a:lnTo>
                  <a:lnTo>
                    <a:pt x="17110" y="3501"/>
                  </a:lnTo>
                  <a:lnTo>
                    <a:pt x="14300" y="1"/>
                  </a:lnTo>
                  <a:close/>
                </a:path>
              </a:pathLst>
            </a:custGeom>
            <a:solidFill>
              <a:srgbClr val="BF9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grpSp>
        <p:nvGrpSpPr>
          <p:cNvPr id="20" name="Group 19">
            <a:extLst>
              <a:ext uri="{FF2B5EF4-FFF2-40B4-BE49-F238E27FC236}">
                <a16:creationId xmlns:a16="http://schemas.microsoft.com/office/drawing/2014/main" xmlns="" id="{63A9DB95-0CDB-0CC1-EE06-0BB7D8945BEC}"/>
              </a:ext>
            </a:extLst>
          </p:cNvPr>
          <p:cNvGrpSpPr/>
          <p:nvPr/>
        </p:nvGrpSpPr>
        <p:grpSpPr>
          <a:xfrm>
            <a:off x="9001955" y="2962538"/>
            <a:ext cx="2340000" cy="265550"/>
            <a:chOff x="4312844" y="3380937"/>
            <a:chExt cx="2258869" cy="265550"/>
          </a:xfrm>
        </p:grpSpPr>
        <p:grpSp>
          <p:nvGrpSpPr>
            <p:cNvPr id="21" name="Group 20">
              <a:extLst>
                <a:ext uri="{FF2B5EF4-FFF2-40B4-BE49-F238E27FC236}">
                  <a16:creationId xmlns:a16="http://schemas.microsoft.com/office/drawing/2014/main" xmlns="" id="{F4AEBB24-8D88-1929-B58F-70CA09B7C310}"/>
                </a:ext>
              </a:extLst>
            </p:cNvPr>
            <p:cNvGrpSpPr/>
            <p:nvPr/>
          </p:nvGrpSpPr>
          <p:grpSpPr>
            <a:xfrm>
              <a:off x="4312844" y="3380937"/>
              <a:ext cx="1944000" cy="265550"/>
              <a:chOff x="4312844" y="3380937"/>
              <a:chExt cx="1763376" cy="265550"/>
            </a:xfrm>
          </p:grpSpPr>
          <p:sp>
            <p:nvSpPr>
              <p:cNvPr id="23" name="Google Shape;2324;p42">
                <a:extLst>
                  <a:ext uri="{FF2B5EF4-FFF2-40B4-BE49-F238E27FC236}">
                    <a16:creationId xmlns:a16="http://schemas.microsoft.com/office/drawing/2014/main" xmlns="" id="{9EB82ADF-1D62-6DA7-3CD9-56E1207202F7}"/>
                  </a:ext>
                </a:extLst>
              </p:cNvPr>
              <p:cNvSpPr/>
              <p:nvPr/>
            </p:nvSpPr>
            <p:spPr>
              <a:xfrm>
                <a:off x="4458720" y="3380937"/>
                <a:ext cx="1617500" cy="265550"/>
              </a:xfrm>
              <a:custGeom>
                <a:avLst/>
                <a:gdLst/>
                <a:ahLst/>
                <a:cxnLst/>
                <a:rect l="l" t="t" r="r" b="b"/>
                <a:pathLst>
                  <a:path w="64700" h="10622" extrusionOk="0">
                    <a:moveTo>
                      <a:pt x="1" y="1"/>
                    </a:moveTo>
                    <a:lnTo>
                      <a:pt x="1" y="10621"/>
                    </a:lnTo>
                    <a:lnTo>
                      <a:pt x="64699" y="10621"/>
                    </a:lnTo>
                    <a:lnTo>
                      <a:pt x="64699" y="1"/>
                    </a:lnTo>
                    <a:close/>
                  </a:path>
                </a:pathLst>
              </a:custGeom>
              <a:solidFill>
                <a:srgbClr val="2F559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dirty="0">
                    <a:solidFill>
                      <a:srgbClr val="FFFFFF"/>
                    </a:solidFill>
                    <a:latin typeface="Fira Sans Extra Condensed Medium"/>
                    <a:ea typeface="Fira Sans Extra Condensed Medium"/>
                    <a:cs typeface="Fira Sans Extra Condensed Medium"/>
                    <a:sym typeface="Fira Sans Extra Condensed Medium"/>
                  </a:rPr>
                  <a:t>April 2022</a:t>
                </a: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25" name="Google Shape;231;p17">
                <a:extLst>
                  <a:ext uri="{FF2B5EF4-FFF2-40B4-BE49-F238E27FC236}">
                    <a16:creationId xmlns:a16="http://schemas.microsoft.com/office/drawing/2014/main" xmlns="" id="{778728D4-2878-51CF-F61A-B3D8605EC91D}"/>
                  </a:ext>
                </a:extLst>
              </p:cNvPr>
              <p:cNvSpPr/>
              <p:nvPr/>
            </p:nvSpPr>
            <p:spPr>
              <a:xfrm>
                <a:off x="4312844" y="3380937"/>
                <a:ext cx="534569" cy="265550"/>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solidFill>
                <a:srgbClr val="2F559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sp>
          <p:nvSpPr>
            <p:cNvPr id="22" name="Google Shape;218;p17">
              <a:extLst>
                <a:ext uri="{FF2B5EF4-FFF2-40B4-BE49-F238E27FC236}">
                  <a16:creationId xmlns:a16="http://schemas.microsoft.com/office/drawing/2014/main" xmlns="" id="{1587AE7C-C291-19B4-99C7-A1E70509F894}"/>
                </a:ext>
              </a:extLst>
            </p:cNvPr>
            <p:cNvSpPr/>
            <p:nvPr/>
          </p:nvSpPr>
          <p:spPr>
            <a:xfrm>
              <a:off x="6036769" y="3380937"/>
              <a:ext cx="534944" cy="265550"/>
            </a:xfrm>
            <a:custGeom>
              <a:avLst/>
              <a:gdLst/>
              <a:ahLst/>
              <a:cxnLst/>
              <a:rect l="l" t="t" r="r" b="b"/>
              <a:pathLst>
                <a:path w="17110" h="7002" extrusionOk="0">
                  <a:moveTo>
                    <a:pt x="0" y="1"/>
                  </a:moveTo>
                  <a:lnTo>
                    <a:pt x="2810" y="3501"/>
                  </a:lnTo>
                  <a:lnTo>
                    <a:pt x="0" y="7002"/>
                  </a:lnTo>
                  <a:lnTo>
                    <a:pt x="14300" y="7002"/>
                  </a:lnTo>
                  <a:lnTo>
                    <a:pt x="17110" y="3501"/>
                  </a:lnTo>
                  <a:lnTo>
                    <a:pt x="14300" y="1"/>
                  </a:lnTo>
                  <a:close/>
                </a:path>
              </a:pathLst>
            </a:custGeom>
            <a:solidFill>
              <a:srgbClr val="2F559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sp>
        <p:nvSpPr>
          <p:cNvPr id="26" name="Rectangle 25">
            <a:extLst>
              <a:ext uri="{FF2B5EF4-FFF2-40B4-BE49-F238E27FC236}">
                <a16:creationId xmlns:a16="http://schemas.microsoft.com/office/drawing/2014/main" xmlns="" id="{336E2758-ADDD-5B5F-B79F-0093B97228A5}"/>
              </a:ext>
            </a:extLst>
          </p:cNvPr>
          <p:cNvSpPr/>
          <p:nvPr/>
        </p:nvSpPr>
        <p:spPr>
          <a:xfrm>
            <a:off x="9256184" y="1996927"/>
            <a:ext cx="1836000" cy="763600"/>
          </a:xfrm>
          <a:prstGeom prst="rect">
            <a:avLst/>
          </a:prstGeom>
          <a:noFill/>
          <a:ln w="127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sz="1200" i="0" u="none" strike="noStrike" baseline="0" dirty="0">
                <a:solidFill>
                  <a:srgbClr val="000000"/>
                </a:solidFill>
                <a:latin typeface="+mj-lt"/>
              </a:rPr>
              <a:t>ICG/NEAMTWS</a:t>
            </a:r>
          </a:p>
          <a:p>
            <a:pPr algn="ctr"/>
            <a:r>
              <a:rPr lang="en-US" sz="1200" i="0" u="none" strike="noStrike" baseline="0" dirty="0">
                <a:solidFill>
                  <a:srgbClr val="000000"/>
                </a:solidFill>
                <a:latin typeface="+mj-lt"/>
              </a:rPr>
              <a:t>Steering </a:t>
            </a:r>
            <a:r>
              <a:rPr lang="en-US" sz="1200" dirty="0">
                <a:solidFill>
                  <a:srgbClr val="000000"/>
                </a:solidFill>
                <a:latin typeface="+mj-lt"/>
              </a:rPr>
              <a:t>Committee</a:t>
            </a:r>
          </a:p>
          <a:p>
            <a:pPr algn="ctr"/>
            <a:r>
              <a:rPr lang="en-US" sz="1200" dirty="0">
                <a:solidFill>
                  <a:srgbClr val="000000"/>
                </a:solidFill>
                <a:latin typeface="+mj-lt"/>
              </a:rPr>
              <a:t>8-12 April 2022</a:t>
            </a:r>
          </a:p>
          <a:p>
            <a:pPr algn="ctr"/>
            <a:r>
              <a:rPr lang="en-US" sz="1200" dirty="0">
                <a:solidFill>
                  <a:srgbClr val="000000"/>
                </a:solidFill>
                <a:latin typeface="+mj-lt"/>
              </a:rPr>
              <a:t>(online)</a:t>
            </a:r>
            <a:endParaRPr lang="en-US" sz="1200" i="0" u="none" strike="noStrike" baseline="0" dirty="0">
              <a:solidFill>
                <a:srgbClr val="000000"/>
              </a:solidFill>
              <a:latin typeface="+mj-lt"/>
            </a:endParaRPr>
          </a:p>
        </p:txBody>
      </p:sp>
      <p:sp>
        <p:nvSpPr>
          <p:cNvPr id="29" name="TextBox 28">
            <a:extLst>
              <a:ext uri="{FF2B5EF4-FFF2-40B4-BE49-F238E27FC236}">
                <a16:creationId xmlns:a16="http://schemas.microsoft.com/office/drawing/2014/main" xmlns="" id="{0B3E73C6-6DA4-F465-32A0-675A9091E42E}"/>
              </a:ext>
            </a:extLst>
          </p:cNvPr>
          <p:cNvSpPr txBox="1"/>
          <p:nvPr/>
        </p:nvSpPr>
        <p:spPr>
          <a:xfrm>
            <a:off x="0" y="0"/>
            <a:ext cx="12192000" cy="786114"/>
          </a:xfrm>
          <a:prstGeom prst="rect">
            <a:avLst/>
          </a:prstGeom>
          <a:gradFill flip="none" rotWithShape="1">
            <a:gsLst>
              <a:gs pos="100000">
                <a:srgbClr val="333F50"/>
              </a:gs>
              <a:gs pos="15000">
                <a:srgbClr val="8295B0"/>
              </a:gs>
              <a:gs pos="50000">
                <a:srgbClr val="46566E"/>
              </a:gs>
            </a:gsLst>
            <a:lin ang="10800000" scaled="1"/>
            <a:tileRect/>
          </a:gradFill>
        </p:spPr>
        <p:txBody>
          <a:bodyPr wrap="square" lIns="360000" tIns="36000" rIns="396000" anchor="ctr" anchorCtr="0">
            <a:noAutofit/>
          </a:bodyPr>
          <a:lstStyle/>
          <a:p>
            <a:pPr marL="95250" lvl="1" indent="0"/>
            <a:r>
              <a:rPr lang="es-ES" sz="2400" i="0" u="none" strike="noStrike" baseline="0" dirty="0">
                <a:solidFill>
                  <a:schemeClr val="bg1"/>
                </a:solidFill>
              </a:rPr>
              <a:t>ICG NEAMTWS </a:t>
            </a:r>
            <a:r>
              <a:rPr lang="es-ES" sz="2400" dirty="0">
                <a:solidFill>
                  <a:schemeClr val="bg1"/>
                </a:solidFill>
              </a:rPr>
              <a:t>TASK TEAM TSUNAMI READY				</a:t>
            </a:r>
            <a:r>
              <a:rPr lang="es-ES" sz="2400" b="1" dirty="0">
                <a:solidFill>
                  <a:schemeClr val="bg1"/>
                </a:solidFill>
              </a:rPr>
              <a:t>BACKGROUND</a:t>
            </a:r>
            <a:endParaRPr lang="es-ES" sz="2000" b="1" dirty="0">
              <a:solidFill>
                <a:schemeClr val="bg1"/>
              </a:solidFill>
            </a:endParaRPr>
          </a:p>
        </p:txBody>
      </p:sp>
      <p:sp>
        <p:nvSpPr>
          <p:cNvPr id="30" name="Google Shape;2309;p42">
            <a:extLst>
              <a:ext uri="{FF2B5EF4-FFF2-40B4-BE49-F238E27FC236}">
                <a16:creationId xmlns:a16="http://schemas.microsoft.com/office/drawing/2014/main" xmlns="" id="{4B3650B3-E983-B622-B83A-487DD42E78E1}"/>
              </a:ext>
            </a:extLst>
          </p:cNvPr>
          <p:cNvSpPr/>
          <p:nvPr/>
        </p:nvSpPr>
        <p:spPr>
          <a:xfrm>
            <a:off x="10162417" y="3115216"/>
            <a:ext cx="19075" cy="236675"/>
          </a:xfrm>
          <a:custGeom>
            <a:avLst/>
            <a:gdLst/>
            <a:ahLst/>
            <a:cxnLst/>
            <a:rect l="l" t="t" r="r" b="b"/>
            <a:pathLst>
              <a:path w="763" h="9467" extrusionOk="0">
                <a:moveTo>
                  <a:pt x="382" y="1"/>
                </a:moveTo>
                <a:cubicBezTo>
                  <a:pt x="168" y="1"/>
                  <a:pt x="1" y="168"/>
                  <a:pt x="1" y="382"/>
                </a:cubicBezTo>
                <a:lnTo>
                  <a:pt x="1" y="9085"/>
                </a:lnTo>
                <a:cubicBezTo>
                  <a:pt x="1" y="9300"/>
                  <a:pt x="168" y="9466"/>
                  <a:pt x="382" y="9466"/>
                </a:cubicBezTo>
                <a:cubicBezTo>
                  <a:pt x="584" y="9466"/>
                  <a:pt x="763" y="9300"/>
                  <a:pt x="763" y="9085"/>
                </a:cubicBezTo>
                <a:lnTo>
                  <a:pt x="763" y="382"/>
                </a:lnTo>
                <a:cubicBezTo>
                  <a:pt x="763" y="168"/>
                  <a:pt x="584" y="1"/>
                  <a:pt x="382" y="1"/>
                </a:cubicBezTo>
                <a:close/>
              </a:path>
            </a:pathLst>
          </a:custGeom>
          <a:solidFill>
            <a:srgbClr val="2F5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39;p42">
            <a:extLst>
              <a:ext uri="{FF2B5EF4-FFF2-40B4-BE49-F238E27FC236}">
                <a16:creationId xmlns:a16="http://schemas.microsoft.com/office/drawing/2014/main" xmlns="" id="{11299392-3E3B-4A4F-4340-E792CFA86354}"/>
              </a:ext>
            </a:extLst>
          </p:cNvPr>
          <p:cNvSpPr txBox="1"/>
          <p:nvPr/>
        </p:nvSpPr>
        <p:spPr>
          <a:xfrm>
            <a:off x="9014142" y="5142501"/>
            <a:ext cx="23347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i="1" dirty="0">
                <a:solidFill>
                  <a:srgbClr val="434343"/>
                </a:solidFill>
                <a:latin typeface="+mj-lt"/>
                <a:ea typeface="Fira Sans Extra Condensed Medium"/>
                <a:cs typeface="Fira Sans Extra Condensed Medium"/>
                <a:sym typeface="Fira Sans Extra Condensed Medium"/>
              </a:rPr>
              <a:t>Approved TT-TR Plan of Action 2022</a:t>
            </a:r>
          </a:p>
        </p:txBody>
      </p:sp>
      <p:pic>
        <p:nvPicPr>
          <p:cNvPr id="34" name="Picture 33">
            <a:extLst>
              <a:ext uri="{FF2B5EF4-FFF2-40B4-BE49-F238E27FC236}">
                <a16:creationId xmlns:a16="http://schemas.microsoft.com/office/drawing/2014/main" xmlns="" id="{C6B680A3-76E0-2CB7-6724-620FFD9FDB5D}"/>
              </a:ext>
            </a:extLst>
          </p:cNvPr>
          <p:cNvPicPr>
            <a:picLocks noChangeAspect="1"/>
          </p:cNvPicPr>
          <p:nvPr/>
        </p:nvPicPr>
        <p:blipFill>
          <a:blip r:embed="rId4">
            <a:lum bright="70000" contrast="-70000"/>
          </a:blip>
          <a:stretch>
            <a:fillRect/>
          </a:stretch>
        </p:blipFill>
        <p:spPr>
          <a:xfrm>
            <a:off x="8266510" y="24524"/>
            <a:ext cx="848813" cy="668215"/>
          </a:xfrm>
          <a:prstGeom prst="rect">
            <a:avLst/>
          </a:prstGeom>
        </p:spPr>
      </p:pic>
    </p:spTree>
    <p:extLst>
      <p:ext uri="{BB962C8B-B14F-4D97-AF65-F5344CB8AC3E}">
        <p14:creationId xmlns:p14="http://schemas.microsoft.com/office/powerpoint/2010/main" val="4235802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BB66D01-2545-6157-ED72-B10D80115D15}"/>
              </a:ext>
            </a:extLst>
          </p:cNvPr>
          <p:cNvSpPr txBox="1"/>
          <p:nvPr/>
        </p:nvSpPr>
        <p:spPr>
          <a:xfrm>
            <a:off x="965200" y="2156354"/>
            <a:ext cx="10261600" cy="4555093"/>
          </a:xfrm>
          <a:prstGeom prst="rect">
            <a:avLst/>
          </a:prstGeom>
          <a:noFill/>
        </p:spPr>
        <p:txBody>
          <a:bodyPr wrap="square">
            <a:spAutoFit/>
          </a:bodyPr>
          <a:lstStyle/>
          <a:p>
            <a:pPr>
              <a:spcAft>
                <a:spcPts val="1200"/>
              </a:spcAft>
            </a:pPr>
            <a:r>
              <a:rPr lang="en-GB" sz="2400" dirty="0">
                <a:solidFill>
                  <a:srgbClr val="000000"/>
                </a:solidFill>
                <a:effectLst/>
                <a:ea typeface="Calibri" panose="020F0502020204030204" pitchFamily="34" charset="0"/>
              </a:rPr>
              <a:t>The Task Team on Tsunami Ready Team will: </a:t>
            </a:r>
            <a:endParaRPr lang="es-ES" sz="2800" dirty="0">
              <a:solidFill>
                <a:srgbClr val="000000"/>
              </a:solidFill>
              <a:effectLst/>
              <a:ea typeface="Calibri" panose="020F0502020204030204" pitchFamily="34" charset="0"/>
            </a:endParaRPr>
          </a:p>
          <a:p>
            <a:pPr marL="342900" lvl="0" indent="-342900">
              <a:spcAft>
                <a:spcPts val="1200"/>
              </a:spcAft>
              <a:buFont typeface="+mj-lt"/>
              <a:buAutoNum type="romanLcPeriod"/>
            </a:pPr>
            <a:r>
              <a:rPr lang="en-GB" sz="2400" b="1" dirty="0">
                <a:solidFill>
                  <a:srgbClr val="000000"/>
                </a:solidFill>
                <a:effectLst/>
                <a:ea typeface="Calibri" panose="020F0502020204030204" pitchFamily="34" charset="0"/>
              </a:rPr>
              <a:t>Promote </a:t>
            </a:r>
            <a:r>
              <a:rPr lang="en-GB" sz="2400" dirty="0">
                <a:solidFill>
                  <a:srgbClr val="000000"/>
                </a:solidFill>
                <a:effectLst/>
                <a:ea typeface="Calibri" panose="020F0502020204030204" pitchFamily="34" charset="0"/>
              </a:rPr>
              <a:t>the Tsunami Ready programme in the </a:t>
            </a:r>
            <a:r>
              <a:rPr lang="en-GB" sz="2400" b="1" dirty="0">
                <a:solidFill>
                  <a:srgbClr val="000000"/>
                </a:solidFill>
                <a:effectLst/>
                <a:ea typeface="Calibri" panose="020F0502020204030204" pitchFamily="34" charset="0"/>
              </a:rPr>
              <a:t>NEAM</a:t>
            </a:r>
            <a:r>
              <a:rPr lang="en-GB" sz="2400" dirty="0">
                <a:solidFill>
                  <a:srgbClr val="000000"/>
                </a:solidFill>
                <a:effectLst/>
                <a:ea typeface="Calibri" panose="020F0502020204030204" pitchFamily="34" charset="0"/>
              </a:rPr>
              <a:t> region and encourage Member States to join the program</a:t>
            </a:r>
            <a:r>
              <a:rPr lang="en-GB" sz="2400" dirty="0">
                <a:solidFill>
                  <a:srgbClr val="000000"/>
                </a:solidFill>
                <a:ea typeface="Calibri" panose="020F0502020204030204" pitchFamily="34" charset="0"/>
              </a:rPr>
              <a:t>.</a:t>
            </a:r>
            <a:endParaRPr lang="es-ES" sz="2800" dirty="0">
              <a:solidFill>
                <a:srgbClr val="000000"/>
              </a:solidFill>
              <a:effectLst/>
              <a:ea typeface="Calibri" panose="020F0502020204030204" pitchFamily="34" charset="0"/>
            </a:endParaRPr>
          </a:p>
          <a:p>
            <a:pPr marL="342900" lvl="0" indent="-342900">
              <a:spcAft>
                <a:spcPts val="1200"/>
              </a:spcAft>
              <a:buFont typeface="+mj-lt"/>
              <a:buAutoNum type="romanLcPeriod"/>
            </a:pPr>
            <a:r>
              <a:rPr lang="en-GB" sz="2400" b="1" dirty="0">
                <a:solidFill>
                  <a:srgbClr val="000000"/>
                </a:solidFill>
                <a:effectLst/>
                <a:ea typeface="Calibri" panose="020F0502020204030204" pitchFamily="34" charset="0"/>
              </a:rPr>
              <a:t>Coordinate</a:t>
            </a:r>
            <a:r>
              <a:rPr lang="en-GB" sz="2400" dirty="0">
                <a:solidFill>
                  <a:srgbClr val="000000"/>
                </a:solidFill>
                <a:effectLst/>
                <a:ea typeface="Calibri" panose="020F0502020204030204" pitchFamily="34" charset="0"/>
              </a:rPr>
              <a:t> and foster cooperation among </a:t>
            </a:r>
            <a:r>
              <a:rPr lang="en-GB" sz="2400" b="1" dirty="0">
                <a:solidFill>
                  <a:srgbClr val="000000"/>
                </a:solidFill>
                <a:effectLst/>
                <a:ea typeface="Calibri" panose="020F0502020204030204" pitchFamily="34" charset="0"/>
              </a:rPr>
              <a:t>NEAM</a:t>
            </a:r>
            <a:r>
              <a:rPr lang="en-GB" sz="2400" dirty="0">
                <a:solidFill>
                  <a:srgbClr val="000000"/>
                </a:solidFill>
                <a:effectLst/>
                <a:ea typeface="Calibri" panose="020F0502020204030204" pitchFamily="34" charset="0"/>
              </a:rPr>
              <a:t> countries and other regions </a:t>
            </a:r>
            <a:r>
              <a:rPr lang="en-GB" sz="2400" b="1" dirty="0">
                <a:solidFill>
                  <a:srgbClr val="000000"/>
                </a:solidFill>
                <a:effectLst/>
                <a:ea typeface="Calibri" panose="020F0502020204030204" pitchFamily="34" charset="0"/>
              </a:rPr>
              <a:t>worldwide</a:t>
            </a:r>
            <a:r>
              <a:rPr lang="en-GB" sz="2400" dirty="0">
                <a:solidFill>
                  <a:srgbClr val="000000"/>
                </a:solidFill>
                <a:effectLst/>
                <a:ea typeface="Calibri" panose="020F0502020204030204" pitchFamily="34" charset="0"/>
              </a:rPr>
              <a:t> on Tsunami Ready programme in place, as well as exchange knowledge, experiences and best practices</a:t>
            </a:r>
            <a:r>
              <a:rPr lang="en-GB" sz="2400" dirty="0">
                <a:solidFill>
                  <a:srgbClr val="000000"/>
                </a:solidFill>
                <a:ea typeface="Calibri" panose="020F0502020204030204" pitchFamily="34" charset="0"/>
              </a:rPr>
              <a:t>.</a:t>
            </a:r>
            <a:endParaRPr lang="es-ES" sz="2800" dirty="0">
              <a:solidFill>
                <a:srgbClr val="000000"/>
              </a:solidFill>
              <a:effectLst/>
              <a:ea typeface="Calibri" panose="020F0502020204030204" pitchFamily="34" charset="0"/>
            </a:endParaRPr>
          </a:p>
          <a:p>
            <a:pPr marL="342900" lvl="0" indent="-342900">
              <a:spcAft>
                <a:spcPts val="1200"/>
              </a:spcAft>
              <a:buFont typeface="+mj-lt"/>
              <a:buAutoNum type="romanLcPeriod"/>
            </a:pPr>
            <a:r>
              <a:rPr lang="en-GB" sz="2400" b="1" dirty="0">
                <a:solidFill>
                  <a:srgbClr val="000000"/>
                </a:solidFill>
                <a:effectLst/>
                <a:ea typeface="Calibri" panose="020F0502020204030204" pitchFamily="34" charset="0"/>
              </a:rPr>
              <a:t>Provide</a:t>
            </a:r>
            <a:r>
              <a:rPr lang="en-GB" sz="2400" dirty="0">
                <a:solidFill>
                  <a:srgbClr val="000000"/>
                </a:solidFill>
                <a:effectLst/>
                <a:ea typeface="Calibri" panose="020F0502020204030204" pitchFamily="34" charset="0"/>
              </a:rPr>
              <a:t> </a:t>
            </a:r>
            <a:r>
              <a:rPr lang="en-GB" sz="2400" b="1" dirty="0">
                <a:solidFill>
                  <a:srgbClr val="000000"/>
                </a:solidFill>
                <a:effectLst/>
                <a:ea typeface="Calibri" panose="020F0502020204030204" pitchFamily="34" charset="0"/>
              </a:rPr>
              <a:t>advice</a:t>
            </a:r>
            <a:r>
              <a:rPr lang="en-GB" sz="2400" dirty="0">
                <a:solidFill>
                  <a:srgbClr val="000000"/>
                </a:solidFill>
                <a:effectLst/>
                <a:ea typeface="Calibri" panose="020F0502020204030204" pitchFamily="34" charset="0"/>
              </a:rPr>
              <a:t> on the procedures to achieve a Tsunami Ready recognition. </a:t>
            </a:r>
            <a:endParaRPr lang="es-ES" sz="2800" dirty="0">
              <a:solidFill>
                <a:srgbClr val="000000"/>
              </a:solidFill>
              <a:effectLst/>
              <a:ea typeface="Calibri" panose="020F0502020204030204" pitchFamily="34" charset="0"/>
            </a:endParaRPr>
          </a:p>
          <a:p>
            <a:pPr marL="342900" lvl="0" indent="-342900">
              <a:spcAft>
                <a:spcPts val="1200"/>
              </a:spcAft>
              <a:buFont typeface="+mj-lt"/>
              <a:buAutoNum type="romanLcPeriod"/>
            </a:pPr>
            <a:r>
              <a:rPr lang="en-GB" sz="2400" b="1" dirty="0">
                <a:solidFill>
                  <a:srgbClr val="000000"/>
                </a:solidFill>
                <a:effectLst/>
                <a:ea typeface="Calibri" panose="020F0502020204030204" pitchFamily="34" charset="0"/>
              </a:rPr>
              <a:t>Adapt</a:t>
            </a:r>
            <a:r>
              <a:rPr lang="en-GB" sz="2400" dirty="0">
                <a:solidFill>
                  <a:srgbClr val="000000"/>
                </a:solidFill>
                <a:effectLst/>
                <a:ea typeface="Calibri" panose="020F0502020204030204" pitchFamily="34" charset="0"/>
              </a:rPr>
              <a:t> the standards in NEAM region according to the IOC UNESCO Tsunami Ready guidelines</a:t>
            </a:r>
            <a:r>
              <a:rPr lang="en-GB" sz="2400" dirty="0">
                <a:solidFill>
                  <a:srgbClr val="000000"/>
                </a:solidFill>
                <a:ea typeface="Calibri" panose="020F0502020204030204" pitchFamily="34" charset="0"/>
              </a:rPr>
              <a:t>.</a:t>
            </a:r>
            <a:endParaRPr lang="es-ES" sz="2800" dirty="0">
              <a:solidFill>
                <a:srgbClr val="000000"/>
              </a:solidFill>
              <a:effectLst/>
              <a:ea typeface="Calibri" panose="020F0502020204030204" pitchFamily="34" charset="0"/>
            </a:endParaRPr>
          </a:p>
          <a:p>
            <a:pPr marL="342900" lvl="0" indent="-342900">
              <a:spcAft>
                <a:spcPts val="1200"/>
              </a:spcAft>
              <a:buFont typeface="+mj-lt"/>
              <a:buAutoNum type="romanLcPeriod"/>
            </a:pPr>
            <a:r>
              <a:rPr lang="en-GB" sz="2400" b="1" dirty="0">
                <a:solidFill>
                  <a:srgbClr val="000000"/>
                </a:solidFill>
                <a:effectLst/>
                <a:ea typeface="Calibri" panose="020F0502020204030204" pitchFamily="34" charset="0"/>
              </a:rPr>
              <a:t>Report</a:t>
            </a:r>
            <a:r>
              <a:rPr lang="en-GB" sz="2400" dirty="0">
                <a:solidFill>
                  <a:srgbClr val="000000"/>
                </a:solidFill>
                <a:effectLst/>
                <a:ea typeface="Calibri" panose="020F0502020204030204" pitchFamily="34" charset="0"/>
              </a:rPr>
              <a:t> to and have a strong interaction with the ICGNEAMTWS/WG4. </a:t>
            </a:r>
            <a:endParaRPr lang="es-ES" sz="2800" dirty="0">
              <a:solidFill>
                <a:srgbClr val="000000"/>
              </a:solidFill>
              <a:effectLst/>
              <a:ea typeface="Calibri" panose="020F0502020204030204" pitchFamily="34" charset="0"/>
            </a:endParaRPr>
          </a:p>
        </p:txBody>
      </p:sp>
      <p:sp>
        <p:nvSpPr>
          <p:cNvPr id="7" name="TextBox 6">
            <a:extLst>
              <a:ext uri="{FF2B5EF4-FFF2-40B4-BE49-F238E27FC236}">
                <a16:creationId xmlns:a16="http://schemas.microsoft.com/office/drawing/2014/main" xmlns="" id="{C0E2713A-94D3-A8C9-D7D0-1DE2FE7DCE97}"/>
              </a:ext>
            </a:extLst>
          </p:cNvPr>
          <p:cNvSpPr txBox="1"/>
          <p:nvPr/>
        </p:nvSpPr>
        <p:spPr>
          <a:xfrm>
            <a:off x="965200" y="886458"/>
            <a:ext cx="8724710" cy="1169551"/>
          </a:xfrm>
          <a:prstGeom prst="rect">
            <a:avLst/>
          </a:prstGeom>
          <a:noFill/>
        </p:spPr>
        <p:txBody>
          <a:bodyPr wrap="square">
            <a:spAutoFit/>
          </a:bodyPr>
          <a:lstStyle/>
          <a:p>
            <a:pPr>
              <a:spcAft>
                <a:spcPts val="1200"/>
              </a:spcAft>
            </a:pPr>
            <a:r>
              <a:rPr lang="en-GB" sz="2000" b="1" dirty="0">
                <a:solidFill>
                  <a:srgbClr val="000000"/>
                </a:solidFill>
                <a:effectLst/>
                <a:ea typeface="Calibri" panose="020F0502020204030204" pitchFamily="34" charset="0"/>
              </a:rPr>
              <a:t>Terms of Reference</a:t>
            </a:r>
            <a:endParaRPr lang="es-ES" sz="2000" dirty="0">
              <a:solidFill>
                <a:srgbClr val="000000"/>
              </a:solidFill>
              <a:effectLst/>
              <a:ea typeface="Calibri" panose="020F0502020204030204" pitchFamily="34" charset="0"/>
            </a:endParaRPr>
          </a:p>
          <a:p>
            <a:r>
              <a:rPr lang="en-GB" sz="2000" dirty="0">
                <a:solidFill>
                  <a:srgbClr val="000000"/>
                </a:solidFill>
                <a:effectLst/>
                <a:ea typeface="Calibri" panose="020F0502020204030204" pitchFamily="34" charset="0"/>
              </a:rPr>
              <a:t>ICG/NEAMTWS Task Team on Tsunami Ready Mandate</a:t>
            </a:r>
            <a:endParaRPr lang="es-ES" sz="2000" dirty="0">
              <a:solidFill>
                <a:srgbClr val="000000"/>
              </a:solidFill>
              <a:effectLst/>
              <a:ea typeface="Calibri" panose="020F0502020204030204" pitchFamily="34" charset="0"/>
            </a:endParaRPr>
          </a:p>
          <a:p>
            <a:r>
              <a:rPr lang="en-GB" sz="2000" i="1" dirty="0">
                <a:solidFill>
                  <a:srgbClr val="000000"/>
                </a:solidFill>
                <a:effectLst/>
                <a:ea typeface="Calibri" panose="020F0502020204030204" pitchFamily="34" charset="0"/>
              </a:rPr>
              <a:t>Appendix 5 to Decisions and Recommendations ICG/NEAMTWS-XVII (2021)</a:t>
            </a:r>
            <a:endParaRPr lang="es-ES" sz="2400" dirty="0">
              <a:solidFill>
                <a:srgbClr val="000000"/>
              </a:solidFill>
              <a:effectLst/>
              <a:ea typeface="Calibri" panose="020F0502020204030204" pitchFamily="34" charset="0"/>
            </a:endParaRPr>
          </a:p>
        </p:txBody>
      </p:sp>
      <p:sp>
        <p:nvSpPr>
          <p:cNvPr id="6" name="TextBox 5">
            <a:extLst>
              <a:ext uri="{FF2B5EF4-FFF2-40B4-BE49-F238E27FC236}">
                <a16:creationId xmlns:a16="http://schemas.microsoft.com/office/drawing/2014/main" xmlns="" id="{C3B683BE-E423-723A-4F9D-104612DB8677}"/>
              </a:ext>
            </a:extLst>
          </p:cNvPr>
          <p:cNvSpPr txBox="1"/>
          <p:nvPr/>
        </p:nvSpPr>
        <p:spPr>
          <a:xfrm>
            <a:off x="0" y="0"/>
            <a:ext cx="12192000" cy="786114"/>
          </a:xfrm>
          <a:prstGeom prst="rect">
            <a:avLst/>
          </a:prstGeom>
          <a:gradFill flip="none" rotWithShape="1">
            <a:gsLst>
              <a:gs pos="100000">
                <a:srgbClr val="333F50"/>
              </a:gs>
              <a:gs pos="15000">
                <a:srgbClr val="8295B0"/>
              </a:gs>
              <a:gs pos="50000">
                <a:srgbClr val="46566E"/>
              </a:gs>
            </a:gsLst>
            <a:lin ang="10800000" scaled="1"/>
            <a:tileRect/>
          </a:gradFill>
        </p:spPr>
        <p:txBody>
          <a:bodyPr wrap="square" lIns="360000" tIns="36000" rIns="396000" anchor="ctr" anchorCtr="0">
            <a:noAutofit/>
          </a:bodyPr>
          <a:lstStyle/>
          <a:p>
            <a:pPr marL="95250" lvl="1" indent="0"/>
            <a:r>
              <a:rPr lang="es-ES" sz="2400" i="0" u="none" strike="noStrike" baseline="0" dirty="0">
                <a:solidFill>
                  <a:schemeClr val="bg1"/>
                </a:solidFill>
              </a:rPr>
              <a:t>ICG NEAMTWS </a:t>
            </a:r>
            <a:r>
              <a:rPr lang="es-ES" sz="2400" dirty="0">
                <a:solidFill>
                  <a:schemeClr val="bg1"/>
                </a:solidFill>
              </a:rPr>
              <a:t>TASK TEAM TSUNAMI READY			</a:t>
            </a:r>
            <a:r>
              <a:rPr lang="es-ES" sz="2400" b="1" dirty="0">
                <a:solidFill>
                  <a:schemeClr val="bg1"/>
                </a:solidFill>
              </a:rPr>
              <a:t>TERMS OF REFERENCE </a:t>
            </a:r>
            <a:endParaRPr lang="es-ES" sz="2000" b="1" dirty="0">
              <a:solidFill>
                <a:schemeClr val="bg1"/>
              </a:solidFill>
            </a:endParaRPr>
          </a:p>
        </p:txBody>
      </p:sp>
      <p:pic>
        <p:nvPicPr>
          <p:cNvPr id="11" name="Picture 10" descr="Shape&#10;&#10;Description automatically generated with low confidence">
            <a:extLst>
              <a:ext uri="{FF2B5EF4-FFF2-40B4-BE49-F238E27FC236}">
                <a16:creationId xmlns:a16="http://schemas.microsoft.com/office/drawing/2014/main" xmlns="" id="{F78DD704-1F27-F3C7-D138-1E1E25EBED05}"/>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7769385" y="105057"/>
            <a:ext cx="576000" cy="576000"/>
          </a:xfrm>
          <a:prstGeom prst="rect">
            <a:avLst/>
          </a:prstGeom>
        </p:spPr>
      </p:pic>
    </p:spTree>
    <p:extLst>
      <p:ext uri="{BB962C8B-B14F-4D97-AF65-F5344CB8AC3E}">
        <p14:creationId xmlns:p14="http://schemas.microsoft.com/office/powerpoint/2010/main" val="1659531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307;p42">
            <a:extLst>
              <a:ext uri="{FF2B5EF4-FFF2-40B4-BE49-F238E27FC236}">
                <a16:creationId xmlns:a16="http://schemas.microsoft.com/office/drawing/2014/main" xmlns="" id="{35685859-8C8B-561F-A762-764A72B03016}"/>
              </a:ext>
            </a:extLst>
          </p:cNvPr>
          <p:cNvSpPr/>
          <p:nvPr/>
        </p:nvSpPr>
        <p:spPr>
          <a:xfrm>
            <a:off x="780774" y="2136280"/>
            <a:ext cx="5760501" cy="658561"/>
          </a:xfrm>
          <a:custGeom>
            <a:avLst/>
            <a:gdLst/>
            <a:ahLst/>
            <a:cxnLst/>
            <a:rect l="l" t="t" r="r" b="b"/>
            <a:pathLst>
              <a:path w="64699" h="10622" extrusionOk="0">
                <a:moveTo>
                  <a:pt x="3977" y="1"/>
                </a:moveTo>
                <a:cubicBezTo>
                  <a:pt x="1786" y="1"/>
                  <a:pt x="0" y="2382"/>
                  <a:pt x="0" y="5311"/>
                </a:cubicBezTo>
                <a:cubicBezTo>
                  <a:pt x="0" y="8228"/>
                  <a:pt x="1786" y="10621"/>
                  <a:pt x="3977" y="10621"/>
                </a:cubicBezTo>
                <a:lnTo>
                  <a:pt x="64699" y="10621"/>
                </a:lnTo>
                <a:lnTo>
                  <a:pt x="64699" y="1"/>
                </a:ln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ea typeface="Fira Sans Extra Condensed Medium"/>
                <a:cs typeface="Fira Sans Extra Condensed Medium"/>
                <a:sym typeface="Fira Sans Extra Condensed Medium"/>
              </a:rPr>
              <a:t>COLLABORATION AND COOPERATION EFFORTS !!</a:t>
            </a:r>
            <a:endParaRPr b="1" dirty="0">
              <a:solidFill>
                <a:srgbClr val="FFFFFF"/>
              </a:solidFill>
              <a:ea typeface="Fira Sans Extra Condensed Medium"/>
              <a:cs typeface="Fira Sans Extra Condensed Medium"/>
              <a:sym typeface="Fira Sans Extra Condensed Medium"/>
            </a:endParaRPr>
          </a:p>
        </p:txBody>
      </p:sp>
      <p:grpSp>
        <p:nvGrpSpPr>
          <p:cNvPr id="97" name="Group 96">
            <a:extLst>
              <a:ext uri="{FF2B5EF4-FFF2-40B4-BE49-F238E27FC236}">
                <a16:creationId xmlns:a16="http://schemas.microsoft.com/office/drawing/2014/main" xmlns="" id="{D494144F-77B4-2418-A6B5-63564F4C5332}"/>
              </a:ext>
            </a:extLst>
          </p:cNvPr>
          <p:cNvGrpSpPr/>
          <p:nvPr/>
        </p:nvGrpSpPr>
        <p:grpSpPr>
          <a:xfrm>
            <a:off x="942691" y="3296225"/>
            <a:ext cx="2645244" cy="265550"/>
            <a:chOff x="4312846" y="3380937"/>
            <a:chExt cx="2553530" cy="265550"/>
          </a:xfrm>
        </p:grpSpPr>
        <p:grpSp>
          <p:nvGrpSpPr>
            <p:cNvPr id="95" name="Group 94">
              <a:extLst>
                <a:ext uri="{FF2B5EF4-FFF2-40B4-BE49-F238E27FC236}">
                  <a16:creationId xmlns:a16="http://schemas.microsoft.com/office/drawing/2014/main" xmlns="" id="{576CBFF7-FAB4-6358-957F-2611C383231F}"/>
                </a:ext>
              </a:extLst>
            </p:cNvPr>
            <p:cNvGrpSpPr/>
            <p:nvPr/>
          </p:nvGrpSpPr>
          <p:grpSpPr>
            <a:xfrm>
              <a:off x="4312846" y="3380937"/>
              <a:ext cx="2310602" cy="265550"/>
              <a:chOff x="4312844" y="3380937"/>
              <a:chExt cx="2095915" cy="265550"/>
            </a:xfrm>
          </p:grpSpPr>
          <p:sp>
            <p:nvSpPr>
              <p:cNvPr id="92" name="Google Shape;231;p17">
                <a:extLst>
                  <a:ext uri="{FF2B5EF4-FFF2-40B4-BE49-F238E27FC236}">
                    <a16:creationId xmlns:a16="http://schemas.microsoft.com/office/drawing/2014/main" xmlns="" id="{4F3BB807-1809-B3F1-EB73-B898C0B25F2E}"/>
                  </a:ext>
                </a:extLst>
              </p:cNvPr>
              <p:cNvSpPr/>
              <p:nvPr/>
            </p:nvSpPr>
            <p:spPr>
              <a:xfrm>
                <a:off x="4312844" y="3380937"/>
                <a:ext cx="534569" cy="265550"/>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solidFill>
                <a:srgbClr val="C55A1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ea typeface="Fira Sans Extra Condensed"/>
                  <a:cs typeface="Fira Sans Extra Condensed"/>
                  <a:sym typeface="Fira Sans Extra Condensed"/>
                </a:endParaRPr>
              </a:p>
            </p:txBody>
          </p:sp>
          <p:sp>
            <p:nvSpPr>
              <p:cNvPr id="24" name="Google Shape;2324;p42">
                <a:extLst>
                  <a:ext uri="{FF2B5EF4-FFF2-40B4-BE49-F238E27FC236}">
                    <a16:creationId xmlns:a16="http://schemas.microsoft.com/office/drawing/2014/main" xmlns="" id="{2FB4A93E-C9CD-8D37-D987-1C5C1E3D64CB}"/>
                  </a:ext>
                </a:extLst>
              </p:cNvPr>
              <p:cNvSpPr/>
              <p:nvPr/>
            </p:nvSpPr>
            <p:spPr>
              <a:xfrm>
                <a:off x="4505645" y="3380937"/>
                <a:ext cx="1903114" cy="265550"/>
              </a:xfrm>
              <a:custGeom>
                <a:avLst/>
                <a:gdLst/>
                <a:ahLst/>
                <a:cxnLst/>
                <a:rect l="l" t="t" r="r" b="b"/>
                <a:pathLst>
                  <a:path w="64700" h="10622" extrusionOk="0">
                    <a:moveTo>
                      <a:pt x="1" y="1"/>
                    </a:moveTo>
                    <a:lnTo>
                      <a:pt x="1" y="10621"/>
                    </a:lnTo>
                    <a:lnTo>
                      <a:pt x="64699" y="10621"/>
                    </a:lnTo>
                    <a:lnTo>
                      <a:pt x="64699"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500" dirty="0">
                    <a:solidFill>
                      <a:srgbClr val="FFFFFF"/>
                    </a:solidFill>
                    <a:ea typeface="Fira Sans Extra Condensed Medium"/>
                    <a:cs typeface="Fira Sans Extra Condensed Medium"/>
                    <a:sym typeface="Fira Sans Extra Condensed Medium"/>
                  </a:rPr>
                  <a:t>ICG/NEAMTWS TT-TR</a:t>
                </a:r>
                <a:endParaRPr sz="1500" dirty="0">
                  <a:solidFill>
                    <a:srgbClr val="FFFFFF"/>
                  </a:solidFill>
                  <a:ea typeface="Fira Sans Extra Condensed Medium"/>
                  <a:cs typeface="Fira Sans Extra Condensed Medium"/>
                  <a:sym typeface="Fira Sans Extra Condensed Medium"/>
                </a:endParaRPr>
              </a:p>
            </p:txBody>
          </p:sp>
        </p:grpSp>
        <p:sp>
          <p:nvSpPr>
            <p:cNvPr id="93" name="Google Shape;218;p17">
              <a:extLst>
                <a:ext uri="{FF2B5EF4-FFF2-40B4-BE49-F238E27FC236}">
                  <a16:creationId xmlns:a16="http://schemas.microsoft.com/office/drawing/2014/main" xmlns="" id="{7F7755E2-BA5D-47CE-17EB-FACE21053526}"/>
                </a:ext>
              </a:extLst>
            </p:cNvPr>
            <p:cNvSpPr/>
            <p:nvPr/>
          </p:nvSpPr>
          <p:spPr>
            <a:xfrm>
              <a:off x="6331432" y="3380937"/>
              <a:ext cx="534944" cy="265550"/>
            </a:xfrm>
            <a:custGeom>
              <a:avLst/>
              <a:gdLst/>
              <a:ahLst/>
              <a:cxnLst/>
              <a:rect l="l" t="t" r="r" b="b"/>
              <a:pathLst>
                <a:path w="17110" h="7002" extrusionOk="0">
                  <a:moveTo>
                    <a:pt x="0" y="1"/>
                  </a:moveTo>
                  <a:lnTo>
                    <a:pt x="2810" y="3501"/>
                  </a:lnTo>
                  <a:lnTo>
                    <a:pt x="0" y="7002"/>
                  </a:lnTo>
                  <a:lnTo>
                    <a:pt x="14300" y="7002"/>
                  </a:lnTo>
                  <a:lnTo>
                    <a:pt x="17110" y="3501"/>
                  </a:lnTo>
                  <a:lnTo>
                    <a:pt x="14300" y="1"/>
                  </a:lnTo>
                  <a:close/>
                </a:path>
              </a:pathLst>
            </a:custGeom>
            <a:solidFill>
              <a:srgbClr val="C55A1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ea typeface="Fira Sans Extra Condensed"/>
                <a:cs typeface="Fira Sans Extra Condensed"/>
                <a:sym typeface="Fira Sans Extra Condensed"/>
              </a:endParaRPr>
            </a:p>
          </p:txBody>
        </p:sp>
      </p:grpSp>
      <p:sp>
        <p:nvSpPr>
          <p:cNvPr id="29" name="TextBox 28">
            <a:extLst>
              <a:ext uri="{FF2B5EF4-FFF2-40B4-BE49-F238E27FC236}">
                <a16:creationId xmlns:a16="http://schemas.microsoft.com/office/drawing/2014/main" xmlns="" id="{0B3E73C6-6DA4-F465-32A0-675A9091E42E}"/>
              </a:ext>
            </a:extLst>
          </p:cNvPr>
          <p:cNvSpPr txBox="1"/>
          <p:nvPr/>
        </p:nvSpPr>
        <p:spPr>
          <a:xfrm>
            <a:off x="0" y="0"/>
            <a:ext cx="12192000" cy="786114"/>
          </a:xfrm>
          <a:prstGeom prst="rect">
            <a:avLst/>
          </a:prstGeom>
          <a:gradFill flip="none" rotWithShape="1">
            <a:gsLst>
              <a:gs pos="100000">
                <a:srgbClr val="333F50"/>
              </a:gs>
              <a:gs pos="15000">
                <a:srgbClr val="8295B0"/>
              </a:gs>
              <a:gs pos="50000">
                <a:srgbClr val="46566E"/>
              </a:gs>
            </a:gsLst>
            <a:lin ang="10800000" scaled="1"/>
            <a:tileRect/>
          </a:gradFill>
        </p:spPr>
        <p:txBody>
          <a:bodyPr wrap="square" lIns="360000" tIns="36000" rIns="396000" anchor="ctr" anchorCtr="0">
            <a:noAutofit/>
          </a:bodyPr>
          <a:lstStyle/>
          <a:p>
            <a:pPr marL="95250" lvl="1" indent="0"/>
            <a:r>
              <a:rPr lang="es-ES" sz="2400" i="0" u="none" strike="noStrike" baseline="0" dirty="0">
                <a:solidFill>
                  <a:schemeClr val="bg1"/>
                </a:solidFill>
              </a:rPr>
              <a:t>ICG NEAMTWS </a:t>
            </a:r>
            <a:r>
              <a:rPr lang="es-ES" sz="2400" dirty="0">
                <a:solidFill>
                  <a:schemeClr val="bg1"/>
                </a:solidFill>
              </a:rPr>
              <a:t>TASK TEAM TSUNAMI READY				</a:t>
            </a:r>
            <a:r>
              <a:rPr lang="es-ES" sz="2400" b="1" dirty="0">
                <a:solidFill>
                  <a:schemeClr val="bg1"/>
                </a:solidFill>
              </a:rPr>
              <a:t> PLAN OF ACTION</a:t>
            </a:r>
            <a:endParaRPr lang="es-ES" sz="2000" b="1" dirty="0">
              <a:solidFill>
                <a:schemeClr val="bg1"/>
              </a:solidFill>
            </a:endParaRPr>
          </a:p>
        </p:txBody>
      </p:sp>
      <p:pic>
        <p:nvPicPr>
          <p:cNvPr id="3" name="Picture 2" descr="Shape&#10;&#10;Description automatically generated with low confidence">
            <a:extLst>
              <a:ext uri="{FF2B5EF4-FFF2-40B4-BE49-F238E27FC236}">
                <a16:creationId xmlns:a16="http://schemas.microsoft.com/office/drawing/2014/main" xmlns="" id="{A5A219F9-D19E-B1F4-980E-460DF9DEFD97}"/>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8693309" y="68999"/>
            <a:ext cx="660241" cy="660241"/>
          </a:xfrm>
          <a:prstGeom prst="rect">
            <a:avLst/>
          </a:prstGeom>
        </p:spPr>
      </p:pic>
      <p:grpSp>
        <p:nvGrpSpPr>
          <p:cNvPr id="5" name="Group 4">
            <a:extLst>
              <a:ext uri="{FF2B5EF4-FFF2-40B4-BE49-F238E27FC236}">
                <a16:creationId xmlns:a16="http://schemas.microsoft.com/office/drawing/2014/main" xmlns="" id="{1CE105B0-7642-B1FD-79F6-756E99CF8B9A}"/>
              </a:ext>
            </a:extLst>
          </p:cNvPr>
          <p:cNvGrpSpPr/>
          <p:nvPr/>
        </p:nvGrpSpPr>
        <p:grpSpPr>
          <a:xfrm>
            <a:off x="942691" y="4826143"/>
            <a:ext cx="2645244" cy="265550"/>
            <a:chOff x="4312846" y="3380937"/>
            <a:chExt cx="2553530" cy="265550"/>
          </a:xfrm>
          <a:solidFill>
            <a:srgbClr val="F19B61"/>
          </a:solidFill>
        </p:grpSpPr>
        <p:grpSp>
          <p:nvGrpSpPr>
            <p:cNvPr id="6" name="Group 5">
              <a:extLst>
                <a:ext uri="{FF2B5EF4-FFF2-40B4-BE49-F238E27FC236}">
                  <a16:creationId xmlns:a16="http://schemas.microsoft.com/office/drawing/2014/main" xmlns="" id="{6EAF1F1A-B451-A97E-50B9-DB8BEFCA240E}"/>
                </a:ext>
              </a:extLst>
            </p:cNvPr>
            <p:cNvGrpSpPr/>
            <p:nvPr/>
          </p:nvGrpSpPr>
          <p:grpSpPr>
            <a:xfrm>
              <a:off x="4312846" y="3380937"/>
              <a:ext cx="2310602" cy="265550"/>
              <a:chOff x="4312844" y="3380937"/>
              <a:chExt cx="2095915" cy="265550"/>
            </a:xfrm>
            <a:grpFill/>
          </p:grpSpPr>
          <p:sp>
            <p:nvSpPr>
              <p:cNvPr id="12" name="Google Shape;231;p17">
                <a:extLst>
                  <a:ext uri="{FF2B5EF4-FFF2-40B4-BE49-F238E27FC236}">
                    <a16:creationId xmlns:a16="http://schemas.microsoft.com/office/drawing/2014/main" xmlns="" id="{FCAEE79F-E478-961D-E57F-00E5213A686C}"/>
                  </a:ext>
                </a:extLst>
              </p:cNvPr>
              <p:cNvSpPr/>
              <p:nvPr/>
            </p:nvSpPr>
            <p:spPr>
              <a:xfrm>
                <a:off x="4312844" y="3380937"/>
                <a:ext cx="534569" cy="265550"/>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ea typeface="Fira Sans Extra Condensed"/>
                  <a:cs typeface="Fira Sans Extra Condensed"/>
                  <a:sym typeface="Fira Sans Extra Condensed"/>
                </a:endParaRPr>
              </a:p>
            </p:txBody>
          </p:sp>
          <p:sp>
            <p:nvSpPr>
              <p:cNvPr id="27" name="Google Shape;2324;p42">
                <a:extLst>
                  <a:ext uri="{FF2B5EF4-FFF2-40B4-BE49-F238E27FC236}">
                    <a16:creationId xmlns:a16="http://schemas.microsoft.com/office/drawing/2014/main" xmlns="" id="{1C69DD86-0EBD-5372-FC95-01F23F2F2A8B}"/>
                  </a:ext>
                </a:extLst>
              </p:cNvPr>
              <p:cNvSpPr/>
              <p:nvPr/>
            </p:nvSpPr>
            <p:spPr>
              <a:xfrm>
                <a:off x="4505645" y="3380937"/>
                <a:ext cx="1903114" cy="265550"/>
              </a:xfrm>
              <a:custGeom>
                <a:avLst/>
                <a:gdLst/>
                <a:ahLst/>
                <a:cxnLst/>
                <a:rect l="l" t="t" r="r" b="b"/>
                <a:pathLst>
                  <a:path w="64700" h="10622" extrusionOk="0">
                    <a:moveTo>
                      <a:pt x="1" y="1"/>
                    </a:moveTo>
                    <a:lnTo>
                      <a:pt x="1" y="10621"/>
                    </a:lnTo>
                    <a:lnTo>
                      <a:pt x="64699" y="10621"/>
                    </a:lnTo>
                    <a:lnTo>
                      <a:pt x="64699"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500" dirty="0">
                    <a:solidFill>
                      <a:srgbClr val="FFFFFF"/>
                    </a:solidFill>
                    <a:ea typeface="Fira Sans Extra Condensed Medium"/>
                    <a:cs typeface="Fira Sans Extra Condensed Medium"/>
                    <a:sym typeface="Fira Sans Extra Condensed Medium"/>
                  </a:rPr>
                  <a:t>CoastWAVE Project</a:t>
                </a:r>
                <a:endParaRPr sz="1500" dirty="0">
                  <a:solidFill>
                    <a:srgbClr val="FFFFFF"/>
                  </a:solidFill>
                  <a:ea typeface="Fira Sans Extra Condensed Medium"/>
                  <a:cs typeface="Fira Sans Extra Condensed Medium"/>
                  <a:sym typeface="Fira Sans Extra Condensed Medium"/>
                </a:endParaRPr>
              </a:p>
            </p:txBody>
          </p:sp>
        </p:grpSp>
        <p:sp>
          <p:nvSpPr>
            <p:cNvPr id="11" name="Google Shape;218;p17">
              <a:extLst>
                <a:ext uri="{FF2B5EF4-FFF2-40B4-BE49-F238E27FC236}">
                  <a16:creationId xmlns:a16="http://schemas.microsoft.com/office/drawing/2014/main" xmlns="" id="{106DF7AB-31A8-3CF8-0D7E-D03E4E7A9CEC}"/>
                </a:ext>
              </a:extLst>
            </p:cNvPr>
            <p:cNvSpPr/>
            <p:nvPr/>
          </p:nvSpPr>
          <p:spPr>
            <a:xfrm>
              <a:off x="6331432" y="3380937"/>
              <a:ext cx="534944" cy="265550"/>
            </a:xfrm>
            <a:custGeom>
              <a:avLst/>
              <a:gdLst/>
              <a:ahLst/>
              <a:cxnLst/>
              <a:rect l="l" t="t" r="r" b="b"/>
              <a:pathLst>
                <a:path w="17110" h="7002" extrusionOk="0">
                  <a:moveTo>
                    <a:pt x="0" y="1"/>
                  </a:moveTo>
                  <a:lnTo>
                    <a:pt x="2810" y="3501"/>
                  </a:lnTo>
                  <a:lnTo>
                    <a:pt x="0" y="7002"/>
                  </a:lnTo>
                  <a:lnTo>
                    <a:pt x="14300" y="7002"/>
                  </a:lnTo>
                  <a:lnTo>
                    <a:pt x="17110" y="3501"/>
                  </a:lnTo>
                  <a:lnTo>
                    <a:pt x="14300"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ea typeface="Fira Sans Extra Condensed"/>
                <a:cs typeface="Fira Sans Extra Condensed"/>
                <a:sym typeface="Fira Sans Extra Condensed"/>
              </a:endParaRPr>
            </a:p>
          </p:txBody>
        </p:sp>
      </p:grpSp>
      <p:grpSp>
        <p:nvGrpSpPr>
          <p:cNvPr id="37" name="Group 36">
            <a:extLst>
              <a:ext uri="{FF2B5EF4-FFF2-40B4-BE49-F238E27FC236}">
                <a16:creationId xmlns:a16="http://schemas.microsoft.com/office/drawing/2014/main" xmlns="" id="{81EE44D8-CC40-8565-C334-B39E50167BFF}"/>
              </a:ext>
            </a:extLst>
          </p:cNvPr>
          <p:cNvGrpSpPr/>
          <p:nvPr/>
        </p:nvGrpSpPr>
        <p:grpSpPr>
          <a:xfrm>
            <a:off x="942691" y="3806198"/>
            <a:ext cx="2645244" cy="265550"/>
            <a:chOff x="4312846" y="3380937"/>
            <a:chExt cx="2553530" cy="265550"/>
          </a:xfrm>
          <a:solidFill>
            <a:srgbClr val="E26714"/>
          </a:solidFill>
        </p:grpSpPr>
        <p:grpSp>
          <p:nvGrpSpPr>
            <p:cNvPr id="38" name="Group 37">
              <a:extLst>
                <a:ext uri="{FF2B5EF4-FFF2-40B4-BE49-F238E27FC236}">
                  <a16:creationId xmlns:a16="http://schemas.microsoft.com/office/drawing/2014/main" xmlns="" id="{05D01DB7-DC23-205E-265E-919D0DB56115}"/>
                </a:ext>
              </a:extLst>
            </p:cNvPr>
            <p:cNvGrpSpPr/>
            <p:nvPr/>
          </p:nvGrpSpPr>
          <p:grpSpPr>
            <a:xfrm>
              <a:off x="4312846" y="3380937"/>
              <a:ext cx="2310602" cy="265550"/>
              <a:chOff x="4312844" y="3380937"/>
              <a:chExt cx="2095915" cy="265550"/>
            </a:xfrm>
            <a:grpFill/>
          </p:grpSpPr>
          <p:sp>
            <p:nvSpPr>
              <p:cNvPr id="40" name="Google Shape;231;p17">
                <a:extLst>
                  <a:ext uri="{FF2B5EF4-FFF2-40B4-BE49-F238E27FC236}">
                    <a16:creationId xmlns:a16="http://schemas.microsoft.com/office/drawing/2014/main" xmlns="" id="{46AB3455-D90C-8590-EE04-A278EEE090B5}"/>
                  </a:ext>
                </a:extLst>
              </p:cNvPr>
              <p:cNvSpPr/>
              <p:nvPr/>
            </p:nvSpPr>
            <p:spPr>
              <a:xfrm>
                <a:off x="4312844" y="3380937"/>
                <a:ext cx="534569" cy="265550"/>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ea typeface="Fira Sans Extra Condensed"/>
                  <a:cs typeface="Fira Sans Extra Condensed"/>
                  <a:sym typeface="Fira Sans Extra Condensed"/>
                </a:endParaRPr>
              </a:p>
            </p:txBody>
          </p:sp>
          <p:sp>
            <p:nvSpPr>
              <p:cNvPr id="41" name="Google Shape;2324;p42">
                <a:extLst>
                  <a:ext uri="{FF2B5EF4-FFF2-40B4-BE49-F238E27FC236}">
                    <a16:creationId xmlns:a16="http://schemas.microsoft.com/office/drawing/2014/main" xmlns="" id="{A0D6898E-4988-0613-933B-83ABF76E4364}"/>
                  </a:ext>
                </a:extLst>
              </p:cNvPr>
              <p:cNvSpPr/>
              <p:nvPr/>
            </p:nvSpPr>
            <p:spPr>
              <a:xfrm>
                <a:off x="4505645" y="3380937"/>
                <a:ext cx="1903114" cy="265550"/>
              </a:xfrm>
              <a:custGeom>
                <a:avLst/>
                <a:gdLst/>
                <a:ahLst/>
                <a:cxnLst/>
                <a:rect l="l" t="t" r="r" b="b"/>
                <a:pathLst>
                  <a:path w="64700" h="10622" extrusionOk="0">
                    <a:moveTo>
                      <a:pt x="1" y="1"/>
                    </a:moveTo>
                    <a:lnTo>
                      <a:pt x="1" y="10621"/>
                    </a:lnTo>
                    <a:lnTo>
                      <a:pt x="64699" y="10621"/>
                    </a:lnTo>
                    <a:lnTo>
                      <a:pt x="64699"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500" dirty="0">
                    <a:solidFill>
                      <a:srgbClr val="FFFFFF"/>
                    </a:solidFill>
                    <a:ea typeface="Fira Sans Extra Condensed Medium"/>
                    <a:cs typeface="Fira Sans Extra Condensed Medium"/>
                    <a:sym typeface="Fira Sans Extra Condensed Medium"/>
                  </a:rPr>
                  <a:t>ICG/NEAMTWS </a:t>
                </a:r>
                <a:r>
                  <a:rPr lang="es-ES" sz="1500" b="1" dirty="0">
                    <a:solidFill>
                      <a:srgbClr val="FFFFFF"/>
                    </a:solidFill>
                    <a:ea typeface="Fira Sans Extra Condensed Medium"/>
                    <a:cs typeface="Fira Sans Extra Condensed Medium"/>
                    <a:sym typeface="Fira Sans Extra Condensed Medium"/>
                  </a:rPr>
                  <a:t>WG4</a:t>
                </a:r>
                <a:endParaRPr sz="1500" b="1" dirty="0">
                  <a:solidFill>
                    <a:srgbClr val="FFFFFF"/>
                  </a:solidFill>
                  <a:ea typeface="Fira Sans Extra Condensed Medium"/>
                  <a:cs typeface="Fira Sans Extra Condensed Medium"/>
                  <a:sym typeface="Fira Sans Extra Condensed Medium"/>
                </a:endParaRPr>
              </a:p>
            </p:txBody>
          </p:sp>
        </p:grpSp>
        <p:sp>
          <p:nvSpPr>
            <p:cNvPr id="39" name="Google Shape;218;p17">
              <a:extLst>
                <a:ext uri="{FF2B5EF4-FFF2-40B4-BE49-F238E27FC236}">
                  <a16:creationId xmlns:a16="http://schemas.microsoft.com/office/drawing/2014/main" xmlns="" id="{2049473D-BB09-CF55-181E-1163B7970C14}"/>
                </a:ext>
              </a:extLst>
            </p:cNvPr>
            <p:cNvSpPr/>
            <p:nvPr/>
          </p:nvSpPr>
          <p:spPr>
            <a:xfrm>
              <a:off x="6331432" y="3380937"/>
              <a:ext cx="534944" cy="265550"/>
            </a:xfrm>
            <a:custGeom>
              <a:avLst/>
              <a:gdLst/>
              <a:ahLst/>
              <a:cxnLst/>
              <a:rect l="l" t="t" r="r" b="b"/>
              <a:pathLst>
                <a:path w="17110" h="7002" extrusionOk="0">
                  <a:moveTo>
                    <a:pt x="0" y="1"/>
                  </a:moveTo>
                  <a:lnTo>
                    <a:pt x="2810" y="3501"/>
                  </a:lnTo>
                  <a:lnTo>
                    <a:pt x="0" y="7002"/>
                  </a:lnTo>
                  <a:lnTo>
                    <a:pt x="14300" y="7002"/>
                  </a:lnTo>
                  <a:lnTo>
                    <a:pt x="17110" y="3501"/>
                  </a:lnTo>
                  <a:lnTo>
                    <a:pt x="14300"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ea typeface="Fira Sans Extra Condensed"/>
                <a:cs typeface="Fira Sans Extra Condensed"/>
                <a:sym typeface="Fira Sans Extra Condensed"/>
              </a:endParaRPr>
            </a:p>
          </p:txBody>
        </p:sp>
      </p:grpSp>
      <p:grpSp>
        <p:nvGrpSpPr>
          <p:cNvPr id="42" name="Group 41">
            <a:extLst>
              <a:ext uri="{FF2B5EF4-FFF2-40B4-BE49-F238E27FC236}">
                <a16:creationId xmlns:a16="http://schemas.microsoft.com/office/drawing/2014/main" xmlns="" id="{ACF84269-0E85-8A9A-386A-BCACB074ADF6}"/>
              </a:ext>
            </a:extLst>
          </p:cNvPr>
          <p:cNvGrpSpPr/>
          <p:nvPr/>
        </p:nvGrpSpPr>
        <p:grpSpPr>
          <a:xfrm>
            <a:off x="3896032" y="3296225"/>
            <a:ext cx="2645244" cy="265550"/>
            <a:chOff x="4312846" y="3380937"/>
            <a:chExt cx="2553530" cy="265550"/>
          </a:xfrm>
          <a:solidFill>
            <a:srgbClr val="BF9000"/>
          </a:solidFill>
        </p:grpSpPr>
        <p:grpSp>
          <p:nvGrpSpPr>
            <p:cNvPr id="44" name="Group 43">
              <a:extLst>
                <a:ext uri="{FF2B5EF4-FFF2-40B4-BE49-F238E27FC236}">
                  <a16:creationId xmlns:a16="http://schemas.microsoft.com/office/drawing/2014/main" xmlns="" id="{10FF1DA6-4927-BB41-A432-5476801A0353}"/>
                </a:ext>
              </a:extLst>
            </p:cNvPr>
            <p:cNvGrpSpPr/>
            <p:nvPr/>
          </p:nvGrpSpPr>
          <p:grpSpPr>
            <a:xfrm>
              <a:off x="4312846" y="3380937"/>
              <a:ext cx="2310602" cy="265550"/>
              <a:chOff x="4312844" y="3380937"/>
              <a:chExt cx="2095915" cy="265550"/>
            </a:xfrm>
            <a:grpFill/>
          </p:grpSpPr>
          <p:sp>
            <p:nvSpPr>
              <p:cNvPr id="46" name="Google Shape;231;p17">
                <a:extLst>
                  <a:ext uri="{FF2B5EF4-FFF2-40B4-BE49-F238E27FC236}">
                    <a16:creationId xmlns:a16="http://schemas.microsoft.com/office/drawing/2014/main" xmlns="" id="{9A951655-8260-06E3-4462-68DC7C6F1D57}"/>
                  </a:ext>
                </a:extLst>
              </p:cNvPr>
              <p:cNvSpPr/>
              <p:nvPr/>
            </p:nvSpPr>
            <p:spPr>
              <a:xfrm>
                <a:off x="4312844" y="3380937"/>
                <a:ext cx="534569" cy="265550"/>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ea typeface="Fira Sans Extra Condensed"/>
                  <a:cs typeface="Fira Sans Extra Condensed"/>
                  <a:sym typeface="Fira Sans Extra Condensed"/>
                </a:endParaRPr>
              </a:p>
            </p:txBody>
          </p:sp>
          <p:sp>
            <p:nvSpPr>
              <p:cNvPr id="47" name="Google Shape;2324;p42">
                <a:extLst>
                  <a:ext uri="{FF2B5EF4-FFF2-40B4-BE49-F238E27FC236}">
                    <a16:creationId xmlns:a16="http://schemas.microsoft.com/office/drawing/2014/main" xmlns="" id="{E452BA70-EC5A-2491-ABC9-3D3E936CFA24}"/>
                  </a:ext>
                </a:extLst>
              </p:cNvPr>
              <p:cNvSpPr/>
              <p:nvPr/>
            </p:nvSpPr>
            <p:spPr>
              <a:xfrm>
                <a:off x="4505645" y="3380937"/>
                <a:ext cx="1903114" cy="265550"/>
              </a:xfrm>
              <a:custGeom>
                <a:avLst/>
                <a:gdLst/>
                <a:ahLst/>
                <a:cxnLst/>
                <a:rect l="l" t="t" r="r" b="b"/>
                <a:pathLst>
                  <a:path w="64700" h="10622" extrusionOk="0">
                    <a:moveTo>
                      <a:pt x="1" y="1"/>
                    </a:moveTo>
                    <a:lnTo>
                      <a:pt x="1" y="10621"/>
                    </a:lnTo>
                    <a:lnTo>
                      <a:pt x="64699" y="10621"/>
                    </a:lnTo>
                    <a:lnTo>
                      <a:pt x="64699"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500" dirty="0">
                    <a:ea typeface="Fira Sans Extra Condensed Medium"/>
                    <a:cs typeface="Fira Sans Extra Condensed Medium"/>
                    <a:sym typeface="Fira Sans Extra Condensed Medium"/>
                  </a:rPr>
                  <a:t>TOWS WG – TT DMP</a:t>
                </a:r>
                <a:endParaRPr sz="1500" dirty="0">
                  <a:ea typeface="Fira Sans Extra Condensed Medium"/>
                  <a:cs typeface="Fira Sans Extra Condensed Medium"/>
                  <a:sym typeface="Fira Sans Extra Condensed Medium"/>
                </a:endParaRPr>
              </a:p>
            </p:txBody>
          </p:sp>
        </p:grpSp>
        <p:sp>
          <p:nvSpPr>
            <p:cNvPr id="45" name="Google Shape;218;p17">
              <a:extLst>
                <a:ext uri="{FF2B5EF4-FFF2-40B4-BE49-F238E27FC236}">
                  <a16:creationId xmlns:a16="http://schemas.microsoft.com/office/drawing/2014/main" xmlns="" id="{B9384142-F09A-C9E4-F7B0-E3E293E35750}"/>
                </a:ext>
              </a:extLst>
            </p:cNvPr>
            <p:cNvSpPr/>
            <p:nvPr/>
          </p:nvSpPr>
          <p:spPr>
            <a:xfrm>
              <a:off x="6331432" y="3380937"/>
              <a:ext cx="534944" cy="265550"/>
            </a:xfrm>
            <a:custGeom>
              <a:avLst/>
              <a:gdLst/>
              <a:ahLst/>
              <a:cxnLst/>
              <a:rect l="l" t="t" r="r" b="b"/>
              <a:pathLst>
                <a:path w="17110" h="7002" extrusionOk="0">
                  <a:moveTo>
                    <a:pt x="0" y="1"/>
                  </a:moveTo>
                  <a:lnTo>
                    <a:pt x="2810" y="3501"/>
                  </a:lnTo>
                  <a:lnTo>
                    <a:pt x="0" y="7002"/>
                  </a:lnTo>
                  <a:lnTo>
                    <a:pt x="14300" y="7002"/>
                  </a:lnTo>
                  <a:lnTo>
                    <a:pt x="17110" y="3501"/>
                  </a:lnTo>
                  <a:lnTo>
                    <a:pt x="14300"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ea typeface="Fira Sans Extra Condensed"/>
                <a:cs typeface="Fira Sans Extra Condensed"/>
                <a:sym typeface="Fira Sans Extra Condensed"/>
              </a:endParaRPr>
            </a:p>
          </p:txBody>
        </p:sp>
      </p:grpSp>
      <p:grpSp>
        <p:nvGrpSpPr>
          <p:cNvPr id="53" name="Group 52">
            <a:extLst>
              <a:ext uri="{FF2B5EF4-FFF2-40B4-BE49-F238E27FC236}">
                <a16:creationId xmlns:a16="http://schemas.microsoft.com/office/drawing/2014/main" xmlns="" id="{B7DE39FA-C116-E01F-9E17-7144832227CA}"/>
              </a:ext>
            </a:extLst>
          </p:cNvPr>
          <p:cNvGrpSpPr/>
          <p:nvPr/>
        </p:nvGrpSpPr>
        <p:grpSpPr>
          <a:xfrm>
            <a:off x="3872745" y="3806197"/>
            <a:ext cx="2645247" cy="265550"/>
            <a:chOff x="4312843" y="3380937"/>
            <a:chExt cx="2553533" cy="265550"/>
          </a:xfrm>
          <a:solidFill>
            <a:srgbClr val="F2B800"/>
          </a:solidFill>
        </p:grpSpPr>
        <p:grpSp>
          <p:nvGrpSpPr>
            <p:cNvPr id="54" name="Group 53">
              <a:extLst>
                <a:ext uri="{FF2B5EF4-FFF2-40B4-BE49-F238E27FC236}">
                  <a16:creationId xmlns:a16="http://schemas.microsoft.com/office/drawing/2014/main" xmlns="" id="{69DABFE8-33A8-2EDA-B5AD-4E7613E65BD0}"/>
                </a:ext>
              </a:extLst>
            </p:cNvPr>
            <p:cNvGrpSpPr/>
            <p:nvPr/>
          </p:nvGrpSpPr>
          <p:grpSpPr>
            <a:xfrm>
              <a:off x="4312843" y="3380937"/>
              <a:ext cx="2379255" cy="265550"/>
              <a:chOff x="4312844" y="3380937"/>
              <a:chExt cx="2158191" cy="265550"/>
            </a:xfrm>
            <a:grpFill/>
          </p:grpSpPr>
          <p:sp>
            <p:nvSpPr>
              <p:cNvPr id="56" name="Google Shape;231;p17">
                <a:extLst>
                  <a:ext uri="{FF2B5EF4-FFF2-40B4-BE49-F238E27FC236}">
                    <a16:creationId xmlns:a16="http://schemas.microsoft.com/office/drawing/2014/main" xmlns="" id="{B473F5E9-61F4-6550-C968-4E14F0E0B1FD}"/>
                  </a:ext>
                </a:extLst>
              </p:cNvPr>
              <p:cNvSpPr/>
              <p:nvPr/>
            </p:nvSpPr>
            <p:spPr>
              <a:xfrm>
                <a:off x="4312844" y="3380937"/>
                <a:ext cx="534569" cy="265550"/>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ea typeface="Fira Sans Extra Condensed"/>
                  <a:cs typeface="Fira Sans Extra Condensed"/>
                  <a:sym typeface="Fira Sans Extra Condensed"/>
                </a:endParaRPr>
              </a:p>
            </p:txBody>
          </p:sp>
          <p:sp>
            <p:nvSpPr>
              <p:cNvPr id="57" name="Google Shape;2324;p42">
                <a:extLst>
                  <a:ext uri="{FF2B5EF4-FFF2-40B4-BE49-F238E27FC236}">
                    <a16:creationId xmlns:a16="http://schemas.microsoft.com/office/drawing/2014/main" xmlns="" id="{0FBCE286-DC6B-B6BE-7356-79FDA03DF99B}"/>
                  </a:ext>
                </a:extLst>
              </p:cNvPr>
              <p:cNvSpPr/>
              <p:nvPr/>
            </p:nvSpPr>
            <p:spPr>
              <a:xfrm>
                <a:off x="4486297" y="3380937"/>
                <a:ext cx="1984738" cy="265550"/>
              </a:xfrm>
              <a:custGeom>
                <a:avLst/>
                <a:gdLst/>
                <a:ahLst/>
                <a:cxnLst/>
                <a:rect l="l" t="t" r="r" b="b"/>
                <a:pathLst>
                  <a:path w="64700" h="10622" extrusionOk="0">
                    <a:moveTo>
                      <a:pt x="1" y="1"/>
                    </a:moveTo>
                    <a:lnTo>
                      <a:pt x="1" y="10621"/>
                    </a:lnTo>
                    <a:lnTo>
                      <a:pt x="64699" y="10621"/>
                    </a:lnTo>
                    <a:lnTo>
                      <a:pt x="64699"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dirty="0">
                    <a:ea typeface="Fira Sans Extra Condensed Medium"/>
                    <a:cs typeface="Fira Sans Extra Condensed Medium"/>
                    <a:sym typeface="Fira Sans Extra Condensed Medium"/>
                  </a:rPr>
                  <a:t>Ocean Decade Tsunami Pr.</a:t>
                </a:r>
              </a:p>
            </p:txBody>
          </p:sp>
        </p:grpSp>
        <p:sp>
          <p:nvSpPr>
            <p:cNvPr id="55" name="Google Shape;218;p17">
              <a:extLst>
                <a:ext uri="{FF2B5EF4-FFF2-40B4-BE49-F238E27FC236}">
                  <a16:creationId xmlns:a16="http://schemas.microsoft.com/office/drawing/2014/main" xmlns="" id="{4F2BB091-A6D2-B737-5DC9-F3C458E4BADD}"/>
                </a:ext>
              </a:extLst>
            </p:cNvPr>
            <p:cNvSpPr/>
            <p:nvPr/>
          </p:nvSpPr>
          <p:spPr>
            <a:xfrm>
              <a:off x="6531092" y="3380937"/>
              <a:ext cx="335284" cy="265550"/>
            </a:xfrm>
            <a:custGeom>
              <a:avLst/>
              <a:gdLst/>
              <a:ahLst/>
              <a:cxnLst/>
              <a:rect l="l" t="t" r="r" b="b"/>
              <a:pathLst>
                <a:path w="17110" h="7002" extrusionOk="0">
                  <a:moveTo>
                    <a:pt x="0" y="1"/>
                  </a:moveTo>
                  <a:lnTo>
                    <a:pt x="2810" y="3501"/>
                  </a:lnTo>
                  <a:lnTo>
                    <a:pt x="0" y="7002"/>
                  </a:lnTo>
                  <a:lnTo>
                    <a:pt x="14300" y="7002"/>
                  </a:lnTo>
                  <a:lnTo>
                    <a:pt x="17110" y="3501"/>
                  </a:lnTo>
                  <a:lnTo>
                    <a:pt x="14300"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ea typeface="Fira Sans Extra Condensed"/>
                <a:cs typeface="Fira Sans Extra Condensed"/>
                <a:sym typeface="Fira Sans Extra Condensed"/>
              </a:endParaRPr>
            </a:p>
          </p:txBody>
        </p:sp>
      </p:grpSp>
      <p:sp>
        <p:nvSpPr>
          <p:cNvPr id="59" name="TextBox 58">
            <a:extLst>
              <a:ext uri="{FF2B5EF4-FFF2-40B4-BE49-F238E27FC236}">
                <a16:creationId xmlns:a16="http://schemas.microsoft.com/office/drawing/2014/main" xmlns="" id="{353B16CB-95A4-B39B-F1FA-D2B1D327DE17}"/>
              </a:ext>
            </a:extLst>
          </p:cNvPr>
          <p:cNvSpPr txBox="1"/>
          <p:nvPr/>
        </p:nvSpPr>
        <p:spPr>
          <a:xfrm>
            <a:off x="7496803" y="3184475"/>
            <a:ext cx="3713493" cy="2585323"/>
          </a:xfrm>
          <a:prstGeom prst="rect">
            <a:avLst/>
          </a:prstGeom>
          <a:noFill/>
        </p:spPr>
        <p:txBody>
          <a:bodyPr wrap="square">
            <a:spAutoFit/>
          </a:bodyPr>
          <a:lstStyle/>
          <a:p>
            <a:r>
              <a:rPr lang="en-US" b="1" dirty="0"/>
              <a:t>Caribe EWS </a:t>
            </a:r>
          </a:p>
          <a:p>
            <a:r>
              <a:rPr lang="en-US" dirty="0"/>
              <a:t>Task Team Tsunami Ready Programme </a:t>
            </a:r>
          </a:p>
          <a:p>
            <a:endParaRPr lang="en-US" b="1" dirty="0"/>
          </a:p>
          <a:p>
            <a:r>
              <a:rPr lang="en-US" b="1" dirty="0"/>
              <a:t>Indian Ocean Tsunami Warning and Mitigation System</a:t>
            </a:r>
          </a:p>
          <a:p>
            <a:r>
              <a:rPr lang="en-US" dirty="0"/>
              <a:t>Working Group 3 - Tsunami Ready</a:t>
            </a:r>
          </a:p>
          <a:p>
            <a:endParaRPr lang="en-US" dirty="0"/>
          </a:p>
          <a:p>
            <a:r>
              <a:rPr lang="en-US" b="1" dirty="0"/>
              <a:t>NEAMTWS</a:t>
            </a:r>
          </a:p>
          <a:p>
            <a:r>
              <a:rPr lang="en-US" dirty="0"/>
              <a:t>Task Team - Tsunami Ready</a:t>
            </a:r>
          </a:p>
        </p:txBody>
      </p:sp>
      <p:grpSp>
        <p:nvGrpSpPr>
          <p:cNvPr id="60" name="Group 59">
            <a:extLst>
              <a:ext uri="{FF2B5EF4-FFF2-40B4-BE49-F238E27FC236}">
                <a16:creationId xmlns:a16="http://schemas.microsoft.com/office/drawing/2014/main" xmlns="" id="{44654993-6376-2B78-63A6-658450659792}"/>
              </a:ext>
            </a:extLst>
          </p:cNvPr>
          <p:cNvGrpSpPr/>
          <p:nvPr/>
        </p:nvGrpSpPr>
        <p:grpSpPr>
          <a:xfrm>
            <a:off x="926956" y="4316171"/>
            <a:ext cx="2645244" cy="265550"/>
            <a:chOff x="4312846" y="3380937"/>
            <a:chExt cx="2553530" cy="265550"/>
          </a:xfrm>
          <a:solidFill>
            <a:srgbClr val="ED8137"/>
          </a:solidFill>
        </p:grpSpPr>
        <p:grpSp>
          <p:nvGrpSpPr>
            <p:cNvPr id="61" name="Group 60">
              <a:extLst>
                <a:ext uri="{FF2B5EF4-FFF2-40B4-BE49-F238E27FC236}">
                  <a16:creationId xmlns:a16="http://schemas.microsoft.com/office/drawing/2014/main" xmlns="" id="{8CB8B557-FAA2-A5B2-B5B5-0BF26E7B8B40}"/>
                </a:ext>
              </a:extLst>
            </p:cNvPr>
            <p:cNvGrpSpPr/>
            <p:nvPr/>
          </p:nvGrpSpPr>
          <p:grpSpPr>
            <a:xfrm>
              <a:off x="4312846" y="3380937"/>
              <a:ext cx="2310602" cy="265550"/>
              <a:chOff x="4312844" y="3380937"/>
              <a:chExt cx="2095915" cy="265550"/>
            </a:xfrm>
            <a:grpFill/>
          </p:grpSpPr>
          <p:sp>
            <p:nvSpPr>
              <p:cNvPr id="64" name="Google Shape;231;p17">
                <a:extLst>
                  <a:ext uri="{FF2B5EF4-FFF2-40B4-BE49-F238E27FC236}">
                    <a16:creationId xmlns:a16="http://schemas.microsoft.com/office/drawing/2014/main" xmlns="" id="{166FFB42-ED51-1FD6-4C26-684929DC9D45}"/>
                  </a:ext>
                </a:extLst>
              </p:cNvPr>
              <p:cNvSpPr/>
              <p:nvPr/>
            </p:nvSpPr>
            <p:spPr>
              <a:xfrm>
                <a:off x="4312844" y="3380937"/>
                <a:ext cx="534569" cy="265550"/>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ea typeface="Fira Sans Extra Condensed"/>
                  <a:cs typeface="Fira Sans Extra Condensed"/>
                  <a:sym typeface="Fira Sans Extra Condensed"/>
                </a:endParaRPr>
              </a:p>
            </p:txBody>
          </p:sp>
          <p:sp>
            <p:nvSpPr>
              <p:cNvPr id="65" name="Google Shape;2324;p42">
                <a:extLst>
                  <a:ext uri="{FF2B5EF4-FFF2-40B4-BE49-F238E27FC236}">
                    <a16:creationId xmlns:a16="http://schemas.microsoft.com/office/drawing/2014/main" xmlns="" id="{975AEEEE-C6EC-6138-BE2B-5D0A5E864960}"/>
                  </a:ext>
                </a:extLst>
              </p:cNvPr>
              <p:cNvSpPr/>
              <p:nvPr/>
            </p:nvSpPr>
            <p:spPr>
              <a:xfrm>
                <a:off x="4505645" y="3380937"/>
                <a:ext cx="1903114" cy="265550"/>
              </a:xfrm>
              <a:custGeom>
                <a:avLst/>
                <a:gdLst/>
                <a:ahLst/>
                <a:cxnLst/>
                <a:rect l="l" t="t" r="r" b="b"/>
                <a:pathLst>
                  <a:path w="64700" h="10622" extrusionOk="0">
                    <a:moveTo>
                      <a:pt x="1" y="1"/>
                    </a:moveTo>
                    <a:lnTo>
                      <a:pt x="1" y="10621"/>
                    </a:lnTo>
                    <a:lnTo>
                      <a:pt x="64699" y="10621"/>
                    </a:lnTo>
                    <a:lnTo>
                      <a:pt x="64699"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500" dirty="0">
                    <a:solidFill>
                      <a:srgbClr val="FFFFFF"/>
                    </a:solidFill>
                    <a:ea typeface="Fira Sans Extra Condensed Medium"/>
                    <a:cs typeface="Fira Sans Extra Condensed Medium"/>
                    <a:sym typeface="Fira Sans Extra Condensed Medium"/>
                  </a:rPr>
                  <a:t>ICG/NEAMTWS TRS</a:t>
                </a:r>
                <a:endParaRPr sz="1500" dirty="0">
                  <a:solidFill>
                    <a:srgbClr val="FFFFFF"/>
                  </a:solidFill>
                  <a:ea typeface="Fira Sans Extra Condensed Medium"/>
                  <a:cs typeface="Fira Sans Extra Condensed Medium"/>
                  <a:sym typeface="Fira Sans Extra Condensed Medium"/>
                </a:endParaRPr>
              </a:p>
            </p:txBody>
          </p:sp>
        </p:grpSp>
        <p:sp>
          <p:nvSpPr>
            <p:cNvPr id="63" name="Google Shape;218;p17">
              <a:extLst>
                <a:ext uri="{FF2B5EF4-FFF2-40B4-BE49-F238E27FC236}">
                  <a16:creationId xmlns:a16="http://schemas.microsoft.com/office/drawing/2014/main" xmlns="" id="{FDE8A385-BDBD-8D88-B530-2B8C4F4736A2}"/>
                </a:ext>
              </a:extLst>
            </p:cNvPr>
            <p:cNvSpPr/>
            <p:nvPr/>
          </p:nvSpPr>
          <p:spPr>
            <a:xfrm>
              <a:off x="6546282" y="3380937"/>
              <a:ext cx="320094" cy="265550"/>
            </a:xfrm>
            <a:custGeom>
              <a:avLst/>
              <a:gdLst/>
              <a:ahLst/>
              <a:cxnLst/>
              <a:rect l="l" t="t" r="r" b="b"/>
              <a:pathLst>
                <a:path w="17110" h="7002" extrusionOk="0">
                  <a:moveTo>
                    <a:pt x="0" y="1"/>
                  </a:moveTo>
                  <a:lnTo>
                    <a:pt x="2810" y="3501"/>
                  </a:lnTo>
                  <a:lnTo>
                    <a:pt x="0" y="7002"/>
                  </a:lnTo>
                  <a:lnTo>
                    <a:pt x="14300" y="7002"/>
                  </a:lnTo>
                  <a:lnTo>
                    <a:pt x="17110" y="3501"/>
                  </a:lnTo>
                  <a:lnTo>
                    <a:pt x="14300"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ea typeface="Fira Sans Extra Condensed"/>
                <a:cs typeface="Fira Sans Extra Condensed"/>
                <a:sym typeface="Fira Sans Extra Condensed"/>
              </a:endParaRPr>
            </a:p>
          </p:txBody>
        </p:sp>
      </p:grpSp>
      <p:sp>
        <p:nvSpPr>
          <p:cNvPr id="70" name="Google Shape;2307;p42">
            <a:extLst>
              <a:ext uri="{FF2B5EF4-FFF2-40B4-BE49-F238E27FC236}">
                <a16:creationId xmlns:a16="http://schemas.microsoft.com/office/drawing/2014/main" xmlns="" id="{EB7A773F-A7B9-51F6-3E82-752081FF7C22}"/>
              </a:ext>
            </a:extLst>
          </p:cNvPr>
          <p:cNvSpPr/>
          <p:nvPr/>
        </p:nvSpPr>
        <p:spPr>
          <a:xfrm>
            <a:off x="7496802" y="2107047"/>
            <a:ext cx="3713493" cy="717029"/>
          </a:xfrm>
          <a:custGeom>
            <a:avLst/>
            <a:gdLst/>
            <a:ahLst/>
            <a:cxnLst/>
            <a:rect l="l" t="t" r="r" b="b"/>
            <a:pathLst>
              <a:path w="64699" h="10622" extrusionOk="0">
                <a:moveTo>
                  <a:pt x="3977" y="1"/>
                </a:moveTo>
                <a:cubicBezTo>
                  <a:pt x="1786" y="1"/>
                  <a:pt x="0" y="2382"/>
                  <a:pt x="0" y="5311"/>
                </a:cubicBezTo>
                <a:cubicBezTo>
                  <a:pt x="0" y="8228"/>
                  <a:pt x="1786" y="10621"/>
                  <a:pt x="3977" y="10621"/>
                </a:cubicBezTo>
                <a:lnTo>
                  <a:pt x="64699" y="10621"/>
                </a:lnTo>
                <a:lnTo>
                  <a:pt x="64699" y="1"/>
                </a:ln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a:solidFill>
                  <a:srgbClr val="FFFFFF"/>
                </a:solidFill>
                <a:ea typeface="Fira Sans Extra Condensed Medium"/>
                <a:cs typeface="Fira Sans Extra Condensed Medium"/>
                <a:sym typeface="Fira Sans Extra Condensed Medium"/>
              </a:rPr>
              <a:t>OTHER ICG RELATED INITIATIVES</a:t>
            </a:r>
          </a:p>
        </p:txBody>
      </p:sp>
      <p:grpSp>
        <p:nvGrpSpPr>
          <p:cNvPr id="81" name="Group 80">
            <a:extLst>
              <a:ext uri="{FF2B5EF4-FFF2-40B4-BE49-F238E27FC236}">
                <a16:creationId xmlns:a16="http://schemas.microsoft.com/office/drawing/2014/main" xmlns="" id="{466D9786-AF19-8F41-F6AA-7EC521BEC971}"/>
              </a:ext>
            </a:extLst>
          </p:cNvPr>
          <p:cNvGrpSpPr/>
          <p:nvPr/>
        </p:nvGrpSpPr>
        <p:grpSpPr>
          <a:xfrm>
            <a:off x="3880297" y="4316169"/>
            <a:ext cx="2645244" cy="265550"/>
            <a:chOff x="4312846" y="3380937"/>
            <a:chExt cx="2553530" cy="265550"/>
          </a:xfrm>
          <a:solidFill>
            <a:srgbClr val="FFCC29"/>
          </a:solidFill>
        </p:grpSpPr>
        <p:grpSp>
          <p:nvGrpSpPr>
            <p:cNvPr id="82" name="Group 81">
              <a:extLst>
                <a:ext uri="{FF2B5EF4-FFF2-40B4-BE49-F238E27FC236}">
                  <a16:creationId xmlns:a16="http://schemas.microsoft.com/office/drawing/2014/main" xmlns="" id="{15BA0BEF-34C7-5B5C-462E-0EE1988CE2BA}"/>
                </a:ext>
              </a:extLst>
            </p:cNvPr>
            <p:cNvGrpSpPr/>
            <p:nvPr/>
          </p:nvGrpSpPr>
          <p:grpSpPr>
            <a:xfrm>
              <a:off x="4312846" y="3380937"/>
              <a:ext cx="2310602" cy="265550"/>
              <a:chOff x="4312844" y="3380937"/>
              <a:chExt cx="2095915" cy="265550"/>
            </a:xfrm>
            <a:grpFill/>
          </p:grpSpPr>
          <p:sp>
            <p:nvSpPr>
              <p:cNvPr id="91" name="Google Shape;231;p17">
                <a:extLst>
                  <a:ext uri="{FF2B5EF4-FFF2-40B4-BE49-F238E27FC236}">
                    <a16:creationId xmlns:a16="http://schemas.microsoft.com/office/drawing/2014/main" xmlns="" id="{7043288B-A053-B11C-88BC-B1DC6D9639F8}"/>
                  </a:ext>
                </a:extLst>
              </p:cNvPr>
              <p:cNvSpPr/>
              <p:nvPr/>
            </p:nvSpPr>
            <p:spPr>
              <a:xfrm>
                <a:off x="4312844" y="3380937"/>
                <a:ext cx="534569" cy="265550"/>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ea typeface="Fira Sans Extra Condensed"/>
                  <a:cs typeface="Fira Sans Extra Condensed"/>
                  <a:sym typeface="Fira Sans Extra Condensed"/>
                </a:endParaRPr>
              </a:p>
            </p:txBody>
          </p:sp>
          <p:sp>
            <p:nvSpPr>
              <p:cNvPr id="94" name="Google Shape;2324;p42">
                <a:extLst>
                  <a:ext uri="{FF2B5EF4-FFF2-40B4-BE49-F238E27FC236}">
                    <a16:creationId xmlns:a16="http://schemas.microsoft.com/office/drawing/2014/main" xmlns="" id="{77C47A31-DFAC-BFD1-1409-151F95542BD5}"/>
                  </a:ext>
                </a:extLst>
              </p:cNvPr>
              <p:cNvSpPr/>
              <p:nvPr/>
            </p:nvSpPr>
            <p:spPr>
              <a:xfrm>
                <a:off x="4505645" y="3380937"/>
                <a:ext cx="1903114" cy="265550"/>
              </a:xfrm>
              <a:custGeom>
                <a:avLst/>
                <a:gdLst/>
                <a:ahLst/>
                <a:cxnLst/>
                <a:rect l="l" t="t" r="r" b="b"/>
                <a:pathLst>
                  <a:path w="64700" h="10622" extrusionOk="0">
                    <a:moveTo>
                      <a:pt x="1" y="1"/>
                    </a:moveTo>
                    <a:lnTo>
                      <a:pt x="1" y="10621"/>
                    </a:lnTo>
                    <a:lnTo>
                      <a:pt x="64699" y="10621"/>
                    </a:lnTo>
                    <a:lnTo>
                      <a:pt x="64699"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500" dirty="0">
                    <a:ea typeface="Fira Sans Extra Condensed Medium"/>
                    <a:cs typeface="Fira Sans Extra Condensed Medium"/>
                    <a:sym typeface="Fira Sans Extra Condensed Medium"/>
                  </a:rPr>
                  <a:t>Tsunami Ready Coalition</a:t>
                </a:r>
              </a:p>
            </p:txBody>
          </p:sp>
        </p:grpSp>
        <p:sp>
          <p:nvSpPr>
            <p:cNvPr id="86" name="Google Shape;218;p17">
              <a:extLst>
                <a:ext uri="{FF2B5EF4-FFF2-40B4-BE49-F238E27FC236}">
                  <a16:creationId xmlns:a16="http://schemas.microsoft.com/office/drawing/2014/main" xmlns="" id="{3C88DAA9-9B77-5E84-6393-C3591D95CB51}"/>
                </a:ext>
              </a:extLst>
            </p:cNvPr>
            <p:cNvSpPr/>
            <p:nvPr/>
          </p:nvSpPr>
          <p:spPr>
            <a:xfrm>
              <a:off x="6531092" y="3380937"/>
              <a:ext cx="335284" cy="265550"/>
            </a:xfrm>
            <a:custGeom>
              <a:avLst/>
              <a:gdLst/>
              <a:ahLst/>
              <a:cxnLst/>
              <a:rect l="l" t="t" r="r" b="b"/>
              <a:pathLst>
                <a:path w="17110" h="7002" extrusionOk="0">
                  <a:moveTo>
                    <a:pt x="0" y="1"/>
                  </a:moveTo>
                  <a:lnTo>
                    <a:pt x="2810" y="3501"/>
                  </a:lnTo>
                  <a:lnTo>
                    <a:pt x="0" y="7002"/>
                  </a:lnTo>
                  <a:lnTo>
                    <a:pt x="14300" y="7002"/>
                  </a:lnTo>
                  <a:lnTo>
                    <a:pt x="17110" y="3501"/>
                  </a:lnTo>
                  <a:lnTo>
                    <a:pt x="14300" y="1"/>
                  </a:ln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ea typeface="Fira Sans Extra Condensed"/>
                <a:cs typeface="Fira Sans Extra Condensed"/>
                <a:sym typeface="Fira Sans Extra Condensed"/>
              </a:endParaRPr>
            </a:p>
          </p:txBody>
        </p:sp>
      </p:grpSp>
    </p:spTree>
    <p:extLst>
      <p:ext uri="{BB962C8B-B14F-4D97-AF65-F5344CB8AC3E}">
        <p14:creationId xmlns:p14="http://schemas.microsoft.com/office/powerpoint/2010/main" val="4028376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xmlns="" id="{885E4584-4C98-928C-318B-6D4FAB22F9BD}"/>
              </a:ext>
            </a:extLst>
          </p:cNvPr>
          <p:cNvSpPr txBox="1"/>
          <p:nvPr/>
        </p:nvSpPr>
        <p:spPr>
          <a:xfrm>
            <a:off x="833121" y="852541"/>
            <a:ext cx="7531060" cy="407035"/>
          </a:xfrm>
          <a:prstGeom prst="rect">
            <a:avLst/>
          </a:prstGeom>
          <a:noFill/>
        </p:spPr>
        <p:txBody>
          <a:bodyPr wrap="square">
            <a:spAutoFit/>
          </a:bodyPr>
          <a:lstStyle/>
          <a:p>
            <a:pPr>
              <a:lnSpc>
                <a:spcPct val="107000"/>
              </a:lnSpc>
              <a:spcAft>
                <a:spcPts val="300"/>
              </a:spcAft>
            </a:pPr>
            <a:r>
              <a:rPr lang="en-GB" sz="2000" b="1" dirty="0">
                <a:effectLst/>
                <a:ea typeface="Times New Roman" panose="02020603050405020304" pitchFamily="18" charset="0"/>
                <a:cs typeface="Times New Roman" panose="02020603050405020304" pitchFamily="18" charset="0"/>
              </a:rPr>
              <a:t>Task Team on Tsunami Ready: Plan of Action for 2022-2023</a:t>
            </a:r>
          </a:p>
        </p:txBody>
      </p:sp>
      <p:sp>
        <p:nvSpPr>
          <p:cNvPr id="9" name="TextBox 8">
            <a:extLst>
              <a:ext uri="{FF2B5EF4-FFF2-40B4-BE49-F238E27FC236}">
                <a16:creationId xmlns:a16="http://schemas.microsoft.com/office/drawing/2014/main" xmlns="" id="{090D74CF-CF34-0C4C-A06D-C03F48B1F173}"/>
              </a:ext>
            </a:extLst>
          </p:cNvPr>
          <p:cNvSpPr txBox="1"/>
          <p:nvPr/>
        </p:nvSpPr>
        <p:spPr>
          <a:xfrm>
            <a:off x="0" y="0"/>
            <a:ext cx="12192000" cy="786114"/>
          </a:xfrm>
          <a:prstGeom prst="rect">
            <a:avLst/>
          </a:prstGeom>
          <a:gradFill flip="none" rotWithShape="1">
            <a:gsLst>
              <a:gs pos="100000">
                <a:srgbClr val="333F50"/>
              </a:gs>
              <a:gs pos="15000">
                <a:srgbClr val="8295B0"/>
              </a:gs>
              <a:gs pos="50000">
                <a:srgbClr val="46566E"/>
              </a:gs>
            </a:gsLst>
            <a:lin ang="10800000" scaled="1"/>
            <a:tileRect/>
          </a:gradFill>
        </p:spPr>
        <p:txBody>
          <a:bodyPr wrap="square" lIns="360000" tIns="36000" rIns="396000" anchor="ctr" anchorCtr="0">
            <a:noAutofit/>
          </a:bodyPr>
          <a:lstStyle/>
          <a:p>
            <a:pPr marL="95250" lvl="1" indent="0"/>
            <a:r>
              <a:rPr lang="es-ES" sz="2400" i="0" u="none" strike="noStrike" baseline="0" dirty="0">
                <a:solidFill>
                  <a:schemeClr val="bg1"/>
                </a:solidFill>
              </a:rPr>
              <a:t>ICG NEAMTWS </a:t>
            </a:r>
            <a:r>
              <a:rPr lang="es-ES" sz="2400" dirty="0">
                <a:solidFill>
                  <a:schemeClr val="bg1"/>
                </a:solidFill>
              </a:rPr>
              <a:t>TASK TEAM TSUNAMI READY				</a:t>
            </a:r>
            <a:r>
              <a:rPr lang="es-ES" sz="2400" b="1" dirty="0">
                <a:solidFill>
                  <a:schemeClr val="bg1"/>
                </a:solidFill>
              </a:rPr>
              <a:t>PLAN OF ACTION</a:t>
            </a:r>
            <a:endParaRPr lang="es-ES" sz="2000" b="1" dirty="0">
              <a:solidFill>
                <a:schemeClr val="bg1"/>
              </a:solidFill>
            </a:endParaRPr>
          </a:p>
        </p:txBody>
      </p:sp>
      <p:pic>
        <p:nvPicPr>
          <p:cNvPr id="5" name="Picture 4" descr="Shape&#10;&#10;Description automatically generated with low confidence">
            <a:extLst>
              <a:ext uri="{FF2B5EF4-FFF2-40B4-BE49-F238E27FC236}">
                <a16:creationId xmlns:a16="http://schemas.microsoft.com/office/drawing/2014/main" xmlns="" id="{25131237-C467-76E9-7F8E-40C07655ABF0}"/>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8693309" y="68999"/>
            <a:ext cx="660241" cy="660241"/>
          </a:xfrm>
          <a:prstGeom prst="rect">
            <a:avLst/>
          </a:prstGeom>
        </p:spPr>
      </p:pic>
      <p:graphicFrame>
        <p:nvGraphicFramePr>
          <p:cNvPr id="4" name="Table 3">
            <a:extLst>
              <a:ext uri="{FF2B5EF4-FFF2-40B4-BE49-F238E27FC236}">
                <a16:creationId xmlns:a16="http://schemas.microsoft.com/office/drawing/2014/main" xmlns="" id="{9B41A56A-8A8C-F1F4-2D74-86653518711E}"/>
              </a:ext>
            </a:extLst>
          </p:cNvPr>
          <p:cNvGraphicFramePr>
            <a:graphicFrameLocks noGrp="1"/>
          </p:cNvGraphicFramePr>
          <p:nvPr>
            <p:extLst>
              <p:ext uri="{D42A27DB-BD31-4B8C-83A1-F6EECF244321}">
                <p14:modId xmlns:p14="http://schemas.microsoft.com/office/powerpoint/2010/main" val="3610162801"/>
              </p:ext>
            </p:extLst>
          </p:nvPr>
        </p:nvGraphicFramePr>
        <p:xfrm>
          <a:off x="833121" y="1689703"/>
          <a:ext cx="10714633" cy="4968177"/>
        </p:xfrm>
        <a:graphic>
          <a:graphicData uri="http://schemas.openxmlformats.org/drawingml/2006/table">
            <a:tbl>
              <a:tblPr firstRow="1" firstCol="1" bandRow="1" bandCol="1"/>
              <a:tblGrid>
                <a:gridCol w="345439">
                  <a:extLst>
                    <a:ext uri="{9D8B030D-6E8A-4147-A177-3AD203B41FA5}">
                      <a16:colId xmlns:a16="http://schemas.microsoft.com/office/drawing/2014/main" xmlns="" val="873658091"/>
                    </a:ext>
                  </a:extLst>
                </a:gridCol>
                <a:gridCol w="2875280">
                  <a:extLst>
                    <a:ext uri="{9D8B030D-6E8A-4147-A177-3AD203B41FA5}">
                      <a16:colId xmlns:a16="http://schemas.microsoft.com/office/drawing/2014/main" xmlns="" val="2036544874"/>
                    </a:ext>
                  </a:extLst>
                </a:gridCol>
                <a:gridCol w="4216400">
                  <a:extLst>
                    <a:ext uri="{9D8B030D-6E8A-4147-A177-3AD203B41FA5}">
                      <a16:colId xmlns:a16="http://schemas.microsoft.com/office/drawing/2014/main" xmlns="" val="1640581414"/>
                    </a:ext>
                  </a:extLst>
                </a:gridCol>
                <a:gridCol w="3277514">
                  <a:extLst>
                    <a:ext uri="{9D8B030D-6E8A-4147-A177-3AD203B41FA5}">
                      <a16:colId xmlns:a16="http://schemas.microsoft.com/office/drawing/2014/main" xmlns="" val="2763210752"/>
                    </a:ext>
                  </a:extLst>
                </a:gridCol>
              </a:tblGrid>
              <a:tr h="0">
                <a:tc gridSpan="2">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hMerge="1">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Activity</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Target / Result Indicators</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extLst>
                  <a:ext uri="{0D108BD9-81ED-4DB2-BD59-A6C34878D82A}">
                    <a16:rowId xmlns:a16="http://schemas.microsoft.com/office/drawing/2014/main" xmlns="" val="3955972637"/>
                  </a:ext>
                </a:extLst>
              </a:tr>
              <a:tr h="568325">
                <a:tc>
                  <a:txBody>
                    <a:bodyPr/>
                    <a:lstStyle/>
                    <a:p>
                      <a:pPr algn="ctr">
                        <a:lnSpc>
                          <a:spcPct val="107000"/>
                        </a:lnSpc>
                        <a:spcAft>
                          <a:spcPts val="800"/>
                        </a:spcAft>
                      </a:pPr>
                      <a:r>
                        <a:rPr lang="es-ES" sz="1600" dirty="0">
                          <a:effectLst/>
                          <a:latin typeface="Calibri" panose="020F0502020204030204" pitchFamily="34"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Membership</a:t>
                      </a:r>
                      <a:r>
                        <a:rPr lang="en-GB" sz="1600" dirty="0">
                          <a:effectLst/>
                          <a:latin typeface="Calibri" panose="020F0502020204030204" pitchFamily="34" charset="0"/>
                          <a:ea typeface="Times New Roman" panose="02020603050405020304" pitchFamily="18" charset="0"/>
                          <a:cs typeface="Calibri" panose="020F0502020204030204" pitchFamily="34" charset="0"/>
                        </a:rPr>
                        <a:t> of Tsunami Ready Task Team. </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dirty="0">
                          <a:effectLst/>
                          <a:latin typeface="Calibri" panose="020F0502020204030204" pitchFamily="34" charset="0"/>
                          <a:ea typeface="Times New Roman" panose="02020603050405020304" pitchFamily="18" charset="0"/>
                          <a:cs typeface="Calibri" panose="020F0502020204030204" pitchFamily="34" charset="0"/>
                        </a:rPr>
                        <a:t>Confirm membership of the Task Team by former members of TR Group.</a:t>
                      </a:r>
                      <a:endParaRPr lang="es-E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500" dirty="0">
                          <a:effectLst/>
                          <a:latin typeface="Calibri" panose="020F0502020204030204" pitchFamily="34" charset="0"/>
                          <a:ea typeface="Times New Roman" panose="02020603050405020304" pitchFamily="18" charset="0"/>
                          <a:cs typeface="Calibri" panose="020F0502020204030204" pitchFamily="34" charset="0"/>
                        </a:rPr>
                        <a:t>Official list of active TR-TT members.</a:t>
                      </a:r>
                      <a:endParaRPr lang="es-E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1843347"/>
                  </a:ext>
                </a:extLst>
              </a:tr>
              <a:tr h="0">
                <a:tc rowSpan="2">
                  <a:txBody>
                    <a:bodyPr/>
                    <a:lstStyle/>
                    <a:p>
                      <a:pPr algn="ctr">
                        <a:lnSpc>
                          <a:spcPct val="107000"/>
                        </a:lnSpc>
                        <a:spcAft>
                          <a:spcPts val="800"/>
                        </a:spcAft>
                      </a:pPr>
                      <a:r>
                        <a:rPr lang="es-ES" sz="1600"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Promote</a:t>
                      </a:r>
                      <a:r>
                        <a:rPr lang="en-GB" sz="1600" dirty="0">
                          <a:effectLst/>
                          <a:latin typeface="Calibri" panose="020F0502020204030204" pitchFamily="34" charset="0"/>
                          <a:ea typeface="Times New Roman" panose="02020603050405020304" pitchFamily="18" charset="0"/>
                          <a:cs typeface="Calibri" panose="020F0502020204030204" pitchFamily="34" charset="0"/>
                        </a:rPr>
                        <a:t> community preparedness.</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Support</a:t>
                      </a:r>
                      <a:r>
                        <a:rPr lang="en-GB" sz="1600" dirty="0">
                          <a:effectLst/>
                          <a:latin typeface="Calibri" panose="020F0502020204030204" pitchFamily="34" charset="0"/>
                          <a:ea typeface="Times New Roman" panose="02020603050405020304" pitchFamily="18" charset="0"/>
                          <a:cs typeface="Calibri" panose="020F0502020204030204" pitchFamily="34" charset="0"/>
                        </a:rPr>
                        <a:t> and promote Tsunami Ready programme in NEAM region. </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500" b="0" dirty="0">
                          <a:effectLst/>
                          <a:latin typeface="Calibri" panose="020F0502020204030204" pitchFamily="34" charset="0"/>
                          <a:ea typeface="Times New Roman" panose="02020603050405020304" pitchFamily="18" charset="0"/>
                          <a:cs typeface="Calibri" panose="020F0502020204030204" pitchFamily="34" charset="0"/>
                        </a:rPr>
                        <a:t>Monitoring of TR pilot projects in NEAM area.</a:t>
                      </a:r>
                      <a:endParaRPr lang="es-ES"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563" lvl="0" indent="-182563">
                        <a:lnSpc>
                          <a:spcPct val="107000"/>
                        </a:lnSpc>
                        <a:spcAft>
                          <a:spcPts val="300"/>
                        </a:spcAft>
                        <a:buClr>
                          <a:srgbClr val="44546A"/>
                        </a:buClr>
                        <a:buSzPts val="1100"/>
                        <a:buFont typeface="Wingdings" panose="05000000000000000000" pitchFamily="2" charset="2"/>
                        <a:buChar char=""/>
                      </a:pPr>
                      <a:r>
                        <a:rPr lang="en-GB" sz="1500" dirty="0">
                          <a:effectLst/>
                          <a:latin typeface="Calibri" panose="020F0502020204030204" pitchFamily="34" charset="0"/>
                          <a:ea typeface="Times New Roman" panose="02020603050405020304" pitchFamily="18" charset="0"/>
                          <a:cs typeface="Calibri" panose="020F0502020204030204" pitchFamily="34" charset="0"/>
                        </a:rPr>
                        <a:t>TR initiatives already in place in NEAM region (TR indicators achievement).</a:t>
                      </a:r>
                      <a:endParaRPr lang="es-ES"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182563" lvl="0" indent="-182563">
                        <a:lnSpc>
                          <a:spcPct val="107000"/>
                        </a:lnSpc>
                        <a:spcAft>
                          <a:spcPts val="300"/>
                        </a:spcAft>
                        <a:buClr>
                          <a:srgbClr val="44546A"/>
                        </a:buClr>
                        <a:buSzPts val="1100"/>
                        <a:buFont typeface="Wingdings" panose="05000000000000000000" pitchFamily="2" charset="2"/>
                        <a:buChar char=""/>
                      </a:pPr>
                      <a:r>
                        <a:rPr lang="en-GB" sz="1500" dirty="0">
                          <a:effectLst/>
                          <a:latin typeface="Calibri" panose="020F0502020204030204" pitchFamily="34" charset="0"/>
                          <a:ea typeface="Times New Roman" panose="02020603050405020304" pitchFamily="18" charset="0"/>
                          <a:cs typeface="Calibri" panose="020F0502020204030204" pitchFamily="34" charset="0"/>
                        </a:rPr>
                        <a:t>New TR candidates.</a:t>
                      </a:r>
                      <a:endParaRPr lang="es-E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6314007"/>
                  </a:ext>
                </a:extLst>
              </a:tr>
              <a:tr h="208262">
                <a:tc vMerge="1">
                  <a:txBody>
                    <a:bodyPr/>
                    <a:lstStyle/>
                    <a:p>
                      <a:endParaRPr lang="es-ES"/>
                    </a:p>
                  </a:txBody>
                  <a:tcPr/>
                </a:tc>
                <a:tc vMerge="1">
                  <a:txBody>
                    <a:bodyPr/>
                    <a:lstStyle/>
                    <a:p>
                      <a:endParaRPr lang="es-ES"/>
                    </a:p>
                  </a:txBody>
                  <a:tcPr/>
                </a:tc>
                <a:tc>
                  <a:txBody>
                    <a:bodyPr/>
                    <a:lstStyle/>
                    <a:p>
                      <a:pPr>
                        <a:lnSpc>
                          <a:spcPct val="107000"/>
                        </a:lnSpc>
                        <a:spcAft>
                          <a:spcPts val="800"/>
                        </a:spcAft>
                      </a:pPr>
                      <a:r>
                        <a:rPr lang="en-GB" sz="1500" dirty="0">
                          <a:effectLst/>
                          <a:latin typeface="Calibri" panose="020F0502020204030204" pitchFamily="34" charset="0"/>
                          <a:ea typeface="Times New Roman" panose="02020603050405020304" pitchFamily="18" charset="0"/>
                          <a:cs typeface="Calibri" panose="020F0502020204030204" pitchFamily="34" charset="0"/>
                        </a:rPr>
                        <a:t>Interact with the WG4 group and foster its activities.</a:t>
                      </a:r>
                      <a:endParaRPr lang="es-E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500" dirty="0">
                          <a:effectLst/>
                          <a:latin typeface="Calibri" panose="020F0502020204030204" pitchFamily="34" charset="0"/>
                          <a:ea typeface="Times New Roman" panose="02020603050405020304" pitchFamily="18" charset="0"/>
                          <a:cs typeface="Calibri" panose="020F0502020204030204" pitchFamily="34" charset="0"/>
                        </a:rPr>
                        <a:t>Online meetings with WG4 co-chairs.</a:t>
                      </a:r>
                      <a:endParaRPr lang="es-E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1520705"/>
                  </a:ext>
                </a:extLst>
              </a:tr>
              <a:tr h="0">
                <a:tc>
                  <a:txBody>
                    <a:bodyPr/>
                    <a:lstStyle/>
                    <a:p>
                      <a:pPr algn="ctr">
                        <a:lnSpc>
                          <a:spcPct val="107000"/>
                        </a:lnSpc>
                        <a:spcAft>
                          <a:spcPts val="800"/>
                        </a:spcAft>
                      </a:pPr>
                      <a:r>
                        <a:rPr lang="es-ES" sz="1600" dirty="0">
                          <a:effectLst/>
                          <a:latin typeface="Calibri" panose="020F0502020204030204" pitchFamily="34" charset="0"/>
                          <a:ea typeface="Times New Roman" panose="02020603050405020304" pitchFamily="18"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Times New Roman" panose="02020603050405020304" pitchFamily="18" charset="0"/>
                          <a:cs typeface="Calibri" panose="020F0502020204030204" pitchFamily="34" charset="0"/>
                        </a:rPr>
                        <a:t>Encourage and support </a:t>
                      </a:r>
                      <a:r>
                        <a:rPr lang="en-GB" sz="1600" b="1" dirty="0">
                          <a:effectLst/>
                          <a:latin typeface="Calibri" panose="020F0502020204030204" pitchFamily="34" charset="0"/>
                          <a:ea typeface="Times New Roman" panose="02020603050405020304" pitchFamily="18" charset="0"/>
                          <a:cs typeface="Calibri" panose="020F0502020204030204" pitchFamily="34" charset="0"/>
                        </a:rPr>
                        <a:t>approval of NEAMTWS TR guidelines</a:t>
                      </a:r>
                      <a:r>
                        <a:rPr lang="en-GB" sz="1600" dirty="0">
                          <a:effectLst/>
                          <a:latin typeface="Calibri" panose="020F0502020204030204" pitchFamily="34" charset="0"/>
                          <a:ea typeface="Times New Roman" panose="02020603050405020304" pitchFamily="18" charset="0"/>
                          <a:cs typeface="Calibri" panose="020F0502020204030204" pitchFamily="34" charset="0"/>
                        </a:rPr>
                        <a:t>, as part of the downstream component of the ICG/NEAMTWS programme.</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563" lvl="0" indent="-182563" algn="l" defTabSz="914400" rtl="0" eaLnBrk="1" latinLnBrk="0" hangingPunct="1">
                        <a:lnSpc>
                          <a:spcPct val="107000"/>
                        </a:lnSpc>
                        <a:spcAft>
                          <a:spcPts val="300"/>
                        </a:spcAft>
                        <a:buClr>
                          <a:srgbClr val="44546A"/>
                        </a:buClr>
                        <a:buSzPts val="1100"/>
                        <a:buFont typeface="Wingdings" panose="05000000000000000000" pitchFamily="2" charset="2"/>
                        <a:buChar char=""/>
                      </a:pPr>
                      <a:r>
                        <a:rPr lang="en-GB" sz="15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Establish </a:t>
                      </a:r>
                      <a:r>
                        <a:rPr lang="en-GB" sz="15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communication with other ICGs TTs and WGs </a:t>
                      </a:r>
                      <a:r>
                        <a:rPr lang="en-GB" sz="15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related to </a:t>
                      </a:r>
                      <a:r>
                        <a:rPr lang="en-GB" sz="15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Tsunami Ready</a:t>
                      </a:r>
                      <a:r>
                        <a:rPr lang="en-GB" sz="15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to share/discuss knowledge, experiences and challenges.</a:t>
                      </a:r>
                    </a:p>
                    <a:p>
                      <a:pPr marL="182563" lvl="0" indent="-182563" algn="l" defTabSz="914400" rtl="0" eaLnBrk="1" latinLnBrk="0" hangingPunct="1">
                        <a:lnSpc>
                          <a:spcPct val="107000"/>
                        </a:lnSpc>
                        <a:spcAft>
                          <a:spcPts val="300"/>
                        </a:spcAft>
                        <a:buClr>
                          <a:srgbClr val="44546A"/>
                        </a:buClr>
                        <a:buSzPts val="1100"/>
                        <a:buFont typeface="Wingdings" panose="05000000000000000000" pitchFamily="2" charset="2"/>
                        <a:buChar char=""/>
                      </a:pPr>
                      <a:r>
                        <a:rPr lang="en-GB" sz="15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Identify </a:t>
                      </a:r>
                      <a:r>
                        <a:rPr lang="en-GB" sz="15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critical points </a:t>
                      </a:r>
                      <a:r>
                        <a:rPr lang="en-GB" sz="15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(and promote solutions to address them) of TR guidelines. This includes:</a:t>
                      </a:r>
                      <a:endParaRPr lang="es-ES" sz="15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82563" lvl="0" indent="-182563" algn="l" defTabSz="914400" rtl="0" eaLnBrk="1" latinLnBrk="0" hangingPunct="1">
                        <a:lnSpc>
                          <a:spcPct val="107000"/>
                        </a:lnSpc>
                        <a:spcAft>
                          <a:spcPts val="300"/>
                        </a:spcAft>
                        <a:buClr>
                          <a:srgbClr val="44546A"/>
                        </a:buClr>
                        <a:buSzPts val="1100"/>
                        <a:buFont typeface="Wingdings" panose="05000000000000000000" pitchFamily="2" charset="2"/>
                        <a:buChar char=""/>
                      </a:pPr>
                      <a:r>
                        <a:rPr lang="en-GB" sz="15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Identify </a:t>
                      </a:r>
                      <a:r>
                        <a:rPr lang="en-GB" sz="15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methodologies followed by each TR community </a:t>
                      </a:r>
                      <a:r>
                        <a:rPr lang="en-GB" sz="15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 promote discussion on them (e.g., to define inundation areas, to generate adequate maps addressing local particularities, to communicate to local stakeholders, on alert dissemination methodologies).</a:t>
                      </a:r>
                      <a:endParaRPr lang="es-E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GB" sz="1500" dirty="0">
                          <a:effectLst/>
                          <a:latin typeface="Calibri" panose="020F0502020204030204" pitchFamily="34" charset="0"/>
                          <a:ea typeface="Times New Roman" panose="02020603050405020304" pitchFamily="18" charset="0"/>
                          <a:cs typeface="Calibri" panose="020F0502020204030204" pitchFamily="34" charset="0"/>
                        </a:rPr>
                        <a:t>Meetings and webinars (online meeting, and face-to-face).</a:t>
                      </a:r>
                    </a:p>
                    <a:p>
                      <a:pPr marL="0" marR="0" lvl="0" indent="0" algn="just" defTabSz="914400" rtl="0" eaLnBrk="1" fontAlgn="auto" latinLnBrk="0" hangingPunct="1">
                        <a:lnSpc>
                          <a:spcPct val="107000"/>
                        </a:lnSpc>
                        <a:spcBef>
                          <a:spcPts val="0"/>
                        </a:spcBef>
                        <a:spcAft>
                          <a:spcPts val="800"/>
                        </a:spcAft>
                        <a:buClrTx/>
                        <a:buSzTx/>
                        <a:buFontTx/>
                        <a:buNone/>
                        <a:tabLst/>
                        <a:defRPr/>
                      </a:pPr>
                      <a:r>
                        <a:rPr lang="en-GB" sz="1500" dirty="0">
                          <a:effectLst/>
                          <a:latin typeface="Calibri" panose="020F0502020204030204" pitchFamily="34" charset="0"/>
                          <a:ea typeface="Times New Roman" panose="02020603050405020304" pitchFamily="18" charset="0"/>
                          <a:cs typeface="Calibri" panose="020F0502020204030204" pitchFamily="34" charset="0"/>
                        </a:rPr>
                        <a:t>Summary report.</a:t>
                      </a:r>
                      <a:endParaRPr lang="es-ES" sz="15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s-E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4728873"/>
                  </a:ext>
                </a:extLst>
              </a:tr>
            </a:tbl>
          </a:graphicData>
        </a:graphic>
      </p:graphicFrame>
    </p:spTree>
    <p:extLst>
      <p:ext uri="{BB962C8B-B14F-4D97-AF65-F5344CB8AC3E}">
        <p14:creationId xmlns:p14="http://schemas.microsoft.com/office/powerpoint/2010/main" val="202288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xmlns="" id="{885E4584-4C98-928C-318B-6D4FAB22F9BD}"/>
              </a:ext>
            </a:extLst>
          </p:cNvPr>
          <p:cNvSpPr txBox="1"/>
          <p:nvPr/>
        </p:nvSpPr>
        <p:spPr>
          <a:xfrm>
            <a:off x="833121" y="852541"/>
            <a:ext cx="7531060" cy="407035"/>
          </a:xfrm>
          <a:prstGeom prst="rect">
            <a:avLst/>
          </a:prstGeom>
          <a:noFill/>
        </p:spPr>
        <p:txBody>
          <a:bodyPr wrap="square">
            <a:spAutoFit/>
          </a:bodyPr>
          <a:lstStyle/>
          <a:p>
            <a:pPr>
              <a:lnSpc>
                <a:spcPct val="107000"/>
              </a:lnSpc>
              <a:spcAft>
                <a:spcPts val="300"/>
              </a:spcAft>
            </a:pPr>
            <a:r>
              <a:rPr lang="en-GB" sz="2000" b="1" dirty="0">
                <a:effectLst/>
                <a:ea typeface="Times New Roman" panose="02020603050405020304" pitchFamily="18" charset="0"/>
                <a:cs typeface="Times New Roman" panose="02020603050405020304" pitchFamily="18" charset="0"/>
              </a:rPr>
              <a:t>Task Team on Tsunami Ready: Plan of Action for 2022-2023</a:t>
            </a:r>
          </a:p>
        </p:txBody>
      </p:sp>
      <p:graphicFrame>
        <p:nvGraphicFramePr>
          <p:cNvPr id="33" name="Table 32">
            <a:extLst>
              <a:ext uri="{FF2B5EF4-FFF2-40B4-BE49-F238E27FC236}">
                <a16:creationId xmlns:a16="http://schemas.microsoft.com/office/drawing/2014/main" xmlns="" id="{B93252C7-9E88-965C-0DA9-A638F345CEBA}"/>
              </a:ext>
            </a:extLst>
          </p:cNvPr>
          <p:cNvGraphicFramePr>
            <a:graphicFrameLocks noGrp="1"/>
          </p:cNvGraphicFramePr>
          <p:nvPr>
            <p:extLst>
              <p:ext uri="{D42A27DB-BD31-4B8C-83A1-F6EECF244321}">
                <p14:modId xmlns:p14="http://schemas.microsoft.com/office/powerpoint/2010/main" val="1128110281"/>
              </p:ext>
            </p:extLst>
          </p:nvPr>
        </p:nvGraphicFramePr>
        <p:xfrm>
          <a:off x="833121" y="1700094"/>
          <a:ext cx="10714633" cy="1588770"/>
        </p:xfrm>
        <a:graphic>
          <a:graphicData uri="http://schemas.openxmlformats.org/drawingml/2006/table">
            <a:tbl>
              <a:tblPr firstRow="1" firstCol="1" bandRow="1" bandCol="1"/>
              <a:tblGrid>
                <a:gridCol w="345439">
                  <a:extLst>
                    <a:ext uri="{9D8B030D-6E8A-4147-A177-3AD203B41FA5}">
                      <a16:colId xmlns:a16="http://schemas.microsoft.com/office/drawing/2014/main" xmlns="" val="873658091"/>
                    </a:ext>
                  </a:extLst>
                </a:gridCol>
                <a:gridCol w="2875280">
                  <a:extLst>
                    <a:ext uri="{9D8B030D-6E8A-4147-A177-3AD203B41FA5}">
                      <a16:colId xmlns:a16="http://schemas.microsoft.com/office/drawing/2014/main" xmlns="" val="2036544874"/>
                    </a:ext>
                  </a:extLst>
                </a:gridCol>
                <a:gridCol w="4216400">
                  <a:extLst>
                    <a:ext uri="{9D8B030D-6E8A-4147-A177-3AD203B41FA5}">
                      <a16:colId xmlns:a16="http://schemas.microsoft.com/office/drawing/2014/main" xmlns="" val="1640581414"/>
                    </a:ext>
                  </a:extLst>
                </a:gridCol>
                <a:gridCol w="3277514">
                  <a:extLst>
                    <a:ext uri="{9D8B030D-6E8A-4147-A177-3AD203B41FA5}">
                      <a16:colId xmlns:a16="http://schemas.microsoft.com/office/drawing/2014/main" xmlns="" val="2763210752"/>
                    </a:ext>
                  </a:extLst>
                </a:gridCol>
              </a:tblGrid>
              <a:tr h="0">
                <a:tc gridSpan="2">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hMerge="1">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Activity</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Target / Result Indicators</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extLst>
                  <a:ext uri="{0D108BD9-81ED-4DB2-BD59-A6C34878D82A}">
                    <a16:rowId xmlns:a16="http://schemas.microsoft.com/office/drawing/2014/main" xmlns="" val="3955972637"/>
                  </a:ext>
                </a:extLst>
              </a:tr>
              <a:tr h="568325">
                <a:tc>
                  <a:txBody>
                    <a:bodyPr/>
                    <a:lstStyle/>
                    <a:p>
                      <a:pPr algn="ctr">
                        <a:lnSpc>
                          <a:spcPct val="107000"/>
                        </a:lnSpc>
                        <a:spcAft>
                          <a:spcPts val="800"/>
                        </a:spcAft>
                      </a:pPr>
                      <a:r>
                        <a:rPr lang="es-ES" sz="1600" dirty="0">
                          <a:effectLst/>
                          <a:latin typeface="Calibri" panose="020F0502020204030204" pitchFamily="34" charset="0"/>
                          <a:ea typeface="Times New Roman" panose="02020603050405020304" pitchFamily="18"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Represent</a:t>
                      </a:r>
                      <a:r>
                        <a:rPr lang="en-GB" sz="1600" dirty="0">
                          <a:effectLst/>
                          <a:latin typeface="Calibri" panose="020F0502020204030204" pitchFamily="34" charset="0"/>
                          <a:ea typeface="Times New Roman" panose="02020603050405020304" pitchFamily="18" charset="0"/>
                          <a:cs typeface="Calibri" panose="020F0502020204030204" pitchFamily="34" charset="0"/>
                        </a:rPr>
                        <a:t> Tsunami Ready TT in ICG/NEAMTWS.</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300"/>
                        </a:spcAft>
                      </a:pPr>
                      <a:r>
                        <a:rPr lang="en-GB" sz="1600" dirty="0">
                          <a:effectLst/>
                          <a:latin typeface="Calibri" panose="020F0502020204030204" pitchFamily="34" charset="0"/>
                          <a:ea typeface="Times New Roman" panose="02020603050405020304" pitchFamily="18" charset="0"/>
                          <a:cs typeface="Calibri" panose="020F0502020204030204" pitchFamily="34" charset="0"/>
                        </a:rPr>
                        <a:t>Represent TT-TR at meetings scheduled throughout the year 2022 and 2023.</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300"/>
                        </a:spcAft>
                      </a:pPr>
                      <a:r>
                        <a:rPr lang="en-GB" sz="1600" dirty="0">
                          <a:effectLst/>
                          <a:latin typeface="Calibri" panose="020F0502020204030204" pitchFamily="34" charset="0"/>
                          <a:ea typeface="Times New Roman" panose="02020603050405020304" pitchFamily="18" charset="0"/>
                          <a:cs typeface="Calibri" panose="020F0502020204030204" pitchFamily="34" charset="0"/>
                        </a:rPr>
                        <a:t>Participation to the SC meeting/TR-TT presentations.</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1843347"/>
                  </a:ext>
                </a:extLst>
              </a:tr>
              <a:tr h="208262">
                <a:tc>
                  <a:txBody>
                    <a:bodyPr/>
                    <a:lstStyle/>
                    <a:p>
                      <a:pPr algn="ctr">
                        <a:lnSpc>
                          <a:spcPct val="107000"/>
                        </a:lnSpc>
                        <a:spcAft>
                          <a:spcPts val="800"/>
                        </a:spcAft>
                      </a:pPr>
                      <a:r>
                        <a:rPr lang="es-ES" sz="1600" dirty="0">
                          <a:effectLst/>
                          <a:latin typeface="Calibri" panose="020F0502020204030204" pitchFamily="34" charset="0"/>
                          <a:ea typeface="Times New Roman" panose="02020603050405020304" pitchFamily="18" charset="0"/>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Cooperation</a:t>
                      </a:r>
                      <a:r>
                        <a:rPr lang="en-GB" sz="1600" dirty="0">
                          <a:effectLst/>
                          <a:latin typeface="Calibri" panose="020F0502020204030204" pitchFamily="34" charset="0"/>
                          <a:ea typeface="Times New Roman" panose="02020603050405020304" pitchFamily="18" charset="0"/>
                          <a:cs typeface="Calibri" panose="020F0502020204030204" pitchFamily="34" charset="0"/>
                        </a:rPr>
                        <a:t> with other </a:t>
                      </a:r>
                      <a:r>
                        <a:rPr lang="en-GB" sz="1600" b="1" dirty="0">
                          <a:effectLst/>
                          <a:latin typeface="Calibri" panose="020F0502020204030204" pitchFamily="34" charset="0"/>
                          <a:ea typeface="Times New Roman" panose="02020603050405020304" pitchFamily="18" charset="0"/>
                          <a:cs typeface="Calibri" panose="020F0502020204030204" pitchFamily="34" charset="0"/>
                        </a:rPr>
                        <a:t>Working Groups and Task Teams</a:t>
                      </a:r>
                      <a:r>
                        <a:rPr lang="en-GB" sz="1600" dirty="0">
                          <a:effectLst/>
                          <a:latin typeface="Calibri" panose="020F0502020204030204" pitchFamily="34" charset="0"/>
                          <a:ea typeface="Times New Roman" panose="02020603050405020304" pitchFamily="18" charset="0"/>
                          <a:cs typeface="Calibri" panose="020F0502020204030204" pitchFamily="34" charset="0"/>
                        </a:rPr>
                        <a:t>.</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Times New Roman" panose="02020603050405020304" pitchFamily="18" charset="0"/>
                          <a:cs typeface="Calibri" panose="020F0502020204030204" pitchFamily="34" charset="0"/>
                        </a:rPr>
                        <a:t>Supporting where appropriate and providing feedback.</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Times New Roman" panose="02020603050405020304" pitchFamily="18" charset="0"/>
                          <a:cs typeface="Calibri" panose="020F0502020204030204" pitchFamily="34" charset="0"/>
                        </a:rPr>
                        <a:t>Participating in meetings and commenting on background documents as requested.</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6314007"/>
                  </a:ext>
                </a:extLst>
              </a:tr>
            </a:tbl>
          </a:graphicData>
        </a:graphic>
      </p:graphicFrame>
      <p:sp>
        <p:nvSpPr>
          <p:cNvPr id="9" name="TextBox 8">
            <a:extLst>
              <a:ext uri="{FF2B5EF4-FFF2-40B4-BE49-F238E27FC236}">
                <a16:creationId xmlns:a16="http://schemas.microsoft.com/office/drawing/2014/main" xmlns="" id="{090D74CF-CF34-0C4C-A06D-C03F48B1F173}"/>
              </a:ext>
            </a:extLst>
          </p:cNvPr>
          <p:cNvSpPr txBox="1"/>
          <p:nvPr/>
        </p:nvSpPr>
        <p:spPr>
          <a:xfrm>
            <a:off x="0" y="0"/>
            <a:ext cx="12192000" cy="786114"/>
          </a:xfrm>
          <a:prstGeom prst="rect">
            <a:avLst/>
          </a:prstGeom>
          <a:gradFill flip="none" rotWithShape="1">
            <a:gsLst>
              <a:gs pos="100000">
                <a:srgbClr val="333F50"/>
              </a:gs>
              <a:gs pos="15000">
                <a:srgbClr val="8295B0"/>
              </a:gs>
              <a:gs pos="50000">
                <a:srgbClr val="46566E"/>
              </a:gs>
            </a:gsLst>
            <a:lin ang="10800000" scaled="1"/>
            <a:tileRect/>
          </a:gradFill>
        </p:spPr>
        <p:txBody>
          <a:bodyPr wrap="square" lIns="360000" tIns="36000" rIns="396000" anchor="ctr" anchorCtr="0">
            <a:noAutofit/>
          </a:bodyPr>
          <a:lstStyle/>
          <a:p>
            <a:pPr marL="95250" lvl="1" indent="0"/>
            <a:r>
              <a:rPr lang="es-ES" sz="2400" i="0" u="none" strike="noStrike" baseline="0" dirty="0">
                <a:solidFill>
                  <a:schemeClr val="bg1"/>
                </a:solidFill>
              </a:rPr>
              <a:t>ICG NEAMTWS </a:t>
            </a:r>
            <a:r>
              <a:rPr lang="es-ES" sz="2400" dirty="0">
                <a:solidFill>
                  <a:schemeClr val="bg1"/>
                </a:solidFill>
              </a:rPr>
              <a:t>TASK TEAM TSUNAMI READY				</a:t>
            </a:r>
            <a:r>
              <a:rPr lang="es-ES" sz="2400" b="1" dirty="0">
                <a:solidFill>
                  <a:schemeClr val="bg1"/>
                </a:solidFill>
              </a:rPr>
              <a:t>PLAN OF ACTION</a:t>
            </a:r>
            <a:endParaRPr lang="es-ES" sz="2000" b="1" dirty="0">
              <a:solidFill>
                <a:schemeClr val="bg1"/>
              </a:solidFill>
            </a:endParaRPr>
          </a:p>
        </p:txBody>
      </p:sp>
      <p:pic>
        <p:nvPicPr>
          <p:cNvPr id="5" name="Picture 4" descr="Shape&#10;&#10;Description automatically generated with low confidence">
            <a:extLst>
              <a:ext uri="{FF2B5EF4-FFF2-40B4-BE49-F238E27FC236}">
                <a16:creationId xmlns:a16="http://schemas.microsoft.com/office/drawing/2014/main" xmlns="" id="{25131237-C467-76E9-7F8E-40C07655ABF0}"/>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8693309" y="68999"/>
            <a:ext cx="660241" cy="660241"/>
          </a:xfrm>
          <a:prstGeom prst="rect">
            <a:avLst/>
          </a:prstGeom>
        </p:spPr>
      </p:pic>
    </p:spTree>
    <p:extLst>
      <p:ext uri="{BB962C8B-B14F-4D97-AF65-F5344CB8AC3E}">
        <p14:creationId xmlns:p14="http://schemas.microsoft.com/office/powerpoint/2010/main" val="293992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xmlns="" id="{3BE6014D-E967-62CB-37B1-AAB405E1D1DC}"/>
              </a:ext>
            </a:extLst>
          </p:cNvPr>
          <p:cNvGraphicFramePr>
            <a:graphicFrameLocks/>
          </p:cNvGraphicFramePr>
          <p:nvPr>
            <p:extLst>
              <p:ext uri="{D42A27DB-BD31-4B8C-83A1-F6EECF244321}">
                <p14:modId xmlns:p14="http://schemas.microsoft.com/office/powerpoint/2010/main" val="4073587710"/>
              </p:ext>
            </p:extLst>
          </p:nvPr>
        </p:nvGraphicFramePr>
        <p:xfrm>
          <a:off x="4703225" y="3490920"/>
          <a:ext cx="6787735" cy="3124358"/>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oup 20">
            <a:extLst>
              <a:ext uri="{FF2B5EF4-FFF2-40B4-BE49-F238E27FC236}">
                <a16:creationId xmlns:a16="http://schemas.microsoft.com/office/drawing/2014/main" xmlns="" id="{285905CB-BD3B-C330-2FAE-EC20921FD4B7}"/>
              </a:ext>
            </a:extLst>
          </p:cNvPr>
          <p:cNvGrpSpPr/>
          <p:nvPr/>
        </p:nvGrpSpPr>
        <p:grpSpPr>
          <a:xfrm>
            <a:off x="0" y="0"/>
            <a:ext cx="12192000" cy="787563"/>
            <a:chOff x="0" y="0"/>
            <a:chExt cx="12192000" cy="787563"/>
          </a:xfrm>
        </p:grpSpPr>
        <p:sp>
          <p:nvSpPr>
            <p:cNvPr id="2" name="TextBox 1">
              <a:extLst>
                <a:ext uri="{FF2B5EF4-FFF2-40B4-BE49-F238E27FC236}">
                  <a16:creationId xmlns:a16="http://schemas.microsoft.com/office/drawing/2014/main" xmlns="" id="{3D41C376-8863-1730-D1F7-208462B15ADB}"/>
                </a:ext>
              </a:extLst>
            </p:cNvPr>
            <p:cNvSpPr txBox="1"/>
            <p:nvPr/>
          </p:nvSpPr>
          <p:spPr>
            <a:xfrm>
              <a:off x="0" y="0"/>
              <a:ext cx="12192000" cy="786114"/>
            </a:xfrm>
            <a:prstGeom prst="rect">
              <a:avLst/>
            </a:prstGeom>
            <a:gradFill flip="none" rotWithShape="1">
              <a:gsLst>
                <a:gs pos="100000">
                  <a:srgbClr val="333F50"/>
                </a:gs>
                <a:gs pos="15000">
                  <a:srgbClr val="8295B0"/>
                </a:gs>
                <a:gs pos="50000">
                  <a:srgbClr val="46566E"/>
                </a:gs>
              </a:gsLst>
              <a:lin ang="10800000" scaled="1"/>
              <a:tileRect/>
            </a:gradFill>
          </p:spPr>
          <p:txBody>
            <a:bodyPr wrap="square" lIns="360000" tIns="36000" rIns="396000" anchor="ctr" anchorCtr="0">
              <a:noAutofit/>
            </a:bodyPr>
            <a:lstStyle/>
            <a:p>
              <a:pPr marL="95250" lvl="1" indent="0"/>
              <a:r>
                <a:rPr lang="es-ES" sz="2400" i="0" u="none" strike="noStrike" baseline="0" dirty="0">
                  <a:solidFill>
                    <a:schemeClr val="bg1"/>
                  </a:solidFill>
                </a:rPr>
                <a:t>ICG NEAMTWS </a:t>
              </a:r>
              <a:r>
                <a:rPr lang="es-ES" sz="2400" dirty="0">
                  <a:solidFill>
                    <a:schemeClr val="bg1"/>
                  </a:solidFill>
                </a:rPr>
                <a:t>TASK TEAM TSUNAMI READY			</a:t>
              </a:r>
              <a:r>
                <a:rPr lang="es-ES" sz="2400" b="1" dirty="0">
                  <a:solidFill>
                    <a:schemeClr val="bg1"/>
                  </a:solidFill>
                </a:rPr>
                <a:t>ACTIVITIES DEVELOPED</a:t>
              </a:r>
              <a:endParaRPr lang="es-ES" sz="2000" b="1" dirty="0">
                <a:solidFill>
                  <a:schemeClr val="bg1"/>
                </a:solidFill>
              </a:endParaRPr>
            </a:p>
          </p:txBody>
        </p:sp>
        <p:pic>
          <p:nvPicPr>
            <p:cNvPr id="5" name="Picture 4" descr="Shape&#10;&#10;Description automatically generated with low confidence">
              <a:extLst>
                <a:ext uri="{FF2B5EF4-FFF2-40B4-BE49-F238E27FC236}">
                  <a16:creationId xmlns:a16="http://schemas.microsoft.com/office/drawing/2014/main" xmlns="" id="{DEB61C51-9AEA-1823-0222-BD126B1E9C6C}"/>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grpSp>
      <p:sp>
        <p:nvSpPr>
          <p:cNvPr id="6" name="TextBox 5">
            <a:extLst>
              <a:ext uri="{FF2B5EF4-FFF2-40B4-BE49-F238E27FC236}">
                <a16:creationId xmlns:a16="http://schemas.microsoft.com/office/drawing/2014/main" xmlns="" id="{B65D1366-3836-7227-7FC5-E34907708C25}"/>
              </a:ext>
            </a:extLst>
          </p:cNvPr>
          <p:cNvSpPr txBox="1"/>
          <p:nvPr/>
        </p:nvSpPr>
        <p:spPr>
          <a:xfrm>
            <a:off x="833121" y="852541"/>
            <a:ext cx="7531060" cy="407035"/>
          </a:xfrm>
          <a:prstGeom prst="rect">
            <a:avLst/>
          </a:prstGeom>
          <a:noFill/>
        </p:spPr>
        <p:txBody>
          <a:bodyPr wrap="square">
            <a:spAutoFit/>
          </a:bodyPr>
          <a:lstStyle/>
          <a:p>
            <a:pPr>
              <a:lnSpc>
                <a:spcPct val="107000"/>
              </a:lnSpc>
              <a:spcAft>
                <a:spcPts val="300"/>
              </a:spcAft>
            </a:pPr>
            <a:r>
              <a:rPr lang="en-GB" sz="2000" b="1" dirty="0">
                <a:effectLst/>
                <a:ea typeface="Times New Roman" panose="02020603050405020304" pitchFamily="18" charset="0"/>
                <a:cs typeface="Times New Roman" panose="02020603050405020304" pitchFamily="18" charset="0"/>
              </a:rPr>
              <a:t>Task Team on Tsunami Ready: Plan of Action for 2022-2023</a:t>
            </a:r>
          </a:p>
        </p:txBody>
      </p:sp>
      <p:sp>
        <p:nvSpPr>
          <p:cNvPr id="14" name="TextBox 13">
            <a:extLst>
              <a:ext uri="{FF2B5EF4-FFF2-40B4-BE49-F238E27FC236}">
                <a16:creationId xmlns:a16="http://schemas.microsoft.com/office/drawing/2014/main" xmlns="" id="{E7BE6B26-9190-E6B6-A4DA-CF35A9550E41}"/>
              </a:ext>
            </a:extLst>
          </p:cNvPr>
          <p:cNvSpPr txBox="1"/>
          <p:nvPr/>
        </p:nvSpPr>
        <p:spPr>
          <a:xfrm>
            <a:off x="984665" y="3490920"/>
            <a:ext cx="3246669" cy="1013739"/>
          </a:xfrm>
          <a:prstGeom prst="rect">
            <a:avLst/>
          </a:prstGeom>
          <a:noFill/>
        </p:spPr>
        <p:txBody>
          <a:bodyPr wrap="square">
            <a:spAutoFit/>
          </a:bodyPr>
          <a:lstStyle/>
          <a:p>
            <a:pPr>
              <a:lnSpc>
                <a:spcPct val="107000"/>
              </a:lnSpc>
              <a:spcAft>
                <a:spcPts val="6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Initially, the TNCs were asked </a:t>
            </a:r>
            <a:r>
              <a:rPr lang="en-US" dirty="0">
                <a:latin typeface="Calibri" panose="020F0502020204030204" pitchFamily="34" charset="0"/>
                <a:cs typeface="Calibri" panose="020F0502020204030204" pitchFamily="34" charset="0"/>
              </a:rPr>
              <a:t>to propose members</a:t>
            </a:r>
          </a:p>
          <a:p>
            <a:pPr>
              <a:lnSpc>
                <a:spcPct val="107000"/>
              </a:lnSpc>
              <a:spcAft>
                <a:spcPts val="800"/>
              </a:spcAft>
            </a:pPr>
            <a:r>
              <a:rPr lang="en-US" sz="1600" dirty="0">
                <a:latin typeface="Calibri" panose="020F0502020204030204" pitchFamily="34" charset="0"/>
                <a:cs typeface="Calibri" panose="020F0502020204030204" pitchFamily="34" charset="0"/>
              </a:rPr>
              <a:t>(</a:t>
            </a:r>
            <a:r>
              <a:rPr lang="en-GB" sz="1600" dirty="0">
                <a:latin typeface="Calibri" panose="020F0502020204030204" pitchFamily="34" charset="0"/>
                <a:cs typeface="Calibri" panose="020F0502020204030204" pitchFamily="34" charset="0"/>
                <a:sym typeface="Fira Sans Extra Condensed Medium"/>
              </a:rPr>
              <a:t>IOC Circular Letter No </a:t>
            </a:r>
            <a:r>
              <a:rPr lang="en-GB" sz="1600" dirty="0">
                <a:solidFill>
                  <a:srgbClr val="434343"/>
                </a:solidFill>
                <a:latin typeface="+mj-lt"/>
                <a:ea typeface="Fira Sans Extra Condensed Medium"/>
                <a:cs typeface="Fira Sans Extra Condensed Medium"/>
                <a:sym typeface="Fira Sans Extra Condensed Medium"/>
                <a:hlinkClick r:id="rId4"/>
              </a:rPr>
              <a:t>2821</a:t>
            </a:r>
            <a:r>
              <a:rPr lang="en-GB" sz="1600" dirty="0">
                <a:solidFill>
                  <a:srgbClr val="434343"/>
                </a:solidFill>
                <a:latin typeface="+mj-lt"/>
                <a:ea typeface="Fira Sans Extra Condensed Medium"/>
                <a:cs typeface="Fira Sans Extra Condensed Medium"/>
                <a:sym typeface="Fira Sans Extra Condensed Medium"/>
              </a:rPr>
              <a:t>)</a:t>
            </a:r>
          </a:p>
        </p:txBody>
      </p:sp>
      <p:sp>
        <p:nvSpPr>
          <p:cNvPr id="15" name="TextBox 14">
            <a:extLst>
              <a:ext uri="{FF2B5EF4-FFF2-40B4-BE49-F238E27FC236}">
                <a16:creationId xmlns:a16="http://schemas.microsoft.com/office/drawing/2014/main" xmlns="" id="{A197818C-DFC8-2392-095A-797C13A3881B}"/>
              </a:ext>
            </a:extLst>
          </p:cNvPr>
          <p:cNvSpPr txBox="1"/>
          <p:nvPr/>
        </p:nvSpPr>
        <p:spPr>
          <a:xfrm>
            <a:off x="984665" y="5120737"/>
            <a:ext cx="2951800" cy="1077218"/>
          </a:xfrm>
          <a:prstGeom prst="rect">
            <a:avLst/>
          </a:prstGeom>
          <a:solidFill>
            <a:srgbClr val="FFC000"/>
          </a:solidFill>
        </p:spPr>
        <p:txBody>
          <a:bodyPr wrap="square" rtlCol="0">
            <a:spAutoFit/>
          </a:bodyPr>
          <a:lstStyle/>
          <a:p>
            <a:r>
              <a:rPr lang="en-US" sz="1600" b="1" dirty="0"/>
              <a:t>Membership</a:t>
            </a:r>
            <a:r>
              <a:rPr lang="en-US" sz="1600" dirty="0"/>
              <a:t> </a:t>
            </a:r>
            <a:r>
              <a:rPr lang="en-US" sz="1600" b="1" dirty="0"/>
              <a:t>mechanism</a:t>
            </a:r>
            <a:r>
              <a:rPr lang="en-US" sz="1600" dirty="0"/>
              <a:t> and </a:t>
            </a:r>
            <a:r>
              <a:rPr lang="en-US" sz="1600" b="1" dirty="0"/>
              <a:t>list</a:t>
            </a:r>
            <a:r>
              <a:rPr lang="en-US" sz="1600" dirty="0"/>
              <a:t> needs to be </a:t>
            </a:r>
            <a:r>
              <a:rPr lang="en-US" sz="1600" b="1" dirty="0"/>
              <a:t>updated</a:t>
            </a:r>
            <a:r>
              <a:rPr lang="en-US" sz="1600" dirty="0"/>
              <a:t> and cross-checked with the WG4 membership list.</a:t>
            </a:r>
            <a:endParaRPr lang="es-ES" sz="1600" dirty="0"/>
          </a:p>
        </p:txBody>
      </p:sp>
      <p:sp>
        <p:nvSpPr>
          <p:cNvPr id="22" name="TextBox 21">
            <a:extLst>
              <a:ext uri="{FF2B5EF4-FFF2-40B4-BE49-F238E27FC236}">
                <a16:creationId xmlns:a16="http://schemas.microsoft.com/office/drawing/2014/main" xmlns="" id="{EEF2CE26-176F-8458-F1E3-6E47FED1C556}"/>
              </a:ext>
            </a:extLst>
          </p:cNvPr>
          <p:cNvSpPr txBox="1"/>
          <p:nvPr/>
        </p:nvSpPr>
        <p:spPr>
          <a:xfrm>
            <a:off x="5011582" y="2955758"/>
            <a:ext cx="6007517" cy="369332"/>
          </a:xfrm>
          <a:prstGeom prst="rect">
            <a:avLst/>
          </a:prstGeom>
          <a:solidFill>
            <a:schemeClr val="tx2">
              <a:lumMod val="60000"/>
              <a:lumOff val="40000"/>
            </a:schemeClr>
          </a:solidFill>
        </p:spPr>
        <p:txBody>
          <a:bodyPr wrap="square">
            <a:spAutoFit/>
          </a:bodyPr>
          <a:lstStyle/>
          <a:p>
            <a:pPr algn="just">
              <a:spcAft>
                <a:spcPts val="1200"/>
              </a:spcAft>
              <a:tabLst>
                <a:tab pos="6751320" algn="l"/>
                <a:tab pos="6931025" algn="dec"/>
              </a:tabLst>
            </a:pPr>
            <a:r>
              <a:rPr lang="en-US" dirty="0">
                <a:solidFill>
                  <a:schemeClr val="bg1"/>
                </a:solidFill>
                <a:cs typeface="Arial" panose="020B0604020202020204" pitchFamily="34" charset="0"/>
              </a:rPr>
              <a:t>Total members of ICG/NEAMTWS </a:t>
            </a:r>
            <a:r>
              <a:rPr lang="en-US" b="1" dirty="0">
                <a:solidFill>
                  <a:schemeClr val="bg1"/>
                </a:solidFill>
                <a:cs typeface="Arial" panose="020B0604020202020204" pitchFamily="34" charset="0"/>
              </a:rPr>
              <a:t>TT-TR</a:t>
            </a:r>
            <a:r>
              <a:rPr lang="en-US" dirty="0">
                <a:solidFill>
                  <a:schemeClr val="bg1"/>
                </a:solidFill>
                <a:cs typeface="Arial" panose="020B0604020202020204" pitchFamily="34" charset="0"/>
              </a:rPr>
              <a:t> </a:t>
            </a:r>
            <a:r>
              <a:rPr lang="en-US" i="1" dirty="0">
                <a:solidFill>
                  <a:schemeClr val="bg1"/>
                </a:solidFill>
                <a:cs typeface="Arial" panose="020B0604020202020204" pitchFamily="34" charset="0"/>
              </a:rPr>
              <a:t>(April 2023)</a:t>
            </a:r>
            <a:r>
              <a:rPr lang="en-US" dirty="0">
                <a:solidFill>
                  <a:schemeClr val="bg1"/>
                </a:solidFill>
                <a:cs typeface="Arial" panose="020B0604020202020204" pitchFamily="34" charset="0"/>
              </a:rPr>
              <a:t> = 27</a:t>
            </a:r>
            <a:endParaRPr lang="es-ES" dirty="0">
              <a:solidFill>
                <a:schemeClr val="bg1"/>
              </a:solidFill>
            </a:endParaRPr>
          </a:p>
        </p:txBody>
      </p:sp>
      <p:graphicFrame>
        <p:nvGraphicFramePr>
          <p:cNvPr id="24" name="Table 23">
            <a:extLst>
              <a:ext uri="{FF2B5EF4-FFF2-40B4-BE49-F238E27FC236}">
                <a16:creationId xmlns:a16="http://schemas.microsoft.com/office/drawing/2014/main" xmlns="" id="{FFE55F1C-A67D-5298-6576-7F63CF1E0547}"/>
              </a:ext>
            </a:extLst>
          </p:cNvPr>
          <p:cNvGraphicFramePr>
            <a:graphicFrameLocks noGrp="1"/>
          </p:cNvGraphicFramePr>
          <p:nvPr>
            <p:extLst>
              <p:ext uri="{D42A27DB-BD31-4B8C-83A1-F6EECF244321}">
                <p14:modId xmlns:p14="http://schemas.microsoft.com/office/powerpoint/2010/main" val="3961959476"/>
              </p:ext>
            </p:extLst>
          </p:nvPr>
        </p:nvGraphicFramePr>
        <p:xfrm>
          <a:off x="984665" y="1610466"/>
          <a:ext cx="7437119" cy="817626"/>
        </p:xfrm>
        <a:graphic>
          <a:graphicData uri="http://schemas.openxmlformats.org/drawingml/2006/table">
            <a:tbl>
              <a:tblPr firstRow="1" firstCol="1" bandRow="1" bandCol="1"/>
              <a:tblGrid>
                <a:gridCol w="345439">
                  <a:extLst>
                    <a:ext uri="{9D8B030D-6E8A-4147-A177-3AD203B41FA5}">
                      <a16:colId xmlns:a16="http://schemas.microsoft.com/office/drawing/2014/main" xmlns="" val="1878785007"/>
                    </a:ext>
                  </a:extLst>
                </a:gridCol>
                <a:gridCol w="2875280">
                  <a:extLst>
                    <a:ext uri="{9D8B030D-6E8A-4147-A177-3AD203B41FA5}">
                      <a16:colId xmlns:a16="http://schemas.microsoft.com/office/drawing/2014/main" xmlns="" val="62822219"/>
                    </a:ext>
                  </a:extLst>
                </a:gridCol>
                <a:gridCol w="4216400">
                  <a:extLst>
                    <a:ext uri="{9D8B030D-6E8A-4147-A177-3AD203B41FA5}">
                      <a16:colId xmlns:a16="http://schemas.microsoft.com/office/drawing/2014/main" xmlns="" val="2394546975"/>
                    </a:ext>
                  </a:extLst>
                </a:gridCol>
              </a:tblGrid>
              <a:tr h="0">
                <a:tc gridSpan="2">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hMerge="1">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Activity</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extLst>
                  <a:ext uri="{0D108BD9-81ED-4DB2-BD59-A6C34878D82A}">
                    <a16:rowId xmlns:a16="http://schemas.microsoft.com/office/drawing/2014/main" xmlns="" val="3469733931"/>
                  </a:ext>
                </a:extLst>
              </a:tr>
              <a:tr h="568325">
                <a:tc>
                  <a:txBody>
                    <a:bodyPr/>
                    <a:lstStyle/>
                    <a:p>
                      <a:pPr algn="ctr">
                        <a:lnSpc>
                          <a:spcPct val="107000"/>
                        </a:lnSpc>
                        <a:spcAft>
                          <a:spcPts val="800"/>
                        </a:spcAft>
                      </a:pPr>
                      <a:r>
                        <a:rPr lang="es-ES" sz="1600" dirty="0">
                          <a:effectLst/>
                          <a:latin typeface="Calibri" panose="020F0502020204030204" pitchFamily="34"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Membership</a:t>
                      </a:r>
                      <a:r>
                        <a:rPr lang="en-GB" sz="1600" dirty="0">
                          <a:effectLst/>
                          <a:latin typeface="Calibri" panose="020F0502020204030204" pitchFamily="34" charset="0"/>
                          <a:ea typeface="Times New Roman" panose="02020603050405020304" pitchFamily="18" charset="0"/>
                          <a:cs typeface="Calibri" panose="020F0502020204030204" pitchFamily="34" charset="0"/>
                        </a:rPr>
                        <a:t> of Tsunami Ready Task Team. </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Times New Roman" panose="02020603050405020304" pitchFamily="18" charset="0"/>
                          <a:cs typeface="Calibri" panose="020F0502020204030204" pitchFamily="34" charset="0"/>
                        </a:rPr>
                        <a:t>Confirm membership of the Task Team by former members of TR Group.</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0293394"/>
                  </a:ext>
                </a:extLst>
              </a:tr>
            </a:tbl>
          </a:graphicData>
        </a:graphic>
      </p:graphicFrame>
    </p:spTree>
    <p:extLst>
      <p:ext uri="{BB962C8B-B14F-4D97-AF65-F5344CB8AC3E}">
        <p14:creationId xmlns:p14="http://schemas.microsoft.com/office/powerpoint/2010/main" val="4240165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F7AB9383-615C-EE78-1552-DABD3B8F5982}"/>
              </a:ext>
            </a:extLst>
          </p:cNvPr>
          <p:cNvSpPr/>
          <p:nvPr/>
        </p:nvSpPr>
        <p:spPr>
          <a:xfrm>
            <a:off x="7032861" y="6246760"/>
            <a:ext cx="752113" cy="3685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angle 11">
            <a:extLst>
              <a:ext uri="{FF2B5EF4-FFF2-40B4-BE49-F238E27FC236}">
                <a16:creationId xmlns:a16="http://schemas.microsoft.com/office/drawing/2014/main" xmlns="" id="{41A19FEC-2DC4-A741-50D3-9EBB20663EE2}"/>
              </a:ext>
            </a:extLst>
          </p:cNvPr>
          <p:cNvSpPr/>
          <p:nvPr/>
        </p:nvSpPr>
        <p:spPr>
          <a:xfrm>
            <a:off x="7861037" y="6249838"/>
            <a:ext cx="752113" cy="3685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angle 7">
            <a:extLst>
              <a:ext uri="{FF2B5EF4-FFF2-40B4-BE49-F238E27FC236}">
                <a16:creationId xmlns:a16="http://schemas.microsoft.com/office/drawing/2014/main" xmlns="" id="{701A6262-3C59-C19F-3776-9AD86E35F564}"/>
              </a:ext>
            </a:extLst>
          </p:cNvPr>
          <p:cNvSpPr/>
          <p:nvPr/>
        </p:nvSpPr>
        <p:spPr>
          <a:xfrm>
            <a:off x="6189445" y="6246760"/>
            <a:ext cx="752113" cy="3685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angle 13">
            <a:extLst>
              <a:ext uri="{FF2B5EF4-FFF2-40B4-BE49-F238E27FC236}">
                <a16:creationId xmlns:a16="http://schemas.microsoft.com/office/drawing/2014/main" xmlns="" id="{7740B611-5AA8-7C23-2B0D-AB62B4EF1519}"/>
              </a:ext>
            </a:extLst>
          </p:cNvPr>
          <p:cNvSpPr/>
          <p:nvPr/>
        </p:nvSpPr>
        <p:spPr>
          <a:xfrm>
            <a:off x="5262744" y="6246760"/>
            <a:ext cx="752113" cy="368518"/>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angle 15">
            <a:extLst>
              <a:ext uri="{FF2B5EF4-FFF2-40B4-BE49-F238E27FC236}">
                <a16:creationId xmlns:a16="http://schemas.microsoft.com/office/drawing/2014/main" xmlns="" id="{23C5B7BC-834F-29B9-FD7E-BEB97E759520}"/>
              </a:ext>
            </a:extLst>
          </p:cNvPr>
          <p:cNvSpPr/>
          <p:nvPr/>
        </p:nvSpPr>
        <p:spPr>
          <a:xfrm>
            <a:off x="10545944" y="6246760"/>
            <a:ext cx="752113" cy="368518"/>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0" name="Table 9">
            <a:extLst>
              <a:ext uri="{FF2B5EF4-FFF2-40B4-BE49-F238E27FC236}">
                <a16:creationId xmlns:a16="http://schemas.microsoft.com/office/drawing/2014/main" xmlns="" id="{2E1FF383-AE3E-B8EF-92C8-066292B81913}"/>
              </a:ext>
            </a:extLst>
          </p:cNvPr>
          <p:cNvGraphicFramePr>
            <a:graphicFrameLocks noGrp="1"/>
          </p:cNvGraphicFramePr>
          <p:nvPr>
            <p:extLst>
              <p:ext uri="{D42A27DB-BD31-4B8C-83A1-F6EECF244321}">
                <p14:modId xmlns:p14="http://schemas.microsoft.com/office/powerpoint/2010/main" val="1597657839"/>
              </p:ext>
            </p:extLst>
          </p:nvPr>
        </p:nvGraphicFramePr>
        <p:xfrm>
          <a:off x="984665" y="2876579"/>
          <a:ext cx="3270104" cy="3554440"/>
        </p:xfrm>
        <a:graphic>
          <a:graphicData uri="http://schemas.openxmlformats.org/drawingml/2006/table">
            <a:tbl>
              <a:tblPr>
                <a:tableStyleId>{5C22544A-7EE6-4342-B048-85BDC9FD1C3A}</a:tableStyleId>
              </a:tblPr>
              <a:tblGrid>
                <a:gridCol w="874145">
                  <a:extLst>
                    <a:ext uri="{9D8B030D-6E8A-4147-A177-3AD203B41FA5}">
                      <a16:colId xmlns:a16="http://schemas.microsoft.com/office/drawing/2014/main" xmlns="" val="3444627322"/>
                    </a:ext>
                  </a:extLst>
                </a:gridCol>
                <a:gridCol w="1377387">
                  <a:extLst>
                    <a:ext uri="{9D8B030D-6E8A-4147-A177-3AD203B41FA5}">
                      <a16:colId xmlns:a16="http://schemas.microsoft.com/office/drawing/2014/main" xmlns="" val="1604911297"/>
                    </a:ext>
                  </a:extLst>
                </a:gridCol>
                <a:gridCol w="1018572">
                  <a:extLst>
                    <a:ext uri="{9D8B030D-6E8A-4147-A177-3AD203B41FA5}">
                      <a16:colId xmlns:a16="http://schemas.microsoft.com/office/drawing/2014/main" xmlns="" val="1842389632"/>
                    </a:ext>
                  </a:extLst>
                </a:gridCol>
              </a:tblGrid>
              <a:tr h="306041">
                <a:tc>
                  <a:txBody>
                    <a:bodyPr/>
                    <a:lstStyle/>
                    <a:p>
                      <a:pPr algn="ctr" fontAlgn="b"/>
                      <a:r>
                        <a:rPr lang="en-GB" sz="1600" b="0" i="0" u="none" strike="noStrike" noProof="0" dirty="0">
                          <a:solidFill>
                            <a:schemeClr val="bg1"/>
                          </a:solidFill>
                          <a:effectLst/>
                          <a:latin typeface="Calibri" panose="020F0502020204030204" pitchFamily="34" charset="0"/>
                        </a:rPr>
                        <a:t>Country</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u="none" strike="noStrike" noProof="0" dirty="0">
                          <a:solidFill>
                            <a:schemeClr val="bg1"/>
                          </a:solidFill>
                          <a:effectLst/>
                        </a:rPr>
                        <a:t>TT-TR member</a:t>
                      </a:r>
                      <a:endParaRPr lang="en-GB" sz="1600" b="0" i="0" u="none" strike="noStrike" noProof="0" dirty="0">
                        <a:solidFill>
                          <a:schemeClr val="bg1"/>
                        </a:solidFill>
                        <a:effectLst/>
                        <a:latin typeface="Calibri" panose="020F0502020204030204" pitchFamily="34" charset="0"/>
                      </a:endParaRP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i="0" u="none" strike="noStrike" noProof="0" dirty="0">
                          <a:solidFill>
                            <a:schemeClr val="bg1"/>
                          </a:solidFill>
                          <a:effectLst/>
                          <a:latin typeface="Calibri" panose="020F0502020204030204" pitchFamily="34" charset="0"/>
                        </a:rPr>
                        <a:t>TRRP in progress</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8497B0"/>
                    </a:solidFill>
                  </a:tcPr>
                </a:tc>
                <a:extLst>
                  <a:ext uri="{0D108BD9-81ED-4DB2-BD59-A6C34878D82A}">
                    <a16:rowId xmlns:a16="http://schemas.microsoft.com/office/drawing/2014/main" xmlns="" val="1258823738"/>
                  </a:ext>
                </a:extLst>
              </a:tr>
              <a:tr h="306041">
                <a:tc>
                  <a:txBody>
                    <a:bodyPr/>
                    <a:lstStyle/>
                    <a:p>
                      <a:pPr algn="ctr" fontAlgn="b"/>
                      <a:r>
                        <a:rPr lang="es-ES" sz="1600" u="none" strike="noStrike" dirty="0" err="1">
                          <a:effectLst/>
                        </a:rPr>
                        <a:t>Italy</a:t>
                      </a:r>
                      <a:endParaRPr lang="es-ES" sz="1600" b="0" i="0" u="none" strike="noStrike" dirty="0">
                        <a:solidFill>
                          <a:srgbClr val="000000"/>
                        </a:solidFill>
                        <a:effectLst/>
                        <a:latin typeface="Calibri" panose="020F0502020204030204" pitchFamily="34" charset="0"/>
                      </a:endParaRPr>
                    </a:p>
                  </a:txBody>
                  <a:tcPr marL="9525" marR="9525" marT="9525"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800" b="0" i="0" u="none" strike="noStrike" noProof="0" dirty="0">
                          <a:solidFill>
                            <a:schemeClr val="accent6"/>
                          </a:solidFill>
                          <a:effectLst/>
                          <a:latin typeface="Calibri" panose="020F0502020204030204" pitchFamily="34" charset="0"/>
                          <a:sym typeface="Wingdings" panose="05000000000000000000" pitchFamily="2" charset="2"/>
                        </a:rPr>
                        <a:t></a:t>
                      </a:r>
                      <a:endParaRPr lang="en-GB" sz="1800" b="0" i="0" u="none" strike="noStrike" noProof="0" dirty="0">
                        <a:solidFill>
                          <a:schemeClr val="accent6"/>
                        </a:solidFill>
                        <a:effectLst/>
                        <a:latin typeface="Calibri" panose="020F0502020204030204" pitchFamily="34" charset="0"/>
                      </a:endParaRP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800" b="0" i="0" u="none" strike="noStrike" noProof="0" dirty="0">
                          <a:solidFill>
                            <a:schemeClr val="accent6"/>
                          </a:solidFill>
                          <a:effectLst/>
                          <a:latin typeface="Calibri" panose="020F0502020204030204" pitchFamily="34" charset="0"/>
                          <a:sym typeface="Wingdings" panose="05000000000000000000" pitchFamily="2" charset="2"/>
                        </a:rPr>
                        <a:t></a:t>
                      </a:r>
                      <a:endParaRPr lang="en-GB" sz="1800" b="0" i="0" u="none" strike="noStrike" noProof="0" dirty="0">
                        <a:solidFill>
                          <a:schemeClr val="accent6"/>
                        </a:solidFill>
                        <a:effectLst/>
                        <a:latin typeface="Calibri" panose="020F0502020204030204" pitchFamily="34" charset="0"/>
                      </a:endParaRP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67759477"/>
                  </a:ext>
                </a:extLst>
              </a:tr>
              <a:tr h="306041">
                <a:tc>
                  <a:txBody>
                    <a:bodyPr/>
                    <a:lstStyle/>
                    <a:p>
                      <a:pPr algn="ctr" fontAlgn="b"/>
                      <a:r>
                        <a:rPr lang="es-ES" sz="1600" u="none" strike="noStrike" dirty="0">
                          <a:effectLst/>
                        </a:rPr>
                        <a:t>Spain</a:t>
                      </a:r>
                      <a:endParaRPr lang="es-ES" sz="1600" b="0" i="0" u="none" strike="noStrike" dirty="0">
                        <a:solidFill>
                          <a:srgbClr val="000000"/>
                        </a:solidFill>
                        <a:effectLst/>
                        <a:latin typeface="Calibri" panose="020F0502020204030204" pitchFamily="34" charset="0"/>
                      </a:endParaRPr>
                    </a:p>
                  </a:txBody>
                  <a:tcPr marL="9525" marR="9525" marT="9525"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i="0" u="none" strike="noStrike" noProof="0" dirty="0">
                          <a:solidFill>
                            <a:schemeClr val="accent6"/>
                          </a:solidFill>
                          <a:effectLst/>
                          <a:latin typeface="Calibri" panose="020F0502020204030204" pitchFamily="34" charset="0"/>
                          <a:sym typeface="Wingdings" panose="05000000000000000000" pitchFamily="2" charset="2"/>
                        </a:rPr>
                        <a:t></a:t>
                      </a:r>
                      <a:endParaRPr lang="en-GB" sz="1600" b="0" i="0" u="none" strike="noStrike" noProof="0" dirty="0">
                        <a:solidFill>
                          <a:schemeClr val="accent6"/>
                        </a:solidFill>
                        <a:effectLst/>
                        <a:latin typeface="Calibri" panose="020F0502020204030204" pitchFamily="34" charset="0"/>
                      </a:endParaRP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i="0" u="none" strike="noStrike" noProof="0" dirty="0">
                          <a:solidFill>
                            <a:schemeClr val="accent6"/>
                          </a:solidFill>
                          <a:effectLst/>
                          <a:latin typeface="Calibri" panose="020F0502020204030204" pitchFamily="34" charset="0"/>
                          <a:sym typeface="Wingdings" panose="05000000000000000000" pitchFamily="2" charset="2"/>
                        </a:rPr>
                        <a:t></a:t>
                      </a:r>
                      <a:endParaRPr lang="en-GB" sz="1600" b="0" i="0" u="none" strike="noStrike" noProof="0" dirty="0">
                        <a:solidFill>
                          <a:schemeClr val="accent6"/>
                        </a:solidFill>
                        <a:effectLst/>
                        <a:latin typeface="Calibri" panose="020F0502020204030204" pitchFamily="34" charset="0"/>
                      </a:endParaRP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30867771"/>
                  </a:ext>
                </a:extLst>
              </a:tr>
              <a:tr h="306041">
                <a:tc>
                  <a:txBody>
                    <a:bodyPr/>
                    <a:lstStyle/>
                    <a:p>
                      <a:pPr algn="ctr" fontAlgn="b"/>
                      <a:r>
                        <a:rPr lang="es-ES" sz="1600" u="none" strike="noStrike" dirty="0" err="1">
                          <a:effectLst/>
                        </a:rPr>
                        <a:t>Greece</a:t>
                      </a:r>
                      <a:endParaRPr lang="es-ES" sz="1600" b="0" i="0" u="none" strike="noStrike" dirty="0">
                        <a:solidFill>
                          <a:srgbClr val="000000"/>
                        </a:solidFill>
                        <a:effectLst/>
                        <a:latin typeface="Calibri" panose="020F0502020204030204" pitchFamily="34" charset="0"/>
                      </a:endParaRPr>
                    </a:p>
                  </a:txBody>
                  <a:tcPr marL="9525" marR="9525" marT="9525"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i="0" u="none" strike="noStrike" noProof="0" dirty="0">
                          <a:solidFill>
                            <a:schemeClr val="accent6"/>
                          </a:solidFill>
                          <a:effectLst/>
                          <a:latin typeface="Calibri" panose="020F0502020204030204" pitchFamily="34" charset="0"/>
                          <a:sym typeface="Wingdings" panose="05000000000000000000" pitchFamily="2" charset="2"/>
                        </a:rPr>
                        <a:t></a:t>
                      </a:r>
                      <a:endParaRPr lang="en-GB" sz="1600" b="0" i="0" u="none" strike="noStrike" noProof="0" dirty="0">
                        <a:solidFill>
                          <a:srgbClr val="000000"/>
                        </a:solidFill>
                        <a:effectLst/>
                        <a:latin typeface="Calibri" panose="020F0502020204030204" pitchFamily="34" charset="0"/>
                      </a:endParaRP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i="0" u="none" strike="noStrike" noProof="0" dirty="0">
                          <a:solidFill>
                            <a:schemeClr val="accent6"/>
                          </a:solidFill>
                          <a:effectLst/>
                          <a:latin typeface="Calibri" panose="020F0502020204030204" pitchFamily="34" charset="0"/>
                          <a:sym typeface="Wingdings" panose="05000000000000000000" pitchFamily="2" charset="2"/>
                        </a:rPr>
                        <a:t></a:t>
                      </a:r>
                      <a:endParaRPr lang="en-GB" sz="1600" b="0" i="0" u="none" strike="noStrike" noProof="0" dirty="0">
                        <a:solidFill>
                          <a:srgbClr val="000000"/>
                        </a:solidFill>
                        <a:effectLst/>
                        <a:latin typeface="Calibri" panose="020F0502020204030204" pitchFamily="34" charset="0"/>
                      </a:endParaRP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42447813"/>
                  </a:ext>
                </a:extLst>
              </a:tr>
              <a:tr h="306041">
                <a:tc>
                  <a:txBody>
                    <a:bodyPr/>
                    <a:lstStyle/>
                    <a:p>
                      <a:pPr algn="ctr" fontAlgn="b"/>
                      <a:r>
                        <a:rPr lang="es-ES" sz="1600" u="none" strike="noStrike" dirty="0" err="1">
                          <a:effectLst/>
                        </a:rPr>
                        <a:t>Turkey</a:t>
                      </a:r>
                      <a:endParaRPr lang="es-ES" sz="1600" b="0" i="0" u="none" strike="noStrike" dirty="0">
                        <a:solidFill>
                          <a:srgbClr val="000000"/>
                        </a:solidFill>
                        <a:effectLst/>
                        <a:latin typeface="Calibri" panose="020F0502020204030204" pitchFamily="34" charset="0"/>
                      </a:endParaRPr>
                    </a:p>
                  </a:txBody>
                  <a:tcPr marL="9525" marR="9525" marT="9525"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i="0" u="none" strike="noStrike" noProof="0" dirty="0">
                          <a:solidFill>
                            <a:schemeClr val="accent6"/>
                          </a:solidFill>
                          <a:effectLst/>
                          <a:latin typeface="Calibri" panose="020F0502020204030204" pitchFamily="34" charset="0"/>
                          <a:sym typeface="Wingdings" panose="05000000000000000000" pitchFamily="2" charset="2"/>
                        </a:rPr>
                        <a:t></a:t>
                      </a:r>
                      <a:endParaRPr lang="en-GB" sz="1600" b="0" i="0" u="none" strike="noStrike" noProof="0" dirty="0">
                        <a:solidFill>
                          <a:srgbClr val="000000"/>
                        </a:solidFill>
                        <a:effectLst/>
                        <a:latin typeface="Calibri" panose="020F0502020204030204" pitchFamily="34" charset="0"/>
                      </a:endParaRP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i="0" u="none" strike="noStrike" noProof="0" dirty="0">
                          <a:solidFill>
                            <a:schemeClr val="accent6"/>
                          </a:solidFill>
                          <a:effectLst/>
                          <a:latin typeface="Calibri" panose="020F0502020204030204" pitchFamily="34" charset="0"/>
                          <a:sym typeface="Wingdings" panose="05000000000000000000" pitchFamily="2" charset="2"/>
                        </a:rPr>
                        <a:t></a:t>
                      </a:r>
                      <a:endParaRPr lang="en-GB" sz="1600" b="0" i="0" u="none" strike="noStrike" noProof="0" dirty="0">
                        <a:solidFill>
                          <a:srgbClr val="000000"/>
                        </a:solidFill>
                        <a:effectLst/>
                        <a:latin typeface="Calibri" panose="020F0502020204030204" pitchFamily="34" charset="0"/>
                      </a:endParaRP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91878365"/>
                  </a:ext>
                </a:extLst>
              </a:tr>
              <a:tr h="306041">
                <a:tc>
                  <a:txBody>
                    <a:bodyPr/>
                    <a:lstStyle/>
                    <a:p>
                      <a:pPr algn="ctr" fontAlgn="b"/>
                      <a:r>
                        <a:rPr lang="es-ES" sz="1600" u="none" strike="noStrike" dirty="0">
                          <a:effectLst/>
                        </a:rPr>
                        <a:t>Israel</a:t>
                      </a:r>
                      <a:endParaRPr lang="es-ES" sz="1600" b="0" i="0" u="none" strike="noStrike" dirty="0">
                        <a:solidFill>
                          <a:srgbClr val="000000"/>
                        </a:solidFill>
                        <a:effectLst/>
                        <a:latin typeface="Calibri" panose="020F0502020204030204" pitchFamily="34" charset="0"/>
                      </a:endParaRPr>
                    </a:p>
                  </a:txBody>
                  <a:tcPr marL="9525" marR="9525" marT="9525"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i="0" u="none" strike="noStrike" noProof="0" dirty="0">
                          <a:solidFill>
                            <a:schemeClr val="accent6"/>
                          </a:solidFill>
                          <a:effectLst/>
                          <a:latin typeface="Calibri" panose="020F0502020204030204" pitchFamily="34" charset="0"/>
                          <a:sym typeface="Wingdings" panose="05000000000000000000" pitchFamily="2" charset="2"/>
                        </a:rPr>
                        <a:t></a:t>
                      </a:r>
                      <a:endParaRPr lang="en-GB" sz="1600" b="0" i="0" u="none" strike="noStrike" noProof="0" dirty="0">
                        <a:solidFill>
                          <a:srgbClr val="000000"/>
                        </a:solidFill>
                        <a:effectLst/>
                        <a:latin typeface="Calibri" panose="020F0502020204030204" pitchFamily="34" charset="0"/>
                      </a:endParaRP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1600" b="0" i="0" u="none" strike="noStrike" noProof="0" dirty="0">
                        <a:solidFill>
                          <a:srgbClr val="000000"/>
                        </a:solidFill>
                        <a:effectLst/>
                        <a:latin typeface="Calibri" panose="020F0502020204030204" pitchFamily="34" charset="0"/>
                      </a:endParaRP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93411004"/>
                  </a:ext>
                </a:extLst>
              </a:tr>
              <a:tr h="306041">
                <a:tc>
                  <a:txBody>
                    <a:bodyPr/>
                    <a:lstStyle/>
                    <a:p>
                      <a:pPr algn="ctr" fontAlgn="b"/>
                      <a:r>
                        <a:rPr lang="es-ES" sz="1600" u="none" strike="noStrike" dirty="0">
                          <a:effectLst/>
                        </a:rPr>
                        <a:t>Lebanon</a:t>
                      </a:r>
                      <a:endParaRPr lang="es-ES" sz="1600" b="0" i="0" u="none" strike="noStrike" dirty="0">
                        <a:solidFill>
                          <a:srgbClr val="000000"/>
                        </a:solidFill>
                        <a:effectLst/>
                        <a:latin typeface="Calibri" panose="020F0502020204030204" pitchFamily="34" charset="0"/>
                      </a:endParaRPr>
                    </a:p>
                  </a:txBody>
                  <a:tcPr marL="9525" marR="9525" marT="9525"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i="0" u="none" strike="noStrike" noProof="0" dirty="0">
                          <a:solidFill>
                            <a:schemeClr val="accent6"/>
                          </a:solidFill>
                          <a:effectLst/>
                          <a:latin typeface="Calibri" panose="020F0502020204030204" pitchFamily="34" charset="0"/>
                          <a:sym typeface="Wingdings" panose="05000000000000000000" pitchFamily="2" charset="2"/>
                        </a:rPr>
                        <a:t></a:t>
                      </a:r>
                      <a:endParaRPr lang="en-GB" sz="1600" b="0" i="0" u="none" strike="noStrike" noProof="0" dirty="0">
                        <a:solidFill>
                          <a:srgbClr val="000000"/>
                        </a:solidFill>
                        <a:effectLst/>
                        <a:latin typeface="Calibri" panose="020F0502020204030204" pitchFamily="34" charset="0"/>
                      </a:endParaRP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1600" b="0" i="0" u="none" strike="noStrike" noProof="0" dirty="0">
                        <a:solidFill>
                          <a:srgbClr val="000000"/>
                        </a:solidFill>
                        <a:effectLst/>
                        <a:latin typeface="Calibri" panose="020F0502020204030204" pitchFamily="34" charset="0"/>
                      </a:endParaRP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170783776"/>
                  </a:ext>
                </a:extLst>
              </a:tr>
              <a:tr h="306041">
                <a:tc>
                  <a:txBody>
                    <a:bodyPr/>
                    <a:lstStyle/>
                    <a:p>
                      <a:pPr algn="ctr" fontAlgn="b"/>
                      <a:r>
                        <a:rPr lang="es-ES" sz="1600" u="none" strike="noStrike" dirty="0">
                          <a:effectLst/>
                        </a:rPr>
                        <a:t>France</a:t>
                      </a:r>
                      <a:endParaRPr lang="es-ES" sz="1600" b="0" i="0" u="none" strike="noStrike" dirty="0">
                        <a:solidFill>
                          <a:srgbClr val="000000"/>
                        </a:solidFill>
                        <a:effectLst/>
                        <a:latin typeface="Calibri" panose="020F0502020204030204" pitchFamily="34" charset="0"/>
                      </a:endParaRPr>
                    </a:p>
                  </a:txBody>
                  <a:tcPr marL="9525" marR="9525" marT="9525"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i="0" u="none" strike="noStrike" noProof="0" dirty="0">
                          <a:solidFill>
                            <a:schemeClr val="accent6"/>
                          </a:solidFill>
                          <a:effectLst/>
                          <a:latin typeface="Calibri" panose="020F0502020204030204" pitchFamily="34" charset="0"/>
                          <a:sym typeface="Wingdings" panose="05000000000000000000" pitchFamily="2" charset="2"/>
                        </a:rPr>
                        <a:t></a:t>
                      </a:r>
                      <a:endParaRPr lang="en-GB" sz="1600" b="0" i="0" u="none" strike="noStrike" noProof="0" dirty="0">
                        <a:solidFill>
                          <a:srgbClr val="000000"/>
                        </a:solidFill>
                        <a:effectLst/>
                        <a:latin typeface="Calibri" panose="020F0502020204030204" pitchFamily="34" charset="0"/>
                      </a:endParaRP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i="0" u="none" strike="noStrike" noProof="0" dirty="0">
                          <a:solidFill>
                            <a:schemeClr val="accent6"/>
                          </a:solidFill>
                          <a:effectLst/>
                          <a:latin typeface="Calibri" panose="020F0502020204030204" pitchFamily="34" charset="0"/>
                          <a:sym typeface="Wingdings" panose="05000000000000000000" pitchFamily="2" charset="2"/>
                        </a:rPr>
                        <a:t></a:t>
                      </a:r>
                      <a:endParaRPr lang="en-GB" sz="1600" b="0" i="0" u="none" strike="noStrike" noProof="0" dirty="0">
                        <a:solidFill>
                          <a:srgbClr val="000000"/>
                        </a:solidFill>
                        <a:effectLst/>
                        <a:latin typeface="Calibri" panose="020F0502020204030204" pitchFamily="34" charset="0"/>
                      </a:endParaRP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26573093"/>
                  </a:ext>
                </a:extLst>
              </a:tr>
              <a:tr h="3060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u="none" strike="noStrike" noProof="0" dirty="0">
                          <a:effectLst/>
                        </a:rPr>
                        <a:t>Cyprus</a:t>
                      </a:r>
                      <a:endParaRPr lang="en-GB" sz="1600" b="0" i="0" u="none" strike="noStrike" noProof="0" dirty="0">
                        <a:solidFill>
                          <a:srgbClr val="000000"/>
                        </a:solidFill>
                        <a:effectLst/>
                        <a:latin typeface="Calibri" panose="020F0502020204030204" pitchFamily="34" charset="0"/>
                      </a:endParaRP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1600" b="0" i="0" u="none" strike="noStrike" noProof="0" dirty="0">
                        <a:solidFill>
                          <a:srgbClr val="000000"/>
                        </a:solidFill>
                        <a:effectLst/>
                        <a:latin typeface="Calibri" panose="020F0502020204030204" pitchFamily="34" charset="0"/>
                      </a:endParaRP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i="0" u="none" strike="noStrike" noProof="0" dirty="0">
                          <a:solidFill>
                            <a:schemeClr val="accent6"/>
                          </a:solidFill>
                          <a:effectLst/>
                          <a:latin typeface="Calibri" panose="020F0502020204030204" pitchFamily="34" charset="0"/>
                          <a:sym typeface="Wingdings" panose="05000000000000000000" pitchFamily="2" charset="2"/>
                        </a:rPr>
                        <a:t></a:t>
                      </a:r>
                      <a:endParaRPr lang="en-GB" sz="1600" b="0" i="0" u="none" strike="noStrike" noProof="0" dirty="0">
                        <a:solidFill>
                          <a:srgbClr val="000000"/>
                        </a:solidFill>
                        <a:effectLst/>
                        <a:latin typeface="Calibri" panose="020F0502020204030204" pitchFamily="34" charset="0"/>
                      </a:endParaRP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77771427"/>
                  </a:ext>
                </a:extLst>
              </a:tr>
              <a:tr h="3060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u="none" strike="noStrike" noProof="0" dirty="0">
                          <a:effectLst/>
                        </a:rPr>
                        <a:t>Egypt</a:t>
                      </a:r>
                      <a:endParaRPr lang="en-GB" sz="1600" b="0" i="0" u="none" strike="noStrike" noProof="0" dirty="0">
                        <a:solidFill>
                          <a:srgbClr val="000000"/>
                        </a:solidFill>
                        <a:effectLst/>
                        <a:latin typeface="Calibri" panose="020F0502020204030204" pitchFamily="34" charset="0"/>
                      </a:endParaRP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1600" b="0" i="0" u="none" strike="noStrike" noProof="0" dirty="0">
                        <a:solidFill>
                          <a:srgbClr val="000000"/>
                        </a:solidFill>
                        <a:effectLst/>
                        <a:latin typeface="Calibri" panose="020F0502020204030204" pitchFamily="34" charset="0"/>
                      </a:endParaRP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i="0" u="none" strike="noStrike" noProof="0" dirty="0">
                          <a:solidFill>
                            <a:schemeClr val="accent6"/>
                          </a:solidFill>
                          <a:effectLst/>
                          <a:latin typeface="Calibri" panose="020F0502020204030204" pitchFamily="34" charset="0"/>
                          <a:sym typeface="Wingdings" panose="05000000000000000000" pitchFamily="2" charset="2"/>
                        </a:rPr>
                        <a:t></a:t>
                      </a:r>
                      <a:endParaRPr lang="en-GB" sz="1600" b="0" i="0" u="none" strike="noStrike" noProof="0" dirty="0">
                        <a:solidFill>
                          <a:srgbClr val="000000"/>
                        </a:solidFill>
                        <a:effectLst/>
                        <a:latin typeface="Calibri" panose="020F0502020204030204" pitchFamily="34" charset="0"/>
                      </a:endParaRP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25259471"/>
                  </a:ext>
                </a:extLst>
              </a:tr>
              <a:tr h="3060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u="none" strike="noStrike" noProof="0" dirty="0">
                          <a:effectLst/>
                        </a:rPr>
                        <a:t>Morocco</a:t>
                      </a:r>
                      <a:endParaRPr lang="en-GB" sz="1600" b="0" i="0" u="none" strike="noStrike" noProof="0" dirty="0">
                        <a:solidFill>
                          <a:srgbClr val="000000"/>
                        </a:solidFill>
                        <a:effectLst/>
                        <a:latin typeface="Calibri" panose="020F0502020204030204" pitchFamily="34" charset="0"/>
                      </a:endParaRP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1600" b="0" i="0" u="none" strike="noStrike" noProof="0" dirty="0">
                        <a:solidFill>
                          <a:srgbClr val="000000"/>
                        </a:solidFill>
                        <a:effectLst/>
                        <a:latin typeface="Calibri" panose="020F0502020204030204" pitchFamily="34" charset="0"/>
                      </a:endParaRP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i="0" u="none" strike="noStrike" noProof="0" dirty="0">
                          <a:solidFill>
                            <a:schemeClr val="accent6"/>
                          </a:solidFill>
                          <a:effectLst/>
                          <a:latin typeface="Calibri" panose="020F0502020204030204" pitchFamily="34" charset="0"/>
                          <a:sym typeface="Wingdings" panose="05000000000000000000" pitchFamily="2" charset="2"/>
                        </a:rPr>
                        <a:t></a:t>
                      </a:r>
                      <a:endParaRPr lang="en-GB" sz="1600" b="0" i="0" u="none" strike="noStrike" noProof="0" dirty="0">
                        <a:solidFill>
                          <a:srgbClr val="000000"/>
                        </a:solidFill>
                        <a:effectLst/>
                        <a:latin typeface="Calibri" panose="020F0502020204030204" pitchFamily="34" charset="0"/>
                      </a:endParaRP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43121699"/>
                  </a:ext>
                </a:extLst>
              </a:tr>
            </a:tbl>
          </a:graphicData>
        </a:graphic>
      </p:graphicFrame>
      <p:sp>
        <p:nvSpPr>
          <p:cNvPr id="6" name="TextBox 5">
            <a:extLst>
              <a:ext uri="{FF2B5EF4-FFF2-40B4-BE49-F238E27FC236}">
                <a16:creationId xmlns:a16="http://schemas.microsoft.com/office/drawing/2014/main" xmlns="" id="{09D712D1-B51E-250A-4428-27B07F6961BC}"/>
              </a:ext>
            </a:extLst>
          </p:cNvPr>
          <p:cNvSpPr txBox="1"/>
          <p:nvPr/>
        </p:nvSpPr>
        <p:spPr>
          <a:xfrm>
            <a:off x="833121" y="852541"/>
            <a:ext cx="7531060" cy="407035"/>
          </a:xfrm>
          <a:prstGeom prst="rect">
            <a:avLst/>
          </a:prstGeom>
          <a:noFill/>
        </p:spPr>
        <p:txBody>
          <a:bodyPr wrap="square">
            <a:spAutoFit/>
          </a:bodyPr>
          <a:lstStyle/>
          <a:p>
            <a:pPr>
              <a:lnSpc>
                <a:spcPct val="107000"/>
              </a:lnSpc>
              <a:spcAft>
                <a:spcPts val="300"/>
              </a:spcAft>
            </a:pPr>
            <a:r>
              <a:rPr lang="en-GB" sz="2000" b="1" dirty="0">
                <a:effectLst/>
                <a:ea typeface="Times New Roman" panose="02020603050405020304" pitchFamily="18" charset="0"/>
                <a:cs typeface="Times New Roman" panose="02020603050405020304" pitchFamily="18" charset="0"/>
              </a:rPr>
              <a:t>Task Team on Tsunami Ready: Plan of Action for 2022-2023</a:t>
            </a:r>
          </a:p>
        </p:txBody>
      </p:sp>
      <p:grpSp>
        <p:nvGrpSpPr>
          <p:cNvPr id="20" name="Group 19">
            <a:extLst>
              <a:ext uri="{FF2B5EF4-FFF2-40B4-BE49-F238E27FC236}">
                <a16:creationId xmlns:a16="http://schemas.microsoft.com/office/drawing/2014/main" xmlns="" id="{507A53E9-E656-A280-FD0D-CE33270FC584}"/>
              </a:ext>
            </a:extLst>
          </p:cNvPr>
          <p:cNvGrpSpPr/>
          <p:nvPr/>
        </p:nvGrpSpPr>
        <p:grpSpPr>
          <a:xfrm>
            <a:off x="0" y="0"/>
            <a:ext cx="12192000" cy="787563"/>
            <a:chOff x="0" y="0"/>
            <a:chExt cx="12192000" cy="787563"/>
          </a:xfrm>
        </p:grpSpPr>
        <p:sp>
          <p:nvSpPr>
            <p:cNvPr id="21" name="TextBox 20">
              <a:extLst>
                <a:ext uri="{FF2B5EF4-FFF2-40B4-BE49-F238E27FC236}">
                  <a16:creationId xmlns:a16="http://schemas.microsoft.com/office/drawing/2014/main" xmlns="" id="{095EB3D3-1760-203A-B8A1-F8522ED57AD0}"/>
                </a:ext>
              </a:extLst>
            </p:cNvPr>
            <p:cNvSpPr txBox="1"/>
            <p:nvPr/>
          </p:nvSpPr>
          <p:spPr>
            <a:xfrm>
              <a:off x="0" y="0"/>
              <a:ext cx="12192000" cy="786114"/>
            </a:xfrm>
            <a:prstGeom prst="rect">
              <a:avLst/>
            </a:prstGeom>
            <a:gradFill flip="none" rotWithShape="1">
              <a:gsLst>
                <a:gs pos="100000">
                  <a:srgbClr val="333F50"/>
                </a:gs>
                <a:gs pos="15000">
                  <a:srgbClr val="8295B0"/>
                </a:gs>
                <a:gs pos="50000">
                  <a:srgbClr val="46566E"/>
                </a:gs>
              </a:gsLst>
              <a:lin ang="10800000" scaled="1"/>
              <a:tileRect/>
            </a:gradFill>
          </p:spPr>
          <p:txBody>
            <a:bodyPr wrap="square" lIns="360000" tIns="36000" rIns="396000" anchor="ctr" anchorCtr="0">
              <a:noAutofit/>
            </a:bodyPr>
            <a:lstStyle/>
            <a:p>
              <a:pPr marL="95250" lvl="1" indent="0"/>
              <a:r>
                <a:rPr lang="es-ES" sz="2400" i="0" u="none" strike="noStrike" baseline="0" dirty="0">
                  <a:solidFill>
                    <a:schemeClr val="bg1"/>
                  </a:solidFill>
                </a:rPr>
                <a:t>ICG NEAMTWS </a:t>
              </a:r>
              <a:r>
                <a:rPr lang="es-ES" sz="2400" dirty="0">
                  <a:solidFill>
                    <a:schemeClr val="bg1"/>
                  </a:solidFill>
                </a:rPr>
                <a:t>TASK TEAM TSUNAMI READY			</a:t>
              </a:r>
              <a:r>
                <a:rPr lang="es-ES" sz="2400" b="1" dirty="0">
                  <a:solidFill>
                    <a:schemeClr val="bg1"/>
                  </a:solidFill>
                </a:rPr>
                <a:t>ACTIVITIES DEVELOPED</a:t>
              </a:r>
              <a:endParaRPr lang="es-ES" sz="2000" b="1" dirty="0">
                <a:solidFill>
                  <a:schemeClr val="bg1"/>
                </a:solidFill>
              </a:endParaRPr>
            </a:p>
          </p:txBody>
        </p:sp>
        <p:pic>
          <p:nvPicPr>
            <p:cNvPr id="23" name="Picture 22" descr="Shape&#10;&#10;Description automatically generated with low confidence">
              <a:extLst>
                <a:ext uri="{FF2B5EF4-FFF2-40B4-BE49-F238E27FC236}">
                  <a16:creationId xmlns:a16="http://schemas.microsoft.com/office/drawing/2014/main" xmlns="" id="{77E8D6F6-7A8A-82FA-DEA3-A207D83A926A}"/>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7546209" y="0"/>
              <a:ext cx="787563" cy="787563"/>
            </a:xfrm>
            <a:prstGeom prst="rect">
              <a:avLst/>
            </a:prstGeom>
          </p:spPr>
        </p:pic>
      </p:grpSp>
      <p:graphicFrame>
        <p:nvGraphicFramePr>
          <p:cNvPr id="25" name="Chart 24">
            <a:extLst>
              <a:ext uri="{FF2B5EF4-FFF2-40B4-BE49-F238E27FC236}">
                <a16:creationId xmlns:a16="http://schemas.microsoft.com/office/drawing/2014/main" xmlns="" id="{A1AD0627-3535-AE2E-CD03-94225DF877A4}"/>
              </a:ext>
            </a:extLst>
          </p:cNvPr>
          <p:cNvGraphicFramePr>
            <a:graphicFrameLocks/>
          </p:cNvGraphicFramePr>
          <p:nvPr>
            <p:extLst>
              <p:ext uri="{D42A27DB-BD31-4B8C-83A1-F6EECF244321}">
                <p14:modId xmlns:p14="http://schemas.microsoft.com/office/powerpoint/2010/main" val="2552426268"/>
              </p:ext>
            </p:extLst>
          </p:nvPr>
        </p:nvGraphicFramePr>
        <p:xfrm>
          <a:off x="4703225" y="3490920"/>
          <a:ext cx="6787735" cy="31243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Table 26">
            <a:extLst>
              <a:ext uri="{FF2B5EF4-FFF2-40B4-BE49-F238E27FC236}">
                <a16:creationId xmlns:a16="http://schemas.microsoft.com/office/drawing/2014/main" xmlns="" id="{3BE1A1B2-49E3-90C8-B1BE-7D7F0101BE84}"/>
              </a:ext>
            </a:extLst>
          </p:cNvPr>
          <p:cNvGraphicFramePr>
            <a:graphicFrameLocks noGrp="1"/>
          </p:cNvGraphicFramePr>
          <p:nvPr>
            <p:extLst>
              <p:ext uri="{D42A27DB-BD31-4B8C-83A1-F6EECF244321}">
                <p14:modId xmlns:p14="http://schemas.microsoft.com/office/powerpoint/2010/main" val="1345082833"/>
              </p:ext>
            </p:extLst>
          </p:nvPr>
        </p:nvGraphicFramePr>
        <p:xfrm>
          <a:off x="984665" y="1610466"/>
          <a:ext cx="7437119" cy="817626"/>
        </p:xfrm>
        <a:graphic>
          <a:graphicData uri="http://schemas.openxmlformats.org/drawingml/2006/table">
            <a:tbl>
              <a:tblPr firstRow="1" firstCol="1" bandRow="1" bandCol="1"/>
              <a:tblGrid>
                <a:gridCol w="345439">
                  <a:extLst>
                    <a:ext uri="{9D8B030D-6E8A-4147-A177-3AD203B41FA5}">
                      <a16:colId xmlns:a16="http://schemas.microsoft.com/office/drawing/2014/main" xmlns="" val="1878785007"/>
                    </a:ext>
                  </a:extLst>
                </a:gridCol>
                <a:gridCol w="2875280">
                  <a:extLst>
                    <a:ext uri="{9D8B030D-6E8A-4147-A177-3AD203B41FA5}">
                      <a16:colId xmlns:a16="http://schemas.microsoft.com/office/drawing/2014/main" xmlns="" val="62822219"/>
                    </a:ext>
                  </a:extLst>
                </a:gridCol>
                <a:gridCol w="4216400">
                  <a:extLst>
                    <a:ext uri="{9D8B030D-6E8A-4147-A177-3AD203B41FA5}">
                      <a16:colId xmlns:a16="http://schemas.microsoft.com/office/drawing/2014/main" xmlns="" val="2394546975"/>
                    </a:ext>
                  </a:extLst>
                </a:gridCol>
              </a:tblGrid>
              <a:tr h="0">
                <a:tc gridSpan="2">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hMerge="1">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Objectives</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marL="0" algn="ctr" defTabSz="914400" rtl="0" eaLnBrk="1" latinLnBrk="0" hangingPunct="1">
                        <a:lnSpc>
                          <a:spcPct val="107000"/>
                        </a:lnSpc>
                        <a:spcAft>
                          <a:spcPts val="800"/>
                        </a:spcAft>
                      </a:pPr>
                      <a:r>
                        <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Activity</a:t>
                      </a:r>
                      <a:endParaRPr lang="es-ES"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extLst>
                  <a:ext uri="{0D108BD9-81ED-4DB2-BD59-A6C34878D82A}">
                    <a16:rowId xmlns:a16="http://schemas.microsoft.com/office/drawing/2014/main" xmlns="" val="3469733931"/>
                  </a:ext>
                </a:extLst>
              </a:tr>
              <a:tr h="568325">
                <a:tc>
                  <a:txBody>
                    <a:bodyPr/>
                    <a:lstStyle/>
                    <a:p>
                      <a:pPr algn="ctr">
                        <a:lnSpc>
                          <a:spcPct val="107000"/>
                        </a:lnSpc>
                        <a:spcAft>
                          <a:spcPts val="800"/>
                        </a:spcAft>
                      </a:pPr>
                      <a:r>
                        <a:rPr lang="es-ES" sz="1600" dirty="0">
                          <a:effectLst/>
                          <a:latin typeface="Calibri" panose="020F0502020204030204" pitchFamily="34"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Membership</a:t>
                      </a:r>
                      <a:r>
                        <a:rPr lang="en-GB" sz="1600" dirty="0">
                          <a:effectLst/>
                          <a:latin typeface="Calibri" panose="020F0502020204030204" pitchFamily="34" charset="0"/>
                          <a:ea typeface="Times New Roman" panose="02020603050405020304" pitchFamily="18" charset="0"/>
                          <a:cs typeface="Calibri" panose="020F0502020204030204" pitchFamily="34" charset="0"/>
                        </a:rPr>
                        <a:t> of Tsunami Ready Task Team. </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Times New Roman" panose="02020603050405020304" pitchFamily="18" charset="0"/>
                          <a:cs typeface="Calibri" panose="020F0502020204030204" pitchFamily="34" charset="0"/>
                        </a:rPr>
                        <a:t>Confirm membership of the Task Team by former members of TR Group.</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0293394"/>
                  </a:ext>
                </a:extLst>
              </a:tr>
            </a:tbl>
          </a:graphicData>
        </a:graphic>
      </p:graphicFrame>
      <p:sp>
        <p:nvSpPr>
          <p:cNvPr id="28" name="TextBox 27">
            <a:extLst>
              <a:ext uri="{FF2B5EF4-FFF2-40B4-BE49-F238E27FC236}">
                <a16:creationId xmlns:a16="http://schemas.microsoft.com/office/drawing/2014/main" xmlns="" id="{58909CB5-BF92-364B-3A2F-7A3D3FC05F4E}"/>
              </a:ext>
            </a:extLst>
          </p:cNvPr>
          <p:cNvSpPr txBox="1"/>
          <p:nvPr/>
        </p:nvSpPr>
        <p:spPr>
          <a:xfrm>
            <a:off x="5011582" y="2955758"/>
            <a:ext cx="6007517" cy="369332"/>
          </a:xfrm>
          <a:prstGeom prst="rect">
            <a:avLst/>
          </a:prstGeom>
          <a:solidFill>
            <a:schemeClr val="tx2">
              <a:lumMod val="60000"/>
              <a:lumOff val="40000"/>
            </a:schemeClr>
          </a:solidFill>
        </p:spPr>
        <p:txBody>
          <a:bodyPr wrap="square">
            <a:spAutoFit/>
          </a:bodyPr>
          <a:lstStyle/>
          <a:p>
            <a:pPr algn="just">
              <a:spcAft>
                <a:spcPts val="1200"/>
              </a:spcAft>
              <a:tabLst>
                <a:tab pos="6751320" algn="l"/>
                <a:tab pos="6931025" algn="dec"/>
              </a:tabLst>
            </a:pPr>
            <a:r>
              <a:rPr lang="en-US" dirty="0">
                <a:solidFill>
                  <a:schemeClr val="bg1"/>
                </a:solidFill>
                <a:cs typeface="Arial" panose="020B0604020202020204" pitchFamily="34" charset="0"/>
              </a:rPr>
              <a:t>Total members of ICG/NEAMTWS </a:t>
            </a:r>
            <a:r>
              <a:rPr lang="en-US" b="1" dirty="0">
                <a:solidFill>
                  <a:schemeClr val="bg1"/>
                </a:solidFill>
                <a:cs typeface="Arial" panose="020B0604020202020204" pitchFamily="34" charset="0"/>
              </a:rPr>
              <a:t>TT-TR</a:t>
            </a:r>
            <a:r>
              <a:rPr lang="en-US" dirty="0">
                <a:solidFill>
                  <a:schemeClr val="bg1"/>
                </a:solidFill>
                <a:cs typeface="Arial" panose="020B0604020202020204" pitchFamily="34" charset="0"/>
              </a:rPr>
              <a:t> </a:t>
            </a:r>
            <a:r>
              <a:rPr lang="en-US" i="1" dirty="0">
                <a:solidFill>
                  <a:schemeClr val="bg1"/>
                </a:solidFill>
                <a:cs typeface="Arial" panose="020B0604020202020204" pitchFamily="34" charset="0"/>
              </a:rPr>
              <a:t>(April 2023)</a:t>
            </a:r>
            <a:r>
              <a:rPr lang="en-US" dirty="0">
                <a:solidFill>
                  <a:schemeClr val="bg1"/>
                </a:solidFill>
                <a:cs typeface="Arial" panose="020B0604020202020204" pitchFamily="34" charset="0"/>
              </a:rPr>
              <a:t> = 27</a:t>
            </a:r>
            <a:endParaRPr lang="es-ES" dirty="0">
              <a:solidFill>
                <a:schemeClr val="bg1"/>
              </a:solidFill>
            </a:endParaRPr>
          </a:p>
        </p:txBody>
      </p:sp>
    </p:spTree>
    <p:extLst>
      <p:ext uri="{BB962C8B-B14F-4D97-AF65-F5344CB8AC3E}">
        <p14:creationId xmlns:p14="http://schemas.microsoft.com/office/powerpoint/2010/main" val="3088609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19384</TotalTime>
  <Words>2625</Words>
  <Application>Microsoft Office PowerPoint</Application>
  <PresentationFormat>Widescreen</PresentationFormat>
  <Paragraphs>307</Paragraphs>
  <Slides>19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Calibri</vt:lpstr>
      <vt:lpstr>Calibri Light</vt:lpstr>
      <vt:lpstr>Century Gothic</vt:lpstr>
      <vt:lpstr>Fira Sans Extra Condensed</vt:lpstr>
      <vt:lpstr>Fira Sans Extra Condensed Medium</vt:lpstr>
      <vt:lpstr>Roboto</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Universidad de Cantabria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Aguirre Ayerbe, Ignacio</dc:creator>
  <cp:lastModifiedBy>Alejandro Rojas</cp:lastModifiedBy>
  <cp:revision>117</cp:revision>
  <dcterms:created xsi:type="dcterms:W3CDTF">2022-11-22T19:58:04Z</dcterms:created>
  <dcterms:modified xsi:type="dcterms:W3CDTF">2023-04-25T14:25:51Z</dcterms:modified>
</cp:coreProperties>
</file>