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65" r:id="rId4"/>
    <p:sldId id="268" r:id="rId5"/>
    <p:sldId id="258" r:id="rId6"/>
    <p:sldId id="259" r:id="rId7"/>
    <p:sldId id="262" r:id="rId8"/>
  </p:sldIdLst>
  <p:sldSz cx="12192000" cy="6858000"/>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73"/>
    <p:restoredTop sz="94646"/>
  </p:normalViewPr>
  <p:slideViewPr>
    <p:cSldViewPr snapToGrid="0">
      <p:cViewPr varScale="1">
        <p:scale>
          <a:sx n="87" d="100"/>
          <a:sy n="87" d="100"/>
        </p:scale>
        <p:origin x="72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PT"/>
              <a:t>Clique para editar o estilo</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PT"/>
              <a:t>Clique para editar o estilo do subtítulo do Modelo Global</a:t>
            </a:r>
          </a:p>
        </p:txBody>
      </p:sp>
      <p:sp>
        <p:nvSpPr>
          <p:cNvPr id="4" name="Marcador de Posição da Data 3"/>
          <p:cNvSpPr>
            <a:spLocks noGrp="1"/>
          </p:cNvSpPr>
          <p:nvPr>
            <p:ph type="dt" sz="half" idx="10"/>
          </p:nvPr>
        </p:nvSpPr>
        <p:spPr/>
        <p:txBody>
          <a:bodyPr/>
          <a:lstStyle/>
          <a:p>
            <a:fld id="{72CDA8CE-07B9-49A6-8D58-F0A4C8502D8C}" type="datetimeFigureOut">
              <a:rPr lang="pt-PT" smtClean="0"/>
              <a:t>12/04/2023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75C4547-20E0-43B1-839C-A2C5B7D4FEFC}" type="slidenum">
              <a:rPr lang="pt-PT" smtClean="0"/>
              <a:t>‹#›</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e Texto Vertical 2"/>
          <p:cNvSpPr>
            <a:spLocks noGrp="1"/>
          </p:cNvSpPr>
          <p:nvPr>
            <p:ph type="body" orient="vert" idx="1"/>
          </p:nvPr>
        </p:nvSpPr>
        <p:spPr/>
        <p:txBody>
          <a:bodyPr vert="eaVert"/>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10"/>
          </p:nvPr>
        </p:nvSpPr>
        <p:spPr/>
        <p:txBody>
          <a:bodyPr/>
          <a:lstStyle/>
          <a:p>
            <a:fld id="{72CDA8CE-07B9-49A6-8D58-F0A4C8502D8C}" type="datetimeFigureOut">
              <a:rPr lang="pt-PT" smtClean="0"/>
              <a:t>12/04/2023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75C4547-20E0-43B1-839C-A2C5B7D4FEFC}" type="slidenum">
              <a:rPr lang="pt-PT" smtClean="0"/>
              <a:t>‹#›</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PT"/>
              <a:t>Clique para editar o estilo</a:t>
            </a:r>
          </a:p>
        </p:txBody>
      </p:sp>
      <p:sp>
        <p:nvSpPr>
          <p:cNvPr id="3" name="Marcador de Posição de Texto Vertical 2"/>
          <p:cNvSpPr>
            <a:spLocks noGrp="1"/>
          </p:cNvSpPr>
          <p:nvPr>
            <p:ph type="body" orient="vert" idx="1"/>
          </p:nvPr>
        </p:nvSpPr>
        <p:spPr>
          <a:xfrm>
            <a:off x="838200" y="365125"/>
            <a:ext cx="7734300" cy="5811838"/>
          </a:xfrm>
        </p:spPr>
        <p:txBody>
          <a:bodyPr vert="eaVert"/>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10"/>
          </p:nvPr>
        </p:nvSpPr>
        <p:spPr/>
        <p:txBody>
          <a:bodyPr/>
          <a:lstStyle/>
          <a:p>
            <a:fld id="{72CDA8CE-07B9-49A6-8D58-F0A4C8502D8C}" type="datetimeFigureOut">
              <a:rPr lang="pt-PT" smtClean="0"/>
              <a:t>12/04/2023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75C4547-20E0-43B1-839C-A2C5B7D4FEFC}" type="slidenum">
              <a:rPr lang="pt-PT" smtClean="0"/>
              <a:t>‹#›</a:t>
            </a:fld>
            <a:endParaRPr lang="pt-P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e Conteúdo 2"/>
          <p:cNvSpPr>
            <a:spLocks noGrp="1"/>
          </p:cNvSpPr>
          <p:nvPr>
            <p:ph idx="1"/>
          </p:nvPr>
        </p:nvSpPr>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10"/>
          </p:nvPr>
        </p:nvSpPr>
        <p:spPr/>
        <p:txBody>
          <a:bodyPr/>
          <a:lstStyle/>
          <a:p>
            <a:fld id="{72CDA8CE-07B9-49A6-8D58-F0A4C8502D8C}" type="datetimeFigureOut">
              <a:rPr lang="pt-PT" smtClean="0"/>
              <a:t>12/04/2023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75C4547-20E0-43B1-839C-A2C5B7D4FEFC}" type="slidenum">
              <a:rPr lang="pt-PT" smtClean="0"/>
              <a:t>‹#›</a:t>
            </a:fld>
            <a:endParaRPr lang="pt-P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PT"/>
              <a:t>Clique para editar o estilo</a:t>
            </a:r>
          </a:p>
        </p:txBody>
      </p:sp>
      <p:sp>
        <p:nvSpPr>
          <p:cNvPr id="3" name="Marcador de Posição do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PT"/>
              <a:t>Editar os estilos de texto do Modelo Global</a:t>
            </a:r>
          </a:p>
        </p:txBody>
      </p:sp>
      <p:sp>
        <p:nvSpPr>
          <p:cNvPr id="4" name="Marcador de Posição da Data 3"/>
          <p:cNvSpPr>
            <a:spLocks noGrp="1"/>
          </p:cNvSpPr>
          <p:nvPr>
            <p:ph type="dt" sz="half" idx="10"/>
          </p:nvPr>
        </p:nvSpPr>
        <p:spPr/>
        <p:txBody>
          <a:bodyPr/>
          <a:lstStyle/>
          <a:p>
            <a:fld id="{72CDA8CE-07B9-49A6-8D58-F0A4C8502D8C}" type="datetimeFigureOut">
              <a:rPr lang="pt-PT" smtClean="0"/>
              <a:t>12/04/2023</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A75C4547-20E0-43B1-839C-A2C5B7D4FEFC}" type="slidenum">
              <a:rPr lang="pt-PT" smtClean="0"/>
              <a:t>‹#›</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e Conteúdo 2"/>
          <p:cNvSpPr>
            <a:spLocks noGrp="1"/>
          </p:cNvSpPr>
          <p:nvPr>
            <p:ph sz="half" idx="1"/>
          </p:nvPr>
        </p:nvSpPr>
        <p:spPr>
          <a:xfrm>
            <a:off x="838200" y="1825625"/>
            <a:ext cx="5181600" cy="4351338"/>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e Conteúdo 3"/>
          <p:cNvSpPr>
            <a:spLocks noGrp="1"/>
          </p:cNvSpPr>
          <p:nvPr>
            <p:ph sz="half" idx="2"/>
          </p:nvPr>
        </p:nvSpPr>
        <p:spPr>
          <a:xfrm>
            <a:off x="6172200" y="1825625"/>
            <a:ext cx="5181600" cy="4351338"/>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a Data 4"/>
          <p:cNvSpPr>
            <a:spLocks noGrp="1"/>
          </p:cNvSpPr>
          <p:nvPr>
            <p:ph type="dt" sz="half" idx="10"/>
          </p:nvPr>
        </p:nvSpPr>
        <p:spPr/>
        <p:txBody>
          <a:bodyPr/>
          <a:lstStyle/>
          <a:p>
            <a:fld id="{72CDA8CE-07B9-49A6-8D58-F0A4C8502D8C}" type="datetimeFigureOut">
              <a:rPr lang="pt-PT" smtClean="0"/>
              <a:t>12/04/2023</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A75C4547-20E0-43B1-839C-A2C5B7D4FEFC}" type="slidenum">
              <a:rPr lang="pt-PT" smtClean="0"/>
              <a:t>‹#›</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PT"/>
              <a:t>Clique para editar o estilo</a:t>
            </a:r>
          </a:p>
        </p:txBody>
      </p:sp>
      <p:sp>
        <p:nvSpPr>
          <p:cNvPr id="3" name="Marcador de Posição do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Editar os estilos de texto do Modelo Global</a:t>
            </a:r>
          </a:p>
        </p:txBody>
      </p:sp>
      <p:sp>
        <p:nvSpPr>
          <p:cNvPr id="4" name="Marcador de Posição de Conteúdo 3"/>
          <p:cNvSpPr>
            <a:spLocks noGrp="1"/>
          </p:cNvSpPr>
          <p:nvPr>
            <p:ph sz="half" idx="2"/>
          </p:nvPr>
        </p:nvSpPr>
        <p:spPr>
          <a:xfrm>
            <a:off x="839788" y="2505075"/>
            <a:ext cx="5157787" cy="3684588"/>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o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Editar os estilos de texto do Modelo Global</a:t>
            </a:r>
          </a:p>
        </p:txBody>
      </p:sp>
      <p:sp>
        <p:nvSpPr>
          <p:cNvPr id="6" name="Marcador de Posição de Conteúdo 5"/>
          <p:cNvSpPr>
            <a:spLocks noGrp="1"/>
          </p:cNvSpPr>
          <p:nvPr>
            <p:ph sz="quarter" idx="4"/>
          </p:nvPr>
        </p:nvSpPr>
        <p:spPr>
          <a:xfrm>
            <a:off x="6172200" y="2505075"/>
            <a:ext cx="5183188" cy="3684588"/>
          </a:xfrm>
        </p:spPr>
        <p:txBody>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7" name="Marcador de Posição da Data 6"/>
          <p:cNvSpPr>
            <a:spLocks noGrp="1"/>
          </p:cNvSpPr>
          <p:nvPr>
            <p:ph type="dt" sz="half" idx="10"/>
          </p:nvPr>
        </p:nvSpPr>
        <p:spPr/>
        <p:txBody>
          <a:bodyPr/>
          <a:lstStyle/>
          <a:p>
            <a:fld id="{72CDA8CE-07B9-49A6-8D58-F0A4C8502D8C}" type="datetimeFigureOut">
              <a:rPr lang="pt-PT" smtClean="0"/>
              <a:t>12/04/2023</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A75C4547-20E0-43B1-839C-A2C5B7D4FEFC}" type="slidenum">
              <a:rPr lang="pt-PT" smtClean="0"/>
              <a:t>‹#›</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a:t>Clique para editar o estilo</a:t>
            </a:r>
          </a:p>
        </p:txBody>
      </p:sp>
      <p:sp>
        <p:nvSpPr>
          <p:cNvPr id="3" name="Marcador de Posição da Data 2"/>
          <p:cNvSpPr>
            <a:spLocks noGrp="1"/>
          </p:cNvSpPr>
          <p:nvPr>
            <p:ph type="dt" sz="half" idx="10"/>
          </p:nvPr>
        </p:nvSpPr>
        <p:spPr/>
        <p:txBody>
          <a:bodyPr/>
          <a:lstStyle/>
          <a:p>
            <a:fld id="{72CDA8CE-07B9-49A6-8D58-F0A4C8502D8C}" type="datetimeFigureOut">
              <a:rPr lang="pt-PT" smtClean="0"/>
              <a:t>12/04/2023</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A75C4547-20E0-43B1-839C-A2C5B7D4FEFC}" type="slidenum">
              <a:rPr lang="pt-PT" smtClean="0"/>
              <a:t>‹#›</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72CDA8CE-07B9-49A6-8D58-F0A4C8502D8C}" type="datetimeFigureOut">
              <a:rPr lang="pt-PT" smtClean="0"/>
              <a:t>12/04/2023</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A75C4547-20E0-43B1-839C-A2C5B7D4FEFC}" type="slidenum">
              <a:rPr lang="pt-PT" smtClean="0"/>
              <a:t>‹#›</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PT"/>
              <a:t>Clique para editar o estilo</a:t>
            </a:r>
          </a:p>
        </p:txBody>
      </p:sp>
      <p:sp>
        <p:nvSpPr>
          <p:cNvPr id="3" name="Marcador de Posição de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o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Editar os estilos de texto do Modelo Global</a:t>
            </a:r>
          </a:p>
        </p:txBody>
      </p:sp>
      <p:sp>
        <p:nvSpPr>
          <p:cNvPr id="5" name="Marcador de Posição da Data 4"/>
          <p:cNvSpPr>
            <a:spLocks noGrp="1"/>
          </p:cNvSpPr>
          <p:nvPr>
            <p:ph type="dt" sz="half" idx="10"/>
          </p:nvPr>
        </p:nvSpPr>
        <p:spPr/>
        <p:txBody>
          <a:bodyPr/>
          <a:lstStyle/>
          <a:p>
            <a:fld id="{72CDA8CE-07B9-49A6-8D58-F0A4C8502D8C}" type="datetimeFigureOut">
              <a:rPr lang="pt-PT" smtClean="0"/>
              <a:t>12/04/2023</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A75C4547-20E0-43B1-839C-A2C5B7D4FEFC}" type="slidenum">
              <a:rPr lang="pt-PT" smtClean="0"/>
              <a:t>‹#›</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PT"/>
              <a:t>Clique para editar o estilo</a:t>
            </a:r>
          </a:p>
        </p:txBody>
      </p:sp>
      <p:sp>
        <p:nvSpPr>
          <p:cNvPr id="3" name="Marcador de Posição d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PT"/>
              <a:t>Editar os estilos de texto do Modelo Global</a:t>
            </a:r>
          </a:p>
        </p:txBody>
      </p:sp>
      <p:sp>
        <p:nvSpPr>
          <p:cNvPr id="5" name="Marcador de Posição da Data 4"/>
          <p:cNvSpPr>
            <a:spLocks noGrp="1"/>
          </p:cNvSpPr>
          <p:nvPr>
            <p:ph type="dt" sz="half" idx="10"/>
          </p:nvPr>
        </p:nvSpPr>
        <p:spPr/>
        <p:txBody>
          <a:bodyPr/>
          <a:lstStyle/>
          <a:p>
            <a:fld id="{72CDA8CE-07B9-49A6-8D58-F0A4C8502D8C}" type="datetimeFigureOut">
              <a:rPr lang="pt-PT" smtClean="0"/>
              <a:t>12/04/2023</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A75C4547-20E0-43B1-839C-A2C5B7D4FEFC}" type="slidenum">
              <a:rPr lang="pt-PT" smtClean="0"/>
              <a:t>‹#›</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PT"/>
              <a:t>Clique para editar o estilo</a:t>
            </a:r>
          </a:p>
        </p:txBody>
      </p:sp>
      <p:sp>
        <p:nvSpPr>
          <p:cNvPr id="3" name="Marcador de Posição do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PT"/>
              <a:t>Editar os estilos de texto do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CDA8CE-07B9-49A6-8D58-F0A4C8502D8C}" type="datetimeFigureOut">
              <a:rPr lang="pt-PT" smtClean="0"/>
              <a:t>12/04/2023</a:t>
            </a:fld>
            <a:endParaRPr lang="pt-PT"/>
          </a:p>
        </p:txBody>
      </p:sp>
      <p:sp>
        <p:nvSpPr>
          <p:cNvPr id="5" name="Marcador de Posição do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5C4547-20E0-43B1-839C-A2C5B7D4FEFC}" type="slidenum">
              <a:rPr lang="pt-PT" smtClean="0"/>
              <a:t>‹#›</a:t>
            </a:fld>
            <a:endParaRPr lang="pt-P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843147"/>
            <a:ext cx="9144000" cy="1467407"/>
          </a:xfrm>
        </p:spPr>
        <p:txBody>
          <a:bodyPr>
            <a:normAutofit/>
          </a:bodyPr>
          <a:lstStyle/>
          <a:p>
            <a:r>
              <a:rPr lang="pt-PT" sz="3200" b="1" dirty="0" err="1"/>
              <a:t>Task</a:t>
            </a:r>
            <a:r>
              <a:rPr lang="pt-PT" sz="3200" b="1" dirty="0"/>
              <a:t> Team </a:t>
            </a:r>
            <a:r>
              <a:rPr lang="pt-PT" sz="3200" b="1" dirty="0" err="1"/>
              <a:t>on</a:t>
            </a:r>
            <a:r>
              <a:rPr lang="pt-PT" sz="3200" b="1" dirty="0"/>
              <a:t> </a:t>
            </a:r>
            <a:r>
              <a:rPr lang="pt-PT" sz="3200" b="1" dirty="0" err="1"/>
              <a:t>Operations</a:t>
            </a:r>
            <a:r>
              <a:rPr lang="pt-PT" sz="3200" b="1" dirty="0"/>
              <a:t> </a:t>
            </a:r>
            <a:br>
              <a:rPr lang="pt-PT" sz="3200" b="1" dirty="0"/>
            </a:br>
            <a:endParaRPr lang="pt-PT" sz="3200" b="1" dirty="0"/>
          </a:p>
        </p:txBody>
      </p:sp>
      <p:sp>
        <p:nvSpPr>
          <p:cNvPr id="3" name="CaixaDeTexto 2"/>
          <p:cNvSpPr txBox="1"/>
          <p:nvPr/>
        </p:nvSpPr>
        <p:spPr>
          <a:xfrm>
            <a:off x="3229428" y="3123342"/>
            <a:ext cx="6052457" cy="1476375"/>
          </a:xfrm>
          <a:prstGeom prst="rect">
            <a:avLst/>
          </a:prstGeom>
          <a:noFill/>
        </p:spPr>
        <p:txBody>
          <a:bodyPr wrap="square" rtlCol="0">
            <a:spAutoFit/>
          </a:bodyPr>
          <a:lstStyle/>
          <a:p>
            <a:pPr algn="ctr"/>
            <a:r>
              <a:rPr lang="pt-PT" sz="2400" dirty="0"/>
              <a:t>Fernando Carrilho &amp; </a:t>
            </a:r>
            <a:r>
              <a:rPr lang="pt-PT" sz="2400" dirty="0" err="1"/>
              <a:t>Alessio</a:t>
            </a:r>
            <a:r>
              <a:rPr lang="pt-PT" sz="2400" dirty="0"/>
              <a:t> </a:t>
            </a:r>
            <a:r>
              <a:rPr lang="pt-PT" sz="2400" dirty="0" err="1"/>
              <a:t>Piatanesi</a:t>
            </a:r>
            <a:r>
              <a:rPr lang="pt-PT" sz="2400" dirty="0"/>
              <a:t> </a:t>
            </a:r>
          </a:p>
          <a:p>
            <a:pPr algn="ctr"/>
            <a:r>
              <a:rPr lang="pt-PT" dirty="0"/>
              <a:t>(</a:t>
            </a:r>
            <a:r>
              <a:rPr lang="pt-PT" dirty="0" err="1"/>
              <a:t>co-chairs</a:t>
            </a:r>
            <a:r>
              <a:rPr lang="pt-PT" dirty="0"/>
              <a:t>)</a:t>
            </a:r>
          </a:p>
          <a:p>
            <a:pPr algn="ctr"/>
            <a:endParaRPr lang="pt-PT" sz="1600" dirty="0"/>
          </a:p>
          <a:p>
            <a:pPr algn="ctr"/>
            <a:r>
              <a:rPr lang="en-GB" altLang="pt-PT" sz="1600" dirty="0"/>
              <a:t>ICG/</a:t>
            </a:r>
            <a:r>
              <a:rPr lang="pt-PT" sz="1600" dirty="0"/>
              <a:t>NEAMTWS – SC meeting</a:t>
            </a:r>
          </a:p>
          <a:p>
            <a:pPr algn="ctr"/>
            <a:r>
              <a:rPr lang="pt-PT" sz="1600" dirty="0"/>
              <a:t>12 &amp; 13 </a:t>
            </a:r>
            <a:r>
              <a:rPr lang="pt-PT" sz="1600" dirty="0" err="1"/>
              <a:t>April</a:t>
            </a:r>
            <a:r>
              <a:rPr lang="pt-PT" sz="1600" dirty="0"/>
              <a:t> 2023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168079" y="179249"/>
            <a:ext cx="9690421" cy="7048083"/>
          </a:xfrm>
          <a:prstGeom prst="rect">
            <a:avLst/>
          </a:prstGeom>
        </p:spPr>
        <p:txBody>
          <a:bodyPr wrap="square">
            <a:spAutoFit/>
          </a:bodyPr>
          <a:lstStyle/>
          <a:p>
            <a:pPr algn="ctr">
              <a:spcAft>
                <a:spcPts val="1200"/>
              </a:spcAft>
            </a:pPr>
            <a:r>
              <a:rPr lang="en-US" sz="2800" b="1" dirty="0">
                <a:latin typeface="Calibri" panose="020F0502020204030204" pitchFamily="34" charset="0"/>
                <a:ea typeface="MS Mincho"/>
                <a:cs typeface="Arial" panose="020B0604020202020204" pitchFamily="34" charset="0"/>
              </a:rPr>
              <a:t>Plan of Actions 2023</a:t>
            </a:r>
            <a:endParaRPr lang="en-US" sz="2800" dirty="0">
              <a:latin typeface="Calibri" panose="020F0502020204030204" pitchFamily="34" charset="0"/>
              <a:ea typeface="MS Mincho"/>
              <a:cs typeface="Arial" panose="020B0604020202020204" pitchFamily="34" charset="0"/>
            </a:endParaRPr>
          </a:p>
          <a:p>
            <a:pPr marL="342900" indent="-342900" algn="just">
              <a:spcAft>
                <a:spcPts val="1200"/>
              </a:spcAft>
              <a:buAutoNum type="arabicParenR"/>
            </a:pPr>
            <a:r>
              <a:rPr lang="en-GB" dirty="0"/>
              <a:t>Evaluate the recommendations made by inter-ICG/TOWS working group on Tsunami Operation for possible implementation by ICG/NEAMTWS; specifically continue the assessment of the Global Service Definition Document (GSDD) and investigate its adaptability by the NEAMTWS.</a:t>
            </a:r>
          </a:p>
          <a:p>
            <a:pPr marL="342900" indent="-342900" algn="just">
              <a:spcAft>
                <a:spcPts val="1200"/>
              </a:spcAft>
              <a:buAutoNum type="arabicParenR"/>
            </a:pPr>
            <a:endParaRPr lang="en-GB" dirty="0"/>
          </a:p>
          <a:p>
            <a:pPr marL="342900" indent="-342900" algn="just">
              <a:spcAft>
                <a:spcPts val="1200"/>
              </a:spcAft>
              <a:buAutoNum type="arabicParenR"/>
            </a:pPr>
            <a:r>
              <a:rPr lang="en-GB" dirty="0"/>
              <a:t>Conduct a TT meeting in the 1st quarter of 2023 in coordination with the meetings of Steering Committee and other Task Teams</a:t>
            </a:r>
            <a:r>
              <a:rPr lang="it-IT" dirty="0"/>
              <a:t>.</a:t>
            </a:r>
          </a:p>
          <a:p>
            <a:pPr marL="342900" indent="-342900" algn="just">
              <a:spcAft>
                <a:spcPts val="1200"/>
              </a:spcAft>
              <a:buAutoNum type="arabicParenR"/>
            </a:pPr>
            <a:endParaRPr lang="it-IT" dirty="0"/>
          </a:p>
          <a:p>
            <a:pPr marL="342900" indent="-342900" algn="just">
              <a:spcAft>
                <a:spcPts val="1200"/>
              </a:spcAft>
              <a:buAutoNum type="arabicParenR"/>
            </a:pPr>
            <a:r>
              <a:rPr lang="en-GB" dirty="0"/>
              <a:t>Coordinate with TSP's the development of sea-level reading procedures for NEAMTWS purposes and the formalization of which and how non-instrumental information/observations can be included in the ONGOING messages.</a:t>
            </a:r>
            <a:endParaRPr lang="it-IT" dirty="0"/>
          </a:p>
          <a:p>
            <a:pPr marL="342900" indent="-342900" algn="just">
              <a:spcAft>
                <a:spcPts val="1200"/>
              </a:spcAft>
              <a:buAutoNum type="arabicParenR"/>
            </a:pPr>
            <a:endParaRPr lang="it-IT" dirty="0"/>
          </a:p>
          <a:p>
            <a:pPr marL="342900" indent="-342900" algn="just">
              <a:spcAft>
                <a:spcPts val="1200"/>
              </a:spcAft>
              <a:buAutoNum type="arabicParenR"/>
            </a:pPr>
            <a:r>
              <a:rPr lang="en-GB" dirty="0"/>
              <a:t>Coordinate with TSP's the definition of a common  TSU-CAP template to issue tsunami messages that may serve both NEAMTWS and national needs at the same time.</a:t>
            </a:r>
          </a:p>
          <a:p>
            <a:pPr marL="342900" indent="-342900" algn="just">
              <a:spcAft>
                <a:spcPts val="1200"/>
              </a:spcAft>
              <a:buFontTx/>
              <a:buAutoNum type="arabicParenR"/>
            </a:pPr>
            <a:endParaRPr lang="en-GB" dirty="0"/>
          </a:p>
          <a:p>
            <a:pPr marL="342900" indent="-342900" algn="just">
              <a:spcAft>
                <a:spcPts val="1200"/>
              </a:spcAft>
              <a:buFontTx/>
              <a:buAutoNum type="arabicParenR"/>
            </a:pPr>
            <a:r>
              <a:rPr lang="en-GB" dirty="0"/>
              <a:t>Advice on the modalities of operation, interoperability, methods and standards for the development and issuance of  warnings, such as methods and reporting of magnitudes, and requirements in terms of coordination and operation of NEAMTWS.</a:t>
            </a:r>
            <a:endParaRPr lang="en-US" dirty="0">
              <a:latin typeface="Calibri" panose="020F0502020204030204" pitchFamily="34" charset="0"/>
              <a:ea typeface="MS Mincho"/>
              <a:cs typeface="Arial" panose="020B0604020202020204" pitchFamily="34" charset="0"/>
            </a:endParaRPr>
          </a:p>
          <a:p>
            <a:pPr marL="342900" indent="-342900" algn="just">
              <a:spcAft>
                <a:spcPts val="1200"/>
              </a:spcAft>
              <a:buAutoNum type="arabicParenR"/>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168079" y="179249"/>
            <a:ext cx="9690421" cy="6063198"/>
          </a:xfrm>
          <a:prstGeom prst="rect">
            <a:avLst/>
          </a:prstGeom>
        </p:spPr>
        <p:txBody>
          <a:bodyPr wrap="square">
            <a:spAutoFit/>
          </a:bodyPr>
          <a:lstStyle/>
          <a:p>
            <a:pPr algn="ctr">
              <a:spcAft>
                <a:spcPts val="1200"/>
              </a:spcAft>
            </a:pPr>
            <a:r>
              <a:rPr lang="en-US" sz="2800" b="1" dirty="0">
                <a:latin typeface="Calibri" panose="020F0502020204030204" pitchFamily="34" charset="0"/>
                <a:ea typeface="MS Mincho"/>
                <a:cs typeface="Arial" panose="020B0604020202020204" pitchFamily="34" charset="0"/>
              </a:rPr>
              <a:t>Plan of Actions 2023 (cont.)</a:t>
            </a:r>
          </a:p>
          <a:p>
            <a:pPr marL="342900" indent="-342900" algn="just">
              <a:spcAft>
                <a:spcPts val="1200"/>
              </a:spcAft>
              <a:buFont typeface="+mj-lt"/>
              <a:buAutoNum type="arabicParenR" startAt="6"/>
            </a:pPr>
            <a:r>
              <a:rPr lang="en-GB" dirty="0"/>
              <a:t>Foster the development of the Tsunami Service Provider Inter-Operability Tool (TSP-IOT)</a:t>
            </a:r>
            <a:r>
              <a:rPr lang="it-IT" dirty="0"/>
              <a:t>.</a:t>
            </a:r>
            <a:endParaRPr lang="en-US" dirty="0">
              <a:latin typeface="Calibri" panose="020F0502020204030204" pitchFamily="34" charset="0"/>
              <a:ea typeface="MS Mincho"/>
              <a:cs typeface="Arial" panose="020B0604020202020204" pitchFamily="34" charset="0"/>
            </a:endParaRPr>
          </a:p>
          <a:p>
            <a:pPr marL="342900" indent="-342900" algn="just">
              <a:spcAft>
                <a:spcPts val="1200"/>
              </a:spcAft>
              <a:buFont typeface="+mj-lt"/>
              <a:buAutoNum type="arabicParenR" startAt="6"/>
            </a:pPr>
            <a:endParaRPr lang="en-US" dirty="0">
              <a:latin typeface="Calibri" panose="020F0502020204030204" pitchFamily="34" charset="0"/>
              <a:ea typeface="MS Mincho"/>
              <a:cs typeface="Arial" panose="020B0604020202020204" pitchFamily="34" charset="0"/>
            </a:endParaRPr>
          </a:p>
          <a:p>
            <a:pPr marL="342900" indent="-342900" fontAlgn="auto">
              <a:buFont typeface="+mj-lt"/>
              <a:buAutoNum type="arabicParenR" startAt="6"/>
            </a:pPr>
            <a:r>
              <a:rPr lang="en-GB" dirty="0"/>
              <a:t>Continue to improve the Performance Monitoring Framework for NEAMTWS upstream components, based on the functions-requirements defined in the approved accreditation procedure and performance indicators developed for Communication Test Exercises.</a:t>
            </a:r>
            <a:endParaRPr lang="en-US" dirty="0">
              <a:latin typeface="Calibri" panose="020F0502020204030204" pitchFamily="34" charset="0"/>
              <a:ea typeface="MS Mincho"/>
              <a:cs typeface="Arial" panose="020B0604020202020204" pitchFamily="34" charset="0"/>
            </a:endParaRPr>
          </a:p>
          <a:p>
            <a:pPr marL="342900" indent="-342900" algn="just">
              <a:spcAft>
                <a:spcPts val="1200"/>
              </a:spcAft>
              <a:buFont typeface="+mj-lt"/>
              <a:buAutoNum type="arabicParenR" startAt="6"/>
            </a:pPr>
            <a:endParaRPr lang="en-US" dirty="0">
              <a:latin typeface="Calibri" panose="020F0502020204030204" pitchFamily="34" charset="0"/>
              <a:ea typeface="MS Mincho"/>
              <a:cs typeface="Arial" panose="020B0604020202020204" pitchFamily="34" charset="0"/>
            </a:endParaRPr>
          </a:p>
          <a:p>
            <a:pPr marL="342900" indent="-342900" algn="just">
              <a:spcAft>
                <a:spcPts val="1200"/>
              </a:spcAft>
              <a:buFont typeface="+mj-lt"/>
              <a:buAutoNum type="arabicParenR" startAt="6"/>
            </a:pPr>
            <a:r>
              <a:rPr lang="en-US" dirty="0">
                <a:latin typeface="Calibri" panose="020F0502020204030204" pitchFamily="34" charset="0"/>
                <a:ea typeface="MS Mincho"/>
                <a:cs typeface="Arial" panose="020B0604020202020204" pitchFamily="34" charset="0"/>
              </a:rPr>
              <a:t>Start discussing the integration of the NEAMTWS with TWS specifically conceived for tsunami generated by non seismic sources</a:t>
            </a:r>
          </a:p>
          <a:p>
            <a:pPr marL="342900" indent="-342900" algn="just">
              <a:spcAft>
                <a:spcPts val="1200"/>
              </a:spcAft>
              <a:buFont typeface="+mj-lt"/>
              <a:buAutoNum type="arabicParenR" startAt="6"/>
            </a:pPr>
            <a:endParaRPr lang="en-US" dirty="0">
              <a:latin typeface="Calibri" panose="020F0502020204030204" pitchFamily="34" charset="0"/>
              <a:ea typeface="MS Mincho"/>
              <a:cs typeface="Arial" panose="020B0604020202020204" pitchFamily="34" charset="0"/>
            </a:endParaRPr>
          </a:p>
          <a:p>
            <a:pPr marL="342900" indent="-342900" algn="just">
              <a:spcAft>
                <a:spcPts val="1200"/>
              </a:spcAft>
              <a:buFont typeface="+mj-lt"/>
              <a:buAutoNum type="arabicParenR" startAt="6"/>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Start discussion with Working Group 1 in order to improve the Decision Matrix for the NE Atlantic</a:t>
            </a:r>
          </a:p>
          <a:p>
            <a:pPr marL="342900" indent="-342900" algn="just">
              <a:spcAft>
                <a:spcPts val="1200"/>
              </a:spcAft>
              <a:buFont typeface="+mj-lt"/>
              <a:buAutoNum type="arabicParenR" startAt="6"/>
            </a:pP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spcAft>
                <a:spcPts val="1200"/>
              </a:spcAft>
              <a:buFont typeface="+mj-lt"/>
              <a:buAutoNum type="arabicParenR" startAt="6"/>
            </a:pPr>
            <a:r>
              <a:rPr lang="en-GB" dirty="0"/>
              <a:t>Support the Task Team on Documentation by reviewing the Interim Operational User’s Guide to identify sections that require corrections, modifications and/or updates according the progress made in NEAMTWS</a:t>
            </a:r>
            <a:r>
              <a:rPr lang="en-US" dirty="0">
                <a:latin typeface="Calibri" panose="020F0502020204030204" pitchFamily="34" charset="0"/>
                <a:ea typeface="MS Mincho"/>
                <a:cs typeface="Arial" panose="020B0604020202020204" pitchFamily="34" charset="0"/>
              </a:rPr>
              <a:t>.</a:t>
            </a:r>
          </a:p>
          <a:p>
            <a:pPr marL="342900" indent="-342900" algn="just">
              <a:spcAft>
                <a:spcPts val="1200"/>
              </a:spcAft>
              <a:buFont typeface="+mj-lt"/>
              <a:buAutoNum type="arabicParenR" startAt="6"/>
            </a:pPr>
            <a:endParaRPr lang="en-US" dirty="0">
              <a:latin typeface="Calibri" panose="020F0502020204030204" pitchFamily="34" charset="0"/>
              <a:ea typeface="MS Mincho"/>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168079" y="179249"/>
            <a:ext cx="9690421" cy="2091690"/>
          </a:xfrm>
          <a:prstGeom prst="rect">
            <a:avLst/>
          </a:prstGeom>
        </p:spPr>
        <p:txBody>
          <a:bodyPr wrap="square">
            <a:spAutoFit/>
          </a:bodyPr>
          <a:lstStyle/>
          <a:p>
            <a:pPr algn="ctr">
              <a:spcAft>
                <a:spcPts val="1200"/>
              </a:spcAft>
            </a:pPr>
            <a:r>
              <a:rPr lang="en-US" sz="2800" b="1" dirty="0">
                <a:latin typeface="Calibri" panose="020F0502020204030204" pitchFamily="34" charset="0"/>
                <a:ea typeface="MS Mincho"/>
                <a:cs typeface="Arial" panose="020B0604020202020204" pitchFamily="34" charset="0"/>
              </a:rPr>
              <a:t>Plan of Actions 2023 (cont.)</a:t>
            </a:r>
          </a:p>
          <a:p>
            <a:pPr algn="just">
              <a:spcAft>
                <a:spcPts val="1200"/>
              </a:spcAft>
            </a:pPr>
            <a:endParaRPr lang="en-US" dirty="0">
              <a:latin typeface="Calibri" panose="020F0502020204030204" pitchFamily="34" charset="0"/>
              <a:ea typeface="MS Mincho"/>
              <a:cs typeface="Arial" panose="020B0604020202020204" pitchFamily="34" charset="0"/>
            </a:endParaRPr>
          </a:p>
          <a:p>
            <a:pPr marL="342900" indent="-342900" fontAlgn="auto">
              <a:buFont typeface="+mj-lt"/>
              <a:buAutoNum type="arabicParenR" startAt="11"/>
            </a:pPr>
            <a:r>
              <a:rPr lang="en-GB" dirty="0"/>
              <a:t>Support Task Team on Tsunami Exercises in the preparation of the NEAMWave23 Exercise.</a:t>
            </a:r>
            <a:endParaRPr lang="it-IT" dirty="0"/>
          </a:p>
          <a:p>
            <a:pPr marL="342900" indent="-342900" algn="just">
              <a:spcAft>
                <a:spcPts val="1200"/>
              </a:spcAft>
              <a:buFont typeface="+mj-lt"/>
              <a:buAutoNum type="arabicParenR" startAt="11"/>
            </a:pPr>
            <a:endParaRPr lang="en-US" dirty="0">
              <a:latin typeface="Calibri" panose="020F0502020204030204" pitchFamily="34" charset="0"/>
              <a:ea typeface="MS Mincho"/>
              <a:cs typeface="Arial" panose="020B0604020202020204" pitchFamily="34" charset="0"/>
            </a:endParaRPr>
          </a:p>
          <a:p>
            <a:pPr marL="342900" indent="-342900" fontAlgn="auto">
              <a:buFont typeface="+mj-lt"/>
              <a:buAutoNum type="arabicParenR" startAt="11"/>
            </a:pPr>
            <a:r>
              <a:rPr lang="en-GB" dirty="0"/>
              <a:t>Report progress to ICG/NEAMTWS-XVIII.</a:t>
            </a:r>
            <a:endParaRPr lang="it-IT"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1"/>
          <p:cNvSpPr txBox="1"/>
          <p:nvPr/>
        </p:nvSpPr>
        <p:spPr>
          <a:xfrm>
            <a:off x="1735380" y="511035"/>
            <a:ext cx="9530080" cy="2462213"/>
          </a:xfrm>
          <a:prstGeom prst="rect">
            <a:avLst/>
          </a:prstGeom>
          <a:noFill/>
        </p:spPr>
        <p:txBody>
          <a:bodyPr wrap="square" rtlCol="0">
            <a:spAutoFit/>
          </a:bodyPr>
          <a:lstStyle/>
          <a:p>
            <a:pPr algn="ctr"/>
            <a:r>
              <a:rPr lang="en-GB" sz="2800" b="1" dirty="0"/>
              <a:t>Actions performed</a:t>
            </a:r>
          </a:p>
          <a:p>
            <a:pPr algn="ctr"/>
            <a:endParaRPr lang="en-GB" dirty="0"/>
          </a:p>
          <a:p>
            <a:pPr algn="ctr"/>
            <a:endParaRPr lang="en-GB" dirty="0"/>
          </a:p>
          <a:p>
            <a:pPr marL="285750" indent="-285750">
              <a:buFont typeface="Arial" panose="020B0604020202020204" pitchFamily="34" charset="0"/>
              <a:buChar char="•"/>
            </a:pPr>
            <a:r>
              <a:rPr lang="en-GB" dirty="0"/>
              <a:t>Participation to TTTWO meeting (Feb 2023): specific presentation will follow</a:t>
            </a:r>
          </a:p>
          <a:p>
            <a:endParaRPr lang="en-GB" dirty="0"/>
          </a:p>
          <a:p>
            <a:endParaRPr lang="en-GB" dirty="0"/>
          </a:p>
          <a:p>
            <a:endParaRPr lang="en-GB" dirty="0"/>
          </a:p>
          <a:p>
            <a:endParaRPr lang="pt-P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1"/>
          <p:cNvSpPr txBox="1"/>
          <p:nvPr/>
        </p:nvSpPr>
        <p:spPr>
          <a:xfrm>
            <a:off x="1735380" y="511035"/>
            <a:ext cx="9530080" cy="4401205"/>
          </a:xfrm>
          <a:prstGeom prst="rect">
            <a:avLst/>
          </a:prstGeom>
          <a:noFill/>
        </p:spPr>
        <p:txBody>
          <a:bodyPr wrap="square" rtlCol="0">
            <a:spAutoFit/>
          </a:bodyPr>
          <a:lstStyle/>
          <a:p>
            <a:pPr algn="ctr"/>
            <a:r>
              <a:rPr lang="en-GB" sz="2800" b="1" dirty="0"/>
              <a:t>Topics for discussion (TTO and SC)</a:t>
            </a:r>
          </a:p>
          <a:p>
            <a:pPr algn="ctr"/>
            <a:endParaRPr lang="en-GB" dirty="0"/>
          </a:p>
          <a:p>
            <a:pPr algn="ctr"/>
            <a:endParaRPr lang="en-GB" dirty="0"/>
          </a:p>
          <a:p>
            <a:r>
              <a:rPr lang="en-GB" dirty="0"/>
              <a:t>The Global Service Definition Document (GSDD) lists several recommendations for operations and  products that TSPs operating in the NEAM region may evaluate for implementation as: </a:t>
            </a:r>
          </a:p>
          <a:p>
            <a:pPr marL="800100" lvl="1" indent="-342900">
              <a:buFont typeface="+mj-lt"/>
              <a:buAutoNum type="alphaLcParenR"/>
            </a:pPr>
            <a:endParaRPr lang="en-GB" dirty="0"/>
          </a:p>
          <a:p>
            <a:pPr marL="800100" lvl="1" indent="-342900">
              <a:buFont typeface="+mj-lt"/>
              <a:buAutoNum type="alphaLcParenR"/>
            </a:pPr>
            <a:endParaRPr lang="en-GB" dirty="0"/>
          </a:p>
          <a:p>
            <a:pPr marL="800100" lvl="1" indent="-342900">
              <a:buFont typeface="+mj-lt"/>
              <a:buAutoNum type="alphaLcParenR"/>
            </a:pPr>
            <a:r>
              <a:rPr lang="en-GB" dirty="0"/>
              <a:t>Interoperability of TSPs</a:t>
            </a:r>
          </a:p>
          <a:p>
            <a:pPr marL="800100" lvl="1" indent="-342900">
              <a:buFont typeface="+mj-lt"/>
              <a:buAutoNum type="alphaLcParenR"/>
            </a:pPr>
            <a:r>
              <a:rPr lang="en-GB" dirty="0"/>
              <a:t>Two kind of messages/bulletins: public and access restricted </a:t>
            </a:r>
          </a:p>
          <a:p>
            <a:pPr marL="800100" lvl="1" indent="-342900">
              <a:buFont typeface="+mj-lt"/>
              <a:buAutoNum type="alphaLcParenR"/>
            </a:pPr>
            <a:r>
              <a:rPr lang="en-GB" dirty="0"/>
              <a:t>Threat levels</a:t>
            </a:r>
          </a:p>
          <a:p>
            <a:pPr marL="800100" lvl="1" indent="-342900">
              <a:buFont typeface="+mj-lt"/>
              <a:buAutoNum type="alphaLcParenR"/>
            </a:pPr>
            <a:r>
              <a:rPr lang="en-GB" dirty="0"/>
              <a:t>Bulletin structure</a:t>
            </a:r>
          </a:p>
          <a:p>
            <a:pPr marL="800100" lvl="1" indent="-342900">
              <a:buFont typeface="+mj-lt"/>
              <a:buAutoNum type="alphaLcParenR"/>
            </a:pPr>
            <a:r>
              <a:rPr lang="en-GB" dirty="0"/>
              <a:t>Source areas</a:t>
            </a:r>
          </a:p>
          <a:p>
            <a:pPr marL="285750" indent="-285750">
              <a:buFont typeface="Arial" panose="020B0604020202020204" pitchFamily="34" charset="0"/>
              <a:buChar char="•"/>
            </a:pPr>
            <a:endParaRPr lang="en-GB" dirty="0"/>
          </a:p>
          <a:p>
            <a:endParaRPr lang="en-GB" dirty="0"/>
          </a:p>
          <a:p>
            <a:endParaRPr lang="pt-P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1"/>
          <p:cNvSpPr txBox="1"/>
          <p:nvPr/>
        </p:nvSpPr>
        <p:spPr>
          <a:xfrm>
            <a:off x="2078280" y="825360"/>
            <a:ext cx="8208720" cy="3508653"/>
          </a:xfrm>
          <a:prstGeom prst="rect">
            <a:avLst/>
          </a:prstGeom>
          <a:noFill/>
        </p:spPr>
        <p:txBody>
          <a:bodyPr wrap="square" rtlCol="0">
            <a:spAutoFit/>
          </a:bodyPr>
          <a:lstStyle/>
          <a:p>
            <a:pPr algn="ctr"/>
            <a:r>
              <a:rPr lang="en-GB" sz="2400" b="1" dirty="0"/>
              <a:t>NEXT SPECIFIC ACTIONS</a:t>
            </a:r>
          </a:p>
          <a:p>
            <a:pPr algn="ctr"/>
            <a:endParaRPr lang="en-GB" dirty="0"/>
          </a:p>
          <a:p>
            <a:pPr algn="ctr"/>
            <a:endParaRPr lang="en-GB" dirty="0"/>
          </a:p>
          <a:p>
            <a:pPr marL="285750" indent="-285750">
              <a:buFontTx/>
              <a:buChar char="-"/>
            </a:pPr>
            <a:r>
              <a:rPr lang="en-GB" dirty="0"/>
              <a:t>Organise specific TTO meeting on previous topics, involving all TSPs and possibly other relevant WG (September-October, 2023)</a:t>
            </a:r>
          </a:p>
          <a:p>
            <a:endParaRPr lang="en-GB" dirty="0"/>
          </a:p>
          <a:p>
            <a:pPr marL="285750" indent="-285750">
              <a:buFontTx/>
              <a:buChar char="-"/>
            </a:pPr>
            <a:r>
              <a:rPr lang="en-GB" dirty="0"/>
              <a:t>Collaborate closely with TT on Documentation for writing the new Operational User Guide (all intersessional period)</a:t>
            </a:r>
          </a:p>
          <a:p>
            <a:endParaRPr lang="en-GB" dirty="0"/>
          </a:p>
          <a:p>
            <a:endParaRPr lang="en-GB" dirty="0"/>
          </a:p>
          <a:p>
            <a:endParaRPr lang="en-GB" dirty="0"/>
          </a:p>
          <a:p>
            <a:endParaRPr lang="pt-PT" dirty="0"/>
          </a:p>
        </p:txBody>
      </p:sp>
    </p:spTree>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302</Words>
  <Application>Microsoft Office PowerPoint</Application>
  <PresentationFormat>Widescreen</PresentationFormat>
  <Paragraphs>57</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MS Mincho</vt:lpstr>
      <vt:lpstr>Times New Roman</vt:lpstr>
      <vt:lpstr>Tema do Office</vt:lpstr>
      <vt:lpstr>Task Team on Operations  </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Team on Operations  Report</dc:title>
  <dc:creator>F C</dc:creator>
  <cp:lastModifiedBy>Alejandro Rojas</cp:lastModifiedBy>
  <cp:revision>61</cp:revision>
  <dcterms:created xsi:type="dcterms:W3CDTF">2019-12-01T00:32:00Z</dcterms:created>
  <dcterms:modified xsi:type="dcterms:W3CDTF">2023-04-12T09:48:05Z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74DCB791789B4E0E847764636648260B</vt:lpwstr>
  </property>
  <property fmtid="{D5CDD505-2E9C-101B-9397-08002B2CF9AE}" pid="3" name="KSOProductBuildVer">
    <vt:lpwstr>2057-11.2.0.11388</vt:lpwstr>
  </property>
</Properties>
</file>