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jVeEwReUutjR9LRFxyFIaUXG5+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87639"/>
  </p:normalViewPr>
  <p:slideViewPr>
    <p:cSldViewPr snapToGrid="0">
      <p:cViewPr varScale="1">
        <p:scale>
          <a:sx n="105" d="100"/>
          <a:sy n="105" d="100"/>
        </p:scale>
        <p:origin x="98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2df38dc7fd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2df38dc7fd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5" name="Google Shape;275;g22df38dc7fd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5" name="Google Shape;3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2df38dc7f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2df38dc7f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g22df38dc7fd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2df38dc7f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2df38dc7fd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22df38dc7fd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2df38dc7fd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2df38dc7fd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g22df38dc7fd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2df38dc7fd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2df38dc7fd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78" name="Google Shape;178;g22df38dc7fd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2df38dc7fd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2df38dc7fd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600" dirty="0">
              <a:solidFill>
                <a:srgbClr val="333333"/>
              </a:solidFill>
              <a:latin typeface="Arial"/>
              <a:ea typeface="Arial"/>
              <a:cs typeface="Arial"/>
              <a:sym typeface="Arial"/>
            </a:endParaRPr>
          </a:p>
        </p:txBody>
      </p:sp>
      <p:sp>
        <p:nvSpPr>
          <p:cNvPr id="194" name="Google Shape;194;g22df38dc7fd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2df38dc7fd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2df38dc7fd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22df38dc7fd_0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2e3e2cbb38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2e3e2cbb38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22e3e2cbb38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2df38dc7fd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2df38dc7fd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22df38dc7fd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7"/>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7" descr="Logo&#10;&#10;Description automatically generated"/>
          <p:cNvPicPr preferRelativeResize="0"/>
          <p:nvPr/>
        </p:nvPicPr>
        <p:blipFill rotWithShape="1">
          <a:blip r:embed="rId2">
            <a:alphaModFix/>
          </a:blip>
          <a:srcRect/>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16"/>
          <p:cNvSpPr>
            <a:spLocks noGrp="1"/>
          </p:cNvSpPr>
          <p:nvPr>
            <p:ph type="pic" idx="2"/>
          </p:nvPr>
        </p:nvSpPr>
        <p:spPr>
          <a:xfrm>
            <a:off x="720725" y="1857600"/>
            <a:ext cx="5302800" cy="2016000"/>
          </a:xfrm>
          <a:prstGeom prst="rect">
            <a:avLst/>
          </a:prstGeom>
          <a:solidFill>
            <a:srgbClr val="D8D8D8"/>
          </a:solidFill>
          <a:ln>
            <a:noFill/>
          </a:ln>
        </p:spPr>
      </p:sp>
      <p:sp>
        <p:nvSpPr>
          <p:cNvPr id="86" name="Google Shape;86;p16"/>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6"/>
          <p:cNvSpPr>
            <a:spLocks noGrp="1"/>
          </p:cNvSpPr>
          <p:nvPr>
            <p:ph type="pic" idx="3"/>
          </p:nvPr>
        </p:nvSpPr>
        <p:spPr>
          <a:xfrm>
            <a:off x="6166888" y="1857600"/>
            <a:ext cx="5302800" cy="2016000"/>
          </a:xfrm>
          <a:prstGeom prst="rect">
            <a:avLst/>
          </a:prstGeom>
          <a:solidFill>
            <a:srgbClr val="D8D8D8"/>
          </a:solidFill>
          <a:ln>
            <a:noFill/>
          </a:ln>
        </p:spPr>
      </p:sp>
      <p:sp>
        <p:nvSpPr>
          <p:cNvPr id="88" name="Google Shape;88;p16"/>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89"/>
        <p:cNvGrpSpPr/>
        <p:nvPr/>
      </p:nvGrpSpPr>
      <p:grpSpPr>
        <a:xfrm>
          <a:off x="0" y="0"/>
          <a:ext cx="0" cy="0"/>
          <a:chOff x="0" y="0"/>
          <a:chExt cx="0" cy="0"/>
        </a:xfrm>
      </p:grpSpPr>
      <p:sp>
        <p:nvSpPr>
          <p:cNvPr id="90" name="Google Shape;90;p17"/>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1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5" name="Google Shape;95;p1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7"/>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7"/>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7"/>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17"/>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8" name="Google Shape;108;p19"/>
          <p:cNvSpPr>
            <a:spLocks noGrp="1"/>
          </p:cNvSpPr>
          <p:nvPr>
            <p:ph type="pic" idx="2"/>
          </p:nvPr>
        </p:nvSpPr>
        <p:spPr>
          <a:xfrm>
            <a:off x="5334000" y="0"/>
            <a:ext cx="6858000" cy="6858000"/>
          </a:xfrm>
          <a:prstGeom prst="rect">
            <a:avLst/>
          </a:prstGeom>
          <a:solidFill>
            <a:srgbClr val="D8D8D8"/>
          </a:solidFill>
          <a:ln>
            <a:noFill/>
          </a:ln>
        </p:spPr>
      </p:sp>
      <p:sp>
        <p:nvSpPr>
          <p:cNvPr id="109" name="Google Shape;109;p19"/>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13" name="Google Shape;113;p2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p21"/>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2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6" name="Google Shape;126;p22"/>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8"/>
          <p:cNvSpPr txBox="1">
            <a:spLocks noGrp="1"/>
          </p:cNvSpPr>
          <p:nvPr>
            <p:ph type="body" idx="1"/>
          </p:nvPr>
        </p:nvSpPr>
        <p:spPr>
          <a:xfrm>
            <a:off x="720726" y="1296988"/>
            <a:ext cx="81180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7" name="Google Shape;27;p8"/>
          <p:cNvSpPr txBox="1">
            <a:spLocks noGrp="1"/>
          </p:cNvSpPr>
          <p:nvPr>
            <p:ph type="title"/>
          </p:nvPr>
        </p:nvSpPr>
        <p:spPr>
          <a:xfrm>
            <a:off x="720726" y="722313"/>
            <a:ext cx="81180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and Image">
  <p:cSld name="Content and Image">
    <p:spTree>
      <p:nvGrpSpPr>
        <p:cNvPr id="1" name="Shape 28"/>
        <p:cNvGrpSpPr/>
        <p:nvPr/>
      </p:nvGrpSpPr>
      <p:grpSpPr>
        <a:xfrm>
          <a:off x="0" y="0"/>
          <a:ext cx="0" cy="0"/>
          <a:chOff x="0" y="0"/>
          <a:chExt cx="0" cy="0"/>
        </a:xfrm>
      </p:grpSpPr>
      <p:sp>
        <p:nvSpPr>
          <p:cNvPr id="29" name="Google Shape;29;p9"/>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9"/>
          <p:cNvSpPr txBox="1">
            <a:spLocks noGrp="1"/>
          </p:cNvSpPr>
          <p:nvPr>
            <p:ph type="body" idx="1"/>
          </p:nvPr>
        </p:nvSpPr>
        <p:spPr>
          <a:xfrm>
            <a:off x="720726" y="1296988"/>
            <a:ext cx="55188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9"/>
          <p:cNvSpPr txBox="1">
            <a:spLocks noGrp="1"/>
          </p:cNvSpPr>
          <p:nvPr>
            <p:ph type="title"/>
          </p:nvPr>
        </p:nvSpPr>
        <p:spPr>
          <a:xfrm>
            <a:off x="720726" y="722313"/>
            <a:ext cx="55188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9"/>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with Images">
  <p:cSld name="Three Columns with Images">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0"/>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10"/>
          <p:cNvSpPr>
            <a:spLocks noGrp="1"/>
          </p:cNvSpPr>
          <p:nvPr>
            <p:ph type="pic" idx="2"/>
          </p:nvPr>
        </p:nvSpPr>
        <p:spPr>
          <a:xfrm>
            <a:off x="720725" y="1857600"/>
            <a:ext cx="3463200" cy="1656000"/>
          </a:xfrm>
          <a:prstGeom prst="rect">
            <a:avLst/>
          </a:prstGeom>
          <a:solidFill>
            <a:srgbClr val="D8D8D8"/>
          </a:solidFill>
          <a:ln>
            <a:noFill/>
          </a:ln>
        </p:spPr>
      </p:sp>
      <p:sp>
        <p:nvSpPr>
          <p:cNvPr id="41" name="Google Shape;41;p10"/>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
          <p:cNvSpPr>
            <a:spLocks noGrp="1"/>
          </p:cNvSpPr>
          <p:nvPr>
            <p:ph type="pic" idx="3"/>
          </p:nvPr>
        </p:nvSpPr>
        <p:spPr>
          <a:xfrm>
            <a:off x="4364400" y="1857600"/>
            <a:ext cx="3463200" cy="1656000"/>
          </a:xfrm>
          <a:prstGeom prst="rect">
            <a:avLst/>
          </a:prstGeom>
          <a:solidFill>
            <a:srgbClr val="D8D8D8"/>
          </a:solidFill>
          <a:ln>
            <a:noFill/>
          </a:ln>
        </p:spPr>
      </p:sp>
      <p:sp>
        <p:nvSpPr>
          <p:cNvPr id="43" name="Google Shape;43;p10"/>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a:spLocks noGrp="1"/>
          </p:cNvSpPr>
          <p:nvPr>
            <p:ph type="pic" idx="5"/>
          </p:nvPr>
        </p:nvSpPr>
        <p:spPr>
          <a:xfrm>
            <a:off x="8008075" y="1857600"/>
            <a:ext cx="3463200" cy="1656000"/>
          </a:xfrm>
          <a:prstGeom prst="rect">
            <a:avLst/>
          </a:prstGeom>
          <a:solidFill>
            <a:srgbClr val="D8D8D8"/>
          </a:solidFill>
          <a:ln>
            <a:noFill/>
          </a:ln>
        </p:spPr>
      </p:sp>
      <p:sp>
        <p:nvSpPr>
          <p:cNvPr id="45" name="Google Shape;45;p10"/>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46"/>
        <p:cNvGrpSpPr/>
        <p:nvPr/>
      </p:nvGrpSpPr>
      <p:grpSpPr>
        <a:xfrm>
          <a:off x="0" y="0"/>
          <a:ext cx="0" cy="0"/>
          <a:chOff x="0" y="0"/>
          <a:chExt cx="0" cy="0"/>
        </a:xfrm>
      </p:grpSpPr>
      <p:sp>
        <p:nvSpPr>
          <p:cNvPr id="47" name="Google Shape;47;p11"/>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11"/>
          <p:cNvSpPr>
            <a:spLocks noGrp="1"/>
          </p:cNvSpPr>
          <p:nvPr>
            <p:ph type="pic" idx="2"/>
          </p:nvPr>
        </p:nvSpPr>
        <p:spPr>
          <a:xfrm>
            <a:off x="5287200" y="0"/>
            <a:ext cx="6858000" cy="6858000"/>
          </a:xfrm>
          <a:prstGeom prst="rect">
            <a:avLst/>
          </a:prstGeom>
          <a:solidFill>
            <a:srgbClr val="D8D8D8"/>
          </a:solidFill>
          <a:ln>
            <a:noFill/>
          </a:ln>
        </p:spPr>
      </p:sp>
      <p:pic>
        <p:nvPicPr>
          <p:cNvPr id="50" name="Google Shape;50;p11" descr="Logo&#10;&#10;Description automatically generated"/>
          <p:cNvPicPr preferRelativeResize="0"/>
          <p:nvPr/>
        </p:nvPicPr>
        <p:blipFill rotWithShape="1">
          <a:blip r:embed="rId2">
            <a:alphaModFix/>
          </a:blip>
          <a:srcRect/>
          <a:stretch/>
        </p:blipFill>
        <p:spPr>
          <a:xfrm>
            <a:off x="720725" y="860400"/>
            <a:ext cx="2970000" cy="838750"/>
          </a:xfrm>
          <a:prstGeom prst="rect">
            <a:avLst/>
          </a:prstGeom>
          <a:noFill/>
          <a:ln>
            <a:noFill/>
          </a:ln>
        </p:spPr>
      </p:pic>
      <p:grpSp>
        <p:nvGrpSpPr>
          <p:cNvPr id="51" name="Google Shape;51;p11"/>
          <p:cNvGrpSpPr/>
          <p:nvPr/>
        </p:nvGrpSpPr>
        <p:grpSpPr>
          <a:xfrm>
            <a:off x="720725" y="5472000"/>
            <a:ext cx="4009268" cy="694945"/>
            <a:chOff x="720725" y="5218493"/>
            <a:chExt cx="4009268" cy="694945"/>
          </a:xfrm>
        </p:grpSpPr>
        <p:pic>
          <p:nvPicPr>
            <p:cNvPr id="52" name="Google Shape;52;p11"/>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53" name="Google Shape;53;p11"/>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54" name="Google Shape;54;p11"/>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55" name="Google Shape;55;p11"/>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2"/>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9" name="Google Shape;59;p12" descr="Logo&#10;&#10;Description automatically generated"/>
          <p:cNvPicPr preferRelativeResize="0"/>
          <p:nvPr/>
        </p:nvPicPr>
        <p:blipFill rotWithShape="1">
          <a:blip r:embed="rId2">
            <a:alphaModFix/>
          </a:blip>
          <a:srcRect/>
          <a:stretch/>
        </p:blipFill>
        <p:spPr>
          <a:xfrm>
            <a:off x="1368000" y="1202400"/>
            <a:ext cx="2970000" cy="838750"/>
          </a:xfrm>
          <a:prstGeom prst="rect">
            <a:avLst/>
          </a:prstGeom>
          <a:noFill/>
          <a:ln>
            <a:noFill/>
          </a:ln>
        </p:spPr>
      </p:pic>
      <p:sp>
        <p:nvSpPr>
          <p:cNvPr id="60" name="Google Shape;60;p12"/>
          <p:cNvSpPr>
            <a:spLocks noGrp="1"/>
          </p:cNvSpPr>
          <p:nvPr>
            <p:ph type="pic" idx="2"/>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61"/>
        <p:cNvGrpSpPr/>
        <p:nvPr/>
      </p:nvGrpSpPr>
      <p:grpSpPr>
        <a:xfrm>
          <a:off x="0" y="0"/>
          <a:ext cx="0" cy="0"/>
          <a:chOff x="0" y="0"/>
          <a:chExt cx="0" cy="0"/>
        </a:xfrm>
      </p:grpSpPr>
      <p:sp>
        <p:nvSpPr>
          <p:cNvPr id="62" name="Google Shape;62;p13"/>
          <p:cNvSpPr>
            <a:spLocks noGrp="1"/>
          </p:cNvSpPr>
          <p:nvPr>
            <p:ph type="pic" idx="2"/>
          </p:nvPr>
        </p:nvSpPr>
        <p:spPr>
          <a:xfrm>
            <a:off x="0" y="0"/>
            <a:ext cx="6912000" cy="6858000"/>
          </a:xfrm>
          <a:prstGeom prst="rect">
            <a:avLst/>
          </a:prstGeom>
          <a:solidFill>
            <a:srgbClr val="D8D8D8"/>
          </a:solidFill>
          <a:ln>
            <a:noFill/>
          </a:ln>
        </p:spPr>
      </p:sp>
      <p:sp>
        <p:nvSpPr>
          <p:cNvPr id="63" name="Google Shape;63;p13"/>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5" name="Google Shape;65;p13" descr="Logo&#10;&#10;Description automatically generated"/>
          <p:cNvPicPr preferRelativeResize="0"/>
          <p:nvPr/>
        </p:nvPicPr>
        <p:blipFill rotWithShape="1">
          <a:blip r:embed="rId2">
            <a:alphaModFix/>
          </a:blip>
          <a:srcRect/>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4"/>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73"/>
        <p:cNvGrpSpPr/>
        <p:nvPr/>
      </p:nvGrpSpPr>
      <p:grpSpPr>
        <a:xfrm>
          <a:off x="0" y="0"/>
          <a:ext cx="0" cy="0"/>
          <a:chOff x="0" y="0"/>
          <a:chExt cx="0" cy="0"/>
        </a:xfrm>
      </p:grpSpPr>
      <p:sp>
        <p:nvSpPr>
          <p:cNvPr id="74" name="Google Shape;74;p1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7" name="Google Shape;77;p15"/>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6"/>
          <p:cNvPicPr preferRelativeResize="0"/>
          <p:nvPr/>
        </p:nvPicPr>
        <p:blipFill rotWithShape="1">
          <a:blip r:embed="rId19">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deepoceanobserving.org" TargetMode="Externa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hyperlink" Target="https://goosocean.org/index.php?option=com_oe&amp;task=viewDocumentRecord&amp;docID=3194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f.collins@unesco.or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0.jpg"/><Relationship Id="rId7"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11.png"/><Relationship Id="rId4" Type="http://schemas.openxmlformats.org/officeDocument/2006/relationships/image" Target="../media/image41.png"/><Relationship Id="rId9" Type="http://schemas.openxmlformats.org/officeDocument/2006/relationships/image" Target="../media/image45.jp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11.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
          <p:cNvSpPr txBox="1">
            <a:spLocks noGrp="1"/>
          </p:cNvSpPr>
          <p:nvPr>
            <p:ph type="ctrTitle"/>
          </p:nvPr>
        </p:nvSpPr>
        <p:spPr>
          <a:xfrm>
            <a:off x="1368000" y="2790000"/>
            <a:ext cx="10460700" cy="1476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1"/>
              </a:buClr>
              <a:buSzPts val="5000"/>
              <a:buFont typeface="Arial"/>
              <a:buNone/>
            </a:pPr>
            <a:r>
              <a:rPr lang="en-GB"/>
              <a:t>GOOS Project Updates</a:t>
            </a:r>
            <a:endParaRPr/>
          </a:p>
          <a:p>
            <a:pPr marL="0" lvl="0" indent="0" algn="l" rtl="0">
              <a:lnSpc>
                <a:spcPct val="90000"/>
              </a:lnSpc>
              <a:spcBef>
                <a:spcPts val="0"/>
              </a:spcBef>
              <a:spcAft>
                <a:spcPts val="0"/>
              </a:spcAft>
              <a:buClr>
                <a:schemeClr val="lt1"/>
              </a:buClr>
              <a:buSzPts val="5000"/>
              <a:buFont typeface="Arial"/>
              <a:buNone/>
            </a:pPr>
            <a:r>
              <a:rPr lang="en-GB"/>
              <a:t>Deep Ocean Observing Strategy</a:t>
            </a:r>
            <a:endParaRPr/>
          </a:p>
        </p:txBody>
      </p:sp>
      <p:sp>
        <p:nvSpPr>
          <p:cNvPr id="136" name="Google Shape;136;p1"/>
          <p:cNvSpPr txBox="1">
            <a:spLocks noGrp="1"/>
          </p:cNvSpPr>
          <p:nvPr>
            <p:ph type="subTitle" idx="1"/>
          </p:nvPr>
        </p:nvSpPr>
        <p:spPr>
          <a:xfrm>
            <a:off x="1368000" y="4597200"/>
            <a:ext cx="98589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a:t>Leslie M. Smith (and the rest of the DOOS team and extended family/community)</a:t>
            </a:r>
            <a:endParaRPr/>
          </a:p>
          <a:p>
            <a:pPr marL="0" lvl="0" indent="0" algn="l" rtl="0">
              <a:lnSpc>
                <a:spcPct val="105000"/>
              </a:lnSpc>
              <a:spcBef>
                <a:spcPts val="0"/>
              </a:spcBef>
              <a:spcAft>
                <a:spcPts val="0"/>
              </a:spcAft>
              <a:buClr>
                <a:schemeClr val="dk1"/>
              </a:buClr>
              <a:buSzPts val="1100"/>
              <a:buFont typeface="Arial"/>
              <a:buNone/>
            </a:pPr>
            <a:r>
              <a:rPr lang="en-GB"/>
              <a:t>Your Ocean Consulting, LLC</a:t>
            </a:r>
            <a:endParaRPr/>
          </a:p>
          <a:p>
            <a:pPr marL="0" lvl="0" indent="0" algn="l" rtl="0">
              <a:lnSpc>
                <a:spcPct val="105000"/>
              </a:lnSpc>
              <a:spcBef>
                <a:spcPts val="0"/>
              </a:spcBef>
              <a:spcAft>
                <a:spcPts val="0"/>
              </a:spcAft>
              <a:buClr>
                <a:schemeClr val="dk1"/>
              </a:buClr>
              <a:buSzPts val="1100"/>
              <a:buFont typeface="Arial"/>
              <a:buNone/>
            </a:pPr>
            <a:r>
              <a:rPr lang="en-GB"/>
              <a:t>GOOS 12th Steering Committee meeting, 25 - 27 April 2023</a:t>
            </a:r>
            <a:endParaRPr/>
          </a:p>
          <a:p>
            <a:pPr marL="0" lvl="0" indent="0" algn="l" rtl="0">
              <a:lnSpc>
                <a:spcPct val="105000"/>
              </a:lnSpc>
              <a:spcBef>
                <a:spcPts val="0"/>
              </a:spcBef>
              <a:spcAft>
                <a:spcPts val="0"/>
              </a:spcAft>
              <a:buClr>
                <a:schemeClr val="lt1"/>
              </a:buClr>
              <a:buSzPts val="1800"/>
              <a:buNone/>
            </a:pPr>
            <a:endParaRPr/>
          </a:p>
        </p:txBody>
      </p:sp>
      <p:pic>
        <p:nvPicPr>
          <p:cNvPr id="137" name="Google Shape;137;p1"/>
          <p:cNvPicPr preferRelativeResize="0"/>
          <p:nvPr/>
        </p:nvPicPr>
        <p:blipFill rotWithShape="1">
          <a:blip r:embed="rId3">
            <a:alphaModFix/>
          </a:blip>
          <a:srcRect/>
          <a:stretch/>
        </p:blipFill>
        <p:spPr>
          <a:xfrm>
            <a:off x="6096000" y="226275"/>
            <a:ext cx="5839476" cy="147600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2df38dc7fd_0_44"/>
          <p:cNvSpPr txBox="1">
            <a:spLocks noGrp="1"/>
          </p:cNvSpPr>
          <p:nvPr>
            <p:ph type="body" idx="1"/>
          </p:nvPr>
        </p:nvSpPr>
        <p:spPr>
          <a:xfrm>
            <a:off x="5815451" y="1449525"/>
            <a:ext cx="2927400" cy="46164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1"/>
              </a:buClr>
              <a:buSzPts val="1100"/>
              <a:buFont typeface="Arial"/>
              <a:buNone/>
            </a:pPr>
            <a:r>
              <a:rPr lang="en-GB">
                <a:solidFill>
                  <a:schemeClr val="accent3"/>
                </a:solidFill>
              </a:rPr>
              <a:t>DOOS (virtual) Annual Meeting</a:t>
            </a:r>
            <a:endParaRPr>
              <a:solidFill>
                <a:schemeClr val="accent3"/>
              </a:solidFill>
            </a:endParaRPr>
          </a:p>
          <a:p>
            <a:pPr marL="0" lvl="0" indent="0" algn="ctr" rtl="0">
              <a:spcBef>
                <a:spcPts val="0"/>
              </a:spcBef>
              <a:spcAft>
                <a:spcPts val="0"/>
              </a:spcAft>
              <a:buClr>
                <a:schemeClr val="dk1"/>
              </a:buClr>
              <a:buSzPts val="1100"/>
              <a:buFont typeface="Arial"/>
              <a:buNone/>
            </a:pPr>
            <a:r>
              <a:rPr lang="en-GB">
                <a:solidFill>
                  <a:schemeClr val="accent3"/>
                </a:solidFill>
              </a:rPr>
              <a:t>“Exploring collective solutions </a:t>
            </a:r>
            <a:endParaRPr>
              <a:solidFill>
                <a:schemeClr val="accent3"/>
              </a:solidFill>
            </a:endParaRPr>
          </a:p>
          <a:p>
            <a:pPr marL="0" lvl="0" indent="0" algn="ctr" rtl="0">
              <a:spcBef>
                <a:spcPts val="0"/>
              </a:spcBef>
              <a:spcAft>
                <a:spcPts val="0"/>
              </a:spcAft>
              <a:buClr>
                <a:schemeClr val="dk1"/>
              </a:buClr>
              <a:buSzPts val="1100"/>
              <a:buFont typeface="Arial"/>
              <a:buNone/>
            </a:pPr>
            <a:r>
              <a:rPr lang="en-GB">
                <a:solidFill>
                  <a:schemeClr val="accent3"/>
                </a:solidFill>
              </a:rPr>
              <a:t>to global deep-sea challenges”</a:t>
            </a:r>
            <a:endParaRPr>
              <a:solidFill>
                <a:schemeClr val="accent3"/>
              </a:solidFill>
            </a:endParaRPr>
          </a:p>
          <a:p>
            <a:pPr marL="0" lvl="0" indent="0" algn="ctr" rtl="0">
              <a:spcBef>
                <a:spcPts val="0"/>
              </a:spcBef>
              <a:spcAft>
                <a:spcPts val="0"/>
              </a:spcAft>
              <a:buClr>
                <a:schemeClr val="dk1"/>
              </a:buClr>
              <a:buSzPts val="1100"/>
              <a:buFont typeface="Arial"/>
              <a:buNone/>
            </a:pPr>
            <a:endParaRPr>
              <a:solidFill>
                <a:schemeClr val="accent3"/>
              </a:solidFill>
            </a:endParaRPr>
          </a:p>
          <a:p>
            <a:pPr marL="0" lvl="0" indent="0" algn="ctr" rtl="0">
              <a:spcBef>
                <a:spcPts val="0"/>
              </a:spcBef>
              <a:spcAft>
                <a:spcPts val="0"/>
              </a:spcAft>
              <a:buClr>
                <a:schemeClr val="dk1"/>
              </a:buClr>
              <a:buSzPts val="1100"/>
              <a:buFont typeface="Arial"/>
              <a:buNone/>
            </a:pPr>
            <a:r>
              <a:rPr lang="en-GB">
                <a:solidFill>
                  <a:schemeClr val="accent3"/>
                </a:solidFill>
              </a:rPr>
              <a:t>May 9-11 2023</a:t>
            </a:r>
            <a:endParaRPr>
              <a:solidFill>
                <a:schemeClr val="accent3"/>
              </a:solidFill>
            </a:endParaRPr>
          </a:p>
          <a:p>
            <a:pPr marL="0" lvl="0" indent="0" algn="ctr" rtl="0">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sp>
        <p:nvSpPr>
          <p:cNvPr id="278" name="Google Shape;278;g22df38dc7fd_0_44"/>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10</a:t>
            </a:fld>
            <a:endParaRPr/>
          </a:p>
        </p:txBody>
      </p:sp>
      <p:sp>
        <p:nvSpPr>
          <p:cNvPr id="279" name="Google Shape;279;g22df38dc7fd_0_44"/>
          <p:cNvSpPr txBox="1">
            <a:spLocks noGrp="1"/>
          </p:cNvSpPr>
          <p:nvPr>
            <p:ph type="title"/>
          </p:nvPr>
        </p:nvSpPr>
        <p:spPr>
          <a:xfrm>
            <a:off x="720725" y="360000"/>
            <a:ext cx="10749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Continuing GOOS/DOOS Partnership</a:t>
            </a:r>
            <a:endParaRPr/>
          </a:p>
        </p:txBody>
      </p:sp>
      <p:pic>
        <p:nvPicPr>
          <p:cNvPr id="280" name="Google Shape;280;g22df38dc7fd_0_44"/>
          <p:cNvPicPr preferRelativeResize="0"/>
          <p:nvPr/>
        </p:nvPicPr>
        <p:blipFill>
          <a:blip r:embed="rId3">
            <a:alphaModFix/>
          </a:blip>
          <a:stretch>
            <a:fillRect/>
          </a:stretch>
        </p:blipFill>
        <p:spPr>
          <a:xfrm>
            <a:off x="6335525" y="2970838"/>
            <a:ext cx="1849126" cy="1849126"/>
          </a:xfrm>
          <a:prstGeom prst="rect">
            <a:avLst/>
          </a:prstGeom>
          <a:noFill/>
          <a:ln w="38100" cap="flat" cmpd="sng">
            <a:solidFill>
              <a:schemeClr val="accent3"/>
            </a:solidFill>
            <a:prstDash val="solid"/>
            <a:round/>
            <a:headEnd type="none" w="sm" len="sm"/>
            <a:tailEnd type="none" w="sm" len="sm"/>
          </a:ln>
        </p:spPr>
      </p:pic>
      <p:sp>
        <p:nvSpPr>
          <p:cNvPr id="281" name="Google Shape;281;g22df38dc7fd_0_44"/>
          <p:cNvSpPr txBox="1"/>
          <p:nvPr/>
        </p:nvSpPr>
        <p:spPr>
          <a:xfrm>
            <a:off x="8771375" y="1411650"/>
            <a:ext cx="3286200" cy="1416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a:solidFill>
                  <a:schemeClr val="accent2"/>
                </a:solidFill>
              </a:rPr>
              <a:t>“Deep Ocean Collective Solution Accelerator” Workshop</a:t>
            </a:r>
            <a:endParaRPr sz="1600">
              <a:solidFill>
                <a:schemeClr val="accent2"/>
              </a:solidFill>
            </a:endParaRPr>
          </a:p>
          <a:p>
            <a:pPr marL="0" lvl="0" indent="0" algn="ctr" rtl="0">
              <a:spcBef>
                <a:spcPts val="0"/>
              </a:spcBef>
              <a:spcAft>
                <a:spcPts val="0"/>
              </a:spcAft>
              <a:buNone/>
            </a:pPr>
            <a:endParaRPr sz="1600">
              <a:solidFill>
                <a:schemeClr val="accent2"/>
              </a:solidFill>
            </a:endParaRPr>
          </a:p>
          <a:p>
            <a:pPr marL="0" lvl="0" indent="0" algn="ctr" rtl="0">
              <a:spcBef>
                <a:spcPts val="0"/>
              </a:spcBef>
              <a:spcAft>
                <a:spcPts val="0"/>
              </a:spcAft>
              <a:buNone/>
            </a:pPr>
            <a:r>
              <a:rPr lang="en-GB" sz="1600">
                <a:solidFill>
                  <a:schemeClr val="accent2"/>
                </a:solidFill>
              </a:rPr>
              <a:t>2-5 October 2023</a:t>
            </a:r>
            <a:endParaRPr sz="1600">
              <a:solidFill>
                <a:schemeClr val="accent2"/>
              </a:solidFill>
            </a:endParaRPr>
          </a:p>
          <a:p>
            <a:pPr marL="0" lvl="0" indent="0" algn="ctr" rtl="0">
              <a:spcBef>
                <a:spcPts val="0"/>
              </a:spcBef>
              <a:spcAft>
                <a:spcPts val="0"/>
              </a:spcAft>
              <a:buNone/>
            </a:pPr>
            <a:r>
              <a:rPr lang="en-GB" sz="1600">
                <a:solidFill>
                  <a:schemeClr val="accent2"/>
                </a:solidFill>
              </a:rPr>
              <a:t>San Diego, CA</a:t>
            </a:r>
            <a:endParaRPr sz="1600">
              <a:solidFill>
                <a:schemeClr val="accent2"/>
              </a:solidFill>
            </a:endParaRPr>
          </a:p>
        </p:txBody>
      </p:sp>
      <p:pic>
        <p:nvPicPr>
          <p:cNvPr id="282" name="Google Shape;282;g22df38dc7fd_0_44"/>
          <p:cNvPicPr preferRelativeResize="0"/>
          <p:nvPr/>
        </p:nvPicPr>
        <p:blipFill>
          <a:blip r:embed="rId4">
            <a:alphaModFix/>
          </a:blip>
          <a:stretch>
            <a:fillRect/>
          </a:stretch>
        </p:blipFill>
        <p:spPr>
          <a:xfrm>
            <a:off x="9457300" y="2975851"/>
            <a:ext cx="1914361" cy="1914361"/>
          </a:xfrm>
          <a:prstGeom prst="rect">
            <a:avLst/>
          </a:prstGeom>
          <a:noFill/>
          <a:ln w="38100" cap="flat" cmpd="sng">
            <a:solidFill>
              <a:schemeClr val="accent2"/>
            </a:solidFill>
            <a:prstDash val="solid"/>
            <a:round/>
            <a:headEnd type="none" w="sm" len="sm"/>
            <a:tailEnd type="none" w="sm" len="sm"/>
          </a:ln>
        </p:spPr>
      </p:pic>
      <p:sp>
        <p:nvSpPr>
          <p:cNvPr id="283" name="Google Shape;283;g22df38dc7fd_0_44"/>
          <p:cNvSpPr txBox="1"/>
          <p:nvPr/>
        </p:nvSpPr>
        <p:spPr>
          <a:xfrm>
            <a:off x="4210050" y="5345125"/>
            <a:ext cx="37719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600" u="sng">
                <a:solidFill>
                  <a:schemeClr val="hlink"/>
                </a:solidFill>
                <a:hlinkClick r:id="rId5"/>
              </a:rPr>
              <a:t>www.deepoceanobserving.org</a:t>
            </a:r>
            <a:endParaRPr sz="1600">
              <a:solidFill>
                <a:schemeClr val="dk1"/>
              </a:solidFill>
            </a:endParaRPr>
          </a:p>
          <a:p>
            <a:pPr marL="0" lvl="0" indent="0" algn="ctr" rtl="0">
              <a:spcBef>
                <a:spcPts val="0"/>
              </a:spcBef>
              <a:spcAft>
                <a:spcPts val="0"/>
              </a:spcAft>
              <a:buNone/>
            </a:pPr>
            <a:endParaRPr sz="1600">
              <a:solidFill>
                <a:schemeClr val="dk1"/>
              </a:solidFill>
            </a:endParaRPr>
          </a:p>
          <a:p>
            <a:pPr marL="0" lvl="0" indent="0" algn="ctr" rtl="0">
              <a:spcBef>
                <a:spcPts val="0"/>
              </a:spcBef>
              <a:spcAft>
                <a:spcPts val="0"/>
              </a:spcAft>
              <a:buNone/>
            </a:pPr>
            <a:r>
              <a:rPr lang="en-GB" sz="1600">
                <a:solidFill>
                  <a:schemeClr val="dk1"/>
                </a:solidFill>
              </a:rPr>
              <a:t>leslie.smith@youroceanconsulting.com</a:t>
            </a:r>
            <a:endParaRPr sz="1600">
              <a:solidFill>
                <a:schemeClr val="dk1"/>
              </a:solidFill>
            </a:endParaRPr>
          </a:p>
        </p:txBody>
      </p:sp>
      <p:pic>
        <p:nvPicPr>
          <p:cNvPr id="284" name="Google Shape;284;g22df38dc7fd_0_44"/>
          <p:cNvPicPr preferRelativeResize="0"/>
          <p:nvPr/>
        </p:nvPicPr>
        <p:blipFill rotWithShape="1">
          <a:blip r:embed="rId6">
            <a:alphaModFix/>
          </a:blip>
          <a:srcRect l="9264"/>
          <a:stretch/>
        </p:blipFill>
        <p:spPr>
          <a:xfrm>
            <a:off x="9745175" y="144000"/>
            <a:ext cx="2159998" cy="580165"/>
          </a:xfrm>
          <a:prstGeom prst="rect">
            <a:avLst/>
          </a:prstGeom>
          <a:noFill/>
          <a:ln>
            <a:noFill/>
          </a:ln>
        </p:spPr>
      </p:pic>
      <p:sp>
        <p:nvSpPr>
          <p:cNvPr id="285" name="Google Shape;285;g22df38dc7fd_0_44"/>
          <p:cNvSpPr txBox="1">
            <a:spLocks noGrp="1"/>
          </p:cNvSpPr>
          <p:nvPr>
            <p:ph type="body" idx="1"/>
          </p:nvPr>
        </p:nvSpPr>
        <p:spPr>
          <a:xfrm>
            <a:off x="720725" y="1057700"/>
            <a:ext cx="4897800" cy="3832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Successful Collaborations</a:t>
            </a:r>
            <a:endParaRPr/>
          </a:p>
          <a:p>
            <a:pPr marL="457200" lvl="0" indent="-342900" algn="l" rtl="0">
              <a:spcBef>
                <a:spcPts val="0"/>
              </a:spcBef>
              <a:spcAft>
                <a:spcPts val="0"/>
              </a:spcAft>
              <a:buSzPts val="1800"/>
              <a:buChar char="●"/>
            </a:pPr>
            <a:r>
              <a:rPr lang="en-GB"/>
              <a:t>Connection with GOOS EOV </a:t>
            </a:r>
            <a:r>
              <a:rPr lang="en-GB">
                <a:solidFill>
                  <a:schemeClr val="dk1"/>
                </a:solidFill>
              </a:rPr>
              <a:t>Expert</a:t>
            </a:r>
            <a:r>
              <a:rPr lang="en-GB">
                <a:solidFill>
                  <a:srgbClr val="FF0000"/>
                </a:solidFill>
              </a:rPr>
              <a:t> </a:t>
            </a:r>
            <a:r>
              <a:rPr lang="en-GB"/>
              <a:t>Panels</a:t>
            </a:r>
            <a:endParaRPr/>
          </a:p>
          <a:p>
            <a:pPr marL="457200" lvl="0" indent="-342900" algn="l" rtl="0">
              <a:spcBef>
                <a:spcPts val="0"/>
              </a:spcBef>
              <a:spcAft>
                <a:spcPts val="0"/>
              </a:spcAft>
              <a:buSzPts val="1800"/>
              <a:buChar char="●"/>
            </a:pPr>
            <a:r>
              <a:rPr lang="en-GB"/>
              <a:t>Cross-promotion to our respective communities</a:t>
            </a:r>
            <a:endParaRPr/>
          </a:p>
          <a:p>
            <a:pPr marL="457200" lvl="0" indent="-342900" algn="l" rtl="0">
              <a:spcBef>
                <a:spcPts val="0"/>
              </a:spcBef>
              <a:spcAft>
                <a:spcPts val="0"/>
              </a:spcAft>
              <a:buSzPts val="1800"/>
              <a:buChar char="●"/>
            </a:pPr>
            <a:r>
              <a:rPr lang="en-GB"/>
              <a:t>Ocean Observing Decade Coordination Office</a:t>
            </a:r>
            <a:endParaRPr/>
          </a:p>
          <a:p>
            <a:pPr marL="457200" lvl="0" indent="-342900" algn="l" rtl="0">
              <a:spcBef>
                <a:spcPts val="0"/>
              </a:spcBef>
              <a:spcAft>
                <a:spcPts val="0"/>
              </a:spcAft>
              <a:buClr>
                <a:schemeClr val="dk1"/>
              </a:buClr>
              <a:buSzPts val="1800"/>
              <a:buChar char="●"/>
            </a:pPr>
            <a:r>
              <a:rPr lang="en-GB">
                <a:solidFill>
                  <a:schemeClr val="dk1"/>
                </a:solidFill>
              </a:rPr>
              <a:t>GOOS presentations at DOOS annual meeting</a:t>
            </a:r>
            <a:br>
              <a:rPr lang="en-GB">
                <a:solidFill>
                  <a:schemeClr val="dk1"/>
                </a:solidFill>
              </a:rPr>
            </a:br>
            <a:r>
              <a:rPr lang="en-GB">
                <a:solidFill>
                  <a:schemeClr val="dk1"/>
                </a:solidFill>
              </a:rPr>
              <a:t>(Toste Tanhua, Belén Martin Miguez)</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Future Goals</a:t>
            </a:r>
            <a:endParaRPr/>
          </a:p>
          <a:p>
            <a:pPr marL="457200" lvl="0" indent="-342900" algn="l" rtl="0">
              <a:spcBef>
                <a:spcPts val="0"/>
              </a:spcBef>
              <a:spcAft>
                <a:spcPts val="0"/>
              </a:spcAft>
              <a:buSzPts val="1800"/>
              <a:buChar char="●"/>
            </a:pPr>
            <a:r>
              <a:rPr lang="en-GB"/>
              <a:t>Coordinate data standards, approaches and technologies through GOOS</a:t>
            </a:r>
            <a:endParaRPr/>
          </a:p>
          <a:p>
            <a:pPr marL="457200" lvl="0" indent="-342900" algn="l" rtl="0">
              <a:spcBef>
                <a:spcPts val="0"/>
              </a:spcBef>
              <a:spcAft>
                <a:spcPts val="0"/>
              </a:spcAft>
              <a:buSzPts val="1800"/>
              <a:buChar char="●"/>
            </a:pPr>
            <a:r>
              <a:rPr lang="en-GB"/>
              <a:t>Innovate and collaborate on capacity building and tech transfer.</a:t>
            </a:r>
            <a:endParaRPr/>
          </a:p>
          <a:p>
            <a:pPr marL="457200" lvl="0" indent="-342900" algn="l" rtl="0">
              <a:spcBef>
                <a:spcPts val="0"/>
              </a:spcBef>
              <a:spcAft>
                <a:spcPts val="0"/>
              </a:spcAft>
              <a:buSzPts val="1800"/>
              <a:buChar char="●"/>
            </a:pPr>
            <a:r>
              <a:rPr lang="en-GB" b="1"/>
              <a:t>Resources/funding for sustained DOOS management &amp; non-US participant support</a:t>
            </a:r>
            <a:endParaRPr b="1"/>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
          <p:cNvSpPr txBox="1">
            <a:spLocks noGrp="1"/>
          </p:cNvSpPr>
          <p:nvPr>
            <p:ph type="body" idx="1"/>
          </p:nvPr>
        </p:nvSpPr>
        <p:spPr>
          <a:xfrm>
            <a:off x="720726" y="1296988"/>
            <a:ext cx="9119560" cy="4616451"/>
          </a:xfrm>
          <a:prstGeom prst="rect">
            <a:avLst/>
          </a:prstGeom>
          <a:noFill/>
          <a:ln>
            <a:noFill/>
          </a:ln>
        </p:spPr>
        <p:txBody>
          <a:bodyPr spcFirstLastPara="1" wrap="square" lIns="0" tIns="0" rIns="0" bIns="0" anchor="t" anchorCtr="0">
            <a:noAutofit/>
          </a:bodyPr>
          <a:lstStyle/>
          <a:p>
            <a:pPr marL="0" lvl="2" indent="0" algn="l" rtl="0">
              <a:lnSpc>
                <a:spcPct val="100000"/>
              </a:lnSpc>
              <a:spcBef>
                <a:spcPts val="0"/>
              </a:spcBef>
              <a:spcAft>
                <a:spcPts val="0"/>
              </a:spcAft>
              <a:buSzPts val="1800"/>
              <a:buNone/>
            </a:pPr>
            <a:r>
              <a:rPr lang="en-GB"/>
              <a:t>5 minutes update</a:t>
            </a:r>
            <a:endParaRPr/>
          </a:p>
          <a:p>
            <a:pPr marL="0" lvl="0" indent="0" algn="l" rtl="0">
              <a:lnSpc>
                <a:spcPct val="100000"/>
              </a:lnSpc>
              <a:spcBef>
                <a:spcPts val="1701"/>
              </a:spcBef>
              <a:spcAft>
                <a:spcPts val="0"/>
              </a:spcAft>
              <a:buClr>
                <a:schemeClr val="dk2"/>
              </a:buClr>
              <a:buSzPts val="1600"/>
              <a:buNone/>
            </a:pPr>
            <a:r>
              <a:rPr lang="en-GB"/>
              <a:t>The format will be a 5 minute flash update on your project, followed by Q&amp;A session.</a:t>
            </a:r>
            <a:endParaRPr/>
          </a:p>
          <a:p>
            <a:pPr marL="0" lvl="0" indent="0" algn="l" rtl="0">
              <a:lnSpc>
                <a:spcPct val="100000"/>
              </a:lnSpc>
              <a:spcBef>
                <a:spcPts val="1701"/>
              </a:spcBef>
              <a:spcAft>
                <a:spcPts val="0"/>
              </a:spcAft>
              <a:buClr>
                <a:schemeClr val="dk2"/>
              </a:buClr>
              <a:buSzPts val="1600"/>
              <a:buNone/>
            </a:pPr>
            <a:r>
              <a:rPr lang="en-GB"/>
              <a:t>Send your presentation to Forest Collins (f.collins@unesco.org) for posting on the meeting website not later than 19 April 2023.</a:t>
            </a:r>
            <a:endParaRPr/>
          </a:p>
          <a:p>
            <a:pPr marL="0" lvl="0" indent="0" algn="l" rtl="0">
              <a:lnSpc>
                <a:spcPct val="100000"/>
              </a:lnSpc>
              <a:spcBef>
                <a:spcPts val="1701"/>
              </a:spcBef>
              <a:spcAft>
                <a:spcPts val="0"/>
              </a:spcAft>
              <a:buClr>
                <a:schemeClr val="dk2"/>
              </a:buClr>
              <a:buSzPts val="1600"/>
              <a:buNone/>
            </a:pPr>
            <a:r>
              <a:rPr lang="en-GB"/>
              <a:t>Please stick to a brief update so that we have time to interact, nothing that  many SC members are already familiar with the projects. If you would like to provide a full written report as background please use the </a:t>
            </a:r>
            <a:r>
              <a:rPr lang="en-GB" u="sng">
                <a:solidFill>
                  <a:schemeClr val="hlink"/>
                </a:solidFill>
                <a:hlinkClick r:id="rId3"/>
              </a:rPr>
              <a:t>GOOS Component written report template</a:t>
            </a:r>
            <a:r>
              <a:rPr lang="en-GB"/>
              <a:t> and send this to Forest Collins (</a:t>
            </a:r>
            <a:r>
              <a:rPr lang="en-GB" u="sng">
                <a:solidFill>
                  <a:schemeClr val="hlink"/>
                </a:solidFill>
                <a:hlinkClick r:id="rId4"/>
              </a:rPr>
              <a:t>f.collins@unesco.org</a:t>
            </a:r>
            <a:r>
              <a:rPr lang="en-GB"/>
              <a:t>) not later than 11 April 2023.</a:t>
            </a:r>
            <a:endParaRPr/>
          </a:p>
          <a:p>
            <a:pPr marL="0" lvl="1" indent="0" algn="l" rtl="0">
              <a:lnSpc>
                <a:spcPct val="90000"/>
              </a:lnSpc>
              <a:spcBef>
                <a:spcPts val="1701"/>
              </a:spcBef>
              <a:spcAft>
                <a:spcPts val="0"/>
              </a:spcAft>
              <a:buClr>
                <a:schemeClr val="accent3"/>
              </a:buClr>
              <a:buSzPts val="2000"/>
              <a:buNone/>
            </a:pPr>
            <a:r>
              <a:rPr lang="en-GB"/>
              <a:t>Purpose</a:t>
            </a:r>
            <a:endParaRPr/>
          </a:p>
          <a:p>
            <a:pPr marL="0" lvl="0" indent="0" algn="l" rtl="0">
              <a:lnSpc>
                <a:spcPct val="100000"/>
              </a:lnSpc>
              <a:spcBef>
                <a:spcPts val="2835"/>
              </a:spcBef>
              <a:spcAft>
                <a:spcPts val="0"/>
              </a:spcAft>
              <a:buSzPts val="1800"/>
              <a:buNone/>
            </a:pPr>
            <a:r>
              <a:rPr lang="en-GB"/>
              <a:t>Inform the Steering Committee on the project status including:</a:t>
            </a:r>
            <a:endParaRPr/>
          </a:p>
          <a:p>
            <a:pPr marL="323999" lvl="3" indent="-323999" algn="l" rtl="0">
              <a:lnSpc>
                <a:spcPct val="100000"/>
              </a:lnSpc>
              <a:spcBef>
                <a:spcPts val="0"/>
              </a:spcBef>
              <a:spcAft>
                <a:spcPts val="0"/>
              </a:spcAft>
              <a:buSzPts val="1800"/>
              <a:buChar char="•"/>
            </a:pPr>
            <a:r>
              <a:rPr lang="en-GB"/>
              <a:t>Current activities</a:t>
            </a:r>
            <a:endParaRPr/>
          </a:p>
          <a:p>
            <a:pPr marL="323999" lvl="3" indent="-323999" algn="l" rtl="0">
              <a:lnSpc>
                <a:spcPct val="100000"/>
              </a:lnSpc>
              <a:spcBef>
                <a:spcPts val="0"/>
              </a:spcBef>
              <a:spcAft>
                <a:spcPts val="0"/>
              </a:spcAft>
              <a:buSzPts val="1800"/>
              <a:buChar char="•"/>
            </a:pPr>
            <a:r>
              <a:rPr lang="en-GB"/>
              <a:t>Future plans</a:t>
            </a:r>
            <a:endParaRPr/>
          </a:p>
          <a:p>
            <a:pPr marL="0" lvl="0" indent="0" algn="l" rtl="0">
              <a:lnSpc>
                <a:spcPct val="100000"/>
              </a:lnSpc>
              <a:spcBef>
                <a:spcPts val="2835"/>
              </a:spcBef>
              <a:spcAft>
                <a:spcPts val="0"/>
              </a:spcAft>
              <a:buSzPts val="1800"/>
              <a:buNone/>
            </a:pPr>
            <a:endParaRPr sz="1800" b="1"/>
          </a:p>
          <a:p>
            <a:pPr marL="0" lvl="0" indent="0" algn="l" rtl="0">
              <a:lnSpc>
                <a:spcPct val="100000"/>
              </a:lnSpc>
              <a:spcBef>
                <a:spcPts val="850"/>
              </a:spcBef>
              <a:spcAft>
                <a:spcPts val="0"/>
              </a:spcAft>
              <a:buSzPts val="1800"/>
              <a:buNone/>
            </a:pPr>
            <a:endParaRPr/>
          </a:p>
          <a:p>
            <a:pPr marL="0" lvl="0" indent="0" algn="l" rtl="0">
              <a:lnSpc>
                <a:spcPct val="100000"/>
              </a:lnSpc>
              <a:spcBef>
                <a:spcPts val="850"/>
              </a:spcBef>
              <a:spcAft>
                <a:spcPts val="0"/>
              </a:spcAft>
              <a:buClr>
                <a:schemeClr val="dk2"/>
              </a:buClr>
              <a:buSzPts val="1600"/>
              <a:buNone/>
            </a:pPr>
            <a:endParaRPr/>
          </a:p>
        </p:txBody>
      </p:sp>
      <p:sp>
        <p:nvSpPr>
          <p:cNvPr id="291" name="Google Shape;291;p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11</a:t>
            </a:fld>
            <a:endParaRPr/>
          </a:p>
        </p:txBody>
      </p:sp>
      <p:sp>
        <p:nvSpPr>
          <p:cNvPr id="292" name="Google Shape;292;p2"/>
          <p:cNvSpPr txBox="1">
            <a:spLocks noGrp="1"/>
          </p:cNvSpPr>
          <p:nvPr>
            <p:ph type="title"/>
          </p:nvPr>
        </p:nvSpPr>
        <p:spPr>
          <a:xfrm>
            <a:off x="720726" y="722313"/>
            <a:ext cx="811800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Report</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sp>
        <p:nvSpPr>
          <p:cNvPr id="297" name="Google Shape;297;p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12</a:t>
            </a:fld>
            <a:endParaRPr/>
          </a:p>
        </p:txBody>
      </p:sp>
      <p:sp>
        <p:nvSpPr>
          <p:cNvPr id="298" name="Google Shape;298;p3"/>
          <p:cNvSpPr txBox="1">
            <a:spLocks noGrp="1"/>
          </p:cNvSpPr>
          <p:nvPr>
            <p:ph type="body" idx="1"/>
          </p:nvPr>
        </p:nvSpPr>
        <p:spPr>
          <a:xfrm>
            <a:off x="720725" y="2052638"/>
            <a:ext cx="5518150" cy="3860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600"/>
              <a:buNone/>
            </a:pPr>
            <a:r>
              <a:rPr lang="en-GB"/>
              <a:t>The picture slides are predefined with picture placeholders that help you to manage the image you add into the field. </a:t>
            </a:r>
            <a:endParaRPr/>
          </a:p>
          <a:p>
            <a:pPr marL="0" lvl="0" indent="0" algn="l" rtl="0">
              <a:lnSpc>
                <a:spcPct val="100000"/>
              </a:lnSpc>
              <a:spcBef>
                <a:spcPts val="1701"/>
              </a:spcBef>
              <a:spcAft>
                <a:spcPts val="0"/>
              </a:spcAft>
              <a:buClr>
                <a:schemeClr val="dk2"/>
              </a:buClr>
              <a:buSzPts val="1600"/>
              <a:buNone/>
            </a:pPr>
            <a:r>
              <a:rPr lang="en-GB"/>
              <a:t>Click the button in the middle of the field to select and import the picture you want to use. The picture field will automatically fill the field with the image.</a:t>
            </a:r>
            <a:endParaRPr/>
          </a:p>
          <a:p>
            <a:pPr marL="0" lvl="0" indent="0" algn="l" rtl="0">
              <a:lnSpc>
                <a:spcPct val="100000"/>
              </a:lnSpc>
              <a:spcBef>
                <a:spcPts val="1701"/>
              </a:spcBef>
              <a:spcAft>
                <a:spcPts val="0"/>
              </a:spcAft>
              <a:buClr>
                <a:schemeClr val="dk2"/>
              </a:buClr>
              <a:buSzPts val="1600"/>
              <a:buNone/>
            </a:pPr>
            <a:r>
              <a:rPr lang="en-GB"/>
              <a:t>You can edit the position of the image using the crop tool, which is in the ‘Picture Tools &gt; Format menu. This menu appears when you click on an image.</a:t>
            </a:r>
            <a:endParaRPr/>
          </a:p>
          <a:p>
            <a:pPr marL="0" lvl="0" indent="0" algn="l" rtl="0">
              <a:lnSpc>
                <a:spcPct val="100000"/>
              </a:lnSpc>
              <a:spcBef>
                <a:spcPts val="1701"/>
              </a:spcBef>
              <a:spcAft>
                <a:spcPts val="0"/>
              </a:spcAft>
              <a:buClr>
                <a:schemeClr val="dk2"/>
              </a:buClr>
              <a:buSzPts val="1600"/>
              <a:buNone/>
            </a:pPr>
            <a:r>
              <a:rPr lang="en-GB"/>
              <a:t>The crop tool allows you to enlarge, adjust position or crop the image to fit.</a:t>
            </a:r>
            <a:endParaRPr/>
          </a:p>
          <a:p>
            <a:pPr marL="0" lvl="0" indent="0" algn="l" rtl="0">
              <a:lnSpc>
                <a:spcPct val="100000"/>
              </a:lnSpc>
              <a:spcBef>
                <a:spcPts val="1701"/>
              </a:spcBef>
              <a:spcAft>
                <a:spcPts val="0"/>
              </a:spcAft>
              <a:buClr>
                <a:schemeClr val="dk2"/>
              </a:buClr>
              <a:buSzPts val="1600"/>
              <a:buNone/>
            </a:pPr>
            <a:endParaRPr/>
          </a:p>
          <a:p>
            <a:pPr marL="0" lvl="0" indent="0" algn="l" rtl="0">
              <a:lnSpc>
                <a:spcPct val="100000"/>
              </a:lnSpc>
              <a:spcBef>
                <a:spcPts val="1701"/>
              </a:spcBef>
              <a:spcAft>
                <a:spcPts val="0"/>
              </a:spcAft>
              <a:buClr>
                <a:schemeClr val="dk2"/>
              </a:buClr>
              <a:buSzPts val="1600"/>
              <a:buNone/>
            </a:pPr>
            <a:endParaRPr/>
          </a:p>
        </p:txBody>
      </p:sp>
      <p:sp>
        <p:nvSpPr>
          <p:cNvPr id="299" name="Google Shape;299;p3"/>
          <p:cNvSpPr txBox="1">
            <a:spLocks noGrp="1"/>
          </p:cNvSpPr>
          <p:nvPr>
            <p:ph type="title"/>
          </p:nvPr>
        </p:nvSpPr>
        <p:spPr>
          <a:xfrm>
            <a:off x="720724" y="722313"/>
            <a:ext cx="5784403"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Notes to the template</a:t>
            </a:r>
            <a:br>
              <a:rPr lang="en-GB"/>
            </a:br>
            <a:r>
              <a:rPr lang="en-GB"/>
              <a:t>Using image placeholders</a:t>
            </a:r>
            <a:endParaRPr/>
          </a:p>
        </p:txBody>
      </p:sp>
      <p:sp>
        <p:nvSpPr>
          <p:cNvPr id="300" name="Google Shape;300;p3"/>
          <p:cNvSpPr>
            <a:spLocks noGrp="1"/>
          </p:cNvSpPr>
          <p:nvPr>
            <p:ph type="pic" idx="2"/>
          </p:nvPr>
        </p:nvSpPr>
        <p:spPr>
          <a:xfrm>
            <a:off x="6900000" y="0"/>
            <a:ext cx="5292000" cy="6858000"/>
          </a:xfrm>
          <a:prstGeom prst="rect">
            <a:avLst/>
          </a:prstGeom>
          <a:solidFill>
            <a:srgbClr val="D8D8D8"/>
          </a:solidFill>
          <a:ln>
            <a:noFill/>
          </a:ln>
        </p:spPr>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accent1"/>
              </a:buClr>
              <a:buSzPts val="3600"/>
              <a:buFont typeface="Arial"/>
              <a:buNone/>
            </a:pPr>
            <a:r>
              <a:rPr lang="en-GB"/>
              <a:t>Example title</a:t>
            </a:r>
            <a:endParaRPr/>
          </a:p>
        </p:txBody>
      </p:sp>
      <p:sp>
        <p:nvSpPr>
          <p:cNvPr id="306" name="Google Shape;306;p4"/>
          <p:cNvSpPr>
            <a:spLocks noGrp="1"/>
          </p:cNvSpPr>
          <p:nvPr>
            <p:ph type="pic" idx="2"/>
          </p:nvPr>
        </p:nvSpPr>
        <p:spPr>
          <a:xfrm>
            <a:off x="720725" y="1857600"/>
            <a:ext cx="3463200" cy="1656000"/>
          </a:xfrm>
          <a:prstGeom prst="rect">
            <a:avLst/>
          </a:prstGeom>
          <a:solidFill>
            <a:srgbClr val="D8D8D8"/>
          </a:solidFill>
          <a:ln>
            <a:noFill/>
          </a:ln>
        </p:spPr>
      </p:sp>
      <p:sp>
        <p:nvSpPr>
          <p:cNvPr id="307" name="Google Shape;307;p4"/>
          <p:cNvSpPr txBox="1">
            <a:spLocks noGrp="1"/>
          </p:cNvSpPr>
          <p:nvPr>
            <p:ph type="body" idx="1"/>
          </p:nvPr>
        </p:nvSpPr>
        <p:spPr>
          <a:xfrm>
            <a:off x="72072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Heading in second level</a:t>
            </a:r>
            <a:endParaRPr/>
          </a:p>
          <a:p>
            <a:pPr marL="0" lvl="0" indent="0" algn="l" rtl="0">
              <a:lnSpc>
                <a:spcPct val="100000"/>
              </a:lnSpc>
              <a:spcBef>
                <a:spcPts val="567"/>
              </a:spcBef>
              <a:spcAft>
                <a:spcPts val="0"/>
              </a:spcAft>
              <a:buClr>
                <a:schemeClr val="lt1"/>
              </a:buClr>
              <a:buSzPts val="1400"/>
              <a:buNone/>
            </a:pPr>
            <a:r>
              <a:rPr lang="en-GB"/>
              <a:t>Main body copy lorem ipsum dolor sit amet, consectetuer adipiscing elit. Maecenas porttitor congue massa. Fusce posuere, magna sed pulvinar ultricies, purus lectus malesuada libero, sit amet commodo magna eros quis urna.</a:t>
            </a:r>
            <a:endParaRPr/>
          </a:p>
        </p:txBody>
      </p:sp>
      <p:sp>
        <p:nvSpPr>
          <p:cNvPr id="308" name="Google Shape;308;p4"/>
          <p:cNvSpPr>
            <a:spLocks noGrp="1"/>
          </p:cNvSpPr>
          <p:nvPr>
            <p:ph type="pic" idx="3"/>
          </p:nvPr>
        </p:nvSpPr>
        <p:spPr>
          <a:xfrm>
            <a:off x="4364400" y="1857600"/>
            <a:ext cx="3463200" cy="1656000"/>
          </a:xfrm>
          <a:prstGeom prst="rect">
            <a:avLst/>
          </a:prstGeom>
          <a:solidFill>
            <a:srgbClr val="D8D8D8"/>
          </a:solidFill>
          <a:ln>
            <a:noFill/>
          </a:ln>
        </p:spPr>
      </p:sp>
      <p:sp>
        <p:nvSpPr>
          <p:cNvPr id="309" name="Google Shape;309;p4"/>
          <p:cNvSpPr txBox="1">
            <a:spLocks noGrp="1"/>
          </p:cNvSpPr>
          <p:nvPr>
            <p:ph type="body" idx="4"/>
          </p:nvPr>
        </p:nvSpPr>
        <p:spPr>
          <a:xfrm>
            <a:off x="4364400"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Heading in second level</a:t>
            </a:r>
            <a:endParaRPr/>
          </a:p>
          <a:p>
            <a:pPr marL="0" lvl="0" indent="0" algn="l" rtl="0">
              <a:lnSpc>
                <a:spcPct val="100000"/>
              </a:lnSpc>
              <a:spcBef>
                <a:spcPts val="567"/>
              </a:spcBef>
              <a:spcAft>
                <a:spcPts val="0"/>
              </a:spcAft>
              <a:buClr>
                <a:schemeClr val="lt1"/>
              </a:buClr>
              <a:buSzPts val="1400"/>
              <a:buNone/>
            </a:pPr>
            <a:r>
              <a:rPr lang="en-GB"/>
              <a:t>Main body copy lorem ipsum dolor sit amet, consectetuer adipiscing elit. Maecenas porttitor congue massa. Fusce posuere, magna sed pulvinar ultricies, purus lectus malesuada libero, sit amet commodo magna eros quis urna.</a:t>
            </a:r>
            <a:endParaRPr/>
          </a:p>
          <a:p>
            <a:pPr marL="0" lvl="0" indent="0" algn="l" rtl="0">
              <a:lnSpc>
                <a:spcPct val="100000"/>
              </a:lnSpc>
              <a:spcBef>
                <a:spcPts val="0"/>
              </a:spcBef>
              <a:spcAft>
                <a:spcPts val="0"/>
              </a:spcAft>
              <a:buClr>
                <a:schemeClr val="lt1"/>
              </a:buClr>
              <a:buSzPts val="1400"/>
              <a:buNone/>
            </a:pPr>
            <a:endParaRPr/>
          </a:p>
        </p:txBody>
      </p:sp>
      <p:sp>
        <p:nvSpPr>
          <p:cNvPr id="310" name="Google Shape;310;p4"/>
          <p:cNvSpPr>
            <a:spLocks noGrp="1"/>
          </p:cNvSpPr>
          <p:nvPr>
            <p:ph type="pic" idx="5"/>
          </p:nvPr>
        </p:nvSpPr>
        <p:spPr>
          <a:xfrm>
            <a:off x="8008075" y="1857600"/>
            <a:ext cx="3463200" cy="1656000"/>
          </a:xfrm>
          <a:prstGeom prst="rect">
            <a:avLst/>
          </a:prstGeom>
          <a:solidFill>
            <a:srgbClr val="D8D8D8"/>
          </a:solidFill>
          <a:ln>
            <a:noFill/>
          </a:ln>
        </p:spPr>
      </p:sp>
      <p:sp>
        <p:nvSpPr>
          <p:cNvPr id="311" name="Google Shape;311;p4"/>
          <p:cNvSpPr txBox="1">
            <a:spLocks noGrp="1"/>
          </p:cNvSpPr>
          <p:nvPr>
            <p:ph type="body" idx="6"/>
          </p:nvPr>
        </p:nvSpPr>
        <p:spPr>
          <a:xfrm>
            <a:off x="8008075" y="3513600"/>
            <a:ext cx="3463200" cy="2399838"/>
          </a:xfrm>
          <a:prstGeom prst="rect">
            <a:avLst/>
          </a:prstGeom>
          <a:solidFill>
            <a:schemeClr val="accent1"/>
          </a:solidFill>
          <a:ln>
            <a:noFill/>
          </a:ln>
        </p:spPr>
        <p:txBody>
          <a:bodyPr spcFirstLastPara="1" wrap="square" lIns="216000" tIns="216000" rIns="216000" bIns="216000" anchor="t" anchorCtr="0">
            <a:noAutofit/>
          </a:bodyPr>
          <a:lstStyle/>
          <a:p>
            <a:pPr marL="0" lvl="1" indent="0" algn="l" rtl="0">
              <a:lnSpc>
                <a:spcPct val="100000"/>
              </a:lnSpc>
              <a:spcBef>
                <a:spcPts val="0"/>
              </a:spcBef>
              <a:spcAft>
                <a:spcPts val="0"/>
              </a:spcAft>
              <a:buClr>
                <a:schemeClr val="lt1"/>
              </a:buClr>
              <a:buSzPts val="2000"/>
              <a:buNone/>
            </a:pPr>
            <a:r>
              <a:rPr lang="en-GB"/>
              <a:t>Heading in second level</a:t>
            </a:r>
            <a:endParaRPr/>
          </a:p>
          <a:p>
            <a:pPr marL="0" lvl="0" indent="0" algn="l" rtl="0">
              <a:lnSpc>
                <a:spcPct val="100000"/>
              </a:lnSpc>
              <a:spcBef>
                <a:spcPts val="567"/>
              </a:spcBef>
              <a:spcAft>
                <a:spcPts val="0"/>
              </a:spcAft>
              <a:buClr>
                <a:schemeClr val="lt1"/>
              </a:buClr>
              <a:buSzPts val="1400"/>
              <a:buNone/>
            </a:pPr>
            <a:r>
              <a:rPr lang="en-GB"/>
              <a:t>Main body copy lorem ipsum dolor sit amet, consectetuer adipiscing elit. Maecenas porttitor congue massa. Fusce posuere, magna sed pulvinar ultricies, purus lectus malesuada libero, sit amet commodo magna eros quis urna.</a:t>
            </a:r>
            <a:endParaRPr/>
          </a:p>
          <a:p>
            <a:pPr marL="0" lvl="0" indent="0" algn="l" rtl="0">
              <a:lnSpc>
                <a:spcPct val="100000"/>
              </a:lnSpc>
              <a:spcBef>
                <a:spcPts val="0"/>
              </a:spcBef>
              <a:spcAft>
                <a:spcPts val="0"/>
              </a:spcAft>
              <a:buClr>
                <a:schemeClr val="lt1"/>
              </a:buClr>
              <a:buSzPts val="1400"/>
              <a:buNone/>
            </a:pPr>
            <a:endParaRPr/>
          </a:p>
        </p:txBody>
      </p:sp>
      <p:sp>
        <p:nvSpPr>
          <p:cNvPr id="312" name="Google Shape;312;p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SzPts val="1000"/>
              <a:buNone/>
            </a:pPr>
            <a:fld id="{00000000-1234-1234-1234-123412341234}" type="slidenum">
              <a:rPr lang="en-GB"/>
              <a:t>13</a:t>
            </a:fld>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
          <p:cNvSpPr txBox="1">
            <a:spLocks noGrp="1"/>
          </p:cNvSpPr>
          <p:nvPr>
            <p:ph type="ctrTitle"/>
          </p:nvPr>
        </p:nvSpPr>
        <p:spPr>
          <a:xfrm>
            <a:off x="601456" y="2854801"/>
            <a:ext cx="4073912"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GB"/>
              <a:t>Thank you</a:t>
            </a:r>
            <a:endParaRPr/>
          </a:p>
        </p:txBody>
      </p:sp>
      <p:sp>
        <p:nvSpPr>
          <p:cNvPr id="318" name="Google Shape;318;p5"/>
          <p:cNvSpPr>
            <a:spLocks noGrp="1"/>
          </p:cNvSpPr>
          <p:nvPr>
            <p:ph type="pic" idx="2"/>
          </p:nvPr>
        </p:nvSpPr>
        <p:spPr>
          <a:xfrm>
            <a:off x="5287200" y="0"/>
            <a:ext cx="6858000" cy="6858000"/>
          </a:xfrm>
          <a:prstGeom prst="rect">
            <a:avLst/>
          </a:prstGeom>
          <a:solidFill>
            <a:srgbClr val="D8D8D8"/>
          </a:solidFill>
          <a:ln>
            <a:noFill/>
          </a:ln>
        </p:spPr>
      </p:sp>
      <p:sp>
        <p:nvSpPr>
          <p:cNvPr id="319" name="Google Shape;319;p5"/>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GB"/>
              <a:t>goosocean.org</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22df38dc7fd_0_0"/>
          <p:cNvSpPr txBox="1">
            <a:spLocks noGrp="1"/>
          </p:cNvSpPr>
          <p:nvPr>
            <p:ph type="body" idx="1"/>
          </p:nvPr>
        </p:nvSpPr>
        <p:spPr>
          <a:xfrm>
            <a:off x="720725" y="1103625"/>
            <a:ext cx="9432300" cy="446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000" b="1">
                <a:solidFill>
                  <a:schemeClr val="accent3"/>
                </a:solidFill>
              </a:rPr>
              <a:t>DOOS is a community-driven, international initiative strategically aligning the deep ocean observing community toward collective solution-based science.</a:t>
            </a:r>
            <a:endParaRPr sz="2000" b="1">
              <a:solidFill>
                <a:schemeClr val="accent3"/>
              </a:solidFill>
            </a:endParaRPr>
          </a:p>
        </p:txBody>
      </p:sp>
      <p:sp>
        <p:nvSpPr>
          <p:cNvPr id="144" name="Google Shape;144;g22df38dc7fd_0_0"/>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2</a:t>
            </a:fld>
            <a:endParaRPr/>
          </a:p>
        </p:txBody>
      </p:sp>
      <p:sp>
        <p:nvSpPr>
          <p:cNvPr id="145" name="Google Shape;145;g22df38dc7fd_0_0"/>
          <p:cNvSpPr txBox="1">
            <a:spLocks noGrp="1"/>
          </p:cNvSpPr>
          <p:nvPr>
            <p:ph type="title"/>
          </p:nvPr>
        </p:nvSpPr>
        <p:spPr>
          <a:xfrm>
            <a:off x="720726" y="360000"/>
            <a:ext cx="8118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What is our “Strategy”</a:t>
            </a:r>
            <a:endParaRPr/>
          </a:p>
        </p:txBody>
      </p:sp>
      <p:pic>
        <p:nvPicPr>
          <p:cNvPr id="146" name="Google Shape;146;g22df38dc7fd_0_0"/>
          <p:cNvPicPr preferRelativeResize="0"/>
          <p:nvPr/>
        </p:nvPicPr>
        <p:blipFill>
          <a:blip r:embed="rId3">
            <a:alphaModFix/>
          </a:blip>
          <a:stretch>
            <a:fillRect/>
          </a:stretch>
        </p:blipFill>
        <p:spPr>
          <a:xfrm>
            <a:off x="618651" y="2080962"/>
            <a:ext cx="3048474" cy="3048474"/>
          </a:xfrm>
          <a:prstGeom prst="rect">
            <a:avLst/>
          </a:prstGeom>
          <a:noFill/>
          <a:ln>
            <a:noFill/>
          </a:ln>
        </p:spPr>
      </p:pic>
      <p:pic>
        <p:nvPicPr>
          <p:cNvPr id="147" name="Google Shape;147;g22df38dc7fd_0_0"/>
          <p:cNvPicPr preferRelativeResize="0"/>
          <p:nvPr/>
        </p:nvPicPr>
        <p:blipFill>
          <a:blip r:embed="rId4">
            <a:alphaModFix/>
          </a:blip>
          <a:stretch>
            <a:fillRect/>
          </a:stretch>
        </p:blipFill>
        <p:spPr>
          <a:xfrm>
            <a:off x="4228626" y="2000250"/>
            <a:ext cx="3048474" cy="3048474"/>
          </a:xfrm>
          <a:prstGeom prst="rect">
            <a:avLst/>
          </a:prstGeom>
          <a:noFill/>
          <a:ln>
            <a:noFill/>
          </a:ln>
        </p:spPr>
      </p:pic>
      <p:pic>
        <p:nvPicPr>
          <p:cNvPr id="148" name="Google Shape;148;g22df38dc7fd_0_0"/>
          <p:cNvPicPr preferRelativeResize="0"/>
          <p:nvPr/>
        </p:nvPicPr>
        <p:blipFill>
          <a:blip r:embed="rId5">
            <a:alphaModFix/>
          </a:blip>
          <a:stretch>
            <a:fillRect/>
          </a:stretch>
        </p:blipFill>
        <p:spPr>
          <a:xfrm>
            <a:off x="8421226" y="2080962"/>
            <a:ext cx="3048474" cy="3048474"/>
          </a:xfrm>
          <a:prstGeom prst="rect">
            <a:avLst/>
          </a:prstGeom>
          <a:noFill/>
          <a:ln>
            <a:noFill/>
          </a:ln>
        </p:spPr>
      </p:pic>
      <p:sp>
        <p:nvSpPr>
          <p:cNvPr id="149" name="Google Shape;149;g22df38dc7fd_0_0"/>
          <p:cNvSpPr txBox="1"/>
          <p:nvPr/>
        </p:nvSpPr>
        <p:spPr>
          <a:xfrm>
            <a:off x="4276263" y="5086675"/>
            <a:ext cx="29532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Facilitate discussions between people/groups tackling similar global deep-sea challenge</a:t>
            </a:r>
            <a:r>
              <a:rPr lang="en-GB">
                <a:solidFill>
                  <a:schemeClr val="dk1"/>
                </a:solidFill>
              </a:rPr>
              <a:t>s</a:t>
            </a:r>
            <a:endParaRPr>
              <a:solidFill>
                <a:schemeClr val="dk1"/>
              </a:solidFill>
            </a:endParaRPr>
          </a:p>
        </p:txBody>
      </p:sp>
      <p:sp>
        <p:nvSpPr>
          <p:cNvPr id="150" name="Google Shape;150;g22df38dc7fd_0_0"/>
          <p:cNvSpPr txBox="1"/>
          <p:nvPr/>
        </p:nvSpPr>
        <p:spPr>
          <a:xfrm>
            <a:off x="801875" y="5194525"/>
            <a:ext cx="2682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Build bridges across disciplines and communities</a:t>
            </a:r>
            <a:endParaRPr>
              <a:solidFill>
                <a:schemeClr val="dk1"/>
              </a:solidFill>
            </a:endParaRPr>
          </a:p>
        </p:txBody>
      </p:sp>
      <p:sp>
        <p:nvSpPr>
          <p:cNvPr id="151" name="Google Shape;151;g22df38dc7fd_0_0"/>
          <p:cNvSpPr txBox="1"/>
          <p:nvPr/>
        </p:nvSpPr>
        <p:spPr>
          <a:xfrm>
            <a:off x="8490000" y="5086675"/>
            <a:ext cx="29109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Promote the development of future leaders and elevates diverse global voices</a:t>
            </a:r>
            <a:endParaRPr>
              <a:solidFill>
                <a:schemeClr val="dk1"/>
              </a:solidFill>
            </a:endParaRPr>
          </a:p>
        </p:txBody>
      </p:sp>
      <p:pic>
        <p:nvPicPr>
          <p:cNvPr id="152" name="Google Shape;152;g22df38dc7fd_0_0"/>
          <p:cNvPicPr preferRelativeResize="0"/>
          <p:nvPr/>
        </p:nvPicPr>
        <p:blipFill rotWithShape="1">
          <a:blip r:embed="rId6">
            <a:alphaModFix/>
          </a:blip>
          <a:srcRect l="9264"/>
          <a:stretch/>
        </p:blipFill>
        <p:spPr>
          <a:xfrm>
            <a:off x="9745175" y="144000"/>
            <a:ext cx="2159998" cy="5801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22df38dc7fd_0_8"/>
          <p:cNvSpPr txBox="1">
            <a:spLocks noGrp="1"/>
          </p:cNvSpPr>
          <p:nvPr>
            <p:ph type="body" idx="1"/>
          </p:nvPr>
        </p:nvSpPr>
        <p:spPr>
          <a:xfrm>
            <a:off x="755675" y="1087200"/>
            <a:ext cx="8048100" cy="2301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000" b="1">
                <a:solidFill>
                  <a:schemeClr val="accent3"/>
                </a:solidFill>
              </a:rPr>
              <a:t>DOOS working groups address global deep sea challenges at the </a:t>
            </a:r>
            <a:r>
              <a:rPr lang="en-GB" sz="2000" b="1" u="sng">
                <a:solidFill>
                  <a:schemeClr val="accent3"/>
                </a:solidFill>
              </a:rPr>
              <a:t>intersection</a:t>
            </a:r>
            <a:r>
              <a:rPr lang="en-GB" sz="2000" b="1">
                <a:solidFill>
                  <a:schemeClr val="accent3"/>
                </a:solidFill>
              </a:rPr>
              <a:t> of communities and disciplines. </a:t>
            </a:r>
            <a:endParaRPr sz="2000" b="1">
              <a:solidFill>
                <a:schemeClr val="accent3"/>
              </a:solidFill>
            </a:endParaRPr>
          </a:p>
          <a:p>
            <a:pPr marL="0" lvl="0" indent="0" algn="l" rtl="0">
              <a:spcBef>
                <a:spcPts val="0"/>
              </a:spcBef>
              <a:spcAft>
                <a:spcPts val="0"/>
              </a:spcAft>
              <a:buNone/>
            </a:pPr>
            <a:endParaRPr sz="2000"/>
          </a:p>
          <a:p>
            <a:pPr marL="0" lvl="0" indent="0" algn="l" rtl="0">
              <a:spcBef>
                <a:spcPts val="0"/>
              </a:spcBef>
              <a:spcAft>
                <a:spcPts val="0"/>
              </a:spcAft>
              <a:buNone/>
            </a:pPr>
            <a:r>
              <a:rPr lang="en-GB" sz="2000"/>
              <a:t>Working groups were designed with…</a:t>
            </a:r>
            <a:endParaRPr sz="2000"/>
          </a:p>
          <a:p>
            <a:pPr marL="0" lvl="0" indent="457200" algn="l" rtl="0">
              <a:spcBef>
                <a:spcPts val="0"/>
              </a:spcBef>
              <a:spcAft>
                <a:spcPts val="0"/>
              </a:spcAft>
              <a:buNone/>
            </a:pPr>
            <a:r>
              <a:rPr lang="en-GB" sz="2000"/>
              <a:t>…..community input to determine priority actions, </a:t>
            </a:r>
            <a:endParaRPr sz="2000"/>
          </a:p>
          <a:p>
            <a:pPr marL="0" lvl="0" indent="457200" algn="l" rtl="0">
              <a:spcBef>
                <a:spcPts val="0"/>
              </a:spcBef>
              <a:spcAft>
                <a:spcPts val="0"/>
              </a:spcAft>
              <a:buNone/>
            </a:pPr>
            <a:r>
              <a:rPr lang="en-GB" sz="2000"/>
              <a:t>…..leverage existing research efforts and resources, </a:t>
            </a:r>
            <a:endParaRPr sz="2000"/>
          </a:p>
          <a:p>
            <a:pPr marL="0" lvl="0" indent="457200" algn="l" rtl="0">
              <a:spcBef>
                <a:spcPts val="0"/>
              </a:spcBef>
              <a:spcAft>
                <a:spcPts val="0"/>
              </a:spcAft>
              <a:buNone/>
            </a:pPr>
            <a:r>
              <a:rPr lang="en-GB" sz="2000"/>
              <a:t>…..and address defined challenges and gaps together.</a:t>
            </a:r>
            <a:endParaRPr sz="2000"/>
          </a:p>
        </p:txBody>
      </p:sp>
      <p:sp>
        <p:nvSpPr>
          <p:cNvPr id="159" name="Google Shape;159;g22df38dc7fd_0_8"/>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3</a:t>
            </a:fld>
            <a:endParaRPr/>
          </a:p>
        </p:txBody>
      </p:sp>
      <p:sp>
        <p:nvSpPr>
          <p:cNvPr id="160" name="Google Shape;160;g22df38dc7fd_0_8"/>
          <p:cNvSpPr txBox="1">
            <a:spLocks noGrp="1"/>
          </p:cNvSpPr>
          <p:nvPr>
            <p:ph type="title"/>
          </p:nvPr>
        </p:nvSpPr>
        <p:spPr>
          <a:xfrm>
            <a:off x="720726" y="360000"/>
            <a:ext cx="8118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How do we do DOOS?</a:t>
            </a:r>
            <a:endParaRPr/>
          </a:p>
        </p:txBody>
      </p:sp>
      <p:pic>
        <p:nvPicPr>
          <p:cNvPr id="161" name="Google Shape;161;g22df38dc7fd_0_8"/>
          <p:cNvPicPr preferRelativeResize="0"/>
          <p:nvPr/>
        </p:nvPicPr>
        <p:blipFill rotWithShape="1">
          <a:blip r:embed="rId3">
            <a:alphaModFix/>
          </a:blip>
          <a:srcRect l="9264"/>
          <a:stretch/>
        </p:blipFill>
        <p:spPr>
          <a:xfrm>
            <a:off x="9745175" y="144000"/>
            <a:ext cx="2159998" cy="580165"/>
          </a:xfrm>
          <a:prstGeom prst="rect">
            <a:avLst/>
          </a:prstGeom>
          <a:noFill/>
          <a:ln>
            <a:noFill/>
          </a:ln>
        </p:spPr>
      </p:pic>
      <p:sp>
        <p:nvSpPr>
          <p:cNvPr id="162" name="Google Shape;162;g22df38dc7fd_0_8"/>
          <p:cNvSpPr txBox="1"/>
          <p:nvPr/>
        </p:nvSpPr>
        <p:spPr>
          <a:xfrm>
            <a:off x="1202700" y="3743325"/>
            <a:ext cx="9786600" cy="15546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GB" sz="2000" b="1">
                <a:solidFill>
                  <a:schemeClr val="accent3"/>
                </a:solidFill>
              </a:rPr>
              <a:t>Our Working Model - Align individual efforts toward shared aims of addressing challenges in the deep seaby creating a series of initiatives designed to 1) add value to the work of the global volunteers and 2) lead to novel research collaborations and external funding opportunities.</a:t>
            </a:r>
            <a:endParaRPr sz="2000" b="1">
              <a:solidFill>
                <a:schemeClr val="accent3"/>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2df38dc7fd_0_15"/>
          <p:cNvSpPr txBox="1">
            <a:spLocks noGrp="1"/>
          </p:cNvSpPr>
          <p:nvPr>
            <p:ph type="body" idx="1"/>
          </p:nvPr>
        </p:nvSpPr>
        <p:spPr>
          <a:xfrm>
            <a:off x="720725" y="1120800"/>
            <a:ext cx="7117200" cy="461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000" b="1">
                <a:solidFill>
                  <a:schemeClr val="accent3"/>
                </a:solidFill>
              </a:rPr>
              <a:t>Since last we talked in 2021…</a:t>
            </a:r>
            <a:endParaRPr sz="2000" b="1">
              <a:solidFill>
                <a:schemeClr val="accent3"/>
              </a:solidFill>
            </a:endParaRPr>
          </a:p>
          <a:p>
            <a:pPr marL="457200" lvl="0" indent="-342900" algn="l" rtl="0">
              <a:spcBef>
                <a:spcPts val="0"/>
              </a:spcBef>
              <a:spcAft>
                <a:spcPts val="0"/>
              </a:spcAft>
              <a:buSzPts val="1800"/>
              <a:buChar char="-"/>
            </a:pPr>
            <a:r>
              <a:rPr lang="en-GB"/>
              <a:t>Received funding from the US NSF AccelNet; support for 4 years</a:t>
            </a:r>
            <a:endParaRPr/>
          </a:p>
          <a:p>
            <a:pPr marL="457200" lvl="0" indent="-342900" algn="l" rtl="0">
              <a:spcBef>
                <a:spcPts val="0"/>
              </a:spcBef>
              <a:spcAft>
                <a:spcPts val="0"/>
              </a:spcAft>
              <a:buSzPts val="1800"/>
              <a:buChar char="-"/>
            </a:pPr>
            <a:r>
              <a:rPr lang="en-GB"/>
              <a:t>Endorsed as an UN Ocean Decade Programme</a:t>
            </a:r>
            <a:endParaRPr/>
          </a:p>
          <a:p>
            <a:pPr marL="0" lvl="0" indent="0" algn="l" rtl="0">
              <a:spcBef>
                <a:spcPts val="0"/>
              </a:spcBef>
              <a:spcAft>
                <a:spcPts val="0"/>
              </a:spcAft>
              <a:buNone/>
            </a:pPr>
            <a:endParaRPr/>
          </a:p>
          <a:p>
            <a:pPr marL="0" lvl="0" indent="0" algn="l" rtl="0">
              <a:spcBef>
                <a:spcPts val="0"/>
              </a:spcBef>
              <a:spcAft>
                <a:spcPts val="0"/>
              </a:spcAft>
              <a:buNone/>
            </a:pPr>
            <a:r>
              <a:rPr lang="en-GB" sz="2000" b="1">
                <a:solidFill>
                  <a:schemeClr val="accent3"/>
                </a:solidFill>
              </a:rPr>
              <a:t>We hit the ground running….</a:t>
            </a:r>
            <a:endParaRPr sz="2000" b="1">
              <a:solidFill>
                <a:schemeClr val="accent3"/>
              </a:solidFill>
            </a:endParaRPr>
          </a:p>
          <a:p>
            <a:pPr marL="457200" lvl="0" indent="-342900" algn="l" rtl="0">
              <a:spcBef>
                <a:spcPts val="0"/>
              </a:spcBef>
              <a:spcAft>
                <a:spcPts val="0"/>
              </a:spcAft>
              <a:buSzPts val="1800"/>
              <a:buChar char="-"/>
            </a:pPr>
            <a:r>
              <a:rPr lang="en-GB"/>
              <a:t>New EOV! Ocean Bottom Pressure</a:t>
            </a:r>
            <a:endParaRPr/>
          </a:p>
          <a:p>
            <a:pPr marL="457200" lvl="0" indent="-342900" algn="l" rtl="0">
              <a:spcBef>
                <a:spcPts val="0"/>
              </a:spcBef>
              <a:spcAft>
                <a:spcPts val="0"/>
              </a:spcAft>
              <a:buSzPts val="1800"/>
              <a:buChar char="-"/>
            </a:pPr>
            <a:r>
              <a:rPr lang="en-GB"/>
              <a:t>Meetings with UN Agencies to support series of desktop projects</a:t>
            </a:r>
            <a:endParaRPr/>
          </a:p>
          <a:p>
            <a:pPr marL="457200" lvl="0" indent="-342900" algn="l" rtl="0">
              <a:spcBef>
                <a:spcPts val="0"/>
              </a:spcBef>
              <a:spcAft>
                <a:spcPts val="0"/>
              </a:spcAft>
              <a:buSzPts val="1800"/>
              <a:buChar char="-"/>
            </a:pPr>
            <a:r>
              <a:rPr lang="en-GB"/>
              <a:t>Participation in UN Ocean Conference &amp; COP 27</a:t>
            </a:r>
            <a:endParaRPr/>
          </a:p>
          <a:p>
            <a:pPr marL="457200" lvl="0" indent="-342900" algn="l" rtl="0">
              <a:spcBef>
                <a:spcPts val="0"/>
              </a:spcBef>
              <a:spcAft>
                <a:spcPts val="0"/>
              </a:spcAft>
              <a:buSzPts val="1800"/>
              <a:buChar char="-"/>
            </a:pPr>
            <a:r>
              <a:rPr lang="en-GB"/>
              <a:t>4 Peer reviewed publications in 2022</a:t>
            </a:r>
            <a:endParaRPr/>
          </a:p>
          <a:p>
            <a:pPr marL="457200" lvl="0" indent="-342900" algn="l" rtl="0">
              <a:spcBef>
                <a:spcPts val="0"/>
              </a:spcBef>
              <a:spcAft>
                <a:spcPts val="0"/>
              </a:spcAft>
              <a:buSzPts val="1800"/>
              <a:buChar char="-"/>
            </a:pPr>
            <a:r>
              <a:rPr lang="en-GB">
                <a:solidFill>
                  <a:schemeClr val="dk1"/>
                </a:solidFill>
              </a:rPr>
              <a:t>20+ P</a:t>
            </a:r>
            <a:r>
              <a:rPr lang="en-GB"/>
              <a:t>resentations at US &amp; International Events</a:t>
            </a:r>
            <a:endParaRPr/>
          </a:p>
          <a:p>
            <a:pPr marL="457200" lvl="0" indent="-342900" algn="l" rtl="0">
              <a:spcBef>
                <a:spcPts val="0"/>
              </a:spcBef>
              <a:spcAft>
                <a:spcPts val="0"/>
              </a:spcAft>
              <a:buSzPts val="1800"/>
              <a:buChar char="-"/>
            </a:pPr>
            <a:r>
              <a:rPr lang="en-GB"/>
              <a:t>Hosted 4 sessions at community events</a:t>
            </a:r>
            <a:endParaRPr/>
          </a:p>
          <a:p>
            <a:pPr marL="914400" lvl="1" indent="-330200" algn="l" rtl="0">
              <a:spcBef>
                <a:spcPts val="0"/>
              </a:spcBef>
              <a:spcAft>
                <a:spcPts val="0"/>
              </a:spcAft>
              <a:buClr>
                <a:schemeClr val="dk2"/>
              </a:buClr>
              <a:buSzPts val="1600"/>
              <a:buChar char="-"/>
            </a:pPr>
            <a:r>
              <a:rPr lang="en-GB" sz="1600" b="0">
                <a:solidFill>
                  <a:schemeClr val="dk2"/>
                </a:solidFill>
              </a:rPr>
              <a:t>Decade Satellite Activity, Ocean Sciences Meeting, ESIP, OBPS</a:t>
            </a:r>
            <a:endParaRPr sz="1600" b="0">
              <a:solidFill>
                <a:schemeClr val="dk2"/>
              </a:solidFill>
            </a:endParaRPr>
          </a:p>
          <a:p>
            <a:pPr marL="457200" lvl="0" indent="-330200" algn="l" rtl="0">
              <a:spcBef>
                <a:spcPts val="0"/>
              </a:spcBef>
              <a:spcAft>
                <a:spcPts val="0"/>
              </a:spcAft>
              <a:buSzPts val="1600"/>
              <a:buChar char="-"/>
            </a:pPr>
            <a:r>
              <a:rPr lang="en-GB"/>
              <a:t>2022 Annual meeting</a:t>
            </a:r>
            <a:endParaRPr/>
          </a:p>
          <a:p>
            <a:pPr marL="914400" lvl="1" indent="-330200" algn="l" rtl="0">
              <a:spcBef>
                <a:spcPts val="0"/>
              </a:spcBef>
              <a:spcAft>
                <a:spcPts val="0"/>
              </a:spcAft>
              <a:buClr>
                <a:schemeClr val="dk2"/>
              </a:buClr>
              <a:buSzPts val="1600"/>
              <a:buChar char="-"/>
            </a:pPr>
            <a:r>
              <a:rPr lang="en-GB" sz="1600" b="0">
                <a:solidFill>
                  <a:schemeClr val="dk2"/>
                </a:solidFill>
              </a:rPr>
              <a:t>263 Registered participants from 41 Countries, 57% ECOPS</a:t>
            </a:r>
            <a:endParaRPr sz="1600" b="0">
              <a:solidFill>
                <a:schemeClr val="dk2"/>
              </a:solidFill>
            </a:endParaRPr>
          </a:p>
          <a:p>
            <a:pPr marL="457200" lvl="0" indent="-330200" algn="l" rtl="0">
              <a:spcBef>
                <a:spcPts val="0"/>
              </a:spcBef>
              <a:spcAft>
                <a:spcPts val="0"/>
              </a:spcAft>
              <a:buSzPts val="1600"/>
              <a:buChar char="-"/>
            </a:pPr>
            <a:r>
              <a:rPr lang="en-GB"/>
              <a:t>Established the DOERs</a:t>
            </a:r>
            <a:endParaRPr/>
          </a:p>
          <a:p>
            <a:pPr marL="914400" lvl="1" indent="-330200" algn="l" rtl="0">
              <a:spcBef>
                <a:spcPts val="0"/>
              </a:spcBef>
              <a:spcAft>
                <a:spcPts val="0"/>
              </a:spcAft>
              <a:buClr>
                <a:schemeClr val="dk2"/>
              </a:buClr>
              <a:buSzPts val="1600"/>
              <a:buChar char="-"/>
            </a:pPr>
            <a:r>
              <a:rPr lang="en-GB" sz="1600" b="0">
                <a:solidFill>
                  <a:schemeClr val="dk2"/>
                </a:solidFill>
              </a:rPr>
              <a:t>120 DOERs (⅔ outside the US, 33 from developing countries)</a:t>
            </a:r>
            <a:endParaRPr sz="1600" b="0">
              <a:solidFill>
                <a:schemeClr val="dk2"/>
              </a:solidFill>
            </a:endParaRPr>
          </a:p>
          <a:p>
            <a:pPr marL="457200" lvl="0" indent="-342900" algn="l" rtl="0">
              <a:spcBef>
                <a:spcPts val="0"/>
              </a:spcBef>
              <a:spcAft>
                <a:spcPts val="0"/>
              </a:spcAft>
              <a:buSzPts val="1800"/>
              <a:buChar char="-"/>
            </a:pPr>
            <a:r>
              <a:rPr lang="en-GB"/>
              <a:t>Our collaborative efforts have resulted in new funding for specific initiatives and research projects!!</a:t>
            </a:r>
            <a:endParaRPr/>
          </a:p>
        </p:txBody>
      </p:sp>
      <p:sp>
        <p:nvSpPr>
          <p:cNvPr id="169" name="Google Shape;169;g22df38dc7fd_0_15"/>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4</a:t>
            </a:fld>
            <a:endParaRPr/>
          </a:p>
        </p:txBody>
      </p:sp>
      <p:sp>
        <p:nvSpPr>
          <p:cNvPr id="170" name="Google Shape;170;g22df38dc7fd_0_15"/>
          <p:cNvSpPr txBox="1">
            <a:spLocks noGrp="1"/>
          </p:cNvSpPr>
          <p:nvPr>
            <p:ph type="title"/>
          </p:nvPr>
        </p:nvSpPr>
        <p:spPr>
          <a:xfrm>
            <a:off x="720726" y="360000"/>
            <a:ext cx="8118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Highlights</a:t>
            </a:r>
            <a:endParaRPr/>
          </a:p>
        </p:txBody>
      </p:sp>
      <p:pic>
        <p:nvPicPr>
          <p:cNvPr id="171" name="Google Shape;171;g22df38dc7fd_0_15"/>
          <p:cNvPicPr preferRelativeResize="0"/>
          <p:nvPr/>
        </p:nvPicPr>
        <p:blipFill>
          <a:blip r:embed="rId3">
            <a:alphaModFix/>
          </a:blip>
          <a:stretch>
            <a:fillRect/>
          </a:stretch>
        </p:blipFill>
        <p:spPr>
          <a:xfrm>
            <a:off x="7693448" y="2609850"/>
            <a:ext cx="4354575" cy="3236149"/>
          </a:xfrm>
          <a:prstGeom prst="rect">
            <a:avLst/>
          </a:prstGeom>
          <a:noFill/>
          <a:ln>
            <a:noFill/>
          </a:ln>
        </p:spPr>
      </p:pic>
      <p:pic>
        <p:nvPicPr>
          <p:cNvPr id="172" name="Google Shape;172;g22df38dc7fd_0_15"/>
          <p:cNvPicPr preferRelativeResize="0"/>
          <p:nvPr/>
        </p:nvPicPr>
        <p:blipFill rotWithShape="1">
          <a:blip r:embed="rId4">
            <a:alphaModFix/>
          </a:blip>
          <a:srcRect l="9264"/>
          <a:stretch/>
        </p:blipFill>
        <p:spPr>
          <a:xfrm>
            <a:off x="9745175" y="144000"/>
            <a:ext cx="2159998" cy="580165"/>
          </a:xfrm>
          <a:prstGeom prst="rect">
            <a:avLst/>
          </a:prstGeom>
          <a:noFill/>
          <a:ln>
            <a:noFill/>
          </a:ln>
        </p:spPr>
      </p:pic>
      <p:pic>
        <p:nvPicPr>
          <p:cNvPr id="173" name="Google Shape;173;g22df38dc7fd_0_15"/>
          <p:cNvPicPr preferRelativeResize="0"/>
          <p:nvPr/>
        </p:nvPicPr>
        <p:blipFill>
          <a:blip r:embed="rId5">
            <a:alphaModFix/>
          </a:blip>
          <a:stretch>
            <a:fillRect/>
          </a:stretch>
        </p:blipFill>
        <p:spPr>
          <a:xfrm>
            <a:off x="8640600" y="1099411"/>
            <a:ext cx="1122649" cy="1128551"/>
          </a:xfrm>
          <a:prstGeom prst="rect">
            <a:avLst/>
          </a:prstGeom>
          <a:noFill/>
          <a:ln>
            <a:noFill/>
          </a:ln>
        </p:spPr>
      </p:pic>
      <p:pic>
        <p:nvPicPr>
          <p:cNvPr id="174" name="Google Shape;174;g22df38dc7fd_0_15"/>
          <p:cNvPicPr preferRelativeResize="0"/>
          <p:nvPr/>
        </p:nvPicPr>
        <p:blipFill>
          <a:blip r:embed="rId6">
            <a:alphaModFix/>
          </a:blip>
          <a:stretch>
            <a:fillRect/>
          </a:stretch>
        </p:blipFill>
        <p:spPr>
          <a:xfrm>
            <a:off x="10016292" y="839800"/>
            <a:ext cx="2031733" cy="1523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2df38dc7fd_0_23"/>
          <p:cNvSpPr txBox="1">
            <a:spLocks noGrp="1"/>
          </p:cNvSpPr>
          <p:nvPr>
            <p:ph type="body" idx="1"/>
          </p:nvPr>
        </p:nvSpPr>
        <p:spPr>
          <a:xfrm>
            <a:off x="452550" y="1120800"/>
            <a:ext cx="7680300" cy="46164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GB" sz="2000" b="1">
                <a:solidFill>
                  <a:schemeClr val="accent3"/>
                </a:solidFill>
              </a:rPr>
              <a:t>Improving coordination to close major gaps in our understanding of climate change in the deep sea:</a:t>
            </a:r>
            <a:endParaRPr sz="2000" b="1">
              <a:solidFill>
                <a:schemeClr val="accent3"/>
              </a:solidFill>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GB"/>
              <a:t>Grant funded by the Gordon and Betty Moore Foundation to advance SMART Subsea Cables by supporting observing system simulation experiments to quantify benefits of ocean bottom temperature and pressure (EOV). </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GB"/>
              <a:t>Proposal funded by NSF Chemical Oceanography to interrogate an effective strategy for global ocean oxygen monitoring by expanding the Deep Argo Array.</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GB"/>
              <a:t>Interdisciplinary workshop funded by US CLIVAR &amp; OCB to explore surface to deep ocean climate connections in Spring 2024 (co-organized by US CLIVAR POS &amp; OCB).</a:t>
            </a: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GB"/>
              <a:t>DOOS community review of IPCC AR6 underway to collate deep ocean sciences gaps for understanding and monitoring climate change.</a:t>
            </a:r>
            <a:endParaRPr/>
          </a:p>
        </p:txBody>
      </p:sp>
      <p:sp>
        <p:nvSpPr>
          <p:cNvPr id="181" name="Google Shape;181;g22df38dc7fd_0_23"/>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5</a:t>
            </a:fld>
            <a:endParaRPr/>
          </a:p>
        </p:txBody>
      </p:sp>
      <p:sp>
        <p:nvSpPr>
          <p:cNvPr id="182" name="Google Shape;182;g22df38dc7fd_0_23"/>
          <p:cNvSpPr txBox="1">
            <a:spLocks noGrp="1"/>
          </p:cNvSpPr>
          <p:nvPr>
            <p:ph type="title"/>
          </p:nvPr>
        </p:nvSpPr>
        <p:spPr>
          <a:xfrm>
            <a:off x="452550" y="360000"/>
            <a:ext cx="8913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Connecting Modeling &amp; Observing</a:t>
            </a:r>
            <a:endParaRPr/>
          </a:p>
        </p:txBody>
      </p:sp>
      <p:pic>
        <p:nvPicPr>
          <p:cNvPr id="183" name="Google Shape;183;g22df38dc7fd_0_23"/>
          <p:cNvPicPr preferRelativeResize="0"/>
          <p:nvPr/>
        </p:nvPicPr>
        <p:blipFill rotWithShape="1">
          <a:blip r:embed="rId3">
            <a:alphaModFix/>
          </a:blip>
          <a:srcRect l="9264"/>
          <a:stretch/>
        </p:blipFill>
        <p:spPr>
          <a:xfrm>
            <a:off x="9745175" y="144000"/>
            <a:ext cx="2159998" cy="580165"/>
          </a:xfrm>
          <a:prstGeom prst="rect">
            <a:avLst/>
          </a:prstGeom>
          <a:noFill/>
          <a:ln>
            <a:noFill/>
          </a:ln>
        </p:spPr>
      </p:pic>
      <p:pic>
        <p:nvPicPr>
          <p:cNvPr id="184" name="Google Shape;184;g22df38dc7fd_0_23"/>
          <p:cNvPicPr preferRelativeResize="0"/>
          <p:nvPr/>
        </p:nvPicPr>
        <p:blipFill>
          <a:blip r:embed="rId4">
            <a:alphaModFix/>
          </a:blip>
          <a:stretch>
            <a:fillRect/>
          </a:stretch>
        </p:blipFill>
        <p:spPr>
          <a:xfrm>
            <a:off x="8775475" y="1262221"/>
            <a:ext cx="881100" cy="565500"/>
          </a:xfrm>
          <a:prstGeom prst="ellipse">
            <a:avLst/>
          </a:prstGeom>
          <a:noFill/>
          <a:ln>
            <a:noFill/>
          </a:ln>
        </p:spPr>
      </p:pic>
      <p:pic>
        <p:nvPicPr>
          <p:cNvPr id="185" name="Google Shape;185;g22df38dc7fd_0_23"/>
          <p:cNvPicPr preferRelativeResize="0"/>
          <p:nvPr/>
        </p:nvPicPr>
        <p:blipFill>
          <a:blip r:embed="rId5">
            <a:alphaModFix/>
          </a:blip>
          <a:stretch>
            <a:fillRect/>
          </a:stretch>
        </p:blipFill>
        <p:spPr>
          <a:xfrm>
            <a:off x="9805986" y="1120802"/>
            <a:ext cx="933004" cy="848199"/>
          </a:xfrm>
          <a:prstGeom prst="rect">
            <a:avLst/>
          </a:prstGeom>
          <a:noFill/>
          <a:ln>
            <a:noFill/>
          </a:ln>
        </p:spPr>
      </p:pic>
      <p:pic>
        <p:nvPicPr>
          <p:cNvPr id="186" name="Google Shape;186;g22df38dc7fd_0_23"/>
          <p:cNvPicPr preferRelativeResize="0"/>
          <p:nvPr/>
        </p:nvPicPr>
        <p:blipFill>
          <a:blip r:embed="rId6">
            <a:alphaModFix/>
          </a:blip>
          <a:stretch>
            <a:fillRect/>
          </a:stretch>
        </p:blipFill>
        <p:spPr>
          <a:xfrm>
            <a:off x="10888277" y="1191480"/>
            <a:ext cx="706824" cy="706833"/>
          </a:xfrm>
          <a:prstGeom prst="rect">
            <a:avLst/>
          </a:prstGeom>
          <a:noFill/>
          <a:ln>
            <a:noFill/>
          </a:ln>
        </p:spPr>
      </p:pic>
      <p:pic>
        <p:nvPicPr>
          <p:cNvPr id="187" name="Google Shape;187;g22df38dc7fd_0_23"/>
          <p:cNvPicPr preferRelativeResize="0"/>
          <p:nvPr/>
        </p:nvPicPr>
        <p:blipFill>
          <a:blip r:embed="rId7">
            <a:alphaModFix/>
          </a:blip>
          <a:stretch>
            <a:fillRect/>
          </a:stretch>
        </p:blipFill>
        <p:spPr>
          <a:xfrm>
            <a:off x="8132850" y="2078938"/>
            <a:ext cx="3901575" cy="2086115"/>
          </a:xfrm>
          <a:prstGeom prst="rect">
            <a:avLst/>
          </a:prstGeom>
          <a:noFill/>
          <a:ln>
            <a:noFill/>
          </a:ln>
        </p:spPr>
      </p:pic>
      <p:pic>
        <p:nvPicPr>
          <p:cNvPr id="188" name="Google Shape;188;g22df38dc7fd_0_23"/>
          <p:cNvPicPr preferRelativeResize="0"/>
          <p:nvPr/>
        </p:nvPicPr>
        <p:blipFill>
          <a:blip r:embed="rId8">
            <a:alphaModFix/>
          </a:blip>
          <a:stretch>
            <a:fillRect/>
          </a:stretch>
        </p:blipFill>
        <p:spPr>
          <a:xfrm>
            <a:off x="8290425" y="4330550"/>
            <a:ext cx="3586432" cy="2086125"/>
          </a:xfrm>
          <a:prstGeom prst="rect">
            <a:avLst/>
          </a:prstGeom>
          <a:noFill/>
          <a:ln>
            <a:noFill/>
          </a:ln>
        </p:spPr>
      </p:pic>
      <p:sp>
        <p:nvSpPr>
          <p:cNvPr id="189" name="Google Shape;189;g22df38dc7fd_0_23"/>
          <p:cNvSpPr txBox="1"/>
          <p:nvPr/>
        </p:nvSpPr>
        <p:spPr>
          <a:xfrm>
            <a:off x="8547450" y="3986263"/>
            <a:ext cx="3586500" cy="369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GB" sz="1200" i="1">
                <a:solidFill>
                  <a:schemeClr val="dk2"/>
                </a:solidFill>
              </a:rPr>
              <a:t>Credit: Bruce Howe, U. Hawaii</a:t>
            </a:r>
            <a:endParaRPr sz="1000" i="1"/>
          </a:p>
        </p:txBody>
      </p:sp>
      <p:sp>
        <p:nvSpPr>
          <p:cNvPr id="190" name="Google Shape;190;g22df38dc7fd_0_23"/>
          <p:cNvSpPr txBox="1"/>
          <p:nvPr/>
        </p:nvSpPr>
        <p:spPr>
          <a:xfrm>
            <a:off x="7921350" y="6047375"/>
            <a:ext cx="3586500" cy="369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GB" sz="1200" i="1">
                <a:solidFill>
                  <a:schemeClr val="dk2"/>
                </a:solidFill>
              </a:rPr>
              <a:t>Credit: Damien Desbruyères,  IFREMER</a:t>
            </a:r>
            <a:endParaRPr sz="10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22df38dc7fd_0_30"/>
          <p:cNvSpPr txBox="1">
            <a:spLocks noGrp="1"/>
          </p:cNvSpPr>
          <p:nvPr>
            <p:ph type="body" idx="1"/>
          </p:nvPr>
        </p:nvSpPr>
        <p:spPr>
          <a:xfrm>
            <a:off x="453600" y="1273675"/>
            <a:ext cx="5879700" cy="25146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GB"/>
              <a:t>Session at Ocean Best Practices Workshop</a:t>
            </a:r>
            <a:endParaRPr/>
          </a:p>
          <a:p>
            <a:pPr marL="457200" lvl="0" indent="-342900" algn="l" rtl="0">
              <a:spcBef>
                <a:spcPts val="0"/>
              </a:spcBef>
              <a:spcAft>
                <a:spcPts val="0"/>
              </a:spcAft>
              <a:buSzPts val="1800"/>
              <a:buChar char="●"/>
            </a:pPr>
            <a:r>
              <a:rPr lang="en-GB"/>
              <a:t>Scene Setting Publication - Synthesizing current status of cheap &amp; deep technology</a:t>
            </a:r>
            <a:endParaRPr/>
          </a:p>
          <a:p>
            <a:pPr marL="457200" lvl="0" indent="-342900" algn="l" rtl="0">
              <a:spcBef>
                <a:spcPts val="0"/>
              </a:spcBef>
              <a:spcAft>
                <a:spcPts val="0"/>
              </a:spcAft>
              <a:buSzPts val="1800"/>
              <a:buChar char="●"/>
            </a:pPr>
            <a:r>
              <a:rPr lang="en-GB"/>
              <a:t>Next steps</a:t>
            </a:r>
            <a:endParaRPr/>
          </a:p>
          <a:p>
            <a:pPr marL="914400" lvl="1" indent="-330200" algn="l" rtl="0">
              <a:spcBef>
                <a:spcPts val="0"/>
              </a:spcBef>
              <a:spcAft>
                <a:spcPts val="0"/>
              </a:spcAft>
              <a:buClr>
                <a:schemeClr val="dk1"/>
              </a:buClr>
              <a:buSzPts val="1600"/>
              <a:buChar char="○"/>
            </a:pPr>
            <a:r>
              <a:rPr lang="en-GB" sz="1600" b="0">
                <a:solidFill>
                  <a:schemeClr val="dk1"/>
                </a:solidFill>
              </a:rPr>
              <a:t>Developing an open-source online repository of current cheap &amp; deep solutions to increase their accessibility. </a:t>
            </a:r>
            <a:endParaRPr sz="1600" b="0">
              <a:solidFill>
                <a:schemeClr val="dk1"/>
              </a:solidFill>
            </a:endParaRPr>
          </a:p>
          <a:p>
            <a:pPr marL="914400" lvl="1" indent="-330200" algn="l" rtl="0">
              <a:spcBef>
                <a:spcPts val="0"/>
              </a:spcBef>
              <a:spcAft>
                <a:spcPts val="0"/>
              </a:spcAft>
              <a:buClr>
                <a:schemeClr val="dk1"/>
              </a:buClr>
              <a:buSzPts val="1600"/>
              <a:buChar char="○"/>
            </a:pPr>
            <a:r>
              <a:rPr lang="en-GB" sz="1600" b="0">
                <a:solidFill>
                  <a:schemeClr val="dk1"/>
                </a:solidFill>
              </a:rPr>
              <a:t>MTS Journal Special Issue to promote these solutions</a:t>
            </a:r>
            <a:endParaRPr sz="1600" b="0">
              <a:solidFill>
                <a:schemeClr val="dk1"/>
              </a:solidFill>
            </a:endParaRPr>
          </a:p>
          <a:p>
            <a:pPr marL="914400" lvl="1" indent="-330200" algn="l" rtl="0">
              <a:spcBef>
                <a:spcPts val="0"/>
              </a:spcBef>
              <a:spcAft>
                <a:spcPts val="0"/>
              </a:spcAft>
              <a:buClr>
                <a:schemeClr val="dk1"/>
              </a:buClr>
              <a:buSzPts val="1600"/>
              <a:buChar char="○"/>
            </a:pPr>
            <a:r>
              <a:rPr lang="en-GB" sz="1600" b="0">
                <a:solidFill>
                  <a:schemeClr val="dk1"/>
                </a:solidFill>
              </a:rPr>
              <a:t>Potential Summer School for training the next gen of deep ocean tech developers and researchers</a:t>
            </a:r>
            <a:endParaRPr sz="1600" b="0">
              <a:solidFill>
                <a:schemeClr val="dk1"/>
              </a:solidFill>
            </a:endParaRPr>
          </a:p>
          <a:p>
            <a:pPr marL="457200" lvl="0" indent="-342900" algn="l" rtl="0">
              <a:spcBef>
                <a:spcPts val="0"/>
              </a:spcBef>
              <a:spcAft>
                <a:spcPts val="0"/>
              </a:spcAft>
              <a:buSzPts val="1800"/>
              <a:buChar char="●"/>
            </a:pPr>
            <a:r>
              <a:rPr lang="en-GB"/>
              <a:t>Led in collaboration with the Ocean Discovery League</a:t>
            </a:r>
            <a:endParaRPr/>
          </a:p>
        </p:txBody>
      </p:sp>
      <p:sp>
        <p:nvSpPr>
          <p:cNvPr id="197" name="Google Shape;197;g22df38dc7fd_0_30"/>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6</a:t>
            </a:fld>
            <a:endParaRPr/>
          </a:p>
        </p:txBody>
      </p:sp>
      <p:sp>
        <p:nvSpPr>
          <p:cNvPr id="198" name="Google Shape;198;g22df38dc7fd_0_30"/>
          <p:cNvSpPr txBox="1">
            <a:spLocks noGrp="1"/>
          </p:cNvSpPr>
          <p:nvPr>
            <p:ph type="title"/>
          </p:nvPr>
        </p:nvSpPr>
        <p:spPr>
          <a:xfrm>
            <a:off x="453600" y="201625"/>
            <a:ext cx="118026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Cheap &amp; Deep Technology</a:t>
            </a:r>
            <a:endParaRPr/>
          </a:p>
          <a:p>
            <a:pPr marL="0" lvl="0" indent="0" algn="l" rtl="0">
              <a:spcBef>
                <a:spcPts val="0"/>
              </a:spcBef>
              <a:spcAft>
                <a:spcPts val="0"/>
              </a:spcAft>
              <a:buNone/>
            </a:pPr>
            <a:r>
              <a:rPr lang="en-GB"/>
              <a:t>for Capacity Development</a:t>
            </a:r>
            <a:endParaRPr/>
          </a:p>
        </p:txBody>
      </p:sp>
      <p:pic>
        <p:nvPicPr>
          <p:cNvPr id="199" name="Google Shape;199;g22df38dc7fd_0_30"/>
          <p:cNvPicPr preferRelativeResize="0"/>
          <p:nvPr/>
        </p:nvPicPr>
        <p:blipFill rotWithShape="1">
          <a:blip r:embed="rId3">
            <a:alphaModFix/>
          </a:blip>
          <a:srcRect l="9264"/>
          <a:stretch/>
        </p:blipFill>
        <p:spPr>
          <a:xfrm>
            <a:off x="9745175" y="144000"/>
            <a:ext cx="2159998" cy="580165"/>
          </a:xfrm>
          <a:prstGeom prst="rect">
            <a:avLst/>
          </a:prstGeom>
          <a:noFill/>
          <a:ln>
            <a:noFill/>
          </a:ln>
        </p:spPr>
      </p:pic>
      <p:pic>
        <p:nvPicPr>
          <p:cNvPr id="200" name="Google Shape;200;g22df38dc7fd_0_30"/>
          <p:cNvPicPr preferRelativeResize="0"/>
          <p:nvPr/>
        </p:nvPicPr>
        <p:blipFill rotWithShape="1">
          <a:blip r:embed="rId4">
            <a:alphaModFix/>
          </a:blip>
          <a:srcRect t="9193" b="2747"/>
          <a:stretch/>
        </p:blipFill>
        <p:spPr>
          <a:xfrm>
            <a:off x="7539041" y="1464759"/>
            <a:ext cx="1668790" cy="1037336"/>
          </a:xfrm>
          <a:prstGeom prst="rect">
            <a:avLst/>
          </a:prstGeom>
          <a:noFill/>
          <a:ln>
            <a:noFill/>
          </a:ln>
        </p:spPr>
      </p:pic>
      <p:pic>
        <p:nvPicPr>
          <p:cNvPr id="201" name="Google Shape;201;g22df38dc7fd_0_30"/>
          <p:cNvPicPr preferRelativeResize="0"/>
          <p:nvPr/>
        </p:nvPicPr>
        <p:blipFill rotWithShape="1">
          <a:blip r:embed="rId5">
            <a:alphaModFix/>
          </a:blip>
          <a:srcRect t="20128" b="7491"/>
          <a:stretch/>
        </p:blipFill>
        <p:spPr>
          <a:xfrm>
            <a:off x="9420484" y="1011539"/>
            <a:ext cx="1932209" cy="1645388"/>
          </a:xfrm>
          <a:prstGeom prst="rect">
            <a:avLst/>
          </a:prstGeom>
          <a:noFill/>
          <a:ln>
            <a:noFill/>
          </a:ln>
        </p:spPr>
      </p:pic>
      <p:pic>
        <p:nvPicPr>
          <p:cNvPr id="202" name="Google Shape;202;g22df38dc7fd_0_30"/>
          <p:cNvPicPr preferRelativeResize="0"/>
          <p:nvPr/>
        </p:nvPicPr>
        <p:blipFill rotWithShape="1">
          <a:blip r:embed="rId6">
            <a:alphaModFix/>
          </a:blip>
          <a:srcRect t="11070" b="10362"/>
          <a:stretch/>
        </p:blipFill>
        <p:spPr>
          <a:xfrm>
            <a:off x="7803175" y="4970311"/>
            <a:ext cx="3659676" cy="1274151"/>
          </a:xfrm>
          <a:prstGeom prst="rect">
            <a:avLst/>
          </a:prstGeom>
          <a:noFill/>
          <a:ln>
            <a:noFill/>
          </a:ln>
        </p:spPr>
      </p:pic>
      <p:pic>
        <p:nvPicPr>
          <p:cNvPr id="203" name="Google Shape;203;g22df38dc7fd_0_30"/>
          <p:cNvPicPr preferRelativeResize="0"/>
          <p:nvPr/>
        </p:nvPicPr>
        <p:blipFill>
          <a:blip r:embed="rId7">
            <a:alphaModFix/>
          </a:blip>
          <a:stretch>
            <a:fillRect/>
          </a:stretch>
        </p:blipFill>
        <p:spPr>
          <a:xfrm>
            <a:off x="7538100" y="3076537"/>
            <a:ext cx="1773530" cy="1645374"/>
          </a:xfrm>
          <a:prstGeom prst="rect">
            <a:avLst/>
          </a:prstGeom>
          <a:noFill/>
          <a:ln>
            <a:noFill/>
          </a:ln>
        </p:spPr>
      </p:pic>
      <p:sp>
        <p:nvSpPr>
          <p:cNvPr id="204" name="Google Shape;204;g22df38dc7fd_0_30"/>
          <p:cNvSpPr txBox="1"/>
          <p:nvPr/>
        </p:nvSpPr>
        <p:spPr>
          <a:xfrm>
            <a:off x="9798463" y="2594800"/>
            <a:ext cx="1330200" cy="492600"/>
          </a:xfrm>
          <a:prstGeom prst="rect">
            <a:avLst/>
          </a:prstGeom>
          <a:noFill/>
          <a:ln>
            <a:noFill/>
          </a:ln>
        </p:spPr>
        <p:txBody>
          <a:bodyPr spcFirstLastPara="1" wrap="square" lIns="91425" tIns="91425" rIns="91425" bIns="91425" anchor="t" anchorCtr="0">
            <a:spAutoFit/>
          </a:bodyPr>
          <a:lstStyle/>
          <a:p>
            <a:pPr marL="0" lvl="0" indent="0" algn="r" rtl="0">
              <a:lnSpc>
                <a:spcPct val="100000"/>
              </a:lnSpc>
              <a:spcBef>
                <a:spcPts val="0"/>
              </a:spcBef>
              <a:spcAft>
                <a:spcPts val="0"/>
              </a:spcAft>
              <a:buNone/>
            </a:pPr>
            <a:r>
              <a:rPr lang="en-GB" sz="1000">
                <a:solidFill>
                  <a:schemeClr val="dk1"/>
                </a:solidFill>
                <a:latin typeface="Avenir"/>
                <a:ea typeface="Avenir"/>
                <a:cs typeface="Avenir"/>
                <a:sym typeface="Avenir"/>
              </a:rPr>
              <a:t>Photo: Sheen Talma</a:t>
            </a:r>
            <a:endParaRPr sz="1000">
              <a:solidFill>
                <a:schemeClr val="dk1"/>
              </a:solidFill>
              <a:latin typeface="Avenir"/>
              <a:ea typeface="Avenir"/>
              <a:cs typeface="Avenir"/>
              <a:sym typeface="Avenir"/>
            </a:endParaRPr>
          </a:p>
          <a:p>
            <a:pPr marL="0" lvl="0" indent="0" algn="r" rtl="0">
              <a:lnSpc>
                <a:spcPct val="100000"/>
              </a:lnSpc>
              <a:spcBef>
                <a:spcPts val="0"/>
              </a:spcBef>
              <a:spcAft>
                <a:spcPts val="0"/>
              </a:spcAft>
              <a:buNone/>
            </a:pPr>
            <a:r>
              <a:rPr lang="en-GB" sz="1000">
                <a:solidFill>
                  <a:schemeClr val="dk1"/>
                </a:solidFill>
                <a:latin typeface="Avenir"/>
                <a:ea typeface="Avenir"/>
                <a:cs typeface="Avenir"/>
                <a:sym typeface="Avenir"/>
              </a:rPr>
              <a:t>(Maldives @ 900 m)</a:t>
            </a:r>
            <a:endParaRPr sz="1000">
              <a:solidFill>
                <a:schemeClr val="dk1"/>
              </a:solidFill>
              <a:latin typeface="Avenir"/>
              <a:ea typeface="Avenir"/>
              <a:cs typeface="Avenir"/>
              <a:sym typeface="Avenir"/>
            </a:endParaRPr>
          </a:p>
        </p:txBody>
      </p:sp>
      <p:sp>
        <p:nvSpPr>
          <p:cNvPr id="205" name="Google Shape;205;g22df38dc7fd_0_30"/>
          <p:cNvSpPr txBox="1"/>
          <p:nvPr/>
        </p:nvSpPr>
        <p:spPr>
          <a:xfrm>
            <a:off x="7625775" y="1011550"/>
            <a:ext cx="1444200" cy="411900"/>
          </a:xfrm>
          <a:prstGeom prst="rect">
            <a:avLst/>
          </a:prstGeom>
          <a:noFill/>
          <a:ln>
            <a:noFill/>
          </a:ln>
        </p:spPr>
        <p:txBody>
          <a:bodyPr spcFirstLastPara="1" wrap="square" lIns="19050" tIns="19050" rIns="19050" bIns="19050" anchor="t" anchorCtr="0">
            <a:normAutofit fontScale="92500"/>
          </a:bodyPr>
          <a:lstStyle/>
          <a:p>
            <a:pPr marL="0" lvl="0" indent="0" algn="l" rtl="0">
              <a:lnSpc>
                <a:spcPct val="100000"/>
              </a:lnSpc>
              <a:spcBef>
                <a:spcPts val="0"/>
              </a:spcBef>
              <a:spcAft>
                <a:spcPts val="0"/>
              </a:spcAft>
              <a:buNone/>
            </a:pPr>
            <a:r>
              <a:rPr lang="en-GB" sz="2600" b="1">
                <a:solidFill>
                  <a:schemeClr val="dk1"/>
                </a:solidFill>
                <a:latin typeface="Avenir"/>
                <a:ea typeface="Avenir"/>
                <a:cs typeface="Avenir"/>
                <a:sym typeface="Avenir"/>
              </a:rPr>
              <a:t>Maka Niu</a:t>
            </a:r>
            <a:endParaRPr sz="2600" b="1">
              <a:solidFill>
                <a:schemeClr val="dk1"/>
              </a:solidFill>
              <a:latin typeface="Avenir"/>
              <a:ea typeface="Avenir"/>
              <a:cs typeface="Avenir"/>
              <a:sym typeface="Avenir"/>
            </a:endParaRPr>
          </a:p>
        </p:txBody>
      </p:sp>
      <p:pic>
        <p:nvPicPr>
          <p:cNvPr id="206" name="Google Shape;206;g22df38dc7fd_0_30"/>
          <p:cNvPicPr preferRelativeResize="0"/>
          <p:nvPr/>
        </p:nvPicPr>
        <p:blipFill>
          <a:blip r:embed="rId8">
            <a:alphaModFix/>
          </a:blip>
          <a:stretch>
            <a:fillRect/>
          </a:stretch>
        </p:blipFill>
        <p:spPr>
          <a:xfrm>
            <a:off x="7377829" y="101997"/>
            <a:ext cx="2094106" cy="774050"/>
          </a:xfrm>
          <a:prstGeom prst="rect">
            <a:avLst/>
          </a:prstGeom>
          <a:noFill/>
          <a:ln>
            <a:noFill/>
          </a:ln>
        </p:spPr>
      </p:pic>
      <p:pic>
        <p:nvPicPr>
          <p:cNvPr id="207" name="Google Shape;207;g22df38dc7fd_0_30"/>
          <p:cNvPicPr preferRelativeResize="0"/>
          <p:nvPr/>
        </p:nvPicPr>
        <p:blipFill rotWithShape="1">
          <a:blip r:embed="rId9">
            <a:alphaModFix/>
          </a:blip>
          <a:srcRect b="46343"/>
          <a:stretch/>
        </p:blipFill>
        <p:spPr>
          <a:xfrm>
            <a:off x="549326" y="4027875"/>
            <a:ext cx="5688248" cy="1622950"/>
          </a:xfrm>
          <a:prstGeom prst="rect">
            <a:avLst/>
          </a:prstGeom>
          <a:noFill/>
          <a:ln>
            <a:noFill/>
          </a:ln>
        </p:spPr>
      </p:pic>
      <p:sp>
        <p:nvSpPr>
          <p:cNvPr id="208" name="Google Shape;208;g22df38dc7fd_0_30"/>
          <p:cNvSpPr txBox="1"/>
          <p:nvPr/>
        </p:nvSpPr>
        <p:spPr>
          <a:xfrm>
            <a:off x="674388" y="5705238"/>
            <a:ext cx="5438100" cy="406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800"/>
              </a:spcBef>
              <a:spcAft>
                <a:spcPts val="0"/>
              </a:spcAft>
              <a:buNone/>
            </a:pPr>
            <a:r>
              <a:rPr lang="en-GB" sz="1600">
                <a:solidFill>
                  <a:schemeClr val="dk1"/>
                </a:solidFill>
              </a:rPr>
              <a:t>https://deepseacapacity.oceandiscoveryleague.org</a:t>
            </a:r>
            <a:endParaRPr sz="1600">
              <a:solidFill>
                <a:schemeClr val="dk1"/>
              </a:solidFill>
            </a:endParaRPr>
          </a:p>
        </p:txBody>
      </p:sp>
      <p:pic>
        <p:nvPicPr>
          <p:cNvPr id="209" name="Google Shape;209;g22df38dc7fd_0_30"/>
          <p:cNvPicPr preferRelativeResize="0"/>
          <p:nvPr/>
        </p:nvPicPr>
        <p:blipFill>
          <a:blip r:embed="rId10">
            <a:alphaModFix/>
          </a:blip>
          <a:stretch>
            <a:fillRect/>
          </a:stretch>
        </p:blipFill>
        <p:spPr>
          <a:xfrm>
            <a:off x="9516775" y="3112137"/>
            <a:ext cx="1893594" cy="1645374"/>
          </a:xfrm>
          <a:prstGeom prst="rect">
            <a:avLst/>
          </a:prstGeom>
          <a:noFill/>
          <a:ln>
            <a:noFill/>
          </a:ln>
        </p:spPr>
      </p:pic>
      <p:pic>
        <p:nvPicPr>
          <p:cNvPr id="210" name="Google Shape;210;g22df38dc7fd_0_30"/>
          <p:cNvPicPr preferRelativeResize="0"/>
          <p:nvPr/>
        </p:nvPicPr>
        <p:blipFill>
          <a:blip r:embed="rId11">
            <a:alphaModFix/>
          </a:blip>
          <a:stretch>
            <a:fillRect/>
          </a:stretch>
        </p:blipFill>
        <p:spPr>
          <a:xfrm>
            <a:off x="6673150" y="5088700"/>
            <a:ext cx="1037349" cy="1037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2df38dc7fd_0_61"/>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7</a:t>
            </a:fld>
            <a:endParaRPr/>
          </a:p>
        </p:txBody>
      </p:sp>
      <p:sp>
        <p:nvSpPr>
          <p:cNvPr id="217" name="Google Shape;217;g22df38dc7fd_0_61"/>
          <p:cNvSpPr txBox="1">
            <a:spLocks noGrp="1"/>
          </p:cNvSpPr>
          <p:nvPr>
            <p:ph type="title"/>
          </p:nvPr>
        </p:nvSpPr>
        <p:spPr>
          <a:xfrm>
            <a:off x="720726" y="201600"/>
            <a:ext cx="8118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Ecological Mapping for Marine Spatial Planning</a:t>
            </a:r>
            <a:endParaRPr/>
          </a:p>
        </p:txBody>
      </p:sp>
      <p:pic>
        <p:nvPicPr>
          <p:cNvPr id="218" name="Google Shape;218;g22df38dc7fd_0_61"/>
          <p:cNvPicPr preferRelativeResize="0"/>
          <p:nvPr/>
        </p:nvPicPr>
        <p:blipFill rotWithShape="1">
          <a:blip r:embed="rId3">
            <a:alphaModFix/>
          </a:blip>
          <a:srcRect l="9264"/>
          <a:stretch/>
        </p:blipFill>
        <p:spPr>
          <a:xfrm>
            <a:off x="9745175" y="144000"/>
            <a:ext cx="2159998" cy="580165"/>
          </a:xfrm>
          <a:prstGeom prst="rect">
            <a:avLst/>
          </a:prstGeom>
          <a:noFill/>
          <a:ln>
            <a:noFill/>
          </a:ln>
        </p:spPr>
      </p:pic>
      <p:sp>
        <p:nvSpPr>
          <p:cNvPr id="219" name="Google Shape;219;g22df38dc7fd_0_61"/>
          <p:cNvSpPr/>
          <p:nvPr/>
        </p:nvSpPr>
        <p:spPr>
          <a:xfrm>
            <a:off x="2325700" y="5577150"/>
            <a:ext cx="9144000" cy="67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0" name="Google Shape;220;g22df38dc7fd_0_61"/>
          <p:cNvPicPr preferRelativeResize="0"/>
          <p:nvPr/>
        </p:nvPicPr>
        <p:blipFill rotWithShape="1">
          <a:blip r:embed="rId4">
            <a:alphaModFix/>
          </a:blip>
          <a:srcRect/>
          <a:stretch/>
        </p:blipFill>
        <p:spPr>
          <a:xfrm>
            <a:off x="3755923" y="5729139"/>
            <a:ext cx="974625" cy="426788"/>
          </a:xfrm>
          <a:prstGeom prst="rect">
            <a:avLst/>
          </a:prstGeom>
          <a:noFill/>
          <a:ln>
            <a:noFill/>
          </a:ln>
        </p:spPr>
      </p:pic>
      <p:pic>
        <p:nvPicPr>
          <p:cNvPr id="221" name="Google Shape;221;g22df38dc7fd_0_61"/>
          <p:cNvPicPr preferRelativeResize="0"/>
          <p:nvPr/>
        </p:nvPicPr>
        <p:blipFill rotWithShape="1">
          <a:blip r:embed="rId5">
            <a:alphaModFix/>
          </a:blip>
          <a:srcRect t="-10680"/>
          <a:stretch/>
        </p:blipFill>
        <p:spPr>
          <a:xfrm>
            <a:off x="6556800" y="5710075"/>
            <a:ext cx="1677601" cy="422750"/>
          </a:xfrm>
          <a:prstGeom prst="rect">
            <a:avLst/>
          </a:prstGeom>
          <a:noFill/>
          <a:ln>
            <a:noFill/>
          </a:ln>
        </p:spPr>
      </p:pic>
      <p:pic>
        <p:nvPicPr>
          <p:cNvPr id="222" name="Google Shape;222;g22df38dc7fd_0_61"/>
          <p:cNvPicPr preferRelativeResize="0"/>
          <p:nvPr/>
        </p:nvPicPr>
        <p:blipFill rotWithShape="1">
          <a:blip r:embed="rId6">
            <a:alphaModFix/>
          </a:blip>
          <a:srcRect/>
          <a:stretch/>
        </p:blipFill>
        <p:spPr>
          <a:xfrm>
            <a:off x="4864600" y="5710066"/>
            <a:ext cx="837275" cy="422772"/>
          </a:xfrm>
          <a:prstGeom prst="rect">
            <a:avLst/>
          </a:prstGeom>
          <a:noFill/>
          <a:ln>
            <a:noFill/>
          </a:ln>
        </p:spPr>
      </p:pic>
      <p:pic>
        <p:nvPicPr>
          <p:cNvPr id="223" name="Google Shape;223;g22df38dc7fd_0_61"/>
          <p:cNvPicPr preferRelativeResize="0"/>
          <p:nvPr/>
        </p:nvPicPr>
        <p:blipFill rotWithShape="1">
          <a:blip r:embed="rId7">
            <a:alphaModFix/>
          </a:blip>
          <a:srcRect/>
          <a:stretch/>
        </p:blipFill>
        <p:spPr>
          <a:xfrm>
            <a:off x="9220363" y="5656186"/>
            <a:ext cx="551999" cy="572700"/>
          </a:xfrm>
          <a:prstGeom prst="rect">
            <a:avLst/>
          </a:prstGeom>
          <a:noFill/>
          <a:ln>
            <a:noFill/>
          </a:ln>
        </p:spPr>
      </p:pic>
      <p:pic>
        <p:nvPicPr>
          <p:cNvPr id="224" name="Google Shape;224;g22df38dc7fd_0_61" descr="https://lh6.googleusercontent.com/AX0hlOsNZ8LqH72IwyqdfuDRV4Fpye5qFSBNvkjyg3aEEgHiycMWSS40G3zawBJasXALEjGQyCrgsl1EyZT79x3_zcNwzvDUlypqwoJfJcCQEZLAEMUi6v6SX5ImSdacXu27MM0"/>
          <p:cNvPicPr preferRelativeResize="0"/>
          <p:nvPr/>
        </p:nvPicPr>
        <p:blipFill rotWithShape="1">
          <a:blip r:embed="rId8">
            <a:alphaModFix/>
          </a:blip>
          <a:srcRect/>
          <a:stretch/>
        </p:blipFill>
        <p:spPr>
          <a:xfrm>
            <a:off x="2397450" y="5636426"/>
            <a:ext cx="1224424" cy="612223"/>
          </a:xfrm>
          <a:prstGeom prst="rect">
            <a:avLst/>
          </a:prstGeom>
          <a:noFill/>
          <a:ln>
            <a:noFill/>
          </a:ln>
        </p:spPr>
      </p:pic>
      <p:pic>
        <p:nvPicPr>
          <p:cNvPr id="225" name="Google Shape;225;g22df38dc7fd_0_61"/>
          <p:cNvPicPr preferRelativeResize="0"/>
          <p:nvPr/>
        </p:nvPicPr>
        <p:blipFill rotWithShape="1">
          <a:blip r:embed="rId9">
            <a:alphaModFix/>
          </a:blip>
          <a:srcRect/>
          <a:stretch/>
        </p:blipFill>
        <p:spPr>
          <a:xfrm>
            <a:off x="5831130" y="5623255"/>
            <a:ext cx="596429" cy="596399"/>
          </a:xfrm>
          <a:prstGeom prst="rect">
            <a:avLst/>
          </a:prstGeom>
          <a:noFill/>
          <a:ln>
            <a:noFill/>
          </a:ln>
        </p:spPr>
      </p:pic>
      <p:pic>
        <p:nvPicPr>
          <p:cNvPr id="226" name="Google Shape;226;g22df38dc7fd_0_61"/>
          <p:cNvPicPr preferRelativeResize="0"/>
          <p:nvPr/>
        </p:nvPicPr>
        <p:blipFill rotWithShape="1">
          <a:blip r:embed="rId10">
            <a:alphaModFix/>
          </a:blip>
          <a:srcRect/>
          <a:stretch/>
        </p:blipFill>
        <p:spPr>
          <a:xfrm>
            <a:off x="10614147" y="5635912"/>
            <a:ext cx="552000" cy="555091"/>
          </a:xfrm>
          <a:prstGeom prst="rect">
            <a:avLst/>
          </a:prstGeom>
          <a:noFill/>
          <a:ln>
            <a:noFill/>
          </a:ln>
        </p:spPr>
      </p:pic>
      <p:pic>
        <p:nvPicPr>
          <p:cNvPr id="227" name="Google Shape;227;g22df38dc7fd_0_61"/>
          <p:cNvPicPr preferRelativeResize="0"/>
          <p:nvPr/>
        </p:nvPicPr>
        <p:blipFill rotWithShape="1">
          <a:blip r:embed="rId11">
            <a:alphaModFix/>
          </a:blip>
          <a:srcRect/>
          <a:stretch/>
        </p:blipFill>
        <p:spPr>
          <a:xfrm>
            <a:off x="916250" y="3116662"/>
            <a:ext cx="3167663" cy="2160600"/>
          </a:xfrm>
          <a:prstGeom prst="rect">
            <a:avLst/>
          </a:prstGeom>
          <a:noFill/>
          <a:ln w="9525" cap="flat" cmpd="sng">
            <a:solidFill>
              <a:srgbClr val="000000"/>
            </a:solidFill>
            <a:prstDash val="solid"/>
            <a:round/>
            <a:headEnd type="none" w="sm" len="sm"/>
            <a:tailEnd type="none" w="sm" len="sm"/>
          </a:ln>
        </p:spPr>
      </p:pic>
      <p:pic>
        <p:nvPicPr>
          <p:cNvPr id="228" name="Google Shape;228;g22df38dc7fd_0_61"/>
          <p:cNvPicPr preferRelativeResize="0"/>
          <p:nvPr/>
        </p:nvPicPr>
        <p:blipFill rotWithShape="1">
          <a:blip r:embed="rId12">
            <a:alphaModFix/>
          </a:blip>
          <a:srcRect b="26729"/>
          <a:stretch/>
        </p:blipFill>
        <p:spPr>
          <a:xfrm>
            <a:off x="916250" y="1655001"/>
            <a:ext cx="3167674" cy="1011099"/>
          </a:xfrm>
          <a:prstGeom prst="rect">
            <a:avLst/>
          </a:prstGeom>
          <a:noFill/>
          <a:ln w="9525" cap="flat" cmpd="sng">
            <a:solidFill>
              <a:srgbClr val="000000"/>
            </a:solidFill>
            <a:prstDash val="solid"/>
            <a:round/>
            <a:headEnd type="none" w="sm" len="sm"/>
            <a:tailEnd type="none" w="sm" len="sm"/>
          </a:ln>
        </p:spPr>
      </p:pic>
      <p:sp>
        <p:nvSpPr>
          <p:cNvPr id="229" name="Google Shape;229;g22df38dc7fd_0_61"/>
          <p:cNvSpPr txBox="1"/>
          <p:nvPr/>
        </p:nvSpPr>
        <p:spPr>
          <a:xfrm>
            <a:off x="787225" y="1235750"/>
            <a:ext cx="31677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GB" sz="1600" i="0" u="none" strike="noStrike" cap="none">
                <a:solidFill>
                  <a:schemeClr val="dk1"/>
                </a:solidFill>
              </a:rPr>
              <a:t>Datastream Planning</a:t>
            </a:r>
            <a:endParaRPr sz="1600" i="0" u="none" strike="noStrike" cap="none">
              <a:solidFill>
                <a:schemeClr val="dk1"/>
              </a:solidFill>
            </a:endParaRPr>
          </a:p>
        </p:txBody>
      </p:sp>
      <p:pic>
        <p:nvPicPr>
          <p:cNvPr id="230" name="Google Shape;230;g22df38dc7fd_0_61"/>
          <p:cNvPicPr preferRelativeResize="0"/>
          <p:nvPr/>
        </p:nvPicPr>
        <p:blipFill rotWithShape="1">
          <a:blip r:embed="rId13">
            <a:alphaModFix/>
          </a:blip>
          <a:srcRect/>
          <a:stretch/>
        </p:blipFill>
        <p:spPr>
          <a:xfrm>
            <a:off x="6201463" y="1567450"/>
            <a:ext cx="4921921" cy="2768575"/>
          </a:xfrm>
          <a:prstGeom prst="rect">
            <a:avLst/>
          </a:prstGeom>
          <a:noFill/>
          <a:ln w="9525" cap="flat" cmpd="sng">
            <a:solidFill>
              <a:srgbClr val="FFFFFF"/>
            </a:solidFill>
            <a:prstDash val="solid"/>
            <a:round/>
            <a:headEnd type="none" w="sm" len="sm"/>
            <a:tailEnd type="none" w="sm" len="sm"/>
          </a:ln>
        </p:spPr>
      </p:pic>
      <p:sp>
        <p:nvSpPr>
          <p:cNvPr id="231" name="Google Shape;231;g22df38dc7fd_0_61"/>
          <p:cNvSpPr txBox="1"/>
          <p:nvPr/>
        </p:nvSpPr>
        <p:spPr>
          <a:xfrm>
            <a:off x="5367675" y="902125"/>
            <a:ext cx="6589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600" i="0" u="none" strike="noStrike" cap="none">
                <a:solidFill>
                  <a:schemeClr val="dk1"/>
                </a:solidFill>
              </a:rPr>
              <a:t> </a:t>
            </a:r>
            <a:r>
              <a:rPr lang="en-GB" sz="1600">
                <a:solidFill>
                  <a:schemeClr val="dk1"/>
                </a:solidFill>
              </a:rPr>
              <a:t>G</a:t>
            </a:r>
            <a:r>
              <a:rPr lang="en-GB" sz="1600" i="0" u="none" strike="noStrike" cap="none">
                <a:solidFill>
                  <a:schemeClr val="dk1"/>
                </a:solidFill>
              </a:rPr>
              <a:t>ridded benthic invert map of the west coast EEZ for use across applications - MPAs, Sanctuaries and offshore wind.</a:t>
            </a:r>
            <a:endParaRPr sz="1600" i="0" u="none" strike="noStrike" cap="none">
              <a:solidFill>
                <a:schemeClr val="dk1"/>
              </a:solidFill>
            </a:endParaRPr>
          </a:p>
        </p:txBody>
      </p:sp>
      <p:sp>
        <p:nvSpPr>
          <p:cNvPr id="232" name="Google Shape;232;g22df38dc7fd_0_61"/>
          <p:cNvSpPr/>
          <p:nvPr/>
        </p:nvSpPr>
        <p:spPr>
          <a:xfrm>
            <a:off x="3235125" y="3061225"/>
            <a:ext cx="903000" cy="2272800"/>
          </a:xfrm>
          <a:prstGeom prst="roundRect">
            <a:avLst>
              <a:gd name="adj" fmla="val 16667"/>
            </a:avLst>
          </a:prstGeom>
          <a:noFill/>
          <a:ln w="38100" cap="flat" cmpd="sng">
            <a:solidFill>
              <a:srgbClr val="8DCD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3" name="Google Shape;233;g22df38dc7fd_0_61"/>
          <p:cNvCxnSpPr/>
          <p:nvPr/>
        </p:nvCxnSpPr>
        <p:spPr>
          <a:xfrm rot="10800000" flipH="1">
            <a:off x="4120950" y="1383025"/>
            <a:ext cx="1663200" cy="1678200"/>
          </a:xfrm>
          <a:prstGeom prst="straightConnector1">
            <a:avLst/>
          </a:prstGeom>
          <a:noFill/>
          <a:ln w="38100" cap="flat" cmpd="sng">
            <a:solidFill>
              <a:srgbClr val="8DCDE2"/>
            </a:solidFill>
            <a:prstDash val="solid"/>
            <a:round/>
            <a:headEnd type="none" w="sm" len="sm"/>
            <a:tailEnd type="triangle" w="med" len="med"/>
          </a:ln>
        </p:spPr>
      </p:cxnSp>
      <p:sp>
        <p:nvSpPr>
          <p:cNvPr id="234" name="Google Shape;234;g22df38dc7fd_0_61"/>
          <p:cNvSpPr txBox="1"/>
          <p:nvPr/>
        </p:nvSpPr>
        <p:spPr>
          <a:xfrm>
            <a:off x="5367675" y="4468950"/>
            <a:ext cx="6589500" cy="11082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b="1">
                <a:solidFill>
                  <a:schemeClr val="accent3"/>
                </a:solidFill>
              </a:rPr>
              <a:t>Harmonize with similar efforts globally to accelerate action towards fulfilling information needs for a sustainable Blue Economy’</a:t>
            </a:r>
            <a:endParaRPr sz="2000" b="1">
              <a:solidFill>
                <a:schemeClr val="accent3"/>
              </a:solidFill>
            </a:endParaRPr>
          </a:p>
        </p:txBody>
      </p:sp>
      <p:pic>
        <p:nvPicPr>
          <p:cNvPr id="235" name="Google Shape;235;g22df38dc7fd_0_61"/>
          <p:cNvPicPr preferRelativeResize="0"/>
          <p:nvPr/>
        </p:nvPicPr>
        <p:blipFill>
          <a:blip r:embed="rId14">
            <a:alphaModFix/>
          </a:blip>
          <a:stretch>
            <a:fillRect/>
          </a:stretch>
        </p:blipFill>
        <p:spPr>
          <a:xfrm>
            <a:off x="9916050" y="5636250"/>
            <a:ext cx="554399" cy="554399"/>
          </a:xfrm>
          <a:prstGeom prst="rect">
            <a:avLst/>
          </a:prstGeom>
          <a:noFill/>
          <a:ln>
            <a:noFill/>
          </a:ln>
        </p:spPr>
      </p:pic>
      <p:pic>
        <p:nvPicPr>
          <p:cNvPr id="236" name="Google Shape;236;g22df38dc7fd_0_61"/>
          <p:cNvPicPr preferRelativeResize="0"/>
          <p:nvPr/>
        </p:nvPicPr>
        <p:blipFill>
          <a:blip r:embed="rId15">
            <a:alphaModFix/>
          </a:blip>
          <a:stretch>
            <a:fillRect/>
          </a:stretch>
        </p:blipFill>
        <p:spPr>
          <a:xfrm>
            <a:off x="8363650" y="5665338"/>
            <a:ext cx="713014" cy="55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g22e3e2cbb38_0_17"/>
          <p:cNvSpPr txBox="1">
            <a:spLocks noGrp="1"/>
          </p:cNvSpPr>
          <p:nvPr>
            <p:ph type="body" idx="1"/>
          </p:nvPr>
        </p:nvSpPr>
        <p:spPr>
          <a:xfrm>
            <a:off x="428625" y="1030100"/>
            <a:ext cx="7260600" cy="3400800"/>
          </a:xfrm>
          <a:prstGeom prst="rect">
            <a:avLst/>
          </a:prstGeom>
        </p:spPr>
        <p:txBody>
          <a:bodyPr spcFirstLastPara="1" wrap="square" lIns="0" tIns="0" rIns="0" bIns="0" anchor="t" anchorCtr="0">
            <a:noAutofit/>
          </a:bodyPr>
          <a:lstStyle/>
          <a:p>
            <a:pPr marL="457200" lvl="0" indent="-355600" algn="l" rtl="0">
              <a:spcBef>
                <a:spcPts val="0"/>
              </a:spcBef>
              <a:spcAft>
                <a:spcPts val="0"/>
              </a:spcAft>
              <a:buSzPts val="2000"/>
              <a:buChar char="●"/>
            </a:pPr>
            <a:r>
              <a:rPr lang="en-GB" sz="2000"/>
              <a:t>Collaborations with ODIS OceanInfoHub Decade Programme</a:t>
            </a:r>
            <a:endParaRPr sz="2000"/>
          </a:p>
          <a:p>
            <a:pPr marL="457200" lvl="0" indent="-355600" algn="l" rtl="0">
              <a:spcBef>
                <a:spcPts val="1000"/>
              </a:spcBef>
              <a:spcAft>
                <a:spcPts val="0"/>
              </a:spcAft>
              <a:buSzPts val="2000"/>
              <a:buChar char="●"/>
            </a:pPr>
            <a:r>
              <a:rPr lang="en-GB" sz="2000"/>
              <a:t>Awarded funding to implement schema.org in deep sea data repositories = increased findability (DeCODER project)</a:t>
            </a:r>
            <a:endParaRPr sz="2000"/>
          </a:p>
          <a:p>
            <a:pPr marL="457200" lvl="0" indent="-355600" algn="l" rtl="0">
              <a:spcBef>
                <a:spcPts val="1000"/>
              </a:spcBef>
              <a:spcAft>
                <a:spcPts val="0"/>
              </a:spcAft>
              <a:buSzPts val="2000"/>
              <a:buChar char="●"/>
            </a:pPr>
            <a:r>
              <a:rPr lang="en-GB" sz="2000"/>
              <a:t>Awarded funding to facilitate communication between data managers and users in collaboration with ESIP Marine Data Cluster</a:t>
            </a:r>
            <a:endParaRPr sz="2000"/>
          </a:p>
          <a:p>
            <a:pPr marL="457200" lvl="0" indent="-355600" algn="l" rtl="0">
              <a:spcBef>
                <a:spcPts val="1000"/>
              </a:spcBef>
              <a:spcAft>
                <a:spcPts val="0"/>
              </a:spcAft>
              <a:buSzPts val="2000"/>
              <a:buChar char="●"/>
            </a:pPr>
            <a:r>
              <a:rPr lang="en-GB" sz="2000"/>
              <a:t>Focused data training for early-career researchers</a:t>
            </a:r>
            <a:endParaRPr sz="2000"/>
          </a:p>
          <a:p>
            <a:pPr marL="0" lvl="0" indent="0" algn="l" rtl="0">
              <a:spcBef>
                <a:spcPts val="1000"/>
              </a:spcBef>
              <a:spcAft>
                <a:spcPts val="1000"/>
              </a:spcAft>
              <a:buNone/>
            </a:pPr>
            <a:endParaRPr sz="2000"/>
          </a:p>
        </p:txBody>
      </p:sp>
      <p:sp>
        <p:nvSpPr>
          <p:cNvPr id="243" name="Google Shape;243;g22e3e2cbb38_0_17"/>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8</a:t>
            </a:fld>
            <a:endParaRPr/>
          </a:p>
        </p:txBody>
      </p:sp>
      <p:sp>
        <p:nvSpPr>
          <p:cNvPr id="244" name="Google Shape;244;g22e3e2cbb38_0_17"/>
          <p:cNvSpPr txBox="1">
            <a:spLocks noGrp="1"/>
          </p:cNvSpPr>
          <p:nvPr>
            <p:ph type="title"/>
          </p:nvPr>
        </p:nvSpPr>
        <p:spPr>
          <a:xfrm>
            <a:off x="720726" y="360000"/>
            <a:ext cx="8118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Supporting FAIR-er data </a:t>
            </a:r>
            <a:endParaRPr/>
          </a:p>
        </p:txBody>
      </p:sp>
      <p:pic>
        <p:nvPicPr>
          <p:cNvPr id="245" name="Google Shape;245;g22e3e2cbb38_0_17"/>
          <p:cNvPicPr preferRelativeResize="0"/>
          <p:nvPr/>
        </p:nvPicPr>
        <p:blipFill>
          <a:blip r:embed="rId3">
            <a:alphaModFix/>
          </a:blip>
          <a:stretch>
            <a:fillRect/>
          </a:stretch>
        </p:blipFill>
        <p:spPr>
          <a:xfrm>
            <a:off x="7778412" y="2928950"/>
            <a:ext cx="4316073" cy="2427800"/>
          </a:xfrm>
          <a:prstGeom prst="rect">
            <a:avLst/>
          </a:prstGeom>
          <a:noFill/>
          <a:ln w="9525" cap="flat" cmpd="sng">
            <a:solidFill>
              <a:schemeClr val="dk1"/>
            </a:solidFill>
            <a:prstDash val="solid"/>
            <a:round/>
            <a:headEnd type="none" w="sm" len="sm"/>
            <a:tailEnd type="none" w="sm" len="sm"/>
          </a:ln>
        </p:spPr>
      </p:pic>
      <p:pic>
        <p:nvPicPr>
          <p:cNvPr id="246" name="Google Shape;246;g22e3e2cbb38_0_17"/>
          <p:cNvPicPr preferRelativeResize="0"/>
          <p:nvPr/>
        </p:nvPicPr>
        <p:blipFill rotWithShape="1">
          <a:blip r:embed="rId4">
            <a:alphaModFix/>
          </a:blip>
          <a:srcRect l="1372" t="9615" r="1294" b="8758"/>
          <a:stretch/>
        </p:blipFill>
        <p:spPr>
          <a:xfrm>
            <a:off x="8022191" y="1030100"/>
            <a:ext cx="3676106" cy="1308100"/>
          </a:xfrm>
          <a:prstGeom prst="rect">
            <a:avLst/>
          </a:prstGeom>
          <a:noFill/>
          <a:ln>
            <a:noFill/>
          </a:ln>
        </p:spPr>
      </p:pic>
      <p:pic>
        <p:nvPicPr>
          <p:cNvPr id="247" name="Google Shape;247;g22e3e2cbb38_0_17"/>
          <p:cNvPicPr preferRelativeResize="0"/>
          <p:nvPr/>
        </p:nvPicPr>
        <p:blipFill rotWithShape="1">
          <a:blip r:embed="rId5">
            <a:alphaModFix/>
          </a:blip>
          <a:srcRect l="9264"/>
          <a:stretch/>
        </p:blipFill>
        <p:spPr>
          <a:xfrm>
            <a:off x="9745175" y="144000"/>
            <a:ext cx="2159998" cy="580165"/>
          </a:xfrm>
          <a:prstGeom prst="rect">
            <a:avLst/>
          </a:prstGeom>
          <a:noFill/>
          <a:ln>
            <a:noFill/>
          </a:ln>
        </p:spPr>
      </p:pic>
      <p:pic>
        <p:nvPicPr>
          <p:cNvPr id="248" name="Google Shape;248;g22e3e2cbb38_0_17"/>
          <p:cNvPicPr preferRelativeResize="0"/>
          <p:nvPr/>
        </p:nvPicPr>
        <p:blipFill>
          <a:blip r:embed="rId6">
            <a:alphaModFix/>
          </a:blip>
          <a:stretch>
            <a:fillRect/>
          </a:stretch>
        </p:blipFill>
        <p:spPr>
          <a:xfrm>
            <a:off x="4005313" y="4278625"/>
            <a:ext cx="1440000" cy="1851012"/>
          </a:xfrm>
          <a:prstGeom prst="rect">
            <a:avLst/>
          </a:prstGeom>
          <a:noFill/>
          <a:ln>
            <a:noFill/>
          </a:ln>
        </p:spPr>
      </p:pic>
      <p:pic>
        <p:nvPicPr>
          <p:cNvPr id="249" name="Google Shape;249;g22e3e2cbb38_0_17"/>
          <p:cNvPicPr preferRelativeResize="0"/>
          <p:nvPr/>
        </p:nvPicPr>
        <p:blipFill>
          <a:blip r:embed="rId7">
            <a:alphaModFix/>
          </a:blip>
          <a:stretch>
            <a:fillRect/>
          </a:stretch>
        </p:blipFill>
        <p:spPr>
          <a:xfrm>
            <a:off x="2329825" y="4278625"/>
            <a:ext cx="1440000" cy="1851012"/>
          </a:xfrm>
          <a:prstGeom prst="rect">
            <a:avLst/>
          </a:prstGeom>
          <a:noFill/>
          <a:ln>
            <a:noFill/>
          </a:ln>
        </p:spPr>
      </p:pic>
      <p:pic>
        <p:nvPicPr>
          <p:cNvPr id="250" name="Google Shape;250;g22e3e2cbb38_0_17"/>
          <p:cNvPicPr preferRelativeResize="0"/>
          <p:nvPr/>
        </p:nvPicPr>
        <p:blipFill>
          <a:blip r:embed="rId8">
            <a:alphaModFix/>
          </a:blip>
          <a:stretch>
            <a:fillRect/>
          </a:stretch>
        </p:blipFill>
        <p:spPr>
          <a:xfrm>
            <a:off x="654325" y="4278625"/>
            <a:ext cx="1440000" cy="1851012"/>
          </a:xfrm>
          <a:prstGeom prst="rect">
            <a:avLst/>
          </a:prstGeom>
          <a:noFill/>
          <a:ln>
            <a:noFill/>
          </a:ln>
        </p:spPr>
      </p:pic>
      <p:pic>
        <p:nvPicPr>
          <p:cNvPr id="251" name="Google Shape;251;g22e3e2cbb38_0_17"/>
          <p:cNvPicPr preferRelativeResize="0"/>
          <p:nvPr/>
        </p:nvPicPr>
        <p:blipFill>
          <a:blip r:embed="rId9">
            <a:alphaModFix/>
          </a:blip>
          <a:stretch>
            <a:fillRect/>
          </a:stretch>
        </p:blipFill>
        <p:spPr>
          <a:xfrm>
            <a:off x="5680800" y="4278625"/>
            <a:ext cx="1440000" cy="18510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2df38dc7fd_0_37"/>
          <p:cNvSpPr/>
          <p:nvPr/>
        </p:nvSpPr>
        <p:spPr>
          <a:xfrm>
            <a:off x="-83175" y="1929875"/>
            <a:ext cx="12725400" cy="4177500"/>
          </a:xfrm>
          <a:prstGeom prst="rect">
            <a:avLst/>
          </a:prstGeom>
          <a:solidFill>
            <a:srgbClr val="0A081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g22df38dc7fd_0_37"/>
          <p:cNvSpPr txBox="1">
            <a:spLocks noGrp="1"/>
          </p:cNvSpPr>
          <p:nvPr>
            <p:ph type="sldNum" idx="12"/>
          </p:nvPr>
        </p:nvSpPr>
        <p:spPr>
          <a:xfrm>
            <a:off x="11250150" y="6492875"/>
            <a:ext cx="257700" cy="1896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GB"/>
              <a:t>9</a:t>
            </a:fld>
            <a:endParaRPr/>
          </a:p>
        </p:txBody>
      </p:sp>
      <p:sp>
        <p:nvSpPr>
          <p:cNvPr id="259" name="Google Shape;259;g22df38dc7fd_0_37"/>
          <p:cNvSpPr txBox="1">
            <a:spLocks noGrp="1"/>
          </p:cNvSpPr>
          <p:nvPr>
            <p:ph type="title"/>
          </p:nvPr>
        </p:nvSpPr>
        <p:spPr>
          <a:xfrm>
            <a:off x="720726" y="360000"/>
            <a:ext cx="8118000" cy="57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a:t>The DOERs - Our Shining Stars</a:t>
            </a:r>
            <a:endParaRPr/>
          </a:p>
        </p:txBody>
      </p:sp>
      <p:pic>
        <p:nvPicPr>
          <p:cNvPr id="260" name="Google Shape;260;g22df38dc7fd_0_37"/>
          <p:cNvPicPr preferRelativeResize="0"/>
          <p:nvPr/>
        </p:nvPicPr>
        <p:blipFill rotWithShape="1">
          <a:blip r:embed="rId3">
            <a:alphaModFix/>
          </a:blip>
          <a:srcRect l="9264"/>
          <a:stretch/>
        </p:blipFill>
        <p:spPr>
          <a:xfrm>
            <a:off x="9745175" y="144000"/>
            <a:ext cx="2159998" cy="580165"/>
          </a:xfrm>
          <a:prstGeom prst="rect">
            <a:avLst/>
          </a:prstGeom>
          <a:noFill/>
          <a:ln>
            <a:noFill/>
          </a:ln>
        </p:spPr>
      </p:pic>
      <p:sp>
        <p:nvSpPr>
          <p:cNvPr id="261" name="Google Shape;261;g22df38dc7fd_0_37"/>
          <p:cNvSpPr txBox="1"/>
          <p:nvPr/>
        </p:nvSpPr>
        <p:spPr>
          <a:xfrm>
            <a:off x="390525" y="848675"/>
            <a:ext cx="11604000" cy="1081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None/>
            </a:pPr>
            <a:r>
              <a:rPr lang="en-GB" sz="2000" b="1">
                <a:solidFill>
                  <a:schemeClr val="accent3"/>
                </a:solidFill>
              </a:rPr>
              <a:t>The science we need for the ocean we want… requires a sustained &amp; innovative workforce</a:t>
            </a:r>
            <a:endParaRPr sz="2000" b="1">
              <a:solidFill>
                <a:schemeClr val="accent3"/>
              </a:solidFill>
            </a:endParaRPr>
          </a:p>
        </p:txBody>
      </p:sp>
      <p:pic>
        <p:nvPicPr>
          <p:cNvPr id="262" name="Google Shape;262;g22df38dc7fd_0_37"/>
          <p:cNvPicPr preferRelativeResize="0"/>
          <p:nvPr/>
        </p:nvPicPr>
        <p:blipFill rotWithShape="1">
          <a:blip r:embed="rId4">
            <a:alphaModFix/>
          </a:blip>
          <a:srcRect/>
          <a:stretch/>
        </p:blipFill>
        <p:spPr>
          <a:xfrm>
            <a:off x="8198350" y="3056690"/>
            <a:ext cx="3368300" cy="2526186"/>
          </a:xfrm>
          <a:prstGeom prst="rect">
            <a:avLst/>
          </a:prstGeom>
          <a:noFill/>
          <a:ln>
            <a:noFill/>
          </a:ln>
        </p:spPr>
      </p:pic>
      <p:pic>
        <p:nvPicPr>
          <p:cNvPr id="263" name="Google Shape;263;g22df38dc7fd_0_37"/>
          <p:cNvPicPr preferRelativeResize="0"/>
          <p:nvPr/>
        </p:nvPicPr>
        <p:blipFill rotWithShape="1">
          <a:blip r:embed="rId5">
            <a:alphaModFix/>
          </a:blip>
          <a:srcRect/>
          <a:stretch/>
        </p:blipFill>
        <p:spPr>
          <a:xfrm>
            <a:off x="8290104" y="2170784"/>
            <a:ext cx="2008793" cy="492600"/>
          </a:xfrm>
          <a:prstGeom prst="rect">
            <a:avLst/>
          </a:prstGeom>
          <a:noFill/>
          <a:ln>
            <a:noFill/>
          </a:ln>
        </p:spPr>
      </p:pic>
      <p:pic>
        <p:nvPicPr>
          <p:cNvPr id="264" name="Google Shape;264;g22df38dc7fd_0_37"/>
          <p:cNvPicPr preferRelativeResize="0"/>
          <p:nvPr/>
        </p:nvPicPr>
        <p:blipFill>
          <a:blip r:embed="rId6">
            <a:alphaModFix/>
          </a:blip>
          <a:stretch>
            <a:fillRect/>
          </a:stretch>
        </p:blipFill>
        <p:spPr>
          <a:xfrm>
            <a:off x="10366953" y="2001631"/>
            <a:ext cx="612984" cy="830925"/>
          </a:xfrm>
          <a:prstGeom prst="rect">
            <a:avLst/>
          </a:prstGeom>
          <a:noFill/>
          <a:ln>
            <a:noFill/>
          </a:ln>
        </p:spPr>
      </p:pic>
      <p:pic>
        <p:nvPicPr>
          <p:cNvPr id="265" name="Google Shape;265;g22df38dc7fd_0_37"/>
          <p:cNvPicPr preferRelativeResize="0"/>
          <p:nvPr/>
        </p:nvPicPr>
        <p:blipFill>
          <a:blip r:embed="rId7">
            <a:alphaModFix/>
          </a:blip>
          <a:stretch>
            <a:fillRect/>
          </a:stretch>
        </p:blipFill>
        <p:spPr>
          <a:xfrm>
            <a:off x="4112200" y="2184875"/>
            <a:ext cx="3442476" cy="3442551"/>
          </a:xfrm>
          <a:prstGeom prst="rect">
            <a:avLst/>
          </a:prstGeom>
          <a:noFill/>
          <a:ln>
            <a:noFill/>
          </a:ln>
        </p:spPr>
      </p:pic>
      <p:pic>
        <p:nvPicPr>
          <p:cNvPr id="266" name="Google Shape;266;g22df38dc7fd_0_37"/>
          <p:cNvPicPr preferRelativeResize="0"/>
          <p:nvPr/>
        </p:nvPicPr>
        <p:blipFill rotWithShape="1">
          <a:blip r:embed="rId8">
            <a:alphaModFix/>
          </a:blip>
          <a:srcRect/>
          <a:stretch/>
        </p:blipFill>
        <p:spPr>
          <a:xfrm>
            <a:off x="1603402" y="2153261"/>
            <a:ext cx="1097437" cy="1902240"/>
          </a:xfrm>
          <a:prstGeom prst="rect">
            <a:avLst/>
          </a:prstGeom>
          <a:noFill/>
          <a:ln>
            <a:noFill/>
          </a:ln>
        </p:spPr>
      </p:pic>
      <p:pic>
        <p:nvPicPr>
          <p:cNvPr id="267" name="Google Shape;267;g22df38dc7fd_0_37"/>
          <p:cNvPicPr preferRelativeResize="0"/>
          <p:nvPr/>
        </p:nvPicPr>
        <p:blipFill>
          <a:blip r:embed="rId9">
            <a:alphaModFix/>
          </a:blip>
          <a:stretch>
            <a:fillRect/>
          </a:stretch>
        </p:blipFill>
        <p:spPr>
          <a:xfrm>
            <a:off x="495348" y="4024738"/>
            <a:ext cx="1097439" cy="1860888"/>
          </a:xfrm>
          <a:prstGeom prst="rect">
            <a:avLst/>
          </a:prstGeom>
          <a:noFill/>
          <a:ln>
            <a:noFill/>
          </a:ln>
        </p:spPr>
      </p:pic>
      <p:pic>
        <p:nvPicPr>
          <p:cNvPr id="268" name="Google Shape;268;g22df38dc7fd_0_37"/>
          <p:cNvPicPr preferRelativeResize="0"/>
          <p:nvPr/>
        </p:nvPicPr>
        <p:blipFill>
          <a:blip r:embed="rId10">
            <a:alphaModFix/>
          </a:blip>
          <a:stretch>
            <a:fillRect/>
          </a:stretch>
        </p:blipFill>
        <p:spPr>
          <a:xfrm>
            <a:off x="495327" y="2183875"/>
            <a:ext cx="1097438" cy="1840878"/>
          </a:xfrm>
          <a:prstGeom prst="rect">
            <a:avLst/>
          </a:prstGeom>
          <a:noFill/>
          <a:ln>
            <a:noFill/>
          </a:ln>
        </p:spPr>
      </p:pic>
      <p:pic>
        <p:nvPicPr>
          <p:cNvPr id="269" name="Google Shape;269;g22df38dc7fd_0_37"/>
          <p:cNvPicPr preferRelativeResize="0"/>
          <p:nvPr/>
        </p:nvPicPr>
        <p:blipFill>
          <a:blip r:embed="rId11">
            <a:alphaModFix/>
          </a:blip>
          <a:stretch>
            <a:fillRect/>
          </a:stretch>
        </p:blipFill>
        <p:spPr>
          <a:xfrm>
            <a:off x="1603396" y="4055473"/>
            <a:ext cx="1097439" cy="1830163"/>
          </a:xfrm>
          <a:prstGeom prst="rect">
            <a:avLst/>
          </a:prstGeom>
          <a:noFill/>
          <a:ln>
            <a:noFill/>
          </a:ln>
        </p:spPr>
      </p:pic>
      <p:pic>
        <p:nvPicPr>
          <p:cNvPr id="270" name="Google Shape;270;g22df38dc7fd_0_37"/>
          <p:cNvPicPr preferRelativeResize="0"/>
          <p:nvPr/>
        </p:nvPicPr>
        <p:blipFill>
          <a:blip r:embed="rId12">
            <a:alphaModFix/>
          </a:blip>
          <a:stretch>
            <a:fillRect/>
          </a:stretch>
        </p:blipFill>
        <p:spPr>
          <a:xfrm>
            <a:off x="2711448" y="2184865"/>
            <a:ext cx="1097438" cy="1838876"/>
          </a:xfrm>
          <a:prstGeom prst="rect">
            <a:avLst/>
          </a:prstGeom>
          <a:noFill/>
          <a:ln>
            <a:noFill/>
          </a:ln>
        </p:spPr>
      </p:pic>
      <p:pic>
        <p:nvPicPr>
          <p:cNvPr id="271" name="Google Shape;271;g22df38dc7fd_0_37"/>
          <p:cNvPicPr preferRelativeResize="0"/>
          <p:nvPr/>
        </p:nvPicPr>
        <p:blipFill>
          <a:blip r:embed="rId13">
            <a:alphaModFix/>
          </a:blip>
          <a:stretch>
            <a:fillRect/>
          </a:stretch>
        </p:blipFill>
        <p:spPr>
          <a:xfrm>
            <a:off x="2711465" y="4024748"/>
            <a:ext cx="1097438" cy="1091619"/>
          </a:xfrm>
          <a:prstGeom prst="rect">
            <a:avLst/>
          </a:prstGeom>
          <a:noFill/>
          <a:ln>
            <a:noFill/>
          </a:ln>
        </p:spPr>
      </p:pic>
    </p:spTree>
  </p:cSld>
  <p:clrMapOvr>
    <a:masterClrMapping/>
  </p:clrMapOvr>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1198</Words>
  <Application>Microsoft Macintosh PowerPoint</Application>
  <PresentationFormat>Widescreen</PresentationFormat>
  <Paragraphs>141</Paragraphs>
  <Slides>14</Slides>
  <Notes>14</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Avenir</vt:lpstr>
      <vt:lpstr>Calibri</vt:lpstr>
      <vt:lpstr>GOOS PPT Theme</vt:lpstr>
      <vt:lpstr>GOOS Project Updates Deep Ocean Observing Strategy</vt:lpstr>
      <vt:lpstr>What is our “Strategy”</vt:lpstr>
      <vt:lpstr>How do we do DOOS?</vt:lpstr>
      <vt:lpstr>Highlights</vt:lpstr>
      <vt:lpstr>Connecting Modeling &amp; Observing</vt:lpstr>
      <vt:lpstr>Cheap &amp; Deep Technology for Capacity Development</vt:lpstr>
      <vt:lpstr>Ecological Mapping for Marine Spatial Planning</vt:lpstr>
      <vt:lpstr>Supporting FAIR-er data </vt:lpstr>
      <vt:lpstr>The DOERs - Our Shining Stars</vt:lpstr>
      <vt:lpstr>Continuing GOOS/DOOS Partnership</vt:lpstr>
      <vt:lpstr>Report</vt:lpstr>
      <vt:lpstr>Notes to the template Using image placeholders</vt:lpstr>
      <vt:lpstr>Example title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GOOS Project Updates Deep Ocean Observing Strategy</dc:title>
  <dc:creator>Collins, Forest</dc:creator>
  <cp:lastModifiedBy>Griffiths, Leslie</cp:lastModifiedBy>
  <cp:revision>1</cp:revision>
  <dcterms:modified xsi:type="dcterms:W3CDTF">2023-04-20T12:43:18Z</dcterms:modified>
</cp:coreProperties>
</file>