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4"/>
  </p:notesMasterIdLst>
  <p:sldIdLst>
    <p:sldId id="256" r:id="rId2"/>
    <p:sldId id="257" r:id="rId3"/>
    <p:sldId id="268" r:id="rId4"/>
    <p:sldId id="292" r:id="rId5"/>
    <p:sldId id="269" r:id="rId6"/>
    <p:sldId id="274" r:id="rId7"/>
    <p:sldId id="276" r:id="rId8"/>
    <p:sldId id="280" r:id="rId9"/>
    <p:sldId id="282" r:id="rId10"/>
    <p:sldId id="283" r:id="rId11"/>
    <p:sldId id="291" r:id="rId12"/>
    <p:sldId id="293" r:id="rId13"/>
  </p:sldIdLst>
  <p:sldSz cx="9163050" cy="6480175"/>
  <p:notesSz cx="6022975" cy="8705850"/>
  <p:embeddedFontLst>
    <p:embeddedFont>
      <p:font typeface="EB Garamond" panose="020B060402020202020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041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742">
          <p15:clr>
            <a:srgbClr val="A4A3A4"/>
          </p15:clr>
        </p15:guide>
        <p15:guide id="2" pos="189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CC4C8DF-E9E1-4153-9323-C2EAC8F42A44}">
  <a:tblStyle styleId="{8CC4C8DF-E9E1-4153-9323-C2EAC8F42A4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E9D22DB-B316-45AB-81F0-CE6BB87143D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1572" y="-90"/>
      </p:cViewPr>
      <p:guideLst>
        <p:guide orient="horz" pos="2041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742"/>
        <p:guide pos="189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609956" cy="43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411626" y="1"/>
            <a:ext cx="2609956" cy="43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80" cy="391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269047"/>
            <a:ext cx="2609956" cy="43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411626" y="8269047"/>
            <a:ext cx="2609956" cy="43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9731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5ee7e67e4_5_0:notes"/>
          <p:cNvSpPr txBox="1">
            <a:spLocks noGrp="1"/>
          </p:cNvSpPr>
          <p:nvPr>
            <p:ph type="body" idx="1"/>
          </p:nvPr>
        </p:nvSpPr>
        <p:spPr>
          <a:xfrm>
            <a:off x="803063" y="4135279"/>
            <a:ext cx="44169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550" tIns="41250" rIns="82550" bIns="4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158" name="Google Shape;158;g135ee7e67e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3a1e3b1a3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g13a1e3b1a3a_0_108:notes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13" name="Google Shape;513;g13a1e3b1a3a_0_108:notes"/>
          <p:cNvSpPr txBox="1">
            <a:spLocks noGrp="1"/>
          </p:cNvSpPr>
          <p:nvPr>
            <p:ph type="sldNum" idx="12"/>
          </p:nvPr>
        </p:nvSpPr>
        <p:spPr>
          <a:xfrm>
            <a:off x="3411626" y="8269047"/>
            <a:ext cx="2610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0e8a6bd905_0_2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g20e8a6bd905_0_2050:notes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20e8a6bd905_0_2050:notes"/>
          <p:cNvSpPr txBox="1">
            <a:spLocks noGrp="1"/>
          </p:cNvSpPr>
          <p:nvPr>
            <p:ph type="sldNum" idx="12"/>
          </p:nvPr>
        </p:nvSpPr>
        <p:spPr>
          <a:xfrm>
            <a:off x="3411626" y="8269047"/>
            <a:ext cx="2610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0e8a6bd905_0_2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g20e8a6bd905_0_2056:notes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State of the Project - Performance</a:t>
            </a:r>
            <a:endParaRPr sz="1800">
              <a:solidFill>
                <a:srgbClr val="0077B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g20e8a6bd905_0_2056:notes"/>
          <p:cNvSpPr txBox="1">
            <a:spLocks noGrp="1"/>
          </p:cNvSpPr>
          <p:nvPr>
            <p:ph type="sldNum" idx="12"/>
          </p:nvPr>
        </p:nvSpPr>
        <p:spPr>
          <a:xfrm>
            <a:off x="3411626" y="8269047"/>
            <a:ext cx="2610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e8a6bd905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0e8a6bd905_0_701:notes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0e8a6bd905_0_701:notes"/>
          <p:cNvSpPr txBox="1">
            <a:spLocks noGrp="1"/>
          </p:cNvSpPr>
          <p:nvPr>
            <p:ph type="sldNum" idx="12"/>
          </p:nvPr>
        </p:nvSpPr>
        <p:spPr>
          <a:xfrm>
            <a:off x="3411626" y="8269047"/>
            <a:ext cx="2610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0e8a6bd905_0_1499:notes"/>
          <p:cNvSpPr txBox="1">
            <a:spLocks noGrp="1"/>
          </p:cNvSpPr>
          <p:nvPr>
            <p:ph type="body" idx="1"/>
          </p:nvPr>
        </p:nvSpPr>
        <p:spPr>
          <a:xfrm>
            <a:off x="803063" y="4135279"/>
            <a:ext cx="44169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550" tIns="41250" rIns="82550" bIns="4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289" name="Google Shape;289;g20e8a6bd905_0_1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347653a511_1_10:notes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00" cy="3917700"/>
          </a:xfrm>
          <a:prstGeom prst="rect">
            <a:avLst/>
          </a:prstGeom>
        </p:spPr>
        <p:txBody>
          <a:bodyPr spcFirstLastPara="1" wrap="square" lIns="81100" tIns="40550" rIns="81100" bIns="40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g1347653a511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0e8a6bd905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20e8a6bd905_0_1812:notes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Speaker: Fred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Our station completely change the data coverage, deployment contribute significantly to the close field.</a:t>
            </a:r>
            <a:br>
              <a:rPr lang="en-US"/>
            </a:br>
            <a:r>
              <a:rPr lang="en-US"/>
              <a:t>Some issues with telemetry, but no further issue when OK</a:t>
            </a:r>
            <a:endParaRPr/>
          </a:p>
        </p:txBody>
      </p:sp>
      <p:sp>
        <p:nvSpPr>
          <p:cNvPr id="301" name="Google Shape;301;g20e8a6bd905_0_1812:notes"/>
          <p:cNvSpPr txBox="1">
            <a:spLocks noGrp="1"/>
          </p:cNvSpPr>
          <p:nvPr>
            <p:ph type="sldNum" idx="12"/>
          </p:nvPr>
        </p:nvSpPr>
        <p:spPr>
          <a:xfrm>
            <a:off x="3411626" y="8269047"/>
            <a:ext cx="26100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347653a511_1_75:notes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Speaker: Fred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1347653a511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0e8a6bd905_0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Google Shape;384;g20e8a6bd905_0_2130:notes"/>
          <p:cNvSpPr txBox="1">
            <a:spLocks noGrp="1"/>
          </p:cNvSpPr>
          <p:nvPr>
            <p:ph type="body" idx="1"/>
          </p:nvPr>
        </p:nvSpPr>
        <p:spPr>
          <a:xfrm>
            <a:off x="803063" y="4135279"/>
            <a:ext cx="44169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550" tIns="41250" rIns="82550" bIns="4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0e8a6bd905_0_2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0" name="Google Shape;480;g20e8a6bd905_0_2218:notes"/>
          <p:cNvSpPr txBox="1">
            <a:spLocks noGrp="1"/>
          </p:cNvSpPr>
          <p:nvPr>
            <p:ph type="body" idx="1"/>
          </p:nvPr>
        </p:nvSpPr>
        <p:spPr>
          <a:xfrm>
            <a:off x="602297" y="4135279"/>
            <a:ext cx="48183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550" tIns="41250" rIns="82550" bIns="4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0e8a6bd905_0_2097:notes"/>
          <p:cNvSpPr txBox="1">
            <a:spLocks noGrp="1"/>
          </p:cNvSpPr>
          <p:nvPr>
            <p:ph type="body" idx="1"/>
          </p:nvPr>
        </p:nvSpPr>
        <p:spPr>
          <a:xfrm>
            <a:off x="602298" y="4135279"/>
            <a:ext cx="4818300" cy="3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100" tIns="40550" rIns="81100" bIns="40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Speaker: Fred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g20e8a6bd905_0_2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52463"/>
            <a:ext cx="4616450" cy="3265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1">
  <p:cSld name="Titelfoli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2" y="453"/>
            <a:ext cx="9160625" cy="647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309599" y="1144800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2882" y="121174"/>
            <a:ext cx="3521717" cy="7621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309600" y="1548000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/>
            </a:lvl1pPr>
            <a:lvl2pPr marL="914400" lvl="1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87350" algn="l">
              <a:lnSpc>
                <a:spcPct val="72000"/>
              </a:lnSpc>
              <a:spcBef>
                <a:spcPts val="1150"/>
              </a:spcBef>
              <a:spcAft>
                <a:spcPts val="0"/>
              </a:spcAft>
              <a:buSzPts val="2500"/>
              <a:buChar char="•"/>
              <a:defRPr sz="2500">
                <a:solidFill>
                  <a:schemeClr val="accent2"/>
                </a:solidFill>
              </a:defRPr>
            </a:lvl6pPr>
            <a:lvl7pPr marL="3200400" lvl="6" indent="-38735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/>
            </a:lvl7pPr>
            <a:lvl8pPr marL="3657600" lvl="7" indent="-387350" algn="l">
              <a:lnSpc>
                <a:spcPct val="72000"/>
              </a:lnSpc>
              <a:spcBef>
                <a:spcPts val="1500"/>
              </a:spcBef>
              <a:spcAft>
                <a:spcPts val="0"/>
              </a:spcAft>
              <a:buSzPts val="2500"/>
              <a:buChar char="•"/>
              <a:defRPr sz="2500">
                <a:solidFill>
                  <a:schemeClr val="accent1"/>
                </a:solidFill>
              </a:defRPr>
            </a:lvl8pPr>
            <a:lvl9pPr marL="4114800" lvl="8" indent="-38735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4">
  <p:cSld name="Layout 4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cxnSp>
        <p:nvCxnSpPr>
          <p:cNvPr id="85" name="Google Shape;85;p12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12"/>
          <p:cNvCxnSpPr/>
          <p:nvPr/>
        </p:nvCxnSpPr>
        <p:spPr>
          <a:xfrm>
            <a:off x="6669881" y="407010"/>
            <a:ext cx="21886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7" name="Google Shape;8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7800" y="195809"/>
            <a:ext cx="1271032" cy="28892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309599" y="65541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309600" y="1189765"/>
            <a:ext cx="48600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1pPr>
            <a:lvl2pPr marL="914400" lvl="1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2pPr>
            <a:lvl3pPr marL="1371600" lvl="2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3pPr>
            <a:lvl4pPr marL="1828800" lvl="3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Verdana"/>
              <a:buNone/>
              <a:defRPr sz="1000"/>
            </a:lvl4pPr>
            <a:lvl5pPr marL="2286000" lvl="4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/>
            </a:lvl5pPr>
            <a:lvl6pPr marL="2743200" lvl="5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6pPr>
            <a:lvl7pPr marL="3200400" lvl="6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7pPr>
            <a:lvl8pPr marL="3657600" lvl="7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8pPr>
            <a:lvl9pPr marL="4114800" lvl="8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339080" y="1191600"/>
            <a:ext cx="3516920" cy="1876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lvl="0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Verdana"/>
              <a:buChar char="•"/>
              <a:defRPr sz="1000">
                <a:solidFill>
                  <a:schemeClr val="lt1"/>
                </a:solidFill>
              </a:defRPr>
            </a:lvl1pPr>
            <a:lvl2pPr marL="914400" lvl="1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Verdana"/>
              <a:buChar char="•"/>
              <a:defRPr sz="1000">
                <a:solidFill>
                  <a:schemeClr val="lt1"/>
                </a:solidFill>
              </a:defRPr>
            </a:lvl2pPr>
            <a:lvl3pPr marL="1371600" lvl="2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Verdana"/>
              <a:buChar char="•"/>
              <a:defRPr sz="1000">
                <a:solidFill>
                  <a:schemeClr val="lt1"/>
                </a:solidFill>
              </a:defRPr>
            </a:lvl3pPr>
            <a:lvl4pPr marL="1828800" lvl="3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Verdana"/>
              <a:buChar char="•"/>
              <a:defRPr sz="1000">
                <a:solidFill>
                  <a:schemeClr val="lt1"/>
                </a:solidFill>
              </a:defRPr>
            </a:lvl4pPr>
            <a:lvl5pPr marL="2286000" lvl="4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Verdana"/>
              <a:buChar char="•"/>
              <a:defRPr sz="1000">
                <a:solidFill>
                  <a:schemeClr val="lt1"/>
                </a:solidFill>
              </a:defRPr>
            </a:lvl5pPr>
            <a:lvl6pPr marL="2743200" lvl="5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Verdana"/>
              <a:buChar char="•"/>
              <a:defRPr sz="1000">
                <a:solidFill>
                  <a:schemeClr val="lt1"/>
                </a:solidFill>
              </a:defRPr>
            </a:lvl6pPr>
            <a:lvl7pPr marL="3200400" lvl="6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Verdana"/>
              <a:buChar char="•"/>
              <a:defRPr sz="1000">
                <a:solidFill>
                  <a:schemeClr val="lt1"/>
                </a:solidFill>
              </a:defRPr>
            </a:lvl7pPr>
            <a:lvl8pPr marL="3657600" lvl="7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Verdana"/>
              <a:buChar char="•"/>
              <a:defRPr sz="1000">
                <a:solidFill>
                  <a:schemeClr val="lt1"/>
                </a:solidFill>
              </a:defRPr>
            </a:lvl8pPr>
            <a:lvl9pPr marL="4114800" lvl="8" indent="-279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Verdana"/>
              <a:buChar char="•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5">
  <p:cSld name="Layou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94" name="Google Shape;94;p13"/>
          <p:cNvSpPr>
            <a:spLocks noGrp="1"/>
          </p:cNvSpPr>
          <p:nvPr>
            <p:ph type="pic" idx="2"/>
          </p:nvPr>
        </p:nvSpPr>
        <p:spPr>
          <a:xfrm>
            <a:off x="309598" y="1133998"/>
            <a:ext cx="4662000" cy="278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95" name="Google Shape;95;p13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96;p13"/>
          <p:cNvCxnSpPr/>
          <p:nvPr/>
        </p:nvCxnSpPr>
        <p:spPr>
          <a:xfrm>
            <a:off x="6669881" y="407010"/>
            <a:ext cx="21886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7800" y="195809"/>
            <a:ext cx="1271032" cy="28892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309599" y="65541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309598" y="3978454"/>
            <a:ext cx="4860002" cy="211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5pPr>
            <a:lvl6pPr marL="2743200" lvl="5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6pPr>
            <a:lvl7pPr marL="3200400" lvl="6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7pPr>
            <a:lvl8pPr marL="3657600" lvl="7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8pPr>
            <a:lvl9pPr marL="4114800" lvl="8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3"/>
          </p:nvPr>
        </p:nvSpPr>
        <p:spPr>
          <a:xfrm>
            <a:off x="5328000" y="1105200"/>
            <a:ext cx="3528000" cy="4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1pPr>
            <a:lvl2pPr marL="914400" lvl="1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2pPr>
            <a:lvl3pPr marL="1371600" lvl="2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3pPr>
            <a:lvl4pPr marL="1828800" lvl="3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/>
            </a:lvl4pPr>
            <a:lvl5pPr marL="2286000" lvl="4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5pPr>
            <a:lvl6pPr marL="2743200" lvl="5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6pPr>
            <a:lvl7pPr marL="3200400" lvl="6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7pPr>
            <a:lvl8pPr marL="3657600" lvl="7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8pPr>
            <a:lvl9pPr marL="4114800" lvl="8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5">
  <p:cSld name="3_Layout 5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cxnSp>
        <p:nvCxnSpPr>
          <p:cNvPr id="104" name="Google Shape;104;p14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05;p14"/>
          <p:cNvCxnSpPr/>
          <p:nvPr/>
        </p:nvCxnSpPr>
        <p:spPr>
          <a:xfrm>
            <a:off x="6669881" y="407010"/>
            <a:ext cx="21886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6" name="Google Shape;10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7800" y="195809"/>
            <a:ext cx="1271032" cy="28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309599" y="65541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309598" y="3978454"/>
            <a:ext cx="4860002" cy="211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5pPr>
            <a:lvl6pPr marL="2743200" lvl="5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6pPr>
            <a:lvl7pPr marL="3200400" lvl="6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7pPr>
            <a:lvl8pPr marL="3657600" lvl="7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8pPr>
            <a:lvl9pPr marL="4114800" lvl="8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2"/>
          </p:nvPr>
        </p:nvSpPr>
        <p:spPr>
          <a:xfrm>
            <a:off x="5328000" y="1105200"/>
            <a:ext cx="3528000" cy="4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1pPr>
            <a:lvl2pPr marL="914400" lvl="1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2pPr>
            <a:lvl3pPr marL="1371600" lvl="2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3pPr>
            <a:lvl4pPr marL="1828800" lvl="3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/>
            </a:lvl4pPr>
            <a:lvl5pPr marL="2286000" lvl="4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5pPr>
            <a:lvl6pPr marL="2743200" lvl="5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6pPr>
            <a:lvl7pPr marL="3200400" lvl="6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7pPr>
            <a:lvl8pPr marL="3657600" lvl="7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8pPr>
            <a:lvl9pPr marL="4114800" lvl="8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6">
  <p:cSld name="Layout 6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13" name="Google Shape;113;p15"/>
          <p:cNvSpPr>
            <a:spLocks noGrp="1"/>
          </p:cNvSpPr>
          <p:nvPr>
            <p:ph type="pic" idx="2"/>
          </p:nvPr>
        </p:nvSpPr>
        <p:spPr>
          <a:xfrm>
            <a:off x="309598" y="1133998"/>
            <a:ext cx="4662000" cy="278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114" name="Google Shape;114;p15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621085" y="1511895"/>
            <a:ext cx="36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3380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20"/>
              <a:buFont typeface="Verdana"/>
              <a:buNone/>
              <a:defRPr sz="1420"/>
            </a:lvl1pPr>
            <a:lvl2pPr marL="914400" lvl="1" indent="-228600" algn="ctr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None/>
              <a:defRPr sz="1500">
                <a:solidFill>
                  <a:schemeClr val="accent1"/>
                </a:solidFill>
              </a:defRPr>
            </a:lvl2pPr>
            <a:lvl3pPr marL="1371600" lvl="2" indent="-228600" algn="ctr">
              <a:lnSpc>
                <a:spcPct val="133802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20"/>
              <a:buFont typeface="Verdana"/>
              <a:buNone/>
              <a:defRPr sz="142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133802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20"/>
              <a:buFont typeface="Verdana"/>
              <a:buNone/>
              <a:defRPr sz="1420"/>
            </a:lvl4pPr>
            <a:lvl5pPr marL="2286000" lvl="4" indent="-228600" algn="l">
              <a:lnSpc>
                <a:spcPct val="133802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20"/>
              <a:buFont typeface="Verdana"/>
              <a:buNone/>
              <a:defRPr sz="1420">
                <a:solidFill>
                  <a:schemeClr val="accent1"/>
                </a:solidFill>
              </a:defRPr>
            </a:lvl5pPr>
            <a:lvl6pPr marL="2743200" lvl="5" indent="-228600" algn="l">
              <a:lnSpc>
                <a:spcPct val="146153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None/>
              <a:defRPr>
                <a:solidFill>
                  <a:schemeClr val="accent2"/>
                </a:solidFill>
              </a:defRPr>
            </a:lvl6pPr>
            <a:lvl7pPr marL="3200400" lvl="6" indent="-228600" algn="l">
              <a:lnSpc>
                <a:spcPct val="146153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None/>
              <a:defRPr/>
            </a:lvl7pPr>
            <a:lvl8pPr marL="3657600" lvl="7" indent="-228600" algn="l">
              <a:lnSpc>
                <a:spcPct val="126666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None/>
              <a:defRPr>
                <a:solidFill>
                  <a:schemeClr val="accent1"/>
                </a:solidFill>
              </a:defRPr>
            </a:lvl8pPr>
            <a:lvl9pPr marL="4114800" lvl="8" indent="-228600" algn="l">
              <a:lnSpc>
                <a:spcPct val="138461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300"/>
              <a:buFont typeface="Verdana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6669881" y="407010"/>
            <a:ext cx="21886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7" name="Google Shape;1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7800" y="195809"/>
            <a:ext cx="1271032" cy="28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309599" y="65541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3"/>
          </p:nvPr>
        </p:nvSpPr>
        <p:spPr>
          <a:xfrm>
            <a:off x="5328000" y="1105200"/>
            <a:ext cx="3528000" cy="4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AutoNum type="arabicPeriod"/>
              <a:defRPr sz="1500"/>
            </a:lvl1pPr>
            <a:lvl2pPr marL="914400" lvl="1" indent="-3238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AutoNum type="arabicPeriod"/>
              <a:defRPr sz="1500"/>
            </a:lvl2pPr>
            <a:lvl3pPr marL="1371600" lvl="2" indent="-3238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AutoNum type="arabicPeriod"/>
              <a:defRPr sz="1500"/>
            </a:lvl3pPr>
            <a:lvl4pPr marL="1828800" lvl="3" indent="-3238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AutoNum type="arabicPeriod"/>
              <a:defRPr sz="1500"/>
            </a:lvl4pPr>
            <a:lvl5pPr marL="2286000" lvl="4" indent="-3238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AutoNum type="arabicPeriod"/>
              <a:defRPr sz="1500"/>
            </a:lvl5pPr>
            <a:lvl6pPr marL="2743200" lvl="5" indent="-3238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AutoNum type="arabicPeriod"/>
              <a:defRPr sz="1500"/>
            </a:lvl6pPr>
            <a:lvl7pPr marL="3200400" lvl="6" indent="-32385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AutoNum type="arabicPeriod"/>
              <a:defRPr sz="1500"/>
            </a:lvl7pPr>
            <a:lvl8pPr marL="3657600" marR="0" lvl="7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None/>
              <a:defRPr sz="1500"/>
            </a:lvl8pPr>
            <a:lvl9pPr marL="4114800" lvl="8" indent="-323850" algn="l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500"/>
              <a:buFont typeface="Arial"/>
              <a:buChar char="•"/>
              <a:defRPr sz="1500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4"/>
          </p:nvPr>
        </p:nvSpPr>
        <p:spPr>
          <a:xfrm>
            <a:off x="309598" y="3978454"/>
            <a:ext cx="4860002" cy="211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5pPr>
            <a:lvl6pPr marL="2743200" lvl="5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6pPr>
            <a:lvl7pPr marL="3200400" lvl="6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7pPr>
            <a:lvl8pPr marL="3657600" lvl="7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8pPr>
            <a:lvl9pPr marL="4114800" lvl="8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7 a">
  <p:cSld name="Layout 7 a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9600" y="1116000"/>
            <a:ext cx="8532000" cy="3266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6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Google Shape;126;p16"/>
          <p:cNvCxnSpPr/>
          <p:nvPr/>
        </p:nvCxnSpPr>
        <p:spPr>
          <a:xfrm>
            <a:off x="6669881" y="407010"/>
            <a:ext cx="21886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7800" y="195809"/>
            <a:ext cx="1271032" cy="28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309598" y="4456800"/>
            <a:ext cx="8546400" cy="163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5pPr>
            <a:lvl6pPr marL="2743200" lvl="5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6pPr>
            <a:lvl7pPr marL="3200400" lvl="6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7pPr>
            <a:lvl8pPr marL="3657600" lvl="7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8pPr>
            <a:lvl9pPr marL="4114800" lvl="8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309599" y="65541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7 b">
  <p:cSld name="Layout 7 b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33" name="Google Shape;133;p17"/>
          <p:cNvSpPr>
            <a:spLocks noGrp="1"/>
          </p:cNvSpPr>
          <p:nvPr>
            <p:ph type="pic" idx="2"/>
          </p:nvPr>
        </p:nvSpPr>
        <p:spPr>
          <a:xfrm>
            <a:off x="309600" y="1116000"/>
            <a:ext cx="8532000" cy="3265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134" name="Google Shape;134;p17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" name="Google Shape;135;p17"/>
          <p:cNvCxnSpPr/>
          <p:nvPr/>
        </p:nvCxnSpPr>
        <p:spPr>
          <a:xfrm>
            <a:off x="6669881" y="407010"/>
            <a:ext cx="21886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6" name="Google Shape;13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7800" y="195809"/>
            <a:ext cx="1271032" cy="28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309598" y="4456800"/>
            <a:ext cx="8546400" cy="163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5pPr>
            <a:lvl6pPr marL="2743200" lvl="5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6pPr>
            <a:lvl7pPr marL="3200400" lvl="6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7pPr>
            <a:lvl8pPr marL="3657600" lvl="7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8pPr>
            <a:lvl9pPr marL="4114800" lvl="8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309599" y="65541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1 1">
  <p:cSld name="TITLE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18"/>
          <p:cNvCxnSpPr/>
          <p:nvPr/>
        </p:nvCxnSpPr>
        <p:spPr>
          <a:xfrm>
            <a:off x="5345043" y="6171689"/>
            <a:ext cx="3519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1" name="Google Shape;141;p18"/>
          <p:cNvCxnSpPr/>
          <p:nvPr/>
        </p:nvCxnSpPr>
        <p:spPr>
          <a:xfrm>
            <a:off x="6674506" y="407208"/>
            <a:ext cx="2190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2" name="Google Shape;142;p18" descr="Google Shape;1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41502" y="195905"/>
            <a:ext cx="1271656" cy="28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descr="Google Shape;13;gf9b6a008a3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2" y="452"/>
            <a:ext cx="9158763" cy="647795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309598" y="114479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2pPr>
            <a:lvl3pPr lvl="2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3pPr>
            <a:lvl4pPr lvl="3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4pPr>
            <a:lvl5pPr lvl="4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5pPr>
            <a:lvl6pPr lvl="5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6pPr>
            <a:lvl7pPr lvl="6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7pPr>
            <a:lvl8pPr lvl="7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8pPr>
            <a:lvl9pPr lvl="8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45" name="Google Shape;145;p18"/>
          <p:cNvCxnSpPr/>
          <p:nvPr/>
        </p:nvCxnSpPr>
        <p:spPr>
          <a:xfrm>
            <a:off x="5341340" y="6168666"/>
            <a:ext cx="3517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6" name="Google Shape;146;p18" descr="Google Shape;17;gf9b6a008a3_0_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2882" y="121174"/>
            <a:ext cx="3521002" cy="76202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>
            <a:off x="309599" y="154799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  <a:defRPr sz="2500"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  <a:defRPr sz="2500"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  <a:defRPr sz="2500"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  <a:defRPr sz="2500"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Verdana"/>
              <a:buNone/>
              <a:defRPr sz="2500"/>
            </a:lvl5pPr>
            <a:lvl6pPr marL="2743200" lvl="5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ldNum" idx="12"/>
          </p:nvPr>
        </p:nvSpPr>
        <p:spPr>
          <a:xfrm>
            <a:off x="4428807" y="6006162"/>
            <a:ext cx="21381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 type="tx">
  <p:cSld name="TITLE_AND_BOD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19"/>
          <p:cNvCxnSpPr/>
          <p:nvPr/>
        </p:nvCxnSpPr>
        <p:spPr>
          <a:xfrm>
            <a:off x="5345043" y="6171689"/>
            <a:ext cx="3519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19"/>
          <p:cNvCxnSpPr/>
          <p:nvPr/>
        </p:nvCxnSpPr>
        <p:spPr>
          <a:xfrm>
            <a:off x="6674506" y="407208"/>
            <a:ext cx="2190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19" descr="Google Shape;1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41502" y="195905"/>
            <a:ext cx="1271656" cy="289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309814" y="655740"/>
            <a:ext cx="85524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2pPr>
            <a:lvl3pPr lvl="2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3pPr>
            <a:lvl4pPr lvl="3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4pPr>
            <a:lvl5pPr lvl="4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5pPr>
            <a:lvl6pPr lvl="5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6pPr>
            <a:lvl7pPr lvl="6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7pPr>
            <a:lvl8pPr lvl="7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8pPr>
            <a:lvl9pPr lvl="8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rgbClr val="A7A7A7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309814" y="1240380"/>
            <a:ext cx="8552400" cy="4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1pPr>
            <a:lvl2pPr marL="914400" lvl="1" indent="-3238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238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238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4pPr>
            <a:lvl5pPr marL="2286000" lvl="4" indent="-3238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5pPr>
            <a:lvl6pPr marL="2743200" lvl="5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8735053" y="6184229"/>
            <a:ext cx="1269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Verdana"/>
              <a:buNone/>
              <a:defRPr sz="7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09599" y="1144800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0546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">
  <p:cSld name="Inhal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09599" y="65541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3"/>
          <p:cNvCxnSpPr/>
          <p:nvPr/>
        </p:nvCxnSpPr>
        <p:spPr>
          <a:xfrm>
            <a:off x="6669881" y="407010"/>
            <a:ext cx="21886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309600" y="1239773"/>
            <a:ext cx="85464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1pPr>
            <a:lvl2pPr marL="914400" lvl="1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2pPr>
            <a:lvl3pPr marL="1371600" lvl="2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3pPr>
            <a:lvl4pPr marL="1828800" lvl="3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/>
            </a:lvl4pPr>
            <a:lvl5pPr marL="2286000" lvl="4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5pPr>
            <a:lvl6pPr marL="2743200" lvl="5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6pPr>
            <a:lvl7pPr marL="3200400" lvl="6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7pPr>
            <a:lvl8pPr marL="3657600" lvl="7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8pPr>
            <a:lvl9pPr marL="4114800" lvl="8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7800" y="195809"/>
            <a:ext cx="1271032" cy="288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09599" y="1144800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8153" y="1512041"/>
            <a:ext cx="8246745" cy="427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687229" y="2013055"/>
            <a:ext cx="7788593" cy="13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1374458" y="3672099"/>
            <a:ext cx="6414135" cy="165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09598" y="359766"/>
            <a:ext cx="49608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2">
  <p:cSld name="Titelfoli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2" y="453"/>
            <a:ext cx="9160625" cy="647926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09599" y="1144800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2882" y="121174"/>
            <a:ext cx="3521717" cy="76218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309600" y="1548000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/>
            </a:lvl1pPr>
            <a:lvl2pPr marL="914400" lvl="1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87350" algn="l">
              <a:lnSpc>
                <a:spcPct val="72000"/>
              </a:lnSpc>
              <a:spcBef>
                <a:spcPts val="1150"/>
              </a:spcBef>
              <a:spcAft>
                <a:spcPts val="0"/>
              </a:spcAft>
              <a:buSzPts val="2500"/>
              <a:buChar char="•"/>
              <a:defRPr sz="2500">
                <a:solidFill>
                  <a:schemeClr val="accent2"/>
                </a:solidFill>
              </a:defRPr>
            </a:lvl6pPr>
            <a:lvl7pPr marL="3200400" lvl="6" indent="-38735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/>
            </a:lvl7pPr>
            <a:lvl8pPr marL="3657600" lvl="7" indent="-387350" algn="l">
              <a:lnSpc>
                <a:spcPct val="72000"/>
              </a:lnSpc>
              <a:spcBef>
                <a:spcPts val="1500"/>
              </a:spcBef>
              <a:spcAft>
                <a:spcPts val="0"/>
              </a:spcAft>
              <a:buSzPts val="2500"/>
              <a:buChar char="•"/>
              <a:defRPr sz="2500">
                <a:solidFill>
                  <a:schemeClr val="accent1"/>
                </a:solidFill>
              </a:defRPr>
            </a:lvl8pPr>
            <a:lvl9pPr marL="4114800" lvl="8" indent="-38735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3">
  <p:cSld name="Titelfolie 3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2" y="454"/>
            <a:ext cx="9160625" cy="647926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309599" y="1144800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700" y="119405"/>
            <a:ext cx="8552312" cy="761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8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09600" y="1548000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/>
            </a:lvl1pPr>
            <a:lvl2pPr marL="914400" lvl="1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22860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  <a:defRPr sz="25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87350" algn="l">
              <a:lnSpc>
                <a:spcPct val="72000"/>
              </a:lnSpc>
              <a:spcBef>
                <a:spcPts val="1150"/>
              </a:spcBef>
              <a:spcAft>
                <a:spcPts val="0"/>
              </a:spcAft>
              <a:buSzPts val="2500"/>
              <a:buChar char="•"/>
              <a:defRPr sz="2500">
                <a:solidFill>
                  <a:schemeClr val="accent2"/>
                </a:solidFill>
              </a:defRPr>
            </a:lvl6pPr>
            <a:lvl7pPr marL="3200400" lvl="6" indent="-38735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/>
            </a:lvl7pPr>
            <a:lvl8pPr marL="3657600" lvl="7" indent="-387350" algn="l">
              <a:lnSpc>
                <a:spcPct val="72000"/>
              </a:lnSpc>
              <a:spcBef>
                <a:spcPts val="1500"/>
              </a:spcBef>
              <a:spcAft>
                <a:spcPts val="0"/>
              </a:spcAft>
              <a:buSzPts val="2500"/>
              <a:buChar char="•"/>
              <a:defRPr sz="2500">
                <a:solidFill>
                  <a:schemeClr val="accent1"/>
                </a:solidFill>
              </a:defRPr>
            </a:lvl8pPr>
            <a:lvl9pPr marL="4114800" lvl="8" indent="-387350" algn="l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1">
  <p:cSld name="Layout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309599" y="65541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09600" y="1189765"/>
            <a:ext cx="85464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None/>
              <a:defRPr sz="1500"/>
            </a:lvl1pPr>
            <a:lvl2pPr marL="914400" lvl="1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2pPr>
            <a:lvl3pPr marL="1371600" lvl="2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3pPr>
            <a:lvl4pPr marL="1828800" lvl="3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4pPr>
            <a:lvl5pPr marL="2286000" lvl="4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/>
            </a:lvl5pPr>
            <a:lvl6pPr marL="2743200" lvl="5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6pPr>
            <a:lvl7pPr marL="3200400" lvl="6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7pPr>
            <a:lvl8pPr marL="3657600" lvl="7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8pPr>
            <a:lvl9pPr marL="4114800" lvl="8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9pPr>
          </a:lstStyle>
          <a:p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9"/>
          <p:cNvCxnSpPr/>
          <p:nvPr/>
        </p:nvCxnSpPr>
        <p:spPr>
          <a:xfrm>
            <a:off x="6669881" y="407010"/>
            <a:ext cx="21886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7800" y="195809"/>
            <a:ext cx="1271032" cy="288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2">
  <p:cSld name="Layout 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309599" y="655419"/>
            <a:ext cx="48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378400" y="1209600"/>
            <a:ext cx="3477600" cy="2577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68" name="Google Shape;68;p10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10"/>
          <p:cNvCxnSpPr/>
          <p:nvPr/>
        </p:nvCxnSpPr>
        <p:spPr>
          <a:xfrm>
            <a:off x="6669881" y="407010"/>
            <a:ext cx="21886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7800" y="195809"/>
            <a:ext cx="1271032" cy="28892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309600" y="1189765"/>
            <a:ext cx="48600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None/>
              <a:defRPr sz="1500"/>
            </a:lvl1pPr>
            <a:lvl2pPr marL="914400" lvl="1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2pPr>
            <a:lvl3pPr marL="1371600" lvl="2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3pPr>
            <a:lvl4pPr marL="1828800" lvl="3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4pPr>
            <a:lvl5pPr marL="2286000" lvl="4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/>
            </a:lvl5pPr>
            <a:lvl6pPr marL="2743200" lvl="5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6pPr>
            <a:lvl7pPr marL="3200400" lvl="6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7pPr>
            <a:lvl8pPr marL="3657600" lvl="7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8pPr>
            <a:lvl9pPr marL="4114800" lvl="8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5378400" y="3806187"/>
            <a:ext cx="34776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5pPr>
            <a:lvl6pPr marL="2743200" lvl="5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6pPr>
            <a:lvl7pPr marL="3200400" lvl="6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7pPr>
            <a:lvl8pPr marL="3657600" lvl="7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8pPr>
            <a:lvl9pPr marL="4114800" lvl="8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">
  <p:cSld name="Layout 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>
            <a:off x="5341340" y="6168667"/>
            <a:ext cx="3517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11"/>
          <p:cNvCxnSpPr/>
          <p:nvPr/>
        </p:nvCxnSpPr>
        <p:spPr>
          <a:xfrm>
            <a:off x="6669881" y="407010"/>
            <a:ext cx="21886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7800" y="195809"/>
            <a:ext cx="1271032" cy="28892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309599" y="65541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309600" y="1189765"/>
            <a:ext cx="48600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3pPr>
            <a:lvl4pPr marL="1828800" lvl="3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Verdana"/>
              <a:buNone/>
              <a:defRPr sz="1000"/>
            </a:lvl4pPr>
            <a:lvl5pPr marL="2286000" lvl="4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/>
            </a:lvl5pPr>
            <a:lvl6pPr marL="2743200" lvl="5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6pPr>
            <a:lvl7pPr marL="3200400" lvl="6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/>
            </a:lvl7pPr>
            <a:lvl8pPr marL="3657600" lvl="7" indent="-32385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/>
            </a:lvl8pPr>
            <a:lvl9pPr marL="4114800" lvl="8" indent="-311150" algn="l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5339080" y="1191600"/>
            <a:ext cx="3516920" cy="2222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lvl="0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Char char="•"/>
              <a:defRPr sz="15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  <a:defRPr sz="15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  <a:defRPr sz="15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  <a:defRPr sz="15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  <a:defRPr sz="15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  <a:defRPr sz="15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  <a:defRPr sz="15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  <a:defRPr sz="15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•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9599" y="1144800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Verdana"/>
              <a:buNone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09600" y="1548000"/>
            <a:ext cx="8546400" cy="4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1150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1150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1150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1150" algn="l" rtl="0">
              <a:lnSpc>
                <a:spcPct val="138461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•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338800" y="6181200"/>
            <a:ext cx="25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9598" y="359766"/>
            <a:ext cx="49608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920000" y="6181200"/>
            <a:ext cx="93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 descr="Google Shape;135;gf9b6a008a3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3783" y="284484"/>
            <a:ext cx="4737521" cy="3654665"/>
          </a:xfrm>
          <a:prstGeom prst="rect">
            <a:avLst/>
          </a:prstGeom>
          <a:noFill/>
          <a:ln>
            <a:noFill/>
          </a:ln>
          <a:effectLst>
            <a:outerShdw blurRad="457200" algn="bl" rotWithShape="0">
              <a:schemeClr val="accent1"/>
            </a:outerShdw>
          </a:effectLst>
        </p:spPr>
      </p:pic>
      <p:pic>
        <p:nvPicPr>
          <p:cNvPr id="161" name="Google Shape;161;p20" descr="Google Shape;137;gf9b6a008a3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450" y="171711"/>
            <a:ext cx="2711027" cy="122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5745225" y="6128925"/>
            <a:ext cx="316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24 de </a:t>
            </a:r>
            <a:r>
              <a:rPr lang="en-US" sz="1000" i="1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abril</a:t>
            </a:r>
            <a:r>
              <a:rPr lang="en-US" sz="1000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 b="0" i="1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lang="en-US" sz="1000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23</a:t>
            </a:r>
            <a:endParaRPr sz="10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1401" y="765653"/>
            <a:ext cx="819300" cy="8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9323" y="1473150"/>
            <a:ext cx="878650" cy="8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26311" y="2502998"/>
            <a:ext cx="1709525" cy="56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57027" y="1439424"/>
            <a:ext cx="1406800" cy="9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182304" y="1798809"/>
            <a:ext cx="8409000" cy="46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ATTAC: </a:t>
            </a:r>
            <a:endParaRPr sz="2800" dirty="0">
              <a:solidFill>
                <a:srgbClr val="0077B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dirty="0" err="1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Alerta</a:t>
            </a:r>
            <a:r>
              <a:rPr lang="en-US" sz="2800" dirty="0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Temprana</a:t>
            </a:r>
            <a:r>
              <a:rPr lang="en-US" sz="2800" dirty="0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endParaRPr sz="2800" dirty="0">
              <a:solidFill>
                <a:srgbClr val="0077B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800" dirty="0" err="1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Terremotos</a:t>
            </a:r>
            <a:r>
              <a:rPr lang="en-US" sz="2800" dirty="0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US" sz="2800" dirty="0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América</a:t>
            </a:r>
            <a:r>
              <a:rPr lang="en-US" sz="2800" dirty="0">
                <a:solidFill>
                  <a:srgbClr val="0077BB"/>
                </a:solidFill>
                <a:latin typeface="Verdana"/>
                <a:ea typeface="Verdana"/>
                <a:cs typeface="Verdana"/>
                <a:sym typeface="Verdana"/>
              </a:rPr>
              <a:t> Central </a:t>
            </a:r>
            <a:endParaRPr sz="2800" dirty="0">
              <a:solidFill>
                <a:srgbClr val="0077B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John Clinton, Fred </a:t>
            </a:r>
            <a:r>
              <a:rPr lang="en-US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Massin</a:t>
            </a:r>
            <a:r>
              <a:rPr lang="en-US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M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ren </a:t>
            </a:r>
            <a:r>
              <a:rPr lang="en-US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lang="en-US" sz="1600" dirty="0" err="1">
                <a:latin typeface="Verdana"/>
                <a:ea typeface="Verdana"/>
                <a:cs typeface="Verdana"/>
                <a:sym typeface="Verdana"/>
              </a:rPr>
              <a:t>öse</a:t>
            </a: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, Benazir </a:t>
            </a:r>
            <a:r>
              <a:rPr lang="en-US" sz="1600" dirty="0" err="1">
                <a:latin typeface="Verdana"/>
                <a:ea typeface="Verdana"/>
                <a:cs typeface="Verdana"/>
                <a:sym typeface="Verdana"/>
              </a:rPr>
              <a:t>Orihuela</a:t>
            </a:r>
            <a:r>
              <a:rPr lang="en-US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SED, ETH Zurich, Switzerland</a:t>
            </a:r>
            <a:endParaRPr sz="1200" i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Griselda </a:t>
            </a:r>
            <a:r>
              <a:rPr lang="en-US" sz="16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Marroquín</a:t>
            </a:r>
            <a:endParaRPr sz="16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MARN, El Salvador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Marino </a:t>
            </a:r>
            <a:r>
              <a:rPr lang="en-US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Protti</a:t>
            </a:r>
            <a:endParaRPr sz="1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OVSICORI-UNA, Costa Rica</a:t>
            </a:r>
            <a:endParaRPr sz="1200" i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Wilfried</a:t>
            </a:r>
            <a:r>
              <a:rPr lang="en-US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Strauch</a:t>
            </a:r>
            <a:r>
              <a:rPr lang="en-US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INETER, Nicaragua </a:t>
            </a:r>
            <a:endParaRPr sz="1200" i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Robin </a:t>
            </a:r>
            <a:r>
              <a:rPr lang="en-US" sz="1600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Yani</a:t>
            </a:r>
            <a:endParaRPr sz="16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i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INSIVUMEH, </a:t>
            </a:r>
            <a:r>
              <a:rPr lang="en-US" sz="1200" i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Guatemala</a:t>
            </a:r>
            <a:endParaRPr sz="1200" i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3068475" y="5270550"/>
            <a:ext cx="34905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Camilo Munoz, Billy Burgoa </a:t>
            </a:r>
            <a:endParaRPr sz="1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200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Independent Contractors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7"/>
          <p:cNvSpPr txBox="1">
            <a:spLocks noGrp="1"/>
          </p:cNvSpPr>
          <p:nvPr>
            <p:ph type="title"/>
          </p:nvPr>
        </p:nvSpPr>
        <p:spPr>
          <a:xfrm>
            <a:off x="261045" y="215751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en-US" dirty="0" err="1" smtClean="0"/>
              <a:t>Enfoque</a:t>
            </a:r>
            <a:endParaRPr dirty="0"/>
          </a:p>
        </p:txBody>
      </p:sp>
      <p:pic>
        <p:nvPicPr>
          <p:cNvPr id="517" name="Google Shape;51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2992" y="1024068"/>
            <a:ext cx="2402924" cy="533756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516;p47"/>
          <p:cNvSpPr txBox="1"/>
          <p:nvPr/>
        </p:nvSpPr>
        <p:spPr>
          <a:xfrm>
            <a:off x="401750" y="825150"/>
            <a:ext cx="5897450" cy="513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latin typeface="Verdana"/>
                <a:ea typeface="Verdana"/>
                <a:cs typeface="Verdana"/>
                <a:sym typeface="Verdana"/>
              </a:rPr>
              <a:t>Aplicación de teléfono móvil</a:t>
            </a: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Aplicación dedicada para entregar alertas de baja latencia de todas las agencias ahora distribuidas a </a:t>
            </a:r>
            <a:r>
              <a:rPr lang="es" b="1" dirty="0" smtClean="0">
                <a:latin typeface="Verdana"/>
                <a:ea typeface="Verdana"/>
                <a:cs typeface="Verdana"/>
                <a:sym typeface="Verdana"/>
              </a:rPr>
              <a:t>cientos</a:t>
            </a:r>
            <a:r>
              <a:rPr lang="es" dirty="0" smtClean="0">
                <a:latin typeface="Verdana"/>
                <a:ea typeface="Verdana"/>
                <a:cs typeface="Verdana"/>
                <a:sym typeface="Verdana"/>
              </a:rPr>
              <a:t> de usuarios </a:t>
            </a: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en cada país.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Funciona solo para Android, usa google firebase para distribuir alertas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La primera evidencia es que funciona bastante bien, muy estable, muy rápido.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Desafíos </a:t>
            </a:r>
            <a:r>
              <a:rPr lang="e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-"/>
            </a:pPr>
            <a:r>
              <a:rPr lang="e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¿La tecnología seguirá siendo 'libre'?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-"/>
            </a:pPr>
            <a:r>
              <a:rPr lang="e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¿Se escalará esto a millones?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-"/>
            </a:pPr>
            <a:r>
              <a:rPr lang="e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requiere financiación independiente una vez que finaliza el proyecto!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5"/>
          <p:cNvSpPr txBox="1"/>
          <p:nvPr/>
        </p:nvSpPr>
        <p:spPr>
          <a:xfrm>
            <a:off x="261048" y="215750"/>
            <a:ext cx="5107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66666"/>
              </a:lnSpc>
              <a:buClr>
                <a:schemeClr val="dk2"/>
              </a:buClr>
              <a:buSzPts val="1800"/>
            </a:pPr>
            <a:r>
              <a:rPr lang="es-ES" sz="1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Resumen hasta la fecha y perspectivas</a:t>
            </a:r>
            <a:endParaRPr lang="es-ES" sz="18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592;p55"/>
          <p:cNvSpPr txBox="1"/>
          <p:nvPr/>
        </p:nvSpPr>
        <p:spPr>
          <a:xfrm>
            <a:off x="477375" y="1203150"/>
            <a:ext cx="7430700" cy="47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Nuestro </a:t>
            </a:r>
            <a:r>
              <a:rPr lang="es" b="1" dirty="0">
                <a:latin typeface="Verdana"/>
                <a:ea typeface="Verdana"/>
                <a:cs typeface="Verdana"/>
                <a:sym typeface="Verdana"/>
              </a:rPr>
              <a:t>objetivo </a:t>
            </a: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es construir sistemas de alerta EEW sostenibles en </a:t>
            </a:r>
            <a:r>
              <a:rPr lang="es" dirty="0" smtClean="0">
                <a:latin typeface="Verdana"/>
                <a:ea typeface="Verdana"/>
                <a:cs typeface="Verdana"/>
                <a:sym typeface="Verdana"/>
              </a:rPr>
              <a:t>Guatemala</a:t>
            </a: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, El Salvador, Nicaragua y Costa Rica. </a:t>
            </a:r>
            <a:r>
              <a:rPr lang="es" b="1" i="1" dirty="0">
                <a:latin typeface="Verdana"/>
                <a:ea typeface="Verdana"/>
                <a:cs typeface="Verdana"/>
                <a:sym typeface="Verdana"/>
              </a:rPr>
              <a:t>Desafío: ¡entrega en 12 meses!</a:t>
            </a:r>
            <a:endParaRPr b="1" i="1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Hemos </a:t>
            </a:r>
            <a:r>
              <a:rPr lang="es" b="1" dirty="0">
                <a:latin typeface="Verdana"/>
                <a:ea typeface="Verdana"/>
                <a:cs typeface="Verdana"/>
                <a:sym typeface="Verdana"/>
              </a:rPr>
              <a:t>demostrado que un EEW rápido y preciso puede operar </a:t>
            </a: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en Centroamérica. Hemos </a:t>
            </a:r>
            <a:r>
              <a:rPr lang="es" b="1" dirty="0">
                <a:latin typeface="Verdana"/>
                <a:ea typeface="Verdana"/>
                <a:cs typeface="Verdana"/>
                <a:sym typeface="Verdana"/>
              </a:rPr>
              <a:t>demostrado que el público lo quiere y está preparado para ello </a:t>
            </a: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Tenemos solo 1 año más antes de que nuestro proyecto esté completo. Nos centramos en: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Verdana"/>
              <a:buChar char="-"/>
            </a:pPr>
            <a:r>
              <a:rPr lang="es" dirty="0" smtClean="0">
                <a:latin typeface="Verdana"/>
                <a:ea typeface="Verdana"/>
                <a:cs typeface="Verdana"/>
                <a:sym typeface="Verdana"/>
              </a:rPr>
              <a:t>Construir </a:t>
            </a: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una gobernanza y una financiación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Verdana"/>
              <a:buChar char="-"/>
            </a:pPr>
            <a:r>
              <a:rPr lang="es" b="1" dirty="0" smtClean="0">
                <a:latin typeface="Verdana"/>
                <a:ea typeface="Verdana"/>
                <a:cs typeface="Verdana"/>
                <a:sym typeface="Verdana"/>
              </a:rPr>
              <a:t>Mejora </a:t>
            </a: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continua de la red subyacente y el software EEW. Transferencia de datos científicos y operativos a cada red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Verdana"/>
              <a:buChar char="-"/>
            </a:pPr>
            <a:r>
              <a:rPr lang="es" dirty="0" smtClean="0">
                <a:latin typeface="Verdana"/>
                <a:ea typeface="Verdana"/>
                <a:cs typeface="Verdana"/>
                <a:sym typeface="Verdana"/>
              </a:rPr>
              <a:t>Construcción</a:t>
            </a: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, evaluación y </a:t>
            </a:r>
            <a:r>
              <a:rPr lang="es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demostración </a:t>
            </a: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de herramientas para la difusión de alertas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Verdana"/>
              <a:buChar char="-"/>
            </a:pPr>
            <a:r>
              <a:rPr lang="es" dirty="0" smtClean="0">
                <a:latin typeface="Verdana"/>
                <a:ea typeface="Verdana"/>
                <a:cs typeface="Verdana"/>
                <a:sym typeface="Verdana"/>
              </a:rPr>
              <a:t>Consenso </a:t>
            </a:r>
            <a:r>
              <a:rPr lang="es" dirty="0">
                <a:latin typeface="Verdana"/>
                <a:ea typeface="Verdana"/>
                <a:cs typeface="Verdana"/>
                <a:sym typeface="Verdana"/>
              </a:rPr>
              <a:t>de la comunidad sobre consejos para el público y el contenido del </a:t>
            </a:r>
            <a:r>
              <a:rPr lang="es" dirty="0" smtClean="0">
                <a:latin typeface="Verdana"/>
                <a:ea typeface="Verdana"/>
                <a:cs typeface="Verdana"/>
                <a:sym typeface="Verdana"/>
              </a:rPr>
              <a:t>mensaje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6"/>
          <p:cNvSpPr txBox="1"/>
          <p:nvPr/>
        </p:nvSpPr>
        <p:spPr>
          <a:xfrm>
            <a:off x="836708" y="2130084"/>
            <a:ext cx="7355100" cy="148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66666"/>
              </a:lnSpc>
              <a:buClr>
                <a:schemeClr val="dk2"/>
              </a:buClr>
              <a:buSzPts val="1800"/>
            </a:pPr>
            <a:r>
              <a:rPr lang="en-US" sz="40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Gracias!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493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/>
          <p:nvPr/>
        </p:nvSpPr>
        <p:spPr>
          <a:xfrm>
            <a:off x="5144650" y="0"/>
            <a:ext cx="4018500" cy="94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6120150" y="2125225"/>
            <a:ext cx="1416825" cy="3031050"/>
          </a:xfrm>
          <a:custGeom>
            <a:avLst/>
            <a:gdLst/>
            <a:ahLst/>
            <a:cxnLst/>
            <a:rect l="l" t="t" r="r" b="b"/>
            <a:pathLst>
              <a:path w="56673" h="121242" extrusionOk="0">
                <a:moveTo>
                  <a:pt x="35769" y="4645"/>
                </a:moveTo>
                <a:lnTo>
                  <a:pt x="56673" y="121242"/>
                </a:lnTo>
                <a:lnTo>
                  <a:pt x="0" y="14865"/>
                </a:lnTo>
                <a:lnTo>
                  <a:pt x="60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1946593" y="207160"/>
            <a:ext cx="7869600" cy="11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en-US" sz="2300" dirty="0">
                <a:solidFill>
                  <a:srgbClr val="E06666"/>
                </a:solidFill>
              </a:rPr>
              <a:t> </a:t>
            </a:r>
            <a:r>
              <a:rPr lang="en-US" sz="2300" dirty="0" err="1" smtClean="0">
                <a:solidFill>
                  <a:srgbClr val="E06666"/>
                </a:solidFill>
              </a:rPr>
              <a:t>Principios</a:t>
            </a:r>
            <a:r>
              <a:rPr lang="en-US" sz="2300" dirty="0" smtClean="0">
                <a:solidFill>
                  <a:srgbClr val="E06666"/>
                </a:solidFill>
              </a:rPr>
              <a:t> de EEW</a:t>
            </a:r>
            <a:endParaRPr sz="2300" dirty="0">
              <a:solidFill>
                <a:srgbClr val="E06666"/>
              </a:solidFill>
            </a:endParaRPr>
          </a:p>
        </p:txBody>
      </p:sp>
      <p:grpSp>
        <p:nvGrpSpPr>
          <p:cNvPr id="177" name="Google Shape;177;p21"/>
          <p:cNvGrpSpPr/>
          <p:nvPr/>
        </p:nvGrpSpPr>
        <p:grpSpPr>
          <a:xfrm>
            <a:off x="76209" y="-10"/>
            <a:ext cx="1367566" cy="642445"/>
            <a:chOff x="223432" y="-8977"/>
            <a:chExt cx="1367566" cy="642445"/>
          </a:xfrm>
        </p:grpSpPr>
        <p:pic>
          <p:nvPicPr>
            <p:cNvPr id="178" name="Google Shape;178;p21"/>
            <p:cNvPicPr preferRelativeResize="0"/>
            <p:nvPr/>
          </p:nvPicPr>
          <p:blipFill rotWithShape="1">
            <a:blip r:embed="rId3">
              <a:alphaModFix/>
            </a:blip>
            <a:srcRect l="24936" t="66186" r="39945" b="20042"/>
            <a:stretch/>
          </p:blipFill>
          <p:spPr>
            <a:xfrm>
              <a:off x="667750" y="476145"/>
              <a:ext cx="923248" cy="78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1"/>
            <p:cNvPicPr preferRelativeResize="0"/>
            <p:nvPr/>
          </p:nvPicPr>
          <p:blipFill rotWithShape="1">
            <a:blip r:embed="rId3">
              <a:alphaModFix/>
            </a:blip>
            <a:srcRect l="66612" r="-2812"/>
            <a:stretch/>
          </p:blipFill>
          <p:spPr>
            <a:xfrm>
              <a:off x="584033" y="-8977"/>
              <a:ext cx="951725" cy="569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1"/>
            <p:cNvPicPr preferRelativeResize="0"/>
            <p:nvPr/>
          </p:nvPicPr>
          <p:blipFill rotWithShape="1">
            <a:blip r:embed="rId3">
              <a:alphaModFix/>
            </a:blip>
            <a:srcRect r="77468"/>
            <a:stretch/>
          </p:blipFill>
          <p:spPr>
            <a:xfrm>
              <a:off x="223432" y="198193"/>
              <a:ext cx="453024" cy="435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1" name="Google Shape;181;p21"/>
          <p:cNvPicPr preferRelativeResize="0"/>
          <p:nvPr/>
        </p:nvPicPr>
        <p:blipFill rotWithShape="1">
          <a:blip r:embed="rId4">
            <a:alphaModFix/>
          </a:blip>
          <a:srcRect l="19" r="29"/>
          <a:stretch/>
        </p:blipFill>
        <p:spPr>
          <a:xfrm>
            <a:off x="-145450" y="1181550"/>
            <a:ext cx="9442553" cy="438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/>
        </p:nvSpPr>
        <p:spPr>
          <a:xfrm rot="-5400000">
            <a:off x="-1745077" y="3386592"/>
            <a:ext cx="5236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91475" rIns="91475" bIns="91475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1300" b="1" i="0" u="none" strike="noStrike" cap="none" dirty="0">
                <a:solidFill>
                  <a:srgbClr val="43434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▶</a:t>
            </a:r>
            <a:r>
              <a:rPr lang="en-US" sz="1100" b="1" i="0" u="none" strike="noStrike" cap="none" dirty="0">
                <a:solidFill>
                  <a:srgbClr val="43434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1100" b="1" dirty="0" err="1">
                <a:solidFill>
                  <a:srgbClr val="43434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Fase</a:t>
            </a:r>
            <a:r>
              <a:rPr lang="en-US" sz="1100" b="1" dirty="0">
                <a:solidFill>
                  <a:srgbClr val="43434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1100" b="1" i="0" u="none" strike="noStrike" cap="none" dirty="0">
                <a:solidFill>
                  <a:srgbClr val="434343"/>
                </a:solidFill>
                <a:highlight>
                  <a:srgbClr val="D9D9D9"/>
                </a:highlight>
                <a:latin typeface="Verdana"/>
                <a:ea typeface="Verdana"/>
                <a:cs typeface="Verdana"/>
                <a:sym typeface="Verdana"/>
              </a:rPr>
              <a:t> 1     </a:t>
            </a:r>
            <a:r>
              <a:rPr lang="en-US" sz="1300" b="1" i="0" u="none" strike="noStrike" cap="none" dirty="0">
                <a:solidFill>
                  <a:srgbClr val="434343"/>
                </a:solidFill>
                <a:highlight>
                  <a:srgbClr val="A2C4C9"/>
                </a:highlight>
                <a:latin typeface="Verdana"/>
                <a:ea typeface="Verdana"/>
                <a:cs typeface="Verdana"/>
                <a:sym typeface="Verdana"/>
              </a:rPr>
              <a:t>▶</a:t>
            </a:r>
            <a:r>
              <a:rPr lang="en-US" sz="1100" b="1" i="0" u="none" strike="noStrike" cap="none" dirty="0">
                <a:solidFill>
                  <a:srgbClr val="434343"/>
                </a:solidFill>
                <a:highlight>
                  <a:srgbClr val="A2C4C9"/>
                </a:highlight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1100" b="1" dirty="0" err="1">
                <a:solidFill>
                  <a:srgbClr val="434343"/>
                </a:solidFill>
                <a:highlight>
                  <a:srgbClr val="A2C4C9"/>
                </a:highlight>
                <a:latin typeface="Verdana"/>
                <a:ea typeface="Verdana"/>
                <a:cs typeface="Verdana"/>
                <a:sym typeface="Verdana"/>
              </a:rPr>
              <a:t>Fase</a:t>
            </a:r>
            <a:r>
              <a:rPr lang="en-US" sz="1100" b="1" dirty="0">
                <a:solidFill>
                  <a:srgbClr val="434343"/>
                </a:solidFill>
                <a:highlight>
                  <a:srgbClr val="A2C4C9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100" b="1" i="0" u="none" strike="noStrike" cap="none" dirty="0">
                <a:solidFill>
                  <a:srgbClr val="434343"/>
                </a:solidFill>
                <a:highlight>
                  <a:srgbClr val="A2C4C9"/>
                </a:highlight>
                <a:latin typeface="Verdana"/>
                <a:ea typeface="Verdana"/>
                <a:cs typeface="Verdana"/>
                <a:sym typeface="Verdana"/>
              </a:rPr>
              <a:t> 2       </a:t>
            </a:r>
            <a:r>
              <a:rPr lang="en-US" sz="1300" b="1" i="0" u="none" strike="noStrike" cap="none" dirty="0">
                <a:solidFill>
                  <a:srgbClr val="434343"/>
                </a:solidFill>
                <a:highlight>
                  <a:srgbClr val="B6D7A8"/>
                </a:highlight>
                <a:latin typeface="Verdana"/>
                <a:ea typeface="Verdana"/>
                <a:cs typeface="Verdana"/>
                <a:sym typeface="Verdana"/>
              </a:rPr>
              <a:t>▶</a:t>
            </a:r>
            <a:r>
              <a:rPr lang="en-US" sz="1100" b="1" i="0" u="none" strike="noStrike" cap="none" dirty="0">
                <a:solidFill>
                  <a:srgbClr val="434343"/>
                </a:solidFill>
                <a:highlight>
                  <a:srgbClr val="B6D7A8"/>
                </a:highlight>
                <a:latin typeface="Verdana"/>
                <a:ea typeface="Verdana"/>
                <a:cs typeface="Verdana"/>
                <a:sym typeface="Verdana"/>
              </a:rPr>
              <a:t>Ext. </a:t>
            </a:r>
            <a:r>
              <a:rPr lang="en-US" sz="1300" b="1" i="0" u="none" strike="noStrike" cap="none" dirty="0">
                <a:solidFill>
                  <a:srgbClr val="434343"/>
                </a:solidFill>
                <a:highlight>
                  <a:srgbClr val="FCE5CD"/>
                </a:highlight>
                <a:latin typeface="Verdana"/>
                <a:ea typeface="Verdana"/>
                <a:cs typeface="Verdana"/>
                <a:sym typeface="Verdana"/>
              </a:rPr>
              <a:t>▶</a:t>
            </a:r>
            <a:r>
              <a:rPr lang="en-US" sz="1100" b="1" i="0" u="none" strike="noStrike" cap="none" dirty="0">
                <a:solidFill>
                  <a:srgbClr val="434343"/>
                </a:solidFill>
                <a:highlight>
                  <a:srgbClr val="FCE5CD"/>
                </a:highlight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en-US" sz="1100" b="1" dirty="0" err="1">
                <a:solidFill>
                  <a:srgbClr val="434343"/>
                </a:solidFill>
                <a:highlight>
                  <a:srgbClr val="FCE5CD"/>
                </a:highlight>
                <a:latin typeface="Verdana"/>
                <a:ea typeface="Verdana"/>
                <a:cs typeface="Verdana"/>
                <a:sym typeface="Verdana"/>
              </a:rPr>
              <a:t>Fase</a:t>
            </a:r>
            <a:r>
              <a:rPr lang="en-US" sz="1100" b="1" dirty="0">
                <a:solidFill>
                  <a:srgbClr val="434343"/>
                </a:solidFill>
                <a:highlight>
                  <a:srgbClr val="FCE5CD"/>
                </a:highlight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1100" b="1" i="0" u="none" strike="noStrike" cap="none" dirty="0">
                <a:solidFill>
                  <a:srgbClr val="434343"/>
                </a:solidFill>
                <a:highlight>
                  <a:srgbClr val="FCE5CD"/>
                </a:highlight>
                <a:latin typeface="Verdana"/>
                <a:ea typeface="Verdana"/>
                <a:cs typeface="Verdana"/>
                <a:sym typeface="Verdana"/>
              </a:rPr>
              <a:t> 3   </a:t>
            </a:r>
            <a:r>
              <a:rPr lang="en-US" sz="1300" b="1" i="0" u="none" strike="noStrike" cap="none" dirty="0">
                <a:solidFill>
                  <a:srgbClr val="434343"/>
                </a:solidFill>
                <a:highlight>
                  <a:srgbClr val="FCE5CD"/>
                </a:highlight>
                <a:latin typeface="Verdana"/>
                <a:ea typeface="Verdana"/>
                <a:cs typeface="Verdana"/>
                <a:sym typeface="Verdana"/>
              </a:rPr>
              <a:t>◀</a:t>
            </a:r>
            <a:r>
              <a:rPr lang="en-US" sz="13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▶</a:t>
            </a:r>
            <a:endParaRPr sz="1300" b="1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/>
          </p:nvPr>
        </p:nvSpPr>
        <p:spPr>
          <a:xfrm>
            <a:off x="422999" y="563324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marR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</a:pPr>
            <a:r>
              <a:rPr lang="en-US" dirty="0" err="1">
                <a:solidFill>
                  <a:schemeClr val="accent1"/>
                </a:solidFill>
              </a:rPr>
              <a:t>Cronología</a:t>
            </a:r>
            <a:r>
              <a:rPr lang="en-US" dirty="0">
                <a:solidFill>
                  <a:schemeClr val="accent1"/>
                </a:solidFill>
              </a:rPr>
              <a:t> de ATTAC - EEW 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América</a:t>
            </a:r>
            <a:r>
              <a:rPr lang="en-US" dirty="0">
                <a:solidFill>
                  <a:schemeClr val="accent1"/>
                </a:solidFill>
              </a:rPr>
              <a:t> Central</a:t>
            </a:r>
            <a:endParaRPr dirty="0"/>
          </a:p>
        </p:txBody>
      </p:sp>
      <p:sp>
        <p:nvSpPr>
          <p:cNvPr id="294" name="Google Shape;294;p32"/>
          <p:cNvSpPr txBox="1"/>
          <p:nvPr/>
        </p:nvSpPr>
        <p:spPr>
          <a:xfrm>
            <a:off x="-87229" y="919612"/>
            <a:ext cx="869700" cy="5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91475" rIns="91475" bIns="91475" anchor="t" anchorCtr="0">
            <a:spAutoFit/>
          </a:bodyPr>
          <a:lstStyle/>
          <a:p>
            <a:pPr marL="0" marR="0" lvl="0" indent="0" algn="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i="0" u="none" strike="noStrike" cap="none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endParaRPr sz="1400" i="0" u="none" strike="noStrike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2024- </a:t>
            </a:r>
            <a:endParaRPr sz="1400" i="0" u="none" strike="noStrike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endParaRPr sz="1400" i="0" u="none" strike="noStrike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2022-</a:t>
            </a:r>
            <a:endParaRPr sz="1400" i="0" u="none" strike="noStrike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2021-</a:t>
            </a:r>
            <a:endParaRPr sz="1400" i="0" u="none" strike="noStrike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endParaRPr sz="1400" i="0" u="none" strike="noStrike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endParaRPr sz="1400" i="0" u="none" strike="noStrike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2018-</a:t>
            </a:r>
            <a:endParaRPr sz="1400" i="0" u="none" strike="noStrike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endParaRPr sz="1400" i="0" u="none" strike="noStrike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 dirty="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2016-</a:t>
            </a:r>
            <a:endParaRPr sz="1400" i="0" u="none" strike="noStrike" cap="none" dirty="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5" name="Google Shape;295;p32"/>
          <p:cNvCxnSpPr/>
          <p:nvPr/>
        </p:nvCxnSpPr>
        <p:spPr>
          <a:xfrm rot="-8101758">
            <a:off x="-1157846" y="1974179"/>
            <a:ext cx="3732888" cy="3732888"/>
          </a:xfrm>
          <a:prstGeom prst="straightConnector1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6" name="Google Shape;296;p32"/>
          <p:cNvSpPr txBox="1">
            <a:spLocks noGrp="1"/>
          </p:cNvSpPr>
          <p:nvPr>
            <p:ph type="body" idx="1"/>
          </p:nvPr>
        </p:nvSpPr>
        <p:spPr>
          <a:xfrm>
            <a:off x="1149458" y="1119527"/>
            <a:ext cx="773402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 dirty="0"/>
              <a:t>Proyecto de </a:t>
            </a:r>
            <a:r>
              <a:rPr lang="en-US" sz="1000" dirty="0" err="1"/>
              <a:t>una</a:t>
            </a:r>
            <a:r>
              <a:rPr lang="en-US" sz="1000" dirty="0"/>
              <a:t> </a:t>
            </a:r>
            <a:r>
              <a:rPr lang="en-US" sz="1000" dirty="0" err="1"/>
              <a:t>década</a:t>
            </a:r>
            <a:r>
              <a:rPr lang="en-US" sz="1000" dirty="0"/>
              <a:t> para </a:t>
            </a:r>
            <a:r>
              <a:rPr lang="en-US" sz="1000" dirty="0" err="1"/>
              <a:t>construir</a:t>
            </a:r>
            <a:r>
              <a:rPr lang="en-US" sz="1000" dirty="0"/>
              <a:t> </a:t>
            </a:r>
            <a:r>
              <a:rPr lang="en-US" sz="1000" dirty="0" err="1"/>
              <a:t>sistemas</a:t>
            </a:r>
            <a:r>
              <a:rPr lang="en-US" sz="1000" dirty="0"/>
              <a:t> EEW </a:t>
            </a:r>
            <a:r>
              <a:rPr lang="en-US" sz="1000" dirty="0" err="1"/>
              <a:t>en</a:t>
            </a:r>
            <a:r>
              <a:rPr lang="en-US" sz="1000" dirty="0"/>
              <a:t> la </a:t>
            </a:r>
            <a:r>
              <a:rPr lang="en-US" sz="1000" dirty="0" err="1"/>
              <a:t>región</a:t>
            </a:r>
            <a:r>
              <a:rPr lang="en-US" sz="1000" dirty="0"/>
              <a:t>. Los </a:t>
            </a:r>
            <a:r>
              <a:rPr lang="en-US" sz="1000" dirty="0" err="1"/>
              <a:t>sistemas</a:t>
            </a:r>
            <a:r>
              <a:rPr lang="en-US" sz="1000" dirty="0"/>
              <a:t> </a:t>
            </a:r>
            <a:r>
              <a:rPr lang="en-US" sz="1000" dirty="0" err="1"/>
              <a:t>públicos</a:t>
            </a:r>
            <a:r>
              <a:rPr lang="en-US" sz="1000" dirty="0"/>
              <a:t> </a:t>
            </a:r>
            <a:r>
              <a:rPr lang="en-US" sz="1000" dirty="0" err="1"/>
              <a:t>sostenibles</a:t>
            </a:r>
            <a:r>
              <a:rPr lang="en-US" sz="1000" dirty="0"/>
              <a:t> de EEW con </a:t>
            </a:r>
            <a:r>
              <a:rPr lang="en-US" sz="1000" dirty="0" err="1"/>
              <a:t>fondos</a:t>
            </a:r>
            <a:r>
              <a:rPr lang="en-US" sz="1000" dirty="0"/>
              <a:t> </a:t>
            </a:r>
            <a:r>
              <a:rPr lang="en-US" sz="1000" dirty="0" err="1"/>
              <a:t>nacionales</a:t>
            </a:r>
            <a:r>
              <a:rPr lang="en-US" sz="1000" dirty="0"/>
              <a:t> son un </a:t>
            </a:r>
            <a:r>
              <a:rPr lang="en-US" sz="1000" dirty="0" err="1"/>
              <a:t>objetivo</a:t>
            </a:r>
            <a:r>
              <a:rPr lang="en-US" sz="1000" dirty="0"/>
              <a:t> a largo </a:t>
            </a:r>
            <a:r>
              <a:rPr lang="en-US" sz="1000" dirty="0" err="1"/>
              <a:t>plazo</a:t>
            </a:r>
            <a:r>
              <a:rPr lang="en-US" sz="1000" dirty="0"/>
              <a:t>.</a:t>
            </a:r>
            <a:endParaRPr sz="1000" dirty="0"/>
          </a:p>
        </p:txBody>
      </p:sp>
      <p:graphicFrame>
        <p:nvGraphicFramePr>
          <p:cNvPr id="297" name="Google Shape;297;p32"/>
          <p:cNvGraphicFramePr/>
          <p:nvPr>
            <p:extLst>
              <p:ext uri="{D42A27DB-BD31-4B8C-83A1-F6EECF244321}">
                <p14:modId xmlns:p14="http://schemas.microsoft.com/office/powerpoint/2010/main" val="3049055467"/>
              </p:ext>
            </p:extLst>
          </p:nvPr>
        </p:nvGraphicFramePr>
        <p:xfrm>
          <a:off x="1404453" y="1505584"/>
          <a:ext cx="7478775" cy="5067725"/>
        </p:xfrm>
        <a:graphic>
          <a:graphicData uri="http://schemas.openxmlformats.org/drawingml/2006/table">
            <a:tbl>
              <a:tblPr>
                <a:noFill/>
                <a:tableStyleId>{8CC4C8DF-E9E1-4153-9323-C2EAC8F42A44}</a:tableStyleId>
              </a:tblPr>
              <a:tblGrid>
                <a:gridCol w="4021600"/>
                <a:gridCol w="1343875"/>
                <a:gridCol w="934975"/>
                <a:gridCol w="1178325"/>
              </a:tblGrid>
              <a:tr h="3964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</a:t>
                      </a:r>
                      <a:r>
                        <a:rPr lang="en-US" sz="1300" b="1" dirty="0" err="1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Sistemas</a:t>
                      </a:r>
                      <a:r>
                        <a:rPr lang="en-US" sz="1300" b="1" dirty="0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operativos</a:t>
                      </a:r>
                      <a:r>
                        <a:rPr lang="en-US" sz="1300" b="1" dirty="0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públicos</a:t>
                      </a:r>
                      <a:r>
                        <a:rPr lang="en-US" sz="1300" b="1" dirty="0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y</a:t>
                      </a:r>
                      <a:r>
                        <a:rPr lang="en-US" sz="1300" b="1" u="none" strike="noStrike" cap="none" dirty="0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b="1" u="none" strike="noStrike" cap="none" dirty="0" err="1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financiación</a:t>
                      </a:r>
                      <a:r>
                        <a:rPr lang="en-US" sz="1300" b="1" u="none" strike="noStrike" cap="none" dirty="0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b="1" u="none" strike="noStrike" cap="none" dirty="0" err="1">
                          <a:solidFill>
                            <a:schemeClr val="accen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nacional</a:t>
                      </a:r>
                      <a:endParaRPr sz="13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91500" marT="91475" marB="914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28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Sistemas</a:t>
                      </a:r>
                      <a:r>
                        <a:rPr lang="en-US" sz="13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pre-</a:t>
                      </a:r>
                      <a:r>
                        <a:rPr lang="en-US" sz="13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operacionales</a:t>
                      </a:r>
                      <a:r>
                        <a:rPr lang="en-US" sz="13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endParaRPr sz="13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Nicaragua, Costa Rica</a:t>
                      </a:r>
                      <a:r>
                        <a:rPr lang="en-US" sz="1300" b="0" i="0" u="none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El Salvador, </a:t>
                      </a:r>
                      <a:r>
                        <a:rPr lang="en-US" sz="1300" u="sng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Guatemala</a:t>
                      </a: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13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fortalecimiento</a:t>
                      </a:r>
                      <a:r>
                        <a:rPr lang="en-US" sz="13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 </a:t>
                      </a:r>
                      <a:r>
                        <a:rPr lang="en-US" sz="13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redes</a:t>
                      </a: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13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establecimiento</a:t>
                      </a: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 </a:t>
                      </a:r>
                      <a:r>
                        <a:rPr lang="en-US" sz="1300" u="sng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grupos</a:t>
                      </a:r>
                      <a:r>
                        <a:rPr lang="en-US" sz="1300" u="sng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u="sng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nacionales</a:t>
                      </a:r>
                      <a:endParaRPr sz="1300" u="sng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Transi</a:t>
                      </a:r>
                      <a:r>
                        <a:rPr lang="en-US" sz="13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ción</a:t>
                      </a:r>
                      <a:r>
                        <a:rPr lang="en-US" sz="13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</a:t>
                      </a: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alertas</a:t>
                      </a: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u="sng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</a:t>
                      </a:r>
                      <a:r>
                        <a:rPr lang="en-US" sz="1300" u="sng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ú</a:t>
                      </a:r>
                      <a:r>
                        <a:rPr lang="en-US" sz="1300" u="sng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blicas</a:t>
                      </a:r>
                      <a:endParaRPr sz="13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</a:t>
                      </a:r>
                      <a:r>
                        <a:rPr lang="en-US" sz="13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uiza</a:t>
                      </a: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(</a:t>
                      </a:r>
                      <a:r>
                        <a:rPr lang="en-US" sz="1300" u="sng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Jap</a:t>
                      </a:r>
                      <a:r>
                        <a:rPr lang="en-US" sz="1300" u="sng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ó</a:t>
                      </a:r>
                      <a:r>
                        <a:rPr lang="en-US" sz="1300" u="sng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</a:t>
                      </a: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SED/ETH</a:t>
                      </a:r>
                      <a:endParaRPr sz="13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UNA</a:t>
                      </a:r>
                      <a:endParaRPr sz="13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8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Sistemas</a:t>
                      </a:r>
                      <a:r>
                        <a:rPr lang="en-US" sz="13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demostrativos</a:t>
                      </a:r>
                      <a:r>
                        <a:rPr lang="en-US" sz="13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</a:t>
                      </a: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3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Nicaragua, </a:t>
                      </a:r>
                      <a:r>
                        <a:rPr lang="en-US" sz="1300" u="sng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Costa Rica</a:t>
                      </a: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1300" b="0" i="0" u="sng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 Salvador, </a:t>
                      </a:r>
                      <a:r>
                        <a:rPr lang="en-US" sz="1300" b="0" i="0" u="sng" strike="noStrike" cap="none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mejoramiento</a:t>
                      </a:r>
                      <a:r>
                        <a:rPr lang="en-US" sz="1300" b="0" i="0" u="sng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y </a:t>
                      </a:r>
                      <a:r>
                        <a:rPr lang="en-US" sz="1300" b="0" i="0" u="sng" strike="noStrike" cap="none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densificación</a:t>
                      </a:r>
                      <a:r>
                        <a:rPr lang="en-US" sz="1300" b="0" i="0" u="sng" strike="noStrike" cap="none" dirty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 </a:t>
                      </a:r>
                      <a:r>
                        <a:rPr lang="en-US" sz="1300" b="0" i="0" u="sng" strike="noStrike" cap="none" dirty="0" err="1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redes</a:t>
                      </a: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13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establecimiento</a:t>
                      </a: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 </a:t>
                      </a:r>
                      <a:r>
                        <a:rPr lang="en-US" sz="1300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contactos</a:t>
                      </a: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con</a:t>
                      </a:r>
                      <a:r>
                        <a:rPr lang="en-US" sz="13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u="sng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socios</a:t>
                      </a:r>
                      <a:endParaRPr sz="1300" u="sng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Socios</a:t>
                      </a:r>
                      <a:endParaRPr sz="13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sng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limitados</a:t>
                      </a:r>
                      <a:r>
                        <a:rPr lang="en-US" sz="1300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3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uiza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SED/ETH</a:t>
                      </a:r>
                      <a:endParaRPr sz="13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sng" strike="noStrike" cap="none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UNA</a:t>
                      </a:r>
                      <a:endParaRPr sz="1300" u="sng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0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Estudio de factibilidad en</a:t>
                      </a: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300" u="sng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Nicaragua</a:t>
                      </a:r>
                      <a:endParaRPr sz="1300" u="sng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Comprensión de la red</a:t>
                      </a: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Alerta interna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</a:t>
                      </a:r>
                      <a:r>
                        <a:rPr lang="en-US" sz="13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uiza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SED/ETH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INETER</a:t>
                      </a:r>
                      <a:endParaRPr sz="1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3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91475" marB="914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1" i="1" u="none" strike="noStrike" cap="none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Aler</a:t>
                      </a:r>
                      <a:r>
                        <a:rPr lang="en-US" sz="1200" b="1" i="1" dirty="0" err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tamiento</a:t>
                      </a:r>
                      <a:endParaRPr sz="1200" b="1" i="1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45725" marB="914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1" i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</a:t>
                      </a:r>
                      <a:r>
                        <a:rPr lang="en-US" sz="1200" b="1" i="1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ondos</a:t>
                      </a:r>
                      <a:endParaRPr sz="1200" b="1" i="1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45725" marB="914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1" i="1" u="none" strike="noStrike" cap="none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</a:t>
                      </a:r>
                      <a:r>
                        <a:rPr lang="en-US" sz="1200" b="1" i="1" dirty="0" err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cursos</a:t>
                      </a:r>
                      <a:endParaRPr sz="1200" b="1" i="1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500" marR="91500" marT="45725" marB="914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2"/>
          <p:cNvSpPr txBox="1"/>
          <p:nvPr/>
        </p:nvSpPr>
        <p:spPr>
          <a:xfrm>
            <a:off x="261045" y="215751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Construyendo</a:t>
            </a:r>
            <a:r>
              <a:rPr lang="en-US" sz="1800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un </a:t>
            </a:r>
            <a:r>
              <a:rPr lang="en-US" sz="1800" dirty="0" err="1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r>
              <a:rPr lang="en-US" sz="1800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dirty="0" err="1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público</a:t>
            </a:r>
            <a:r>
              <a:rPr lang="en-US" sz="1800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de EEW</a:t>
            </a:r>
            <a:endParaRPr sz="1800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564" name="Google Shape;564;p52"/>
          <p:cNvGraphicFramePr/>
          <p:nvPr>
            <p:extLst>
              <p:ext uri="{D42A27DB-BD31-4B8C-83A1-F6EECF244321}">
                <p14:modId xmlns:p14="http://schemas.microsoft.com/office/powerpoint/2010/main" val="4215185319"/>
              </p:ext>
            </p:extLst>
          </p:nvPr>
        </p:nvGraphicFramePr>
        <p:xfrm>
          <a:off x="0" y="1128038"/>
          <a:ext cx="9070950" cy="4781674"/>
        </p:xfrm>
        <a:graphic>
          <a:graphicData uri="http://schemas.openxmlformats.org/drawingml/2006/table">
            <a:tbl>
              <a:tblPr>
                <a:noFill/>
                <a:tableStyleId>{4E9D22DB-B316-45AB-81F0-CE6BB87143D4}</a:tableStyleId>
              </a:tblPr>
              <a:tblGrid>
                <a:gridCol w="1150950"/>
                <a:gridCol w="3919025"/>
                <a:gridCol w="4000975"/>
              </a:tblGrid>
              <a:tr h="42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4000"/>
                        </a:spcAft>
                        <a:buNone/>
                      </a:pPr>
                      <a:endParaRPr sz="1600" b="1" i="1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4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b="1" i="1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Elemento</a:t>
                      </a:r>
                      <a:r>
                        <a:rPr lang="en-US" sz="1600" b="1" i="1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Central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4000"/>
                        </a:spcAft>
                        <a:buNone/>
                      </a:pPr>
                      <a:r>
                        <a:rPr lang="es-SV" sz="1600" b="1" i="1" u="none" strike="noStrike" cap="none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Arial"/>
                        </a:rPr>
                        <a:t>Desafíos</a:t>
                      </a:r>
                      <a:endParaRPr sz="1600" b="1" i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6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SV" sz="1600" b="0" i="1" u="none" strike="noStrike" cap="none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Arial"/>
                        </a:rPr>
                        <a:t>Red </a:t>
                      </a:r>
                      <a:r>
                        <a:rPr lang="es-SV" sz="1600" b="0" i="1" u="none" strike="noStrike" cap="none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Arial"/>
                        </a:rPr>
                        <a:t>sísmica</a:t>
                      </a:r>
                      <a:endParaRPr sz="1600" b="0" i="1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65176" lvl="0" indent="-183896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★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Debe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estar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siempre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lista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siempre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rápida</a:t>
                      </a:r>
                      <a:endParaRPr sz="1600" dirty="0" smtClean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5176" lvl="0" indent="-183896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★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Datos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alta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calidad</a:t>
                      </a:r>
                      <a:endParaRPr sz="1600" dirty="0" smtClean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5176" lvl="0" indent="-183896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★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Buen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personal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técnico</a:t>
                      </a:r>
                      <a:endParaRPr sz="1600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5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Centro de </a:t>
                      </a:r>
                      <a:r>
                        <a:rPr lang="en-US" sz="1600" i="1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procesamiento</a:t>
                      </a:r>
                      <a:r>
                        <a:rPr lang="en-US" sz="1600" i="1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600" i="1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sísmico</a:t>
                      </a:r>
                      <a:r>
                        <a:rPr lang="en-US" sz="1600" i="1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</a:t>
                      </a:r>
                      <a:endParaRPr sz="1600" i="1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360000" lvl="2" indent="-199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Verdana"/>
                        <a:buChar char="■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Algoritmos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 EEW </a:t>
                      </a:r>
                      <a:endParaRPr sz="1600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360000" lvl="2" indent="-199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Verdana"/>
                        <a:buChar char="■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Productos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65176" lvl="0" indent="-183896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★"/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Alta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disponibilidad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y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robusto</a:t>
                      </a:r>
                      <a:endParaRPr sz="1600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5176" lvl="0" indent="-183896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★"/>
                      </a:pP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Buena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experiencia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científica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y de TI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20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Sistema de </a:t>
                      </a:r>
                      <a:r>
                        <a:rPr lang="en-US" sz="1600" i="1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mensajería</a:t>
                      </a:r>
                      <a:r>
                        <a:rPr lang="en-US" sz="1600" i="1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600" i="1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pública</a:t>
                      </a:r>
                      <a:r>
                        <a:rPr lang="en-US" sz="1600" i="1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</a:t>
                      </a:r>
                      <a:endParaRPr sz="1600" i="1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360000" lvl="2" indent="-199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Verdana"/>
                        <a:buChar char="■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Disponibilidad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600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360000" lvl="2" indent="-199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Verdana"/>
                        <a:buChar char="■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Accesibilidad</a:t>
                      </a:r>
                      <a:endParaRPr sz="1600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360000" lvl="2" indent="-1990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Font typeface="Verdana"/>
                        <a:buChar char="■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Seguridad</a:t>
                      </a: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65176" lvl="0" indent="-183896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★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Ciencia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social</a:t>
                      </a:r>
                      <a:endParaRPr sz="1600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5176" lvl="0" indent="-183896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★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Entrenamiento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 la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población</a:t>
                      </a:r>
                      <a:endParaRPr sz="1600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5176" lvl="0" indent="-183896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★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Orientación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publica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hacia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EEW</a:t>
                      </a:r>
                      <a:endParaRPr sz="1600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265176" lvl="0" indent="-183896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600"/>
                        <a:buChar char="★"/>
                      </a:pP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Estrategia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comunicación</a:t>
                      </a:r>
                      <a:endParaRPr sz="1600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565" name="Google Shape;565;p52"/>
          <p:cNvPicPr preferRelativeResize="0"/>
          <p:nvPr/>
        </p:nvPicPr>
        <p:blipFill rotWithShape="1">
          <a:blip r:embed="rId3">
            <a:alphaModFix/>
          </a:blip>
          <a:srcRect l="22311" t="32948" r="68538" b="42823"/>
          <a:stretch/>
        </p:blipFill>
        <p:spPr>
          <a:xfrm>
            <a:off x="395650" y="1796475"/>
            <a:ext cx="780627" cy="7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52"/>
          <p:cNvPicPr preferRelativeResize="0"/>
          <p:nvPr/>
        </p:nvPicPr>
        <p:blipFill rotWithShape="1">
          <a:blip r:embed="rId3">
            <a:alphaModFix/>
          </a:blip>
          <a:srcRect l="39279" t="32948" r="51571" b="42823"/>
          <a:stretch/>
        </p:blipFill>
        <p:spPr>
          <a:xfrm>
            <a:off x="395650" y="3127925"/>
            <a:ext cx="780627" cy="7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52"/>
          <p:cNvPicPr preferRelativeResize="0"/>
          <p:nvPr/>
        </p:nvPicPr>
        <p:blipFill rotWithShape="1">
          <a:blip r:embed="rId3">
            <a:alphaModFix/>
          </a:blip>
          <a:srcRect l="76786" t="30615" r="14064" b="45156"/>
          <a:stretch/>
        </p:blipFill>
        <p:spPr>
          <a:xfrm>
            <a:off x="395650" y="4594125"/>
            <a:ext cx="780627" cy="79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612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1063134" y="630025"/>
            <a:ext cx="6906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en-US" dirty="0" err="1"/>
              <a:t>Mapa</a:t>
            </a:r>
            <a:r>
              <a:rPr lang="en-US" dirty="0"/>
              <a:t> de la Red - </a:t>
            </a:r>
            <a:r>
              <a:rPr lang="en-US" dirty="0" err="1"/>
              <a:t>Estaciones</a:t>
            </a:r>
            <a:r>
              <a:rPr lang="en-US" dirty="0"/>
              <a:t> de EEW </a:t>
            </a:r>
            <a:r>
              <a:rPr lang="en-US" dirty="0" err="1"/>
              <a:t>actualmente</a:t>
            </a:r>
            <a:r>
              <a:rPr lang="en-US" dirty="0"/>
              <a:t> </a:t>
            </a:r>
            <a:r>
              <a:rPr lang="en-US" dirty="0" err="1"/>
              <a:t>listas</a:t>
            </a:r>
            <a:endParaRPr dirty="0"/>
          </a:p>
          <a:p>
            <a:pPr marL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endParaRPr dirty="0"/>
          </a:p>
        </p:txBody>
      </p:sp>
      <p:pic>
        <p:nvPicPr>
          <p:cNvPr id="304" name="Google Shape;3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863" y="1221948"/>
            <a:ext cx="7271327" cy="525822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3"/>
          <p:cNvSpPr txBox="1"/>
          <p:nvPr/>
        </p:nvSpPr>
        <p:spPr>
          <a:xfrm>
            <a:off x="1365750" y="5373242"/>
            <a:ext cx="3215776" cy="707856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chemeClr val="accent6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17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Estaciones </a:t>
            </a:r>
            <a:r>
              <a:rPr lang="es-ES" sz="17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actuales transmitiendo a </a:t>
            </a:r>
            <a:r>
              <a:rPr lang="en-US" sz="17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ATTAC</a:t>
            </a:r>
            <a:endParaRPr sz="17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/>
          <p:nvPr/>
        </p:nvSpPr>
        <p:spPr>
          <a:xfrm>
            <a:off x="3307675" y="1351925"/>
            <a:ext cx="163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Guatemala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0" name="Google Shape;370;p38"/>
          <p:cNvSpPr txBox="1"/>
          <p:nvPr/>
        </p:nvSpPr>
        <p:spPr>
          <a:xfrm>
            <a:off x="3307675" y="3946800"/>
            <a:ext cx="163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El Salvador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p38"/>
          <p:cNvSpPr txBox="1">
            <a:spLocks noGrp="1"/>
          </p:cNvSpPr>
          <p:nvPr>
            <p:ph type="title"/>
          </p:nvPr>
        </p:nvSpPr>
        <p:spPr>
          <a:xfrm>
            <a:off x="66311" y="232684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en-US" sz="1800" dirty="0" err="1" smtClean="0"/>
              <a:t>Rendimiento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en-US" sz="1800" dirty="0" err="1" smtClean="0"/>
              <a:t>velocidad</a:t>
            </a:r>
            <a:endParaRPr sz="1800" dirty="0"/>
          </a:p>
        </p:txBody>
      </p:sp>
      <p:pic>
        <p:nvPicPr>
          <p:cNvPr id="372" name="Google Shape;3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061" y="13"/>
            <a:ext cx="6205979" cy="64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8"/>
          <p:cNvSpPr txBox="1"/>
          <p:nvPr/>
        </p:nvSpPr>
        <p:spPr>
          <a:xfrm>
            <a:off x="1592400" y="921850"/>
            <a:ext cx="14214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Guatemala/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INSIVUMAH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El Salvador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MARN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Nicaragua/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INETER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 txBox="1"/>
          <p:nvPr/>
        </p:nvSpPr>
        <p:spPr>
          <a:xfrm>
            <a:off x="249289" y="201210"/>
            <a:ext cx="5320200" cy="83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spAutoFit/>
          </a:bodyPr>
          <a:lstStyle/>
          <a:p>
            <a:pPr marL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en-US" sz="1800" b="1" dirty="0" err="1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Encuesta</a:t>
            </a:r>
            <a:r>
              <a:rPr lang="en-US" sz="1800" b="1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Ciencias</a:t>
            </a:r>
            <a:r>
              <a:rPr lang="en-US" sz="1800" b="1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Sociales</a:t>
            </a:r>
            <a:endParaRPr sz="1800" b="1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7" name="Google Shape;387;p40"/>
          <p:cNvSpPr txBox="1"/>
          <p:nvPr/>
        </p:nvSpPr>
        <p:spPr>
          <a:xfrm>
            <a:off x="359355" y="1033114"/>
            <a:ext cx="3288300" cy="37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450" tIns="99450" rIns="99450" bIns="99450" anchor="t" anchorCtr="0">
            <a:spAutoFit/>
          </a:bodyPr>
          <a:lstStyle/>
          <a:p>
            <a:pPr marL="139700" lvl="0" indent="-88900">
              <a:lnSpc>
                <a:spcPct val="150000"/>
              </a:lnSpc>
              <a:buClr>
                <a:schemeClr val="accent1"/>
              </a:buClr>
              <a:buSzPts val="1400"/>
              <a:buFont typeface="Calibri"/>
              <a:buChar char="➢"/>
            </a:pPr>
            <a:r>
              <a:rPr lang="es-ES" i="1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Encuestas </a:t>
            </a:r>
            <a:r>
              <a:rPr lang="es-ES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en línea publicadas en redes sociales - Costa Rica (735 k seguidores), Guatemala (425 k seguidores) y El Salvador (507 k seguidores).</a:t>
            </a:r>
          </a:p>
          <a:p>
            <a:pPr marL="139700" lvl="0" indent="-88900">
              <a:lnSpc>
                <a:spcPct val="150000"/>
              </a:lnSpc>
              <a:buClr>
                <a:schemeClr val="accent1"/>
              </a:buClr>
              <a:buSzPts val="1400"/>
              <a:buFont typeface="Calibri"/>
              <a:buChar char="➢"/>
            </a:pPr>
            <a:r>
              <a:rPr lang="es-ES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Encuesta presencial en Nicaragua - Viaje de campo de 2 semanas a 7 regiones de la Costa Pacífica.</a:t>
            </a:r>
          </a:p>
          <a:p>
            <a:pPr marL="13970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➢"/>
            </a:pP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782" y="723165"/>
            <a:ext cx="5283689" cy="460902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0"/>
          <p:cNvSpPr txBox="1"/>
          <p:nvPr/>
        </p:nvSpPr>
        <p:spPr>
          <a:xfrm>
            <a:off x="477889" y="6064250"/>
            <a:ext cx="548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EB Garamond"/>
                <a:ea typeface="EB Garamond"/>
                <a:cs typeface="EB Garamond"/>
                <a:sym typeface="EB Garamond"/>
              </a:rPr>
              <a:t>&lt;Paper submitted to JDRR&gt;</a:t>
            </a:r>
            <a:endParaRPr sz="12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4"/>
          <p:cNvSpPr txBox="1"/>
          <p:nvPr/>
        </p:nvSpPr>
        <p:spPr>
          <a:xfrm>
            <a:off x="99567" y="136342"/>
            <a:ext cx="47553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 err="1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Conclusiones</a:t>
            </a:r>
            <a:r>
              <a:rPr lang="en-US" sz="1800" b="1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Ciencias</a:t>
            </a:r>
            <a:r>
              <a:rPr lang="en-US" sz="1800" b="1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Sociales</a:t>
            </a:r>
            <a:endParaRPr sz="21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83;p44"/>
          <p:cNvSpPr txBox="1"/>
          <p:nvPr/>
        </p:nvSpPr>
        <p:spPr>
          <a:xfrm>
            <a:off x="129365" y="601372"/>
            <a:ext cx="8904300" cy="526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91475" rIns="91475" bIns="914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b="1" dirty="0">
                <a:latin typeface="Calibri"/>
                <a:ea typeface="Calibri"/>
                <a:cs typeface="Calibri"/>
                <a:sym typeface="Calibri"/>
              </a:rPr>
              <a:t>Utilidad percibida EEW </a:t>
            </a:r>
            <a:r>
              <a:rPr lang="e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➢"/>
            </a:pPr>
            <a:r>
              <a:rPr lang="es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El 95% de los participantes considera que el sistema es extremadamente útil.</a:t>
            </a:r>
            <a:endParaRPr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➢"/>
            </a:pPr>
            <a:r>
              <a:rPr lang="es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Las ventajas más importantes son poder </a:t>
            </a:r>
            <a:r>
              <a:rPr lang="es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protegerse</a:t>
            </a:r>
            <a:r>
              <a:rPr lang="es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es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físicamente </a:t>
            </a:r>
            <a:r>
              <a:rPr lang="es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de </a:t>
            </a:r>
            <a:r>
              <a:rPr lang="es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un peligro y ser capaz de ayudar a las personas vulnerables que </a:t>
            </a:r>
            <a:r>
              <a:rPr lang="es" b="0" i="0" u="none" strike="noStrike" cap="non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le </a:t>
            </a:r>
            <a:r>
              <a:rPr lang="es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rodean.</a:t>
            </a:r>
            <a:endParaRPr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b="1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Acción de protección para alertas EEW</a:t>
            </a:r>
            <a:r>
              <a:rPr lang="es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:</a:t>
            </a:r>
            <a:endParaRPr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➢"/>
            </a:pPr>
            <a:r>
              <a:rPr lang="e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Todos los países son altamente sísmicos, la mayoría de las personas han experimentado temblores.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➢"/>
            </a:pPr>
            <a:r>
              <a:rPr lang="e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Cuando EEW esté disponible, podemos esperar que el buen comportamiento </a:t>
            </a:r>
            <a:r>
              <a:rPr lang="es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(por ejemplo, evacuación, DCHO) aumente </a:t>
            </a:r>
            <a:r>
              <a:rPr lang="e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en un </a:t>
            </a:r>
            <a:r>
              <a:rPr lang="es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34 %; mal comportamiento</a:t>
            </a:r>
            <a:r>
              <a:rPr lang="e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es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reducir </a:t>
            </a:r>
            <a:r>
              <a:rPr lang="e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en un </a:t>
            </a:r>
            <a:r>
              <a:rPr lang="es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78%.</a:t>
            </a:r>
            <a:endParaRPr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➢"/>
            </a:pPr>
            <a:r>
              <a:rPr lang="e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¡La formación previa importa! Si las personas han decidido previamente qué acción tomar o si tienen una apreciación de la vulnerabilidad de sus casas, es mucho más probable que evacuen o DCHO.</a:t>
            </a: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Preferencias técnicas EEW:</a:t>
            </a:r>
            <a:endParaRPr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lvl="0" indent="-317500" algn="just">
              <a:buClr>
                <a:schemeClr val="accent1"/>
              </a:buClr>
              <a:buSzPts val="1400"/>
              <a:buFont typeface="Verdana"/>
              <a:buChar char="➢"/>
            </a:pPr>
            <a:r>
              <a:rPr lang="e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La forma preferida </a:t>
            </a:r>
            <a:r>
              <a:rPr lang="es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para recibir alertas </a:t>
            </a:r>
            <a:r>
              <a:rPr lang="es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es la </a:t>
            </a:r>
            <a:r>
              <a:rPr lang="es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aplicación móvil</a:t>
            </a:r>
            <a:endParaRPr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➢"/>
            </a:pPr>
            <a:r>
              <a:rPr lang="es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Las alertas falsas son aceptadas por la mayoría, menos las alertas perdidas.</a:t>
            </a:r>
            <a:endParaRPr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➢"/>
            </a:pPr>
            <a:r>
              <a:rPr lang="es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Incluso para períodos de tiempo cortos (&lt; 10 segundos), los participantes consideran que pueden tomar medidas.</a:t>
            </a:r>
            <a:endParaRPr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marR="38100" lvl="0" indent="-3175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Char char="➢"/>
            </a:pPr>
            <a:r>
              <a:rPr lang="es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MMI &gt;IV es el umbral de alerta preferible </a:t>
            </a:r>
            <a:r>
              <a:rPr lang="es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(EEW a partir de </a:t>
            </a:r>
            <a:r>
              <a:rPr lang="es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un </a:t>
            </a:r>
            <a:r>
              <a:rPr lang="es" b="0" i="0" u="none" strike="noStrike" cap="non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ligero temblor).</a:t>
            </a:r>
            <a:endParaRPr b="0" i="0" u="none" strike="noStrike" cap="non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46"/>
          <p:cNvPicPr preferRelativeResize="0"/>
          <p:nvPr/>
        </p:nvPicPr>
        <p:blipFill rotWithShape="1">
          <a:blip r:embed="rId3">
            <a:alphaModFix/>
          </a:blip>
          <a:srcRect l="6297" t="33973" r="51889" b="11009"/>
          <a:stretch/>
        </p:blipFill>
        <p:spPr>
          <a:xfrm>
            <a:off x="6400848" y="1505074"/>
            <a:ext cx="1942000" cy="13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1749" y="2697411"/>
            <a:ext cx="1590525" cy="3533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06" name="Google Shape;506;p46"/>
          <p:cNvGrpSpPr/>
          <p:nvPr/>
        </p:nvGrpSpPr>
        <p:grpSpPr>
          <a:xfrm>
            <a:off x="5580645" y="611685"/>
            <a:ext cx="3582407" cy="926117"/>
            <a:chOff x="8445083" y="4303206"/>
            <a:chExt cx="1859734" cy="480750"/>
          </a:xfrm>
        </p:grpSpPr>
        <p:pic>
          <p:nvPicPr>
            <p:cNvPr id="507" name="Google Shape;507;p4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45083" y="4303206"/>
              <a:ext cx="1859734" cy="48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p46"/>
            <p:cNvSpPr txBox="1"/>
            <p:nvPr/>
          </p:nvSpPr>
          <p:spPr>
            <a:xfrm>
              <a:off x="8450691" y="4436865"/>
              <a:ext cx="1781100" cy="2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FFFFFF"/>
                  </a:solidFill>
                  <a:highlight>
                    <a:srgbClr val="ED0000"/>
                  </a:highlight>
                  <a:latin typeface="Verdana"/>
                  <a:ea typeface="Verdana"/>
                  <a:cs typeface="Verdana"/>
                  <a:sym typeface="Verdana"/>
                </a:rPr>
                <a:t>       Earthquake!</a:t>
              </a:r>
              <a:r>
                <a:rPr lang="en-US" sz="1500" b="1" i="0" u="none" strike="noStrike" cap="none">
                  <a:solidFill>
                    <a:srgbClr val="FF0000"/>
                  </a:solidFill>
                  <a:highlight>
                    <a:srgbClr val="ED0000"/>
                  </a:highlight>
                  <a:latin typeface="Verdana"/>
                  <a:ea typeface="Verdana"/>
                  <a:cs typeface="Verdana"/>
                  <a:sym typeface="Verdana"/>
                </a:rPr>
                <a:t>__</a:t>
              </a:r>
              <a:r>
                <a:rPr lang="en-US" sz="1500" b="1" i="0" u="none" strike="noStrike" cap="none">
                  <a:solidFill>
                    <a:srgbClr val="FFFFFF"/>
                  </a:solidFill>
                  <a:highlight>
                    <a:srgbClr val="ED0000"/>
                  </a:highlight>
                  <a:latin typeface="Verdana"/>
                  <a:ea typeface="Verdana"/>
                  <a:cs typeface="Verdana"/>
                  <a:sym typeface="Verdana"/>
                </a:rPr>
                <a:t>  </a:t>
              </a:r>
              <a:endParaRPr sz="1500" b="1" i="0" u="none" strike="noStrike" cap="none">
                <a:solidFill>
                  <a:srgbClr val="FFFFFF"/>
                </a:solidFill>
                <a:highlight>
                  <a:srgbClr val="ED0000"/>
                </a:highlight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0" name="Google Shape;509;p46"/>
          <p:cNvSpPr txBox="1">
            <a:spLocks/>
          </p:cNvSpPr>
          <p:nvPr/>
        </p:nvSpPr>
        <p:spPr>
          <a:xfrm>
            <a:off x="157274" y="325569"/>
            <a:ext cx="8546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66666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s-ES" dirty="0" smtClean="0"/>
              <a:t>Difusión: Cómo hacer llegar alertas al público</a:t>
            </a:r>
            <a:endParaRPr lang="es-ES" b="1" i="1" dirty="0"/>
          </a:p>
        </p:txBody>
      </p:sp>
      <p:sp>
        <p:nvSpPr>
          <p:cNvPr id="15" name="Google Shape;503;p46"/>
          <p:cNvSpPr txBox="1"/>
          <p:nvPr/>
        </p:nvSpPr>
        <p:spPr>
          <a:xfrm>
            <a:off x="377408" y="1848134"/>
            <a:ext cx="5794793" cy="347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91475" rIns="91475" bIns="914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esfuerzos principales:</a:t>
            </a:r>
            <a:endParaRPr b="1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❖"/>
            </a:pPr>
            <a:r>
              <a:rPr lang="es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Televisión digital (EWBS)</a:t>
            </a:r>
            <a:endParaRPr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➢"/>
            </a:pPr>
            <a:r>
              <a:rPr lang="es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Monitoreo en colaboración con Japón (JTEC)</a:t>
            </a:r>
            <a:endParaRPr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➢"/>
            </a:pPr>
            <a:r>
              <a:rPr lang="es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Nicaragua: actualmente enviando mensajes a más de 30 sitios</a:t>
            </a:r>
            <a:endParaRPr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➢"/>
            </a:pPr>
            <a:r>
              <a:rPr lang="es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Costa Rica, El Salvador: prueba/monitoreo continuo</a:t>
            </a:r>
            <a:endParaRPr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❖"/>
            </a:pPr>
            <a:r>
              <a:rPr lang="es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Sirenas en Guatemala: desarrollo de software para sistema de sirenas en Ciudad de Guatemala</a:t>
            </a:r>
            <a:endParaRPr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2385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Verdana"/>
              <a:buChar char="❖"/>
            </a:pPr>
            <a:r>
              <a:rPr lang="es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Mensajería móvil : desarrollo de una aplicación móvil usando google firebase</a:t>
            </a:r>
            <a:endParaRPr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itle">
  <a:themeElements>
    <a:clrScheme name="SED">
      <a:dk1>
        <a:srgbClr val="000000"/>
      </a:dk1>
      <a:lt1>
        <a:srgbClr val="FFFFFF"/>
      </a:lt1>
      <a:dk2>
        <a:srgbClr val="0077BB"/>
      </a:dk2>
      <a:lt2>
        <a:srgbClr val="F3F3F4"/>
      </a:lt2>
      <a:accent1>
        <a:srgbClr val="0077BB"/>
      </a:accent1>
      <a:accent2>
        <a:srgbClr val="E2001A"/>
      </a:accent2>
      <a:accent3>
        <a:srgbClr val="000000"/>
      </a:accent3>
      <a:accent4>
        <a:srgbClr val="0077BB"/>
      </a:accent4>
      <a:accent5>
        <a:srgbClr val="E2001A"/>
      </a:accent5>
      <a:accent6>
        <a:srgbClr val="000000"/>
      </a:accent6>
      <a:hlink>
        <a:srgbClr val="0077BB"/>
      </a:hlink>
      <a:folHlink>
        <a:srgbClr val="0077B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875</Words>
  <Application>Microsoft Office PowerPoint</Application>
  <PresentationFormat>Personalizado</PresentationFormat>
  <Paragraphs>170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EB Garamond</vt:lpstr>
      <vt:lpstr>Verdana</vt:lpstr>
      <vt:lpstr>Calibri</vt:lpstr>
      <vt:lpstr>Presentation Title</vt:lpstr>
      <vt:lpstr>Presentación de PowerPoint</vt:lpstr>
      <vt:lpstr> Principios de EEW</vt:lpstr>
      <vt:lpstr>Cronología de ATTAC - EEW en América Central</vt:lpstr>
      <vt:lpstr>Presentación de PowerPoint</vt:lpstr>
      <vt:lpstr>Mapa de la Red - Estaciones de EEW actualmente listas </vt:lpstr>
      <vt:lpstr>Rendimiento - velocidad</vt:lpstr>
      <vt:lpstr>Presentación de PowerPoint</vt:lpstr>
      <vt:lpstr>Presentación de PowerPoint</vt:lpstr>
      <vt:lpstr>Presentación de PowerPoint</vt:lpstr>
      <vt:lpstr>Enfoque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 Griselda Marroquin Parada</dc:creator>
  <cp:lastModifiedBy>Marta Griselda Marroquin Parada</cp:lastModifiedBy>
  <cp:revision>28</cp:revision>
  <dcterms:modified xsi:type="dcterms:W3CDTF">2023-04-21T20:30:51Z</dcterms:modified>
</cp:coreProperties>
</file>