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2" roundtripDataSignature="AMtx7migb4uxAWfSRoHw70Cw7kIZurou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C6BEA9-4601-4721-BBF9-69C80A94BF91}">
  <a:tblStyle styleId="{2DC6BEA9-4601-4721-BBF9-69C80A94BF91}" styleName="Table_0">
    <a:wholeTbl>
      <a:tcTxStyle b="off" i="off">
        <a:font>
          <a:latin typeface="Trebuchet MS"/>
          <a:ea typeface="Trebuchet MS"/>
          <a:cs typeface="Trebuchet M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EE7"/>
          </a:solidFill>
        </a:fill>
      </a:tcStyle>
    </a:wholeTbl>
    <a:band1H>
      <a:tcTxStyle b="off" i="off"/>
      <a:tcStyle>
        <a:tcBdr/>
        <a:fill>
          <a:solidFill>
            <a:srgbClr val="F9DCCA"/>
          </a:solidFill>
        </a:fill>
      </a:tcStyle>
    </a:band1H>
    <a:band2H>
      <a:tcTxStyle b="off" i="off"/>
      <a:tcStyle>
        <a:tcBdr/>
      </a:tcStyle>
    </a:band2H>
    <a:band1V>
      <a:tcTxStyle b="off" i="off"/>
      <a:tcStyle>
        <a:tcBdr/>
        <a:fill>
          <a:solidFill>
            <a:srgbClr val="F9DCCA"/>
          </a:solidFill>
        </a:fill>
      </a:tcStyle>
    </a:band1V>
    <a:band2V>
      <a:tcTxStyle b="off" i="off"/>
      <a:tcStyle>
        <a:tcBdr/>
      </a:tcStyle>
    </a:band2V>
    <a:lastCol>
      <a:tcTxStyle b="on" i="off">
        <a:font>
          <a:latin typeface="Trebuchet MS"/>
          <a:ea typeface="Trebuchet MS"/>
          <a:cs typeface="Trebuchet MS"/>
        </a:font>
        <a:schemeClr val="lt1"/>
      </a:tcTxStyle>
      <a:tcStyle>
        <a:tcBdr/>
        <a:fill>
          <a:solidFill>
            <a:schemeClr val="accent1"/>
          </a:solidFill>
        </a:fill>
      </a:tcStyle>
    </a:lastCol>
    <a:firstCol>
      <a:tcTxStyle b="on" i="off">
        <a:font>
          <a:latin typeface="Trebuchet MS"/>
          <a:ea typeface="Trebuchet MS"/>
          <a:cs typeface="Trebuchet MS"/>
        </a:font>
        <a:schemeClr val="lt1"/>
      </a:tcTxStyle>
      <a:tcStyle>
        <a:tcBdr/>
        <a:fill>
          <a:solidFill>
            <a:schemeClr val="accent1"/>
          </a:solidFill>
        </a:fill>
      </a:tcStyle>
    </a:firstCol>
    <a:lastRow>
      <a:tcTxStyle b="on" i="off">
        <a:font>
          <a:latin typeface="Trebuchet MS"/>
          <a:ea typeface="Trebuchet MS"/>
          <a:cs typeface="Trebuchet M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Trebuchet MS"/>
          <a:ea typeface="Trebuchet MS"/>
          <a:cs typeface="Trebuchet M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0" name="Google Shape;20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6" name="Google Shape;286;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4" name="Google Shape;29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0" name="Google Shape;30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6" name="Google Shape;30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2" name="Google Shape;31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4" name="Google Shape;32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0" name="Google Shape;330;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2" name="Google Shape;212;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5" name="Google Shape;225;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1" name="Google Shape;23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7" name="Google Shape;237;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3" name="Google Shape;2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1" name="Google Shape;25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3" name="Google Shape;27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pic>
        <p:nvPicPr>
          <p:cNvPr id="13" name="Google Shape;13;p18" descr="HD-ShadowLong.png"/>
          <p:cNvPicPr preferRelativeResize="0"/>
          <p:nvPr/>
        </p:nvPicPr>
        <p:blipFill rotWithShape="1">
          <a:blip r:embed="rId2">
            <a:alphaModFix/>
          </a:blip>
          <a:srcRect/>
          <a:stretch/>
        </p:blipFill>
        <p:spPr>
          <a:xfrm>
            <a:off x="1" y="4242851"/>
            <a:ext cx="8968084" cy="275942"/>
          </a:xfrm>
          <a:prstGeom prst="rect">
            <a:avLst/>
          </a:prstGeom>
          <a:noFill/>
          <a:ln>
            <a:noFill/>
          </a:ln>
        </p:spPr>
      </p:pic>
      <p:pic>
        <p:nvPicPr>
          <p:cNvPr id="14" name="Google Shape;14;p18" descr="HD-ShadowShort.png"/>
          <p:cNvPicPr preferRelativeResize="0"/>
          <p:nvPr/>
        </p:nvPicPr>
        <p:blipFill rotWithShape="1">
          <a:blip r:embed="rId3">
            <a:alphaModFix/>
          </a:blip>
          <a:srcRect/>
          <a:stretch/>
        </p:blipFill>
        <p:spPr>
          <a:xfrm>
            <a:off x="9111716" y="4243845"/>
            <a:ext cx="3077108" cy="276940"/>
          </a:xfrm>
          <a:prstGeom prst="rect">
            <a:avLst/>
          </a:prstGeom>
          <a:noFill/>
          <a:ln>
            <a:noFill/>
          </a:ln>
        </p:spPr>
      </p:pic>
      <p:sp>
        <p:nvSpPr>
          <p:cNvPr id="15" name="Google Shape;15;p18"/>
          <p:cNvSpPr/>
          <p:nvPr/>
        </p:nvSpPr>
        <p:spPr>
          <a:xfrm>
            <a:off x="0" y="2590078"/>
            <a:ext cx="8968085" cy="1660332"/>
          </a:xfrm>
          <a:prstGeom prst="rect">
            <a:avLst/>
          </a:prstGeom>
          <a:solidFill>
            <a:srgbClr val="2626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8"/>
          <p:cNvSpPr/>
          <p:nvPr/>
        </p:nvSpPr>
        <p:spPr>
          <a:xfrm>
            <a:off x="9111715" y="2590078"/>
            <a:ext cx="3077109" cy="1660332"/>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18"/>
          <p:cNvSpPr txBox="1">
            <a:spLocks noGrp="1"/>
          </p:cNvSpPr>
          <p:nvPr>
            <p:ph type="ctrTitle"/>
          </p:nvPr>
        </p:nvSpPr>
        <p:spPr>
          <a:xfrm>
            <a:off x="680322" y="2733709"/>
            <a:ext cx="8144134" cy="1373070"/>
          </a:xfrm>
          <a:prstGeom prst="rect">
            <a:avLst/>
          </a:prstGeom>
          <a:noFill/>
          <a:ln>
            <a:noFill/>
          </a:ln>
        </p:spPr>
        <p:txBody>
          <a:bodyPr spcFirstLastPara="1" wrap="square" lIns="91425" tIns="45700" rIns="91425" bIns="45700" anchor="b" anchorCtr="0">
            <a:noAutofit/>
          </a:bodyPr>
          <a:lstStyle>
            <a:lvl1pPr lvl="0" algn="r">
              <a:lnSpc>
                <a:spcPct val="90000"/>
              </a:lnSpc>
              <a:spcBef>
                <a:spcPts val="0"/>
              </a:spcBef>
              <a:spcAft>
                <a:spcPts val="0"/>
              </a:spcAft>
              <a:buClr>
                <a:schemeClr val="lt1"/>
              </a:buClr>
              <a:buSzPts val="5400"/>
              <a:buFont typeface="Trebuchet MS"/>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8"/>
          <p:cNvSpPr txBox="1">
            <a:spLocks noGrp="1"/>
          </p:cNvSpPr>
          <p:nvPr>
            <p:ph type="subTitle" idx="1"/>
          </p:nvPr>
        </p:nvSpPr>
        <p:spPr>
          <a:xfrm>
            <a:off x="680322" y="4394039"/>
            <a:ext cx="8144134" cy="1117687"/>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Clr>
                <a:schemeClr val="lt1"/>
              </a:buClr>
              <a:buSzPts val="2000"/>
              <a:buNone/>
              <a:defRPr sz="20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9" name="Google Shape;19;p18"/>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8"/>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8"/>
          <p:cNvSpPr txBox="1">
            <a:spLocks noGrp="1"/>
          </p:cNvSpPr>
          <p:nvPr>
            <p:ph type="sldNum" idx="12"/>
          </p:nvPr>
        </p:nvSpPr>
        <p:spPr>
          <a:xfrm>
            <a:off x="9255346" y="2750337"/>
            <a:ext cx="1171888" cy="135644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1pPr>
            <a:lvl2pPr marL="0" marR="0" lvl="1"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2pPr>
            <a:lvl3pPr marL="0" marR="0" lvl="2"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3pPr>
            <a:lvl4pPr marL="0" marR="0" lvl="3"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4pPr>
            <a:lvl5pPr marL="0" marR="0" lvl="4"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5pPr>
            <a:lvl6pPr marL="0" marR="0" lvl="5"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6pPr>
            <a:lvl7pPr marL="0" marR="0" lvl="6"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7pPr>
            <a:lvl8pPr marL="0" marR="0" lvl="7"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8pPr>
            <a:lvl9pPr marL="0" marR="0" lvl="8"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5"/>
        <p:cNvGrpSpPr/>
        <p:nvPr/>
      </p:nvGrpSpPr>
      <p:grpSpPr>
        <a:xfrm>
          <a:off x="0" y="0"/>
          <a:ext cx="0" cy="0"/>
          <a:chOff x="0" y="0"/>
          <a:chExt cx="0" cy="0"/>
        </a:xfrm>
      </p:grpSpPr>
      <p:pic>
        <p:nvPicPr>
          <p:cNvPr id="106" name="Google Shape;106;p27"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107" name="Google Shape;107;p27"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108" name="Google Shape;108;p27"/>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27"/>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27"/>
          <p:cNvSpPr txBox="1">
            <a:spLocks noGrp="1"/>
          </p:cNvSpPr>
          <p:nvPr>
            <p:ph type="title"/>
          </p:nvPr>
        </p:nvSpPr>
        <p:spPr>
          <a:xfrm>
            <a:off x="680323" y="753228"/>
            <a:ext cx="9613857"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Trebuchet MS"/>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27"/>
          <p:cNvSpPr>
            <a:spLocks noGrp="1"/>
          </p:cNvSpPr>
          <p:nvPr>
            <p:ph type="pic" idx="2"/>
          </p:nvPr>
        </p:nvSpPr>
        <p:spPr>
          <a:xfrm>
            <a:off x="4868333" y="2336874"/>
            <a:ext cx="5425849" cy="3599312"/>
          </a:xfrm>
          <a:prstGeom prst="rect">
            <a:avLst/>
          </a:prstGeom>
          <a:noFill/>
          <a:ln>
            <a:noFill/>
          </a:ln>
          <a:effectLst>
            <a:outerShdw blurRad="76200" dist="63500" dir="5040000" algn="tl" rotWithShape="0">
              <a:srgbClr val="000000">
                <a:alpha val="40392"/>
              </a:srgbClr>
            </a:outerShdw>
          </a:effectLst>
        </p:spPr>
      </p:sp>
      <p:sp>
        <p:nvSpPr>
          <p:cNvPr id="112" name="Google Shape;112;p27"/>
          <p:cNvSpPr txBox="1">
            <a:spLocks noGrp="1"/>
          </p:cNvSpPr>
          <p:nvPr>
            <p:ph type="body" idx="1"/>
          </p:nvPr>
        </p:nvSpPr>
        <p:spPr>
          <a:xfrm>
            <a:off x="680323" y="2336873"/>
            <a:ext cx="3876256" cy="359931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13" name="Google Shape;113;p27"/>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27"/>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7"/>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1pPr>
            <a:lvl2pPr marL="0" marR="0" lvl="1"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2pPr>
            <a:lvl3pPr marL="0" marR="0" lvl="2"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3pPr>
            <a:lvl4pPr marL="0" marR="0" lvl="3"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4pPr>
            <a:lvl5pPr marL="0" marR="0" lvl="4"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5pPr>
            <a:lvl6pPr marL="0" marR="0" lvl="5"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6pPr>
            <a:lvl7pPr marL="0" marR="0" lvl="6"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7pPr>
            <a:lvl8pPr marL="0" marR="0" lvl="7"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8pPr>
            <a:lvl9pPr marL="0" marR="0" lvl="8"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16"/>
        <p:cNvGrpSpPr/>
        <p:nvPr/>
      </p:nvGrpSpPr>
      <p:grpSpPr>
        <a:xfrm>
          <a:off x="0" y="0"/>
          <a:ext cx="0" cy="0"/>
          <a:chOff x="0" y="0"/>
          <a:chExt cx="0" cy="0"/>
        </a:xfrm>
      </p:grpSpPr>
      <p:pic>
        <p:nvPicPr>
          <p:cNvPr id="117" name="Google Shape;117;p28"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18" name="Google Shape;118;p28"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19" name="Google Shape;119;p28"/>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28"/>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28"/>
          <p:cNvSpPr txBox="1">
            <a:spLocks noGrp="1"/>
          </p:cNvSpPr>
          <p:nvPr>
            <p:ph type="title"/>
          </p:nvPr>
        </p:nvSpPr>
        <p:spPr>
          <a:xfrm>
            <a:off x="680322" y="4711616"/>
            <a:ext cx="9613859" cy="4530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Trebuchet MS"/>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28"/>
          <p:cNvSpPr>
            <a:spLocks noGrp="1"/>
          </p:cNvSpPr>
          <p:nvPr>
            <p:ph type="pic" idx="2"/>
          </p:nvPr>
        </p:nvSpPr>
        <p:spPr>
          <a:xfrm>
            <a:off x="680322" y="609597"/>
            <a:ext cx="9613859" cy="3589575"/>
          </a:xfrm>
          <a:prstGeom prst="rect">
            <a:avLst/>
          </a:prstGeom>
          <a:noFill/>
          <a:ln>
            <a:noFill/>
          </a:ln>
          <a:effectLst>
            <a:outerShdw blurRad="76200" dist="63500" dir="5040000" algn="tl" rotWithShape="0">
              <a:srgbClr val="000000">
                <a:alpha val="40392"/>
              </a:srgbClr>
            </a:outerShdw>
          </a:effectLst>
        </p:spPr>
      </p:sp>
      <p:sp>
        <p:nvSpPr>
          <p:cNvPr id="123" name="Google Shape;123;p28"/>
          <p:cNvSpPr txBox="1">
            <a:spLocks noGrp="1"/>
          </p:cNvSpPr>
          <p:nvPr>
            <p:ph type="body" idx="1"/>
          </p:nvPr>
        </p:nvSpPr>
        <p:spPr>
          <a:xfrm>
            <a:off x="680319" y="5169583"/>
            <a:ext cx="9613862" cy="6229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24" name="Google Shape;124;p28"/>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28"/>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28"/>
          <p:cNvSpPr txBox="1">
            <a:spLocks noGrp="1"/>
          </p:cNvSpPr>
          <p:nvPr>
            <p:ph type="sldNum" idx="12"/>
          </p:nvPr>
        </p:nvSpPr>
        <p:spPr>
          <a:xfrm>
            <a:off x="10729455" y="4711309"/>
            <a:ext cx="1154151" cy="109078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1pPr>
            <a:lvl2pPr marL="0" marR="0" lvl="1"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2pPr>
            <a:lvl3pPr marL="0" marR="0" lvl="2"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3pPr>
            <a:lvl4pPr marL="0" marR="0" lvl="3"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4pPr>
            <a:lvl5pPr marL="0" marR="0" lvl="4"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5pPr>
            <a:lvl6pPr marL="0" marR="0" lvl="5"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6pPr>
            <a:lvl7pPr marL="0" marR="0" lvl="6"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7pPr>
            <a:lvl8pPr marL="0" marR="0" lvl="7"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8pPr>
            <a:lvl9pPr marL="0" marR="0" lvl="8"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27"/>
        <p:cNvGrpSpPr/>
        <p:nvPr/>
      </p:nvGrpSpPr>
      <p:grpSpPr>
        <a:xfrm>
          <a:off x="0" y="0"/>
          <a:ext cx="0" cy="0"/>
          <a:chOff x="0" y="0"/>
          <a:chExt cx="0" cy="0"/>
        </a:xfrm>
      </p:grpSpPr>
      <p:pic>
        <p:nvPicPr>
          <p:cNvPr id="128" name="Google Shape;128;p29"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29" name="Google Shape;129;p29"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30" name="Google Shape;130;p29"/>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29"/>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29"/>
          <p:cNvSpPr txBox="1">
            <a:spLocks noGrp="1"/>
          </p:cNvSpPr>
          <p:nvPr>
            <p:ph type="title"/>
          </p:nvPr>
        </p:nvSpPr>
        <p:spPr>
          <a:xfrm>
            <a:off x="680322" y="609597"/>
            <a:ext cx="9613858" cy="35927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Trebuchet M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29"/>
          <p:cNvSpPr txBox="1">
            <a:spLocks noGrp="1"/>
          </p:cNvSpPr>
          <p:nvPr>
            <p:ph type="body" idx="1"/>
          </p:nvPr>
        </p:nvSpPr>
        <p:spPr>
          <a:xfrm>
            <a:off x="680322" y="4711615"/>
            <a:ext cx="9613859" cy="109078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34" name="Google Shape;134;p29"/>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29"/>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29"/>
          <p:cNvSpPr txBox="1">
            <a:spLocks noGrp="1"/>
          </p:cNvSpPr>
          <p:nvPr>
            <p:ph type="sldNum" idx="12"/>
          </p:nvPr>
        </p:nvSpPr>
        <p:spPr>
          <a:xfrm>
            <a:off x="10729455" y="4711615"/>
            <a:ext cx="1154151" cy="109078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1pPr>
            <a:lvl2pPr marL="0" marR="0" lvl="1"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2pPr>
            <a:lvl3pPr marL="0" marR="0" lvl="2"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3pPr>
            <a:lvl4pPr marL="0" marR="0" lvl="3"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4pPr>
            <a:lvl5pPr marL="0" marR="0" lvl="4"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5pPr>
            <a:lvl6pPr marL="0" marR="0" lvl="5"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6pPr>
            <a:lvl7pPr marL="0" marR="0" lvl="6"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7pPr>
            <a:lvl8pPr marL="0" marR="0" lvl="7"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8pPr>
            <a:lvl9pPr marL="0" marR="0" lvl="8"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37"/>
        <p:cNvGrpSpPr/>
        <p:nvPr/>
      </p:nvGrpSpPr>
      <p:grpSpPr>
        <a:xfrm>
          <a:off x="0" y="0"/>
          <a:ext cx="0" cy="0"/>
          <a:chOff x="0" y="0"/>
          <a:chExt cx="0" cy="0"/>
        </a:xfrm>
      </p:grpSpPr>
      <p:pic>
        <p:nvPicPr>
          <p:cNvPr id="138" name="Google Shape;138;p30"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39" name="Google Shape;139;p30"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40" name="Google Shape;140;p30"/>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30"/>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30"/>
          <p:cNvSpPr txBox="1">
            <a:spLocks noGrp="1"/>
          </p:cNvSpPr>
          <p:nvPr>
            <p:ph type="title"/>
          </p:nvPr>
        </p:nvSpPr>
        <p:spPr>
          <a:xfrm>
            <a:off x="680319" y="4711615"/>
            <a:ext cx="9613862" cy="5885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rebuchet M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30"/>
          <p:cNvSpPr txBox="1">
            <a:spLocks noGrp="1"/>
          </p:cNvSpPr>
          <p:nvPr>
            <p:ph type="body" idx="1"/>
          </p:nvPr>
        </p:nvSpPr>
        <p:spPr>
          <a:xfrm>
            <a:off x="680320" y="5300149"/>
            <a:ext cx="9613862" cy="50225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44" name="Google Shape;144;p30"/>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30"/>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30"/>
          <p:cNvSpPr txBox="1">
            <a:spLocks noGrp="1"/>
          </p:cNvSpPr>
          <p:nvPr>
            <p:ph type="sldNum" idx="12"/>
          </p:nvPr>
        </p:nvSpPr>
        <p:spPr>
          <a:xfrm>
            <a:off x="10729455" y="4709925"/>
            <a:ext cx="1154151" cy="109078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1pPr>
            <a:lvl2pPr marL="0" marR="0" lvl="1"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2pPr>
            <a:lvl3pPr marL="0" marR="0" lvl="2"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3pPr>
            <a:lvl4pPr marL="0" marR="0" lvl="3"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4pPr>
            <a:lvl5pPr marL="0" marR="0" lvl="4"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5pPr>
            <a:lvl6pPr marL="0" marR="0" lvl="5"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6pPr>
            <a:lvl7pPr marL="0" marR="0" lvl="6"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7pPr>
            <a:lvl8pPr marL="0" marR="0" lvl="7"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8pPr>
            <a:lvl9pPr marL="0" marR="0" lvl="8"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47"/>
        <p:cNvGrpSpPr/>
        <p:nvPr/>
      </p:nvGrpSpPr>
      <p:grpSpPr>
        <a:xfrm>
          <a:off x="0" y="0"/>
          <a:ext cx="0" cy="0"/>
          <a:chOff x="0" y="0"/>
          <a:chExt cx="0" cy="0"/>
        </a:xfrm>
      </p:grpSpPr>
      <p:pic>
        <p:nvPicPr>
          <p:cNvPr id="148" name="Google Shape;148;p31"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149" name="Google Shape;149;p31"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150" name="Google Shape;150;p31"/>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31"/>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31"/>
          <p:cNvSpPr txBox="1">
            <a:spLocks noGrp="1"/>
          </p:cNvSpPr>
          <p:nvPr>
            <p:ph type="title"/>
          </p:nvPr>
        </p:nvSpPr>
        <p:spPr>
          <a:xfrm>
            <a:off x="669222" y="753228"/>
            <a:ext cx="9624960"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31"/>
          <p:cNvSpPr txBox="1">
            <a:spLocks noGrp="1"/>
          </p:cNvSpPr>
          <p:nvPr>
            <p:ph type="body" idx="1"/>
          </p:nvPr>
        </p:nvSpPr>
        <p:spPr>
          <a:xfrm>
            <a:off x="660946" y="2336873"/>
            <a:ext cx="3070034"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54" name="Google Shape;154;p31"/>
          <p:cNvSpPr txBox="1">
            <a:spLocks noGrp="1"/>
          </p:cNvSpPr>
          <p:nvPr>
            <p:ph type="body" idx="2"/>
          </p:nvPr>
        </p:nvSpPr>
        <p:spPr>
          <a:xfrm>
            <a:off x="680322" y="3022673"/>
            <a:ext cx="3049702" cy="29135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55" name="Google Shape;155;p31"/>
          <p:cNvSpPr txBox="1">
            <a:spLocks noGrp="1"/>
          </p:cNvSpPr>
          <p:nvPr>
            <p:ph type="body" idx="3"/>
          </p:nvPr>
        </p:nvSpPr>
        <p:spPr>
          <a:xfrm>
            <a:off x="3956025" y="2336873"/>
            <a:ext cx="3063240"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56" name="Google Shape;156;p31"/>
          <p:cNvSpPr txBox="1">
            <a:spLocks noGrp="1"/>
          </p:cNvSpPr>
          <p:nvPr>
            <p:ph type="body" idx="4"/>
          </p:nvPr>
        </p:nvSpPr>
        <p:spPr>
          <a:xfrm>
            <a:off x="3945470" y="3022673"/>
            <a:ext cx="3063240" cy="29135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57" name="Google Shape;157;p31"/>
          <p:cNvSpPr txBox="1">
            <a:spLocks noGrp="1"/>
          </p:cNvSpPr>
          <p:nvPr>
            <p:ph type="body" idx="5"/>
          </p:nvPr>
        </p:nvSpPr>
        <p:spPr>
          <a:xfrm>
            <a:off x="7224156" y="2336873"/>
            <a:ext cx="3070025"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58" name="Google Shape;158;p31"/>
          <p:cNvSpPr txBox="1">
            <a:spLocks noGrp="1"/>
          </p:cNvSpPr>
          <p:nvPr>
            <p:ph type="body" idx="6"/>
          </p:nvPr>
        </p:nvSpPr>
        <p:spPr>
          <a:xfrm>
            <a:off x="7224156" y="3022673"/>
            <a:ext cx="3070025" cy="29135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59" name="Google Shape;159;p31"/>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31"/>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31"/>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1pPr>
            <a:lvl2pPr marL="0" marR="0" lvl="1"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2pPr>
            <a:lvl3pPr marL="0" marR="0" lvl="2"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3pPr>
            <a:lvl4pPr marL="0" marR="0" lvl="3"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4pPr>
            <a:lvl5pPr marL="0" marR="0" lvl="4"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5pPr>
            <a:lvl6pPr marL="0" marR="0" lvl="5"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6pPr>
            <a:lvl7pPr marL="0" marR="0" lvl="6"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7pPr>
            <a:lvl8pPr marL="0" marR="0" lvl="7"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8pPr>
            <a:lvl9pPr marL="0" marR="0" lvl="8"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62"/>
        <p:cNvGrpSpPr/>
        <p:nvPr/>
      </p:nvGrpSpPr>
      <p:grpSpPr>
        <a:xfrm>
          <a:off x="0" y="0"/>
          <a:ext cx="0" cy="0"/>
          <a:chOff x="0" y="0"/>
          <a:chExt cx="0" cy="0"/>
        </a:xfrm>
      </p:grpSpPr>
      <p:pic>
        <p:nvPicPr>
          <p:cNvPr id="163" name="Google Shape;163;p32"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164" name="Google Shape;164;p32"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165" name="Google Shape;165;p32"/>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32"/>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32"/>
          <p:cNvSpPr txBox="1">
            <a:spLocks noGrp="1"/>
          </p:cNvSpPr>
          <p:nvPr>
            <p:ph type="title"/>
          </p:nvPr>
        </p:nvSpPr>
        <p:spPr>
          <a:xfrm>
            <a:off x="680322" y="753228"/>
            <a:ext cx="9613860"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32"/>
          <p:cNvSpPr txBox="1">
            <a:spLocks noGrp="1"/>
          </p:cNvSpPr>
          <p:nvPr>
            <p:ph type="body" idx="1"/>
          </p:nvPr>
        </p:nvSpPr>
        <p:spPr>
          <a:xfrm>
            <a:off x="680318" y="4297503"/>
            <a:ext cx="3049705"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69" name="Google Shape;169;p32"/>
          <p:cNvSpPr>
            <a:spLocks noGrp="1"/>
          </p:cNvSpPr>
          <p:nvPr>
            <p:ph type="pic" idx="2"/>
          </p:nvPr>
        </p:nvSpPr>
        <p:spPr>
          <a:xfrm>
            <a:off x="680318" y="2336873"/>
            <a:ext cx="3049705" cy="1524000"/>
          </a:xfrm>
          <a:prstGeom prst="roundRect">
            <a:avLst>
              <a:gd name="adj" fmla="val 0"/>
            </a:avLst>
          </a:prstGeom>
          <a:noFill/>
          <a:ln>
            <a:noFill/>
          </a:ln>
          <a:effectLst>
            <a:outerShdw blurRad="50800" dist="50800" dir="5400000" algn="tl" rotWithShape="0">
              <a:srgbClr val="000000">
                <a:alpha val="42352"/>
              </a:srgbClr>
            </a:outerShdw>
          </a:effectLst>
        </p:spPr>
      </p:sp>
      <p:sp>
        <p:nvSpPr>
          <p:cNvPr id="170" name="Google Shape;170;p32"/>
          <p:cNvSpPr txBox="1">
            <a:spLocks noGrp="1"/>
          </p:cNvSpPr>
          <p:nvPr>
            <p:ph type="body" idx="3"/>
          </p:nvPr>
        </p:nvSpPr>
        <p:spPr>
          <a:xfrm>
            <a:off x="680318" y="4873765"/>
            <a:ext cx="3049705" cy="10624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71" name="Google Shape;171;p32"/>
          <p:cNvSpPr txBox="1">
            <a:spLocks noGrp="1"/>
          </p:cNvSpPr>
          <p:nvPr>
            <p:ph type="body" idx="4"/>
          </p:nvPr>
        </p:nvSpPr>
        <p:spPr>
          <a:xfrm>
            <a:off x="3945471" y="4297503"/>
            <a:ext cx="3063240"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72" name="Google Shape;172;p32"/>
          <p:cNvSpPr>
            <a:spLocks noGrp="1"/>
          </p:cNvSpPr>
          <p:nvPr>
            <p:ph type="pic" idx="5"/>
          </p:nvPr>
        </p:nvSpPr>
        <p:spPr>
          <a:xfrm>
            <a:off x="3945470" y="2336873"/>
            <a:ext cx="3063240" cy="1524000"/>
          </a:xfrm>
          <a:prstGeom prst="roundRect">
            <a:avLst>
              <a:gd name="adj" fmla="val 0"/>
            </a:avLst>
          </a:prstGeom>
          <a:noFill/>
          <a:ln>
            <a:noFill/>
          </a:ln>
          <a:effectLst>
            <a:outerShdw blurRad="50800" dist="50800" dir="5400000" algn="tl" rotWithShape="0">
              <a:srgbClr val="000000">
                <a:alpha val="42352"/>
              </a:srgbClr>
            </a:outerShdw>
          </a:effectLst>
        </p:spPr>
      </p:sp>
      <p:sp>
        <p:nvSpPr>
          <p:cNvPr id="173" name="Google Shape;173;p32"/>
          <p:cNvSpPr txBox="1">
            <a:spLocks noGrp="1"/>
          </p:cNvSpPr>
          <p:nvPr>
            <p:ph type="body" idx="6"/>
          </p:nvPr>
        </p:nvSpPr>
        <p:spPr>
          <a:xfrm>
            <a:off x="3944117" y="4873764"/>
            <a:ext cx="3067297" cy="10624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74" name="Google Shape;174;p32"/>
          <p:cNvSpPr txBox="1">
            <a:spLocks noGrp="1"/>
          </p:cNvSpPr>
          <p:nvPr>
            <p:ph type="body" idx="7"/>
          </p:nvPr>
        </p:nvSpPr>
        <p:spPr>
          <a:xfrm>
            <a:off x="7230678" y="4297503"/>
            <a:ext cx="3063505"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75" name="Google Shape;175;p32"/>
          <p:cNvSpPr>
            <a:spLocks noGrp="1"/>
          </p:cNvSpPr>
          <p:nvPr>
            <p:ph type="pic" idx="8"/>
          </p:nvPr>
        </p:nvSpPr>
        <p:spPr>
          <a:xfrm>
            <a:off x="7230677" y="2336873"/>
            <a:ext cx="3063505" cy="1524000"/>
          </a:xfrm>
          <a:prstGeom prst="roundRect">
            <a:avLst>
              <a:gd name="adj" fmla="val 0"/>
            </a:avLst>
          </a:prstGeom>
          <a:noFill/>
          <a:ln>
            <a:noFill/>
          </a:ln>
          <a:effectLst>
            <a:outerShdw blurRad="50800" dist="50800" dir="5400000" algn="tl" rotWithShape="0">
              <a:srgbClr val="000000">
                <a:alpha val="42352"/>
              </a:srgbClr>
            </a:outerShdw>
          </a:effectLst>
        </p:spPr>
      </p:sp>
      <p:sp>
        <p:nvSpPr>
          <p:cNvPr id="176" name="Google Shape;176;p32"/>
          <p:cNvSpPr txBox="1">
            <a:spLocks noGrp="1"/>
          </p:cNvSpPr>
          <p:nvPr>
            <p:ph type="body" idx="9"/>
          </p:nvPr>
        </p:nvSpPr>
        <p:spPr>
          <a:xfrm>
            <a:off x="7230553" y="4873762"/>
            <a:ext cx="3067563" cy="10624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77" name="Google Shape;177;p32"/>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32"/>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32"/>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1pPr>
            <a:lvl2pPr marL="0" marR="0" lvl="1"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2pPr>
            <a:lvl3pPr marL="0" marR="0" lvl="2"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3pPr>
            <a:lvl4pPr marL="0" marR="0" lvl="3"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4pPr>
            <a:lvl5pPr marL="0" marR="0" lvl="4"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5pPr>
            <a:lvl6pPr marL="0" marR="0" lvl="5"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6pPr>
            <a:lvl7pPr marL="0" marR="0" lvl="6"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7pPr>
            <a:lvl8pPr marL="0" marR="0" lvl="7"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8pPr>
            <a:lvl9pPr marL="0" marR="0" lvl="8"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0"/>
        <p:cNvGrpSpPr/>
        <p:nvPr/>
      </p:nvGrpSpPr>
      <p:grpSpPr>
        <a:xfrm>
          <a:off x="0" y="0"/>
          <a:ext cx="0" cy="0"/>
          <a:chOff x="0" y="0"/>
          <a:chExt cx="0" cy="0"/>
        </a:xfrm>
      </p:grpSpPr>
      <p:pic>
        <p:nvPicPr>
          <p:cNvPr id="181" name="Google Shape;181;p33"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182" name="Google Shape;182;p33"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183" name="Google Shape;183;p33"/>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33"/>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33"/>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33"/>
          <p:cNvSpPr txBox="1">
            <a:spLocks noGrp="1"/>
          </p:cNvSpPr>
          <p:nvPr>
            <p:ph type="body" idx="1"/>
          </p:nvPr>
        </p:nvSpPr>
        <p:spPr>
          <a:xfrm rot="5400000">
            <a:off x="3687594" y="-670400"/>
            <a:ext cx="3599316" cy="9613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87" name="Google Shape;187;p33"/>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33"/>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33"/>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1pPr>
            <a:lvl2pPr marL="0" marR="0" lvl="1"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2pPr>
            <a:lvl3pPr marL="0" marR="0" lvl="2"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3pPr>
            <a:lvl4pPr marL="0" marR="0" lvl="3"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4pPr>
            <a:lvl5pPr marL="0" marR="0" lvl="4"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5pPr>
            <a:lvl6pPr marL="0" marR="0" lvl="5"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6pPr>
            <a:lvl7pPr marL="0" marR="0" lvl="6"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7pPr>
            <a:lvl8pPr marL="0" marR="0" lvl="7"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8pPr>
            <a:lvl9pPr marL="0" marR="0" lvl="8"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0"/>
        <p:cNvGrpSpPr/>
        <p:nvPr/>
      </p:nvGrpSpPr>
      <p:grpSpPr>
        <a:xfrm>
          <a:off x="0" y="0"/>
          <a:ext cx="0" cy="0"/>
          <a:chOff x="0" y="0"/>
          <a:chExt cx="0" cy="0"/>
        </a:xfrm>
      </p:grpSpPr>
      <p:sp>
        <p:nvSpPr>
          <p:cNvPr id="191" name="Google Shape;191;p34"/>
          <p:cNvSpPr/>
          <p:nvPr/>
        </p:nvSpPr>
        <p:spPr>
          <a:xfrm rot="5400000">
            <a:off x="8116207" y="1869395"/>
            <a:ext cx="5106988" cy="1368198"/>
          </a:xfrm>
          <a:prstGeom prst="rect">
            <a:avLst/>
          </a:prstGeom>
          <a:solidFill>
            <a:srgbClr val="2626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34"/>
          <p:cNvSpPr/>
          <p:nvPr/>
        </p:nvSpPr>
        <p:spPr>
          <a:xfrm rot="5400000">
            <a:off x="9868202" y="5372403"/>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34"/>
          <p:cNvSpPr txBox="1">
            <a:spLocks noGrp="1"/>
          </p:cNvSpPr>
          <p:nvPr>
            <p:ph type="title"/>
          </p:nvPr>
        </p:nvSpPr>
        <p:spPr>
          <a:xfrm rot="5400000">
            <a:off x="8489252" y="2249576"/>
            <a:ext cx="4353760" cy="10738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34"/>
          <p:cNvSpPr txBox="1">
            <a:spLocks noGrp="1"/>
          </p:cNvSpPr>
          <p:nvPr>
            <p:ph type="body" idx="1"/>
          </p:nvPr>
        </p:nvSpPr>
        <p:spPr>
          <a:xfrm rot="5400000">
            <a:off x="2452030" y="-1162110"/>
            <a:ext cx="5326589" cy="88700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95" name="Google Shape;195;p34"/>
          <p:cNvSpPr txBox="1">
            <a:spLocks noGrp="1"/>
          </p:cNvSpPr>
          <p:nvPr>
            <p:ph type="dt" idx="10"/>
          </p:nvPr>
        </p:nvSpPr>
        <p:spPr>
          <a:xfrm>
            <a:off x="6807126" y="5936187"/>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34"/>
          <p:cNvSpPr txBox="1">
            <a:spLocks noGrp="1"/>
          </p:cNvSpPr>
          <p:nvPr>
            <p:ph type="ftr" idx="11"/>
          </p:nvPr>
        </p:nvSpPr>
        <p:spPr>
          <a:xfrm>
            <a:off x="680321" y="5936188"/>
            <a:ext cx="61268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34"/>
          <p:cNvSpPr txBox="1">
            <a:spLocks noGrp="1"/>
          </p:cNvSpPr>
          <p:nvPr>
            <p:ph type="sldNum" idx="12"/>
          </p:nvPr>
        </p:nvSpPr>
        <p:spPr>
          <a:xfrm>
            <a:off x="10097550" y="5398633"/>
            <a:ext cx="1154151" cy="1090789"/>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1pPr>
            <a:lvl2pPr marL="0" marR="0" lvl="1" indent="0" algn="ctr">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2pPr>
            <a:lvl3pPr marL="0" marR="0" lvl="2" indent="0" algn="ctr">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3pPr>
            <a:lvl4pPr marL="0" marR="0" lvl="3" indent="0" algn="ctr">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4pPr>
            <a:lvl5pPr marL="0" marR="0" lvl="4" indent="0" algn="ctr">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5pPr>
            <a:lvl6pPr marL="0" marR="0" lvl="5" indent="0" algn="ctr">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6pPr>
            <a:lvl7pPr marL="0" marR="0" lvl="6" indent="0" algn="ctr">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7pPr>
            <a:lvl8pPr marL="0" marR="0" lvl="7" indent="0" algn="ctr">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8pPr>
            <a:lvl9pPr marL="0" marR="0" lvl="8" indent="0" algn="ctr">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pic>
        <p:nvPicPr>
          <p:cNvPr id="23" name="Google Shape;23;p19"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24" name="Google Shape;24;p19"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25" name="Google Shape;25;p19"/>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19"/>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19"/>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9"/>
          <p:cNvSpPr txBox="1">
            <a:spLocks noGrp="1"/>
          </p:cNvSpPr>
          <p:nvPr>
            <p:ph type="body" idx="1"/>
          </p:nvPr>
        </p:nvSpPr>
        <p:spPr>
          <a:xfrm>
            <a:off x="680321" y="2336873"/>
            <a:ext cx="9613861" cy="35993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9" name="Google Shape;29;p19"/>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9"/>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1pPr>
            <a:lvl2pPr marL="0" marR="0" lvl="1"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2pPr>
            <a:lvl3pPr marL="0" marR="0" lvl="2"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3pPr>
            <a:lvl4pPr marL="0" marR="0" lvl="3"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4pPr>
            <a:lvl5pPr marL="0" marR="0" lvl="4"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5pPr>
            <a:lvl6pPr marL="0" marR="0" lvl="5"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6pPr>
            <a:lvl7pPr marL="0" marR="0" lvl="6"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7pPr>
            <a:lvl8pPr marL="0" marR="0" lvl="7"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8pPr>
            <a:lvl9pPr marL="0" marR="0" lvl="8"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
        <p:cNvGrpSpPr/>
        <p:nvPr/>
      </p:nvGrpSpPr>
      <p:grpSpPr>
        <a:xfrm>
          <a:off x="0" y="0"/>
          <a:ext cx="0" cy="0"/>
          <a:chOff x="0" y="0"/>
          <a:chExt cx="0" cy="0"/>
        </a:xfrm>
      </p:grpSpPr>
      <p:pic>
        <p:nvPicPr>
          <p:cNvPr id="33" name="Google Shape;33;p20"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34" name="Google Shape;34;p20"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35" name="Google Shape;35;p20"/>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0"/>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0"/>
          <p:cNvSpPr txBox="1">
            <a:spLocks noGrp="1"/>
          </p:cNvSpPr>
          <p:nvPr>
            <p:ph type="title"/>
          </p:nvPr>
        </p:nvSpPr>
        <p:spPr>
          <a:xfrm>
            <a:off x="680319" y="753229"/>
            <a:ext cx="9613863" cy="10809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0"/>
          <p:cNvSpPr txBox="1">
            <a:spLocks noGrp="1"/>
          </p:cNvSpPr>
          <p:nvPr>
            <p:ph type="body" idx="1"/>
          </p:nvPr>
        </p:nvSpPr>
        <p:spPr>
          <a:xfrm>
            <a:off x="906350" y="2336873"/>
            <a:ext cx="4472327" cy="69313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39" name="Google Shape;39;p20"/>
          <p:cNvSpPr txBox="1">
            <a:spLocks noGrp="1"/>
          </p:cNvSpPr>
          <p:nvPr>
            <p:ph type="body" idx="2"/>
          </p:nvPr>
        </p:nvSpPr>
        <p:spPr>
          <a:xfrm>
            <a:off x="680322" y="3030008"/>
            <a:ext cx="4698355" cy="29061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0" name="Google Shape;40;p20"/>
          <p:cNvSpPr txBox="1">
            <a:spLocks noGrp="1"/>
          </p:cNvSpPr>
          <p:nvPr>
            <p:ph type="body" idx="3"/>
          </p:nvPr>
        </p:nvSpPr>
        <p:spPr>
          <a:xfrm>
            <a:off x="5820154" y="2336873"/>
            <a:ext cx="4474028" cy="69207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1" name="Google Shape;41;p20"/>
          <p:cNvSpPr txBox="1">
            <a:spLocks noGrp="1"/>
          </p:cNvSpPr>
          <p:nvPr>
            <p:ph type="body" idx="4"/>
          </p:nvPr>
        </p:nvSpPr>
        <p:spPr>
          <a:xfrm>
            <a:off x="5594123" y="3030008"/>
            <a:ext cx="4700059" cy="29061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2" name="Google Shape;42;p20"/>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0"/>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0"/>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1pPr>
            <a:lvl2pPr marL="0" marR="0" lvl="1"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2pPr>
            <a:lvl3pPr marL="0" marR="0" lvl="2"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3pPr>
            <a:lvl4pPr marL="0" marR="0" lvl="3"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4pPr>
            <a:lvl5pPr marL="0" marR="0" lvl="4"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5pPr>
            <a:lvl6pPr marL="0" marR="0" lvl="5"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6pPr>
            <a:lvl7pPr marL="0" marR="0" lvl="6"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7pPr>
            <a:lvl8pPr marL="0" marR="0" lvl="7"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8pPr>
            <a:lvl9pPr marL="0" marR="0" lvl="8"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5"/>
        <p:cNvGrpSpPr/>
        <p:nvPr/>
      </p:nvGrpSpPr>
      <p:grpSpPr>
        <a:xfrm>
          <a:off x="0" y="0"/>
          <a:ext cx="0" cy="0"/>
          <a:chOff x="0" y="0"/>
          <a:chExt cx="0" cy="0"/>
        </a:xfrm>
      </p:grpSpPr>
      <p:pic>
        <p:nvPicPr>
          <p:cNvPr id="46" name="Google Shape;46;p21"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47" name="Google Shape;47;p21"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48" name="Google Shape;48;p21"/>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21"/>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21"/>
          <p:cNvSpPr txBox="1">
            <a:spLocks noGrp="1"/>
          </p:cNvSpPr>
          <p:nvPr>
            <p:ph type="title"/>
          </p:nvPr>
        </p:nvSpPr>
        <p:spPr>
          <a:xfrm>
            <a:off x="680321" y="753227"/>
            <a:ext cx="9613859" cy="108094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Trebuchet MS"/>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1"/>
          <p:cNvSpPr txBox="1">
            <a:spLocks noGrp="1"/>
          </p:cNvSpPr>
          <p:nvPr>
            <p:ph type="body" idx="1"/>
          </p:nvPr>
        </p:nvSpPr>
        <p:spPr>
          <a:xfrm>
            <a:off x="4685846" y="2336873"/>
            <a:ext cx="5608336" cy="3599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2" name="Google Shape;52;p21"/>
          <p:cNvSpPr txBox="1">
            <a:spLocks noGrp="1"/>
          </p:cNvSpPr>
          <p:nvPr>
            <p:ph type="body" idx="2"/>
          </p:nvPr>
        </p:nvSpPr>
        <p:spPr>
          <a:xfrm>
            <a:off x="680322" y="2336872"/>
            <a:ext cx="3790078" cy="359931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53" name="Google Shape;53;p21"/>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1"/>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1"/>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1pPr>
            <a:lvl2pPr marL="0" marR="0" lvl="1"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2pPr>
            <a:lvl3pPr marL="0" marR="0" lvl="2"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3pPr>
            <a:lvl4pPr marL="0" marR="0" lvl="3"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4pPr>
            <a:lvl5pPr marL="0" marR="0" lvl="4"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5pPr>
            <a:lvl6pPr marL="0" marR="0" lvl="5"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6pPr>
            <a:lvl7pPr marL="0" marR="0" lvl="6"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7pPr>
            <a:lvl8pPr marL="0" marR="0" lvl="7"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8pPr>
            <a:lvl9pPr marL="0" marR="0" lvl="8"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56"/>
        <p:cNvGrpSpPr/>
        <p:nvPr/>
      </p:nvGrpSpPr>
      <p:grpSpPr>
        <a:xfrm>
          <a:off x="0" y="0"/>
          <a:ext cx="0" cy="0"/>
          <a:chOff x="0" y="0"/>
          <a:chExt cx="0" cy="0"/>
        </a:xfrm>
      </p:grpSpPr>
      <p:pic>
        <p:nvPicPr>
          <p:cNvPr id="57" name="Google Shape;57;p22"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58" name="Google Shape;58;p22"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59" name="Google Shape;59;p22"/>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22"/>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22"/>
          <p:cNvSpPr txBox="1">
            <a:spLocks noGrp="1"/>
          </p:cNvSpPr>
          <p:nvPr>
            <p:ph type="title"/>
          </p:nvPr>
        </p:nvSpPr>
        <p:spPr>
          <a:xfrm>
            <a:off x="1127856" y="609598"/>
            <a:ext cx="8718877" cy="303606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Trebuchet M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2"/>
          <p:cNvSpPr txBox="1">
            <a:spLocks noGrp="1"/>
          </p:cNvSpPr>
          <p:nvPr>
            <p:ph type="body" idx="1"/>
          </p:nvPr>
        </p:nvSpPr>
        <p:spPr>
          <a:xfrm>
            <a:off x="1402288" y="3653379"/>
            <a:ext cx="8156579" cy="5489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63" name="Google Shape;63;p22"/>
          <p:cNvSpPr txBox="1">
            <a:spLocks noGrp="1"/>
          </p:cNvSpPr>
          <p:nvPr>
            <p:ph type="body" idx="2"/>
          </p:nvPr>
        </p:nvSpPr>
        <p:spPr>
          <a:xfrm>
            <a:off x="680322" y="4711615"/>
            <a:ext cx="9613859" cy="109078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64" name="Google Shape;64;p22"/>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2"/>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2"/>
          <p:cNvSpPr txBox="1">
            <a:spLocks noGrp="1"/>
          </p:cNvSpPr>
          <p:nvPr>
            <p:ph type="sldNum" idx="12"/>
          </p:nvPr>
        </p:nvSpPr>
        <p:spPr>
          <a:xfrm>
            <a:off x="10729455" y="4709925"/>
            <a:ext cx="1154151" cy="109078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1pPr>
            <a:lvl2pPr marL="0" marR="0" lvl="1"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2pPr>
            <a:lvl3pPr marL="0" marR="0" lvl="2"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3pPr>
            <a:lvl4pPr marL="0" marR="0" lvl="3"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4pPr>
            <a:lvl5pPr marL="0" marR="0" lvl="4"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5pPr>
            <a:lvl6pPr marL="0" marR="0" lvl="5"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6pPr>
            <a:lvl7pPr marL="0" marR="0" lvl="6"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7pPr>
            <a:lvl8pPr marL="0" marR="0" lvl="7"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8pPr>
            <a:lvl9pPr marL="0" marR="0" lvl="8"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
        <p:nvSpPr>
          <p:cNvPr id="67" name="Google Shape;67;p22"/>
          <p:cNvSpPr txBox="1"/>
          <p:nvPr/>
        </p:nvSpPr>
        <p:spPr>
          <a:xfrm>
            <a:off x="583572" y="74811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200"/>
              <a:buFont typeface="Trebuchet MS"/>
              <a:buNone/>
            </a:pPr>
            <a:r>
              <a:rPr lang="en-US" sz="7200" b="0" i="0" u="none" strike="noStrike" cap="none">
                <a:solidFill>
                  <a:schemeClr val="lt1"/>
                </a:solidFill>
                <a:latin typeface="Trebuchet MS"/>
                <a:ea typeface="Trebuchet MS"/>
                <a:cs typeface="Trebuchet MS"/>
                <a:sym typeface="Trebuchet MS"/>
              </a:rPr>
              <a:t>“</a:t>
            </a:r>
            <a:endParaRPr sz="1400" b="0" i="0" u="none" strike="noStrike" cap="none">
              <a:solidFill>
                <a:srgbClr val="000000"/>
              </a:solidFill>
              <a:latin typeface="Arial"/>
              <a:ea typeface="Arial"/>
              <a:cs typeface="Arial"/>
              <a:sym typeface="Arial"/>
            </a:endParaRPr>
          </a:p>
        </p:txBody>
      </p:sp>
      <p:sp>
        <p:nvSpPr>
          <p:cNvPr id="68" name="Google Shape;68;p22"/>
          <p:cNvSpPr txBox="1"/>
          <p:nvPr/>
        </p:nvSpPr>
        <p:spPr>
          <a:xfrm>
            <a:off x="9662809" y="3033524"/>
            <a:ext cx="609600"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7200"/>
              <a:buFont typeface="Trebuchet MS"/>
              <a:buNone/>
            </a:pPr>
            <a:r>
              <a:rPr lang="en-US" sz="7200" b="0" i="0" u="none" strike="noStrike" cap="none">
                <a:solidFill>
                  <a:schemeClr val="lt1"/>
                </a:solidFill>
                <a:latin typeface="Trebuchet MS"/>
                <a:ea typeface="Trebuchet MS"/>
                <a:cs typeface="Trebuchet MS"/>
                <a:sym typeface="Trebuchet MS"/>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
        <p:cNvGrpSpPr/>
        <p:nvPr/>
      </p:nvGrpSpPr>
      <p:grpSpPr>
        <a:xfrm>
          <a:off x="0" y="0"/>
          <a:ext cx="0" cy="0"/>
          <a:chOff x="0" y="0"/>
          <a:chExt cx="0" cy="0"/>
        </a:xfrm>
      </p:grpSpPr>
      <p:pic>
        <p:nvPicPr>
          <p:cNvPr id="70" name="Google Shape;70;p23" descr="HD-ShadowLong.png"/>
          <p:cNvPicPr preferRelativeResize="0"/>
          <p:nvPr/>
        </p:nvPicPr>
        <p:blipFill rotWithShape="1">
          <a:blip r:embed="rId2">
            <a:alphaModFix/>
          </a:blip>
          <a:srcRect/>
          <a:stretch/>
        </p:blipFill>
        <p:spPr>
          <a:xfrm>
            <a:off x="-1" y="4086907"/>
            <a:ext cx="10437812" cy="321164"/>
          </a:xfrm>
          <a:prstGeom prst="rect">
            <a:avLst/>
          </a:prstGeom>
          <a:noFill/>
          <a:ln>
            <a:noFill/>
          </a:ln>
        </p:spPr>
      </p:pic>
      <p:pic>
        <p:nvPicPr>
          <p:cNvPr id="71" name="Google Shape;71;p23" descr="HD-ShadowShort.png"/>
          <p:cNvPicPr preferRelativeResize="0"/>
          <p:nvPr/>
        </p:nvPicPr>
        <p:blipFill rotWithShape="1">
          <a:blip r:embed="rId3">
            <a:alphaModFix/>
          </a:blip>
          <a:srcRect/>
          <a:stretch/>
        </p:blipFill>
        <p:spPr>
          <a:xfrm>
            <a:off x="10585824" y="4087901"/>
            <a:ext cx="1602997" cy="144270"/>
          </a:xfrm>
          <a:prstGeom prst="rect">
            <a:avLst/>
          </a:prstGeom>
          <a:noFill/>
          <a:ln>
            <a:noFill/>
          </a:ln>
        </p:spPr>
      </p:pic>
      <p:sp>
        <p:nvSpPr>
          <p:cNvPr id="72" name="Google Shape;72;p23"/>
          <p:cNvSpPr/>
          <p:nvPr/>
        </p:nvSpPr>
        <p:spPr>
          <a:xfrm>
            <a:off x="-2" y="2726267"/>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23"/>
          <p:cNvSpPr/>
          <p:nvPr/>
        </p:nvSpPr>
        <p:spPr>
          <a:xfrm>
            <a:off x="10585825" y="2726267"/>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23"/>
          <p:cNvSpPr txBox="1">
            <a:spLocks noGrp="1"/>
          </p:cNvSpPr>
          <p:nvPr>
            <p:ph type="title"/>
          </p:nvPr>
        </p:nvSpPr>
        <p:spPr>
          <a:xfrm>
            <a:off x="680322" y="2869895"/>
            <a:ext cx="9613860" cy="109078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Trebuchet MS"/>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3"/>
          <p:cNvSpPr txBox="1">
            <a:spLocks noGrp="1"/>
          </p:cNvSpPr>
          <p:nvPr>
            <p:ph type="body" idx="1"/>
          </p:nvPr>
        </p:nvSpPr>
        <p:spPr>
          <a:xfrm>
            <a:off x="680322" y="4232171"/>
            <a:ext cx="9613860" cy="1704017"/>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76" name="Google Shape;76;p23"/>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3"/>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3"/>
          <p:cNvSpPr txBox="1">
            <a:spLocks noGrp="1"/>
          </p:cNvSpPr>
          <p:nvPr>
            <p:ph type="sldNum" idx="12"/>
          </p:nvPr>
        </p:nvSpPr>
        <p:spPr>
          <a:xfrm>
            <a:off x="10729455" y="2869895"/>
            <a:ext cx="1154151" cy="109078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1pPr>
            <a:lvl2pPr marL="0" marR="0" lvl="1"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2pPr>
            <a:lvl3pPr marL="0" marR="0" lvl="2"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3pPr>
            <a:lvl4pPr marL="0" marR="0" lvl="3"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4pPr>
            <a:lvl5pPr marL="0" marR="0" lvl="4"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5pPr>
            <a:lvl6pPr marL="0" marR="0" lvl="5"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6pPr>
            <a:lvl7pPr marL="0" marR="0" lvl="6"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7pPr>
            <a:lvl8pPr marL="0" marR="0" lvl="7"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8pPr>
            <a:lvl9pPr marL="0" marR="0" lvl="8"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9"/>
        <p:cNvGrpSpPr/>
        <p:nvPr/>
      </p:nvGrpSpPr>
      <p:grpSpPr>
        <a:xfrm>
          <a:off x="0" y="0"/>
          <a:ext cx="0" cy="0"/>
          <a:chOff x="0" y="0"/>
          <a:chExt cx="0" cy="0"/>
        </a:xfrm>
      </p:grpSpPr>
      <p:pic>
        <p:nvPicPr>
          <p:cNvPr id="80" name="Google Shape;80;p24"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81" name="Google Shape;81;p24"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82" name="Google Shape;82;p24"/>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24"/>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4"/>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4"/>
          <p:cNvSpPr txBox="1">
            <a:spLocks noGrp="1"/>
          </p:cNvSpPr>
          <p:nvPr>
            <p:ph type="body" idx="1"/>
          </p:nvPr>
        </p:nvSpPr>
        <p:spPr>
          <a:xfrm>
            <a:off x="680320" y="2336873"/>
            <a:ext cx="4698358" cy="35993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6" name="Google Shape;86;p24"/>
          <p:cNvSpPr txBox="1">
            <a:spLocks noGrp="1"/>
          </p:cNvSpPr>
          <p:nvPr>
            <p:ph type="body" idx="2"/>
          </p:nvPr>
        </p:nvSpPr>
        <p:spPr>
          <a:xfrm>
            <a:off x="5594123" y="2336873"/>
            <a:ext cx="4700058" cy="35993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7" name="Google Shape;87;p24"/>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4"/>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4"/>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1pPr>
            <a:lvl2pPr marL="0" marR="0" lvl="1"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2pPr>
            <a:lvl3pPr marL="0" marR="0" lvl="2"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3pPr>
            <a:lvl4pPr marL="0" marR="0" lvl="3"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4pPr>
            <a:lvl5pPr marL="0" marR="0" lvl="4"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5pPr>
            <a:lvl6pPr marL="0" marR="0" lvl="5"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6pPr>
            <a:lvl7pPr marL="0" marR="0" lvl="6"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7pPr>
            <a:lvl8pPr marL="0" marR="0" lvl="7"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8pPr>
            <a:lvl9pPr marL="0" marR="0" lvl="8"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pic>
        <p:nvPicPr>
          <p:cNvPr id="91" name="Google Shape;91;p25"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92" name="Google Shape;92;p25"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93" name="Google Shape;93;p25"/>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25"/>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25"/>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5"/>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5"/>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5"/>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1pPr>
            <a:lvl2pPr marL="0" marR="0" lvl="1"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2pPr>
            <a:lvl3pPr marL="0" marR="0" lvl="2"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3pPr>
            <a:lvl4pPr marL="0" marR="0" lvl="3"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4pPr>
            <a:lvl5pPr marL="0" marR="0" lvl="4"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5pPr>
            <a:lvl6pPr marL="0" marR="0" lvl="5"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6pPr>
            <a:lvl7pPr marL="0" marR="0" lvl="6"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7pPr>
            <a:lvl8pPr marL="0" marR="0" lvl="7"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8pPr>
            <a:lvl9pPr marL="0" marR="0" lvl="8"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pic>
        <p:nvPicPr>
          <p:cNvPr id="100" name="Google Shape;100;p26" descr="HD-ShadowShort.png"/>
          <p:cNvPicPr preferRelativeResize="0"/>
          <p:nvPr/>
        </p:nvPicPr>
        <p:blipFill rotWithShape="1">
          <a:blip r:embed="rId2">
            <a:alphaModFix/>
          </a:blip>
          <a:srcRect/>
          <a:stretch/>
        </p:blipFill>
        <p:spPr>
          <a:xfrm>
            <a:off x="10585826" y="1971234"/>
            <a:ext cx="1602997" cy="144270"/>
          </a:xfrm>
          <a:prstGeom prst="rect">
            <a:avLst/>
          </a:prstGeom>
          <a:noFill/>
          <a:ln>
            <a:noFill/>
          </a:ln>
        </p:spPr>
      </p:pic>
      <p:sp>
        <p:nvSpPr>
          <p:cNvPr id="101" name="Google Shape;101;p26"/>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26"/>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6"/>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6"/>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1pPr>
            <a:lvl2pPr marL="0" marR="0" lvl="1"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2pPr>
            <a:lvl3pPr marL="0" marR="0" lvl="2"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3pPr>
            <a:lvl4pPr marL="0" marR="0" lvl="3"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4pPr>
            <a:lvl5pPr marL="0" marR="0" lvl="4"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5pPr>
            <a:lvl6pPr marL="0" marR="0" lvl="5"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6pPr>
            <a:lvl7pPr marL="0" marR="0" lvl="6"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7pPr>
            <a:lvl8pPr marL="0" marR="0" lvl="7"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8pPr>
            <a:lvl9pPr marL="0" marR="0" lvl="8" indent="0" algn="l">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78121"/>
            </a:gs>
            <a:gs pos="50000">
              <a:srgbClr val="D54006"/>
            </a:gs>
            <a:gs pos="100000">
              <a:srgbClr val="8C0000"/>
            </a:gs>
          </a:gsLst>
          <a:lin ang="2520000" scaled="0"/>
        </a:gradFill>
        <a:effectLst/>
      </p:bgPr>
    </p:bg>
    <p:spTree>
      <p:nvGrpSpPr>
        <p:cNvPr id="1" name="Shape 5"/>
        <p:cNvGrpSpPr/>
        <p:nvPr/>
      </p:nvGrpSpPr>
      <p:grpSpPr>
        <a:xfrm>
          <a:off x="0" y="0"/>
          <a:ext cx="0" cy="0"/>
          <a:chOff x="0" y="0"/>
          <a:chExt cx="0" cy="0"/>
        </a:xfrm>
      </p:grpSpPr>
      <p:pic>
        <p:nvPicPr>
          <p:cNvPr id="6" name="Google Shape;6;p17" descr="hashOverlay-FullResolve.png"/>
          <p:cNvPicPr preferRelativeResize="0"/>
          <p:nvPr/>
        </p:nvPicPr>
        <p:blipFill rotWithShape="1">
          <a:blip r:embed="rId19">
            <a:alphaModFix amt="10000"/>
          </a:blip>
          <a:srcRect/>
          <a:stretch/>
        </p:blipFill>
        <p:spPr>
          <a:xfrm>
            <a:off x="0" y="0"/>
            <a:ext cx="12192000" cy="6858000"/>
          </a:xfrm>
          <a:prstGeom prst="rect">
            <a:avLst/>
          </a:prstGeom>
          <a:noFill/>
          <a:ln>
            <a:noFill/>
          </a:ln>
        </p:spPr>
      </p:pic>
      <p:sp>
        <p:nvSpPr>
          <p:cNvPr id="7" name="Google Shape;7;p17"/>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600"/>
              <a:buFont typeface="Trebuchet MS"/>
              <a:buNone/>
              <a:defRPr sz="3600" b="0"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7"/>
          <p:cNvSpPr txBox="1">
            <a:spLocks noGrp="1"/>
          </p:cNvSpPr>
          <p:nvPr>
            <p:ph type="body" idx="1"/>
          </p:nvPr>
        </p:nvSpPr>
        <p:spPr>
          <a:xfrm>
            <a:off x="680321" y="2336873"/>
            <a:ext cx="9613861" cy="359931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lt1"/>
              </a:buClr>
              <a:buSzPts val="2400"/>
              <a:buFont typeface="Arial"/>
              <a:buChar char="•"/>
              <a:defRPr sz="2400" b="0" i="0" u="none" strike="noStrike" cap="none">
                <a:solidFill>
                  <a:schemeClr val="lt1"/>
                </a:solidFill>
                <a:latin typeface="Trebuchet MS"/>
                <a:ea typeface="Trebuchet MS"/>
                <a:cs typeface="Trebuchet MS"/>
                <a:sym typeface="Trebuchet MS"/>
              </a:defRPr>
            </a:lvl1pPr>
            <a:lvl2pPr marL="914400" marR="0" lvl="1"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3pPr>
            <a:lvl4pPr marL="1828800" marR="0" lvl="3"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4pPr>
            <a:lvl5pPr marL="2286000" marR="0" lvl="4"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5pPr>
            <a:lvl6pPr marL="2743200" marR="0" lvl="5"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6pPr>
            <a:lvl7pPr marL="3200400" marR="0" lvl="6"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7pPr>
            <a:lvl8pPr marL="3657600" marR="0" lvl="7"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8pPr>
            <a:lvl9pPr marL="4114800" marR="0" lvl="8"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9" name="Google Shape;9;p17"/>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0" name="Google Shape;10;p17"/>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1" name="Google Shape;11;p17"/>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
          <p:cNvSpPr txBox="1">
            <a:spLocks noGrp="1"/>
          </p:cNvSpPr>
          <p:nvPr>
            <p:ph type="ctrTitle"/>
          </p:nvPr>
        </p:nvSpPr>
        <p:spPr>
          <a:xfrm>
            <a:off x="131687" y="116378"/>
            <a:ext cx="11788763" cy="239407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Trebuchet MS"/>
              <a:buNone/>
            </a:pPr>
            <a:r>
              <a:rPr lang="en-US" sz="3200"/>
              <a:t>INTERGOVERNMENTAL COORDINATION GROUP FOR THE TSUNAMI AND OTHER COASTAL HAZARDS WARNING SYSTEMS FOR THE CARIBBEAN AND ADJACENT REGIONS</a:t>
            </a:r>
            <a:br>
              <a:rPr lang="en-US" sz="3200"/>
            </a:br>
            <a:r>
              <a:rPr lang="en-US" sz="3200"/>
              <a:t>Barbados National Progress Report 2023</a:t>
            </a:r>
            <a:br>
              <a:rPr lang="en-US" sz="3200"/>
            </a:br>
            <a:r>
              <a:rPr lang="en-US" sz="3200"/>
              <a:t>Sixteenth Session, April 24 -28, 2023, Costa Rica</a:t>
            </a:r>
            <a:endParaRPr sz="3200"/>
          </a:p>
        </p:txBody>
      </p:sp>
      <p:sp>
        <p:nvSpPr>
          <p:cNvPr id="203" name="Google Shape;203;p1"/>
          <p:cNvSpPr txBox="1">
            <a:spLocks noGrp="1"/>
          </p:cNvSpPr>
          <p:nvPr>
            <p:ph type="subTitle" idx="1"/>
          </p:nvPr>
        </p:nvSpPr>
        <p:spPr>
          <a:xfrm>
            <a:off x="0" y="2592371"/>
            <a:ext cx="9162854" cy="1755181"/>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ts val="2000"/>
              <a:buNone/>
            </a:pPr>
            <a:r>
              <a:rPr lang="en-US" dirty="0"/>
              <a:t>Presented by</a:t>
            </a:r>
            <a:endParaRPr dirty="0"/>
          </a:p>
          <a:p>
            <a:pPr marL="0" lvl="0" indent="0" algn="l" rtl="0">
              <a:lnSpc>
                <a:spcPct val="90000"/>
              </a:lnSpc>
              <a:spcBef>
                <a:spcPts val="0"/>
              </a:spcBef>
              <a:spcAft>
                <a:spcPts val="0"/>
              </a:spcAft>
              <a:buClr>
                <a:schemeClr val="lt1"/>
              </a:buClr>
              <a:buSzPts val="2000"/>
              <a:buNone/>
            </a:pPr>
            <a:r>
              <a:rPr lang="en-US" b="1" dirty="0"/>
              <a:t>Mr. Fabian Hinds </a:t>
            </a:r>
            <a:r>
              <a:rPr lang="en-US" dirty="0"/>
              <a:t>-  Co-chair, Task Team Tsunami Ready &amp; Coastal Planner, Coastal Zone Management Unit</a:t>
            </a:r>
            <a:endParaRPr dirty="0"/>
          </a:p>
          <a:p>
            <a:pPr marL="0" lvl="0" indent="0" algn="l" rtl="0">
              <a:lnSpc>
                <a:spcPct val="90000"/>
              </a:lnSpc>
              <a:spcBef>
                <a:spcPts val="1000"/>
              </a:spcBef>
              <a:spcAft>
                <a:spcPts val="0"/>
              </a:spcAft>
              <a:buClr>
                <a:schemeClr val="lt1"/>
              </a:buClr>
              <a:buSzPts val="2000"/>
              <a:buNone/>
            </a:pPr>
            <a:endParaRPr lang="en-US" dirty="0"/>
          </a:p>
          <a:p>
            <a:pPr marL="0" lvl="0" indent="0" algn="l" rtl="0">
              <a:lnSpc>
                <a:spcPct val="90000"/>
              </a:lnSpc>
              <a:spcBef>
                <a:spcPts val="1000"/>
              </a:spcBef>
              <a:spcAft>
                <a:spcPts val="0"/>
              </a:spcAft>
              <a:buClr>
                <a:schemeClr val="lt1"/>
              </a:buClr>
              <a:buSzPts val="2000"/>
              <a:buNone/>
            </a:pPr>
            <a:r>
              <a:rPr lang="en-US" dirty="0"/>
              <a:t>Created by</a:t>
            </a:r>
            <a:endParaRPr dirty="0"/>
          </a:p>
          <a:p>
            <a:pPr marL="0" lvl="0" indent="0" algn="l" rtl="0">
              <a:lnSpc>
                <a:spcPct val="90000"/>
              </a:lnSpc>
              <a:spcBef>
                <a:spcPts val="1000"/>
              </a:spcBef>
              <a:spcAft>
                <a:spcPts val="0"/>
              </a:spcAft>
              <a:buClr>
                <a:schemeClr val="lt1"/>
              </a:buClr>
              <a:buSzPts val="2000"/>
              <a:buNone/>
            </a:pPr>
            <a:r>
              <a:rPr lang="en-US" b="1" dirty="0"/>
              <a:t>Ms. </a:t>
            </a:r>
            <a:r>
              <a:rPr lang="en-US" b="1" dirty="0" err="1"/>
              <a:t>Racquel</a:t>
            </a:r>
            <a:r>
              <a:rPr lang="en-US" b="1" dirty="0"/>
              <a:t> Davis </a:t>
            </a:r>
            <a:r>
              <a:rPr lang="en-US" dirty="0"/>
              <a:t>– Meteorologist 1 – Barbados Meteorological Services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0"/>
          <p:cNvSpPr txBox="1">
            <a:spLocks noGrp="1"/>
          </p:cNvSpPr>
          <p:nvPr>
            <p:ph type="title"/>
          </p:nvPr>
        </p:nvSpPr>
        <p:spPr>
          <a:xfrm>
            <a:off x="680321" y="753227"/>
            <a:ext cx="9613859" cy="10809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400"/>
              <a:buFont typeface="Trebuchet MS"/>
              <a:buNone/>
            </a:pPr>
            <a:r>
              <a:rPr lang="en-US" sz="3400"/>
              <a:t>Information On Tsunami Occurrence/Exercises</a:t>
            </a:r>
            <a:endParaRPr/>
          </a:p>
        </p:txBody>
      </p:sp>
      <p:sp>
        <p:nvSpPr>
          <p:cNvPr id="289" name="Google Shape;289;p10"/>
          <p:cNvSpPr txBox="1">
            <a:spLocks noGrp="1"/>
          </p:cNvSpPr>
          <p:nvPr>
            <p:ph type="body" idx="1"/>
          </p:nvPr>
        </p:nvSpPr>
        <p:spPr>
          <a:xfrm>
            <a:off x="4685844" y="2336872"/>
            <a:ext cx="5608336" cy="359931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Char char="•"/>
            </a:pPr>
            <a:r>
              <a:rPr lang="en-US"/>
              <a:t>Members of the National Emergency Management System in the National Emergency Operations Centre responding to the tsunami threat. (Exercise Caribe Wave 2023)</a:t>
            </a:r>
            <a:endParaRPr/>
          </a:p>
        </p:txBody>
      </p:sp>
      <p:sp>
        <p:nvSpPr>
          <p:cNvPr id="290" name="Google Shape;290;p10"/>
          <p:cNvSpPr txBox="1">
            <a:spLocks noGrp="1"/>
          </p:cNvSpPr>
          <p:nvPr>
            <p:ph type="body" idx="2"/>
          </p:nvPr>
        </p:nvSpPr>
        <p:spPr>
          <a:xfrm>
            <a:off x="680322" y="2336872"/>
            <a:ext cx="3790078" cy="359931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600"/>
              <a:buNone/>
            </a:pPr>
            <a:endParaRPr/>
          </a:p>
        </p:txBody>
      </p:sp>
      <p:pic>
        <p:nvPicPr>
          <p:cNvPr id="291" name="Google Shape;291;p10"/>
          <p:cNvPicPr preferRelativeResize="0"/>
          <p:nvPr/>
        </p:nvPicPr>
        <p:blipFill rotWithShape="1">
          <a:blip r:embed="rId3">
            <a:alphaModFix/>
          </a:blip>
          <a:srcRect/>
          <a:stretch/>
        </p:blipFill>
        <p:spPr>
          <a:xfrm>
            <a:off x="628224" y="2336872"/>
            <a:ext cx="4057622" cy="36403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1"/>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dirty="0"/>
              <a:t>Web sites (URLs) of National Tsunami-Related Agencies</a:t>
            </a:r>
            <a:endParaRPr dirty="0"/>
          </a:p>
        </p:txBody>
      </p:sp>
      <p:sp>
        <p:nvSpPr>
          <p:cNvPr id="297" name="Google Shape;297;p11"/>
          <p:cNvSpPr txBox="1">
            <a:spLocks noGrp="1"/>
          </p:cNvSpPr>
          <p:nvPr>
            <p:ph type="body" idx="1"/>
          </p:nvPr>
        </p:nvSpPr>
        <p:spPr>
          <a:xfrm>
            <a:off x="680321" y="2119744"/>
            <a:ext cx="9613861" cy="4441312"/>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rgbClr val="000000"/>
              </a:buClr>
              <a:buSzPct val="100000"/>
              <a:buChar char="•"/>
            </a:pPr>
            <a:r>
              <a:rPr lang="en-US" sz="1800" b="0" i="0" u="none" strike="noStrike" dirty="0">
                <a:solidFill>
                  <a:srgbClr val="000000"/>
                </a:solidFill>
                <a:latin typeface="Times New Roman"/>
                <a:ea typeface="Times New Roman"/>
                <a:cs typeface="Times New Roman"/>
                <a:sym typeface="Times New Roman"/>
              </a:rPr>
              <a:t>DEM Website: </a:t>
            </a:r>
            <a:r>
              <a:rPr lang="en-US" sz="1800" b="0" i="0" u="none" strike="noStrike" dirty="0">
                <a:solidFill>
                  <a:srgbClr val="0000FF"/>
                </a:solidFill>
                <a:latin typeface="Times New Roman"/>
                <a:ea typeface="Times New Roman"/>
                <a:cs typeface="Times New Roman"/>
                <a:sym typeface="Times New Roman"/>
              </a:rPr>
              <a:t>https://dem.gov.bb/ </a:t>
            </a:r>
            <a:endParaRPr dirty="0"/>
          </a:p>
          <a:p>
            <a:pPr marL="228600" lvl="0" indent="-228600" algn="l" rtl="0">
              <a:lnSpc>
                <a:spcPct val="90000"/>
              </a:lnSpc>
              <a:spcBef>
                <a:spcPts val="1000"/>
              </a:spcBef>
              <a:spcAft>
                <a:spcPts val="0"/>
              </a:spcAft>
              <a:buClr>
                <a:srgbClr val="000000"/>
              </a:buClr>
              <a:buSzPct val="100000"/>
              <a:buChar char="•"/>
            </a:pPr>
            <a:r>
              <a:rPr lang="en-US" sz="1800" b="1" i="0" u="none" strike="noStrike" dirty="0">
                <a:solidFill>
                  <a:srgbClr val="000000"/>
                </a:solidFill>
                <a:latin typeface="Times New Roman"/>
                <a:ea typeface="Times New Roman"/>
                <a:cs typeface="Times New Roman"/>
                <a:sym typeface="Times New Roman"/>
              </a:rPr>
              <a:t>DEM Facebook Page: </a:t>
            </a:r>
            <a:r>
              <a:rPr lang="en-US" sz="1800" b="0" i="0" u="none" strike="noStrike" dirty="0">
                <a:solidFill>
                  <a:srgbClr val="0000FF"/>
                </a:solidFill>
                <a:latin typeface="Times New Roman"/>
                <a:ea typeface="Times New Roman"/>
                <a:cs typeface="Times New Roman"/>
                <a:sym typeface="Times New Roman"/>
              </a:rPr>
              <a:t>https://www.facebook.com/dem246/ </a:t>
            </a:r>
            <a:endParaRPr dirty="0"/>
          </a:p>
          <a:p>
            <a:pPr marL="228600" lvl="0" indent="-228600" algn="l" rtl="0">
              <a:lnSpc>
                <a:spcPct val="90000"/>
              </a:lnSpc>
              <a:spcBef>
                <a:spcPts val="1000"/>
              </a:spcBef>
              <a:spcAft>
                <a:spcPts val="0"/>
              </a:spcAft>
              <a:buClr>
                <a:srgbClr val="000000"/>
              </a:buClr>
              <a:buSzPct val="100000"/>
              <a:buChar char="•"/>
            </a:pPr>
            <a:r>
              <a:rPr lang="en-US" sz="1800" b="1" i="0" u="none" strike="noStrike" dirty="0">
                <a:solidFill>
                  <a:srgbClr val="000000"/>
                </a:solidFill>
                <a:latin typeface="Times New Roman"/>
                <a:ea typeface="Times New Roman"/>
                <a:cs typeface="Times New Roman"/>
                <a:sym typeface="Times New Roman"/>
              </a:rPr>
              <a:t>DEM Twitter Page: </a:t>
            </a:r>
            <a:r>
              <a:rPr lang="en-US" sz="1800" b="0" i="0" u="none" strike="noStrike" dirty="0">
                <a:solidFill>
                  <a:srgbClr val="0000FF"/>
                </a:solidFill>
                <a:latin typeface="Times New Roman"/>
                <a:ea typeface="Times New Roman"/>
                <a:cs typeface="Times New Roman"/>
                <a:sym typeface="Times New Roman"/>
              </a:rPr>
              <a:t>https://twitter.com/dem_barbados </a:t>
            </a:r>
            <a:endParaRPr dirty="0"/>
          </a:p>
          <a:p>
            <a:pPr marL="228600" lvl="0" indent="-228600" algn="l" rtl="0">
              <a:lnSpc>
                <a:spcPct val="90000"/>
              </a:lnSpc>
              <a:spcBef>
                <a:spcPts val="1000"/>
              </a:spcBef>
              <a:spcAft>
                <a:spcPts val="0"/>
              </a:spcAft>
              <a:buClr>
                <a:srgbClr val="000000"/>
              </a:buClr>
              <a:buSzPct val="100000"/>
              <a:buChar char="•"/>
            </a:pPr>
            <a:r>
              <a:rPr lang="en-US" sz="1800" b="1" i="0" u="none" strike="noStrike" dirty="0">
                <a:solidFill>
                  <a:srgbClr val="000000"/>
                </a:solidFill>
                <a:latin typeface="Times New Roman"/>
                <a:ea typeface="Times New Roman"/>
                <a:cs typeface="Times New Roman"/>
                <a:sym typeface="Times New Roman"/>
              </a:rPr>
              <a:t>DEM Instagram: </a:t>
            </a:r>
            <a:r>
              <a:rPr lang="en-US" sz="1800" b="0" i="0" u="none" strike="noStrike" dirty="0">
                <a:solidFill>
                  <a:srgbClr val="0000FF"/>
                </a:solidFill>
                <a:latin typeface="Times New Roman"/>
                <a:ea typeface="Times New Roman"/>
                <a:cs typeface="Times New Roman"/>
                <a:sym typeface="Times New Roman"/>
              </a:rPr>
              <a:t>https://www.instagram.com/dem.barbados/?hl=en </a:t>
            </a:r>
            <a:endParaRPr dirty="0"/>
          </a:p>
          <a:p>
            <a:pPr marL="228600" lvl="0" indent="-228600" algn="l" rtl="0">
              <a:lnSpc>
                <a:spcPct val="90000"/>
              </a:lnSpc>
              <a:spcBef>
                <a:spcPts val="1000"/>
              </a:spcBef>
              <a:spcAft>
                <a:spcPts val="0"/>
              </a:spcAft>
              <a:buClr>
                <a:srgbClr val="000000"/>
              </a:buClr>
              <a:buSzPct val="100000"/>
              <a:buChar char="•"/>
            </a:pPr>
            <a:r>
              <a:rPr lang="en-US" sz="1800" b="1" i="0" u="none" strike="noStrike" dirty="0">
                <a:solidFill>
                  <a:srgbClr val="000000"/>
                </a:solidFill>
                <a:latin typeface="Times New Roman"/>
                <a:ea typeface="Times New Roman"/>
                <a:cs typeface="Times New Roman"/>
                <a:sym typeface="Times New Roman"/>
              </a:rPr>
              <a:t>Government Information Service (GIS) Website: </a:t>
            </a:r>
            <a:r>
              <a:rPr lang="en-US" sz="1800" b="0" i="0" u="none" strike="noStrike" dirty="0">
                <a:solidFill>
                  <a:srgbClr val="000000"/>
                </a:solidFill>
                <a:latin typeface="Times New Roman"/>
                <a:ea typeface="Times New Roman"/>
                <a:cs typeface="Times New Roman"/>
                <a:sym typeface="Times New Roman"/>
              </a:rPr>
              <a:t>gisbarbados.gov.bb/ </a:t>
            </a:r>
            <a:endParaRPr dirty="0"/>
          </a:p>
          <a:p>
            <a:pPr marL="228600" lvl="0" indent="-228600" algn="l" rtl="0">
              <a:lnSpc>
                <a:spcPct val="90000"/>
              </a:lnSpc>
              <a:spcBef>
                <a:spcPts val="1000"/>
              </a:spcBef>
              <a:spcAft>
                <a:spcPts val="0"/>
              </a:spcAft>
              <a:buClr>
                <a:srgbClr val="000000"/>
              </a:buClr>
              <a:buSzPct val="100000"/>
              <a:buChar char="•"/>
            </a:pPr>
            <a:r>
              <a:rPr lang="en-US" sz="1800" b="1" i="0" u="none" strike="noStrike" dirty="0">
                <a:solidFill>
                  <a:srgbClr val="000000"/>
                </a:solidFill>
                <a:latin typeface="Times New Roman"/>
                <a:ea typeface="Times New Roman"/>
                <a:cs typeface="Times New Roman"/>
                <a:sym typeface="Times New Roman"/>
              </a:rPr>
              <a:t>GIS Facebook Page: </a:t>
            </a:r>
            <a:r>
              <a:rPr lang="en-US" sz="1800" b="0" i="0" u="none" strike="noStrike" dirty="0">
                <a:solidFill>
                  <a:srgbClr val="0000FF"/>
                </a:solidFill>
                <a:latin typeface="Times New Roman"/>
                <a:ea typeface="Times New Roman"/>
                <a:cs typeface="Times New Roman"/>
                <a:sym typeface="Times New Roman"/>
              </a:rPr>
              <a:t>https://www.facebook.com/gisbarbados/ </a:t>
            </a:r>
            <a:endParaRPr dirty="0"/>
          </a:p>
          <a:p>
            <a:pPr marL="228600" lvl="0" indent="-228600" algn="l" rtl="0">
              <a:lnSpc>
                <a:spcPct val="90000"/>
              </a:lnSpc>
              <a:spcBef>
                <a:spcPts val="1000"/>
              </a:spcBef>
              <a:spcAft>
                <a:spcPts val="0"/>
              </a:spcAft>
              <a:buClr>
                <a:srgbClr val="000000"/>
              </a:buClr>
              <a:buSzPct val="100000"/>
              <a:buChar char="•"/>
            </a:pPr>
            <a:r>
              <a:rPr lang="en-US" sz="1800" b="1" i="0" u="none" strike="noStrike" dirty="0">
                <a:solidFill>
                  <a:srgbClr val="000000"/>
                </a:solidFill>
                <a:latin typeface="Times New Roman"/>
                <a:ea typeface="Times New Roman"/>
                <a:cs typeface="Times New Roman"/>
                <a:sym typeface="Times New Roman"/>
              </a:rPr>
              <a:t>GIS Twitter: </a:t>
            </a:r>
            <a:r>
              <a:rPr lang="en-US" sz="1800" b="0" i="0" u="none" strike="noStrike" dirty="0">
                <a:solidFill>
                  <a:srgbClr val="0000FF"/>
                </a:solidFill>
                <a:latin typeface="Times New Roman"/>
                <a:ea typeface="Times New Roman"/>
                <a:cs typeface="Times New Roman"/>
                <a:sym typeface="Times New Roman"/>
              </a:rPr>
              <a:t>https://twitter.com/gisbarbados/ </a:t>
            </a:r>
            <a:endParaRPr dirty="0"/>
          </a:p>
          <a:p>
            <a:pPr marL="228600" lvl="0" indent="-228600" algn="l" rtl="0">
              <a:lnSpc>
                <a:spcPct val="90000"/>
              </a:lnSpc>
              <a:spcBef>
                <a:spcPts val="1000"/>
              </a:spcBef>
              <a:spcAft>
                <a:spcPts val="0"/>
              </a:spcAft>
              <a:buClr>
                <a:srgbClr val="000000"/>
              </a:buClr>
              <a:buSzPct val="100000"/>
              <a:buChar char="•"/>
            </a:pPr>
            <a:r>
              <a:rPr lang="en-US" sz="1800" b="1" i="0" u="none" strike="noStrike" dirty="0">
                <a:solidFill>
                  <a:srgbClr val="000000"/>
                </a:solidFill>
                <a:latin typeface="Times New Roman"/>
                <a:ea typeface="Times New Roman"/>
                <a:cs typeface="Times New Roman"/>
                <a:sym typeface="Times New Roman"/>
              </a:rPr>
              <a:t>GIS Instagram: </a:t>
            </a:r>
            <a:r>
              <a:rPr lang="en-US" sz="1800" b="0" i="0" u="none" strike="noStrike" dirty="0">
                <a:solidFill>
                  <a:srgbClr val="0000FF"/>
                </a:solidFill>
                <a:latin typeface="Times New Roman"/>
                <a:ea typeface="Times New Roman"/>
                <a:cs typeface="Times New Roman"/>
                <a:sym typeface="Times New Roman"/>
              </a:rPr>
              <a:t>https://www.instagram.com/gisbarbados/?hl=en </a:t>
            </a:r>
            <a:endParaRPr dirty="0"/>
          </a:p>
          <a:p>
            <a:pPr marL="228600" lvl="0" indent="-228600" algn="l" rtl="0">
              <a:lnSpc>
                <a:spcPct val="90000"/>
              </a:lnSpc>
              <a:spcBef>
                <a:spcPts val="1000"/>
              </a:spcBef>
              <a:spcAft>
                <a:spcPts val="0"/>
              </a:spcAft>
              <a:buClr>
                <a:srgbClr val="000000"/>
              </a:buClr>
              <a:buSzPct val="100000"/>
              <a:buChar char="•"/>
            </a:pPr>
            <a:r>
              <a:rPr lang="en-US" sz="1800" b="1" i="0" u="none" strike="noStrike" dirty="0">
                <a:solidFill>
                  <a:srgbClr val="000000"/>
                </a:solidFill>
                <a:latin typeface="Times New Roman"/>
                <a:ea typeface="Times New Roman"/>
                <a:cs typeface="Times New Roman"/>
                <a:sym typeface="Times New Roman"/>
              </a:rPr>
              <a:t>Public Affairs Department (PAD)Facebook: </a:t>
            </a:r>
            <a:r>
              <a:rPr lang="en-US" sz="1800" b="0" i="0" u="none" strike="noStrike" dirty="0">
                <a:solidFill>
                  <a:srgbClr val="0000FF"/>
                </a:solidFill>
                <a:latin typeface="Times New Roman"/>
                <a:ea typeface="Times New Roman"/>
                <a:cs typeface="Times New Roman"/>
                <a:sym typeface="Times New Roman"/>
              </a:rPr>
              <a:t>https://www.facebook.com/padbarbados/ </a:t>
            </a:r>
            <a:endParaRPr dirty="0"/>
          </a:p>
          <a:p>
            <a:pPr marL="228600" lvl="0" indent="-228600" algn="l" rtl="0">
              <a:lnSpc>
                <a:spcPct val="90000"/>
              </a:lnSpc>
              <a:spcBef>
                <a:spcPts val="1000"/>
              </a:spcBef>
              <a:spcAft>
                <a:spcPts val="0"/>
              </a:spcAft>
              <a:buClr>
                <a:srgbClr val="000000"/>
              </a:buClr>
              <a:buSzPct val="100000"/>
              <a:buChar char="•"/>
            </a:pPr>
            <a:r>
              <a:rPr lang="en-US" sz="1800" b="1" i="0" u="none" strike="noStrike" dirty="0">
                <a:solidFill>
                  <a:srgbClr val="000000"/>
                </a:solidFill>
                <a:latin typeface="Times New Roman"/>
                <a:ea typeface="Times New Roman"/>
                <a:cs typeface="Times New Roman"/>
                <a:sym typeface="Times New Roman"/>
              </a:rPr>
              <a:t>Public Affairs Department Twitter: </a:t>
            </a:r>
            <a:r>
              <a:rPr lang="en-US" sz="1800" b="0" i="0" u="none" strike="noStrike" dirty="0">
                <a:solidFill>
                  <a:srgbClr val="0000FF"/>
                </a:solidFill>
                <a:latin typeface="Times New Roman"/>
                <a:ea typeface="Times New Roman"/>
                <a:cs typeface="Times New Roman"/>
                <a:sym typeface="Times New Roman"/>
              </a:rPr>
              <a:t>https://twitter.com/padbarbados </a:t>
            </a:r>
            <a:endParaRPr dirty="0"/>
          </a:p>
          <a:p>
            <a:pPr marL="228600" lvl="0" indent="-228600" algn="l" rtl="0">
              <a:lnSpc>
                <a:spcPct val="90000"/>
              </a:lnSpc>
              <a:spcBef>
                <a:spcPts val="1000"/>
              </a:spcBef>
              <a:spcAft>
                <a:spcPts val="0"/>
              </a:spcAft>
              <a:buClr>
                <a:srgbClr val="000000"/>
              </a:buClr>
              <a:buSzPct val="100000"/>
              <a:buChar char="•"/>
            </a:pPr>
            <a:r>
              <a:rPr lang="en-US" sz="1800" b="1" i="0" u="none" strike="noStrike" dirty="0">
                <a:solidFill>
                  <a:srgbClr val="000000"/>
                </a:solidFill>
                <a:latin typeface="Times New Roman"/>
                <a:ea typeface="Times New Roman"/>
                <a:cs typeface="Times New Roman"/>
                <a:sym typeface="Times New Roman"/>
              </a:rPr>
              <a:t>PAD Instagram: </a:t>
            </a:r>
            <a:r>
              <a:rPr lang="en-US" sz="1800" b="0" i="0" u="none" strike="noStrike" dirty="0">
                <a:solidFill>
                  <a:srgbClr val="0000FF"/>
                </a:solidFill>
                <a:latin typeface="Times New Roman"/>
                <a:ea typeface="Times New Roman"/>
                <a:cs typeface="Times New Roman"/>
                <a:sym typeface="Times New Roman"/>
              </a:rPr>
              <a:t>https://www.instagram.com/padbarbados/ </a:t>
            </a:r>
            <a:endParaRPr dirty="0"/>
          </a:p>
          <a:p>
            <a:pPr marL="228600" lvl="0" indent="-228600" algn="l" rtl="0">
              <a:lnSpc>
                <a:spcPct val="90000"/>
              </a:lnSpc>
              <a:spcBef>
                <a:spcPts val="1000"/>
              </a:spcBef>
              <a:spcAft>
                <a:spcPts val="0"/>
              </a:spcAft>
              <a:buClr>
                <a:srgbClr val="000000"/>
              </a:buClr>
              <a:buSzPct val="100000"/>
              <a:buChar char="•"/>
            </a:pPr>
            <a:r>
              <a:rPr lang="en-US" sz="1800" b="1" i="0" u="none" strike="noStrike" dirty="0">
                <a:solidFill>
                  <a:srgbClr val="000000"/>
                </a:solidFill>
                <a:latin typeface="Times New Roman"/>
                <a:ea typeface="Times New Roman"/>
                <a:cs typeface="Times New Roman"/>
                <a:sym typeface="Times New Roman"/>
              </a:rPr>
              <a:t>Barbados Meteorological Services (BMS): </a:t>
            </a:r>
            <a:r>
              <a:rPr lang="en-US" sz="1800" b="0" i="0" u="none" strike="noStrike" dirty="0">
                <a:solidFill>
                  <a:srgbClr val="0000FF"/>
                </a:solidFill>
                <a:latin typeface="Times New Roman"/>
                <a:ea typeface="Times New Roman"/>
                <a:cs typeface="Times New Roman"/>
                <a:sym typeface="Times New Roman"/>
              </a:rPr>
              <a:t>https://www.barbadosweather.org/ </a:t>
            </a:r>
            <a:endParaRPr dirty="0"/>
          </a:p>
          <a:p>
            <a:pPr marL="228600" lvl="0" indent="-228600" algn="l" rtl="0">
              <a:lnSpc>
                <a:spcPct val="90000"/>
              </a:lnSpc>
              <a:spcBef>
                <a:spcPts val="1000"/>
              </a:spcBef>
              <a:spcAft>
                <a:spcPts val="0"/>
              </a:spcAft>
              <a:buClr>
                <a:srgbClr val="000000"/>
              </a:buClr>
              <a:buSzPct val="100000"/>
              <a:buChar char="•"/>
            </a:pPr>
            <a:r>
              <a:rPr lang="en-US" sz="1800" b="1" i="0" u="none" strike="noStrike" dirty="0">
                <a:solidFill>
                  <a:srgbClr val="000000"/>
                </a:solidFill>
                <a:latin typeface="Times New Roman"/>
                <a:ea typeface="Times New Roman"/>
                <a:cs typeface="Times New Roman"/>
                <a:sym typeface="Times New Roman"/>
              </a:rPr>
              <a:t>BMS Facebook: </a:t>
            </a:r>
            <a:r>
              <a:rPr lang="en-US" sz="1800" b="0" i="0" u="none" strike="noStrike" dirty="0">
                <a:solidFill>
                  <a:srgbClr val="0000FF"/>
                </a:solidFill>
                <a:latin typeface="Times New Roman"/>
                <a:ea typeface="Times New Roman"/>
                <a:cs typeface="Times New Roman"/>
                <a:sym typeface="Times New Roman"/>
              </a:rPr>
              <a:t>https://www.facebook.com/BarbadosMeteorologicalService/ </a:t>
            </a:r>
            <a:endParaRPr dirty="0"/>
          </a:p>
          <a:p>
            <a:pPr marL="228600" lvl="0" indent="-228600" algn="l" rtl="0">
              <a:lnSpc>
                <a:spcPct val="90000"/>
              </a:lnSpc>
              <a:spcBef>
                <a:spcPts val="1000"/>
              </a:spcBef>
              <a:spcAft>
                <a:spcPts val="0"/>
              </a:spcAft>
              <a:buClr>
                <a:srgbClr val="000000"/>
              </a:buClr>
              <a:buSzPct val="100000"/>
              <a:buChar char="•"/>
            </a:pPr>
            <a:r>
              <a:rPr lang="en-US" sz="1800" b="1" i="0" u="none" strike="noStrike" dirty="0">
                <a:solidFill>
                  <a:srgbClr val="000000"/>
                </a:solidFill>
                <a:latin typeface="Times New Roman"/>
                <a:ea typeface="Times New Roman"/>
                <a:cs typeface="Times New Roman"/>
                <a:sym typeface="Times New Roman"/>
              </a:rPr>
              <a:t>BMS Instagram: </a:t>
            </a:r>
            <a:r>
              <a:rPr lang="en-US" sz="1800" b="0" i="0" u="none" strike="noStrike" dirty="0">
                <a:solidFill>
                  <a:srgbClr val="0000FF"/>
                </a:solidFill>
                <a:latin typeface="Times New Roman"/>
                <a:ea typeface="Times New Roman"/>
                <a:cs typeface="Times New Roman"/>
                <a:sym typeface="Times New Roman"/>
              </a:rPr>
              <a:t>https://z-p42.www.instagram.com/barbadosmetservices/?hl=es </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400"/>
              <a:buFont typeface="Trebuchet MS"/>
              <a:buNone/>
            </a:pPr>
            <a:r>
              <a:rPr lang="en-US" sz="3400"/>
              <a:t>National Programmes and Activities Information</a:t>
            </a:r>
            <a:endParaRPr/>
          </a:p>
        </p:txBody>
      </p:sp>
      <p:sp>
        <p:nvSpPr>
          <p:cNvPr id="303" name="Google Shape;303;p12"/>
          <p:cNvSpPr txBox="1">
            <a:spLocks noGrp="1"/>
          </p:cNvSpPr>
          <p:nvPr>
            <p:ph type="body" idx="1"/>
          </p:nvPr>
        </p:nvSpPr>
        <p:spPr>
          <a:xfrm>
            <a:off x="680321" y="2336872"/>
            <a:ext cx="9613861" cy="389767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Char char="•"/>
            </a:pPr>
            <a:r>
              <a:rPr lang="en-US"/>
              <a:t>Executive Summary:</a:t>
            </a:r>
            <a:endParaRPr/>
          </a:p>
          <a:p>
            <a:pPr marL="685800" lvl="1" indent="-228600" algn="l" rtl="0">
              <a:lnSpc>
                <a:spcPct val="90000"/>
              </a:lnSpc>
              <a:spcBef>
                <a:spcPts val="500"/>
              </a:spcBef>
              <a:spcAft>
                <a:spcPts val="0"/>
              </a:spcAft>
              <a:buClr>
                <a:schemeClr val="lt1"/>
              </a:buClr>
              <a:buSzPts val="2000"/>
              <a:buChar char="•"/>
            </a:pPr>
            <a:r>
              <a:rPr lang="en-US"/>
              <a:t>Public education and awareness programme with focus on the involvement of coastal communities, the private sector - especially the Tourism sector, the disabled community and the youth population.</a:t>
            </a:r>
            <a:endParaRPr/>
          </a:p>
          <a:p>
            <a:pPr marL="685800" lvl="1" indent="-228600" algn="l" rtl="0">
              <a:lnSpc>
                <a:spcPct val="90000"/>
              </a:lnSpc>
              <a:spcBef>
                <a:spcPts val="500"/>
              </a:spcBef>
              <a:spcAft>
                <a:spcPts val="0"/>
              </a:spcAft>
              <a:buClr>
                <a:schemeClr val="lt1"/>
              </a:buClr>
              <a:buSzPts val="2000"/>
              <a:buChar char="•"/>
            </a:pPr>
            <a:r>
              <a:rPr lang="en-US"/>
              <a:t>Mass Notification and Alerting Mechanisms by improving the National Multi-Hazard Early Warning System.</a:t>
            </a:r>
            <a:endParaRPr/>
          </a:p>
          <a:p>
            <a:pPr marL="228600" lvl="0" indent="-228600" algn="l" rtl="0">
              <a:lnSpc>
                <a:spcPct val="90000"/>
              </a:lnSpc>
              <a:spcBef>
                <a:spcPts val="1000"/>
              </a:spcBef>
              <a:spcAft>
                <a:spcPts val="0"/>
              </a:spcAft>
              <a:buClr>
                <a:schemeClr val="lt1"/>
              </a:buClr>
              <a:buSzPts val="2400"/>
              <a:buChar char="•"/>
            </a:pPr>
            <a:r>
              <a:rPr lang="en-US"/>
              <a:t>Narrative:</a:t>
            </a:r>
            <a:endParaRPr/>
          </a:p>
          <a:p>
            <a:pPr marL="685800" lvl="1" indent="-228600" algn="l" rtl="0">
              <a:lnSpc>
                <a:spcPct val="90000"/>
              </a:lnSpc>
              <a:spcBef>
                <a:spcPts val="500"/>
              </a:spcBef>
              <a:spcAft>
                <a:spcPts val="0"/>
              </a:spcAft>
              <a:buClr>
                <a:schemeClr val="lt1"/>
              </a:buClr>
              <a:buSzPts val="2000"/>
              <a:buChar char="•"/>
            </a:pPr>
            <a:r>
              <a:rPr lang="en-US"/>
              <a:t>2020-2023 period the TSCCH was significantly impacted by COVID-19. However, the TSCCH was able to convene virtually and achieve the Tsunami Ready designation for Shermans to Mullins and start the process for achieving Tsunami Ready designation for two new coastal segments.</a:t>
            </a:r>
            <a:endParaRPr/>
          </a:p>
          <a:p>
            <a:pPr marL="685800" lvl="1" indent="-101600" algn="l" rtl="0">
              <a:lnSpc>
                <a:spcPct val="90000"/>
              </a:lnSpc>
              <a:spcBef>
                <a:spcPts val="500"/>
              </a:spcBef>
              <a:spcAft>
                <a:spcPts val="0"/>
              </a:spcAft>
              <a:buClr>
                <a:schemeClr val="lt1"/>
              </a:buClr>
              <a:buSzPts val="2000"/>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3"/>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400"/>
              <a:buFont typeface="Trebuchet MS"/>
              <a:buNone/>
            </a:pPr>
            <a:r>
              <a:rPr lang="en-US" sz="3400"/>
              <a:t>National Programmes and Activities Information</a:t>
            </a:r>
            <a:endParaRPr/>
          </a:p>
        </p:txBody>
      </p:sp>
      <p:sp>
        <p:nvSpPr>
          <p:cNvPr id="309" name="Google Shape;309;p13"/>
          <p:cNvSpPr txBox="1">
            <a:spLocks noGrp="1"/>
          </p:cNvSpPr>
          <p:nvPr>
            <p:ph type="body" idx="1"/>
          </p:nvPr>
        </p:nvSpPr>
        <p:spPr>
          <a:xfrm>
            <a:off x="680321" y="2128058"/>
            <a:ext cx="9843592" cy="4538749"/>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lt1"/>
              </a:buClr>
              <a:buSzPts val="2400"/>
              <a:buChar char="•"/>
            </a:pPr>
            <a:r>
              <a:rPr lang="en-US"/>
              <a:t>Narrative:</a:t>
            </a:r>
            <a:endParaRPr/>
          </a:p>
          <a:p>
            <a:pPr marL="685800" lvl="1" indent="-228600" algn="l" rtl="0">
              <a:lnSpc>
                <a:spcPct val="90000"/>
              </a:lnSpc>
              <a:spcBef>
                <a:spcPts val="500"/>
              </a:spcBef>
              <a:spcAft>
                <a:spcPts val="0"/>
              </a:spcAft>
              <a:buClr>
                <a:schemeClr val="lt1"/>
              </a:buClr>
              <a:buSzPts val="2000"/>
              <a:buChar char="•"/>
            </a:pPr>
            <a:r>
              <a:rPr lang="en-US"/>
              <a:t>Barbados under the guidance of TSCCH achieved its first Global Tsunami Ready Recognition for the area Shermans, St. Lucy to Mullins in St. Peter – June 2020.</a:t>
            </a:r>
            <a:endParaRPr/>
          </a:p>
          <a:p>
            <a:pPr marL="685800" lvl="1" indent="-228600" algn="l" rtl="0">
              <a:lnSpc>
                <a:spcPct val="90000"/>
              </a:lnSpc>
              <a:spcBef>
                <a:spcPts val="500"/>
              </a:spcBef>
              <a:spcAft>
                <a:spcPts val="0"/>
              </a:spcAft>
              <a:buClr>
                <a:schemeClr val="lt1"/>
              </a:buClr>
              <a:buSzPts val="2000"/>
              <a:buChar char="•"/>
            </a:pPr>
            <a:r>
              <a:rPr lang="en-US"/>
              <a:t>The BMS introduced impact-based forecasting in 2020. This was followed by the introduction of the BMS Insights Application for smart phones in 2021.</a:t>
            </a:r>
            <a:endParaRPr/>
          </a:p>
          <a:p>
            <a:pPr marL="685800" lvl="1" indent="-228600" algn="l" rtl="0">
              <a:lnSpc>
                <a:spcPct val="90000"/>
              </a:lnSpc>
              <a:spcBef>
                <a:spcPts val="500"/>
              </a:spcBef>
              <a:spcAft>
                <a:spcPts val="0"/>
              </a:spcAft>
              <a:buClr>
                <a:schemeClr val="lt1"/>
              </a:buClr>
              <a:buSzPts val="2000"/>
              <a:buChar char="•"/>
            </a:pPr>
            <a:r>
              <a:rPr lang="en-US"/>
              <a:t>In 2022, Barbados launched the Tsunami Ready initiative for two communities, Porters to Holders Hill, St. James and Garrison, St. Michael to Rendezvous, Christ Church. Barbados. These two communities are expected to receive their official Tsunami Ready certification by the end of 2023.</a:t>
            </a:r>
            <a:endParaRPr/>
          </a:p>
          <a:p>
            <a:pPr marL="685800" lvl="1" indent="-228600" algn="l" rtl="0">
              <a:lnSpc>
                <a:spcPct val="90000"/>
              </a:lnSpc>
              <a:spcBef>
                <a:spcPts val="500"/>
              </a:spcBef>
              <a:spcAft>
                <a:spcPts val="0"/>
              </a:spcAft>
              <a:buClr>
                <a:schemeClr val="lt1"/>
              </a:buClr>
              <a:buSzPts val="2000"/>
              <a:buChar char="•"/>
            </a:pPr>
            <a:r>
              <a:rPr lang="en-US"/>
              <a:t>At present, work is being undertaken with relation to the upgrade of the CAP Mass Alerting System to improve its operability and reach.</a:t>
            </a:r>
            <a:endParaRPr/>
          </a:p>
          <a:p>
            <a:pPr marL="685800" lvl="1" indent="-228600" algn="l" rtl="0">
              <a:lnSpc>
                <a:spcPct val="90000"/>
              </a:lnSpc>
              <a:spcBef>
                <a:spcPts val="500"/>
              </a:spcBef>
              <a:spcAft>
                <a:spcPts val="0"/>
              </a:spcAft>
              <a:buClr>
                <a:schemeClr val="lt1"/>
              </a:buClr>
              <a:buSzPts val="2000"/>
              <a:buChar char="•"/>
            </a:pPr>
            <a:r>
              <a:rPr lang="en-US"/>
              <a:t>The Barbados population has been informed on tsunami and other coastal hazards through public awareness and education activities which targets coastal communities, the Tourism Sector stakeholders, the disabled community, school population and the general public.</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4"/>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Trebuchet MS"/>
              <a:buNone/>
            </a:pPr>
            <a:r>
              <a:rPr lang="en-US" dirty="0"/>
              <a:t>Activities Relating to the National Tsunami Public Awareness </a:t>
            </a:r>
            <a:r>
              <a:rPr lang="en-US" dirty="0" err="1"/>
              <a:t>Programme</a:t>
            </a:r>
            <a:r>
              <a:rPr lang="en-US" dirty="0"/>
              <a:t> January 2022 - March 2023</a:t>
            </a:r>
            <a:endParaRPr dirty="0"/>
          </a:p>
        </p:txBody>
      </p:sp>
      <p:pic>
        <p:nvPicPr>
          <p:cNvPr id="315" name="Google Shape;315;p14"/>
          <p:cNvPicPr preferRelativeResize="0"/>
          <p:nvPr/>
        </p:nvPicPr>
        <p:blipFill rotWithShape="1">
          <a:blip r:embed="rId3">
            <a:alphaModFix/>
          </a:blip>
          <a:srcRect/>
          <a:stretch/>
        </p:blipFill>
        <p:spPr>
          <a:xfrm>
            <a:off x="3374919" y="2329138"/>
            <a:ext cx="3163475" cy="2105891"/>
          </a:xfrm>
          <a:prstGeom prst="rect">
            <a:avLst/>
          </a:prstGeom>
          <a:noFill/>
          <a:ln>
            <a:noFill/>
          </a:ln>
        </p:spPr>
      </p:pic>
      <p:pic>
        <p:nvPicPr>
          <p:cNvPr id="316" name="Google Shape;316;p14"/>
          <p:cNvPicPr preferRelativeResize="0"/>
          <p:nvPr/>
        </p:nvPicPr>
        <p:blipFill rotWithShape="1">
          <a:blip r:embed="rId4">
            <a:alphaModFix/>
          </a:blip>
          <a:srcRect/>
          <a:stretch/>
        </p:blipFill>
        <p:spPr>
          <a:xfrm>
            <a:off x="2847141" y="4735585"/>
            <a:ext cx="2912919" cy="1941946"/>
          </a:xfrm>
          <a:prstGeom prst="rect">
            <a:avLst/>
          </a:prstGeom>
          <a:noFill/>
          <a:ln>
            <a:noFill/>
          </a:ln>
        </p:spPr>
      </p:pic>
      <p:pic>
        <p:nvPicPr>
          <p:cNvPr id="317" name="Google Shape;317;p14"/>
          <p:cNvPicPr preferRelativeResize="0"/>
          <p:nvPr/>
        </p:nvPicPr>
        <p:blipFill rotWithShape="1">
          <a:blip r:embed="rId5">
            <a:alphaModFix/>
          </a:blip>
          <a:srcRect/>
          <a:stretch/>
        </p:blipFill>
        <p:spPr>
          <a:xfrm>
            <a:off x="524274" y="4567591"/>
            <a:ext cx="2206336" cy="2206336"/>
          </a:xfrm>
          <a:prstGeom prst="rect">
            <a:avLst/>
          </a:prstGeom>
          <a:noFill/>
          <a:ln>
            <a:noFill/>
          </a:ln>
        </p:spPr>
      </p:pic>
      <p:pic>
        <p:nvPicPr>
          <p:cNvPr id="318" name="Google Shape;318;p14"/>
          <p:cNvPicPr preferRelativeResize="0"/>
          <p:nvPr/>
        </p:nvPicPr>
        <p:blipFill rotWithShape="1">
          <a:blip r:embed="rId6">
            <a:alphaModFix/>
          </a:blip>
          <a:srcRect/>
          <a:stretch/>
        </p:blipFill>
        <p:spPr>
          <a:xfrm>
            <a:off x="6277524" y="4930002"/>
            <a:ext cx="3757188" cy="1747529"/>
          </a:xfrm>
          <a:prstGeom prst="rect">
            <a:avLst/>
          </a:prstGeom>
          <a:noFill/>
          <a:ln>
            <a:noFill/>
          </a:ln>
        </p:spPr>
      </p:pic>
      <p:pic>
        <p:nvPicPr>
          <p:cNvPr id="319" name="Google Shape;319;p14"/>
          <p:cNvPicPr preferRelativeResize="0"/>
          <p:nvPr/>
        </p:nvPicPr>
        <p:blipFill rotWithShape="1">
          <a:blip r:embed="rId7">
            <a:alphaModFix/>
          </a:blip>
          <a:srcRect/>
          <a:stretch/>
        </p:blipFill>
        <p:spPr>
          <a:xfrm>
            <a:off x="9272919" y="2571196"/>
            <a:ext cx="2333526" cy="1744904"/>
          </a:xfrm>
          <a:prstGeom prst="rect">
            <a:avLst/>
          </a:prstGeom>
          <a:noFill/>
          <a:ln>
            <a:noFill/>
          </a:ln>
        </p:spPr>
      </p:pic>
      <p:pic>
        <p:nvPicPr>
          <p:cNvPr id="320" name="Google Shape;320;p14"/>
          <p:cNvPicPr preferRelativeResize="0"/>
          <p:nvPr/>
        </p:nvPicPr>
        <p:blipFill rotWithShape="1">
          <a:blip r:embed="rId8">
            <a:alphaModFix/>
          </a:blip>
          <a:srcRect/>
          <a:stretch/>
        </p:blipFill>
        <p:spPr>
          <a:xfrm>
            <a:off x="6640642" y="2151712"/>
            <a:ext cx="2583873" cy="2583873"/>
          </a:xfrm>
          <a:prstGeom prst="rect">
            <a:avLst/>
          </a:prstGeom>
          <a:noFill/>
          <a:ln>
            <a:noFill/>
          </a:ln>
        </p:spPr>
      </p:pic>
      <p:pic>
        <p:nvPicPr>
          <p:cNvPr id="321" name="Google Shape;321;p14"/>
          <p:cNvPicPr preferRelativeResize="0"/>
          <p:nvPr/>
        </p:nvPicPr>
        <p:blipFill rotWithShape="1">
          <a:blip r:embed="rId9">
            <a:alphaModFix/>
          </a:blip>
          <a:srcRect/>
          <a:stretch/>
        </p:blipFill>
        <p:spPr>
          <a:xfrm>
            <a:off x="680321" y="2346102"/>
            <a:ext cx="2517076" cy="188051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5"/>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Future Summary Plan </a:t>
            </a:r>
            <a:endParaRPr/>
          </a:p>
        </p:txBody>
      </p:sp>
      <p:sp>
        <p:nvSpPr>
          <p:cNvPr id="327" name="Google Shape;327;p15"/>
          <p:cNvSpPr txBox="1">
            <a:spLocks noGrp="1"/>
          </p:cNvSpPr>
          <p:nvPr>
            <p:ph type="body" idx="1"/>
          </p:nvPr>
        </p:nvSpPr>
        <p:spPr>
          <a:xfrm>
            <a:off x="680321" y="1995056"/>
            <a:ext cx="9613861" cy="4518866"/>
          </a:xfrm>
          <a:prstGeom prst="rect">
            <a:avLst/>
          </a:prstGeom>
          <a:noFill/>
          <a:ln>
            <a:noFill/>
          </a:ln>
        </p:spPr>
        <p:txBody>
          <a:bodyPr spcFirstLastPara="1" wrap="square" lIns="91425" tIns="45700" rIns="91425" bIns="45700" anchor="t" anchorCtr="0">
            <a:normAutofit fontScale="85000" lnSpcReduction="20000"/>
          </a:bodyPr>
          <a:lstStyle/>
          <a:p>
            <a:pPr marL="685800" lvl="1" indent="-159701" algn="l" rtl="0">
              <a:lnSpc>
                <a:spcPct val="90000"/>
              </a:lnSpc>
              <a:spcBef>
                <a:spcPts val="0"/>
              </a:spcBef>
              <a:spcAft>
                <a:spcPts val="0"/>
              </a:spcAft>
              <a:buClr>
                <a:schemeClr val="lt1"/>
              </a:buClr>
              <a:buSzPct val="100000"/>
              <a:buNone/>
            </a:pPr>
            <a:endParaRPr sz="1400" b="0" i="0" u="none" strike="noStrike" dirty="0">
              <a:solidFill>
                <a:srgbClr val="000000"/>
              </a:solidFill>
              <a:latin typeface="Times New Roman"/>
              <a:ea typeface="Times New Roman"/>
              <a:cs typeface="Times New Roman"/>
              <a:sym typeface="Times New Roman"/>
            </a:endParaRPr>
          </a:p>
          <a:p>
            <a:pPr marL="228600" lvl="0" indent="-217169" algn="l" rtl="0">
              <a:lnSpc>
                <a:spcPct val="90000"/>
              </a:lnSpc>
              <a:spcBef>
                <a:spcPts val="1000"/>
              </a:spcBef>
              <a:spcAft>
                <a:spcPts val="0"/>
              </a:spcAft>
              <a:buClr>
                <a:schemeClr val="lt1"/>
              </a:buClr>
              <a:buSzPct val="100000"/>
              <a:buChar char="•"/>
            </a:pPr>
            <a:r>
              <a:rPr lang="en-US" dirty="0"/>
              <a:t>Continue updating SOP and Protocols.</a:t>
            </a:r>
            <a:endParaRPr dirty="0"/>
          </a:p>
          <a:p>
            <a:pPr marL="228600" lvl="0" indent="-217169" algn="l" rtl="0">
              <a:lnSpc>
                <a:spcPct val="90000"/>
              </a:lnSpc>
              <a:spcBef>
                <a:spcPts val="1000"/>
              </a:spcBef>
              <a:spcAft>
                <a:spcPts val="0"/>
              </a:spcAft>
              <a:buClr>
                <a:schemeClr val="lt1"/>
              </a:buClr>
              <a:buSzPct val="100000"/>
              <a:buChar char="•"/>
            </a:pPr>
            <a:r>
              <a:rPr lang="en-US" dirty="0"/>
              <a:t>Continued testing CAP and BMS Insight app.</a:t>
            </a:r>
            <a:endParaRPr dirty="0"/>
          </a:p>
          <a:p>
            <a:pPr marL="228600" lvl="0" indent="-217169" algn="l" rtl="0">
              <a:lnSpc>
                <a:spcPct val="90000"/>
              </a:lnSpc>
              <a:spcBef>
                <a:spcPts val="1000"/>
              </a:spcBef>
              <a:spcAft>
                <a:spcPts val="0"/>
              </a:spcAft>
              <a:buClr>
                <a:schemeClr val="lt1"/>
              </a:buClr>
              <a:buSzPct val="100000"/>
              <a:buChar char="•"/>
            </a:pPr>
            <a:r>
              <a:rPr lang="en-US" dirty="0"/>
              <a:t>Continue providing support for National tsunami and coastal hazard program.</a:t>
            </a:r>
            <a:endParaRPr dirty="0"/>
          </a:p>
          <a:p>
            <a:pPr marL="228600" lvl="0" indent="-217169" algn="l" rtl="0">
              <a:lnSpc>
                <a:spcPct val="90000"/>
              </a:lnSpc>
              <a:spcBef>
                <a:spcPts val="1000"/>
              </a:spcBef>
              <a:spcAft>
                <a:spcPts val="0"/>
              </a:spcAft>
              <a:buClr>
                <a:schemeClr val="lt1"/>
              </a:buClr>
              <a:buSzPct val="100000"/>
              <a:buChar char="•"/>
            </a:pPr>
            <a:r>
              <a:rPr lang="en-US" dirty="0"/>
              <a:t>Continue implementing National Coastal Risk Information and Planning Platform (NCRIPP).</a:t>
            </a:r>
            <a:endParaRPr dirty="0"/>
          </a:p>
          <a:p>
            <a:pPr marL="228600" lvl="0" indent="-217169" algn="l" rtl="0">
              <a:lnSpc>
                <a:spcPct val="90000"/>
              </a:lnSpc>
              <a:spcBef>
                <a:spcPts val="1000"/>
              </a:spcBef>
              <a:spcAft>
                <a:spcPts val="0"/>
              </a:spcAft>
              <a:buClr>
                <a:schemeClr val="lt1"/>
              </a:buClr>
              <a:buSzPct val="100000"/>
              <a:buChar char="•"/>
            </a:pPr>
            <a:r>
              <a:rPr lang="en-US" dirty="0"/>
              <a:t>Continue to support Caribbean Tsunami Information Center (CTIC) as the host country.</a:t>
            </a:r>
            <a:endParaRPr dirty="0"/>
          </a:p>
          <a:p>
            <a:pPr marL="228600" lvl="0" indent="-217169" algn="l" rtl="0">
              <a:lnSpc>
                <a:spcPct val="90000"/>
              </a:lnSpc>
              <a:spcBef>
                <a:spcPts val="1000"/>
              </a:spcBef>
              <a:spcAft>
                <a:spcPts val="0"/>
              </a:spcAft>
              <a:buClr>
                <a:schemeClr val="lt1"/>
              </a:buClr>
              <a:buSzPct val="100000"/>
              <a:buChar char="•"/>
            </a:pPr>
            <a:r>
              <a:rPr lang="en-US" dirty="0"/>
              <a:t>Continue working with communities to increase levels of awareness.</a:t>
            </a:r>
            <a:endParaRPr dirty="0"/>
          </a:p>
          <a:p>
            <a:pPr marL="228600" lvl="0" indent="-217169" algn="l" rtl="0">
              <a:lnSpc>
                <a:spcPct val="90000"/>
              </a:lnSpc>
              <a:spcBef>
                <a:spcPts val="1000"/>
              </a:spcBef>
              <a:spcAft>
                <a:spcPts val="0"/>
              </a:spcAft>
              <a:buClr>
                <a:schemeClr val="lt1"/>
              </a:buClr>
              <a:buSzPct val="100000"/>
              <a:buChar char="•"/>
            </a:pPr>
            <a:r>
              <a:rPr lang="en-US" dirty="0"/>
              <a:t>Implementation of coast community vulnerability assessment to provide a profile of communities in the national vulnerability grid.</a:t>
            </a:r>
            <a:endParaRPr dirty="0"/>
          </a:p>
          <a:p>
            <a:pPr marL="228600" lvl="0" indent="-217169" algn="l" rtl="0">
              <a:lnSpc>
                <a:spcPct val="90000"/>
              </a:lnSpc>
              <a:spcBef>
                <a:spcPts val="1000"/>
              </a:spcBef>
              <a:spcAft>
                <a:spcPts val="0"/>
              </a:spcAft>
              <a:buClr>
                <a:schemeClr val="lt1"/>
              </a:buClr>
              <a:buSzPct val="100000"/>
              <a:buChar char="•"/>
            </a:pPr>
            <a:r>
              <a:rPr lang="en-US" dirty="0"/>
              <a:t>The completion of more tsunami ready designated tsunami communities.</a:t>
            </a:r>
            <a:endParaRPr dirty="0"/>
          </a:p>
          <a:p>
            <a:pPr marL="228600" lvl="0" indent="-217169" algn="l" rtl="0">
              <a:lnSpc>
                <a:spcPct val="90000"/>
              </a:lnSpc>
              <a:spcBef>
                <a:spcPts val="1000"/>
              </a:spcBef>
              <a:spcAft>
                <a:spcPts val="0"/>
              </a:spcAft>
              <a:buClr>
                <a:schemeClr val="lt1"/>
              </a:buClr>
              <a:buSzPct val="100000"/>
              <a:buChar char="•"/>
            </a:pPr>
            <a:r>
              <a:rPr lang="en-US" dirty="0"/>
              <a:t>Detection system:</a:t>
            </a:r>
            <a:endParaRPr dirty="0"/>
          </a:p>
          <a:p>
            <a:pPr marL="685800" lvl="1" indent="-219075" algn="l" rtl="0">
              <a:lnSpc>
                <a:spcPct val="90000"/>
              </a:lnSpc>
              <a:spcBef>
                <a:spcPts val="500"/>
              </a:spcBef>
              <a:spcAft>
                <a:spcPts val="0"/>
              </a:spcAft>
              <a:buClr>
                <a:schemeClr val="lt1"/>
              </a:buClr>
              <a:buSzPct val="100000"/>
              <a:buChar char="•"/>
            </a:pPr>
            <a:r>
              <a:rPr lang="en-US" dirty="0"/>
              <a:t>Training for emergency response and warning center personnel.</a:t>
            </a:r>
            <a:endParaRPr dirty="0"/>
          </a:p>
          <a:p>
            <a:pPr marL="685800" lvl="1" indent="-219075" algn="l" rtl="0">
              <a:lnSpc>
                <a:spcPct val="90000"/>
              </a:lnSpc>
              <a:spcBef>
                <a:spcPts val="500"/>
              </a:spcBef>
              <a:spcAft>
                <a:spcPts val="0"/>
              </a:spcAft>
              <a:buClr>
                <a:schemeClr val="lt1"/>
              </a:buClr>
              <a:buSzPct val="100000"/>
              <a:buChar char="•"/>
            </a:pPr>
            <a:r>
              <a:rPr lang="en-US" dirty="0"/>
              <a:t>The CZMU has worked towards making sure all equipment is fully functioning.</a:t>
            </a:r>
            <a:endParaRPr dirty="0"/>
          </a:p>
          <a:p>
            <a:pPr marL="228600" lvl="0" indent="-110490" algn="l" rtl="0">
              <a:lnSpc>
                <a:spcPct val="90000"/>
              </a:lnSpc>
              <a:spcBef>
                <a:spcPts val="1000"/>
              </a:spcBef>
              <a:spcAft>
                <a:spcPts val="0"/>
              </a:spcAft>
              <a:buClr>
                <a:schemeClr val="lt1"/>
              </a:buClr>
              <a:buSzPct val="100000"/>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6"/>
          <p:cNvSpPr txBox="1">
            <a:spLocks noGrp="1"/>
          </p:cNvSpPr>
          <p:nvPr>
            <p:ph type="title"/>
          </p:nvPr>
        </p:nvSpPr>
        <p:spPr>
          <a:xfrm>
            <a:off x="1127856" y="609598"/>
            <a:ext cx="8718877" cy="303606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9600"/>
              <a:buFont typeface="Trebuchet MS"/>
              <a:buNone/>
            </a:pPr>
            <a:r>
              <a:rPr lang="en-US" sz="9600"/>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Presentation Outline</a:t>
            </a:r>
            <a:endParaRPr/>
          </a:p>
        </p:txBody>
      </p:sp>
      <p:sp>
        <p:nvSpPr>
          <p:cNvPr id="209" name="Google Shape;209;p2"/>
          <p:cNvSpPr txBox="1">
            <a:spLocks noGrp="1"/>
          </p:cNvSpPr>
          <p:nvPr>
            <p:ph type="body" idx="1"/>
          </p:nvPr>
        </p:nvSpPr>
        <p:spPr>
          <a:xfrm>
            <a:off x="680321" y="2336872"/>
            <a:ext cx="9613861" cy="423018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Char char="•"/>
            </a:pPr>
            <a:r>
              <a:rPr lang="en-US" dirty="0"/>
              <a:t>Barbados Team</a:t>
            </a:r>
            <a:endParaRPr dirty="0"/>
          </a:p>
          <a:p>
            <a:pPr marL="228600" lvl="0" indent="-228600" algn="l" rtl="0">
              <a:lnSpc>
                <a:spcPct val="90000"/>
              </a:lnSpc>
              <a:spcBef>
                <a:spcPts val="1000"/>
              </a:spcBef>
              <a:spcAft>
                <a:spcPts val="0"/>
              </a:spcAft>
              <a:buClr>
                <a:schemeClr val="lt1"/>
              </a:buClr>
              <a:buSzPts val="2400"/>
              <a:buChar char="•"/>
            </a:pPr>
            <a:r>
              <a:rPr lang="en-US" dirty="0"/>
              <a:t>The Technical Standing Committee on Coastal Hazards (TSCCH)</a:t>
            </a:r>
            <a:endParaRPr dirty="0"/>
          </a:p>
          <a:p>
            <a:pPr marL="228600" lvl="0" indent="-228600" algn="l" rtl="0">
              <a:lnSpc>
                <a:spcPct val="90000"/>
              </a:lnSpc>
              <a:spcBef>
                <a:spcPts val="1000"/>
              </a:spcBef>
              <a:spcAft>
                <a:spcPts val="0"/>
              </a:spcAft>
              <a:buClr>
                <a:schemeClr val="lt1"/>
              </a:buClr>
              <a:buSzPts val="2400"/>
              <a:buChar char="•"/>
            </a:pPr>
            <a:r>
              <a:rPr lang="en-US" dirty="0"/>
              <a:t>Priority areas over the last year:</a:t>
            </a:r>
            <a:endParaRPr dirty="0"/>
          </a:p>
          <a:p>
            <a:pPr marL="685800" lvl="1" indent="-228600" algn="l" rtl="0">
              <a:lnSpc>
                <a:spcPct val="90000"/>
              </a:lnSpc>
              <a:spcBef>
                <a:spcPts val="500"/>
              </a:spcBef>
              <a:spcAft>
                <a:spcPts val="0"/>
              </a:spcAft>
              <a:buClr>
                <a:schemeClr val="lt1"/>
              </a:buClr>
              <a:buSzPts val="2000"/>
              <a:buChar char="•"/>
            </a:pPr>
            <a:r>
              <a:rPr lang="en-US" dirty="0"/>
              <a:t>Tsunami Standard Operating Procedure (SOP)</a:t>
            </a:r>
            <a:endParaRPr dirty="0"/>
          </a:p>
          <a:p>
            <a:pPr marL="685800" lvl="1" indent="-228600" algn="l" rtl="0">
              <a:lnSpc>
                <a:spcPct val="90000"/>
              </a:lnSpc>
              <a:spcBef>
                <a:spcPts val="500"/>
              </a:spcBef>
              <a:spcAft>
                <a:spcPts val="0"/>
              </a:spcAft>
              <a:buClr>
                <a:schemeClr val="lt1"/>
              </a:buClr>
              <a:buSzPts val="2000"/>
              <a:buChar char="•"/>
            </a:pPr>
            <a:r>
              <a:rPr lang="en-US" dirty="0"/>
              <a:t>Warning Communication and Dissemination</a:t>
            </a:r>
            <a:endParaRPr dirty="0"/>
          </a:p>
          <a:p>
            <a:pPr marL="685800" lvl="1" indent="-228600" algn="l" rtl="0">
              <a:lnSpc>
                <a:spcPct val="90000"/>
              </a:lnSpc>
              <a:spcBef>
                <a:spcPts val="500"/>
              </a:spcBef>
              <a:spcAft>
                <a:spcPts val="0"/>
              </a:spcAft>
              <a:buClr>
                <a:schemeClr val="lt1"/>
              </a:buClr>
              <a:buSzPts val="2000"/>
              <a:buChar char="•"/>
            </a:pPr>
            <a:r>
              <a:rPr lang="en-US" dirty="0"/>
              <a:t>National Sea Level Network</a:t>
            </a:r>
            <a:endParaRPr dirty="0"/>
          </a:p>
          <a:p>
            <a:pPr marL="685800" lvl="1" indent="-228600" algn="l" rtl="0">
              <a:lnSpc>
                <a:spcPct val="90000"/>
              </a:lnSpc>
              <a:spcBef>
                <a:spcPts val="500"/>
              </a:spcBef>
              <a:spcAft>
                <a:spcPts val="0"/>
              </a:spcAft>
              <a:buClr>
                <a:schemeClr val="lt1"/>
              </a:buClr>
              <a:buSzPts val="2000"/>
              <a:buChar char="•"/>
            </a:pPr>
            <a:r>
              <a:rPr lang="en-US" dirty="0"/>
              <a:t>Information on tsunami occurrence/activities </a:t>
            </a:r>
            <a:endParaRPr dirty="0"/>
          </a:p>
          <a:p>
            <a:pPr marL="685800" lvl="1" indent="-228600" algn="l" rtl="0">
              <a:lnSpc>
                <a:spcPct val="90000"/>
              </a:lnSpc>
              <a:spcBef>
                <a:spcPts val="500"/>
              </a:spcBef>
              <a:spcAft>
                <a:spcPts val="0"/>
              </a:spcAft>
              <a:buClr>
                <a:schemeClr val="lt1"/>
              </a:buClr>
              <a:buSzPts val="2000"/>
              <a:buChar char="•"/>
            </a:pPr>
            <a:r>
              <a:rPr lang="en-US" dirty="0"/>
              <a:t>Tsunami related websites</a:t>
            </a:r>
            <a:endParaRPr dirty="0"/>
          </a:p>
          <a:p>
            <a:pPr marL="685800" lvl="1" indent="-228600" algn="l" rtl="0">
              <a:lnSpc>
                <a:spcPct val="90000"/>
              </a:lnSpc>
              <a:spcBef>
                <a:spcPts val="500"/>
              </a:spcBef>
              <a:spcAft>
                <a:spcPts val="0"/>
              </a:spcAft>
              <a:buClr>
                <a:schemeClr val="lt1"/>
              </a:buClr>
              <a:buSzPts val="2000"/>
              <a:buChar char="•"/>
            </a:pPr>
            <a:r>
              <a:rPr lang="en-US" dirty="0"/>
              <a:t>National </a:t>
            </a:r>
            <a:r>
              <a:rPr lang="en-US" dirty="0" err="1"/>
              <a:t>Programmes</a:t>
            </a:r>
            <a:r>
              <a:rPr lang="en-US" dirty="0"/>
              <a:t> and activities information</a:t>
            </a:r>
            <a:endParaRPr dirty="0"/>
          </a:p>
          <a:p>
            <a:pPr marL="228600" lvl="0" indent="-228600" algn="l" rtl="0">
              <a:lnSpc>
                <a:spcPct val="90000"/>
              </a:lnSpc>
              <a:spcBef>
                <a:spcPts val="1000"/>
              </a:spcBef>
              <a:spcAft>
                <a:spcPts val="0"/>
              </a:spcAft>
              <a:buClr>
                <a:schemeClr val="lt1"/>
              </a:buClr>
              <a:buSzPts val="2400"/>
              <a:buChar char="•"/>
            </a:pPr>
            <a:r>
              <a:rPr lang="en-US" dirty="0"/>
              <a:t>Future plans </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
          <p:cNvSpPr txBox="1">
            <a:spLocks noGrp="1"/>
          </p:cNvSpPr>
          <p:nvPr>
            <p:ph type="title"/>
          </p:nvPr>
        </p:nvSpPr>
        <p:spPr>
          <a:xfrm>
            <a:off x="680319" y="753229"/>
            <a:ext cx="9613863" cy="10809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Barbados Team</a:t>
            </a:r>
            <a:endParaRPr/>
          </a:p>
        </p:txBody>
      </p:sp>
      <p:sp>
        <p:nvSpPr>
          <p:cNvPr id="215" name="Google Shape;215;p3"/>
          <p:cNvSpPr txBox="1">
            <a:spLocks noGrp="1"/>
          </p:cNvSpPr>
          <p:nvPr>
            <p:ph type="body" idx="2"/>
          </p:nvPr>
        </p:nvSpPr>
        <p:spPr>
          <a:xfrm>
            <a:off x="680322" y="2041678"/>
            <a:ext cx="5881766" cy="4303704"/>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gn="l" rtl="0">
              <a:lnSpc>
                <a:spcPct val="90000"/>
              </a:lnSpc>
              <a:spcBef>
                <a:spcPts val="0"/>
              </a:spcBef>
              <a:spcAft>
                <a:spcPts val="0"/>
              </a:spcAft>
              <a:buClr>
                <a:schemeClr val="lt1"/>
              </a:buClr>
              <a:buSzPct val="100000"/>
              <a:buChar char="•"/>
            </a:pPr>
            <a:r>
              <a:rPr lang="en-US"/>
              <a:t>Dr. Leo Brewster – Director of Coastal Zone Management Unit (CZMU) and Tsunami National Contact (TNC). Represents Barbados in the coordination of international tsunami warning and mitigation activities.</a:t>
            </a:r>
            <a:endParaRPr/>
          </a:p>
          <a:p>
            <a:pPr marL="228600" lvl="0" indent="-228600" algn="l" rtl="0">
              <a:lnSpc>
                <a:spcPct val="90000"/>
              </a:lnSpc>
              <a:spcBef>
                <a:spcPts val="1000"/>
              </a:spcBef>
              <a:spcAft>
                <a:spcPts val="0"/>
              </a:spcAft>
              <a:buClr>
                <a:schemeClr val="lt1"/>
              </a:buClr>
              <a:buSzPct val="100000"/>
              <a:buChar char="•"/>
            </a:pPr>
            <a:r>
              <a:rPr lang="en-US"/>
              <a:t>Ms. Kerry Hinds – Director of the Department of Emergency Management (DEM) and Tsunami Advisor. Manages Tsunami Mitigation in Barbados along with Dr. Leo Brewster.</a:t>
            </a:r>
            <a:endParaRPr/>
          </a:p>
          <a:p>
            <a:pPr marL="228600" lvl="0" indent="-228600" algn="l" rtl="0">
              <a:lnSpc>
                <a:spcPct val="90000"/>
              </a:lnSpc>
              <a:spcBef>
                <a:spcPts val="1000"/>
              </a:spcBef>
              <a:spcAft>
                <a:spcPts val="0"/>
              </a:spcAft>
              <a:buClr>
                <a:schemeClr val="lt1"/>
              </a:buClr>
              <a:buSzPct val="100000"/>
              <a:buChar char="•"/>
            </a:pPr>
            <a:r>
              <a:rPr lang="en-US"/>
              <a:t>Mr. Sabu Best – Director of Barbados Meteorological Services (BMS), Tsunami Warning Focal Point/Warning Centre. The 24 x 7 contact person, who is available at the national level for rapidly receiving and issuing tsunami event information (such as warnings).</a:t>
            </a:r>
            <a:endParaRPr/>
          </a:p>
          <a:p>
            <a:pPr marL="228600" lvl="0" indent="-99060" algn="l" rtl="0">
              <a:lnSpc>
                <a:spcPct val="90000"/>
              </a:lnSpc>
              <a:spcBef>
                <a:spcPts val="1000"/>
              </a:spcBef>
              <a:spcAft>
                <a:spcPts val="0"/>
              </a:spcAft>
              <a:buClr>
                <a:schemeClr val="lt1"/>
              </a:buClr>
              <a:buSzPct val="100000"/>
              <a:buNone/>
            </a:pPr>
            <a:endParaRPr/>
          </a:p>
          <a:p>
            <a:pPr marL="228600" lvl="0" indent="-99060" algn="l" rtl="0">
              <a:lnSpc>
                <a:spcPct val="90000"/>
              </a:lnSpc>
              <a:spcBef>
                <a:spcPts val="1000"/>
              </a:spcBef>
              <a:spcAft>
                <a:spcPts val="0"/>
              </a:spcAft>
              <a:buClr>
                <a:schemeClr val="lt1"/>
              </a:buClr>
              <a:buSzPct val="100000"/>
              <a:buNone/>
            </a:pPr>
            <a:endParaRPr/>
          </a:p>
          <a:p>
            <a:pPr marL="228600" lvl="0" indent="-99060" algn="l" rtl="0">
              <a:lnSpc>
                <a:spcPct val="90000"/>
              </a:lnSpc>
              <a:spcBef>
                <a:spcPts val="1000"/>
              </a:spcBef>
              <a:spcAft>
                <a:spcPts val="0"/>
              </a:spcAft>
              <a:buClr>
                <a:schemeClr val="lt1"/>
              </a:buClr>
              <a:buSzPct val="100000"/>
              <a:buNone/>
            </a:pPr>
            <a:endParaRPr/>
          </a:p>
        </p:txBody>
      </p:sp>
      <p:cxnSp>
        <p:nvCxnSpPr>
          <p:cNvPr id="216" name="Google Shape;216;p3"/>
          <p:cNvCxnSpPr>
            <a:stCxn id="217" idx="6"/>
          </p:cNvCxnSpPr>
          <p:nvPr/>
        </p:nvCxnSpPr>
        <p:spPr>
          <a:xfrm>
            <a:off x="7963354" y="2549539"/>
            <a:ext cx="1748700" cy="2089800"/>
          </a:xfrm>
          <a:prstGeom prst="straightConnector1">
            <a:avLst/>
          </a:prstGeom>
          <a:noFill/>
          <a:ln w="9525" cap="flat" cmpd="sng">
            <a:solidFill>
              <a:srgbClr val="FFFFFF"/>
            </a:solidFill>
            <a:prstDash val="solid"/>
            <a:miter lim="800000"/>
            <a:headEnd type="none" w="sm" len="sm"/>
            <a:tailEnd type="oval" w="sm" len="sm"/>
          </a:ln>
        </p:spPr>
      </p:cxnSp>
      <p:cxnSp>
        <p:nvCxnSpPr>
          <p:cNvPr id="218" name="Google Shape;218;p3"/>
          <p:cNvCxnSpPr>
            <a:stCxn id="219" idx="6"/>
          </p:cNvCxnSpPr>
          <p:nvPr/>
        </p:nvCxnSpPr>
        <p:spPr>
          <a:xfrm>
            <a:off x="8163400" y="4138598"/>
            <a:ext cx="1689900" cy="675000"/>
          </a:xfrm>
          <a:prstGeom prst="straightConnector1">
            <a:avLst/>
          </a:prstGeom>
          <a:noFill/>
          <a:ln w="9525" cap="flat" cmpd="sng">
            <a:solidFill>
              <a:srgbClr val="FFFFFF"/>
            </a:solidFill>
            <a:prstDash val="solid"/>
            <a:miter lim="800000"/>
            <a:headEnd type="none" w="sm" len="sm"/>
            <a:tailEnd type="oval" w="sm" len="sm"/>
          </a:ln>
        </p:spPr>
      </p:cxnSp>
      <p:cxnSp>
        <p:nvCxnSpPr>
          <p:cNvPr id="220" name="Google Shape;220;p3"/>
          <p:cNvCxnSpPr/>
          <p:nvPr/>
        </p:nvCxnSpPr>
        <p:spPr>
          <a:xfrm rot="10800000" flipH="1">
            <a:off x="8460978" y="5285218"/>
            <a:ext cx="2511822" cy="114889"/>
          </a:xfrm>
          <a:prstGeom prst="straightConnector1">
            <a:avLst/>
          </a:prstGeom>
          <a:noFill/>
          <a:ln w="9525" cap="flat" cmpd="sng">
            <a:solidFill>
              <a:srgbClr val="FFFFFF"/>
            </a:solidFill>
            <a:prstDash val="solid"/>
            <a:miter lim="800000"/>
            <a:headEnd type="none" w="sm" len="sm"/>
            <a:tailEnd type="oval" w="sm" len="sm"/>
          </a:ln>
        </p:spPr>
      </p:cxnSp>
      <p:pic>
        <p:nvPicPr>
          <p:cNvPr id="217" name="Google Shape;217;p3"/>
          <p:cNvPicPr preferRelativeResize="0"/>
          <p:nvPr/>
        </p:nvPicPr>
        <p:blipFill rotWithShape="1">
          <a:blip r:embed="rId3">
            <a:alphaModFix/>
          </a:blip>
          <a:srcRect/>
          <a:stretch/>
        </p:blipFill>
        <p:spPr>
          <a:xfrm>
            <a:off x="7239546" y="2183942"/>
            <a:ext cx="723808" cy="731194"/>
          </a:xfrm>
          <a:prstGeom prst="ellipse">
            <a:avLst/>
          </a:prstGeom>
          <a:noFill/>
          <a:ln>
            <a:noFill/>
          </a:ln>
        </p:spPr>
      </p:pic>
      <p:pic>
        <p:nvPicPr>
          <p:cNvPr id="219" name="Google Shape;219;p3"/>
          <p:cNvPicPr preferRelativeResize="0"/>
          <p:nvPr/>
        </p:nvPicPr>
        <p:blipFill rotWithShape="1">
          <a:blip r:embed="rId4">
            <a:alphaModFix/>
          </a:blip>
          <a:srcRect/>
          <a:stretch/>
        </p:blipFill>
        <p:spPr>
          <a:xfrm>
            <a:off x="7316078" y="3797975"/>
            <a:ext cx="847322" cy="681246"/>
          </a:xfrm>
          <a:prstGeom prst="ellipse">
            <a:avLst/>
          </a:prstGeom>
          <a:noFill/>
          <a:ln>
            <a:noFill/>
          </a:ln>
        </p:spPr>
      </p:pic>
      <p:pic>
        <p:nvPicPr>
          <p:cNvPr id="221" name="Google Shape;221;p3" descr="Image result for outline of barbados"/>
          <p:cNvPicPr preferRelativeResize="0"/>
          <p:nvPr/>
        </p:nvPicPr>
        <p:blipFill rotWithShape="1">
          <a:blip r:embed="rId5">
            <a:alphaModFix/>
          </a:blip>
          <a:srcRect/>
          <a:stretch/>
        </p:blipFill>
        <p:spPr>
          <a:xfrm>
            <a:off x="8996916" y="2041678"/>
            <a:ext cx="3089503" cy="3784272"/>
          </a:xfrm>
          <a:prstGeom prst="rect">
            <a:avLst/>
          </a:prstGeom>
          <a:noFill/>
          <a:ln>
            <a:noFill/>
          </a:ln>
        </p:spPr>
      </p:pic>
      <p:pic>
        <p:nvPicPr>
          <p:cNvPr id="222" name="Google Shape;222;p3" descr="New initiatives from BMS | Barbados Advocate"/>
          <p:cNvPicPr preferRelativeResize="0"/>
          <p:nvPr/>
        </p:nvPicPr>
        <p:blipFill rotWithShape="1">
          <a:blip r:embed="rId6">
            <a:alphaModFix/>
          </a:blip>
          <a:srcRect/>
          <a:stretch/>
        </p:blipFill>
        <p:spPr>
          <a:xfrm>
            <a:off x="7675707" y="5082095"/>
            <a:ext cx="880639" cy="80569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568"/>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4"/>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The Technical Standing Committee on Coastal Hazards (TSCCH)</a:t>
            </a:r>
            <a:endParaRPr/>
          </a:p>
        </p:txBody>
      </p:sp>
      <p:sp>
        <p:nvSpPr>
          <p:cNvPr id="228" name="Google Shape;228;p4"/>
          <p:cNvSpPr txBox="1">
            <a:spLocks noGrp="1"/>
          </p:cNvSpPr>
          <p:nvPr>
            <p:ph type="body" idx="1"/>
          </p:nvPr>
        </p:nvSpPr>
        <p:spPr>
          <a:xfrm>
            <a:off x="680321" y="2336872"/>
            <a:ext cx="9613861" cy="376789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1800"/>
              <a:buChar char="•"/>
            </a:pPr>
            <a:r>
              <a:rPr lang="en-US" sz="1800" b="0" i="0" u="none" strike="noStrike">
                <a:latin typeface="Trebuchet MS"/>
                <a:ea typeface="Trebuchet MS"/>
                <a:cs typeface="Trebuchet MS"/>
                <a:sym typeface="Trebuchet MS"/>
              </a:rPr>
              <a:t>1. Coastal Zone Management Unit (CZMU), (Co-Chair)</a:t>
            </a:r>
            <a:endParaRPr/>
          </a:p>
          <a:p>
            <a:pPr marL="228600" lvl="0" indent="-228600" algn="l" rtl="0">
              <a:lnSpc>
                <a:spcPct val="90000"/>
              </a:lnSpc>
              <a:spcBef>
                <a:spcPts val="1000"/>
              </a:spcBef>
              <a:spcAft>
                <a:spcPts val="0"/>
              </a:spcAft>
              <a:buClr>
                <a:schemeClr val="lt1"/>
              </a:buClr>
              <a:buSzPts val="1800"/>
              <a:buChar char="•"/>
            </a:pPr>
            <a:r>
              <a:rPr lang="en-US" sz="1800" b="0" i="0" u="none" strike="noStrike">
                <a:latin typeface="Trebuchet MS"/>
                <a:ea typeface="Trebuchet MS"/>
                <a:cs typeface="Trebuchet MS"/>
                <a:sym typeface="Trebuchet MS"/>
              </a:rPr>
              <a:t>2. Department of Emergency Management (DEM), (Co-Chair)</a:t>
            </a:r>
            <a:endParaRPr/>
          </a:p>
          <a:p>
            <a:pPr marL="228600" lvl="0" indent="-228600" algn="l" rtl="0">
              <a:lnSpc>
                <a:spcPct val="90000"/>
              </a:lnSpc>
              <a:spcBef>
                <a:spcPts val="1000"/>
              </a:spcBef>
              <a:spcAft>
                <a:spcPts val="0"/>
              </a:spcAft>
              <a:buClr>
                <a:schemeClr val="lt1"/>
              </a:buClr>
              <a:buSzPts val="1800"/>
              <a:buChar char="•"/>
            </a:pPr>
            <a:r>
              <a:rPr lang="en-US" sz="1800" b="0" i="0" u="none" strike="noStrike">
                <a:latin typeface="Trebuchet MS"/>
                <a:ea typeface="Trebuchet MS"/>
                <a:cs typeface="Trebuchet MS"/>
                <a:sym typeface="Trebuchet MS"/>
              </a:rPr>
              <a:t>3. The Barbados Meteorological Services (BMS),</a:t>
            </a:r>
            <a:endParaRPr/>
          </a:p>
          <a:p>
            <a:pPr marL="228600" lvl="0" indent="-228600" algn="l" rtl="0">
              <a:lnSpc>
                <a:spcPct val="90000"/>
              </a:lnSpc>
              <a:spcBef>
                <a:spcPts val="1000"/>
              </a:spcBef>
              <a:spcAft>
                <a:spcPts val="0"/>
              </a:spcAft>
              <a:buClr>
                <a:schemeClr val="lt1"/>
              </a:buClr>
              <a:buSzPts val="1800"/>
              <a:buChar char="•"/>
            </a:pPr>
            <a:r>
              <a:rPr lang="en-US" sz="1800" b="0" i="0" u="none" strike="noStrike">
                <a:latin typeface="Trebuchet MS"/>
                <a:ea typeface="Trebuchet MS"/>
                <a:cs typeface="Trebuchet MS"/>
                <a:sym typeface="Trebuchet MS"/>
              </a:rPr>
              <a:t>4. The Barbados Police Service (TBPS)</a:t>
            </a:r>
            <a:endParaRPr/>
          </a:p>
          <a:p>
            <a:pPr marL="228600" lvl="0" indent="-228600" algn="l" rtl="0">
              <a:lnSpc>
                <a:spcPct val="90000"/>
              </a:lnSpc>
              <a:spcBef>
                <a:spcPts val="1000"/>
              </a:spcBef>
              <a:spcAft>
                <a:spcPts val="0"/>
              </a:spcAft>
              <a:buClr>
                <a:schemeClr val="lt1"/>
              </a:buClr>
              <a:buSzPts val="1800"/>
              <a:buChar char="•"/>
            </a:pPr>
            <a:r>
              <a:rPr lang="en-US" sz="1800" b="0" i="0" u="none" strike="noStrike">
                <a:latin typeface="Trebuchet MS"/>
                <a:ea typeface="Trebuchet MS"/>
                <a:cs typeface="Trebuchet MS"/>
                <a:sym typeface="Trebuchet MS"/>
              </a:rPr>
              <a:t>5. Barbados Government Information Service (BGIS),</a:t>
            </a:r>
            <a:endParaRPr/>
          </a:p>
          <a:p>
            <a:pPr marL="228600" lvl="0" indent="-228600" algn="l" rtl="0">
              <a:lnSpc>
                <a:spcPct val="90000"/>
              </a:lnSpc>
              <a:spcBef>
                <a:spcPts val="1000"/>
              </a:spcBef>
              <a:spcAft>
                <a:spcPts val="0"/>
              </a:spcAft>
              <a:buClr>
                <a:schemeClr val="lt1"/>
              </a:buClr>
              <a:buSzPts val="1800"/>
              <a:buChar char="•"/>
            </a:pPr>
            <a:r>
              <a:rPr lang="en-US" sz="1800" b="0" i="0" u="none" strike="noStrike">
                <a:latin typeface="Trebuchet MS"/>
                <a:ea typeface="Trebuchet MS"/>
                <a:cs typeface="Trebuchet MS"/>
                <a:sym typeface="Trebuchet MS"/>
              </a:rPr>
              <a:t>6. Ministry of Innovation, Science &amp; Smart Technology: Telecommunications Unit,</a:t>
            </a:r>
            <a:endParaRPr/>
          </a:p>
          <a:p>
            <a:pPr marL="228600" lvl="0" indent="-228600" algn="l" rtl="0">
              <a:lnSpc>
                <a:spcPct val="90000"/>
              </a:lnSpc>
              <a:spcBef>
                <a:spcPts val="1000"/>
              </a:spcBef>
              <a:spcAft>
                <a:spcPts val="0"/>
              </a:spcAft>
              <a:buClr>
                <a:schemeClr val="lt1"/>
              </a:buClr>
              <a:buSzPts val="1800"/>
              <a:buChar char="•"/>
            </a:pPr>
            <a:r>
              <a:rPr lang="en-US" sz="1800" b="0" i="0" u="none" strike="noStrike">
                <a:latin typeface="Trebuchet MS"/>
                <a:ea typeface="Trebuchet MS"/>
                <a:cs typeface="Trebuchet MS"/>
                <a:sym typeface="Trebuchet MS"/>
              </a:rPr>
              <a:t>7. Planning and Development Office</a:t>
            </a:r>
            <a:endParaRPr/>
          </a:p>
          <a:p>
            <a:pPr marL="228600" lvl="0" indent="-228600" algn="l" rtl="0">
              <a:lnSpc>
                <a:spcPct val="90000"/>
              </a:lnSpc>
              <a:spcBef>
                <a:spcPts val="1000"/>
              </a:spcBef>
              <a:spcAft>
                <a:spcPts val="0"/>
              </a:spcAft>
              <a:buClr>
                <a:schemeClr val="lt1"/>
              </a:buClr>
              <a:buSzPts val="1800"/>
              <a:buChar char="•"/>
            </a:pPr>
            <a:r>
              <a:rPr lang="en-US" sz="1800" b="0" i="0" u="none" strike="noStrike">
                <a:latin typeface="Trebuchet MS"/>
                <a:ea typeface="Trebuchet MS"/>
                <a:cs typeface="Trebuchet MS"/>
                <a:sym typeface="Trebuchet MS"/>
              </a:rPr>
              <a:t>8. The Ministry of Home Affairs and Information</a:t>
            </a:r>
            <a:endParaRPr/>
          </a:p>
          <a:p>
            <a:pPr marL="228600" lvl="0" indent="-228600" algn="l" rtl="0">
              <a:lnSpc>
                <a:spcPct val="90000"/>
              </a:lnSpc>
              <a:spcBef>
                <a:spcPts val="1000"/>
              </a:spcBef>
              <a:spcAft>
                <a:spcPts val="0"/>
              </a:spcAft>
              <a:buClr>
                <a:schemeClr val="lt1"/>
              </a:buClr>
              <a:buSzPts val="1800"/>
              <a:buChar char="•"/>
            </a:pPr>
            <a:r>
              <a:rPr lang="en-US" sz="1800" b="0" i="0" u="none" strike="noStrike">
                <a:latin typeface="Trebuchet MS"/>
                <a:ea typeface="Trebuchet MS"/>
                <a:cs typeface="Trebuchet MS"/>
                <a:sym typeface="Trebuchet MS"/>
              </a:rPr>
              <a:t>9. The Ministry of Finance, Economic Affairs and Investment</a:t>
            </a:r>
            <a:endParaRPr/>
          </a:p>
          <a:p>
            <a:pPr marL="228600" lvl="0" indent="-228600" algn="l" rtl="0">
              <a:lnSpc>
                <a:spcPct val="90000"/>
              </a:lnSpc>
              <a:spcBef>
                <a:spcPts val="1000"/>
              </a:spcBef>
              <a:spcAft>
                <a:spcPts val="0"/>
              </a:spcAft>
              <a:buClr>
                <a:schemeClr val="lt1"/>
              </a:buClr>
              <a:buSzPts val="1800"/>
              <a:buChar char="•"/>
            </a:pPr>
            <a:r>
              <a:rPr lang="en-US" sz="1800" b="0" i="0" u="none" strike="noStrike">
                <a:latin typeface="Trebuchet MS"/>
                <a:ea typeface="Trebuchet MS"/>
                <a:cs typeface="Trebuchet MS"/>
                <a:sym typeface="Trebuchet MS"/>
              </a:rPr>
              <a:t>10. The Ministry of Tourism and International Transport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5"/>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TSCCH Continued</a:t>
            </a:r>
            <a:endParaRPr/>
          </a:p>
        </p:txBody>
      </p:sp>
      <p:sp>
        <p:nvSpPr>
          <p:cNvPr id="234" name="Google Shape;234;p5"/>
          <p:cNvSpPr txBox="1">
            <a:spLocks noGrp="1"/>
          </p:cNvSpPr>
          <p:nvPr>
            <p:ph type="body" idx="1"/>
          </p:nvPr>
        </p:nvSpPr>
        <p:spPr>
          <a:xfrm>
            <a:off x="680321" y="2119745"/>
            <a:ext cx="10392232" cy="3816444"/>
          </a:xfrm>
          <a:prstGeom prst="rect">
            <a:avLst/>
          </a:prstGeom>
          <a:noFill/>
          <a:ln>
            <a:noFill/>
          </a:ln>
        </p:spPr>
        <p:txBody>
          <a:bodyPr spcFirstLastPara="1" wrap="square" lIns="91425" tIns="45700" rIns="91425" bIns="45700" anchor="t" anchorCtr="0">
            <a:normAutofit fontScale="55000" lnSpcReduction="20000"/>
          </a:bodyPr>
          <a:lstStyle/>
          <a:p>
            <a:pPr marL="228600" lvl="0" indent="-113347" algn="l" rtl="0">
              <a:lnSpc>
                <a:spcPct val="90000"/>
              </a:lnSpc>
              <a:spcBef>
                <a:spcPts val="0"/>
              </a:spcBef>
              <a:spcAft>
                <a:spcPts val="0"/>
              </a:spcAft>
              <a:buClr>
                <a:schemeClr val="lt1"/>
              </a:buClr>
              <a:buSzPct val="100000"/>
              <a:buNone/>
            </a:pPr>
            <a:endParaRPr sz="3300" b="0" i="0" u="none" strike="noStrike"/>
          </a:p>
          <a:p>
            <a:pPr marL="228600" lvl="0" indent="-228600" algn="l" rtl="0">
              <a:lnSpc>
                <a:spcPct val="90000"/>
              </a:lnSpc>
              <a:spcBef>
                <a:spcPts val="1000"/>
              </a:spcBef>
              <a:spcAft>
                <a:spcPts val="0"/>
              </a:spcAft>
              <a:buClr>
                <a:schemeClr val="lt1"/>
              </a:buClr>
              <a:buSzPct val="100000"/>
              <a:buChar char="•"/>
            </a:pPr>
            <a:r>
              <a:rPr lang="en-US" sz="3300" b="0" i="0" u="none" strike="noStrike"/>
              <a:t>11. Ministry of Energy and Business Development </a:t>
            </a:r>
            <a:endParaRPr/>
          </a:p>
          <a:p>
            <a:pPr marL="228600" lvl="0" indent="-228600" algn="l" rtl="0">
              <a:lnSpc>
                <a:spcPct val="90000"/>
              </a:lnSpc>
              <a:spcBef>
                <a:spcPts val="1000"/>
              </a:spcBef>
              <a:spcAft>
                <a:spcPts val="0"/>
              </a:spcAft>
              <a:buClr>
                <a:schemeClr val="lt1"/>
              </a:buClr>
              <a:buSzPct val="100000"/>
              <a:buChar char="•"/>
            </a:pPr>
            <a:r>
              <a:rPr lang="en-US" sz="3300" b="0" i="0" u="none" strike="noStrike"/>
              <a:t>12. The Barbados Defence Force (BDF) </a:t>
            </a:r>
            <a:endParaRPr/>
          </a:p>
          <a:p>
            <a:pPr marL="228600" lvl="0" indent="-228600" algn="l" rtl="0">
              <a:lnSpc>
                <a:spcPct val="90000"/>
              </a:lnSpc>
              <a:spcBef>
                <a:spcPts val="1000"/>
              </a:spcBef>
              <a:spcAft>
                <a:spcPts val="0"/>
              </a:spcAft>
              <a:buClr>
                <a:schemeClr val="lt1"/>
              </a:buClr>
              <a:buSzPct val="100000"/>
              <a:buChar char="•"/>
            </a:pPr>
            <a:r>
              <a:rPr lang="en-US" sz="3300" b="0" i="0" u="none" strike="noStrike"/>
              <a:t>13. The Barbados Fire Service (BFS), </a:t>
            </a:r>
            <a:endParaRPr/>
          </a:p>
          <a:p>
            <a:pPr marL="228600" lvl="0" indent="-228600" algn="l" rtl="0">
              <a:lnSpc>
                <a:spcPct val="90000"/>
              </a:lnSpc>
              <a:spcBef>
                <a:spcPts val="1000"/>
              </a:spcBef>
              <a:spcAft>
                <a:spcPts val="0"/>
              </a:spcAft>
              <a:buClr>
                <a:schemeClr val="lt1"/>
              </a:buClr>
              <a:buSzPct val="100000"/>
              <a:buChar char="•"/>
            </a:pPr>
            <a:r>
              <a:rPr lang="en-US" sz="3300" b="0" i="0" u="none" strike="noStrike"/>
              <a:t>14. Ministry of Transport, Works and Water Resources; Drainage Division, </a:t>
            </a:r>
            <a:endParaRPr/>
          </a:p>
          <a:p>
            <a:pPr marL="228600" lvl="0" indent="-228600" algn="l" rtl="0">
              <a:lnSpc>
                <a:spcPct val="90000"/>
              </a:lnSpc>
              <a:spcBef>
                <a:spcPts val="1000"/>
              </a:spcBef>
              <a:spcAft>
                <a:spcPts val="0"/>
              </a:spcAft>
              <a:buClr>
                <a:schemeClr val="lt1"/>
              </a:buClr>
              <a:buSzPct val="100000"/>
              <a:buChar char="•"/>
            </a:pPr>
            <a:r>
              <a:rPr lang="en-US" sz="3300" b="0" i="0" u="none" strike="noStrike"/>
              <a:t>15. Ministry of the Environment and National Beautification (Blue Economy): Fisheries </a:t>
            </a:r>
            <a:r>
              <a:rPr lang="en-US" sz="3300"/>
              <a:t>  </a:t>
            </a:r>
            <a:r>
              <a:rPr lang="en-US" sz="3300" b="0" i="0" u="none" strike="noStrike"/>
              <a:t>Division, </a:t>
            </a:r>
            <a:endParaRPr/>
          </a:p>
          <a:p>
            <a:pPr marL="228600" lvl="0" indent="-228600" algn="l" rtl="0">
              <a:lnSpc>
                <a:spcPct val="90000"/>
              </a:lnSpc>
              <a:spcBef>
                <a:spcPts val="1000"/>
              </a:spcBef>
              <a:spcAft>
                <a:spcPts val="0"/>
              </a:spcAft>
              <a:buClr>
                <a:schemeClr val="lt1"/>
              </a:buClr>
              <a:buSzPct val="100000"/>
              <a:buChar char="•"/>
            </a:pPr>
            <a:r>
              <a:rPr lang="en-US" sz="3300" b="0" i="0" u="none" strike="noStrike"/>
              <a:t>16. Ministry of Education, Technological and Vocational Training (METVT), </a:t>
            </a:r>
            <a:endParaRPr/>
          </a:p>
          <a:p>
            <a:pPr marL="228600" lvl="0" indent="-228600" algn="l" rtl="0">
              <a:lnSpc>
                <a:spcPct val="90000"/>
              </a:lnSpc>
              <a:spcBef>
                <a:spcPts val="1000"/>
              </a:spcBef>
              <a:spcAft>
                <a:spcPts val="0"/>
              </a:spcAft>
              <a:buClr>
                <a:schemeClr val="lt1"/>
              </a:buClr>
              <a:buSzPct val="100000"/>
              <a:buChar char="•"/>
            </a:pPr>
            <a:r>
              <a:rPr lang="en-US" sz="3300" b="0" i="0" u="none" strike="noStrike"/>
              <a:t>17. National Conservation Commission (NCC), </a:t>
            </a:r>
            <a:endParaRPr/>
          </a:p>
          <a:p>
            <a:pPr marL="228600" lvl="0" indent="-228600" algn="l" rtl="0">
              <a:lnSpc>
                <a:spcPct val="90000"/>
              </a:lnSpc>
              <a:spcBef>
                <a:spcPts val="1000"/>
              </a:spcBef>
              <a:spcAft>
                <a:spcPts val="0"/>
              </a:spcAft>
              <a:buClr>
                <a:schemeClr val="lt1"/>
              </a:buClr>
              <a:buSzPct val="100000"/>
              <a:buChar char="•"/>
            </a:pPr>
            <a:r>
              <a:rPr lang="en-US" sz="3300" b="0" i="0" u="none" strike="noStrike"/>
              <a:t>18. Barbados Hotel and Tourism Association (BHTA), </a:t>
            </a:r>
            <a:endParaRPr/>
          </a:p>
          <a:p>
            <a:pPr marL="228600" lvl="0" indent="-228600" algn="l" rtl="0">
              <a:lnSpc>
                <a:spcPct val="90000"/>
              </a:lnSpc>
              <a:spcBef>
                <a:spcPts val="1000"/>
              </a:spcBef>
              <a:spcAft>
                <a:spcPts val="0"/>
              </a:spcAft>
              <a:buClr>
                <a:schemeClr val="lt1"/>
              </a:buClr>
              <a:buSzPct val="100000"/>
              <a:buChar char="•"/>
            </a:pPr>
            <a:r>
              <a:rPr lang="en-US" sz="3300" b="0" i="0" u="none" strike="noStrike"/>
              <a:t>19. Barbados National Union of Fisherfolk Organizations (BARNUFO), </a:t>
            </a:r>
            <a:endParaRPr/>
          </a:p>
          <a:p>
            <a:pPr marL="228600" lvl="0" indent="-228600" algn="l" rtl="0">
              <a:lnSpc>
                <a:spcPct val="90000"/>
              </a:lnSpc>
              <a:spcBef>
                <a:spcPts val="1000"/>
              </a:spcBef>
              <a:spcAft>
                <a:spcPts val="0"/>
              </a:spcAft>
              <a:buClr>
                <a:schemeClr val="lt1"/>
              </a:buClr>
              <a:buSzPct val="100000"/>
              <a:buChar char="•"/>
            </a:pPr>
            <a:r>
              <a:rPr lang="en-US" sz="3300" b="0" i="0" u="none" strike="noStrike"/>
              <a:t>20. Barbados Light and Power Company Limited (BL&amp;P), </a:t>
            </a:r>
            <a:endParaRPr/>
          </a:p>
          <a:p>
            <a:pPr marL="228600" lvl="0" indent="-165735" algn="l" rtl="0">
              <a:lnSpc>
                <a:spcPct val="90000"/>
              </a:lnSpc>
              <a:spcBef>
                <a:spcPts val="1000"/>
              </a:spcBef>
              <a:spcAft>
                <a:spcPts val="0"/>
              </a:spcAft>
              <a:buClr>
                <a:schemeClr val="lt1"/>
              </a:buClr>
              <a:buSzPct val="100000"/>
              <a:buNone/>
            </a:pPr>
            <a:endParaRPr sz="1800" b="0" i="0" u="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6"/>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TSCCH Continued</a:t>
            </a:r>
            <a:endParaRPr/>
          </a:p>
        </p:txBody>
      </p:sp>
      <p:sp>
        <p:nvSpPr>
          <p:cNvPr id="240" name="Google Shape;240;p6"/>
          <p:cNvSpPr txBox="1">
            <a:spLocks noGrp="1"/>
          </p:cNvSpPr>
          <p:nvPr>
            <p:ph type="body" idx="1"/>
          </p:nvPr>
        </p:nvSpPr>
        <p:spPr>
          <a:xfrm>
            <a:off x="680321" y="2336873"/>
            <a:ext cx="9613861" cy="359931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1800"/>
              <a:buChar char="•"/>
            </a:pPr>
            <a:r>
              <a:rPr lang="en-US" sz="1800" b="0" i="0" u="none" strike="noStrike"/>
              <a:t>21. Barbados Port Inc. (BPI), </a:t>
            </a:r>
            <a:endParaRPr/>
          </a:p>
          <a:p>
            <a:pPr marL="228600" lvl="0" indent="-228600" algn="l" rtl="0">
              <a:lnSpc>
                <a:spcPct val="90000"/>
              </a:lnSpc>
              <a:spcBef>
                <a:spcPts val="1000"/>
              </a:spcBef>
              <a:spcAft>
                <a:spcPts val="0"/>
              </a:spcAft>
              <a:buClr>
                <a:schemeClr val="lt1"/>
              </a:buClr>
              <a:buSzPts val="1800"/>
              <a:buChar char="•"/>
            </a:pPr>
            <a:r>
              <a:rPr lang="en-US" sz="1800" b="0" i="0" u="none" strike="noStrike"/>
              <a:t>22. Ministry of Youth, Sports and Community Empowerment, </a:t>
            </a:r>
            <a:endParaRPr/>
          </a:p>
          <a:p>
            <a:pPr marL="228600" lvl="0" indent="-228600" algn="l" rtl="0">
              <a:lnSpc>
                <a:spcPct val="90000"/>
              </a:lnSpc>
              <a:spcBef>
                <a:spcPts val="1000"/>
              </a:spcBef>
              <a:spcAft>
                <a:spcPts val="0"/>
              </a:spcAft>
              <a:buClr>
                <a:schemeClr val="lt1"/>
              </a:buClr>
              <a:buSzPts val="1800"/>
              <a:buChar char="•"/>
            </a:pPr>
            <a:r>
              <a:rPr lang="en-US" sz="1800" b="0" i="0" u="none" strike="noStrike"/>
              <a:t>23. Ministry of People Empowerment and Elder Affairs (MPEEA), </a:t>
            </a:r>
            <a:endParaRPr/>
          </a:p>
          <a:p>
            <a:pPr marL="228600" lvl="0" indent="-228600" algn="l" rtl="0">
              <a:lnSpc>
                <a:spcPct val="90000"/>
              </a:lnSpc>
              <a:spcBef>
                <a:spcPts val="1000"/>
              </a:spcBef>
              <a:spcAft>
                <a:spcPts val="0"/>
              </a:spcAft>
              <a:buClr>
                <a:schemeClr val="lt1"/>
              </a:buClr>
              <a:buSzPts val="1800"/>
              <a:buChar char="•"/>
            </a:pPr>
            <a:r>
              <a:rPr lang="en-US" sz="1800" b="0" i="0" u="none" strike="noStrike"/>
              <a:t>24. Barbados Council for the Disabled (BCD), </a:t>
            </a:r>
            <a:endParaRPr/>
          </a:p>
          <a:p>
            <a:pPr marL="228600" lvl="0" indent="-228600" algn="l" rtl="0">
              <a:lnSpc>
                <a:spcPct val="90000"/>
              </a:lnSpc>
              <a:spcBef>
                <a:spcPts val="1000"/>
              </a:spcBef>
              <a:spcAft>
                <a:spcPts val="0"/>
              </a:spcAft>
              <a:buClr>
                <a:schemeClr val="lt1"/>
              </a:buClr>
              <a:buSzPts val="1800"/>
              <a:buChar char="•"/>
            </a:pPr>
            <a:r>
              <a:rPr lang="en-US" sz="1800" b="0" i="0" u="none" strike="noStrike"/>
              <a:t>25. Barbados Chamber of Commerce and Industry (BCCI), </a:t>
            </a:r>
            <a:endParaRPr/>
          </a:p>
          <a:p>
            <a:pPr marL="228600" lvl="0" indent="-228600" algn="l" rtl="0">
              <a:lnSpc>
                <a:spcPct val="90000"/>
              </a:lnSpc>
              <a:spcBef>
                <a:spcPts val="1000"/>
              </a:spcBef>
              <a:spcAft>
                <a:spcPts val="0"/>
              </a:spcAft>
              <a:buClr>
                <a:schemeClr val="lt1"/>
              </a:buClr>
              <a:buSzPts val="1800"/>
              <a:buChar char="•"/>
            </a:pPr>
            <a:r>
              <a:rPr lang="en-US" sz="1800" b="0" i="0" u="none" strike="noStrike"/>
              <a:t>26. Barbados Building Standards Authority, </a:t>
            </a:r>
            <a:endParaRPr/>
          </a:p>
          <a:p>
            <a:pPr marL="228600" lvl="0" indent="-228600" algn="l" rtl="0">
              <a:lnSpc>
                <a:spcPct val="90000"/>
              </a:lnSpc>
              <a:spcBef>
                <a:spcPts val="1000"/>
              </a:spcBef>
              <a:spcAft>
                <a:spcPts val="0"/>
              </a:spcAft>
              <a:buClr>
                <a:schemeClr val="lt1"/>
              </a:buClr>
              <a:buSzPts val="1800"/>
              <a:buChar char="•"/>
            </a:pPr>
            <a:r>
              <a:rPr lang="en-US" sz="1800" b="0" i="0" u="none" strike="noStrike"/>
              <a:t>27. Caribbean Institute for Meteorology and Hydrology (CIMH), </a:t>
            </a:r>
            <a:endParaRPr/>
          </a:p>
          <a:p>
            <a:pPr marL="228600" lvl="0" indent="-228600" algn="l" rtl="0">
              <a:lnSpc>
                <a:spcPct val="90000"/>
              </a:lnSpc>
              <a:spcBef>
                <a:spcPts val="1000"/>
              </a:spcBef>
              <a:spcAft>
                <a:spcPts val="0"/>
              </a:spcAft>
              <a:buClr>
                <a:schemeClr val="lt1"/>
              </a:buClr>
              <a:buSzPts val="1800"/>
              <a:buChar char="•"/>
            </a:pPr>
            <a:r>
              <a:rPr lang="en-US" sz="1800" b="0" i="0" u="none" strike="noStrike"/>
              <a:t>28. Caribbean Disaster Emergency Management Agency (CDEMA) and a </a:t>
            </a:r>
            <a:endParaRPr/>
          </a:p>
          <a:p>
            <a:pPr marL="228600" lvl="0" indent="-228600" algn="l" rtl="0">
              <a:lnSpc>
                <a:spcPct val="90000"/>
              </a:lnSpc>
              <a:spcBef>
                <a:spcPts val="1000"/>
              </a:spcBef>
              <a:spcAft>
                <a:spcPts val="0"/>
              </a:spcAft>
              <a:buClr>
                <a:schemeClr val="lt1"/>
              </a:buClr>
              <a:buSzPts val="1800"/>
              <a:buChar char="•"/>
            </a:pPr>
            <a:r>
              <a:rPr lang="en-US" sz="1800" b="0" i="0" u="none" strike="noStrike"/>
              <a:t>29. Community Representative.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7"/>
          <p:cNvSpPr txBox="1">
            <a:spLocks noGrp="1"/>
          </p:cNvSpPr>
          <p:nvPr>
            <p:ph type="title"/>
          </p:nvPr>
        </p:nvSpPr>
        <p:spPr>
          <a:xfrm>
            <a:off x="680321" y="753227"/>
            <a:ext cx="9613859" cy="10809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Tsunami Standard Operating Procedure (SOP)</a:t>
            </a:r>
            <a:endParaRPr/>
          </a:p>
        </p:txBody>
      </p:sp>
      <p:sp>
        <p:nvSpPr>
          <p:cNvPr id="246" name="Google Shape;246;p7"/>
          <p:cNvSpPr txBox="1">
            <a:spLocks noGrp="1"/>
          </p:cNvSpPr>
          <p:nvPr>
            <p:ph type="body" idx="1"/>
          </p:nvPr>
        </p:nvSpPr>
        <p:spPr>
          <a:xfrm>
            <a:off x="5666508" y="2336873"/>
            <a:ext cx="4627673" cy="90509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Char char="•"/>
            </a:pPr>
            <a:r>
              <a:rPr lang="en-US" dirty="0"/>
              <a:t>Updating and testing the SOP</a:t>
            </a:r>
            <a:endParaRPr dirty="0"/>
          </a:p>
          <a:p>
            <a:pPr marL="0" lvl="0" indent="0" algn="l" rtl="0">
              <a:lnSpc>
                <a:spcPct val="90000"/>
              </a:lnSpc>
              <a:spcBef>
                <a:spcPts val="1000"/>
              </a:spcBef>
              <a:spcAft>
                <a:spcPts val="0"/>
              </a:spcAft>
              <a:buClr>
                <a:schemeClr val="lt1"/>
              </a:buClr>
              <a:buSzPts val="2400"/>
              <a:buNone/>
            </a:pPr>
            <a:endParaRPr dirty="0"/>
          </a:p>
        </p:txBody>
      </p:sp>
      <p:pic>
        <p:nvPicPr>
          <p:cNvPr id="247" name="Google Shape;247;p7"/>
          <p:cNvPicPr preferRelativeResize="0"/>
          <p:nvPr/>
        </p:nvPicPr>
        <p:blipFill rotWithShape="1">
          <a:blip r:embed="rId3">
            <a:alphaModFix/>
          </a:blip>
          <a:srcRect/>
          <a:stretch/>
        </p:blipFill>
        <p:spPr>
          <a:xfrm>
            <a:off x="1026685" y="2698606"/>
            <a:ext cx="4359018" cy="6005080"/>
          </a:xfrm>
          <a:prstGeom prst="rect">
            <a:avLst/>
          </a:prstGeom>
          <a:noFill/>
          <a:ln>
            <a:noFill/>
          </a:ln>
        </p:spPr>
      </p:pic>
      <p:pic>
        <p:nvPicPr>
          <p:cNvPr id="248" name="Google Shape;248;p7"/>
          <p:cNvPicPr preferRelativeResize="0"/>
          <p:nvPr/>
        </p:nvPicPr>
        <p:blipFill rotWithShape="1">
          <a:blip r:embed="rId4">
            <a:alphaModFix/>
          </a:blip>
          <a:srcRect/>
          <a:stretch/>
        </p:blipFill>
        <p:spPr>
          <a:xfrm flipH="1">
            <a:off x="5835191" y="2875175"/>
            <a:ext cx="4627673" cy="29034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50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8"/>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Warning Communication and Dissemination</a:t>
            </a:r>
            <a:endParaRPr/>
          </a:p>
        </p:txBody>
      </p:sp>
      <p:pic>
        <p:nvPicPr>
          <p:cNvPr id="254" name="Google Shape;254;p8"/>
          <p:cNvPicPr preferRelativeResize="0"/>
          <p:nvPr/>
        </p:nvPicPr>
        <p:blipFill rotWithShape="1">
          <a:blip r:embed="rId3">
            <a:alphaModFix/>
          </a:blip>
          <a:srcRect/>
          <a:stretch/>
        </p:blipFill>
        <p:spPr>
          <a:xfrm>
            <a:off x="3524169" y="1983586"/>
            <a:ext cx="3926164" cy="2475191"/>
          </a:xfrm>
          <a:prstGeom prst="rect">
            <a:avLst/>
          </a:prstGeom>
          <a:noFill/>
          <a:ln>
            <a:noFill/>
          </a:ln>
        </p:spPr>
      </p:pic>
      <p:pic>
        <p:nvPicPr>
          <p:cNvPr id="255" name="Google Shape;255;p8"/>
          <p:cNvPicPr preferRelativeResize="0"/>
          <p:nvPr/>
        </p:nvPicPr>
        <p:blipFill rotWithShape="1">
          <a:blip r:embed="rId4">
            <a:alphaModFix/>
          </a:blip>
          <a:srcRect/>
          <a:stretch/>
        </p:blipFill>
        <p:spPr>
          <a:xfrm>
            <a:off x="680321" y="2027969"/>
            <a:ext cx="1908213" cy="1213209"/>
          </a:xfrm>
          <a:prstGeom prst="rect">
            <a:avLst/>
          </a:prstGeom>
          <a:noFill/>
          <a:ln>
            <a:noFill/>
          </a:ln>
        </p:spPr>
      </p:pic>
      <p:pic>
        <p:nvPicPr>
          <p:cNvPr id="256" name="Google Shape;256;p8"/>
          <p:cNvPicPr preferRelativeResize="0"/>
          <p:nvPr/>
        </p:nvPicPr>
        <p:blipFill rotWithShape="1">
          <a:blip r:embed="rId5">
            <a:alphaModFix/>
          </a:blip>
          <a:srcRect/>
          <a:stretch/>
        </p:blipFill>
        <p:spPr>
          <a:xfrm>
            <a:off x="680321" y="3442074"/>
            <a:ext cx="2572735" cy="1511939"/>
          </a:xfrm>
          <a:prstGeom prst="rect">
            <a:avLst/>
          </a:prstGeom>
          <a:noFill/>
          <a:ln>
            <a:noFill/>
          </a:ln>
        </p:spPr>
      </p:pic>
      <p:pic>
        <p:nvPicPr>
          <p:cNvPr id="257" name="Google Shape;257;p8"/>
          <p:cNvPicPr preferRelativeResize="0"/>
          <p:nvPr/>
        </p:nvPicPr>
        <p:blipFill rotWithShape="1">
          <a:blip r:embed="rId6">
            <a:alphaModFix/>
          </a:blip>
          <a:srcRect/>
          <a:stretch/>
        </p:blipFill>
        <p:spPr>
          <a:xfrm rot="5400000">
            <a:off x="1998597" y="4838892"/>
            <a:ext cx="1398413" cy="2126753"/>
          </a:xfrm>
          <a:prstGeom prst="rect">
            <a:avLst/>
          </a:prstGeom>
          <a:noFill/>
          <a:ln>
            <a:noFill/>
          </a:ln>
        </p:spPr>
      </p:pic>
      <p:pic>
        <p:nvPicPr>
          <p:cNvPr id="258" name="Google Shape;258;p8"/>
          <p:cNvPicPr preferRelativeResize="0"/>
          <p:nvPr/>
        </p:nvPicPr>
        <p:blipFill rotWithShape="1">
          <a:blip r:embed="rId7">
            <a:alphaModFix/>
          </a:blip>
          <a:srcRect/>
          <a:stretch/>
        </p:blipFill>
        <p:spPr>
          <a:xfrm>
            <a:off x="4093689" y="4608197"/>
            <a:ext cx="1876461" cy="2150341"/>
          </a:xfrm>
          <a:prstGeom prst="rect">
            <a:avLst/>
          </a:prstGeom>
          <a:noFill/>
          <a:ln>
            <a:noFill/>
          </a:ln>
        </p:spPr>
      </p:pic>
      <p:pic>
        <p:nvPicPr>
          <p:cNvPr id="259" name="Google Shape;259;p8"/>
          <p:cNvPicPr preferRelativeResize="0"/>
          <p:nvPr/>
        </p:nvPicPr>
        <p:blipFill rotWithShape="1">
          <a:blip r:embed="rId8">
            <a:alphaModFix/>
          </a:blip>
          <a:srcRect/>
          <a:stretch/>
        </p:blipFill>
        <p:spPr>
          <a:xfrm>
            <a:off x="8008058" y="5539717"/>
            <a:ext cx="3988526" cy="1114425"/>
          </a:xfrm>
          <a:prstGeom prst="rect">
            <a:avLst/>
          </a:prstGeom>
          <a:noFill/>
          <a:ln>
            <a:noFill/>
          </a:ln>
        </p:spPr>
      </p:pic>
      <p:pic>
        <p:nvPicPr>
          <p:cNvPr id="260" name="Google Shape;260;p8"/>
          <p:cNvPicPr preferRelativeResize="0"/>
          <p:nvPr/>
        </p:nvPicPr>
        <p:blipFill rotWithShape="1">
          <a:blip r:embed="rId9">
            <a:alphaModFix/>
          </a:blip>
          <a:srcRect/>
          <a:stretch/>
        </p:blipFill>
        <p:spPr>
          <a:xfrm>
            <a:off x="9447206" y="3977711"/>
            <a:ext cx="2448485" cy="1433893"/>
          </a:xfrm>
          <a:prstGeom prst="rect">
            <a:avLst/>
          </a:prstGeom>
          <a:noFill/>
          <a:ln>
            <a:noFill/>
          </a:ln>
        </p:spPr>
      </p:pic>
      <p:pic>
        <p:nvPicPr>
          <p:cNvPr id="261" name="Google Shape;261;p8" descr="CBC News Barbados - The Barbados Meteorological Services has officially  launched its weather and emergency warning app, BMS Insight. Through the app,  users can receive weather warnings and advisories as soon as"/>
          <p:cNvPicPr preferRelativeResize="0"/>
          <p:nvPr/>
        </p:nvPicPr>
        <p:blipFill rotWithShape="1">
          <a:blip r:embed="rId10">
            <a:alphaModFix/>
          </a:blip>
          <a:srcRect l="1" r="391" b="18652"/>
          <a:stretch/>
        </p:blipFill>
        <p:spPr>
          <a:xfrm>
            <a:off x="8312127" y="2027969"/>
            <a:ext cx="1982055" cy="1618657"/>
          </a:xfrm>
          <a:prstGeom prst="rect">
            <a:avLst/>
          </a:prstGeom>
          <a:noFill/>
          <a:ln>
            <a:noFill/>
          </a:ln>
        </p:spPr>
      </p:pic>
      <p:cxnSp>
        <p:nvCxnSpPr>
          <p:cNvPr id="262" name="Google Shape;262;p8"/>
          <p:cNvCxnSpPr/>
          <p:nvPr/>
        </p:nvCxnSpPr>
        <p:spPr>
          <a:xfrm>
            <a:off x="2588534" y="2327564"/>
            <a:ext cx="935635" cy="166254"/>
          </a:xfrm>
          <a:prstGeom prst="straightConnector1">
            <a:avLst/>
          </a:prstGeom>
          <a:ln>
            <a:headEnd type="none" w="sm" len="sm"/>
            <a:tailEnd type="triangle" w="med" len="med"/>
          </a:ln>
        </p:spPr>
        <p:style>
          <a:lnRef idx="3">
            <a:schemeClr val="dk1"/>
          </a:lnRef>
          <a:fillRef idx="0">
            <a:schemeClr val="dk1"/>
          </a:fillRef>
          <a:effectRef idx="2">
            <a:schemeClr val="dk1"/>
          </a:effectRef>
          <a:fontRef idx="minor">
            <a:schemeClr val="tx1"/>
          </a:fontRef>
        </p:style>
      </p:cxnSp>
      <p:cxnSp>
        <p:nvCxnSpPr>
          <p:cNvPr id="263" name="Google Shape;263;p8"/>
          <p:cNvCxnSpPr>
            <a:cxnSpLocks/>
          </p:cNvCxnSpPr>
          <p:nvPr/>
        </p:nvCxnSpPr>
        <p:spPr>
          <a:xfrm flipV="1">
            <a:off x="3253056" y="3241178"/>
            <a:ext cx="598507" cy="538970"/>
          </a:xfrm>
          <a:prstGeom prst="straightConnector1">
            <a:avLst/>
          </a:prstGeom>
          <a:ln>
            <a:headEnd type="none" w="sm" len="sm"/>
            <a:tailEnd type="triangle" w="med" len="med"/>
          </a:ln>
        </p:spPr>
        <p:style>
          <a:lnRef idx="3">
            <a:schemeClr val="dk1"/>
          </a:lnRef>
          <a:fillRef idx="0">
            <a:schemeClr val="dk1"/>
          </a:fillRef>
          <a:effectRef idx="2">
            <a:schemeClr val="dk1"/>
          </a:effectRef>
          <a:fontRef idx="minor">
            <a:schemeClr val="tx1"/>
          </a:fontRef>
        </p:style>
      </p:cxnSp>
      <p:cxnSp>
        <p:nvCxnSpPr>
          <p:cNvPr id="264" name="Google Shape;264;p8"/>
          <p:cNvCxnSpPr/>
          <p:nvPr/>
        </p:nvCxnSpPr>
        <p:spPr>
          <a:xfrm flipH="1">
            <a:off x="3171585" y="4458777"/>
            <a:ext cx="1144847" cy="952827"/>
          </a:xfrm>
          <a:prstGeom prst="straightConnector1">
            <a:avLst/>
          </a:prstGeom>
          <a:ln>
            <a:headEnd type="none" w="sm" len="sm"/>
            <a:tailEnd type="triangle" w="med" len="med"/>
          </a:ln>
        </p:spPr>
        <p:style>
          <a:lnRef idx="3">
            <a:schemeClr val="dk1"/>
          </a:lnRef>
          <a:fillRef idx="0">
            <a:schemeClr val="dk1"/>
          </a:fillRef>
          <a:effectRef idx="2">
            <a:schemeClr val="dk1"/>
          </a:effectRef>
          <a:fontRef idx="minor">
            <a:schemeClr val="tx1"/>
          </a:fontRef>
        </p:style>
      </p:cxnSp>
      <p:cxnSp>
        <p:nvCxnSpPr>
          <p:cNvPr id="265" name="Google Shape;265;p8"/>
          <p:cNvCxnSpPr>
            <a:cxnSpLocks/>
            <a:stCxn id="254" idx="2"/>
          </p:cNvCxnSpPr>
          <p:nvPr/>
        </p:nvCxnSpPr>
        <p:spPr>
          <a:xfrm flipH="1">
            <a:off x="5473396" y="4458777"/>
            <a:ext cx="13855" cy="553602"/>
          </a:xfrm>
          <a:prstGeom prst="straightConnector1">
            <a:avLst/>
          </a:prstGeom>
          <a:ln>
            <a:headEnd type="none" w="sm" len="sm"/>
            <a:tailEnd type="triangle" w="med" len="med"/>
          </a:ln>
        </p:spPr>
        <p:style>
          <a:lnRef idx="3">
            <a:schemeClr val="dk1"/>
          </a:lnRef>
          <a:fillRef idx="0">
            <a:schemeClr val="dk1"/>
          </a:fillRef>
          <a:effectRef idx="2">
            <a:schemeClr val="dk1"/>
          </a:effectRef>
          <a:fontRef idx="minor">
            <a:schemeClr val="tx1"/>
          </a:fontRef>
        </p:style>
      </p:cxnSp>
      <p:cxnSp>
        <p:nvCxnSpPr>
          <p:cNvPr id="266" name="Google Shape;266;p8"/>
          <p:cNvCxnSpPr>
            <a:cxnSpLocks/>
          </p:cNvCxnSpPr>
          <p:nvPr/>
        </p:nvCxnSpPr>
        <p:spPr>
          <a:xfrm>
            <a:off x="6863004" y="4458777"/>
            <a:ext cx="1392961" cy="1306891"/>
          </a:xfrm>
          <a:prstGeom prst="straightConnector1">
            <a:avLst/>
          </a:prstGeom>
          <a:ln>
            <a:headEnd type="none" w="sm" len="sm"/>
            <a:tailEnd type="triangle" w="med" len="med"/>
          </a:ln>
        </p:spPr>
        <p:style>
          <a:lnRef idx="3">
            <a:schemeClr val="dk1"/>
          </a:lnRef>
          <a:fillRef idx="0">
            <a:schemeClr val="dk1"/>
          </a:fillRef>
          <a:effectRef idx="2">
            <a:schemeClr val="dk1"/>
          </a:effectRef>
          <a:fontRef idx="minor">
            <a:schemeClr val="tx1"/>
          </a:fontRef>
        </p:style>
      </p:cxnSp>
      <p:cxnSp>
        <p:nvCxnSpPr>
          <p:cNvPr id="267" name="Google Shape;267;p8"/>
          <p:cNvCxnSpPr>
            <a:cxnSpLocks/>
          </p:cNvCxnSpPr>
          <p:nvPr/>
        </p:nvCxnSpPr>
        <p:spPr>
          <a:xfrm>
            <a:off x="7450333" y="4172543"/>
            <a:ext cx="2253176" cy="781470"/>
          </a:xfrm>
          <a:prstGeom prst="straightConnector1">
            <a:avLst/>
          </a:prstGeom>
          <a:ln>
            <a:headEnd type="none" w="sm" len="sm"/>
            <a:tailEnd type="triangle" w="med" len="med"/>
          </a:ln>
        </p:spPr>
        <p:style>
          <a:lnRef idx="3">
            <a:schemeClr val="dk1"/>
          </a:lnRef>
          <a:fillRef idx="0">
            <a:schemeClr val="dk1"/>
          </a:fillRef>
          <a:effectRef idx="2">
            <a:schemeClr val="dk1"/>
          </a:effectRef>
          <a:fontRef idx="minor">
            <a:schemeClr val="tx1"/>
          </a:fontRef>
        </p:style>
      </p:cxnSp>
      <p:cxnSp>
        <p:nvCxnSpPr>
          <p:cNvPr id="268" name="Google Shape;268;p8"/>
          <p:cNvCxnSpPr>
            <a:cxnSpLocks/>
          </p:cNvCxnSpPr>
          <p:nvPr/>
        </p:nvCxnSpPr>
        <p:spPr>
          <a:xfrm flipV="1">
            <a:off x="7450333" y="2687313"/>
            <a:ext cx="935634" cy="404290"/>
          </a:xfrm>
          <a:prstGeom prst="straightConnector1">
            <a:avLst/>
          </a:prstGeom>
          <a:ln>
            <a:headEnd type="none" w="sm" len="sm"/>
            <a:tailEnd type="triangle" w="med" len="med"/>
          </a:ln>
        </p:spPr>
        <p:style>
          <a:lnRef idx="3">
            <a:schemeClr val="dk1"/>
          </a:lnRef>
          <a:fillRef idx="0">
            <a:schemeClr val="dk1"/>
          </a:fillRef>
          <a:effectRef idx="2">
            <a:schemeClr val="dk1"/>
          </a:effectRef>
          <a:fontRef idx="minor">
            <a:schemeClr val="tx1"/>
          </a:fontRef>
        </p:style>
      </p:cxnSp>
      <p:pic>
        <p:nvPicPr>
          <p:cNvPr id="269" name="Google Shape;269;p8"/>
          <p:cNvPicPr preferRelativeResize="0"/>
          <p:nvPr/>
        </p:nvPicPr>
        <p:blipFill rotWithShape="1">
          <a:blip r:embed="rId11">
            <a:alphaModFix/>
          </a:blip>
          <a:srcRect l="83181" t="36357" r="3522" b="40029"/>
          <a:stretch/>
        </p:blipFill>
        <p:spPr>
          <a:xfrm>
            <a:off x="6096000" y="5279449"/>
            <a:ext cx="1445123" cy="1443050"/>
          </a:xfrm>
          <a:prstGeom prst="rect">
            <a:avLst/>
          </a:prstGeom>
          <a:noFill/>
          <a:ln>
            <a:noFill/>
          </a:ln>
        </p:spPr>
      </p:pic>
      <p:cxnSp>
        <p:nvCxnSpPr>
          <p:cNvPr id="270" name="Google Shape;270;p8"/>
          <p:cNvCxnSpPr>
            <a:cxnSpLocks/>
          </p:cNvCxnSpPr>
          <p:nvPr/>
        </p:nvCxnSpPr>
        <p:spPr>
          <a:xfrm>
            <a:off x="6096000" y="4458777"/>
            <a:ext cx="249382" cy="1080940"/>
          </a:xfrm>
          <a:prstGeom prst="straightConnector1">
            <a:avLst/>
          </a:prstGeom>
          <a:ln>
            <a:headEnd type="none" w="sm" len="sm"/>
            <a:tailEnd type="triangle" w="med" len="med"/>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9"/>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National Sea Level Network</a:t>
            </a:r>
            <a:endParaRPr/>
          </a:p>
        </p:txBody>
      </p:sp>
      <p:graphicFrame>
        <p:nvGraphicFramePr>
          <p:cNvPr id="276" name="Google Shape;276;p9"/>
          <p:cNvGraphicFramePr/>
          <p:nvPr>
            <p:extLst>
              <p:ext uri="{D42A27DB-BD31-4B8C-83A1-F6EECF244321}">
                <p14:modId xmlns:p14="http://schemas.microsoft.com/office/powerpoint/2010/main" val="1370893631"/>
              </p:ext>
            </p:extLst>
          </p:nvPr>
        </p:nvGraphicFramePr>
        <p:xfrm>
          <a:off x="207390" y="2026764"/>
          <a:ext cx="6961480" cy="4077988"/>
        </p:xfrm>
        <a:graphic>
          <a:graphicData uri="http://schemas.openxmlformats.org/drawingml/2006/table">
            <a:tbl>
              <a:tblPr firstRow="1" firstCol="1" bandRow="1">
                <a:noFill/>
                <a:tableStyleId>{2DC6BEA9-4601-4721-BBF9-69C80A94BF91}</a:tableStyleId>
              </a:tblPr>
              <a:tblGrid>
                <a:gridCol w="1392151">
                  <a:extLst>
                    <a:ext uri="{9D8B030D-6E8A-4147-A177-3AD203B41FA5}">
                      <a16:colId xmlns:a16="http://schemas.microsoft.com/office/drawing/2014/main" val="20000"/>
                    </a:ext>
                  </a:extLst>
                </a:gridCol>
                <a:gridCol w="1392151">
                  <a:extLst>
                    <a:ext uri="{9D8B030D-6E8A-4147-A177-3AD203B41FA5}">
                      <a16:colId xmlns:a16="http://schemas.microsoft.com/office/drawing/2014/main" val="20001"/>
                    </a:ext>
                  </a:extLst>
                </a:gridCol>
                <a:gridCol w="1392151">
                  <a:extLst>
                    <a:ext uri="{9D8B030D-6E8A-4147-A177-3AD203B41FA5}">
                      <a16:colId xmlns:a16="http://schemas.microsoft.com/office/drawing/2014/main" val="20002"/>
                    </a:ext>
                  </a:extLst>
                </a:gridCol>
                <a:gridCol w="1392151">
                  <a:extLst>
                    <a:ext uri="{9D8B030D-6E8A-4147-A177-3AD203B41FA5}">
                      <a16:colId xmlns:a16="http://schemas.microsoft.com/office/drawing/2014/main" val="20003"/>
                    </a:ext>
                  </a:extLst>
                </a:gridCol>
                <a:gridCol w="1392876">
                  <a:extLst>
                    <a:ext uri="{9D8B030D-6E8A-4147-A177-3AD203B41FA5}">
                      <a16:colId xmlns:a16="http://schemas.microsoft.com/office/drawing/2014/main" val="20004"/>
                    </a:ext>
                  </a:extLst>
                </a:gridCol>
              </a:tblGrid>
              <a:tr h="328140">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t>Station Name</a:t>
                      </a:r>
                      <a:endParaRPr sz="1200" u="none" strike="noStrike" cap="none">
                        <a:solidFill>
                          <a:srgbClr val="000000"/>
                        </a:solidFill>
                        <a:latin typeface="Arial"/>
                        <a:ea typeface="Arial"/>
                        <a:cs typeface="Arial"/>
                        <a:sym typeface="Arial"/>
                      </a:endParaRPr>
                    </a:p>
                  </a:txBody>
                  <a:tcPr marL="68575" marR="68575" marT="0" marB="0"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t>Location</a:t>
                      </a:r>
                      <a:endParaRPr sz="1200" u="none" strike="noStrike" cap="none">
                        <a:solidFill>
                          <a:srgbClr val="000000"/>
                        </a:solidFill>
                        <a:latin typeface="Arial"/>
                        <a:ea typeface="Arial"/>
                        <a:cs typeface="Arial"/>
                        <a:sym typeface="Arial"/>
                      </a:endParaRPr>
                    </a:p>
                  </a:txBody>
                  <a:tcPr marL="68575" marR="68575" marT="0" marB="0"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t>Latitude</a:t>
                      </a:r>
                      <a:endParaRPr sz="1200" u="none" strike="noStrike" cap="none">
                        <a:solidFill>
                          <a:srgbClr val="000000"/>
                        </a:solidFill>
                        <a:latin typeface="Arial"/>
                        <a:ea typeface="Arial"/>
                        <a:cs typeface="Arial"/>
                        <a:sym typeface="Arial"/>
                      </a:endParaRPr>
                    </a:p>
                  </a:txBody>
                  <a:tcPr marL="68575" marR="68575" marT="0" marB="0"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t>Longitude</a:t>
                      </a:r>
                      <a:endParaRPr sz="1200" u="none" strike="noStrike" cap="none">
                        <a:solidFill>
                          <a:srgbClr val="000000"/>
                        </a:solidFill>
                        <a:latin typeface="Arial"/>
                        <a:ea typeface="Arial"/>
                        <a:cs typeface="Arial"/>
                        <a:sym typeface="Arial"/>
                      </a:endParaRPr>
                    </a:p>
                  </a:txBody>
                  <a:tcPr marL="68575" marR="68575" marT="0" marB="0"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t>Sensors</a:t>
                      </a:r>
                      <a:endParaRPr sz="1200" u="none" strike="noStrike" cap="none">
                        <a:solidFill>
                          <a:srgbClr val="000000"/>
                        </a:solidFill>
                        <a:latin typeface="Arial"/>
                        <a:ea typeface="Arial"/>
                        <a:cs typeface="Arial"/>
                        <a:sym typeface="Arial"/>
                      </a:endParaRPr>
                    </a:p>
                  </a:txBody>
                  <a:tcPr marL="68575" marR="68575" marT="0" marB="0" anchor="ctr"/>
                </a:tc>
                <a:extLst>
                  <a:ext uri="{0D108BD9-81ED-4DB2-BD59-A6C34878D82A}">
                    <a16:rowId xmlns:a16="http://schemas.microsoft.com/office/drawing/2014/main" val="10000"/>
                  </a:ext>
                </a:extLst>
              </a:tr>
              <a:tr h="1895027">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t>Port St. Charles</a:t>
                      </a:r>
                      <a:endParaRPr sz="1200" u="none" strike="noStrike" cap="none">
                        <a:solidFill>
                          <a:srgbClr val="000000"/>
                        </a:solidFill>
                        <a:latin typeface="Arial"/>
                        <a:ea typeface="Arial"/>
                        <a:cs typeface="Arial"/>
                        <a:sym typeface="Arial"/>
                      </a:endParaRPr>
                    </a:p>
                  </a:txBody>
                  <a:tcPr marL="68575" marR="68575" marT="0" marB="0"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t>St. Peter</a:t>
                      </a:r>
                      <a:endParaRPr sz="1400" u="none" strike="noStrike" cap="none"/>
                    </a:p>
                    <a:p>
                      <a:pPr marL="0" marR="0" lvl="0" indent="0" algn="ctr" rtl="0">
                        <a:lnSpc>
                          <a:spcPct val="115000"/>
                        </a:lnSpc>
                        <a:spcBef>
                          <a:spcPts val="0"/>
                        </a:spcBef>
                        <a:spcAft>
                          <a:spcPts val="0"/>
                        </a:spcAft>
                        <a:buClr>
                          <a:srgbClr val="000000"/>
                        </a:buClr>
                        <a:buSzPts val="1200"/>
                        <a:buFont typeface="Arial"/>
                        <a:buNone/>
                      </a:pPr>
                      <a:r>
                        <a:rPr lang="en-US" sz="1200" u="none" strike="noStrike" cap="none"/>
                        <a:t>North West Coast</a:t>
                      </a:r>
                      <a:endParaRPr sz="1200" u="none" strike="noStrike" cap="none">
                        <a:solidFill>
                          <a:srgbClr val="000000"/>
                        </a:solidFill>
                        <a:latin typeface="Arial"/>
                        <a:ea typeface="Arial"/>
                        <a:cs typeface="Arial"/>
                        <a:sym typeface="Arial"/>
                      </a:endParaRPr>
                    </a:p>
                  </a:txBody>
                  <a:tcPr marL="68575" marR="68575" marT="0" marB="0"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t> </a:t>
                      </a:r>
                      <a:endParaRPr sz="1400" u="none" strike="noStrike" cap="none"/>
                    </a:p>
                    <a:p>
                      <a:pPr marL="0" marR="0" lvl="0" indent="0" algn="ctr" rtl="0">
                        <a:lnSpc>
                          <a:spcPct val="115000"/>
                        </a:lnSpc>
                        <a:spcBef>
                          <a:spcPts val="0"/>
                        </a:spcBef>
                        <a:spcAft>
                          <a:spcPts val="0"/>
                        </a:spcAft>
                        <a:buClr>
                          <a:srgbClr val="000000"/>
                        </a:buClr>
                        <a:buSzPts val="1200"/>
                        <a:buFont typeface="Arial"/>
                        <a:buNone/>
                      </a:pPr>
                      <a:r>
                        <a:rPr lang="en-US" sz="1200" u="none" strike="noStrike" cap="none"/>
                        <a:t> </a:t>
                      </a:r>
                      <a:endParaRPr sz="1400" u="none" strike="noStrike" cap="none"/>
                    </a:p>
                    <a:p>
                      <a:pPr marL="0" marR="0" lvl="0" indent="0" algn="ctr" rtl="0">
                        <a:lnSpc>
                          <a:spcPct val="115000"/>
                        </a:lnSpc>
                        <a:spcBef>
                          <a:spcPts val="0"/>
                        </a:spcBef>
                        <a:spcAft>
                          <a:spcPts val="0"/>
                        </a:spcAft>
                        <a:buClr>
                          <a:srgbClr val="000000"/>
                        </a:buClr>
                        <a:buSzPts val="1200"/>
                        <a:buFont typeface="Arial"/>
                        <a:buNone/>
                      </a:pPr>
                      <a:r>
                        <a:rPr lang="en-US" sz="1200" u="none" strike="noStrike" cap="none"/>
                        <a:t> </a:t>
                      </a:r>
                      <a:endParaRPr sz="1400" u="none" strike="noStrike" cap="none"/>
                    </a:p>
                    <a:p>
                      <a:pPr marL="0" marR="0" lvl="0" indent="0" algn="ctr" rtl="0">
                        <a:lnSpc>
                          <a:spcPct val="115000"/>
                        </a:lnSpc>
                        <a:spcBef>
                          <a:spcPts val="0"/>
                        </a:spcBef>
                        <a:spcAft>
                          <a:spcPts val="0"/>
                        </a:spcAft>
                        <a:buClr>
                          <a:srgbClr val="000000"/>
                        </a:buClr>
                        <a:buSzPts val="1200"/>
                        <a:buFont typeface="Arial"/>
                        <a:buNone/>
                      </a:pPr>
                      <a:r>
                        <a:rPr lang="en-US" sz="1200" u="none" strike="noStrike" cap="none"/>
                        <a:t>13.263</a:t>
                      </a:r>
                      <a:endParaRPr sz="1200" u="none" strike="noStrike" cap="none">
                        <a:solidFill>
                          <a:srgbClr val="000000"/>
                        </a:solidFill>
                        <a:latin typeface="Arial"/>
                        <a:ea typeface="Arial"/>
                        <a:cs typeface="Arial"/>
                        <a:sym typeface="Arial"/>
                      </a:endParaRPr>
                    </a:p>
                  </a:txBody>
                  <a:tcPr marL="68575" marR="68575" marT="0" marB="0"/>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dirty="0"/>
                        <a:t> </a:t>
                      </a:r>
                      <a:endParaRPr sz="1400" u="none" strike="noStrike" cap="none" dirty="0"/>
                    </a:p>
                    <a:p>
                      <a:pPr marL="0" marR="0" lvl="0" indent="0" algn="ctr" rtl="0">
                        <a:lnSpc>
                          <a:spcPct val="115000"/>
                        </a:lnSpc>
                        <a:spcBef>
                          <a:spcPts val="0"/>
                        </a:spcBef>
                        <a:spcAft>
                          <a:spcPts val="0"/>
                        </a:spcAft>
                        <a:buClr>
                          <a:srgbClr val="000000"/>
                        </a:buClr>
                        <a:buSzPts val="1200"/>
                        <a:buFont typeface="Arial"/>
                        <a:buNone/>
                      </a:pPr>
                      <a:r>
                        <a:rPr lang="en-US" sz="1200" u="none" strike="noStrike" cap="none" dirty="0"/>
                        <a:t> </a:t>
                      </a:r>
                      <a:endParaRPr sz="1400" u="none" strike="noStrike" cap="none" dirty="0"/>
                    </a:p>
                    <a:p>
                      <a:pPr marL="0" marR="0" lvl="0" indent="0" algn="ctr" rtl="0">
                        <a:lnSpc>
                          <a:spcPct val="115000"/>
                        </a:lnSpc>
                        <a:spcBef>
                          <a:spcPts val="0"/>
                        </a:spcBef>
                        <a:spcAft>
                          <a:spcPts val="0"/>
                        </a:spcAft>
                        <a:buClr>
                          <a:srgbClr val="000000"/>
                        </a:buClr>
                        <a:buSzPts val="1200"/>
                        <a:buFont typeface="Arial"/>
                        <a:buNone/>
                      </a:pPr>
                      <a:r>
                        <a:rPr lang="en-US" sz="1200" u="none" strike="noStrike" cap="none" dirty="0"/>
                        <a:t> </a:t>
                      </a:r>
                      <a:endParaRPr sz="1400" u="none" strike="noStrike" cap="none" dirty="0"/>
                    </a:p>
                    <a:p>
                      <a:pPr marL="0" marR="0" lvl="0" indent="0" algn="ctr" rtl="0">
                        <a:lnSpc>
                          <a:spcPct val="115000"/>
                        </a:lnSpc>
                        <a:spcBef>
                          <a:spcPts val="0"/>
                        </a:spcBef>
                        <a:spcAft>
                          <a:spcPts val="0"/>
                        </a:spcAft>
                        <a:buClr>
                          <a:srgbClr val="000000"/>
                        </a:buClr>
                        <a:buSzPts val="1200"/>
                        <a:buFont typeface="Arial"/>
                        <a:buNone/>
                      </a:pPr>
                      <a:r>
                        <a:rPr lang="en-US" sz="1200" u="none" strike="noStrike" cap="none" dirty="0"/>
                        <a:t>-59.6446</a:t>
                      </a:r>
                      <a:endParaRPr sz="1200" u="none" strike="noStrike" cap="none" dirty="0">
                        <a:solidFill>
                          <a:srgbClr val="000000"/>
                        </a:solidFill>
                        <a:latin typeface="Arial"/>
                        <a:ea typeface="Arial"/>
                        <a:cs typeface="Arial"/>
                        <a:sym typeface="Arial"/>
                      </a:endParaRPr>
                    </a:p>
                  </a:txBody>
                  <a:tcPr marL="68575" marR="68575" marT="0" marB="0"/>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t>Tide Gauge </a:t>
                      </a:r>
                      <a:endParaRPr sz="1400" u="none" strike="noStrike" cap="none"/>
                    </a:p>
                    <a:p>
                      <a:pPr marL="0" marR="0" lvl="0" indent="0" algn="ctr" rtl="0">
                        <a:lnSpc>
                          <a:spcPct val="115000"/>
                        </a:lnSpc>
                        <a:spcBef>
                          <a:spcPts val="0"/>
                        </a:spcBef>
                        <a:spcAft>
                          <a:spcPts val="0"/>
                        </a:spcAft>
                        <a:buClr>
                          <a:srgbClr val="000000"/>
                        </a:buClr>
                        <a:buSzPts val="1200"/>
                        <a:buFont typeface="Arial"/>
                        <a:buNone/>
                      </a:pPr>
                      <a:r>
                        <a:rPr lang="en-US" sz="1200" u="none" strike="noStrike" cap="none"/>
                        <a:t>(working)</a:t>
                      </a:r>
                      <a:endParaRPr sz="1400" u="none" strike="noStrike" cap="none"/>
                    </a:p>
                    <a:p>
                      <a:pPr marL="0" marR="0" lvl="0" indent="0" algn="ctr" rtl="0">
                        <a:lnSpc>
                          <a:spcPct val="115000"/>
                        </a:lnSpc>
                        <a:spcBef>
                          <a:spcPts val="0"/>
                        </a:spcBef>
                        <a:spcAft>
                          <a:spcPts val="0"/>
                        </a:spcAft>
                        <a:buClr>
                          <a:srgbClr val="000000"/>
                        </a:buClr>
                        <a:buSzPts val="1200"/>
                        <a:buFont typeface="Arial"/>
                        <a:buNone/>
                      </a:pPr>
                      <a:r>
                        <a:rPr lang="en-US" sz="1200" u="none" strike="noStrike" cap="none"/>
                        <a:t>Radar Sensor (working)</a:t>
                      </a:r>
                      <a:endParaRPr sz="1400" u="none" strike="noStrike" cap="none"/>
                    </a:p>
                    <a:p>
                      <a:pPr marL="0" marR="0" lvl="0" indent="0" algn="ctr" rtl="0">
                        <a:lnSpc>
                          <a:spcPct val="115000"/>
                        </a:lnSpc>
                        <a:spcBef>
                          <a:spcPts val="0"/>
                        </a:spcBef>
                        <a:spcAft>
                          <a:spcPts val="0"/>
                        </a:spcAft>
                        <a:buClr>
                          <a:srgbClr val="000000"/>
                        </a:buClr>
                        <a:buSzPts val="1200"/>
                        <a:buFont typeface="Arial"/>
                        <a:buNone/>
                      </a:pPr>
                      <a:r>
                        <a:rPr lang="en-US" sz="1200" u="none" strike="noStrike" cap="none"/>
                        <a:t>Aqua Bubbler (working)</a:t>
                      </a:r>
                      <a:endParaRPr sz="1400" u="none" strike="noStrike" cap="none"/>
                    </a:p>
                    <a:p>
                      <a:pPr marL="0" marR="0" lvl="0" indent="0" algn="ctr" rtl="0">
                        <a:lnSpc>
                          <a:spcPct val="115000"/>
                        </a:lnSpc>
                        <a:spcBef>
                          <a:spcPts val="0"/>
                        </a:spcBef>
                        <a:spcAft>
                          <a:spcPts val="0"/>
                        </a:spcAft>
                        <a:buClr>
                          <a:srgbClr val="000000"/>
                        </a:buClr>
                        <a:buSzPts val="1200"/>
                        <a:buFont typeface="Arial"/>
                        <a:buNone/>
                      </a:pPr>
                      <a:r>
                        <a:rPr lang="en-US" sz="1200" u="none" strike="noStrike" cap="none"/>
                        <a:t>Pressure Level</a:t>
                      </a:r>
                      <a:endParaRPr sz="1400" u="none" strike="noStrike" cap="none"/>
                    </a:p>
                    <a:p>
                      <a:pPr marL="0" marR="0" lvl="0" indent="0" algn="ctr" rtl="0">
                        <a:lnSpc>
                          <a:spcPct val="115000"/>
                        </a:lnSpc>
                        <a:spcBef>
                          <a:spcPts val="0"/>
                        </a:spcBef>
                        <a:spcAft>
                          <a:spcPts val="0"/>
                        </a:spcAft>
                        <a:buClr>
                          <a:srgbClr val="000000"/>
                        </a:buClr>
                        <a:buSzPts val="1200"/>
                        <a:buFont typeface="Arial"/>
                        <a:buNone/>
                      </a:pPr>
                      <a:r>
                        <a:rPr lang="en-US" sz="1200" u="none" strike="noStrike" cap="none"/>
                        <a:t>(working)</a:t>
                      </a:r>
                      <a:endParaRPr sz="1200" u="none" strike="noStrike" cap="none">
                        <a:solidFill>
                          <a:srgbClr val="000000"/>
                        </a:solidFill>
                        <a:latin typeface="Arial"/>
                        <a:ea typeface="Arial"/>
                        <a:cs typeface="Arial"/>
                        <a:sym typeface="Arial"/>
                      </a:endParaRPr>
                    </a:p>
                  </a:txBody>
                  <a:tcPr marL="68575" marR="68575" marT="0" marB="0" anchor="ctr"/>
                </a:tc>
                <a:extLst>
                  <a:ext uri="{0D108BD9-81ED-4DB2-BD59-A6C34878D82A}">
                    <a16:rowId xmlns:a16="http://schemas.microsoft.com/office/drawing/2014/main" val="10001"/>
                  </a:ext>
                </a:extLst>
              </a:tr>
              <a:tr h="458683">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t>Barbados Coast Guard</a:t>
                      </a:r>
                      <a:endParaRPr sz="1200" u="none" strike="noStrike" cap="none">
                        <a:solidFill>
                          <a:srgbClr val="000000"/>
                        </a:solidFill>
                        <a:latin typeface="Arial"/>
                        <a:ea typeface="Arial"/>
                        <a:cs typeface="Arial"/>
                        <a:sym typeface="Arial"/>
                      </a:endParaRPr>
                    </a:p>
                  </a:txBody>
                  <a:tcPr marL="68575" marR="68575" marT="0" marB="0"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t>St. Michael</a:t>
                      </a:r>
                      <a:endParaRPr sz="1200" u="none" strike="noStrike" cap="none">
                        <a:solidFill>
                          <a:srgbClr val="000000"/>
                        </a:solidFill>
                        <a:latin typeface="Arial"/>
                        <a:ea typeface="Arial"/>
                        <a:cs typeface="Arial"/>
                        <a:sym typeface="Arial"/>
                      </a:endParaRPr>
                    </a:p>
                  </a:txBody>
                  <a:tcPr marL="68575" marR="68575" marT="0" marB="0"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t>Not provided</a:t>
                      </a:r>
                      <a:endParaRPr sz="1200" u="none" strike="noStrike" cap="none">
                        <a:solidFill>
                          <a:srgbClr val="000000"/>
                        </a:solidFill>
                        <a:latin typeface="Arial"/>
                        <a:ea typeface="Arial"/>
                        <a:cs typeface="Arial"/>
                        <a:sym typeface="Arial"/>
                      </a:endParaRPr>
                    </a:p>
                  </a:txBody>
                  <a:tcPr marL="68575" marR="68575" marT="0" marB="0"/>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t>Not provided</a:t>
                      </a:r>
                      <a:endParaRPr sz="1200" u="none" strike="noStrike" cap="none">
                        <a:solidFill>
                          <a:srgbClr val="000000"/>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t>Radar Sensor</a:t>
                      </a:r>
                      <a:endParaRPr sz="1400" u="none" strike="noStrike" cap="none"/>
                    </a:p>
                    <a:p>
                      <a:pPr marL="0" marR="0" lvl="0" indent="0" algn="ctr" rtl="0">
                        <a:lnSpc>
                          <a:spcPct val="115000"/>
                        </a:lnSpc>
                        <a:spcBef>
                          <a:spcPts val="0"/>
                        </a:spcBef>
                        <a:spcAft>
                          <a:spcPts val="0"/>
                        </a:spcAft>
                        <a:buClr>
                          <a:srgbClr val="000000"/>
                        </a:buClr>
                        <a:buSzPts val="1200"/>
                        <a:buFont typeface="Arial"/>
                        <a:buNone/>
                      </a:pPr>
                      <a:r>
                        <a:rPr lang="en-US" sz="1200" u="none" strike="noStrike" cap="none"/>
                        <a:t>(working)</a:t>
                      </a:r>
                      <a:endParaRPr sz="1200" u="none" strike="noStrike" cap="none">
                        <a:solidFill>
                          <a:srgbClr val="000000"/>
                        </a:solidFill>
                        <a:latin typeface="Arial"/>
                        <a:ea typeface="Arial"/>
                        <a:cs typeface="Arial"/>
                        <a:sym typeface="Arial"/>
                      </a:endParaRPr>
                    </a:p>
                  </a:txBody>
                  <a:tcPr marL="68575" marR="68575" marT="0" marB="0" anchor="ctr"/>
                </a:tc>
                <a:extLst>
                  <a:ext uri="{0D108BD9-81ED-4DB2-BD59-A6C34878D82A}">
                    <a16:rowId xmlns:a16="http://schemas.microsoft.com/office/drawing/2014/main" val="10002"/>
                  </a:ext>
                </a:extLst>
              </a:tr>
              <a:tr h="937455">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t>Bridgetown Port</a:t>
                      </a:r>
                      <a:endParaRPr sz="1200" u="none" strike="noStrike" cap="none">
                        <a:solidFill>
                          <a:srgbClr val="000000"/>
                        </a:solidFill>
                        <a:latin typeface="Arial"/>
                        <a:ea typeface="Arial"/>
                        <a:cs typeface="Arial"/>
                        <a:sym typeface="Arial"/>
                      </a:endParaRPr>
                    </a:p>
                  </a:txBody>
                  <a:tcPr marL="68575" marR="68575" marT="0" marB="0"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t>St. Michael</a:t>
                      </a:r>
                      <a:endParaRPr sz="1200" u="none" strike="noStrike" cap="none">
                        <a:solidFill>
                          <a:srgbClr val="000000"/>
                        </a:solidFill>
                        <a:latin typeface="Arial"/>
                        <a:ea typeface="Arial"/>
                        <a:cs typeface="Arial"/>
                        <a:sym typeface="Arial"/>
                      </a:endParaRPr>
                    </a:p>
                  </a:txBody>
                  <a:tcPr marL="68575" marR="68575" marT="0" marB="0"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t>13.108</a:t>
                      </a:r>
                      <a:endParaRPr sz="1200" u="none" strike="noStrike" cap="none">
                        <a:solidFill>
                          <a:srgbClr val="000000"/>
                        </a:solidFill>
                        <a:latin typeface="Arial"/>
                        <a:ea typeface="Arial"/>
                        <a:cs typeface="Arial"/>
                        <a:sym typeface="Arial"/>
                      </a:endParaRPr>
                    </a:p>
                  </a:txBody>
                  <a:tcPr marL="68575" marR="68575" marT="0" marB="0"/>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t>-59.629</a:t>
                      </a:r>
                      <a:endParaRPr sz="1200" u="none" strike="noStrike" cap="none">
                        <a:solidFill>
                          <a:srgbClr val="000000"/>
                        </a:solidFill>
                        <a:latin typeface="Arial"/>
                        <a:ea typeface="Arial"/>
                        <a:cs typeface="Arial"/>
                        <a:sym typeface="Arial"/>
                      </a:endParaRPr>
                    </a:p>
                  </a:txBody>
                  <a:tcPr marL="68575" marR="68575" marT="0" marB="0"/>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t>Sea Level Station (Decommissioned)</a:t>
                      </a:r>
                      <a:endParaRPr sz="1200" u="none" strike="noStrike" cap="none">
                        <a:solidFill>
                          <a:srgbClr val="000000"/>
                        </a:solidFill>
                        <a:latin typeface="Arial"/>
                        <a:ea typeface="Arial"/>
                        <a:cs typeface="Arial"/>
                        <a:sym typeface="Arial"/>
                      </a:endParaRPr>
                    </a:p>
                  </a:txBody>
                  <a:tcPr marL="68575" marR="68575" marT="0" marB="0" anchor="ctr"/>
                </a:tc>
                <a:extLst>
                  <a:ext uri="{0D108BD9-81ED-4DB2-BD59-A6C34878D82A}">
                    <a16:rowId xmlns:a16="http://schemas.microsoft.com/office/drawing/2014/main" val="10003"/>
                  </a:ext>
                </a:extLst>
              </a:tr>
              <a:tr h="458683">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t>Consett Bay</a:t>
                      </a:r>
                      <a:endParaRPr sz="1200" u="none" strike="noStrike" cap="none">
                        <a:solidFill>
                          <a:srgbClr val="000000"/>
                        </a:solidFill>
                        <a:latin typeface="Arial"/>
                        <a:ea typeface="Arial"/>
                        <a:cs typeface="Arial"/>
                        <a:sym typeface="Arial"/>
                      </a:endParaRPr>
                    </a:p>
                  </a:txBody>
                  <a:tcPr marL="68575" marR="68575" marT="0" marB="0"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t>St. John</a:t>
                      </a:r>
                      <a:endParaRPr sz="1200" u="none" strike="noStrike" cap="none">
                        <a:solidFill>
                          <a:srgbClr val="000000"/>
                        </a:solidFill>
                        <a:latin typeface="Arial"/>
                        <a:ea typeface="Arial"/>
                        <a:cs typeface="Arial"/>
                        <a:sym typeface="Arial"/>
                      </a:endParaRPr>
                    </a:p>
                  </a:txBody>
                  <a:tcPr marL="68575" marR="68575" marT="0" marB="0"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t>13.17994</a:t>
                      </a:r>
                      <a:endParaRPr sz="1200" u="none" strike="noStrike" cap="none">
                        <a:solidFill>
                          <a:srgbClr val="000000"/>
                        </a:solidFill>
                        <a:latin typeface="Arial"/>
                        <a:ea typeface="Arial"/>
                        <a:cs typeface="Arial"/>
                        <a:sym typeface="Arial"/>
                      </a:endParaRPr>
                    </a:p>
                  </a:txBody>
                  <a:tcPr marL="68575" marR="68575" marT="0" marB="0"/>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t>-59.4664</a:t>
                      </a:r>
                      <a:endParaRPr sz="1200" u="none" strike="noStrike" cap="none">
                        <a:solidFill>
                          <a:srgbClr val="000000"/>
                        </a:solidFill>
                        <a:latin typeface="Arial"/>
                        <a:ea typeface="Arial"/>
                        <a:cs typeface="Arial"/>
                        <a:sym typeface="Arial"/>
                      </a:endParaRPr>
                    </a:p>
                  </a:txBody>
                  <a:tcPr marL="68575" marR="68575" marT="0" marB="0"/>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dirty="0"/>
                        <a:t>Radar Sensor</a:t>
                      </a:r>
                      <a:endParaRPr sz="1400" u="none" strike="noStrike" cap="none" dirty="0"/>
                    </a:p>
                    <a:p>
                      <a:pPr marL="0" marR="0" lvl="0" indent="0" algn="ctr" rtl="0">
                        <a:lnSpc>
                          <a:spcPct val="115000"/>
                        </a:lnSpc>
                        <a:spcBef>
                          <a:spcPts val="0"/>
                        </a:spcBef>
                        <a:spcAft>
                          <a:spcPts val="0"/>
                        </a:spcAft>
                        <a:buClr>
                          <a:srgbClr val="000000"/>
                        </a:buClr>
                        <a:buSzPts val="1200"/>
                        <a:buFont typeface="Arial"/>
                        <a:buNone/>
                      </a:pPr>
                      <a:r>
                        <a:rPr lang="en-US" sz="1200" u="none" strike="noStrike" cap="none" dirty="0"/>
                        <a:t>(working)</a:t>
                      </a:r>
                      <a:endParaRPr sz="1200" u="none" strike="noStrike" cap="none" dirty="0">
                        <a:solidFill>
                          <a:srgbClr val="000000"/>
                        </a:solidFill>
                        <a:latin typeface="Arial"/>
                        <a:ea typeface="Arial"/>
                        <a:cs typeface="Arial"/>
                        <a:sym typeface="Arial"/>
                      </a:endParaRPr>
                    </a:p>
                  </a:txBody>
                  <a:tcPr marL="68575" marR="68575" marT="0" marB="0" anchor="ctr"/>
                </a:tc>
                <a:extLst>
                  <a:ext uri="{0D108BD9-81ED-4DB2-BD59-A6C34878D82A}">
                    <a16:rowId xmlns:a16="http://schemas.microsoft.com/office/drawing/2014/main" val="10004"/>
                  </a:ext>
                </a:extLst>
              </a:tr>
            </a:tbl>
          </a:graphicData>
        </a:graphic>
      </p:graphicFrame>
      <p:pic>
        <p:nvPicPr>
          <p:cNvPr id="277" name="Google Shape;277;p9"/>
          <p:cNvPicPr preferRelativeResize="0"/>
          <p:nvPr/>
        </p:nvPicPr>
        <p:blipFill rotWithShape="1">
          <a:blip r:embed="rId3">
            <a:alphaModFix/>
          </a:blip>
          <a:srcRect/>
          <a:stretch/>
        </p:blipFill>
        <p:spPr>
          <a:xfrm>
            <a:off x="7373868" y="4038020"/>
            <a:ext cx="2920313" cy="2427190"/>
          </a:xfrm>
          <a:prstGeom prst="rect">
            <a:avLst/>
          </a:prstGeom>
          <a:noFill/>
          <a:ln>
            <a:noFill/>
          </a:ln>
        </p:spPr>
      </p:pic>
      <p:pic>
        <p:nvPicPr>
          <p:cNvPr id="278" name="Google Shape;278;p9"/>
          <p:cNvPicPr preferRelativeResize="0"/>
          <p:nvPr/>
        </p:nvPicPr>
        <p:blipFill rotWithShape="1">
          <a:blip r:embed="rId4">
            <a:alphaModFix/>
          </a:blip>
          <a:srcRect/>
          <a:stretch/>
        </p:blipFill>
        <p:spPr>
          <a:xfrm>
            <a:off x="7271381" y="2107111"/>
            <a:ext cx="3125288" cy="1824217"/>
          </a:xfrm>
          <a:prstGeom prst="rect">
            <a:avLst/>
          </a:prstGeom>
          <a:noFill/>
          <a:ln>
            <a:noFill/>
          </a:ln>
        </p:spPr>
      </p:pic>
      <p:cxnSp>
        <p:nvCxnSpPr>
          <p:cNvPr id="279" name="Google Shape;279;p9"/>
          <p:cNvCxnSpPr/>
          <p:nvPr/>
        </p:nvCxnSpPr>
        <p:spPr>
          <a:xfrm rot="10800000">
            <a:off x="8834024" y="3144982"/>
            <a:ext cx="1986376" cy="512618"/>
          </a:xfrm>
          <a:prstGeom prst="straightConnector1">
            <a:avLst/>
          </a:prstGeom>
          <a:ln>
            <a:headEnd type="none" w="sm" len="sm"/>
            <a:tailEnd type="stealth" w="med" len="med"/>
          </a:ln>
        </p:spPr>
        <p:style>
          <a:lnRef idx="2">
            <a:schemeClr val="accent6"/>
          </a:lnRef>
          <a:fillRef idx="0">
            <a:schemeClr val="accent6"/>
          </a:fillRef>
          <a:effectRef idx="1">
            <a:schemeClr val="accent6"/>
          </a:effectRef>
          <a:fontRef idx="minor">
            <a:schemeClr val="tx1"/>
          </a:fontRef>
        </p:style>
      </p:cxnSp>
      <p:cxnSp>
        <p:nvCxnSpPr>
          <p:cNvPr id="280" name="Google Shape;280;p9"/>
          <p:cNvCxnSpPr/>
          <p:nvPr/>
        </p:nvCxnSpPr>
        <p:spPr>
          <a:xfrm flipH="1">
            <a:off x="7633855" y="4308764"/>
            <a:ext cx="3186545" cy="789709"/>
          </a:xfrm>
          <a:prstGeom prst="straightConnector1">
            <a:avLst/>
          </a:prstGeom>
          <a:ln>
            <a:headEnd type="none" w="sm" len="sm"/>
            <a:tailEnd type="triangle" w="med" len="med"/>
          </a:ln>
        </p:spPr>
        <p:style>
          <a:lnRef idx="2">
            <a:schemeClr val="accent6"/>
          </a:lnRef>
          <a:fillRef idx="0">
            <a:schemeClr val="accent6"/>
          </a:fillRef>
          <a:effectRef idx="1">
            <a:schemeClr val="accent6"/>
          </a:effectRef>
          <a:fontRef idx="minor">
            <a:schemeClr val="tx1"/>
          </a:fontRef>
        </p:style>
      </p:cxnSp>
      <p:sp>
        <p:nvSpPr>
          <p:cNvPr id="281" name="Google Shape;281;p9"/>
          <p:cNvSpPr txBox="1"/>
          <p:nvPr/>
        </p:nvSpPr>
        <p:spPr>
          <a:xfrm>
            <a:off x="10942223" y="3498273"/>
            <a:ext cx="1138912"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Trebuchet MS"/>
                <a:ea typeface="Trebuchet MS"/>
                <a:cs typeface="Trebuchet MS"/>
                <a:sym typeface="Trebuchet MS"/>
              </a:rPr>
              <a:t>Radar Sensors Location</a:t>
            </a:r>
            <a:endParaRPr sz="1400" b="0" i="0" u="none" strike="noStrike" cap="none">
              <a:solidFill>
                <a:srgbClr val="000000"/>
              </a:solidFill>
              <a:latin typeface="Arial"/>
              <a:ea typeface="Arial"/>
              <a:cs typeface="Arial"/>
              <a:sym typeface="Arial"/>
            </a:endParaRPr>
          </a:p>
        </p:txBody>
      </p:sp>
      <p:sp>
        <p:nvSpPr>
          <p:cNvPr id="282" name="Google Shape;282;p9"/>
          <p:cNvSpPr txBox="1"/>
          <p:nvPr/>
        </p:nvSpPr>
        <p:spPr>
          <a:xfrm>
            <a:off x="10396669" y="2107111"/>
            <a:ext cx="14905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Trebuchet MS"/>
                <a:ea typeface="Trebuchet MS"/>
                <a:cs typeface="Trebuchet MS"/>
                <a:sym typeface="Trebuchet MS"/>
              </a:rPr>
              <a:t>Consett Bay, St. John</a:t>
            </a:r>
            <a:endParaRPr sz="1400" b="0" i="0" u="none" strike="noStrike" cap="none">
              <a:solidFill>
                <a:srgbClr val="000000"/>
              </a:solidFill>
              <a:latin typeface="Arial"/>
              <a:ea typeface="Arial"/>
              <a:cs typeface="Arial"/>
              <a:sym typeface="Arial"/>
            </a:endParaRPr>
          </a:p>
        </p:txBody>
      </p:sp>
      <p:sp>
        <p:nvSpPr>
          <p:cNvPr id="283" name="Google Shape;283;p9"/>
          <p:cNvSpPr txBox="1"/>
          <p:nvPr/>
        </p:nvSpPr>
        <p:spPr>
          <a:xfrm>
            <a:off x="10383742" y="4952053"/>
            <a:ext cx="148240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Trebuchet MS"/>
                <a:ea typeface="Trebuchet MS"/>
                <a:cs typeface="Trebuchet MS"/>
                <a:sym typeface="Trebuchet MS"/>
              </a:rPr>
              <a:t>Barbados Coast Guard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Berlin">
  <a:themeElements>
    <a:clrScheme name="Berlin">
      <a:dk1>
        <a:srgbClr val="000000"/>
      </a:dk1>
      <a:lt1>
        <a:srgbClr val="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1322</Words>
  <Application>Microsoft Office PowerPoint</Application>
  <PresentationFormat>Widescreen</PresentationFormat>
  <Paragraphs>146</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Times New Roman</vt:lpstr>
      <vt:lpstr>Trebuchet MS</vt:lpstr>
      <vt:lpstr>Berlin</vt:lpstr>
      <vt:lpstr>INTERGOVERNMENTAL COORDINATION GROUP FOR THE TSUNAMI AND OTHER COASTAL HAZARDS WARNING SYSTEMS FOR THE CARIBBEAN AND ADJACENT REGIONS Barbados National Progress Report 2023 Sixteenth Session, April 24 -28, 2023, Costa Rica</vt:lpstr>
      <vt:lpstr>Presentation Outline</vt:lpstr>
      <vt:lpstr>Barbados Team</vt:lpstr>
      <vt:lpstr>The Technical Standing Committee on Coastal Hazards (TSCCH)</vt:lpstr>
      <vt:lpstr>TSCCH Continued</vt:lpstr>
      <vt:lpstr>TSCCH Continued</vt:lpstr>
      <vt:lpstr>Tsunami Standard Operating Procedure (SOP)</vt:lpstr>
      <vt:lpstr>Warning Communication and Dissemination</vt:lpstr>
      <vt:lpstr>National Sea Level Network</vt:lpstr>
      <vt:lpstr>Information On Tsunami Occurrence/Exercises</vt:lpstr>
      <vt:lpstr>Web sites (URLs) of National Tsunami-Related Agencies</vt:lpstr>
      <vt:lpstr>National Programmes and Activities Information</vt:lpstr>
      <vt:lpstr>National Programmes and Activities Information</vt:lpstr>
      <vt:lpstr>Activities Relating to the National Tsunami Public Awareness Programme January 2022 - March 2023</vt:lpstr>
      <vt:lpstr>Future Summary Plan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INTERGOVERNMENTAL COORDINATION GROUP FOR THE TSUNAMI AND OTHER COASTAL HAZARDS WARNING SYSTEMS FOR THE CARIBBEAN AND ADJACENT REGIONS Barbados National Progress Report 2023 Sixteenth Session, April 24 -28, 2023, Costa Rica</dc:title>
  <dc:creator>Racquel</dc:creator>
  <cp:lastModifiedBy>Fabian Hinds</cp:lastModifiedBy>
  <cp:revision>1</cp:revision>
  <dcterms:created xsi:type="dcterms:W3CDTF">2023-04-15T19:05:59Z</dcterms:created>
  <dcterms:modified xsi:type="dcterms:W3CDTF">2023-04-21T15:52:13Z</dcterms:modified>
</cp:coreProperties>
</file>