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7"/>
  </p:notesMasterIdLst>
  <p:sldIdLst>
    <p:sldId id="256" r:id="rId2"/>
    <p:sldId id="257" r:id="rId3"/>
    <p:sldId id="258" r:id="rId4"/>
    <p:sldId id="259" r:id="rId5"/>
    <p:sldId id="260" r:id="rId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9" d="100"/>
          <a:sy n="159" d="100"/>
        </p:scale>
        <p:origin x="234" y="13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22dff3e17cf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2dff3e17c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2f2229b69d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2f2229b69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22f2229b69d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2f2229b69d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2f2229b69d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2f2229b69d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en-GB"/>
              <a:t>Task Team to Advance the Development of an Arctic GRA </a:t>
            </a:r>
            <a:endParaRPr/>
          </a:p>
        </p:txBody>
      </p:sp>
      <p:sp>
        <p:nvSpPr>
          <p:cNvPr id="55" name="Google Shape;55;p13"/>
          <p:cNvSpPr txBox="1">
            <a:spLocks noGrp="1"/>
          </p:cNvSpPr>
          <p:nvPr>
            <p:ph type="subTitle" idx="1"/>
          </p:nvPr>
        </p:nvSpPr>
        <p:spPr>
          <a:xfrm>
            <a:off x="55025" y="2834125"/>
            <a:ext cx="9029700" cy="1903200"/>
          </a:xfrm>
          <a:prstGeom prst="rect">
            <a:avLst/>
          </a:prstGeom>
        </p:spPr>
        <p:txBody>
          <a:bodyPr spcFirstLastPara="1" wrap="square" lIns="91425" tIns="91425" rIns="91425" bIns="91425" anchor="t" anchorCtr="0">
            <a:normAutofit fontScale="25000" lnSpcReduction="20000"/>
          </a:bodyPr>
          <a:lstStyle/>
          <a:p>
            <a:pPr marL="0" lvl="0" indent="0" algn="ctr" rtl="0">
              <a:spcBef>
                <a:spcPts val="0"/>
              </a:spcBef>
              <a:spcAft>
                <a:spcPts val="0"/>
              </a:spcAft>
              <a:buNone/>
            </a:pPr>
            <a:r>
              <a:rPr lang="en-GB" sz="6000" b="1" dirty="0"/>
              <a:t>Co-Chairs: </a:t>
            </a:r>
            <a:r>
              <a:rPr lang="en-GB" sz="6000" dirty="0"/>
              <a:t>Jari Haapala (FMI, Finland), Craig Lee (University of Washington, United States)</a:t>
            </a:r>
            <a:endParaRPr sz="6000" dirty="0"/>
          </a:p>
          <a:p>
            <a:pPr marL="0" lvl="0" indent="0" algn="ctr" rtl="0">
              <a:spcBef>
                <a:spcPts val="0"/>
              </a:spcBef>
              <a:spcAft>
                <a:spcPts val="0"/>
              </a:spcAft>
              <a:buNone/>
            </a:pPr>
            <a:r>
              <a:rPr lang="en-GB" sz="6000" b="1" dirty="0"/>
              <a:t>Members: </a:t>
            </a:r>
            <a:r>
              <a:rPr lang="en-GB" sz="6000" dirty="0"/>
              <a:t>Nicoletta </a:t>
            </a:r>
            <a:r>
              <a:rPr lang="en-GB" sz="6000" dirty="0" err="1"/>
              <a:t>Ademollo</a:t>
            </a:r>
            <a:r>
              <a:rPr lang="en-GB" sz="6000" dirty="0"/>
              <a:t> (CNR-ISP, Italy), Maurizio </a:t>
            </a:r>
            <a:r>
              <a:rPr lang="en-GB" sz="6000" dirty="0" err="1"/>
              <a:t>Azzaro</a:t>
            </a:r>
            <a:r>
              <a:rPr lang="en-GB" sz="6000" dirty="0"/>
              <a:t> (CNR-ISP, Italy), Manuel </a:t>
            </a:r>
            <a:r>
              <a:rPr lang="en-GB" sz="6000" dirty="0" err="1"/>
              <a:t>Bensi</a:t>
            </a:r>
            <a:r>
              <a:rPr lang="en-GB" sz="6000" dirty="0"/>
              <a:t> (OGS, Italy), Agnieszka </a:t>
            </a:r>
            <a:r>
              <a:rPr lang="en-GB" sz="6000" dirty="0" err="1"/>
              <a:t>Besczynska</a:t>
            </a:r>
            <a:r>
              <a:rPr lang="en-GB" sz="6000" dirty="0"/>
              <a:t>-Moeller (IO PAN, Poland), Maria Teresa Bezem (</a:t>
            </a:r>
            <a:r>
              <a:rPr lang="en-GB" sz="6000" dirty="0" err="1"/>
              <a:t>UiB</a:t>
            </a:r>
            <a:r>
              <a:rPr lang="en-GB" sz="6000" dirty="0"/>
              <a:t>, Norway), Melissa </a:t>
            </a:r>
            <a:r>
              <a:rPr lang="en-GB" sz="6000" dirty="0" err="1"/>
              <a:t>Chierci</a:t>
            </a:r>
            <a:r>
              <a:rPr lang="en-GB" sz="6000" dirty="0"/>
              <a:t> (IMR, Norway), Cathy Coon (Department of Interior, United States), Maria Hood (</a:t>
            </a:r>
            <a:r>
              <a:rPr lang="en-GB" sz="6000" dirty="0" err="1"/>
              <a:t>MOi</a:t>
            </a:r>
            <a:r>
              <a:rPr lang="en-GB" sz="6000" dirty="0"/>
              <a:t>, France), Michael Karcher (AWI, Germany), Takashi Kikuchi (JAMSTEC, Japan), Vidar Lien (IMR, Norway), Inga Lips (EuroGOOS, Belgium), Molly McCammon (AOOS, United States), Anna Nikolopoulos (NPI, Norway) Joseph Nolan (EuroGOOS, Belgium), Steffen Olsen (DMI, Denmark), Nicholas Roden (NIVA, Norway), Hanne Sagen (NERSC, Norway), Stein Sandven (NERSC, Norway), Toste Tanhua (GEOMAR, Germany)</a:t>
            </a:r>
            <a:r>
              <a:rPr lang="en-150" sz="6000"/>
              <a:t>,</a:t>
            </a:r>
            <a:r>
              <a:rPr lang="en-GB" sz="6000"/>
              <a:t> Jeremy Wilkinson (BAS, United Kingdom), Eun Jin Yang (KOPRI, Republic of Korea)</a:t>
            </a:r>
            <a:endParaRPr sz="6000" dirty="0"/>
          </a:p>
          <a:p>
            <a:pPr marL="0" lvl="0" indent="0" algn="ctr" rtl="0">
              <a:spcBef>
                <a:spcPts val="0"/>
              </a:spcBef>
              <a:spcAft>
                <a:spcPts val="0"/>
              </a:spcAft>
              <a:buNone/>
            </a:pPr>
            <a:endParaRPr dirty="0"/>
          </a:p>
          <a:p>
            <a:pPr marL="0" lvl="0" indent="0" algn="ctr" rtl="0">
              <a:spcBef>
                <a:spcPts val="0"/>
              </a:spcBef>
              <a:spcAft>
                <a:spcPts val="0"/>
              </a:spcAft>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Background and rationale</a:t>
            </a:r>
            <a:endParaRPr/>
          </a:p>
        </p:txBody>
      </p:sp>
      <p:sp>
        <p:nvSpPr>
          <p:cNvPr id="61" name="Google Shape;61;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GB"/>
              <a:t>There is no GRA for the Arctic. SAON (currently on pause) attends the GRA Forum</a:t>
            </a:r>
            <a:endParaRPr/>
          </a:p>
          <a:p>
            <a:pPr marL="457200" lvl="0" indent="-342900" algn="l" rtl="0">
              <a:spcBef>
                <a:spcPts val="0"/>
              </a:spcBef>
              <a:spcAft>
                <a:spcPts val="0"/>
              </a:spcAft>
              <a:buSzPts val="1800"/>
              <a:buChar char="-"/>
            </a:pPr>
            <a:r>
              <a:rPr lang="en-GB"/>
              <a:t>Many existing initiatives and programmes for ocean and sea ice observing in the Arctic - heterogeneous, complex landscape</a:t>
            </a:r>
            <a:endParaRPr/>
          </a:p>
          <a:p>
            <a:pPr marL="457200" lvl="0" indent="-342900" algn="l" rtl="0">
              <a:spcBef>
                <a:spcPts val="0"/>
              </a:spcBef>
              <a:spcAft>
                <a:spcPts val="0"/>
              </a:spcAft>
              <a:buSzPts val="1800"/>
              <a:buChar char="-"/>
            </a:pPr>
            <a:r>
              <a:rPr lang="en-GB"/>
              <a:t>Previous efforts to establish an Arctic GRA have so far not succeeded</a:t>
            </a:r>
            <a:endParaRPr/>
          </a:p>
          <a:p>
            <a:pPr marL="457200" lvl="0" indent="-342900" algn="l" rtl="0">
              <a:spcBef>
                <a:spcPts val="0"/>
              </a:spcBef>
              <a:spcAft>
                <a:spcPts val="0"/>
              </a:spcAft>
              <a:buSzPts val="1800"/>
              <a:buChar char="-"/>
            </a:pPr>
            <a:r>
              <a:rPr lang="en-GB"/>
              <a:t>SWOT analysis identified large number of opportunities in developing an Arctic GRA</a:t>
            </a:r>
            <a:endParaRPr/>
          </a:p>
          <a:p>
            <a:pPr marL="457200" lvl="0" indent="-342900" algn="l" rtl="0">
              <a:spcBef>
                <a:spcPts val="0"/>
              </a:spcBef>
              <a:spcAft>
                <a:spcPts val="0"/>
              </a:spcAft>
              <a:buSzPts val="1800"/>
              <a:buChar char="-"/>
            </a:pPr>
            <a:r>
              <a:rPr lang="en-GB"/>
              <a:t>Roundtable discussion at Arctic Science Summit Week in February 2023 emphasised the need for improved ocean observing coordination at a pan-Arctic scale, recommended a Task Team</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Task Team to Advance the Development of an Arctic GRA</a:t>
            </a:r>
            <a:endParaRPr/>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92500" lnSpcReduction="10000"/>
          </a:bodyPr>
          <a:lstStyle/>
          <a:p>
            <a:pPr marL="0" lvl="0" indent="0" algn="l" rtl="0">
              <a:spcBef>
                <a:spcPts val="0"/>
              </a:spcBef>
              <a:spcAft>
                <a:spcPts val="0"/>
              </a:spcAft>
              <a:buNone/>
            </a:pPr>
            <a:r>
              <a:rPr lang="en-GB" b="1"/>
              <a:t>Co-Chairs: </a:t>
            </a:r>
            <a:r>
              <a:rPr lang="en-GB"/>
              <a:t>Jari Haapala (FMI, Finland) and Craig Lee (University of Washington, United States)</a:t>
            </a:r>
            <a:endParaRPr/>
          </a:p>
          <a:p>
            <a:pPr marL="0" lvl="0" indent="0" algn="l" rtl="0">
              <a:spcBef>
                <a:spcPts val="1200"/>
              </a:spcBef>
              <a:spcAft>
                <a:spcPts val="0"/>
              </a:spcAft>
              <a:buNone/>
            </a:pPr>
            <a:r>
              <a:rPr lang="en-GB" b="1"/>
              <a:t>Objectives:</a:t>
            </a:r>
            <a:endParaRPr b="1"/>
          </a:p>
          <a:p>
            <a:pPr marL="457200" lvl="0" indent="-334327" algn="l" rtl="0">
              <a:spcBef>
                <a:spcPts val="1200"/>
              </a:spcBef>
              <a:spcAft>
                <a:spcPts val="0"/>
              </a:spcAft>
              <a:buSzPct val="100000"/>
              <a:buAutoNum type="arabicPeriod"/>
            </a:pPr>
            <a:r>
              <a:rPr lang="en-GB"/>
              <a:t>Lead the process to develop a proposal for a potential future Arctic GRA.</a:t>
            </a:r>
            <a:endParaRPr/>
          </a:p>
          <a:p>
            <a:pPr marL="457200" lvl="0" indent="-334327" algn="l" rtl="0">
              <a:spcBef>
                <a:spcPts val="0"/>
              </a:spcBef>
              <a:spcAft>
                <a:spcPts val="0"/>
              </a:spcAft>
              <a:buSzPct val="100000"/>
              <a:buAutoNum type="arabicPeriod"/>
            </a:pPr>
            <a:r>
              <a:rPr lang="en-GB"/>
              <a:t>Ensure wide engagement of relevant rights holders and stakeholders in this process, including representatives of Arctic Indigenous and Local communities and organisations.</a:t>
            </a:r>
            <a:endParaRPr/>
          </a:p>
          <a:p>
            <a:pPr marL="457200" lvl="0" indent="-334327" algn="l" rtl="0">
              <a:spcBef>
                <a:spcPts val="0"/>
              </a:spcBef>
              <a:spcAft>
                <a:spcPts val="0"/>
              </a:spcAft>
              <a:buSzPct val="100000"/>
              <a:buAutoNum type="arabicPeriod"/>
            </a:pPr>
            <a:r>
              <a:rPr lang="en-GB"/>
              <a:t>Prepare for the implementation of the proposed Arctic ocean observing alliance that includes equitable partnerships with Arctic Indigenous Peoples.</a:t>
            </a:r>
            <a:endParaRPr/>
          </a:p>
          <a:p>
            <a:pPr marL="0" lvl="0" indent="0" algn="l" rtl="0">
              <a:spcBef>
                <a:spcPts val="1200"/>
              </a:spcBef>
              <a:spcAft>
                <a:spcPts val="1200"/>
              </a:spcAft>
              <a:buNone/>
            </a:pPr>
            <a:r>
              <a:rPr lang="en-GB" b="1"/>
              <a:t>The Task Team is initially proposed to last 18 months (April 2023 to October 2024)</a:t>
            </a:r>
            <a:endParaRPr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Planned activities</a:t>
            </a:r>
            <a:endParaRPr/>
          </a:p>
        </p:txBody>
      </p:sp>
      <p:sp>
        <p:nvSpPr>
          <p:cNvPr id="73" name="Google Shape;73;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20000"/>
          </a:bodyPr>
          <a:lstStyle/>
          <a:p>
            <a:pPr marL="457200" lvl="0" indent="-342900" algn="l" rtl="0">
              <a:spcBef>
                <a:spcPts val="0"/>
              </a:spcBef>
              <a:spcAft>
                <a:spcPts val="0"/>
              </a:spcAft>
              <a:buSzPts val="1800"/>
              <a:buChar char="-"/>
            </a:pPr>
            <a:r>
              <a:rPr lang="en-GB"/>
              <a:t>Develop an inventory of existing sustained ocean and sea ice observing initiatives across the Arctic</a:t>
            </a:r>
            <a:endParaRPr/>
          </a:p>
          <a:p>
            <a:pPr marL="457200" lvl="0" indent="-342900" algn="l" rtl="0">
              <a:spcBef>
                <a:spcPts val="0"/>
              </a:spcBef>
              <a:spcAft>
                <a:spcPts val="0"/>
              </a:spcAft>
              <a:buSzPts val="1800"/>
              <a:buChar char="-"/>
            </a:pPr>
            <a:r>
              <a:rPr lang="en-GB"/>
              <a:t>Engage with a broad range of stakeholders, including Indigenous and local communities, to input to the development of a GRA.</a:t>
            </a:r>
            <a:endParaRPr/>
          </a:p>
          <a:p>
            <a:pPr marL="457200" lvl="0" indent="-342900" algn="l" rtl="0">
              <a:spcBef>
                <a:spcPts val="0"/>
              </a:spcBef>
              <a:spcAft>
                <a:spcPts val="0"/>
              </a:spcAft>
              <a:buSzPts val="1800"/>
              <a:buChar char="-"/>
            </a:pPr>
            <a:r>
              <a:rPr lang="en-GB"/>
              <a:t>Propose an initial design for an Arctic GRA, submitted for community feedback and review at the Arctic Observing Summit in March 2024.</a:t>
            </a:r>
            <a:endParaRPr/>
          </a:p>
          <a:p>
            <a:pPr marL="457200" lvl="0" indent="-342900" algn="l" rtl="0">
              <a:spcBef>
                <a:spcPts val="0"/>
              </a:spcBef>
              <a:spcAft>
                <a:spcPts val="0"/>
              </a:spcAft>
              <a:buSzPts val="1800"/>
              <a:buChar char="-"/>
            </a:pPr>
            <a:r>
              <a:rPr lang="en-GB"/>
              <a:t>Revise and refine GRA design according to continued feedback</a:t>
            </a:r>
            <a:endParaRPr/>
          </a:p>
          <a:p>
            <a:pPr marL="457200" lvl="0" indent="-342900" algn="l" rtl="0">
              <a:spcBef>
                <a:spcPts val="0"/>
              </a:spcBef>
              <a:spcAft>
                <a:spcPts val="0"/>
              </a:spcAft>
              <a:buSzPts val="1800"/>
              <a:buChar char="-"/>
            </a:pPr>
            <a:r>
              <a:rPr lang="en-GB"/>
              <a:t>Begin preparations for future implementation of GRA, including endorsement by IOC</a:t>
            </a:r>
            <a:endParaRPr/>
          </a:p>
          <a:p>
            <a:pPr marL="457200" lvl="0" indent="-342900" algn="l" rtl="0">
              <a:spcBef>
                <a:spcPts val="0"/>
              </a:spcBef>
              <a:spcAft>
                <a:spcPts val="0"/>
              </a:spcAft>
              <a:buSzPts val="1800"/>
              <a:buChar char="-"/>
            </a:pPr>
            <a:r>
              <a:rPr lang="en-GB"/>
              <a:t>Assess next steps and develop plans for after the Task Team’s initial period.</a:t>
            </a:r>
            <a:endParaRPr/>
          </a:p>
          <a:p>
            <a:pPr marL="457200" lvl="0" indent="-342900" algn="l" rtl="0">
              <a:spcBef>
                <a:spcPts val="0"/>
              </a:spcBef>
              <a:spcAft>
                <a:spcPts val="0"/>
              </a:spcAft>
              <a:buSzPts val="1800"/>
              <a:buChar char="-"/>
            </a:pPr>
            <a:r>
              <a:rPr lang="en-GB"/>
              <a:t>The Task Team will report to back to the GOOS SC on progress in line with the ToR.</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a:t>Key points and considerations</a:t>
            </a:r>
            <a:endParaRPr/>
          </a:p>
        </p:txBody>
      </p:sp>
      <p:sp>
        <p:nvSpPr>
          <p:cNvPr id="79" name="Google Shape;79;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GB"/>
              <a:t>Efforts to engage with Indigenous and local communities and organisations in the Arctic will be central to the Task Team’s work.</a:t>
            </a:r>
            <a:endParaRPr/>
          </a:p>
          <a:p>
            <a:pPr marL="457200" lvl="0" indent="-342900" algn="l" rtl="0">
              <a:spcBef>
                <a:spcPts val="0"/>
              </a:spcBef>
              <a:spcAft>
                <a:spcPts val="0"/>
              </a:spcAft>
              <a:buSzPts val="1800"/>
              <a:buChar char="-"/>
            </a:pPr>
            <a:r>
              <a:rPr lang="en-GB"/>
              <a:t>Membership of the Task Team will remain open to additions as needed throughout its lifetime.</a:t>
            </a:r>
            <a:endParaRPr/>
          </a:p>
          <a:p>
            <a:pPr marL="457200" lvl="0" indent="-342900" algn="l" rtl="0">
              <a:spcBef>
                <a:spcPts val="0"/>
              </a:spcBef>
              <a:spcAft>
                <a:spcPts val="0"/>
              </a:spcAft>
              <a:buSzPts val="1800"/>
              <a:buChar char="-"/>
            </a:pPr>
            <a:r>
              <a:rPr lang="en-GB"/>
              <a:t>Even if a formally recognised GRA is not ultimately realised, the benefits of improved coordination and uniting the voice of Arctic ocean observing are emphasised by the community.</a:t>
            </a:r>
            <a:endParaRPr/>
          </a:p>
          <a:p>
            <a:pPr marL="457200" lvl="0" indent="-342900" algn="l" rtl="0">
              <a:spcBef>
                <a:spcPts val="0"/>
              </a:spcBef>
              <a:spcAft>
                <a:spcPts val="0"/>
              </a:spcAft>
              <a:buSzPts val="1800"/>
              <a:buChar char="-"/>
            </a:pPr>
            <a:r>
              <a:rPr lang="en-GB"/>
              <a:t>The task team has clear actions to complete, but flexibility in plans is important, especially with Indigenous engagement. It is not yet clear when this initiative will be ready to seek formal endorsement of a GRA.</a:t>
            </a: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624</Words>
  <Application>Microsoft Office PowerPoint</Application>
  <PresentationFormat>On-screen Show (16:9)</PresentationFormat>
  <Paragraphs>29</Paragraphs>
  <Slides>5</Slides>
  <Notes>5</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5</vt:i4>
      </vt:variant>
    </vt:vector>
  </HeadingPairs>
  <TitlesOfParts>
    <vt:vector size="7" baseType="lpstr">
      <vt:lpstr>Arial</vt:lpstr>
      <vt:lpstr>Simple Light</vt:lpstr>
      <vt:lpstr>Task Team to Advance the Development of an Arctic GRA </vt:lpstr>
      <vt:lpstr>Background and rationale</vt:lpstr>
      <vt:lpstr>Task Team to Advance the Development of an Arctic GRA</vt:lpstr>
      <vt:lpstr>Planned activities</vt:lpstr>
      <vt:lpstr>Key points and considerations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Task Team to Advance the Development of an Arctic GRA </dc:title>
  <cp:lastModifiedBy>Collins, Forest</cp:lastModifiedBy>
  <cp:revision>2</cp:revision>
  <dcterms:modified xsi:type="dcterms:W3CDTF">2023-04-21T13:42:08Z</dcterms:modified>
</cp:coreProperties>
</file>