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475" r:id="rId3"/>
    <p:sldId id="507" r:id="rId4"/>
    <p:sldId id="499" r:id="rId5"/>
    <p:sldId id="500" r:id="rId6"/>
    <p:sldId id="508" r:id="rId7"/>
    <p:sldId id="498" r:id="rId8"/>
    <p:sldId id="501" r:id="rId9"/>
    <p:sldId id="505" r:id="rId10"/>
    <p:sldId id="503" r:id="rId11"/>
    <p:sldId id="481" r:id="rId12"/>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nos"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CAC8FA"/>
    <a:srgbClr val="D0CE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7"/>
    <p:restoredTop sz="94992" autoAdjust="0"/>
  </p:normalViewPr>
  <p:slideViewPr>
    <p:cSldViewPr snapToGrid="0" snapToObjects="1">
      <p:cViewPr varScale="1">
        <p:scale>
          <a:sx n="87" d="100"/>
          <a:sy n="87" d="100"/>
        </p:scale>
        <p:origin x="1428" y="96"/>
      </p:cViewPr>
      <p:guideLst>
        <p:guide orient="horz" pos="2160"/>
        <p:guide pos="384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F5B79-2660-9B49-8A5C-56E6A18E40F4}" type="datetimeFigureOut">
              <a:rPr lang="tr-TR" smtClean="0"/>
              <a:t>13.04.2023</a:t>
            </a:fld>
            <a:endParaRPr lang="tr-T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43BF49-2B01-0A4A-8F1B-9659BAE9EFB1}" type="slidenum">
              <a:rPr lang="tr-TR" smtClean="0"/>
              <a:t>‹#›</a:t>
            </a:fld>
            <a:endParaRPr lang="tr-TR"/>
          </a:p>
        </p:txBody>
      </p:sp>
    </p:spTree>
    <p:extLst>
      <p:ext uri="{BB962C8B-B14F-4D97-AF65-F5344CB8AC3E}">
        <p14:creationId xmlns:p14="http://schemas.microsoft.com/office/powerpoint/2010/main" val="2969401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5E76D7-BB7A-D04C-BC9A-0C157D078001}"/>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720C397-3BA1-A745-90D7-4113A09A7B0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143D34E2-6451-8D48-9EE4-04552B156D94}"/>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5" name="Footer Placeholder 4">
            <a:extLst>
              <a:ext uri="{FF2B5EF4-FFF2-40B4-BE49-F238E27FC236}">
                <a16:creationId xmlns="" xmlns:a16="http://schemas.microsoft.com/office/drawing/2014/main" id="{24F600CB-661E-4646-B61E-A5BD68909A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AE3B287-E623-804E-8451-D379A1550A4E}"/>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48859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430E5B-F31C-2947-90E9-E8DBD752B5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0D58627-34C8-EC42-A868-8643466249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61B3E4-D812-514B-9D80-F79B38E9AF2E}"/>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5" name="Footer Placeholder 4">
            <a:extLst>
              <a:ext uri="{FF2B5EF4-FFF2-40B4-BE49-F238E27FC236}">
                <a16:creationId xmlns="" xmlns:a16="http://schemas.microsoft.com/office/drawing/2014/main" id="{473B89AD-1C8D-004D-8958-EC4C485E4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D106AA2-0B7C-1747-A690-25B233CF516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5718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3FCCCD-CBFD-534C-8450-D26AF84FA73D}"/>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925BCBC2-B0D7-D744-AF77-26D1F190A176}"/>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583482A-7E8E-3F4F-AFEF-B4B799FB88CF}"/>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5" name="Footer Placeholder 4">
            <a:extLst>
              <a:ext uri="{FF2B5EF4-FFF2-40B4-BE49-F238E27FC236}">
                <a16:creationId xmlns="" xmlns:a16="http://schemas.microsoft.com/office/drawing/2014/main" id="{2FEDE7BA-E3FD-954A-977D-72E7F1F4D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9E32722-C027-CD42-9B65-0126F8F94D55}"/>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41498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F56ED51-62F8-044E-B1E9-A6EAF7C5AA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4AB0A2F-8143-F34E-BE2E-AD2ECCA46F5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DBA72F-408A-A642-9AD4-06AD08250C78}"/>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5" name="Footer Placeholder 4">
            <a:extLst>
              <a:ext uri="{FF2B5EF4-FFF2-40B4-BE49-F238E27FC236}">
                <a16:creationId xmlns="" xmlns:a16="http://schemas.microsoft.com/office/drawing/2014/main" id="{6680BF00-28B9-934D-B01D-AE4E843D5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68DC9E2-CE0F-6947-87EA-29223AB3A178}"/>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41502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A1450E-62B5-2C40-9A29-281888EEE9A1}"/>
              </a:ext>
            </a:extLst>
          </p:cNvPr>
          <p:cNvSpPr>
            <a:spLocks noGrp="1"/>
          </p:cNvSpPr>
          <p:nvPr>
            <p:ph type="title"/>
          </p:nvPr>
        </p:nvSpPr>
        <p:spPr>
          <a:xfrm>
            <a:off x="675878" y="1709745"/>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9BDF53C-9EC8-9541-ACED-DDB47BA40256}"/>
              </a:ext>
            </a:extLst>
          </p:cNvPr>
          <p:cNvSpPr>
            <a:spLocks noGrp="1"/>
          </p:cNvSpPr>
          <p:nvPr>
            <p:ph type="body" idx="1"/>
          </p:nvPr>
        </p:nvSpPr>
        <p:spPr>
          <a:xfrm>
            <a:off x="675878" y="4589470"/>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97A5858F-E557-9842-8431-C5683AA7B201}"/>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5" name="Footer Placeholder 4">
            <a:extLst>
              <a:ext uri="{FF2B5EF4-FFF2-40B4-BE49-F238E27FC236}">
                <a16:creationId xmlns="" xmlns:a16="http://schemas.microsoft.com/office/drawing/2014/main" id="{8CF53C27-A357-064A-9E71-DECB6AE69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48AF94C-E5A0-7F4C-91F4-15C3419923F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272039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606231-EF98-A44D-9803-F0BD80317D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63F9051-033F-1E4D-8A87-9CCD4986122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B0F2E17C-EEEA-BF47-BCC3-B3AFFD70E32B}"/>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AF9927BF-E322-5443-82D8-F165120BF075}"/>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6" name="Footer Placeholder 5">
            <a:extLst>
              <a:ext uri="{FF2B5EF4-FFF2-40B4-BE49-F238E27FC236}">
                <a16:creationId xmlns="" xmlns:a16="http://schemas.microsoft.com/office/drawing/2014/main" id="{EAA075B6-FA42-CA43-94C0-77CE6E982E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42FBD036-FA51-8247-9FEB-5C902F359E74}"/>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15659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08C6BF-9843-284C-A6B7-92F1A6EDBAEF}"/>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47C9548C-8806-5448-9F3D-4F3299CA80F1}"/>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7447923-8D97-C342-B7C7-8D80AFD30EB8}"/>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701E6B4-111F-BA40-8123-B2B18DE630FF}"/>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ACA828B-FA82-EE42-BD4E-86C2C977AE4B}"/>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9A3FA91-1DDA-2940-9224-320879FF8983}"/>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8" name="Footer Placeholder 7">
            <a:extLst>
              <a:ext uri="{FF2B5EF4-FFF2-40B4-BE49-F238E27FC236}">
                <a16:creationId xmlns="" xmlns:a16="http://schemas.microsoft.com/office/drawing/2014/main" id="{4DB581C6-3C3B-AA42-ABE1-AF83BADFF0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B777C0DB-08CF-C945-B078-1B5F0E51113A}"/>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14629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AC37F1-F2D5-D243-BAAF-BE23002D27B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D609B0F-4929-5749-943F-A310A971FE74}"/>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4" name="Footer Placeholder 3">
            <a:extLst>
              <a:ext uri="{FF2B5EF4-FFF2-40B4-BE49-F238E27FC236}">
                <a16:creationId xmlns="" xmlns:a16="http://schemas.microsoft.com/office/drawing/2014/main" id="{9DBBB594-9474-404B-B04B-46A3C998D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8A05EE1-58B4-F943-9DBE-E39FB85341D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0695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67A3950-FAA3-544E-A1F1-6DD8280BEB85}"/>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3" name="Footer Placeholder 2">
            <a:extLst>
              <a:ext uri="{FF2B5EF4-FFF2-40B4-BE49-F238E27FC236}">
                <a16:creationId xmlns="" xmlns:a16="http://schemas.microsoft.com/office/drawing/2014/main" id="{F74BA6EE-6BDD-C949-AB7A-64035A5180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B0D13AF-51BD-D04D-AB50-29361FAE3F2F}"/>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99384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3535CB-5D67-4E4D-B7EC-3108BE4AD9C3}"/>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37A21D3-B6C5-A945-8E84-1740890E041E}"/>
              </a:ext>
            </a:extLst>
          </p:cNvPr>
          <p:cNvSpPr>
            <a:spLocks noGrp="1"/>
          </p:cNvSpPr>
          <p:nvPr>
            <p:ph idx="1"/>
          </p:nvPr>
        </p:nvSpPr>
        <p:spPr>
          <a:xfrm>
            <a:off x="4211343" y="987432"/>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3DC3380-B47A-9243-9A26-4AA6AB37234E}"/>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2EC04B8-4631-4140-8B4F-DD868A18BC3E}"/>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6" name="Footer Placeholder 5">
            <a:extLst>
              <a:ext uri="{FF2B5EF4-FFF2-40B4-BE49-F238E27FC236}">
                <a16:creationId xmlns="" xmlns:a16="http://schemas.microsoft.com/office/drawing/2014/main" id="{3D13DE07-2E26-3A48-9908-05BF777E50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EF0F972-BC51-6742-A830-1D08A9D1E207}"/>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379670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B51ADC-837E-F241-9BA5-2559DDF0A86C}"/>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0F140B0D-2F6E-DA42-984E-F88032D52E1A}"/>
              </a:ext>
            </a:extLst>
          </p:cNvPr>
          <p:cNvSpPr>
            <a:spLocks noGrp="1"/>
          </p:cNvSpPr>
          <p:nvPr>
            <p:ph type="pic" idx="1"/>
          </p:nvPr>
        </p:nvSpPr>
        <p:spPr>
          <a:xfrm>
            <a:off x="4211343" y="987432"/>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3B9348DD-19AB-D44C-A583-A633B005F199}"/>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AFED024-94B1-CC48-A0D2-496FDAA812D5}"/>
              </a:ext>
            </a:extLst>
          </p:cNvPr>
          <p:cNvSpPr>
            <a:spLocks noGrp="1"/>
          </p:cNvSpPr>
          <p:nvPr>
            <p:ph type="dt" sz="half" idx="10"/>
          </p:nvPr>
        </p:nvSpPr>
        <p:spPr/>
        <p:txBody>
          <a:bodyPr/>
          <a:lstStyle/>
          <a:p>
            <a:fld id="{C7CC283C-385D-B447-9959-D52334906EFA}" type="datetimeFigureOut">
              <a:rPr lang="en-US" smtClean="0"/>
              <a:t>4/13/2023</a:t>
            </a:fld>
            <a:endParaRPr lang="en-US"/>
          </a:p>
        </p:txBody>
      </p:sp>
      <p:sp>
        <p:nvSpPr>
          <p:cNvPr id="6" name="Footer Placeholder 5">
            <a:extLst>
              <a:ext uri="{FF2B5EF4-FFF2-40B4-BE49-F238E27FC236}">
                <a16:creationId xmlns="" xmlns:a16="http://schemas.microsoft.com/office/drawing/2014/main" id="{2DD133B1-C791-234D-9661-B8382C563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543E164B-0A6C-084C-A3F2-CA044A886FED}"/>
              </a:ext>
            </a:extLst>
          </p:cNvPr>
          <p:cNvSpPr>
            <a:spLocks noGrp="1"/>
          </p:cNvSpPr>
          <p:nvPr>
            <p:ph type="sldNum" sz="quarter" idx="12"/>
          </p:nvPr>
        </p:nvSpPr>
        <p:spPr/>
        <p:txBody>
          <a:bodyPr/>
          <a:lstStyle/>
          <a:p>
            <a:fld id="{11C18284-9F9A-8449-A88E-5431B14F7B2D}" type="slidenum">
              <a:rPr lang="en-US" smtClean="0"/>
              <a:t>‹#›</a:t>
            </a:fld>
            <a:endParaRPr lang="en-US"/>
          </a:p>
        </p:txBody>
      </p:sp>
    </p:spTree>
    <p:extLst>
      <p:ext uri="{BB962C8B-B14F-4D97-AF65-F5344CB8AC3E}">
        <p14:creationId xmlns:p14="http://schemas.microsoft.com/office/powerpoint/2010/main" val="614821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7CC1745-4665-9A49-880F-CC32A6FEBB3D}"/>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6E4A5A37-5023-5D43-8BE5-92D84595BB2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F3C8141-DA49-6A42-A3AF-2594B58E7744}"/>
              </a:ext>
            </a:extLst>
          </p:cNvPr>
          <p:cNvSpPr>
            <a:spLocks noGrp="1"/>
          </p:cNvSpPr>
          <p:nvPr>
            <p:ph type="dt" sz="half" idx="2"/>
          </p:nvPr>
        </p:nvSpPr>
        <p:spPr>
          <a:xfrm>
            <a:off x="681038" y="6356357"/>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C283C-385D-B447-9959-D52334906EFA}" type="datetimeFigureOut">
              <a:rPr lang="en-US" smtClean="0"/>
              <a:t>4/13/2023</a:t>
            </a:fld>
            <a:endParaRPr lang="en-US"/>
          </a:p>
        </p:txBody>
      </p:sp>
      <p:sp>
        <p:nvSpPr>
          <p:cNvPr id="5" name="Footer Placeholder 4">
            <a:extLst>
              <a:ext uri="{FF2B5EF4-FFF2-40B4-BE49-F238E27FC236}">
                <a16:creationId xmlns="" xmlns:a16="http://schemas.microsoft.com/office/drawing/2014/main" id="{4B2368E0-A0B2-6E4E-853D-FE44F196CB5A}"/>
              </a:ext>
            </a:extLst>
          </p:cNvPr>
          <p:cNvSpPr>
            <a:spLocks noGrp="1"/>
          </p:cNvSpPr>
          <p:nvPr>
            <p:ph type="ftr" sz="quarter" idx="3"/>
          </p:nvPr>
        </p:nvSpPr>
        <p:spPr>
          <a:xfrm>
            <a:off x="3281363" y="6356357"/>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E1462C6E-7C2E-F244-A70A-06BDFCE53039}"/>
              </a:ext>
            </a:extLst>
          </p:cNvPr>
          <p:cNvSpPr>
            <a:spLocks noGrp="1"/>
          </p:cNvSpPr>
          <p:nvPr>
            <p:ph type="sldNum" sz="quarter" idx="4"/>
          </p:nvPr>
        </p:nvSpPr>
        <p:spPr>
          <a:xfrm>
            <a:off x="6996113" y="6356357"/>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18284-9F9A-8449-A88E-5431B14F7B2D}" type="slidenum">
              <a:rPr lang="en-US" smtClean="0"/>
              <a:t>‹#›</a:t>
            </a:fld>
            <a:endParaRPr lang="en-US"/>
          </a:p>
        </p:txBody>
      </p:sp>
    </p:spTree>
    <p:extLst>
      <p:ext uri="{BB962C8B-B14F-4D97-AF65-F5344CB8AC3E}">
        <p14:creationId xmlns:p14="http://schemas.microsoft.com/office/powerpoint/2010/main" val="19980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BCF303CD-C22A-AB41-B42F-657C14964665}"/>
              </a:ext>
            </a:extLst>
          </p:cNvPr>
          <p:cNvSpPr>
            <a:spLocks noGrp="1"/>
          </p:cNvSpPr>
          <p:nvPr>
            <p:ph type="subTitle" idx="1"/>
          </p:nvPr>
        </p:nvSpPr>
        <p:spPr>
          <a:xfrm>
            <a:off x="761999" y="6244058"/>
            <a:ext cx="8372475" cy="476342"/>
          </a:xfrm>
        </p:spPr>
        <p:txBody>
          <a:bodyPr>
            <a:noAutofit/>
          </a:bodyPr>
          <a:lstStyle/>
          <a:p>
            <a:pPr>
              <a:spcBef>
                <a:spcPts val="0"/>
              </a:spcBef>
            </a:pPr>
            <a:r>
              <a:rPr lang="en-US" sz="1600" cap="small" dirty="0"/>
              <a:t>Steering Committee of the </a:t>
            </a:r>
            <a:r>
              <a:rPr lang="en-US" sz="1600" cap="small" dirty="0" smtClean="0"/>
              <a:t>ICG/NEAMTWS</a:t>
            </a:r>
            <a:endParaRPr lang="en-US" sz="1600" cap="small" dirty="0"/>
          </a:p>
          <a:p>
            <a:pPr>
              <a:spcBef>
                <a:spcPts val="0"/>
              </a:spcBef>
            </a:pPr>
            <a:r>
              <a:rPr lang="en-US" sz="1600" cap="small" dirty="0"/>
              <a:t>Teleconference, 12-13 April </a:t>
            </a:r>
            <a:r>
              <a:rPr lang="en-US" sz="1600" cap="small" dirty="0" smtClean="0"/>
              <a:t>2023</a:t>
            </a:r>
            <a:endParaRPr lang="en-US" sz="1600" cap="small" dirty="0"/>
          </a:p>
        </p:txBody>
      </p:sp>
      <p:sp>
        <p:nvSpPr>
          <p:cNvPr id="10" name="TextBox 9">
            <a:extLst>
              <a:ext uri="{FF2B5EF4-FFF2-40B4-BE49-F238E27FC236}">
                <a16:creationId xmlns="" xmlns:a16="http://schemas.microsoft.com/office/drawing/2014/main" id="{4B474A55-EB20-4D4A-BE74-6C63D86CA542}"/>
              </a:ext>
            </a:extLst>
          </p:cNvPr>
          <p:cNvSpPr txBox="1"/>
          <p:nvPr/>
        </p:nvSpPr>
        <p:spPr>
          <a:xfrm>
            <a:off x="667627" y="3865871"/>
            <a:ext cx="8562745" cy="1246495"/>
          </a:xfrm>
          <a:prstGeom prst="rect">
            <a:avLst/>
          </a:prstGeom>
          <a:noFill/>
        </p:spPr>
        <p:txBody>
          <a:bodyPr wrap="square" rtlCol="0">
            <a:spAutoFit/>
          </a:bodyPr>
          <a:lstStyle/>
          <a:p>
            <a:pPr algn="ctr"/>
            <a:r>
              <a:rPr lang="en-US" sz="2400" dirty="0" smtClean="0"/>
              <a:t>members on behalf of </a:t>
            </a:r>
            <a:r>
              <a:rPr lang="el-GR" sz="2400" dirty="0" smtClean="0"/>
              <a:t>ICG/NEA</a:t>
            </a:r>
            <a:r>
              <a:rPr lang="en-US" sz="2400" dirty="0" smtClean="0"/>
              <a:t>M</a:t>
            </a:r>
            <a:r>
              <a:rPr lang="el-GR" sz="2400" dirty="0" smtClean="0"/>
              <a:t>TWS</a:t>
            </a:r>
            <a:r>
              <a:rPr lang="tr-TR" sz="2400" dirty="0" smtClean="0"/>
              <a:t>:</a:t>
            </a:r>
            <a:endParaRPr lang="el-GR" sz="2400" dirty="0" smtClean="0"/>
          </a:p>
          <a:p>
            <a:pPr algn="ctr"/>
            <a:r>
              <a:rPr lang="tr-TR" sz="2400" b="1" u="sng" dirty="0" smtClean="0"/>
              <a:t>Marinos Charalampakis (Greece)</a:t>
            </a:r>
            <a:endParaRPr lang="en-US" sz="2400" b="1" u="sng" dirty="0" smtClean="0"/>
          </a:p>
          <a:p>
            <a:pPr algn="ctr"/>
            <a:r>
              <a:rPr lang="en-US" sz="2400" b="1" dirty="0" smtClean="0"/>
              <a:t>Cecilia </a:t>
            </a:r>
            <a:r>
              <a:rPr lang="en-US" sz="2400" b="1" dirty="0" err="1" smtClean="0"/>
              <a:t>Valbonesi</a:t>
            </a:r>
            <a:r>
              <a:rPr lang="en-US" sz="2400" b="1" dirty="0" smtClean="0"/>
              <a:t> (Italy)</a:t>
            </a:r>
            <a:endParaRPr lang="tr-TR" sz="2400" dirty="0"/>
          </a:p>
        </p:txBody>
      </p:sp>
      <p:sp>
        <p:nvSpPr>
          <p:cNvPr id="2" name="Rectangle 1">
            <a:extLst>
              <a:ext uri="{FF2B5EF4-FFF2-40B4-BE49-F238E27FC236}">
                <a16:creationId xmlns="" xmlns:a16="http://schemas.microsoft.com/office/drawing/2014/main" id="{37B8EC98-909C-514C-AE35-9084067FD784}"/>
              </a:ext>
            </a:extLst>
          </p:cNvPr>
          <p:cNvSpPr/>
          <p:nvPr/>
        </p:nvSpPr>
        <p:spPr>
          <a:xfrm>
            <a:off x="1" y="1203294"/>
            <a:ext cx="9906000" cy="2003625"/>
          </a:xfrm>
          <a:prstGeom prst="rect">
            <a:avLst/>
          </a:prstGeom>
        </p:spPr>
        <p:txBody>
          <a:bodyPr wrap="square">
            <a:spAutoFit/>
          </a:bodyPr>
          <a:lstStyle/>
          <a:p>
            <a:pPr algn="ctr">
              <a:lnSpc>
                <a:spcPct val="115000"/>
              </a:lnSpc>
            </a:pP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Report on TOWS-WG </a:t>
            </a:r>
            <a:r>
              <a:rPr lang="en-US" sz="3600" b="1"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XVI</a:t>
            </a:r>
            <a:endParaRPr lang="tr-TR" sz="3600" dirty="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endParaRPr>
          </a:p>
          <a:p>
            <a:pPr lvl="0" algn="ctr">
              <a:lnSpc>
                <a:spcPct val="115000"/>
              </a:lnSpc>
              <a:spcAft>
                <a:spcPts val="0"/>
              </a:spcAft>
            </a:pP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inter-ICG Task Team on</a:t>
            </a:r>
          </a:p>
          <a:p>
            <a:pPr lvl="0" algn="ctr">
              <a:lnSpc>
                <a:spcPct val="115000"/>
              </a:lnSpc>
              <a:spcAft>
                <a:spcPts val="0"/>
              </a:spcAft>
            </a:pPr>
            <a:r>
              <a:rPr lang="en-US" sz="3600" b="1" dirty="0" smtClean="0">
                <a:effectLst>
                  <a:outerShdw blurRad="38100" dist="38100" dir="2700000" algn="tl">
                    <a:srgbClr val="000000">
                      <a:alpha val="43137"/>
                    </a:srgbClr>
                  </a:outerShdw>
                </a:effectLst>
                <a:ea typeface="SimSun" panose="02010600030101010101" pitchFamily="2" charset="-122"/>
                <a:cs typeface="Times New Roman" panose="02020603050405020304" pitchFamily="18" charset="0"/>
              </a:rPr>
              <a:t>Disaster Management and Preparedness</a:t>
            </a:r>
          </a:p>
        </p:txBody>
      </p:sp>
      <p:sp>
        <p:nvSpPr>
          <p:cNvPr id="7" name="Google Shape;54;p1"/>
          <p:cNvSpPr/>
          <p:nvPr/>
        </p:nvSpPr>
        <p:spPr>
          <a:xfrm>
            <a:off x="1518065" y="5076593"/>
            <a:ext cx="6859444" cy="45719"/>
          </a:xfrm>
          <a:custGeom>
            <a:avLst/>
            <a:gdLst/>
            <a:ahLst/>
            <a:cxnLst/>
            <a:rect l="l" t="t" r="r" b="b"/>
            <a:pathLst>
              <a:path w="3888104" h="120000" extrusionOk="0">
                <a:moveTo>
                  <a:pt x="0" y="0"/>
                </a:moveTo>
                <a:lnTo>
                  <a:pt x="3888051" y="0"/>
                </a:lnTo>
              </a:path>
            </a:pathLst>
          </a:custGeom>
          <a:noFill/>
          <a:ln w="9525" cap="flat" cmpd="sng">
            <a:solidFill>
              <a:srgbClr val="EB801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rgbClr val="000000"/>
              </a:solidFill>
              <a:latin typeface="Arial"/>
              <a:ea typeface="Arial"/>
              <a:cs typeface="Arial"/>
              <a:sym typeface="Arial"/>
            </a:endParaRPr>
          </a:p>
        </p:txBody>
      </p:sp>
      <p:sp>
        <p:nvSpPr>
          <p:cNvPr id="9" name="Google Shape;55;p1"/>
          <p:cNvSpPr/>
          <p:nvPr/>
        </p:nvSpPr>
        <p:spPr>
          <a:xfrm flipV="1">
            <a:off x="1506494" y="3809561"/>
            <a:ext cx="6868408" cy="45719"/>
          </a:xfrm>
          <a:custGeom>
            <a:avLst/>
            <a:gdLst/>
            <a:ahLst/>
            <a:cxnLst/>
            <a:rect l="l" t="t" r="r" b="b"/>
            <a:pathLst>
              <a:path w="3893185" h="120000" extrusionOk="0">
                <a:moveTo>
                  <a:pt x="0" y="0"/>
                </a:moveTo>
                <a:lnTo>
                  <a:pt x="3893112" y="0"/>
                </a:lnTo>
              </a:path>
            </a:pathLst>
          </a:custGeom>
          <a:noFill/>
          <a:ln w="10100" cap="flat" cmpd="sng">
            <a:solidFill>
              <a:srgbClr val="EB801A"/>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sng" strike="noStrike" cap="none">
              <a:solidFill>
                <a:srgbClr val="000000"/>
              </a:solidFill>
              <a:latin typeface="Arial"/>
              <a:ea typeface="Arial"/>
              <a:cs typeface="Arial"/>
              <a:sym typeface="Arial"/>
            </a:endParaRPr>
          </a:p>
        </p:txBody>
      </p:sp>
      <p:pic>
        <p:nvPicPr>
          <p:cNvPr id="11" name="Picture 10"/>
          <p:cNvPicPr>
            <a:picLocks noChangeAspect="1"/>
          </p:cNvPicPr>
          <p:nvPr/>
        </p:nvPicPr>
        <p:blipFill>
          <a:blip r:embed="rId2"/>
          <a:stretch>
            <a:fillRect/>
          </a:stretch>
        </p:blipFill>
        <p:spPr>
          <a:xfrm>
            <a:off x="8577992" y="2066"/>
            <a:ext cx="1289908" cy="1116000"/>
          </a:xfrm>
          <a:prstGeom prst="rect">
            <a:avLst/>
          </a:prstGeom>
        </p:spPr>
      </p:pic>
    </p:spTree>
    <p:extLst>
      <p:ext uri="{BB962C8B-B14F-4D97-AF65-F5344CB8AC3E}">
        <p14:creationId xmlns:p14="http://schemas.microsoft.com/office/powerpoint/2010/main" val="73063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92000"/>
            <a:ext cx="8543925" cy="744580"/>
          </a:xfrm>
          <a:prstGeom prst="rect">
            <a:avLst/>
          </a:prstGeom>
        </p:spPr>
        <p:txBody>
          <a:bodyPr vert="horz" wrap="square" lIns="0" tIns="0" rIns="0" bIns="0" rtlCol="0">
            <a:noAutofit/>
          </a:bodyPr>
          <a:lstStyle/>
          <a:p>
            <a:pPr algn="ctr">
              <a:lnSpc>
                <a:spcPct val="100000"/>
              </a:lnSpc>
              <a:tabLst>
                <a:tab pos="7607934" algn="l"/>
              </a:tabLst>
            </a:pPr>
            <a:r>
              <a:rPr lang="en-US" sz="3200" b="1" dirty="0" smtClean="0">
                <a:effectLst>
                  <a:outerShdw blurRad="38100" dist="38100" dir="2700000" algn="tl">
                    <a:srgbClr val="000000">
                      <a:alpha val="43137"/>
                    </a:srgbClr>
                  </a:outerShdw>
                </a:effectLst>
                <a:latin typeface="+mn-lt"/>
                <a:ea typeface="+mn-ea"/>
                <a:cs typeface="Calibri"/>
              </a:rPr>
              <a:t>Further </a:t>
            </a:r>
            <a:r>
              <a:rPr lang="en-US" sz="3200" b="1" dirty="0">
                <a:effectLst>
                  <a:outerShdw blurRad="38100" dist="38100" dir="2700000" algn="tl">
                    <a:srgbClr val="000000">
                      <a:alpha val="43137"/>
                    </a:srgbClr>
                  </a:outerShdw>
                </a:effectLst>
                <a:latin typeface="+mn-lt"/>
                <a:ea typeface="+mn-ea"/>
                <a:cs typeface="Calibri"/>
              </a:rPr>
              <a:t>instructed the TT-DMP </a:t>
            </a:r>
            <a:r>
              <a:rPr lang="en-US" sz="3200" b="1" dirty="0" smtClean="0">
                <a:effectLst>
                  <a:outerShdw blurRad="38100" dist="38100" dir="2700000" algn="tl">
                    <a:srgbClr val="000000">
                      <a:alpha val="43137"/>
                    </a:srgbClr>
                  </a:outerShdw>
                </a:effectLst>
                <a:latin typeface="+mn-lt"/>
                <a:ea typeface="+mn-ea"/>
                <a:cs typeface="Calibri"/>
              </a:rPr>
              <a:t>to</a:t>
            </a:r>
            <a:endParaRPr lang="en-US" sz="3200" b="1" dirty="0">
              <a:effectLst>
                <a:outerShdw blurRad="38100" dist="38100" dir="2700000" algn="tl">
                  <a:srgbClr val="000000">
                    <a:alpha val="43137"/>
                  </a:srgbClr>
                </a:outerShdw>
              </a:effectLst>
              <a:latin typeface="+mn-lt"/>
              <a:ea typeface="+mn-ea"/>
              <a:cs typeface="Calibri"/>
            </a:endParaRPr>
          </a:p>
        </p:txBody>
      </p:sp>
      <p:sp>
        <p:nvSpPr>
          <p:cNvPr id="10" name="object 10"/>
          <p:cNvSpPr txBox="1"/>
          <p:nvPr/>
        </p:nvSpPr>
        <p:spPr>
          <a:xfrm>
            <a:off x="503478" y="1704476"/>
            <a:ext cx="8880212" cy="5113585"/>
          </a:xfrm>
          <a:prstGeom prst="rect">
            <a:avLst/>
          </a:prstGeom>
        </p:spPr>
        <p:txBody>
          <a:bodyPr vert="horz" wrap="square" lIns="0" tIns="0" rIns="0" bIns="0" rtlCol="0">
            <a:noAutofit/>
          </a:bodyPr>
          <a:lstStyle/>
          <a:p>
            <a:pPr marL="12700" marR="12700" algn="just" defTabSz="457200">
              <a:lnSpc>
                <a:spcPct val="150000"/>
              </a:lnSpc>
            </a:pPr>
            <a:r>
              <a:rPr lang="en-US" dirty="0">
                <a:cs typeface="Calibri"/>
              </a:rPr>
              <a:t>• Prepare a guideline for mainstreaming tsunami disaster risk reduction for coastal urban development </a:t>
            </a:r>
            <a:r>
              <a:rPr lang="en-US" dirty="0" smtClean="0">
                <a:cs typeface="Calibri"/>
              </a:rPr>
              <a:t>planning.</a:t>
            </a:r>
          </a:p>
          <a:p>
            <a:pPr marL="12700" marR="12700" algn="just" defTabSz="457200">
              <a:lnSpc>
                <a:spcPct val="150000"/>
              </a:lnSpc>
            </a:pPr>
            <a:endParaRPr lang="en-US" dirty="0">
              <a:cs typeface="Calibri"/>
            </a:endParaRPr>
          </a:p>
          <a:p>
            <a:pPr marL="12700" marR="12700" algn="just" defTabSz="457200">
              <a:lnSpc>
                <a:spcPct val="150000"/>
              </a:lnSpc>
            </a:pPr>
            <a:r>
              <a:rPr lang="en-US" dirty="0" smtClean="0">
                <a:cs typeface="Calibri"/>
              </a:rPr>
              <a:t>• </a:t>
            </a:r>
            <a:r>
              <a:rPr lang="en-US" dirty="0">
                <a:cs typeface="Calibri"/>
              </a:rPr>
              <a:t>Prepare a guideline for critical infrastructures from tsunami impacts e.g., </a:t>
            </a:r>
            <a:r>
              <a:rPr lang="en-US" dirty="0" err="1">
                <a:cs typeface="Calibri"/>
              </a:rPr>
              <a:t>AirportGetReady</a:t>
            </a:r>
            <a:r>
              <a:rPr lang="en-US" dirty="0">
                <a:cs typeface="Calibri"/>
              </a:rPr>
              <a:t> to </a:t>
            </a:r>
            <a:r>
              <a:rPr lang="en-US" dirty="0" smtClean="0">
                <a:cs typeface="Calibri"/>
              </a:rPr>
              <a:t>Tsunami.</a:t>
            </a:r>
          </a:p>
          <a:p>
            <a:pPr marL="12700" marR="12700" algn="just" defTabSz="457200">
              <a:lnSpc>
                <a:spcPct val="150000"/>
              </a:lnSpc>
            </a:pPr>
            <a:endParaRPr lang="en-US" dirty="0">
              <a:cs typeface="Calibri"/>
            </a:endParaRPr>
          </a:p>
          <a:p>
            <a:pPr marL="12700" marR="12700" algn="just" defTabSz="457200">
              <a:lnSpc>
                <a:spcPct val="150000"/>
              </a:lnSpc>
            </a:pPr>
            <a:r>
              <a:rPr lang="en-US" dirty="0" smtClean="0">
                <a:cs typeface="Calibri"/>
              </a:rPr>
              <a:t>• </a:t>
            </a:r>
            <a:r>
              <a:rPr lang="en-US" dirty="0">
                <a:cs typeface="Calibri"/>
              </a:rPr>
              <a:t>Update the Tsunami Hotel Guide (IOC Manuals and Guides 69) developed by NEAMTWS in 2012 to include the ITIC materials and other recent documents, and translate in other languages, including other lessons </a:t>
            </a:r>
            <a:r>
              <a:rPr lang="en-US" dirty="0" smtClean="0">
                <a:cs typeface="Calibri"/>
              </a:rPr>
              <a:t>learned.</a:t>
            </a:r>
          </a:p>
        </p:txBody>
      </p:sp>
      <p:sp>
        <p:nvSpPr>
          <p:cNvPr id="6" name="Rectangle 5"/>
          <p:cNvSpPr/>
          <p:nvPr/>
        </p:nvSpPr>
        <p:spPr>
          <a:xfrm>
            <a:off x="0" y="3884"/>
            <a:ext cx="9906000" cy="7402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5"/>
          <p:cNvSpPr/>
          <p:nvPr/>
        </p:nvSpPr>
        <p:spPr>
          <a:xfrm>
            <a:off x="11249" y="3577"/>
            <a:ext cx="1688973" cy="72085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3785476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2141946" y="2789923"/>
            <a:ext cx="5622108" cy="612444"/>
          </a:xfrm>
          <a:prstGeom prst="rect">
            <a:avLst/>
          </a:prstGeom>
        </p:spPr>
        <p:txBody>
          <a:bodyPr vert="horz" wrap="square" lIns="0" tIns="0" rIns="0" bIns="0" rtlCol="0">
            <a:noAutofit/>
          </a:bodyPr>
          <a:lstStyle/>
          <a:p>
            <a:pPr marL="12700" marR="12700" algn="just" defTabSz="457200">
              <a:lnSpc>
                <a:spcPct val="150000"/>
              </a:lnSpc>
            </a:pPr>
            <a:r>
              <a:rPr lang="en-US" sz="2800" b="1" spc="300" dirty="0" smtClean="0">
                <a:effectLst>
                  <a:outerShdw blurRad="38100" dist="38100" dir="2700000" algn="tl">
                    <a:srgbClr val="000000">
                      <a:alpha val="43137"/>
                    </a:srgbClr>
                  </a:outerShdw>
                </a:effectLst>
                <a:cs typeface="Calibri"/>
              </a:rPr>
              <a:t>Thank you for your attention!</a:t>
            </a:r>
            <a:endParaRPr sz="2800" spc="300" dirty="0">
              <a:latin typeface="Calibri"/>
              <a:cs typeface="Calibri"/>
            </a:endParaRPr>
          </a:p>
        </p:txBody>
      </p:sp>
      <p:sp>
        <p:nvSpPr>
          <p:cNvPr id="6" name="Subtitle 2">
            <a:extLst>
              <a:ext uri="{FF2B5EF4-FFF2-40B4-BE49-F238E27FC236}">
                <a16:creationId xmlns="" xmlns:a16="http://schemas.microsoft.com/office/drawing/2014/main" id="{BCF303CD-C22A-AB41-B42F-657C14964665}"/>
              </a:ext>
            </a:extLst>
          </p:cNvPr>
          <p:cNvSpPr txBox="1">
            <a:spLocks/>
          </p:cNvSpPr>
          <p:nvPr/>
        </p:nvSpPr>
        <p:spPr>
          <a:xfrm>
            <a:off x="761999" y="6244058"/>
            <a:ext cx="8372475" cy="4763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sz="1600" cap="small" dirty="0" smtClean="0"/>
              <a:t>Steering Committee of the ICG/NEAMTWS</a:t>
            </a:r>
          </a:p>
          <a:p>
            <a:pPr marL="0" indent="0" algn="ctr">
              <a:spcBef>
                <a:spcPts val="0"/>
              </a:spcBef>
              <a:buNone/>
            </a:pPr>
            <a:r>
              <a:rPr lang="en-US" sz="1600" cap="small" dirty="0" smtClean="0"/>
              <a:t>Teleconference, 12-13 April 2023</a:t>
            </a:r>
            <a:endParaRPr lang="en-US" sz="1600" cap="small" dirty="0"/>
          </a:p>
        </p:txBody>
      </p:sp>
      <p:pic>
        <p:nvPicPr>
          <p:cNvPr id="9" name="Picture 8"/>
          <p:cNvPicPr>
            <a:picLocks noChangeAspect="1"/>
          </p:cNvPicPr>
          <p:nvPr/>
        </p:nvPicPr>
        <p:blipFill>
          <a:blip r:embed="rId2"/>
          <a:stretch>
            <a:fillRect/>
          </a:stretch>
        </p:blipFill>
        <p:spPr>
          <a:xfrm>
            <a:off x="8577992" y="2066"/>
            <a:ext cx="1289908" cy="1116000"/>
          </a:xfrm>
          <a:prstGeom prst="rect">
            <a:avLst/>
          </a:prstGeom>
        </p:spPr>
      </p:pic>
    </p:spTree>
    <p:extLst>
      <p:ext uri="{BB962C8B-B14F-4D97-AF65-F5344CB8AC3E}">
        <p14:creationId xmlns:p14="http://schemas.microsoft.com/office/powerpoint/2010/main" val="821719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92000"/>
            <a:ext cx="8543925" cy="744580"/>
          </a:xfrm>
          <a:prstGeom prst="rect">
            <a:avLst/>
          </a:prstGeom>
        </p:spPr>
        <p:txBody>
          <a:bodyPr vert="horz" wrap="square" lIns="0" tIns="0" rIns="0" bIns="0" rtlCol="0">
            <a:noAutofit/>
          </a:bodyPr>
          <a:lstStyle/>
          <a:p>
            <a:pPr algn="ctr">
              <a:lnSpc>
                <a:spcPct val="100000"/>
              </a:lnSpc>
              <a:tabLst>
                <a:tab pos="7607934" algn="l"/>
              </a:tabLst>
            </a:pPr>
            <a:r>
              <a:rPr lang="en-US" sz="3200" b="1" dirty="0">
                <a:effectLst>
                  <a:outerShdw blurRad="38100" dist="38100" dir="2700000" algn="tl">
                    <a:srgbClr val="000000">
                      <a:alpha val="43137"/>
                    </a:srgbClr>
                  </a:outerShdw>
                </a:effectLst>
                <a:latin typeface="+mn-lt"/>
                <a:ea typeface="+mn-ea"/>
                <a:cs typeface="Calibri"/>
              </a:rPr>
              <a:t>Progress made </a:t>
            </a:r>
            <a:r>
              <a:rPr lang="en-US" sz="3200" b="1" dirty="0" smtClean="0">
                <a:effectLst>
                  <a:outerShdw blurRad="38100" dist="38100" dir="2700000" algn="tl">
                    <a:srgbClr val="000000">
                      <a:alpha val="43137"/>
                    </a:srgbClr>
                  </a:outerShdw>
                </a:effectLst>
                <a:latin typeface="+mn-lt"/>
                <a:ea typeface="+mn-ea"/>
                <a:cs typeface="Calibri"/>
              </a:rPr>
              <a:t>during the </a:t>
            </a:r>
            <a:r>
              <a:rPr lang="en-US" sz="3200" b="1" dirty="0" err="1">
                <a:effectLst>
                  <a:outerShdw blurRad="38100" dist="38100" dir="2700000" algn="tl">
                    <a:srgbClr val="000000">
                      <a:alpha val="43137"/>
                    </a:srgbClr>
                  </a:outerShdw>
                </a:effectLst>
                <a:latin typeface="+mn-lt"/>
                <a:ea typeface="+mn-ea"/>
                <a:cs typeface="Calibri"/>
              </a:rPr>
              <a:t>intersessional</a:t>
            </a:r>
            <a:r>
              <a:rPr lang="en-US" sz="3200" b="1" dirty="0">
                <a:effectLst>
                  <a:outerShdw blurRad="38100" dist="38100" dir="2700000" algn="tl">
                    <a:srgbClr val="000000">
                      <a:alpha val="43137"/>
                    </a:srgbClr>
                  </a:outerShdw>
                </a:effectLst>
                <a:latin typeface="+mn-lt"/>
                <a:ea typeface="+mn-ea"/>
                <a:cs typeface="Calibri"/>
              </a:rPr>
              <a:t> </a:t>
            </a:r>
            <a:r>
              <a:rPr lang="en-US" sz="3200" b="1" dirty="0" smtClean="0">
                <a:effectLst>
                  <a:outerShdw blurRad="38100" dist="38100" dir="2700000" algn="tl">
                    <a:srgbClr val="000000">
                      <a:alpha val="43137"/>
                    </a:srgbClr>
                  </a:outerShdw>
                </a:effectLst>
                <a:latin typeface="+mn-lt"/>
                <a:ea typeface="+mn-ea"/>
                <a:cs typeface="Calibri"/>
              </a:rPr>
              <a:t>period</a:t>
            </a:r>
            <a:endParaRPr lang="en-US" sz="3200" b="1" dirty="0">
              <a:effectLst>
                <a:outerShdw blurRad="38100" dist="38100" dir="2700000" algn="tl">
                  <a:srgbClr val="000000">
                    <a:alpha val="43137"/>
                  </a:srgbClr>
                </a:outerShdw>
              </a:effectLst>
              <a:latin typeface="+mn-lt"/>
              <a:ea typeface="+mn-ea"/>
              <a:cs typeface="Calibri"/>
            </a:endParaRPr>
          </a:p>
        </p:txBody>
      </p:sp>
      <p:sp>
        <p:nvSpPr>
          <p:cNvPr id="10" name="object 10"/>
          <p:cNvSpPr txBox="1"/>
          <p:nvPr/>
        </p:nvSpPr>
        <p:spPr>
          <a:xfrm>
            <a:off x="503478" y="1420380"/>
            <a:ext cx="8880212" cy="5113585"/>
          </a:xfrm>
          <a:prstGeom prst="rect">
            <a:avLst/>
          </a:prstGeom>
        </p:spPr>
        <p:txBody>
          <a:bodyPr vert="horz" wrap="square" lIns="0" tIns="0" rIns="0" bIns="0" rtlCol="0">
            <a:noAutofit/>
          </a:bodyPr>
          <a:lstStyle/>
          <a:p>
            <a:pPr marL="12700" marR="12700" algn="just" defTabSz="457200">
              <a:lnSpc>
                <a:spcPct val="150000"/>
              </a:lnSpc>
            </a:pPr>
            <a:r>
              <a:rPr lang="en-US" dirty="0" smtClean="0">
                <a:cs typeface="Calibri"/>
              </a:rPr>
              <a:t>• WAVE exercises conducted:</a:t>
            </a:r>
          </a:p>
          <a:p>
            <a:pPr marL="12700" marR="12700" algn="just" defTabSz="457200">
              <a:lnSpc>
                <a:spcPct val="150000"/>
              </a:lnSpc>
            </a:pPr>
            <a:r>
              <a:rPr lang="en-US" dirty="0" smtClean="0">
                <a:cs typeface="Calibri"/>
              </a:rPr>
              <a:t>	- </a:t>
            </a:r>
            <a:r>
              <a:rPr lang="en-US" dirty="0">
                <a:cs typeface="Calibri"/>
              </a:rPr>
              <a:t>I</a:t>
            </a:r>
            <a:r>
              <a:rPr lang="en-US" dirty="0" smtClean="0">
                <a:cs typeface="Calibri"/>
              </a:rPr>
              <a:t>n </a:t>
            </a:r>
            <a:r>
              <a:rPr lang="en-US" dirty="0">
                <a:cs typeface="Calibri"/>
              </a:rPr>
              <a:t>the </a:t>
            </a:r>
            <a:r>
              <a:rPr lang="en-US" b="1" dirty="0">
                <a:cs typeface="Calibri"/>
              </a:rPr>
              <a:t>Caribbean</a:t>
            </a:r>
            <a:r>
              <a:rPr lang="en-US" dirty="0">
                <a:cs typeface="Calibri"/>
              </a:rPr>
              <a:t> (CARIBE WAVE </a:t>
            </a:r>
            <a:r>
              <a:rPr lang="en-US" dirty="0" smtClean="0">
                <a:cs typeface="Calibri"/>
              </a:rPr>
              <a:t>23</a:t>
            </a:r>
            <a:r>
              <a:rPr lang="en-US" dirty="0">
                <a:cs typeface="Calibri"/>
              </a:rPr>
              <a:t>) on March 23, 2023, with </a:t>
            </a:r>
            <a:r>
              <a:rPr lang="en-US" dirty="0" smtClean="0">
                <a:cs typeface="Calibri"/>
              </a:rPr>
              <a:t>two </a:t>
            </a:r>
            <a:r>
              <a:rPr lang="en-US" dirty="0">
                <a:cs typeface="Calibri"/>
              </a:rPr>
              <a:t>different </a:t>
            </a:r>
            <a:r>
              <a:rPr lang="en-US" dirty="0" smtClean="0">
                <a:cs typeface="Calibri"/>
              </a:rPr>
              <a:t>scenarios: (</a:t>
            </a:r>
            <a:r>
              <a:rPr lang="en-US" dirty="0" err="1" smtClean="0">
                <a:cs typeface="Calibri"/>
              </a:rPr>
              <a:t>i</a:t>
            </a:r>
            <a:r>
              <a:rPr lang="en-US" dirty="0" smtClean="0">
                <a:cs typeface="Calibri"/>
              </a:rPr>
              <a:t>) a </a:t>
            </a:r>
            <a:r>
              <a:rPr lang="en-US" dirty="0">
                <a:cs typeface="Calibri"/>
              </a:rPr>
              <a:t>tsunami generated by a magnitude 7.6 earthquake located on the Gulf of </a:t>
            </a:r>
            <a:r>
              <a:rPr lang="en-US" dirty="0" smtClean="0">
                <a:cs typeface="Calibri"/>
              </a:rPr>
              <a:t>Honduras and (ii) </a:t>
            </a:r>
            <a:r>
              <a:rPr lang="en-US" dirty="0">
                <a:cs typeface="Calibri"/>
              </a:rPr>
              <a:t>a tsunami caused by a flank collapse of the Mount </a:t>
            </a:r>
            <a:r>
              <a:rPr lang="en-US" dirty="0" err="1">
                <a:cs typeface="Calibri"/>
              </a:rPr>
              <a:t>Pelée</a:t>
            </a:r>
            <a:r>
              <a:rPr lang="en-US" dirty="0">
                <a:cs typeface="Calibri"/>
              </a:rPr>
              <a:t> volcano.</a:t>
            </a:r>
            <a:endParaRPr lang="en-US" dirty="0" smtClean="0">
              <a:cs typeface="Calibri"/>
            </a:endParaRPr>
          </a:p>
          <a:p>
            <a:pPr marL="12700" marR="12700" algn="just" defTabSz="457200">
              <a:lnSpc>
                <a:spcPct val="150000"/>
              </a:lnSpc>
            </a:pPr>
            <a:r>
              <a:rPr lang="en-US" dirty="0">
                <a:cs typeface="Calibri"/>
              </a:rPr>
              <a:t>	</a:t>
            </a:r>
            <a:r>
              <a:rPr lang="en-US" dirty="0" smtClean="0">
                <a:cs typeface="Calibri"/>
              </a:rPr>
              <a:t>- In the </a:t>
            </a:r>
            <a:r>
              <a:rPr lang="en-US" b="1" dirty="0">
                <a:cs typeface="Calibri"/>
              </a:rPr>
              <a:t>Pacific</a:t>
            </a:r>
            <a:r>
              <a:rPr lang="en-US" dirty="0">
                <a:cs typeface="Calibri"/>
              </a:rPr>
              <a:t> </a:t>
            </a:r>
            <a:r>
              <a:rPr lang="en-US" b="1" dirty="0">
                <a:cs typeface="Calibri"/>
              </a:rPr>
              <a:t>regions</a:t>
            </a:r>
            <a:r>
              <a:rPr lang="en-US" dirty="0">
                <a:cs typeface="Calibri"/>
              </a:rPr>
              <a:t> (</a:t>
            </a:r>
            <a:r>
              <a:rPr lang="en-US" dirty="0" err="1">
                <a:cs typeface="Calibri"/>
              </a:rPr>
              <a:t>PacWave</a:t>
            </a:r>
            <a:r>
              <a:rPr lang="en-US" dirty="0">
                <a:cs typeface="Calibri"/>
              </a:rPr>
              <a:t> 22</a:t>
            </a:r>
            <a:r>
              <a:rPr lang="en-US" dirty="0" smtClean="0">
                <a:cs typeface="Calibri"/>
              </a:rPr>
              <a:t>) last year, with the </a:t>
            </a:r>
            <a:r>
              <a:rPr lang="en-US" dirty="0" err="1" smtClean="0">
                <a:cs typeface="Calibri"/>
              </a:rPr>
              <a:t>Hunga</a:t>
            </a:r>
            <a:r>
              <a:rPr lang="en-US" dirty="0" smtClean="0">
                <a:cs typeface="Calibri"/>
              </a:rPr>
              <a:t>-Tonga </a:t>
            </a:r>
            <a:r>
              <a:rPr lang="en-US" dirty="0" err="1">
                <a:cs typeface="Calibri"/>
              </a:rPr>
              <a:t>Hunga-Ha'apai</a:t>
            </a:r>
            <a:r>
              <a:rPr lang="en-US" dirty="0">
                <a:cs typeface="Calibri"/>
              </a:rPr>
              <a:t> Volcanic </a:t>
            </a:r>
            <a:r>
              <a:rPr lang="en-US" dirty="0" smtClean="0">
                <a:cs typeface="Calibri"/>
              </a:rPr>
              <a:t>Eruption </a:t>
            </a:r>
            <a:r>
              <a:rPr lang="en-US" dirty="0">
                <a:cs typeface="Calibri"/>
              </a:rPr>
              <a:t>and </a:t>
            </a:r>
            <a:r>
              <a:rPr lang="en-US" dirty="0" smtClean="0">
                <a:cs typeface="Calibri"/>
              </a:rPr>
              <a:t>Tsunami as a scenario and objectives to (</a:t>
            </a:r>
            <a:r>
              <a:rPr lang="en-US" dirty="0" err="1" smtClean="0">
                <a:cs typeface="Calibri"/>
              </a:rPr>
              <a:t>i</a:t>
            </a:r>
            <a:r>
              <a:rPr lang="en-US" dirty="0" smtClean="0">
                <a:cs typeface="Calibri"/>
              </a:rPr>
              <a:t>) test </a:t>
            </a:r>
            <a:r>
              <a:rPr lang="en-US" dirty="0">
                <a:cs typeface="Calibri"/>
              </a:rPr>
              <a:t>the HTHH PTWC Interim Procedures and PTWS </a:t>
            </a:r>
            <a:r>
              <a:rPr lang="en-US" dirty="0" smtClean="0">
                <a:cs typeface="Calibri"/>
              </a:rPr>
              <a:t>Products and (ii) the </a:t>
            </a:r>
            <a:r>
              <a:rPr lang="en-US" dirty="0">
                <a:cs typeface="Calibri"/>
              </a:rPr>
              <a:t>regional communication and </a:t>
            </a:r>
            <a:r>
              <a:rPr lang="en-US" dirty="0" smtClean="0">
                <a:cs typeface="Calibri"/>
              </a:rPr>
              <a:t>cooperation.</a:t>
            </a:r>
          </a:p>
          <a:p>
            <a:pPr marL="12700" marR="12700" algn="just" defTabSz="457200">
              <a:lnSpc>
                <a:spcPct val="150000"/>
              </a:lnSpc>
            </a:pPr>
            <a:r>
              <a:rPr lang="en-US" dirty="0">
                <a:cs typeface="Calibri"/>
              </a:rPr>
              <a:t>	</a:t>
            </a:r>
            <a:r>
              <a:rPr lang="en-US" dirty="0" smtClean="0">
                <a:cs typeface="Calibri"/>
              </a:rPr>
              <a:t>- In the </a:t>
            </a:r>
            <a:r>
              <a:rPr lang="en-US" b="1" dirty="0" smtClean="0">
                <a:cs typeface="Calibri"/>
              </a:rPr>
              <a:t>Indian Ocean </a:t>
            </a:r>
            <a:r>
              <a:rPr lang="en-US" dirty="0" smtClean="0">
                <a:cs typeface="Calibri"/>
              </a:rPr>
              <a:t>will be conducted in 2023 and it will </a:t>
            </a:r>
            <a:r>
              <a:rPr lang="en-US" dirty="0">
                <a:cs typeface="Calibri"/>
              </a:rPr>
              <a:t>integrate with the implementation of Tsunami Ready Program in local </a:t>
            </a:r>
            <a:r>
              <a:rPr lang="en-US" dirty="0" smtClean="0">
                <a:cs typeface="Calibri"/>
              </a:rPr>
              <a:t>community. The scenario will simulate a tsunami generated from </a:t>
            </a:r>
            <a:r>
              <a:rPr lang="en-US" dirty="0">
                <a:cs typeface="Calibri"/>
              </a:rPr>
              <a:t>non tectonic </a:t>
            </a:r>
            <a:r>
              <a:rPr lang="en-US" dirty="0" smtClean="0">
                <a:cs typeface="Calibri"/>
              </a:rPr>
              <a:t>event.</a:t>
            </a:r>
            <a:endParaRPr lang="en-US" dirty="0">
              <a:cs typeface="Calibri"/>
            </a:endParaRPr>
          </a:p>
        </p:txBody>
      </p:sp>
      <p:sp>
        <p:nvSpPr>
          <p:cNvPr id="6" name="Rectangle 5"/>
          <p:cNvSpPr/>
          <p:nvPr/>
        </p:nvSpPr>
        <p:spPr>
          <a:xfrm>
            <a:off x="0" y="3884"/>
            <a:ext cx="9906000" cy="7402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5"/>
          <p:cNvSpPr/>
          <p:nvPr/>
        </p:nvSpPr>
        <p:spPr>
          <a:xfrm>
            <a:off x="11249" y="3577"/>
            <a:ext cx="1688973" cy="72085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843963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92000"/>
            <a:ext cx="8543925" cy="744580"/>
          </a:xfrm>
          <a:prstGeom prst="rect">
            <a:avLst/>
          </a:prstGeom>
        </p:spPr>
        <p:txBody>
          <a:bodyPr vert="horz" wrap="square" lIns="0" tIns="0" rIns="0" bIns="0" rtlCol="0">
            <a:noAutofit/>
          </a:bodyPr>
          <a:lstStyle/>
          <a:p>
            <a:pPr algn="ctr">
              <a:lnSpc>
                <a:spcPct val="100000"/>
              </a:lnSpc>
              <a:tabLst>
                <a:tab pos="7607934" algn="l"/>
              </a:tabLst>
            </a:pPr>
            <a:r>
              <a:rPr lang="en-US" sz="3200" b="1" dirty="0">
                <a:effectLst>
                  <a:outerShdw blurRad="38100" dist="38100" dir="2700000" algn="tl">
                    <a:srgbClr val="000000">
                      <a:alpha val="43137"/>
                    </a:srgbClr>
                  </a:outerShdw>
                </a:effectLst>
                <a:latin typeface="+mn-lt"/>
                <a:ea typeface="+mn-ea"/>
                <a:cs typeface="Calibri"/>
              </a:rPr>
              <a:t>Progress made </a:t>
            </a:r>
            <a:r>
              <a:rPr lang="en-US" sz="3200" b="1" dirty="0" smtClean="0">
                <a:effectLst>
                  <a:outerShdw blurRad="38100" dist="38100" dir="2700000" algn="tl">
                    <a:srgbClr val="000000">
                      <a:alpha val="43137"/>
                    </a:srgbClr>
                  </a:outerShdw>
                </a:effectLst>
                <a:latin typeface="+mn-lt"/>
                <a:ea typeface="+mn-ea"/>
                <a:cs typeface="Calibri"/>
              </a:rPr>
              <a:t>during the </a:t>
            </a:r>
            <a:r>
              <a:rPr lang="en-US" sz="3200" b="1" dirty="0" err="1">
                <a:effectLst>
                  <a:outerShdw blurRad="38100" dist="38100" dir="2700000" algn="tl">
                    <a:srgbClr val="000000">
                      <a:alpha val="43137"/>
                    </a:srgbClr>
                  </a:outerShdw>
                </a:effectLst>
                <a:latin typeface="+mn-lt"/>
                <a:ea typeface="+mn-ea"/>
                <a:cs typeface="Calibri"/>
              </a:rPr>
              <a:t>intersessional</a:t>
            </a:r>
            <a:r>
              <a:rPr lang="en-US" sz="3200" b="1" dirty="0">
                <a:effectLst>
                  <a:outerShdw blurRad="38100" dist="38100" dir="2700000" algn="tl">
                    <a:srgbClr val="000000">
                      <a:alpha val="43137"/>
                    </a:srgbClr>
                  </a:outerShdw>
                </a:effectLst>
                <a:latin typeface="+mn-lt"/>
                <a:ea typeface="+mn-ea"/>
                <a:cs typeface="Calibri"/>
              </a:rPr>
              <a:t> </a:t>
            </a:r>
            <a:r>
              <a:rPr lang="en-US" sz="3200" b="1" dirty="0" smtClean="0">
                <a:effectLst>
                  <a:outerShdw blurRad="38100" dist="38100" dir="2700000" algn="tl">
                    <a:srgbClr val="000000">
                      <a:alpha val="43137"/>
                    </a:srgbClr>
                  </a:outerShdw>
                </a:effectLst>
                <a:latin typeface="+mn-lt"/>
                <a:ea typeface="+mn-ea"/>
                <a:cs typeface="Calibri"/>
              </a:rPr>
              <a:t>period</a:t>
            </a:r>
            <a:endParaRPr lang="en-US" sz="3200" b="1" dirty="0">
              <a:effectLst>
                <a:outerShdw blurRad="38100" dist="38100" dir="2700000" algn="tl">
                  <a:srgbClr val="000000">
                    <a:alpha val="43137"/>
                  </a:srgbClr>
                </a:outerShdw>
              </a:effectLst>
              <a:latin typeface="+mn-lt"/>
              <a:ea typeface="+mn-ea"/>
              <a:cs typeface="Calibri"/>
            </a:endParaRPr>
          </a:p>
        </p:txBody>
      </p:sp>
      <p:sp>
        <p:nvSpPr>
          <p:cNvPr id="10" name="object 10"/>
          <p:cNvSpPr txBox="1"/>
          <p:nvPr/>
        </p:nvSpPr>
        <p:spPr>
          <a:xfrm>
            <a:off x="503478" y="1420380"/>
            <a:ext cx="8880212" cy="5113585"/>
          </a:xfrm>
          <a:prstGeom prst="rect">
            <a:avLst/>
          </a:prstGeom>
        </p:spPr>
        <p:txBody>
          <a:bodyPr vert="horz" wrap="square" lIns="0" tIns="0" rIns="0" bIns="0" rtlCol="0">
            <a:noAutofit/>
          </a:bodyPr>
          <a:lstStyle/>
          <a:p>
            <a:pPr marL="12700" marR="12700" algn="just" defTabSz="457200">
              <a:lnSpc>
                <a:spcPct val="150000"/>
              </a:lnSpc>
            </a:pPr>
            <a:r>
              <a:rPr lang="en-US" dirty="0" smtClean="0">
                <a:cs typeface="Calibri"/>
              </a:rPr>
              <a:t>• </a:t>
            </a:r>
            <a:r>
              <a:rPr lang="en-US" dirty="0">
                <a:cs typeface="Calibri"/>
              </a:rPr>
              <a:t>Efforts of the Indian Ocean Tsunami Information Centre (IOTIC) and International Tsunami Information Centre (ITIC) in preparing Tsunami Awareness, UNESCO/IOC Tsunami Ready and Tsunami Evacuation Maps, Plans and Procedures (TEMPP) training through the </a:t>
            </a:r>
            <a:r>
              <a:rPr lang="en-US" b="1" dirty="0">
                <a:cs typeface="Calibri"/>
              </a:rPr>
              <a:t>Ocean Teacher Global Academy</a:t>
            </a:r>
            <a:r>
              <a:rPr lang="en-US" dirty="0">
                <a:cs typeface="Calibri"/>
              </a:rPr>
              <a:t> (OTGA) platform and hybrid training workshops and training </a:t>
            </a:r>
            <a:r>
              <a:rPr lang="en-US" dirty="0" smtClean="0">
                <a:cs typeface="Calibri"/>
              </a:rPr>
              <a:t>videos.</a:t>
            </a:r>
          </a:p>
          <a:p>
            <a:pPr marL="12700" marR="12700" algn="just" defTabSz="457200">
              <a:lnSpc>
                <a:spcPct val="150000"/>
              </a:lnSpc>
            </a:pPr>
            <a:r>
              <a:rPr lang="en-US" dirty="0" smtClean="0">
                <a:cs typeface="Calibri"/>
              </a:rPr>
              <a:t>Under </a:t>
            </a:r>
            <a:r>
              <a:rPr lang="en-US" dirty="0">
                <a:cs typeface="Calibri"/>
              </a:rPr>
              <a:t>the IOC Ocean Teacher Global Academy (OTGA) </a:t>
            </a:r>
            <a:r>
              <a:rPr lang="en-US" dirty="0" smtClean="0">
                <a:cs typeface="Calibri"/>
              </a:rPr>
              <a:t>platform, </a:t>
            </a:r>
            <a:r>
              <a:rPr lang="en-US" dirty="0">
                <a:cs typeface="Calibri"/>
              </a:rPr>
              <a:t>ITIC training </a:t>
            </a:r>
            <a:r>
              <a:rPr lang="en-US" dirty="0" smtClean="0">
                <a:cs typeface="Calibri"/>
              </a:rPr>
              <a:t>courses </a:t>
            </a:r>
            <a:r>
              <a:rPr lang="en-US" dirty="0">
                <a:cs typeface="Calibri"/>
              </a:rPr>
              <a:t>will cover: Tsunami Awareness; Tsunami Early Warning Systems; Tsunami Evacuation Maps, Plans </a:t>
            </a:r>
            <a:r>
              <a:rPr lang="en-US" dirty="0" smtClean="0">
                <a:cs typeface="Calibri"/>
              </a:rPr>
              <a:t>and Procedures; Tsunami Warning</a:t>
            </a:r>
          </a:p>
          <a:p>
            <a:pPr marL="12700" marR="12700" algn="just" defTabSz="457200">
              <a:lnSpc>
                <a:spcPct val="150000"/>
              </a:lnSpc>
            </a:pPr>
            <a:r>
              <a:rPr lang="en-US" dirty="0" smtClean="0">
                <a:cs typeface="Calibri"/>
              </a:rPr>
              <a:t>Center </a:t>
            </a:r>
            <a:r>
              <a:rPr lang="en-US" dirty="0">
                <a:cs typeface="Calibri"/>
              </a:rPr>
              <a:t>and </a:t>
            </a:r>
            <a:r>
              <a:rPr lang="en-US" dirty="0" smtClean="0">
                <a:cs typeface="Calibri"/>
              </a:rPr>
              <a:t>Emergency</a:t>
            </a:r>
          </a:p>
          <a:p>
            <a:pPr marL="12700" marR="12700" algn="just" defTabSz="457200">
              <a:lnSpc>
                <a:spcPct val="150000"/>
              </a:lnSpc>
            </a:pPr>
            <a:r>
              <a:rPr lang="en-US" dirty="0" smtClean="0">
                <a:cs typeface="Calibri"/>
              </a:rPr>
              <a:t>Management </a:t>
            </a:r>
            <a:r>
              <a:rPr lang="en-US" dirty="0">
                <a:cs typeface="Calibri"/>
              </a:rPr>
              <a:t>Response </a:t>
            </a:r>
            <a:r>
              <a:rPr lang="en-US" dirty="0" smtClean="0">
                <a:cs typeface="Calibri"/>
              </a:rPr>
              <a:t>SOPs;</a:t>
            </a:r>
          </a:p>
          <a:p>
            <a:pPr marL="12700" marR="12700" algn="just" defTabSz="457200">
              <a:lnSpc>
                <a:spcPct val="150000"/>
              </a:lnSpc>
            </a:pPr>
            <a:r>
              <a:rPr lang="en-US" dirty="0" smtClean="0">
                <a:cs typeface="Calibri"/>
              </a:rPr>
              <a:t>and </a:t>
            </a:r>
            <a:r>
              <a:rPr lang="en-US" dirty="0">
                <a:cs typeface="Calibri"/>
              </a:rPr>
              <a:t>Tsunami Warning </a:t>
            </a:r>
            <a:r>
              <a:rPr lang="en-US" dirty="0" smtClean="0">
                <a:cs typeface="Calibri"/>
              </a:rPr>
              <a:t>Center</a:t>
            </a:r>
          </a:p>
          <a:p>
            <a:pPr marL="12700" marR="12700" algn="just" defTabSz="457200">
              <a:lnSpc>
                <a:spcPct val="150000"/>
              </a:lnSpc>
            </a:pPr>
            <a:r>
              <a:rPr lang="en-US" dirty="0" smtClean="0">
                <a:cs typeface="Calibri"/>
              </a:rPr>
              <a:t>Competencies</a:t>
            </a:r>
            <a:r>
              <a:rPr lang="en-US" dirty="0">
                <a:cs typeface="Calibri"/>
              </a:rPr>
              <a:t>.</a:t>
            </a:r>
            <a:endParaRPr lang="en-US" dirty="0" smtClean="0">
              <a:cs typeface="Calibri"/>
            </a:endParaRPr>
          </a:p>
          <a:p>
            <a:pPr marL="12700" marR="12700" algn="just" defTabSz="457200">
              <a:lnSpc>
                <a:spcPct val="150000"/>
              </a:lnSpc>
            </a:pPr>
            <a:endParaRPr lang="en-US" dirty="0">
              <a:cs typeface="Calibri"/>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0476" y="3918901"/>
            <a:ext cx="1543050" cy="2834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5800658" y="4138427"/>
            <a:ext cx="3668757" cy="2395538"/>
            <a:chOff x="5081552" y="4321969"/>
            <a:chExt cx="3668757" cy="2395538"/>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552" y="4321969"/>
              <a:ext cx="2481297" cy="239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056" y="4340067"/>
              <a:ext cx="1111253"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Right Arrow 3"/>
          <p:cNvSpPr/>
          <p:nvPr/>
        </p:nvSpPr>
        <p:spPr>
          <a:xfrm>
            <a:off x="5343526" y="5226182"/>
            <a:ext cx="457132" cy="23812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3884"/>
            <a:ext cx="9906000" cy="7402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5"/>
          <p:cNvSpPr/>
          <p:nvPr/>
        </p:nvSpPr>
        <p:spPr>
          <a:xfrm>
            <a:off x="11249" y="3577"/>
            <a:ext cx="1688973" cy="720852"/>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7067200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NTWC\NEAM\TT_DMP\27_28_FEB_2023\tows\Screenshot 2023-02-27 183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440" y="3790950"/>
            <a:ext cx="4024135" cy="207183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1169" y="2314063"/>
            <a:ext cx="6160315" cy="398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bject 2"/>
          <p:cNvSpPr txBox="1">
            <a:spLocks noGrp="1"/>
          </p:cNvSpPr>
          <p:nvPr>
            <p:ph type="title"/>
          </p:nvPr>
        </p:nvSpPr>
        <p:spPr>
          <a:xfrm>
            <a:off x="681038" y="792000"/>
            <a:ext cx="8543925" cy="744580"/>
          </a:xfrm>
          <a:prstGeom prst="rect">
            <a:avLst/>
          </a:prstGeom>
        </p:spPr>
        <p:txBody>
          <a:bodyPr vert="horz" wrap="square" lIns="0" tIns="0" rIns="0" bIns="0" rtlCol="0">
            <a:noAutofit/>
          </a:bodyPr>
          <a:lstStyle/>
          <a:p>
            <a:pPr algn="ctr">
              <a:lnSpc>
                <a:spcPct val="100000"/>
              </a:lnSpc>
              <a:tabLst>
                <a:tab pos="7607934" algn="l"/>
              </a:tabLst>
            </a:pPr>
            <a:r>
              <a:rPr lang="en-US" sz="3200" b="1" dirty="0">
                <a:effectLst>
                  <a:outerShdw blurRad="38100" dist="38100" dir="2700000" algn="tl">
                    <a:srgbClr val="000000">
                      <a:alpha val="43137"/>
                    </a:srgbClr>
                  </a:outerShdw>
                </a:effectLst>
                <a:latin typeface="+mn-lt"/>
                <a:ea typeface="+mn-ea"/>
                <a:cs typeface="Calibri"/>
              </a:rPr>
              <a:t>Progress made </a:t>
            </a:r>
            <a:r>
              <a:rPr lang="en-US" sz="3200" b="1" dirty="0" smtClean="0">
                <a:effectLst>
                  <a:outerShdw blurRad="38100" dist="38100" dir="2700000" algn="tl">
                    <a:srgbClr val="000000">
                      <a:alpha val="43137"/>
                    </a:srgbClr>
                  </a:outerShdw>
                </a:effectLst>
                <a:latin typeface="+mn-lt"/>
                <a:ea typeface="+mn-ea"/>
                <a:cs typeface="Calibri"/>
              </a:rPr>
              <a:t>during the </a:t>
            </a:r>
            <a:r>
              <a:rPr lang="en-US" sz="3200" b="1" dirty="0" err="1">
                <a:effectLst>
                  <a:outerShdw blurRad="38100" dist="38100" dir="2700000" algn="tl">
                    <a:srgbClr val="000000">
                      <a:alpha val="43137"/>
                    </a:srgbClr>
                  </a:outerShdw>
                </a:effectLst>
                <a:latin typeface="+mn-lt"/>
                <a:ea typeface="+mn-ea"/>
                <a:cs typeface="Calibri"/>
              </a:rPr>
              <a:t>intersessional</a:t>
            </a:r>
            <a:r>
              <a:rPr lang="en-US" sz="3200" b="1" dirty="0">
                <a:effectLst>
                  <a:outerShdw blurRad="38100" dist="38100" dir="2700000" algn="tl">
                    <a:srgbClr val="000000">
                      <a:alpha val="43137"/>
                    </a:srgbClr>
                  </a:outerShdw>
                </a:effectLst>
                <a:latin typeface="+mn-lt"/>
                <a:ea typeface="+mn-ea"/>
                <a:cs typeface="Calibri"/>
              </a:rPr>
              <a:t> </a:t>
            </a:r>
            <a:r>
              <a:rPr lang="en-US" sz="3200" b="1" dirty="0" smtClean="0">
                <a:effectLst>
                  <a:outerShdw blurRad="38100" dist="38100" dir="2700000" algn="tl">
                    <a:srgbClr val="000000">
                      <a:alpha val="43137"/>
                    </a:srgbClr>
                  </a:outerShdw>
                </a:effectLst>
                <a:latin typeface="+mn-lt"/>
                <a:ea typeface="+mn-ea"/>
                <a:cs typeface="Calibri"/>
              </a:rPr>
              <a:t>period</a:t>
            </a:r>
            <a:endParaRPr lang="en-US" sz="3200" b="1" dirty="0">
              <a:effectLst>
                <a:outerShdw blurRad="38100" dist="38100" dir="2700000" algn="tl">
                  <a:srgbClr val="000000">
                    <a:alpha val="43137"/>
                  </a:srgbClr>
                </a:outerShdw>
              </a:effectLst>
              <a:latin typeface="+mn-lt"/>
              <a:ea typeface="+mn-ea"/>
              <a:cs typeface="Calibri"/>
            </a:endParaRPr>
          </a:p>
        </p:txBody>
      </p:sp>
      <p:sp>
        <p:nvSpPr>
          <p:cNvPr id="10" name="object 10"/>
          <p:cNvSpPr txBox="1"/>
          <p:nvPr/>
        </p:nvSpPr>
        <p:spPr>
          <a:xfrm>
            <a:off x="503478" y="1420380"/>
            <a:ext cx="8880212" cy="5113585"/>
          </a:xfrm>
          <a:prstGeom prst="rect">
            <a:avLst/>
          </a:prstGeom>
        </p:spPr>
        <p:txBody>
          <a:bodyPr vert="horz" wrap="square" lIns="0" tIns="0" rIns="0" bIns="0" rtlCol="0">
            <a:noAutofit/>
          </a:bodyPr>
          <a:lstStyle/>
          <a:p>
            <a:pPr marL="12700" marR="12700" algn="just" defTabSz="457200">
              <a:lnSpc>
                <a:spcPct val="150000"/>
              </a:lnSpc>
            </a:pPr>
            <a:r>
              <a:rPr lang="en-US" dirty="0" smtClean="0">
                <a:cs typeface="Calibri"/>
              </a:rPr>
              <a:t>• </a:t>
            </a:r>
            <a:r>
              <a:rPr lang="en-US" dirty="0">
                <a:cs typeface="Calibri"/>
              </a:rPr>
              <a:t>Initiatives of the Hotel Resilient </a:t>
            </a:r>
            <a:r>
              <a:rPr lang="en-US" dirty="0" err="1">
                <a:cs typeface="Calibri"/>
              </a:rPr>
              <a:t>Programme</a:t>
            </a:r>
            <a:r>
              <a:rPr lang="en-US" dirty="0">
                <a:cs typeface="Calibri"/>
              </a:rPr>
              <a:t> in Bali, Indonesia, as a benchmarking and certification of hotels and resorts for disaster risk management (multi-hazard including tsunami) and climate </a:t>
            </a:r>
            <a:r>
              <a:rPr lang="en-US" dirty="0" smtClean="0">
                <a:cs typeface="Calibri"/>
              </a:rPr>
              <a:t>change</a:t>
            </a:r>
          </a:p>
          <a:p>
            <a:pPr marL="12700" marR="12700" algn="just" defTabSz="457200">
              <a:lnSpc>
                <a:spcPct val="150000"/>
              </a:lnSpc>
            </a:pPr>
            <a:r>
              <a:rPr lang="en-US" dirty="0" smtClean="0">
                <a:cs typeface="Calibri"/>
              </a:rPr>
              <a:t>adaptation</a:t>
            </a:r>
            <a:r>
              <a:rPr lang="en-US" dirty="0">
                <a:cs typeface="Calibri"/>
              </a:rPr>
              <a:t>, as well as </a:t>
            </a:r>
            <a:r>
              <a:rPr lang="en-US" dirty="0" smtClean="0">
                <a:cs typeface="Calibri"/>
              </a:rPr>
              <a:t>the example </a:t>
            </a:r>
            <a:r>
              <a:rPr lang="en-US" dirty="0">
                <a:cs typeface="Calibri"/>
              </a:rPr>
              <a:t>for a major </a:t>
            </a:r>
            <a:r>
              <a:rPr lang="en-US" dirty="0" smtClean="0">
                <a:cs typeface="Calibri"/>
              </a:rPr>
              <a:t>hotel in Waikiki,</a:t>
            </a:r>
          </a:p>
          <a:p>
            <a:pPr marL="12700" marR="12700" algn="just" defTabSz="457200">
              <a:lnSpc>
                <a:spcPct val="150000"/>
              </a:lnSpc>
            </a:pPr>
            <a:r>
              <a:rPr lang="en-US" dirty="0" smtClean="0">
                <a:cs typeface="Calibri"/>
              </a:rPr>
              <a:t>Hawaii</a:t>
            </a:r>
            <a:r>
              <a:rPr lang="en-US" dirty="0">
                <a:cs typeface="Calibri"/>
              </a:rPr>
              <a:t>, </a:t>
            </a:r>
            <a:r>
              <a:rPr lang="en-US" dirty="0" smtClean="0">
                <a:cs typeface="Calibri"/>
              </a:rPr>
              <a:t>USA.</a:t>
            </a:r>
          </a:p>
          <a:p>
            <a:pPr marL="12700" marR="12700" algn="just" defTabSz="457200">
              <a:lnSpc>
                <a:spcPct val="150000"/>
              </a:lnSpc>
            </a:pPr>
            <a:endParaRPr lang="en-US" dirty="0">
              <a:cs typeface="Calibri"/>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106" y="3428999"/>
            <a:ext cx="3351822" cy="2324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NTWC\NEAM\TT_DMP\27_28_FEB_2023\tows\Screenshot 2023-02-27 1833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441" y="5791200"/>
            <a:ext cx="3943172" cy="1066800"/>
          </a:xfrm>
          <a:prstGeom prst="rect">
            <a:avLst/>
          </a:prstGeom>
          <a:noFill/>
          <a:extLst>
            <a:ext uri="{909E8E84-426E-40DD-AFC4-6F175D3DCCD1}">
              <a14:hiddenFill xmlns:a14="http://schemas.microsoft.com/office/drawing/2010/main">
                <a:solidFill>
                  <a:srgbClr val="FFFFFF"/>
                </a:solidFill>
              </a14:hiddenFill>
            </a:ext>
          </a:extLst>
        </p:spPr>
      </p:pic>
      <p:sp>
        <p:nvSpPr>
          <p:cNvPr id="3" name="Half Frame 2"/>
          <p:cNvSpPr/>
          <p:nvPr/>
        </p:nvSpPr>
        <p:spPr>
          <a:xfrm>
            <a:off x="114299" y="3524251"/>
            <a:ext cx="3076575" cy="669858"/>
          </a:xfrm>
          <a:prstGeom prst="halfFrame">
            <a:avLst>
              <a:gd name="adj1" fmla="val 18801"/>
              <a:gd name="adj2" fmla="val 15167"/>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ectangle 12"/>
          <p:cNvSpPr/>
          <p:nvPr/>
        </p:nvSpPr>
        <p:spPr>
          <a:xfrm>
            <a:off x="0" y="3884"/>
            <a:ext cx="9906000" cy="7402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bject 5"/>
          <p:cNvSpPr/>
          <p:nvPr/>
        </p:nvSpPr>
        <p:spPr>
          <a:xfrm>
            <a:off x="11249" y="3577"/>
            <a:ext cx="1688973" cy="720852"/>
          </a:xfrm>
          <a:prstGeom prst="rect">
            <a:avLst/>
          </a:prstGeom>
          <a:blipFill>
            <a:blip r:embed="rId6"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898256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92000"/>
            <a:ext cx="8543925" cy="744580"/>
          </a:xfrm>
          <a:prstGeom prst="rect">
            <a:avLst/>
          </a:prstGeom>
        </p:spPr>
        <p:txBody>
          <a:bodyPr vert="horz" wrap="square" lIns="0" tIns="0" rIns="0" bIns="0" rtlCol="0">
            <a:noAutofit/>
          </a:bodyPr>
          <a:lstStyle/>
          <a:p>
            <a:pPr algn="ctr">
              <a:lnSpc>
                <a:spcPct val="100000"/>
              </a:lnSpc>
              <a:tabLst>
                <a:tab pos="7607934" algn="l"/>
              </a:tabLst>
            </a:pPr>
            <a:r>
              <a:rPr lang="en-US" sz="3200" b="1" dirty="0">
                <a:effectLst>
                  <a:outerShdw blurRad="38100" dist="38100" dir="2700000" algn="tl">
                    <a:srgbClr val="000000">
                      <a:alpha val="43137"/>
                    </a:srgbClr>
                  </a:outerShdw>
                </a:effectLst>
                <a:latin typeface="+mn-lt"/>
                <a:ea typeface="+mn-ea"/>
                <a:cs typeface="Calibri"/>
              </a:rPr>
              <a:t>Progress made </a:t>
            </a:r>
            <a:r>
              <a:rPr lang="en-US" sz="3200" b="1" dirty="0" smtClean="0">
                <a:effectLst>
                  <a:outerShdw blurRad="38100" dist="38100" dir="2700000" algn="tl">
                    <a:srgbClr val="000000">
                      <a:alpha val="43137"/>
                    </a:srgbClr>
                  </a:outerShdw>
                </a:effectLst>
                <a:latin typeface="+mn-lt"/>
                <a:ea typeface="+mn-ea"/>
                <a:cs typeface="Calibri"/>
              </a:rPr>
              <a:t>during the </a:t>
            </a:r>
            <a:r>
              <a:rPr lang="en-US" sz="3200" b="1" dirty="0" err="1">
                <a:effectLst>
                  <a:outerShdw blurRad="38100" dist="38100" dir="2700000" algn="tl">
                    <a:srgbClr val="000000">
                      <a:alpha val="43137"/>
                    </a:srgbClr>
                  </a:outerShdw>
                </a:effectLst>
                <a:latin typeface="+mn-lt"/>
                <a:ea typeface="+mn-ea"/>
                <a:cs typeface="Calibri"/>
              </a:rPr>
              <a:t>intersessional</a:t>
            </a:r>
            <a:r>
              <a:rPr lang="en-US" sz="3200" b="1" dirty="0">
                <a:effectLst>
                  <a:outerShdw blurRad="38100" dist="38100" dir="2700000" algn="tl">
                    <a:srgbClr val="000000">
                      <a:alpha val="43137"/>
                    </a:srgbClr>
                  </a:outerShdw>
                </a:effectLst>
                <a:latin typeface="+mn-lt"/>
                <a:ea typeface="+mn-ea"/>
                <a:cs typeface="Calibri"/>
              </a:rPr>
              <a:t> </a:t>
            </a:r>
            <a:r>
              <a:rPr lang="en-US" sz="3200" b="1" dirty="0" smtClean="0">
                <a:effectLst>
                  <a:outerShdw blurRad="38100" dist="38100" dir="2700000" algn="tl">
                    <a:srgbClr val="000000">
                      <a:alpha val="43137"/>
                    </a:srgbClr>
                  </a:outerShdw>
                </a:effectLst>
                <a:latin typeface="+mn-lt"/>
                <a:ea typeface="+mn-ea"/>
                <a:cs typeface="Calibri"/>
              </a:rPr>
              <a:t>period</a:t>
            </a:r>
            <a:endParaRPr lang="en-US" sz="3200" b="1" dirty="0">
              <a:effectLst>
                <a:outerShdw blurRad="38100" dist="38100" dir="2700000" algn="tl">
                  <a:srgbClr val="000000">
                    <a:alpha val="43137"/>
                  </a:srgbClr>
                </a:outerShdw>
              </a:effectLst>
              <a:latin typeface="+mn-lt"/>
              <a:ea typeface="+mn-ea"/>
              <a:cs typeface="Calibri"/>
            </a:endParaRPr>
          </a:p>
        </p:txBody>
      </p:sp>
      <p:sp>
        <p:nvSpPr>
          <p:cNvPr id="10" name="object 10"/>
          <p:cNvSpPr txBox="1"/>
          <p:nvPr/>
        </p:nvSpPr>
        <p:spPr>
          <a:xfrm>
            <a:off x="503478" y="1420380"/>
            <a:ext cx="8880212" cy="5113585"/>
          </a:xfrm>
          <a:prstGeom prst="rect">
            <a:avLst/>
          </a:prstGeom>
        </p:spPr>
        <p:txBody>
          <a:bodyPr vert="horz" wrap="square" lIns="0" tIns="0" rIns="0" bIns="0" rtlCol="0">
            <a:noAutofit/>
          </a:bodyPr>
          <a:lstStyle/>
          <a:p>
            <a:pPr marL="12700" marR="12700" algn="just" defTabSz="457200">
              <a:lnSpc>
                <a:spcPct val="150000"/>
              </a:lnSpc>
            </a:pPr>
            <a:r>
              <a:rPr lang="en-US" dirty="0" smtClean="0">
                <a:cs typeface="Calibri"/>
              </a:rPr>
              <a:t>• </a:t>
            </a:r>
            <a:r>
              <a:rPr lang="en-US" dirty="0">
                <a:cs typeface="Calibri"/>
              </a:rPr>
              <a:t>Activities undertaken by the respective regions for World Tsunami Awareness Day (WTAD) 2022, and as part of this, the strong engagement in the #</a:t>
            </a:r>
            <a:r>
              <a:rPr lang="en-US" dirty="0" err="1">
                <a:cs typeface="Calibri"/>
              </a:rPr>
              <a:t>GetToHighGround</a:t>
            </a:r>
            <a:r>
              <a:rPr lang="en-US" dirty="0">
                <a:cs typeface="Calibri"/>
              </a:rPr>
              <a:t> Initiative, and the success achieved through United Nations Disaster Risk Reduction (UNDRR) and IOC collaboration</a:t>
            </a:r>
            <a:r>
              <a:rPr lang="en-US" dirty="0" smtClean="0">
                <a:cs typeface="Calibri"/>
              </a:rPr>
              <a:t>.</a:t>
            </a:r>
          </a:p>
          <a:p>
            <a:pPr marL="12700" marR="12700" algn="just" defTabSz="457200">
              <a:lnSpc>
                <a:spcPct val="150000"/>
              </a:lnSpc>
            </a:pPr>
            <a:endParaRPr lang="en-US" dirty="0">
              <a:cs typeface="Calibri"/>
            </a:endParaRPr>
          </a:p>
          <a:p>
            <a:pPr marL="12700" marR="12700" algn="just" defTabSz="457200">
              <a:lnSpc>
                <a:spcPct val="150000"/>
              </a:lnSpc>
            </a:pPr>
            <a:endParaRPr lang="en-US" dirty="0" smtClean="0">
              <a:cs typeface="Calibri"/>
            </a:endParaRPr>
          </a:p>
          <a:p>
            <a:pPr marL="12700" marR="12700" algn="just" defTabSz="457200">
              <a:lnSpc>
                <a:spcPct val="150000"/>
              </a:lnSpc>
            </a:pPr>
            <a:endParaRPr lang="en-US" dirty="0">
              <a:cs typeface="Calibri"/>
            </a:endParaRPr>
          </a:p>
          <a:p>
            <a:pPr marL="12700" marR="12700" algn="just" defTabSz="457200">
              <a:lnSpc>
                <a:spcPct val="150000"/>
              </a:lnSpc>
            </a:pPr>
            <a:endParaRPr lang="en-US" dirty="0" smtClean="0">
              <a:cs typeface="Calibri"/>
            </a:endParaRPr>
          </a:p>
          <a:p>
            <a:pPr marL="12700" marR="12700" algn="just" defTabSz="457200">
              <a:lnSpc>
                <a:spcPct val="150000"/>
              </a:lnSpc>
            </a:pPr>
            <a:endParaRPr lang="en-US" dirty="0">
              <a:cs typeface="Calibri"/>
            </a:endParaRPr>
          </a:p>
          <a:p>
            <a:pPr marL="12700" marR="12700" algn="just" defTabSz="457200">
              <a:lnSpc>
                <a:spcPct val="150000"/>
              </a:lnSpc>
            </a:pPr>
            <a:r>
              <a:rPr lang="en-US" dirty="0" smtClean="0">
                <a:cs typeface="Calibri"/>
              </a:rPr>
              <a:t>• </a:t>
            </a:r>
            <a:r>
              <a:rPr lang="en-US" dirty="0">
                <a:cs typeface="Calibri"/>
              </a:rPr>
              <a:t>Continued progress in the implementation of UNESCO/IOC Tsunami Ready in the </a:t>
            </a:r>
            <a:r>
              <a:rPr lang="en-US" dirty="0" smtClean="0">
                <a:cs typeface="Calibri"/>
              </a:rPr>
              <a:t>NEAM, IO, PO </a:t>
            </a:r>
            <a:r>
              <a:rPr lang="en-US" dirty="0">
                <a:cs typeface="Calibri"/>
              </a:rPr>
              <a:t>and Caribbean and Adjacent regions</a:t>
            </a:r>
            <a:r>
              <a:rPr lang="en-US" dirty="0" smtClean="0">
                <a:cs typeface="Calibri"/>
              </a:rPr>
              <a:t>.</a:t>
            </a:r>
            <a:r>
              <a:rPr lang="en-US" dirty="0">
                <a:cs typeface="Calibri"/>
              </a:rPr>
              <a:t> </a:t>
            </a:r>
            <a:r>
              <a:rPr lang="en-US" dirty="0" smtClean="0">
                <a:cs typeface="Calibri"/>
              </a:rPr>
              <a:t> </a:t>
            </a:r>
            <a:r>
              <a:rPr lang="en-US" dirty="0">
                <a:cs typeface="Calibri"/>
              </a:rPr>
              <a:t>Development of a questionnaire in the Caribbean and Adjacent regions to receive feedbacks from the </a:t>
            </a:r>
            <a:r>
              <a:rPr lang="en-US" dirty="0" smtClean="0">
                <a:cs typeface="Calibri"/>
              </a:rPr>
              <a:t>Tsunami </a:t>
            </a:r>
            <a:r>
              <a:rPr lang="en-US" dirty="0">
                <a:cs typeface="Calibri"/>
              </a:rPr>
              <a:t>Ready communities on their implementation process.</a:t>
            </a:r>
          </a:p>
          <a:p>
            <a:pPr marL="12700" marR="12700" algn="just" defTabSz="457200">
              <a:lnSpc>
                <a:spcPct val="150000"/>
              </a:lnSpc>
            </a:pPr>
            <a:endParaRPr lang="en-US" dirty="0">
              <a:cs typeface="Calibri"/>
            </a:endParaRPr>
          </a:p>
          <a:p>
            <a:pPr marL="12700" marR="12700" algn="just" defTabSz="457200">
              <a:lnSpc>
                <a:spcPct val="150000"/>
              </a:lnSpc>
            </a:pPr>
            <a:endParaRPr lang="en-US" dirty="0" smtClean="0">
              <a:cs typeface="Calibri"/>
            </a:endParaRPr>
          </a:p>
          <a:p>
            <a:pPr marL="12700" marR="12700" algn="just" defTabSz="457200">
              <a:lnSpc>
                <a:spcPct val="150000"/>
              </a:lnSpc>
            </a:pPr>
            <a:endParaRPr lang="en-US" dirty="0">
              <a:cs typeface="Calibri"/>
            </a:endParaRPr>
          </a:p>
          <a:p>
            <a:pPr marL="12700" marR="12700" algn="just" defTabSz="457200">
              <a:lnSpc>
                <a:spcPct val="150000"/>
              </a:lnSpc>
            </a:pPr>
            <a:endParaRPr lang="en-US" dirty="0">
              <a:cs typeface="Calibri"/>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2732551"/>
            <a:ext cx="4386263" cy="2374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descr="C:\Users\Marinos\Desktop\52560897927_f5129df73b_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896" y="2732552"/>
            <a:ext cx="2457038" cy="16390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3884"/>
            <a:ext cx="9906000" cy="7402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5"/>
          <p:cNvSpPr/>
          <p:nvPr/>
        </p:nvSpPr>
        <p:spPr>
          <a:xfrm>
            <a:off x="11249" y="3577"/>
            <a:ext cx="1688973" cy="720852"/>
          </a:xfrm>
          <a:prstGeom prst="rect">
            <a:avLst/>
          </a:prstGeom>
          <a:blipFill>
            <a:blip r:embed="rId4" cstate="print"/>
            <a:stretch>
              <a:fillRect/>
            </a:stretch>
          </a:blipFill>
        </p:spPr>
        <p:txBody>
          <a:bodyPr wrap="square" lIns="0" tIns="0" rIns="0" bIns="0" rtlCol="0">
            <a:noAutofit/>
          </a:bodyPr>
          <a:lstStyle/>
          <a:p>
            <a:endParaRPr/>
          </a:p>
        </p:txBody>
      </p:sp>
      <p:pic>
        <p:nvPicPr>
          <p:cNvPr id="1026" name="Picture 2" descr="C:\Users\Medusa\Desktop\52561347731_0c95c9b33e_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628" y="3541653"/>
            <a:ext cx="2488290" cy="1659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352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92000"/>
            <a:ext cx="8543925" cy="744580"/>
          </a:xfrm>
          <a:prstGeom prst="rect">
            <a:avLst/>
          </a:prstGeom>
        </p:spPr>
        <p:txBody>
          <a:bodyPr vert="horz" wrap="square" lIns="0" tIns="0" rIns="0" bIns="0" rtlCol="0">
            <a:noAutofit/>
          </a:bodyPr>
          <a:lstStyle/>
          <a:p>
            <a:pPr algn="ctr">
              <a:lnSpc>
                <a:spcPct val="100000"/>
              </a:lnSpc>
              <a:tabLst>
                <a:tab pos="7607934" algn="l"/>
              </a:tabLst>
            </a:pPr>
            <a:r>
              <a:rPr lang="en-US" sz="3200" b="1" dirty="0">
                <a:effectLst>
                  <a:outerShdw blurRad="38100" dist="38100" dir="2700000" algn="tl">
                    <a:srgbClr val="000000">
                      <a:alpha val="43137"/>
                    </a:srgbClr>
                  </a:outerShdw>
                </a:effectLst>
                <a:latin typeface="+mn-lt"/>
                <a:ea typeface="+mn-ea"/>
                <a:cs typeface="Calibri"/>
              </a:rPr>
              <a:t>Progress made </a:t>
            </a:r>
            <a:r>
              <a:rPr lang="en-US" sz="3200" b="1" dirty="0" smtClean="0">
                <a:effectLst>
                  <a:outerShdw blurRad="38100" dist="38100" dir="2700000" algn="tl">
                    <a:srgbClr val="000000">
                      <a:alpha val="43137"/>
                    </a:srgbClr>
                  </a:outerShdw>
                </a:effectLst>
                <a:latin typeface="+mn-lt"/>
                <a:ea typeface="+mn-ea"/>
                <a:cs typeface="Calibri"/>
              </a:rPr>
              <a:t>during the </a:t>
            </a:r>
            <a:r>
              <a:rPr lang="en-US" sz="3200" b="1" dirty="0" err="1">
                <a:effectLst>
                  <a:outerShdw blurRad="38100" dist="38100" dir="2700000" algn="tl">
                    <a:srgbClr val="000000">
                      <a:alpha val="43137"/>
                    </a:srgbClr>
                  </a:outerShdw>
                </a:effectLst>
                <a:latin typeface="+mn-lt"/>
                <a:ea typeface="+mn-ea"/>
                <a:cs typeface="Calibri"/>
              </a:rPr>
              <a:t>intersessional</a:t>
            </a:r>
            <a:r>
              <a:rPr lang="en-US" sz="3200" b="1" dirty="0">
                <a:effectLst>
                  <a:outerShdw blurRad="38100" dist="38100" dir="2700000" algn="tl">
                    <a:srgbClr val="000000">
                      <a:alpha val="43137"/>
                    </a:srgbClr>
                  </a:outerShdw>
                </a:effectLst>
                <a:latin typeface="+mn-lt"/>
                <a:ea typeface="+mn-ea"/>
                <a:cs typeface="Calibri"/>
              </a:rPr>
              <a:t> </a:t>
            </a:r>
            <a:r>
              <a:rPr lang="en-US" sz="3200" b="1" dirty="0" smtClean="0">
                <a:effectLst>
                  <a:outerShdw blurRad="38100" dist="38100" dir="2700000" algn="tl">
                    <a:srgbClr val="000000">
                      <a:alpha val="43137"/>
                    </a:srgbClr>
                  </a:outerShdw>
                </a:effectLst>
                <a:latin typeface="+mn-lt"/>
                <a:ea typeface="+mn-ea"/>
                <a:cs typeface="Calibri"/>
              </a:rPr>
              <a:t>period</a:t>
            </a:r>
            <a:endParaRPr lang="en-US" sz="3200" b="1" dirty="0">
              <a:effectLst>
                <a:outerShdw blurRad="38100" dist="38100" dir="2700000" algn="tl">
                  <a:srgbClr val="000000">
                    <a:alpha val="43137"/>
                  </a:srgbClr>
                </a:outerShdw>
              </a:effectLst>
              <a:latin typeface="+mn-lt"/>
              <a:ea typeface="+mn-ea"/>
              <a:cs typeface="Calibri"/>
            </a:endParaRPr>
          </a:p>
        </p:txBody>
      </p:sp>
      <p:sp>
        <p:nvSpPr>
          <p:cNvPr id="10" name="object 10"/>
          <p:cNvSpPr txBox="1"/>
          <p:nvPr/>
        </p:nvSpPr>
        <p:spPr>
          <a:xfrm>
            <a:off x="503478" y="1420380"/>
            <a:ext cx="8880212" cy="5113585"/>
          </a:xfrm>
          <a:prstGeom prst="rect">
            <a:avLst/>
          </a:prstGeom>
        </p:spPr>
        <p:txBody>
          <a:bodyPr vert="horz" wrap="square" lIns="0" tIns="0" rIns="0" bIns="0" rtlCol="0">
            <a:noAutofit/>
          </a:bodyPr>
          <a:lstStyle/>
          <a:p>
            <a:pPr marL="12700" marR="12700" algn="just" defTabSz="457200">
              <a:lnSpc>
                <a:spcPct val="150000"/>
              </a:lnSpc>
            </a:pPr>
            <a:r>
              <a:rPr lang="en-US" dirty="0" smtClean="0">
                <a:cs typeface="Calibri"/>
              </a:rPr>
              <a:t>• Japan </a:t>
            </a:r>
            <a:r>
              <a:rPr lang="en-US" dirty="0">
                <a:cs typeface="Calibri"/>
              </a:rPr>
              <a:t>has defined a flag called “Tsunami Flag” as a </a:t>
            </a:r>
            <a:r>
              <a:rPr lang="en-US" dirty="0" smtClean="0">
                <a:cs typeface="Calibri"/>
              </a:rPr>
              <a:t>visual</a:t>
            </a:r>
            <a:endParaRPr lang="el-GR" dirty="0" smtClean="0">
              <a:cs typeface="Calibri"/>
            </a:endParaRPr>
          </a:p>
          <a:p>
            <a:pPr marL="12700" marR="12700" algn="just" defTabSz="457200">
              <a:lnSpc>
                <a:spcPct val="150000"/>
              </a:lnSpc>
            </a:pPr>
            <a:r>
              <a:rPr lang="en-US" dirty="0" smtClean="0">
                <a:cs typeface="Calibri"/>
              </a:rPr>
              <a:t>communication </a:t>
            </a:r>
            <a:r>
              <a:rPr lang="en-US" dirty="0">
                <a:cs typeface="Calibri"/>
              </a:rPr>
              <a:t>method of tsunami warning in order </a:t>
            </a:r>
            <a:r>
              <a:rPr lang="en-US" dirty="0" smtClean="0">
                <a:cs typeface="Calibri"/>
              </a:rPr>
              <a:t>to </a:t>
            </a:r>
            <a:r>
              <a:rPr lang="en-US" dirty="0" err="1" smtClean="0">
                <a:cs typeface="Calibri"/>
              </a:rPr>
              <a:t>dissemi</a:t>
            </a:r>
            <a:r>
              <a:rPr lang="en-US" dirty="0" smtClean="0">
                <a:cs typeface="Calibri"/>
              </a:rPr>
              <a:t>-</a:t>
            </a:r>
            <a:endParaRPr lang="el-GR" dirty="0">
              <a:cs typeface="Calibri"/>
            </a:endParaRPr>
          </a:p>
          <a:p>
            <a:pPr marL="12700" marR="12700" algn="just" defTabSz="457200">
              <a:lnSpc>
                <a:spcPct val="150000"/>
              </a:lnSpc>
            </a:pPr>
            <a:r>
              <a:rPr lang="en-US" dirty="0" err="1" smtClean="0">
                <a:cs typeface="Calibri"/>
              </a:rPr>
              <a:t>nate</a:t>
            </a:r>
            <a:r>
              <a:rPr lang="en-US" dirty="0" smtClean="0">
                <a:cs typeface="Calibri"/>
              </a:rPr>
              <a:t> </a:t>
            </a:r>
            <a:r>
              <a:rPr lang="en-US" dirty="0">
                <a:cs typeface="Calibri"/>
              </a:rPr>
              <a:t>tsunami warning to people with </a:t>
            </a:r>
            <a:r>
              <a:rPr lang="en-US" dirty="0" smtClean="0">
                <a:cs typeface="Calibri"/>
              </a:rPr>
              <a:t>hearing difficulties and</a:t>
            </a:r>
          </a:p>
          <a:p>
            <a:pPr marL="12700" marR="12700" algn="just" defTabSz="457200">
              <a:lnSpc>
                <a:spcPct val="150000"/>
              </a:lnSpc>
            </a:pPr>
            <a:r>
              <a:rPr lang="en-US" dirty="0" smtClean="0">
                <a:cs typeface="Calibri"/>
              </a:rPr>
              <a:t>people </a:t>
            </a:r>
            <a:r>
              <a:rPr lang="en-US" dirty="0">
                <a:cs typeface="Calibri"/>
              </a:rPr>
              <a:t>at the </a:t>
            </a:r>
            <a:r>
              <a:rPr lang="en-US" dirty="0" smtClean="0">
                <a:cs typeface="Calibri"/>
              </a:rPr>
              <a:t>beach (used</a:t>
            </a:r>
            <a:r>
              <a:rPr lang="el-GR" dirty="0" smtClean="0">
                <a:cs typeface="Calibri"/>
              </a:rPr>
              <a:t> </a:t>
            </a:r>
            <a:r>
              <a:rPr lang="en-US" dirty="0" smtClean="0">
                <a:cs typeface="Calibri"/>
              </a:rPr>
              <a:t>since </a:t>
            </a:r>
            <a:r>
              <a:rPr lang="en-US" dirty="0">
                <a:cs typeface="Calibri"/>
              </a:rPr>
              <a:t>June </a:t>
            </a:r>
            <a:r>
              <a:rPr lang="en-US" dirty="0" smtClean="0">
                <a:cs typeface="Calibri"/>
              </a:rPr>
              <a:t>2020).</a:t>
            </a:r>
          </a:p>
          <a:p>
            <a:pPr marL="12700" marR="12700" algn="just" defTabSz="457200">
              <a:lnSpc>
                <a:spcPct val="150000"/>
              </a:lnSpc>
            </a:pPr>
            <a:endParaRPr lang="en-US" dirty="0" smtClean="0">
              <a:cs typeface="Calibri"/>
            </a:endParaRPr>
          </a:p>
          <a:p>
            <a:pPr marL="12700" marR="12700" algn="just" defTabSz="457200"/>
            <a:r>
              <a:rPr lang="en-US" dirty="0" smtClean="0"/>
              <a:t>                U </a:t>
            </a:r>
            <a:r>
              <a:rPr lang="en-US" dirty="0"/>
              <a:t>Flag is an international </a:t>
            </a:r>
            <a:r>
              <a:rPr lang="en-US" dirty="0" smtClean="0"/>
              <a:t>signal</a:t>
            </a:r>
          </a:p>
          <a:p>
            <a:pPr marL="12700" marR="12700" algn="just" defTabSz="457200"/>
            <a:r>
              <a:rPr lang="en-US" dirty="0"/>
              <a:t> </a:t>
            </a:r>
            <a:r>
              <a:rPr lang="en-US" dirty="0" smtClean="0"/>
              <a:t>               flag that </a:t>
            </a:r>
            <a:r>
              <a:rPr lang="en-US" dirty="0"/>
              <a:t>means "Danger in </a:t>
            </a:r>
            <a:r>
              <a:rPr lang="en-US" dirty="0" smtClean="0"/>
              <a:t>the</a:t>
            </a:r>
          </a:p>
          <a:p>
            <a:pPr marL="12700" marR="12700" algn="just" defTabSz="457200"/>
            <a:r>
              <a:rPr lang="en-US" dirty="0" smtClean="0"/>
              <a:t>                path of your </a:t>
            </a:r>
            <a:r>
              <a:rPr lang="en-US" dirty="0"/>
              <a:t>ship" </a:t>
            </a:r>
            <a:r>
              <a:rPr lang="en-US" dirty="0" smtClean="0"/>
              <a:t>, while it is often </a:t>
            </a:r>
          </a:p>
          <a:p>
            <a:pPr marL="12700" marR="12700" algn="just" defTabSz="457200"/>
            <a:r>
              <a:rPr lang="en-US" dirty="0"/>
              <a:t> </a:t>
            </a:r>
            <a:r>
              <a:rPr lang="en-US" dirty="0" smtClean="0"/>
              <a:t>               used overseas </a:t>
            </a:r>
            <a:r>
              <a:rPr lang="en-US" dirty="0"/>
              <a:t>as a flag </a:t>
            </a:r>
            <a:r>
              <a:rPr lang="en-US" dirty="0" smtClean="0"/>
              <a:t>for</a:t>
            </a:r>
          </a:p>
          <a:p>
            <a:pPr marL="12700" marR="12700" algn="just" defTabSz="457200"/>
            <a:r>
              <a:rPr lang="en-US" dirty="0" smtClean="0"/>
              <a:t>Emergency evacuation </a:t>
            </a:r>
            <a:r>
              <a:rPr lang="en-US" dirty="0"/>
              <a:t>from the sea</a:t>
            </a:r>
            <a:r>
              <a:rPr lang="en-US" dirty="0" smtClean="0"/>
              <a:t>.</a:t>
            </a:r>
          </a:p>
          <a:p>
            <a:pPr marL="12700" marR="12700" algn="just" defTabSz="457200"/>
            <a:endParaRPr lang="el-GR" dirty="0" smtClean="0">
              <a:cs typeface="Calibri"/>
            </a:endParaRPr>
          </a:p>
          <a:p>
            <a:pPr marL="12700" marR="12700" algn="just" defTabSz="457200">
              <a:lnSpc>
                <a:spcPct val="150000"/>
              </a:lnSpc>
            </a:pPr>
            <a:r>
              <a:rPr lang="en-US" dirty="0" smtClean="0">
                <a:cs typeface="Calibri"/>
              </a:rPr>
              <a:t>• </a:t>
            </a:r>
            <a:r>
              <a:rPr lang="en-US" dirty="0">
                <a:cs typeface="Calibri"/>
              </a:rPr>
              <a:t>Work of the Intergovernmental Coordination Group for the Pacific Tsunami Warning and Mitigation System (ICG/PTWS) to develop a National Tsunami Warning Centre (NTWC) Competency Framework (2017), and the ITIC’s leadership to pilot training courses based on the Framework.</a:t>
            </a:r>
          </a:p>
          <a:p>
            <a:pPr marL="12700" marR="12700" algn="just" defTabSz="457200">
              <a:lnSpc>
                <a:spcPct val="150000"/>
              </a:lnSpc>
            </a:pPr>
            <a:endParaRPr lang="en-US" dirty="0">
              <a:cs typeface="Calibri"/>
            </a:endParaRPr>
          </a:p>
          <a:p>
            <a:pPr marL="12700" marR="12700" algn="just" defTabSz="457200">
              <a:lnSpc>
                <a:spcPct val="150000"/>
              </a:lnSpc>
            </a:pPr>
            <a:endParaRPr lang="en-US" dirty="0">
              <a:cs typeface="Calibri"/>
            </a:endParaRPr>
          </a:p>
        </p:txBody>
      </p:sp>
      <p:pic>
        <p:nvPicPr>
          <p:cNvPr id="1026" name="Picture 2" descr="https://www.data.jma.go.jp/svd/eqev/data/tsunami_bosai/img/leaflet02_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1173" y="1536579"/>
            <a:ext cx="2563790" cy="36107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isplay of a tsunami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9329" y="2794527"/>
            <a:ext cx="1723519" cy="229802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78" y="3591409"/>
            <a:ext cx="8858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0" y="3884"/>
            <a:ext cx="9906000" cy="7402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bject 5"/>
          <p:cNvSpPr/>
          <p:nvPr/>
        </p:nvSpPr>
        <p:spPr>
          <a:xfrm>
            <a:off x="11249" y="3577"/>
            <a:ext cx="1688973" cy="720852"/>
          </a:xfrm>
          <a:prstGeom prst="rect">
            <a:avLst/>
          </a:prstGeom>
          <a:blipFill>
            <a:blip r:embed="rId5"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52989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1038" y="792000"/>
            <a:ext cx="8543925" cy="744580"/>
          </a:xfrm>
          <a:prstGeom prst="rect">
            <a:avLst/>
          </a:prstGeom>
        </p:spPr>
        <p:txBody>
          <a:bodyPr vert="horz" wrap="square" lIns="0" tIns="0" rIns="0" bIns="0" rtlCol="0">
            <a:noAutofit/>
          </a:bodyPr>
          <a:lstStyle/>
          <a:p>
            <a:pPr algn="ctr">
              <a:lnSpc>
                <a:spcPct val="100000"/>
              </a:lnSpc>
              <a:tabLst>
                <a:tab pos="7607934" algn="l"/>
              </a:tabLst>
            </a:pPr>
            <a:r>
              <a:rPr lang="en-US" sz="3200" b="1" dirty="0" smtClean="0">
                <a:effectLst>
                  <a:outerShdw blurRad="38100" dist="38100" dir="2700000" algn="tl">
                    <a:srgbClr val="000000">
                      <a:alpha val="43137"/>
                    </a:srgbClr>
                  </a:outerShdw>
                </a:effectLst>
                <a:latin typeface="+mn-lt"/>
                <a:ea typeface="+mn-ea"/>
                <a:cs typeface="Calibri"/>
              </a:rPr>
              <a:t>Recommendations to </a:t>
            </a:r>
            <a:r>
              <a:rPr lang="en-US" sz="3200" b="1" dirty="0">
                <a:effectLst>
                  <a:outerShdw blurRad="38100" dist="38100" dir="2700000" algn="tl">
                    <a:srgbClr val="000000">
                      <a:alpha val="43137"/>
                    </a:srgbClr>
                  </a:outerShdw>
                </a:effectLst>
                <a:latin typeface="+mn-lt"/>
                <a:ea typeface="+mn-ea"/>
                <a:cs typeface="Calibri"/>
              </a:rPr>
              <a:t>the 32</a:t>
            </a:r>
            <a:r>
              <a:rPr lang="en-US" sz="3200" b="1" baseline="30000" dirty="0">
                <a:effectLst>
                  <a:outerShdw blurRad="38100" dist="38100" dir="2700000" algn="tl">
                    <a:srgbClr val="000000">
                      <a:alpha val="43137"/>
                    </a:srgbClr>
                  </a:outerShdw>
                </a:effectLst>
                <a:latin typeface="+mn-lt"/>
                <a:ea typeface="+mn-ea"/>
                <a:cs typeface="Calibri"/>
              </a:rPr>
              <a:t>nd</a:t>
            </a:r>
            <a:r>
              <a:rPr lang="en-US" sz="3200" b="1" dirty="0">
                <a:effectLst>
                  <a:outerShdw blurRad="38100" dist="38100" dir="2700000" algn="tl">
                    <a:srgbClr val="000000">
                      <a:alpha val="43137"/>
                    </a:srgbClr>
                  </a:outerShdw>
                </a:effectLst>
                <a:latin typeface="+mn-lt"/>
                <a:ea typeface="+mn-ea"/>
                <a:cs typeface="Calibri"/>
              </a:rPr>
              <a:t> IOC </a:t>
            </a:r>
            <a:r>
              <a:rPr lang="en-US" sz="3200" b="1" dirty="0" smtClean="0">
                <a:effectLst>
                  <a:outerShdw blurRad="38100" dist="38100" dir="2700000" algn="tl">
                    <a:srgbClr val="000000">
                      <a:alpha val="43137"/>
                    </a:srgbClr>
                  </a:outerShdw>
                </a:effectLst>
                <a:latin typeface="+mn-lt"/>
                <a:ea typeface="+mn-ea"/>
                <a:cs typeface="Calibri"/>
              </a:rPr>
              <a:t>Assembly (2023) </a:t>
            </a:r>
            <a:r>
              <a:rPr lang="en-US" sz="3200" b="1" dirty="0">
                <a:effectLst>
                  <a:outerShdw blurRad="38100" dist="38100" dir="2700000" algn="tl">
                    <a:srgbClr val="000000">
                      <a:alpha val="43137"/>
                    </a:srgbClr>
                  </a:outerShdw>
                </a:effectLst>
                <a:latin typeface="+mn-lt"/>
                <a:ea typeface="+mn-ea"/>
                <a:cs typeface="Calibri"/>
              </a:rPr>
              <a:t>to instruct the regional </a:t>
            </a:r>
            <a:r>
              <a:rPr lang="en-US" sz="3200" b="1" dirty="0" smtClean="0">
                <a:effectLst>
                  <a:outerShdw blurRad="38100" dist="38100" dir="2700000" algn="tl">
                    <a:srgbClr val="000000">
                      <a:alpha val="43137"/>
                    </a:srgbClr>
                  </a:outerShdw>
                </a:effectLst>
                <a:latin typeface="+mn-lt"/>
                <a:ea typeface="+mn-ea"/>
                <a:cs typeface="Calibri"/>
              </a:rPr>
              <a:t>ICGs</a:t>
            </a:r>
            <a:endParaRPr lang="en-US" sz="3200" b="1" dirty="0">
              <a:effectLst>
                <a:outerShdw blurRad="38100" dist="38100" dir="2700000" algn="tl">
                  <a:srgbClr val="000000">
                    <a:alpha val="43137"/>
                  </a:srgbClr>
                </a:outerShdw>
              </a:effectLst>
              <a:latin typeface="+mn-lt"/>
              <a:ea typeface="+mn-ea"/>
              <a:cs typeface="Calibri"/>
            </a:endParaRPr>
          </a:p>
        </p:txBody>
      </p:sp>
      <p:sp>
        <p:nvSpPr>
          <p:cNvPr id="10" name="object 10"/>
          <p:cNvSpPr txBox="1"/>
          <p:nvPr/>
        </p:nvSpPr>
        <p:spPr>
          <a:xfrm>
            <a:off x="503478" y="1704476"/>
            <a:ext cx="8880212" cy="5113585"/>
          </a:xfrm>
          <a:prstGeom prst="rect">
            <a:avLst/>
          </a:prstGeom>
        </p:spPr>
        <p:txBody>
          <a:bodyPr vert="horz" wrap="square" lIns="0" tIns="0" rIns="0" bIns="0" rtlCol="0">
            <a:noAutofit/>
          </a:bodyPr>
          <a:lstStyle/>
          <a:p>
            <a:pPr marL="12700" marR="12700" algn="just" defTabSz="457200">
              <a:lnSpc>
                <a:spcPct val="150000"/>
              </a:lnSpc>
            </a:pPr>
            <a:r>
              <a:rPr lang="en-US" dirty="0">
                <a:cs typeface="Calibri"/>
              </a:rPr>
              <a:t>• Add the task to the Terms of Reference of the ICGs and TICs to facilitate the implementation and functioning of the UNESCO/IOC Tsunami Ready Recognition </a:t>
            </a:r>
            <a:r>
              <a:rPr lang="en-US" dirty="0" err="1" smtClean="0">
                <a:cs typeface="Calibri"/>
              </a:rPr>
              <a:t>Programme</a:t>
            </a:r>
            <a:r>
              <a:rPr lang="el-GR" dirty="0" smtClean="0">
                <a:cs typeface="Calibri"/>
              </a:rPr>
              <a:t>.</a:t>
            </a:r>
            <a:endParaRPr lang="en-US" dirty="0">
              <a:cs typeface="Calibri"/>
            </a:endParaRPr>
          </a:p>
          <a:p>
            <a:pPr marL="12700" marR="12700" algn="just" defTabSz="457200">
              <a:lnSpc>
                <a:spcPct val="150000"/>
              </a:lnSpc>
            </a:pPr>
            <a:r>
              <a:rPr lang="en-US" dirty="0" smtClean="0">
                <a:cs typeface="Calibri"/>
              </a:rPr>
              <a:t>• </a:t>
            </a:r>
            <a:r>
              <a:rPr lang="en-US" dirty="0">
                <a:cs typeface="Calibri"/>
              </a:rPr>
              <a:t>Add the role of ICGs in their Terms of </a:t>
            </a:r>
            <a:r>
              <a:rPr lang="en-US" dirty="0" smtClean="0">
                <a:cs typeface="Calibri"/>
              </a:rPr>
              <a:t>Reference, </a:t>
            </a:r>
            <a:r>
              <a:rPr lang="en-US" dirty="0">
                <a:cs typeface="Calibri"/>
              </a:rPr>
              <a:t>as regional Steering Committees for the Ocean Decade Tsunami </a:t>
            </a:r>
            <a:r>
              <a:rPr lang="en-US" dirty="0" err="1">
                <a:cs typeface="Calibri"/>
              </a:rPr>
              <a:t>Programme</a:t>
            </a:r>
            <a:r>
              <a:rPr lang="el-GR" dirty="0" smtClean="0">
                <a:cs typeface="Calibri"/>
              </a:rPr>
              <a:t>.</a:t>
            </a:r>
            <a:endParaRPr lang="en-US" dirty="0" smtClean="0">
              <a:cs typeface="Calibri"/>
            </a:endParaRPr>
          </a:p>
          <a:p>
            <a:pPr marL="12700" marR="12700" algn="just" defTabSz="457200">
              <a:lnSpc>
                <a:spcPct val="150000"/>
              </a:lnSpc>
            </a:pPr>
            <a:r>
              <a:rPr lang="en-US" dirty="0" smtClean="0">
                <a:cs typeface="Calibri"/>
              </a:rPr>
              <a:t>• </a:t>
            </a:r>
            <a:r>
              <a:rPr lang="en-US" dirty="0">
                <a:cs typeface="Calibri"/>
              </a:rPr>
              <a:t>Undertake sub-regional exercises as part of WAVE </a:t>
            </a:r>
            <a:r>
              <a:rPr lang="en-US" dirty="0" smtClean="0">
                <a:cs typeface="Calibri"/>
              </a:rPr>
              <a:t>Exercises, </a:t>
            </a:r>
            <a:r>
              <a:rPr lang="en-US" dirty="0">
                <a:cs typeface="Calibri"/>
              </a:rPr>
              <a:t>as an efficient way to further engage Member States on exercises as </a:t>
            </a:r>
            <a:r>
              <a:rPr lang="en-US" dirty="0" smtClean="0">
                <a:cs typeface="Calibri"/>
              </a:rPr>
              <a:t>appropriate.</a:t>
            </a:r>
          </a:p>
          <a:p>
            <a:pPr marL="12700" marR="12700" algn="just" defTabSz="457200">
              <a:lnSpc>
                <a:spcPct val="150000"/>
              </a:lnSpc>
            </a:pPr>
            <a:r>
              <a:rPr lang="en-US" dirty="0" smtClean="0">
                <a:cs typeface="Calibri"/>
              </a:rPr>
              <a:t>• </a:t>
            </a:r>
            <a:r>
              <a:rPr lang="en-US" dirty="0">
                <a:cs typeface="Calibri"/>
              </a:rPr>
              <a:t>Follow the initiative of ICG/PTWS to enable sub-regional live information sharing during tsunami events to inform </a:t>
            </a:r>
            <a:r>
              <a:rPr lang="en-US" dirty="0" smtClean="0">
                <a:cs typeface="Calibri"/>
              </a:rPr>
              <a:t>neighboring </a:t>
            </a:r>
            <a:r>
              <a:rPr lang="en-US" dirty="0">
                <a:cs typeface="Calibri"/>
              </a:rPr>
              <a:t>country </a:t>
            </a:r>
            <a:r>
              <a:rPr lang="en-US" dirty="0" smtClean="0">
                <a:cs typeface="Calibri"/>
              </a:rPr>
              <a:t>decision-making.</a:t>
            </a:r>
          </a:p>
          <a:p>
            <a:pPr marL="12700" marR="12700" algn="just" defTabSz="457200">
              <a:lnSpc>
                <a:spcPct val="150000"/>
              </a:lnSpc>
            </a:pPr>
            <a:r>
              <a:rPr lang="en-US" dirty="0">
                <a:cs typeface="Calibri"/>
              </a:rPr>
              <a:t>• </a:t>
            </a:r>
            <a:r>
              <a:rPr lang="en-US" dirty="0" smtClean="0">
                <a:cs typeface="Calibri"/>
              </a:rPr>
              <a:t>Caribbean Tsunami Information Center </a:t>
            </a:r>
            <a:r>
              <a:rPr lang="en-US" dirty="0">
                <a:cs typeface="Calibri"/>
              </a:rPr>
              <a:t>to share </a:t>
            </a:r>
            <a:r>
              <a:rPr lang="en-US" dirty="0" smtClean="0">
                <a:cs typeface="Calibri"/>
              </a:rPr>
              <a:t>Tsunami </a:t>
            </a:r>
            <a:r>
              <a:rPr lang="en-US" dirty="0">
                <a:cs typeface="Calibri"/>
              </a:rPr>
              <a:t>Ready survey questionnaire and feedback forms on implementation process to receive information from the UNESCO/IOC Tsunami Ready communities.</a:t>
            </a:r>
          </a:p>
          <a:p>
            <a:pPr marL="12700" marR="12700" algn="just" defTabSz="457200">
              <a:lnSpc>
                <a:spcPct val="150000"/>
              </a:lnSpc>
            </a:pPr>
            <a:endParaRPr lang="en-US" dirty="0">
              <a:cs typeface="Calibri"/>
            </a:endParaRPr>
          </a:p>
        </p:txBody>
      </p:sp>
      <p:sp>
        <p:nvSpPr>
          <p:cNvPr id="6" name="Rectangle 5"/>
          <p:cNvSpPr/>
          <p:nvPr/>
        </p:nvSpPr>
        <p:spPr>
          <a:xfrm>
            <a:off x="0" y="3884"/>
            <a:ext cx="9906000" cy="7402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bject 5"/>
          <p:cNvSpPr/>
          <p:nvPr/>
        </p:nvSpPr>
        <p:spPr>
          <a:xfrm>
            <a:off x="11249" y="3577"/>
            <a:ext cx="1688973" cy="72085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5229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503478" y="1704476"/>
            <a:ext cx="8880212" cy="5113585"/>
          </a:xfrm>
          <a:prstGeom prst="rect">
            <a:avLst/>
          </a:prstGeom>
        </p:spPr>
        <p:txBody>
          <a:bodyPr vert="horz" wrap="square" lIns="0" tIns="0" rIns="0" bIns="0" rtlCol="0">
            <a:noAutofit/>
          </a:bodyPr>
          <a:lstStyle/>
          <a:p>
            <a:pPr marL="12700" marR="12700" algn="just" defTabSz="457200">
              <a:lnSpc>
                <a:spcPct val="150000"/>
              </a:lnSpc>
            </a:pPr>
            <a:r>
              <a:rPr lang="en-US" dirty="0" smtClean="0">
                <a:cs typeface="Calibri"/>
              </a:rPr>
              <a:t>• </a:t>
            </a:r>
            <a:r>
              <a:rPr lang="en-US" dirty="0">
                <a:cs typeface="Calibri"/>
              </a:rPr>
              <a:t>Encourage the standard text in the UNESCO/IOC Tsunami Ready signage for vertical evacuation, such as “Go to the designated building for vertical evacuation</a:t>
            </a:r>
            <a:r>
              <a:rPr lang="en-US" dirty="0" smtClean="0">
                <a:cs typeface="Calibri"/>
              </a:rPr>
              <a:t>”,</a:t>
            </a:r>
            <a:r>
              <a:rPr lang="en-US" dirty="0" smtClean="0"/>
              <a:t> </a:t>
            </a:r>
            <a:r>
              <a:rPr lang="en-US" dirty="0"/>
              <a:t>when there is no high ground and/or could not go </a:t>
            </a:r>
            <a:r>
              <a:rPr lang="en-US" dirty="0" smtClean="0"/>
              <a:t>inland, based on the </a:t>
            </a:r>
            <a:r>
              <a:rPr lang="en-US" dirty="0"/>
              <a:t>importance of building codes and structural checks by mandated </a:t>
            </a:r>
            <a:r>
              <a:rPr lang="en-US" dirty="0" smtClean="0"/>
              <a:t>authorities.</a:t>
            </a:r>
            <a:endParaRPr lang="en-US" dirty="0" smtClean="0">
              <a:cs typeface="Calibri"/>
            </a:endParaRPr>
          </a:p>
          <a:p>
            <a:pPr marL="12700" marR="12700" algn="just" defTabSz="457200">
              <a:lnSpc>
                <a:spcPct val="150000"/>
              </a:lnSpc>
            </a:pPr>
            <a:r>
              <a:rPr lang="en-US" dirty="0" smtClean="0">
                <a:cs typeface="Calibri"/>
              </a:rPr>
              <a:t>• </a:t>
            </a:r>
            <a:r>
              <a:rPr lang="en-US" dirty="0">
                <a:cs typeface="Calibri"/>
              </a:rPr>
              <a:t>Properly inform the public on the validity of the recognition, as indicated on the UNESCO/IOC Tsunami Ready signage and certificate under the UNESCO/IOC Tsunami Ready </a:t>
            </a:r>
            <a:r>
              <a:rPr lang="en-US" dirty="0" smtClean="0">
                <a:cs typeface="Calibri"/>
              </a:rPr>
              <a:t>logo.</a:t>
            </a:r>
          </a:p>
          <a:p>
            <a:pPr marL="12700" marR="12700" algn="just" defTabSz="457200">
              <a:lnSpc>
                <a:spcPct val="150000"/>
              </a:lnSpc>
            </a:pPr>
            <a:r>
              <a:rPr lang="en-US" dirty="0">
                <a:cs typeface="Calibri"/>
              </a:rPr>
              <a:t>•Explore and inform the TOWS-WG TT-DMP on mechanisms for recognition of UNESCO/IOC Tsunami Ready similar standards already in place in some countries.</a:t>
            </a:r>
          </a:p>
          <a:p>
            <a:pPr marL="12700" marR="12700" algn="just" defTabSz="457200">
              <a:lnSpc>
                <a:spcPct val="150000"/>
              </a:lnSpc>
            </a:pPr>
            <a:endParaRPr lang="en-US" dirty="0">
              <a:cs typeface="Calibri"/>
            </a:endParaRPr>
          </a:p>
          <a:p>
            <a:pPr marL="12700" marR="12700" algn="just" defTabSz="457200">
              <a:lnSpc>
                <a:spcPct val="150000"/>
              </a:lnSpc>
            </a:pPr>
            <a:r>
              <a:rPr lang="en-US" dirty="0">
                <a:cs typeface="Calibri"/>
              </a:rPr>
              <a:t>• </a:t>
            </a:r>
            <a:r>
              <a:rPr lang="en-US" b="1" dirty="0">
                <a:effectLst>
                  <a:outerShdw blurRad="38100" dist="38100" dir="2700000" algn="tl">
                    <a:srgbClr val="000000">
                      <a:alpha val="43137"/>
                    </a:srgbClr>
                  </a:outerShdw>
                </a:effectLst>
                <a:cs typeface="Calibri"/>
              </a:rPr>
              <a:t>to instruct the ITIC </a:t>
            </a:r>
            <a:r>
              <a:rPr lang="en-US" dirty="0">
                <a:cs typeface="Calibri"/>
              </a:rPr>
              <a:t>to pilot the Draft PTWS NTWC Competency Framework for endorsement by PTWS with the goal to develop a global framework for all ICGs to use.</a:t>
            </a:r>
          </a:p>
          <a:p>
            <a:pPr marL="12700" marR="12700" algn="just" defTabSz="457200">
              <a:lnSpc>
                <a:spcPct val="150000"/>
              </a:lnSpc>
            </a:pPr>
            <a:endParaRPr lang="en-US" dirty="0" smtClean="0">
              <a:cs typeface="Calibri"/>
            </a:endParaRPr>
          </a:p>
          <a:p>
            <a:pPr marL="12700" marR="12700" algn="just" defTabSz="457200">
              <a:lnSpc>
                <a:spcPct val="150000"/>
              </a:lnSpc>
            </a:pPr>
            <a:endParaRPr lang="en-US" dirty="0">
              <a:cs typeface="Calibri"/>
            </a:endParaRPr>
          </a:p>
        </p:txBody>
      </p:sp>
      <p:sp>
        <p:nvSpPr>
          <p:cNvPr id="7" name="object 2"/>
          <p:cNvSpPr txBox="1">
            <a:spLocks/>
          </p:cNvSpPr>
          <p:nvPr/>
        </p:nvSpPr>
        <p:spPr>
          <a:xfrm>
            <a:off x="681038" y="792000"/>
            <a:ext cx="8543925" cy="744580"/>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7607934" algn="l"/>
              </a:tabLst>
            </a:pPr>
            <a:r>
              <a:rPr lang="en-US" sz="3200" b="1" smtClean="0">
                <a:effectLst>
                  <a:outerShdw blurRad="38100" dist="38100" dir="2700000" algn="tl">
                    <a:srgbClr val="000000">
                      <a:alpha val="43137"/>
                    </a:srgbClr>
                  </a:outerShdw>
                </a:effectLst>
                <a:latin typeface="+mn-lt"/>
                <a:ea typeface="+mn-ea"/>
                <a:cs typeface="Calibri"/>
              </a:rPr>
              <a:t>Recommendations to the 32</a:t>
            </a:r>
            <a:r>
              <a:rPr lang="en-US" sz="3200" b="1" baseline="30000" smtClean="0">
                <a:effectLst>
                  <a:outerShdw blurRad="38100" dist="38100" dir="2700000" algn="tl">
                    <a:srgbClr val="000000">
                      <a:alpha val="43137"/>
                    </a:srgbClr>
                  </a:outerShdw>
                </a:effectLst>
                <a:latin typeface="+mn-lt"/>
                <a:ea typeface="+mn-ea"/>
                <a:cs typeface="Calibri"/>
              </a:rPr>
              <a:t>nd</a:t>
            </a:r>
            <a:r>
              <a:rPr lang="en-US" sz="3200" b="1" smtClean="0">
                <a:effectLst>
                  <a:outerShdw blurRad="38100" dist="38100" dir="2700000" algn="tl">
                    <a:srgbClr val="000000">
                      <a:alpha val="43137"/>
                    </a:srgbClr>
                  </a:outerShdw>
                </a:effectLst>
                <a:latin typeface="+mn-lt"/>
                <a:ea typeface="+mn-ea"/>
                <a:cs typeface="Calibri"/>
              </a:rPr>
              <a:t> IOC Assembly (2023) to instruct the regional ICGs</a:t>
            </a:r>
            <a:endParaRPr lang="en-US" sz="3200" b="1" dirty="0">
              <a:effectLst>
                <a:outerShdw blurRad="38100" dist="38100" dir="2700000" algn="tl">
                  <a:srgbClr val="000000">
                    <a:alpha val="43137"/>
                  </a:srgbClr>
                </a:outerShdw>
              </a:effectLst>
              <a:latin typeface="+mn-lt"/>
              <a:ea typeface="+mn-ea"/>
              <a:cs typeface="Calibri"/>
            </a:endParaRPr>
          </a:p>
        </p:txBody>
      </p:sp>
      <p:sp>
        <p:nvSpPr>
          <p:cNvPr id="6" name="Rectangle 5"/>
          <p:cNvSpPr/>
          <p:nvPr/>
        </p:nvSpPr>
        <p:spPr>
          <a:xfrm>
            <a:off x="0" y="3884"/>
            <a:ext cx="9906000" cy="7402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5"/>
          <p:cNvSpPr/>
          <p:nvPr/>
        </p:nvSpPr>
        <p:spPr>
          <a:xfrm>
            <a:off x="11249" y="3577"/>
            <a:ext cx="1688973" cy="72085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9206384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503478" y="1704476"/>
            <a:ext cx="8880212" cy="5113585"/>
          </a:xfrm>
          <a:prstGeom prst="rect">
            <a:avLst/>
          </a:prstGeom>
        </p:spPr>
        <p:txBody>
          <a:bodyPr vert="horz" wrap="square" lIns="0" tIns="0" rIns="0" bIns="0" rtlCol="0">
            <a:noAutofit/>
          </a:bodyPr>
          <a:lstStyle/>
          <a:p>
            <a:pPr marL="12700" marR="12700" algn="just" defTabSz="457200">
              <a:lnSpc>
                <a:spcPct val="150000"/>
              </a:lnSpc>
            </a:pPr>
            <a:r>
              <a:rPr lang="en-US" dirty="0" smtClean="0">
                <a:cs typeface="Calibri"/>
              </a:rPr>
              <a:t>• </a:t>
            </a:r>
            <a:r>
              <a:rPr lang="en-US" dirty="0">
                <a:cs typeface="Calibri"/>
              </a:rPr>
              <a:t>Provide a </a:t>
            </a:r>
            <a:r>
              <a:rPr lang="en-US" dirty="0" smtClean="0">
                <a:cs typeface="Calibri"/>
              </a:rPr>
              <a:t>timely </a:t>
            </a:r>
            <a:r>
              <a:rPr lang="en-US" dirty="0">
                <a:cs typeface="Calibri"/>
              </a:rPr>
              <a:t>update of the UNESCO/IOC Tsunami Ready </a:t>
            </a:r>
            <a:r>
              <a:rPr lang="en-US" dirty="0" smtClean="0">
                <a:cs typeface="Calibri"/>
              </a:rPr>
              <a:t>database.</a:t>
            </a:r>
          </a:p>
          <a:p>
            <a:pPr marL="12700" marR="12700" algn="just" defTabSz="457200">
              <a:lnSpc>
                <a:spcPct val="150000"/>
              </a:lnSpc>
            </a:pPr>
            <a:endParaRPr lang="en-US" dirty="0">
              <a:cs typeface="Calibri"/>
            </a:endParaRPr>
          </a:p>
          <a:p>
            <a:pPr marL="12700" marR="12700" algn="just" defTabSz="457200">
              <a:lnSpc>
                <a:spcPct val="150000"/>
              </a:lnSpc>
            </a:pPr>
            <a:r>
              <a:rPr lang="en-US" dirty="0">
                <a:cs typeface="Calibri"/>
              </a:rPr>
              <a:t>• </a:t>
            </a:r>
            <a:r>
              <a:rPr lang="en-US" dirty="0" smtClean="0">
                <a:cs typeface="Calibri"/>
              </a:rPr>
              <a:t>Explore </a:t>
            </a:r>
            <a:r>
              <a:rPr lang="en-US" dirty="0">
                <a:cs typeface="Calibri"/>
              </a:rPr>
              <a:t>how to develop an automated application system for UNESCO/IOC Tsunami Ready application and </a:t>
            </a:r>
            <a:r>
              <a:rPr lang="en-US" dirty="0" smtClean="0">
                <a:cs typeface="Calibri"/>
              </a:rPr>
              <a:t>renewal.</a:t>
            </a:r>
          </a:p>
          <a:p>
            <a:pPr marL="12700" marR="12700" algn="just" defTabSz="457200">
              <a:lnSpc>
                <a:spcPct val="150000"/>
              </a:lnSpc>
            </a:pPr>
            <a:endParaRPr lang="en-US" dirty="0">
              <a:cs typeface="Calibri"/>
            </a:endParaRPr>
          </a:p>
          <a:p>
            <a:pPr marL="12700" marR="12700" algn="just" defTabSz="457200">
              <a:lnSpc>
                <a:spcPct val="150000"/>
              </a:lnSpc>
            </a:pPr>
            <a:r>
              <a:rPr lang="en-US" dirty="0">
                <a:cs typeface="Calibri"/>
              </a:rPr>
              <a:t>• </a:t>
            </a:r>
            <a:r>
              <a:rPr lang="en-US" dirty="0" smtClean="0">
                <a:cs typeface="Calibri"/>
              </a:rPr>
              <a:t>Enhance </a:t>
            </a:r>
            <a:r>
              <a:rPr lang="en-US" dirty="0">
                <a:cs typeface="Calibri"/>
              </a:rPr>
              <a:t>the renewal process of UNESCO/IOC Tsunami Ready </a:t>
            </a:r>
            <a:r>
              <a:rPr lang="en-US" dirty="0" smtClean="0">
                <a:cs typeface="Calibri"/>
              </a:rPr>
              <a:t>by learning </a:t>
            </a:r>
            <a:r>
              <a:rPr lang="en-US" dirty="0">
                <a:cs typeface="Calibri"/>
              </a:rPr>
              <a:t>about the renewal experience in the United States </a:t>
            </a:r>
            <a:r>
              <a:rPr lang="en-US" dirty="0" err="1">
                <a:cs typeface="Calibri"/>
              </a:rPr>
              <a:t>TsunamiReady</a:t>
            </a:r>
            <a:r>
              <a:rPr lang="en-US" dirty="0">
                <a:cs typeface="Calibri"/>
              </a:rPr>
              <a:t>® </a:t>
            </a:r>
            <a:r>
              <a:rPr lang="en-US" dirty="0" smtClean="0">
                <a:cs typeface="Calibri"/>
              </a:rPr>
              <a:t>program.</a:t>
            </a:r>
          </a:p>
          <a:p>
            <a:pPr marL="12700" marR="12700" algn="just" defTabSz="457200">
              <a:lnSpc>
                <a:spcPct val="150000"/>
              </a:lnSpc>
            </a:pPr>
            <a:endParaRPr lang="en-US" dirty="0">
              <a:cs typeface="Calibri"/>
            </a:endParaRPr>
          </a:p>
          <a:p>
            <a:pPr marL="12700" marR="12700" algn="just" defTabSz="457200">
              <a:lnSpc>
                <a:spcPct val="150000"/>
              </a:lnSpc>
            </a:pPr>
            <a:r>
              <a:rPr lang="en-US" dirty="0">
                <a:cs typeface="Calibri"/>
              </a:rPr>
              <a:t>• </a:t>
            </a:r>
            <a:r>
              <a:rPr lang="en-US" dirty="0" smtClean="0">
                <a:cs typeface="Calibri"/>
              </a:rPr>
              <a:t>Facilitate </a:t>
            </a:r>
            <a:r>
              <a:rPr lang="en-US" dirty="0">
                <a:cs typeface="Calibri"/>
              </a:rPr>
              <a:t>the finalization of the OTGA basic tsunami training </a:t>
            </a:r>
            <a:r>
              <a:rPr lang="en-US" dirty="0" smtClean="0">
                <a:cs typeface="Calibri"/>
              </a:rPr>
              <a:t>materials. </a:t>
            </a:r>
            <a:r>
              <a:rPr lang="en-US" dirty="0">
                <a:cs typeface="Calibri"/>
              </a:rPr>
              <a:t>as soon as possible to support the UNESCO/IOC Tsunami </a:t>
            </a:r>
            <a:r>
              <a:rPr lang="en-US" dirty="0" smtClean="0">
                <a:cs typeface="Calibri"/>
              </a:rPr>
              <a:t>Ready.</a:t>
            </a:r>
            <a:endParaRPr lang="en-US" dirty="0">
              <a:cs typeface="Calibri"/>
            </a:endParaRPr>
          </a:p>
        </p:txBody>
      </p:sp>
      <p:sp>
        <p:nvSpPr>
          <p:cNvPr id="7" name="object 2"/>
          <p:cNvSpPr txBox="1">
            <a:spLocks/>
          </p:cNvSpPr>
          <p:nvPr/>
        </p:nvSpPr>
        <p:spPr>
          <a:xfrm>
            <a:off x="681038" y="792000"/>
            <a:ext cx="8543925" cy="744580"/>
          </a:xfrm>
          <a:prstGeom prst="rect">
            <a:avLst/>
          </a:prstGeom>
        </p:spPr>
        <p:txBody>
          <a:bodyPr vert="horz" wrap="square" lIns="0" tIns="0" rIns="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tabLst>
                <a:tab pos="7607934" algn="l"/>
              </a:tabLst>
            </a:pPr>
            <a:r>
              <a:rPr lang="en-US" sz="3200" b="1" dirty="0" smtClean="0">
                <a:effectLst>
                  <a:outerShdw blurRad="38100" dist="38100" dir="2700000" algn="tl">
                    <a:srgbClr val="000000">
                      <a:alpha val="43137"/>
                    </a:srgbClr>
                  </a:outerShdw>
                </a:effectLst>
                <a:latin typeface="+mn-lt"/>
                <a:ea typeface="+mn-ea"/>
                <a:cs typeface="Calibri"/>
              </a:rPr>
              <a:t>Recommendations to the 32</a:t>
            </a:r>
            <a:r>
              <a:rPr lang="en-US" sz="3200" b="1" baseline="30000" dirty="0" smtClean="0">
                <a:effectLst>
                  <a:outerShdw blurRad="38100" dist="38100" dir="2700000" algn="tl">
                    <a:srgbClr val="000000">
                      <a:alpha val="43137"/>
                    </a:srgbClr>
                  </a:outerShdw>
                </a:effectLst>
                <a:latin typeface="+mn-lt"/>
                <a:ea typeface="+mn-ea"/>
                <a:cs typeface="Calibri"/>
              </a:rPr>
              <a:t>nd</a:t>
            </a:r>
            <a:r>
              <a:rPr lang="en-US" sz="3200" b="1" dirty="0" smtClean="0">
                <a:effectLst>
                  <a:outerShdw blurRad="38100" dist="38100" dir="2700000" algn="tl">
                    <a:srgbClr val="000000">
                      <a:alpha val="43137"/>
                    </a:srgbClr>
                  </a:outerShdw>
                </a:effectLst>
                <a:latin typeface="+mn-lt"/>
                <a:ea typeface="+mn-ea"/>
                <a:cs typeface="Calibri"/>
              </a:rPr>
              <a:t> IOC Assembly (2023) to </a:t>
            </a:r>
            <a:r>
              <a:rPr lang="en-US" sz="3200" b="1" dirty="0">
                <a:effectLst>
                  <a:outerShdw blurRad="38100" dist="38100" dir="2700000" algn="tl">
                    <a:srgbClr val="000000">
                      <a:alpha val="43137"/>
                    </a:srgbClr>
                  </a:outerShdw>
                </a:effectLst>
                <a:latin typeface="+mn-lt"/>
                <a:ea typeface="+mn-ea"/>
                <a:cs typeface="Calibri"/>
              </a:rPr>
              <a:t>request the IOC Secretariat to</a:t>
            </a:r>
          </a:p>
        </p:txBody>
      </p:sp>
      <p:sp>
        <p:nvSpPr>
          <p:cNvPr id="6" name="Rectangle 5"/>
          <p:cNvSpPr/>
          <p:nvPr/>
        </p:nvSpPr>
        <p:spPr>
          <a:xfrm>
            <a:off x="0" y="3884"/>
            <a:ext cx="9906000" cy="74020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5"/>
          <p:cNvSpPr/>
          <p:nvPr/>
        </p:nvSpPr>
        <p:spPr>
          <a:xfrm>
            <a:off x="11249" y="3577"/>
            <a:ext cx="1688973" cy="720852"/>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40302337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8906</TotalTime>
  <Words>925</Words>
  <Application>Microsoft Office PowerPoint</Application>
  <PresentationFormat>A4 Paper (210x297 mm)</PresentationFormat>
  <Paragraphs>76</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SimSun</vt:lpstr>
      <vt:lpstr>Arial</vt:lpstr>
      <vt:lpstr>Calibri</vt:lpstr>
      <vt:lpstr>Calibri Light</vt:lpstr>
      <vt:lpstr>Times New Roman</vt:lpstr>
      <vt:lpstr>Office Theme</vt:lpstr>
      <vt:lpstr>PowerPoint Presentation</vt:lpstr>
      <vt:lpstr>Progress made during the intersessional period</vt:lpstr>
      <vt:lpstr>Progress made during the intersessional period</vt:lpstr>
      <vt:lpstr>Progress made during the intersessional period</vt:lpstr>
      <vt:lpstr>Progress made during the intersessional period</vt:lpstr>
      <vt:lpstr>Progress made during the intersessional period</vt:lpstr>
      <vt:lpstr>Recommendations to the 32nd IOC Assembly (2023) to instruct the regional ICGs</vt:lpstr>
      <vt:lpstr>PowerPoint Presentation</vt:lpstr>
      <vt:lpstr>PowerPoint Presentation</vt:lpstr>
      <vt:lpstr>Further instructed the TT-DMP to</vt:lpstr>
      <vt:lpstr>PowerPoint Presentation</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 PREPARATIONS FOR NEAMWave20</dc:title>
  <dc:creator>Ceren Ozer Sozdinler</dc:creator>
  <cp:lastModifiedBy>Alejandro Rojas</cp:lastModifiedBy>
  <cp:revision>162</cp:revision>
  <dcterms:created xsi:type="dcterms:W3CDTF">2020-04-20T02:04:48Z</dcterms:created>
  <dcterms:modified xsi:type="dcterms:W3CDTF">2023-04-13T07:33:40Z</dcterms:modified>
</cp:coreProperties>
</file>